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embeddings/oleObject1.bin" ContentType="application/vnd.openxmlformats-officedocument.oleObject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embeddings/oleObject2.bin" ContentType="application/vnd.openxmlformats-officedocument.oleObject"/>
  <Override PartName="/ppt/notesSlides/notesSlide37.xml" ContentType="application/vnd.openxmlformats-officedocument.presentationml.notesSlide+xml"/>
  <Override PartName="/ppt/embeddings/oleObject3.bin" ContentType="application/vnd.openxmlformats-officedocument.oleObject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tags/tag1.xml" ContentType="application/vnd.openxmlformats-officedocument.presentationml.tags+xml"/>
  <Override PartName="/ppt/notesSlides/notesSlide44.xml" ContentType="application/vnd.openxmlformats-officedocument.presentationml.notesSlide+xml"/>
  <Override PartName="/ppt/embeddings/oleObject6.bin" ContentType="application/vnd.openxmlformats-officedocument.oleObject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embeddings/oleObject7.bin" ContentType="application/vnd.openxmlformats-officedocument.oleObject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embeddings/oleObject8.bin" ContentType="application/vnd.openxmlformats-officedocument.oleObject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74"/>
  </p:notesMasterIdLst>
  <p:handoutMasterIdLst>
    <p:handoutMasterId r:id="rId75"/>
  </p:handoutMasterIdLst>
  <p:sldIdLst>
    <p:sldId id="812" r:id="rId3"/>
    <p:sldId id="709" r:id="rId4"/>
    <p:sldId id="859" r:id="rId5"/>
    <p:sldId id="861" r:id="rId6"/>
    <p:sldId id="611" r:id="rId7"/>
    <p:sldId id="813" r:id="rId8"/>
    <p:sldId id="708" r:id="rId9"/>
    <p:sldId id="712" r:id="rId10"/>
    <p:sldId id="737" r:id="rId11"/>
    <p:sldId id="713" r:id="rId12"/>
    <p:sldId id="321" r:id="rId13"/>
    <p:sldId id="825" r:id="rId14"/>
    <p:sldId id="831" r:id="rId15"/>
    <p:sldId id="832" r:id="rId16"/>
    <p:sldId id="833" r:id="rId17"/>
    <p:sldId id="834" r:id="rId18"/>
    <p:sldId id="835" r:id="rId19"/>
    <p:sldId id="836" r:id="rId20"/>
    <p:sldId id="837" r:id="rId21"/>
    <p:sldId id="838" r:id="rId22"/>
    <p:sldId id="839" r:id="rId23"/>
    <p:sldId id="840" r:id="rId24"/>
    <p:sldId id="841" r:id="rId25"/>
    <p:sldId id="842" r:id="rId26"/>
    <p:sldId id="843" r:id="rId27"/>
    <p:sldId id="844" r:id="rId28"/>
    <p:sldId id="845" r:id="rId29"/>
    <p:sldId id="846" r:id="rId30"/>
    <p:sldId id="847" r:id="rId31"/>
    <p:sldId id="848" r:id="rId32"/>
    <p:sldId id="849" r:id="rId33"/>
    <p:sldId id="850" r:id="rId34"/>
    <p:sldId id="851" r:id="rId35"/>
    <p:sldId id="852" r:id="rId36"/>
    <p:sldId id="853" r:id="rId37"/>
    <p:sldId id="854" r:id="rId38"/>
    <p:sldId id="855" r:id="rId39"/>
    <p:sldId id="856" r:id="rId40"/>
    <p:sldId id="857" r:id="rId41"/>
    <p:sldId id="858" r:id="rId42"/>
    <p:sldId id="466" r:id="rId43"/>
    <p:sldId id="821" r:id="rId44"/>
    <p:sldId id="824" r:id="rId45"/>
    <p:sldId id="471" r:id="rId46"/>
    <p:sldId id="643" r:id="rId47"/>
    <p:sldId id="488" r:id="rId48"/>
    <p:sldId id="814" r:id="rId49"/>
    <p:sldId id="815" r:id="rId50"/>
    <p:sldId id="816" r:id="rId51"/>
    <p:sldId id="644" r:id="rId52"/>
    <p:sldId id="633" r:id="rId53"/>
    <p:sldId id="694" r:id="rId54"/>
    <p:sldId id="653" r:id="rId55"/>
    <p:sldId id="720" r:id="rId56"/>
    <p:sldId id="804" r:id="rId57"/>
    <p:sldId id="805" r:id="rId58"/>
    <p:sldId id="806" r:id="rId59"/>
    <p:sldId id="807" r:id="rId60"/>
    <p:sldId id="808" r:id="rId61"/>
    <p:sldId id="809" r:id="rId62"/>
    <p:sldId id="863" r:id="rId63"/>
    <p:sldId id="864" r:id="rId64"/>
    <p:sldId id="865" r:id="rId65"/>
    <p:sldId id="866" r:id="rId66"/>
    <p:sldId id="867" r:id="rId67"/>
    <p:sldId id="868" r:id="rId68"/>
    <p:sldId id="869" r:id="rId69"/>
    <p:sldId id="870" r:id="rId70"/>
    <p:sldId id="871" r:id="rId71"/>
    <p:sldId id="872" r:id="rId72"/>
    <p:sldId id="873" r:id="rId73"/>
  </p:sldIdLst>
  <p:sldSz cx="9144000" cy="6858000" type="screen4x3"/>
  <p:notesSz cx="7162800" cy="94488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ct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ct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ct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ct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3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3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3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3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0000"/>
    <a:srgbClr val="CC9900"/>
    <a:srgbClr val="6666FF"/>
    <a:srgbClr val="66CCFF"/>
    <a:srgbClr val="FF0000"/>
    <a:srgbClr val="969696"/>
    <a:srgbClr val="FFFF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576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2680"/>
    </p:cViewPr>
  </p:sorterViewPr>
  <p:notesViewPr>
    <p:cSldViewPr>
      <p:cViewPr varScale="1">
        <p:scale>
          <a:sx n="79" d="100"/>
          <a:sy n="79" d="100"/>
        </p:scale>
        <p:origin x="-1350" y="-72"/>
      </p:cViewPr>
      <p:guideLst>
        <p:guide orient="horz" pos="2976"/>
        <p:guide pos="225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80" Type="http://schemas.openxmlformats.org/officeDocument/2006/relationships/tableStyles" Target="tableStyles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73" Type="http://schemas.openxmlformats.org/officeDocument/2006/relationships/slide" Target="slides/slide71.xml"/><Relationship Id="rId74" Type="http://schemas.openxmlformats.org/officeDocument/2006/relationships/notesMaster" Target="notesMasters/notesMaster1.xml"/><Relationship Id="rId75" Type="http://schemas.openxmlformats.org/officeDocument/2006/relationships/handoutMaster" Target="handoutMasters/handoutMaster1.xml"/><Relationship Id="rId76" Type="http://schemas.openxmlformats.org/officeDocument/2006/relationships/printerSettings" Target="printerSettings/printerSettings1.bin"/><Relationship Id="rId77" Type="http://schemas.openxmlformats.org/officeDocument/2006/relationships/presProps" Target="presProps.xml"/><Relationship Id="rId78" Type="http://schemas.openxmlformats.org/officeDocument/2006/relationships/viewProps" Target="viewProps.xml"/><Relationship Id="rId79" Type="http://schemas.openxmlformats.org/officeDocument/2006/relationships/theme" Target="theme/theme1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603618-A8EF-F941-90C4-0203BF09A486}" type="doc">
      <dgm:prSet loTypeId="urn:microsoft.com/office/officeart/2005/8/layout/cycle7" loCatId="cycl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793BE3D-A92A-4E48-BC29-0EB3AEA1BADD}">
      <dgm:prSet phldrT="[Text]"/>
      <dgm:spPr/>
      <dgm:t>
        <a:bodyPr/>
        <a:lstStyle/>
        <a:p>
          <a:r>
            <a:rPr lang="en-US" dirty="0" smtClean="0"/>
            <a:t>Recognition</a:t>
          </a:r>
          <a:endParaRPr lang="en-US" dirty="0"/>
        </a:p>
      </dgm:t>
    </dgm:pt>
    <dgm:pt modelId="{802874DF-E37A-EA4B-A61D-B4AFDB70FF95}" type="parTrans" cxnId="{46DD28DD-A97B-0240-B839-C8AFAFFB21AF}">
      <dgm:prSet/>
      <dgm:spPr/>
      <dgm:t>
        <a:bodyPr/>
        <a:lstStyle/>
        <a:p>
          <a:endParaRPr lang="en-US"/>
        </a:p>
      </dgm:t>
    </dgm:pt>
    <dgm:pt modelId="{F8D39143-B474-F94E-BEBF-705B34EF001E}" type="sibTrans" cxnId="{46DD28DD-A97B-0240-B839-C8AFAFFB21AF}">
      <dgm:prSet/>
      <dgm:spPr/>
      <dgm:t>
        <a:bodyPr/>
        <a:lstStyle/>
        <a:p>
          <a:endParaRPr lang="en-US"/>
        </a:p>
      </dgm:t>
    </dgm:pt>
    <dgm:pt modelId="{3AC38CBB-B0E2-AD47-A056-AA937475091B}">
      <dgm:prSet phldrT="[Text]"/>
      <dgm:spPr/>
      <dgm:t>
        <a:bodyPr/>
        <a:lstStyle/>
        <a:p>
          <a:r>
            <a:rPr lang="en-US" dirty="0" smtClean="0"/>
            <a:t>Reorganization</a:t>
          </a:r>
          <a:endParaRPr lang="en-US" dirty="0"/>
        </a:p>
      </dgm:t>
    </dgm:pt>
    <dgm:pt modelId="{9A463846-CC1C-9E43-9A5E-344EE0ECB1C0}" type="parTrans" cxnId="{AF597DE6-270B-CA45-8B03-E02B3122AEC0}">
      <dgm:prSet/>
      <dgm:spPr/>
      <dgm:t>
        <a:bodyPr/>
        <a:lstStyle/>
        <a:p>
          <a:endParaRPr lang="en-US"/>
        </a:p>
      </dgm:t>
    </dgm:pt>
    <dgm:pt modelId="{4C1E1E6E-5E81-BE46-8F45-640EBC8FDEEC}" type="sibTrans" cxnId="{AF597DE6-270B-CA45-8B03-E02B3122AEC0}">
      <dgm:prSet/>
      <dgm:spPr/>
      <dgm:t>
        <a:bodyPr/>
        <a:lstStyle/>
        <a:p>
          <a:endParaRPr lang="en-US"/>
        </a:p>
      </dgm:t>
    </dgm:pt>
    <dgm:pt modelId="{1CB9C557-F9BA-2D42-B882-561AF524D505}">
      <dgm:prSet phldrT="[Text]"/>
      <dgm:spPr/>
      <dgm:t>
        <a:bodyPr/>
        <a:lstStyle/>
        <a:p>
          <a:r>
            <a:rPr lang="en-US" dirty="0" smtClean="0"/>
            <a:t>Reconstruction</a:t>
          </a:r>
          <a:endParaRPr lang="en-US" dirty="0"/>
        </a:p>
      </dgm:t>
    </dgm:pt>
    <dgm:pt modelId="{F1650268-72F8-0240-AF08-8FFD9A570508}" type="parTrans" cxnId="{54A6C3A7-A49B-454D-A2B1-3E08F76CFE03}">
      <dgm:prSet/>
      <dgm:spPr/>
      <dgm:t>
        <a:bodyPr/>
        <a:lstStyle/>
        <a:p>
          <a:endParaRPr lang="en-US"/>
        </a:p>
      </dgm:t>
    </dgm:pt>
    <dgm:pt modelId="{740B871B-79F3-6747-A74A-E055EB59F36D}" type="sibTrans" cxnId="{54A6C3A7-A49B-454D-A2B1-3E08F76CFE03}">
      <dgm:prSet/>
      <dgm:spPr/>
      <dgm:t>
        <a:bodyPr/>
        <a:lstStyle/>
        <a:p>
          <a:endParaRPr lang="en-US"/>
        </a:p>
      </dgm:t>
    </dgm:pt>
    <dgm:pt modelId="{1E8E271B-7A16-3544-AB13-DC0BB7CC405D}" type="pres">
      <dgm:prSet presAssocID="{BF603618-A8EF-F941-90C4-0203BF09A48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B5658C6-64F3-D548-AECF-52303E6A257B}" type="pres">
      <dgm:prSet presAssocID="{9793BE3D-A92A-4E48-BC29-0EB3AEA1BADD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7F8717-1C89-3A48-9880-B30EEF7AB788}" type="pres">
      <dgm:prSet presAssocID="{F8D39143-B474-F94E-BEBF-705B34EF001E}" presName="sibTrans" presStyleLbl="sibTrans2D1" presStyleIdx="0" presStyleCnt="3"/>
      <dgm:spPr/>
      <dgm:t>
        <a:bodyPr/>
        <a:lstStyle/>
        <a:p>
          <a:endParaRPr lang="en-US"/>
        </a:p>
      </dgm:t>
    </dgm:pt>
    <dgm:pt modelId="{FF070BD5-5898-3C4C-B12D-84C61A90089F}" type="pres">
      <dgm:prSet presAssocID="{F8D39143-B474-F94E-BEBF-705B34EF001E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3A98CE66-C21A-0E46-A496-114AA520DF17}" type="pres">
      <dgm:prSet presAssocID="{3AC38CBB-B0E2-AD47-A056-AA937475091B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E56B5F-7403-EA4D-9DDC-EF53B9E824C5}" type="pres">
      <dgm:prSet presAssocID="{4C1E1E6E-5E81-BE46-8F45-640EBC8FDEEC}" presName="sibTrans" presStyleLbl="sibTrans2D1" presStyleIdx="1" presStyleCnt="3"/>
      <dgm:spPr/>
      <dgm:t>
        <a:bodyPr/>
        <a:lstStyle/>
        <a:p>
          <a:endParaRPr lang="en-US"/>
        </a:p>
      </dgm:t>
    </dgm:pt>
    <dgm:pt modelId="{B8E2020A-B82D-AF4A-97D5-4BAD8089B536}" type="pres">
      <dgm:prSet presAssocID="{4C1E1E6E-5E81-BE46-8F45-640EBC8FDEEC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DF8A5DC3-3EDF-2A43-882E-3E62E67E7871}" type="pres">
      <dgm:prSet presAssocID="{1CB9C557-F9BA-2D42-B882-561AF524D505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CFFB8A-47DA-D247-87A6-C28BA6C0F61A}" type="pres">
      <dgm:prSet presAssocID="{740B871B-79F3-6747-A74A-E055EB59F36D}" presName="sibTrans" presStyleLbl="sibTrans2D1" presStyleIdx="2" presStyleCnt="3"/>
      <dgm:spPr/>
      <dgm:t>
        <a:bodyPr/>
        <a:lstStyle/>
        <a:p>
          <a:endParaRPr lang="en-US"/>
        </a:p>
      </dgm:t>
    </dgm:pt>
    <dgm:pt modelId="{A65EEEC1-9CB0-FD46-B443-135C1E223D1E}" type="pres">
      <dgm:prSet presAssocID="{740B871B-79F3-6747-A74A-E055EB59F36D}" presName="connectorText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82B6B724-1BFF-2F44-8840-52E80070B531}" type="presOf" srcId="{4C1E1E6E-5E81-BE46-8F45-640EBC8FDEEC}" destId="{B8E2020A-B82D-AF4A-97D5-4BAD8089B536}" srcOrd="1" destOrd="0" presId="urn:microsoft.com/office/officeart/2005/8/layout/cycle7"/>
    <dgm:cxn modelId="{C257EA80-C25E-1349-836B-17D934445814}" type="presOf" srcId="{4C1E1E6E-5E81-BE46-8F45-640EBC8FDEEC}" destId="{B9E56B5F-7403-EA4D-9DDC-EF53B9E824C5}" srcOrd="0" destOrd="0" presId="urn:microsoft.com/office/officeart/2005/8/layout/cycle7"/>
    <dgm:cxn modelId="{AF597DE6-270B-CA45-8B03-E02B3122AEC0}" srcId="{BF603618-A8EF-F941-90C4-0203BF09A486}" destId="{3AC38CBB-B0E2-AD47-A056-AA937475091B}" srcOrd="1" destOrd="0" parTransId="{9A463846-CC1C-9E43-9A5E-344EE0ECB1C0}" sibTransId="{4C1E1E6E-5E81-BE46-8F45-640EBC8FDEEC}"/>
    <dgm:cxn modelId="{FAECCF6C-F0A7-F149-83AD-A5E84F314455}" type="presOf" srcId="{9793BE3D-A92A-4E48-BC29-0EB3AEA1BADD}" destId="{8B5658C6-64F3-D548-AECF-52303E6A257B}" srcOrd="0" destOrd="0" presId="urn:microsoft.com/office/officeart/2005/8/layout/cycle7"/>
    <dgm:cxn modelId="{23C412ED-BC33-954E-BABC-3E1EE29F7642}" type="presOf" srcId="{3AC38CBB-B0E2-AD47-A056-AA937475091B}" destId="{3A98CE66-C21A-0E46-A496-114AA520DF17}" srcOrd="0" destOrd="0" presId="urn:microsoft.com/office/officeart/2005/8/layout/cycle7"/>
    <dgm:cxn modelId="{44014101-B551-7E48-B30C-027543B11682}" type="presOf" srcId="{740B871B-79F3-6747-A74A-E055EB59F36D}" destId="{A65EEEC1-9CB0-FD46-B443-135C1E223D1E}" srcOrd="1" destOrd="0" presId="urn:microsoft.com/office/officeart/2005/8/layout/cycle7"/>
    <dgm:cxn modelId="{1D8BB6BE-C688-AC45-B83E-798954B53F82}" type="presOf" srcId="{F8D39143-B474-F94E-BEBF-705B34EF001E}" destId="{FF070BD5-5898-3C4C-B12D-84C61A90089F}" srcOrd="1" destOrd="0" presId="urn:microsoft.com/office/officeart/2005/8/layout/cycle7"/>
    <dgm:cxn modelId="{54A6C3A7-A49B-454D-A2B1-3E08F76CFE03}" srcId="{BF603618-A8EF-F941-90C4-0203BF09A486}" destId="{1CB9C557-F9BA-2D42-B882-561AF524D505}" srcOrd="2" destOrd="0" parTransId="{F1650268-72F8-0240-AF08-8FFD9A570508}" sibTransId="{740B871B-79F3-6747-A74A-E055EB59F36D}"/>
    <dgm:cxn modelId="{04F0A7A4-07E9-3E49-99E4-4F6435DD8359}" type="presOf" srcId="{1CB9C557-F9BA-2D42-B882-561AF524D505}" destId="{DF8A5DC3-3EDF-2A43-882E-3E62E67E7871}" srcOrd="0" destOrd="0" presId="urn:microsoft.com/office/officeart/2005/8/layout/cycle7"/>
    <dgm:cxn modelId="{777BB854-062A-414B-9B5F-259F15A2C9D7}" type="presOf" srcId="{F8D39143-B474-F94E-BEBF-705B34EF001E}" destId="{B97F8717-1C89-3A48-9880-B30EEF7AB788}" srcOrd="0" destOrd="0" presId="urn:microsoft.com/office/officeart/2005/8/layout/cycle7"/>
    <dgm:cxn modelId="{1C84A73D-7C89-574E-8E37-62DD6F4D56E2}" type="presOf" srcId="{BF603618-A8EF-F941-90C4-0203BF09A486}" destId="{1E8E271B-7A16-3544-AB13-DC0BB7CC405D}" srcOrd="0" destOrd="0" presId="urn:microsoft.com/office/officeart/2005/8/layout/cycle7"/>
    <dgm:cxn modelId="{46DD28DD-A97B-0240-B839-C8AFAFFB21AF}" srcId="{BF603618-A8EF-F941-90C4-0203BF09A486}" destId="{9793BE3D-A92A-4E48-BC29-0EB3AEA1BADD}" srcOrd="0" destOrd="0" parTransId="{802874DF-E37A-EA4B-A61D-B4AFDB70FF95}" sibTransId="{F8D39143-B474-F94E-BEBF-705B34EF001E}"/>
    <dgm:cxn modelId="{652DA708-0EE0-5946-9DB5-6F3772ED1C3E}" type="presOf" srcId="{740B871B-79F3-6747-A74A-E055EB59F36D}" destId="{18CFFB8A-47DA-D247-87A6-C28BA6C0F61A}" srcOrd="0" destOrd="0" presId="urn:microsoft.com/office/officeart/2005/8/layout/cycle7"/>
    <dgm:cxn modelId="{EDAC4B6B-025A-B346-9D20-E63CAB5F9EF8}" type="presParOf" srcId="{1E8E271B-7A16-3544-AB13-DC0BB7CC405D}" destId="{8B5658C6-64F3-D548-AECF-52303E6A257B}" srcOrd="0" destOrd="0" presId="urn:microsoft.com/office/officeart/2005/8/layout/cycle7"/>
    <dgm:cxn modelId="{D317F1F3-974D-F644-AE01-EC4524D6B599}" type="presParOf" srcId="{1E8E271B-7A16-3544-AB13-DC0BB7CC405D}" destId="{B97F8717-1C89-3A48-9880-B30EEF7AB788}" srcOrd="1" destOrd="0" presId="urn:microsoft.com/office/officeart/2005/8/layout/cycle7"/>
    <dgm:cxn modelId="{E1B4AD67-0EA4-734A-9F9C-11980D125C24}" type="presParOf" srcId="{B97F8717-1C89-3A48-9880-B30EEF7AB788}" destId="{FF070BD5-5898-3C4C-B12D-84C61A90089F}" srcOrd="0" destOrd="0" presId="urn:microsoft.com/office/officeart/2005/8/layout/cycle7"/>
    <dgm:cxn modelId="{696F38EC-E320-3947-B67A-637E3C5FDE47}" type="presParOf" srcId="{1E8E271B-7A16-3544-AB13-DC0BB7CC405D}" destId="{3A98CE66-C21A-0E46-A496-114AA520DF17}" srcOrd="2" destOrd="0" presId="urn:microsoft.com/office/officeart/2005/8/layout/cycle7"/>
    <dgm:cxn modelId="{4D206843-32EF-104A-A1E4-3AF45C87AC2B}" type="presParOf" srcId="{1E8E271B-7A16-3544-AB13-DC0BB7CC405D}" destId="{B9E56B5F-7403-EA4D-9DDC-EF53B9E824C5}" srcOrd="3" destOrd="0" presId="urn:microsoft.com/office/officeart/2005/8/layout/cycle7"/>
    <dgm:cxn modelId="{329BA8B5-55D2-F744-9FAB-721DF8A1648E}" type="presParOf" srcId="{B9E56B5F-7403-EA4D-9DDC-EF53B9E824C5}" destId="{B8E2020A-B82D-AF4A-97D5-4BAD8089B536}" srcOrd="0" destOrd="0" presId="urn:microsoft.com/office/officeart/2005/8/layout/cycle7"/>
    <dgm:cxn modelId="{192BEC54-78F2-C242-A1D4-E30CFDF5FC23}" type="presParOf" srcId="{1E8E271B-7A16-3544-AB13-DC0BB7CC405D}" destId="{DF8A5DC3-3EDF-2A43-882E-3E62E67E7871}" srcOrd="4" destOrd="0" presId="urn:microsoft.com/office/officeart/2005/8/layout/cycle7"/>
    <dgm:cxn modelId="{E40CF49D-D7E8-BC48-BB5D-09C88AFB35B8}" type="presParOf" srcId="{1E8E271B-7A16-3544-AB13-DC0BB7CC405D}" destId="{18CFFB8A-47DA-D247-87A6-C28BA6C0F61A}" srcOrd="5" destOrd="0" presId="urn:microsoft.com/office/officeart/2005/8/layout/cycle7"/>
    <dgm:cxn modelId="{630714B1-813E-054F-93CA-1BD41C96BB75}" type="presParOf" srcId="{18CFFB8A-47DA-D247-87A6-C28BA6C0F61A}" destId="{A65EEEC1-9CB0-FD46-B443-135C1E223D1E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5658C6-64F3-D548-AECF-52303E6A257B}">
      <dsp:nvSpPr>
        <dsp:cNvPr id="0" name=""/>
        <dsp:cNvSpPr/>
      </dsp:nvSpPr>
      <dsp:spPr>
        <a:xfrm>
          <a:off x="1995785" y="1179"/>
          <a:ext cx="2104429" cy="10522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Recognition</a:t>
          </a:r>
          <a:endParaRPr lang="en-US" sz="2400" kern="1200" dirty="0"/>
        </a:p>
      </dsp:txBody>
      <dsp:txXfrm>
        <a:off x="2026603" y="31997"/>
        <a:ext cx="2042793" cy="990578"/>
      </dsp:txXfrm>
    </dsp:sp>
    <dsp:sp modelId="{B97F8717-1C89-3A48-9880-B30EEF7AB788}">
      <dsp:nvSpPr>
        <dsp:cNvPr id="0" name=""/>
        <dsp:cNvSpPr/>
      </dsp:nvSpPr>
      <dsp:spPr>
        <a:xfrm rot="3600000">
          <a:off x="3368523" y="1847862"/>
          <a:ext cx="1096445" cy="368275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>
        <a:off x="3479006" y="1921517"/>
        <a:ext cx="875480" cy="220965"/>
      </dsp:txXfrm>
    </dsp:sp>
    <dsp:sp modelId="{3A98CE66-C21A-0E46-A496-114AA520DF17}">
      <dsp:nvSpPr>
        <dsp:cNvPr id="0" name=""/>
        <dsp:cNvSpPr/>
      </dsp:nvSpPr>
      <dsp:spPr>
        <a:xfrm>
          <a:off x="3733278" y="3010605"/>
          <a:ext cx="2104429" cy="10522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Reorganization</a:t>
          </a:r>
          <a:endParaRPr lang="en-US" sz="2400" kern="1200" dirty="0"/>
        </a:p>
      </dsp:txBody>
      <dsp:txXfrm>
        <a:off x="3764096" y="3041423"/>
        <a:ext cx="2042793" cy="990578"/>
      </dsp:txXfrm>
    </dsp:sp>
    <dsp:sp modelId="{B9E56B5F-7403-EA4D-9DDC-EF53B9E824C5}">
      <dsp:nvSpPr>
        <dsp:cNvPr id="0" name=""/>
        <dsp:cNvSpPr/>
      </dsp:nvSpPr>
      <dsp:spPr>
        <a:xfrm rot="10800000">
          <a:off x="2499777" y="3352575"/>
          <a:ext cx="1096445" cy="368275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 rot="10800000">
        <a:off x="2610259" y="3426230"/>
        <a:ext cx="875480" cy="220965"/>
      </dsp:txXfrm>
    </dsp:sp>
    <dsp:sp modelId="{DF8A5DC3-3EDF-2A43-882E-3E62E67E7871}">
      <dsp:nvSpPr>
        <dsp:cNvPr id="0" name=""/>
        <dsp:cNvSpPr/>
      </dsp:nvSpPr>
      <dsp:spPr>
        <a:xfrm>
          <a:off x="258291" y="3010605"/>
          <a:ext cx="2104429" cy="10522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Reconstruction</a:t>
          </a:r>
          <a:endParaRPr lang="en-US" sz="2400" kern="1200" dirty="0"/>
        </a:p>
      </dsp:txBody>
      <dsp:txXfrm>
        <a:off x="289109" y="3041423"/>
        <a:ext cx="2042793" cy="990578"/>
      </dsp:txXfrm>
    </dsp:sp>
    <dsp:sp modelId="{18CFFB8A-47DA-D247-87A6-C28BA6C0F61A}">
      <dsp:nvSpPr>
        <dsp:cNvPr id="0" name=""/>
        <dsp:cNvSpPr/>
      </dsp:nvSpPr>
      <dsp:spPr>
        <a:xfrm rot="18000000">
          <a:off x="1631030" y="1847862"/>
          <a:ext cx="1096445" cy="368275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>
        <a:off x="1741513" y="1921517"/>
        <a:ext cx="875480" cy="2209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emf"/><Relationship Id="rId2" Type="http://schemas.openxmlformats.org/officeDocument/2006/relationships/image" Target="../media/image11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7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03563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4910" tIns="47455" rIns="94910" bIns="47455" numCol="1" anchor="t" anchorCtr="0" compatLnSpc="1">
            <a:prstTxWarp prst="textNoShape">
              <a:avLst/>
            </a:prstTxWarp>
          </a:bodyPr>
          <a:lstStyle>
            <a:lvl1pPr algn="l" defTabSz="949325">
              <a:defRPr sz="1200" b="1">
                <a:effectLst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59238" y="0"/>
            <a:ext cx="3103562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4910" tIns="47455" rIns="94910" bIns="47455" numCol="1" anchor="t" anchorCtr="0" compatLnSpc="1">
            <a:prstTxWarp prst="textNoShape">
              <a:avLst/>
            </a:prstTxWarp>
          </a:bodyPr>
          <a:lstStyle>
            <a:lvl1pPr algn="r" defTabSz="949325">
              <a:defRPr sz="1200" b="1">
                <a:effectLst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75725"/>
            <a:ext cx="3103563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4910" tIns="47455" rIns="94910" bIns="47455" numCol="1" anchor="b" anchorCtr="0" compatLnSpc="1">
            <a:prstTxWarp prst="textNoShape">
              <a:avLst/>
            </a:prstTxWarp>
          </a:bodyPr>
          <a:lstStyle>
            <a:lvl1pPr algn="l" defTabSz="949325">
              <a:defRPr sz="1200" b="1">
                <a:effectLst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59238" y="8975725"/>
            <a:ext cx="3103562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4910" tIns="47455" rIns="94910" bIns="47455" numCol="1" anchor="b" anchorCtr="0" compatLnSpc="1">
            <a:prstTxWarp prst="textNoShape">
              <a:avLst/>
            </a:prstTxWarp>
          </a:bodyPr>
          <a:lstStyle>
            <a:lvl1pPr algn="r" defTabSz="949325">
              <a:defRPr sz="1200" b="1">
                <a:effectLst/>
                <a:cs typeface="+mn-cs"/>
              </a:defRPr>
            </a:lvl1pPr>
          </a:lstStyle>
          <a:p>
            <a:pPr>
              <a:defRPr/>
            </a:pPr>
            <a:fld id="{BE4066F9-7953-3044-8C05-55B17F6E9C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975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03563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4910" tIns="47455" rIns="94910" bIns="47455" numCol="1" anchor="t" anchorCtr="0" compatLnSpc="1">
            <a:prstTxWarp prst="textNoShape">
              <a:avLst/>
            </a:prstTxWarp>
          </a:bodyPr>
          <a:lstStyle>
            <a:lvl1pPr algn="l" defTabSz="949325">
              <a:defRPr sz="1200">
                <a:effectLst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59238" y="0"/>
            <a:ext cx="3103562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4910" tIns="47455" rIns="94910" bIns="47455" numCol="1" anchor="t" anchorCtr="0" compatLnSpc="1">
            <a:prstTxWarp prst="textNoShape">
              <a:avLst/>
            </a:prstTxWarp>
          </a:bodyPr>
          <a:lstStyle>
            <a:lvl1pPr algn="r" defTabSz="949325">
              <a:defRPr sz="1200">
                <a:effectLst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19200" y="708025"/>
            <a:ext cx="4724400" cy="3543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55675" y="4487863"/>
            <a:ext cx="5251450" cy="425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4910" tIns="47455" rIns="94910" bIns="4745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75725"/>
            <a:ext cx="3103563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4910" tIns="47455" rIns="94910" bIns="47455" numCol="1" anchor="b" anchorCtr="0" compatLnSpc="1">
            <a:prstTxWarp prst="textNoShape">
              <a:avLst/>
            </a:prstTxWarp>
          </a:bodyPr>
          <a:lstStyle>
            <a:lvl1pPr algn="l" defTabSz="949325">
              <a:defRPr sz="1200">
                <a:effectLst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59238" y="8975725"/>
            <a:ext cx="3103562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4910" tIns="47455" rIns="94910" bIns="47455" numCol="1" anchor="b" anchorCtr="0" compatLnSpc="1">
            <a:prstTxWarp prst="textNoShape">
              <a:avLst/>
            </a:prstTxWarp>
          </a:bodyPr>
          <a:lstStyle>
            <a:lvl1pPr algn="r" defTabSz="949325">
              <a:defRPr sz="1200">
                <a:effectLst/>
                <a:cs typeface="+mn-cs"/>
              </a:defRPr>
            </a:lvl1pPr>
          </a:lstStyle>
          <a:p>
            <a:pPr>
              <a:defRPr/>
            </a:pPr>
            <a:fld id="{1B6FA9F0-0584-C949-A4C8-E95C483939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5692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D695D8-3DCE-374C-817D-96B8B701E4A8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9410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41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15524DF-838F-8546-AB69-5044E29851ED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960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30313" y="715963"/>
            <a:ext cx="4700587" cy="3525837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60515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955675" y="4486275"/>
            <a:ext cx="5249863" cy="188913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E4CF3BB-1487-3248-A509-3C5DB194FC61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98406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20788" y="709613"/>
            <a:ext cx="4724400" cy="35433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8406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715963" y="4487863"/>
            <a:ext cx="5730875" cy="42513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785" tIns="44892" rIns="89785" bIns="44892"/>
          <a:lstStyle/>
          <a:p>
            <a:pPr eaLnBrk="1" hangingPunct="1">
              <a:defRPr/>
            </a:pPr>
            <a:endParaRPr lang="en-US" altLang="zh-CN" smtClean="0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2EA7E5-F72F-7341-AC2C-5EBDB3241855}" type="slidenum">
              <a:rPr lang="en-US"/>
              <a:pPr>
                <a:defRPr/>
              </a:pPr>
              <a:t>14</a:t>
            </a:fld>
            <a:endParaRPr lang="en-US"/>
          </a:p>
        </p:txBody>
      </p:sp>
      <p:sp>
        <p:nvSpPr>
          <p:cNvPr id="98611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20788" y="708025"/>
            <a:ext cx="4724400" cy="35433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86115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54088" y="4486275"/>
            <a:ext cx="5254625" cy="42545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3340" tIns="46671" rIns="93340" bIns="46671"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66CFEC5-CA3B-C94C-8DE8-664A26E5D50F}" type="slidenum">
              <a:rPr lang="en-US"/>
              <a:pPr>
                <a:defRPr/>
              </a:pPr>
              <a:t>15</a:t>
            </a:fld>
            <a:endParaRPr lang="en-US"/>
          </a:p>
        </p:txBody>
      </p:sp>
      <p:sp>
        <p:nvSpPr>
          <p:cNvPr id="9881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20788" y="708025"/>
            <a:ext cx="4724400" cy="35433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88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4088" y="4486275"/>
            <a:ext cx="5254625" cy="42545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3340" tIns="46671" rIns="93340" bIns="46671"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76CDD30-CA1D-D74A-ADFE-8923ABA01DCE}" type="slidenum">
              <a:rPr lang="en-US"/>
              <a:pPr>
                <a:defRPr/>
              </a:pPr>
              <a:t>16</a:t>
            </a:fld>
            <a:endParaRPr lang="en-US"/>
          </a:p>
        </p:txBody>
      </p:sp>
      <p:sp>
        <p:nvSpPr>
          <p:cNvPr id="9902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20788" y="709613"/>
            <a:ext cx="4724400" cy="35433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90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5963" y="4487863"/>
            <a:ext cx="5730875" cy="42513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785" tIns="44892" rIns="89785" bIns="44892"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291B79-24AC-0C49-83CC-AA15FE87F7E2}" type="slidenum">
              <a:rPr lang="en-US"/>
              <a:pPr>
                <a:defRPr/>
              </a:pPr>
              <a:t>17</a:t>
            </a:fld>
            <a:endParaRPr lang="en-US"/>
          </a:p>
        </p:txBody>
      </p:sp>
      <p:sp>
        <p:nvSpPr>
          <p:cNvPr id="9922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20788" y="709613"/>
            <a:ext cx="4724400" cy="35433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92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5963" y="4487863"/>
            <a:ext cx="5730875" cy="42513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785" tIns="44892" rIns="89785" bIns="44892"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9A8406-0F8B-F74D-A345-41061DC12BAD}" type="slidenum">
              <a:rPr lang="en-US"/>
              <a:pPr>
                <a:defRPr/>
              </a:pPr>
              <a:t>18</a:t>
            </a:fld>
            <a:endParaRPr lang="en-US"/>
          </a:p>
        </p:txBody>
      </p:sp>
      <p:sp>
        <p:nvSpPr>
          <p:cNvPr id="9943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20788" y="709613"/>
            <a:ext cx="4724400" cy="35433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94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5963" y="4487863"/>
            <a:ext cx="5730875" cy="42513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785" tIns="44892" rIns="89785" bIns="44892"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E429124-140D-4741-A6B5-993C89C22B4F}" type="slidenum">
              <a:rPr lang="en-US"/>
              <a:pPr>
                <a:defRPr/>
              </a:pPr>
              <a:t>19</a:t>
            </a:fld>
            <a:endParaRPr lang="en-US"/>
          </a:p>
        </p:txBody>
      </p:sp>
      <p:sp>
        <p:nvSpPr>
          <p:cNvPr id="996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20788" y="709613"/>
            <a:ext cx="4724400" cy="35433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96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5963" y="4487863"/>
            <a:ext cx="5730875" cy="42513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785" tIns="44892" rIns="89785" bIns="44892"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0127B1-BE8B-0F4A-94C6-9ED94EF2F4A3}" type="slidenum">
              <a:rPr lang="en-US"/>
              <a:pPr>
                <a:defRPr/>
              </a:pPr>
              <a:t>20</a:t>
            </a:fld>
            <a:endParaRPr lang="en-US"/>
          </a:p>
        </p:txBody>
      </p:sp>
      <p:sp>
        <p:nvSpPr>
          <p:cNvPr id="9984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20788" y="709613"/>
            <a:ext cx="4724400" cy="35433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98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5963" y="4487863"/>
            <a:ext cx="5730875" cy="42513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785" tIns="44892" rIns="89785" bIns="44892"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88147F-6196-FA45-AD66-AE9DF703AA65}" type="slidenum">
              <a:rPr lang="en-US"/>
              <a:pPr>
                <a:defRPr/>
              </a:pPr>
              <a:t>21</a:t>
            </a:fld>
            <a:endParaRPr lang="en-US"/>
          </a:p>
        </p:txBody>
      </p:sp>
      <p:sp>
        <p:nvSpPr>
          <p:cNvPr id="10004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20788" y="709613"/>
            <a:ext cx="4724400" cy="35433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00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5963" y="4487863"/>
            <a:ext cx="5730875" cy="42513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785" tIns="44892" rIns="89785" bIns="44892"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08036B-8A79-3E47-B62B-2989C67D4439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71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5963" y="4487863"/>
            <a:ext cx="5730875" cy="42529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C33540A-923A-D94C-8CAB-EEDB22374955}" type="slidenum">
              <a:rPr lang="en-US"/>
              <a:pPr>
                <a:defRPr/>
              </a:pPr>
              <a:t>22</a:t>
            </a:fld>
            <a:endParaRPr lang="en-US"/>
          </a:p>
        </p:txBody>
      </p:sp>
      <p:sp>
        <p:nvSpPr>
          <p:cNvPr id="10024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20788" y="709613"/>
            <a:ext cx="4724400" cy="35433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02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5963" y="4487863"/>
            <a:ext cx="5730875" cy="42513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785" tIns="44892" rIns="89785" bIns="44892"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45F655C-2153-9643-AA42-E3866ACA4A0A}" type="slidenum">
              <a:rPr lang="en-US"/>
              <a:pPr>
                <a:defRPr/>
              </a:pPr>
              <a:t>23</a:t>
            </a:fld>
            <a:endParaRPr lang="en-US"/>
          </a:p>
        </p:txBody>
      </p:sp>
      <p:sp>
        <p:nvSpPr>
          <p:cNvPr id="10045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20788" y="709613"/>
            <a:ext cx="4724400" cy="35433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04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5963" y="4487863"/>
            <a:ext cx="5730875" cy="42513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785" tIns="44892" rIns="89785" bIns="44892"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B579D32-664F-3C40-B67F-59BDB943422B}" type="slidenum">
              <a:rPr lang="en-US"/>
              <a:pPr>
                <a:defRPr/>
              </a:pPr>
              <a:t>24</a:t>
            </a:fld>
            <a:endParaRPr lang="en-US"/>
          </a:p>
        </p:txBody>
      </p:sp>
      <p:sp>
        <p:nvSpPr>
          <p:cNvPr id="10065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20788" y="709613"/>
            <a:ext cx="4724400" cy="35433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06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5963" y="4487863"/>
            <a:ext cx="5730875" cy="42513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785" tIns="44892" rIns="89785" bIns="44892"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71B843-C460-9A4F-8501-14E454C88FC1}" type="slidenum">
              <a:rPr lang="en-US"/>
              <a:pPr>
                <a:defRPr/>
              </a:pPr>
              <a:t>25</a:t>
            </a:fld>
            <a:endParaRPr lang="en-US"/>
          </a:p>
        </p:txBody>
      </p:sp>
      <p:sp>
        <p:nvSpPr>
          <p:cNvPr id="10086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20788" y="709613"/>
            <a:ext cx="4724400" cy="35433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08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5963" y="4487863"/>
            <a:ext cx="5730875" cy="42513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785" tIns="44892" rIns="89785" bIns="44892"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F10940-2B3B-B948-A807-048D73BA30E0}" type="slidenum">
              <a:rPr lang="en-US"/>
              <a:pPr>
                <a:defRPr/>
              </a:pPr>
              <a:t>26</a:t>
            </a:fld>
            <a:endParaRPr lang="en-US"/>
          </a:p>
        </p:txBody>
      </p:sp>
      <p:sp>
        <p:nvSpPr>
          <p:cNvPr id="10106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20788" y="709613"/>
            <a:ext cx="4724400" cy="35433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10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5963" y="4487863"/>
            <a:ext cx="5730875" cy="42513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785" tIns="44892" rIns="89785" bIns="44892"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051995-D0D1-794F-A5E4-0269B42DF5CF}" type="slidenum">
              <a:rPr lang="en-US"/>
              <a:pPr>
                <a:defRPr/>
              </a:pPr>
              <a:t>27</a:t>
            </a:fld>
            <a:endParaRPr lang="en-US"/>
          </a:p>
        </p:txBody>
      </p:sp>
      <p:sp>
        <p:nvSpPr>
          <p:cNvPr id="10127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20788" y="709613"/>
            <a:ext cx="4724400" cy="35433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12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5963" y="4487863"/>
            <a:ext cx="5730875" cy="42513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785" tIns="44892" rIns="89785" bIns="44892"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C51DC6F-2D95-F64A-A0A4-45B73B8351B6}" type="slidenum">
              <a:rPr lang="en-US"/>
              <a:pPr>
                <a:defRPr/>
              </a:pPr>
              <a:t>28</a:t>
            </a:fld>
            <a:endParaRPr lang="en-US"/>
          </a:p>
        </p:txBody>
      </p:sp>
      <p:sp>
        <p:nvSpPr>
          <p:cNvPr id="10147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20788" y="709613"/>
            <a:ext cx="4724400" cy="35433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14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5963" y="4487863"/>
            <a:ext cx="5730875" cy="42513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785" tIns="44892" rIns="89785" bIns="44892"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4F7373-6A68-D344-BE0E-AB7CDA73990B}" type="slidenum">
              <a:rPr lang="en-US"/>
              <a:pPr>
                <a:defRPr/>
              </a:pPr>
              <a:t>29</a:t>
            </a:fld>
            <a:endParaRPr lang="en-US"/>
          </a:p>
        </p:txBody>
      </p:sp>
      <p:sp>
        <p:nvSpPr>
          <p:cNvPr id="10168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20788" y="709613"/>
            <a:ext cx="4724400" cy="35433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16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5963" y="4487863"/>
            <a:ext cx="5730875" cy="42513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785" tIns="44892" rIns="89785" bIns="44892"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0F09213-CB63-8B4D-8662-B43B64BE612F}" type="slidenum">
              <a:rPr lang="en-US"/>
              <a:pPr>
                <a:defRPr/>
              </a:pPr>
              <a:t>30</a:t>
            </a:fld>
            <a:endParaRPr lang="en-US"/>
          </a:p>
        </p:txBody>
      </p:sp>
      <p:sp>
        <p:nvSpPr>
          <p:cNvPr id="10188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20788" y="709613"/>
            <a:ext cx="4724400" cy="35433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18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5963" y="4487863"/>
            <a:ext cx="5730875" cy="42513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785" tIns="44892" rIns="89785" bIns="44892"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2128354-02CD-8D4F-ABBE-A5C757A108FC}" type="slidenum">
              <a:rPr lang="en-US"/>
              <a:pPr>
                <a:defRPr/>
              </a:pPr>
              <a:t>31</a:t>
            </a:fld>
            <a:endParaRPr lang="en-US"/>
          </a:p>
        </p:txBody>
      </p:sp>
      <p:sp>
        <p:nvSpPr>
          <p:cNvPr id="10209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20788" y="709613"/>
            <a:ext cx="4724400" cy="35433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0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5963" y="4487863"/>
            <a:ext cx="5730875" cy="42513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785" tIns="44892" rIns="89785" bIns="44892"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46FF32A-EBC5-F44D-B2FB-DC0ED6C97377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468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8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E87AD96-1718-9249-B8CB-615A612B98FD}" type="slidenum">
              <a:rPr lang="en-US"/>
              <a:pPr>
                <a:defRPr/>
              </a:pPr>
              <a:t>32</a:t>
            </a:fld>
            <a:endParaRPr lang="en-US"/>
          </a:p>
        </p:txBody>
      </p:sp>
      <p:sp>
        <p:nvSpPr>
          <p:cNvPr id="10229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20788" y="709613"/>
            <a:ext cx="4724400" cy="35433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2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5963" y="4487863"/>
            <a:ext cx="5730875" cy="42513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785" tIns="44892" rIns="89785" bIns="44892"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FE14D7-CF17-4747-A15B-94DE0E916858}" type="slidenum">
              <a:rPr lang="en-US"/>
              <a:pPr>
                <a:defRPr/>
              </a:pPr>
              <a:t>33</a:t>
            </a:fld>
            <a:endParaRPr lang="en-US"/>
          </a:p>
        </p:txBody>
      </p:sp>
      <p:sp>
        <p:nvSpPr>
          <p:cNvPr id="10250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20788" y="709613"/>
            <a:ext cx="4724400" cy="35433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5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5963" y="4487863"/>
            <a:ext cx="5730875" cy="42513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785" tIns="44892" rIns="89785" bIns="44892"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C7CAB8-C3EE-A84E-8194-9AB6EFB922BF}" type="slidenum">
              <a:rPr lang="en-US"/>
              <a:pPr>
                <a:defRPr/>
              </a:pPr>
              <a:t>34</a:t>
            </a:fld>
            <a:endParaRPr lang="en-US"/>
          </a:p>
        </p:txBody>
      </p:sp>
      <p:sp>
        <p:nvSpPr>
          <p:cNvPr id="10270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20788" y="709613"/>
            <a:ext cx="4724400" cy="35433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7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5963" y="4487863"/>
            <a:ext cx="5730875" cy="42513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785" tIns="44892" rIns="89785" bIns="44892"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AE96FC8-1258-4645-A57A-16322489DBB4}" type="slidenum">
              <a:rPr lang="en-US"/>
              <a:pPr>
                <a:defRPr/>
              </a:pPr>
              <a:t>35</a:t>
            </a:fld>
            <a:endParaRPr lang="en-US"/>
          </a:p>
        </p:txBody>
      </p:sp>
      <p:sp>
        <p:nvSpPr>
          <p:cNvPr id="10291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20788" y="709613"/>
            <a:ext cx="4724400" cy="35433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9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5963" y="4487863"/>
            <a:ext cx="5730875" cy="42513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785" tIns="44892" rIns="89785" bIns="44892"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CA1B2FF-C212-6B4A-89DA-C0F56E9775DE}" type="slidenum">
              <a:rPr lang="en-US"/>
              <a:pPr>
                <a:defRPr/>
              </a:pPr>
              <a:t>36</a:t>
            </a:fld>
            <a:endParaRPr lang="en-US"/>
          </a:p>
        </p:txBody>
      </p:sp>
      <p:sp>
        <p:nvSpPr>
          <p:cNvPr id="10311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20788" y="709613"/>
            <a:ext cx="4724400" cy="35433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31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5963" y="4487863"/>
            <a:ext cx="5730875" cy="42513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785" tIns="44892" rIns="89785" bIns="44892"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CFF454D-DBDF-8E4D-B52D-09962E0EEECC}" type="slidenum">
              <a:rPr lang="en-US"/>
              <a:pPr>
                <a:defRPr/>
              </a:pPr>
              <a:t>37</a:t>
            </a:fld>
            <a:endParaRPr lang="en-US"/>
          </a:p>
        </p:txBody>
      </p:sp>
      <p:sp>
        <p:nvSpPr>
          <p:cNvPr id="10332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20788" y="708025"/>
            <a:ext cx="4724400" cy="35433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33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4088" y="4486275"/>
            <a:ext cx="5254625" cy="42545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3340" tIns="46671" rIns="93340" bIns="46671"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E03E30-1D05-8745-8D24-0FD87DD5E7F9}" type="slidenum">
              <a:rPr lang="en-US"/>
              <a:pPr>
                <a:defRPr/>
              </a:pPr>
              <a:t>38</a:t>
            </a:fld>
            <a:endParaRPr lang="en-US"/>
          </a:p>
        </p:txBody>
      </p:sp>
      <p:sp>
        <p:nvSpPr>
          <p:cNvPr id="10352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20788" y="709613"/>
            <a:ext cx="4724400" cy="35433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35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5963" y="4487863"/>
            <a:ext cx="5730875" cy="42513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785" tIns="44892" rIns="89785" bIns="44892"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4E25387-E411-FD46-A114-93AE68D8A2FD}" type="slidenum">
              <a:rPr lang="en-US"/>
              <a:pPr>
                <a:defRPr/>
              </a:pPr>
              <a:t>39</a:t>
            </a:fld>
            <a:endParaRPr lang="en-US"/>
          </a:p>
        </p:txBody>
      </p:sp>
      <p:sp>
        <p:nvSpPr>
          <p:cNvPr id="10373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20788" y="708025"/>
            <a:ext cx="4724400" cy="35433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37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4088" y="4486275"/>
            <a:ext cx="5254625" cy="42545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3340" tIns="46671" rIns="93340" bIns="46671"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33114D-744E-2C48-BCB8-EA566F299837}" type="slidenum">
              <a:rPr lang="en-US"/>
              <a:pPr>
                <a:defRPr/>
              </a:pPr>
              <a:t>40</a:t>
            </a:fld>
            <a:endParaRPr lang="en-US"/>
          </a:p>
        </p:txBody>
      </p:sp>
      <p:sp>
        <p:nvSpPr>
          <p:cNvPr id="1039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30313" y="715963"/>
            <a:ext cx="4700587" cy="3525837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39363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955675" y="4486275"/>
            <a:ext cx="5249863" cy="188913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CFCEA5D-6DD1-D644-B30E-F7BC2C53BCB1}" type="slidenum">
              <a:rPr lang="en-US"/>
              <a:pPr>
                <a:defRPr/>
              </a:pPr>
              <a:t>41</a:t>
            </a:fld>
            <a:endParaRPr lang="en-US"/>
          </a:p>
        </p:txBody>
      </p:sp>
      <p:sp>
        <p:nvSpPr>
          <p:cNvPr id="473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3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F606C80-1D74-644F-9B37-14895C37D666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963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63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FD7896-E553-D847-B771-CE34406EEFE3}" type="slidenum">
              <a:rPr lang="en-US"/>
              <a:pPr>
                <a:defRPr/>
              </a:pPr>
              <a:t>42</a:t>
            </a:fld>
            <a:endParaRPr lang="en-US"/>
          </a:p>
        </p:txBody>
      </p:sp>
      <p:sp>
        <p:nvSpPr>
          <p:cNvPr id="953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174875" y="0"/>
            <a:ext cx="16668750" cy="12501563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53347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525463" y="4459288"/>
            <a:ext cx="6116637" cy="187325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914C27-BC91-614E-BFAD-01EFA0A0DFA7}" type="slidenum">
              <a:rPr lang="en-US"/>
              <a:pPr>
                <a:defRPr/>
              </a:pPr>
              <a:t>43</a:t>
            </a:fld>
            <a:endParaRPr lang="en-US"/>
          </a:p>
        </p:txBody>
      </p:sp>
      <p:sp>
        <p:nvSpPr>
          <p:cNvPr id="958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584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915" tIns="47457" rIns="94915" bIns="47457"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Compare using chi-square stat.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240941A-E753-5345-ACD7-7ACEFE6A7FCC}" type="slidenum">
              <a:rPr lang="en-US"/>
              <a:pPr>
                <a:defRPr/>
              </a:pPr>
              <a:t>44</a:t>
            </a:fld>
            <a:endParaRPr lang="en-US"/>
          </a:p>
        </p:txBody>
      </p:sp>
      <p:sp>
        <p:nvSpPr>
          <p:cNvPr id="477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7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2DC37A-8847-9E49-BD47-00D196D42959}" type="slidenum">
              <a:rPr lang="en-US"/>
              <a:pPr>
                <a:defRPr/>
              </a:pPr>
              <a:t>45</a:t>
            </a:fld>
            <a:endParaRPr lang="en-US"/>
          </a:p>
        </p:txBody>
      </p:sp>
      <p:sp>
        <p:nvSpPr>
          <p:cNvPr id="584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84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8BCBE2-FD15-A043-97D2-AFE79341FF66}" type="slidenum">
              <a:rPr lang="en-US"/>
              <a:pPr>
                <a:defRPr/>
              </a:pPr>
              <a:t>46</a:t>
            </a:fld>
            <a:endParaRPr lang="en-US"/>
          </a:p>
        </p:txBody>
      </p:sp>
      <p:sp>
        <p:nvSpPr>
          <p:cNvPr id="274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So what are our similarity cues going to be?</a:t>
            </a: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For a pair of points i and j, what can we measure about the image that will tell us whether they belong to the same group?</a:t>
            </a: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We can start by looking in a small neighborhood around each point and comparing them.  Do they have similar</a:t>
            </a: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Color, intensity …texture?  Of course this isn</a:t>
            </a:r>
            <a:r>
              <a:rPr lang="ja-JP" altLang="en-US" smtClean="0">
                <a:latin typeface="Arial"/>
                <a:cs typeface="+mn-cs"/>
              </a:rPr>
              <a:t>’</a:t>
            </a:r>
            <a:r>
              <a:rPr lang="en-US" smtClean="0">
                <a:cs typeface="+mn-cs"/>
              </a:rPr>
              <a:t>t really enough since if I choose points from both these elephants, they</a:t>
            </a: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Will have the same local appearance. &lt;click&gt;</a:t>
            </a:r>
          </a:p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72C266-3406-224F-9BFF-DA7AE00B0B9E}" type="slidenum">
              <a:rPr lang="en-US"/>
              <a:pPr>
                <a:defRPr/>
              </a:pPr>
              <a:t>47</a:t>
            </a:fld>
            <a:endParaRPr lang="en-US"/>
          </a:p>
        </p:txBody>
      </p:sp>
      <p:sp>
        <p:nvSpPr>
          <p:cNvPr id="964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64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A45332F-6A75-1D4E-9EDA-ABA65F5D4445}" type="slidenum">
              <a:rPr lang="en-US"/>
              <a:pPr>
                <a:defRPr/>
              </a:pPr>
              <a:t>48</a:t>
            </a:fld>
            <a:endParaRPr lang="en-US"/>
          </a:p>
        </p:txBody>
      </p:sp>
      <p:sp>
        <p:nvSpPr>
          <p:cNvPr id="965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65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6813EA-25CB-B44C-A01D-B801E9E511D9}" type="slidenum">
              <a:rPr lang="en-US"/>
              <a:pPr>
                <a:defRPr/>
              </a:pPr>
              <a:t>49</a:t>
            </a:fld>
            <a:endParaRPr lang="en-US"/>
          </a:p>
        </p:txBody>
      </p:sp>
      <p:sp>
        <p:nvSpPr>
          <p:cNvPr id="966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66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C56D80A-B967-0E40-864D-B47A48E8BC61}" type="slidenum">
              <a:rPr lang="en-US"/>
              <a:pPr>
                <a:defRPr/>
              </a:pPr>
              <a:t>50</a:t>
            </a:fld>
            <a:endParaRPr lang="en-US"/>
          </a:p>
        </p:txBody>
      </p:sp>
      <p:sp>
        <p:nvSpPr>
          <p:cNvPr id="58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B0BF27-8720-0647-9FA3-F8CC357A207D}" type="slidenum">
              <a:rPr lang="en-US"/>
              <a:pPr>
                <a:defRPr/>
              </a:pPr>
              <a:t>51</a:t>
            </a:fld>
            <a:endParaRPr lang="en-US"/>
          </a:p>
        </p:txBody>
      </p:sp>
      <p:sp>
        <p:nvSpPr>
          <p:cNvPr id="556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56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A2F46B-73A7-E74B-988F-4DE19AC293F2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70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677BD7-6646-4343-9092-9E9670712A34}" type="slidenum">
              <a:rPr lang="en-US"/>
              <a:pPr>
                <a:defRPr/>
              </a:pPr>
              <a:t>52</a:t>
            </a:fld>
            <a:endParaRPr lang="en-US"/>
          </a:p>
        </p:txBody>
      </p:sp>
      <p:sp>
        <p:nvSpPr>
          <p:cNvPr id="68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8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AE2326C-BAE2-E54A-8DED-29AD59B8A5BE}" type="slidenum">
              <a:rPr lang="en-US"/>
              <a:pPr>
                <a:defRPr/>
              </a:pPr>
              <a:t>53</a:t>
            </a:fld>
            <a:endParaRPr lang="en-US"/>
          </a:p>
        </p:txBody>
      </p:sp>
      <p:sp>
        <p:nvSpPr>
          <p:cNvPr id="601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1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24B0D54-384C-1F48-89A2-19B774EB4403}" type="slidenum">
              <a:rPr lang="en-US"/>
              <a:pPr>
                <a:defRPr/>
              </a:pPr>
              <a:t>54</a:t>
            </a:fld>
            <a:endParaRPr lang="en-US"/>
          </a:p>
        </p:txBody>
      </p:sp>
      <p:sp>
        <p:nvSpPr>
          <p:cNvPr id="73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3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46DF14-9A1B-0848-B39C-9BE9A84687C2}" type="slidenum">
              <a:rPr lang="en-US"/>
              <a:pPr>
                <a:defRPr/>
              </a:pPr>
              <a:t>55</a:t>
            </a:fld>
            <a:endParaRPr lang="en-US"/>
          </a:p>
        </p:txBody>
      </p:sp>
      <p:sp>
        <p:nvSpPr>
          <p:cNvPr id="929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29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0BCB7E-81D5-4945-8509-DABF752AEF48}" type="slidenum">
              <a:rPr lang="en-US"/>
              <a:pPr>
                <a:defRPr/>
              </a:pPr>
              <a:t>56</a:t>
            </a:fld>
            <a:endParaRPr lang="en-US"/>
          </a:p>
        </p:txBody>
      </p:sp>
      <p:sp>
        <p:nvSpPr>
          <p:cNvPr id="930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30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583988-CD03-8B4E-B209-CC8F17E9F5C3}" type="slidenum">
              <a:rPr lang="en-US"/>
              <a:pPr>
                <a:defRPr/>
              </a:pPr>
              <a:t>57</a:t>
            </a:fld>
            <a:endParaRPr lang="en-US"/>
          </a:p>
        </p:txBody>
      </p:sp>
      <p:sp>
        <p:nvSpPr>
          <p:cNvPr id="931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31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61FFEC-4BDA-0848-A087-05D92F0ABF5F}" type="slidenum">
              <a:rPr lang="en-US"/>
              <a:pPr>
                <a:defRPr/>
              </a:pPr>
              <a:t>58</a:t>
            </a:fld>
            <a:endParaRPr lang="en-US"/>
          </a:p>
        </p:txBody>
      </p:sp>
      <p:sp>
        <p:nvSpPr>
          <p:cNvPr id="932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32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7AD3F80-E0CF-8A42-805C-D800A883FDF8}" type="slidenum">
              <a:rPr lang="en-US"/>
              <a:pPr>
                <a:defRPr/>
              </a:pPr>
              <a:t>59</a:t>
            </a:fld>
            <a:endParaRPr lang="en-US"/>
          </a:p>
        </p:txBody>
      </p:sp>
      <p:sp>
        <p:nvSpPr>
          <p:cNvPr id="933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33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099FFB-BF9D-0142-B79F-B748FA4D357A}" type="slidenum">
              <a:rPr lang="en-US"/>
              <a:pPr>
                <a:defRPr/>
              </a:pPr>
              <a:t>60</a:t>
            </a:fld>
            <a:endParaRPr lang="en-US"/>
          </a:p>
        </p:txBody>
      </p:sp>
      <p:sp>
        <p:nvSpPr>
          <p:cNvPr id="934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34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057651" y="8974139"/>
            <a:ext cx="3103562" cy="473076"/>
          </a:xfrm>
          <a:prstGeom prst="rect">
            <a:avLst/>
          </a:prstGeom>
          <a:ln/>
        </p:spPr>
        <p:txBody>
          <a:bodyPr lIns="91431" tIns="45716" rIns="91431" bIns="45716"/>
          <a:lstStyle/>
          <a:p>
            <a:fld id="{059D1399-11E3-FE42-9BDC-224C7D66BF2A}" type="slidenum">
              <a:rPr lang="en-US"/>
              <a:pPr/>
              <a:t>66</a:t>
            </a:fld>
            <a:endParaRPr lang="en-US"/>
          </a:p>
        </p:txBody>
      </p:sp>
      <p:sp>
        <p:nvSpPr>
          <p:cNvPr id="472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2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BFC7B64-996D-1448-847E-8E15519CA19E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7198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27138" y="714375"/>
            <a:ext cx="4706937" cy="35306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4088" y="4486275"/>
            <a:ext cx="5253037" cy="42545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2E63434-C5FD-604F-BAA4-490DC31132B1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28BC96-E6B1-7844-9A01-98ADCD276F98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7219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4088" y="4487863"/>
            <a:ext cx="5254625" cy="42529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F25999-C592-FF43-8538-4DC331F83579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472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2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	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AFCFC5-6D41-BE4A-B0F5-A425014DAE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138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	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64601B-7EC0-174A-9047-6B573672F1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661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52400"/>
            <a:ext cx="1943100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76900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	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F1AADC-636D-A042-9A31-2171E92DA8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1147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defTabSz="914400"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40F613DE-FE82-9C4D-BBD9-A7E2F4341F27}" type="datetime1">
              <a:rPr lang="en-US"/>
              <a:pPr>
                <a:defRPr/>
              </a:pPr>
              <a:t>9/6/15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71808F55-C06D-A342-BE84-AC4733369E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4602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defTabSz="914400"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7136ACB5-760C-BE42-ACA5-944EC0F7F082}" type="datetime1">
              <a:rPr lang="en-US"/>
              <a:pPr>
                <a:defRPr/>
              </a:pPr>
              <a:t>9/6/15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C3A596D2-2118-5140-9505-34AF3B5EE6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8974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defTabSz="914400"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F4884A88-B7E6-6542-8FBF-5FC2FFA99E71}" type="datetime1">
              <a:rPr lang="en-US"/>
              <a:pPr>
                <a:defRPr/>
              </a:pPr>
              <a:t>9/6/15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56B923D8-32D2-9A4C-A268-95BC361DF9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6466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defTabSz="914400"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CC22B78B-C96A-9A40-A1CA-D76C1D9ED2BF}" type="datetime1">
              <a:rPr lang="en-US"/>
              <a:pPr>
                <a:defRPr/>
              </a:pPr>
              <a:t>9/6/15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6DD80843-5C68-7243-B88E-DDCB7FC13F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1094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defTabSz="914400"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5E4E8856-83F7-8541-A96E-F96AD401F9BC}" type="datetime1">
              <a:rPr lang="en-US"/>
              <a:pPr>
                <a:defRPr/>
              </a:pPr>
              <a:t>9/6/15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D6B60033-55A0-834F-9841-E0B4E959CD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2455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defTabSz="914400"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37215F64-F89D-C84A-B21D-83A64E85D7BB}" type="datetime1">
              <a:rPr lang="en-US"/>
              <a:pPr>
                <a:defRPr/>
              </a:pPr>
              <a:t>9/6/15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557FE2C9-155E-B043-AFAE-C3F7C55D79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9174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defTabSz="914400"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43F6D81F-4AAF-5A4A-9EEA-5E7293A02B20}" type="datetime1">
              <a:rPr lang="en-US"/>
              <a:pPr>
                <a:defRPr/>
              </a:pPr>
              <a:t>9/6/15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339BDC3A-FB65-874D-8BB9-7D768396E2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8958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defTabSz="914400"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20FB8A4C-A6E0-B44C-8C6D-35907AFFA8E4}" type="datetime1">
              <a:rPr lang="en-US"/>
              <a:pPr>
                <a:defRPr/>
              </a:pPr>
              <a:t>9/6/15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380861B0-6AF5-594B-B0C5-DBC8EFE1BF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021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	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8A40A5-7905-BF4E-901C-C0A29FE00D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9739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defTabSz="914400"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F37E630A-31A3-DE48-BDEB-AA2271F382EF}" type="datetime1">
              <a:rPr lang="en-US"/>
              <a:pPr>
                <a:defRPr/>
              </a:pPr>
              <a:t>9/6/15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E80ADCF1-EB66-3F42-B97D-568AEEFE31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2520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defTabSz="914400"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7682A3E4-383D-204D-8A04-EEBC6A191285}" type="datetime1">
              <a:rPr lang="en-US"/>
              <a:pPr>
                <a:defRPr/>
              </a:pPr>
              <a:t>9/6/15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A0676448-A83C-D44E-9365-230FCFFE2D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4985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defTabSz="914400"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EE2B97CC-3583-7145-9705-4D075E0EC53D}" type="datetime1">
              <a:rPr lang="en-US"/>
              <a:pPr>
                <a:defRPr/>
              </a:pPr>
              <a:t>9/6/15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A812EC5D-6BD6-F840-8901-EAA75B87E8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34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	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AE0BA6-11D9-3A4C-844B-3516C4AC70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779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478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	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0F5672-5A77-5248-999C-78ACC0A791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131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	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7CC7CA-E979-114F-8DE6-76DB457332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565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	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19AE39-979C-C247-8352-B811ADB2EA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169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	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9E8CEF-B4C7-AF4E-ABAE-2ACDE8DB72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058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	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38C0A4-46D0-CB45-ACEC-B5C6DD9BC2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008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	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F33F7E-B8F6-364C-BFB8-F2BB0FD01D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560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47800"/>
            <a:ext cx="77724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" y="6477000"/>
            <a:ext cx="1905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effectLst/>
                <a:cs typeface="+mn-cs"/>
              </a:defRPr>
            </a:lvl1pPr>
          </a:lstStyle>
          <a:p>
            <a:pPr>
              <a:defRPr/>
            </a:pPr>
            <a:r>
              <a:rPr lang="en-US"/>
              <a:t>	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58200" y="6477000"/>
            <a:ext cx="4572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cs typeface="+mn-cs"/>
              </a:defRPr>
            </a:lvl1pPr>
          </a:lstStyle>
          <a:p>
            <a:pPr>
              <a:defRPr/>
            </a:pPr>
            <a:fld id="{A287AFDA-F9DA-4B49-B35B-7341343A5F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4953000" y="6477000"/>
            <a:ext cx="35814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l">
              <a:defRPr/>
            </a:pPr>
            <a:endParaRPr lang="en-US" sz="1200">
              <a:cs typeface="+mn-cs"/>
            </a:endParaRPr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2514600" y="6477000"/>
            <a:ext cx="22098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l">
              <a:defRPr/>
            </a:pPr>
            <a:endParaRPr lang="en-US" sz="1200">
              <a:cs typeface="+mn-cs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>
              <a:defRPr sz="120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  <a:sym typeface="Gill Sans" charset="0"/>
              </a:defRPr>
            </a:lvl1pPr>
          </a:lstStyle>
          <a:p>
            <a:pPr>
              <a:defRPr/>
            </a:pPr>
            <a:fld id="{03E5839B-26E0-5C45-A01A-BC1455F2A390}" type="datetime1">
              <a:rPr lang="en-US"/>
              <a:pPr>
                <a:defRPr/>
              </a:pPr>
              <a:t>9/6/15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  <a:sym typeface="Gill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457200">
              <a:defRPr sz="120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  <a:sym typeface="Gill Sans" charset="0"/>
              </a:defRPr>
            </a:lvl1pPr>
          </a:lstStyle>
          <a:p>
            <a:pPr>
              <a:defRPr/>
            </a:pPr>
            <a:fld id="{1EA8544E-D5C7-F749-B5EC-C749FE7B91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jpeg"/><Relationship Id="rId8" Type="http://schemas.openxmlformats.org/officeDocument/2006/relationships/image" Target="../media/image33.png"/><Relationship Id="rId9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36.jpeg"/><Relationship Id="rId5" Type="http://schemas.openxmlformats.org/officeDocument/2006/relationships/oleObject" Target="../embeddings/oleObject1.bin"/><Relationship Id="rId6" Type="http://schemas.openxmlformats.org/officeDocument/2006/relationships/image" Target="../media/image3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2.png"/><Relationship Id="rId12" Type="http://schemas.openxmlformats.org/officeDocument/2006/relationships/image" Target="../media/image53.png"/><Relationship Id="rId13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9.png"/><Relationship Id="rId9" Type="http://schemas.openxmlformats.org/officeDocument/2006/relationships/image" Target="../media/image50.png"/><Relationship Id="rId10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2.png"/><Relationship Id="rId8" Type="http://schemas.openxmlformats.org/officeDocument/2006/relationships/image" Target="../media/image3.png"/><Relationship Id="rId9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6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77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78.emf"/><Relationship Id="rId6" Type="http://schemas.openxmlformats.org/officeDocument/2006/relationships/image" Target="../media/image79.png"/><Relationship Id="rId7" Type="http://schemas.openxmlformats.org/officeDocument/2006/relationships/image" Target="../media/image80.jpeg"/><Relationship Id="rId8" Type="http://schemas.openxmlformats.org/officeDocument/2006/relationships/image" Target="../media/image81.jpeg"/><Relationship Id="rId9" Type="http://schemas.openxmlformats.org/officeDocument/2006/relationships/image" Target="../media/image82.jpeg"/><Relationship Id="rId10" Type="http://schemas.openxmlformats.org/officeDocument/2006/relationships/image" Target="../media/image83.jpe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2.png"/><Relationship Id="rId12" Type="http://schemas.openxmlformats.org/officeDocument/2006/relationships/image" Target="../media/image93.png"/><Relationship Id="rId13" Type="http://schemas.openxmlformats.org/officeDocument/2006/relationships/image" Target="../media/image94.png"/><Relationship Id="rId14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6" Type="http://schemas.openxmlformats.org/officeDocument/2006/relationships/image" Target="../media/image87.png"/><Relationship Id="rId7" Type="http://schemas.openxmlformats.org/officeDocument/2006/relationships/image" Target="../media/image88.png"/><Relationship Id="rId8" Type="http://schemas.openxmlformats.org/officeDocument/2006/relationships/image" Target="../media/image89.png"/><Relationship Id="rId9" Type="http://schemas.openxmlformats.org/officeDocument/2006/relationships/image" Target="../media/image90.png"/><Relationship Id="rId10" Type="http://schemas.openxmlformats.org/officeDocument/2006/relationships/image" Target="../media/image91.png"/></Relationships>
</file>

<file path=ppt/slides/_rels/slide4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3.jpeg"/><Relationship Id="rId12" Type="http://schemas.openxmlformats.org/officeDocument/2006/relationships/image" Target="../media/image104.jpeg"/><Relationship Id="rId13" Type="http://schemas.openxmlformats.org/officeDocument/2006/relationships/image" Target="../media/image105.jpeg"/><Relationship Id="rId14" Type="http://schemas.openxmlformats.org/officeDocument/2006/relationships/image" Target="../media/image106.jpeg"/><Relationship Id="rId15" Type="http://schemas.openxmlformats.org/officeDocument/2006/relationships/image" Target="../media/image107.jpeg"/><Relationship Id="rId16" Type="http://schemas.openxmlformats.org/officeDocument/2006/relationships/image" Target="../media/image108.jpeg"/><Relationship Id="rId17" Type="http://schemas.openxmlformats.org/officeDocument/2006/relationships/image" Target="../media/image109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96.jpeg"/><Relationship Id="rId4" Type="http://schemas.openxmlformats.org/officeDocument/2006/relationships/image" Target="../media/image97.jpeg"/><Relationship Id="rId5" Type="http://schemas.openxmlformats.org/officeDocument/2006/relationships/image" Target="../media/image98.jpeg"/><Relationship Id="rId6" Type="http://schemas.openxmlformats.org/officeDocument/2006/relationships/image" Target="../media/image99.jpeg"/><Relationship Id="rId7" Type="http://schemas.openxmlformats.org/officeDocument/2006/relationships/image" Target="../media/image100.jpeg"/><Relationship Id="rId8" Type="http://schemas.openxmlformats.org/officeDocument/2006/relationships/image" Target="../media/image101.jpeg"/><Relationship Id="rId9" Type="http://schemas.openxmlformats.org/officeDocument/2006/relationships/image" Target="../media/image102.jpeg"/><Relationship Id="rId10" Type="http://schemas.openxmlformats.org/officeDocument/2006/relationships/image" Target="../media/image3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4" Type="http://schemas.openxmlformats.org/officeDocument/2006/relationships/image" Target="../media/image112.jpeg"/><Relationship Id="rId5" Type="http://schemas.openxmlformats.org/officeDocument/2006/relationships/image" Target="../media/image113.jpeg"/><Relationship Id="rId6" Type="http://schemas.openxmlformats.org/officeDocument/2006/relationships/image" Target="../media/image114.jpeg"/><Relationship Id="rId7" Type="http://schemas.openxmlformats.org/officeDocument/2006/relationships/oleObject" Target="../embeddings/oleObject4.bin"/><Relationship Id="rId8" Type="http://schemas.openxmlformats.org/officeDocument/2006/relationships/image" Target="../media/image110.emf"/><Relationship Id="rId9" Type="http://schemas.openxmlformats.org/officeDocument/2006/relationships/oleObject" Target="../embeddings/oleObject5.bin"/><Relationship Id="rId10" Type="http://schemas.openxmlformats.org/officeDocument/2006/relationships/image" Target="../media/image111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1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1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4.xml"/><Relationship Id="rId5" Type="http://schemas.openxmlformats.org/officeDocument/2006/relationships/oleObject" Target="../embeddings/oleObject6.bin"/><Relationship Id="rId6" Type="http://schemas.openxmlformats.org/officeDocument/2006/relationships/image" Target="../media/image117.png"/><Relationship Id="rId1" Type="http://schemas.openxmlformats.org/officeDocument/2006/relationships/vmlDrawing" Target="../drawings/vmlDrawing5.vml"/><Relationship Id="rId2" Type="http://schemas.openxmlformats.org/officeDocument/2006/relationships/tags" Target="../tags/tag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4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4" Type="http://schemas.openxmlformats.org/officeDocument/2006/relationships/image" Target="../media/image118.jpeg"/><Relationship Id="rId5" Type="http://schemas.openxmlformats.org/officeDocument/2006/relationships/oleObject" Target="../embeddings/oleObject7.bin"/><Relationship Id="rId6" Type="http://schemas.openxmlformats.org/officeDocument/2006/relationships/image" Target="../media/image120.emf"/><Relationship Id="rId7" Type="http://schemas.openxmlformats.org/officeDocument/2006/relationships/image" Target="../media/image121.png"/><Relationship Id="rId8" Type="http://schemas.openxmlformats.org/officeDocument/2006/relationships/image" Target="../media/image122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4" Type="http://schemas.openxmlformats.org/officeDocument/2006/relationships/image" Target="../media/image124.png"/><Relationship Id="rId5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.jpeg"/><Relationship Id="rId12" Type="http://schemas.openxmlformats.org/officeDocument/2006/relationships/image" Target="../media/image14.jpeg"/><Relationship Id="rId13" Type="http://schemas.openxmlformats.org/officeDocument/2006/relationships/image" Target="../media/image15.jpeg"/><Relationship Id="rId14" Type="http://schemas.openxmlformats.org/officeDocument/2006/relationships/image" Target="../media/image16.jpeg"/><Relationship Id="rId15" Type="http://schemas.openxmlformats.org/officeDocument/2006/relationships/image" Target="../media/image17.jpeg"/><Relationship Id="rId16" Type="http://schemas.openxmlformats.org/officeDocument/2006/relationships/image" Target="../media/image18.jpeg"/><Relationship Id="rId17" Type="http://schemas.openxmlformats.org/officeDocument/2006/relationships/image" Target="../media/image19.jpeg"/><Relationship Id="rId18" Type="http://schemas.openxmlformats.org/officeDocument/2006/relationships/image" Target="../media/image20.jpeg"/><Relationship Id="rId19" Type="http://schemas.openxmlformats.org/officeDocument/2006/relationships/hyperlink" Target="http://www.cs.ubc.ca/conferences/ICCV/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7" Type="http://schemas.openxmlformats.org/officeDocument/2006/relationships/image" Target="../media/image9.jpeg"/><Relationship Id="rId8" Type="http://schemas.openxmlformats.org/officeDocument/2006/relationships/image" Target="../media/image10.jpeg"/><Relationship Id="rId9" Type="http://schemas.openxmlformats.org/officeDocument/2006/relationships/image" Target="../media/image11.jpeg"/><Relationship Id="rId10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video" Target="file://localhost/Users/malik/Documents/talks/grouping/nmovie.mpg" TargetMode="Externa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48.xml"/><Relationship Id="rId6" Type="http://schemas.openxmlformats.org/officeDocument/2006/relationships/image" Target="../media/image127.png"/><Relationship Id="rId7" Type="http://schemas.openxmlformats.org/officeDocument/2006/relationships/oleObject" Target="../embeddings/oleObject8.bin"/><Relationship Id="rId8" Type="http://schemas.openxmlformats.org/officeDocument/2006/relationships/image" Target="../media/image126.emf"/><Relationship Id="rId9" Type="http://schemas.openxmlformats.org/officeDocument/2006/relationships/image" Target="../media/image128.png"/><Relationship Id="rId1" Type="http://schemas.openxmlformats.org/officeDocument/2006/relationships/vmlDrawing" Target="../drawings/vmlDrawing7.vml"/><Relationship Id="rId2" Type="http://schemas.microsoft.com/office/2007/relationships/media" Target="file://localhost/Users/malik/Documents/talks/grouping/nmovie.mpg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4" Type="http://schemas.openxmlformats.org/officeDocument/2006/relationships/image" Target="../media/image130.png"/><Relationship Id="rId5" Type="http://schemas.openxmlformats.org/officeDocument/2006/relationships/image" Target="../media/image131.png"/><Relationship Id="rId6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9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33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34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35.png"/></Relationships>
</file>

<file path=ppt/slides/_rels/slide5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4.png"/><Relationship Id="rId12" Type="http://schemas.openxmlformats.org/officeDocument/2006/relationships/image" Target="../media/image145.png"/><Relationship Id="rId13" Type="http://schemas.openxmlformats.org/officeDocument/2006/relationships/image" Target="../media/image146.png"/><Relationship Id="rId14" Type="http://schemas.openxmlformats.org/officeDocument/2006/relationships/image" Target="../media/image14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36.png"/><Relationship Id="rId4" Type="http://schemas.openxmlformats.org/officeDocument/2006/relationships/image" Target="../media/image137.png"/><Relationship Id="rId5" Type="http://schemas.openxmlformats.org/officeDocument/2006/relationships/image" Target="../media/image138.png"/><Relationship Id="rId6" Type="http://schemas.openxmlformats.org/officeDocument/2006/relationships/image" Target="../media/image139.png"/><Relationship Id="rId7" Type="http://schemas.openxmlformats.org/officeDocument/2006/relationships/image" Target="../media/image140.png"/><Relationship Id="rId8" Type="http://schemas.openxmlformats.org/officeDocument/2006/relationships/image" Target="../media/image141.png"/><Relationship Id="rId9" Type="http://schemas.openxmlformats.org/officeDocument/2006/relationships/image" Target="../media/image142.png"/><Relationship Id="rId10" Type="http://schemas.openxmlformats.org/officeDocument/2006/relationships/image" Target="../media/image143.png"/></Relationships>
</file>

<file path=ppt/slides/_rels/slide5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6.png"/><Relationship Id="rId12" Type="http://schemas.openxmlformats.org/officeDocument/2006/relationships/image" Target="../media/image157.png"/><Relationship Id="rId13" Type="http://schemas.openxmlformats.org/officeDocument/2006/relationships/image" Target="../media/image158.png"/><Relationship Id="rId14" Type="http://schemas.openxmlformats.org/officeDocument/2006/relationships/image" Target="../media/image15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148.png"/><Relationship Id="rId4" Type="http://schemas.openxmlformats.org/officeDocument/2006/relationships/image" Target="../media/image149.png"/><Relationship Id="rId5" Type="http://schemas.openxmlformats.org/officeDocument/2006/relationships/image" Target="../media/image150.png"/><Relationship Id="rId6" Type="http://schemas.openxmlformats.org/officeDocument/2006/relationships/image" Target="../media/image151.png"/><Relationship Id="rId7" Type="http://schemas.openxmlformats.org/officeDocument/2006/relationships/image" Target="../media/image152.png"/><Relationship Id="rId8" Type="http://schemas.openxmlformats.org/officeDocument/2006/relationships/image" Target="../media/image153.png"/><Relationship Id="rId9" Type="http://schemas.openxmlformats.org/officeDocument/2006/relationships/image" Target="../media/image154.png"/><Relationship Id="rId10" Type="http://schemas.openxmlformats.org/officeDocument/2006/relationships/image" Target="../media/image155.png"/></Relationships>
</file>

<file path=ppt/slides/_rels/slide5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8.png"/><Relationship Id="rId12" Type="http://schemas.openxmlformats.org/officeDocument/2006/relationships/image" Target="../media/image169.png"/><Relationship Id="rId13" Type="http://schemas.openxmlformats.org/officeDocument/2006/relationships/image" Target="../media/image170.png"/><Relationship Id="rId14" Type="http://schemas.openxmlformats.org/officeDocument/2006/relationships/image" Target="../media/image171.png"/><Relationship Id="rId15" Type="http://schemas.openxmlformats.org/officeDocument/2006/relationships/image" Target="../media/image172.png"/><Relationship Id="rId16" Type="http://schemas.openxmlformats.org/officeDocument/2006/relationships/image" Target="../media/image173.png"/><Relationship Id="rId17" Type="http://schemas.openxmlformats.org/officeDocument/2006/relationships/image" Target="../media/image174.png"/><Relationship Id="rId18" Type="http://schemas.openxmlformats.org/officeDocument/2006/relationships/image" Target="../media/image17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160.png"/><Relationship Id="rId4" Type="http://schemas.openxmlformats.org/officeDocument/2006/relationships/image" Target="../media/image161.png"/><Relationship Id="rId5" Type="http://schemas.openxmlformats.org/officeDocument/2006/relationships/image" Target="../media/image162.png"/><Relationship Id="rId6" Type="http://schemas.openxmlformats.org/officeDocument/2006/relationships/image" Target="../media/image163.png"/><Relationship Id="rId7" Type="http://schemas.openxmlformats.org/officeDocument/2006/relationships/image" Target="../media/image164.png"/><Relationship Id="rId8" Type="http://schemas.openxmlformats.org/officeDocument/2006/relationships/image" Target="../media/image165.png"/><Relationship Id="rId9" Type="http://schemas.openxmlformats.org/officeDocument/2006/relationships/image" Target="../media/image166.png"/><Relationship Id="rId10" Type="http://schemas.openxmlformats.org/officeDocument/2006/relationships/image" Target="../media/image167.png"/></Relationships>
</file>

<file path=ppt/slides/_rels/slide5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4.png"/><Relationship Id="rId12" Type="http://schemas.openxmlformats.org/officeDocument/2006/relationships/image" Target="../media/image185.png"/><Relationship Id="rId13" Type="http://schemas.openxmlformats.org/officeDocument/2006/relationships/image" Target="../media/image186.png"/><Relationship Id="rId14" Type="http://schemas.openxmlformats.org/officeDocument/2006/relationships/image" Target="../media/image187.png"/><Relationship Id="rId15" Type="http://schemas.openxmlformats.org/officeDocument/2006/relationships/image" Target="../media/image188.png"/><Relationship Id="rId16" Type="http://schemas.openxmlformats.org/officeDocument/2006/relationships/image" Target="../media/image189.png"/><Relationship Id="rId17" Type="http://schemas.openxmlformats.org/officeDocument/2006/relationships/image" Target="../media/image190.png"/><Relationship Id="rId18" Type="http://schemas.openxmlformats.org/officeDocument/2006/relationships/image" Target="../media/image19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176.png"/><Relationship Id="rId4" Type="http://schemas.openxmlformats.org/officeDocument/2006/relationships/image" Target="../media/image177.jpeg"/><Relationship Id="rId5" Type="http://schemas.openxmlformats.org/officeDocument/2006/relationships/image" Target="../media/image178.png"/><Relationship Id="rId6" Type="http://schemas.openxmlformats.org/officeDocument/2006/relationships/image" Target="../media/image179.png"/><Relationship Id="rId7" Type="http://schemas.openxmlformats.org/officeDocument/2006/relationships/image" Target="../media/image180.png"/><Relationship Id="rId8" Type="http://schemas.openxmlformats.org/officeDocument/2006/relationships/image" Target="../media/image181.png"/><Relationship Id="rId9" Type="http://schemas.openxmlformats.org/officeDocument/2006/relationships/image" Target="../media/image182.png"/><Relationship Id="rId10" Type="http://schemas.openxmlformats.org/officeDocument/2006/relationships/image" Target="../media/image183.png"/></Relationships>
</file>

<file path=ppt/slides/_rels/slide5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0.png"/><Relationship Id="rId12" Type="http://schemas.openxmlformats.org/officeDocument/2006/relationships/image" Target="../media/image201.png"/><Relationship Id="rId13" Type="http://schemas.openxmlformats.org/officeDocument/2006/relationships/image" Target="../media/image202.png"/><Relationship Id="rId14" Type="http://schemas.openxmlformats.org/officeDocument/2006/relationships/image" Target="../media/image203.png"/><Relationship Id="rId15" Type="http://schemas.openxmlformats.org/officeDocument/2006/relationships/image" Target="../media/image204.png"/><Relationship Id="rId16" Type="http://schemas.openxmlformats.org/officeDocument/2006/relationships/image" Target="../media/image205.png"/><Relationship Id="rId17" Type="http://schemas.openxmlformats.org/officeDocument/2006/relationships/image" Target="../media/image206.png"/><Relationship Id="rId18" Type="http://schemas.openxmlformats.org/officeDocument/2006/relationships/image" Target="../media/image20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192.png"/><Relationship Id="rId4" Type="http://schemas.openxmlformats.org/officeDocument/2006/relationships/image" Target="../media/image193.png"/><Relationship Id="rId5" Type="http://schemas.openxmlformats.org/officeDocument/2006/relationships/image" Target="../media/image194.png"/><Relationship Id="rId6" Type="http://schemas.openxmlformats.org/officeDocument/2006/relationships/image" Target="../media/image195.png"/><Relationship Id="rId7" Type="http://schemas.openxmlformats.org/officeDocument/2006/relationships/image" Target="../media/image196.png"/><Relationship Id="rId8" Type="http://schemas.openxmlformats.org/officeDocument/2006/relationships/image" Target="../media/image197.png"/><Relationship Id="rId9" Type="http://schemas.openxmlformats.org/officeDocument/2006/relationships/image" Target="../media/image198.png"/><Relationship Id="rId10" Type="http://schemas.openxmlformats.org/officeDocument/2006/relationships/image" Target="../media/image19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6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6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16.png"/><Relationship Id="rId12" Type="http://schemas.openxmlformats.org/officeDocument/2006/relationships/image" Target="../media/image217.jpeg"/><Relationship Id="rId13" Type="http://schemas.openxmlformats.org/officeDocument/2006/relationships/image" Target="../media/image218.png"/><Relationship Id="rId14" Type="http://schemas.openxmlformats.org/officeDocument/2006/relationships/image" Target="../media/image219.png"/><Relationship Id="rId15" Type="http://schemas.openxmlformats.org/officeDocument/2006/relationships/image" Target="../media/image220.png"/><Relationship Id="rId16" Type="http://schemas.openxmlformats.org/officeDocument/2006/relationships/image" Target="../media/image221.png"/><Relationship Id="rId17" Type="http://schemas.openxmlformats.org/officeDocument/2006/relationships/image" Target="../media/image222.png"/><Relationship Id="rId18" Type="http://schemas.openxmlformats.org/officeDocument/2006/relationships/image" Target="../media/image22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208.png"/><Relationship Id="rId4" Type="http://schemas.openxmlformats.org/officeDocument/2006/relationships/image" Target="../media/image209.png"/><Relationship Id="rId5" Type="http://schemas.openxmlformats.org/officeDocument/2006/relationships/image" Target="../media/image210.png"/><Relationship Id="rId6" Type="http://schemas.openxmlformats.org/officeDocument/2006/relationships/image" Target="../media/image211.png"/><Relationship Id="rId7" Type="http://schemas.openxmlformats.org/officeDocument/2006/relationships/image" Target="../media/image212.png"/><Relationship Id="rId8" Type="http://schemas.openxmlformats.org/officeDocument/2006/relationships/image" Target="../media/image213.png"/><Relationship Id="rId9" Type="http://schemas.openxmlformats.org/officeDocument/2006/relationships/image" Target="../media/image214.png"/><Relationship Id="rId10" Type="http://schemas.openxmlformats.org/officeDocument/2006/relationships/image" Target="../media/image215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4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5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6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7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22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9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0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1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5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3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	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4246BB4-4380-DC4C-BE0F-9BF0868C2052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9400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0574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rgbClr val="FFFF00"/>
                </a:solidFill>
                <a:cs typeface="+mj-cs"/>
              </a:rPr>
              <a:t> </a:t>
            </a:r>
            <a:br>
              <a:rPr lang="en-US" smtClean="0">
                <a:solidFill>
                  <a:srgbClr val="FFFF00"/>
                </a:solidFill>
                <a:cs typeface="+mj-cs"/>
              </a:rPr>
            </a:br>
            <a:r>
              <a:rPr lang="en-US" smtClean="0">
                <a:solidFill>
                  <a:srgbClr val="FFFF00"/>
                </a:solidFill>
                <a:cs typeface="+mj-cs"/>
              </a:rPr>
              <a:t> Visual Grouping</a:t>
            </a:r>
            <a:r>
              <a:rPr lang="en-US" sz="3600" smtClean="0">
                <a:solidFill>
                  <a:srgbClr val="FFFF00"/>
                </a:solidFill>
                <a:cs typeface="+mj-cs"/>
              </a:rPr>
              <a:t>:</a:t>
            </a:r>
            <a:br>
              <a:rPr lang="en-US" sz="3600" smtClean="0">
                <a:solidFill>
                  <a:srgbClr val="FFFF00"/>
                </a:solidFill>
                <a:cs typeface="+mj-cs"/>
              </a:rPr>
            </a:br>
            <a:r>
              <a:rPr lang="en-US" sz="3200" smtClean="0">
                <a:solidFill>
                  <a:srgbClr val="FFFF00"/>
                </a:solidFill>
                <a:cs typeface="+mj-cs"/>
              </a:rPr>
              <a:t>Contours and Regions in Natural Images</a:t>
            </a:r>
            <a:endParaRPr lang="en-US" smtClean="0">
              <a:solidFill>
                <a:srgbClr val="FFFF00"/>
              </a:solidFill>
              <a:cs typeface="+mj-cs"/>
            </a:endParaRPr>
          </a:p>
        </p:txBody>
      </p:sp>
      <p:sp>
        <p:nvSpPr>
          <p:cNvPr id="9400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00200" y="4114800"/>
            <a:ext cx="6400800" cy="17526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400" dirty="0" smtClean="0">
                <a:cs typeface="+mn-cs"/>
              </a:rPr>
              <a:t>Jitendra Malik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 smtClean="0">
                <a:cs typeface="+mn-cs"/>
              </a:rPr>
              <a:t>University of California at Berkeley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	</a:t>
            </a:r>
          </a:p>
        </p:txBody>
      </p:sp>
      <p:sp>
        <p:nvSpPr>
          <p:cNvPr id="30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D0DC6BE-1D73-8148-96F9-60A94B3B0907}" type="slidenum">
              <a:rPr lang="en-US"/>
              <a:pPr>
                <a:defRPr/>
              </a:pPr>
              <a:t>10</a:t>
            </a:fld>
            <a:endParaRPr lang="en-US"/>
          </a:p>
        </p:txBody>
      </p:sp>
      <p:grpSp>
        <p:nvGrpSpPr>
          <p:cNvPr id="44036" name="Group 2"/>
          <p:cNvGrpSpPr>
            <a:grpSpLocks/>
          </p:cNvGrpSpPr>
          <p:nvPr/>
        </p:nvGrpSpPr>
        <p:grpSpPr bwMode="auto">
          <a:xfrm>
            <a:off x="1752600" y="1508125"/>
            <a:ext cx="3249613" cy="3657600"/>
            <a:chOff x="1621" y="864"/>
            <a:chExt cx="2047" cy="2304"/>
          </a:xfrm>
        </p:grpSpPr>
        <p:pic>
          <p:nvPicPr>
            <p:cNvPr id="44061" name="Picture 3" descr="objt-lh-la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1" y="864"/>
              <a:ext cx="2047" cy="2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0900" name="Rectangle 4"/>
            <p:cNvSpPr>
              <a:spLocks noChangeArrowheads="1"/>
            </p:cNvSpPr>
            <p:nvPr/>
          </p:nvSpPr>
          <p:spPr bwMode="auto">
            <a:xfrm>
              <a:off x="3552" y="2496"/>
              <a:ext cx="96" cy="6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pic>
        <p:nvPicPr>
          <p:cNvPr id="720901" name="Picture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163" y="3260725"/>
            <a:ext cx="1138237" cy="1257300"/>
          </a:xfrm>
          <a:prstGeom prst="rect">
            <a:avLst/>
          </a:prstGeom>
          <a:noFill/>
          <a:ln w="25400">
            <a:solidFill>
              <a:srgbClr val="00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20902" name="Line 6"/>
          <p:cNvSpPr>
            <a:spLocks noChangeShapeType="1"/>
          </p:cNvSpPr>
          <p:nvPr/>
        </p:nvSpPr>
        <p:spPr bwMode="auto">
          <a:xfrm flipH="1">
            <a:off x="6265863" y="1560513"/>
            <a:ext cx="80962" cy="2413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720903" name="Picture 7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925" y="5165725"/>
            <a:ext cx="1131888" cy="1227138"/>
          </a:xfrm>
          <a:prstGeom prst="rect">
            <a:avLst/>
          </a:prstGeom>
          <a:noFill/>
          <a:ln w="25400">
            <a:solidFill>
              <a:srgbClr val="66FF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20904" name="Text Box 8"/>
          <p:cNvSpPr txBox="1">
            <a:spLocks noChangeArrowheads="1"/>
          </p:cNvSpPr>
          <p:nvPr/>
        </p:nvSpPr>
        <p:spPr bwMode="auto">
          <a:xfrm>
            <a:off x="271463" y="6461125"/>
            <a:ext cx="36052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defRPr/>
            </a:pPr>
            <a:r>
              <a:rPr lang="en-US" sz="2000">
                <a:solidFill>
                  <a:schemeClr val="accent1"/>
                </a:solidFill>
                <a:cs typeface="+mn-cs"/>
              </a:rPr>
              <a:t>Grill-Spector et al. , Neuron 1998</a:t>
            </a:r>
          </a:p>
        </p:txBody>
      </p:sp>
      <p:sp>
        <p:nvSpPr>
          <p:cNvPr id="720905" name="Text Box 9"/>
          <p:cNvSpPr txBox="1">
            <a:spLocks noChangeArrowheads="1"/>
          </p:cNvSpPr>
          <p:nvPr/>
        </p:nvSpPr>
        <p:spPr bwMode="auto">
          <a:xfrm>
            <a:off x="533400" y="4495800"/>
            <a:ext cx="2470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defRPr/>
            </a:pPr>
            <a:r>
              <a:rPr lang="en-US" sz="2000" i="1">
                <a:solidFill>
                  <a:schemeClr val="accent1"/>
                </a:solidFill>
                <a:cs typeface="+mn-cs"/>
              </a:rPr>
              <a:t>Objects from disparity</a:t>
            </a:r>
          </a:p>
        </p:txBody>
      </p:sp>
      <p:sp>
        <p:nvSpPr>
          <p:cNvPr id="720906" name="Text Box 10"/>
          <p:cNvSpPr txBox="1">
            <a:spLocks noChangeArrowheads="1"/>
          </p:cNvSpPr>
          <p:nvPr/>
        </p:nvSpPr>
        <p:spPr bwMode="auto">
          <a:xfrm>
            <a:off x="5307013" y="4784725"/>
            <a:ext cx="23352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defRPr/>
            </a:pPr>
            <a:r>
              <a:rPr lang="en-US" sz="2000" i="1">
                <a:solidFill>
                  <a:schemeClr val="accent1"/>
                </a:solidFill>
                <a:cs typeface="+mn-cs"/>
              </a:rPr>
              <a:t>Objects from texture </a:t>
            </a:r>
          </a:p>
        </p:txBody>
      </p:sp>
      <p:sp>
        <p:nvSpPr>
          <p:cNvPr id="720907" name="Text Box 11"/>
          <p:cNvSpPr txBox="1">
            <a:spLocks noChangeArrowheads="1"/>
          </p:cNvSpPr>
          <p:nvPr/>
        </p:nvSpPr>
        <p:spPr bwMode="auto">
          <a:xfrm>
            <a:off x="5149850" y="2879725"/>
            <a:ext cx="2625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defRPr/>
            </a:pPr>
            <a:r>
              <a:rPr lang="en-US" sz="2000" i="1">
                <a:solidFill>
                  <a:schemeClr val="accent1"/>
                </a:solidFill>
                <a:cs typeface="+mn-cs"/>
              </a:rPr>
              <a:t>Objects from luminance</a:t>
            </a:r>
          </a:p>
        </p:txBody>
      </p:sp>
      <p:sp>
        <p:nvSpPr>
          <p:cNvPr id="720908" name="Rectangle 12"/>
          <p:cNvSpPr>
            <a:spLocks noChangeArrowheads="1"/>
          </p:cNvSpPr>
          <p:nvPr/>
        </p:nvSpPr>
        <p:spPr bwMode="auto">
          <a:xfrm>
            <a:off x="1081088" y="0"/>
            <a:ext cx="699611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defRPr/>
            </a:pPr>
            <a:r>
              <a:rPr lang="en-US" sz="4400">
                <a:solidFill>
                  <a:schemeClr val="bg1"/>
                </a:solidFill>
                <a:cs typeface="Times New Roman (Hebrew)" charset="0"/>
              </a:rPr>
              <a:t>Cue-Invariant Representations</a:t>
            </a:r>
            <a:endParaRPr lang="en-US" sz="4400">
              <a:solidFill>
                <a:srgbClr val="FFE12A"/>
              </a:solidFill>
              <a:cs typeface="Times New Roman (Hebrew)" charset="0"/>
            </a:endParaRPr>
          </a:p>
        </p:txBody>
      </p:sp>
      <p:sp>
        <p:nvSpPr>
          <p:cNvPr id="720909" name="Line 13"/>
          <p:cNvSpPr>
            <a:spLocks noChangeShapeType="1"/>
          </p:cNvSpPr>
          <p:nvPr/>
        </p:nvSpPr>
        <p:spPr bwMode="auto">
          <a:xfrm flipH="1">
            <a:off x="4495800" y="2117725"/>
            <a:ext cx="1285875" cy="14478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20910" name="Line 14"/>
          <p:cNvSpPr>
            <a:spLocks noChangeShapeType="1"/>
          </p:cNvSpPr>
          <p:nvPr/>
        </p:nvSpPr>
        <p:spPr bwMode="auto">
          <a:xfrm>
            <a:off x="4405313" y="3794125"/>
            <a:ext cx="973137" cy="1143000"/>
          </a:xfrm>
          <a:prstGeom prst="line">
            <a:avLst/>
          </a:prstGeom>
          <a:noFill/>
          <a:ln w="57150">
            <a:solidFill>
              <a:srgbClr val="66FF33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20911" name="Line 15"/>
          <p:cNvSpPr>
            <a:spLocks noChangeShapeType="1"/>
          </p:cNvSpPr>
          <p:nvPr/>
        </p:nvSpPr>
        <p:spPr bwMode="auto">
          <a:xfrm>
            <a:off x="4471988" y="3641725"/>
            <a:ext cx="1243012" cy="22860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44048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3" y="5160963"/>
            <a:ext cx="1189037" cy="1225550"/>
          </a:xfrm>
          <a:prstGeom prst="rect">
            <a:avLst/>
          </a:prstGeom>
          <a:noFill/>
          <a:ln w="28575">
            <a:solidFill>
              <a:srgbClr val="FF830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0913" name="Text Box 17"/>
          <p:cNvSpPr txBox="1">
            <a:spLocks noChangeArrowheads="1"/>
          </p:cNvSpPr>
          <p:nvPr/>
        </p:nvSpPr>
        <p:spPr bwMode="auto">
          <a:xfrm>
            <a:off x="3276600" y="4784725"/>
            <a:ext cx="1644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defRPr/>
            </a:pPr>
            <a:r>
              <a:rPr lang="en-US" sz="2000" i="1">
                <a:solidFill>
                  <a:schemeClr val="accent1"/>
                </a:solidFill>
                <a:cs typeface="+mn-cs"/>
              </a:rPr>
              <a:t>Line drawings</a:t>
            </a:r>
          </a:p>
        </p:txBody>
      </p:sp>
      <p:sp>
        <p:nvSpPr>
          <p:cNvPr id="720914" name="Line 18"/>
          <p:cNvSpPr>
            <a:spLocks noChangeShapeType="1"/>
          </p:cNvSpPr>
          <p:nvPr/>
        </p:nvSpPr>
        <p:spPr bwMode="auto">
          <a:xfrm flipH="1">
            <a:off x="2590800" y="3886200"/>
            <a:ext cx="1600200" cy="762000"/>
          </a:xfrm>
          <a:prstGeom prst="line">
            <a:avLst/>
          </a:prstGeom>
          <a:noFill/>
          <a:ln w="57150">
            <a:solidFill>
              <a:srgbClr val="FFE12A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44051" name="Picture 19" descr="dairy-cow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850" y="1179513"/>
            <a:ext cx="1225550" cy="122555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0916" name="Text Box 20"/>
          <p:cNvSpPr txBox="1">
            <a:spLocks noChangeArrowheads="1"/>
          </p:cNvSpPr>
          <p:nvPr/>
        </p:nvSpPr>
        <p:spPr bwMode="auto">
          <a:xfrm>
            <a:off x="2813050" y="746125"/>
            <a:ext cx="2597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defRPr/>
            </a:pPr>
            <a:r>
              <a:rPr lang="en-US" sz="2000" i="1">
                <a:solidFill>
                  <a:schemeClr val="accent1"/>
                </a:solidFill>
                <a:cs typeface="+mn-cs"/>
              </a:rPr>
              <a:t>Gray level photographs</a:t>
            </a:r>
          </a:p>
        </p:txBody>
      </p:sp>
      <p:sp>
        <p:nvSpPr>
          <p:cNvPr id="720917" name="Line 21"/>
          <p:cNvSpPr>
            <a:spLocks noChangeShapeType="1"/>
          </p:cNvSpPr>
          <p:nvPr/>
        </p:nvSpPr>
        <p:spPr bwMode="auto">
          <a:xfrm>
            <a:off x="4343400" y="2422525"/>
            <a:ext cx="76200" cy="10668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20918" name="Line 22"/>
          <p:cNvSpPr>
            <a:spLocks noChangeShapeType="1"/>
          </p:cNvSpPr>
          <p:nvPr/>
        </p:nvSpPr>
        <p:spPr bwMode="auto">
          <a:xfrm rot="21498918" flipH="1">
            <a:off x="5791200" y="2133600"/>
            <a:ext cx="20161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20919" name="Line 23"/>
          <p:cNvSpPr>
            <a:spLocks noChangeShapeType="1"/>
          </p:cNvSpPr>
          <p:nvPr/>
        </p:nvSpPr>
        <p:spPr bwMode="auto">
          <a:xfrm rot="21498918" flipH="1">
            <a:off x="5867400" y="2238375"/>
            <a:ext cx="20161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20920" name="Line 24"/>
          <p:cNvSpPr>
            <a:spLocks noChangeShapeType="1"/>
          </p:cNvSpPr>
          <p:nvPr/>
        </p:nvSpPr>
        <p:spPr bwMode="auto">
          <a:xfrm rot="21498918" flipH="1">
            <a:off x="5894388" y="2390775"/>
            <a:ext cx="20161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720921" name="Picture 25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584325"/>
            <a:ext cx="1123950" cy="1243013"/>
          </a:xfrm>
          <a:prstGeom prst="rect">
            <a:avLst/>
          </a:prstGeom>
          <a:noFill/>
          <a:ln w="254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20922" name="Text Box 26"/>
          <p:cNvSpPr txBox="1">
            <a:spLocks noChangeArrowheads="1"/>
          </p:cNvSpPr>
          <p:nvPr/>
        </p:nvSpPr>
        <p:spPr bwMode="auto">
          <a:xfrm>
            <a:off x="5272088" y="1179513"/>
            <a:ext cx="22717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defRPr/>
            </a:pPr>
            <a:r>
              <a:rPr lang="en-US" sz="2000" i="1">
                <a:solidFill>
                  <a:schemeClr val="accent1"/>
                </a:solidFill>
                <a:cs typeface="+mn-cs"/>
              </a:rPr>
              <a:t>Objects from motion</a:t>
            </a:r>
          </a:p>
        </p:txBody>
      </p:sp>
      <p:pic>
        <p:nvPicPr>
          <p:cNvPr id="720923" name="Picture 27" descr="icon shap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3" y="4953000"/>
            <a:ext cx="2001837" cy="915988"/>
          </a:xfrm>
          <a:prstGeom prst="rect">
            <a:avLst/>
          </a:prstGeom>
          <a:solidFill>
            <a:schemeClr val="bg1"/>
          </a:solidFill>
          <a:ln w="38100">
            <a:solidFill>
              <a:srgbClr val="FFE12A"/>
            </a:solidFill>
            <a:miter lim="800000"/>
            <a:headEnd/>
            <a:tailEnd/>
          </a:ln>
        </p:spPr>
      </p:pic>
      <p:sp>
        <p:nvSpPr>
          <p:cNvPr id="720924" name="Line 28"/>
          <p:cNvSpPr>
            <a:spLocks noChangeShapeType="1"/>
          </p:cNvSpPr>
          <p:nvPr/>
        </p:nvSpPr>
        <p:spPr bwMode="auto">
          <a:xfrm flipH="1">
            <a:off x="4038600" y="3962400"/>
            <a:ext cx="381000" cy="1066800"/>
          </a:xfrm>
          <a:prstGeom prst="line">
            <a:avLst/>
          </a:prstGeom>
          <a:noFill/>
          <a:ln w="57150">
            <a:solidFill>
              <a:srgbClr val="FF8302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	</a:t>
            </a:r>
          </a:p>
        </p:txBody>
      </p:sp>
      <p:sp>
        <p:nvSpPr>
          <p:cNvPr id="20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E5CCF9-9BC9-724E-A385-3DB819ADA82C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smtClean="0">
                <a:solidFill>
                  <a:srgbClr val="FFFF00"/>
                </a:solidFill>
                <a:cs typeface="+mj-cs"/>
              </a:rPr>
              <a:t>Martin, Fowlkes, Malik PAMI 04</a:t>
            </a:r>
            <a:endParaRPr lang="en-US" smtClean="0">
              <a:cs typeface="+mj-cs"/>
            </a:endParaRPr>
          </a:p>
        </p:txBody>
      </p:sp>
      <p:pic>
        <p:nvPicPr>
          <p:cNvPr id="46084" name="Picture 3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146685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914" name="Text Box 42"/>
          <p:cNvSpPr txBox="1">
            <a:spLocks noChangeArrowheads="1"/>
          </p:cNvSpPr>
          <p:nvPr/>
        </p:nvSpPr>
        <p:spPr bwMode="auto">
          <a:xfrm>
            <a:off x="533400" y="914400"/>
            <a:ext cx="996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>
                <a:cs typeface="+mn-cs"/>
              </a:rPr>
              <a:t>Image</a:t>
            </a:r>
          </a:p>
        </p:txBody>
      </p:sp>
      <p:sp>
        <p:nvSpPr>
          <p:cNvPr id="79882" name="AutoShape 10"/>
          <p:cNvSpPr>
            <a:spLocks noChangeArrowheads="1"/>
          </p:cNvSpPr>
          <p:nvPr/>
        </p:nvSpPr>
        <p:spPr bwMode="auto">
          <a:xfrm>
            <a:off x="1860550" y="2362200"/>
            <a:ext cx="533400" cy="304800"/>
          </a:xfrm>
          <a:prstGeom prst="rightArrow">
            <a:avLst>
              <a:gd name="adj1" fmla="val 37500"/>
              <a:gd name="adj2" fmla="val 65625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9916" name="Text Box 44"/>
          <p:cNvSpPr txBox="1">
            <a:spLocks noChangeArrowheads="1"/>
          </p:cNvSpPr>
          <p:nvPr/>
        </p:nvSpPr>
        <p:spPr bwMode="auto">
          <a:xfrm>
            <a:off x="2398713" y="1143000"/>
            <a:ext cx="22082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>
                <a:cs typeface="+mn-cs"/>
              </a:rPr>
              <a:t>Boundary Cues</a:t>
            </a:r>
          </a:p>
        </p:txBody>
      </p:sp>
      <p:sp>
        <p:nvSpPr>
          <p:cNvPr id="79881" name="AutoShape 9"/>
          <p:cNvSpPr>
            <a:spLocks noChangeArrowheads="1"/>
          </p:cNvSpPr>
          <p:nvPr/>
        </p:nvSpPr>
        <p:spPr bwMode="auto">
          <a:xfrm>
            <a:off x="4648200" y="2343150"/>
            <a:ext cx="533400" cy="304800"/>
          </a:xfrm>
          <a:prstGeom prst="rightArrow">
            <a:avLst>
              <a:gd name="adj1" fmla="val 37500"/>
              <a:gd name="adj2" fmla="val 65625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9887" name="Oval 15"/>
          <p:cNvSpPr>
            <a:spLocks noChangeArrowheads="1"/>
          </p:cNvSpPr>
          <p:nvPr/>
        </p:nvSpPr>
        <p:spPr bwMode="auto">
          <a:xfrm>
            <a:off x="5410200" y="1809750"/>
            <a:ext cx="1295400" cy="13716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b="1">
                <a:cs typeface="+mn-cs"/>
              </a:rPr>
              <a:t>Model</a:t>
            </a:r>
          </a:p>
        </p:txBody>
      </p:sp>
      <p:sp>
        <p:nvSpPr>
          <p:cNvPr id="79890" name="AutoShape 18"/>
          <p:cNvSpPr>
            <a:spLocks noChangeArrowheads="1"/>
          </p:cNvSpPr>
          <p:nvPr/>
        </p:nvSpPr>
        <p:spPr bwMode="auto">
          <a:xfrm>
            <a:off x="6858000" y="2343150"/>
            <a:ext cx="533400" cy="304800"/>
          </a:xfrm>
          <a:prstGeom prst="rightArrow">
            <a:avLst>
              <a:gd name="adj1" fmla="val 37500"/>
              <a:gd name="adj2" fmla="val 65625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aphicFrame>
        <p:nvGraphicFramePr>
          <p:cNvPr id="46091" name="Object 52"/>
          <p:cNvGraphicFramePr>
            <a:graphicFrameLocks noChangeAspect="1"/>
          </p:cNvGraphicFramePr>
          <p:nvPr/>
        </p:nvGraphicFramePr>
        <p:xfrm>
          <a:off x="7543800" y="1371600"/>
          <a:ext cx="1416050" cy="213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16" name="Bitmap Image" r:id="rId5" imgW="1523810" imgH="2295238" progId="Paint.Picture">
                  <p:embed/>
                </p:oleObj>
              </mc:Choice>
              <mc:Fallback>
                <p:oleObj name="Bitmap Image" r:id="rId5" imgW="1523810" imgH="2295238" progId="Paint.Picture">
                  <p:embed/>
                  <p:pic>
                    <p:nvPicPr>
                      <p:cNvPr id="0" name="Object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3800" y="1371600"/>
                        <a:ext cx="1416050" cy="2133600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931" name="Text Box 59"/>
          <p:cNvSpPr txBox="1">
            <a:spLocks noChangeArrowheads="1"/>
          </p:cNvSpPr>
          <p:nvPr/>
        </p:nvSpPr>
        <p:spPr bwMode="auto">
          <a:xfrm>
            <a:off x="7924800" y="762000"/>
            <a:ext cx="5810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cs typeface="+mn-cs"/>
              </a:rPr>
              <a:t>P</a:t>
            </a:r>
            <a:r>
              <a:rPr lang="en-US" b="1" baseline="-25000">
                <a:cs typeface="+mn-cs"/>
              </a:rPr>
              <a:t>b</a:t>
            </a:r>
          </a:p>
        </p:txBody>
      </p:sp>
      <p:sp>
        <p:nvSpPr>
          <p:cNvPr id="79934" name="Rectangle 62"/>
          <p:cNvSpPr>
            <a:spLocks noChangeArrowheads="1"/>
          </p:cNvSpPr>
          <p:nvPr/>
        </p:nvSpPr>
        <p:spPr bwMode="auto">
          <a:xfrm>
            <a:off x="2514600" y="1600200"/>
            <a:ext cx="1981200" cy="533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2400" b="1">
                <a:cs typeface="+mn-cs"/>
              </a:rPr>
              <a:t>Brightness</a:t>
            </a:r>
          </a:p>
        </p:txBody>
      </p:sp>
      <p:sp>
        <p:nvSpPr>
          <p:cNvPr id="79935" name="Rectangle 63"/>
          <p:cNvSpPr>
            <a:spLocks noChangeArrowheads="1"/>
          </p:cNvSpPr>
          <p:nvPr/>
        </p:nvSpPr>
        <p:spPr bwMode="auto">
          <a:xfrm>
            <a:off x="2514600" y="2209800"/>
            <a:ext cx="1981200" cy="533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2400" b="1">
                <a:cs typeface="+mn-cs"/>
              </a:rPr>
              <a:t>Color</a:t>
            </a:r>
          </a:p>
        </p:txBody>
      </p:sp>
      <p:sp>
        <p:nvSpPr>
          <p:cNvPr id="79936" name="Rectangle 64"/>
          <p:cNvSpPr>
            <a:spLocks noChangeArrowheads="1"/>
          </p:cNvSpPr>
          <p:nvPr/>
        </p:nvSpPr>
        <p:spPr bwMode="auto">
          <a:xfrm>
            <a:off x="2514600" y="2819400"/>
            <a:ext cx="1981200" cy="533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2400" b="1">
                <a:cs typeface="+mn-cs"/>
              </a:rPr>
              <a:t>Texture</a:t>
            </a:r>
          </a:p>
        </p:txBody>
      </p:sp>
      <p:sp>
        <p:nvSpPr>
          <p:cNvPr id="79937" name="Rectangle 65"/>
          <p:cNvSpPr>
            <a:spLocks noChangeArrowheads="1"/>
          </p:cNvSpPr>
          <p:nvPr/>
        </p:nvSpPr>
        <p:spPr bwMode="auto">
          <a:xfrm>
            <a:off x="533400" y="4149725"/>
            <a:ext cx="7451725" cy="151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20000"/>
              </a:spcBef>
              <a:defRPr/>
            </a:pPr>
            <a:r>
              <a:rPr lang="en-US" sz="2800" u="sng">
                <a:cs typeface="+mn-cs"/>
              </a:rPr>
              <a:t>Challenges</a:t>
            </a:r>
            <a:r>
              <a:rPr lang="en-US" sz="2800">
                <a:cs typeface="+mn-cs"/>
              </a:rPr>
              <a:t>:  texture cue, cue combination</a:t>
            </a:r>
            <a:r>
              <a:rPr lang="en-US" b="1">
                <a:cs typeface="+mn-cs"/>
              </a:rPr>
              <a:t> </a:t>
            </a:r>
          </a:p>
          <a:p>
            <a:pPr algn="l">
              <a:spcBef>
                <a:spcPct val="20000"/>
              </a:spcBef>
              <a:defRPr/>
            </a:pPr>
            <a:r>
              <a:rPr lang="en-US" sz="2800" u="sng">
                <a:cs typeface="+mn-cs"/>
              </a:rPr>
              <a:t>Goal</a:t>
            </a:r>
            <a:r>
              <a:rPr lang="en-US" sz="2800">
                <a:cs typeface="+mn-cs"/>
              </a:rPr>
              <a:t>: learn the posterior probability of a boundary </a:t>
            </a:r>
            <a:br>
              <a:rPr lang="en-US" sz="2800">
                <a:cs typeface="+mn-cs"/>
              </a:rPr>
            </a:br>
            <a:r>
              <a:rPr lang="en-US" sz="2800">
                <a:cs typeface="+mn-cs"/>
              </a:rPr>
              <a:t>P</a:t>
            </a:r>
            <a:r>
              <a:rPr lang="en-US" sz="2800" baseline="-25000">
                <a:cs typeface="+mn-cs"/>
              </a:rPr>
              <a:t>b</a:t>
            </a:r>
            <a:r>
              <a:rPr lang="en-US" sz="2800">
                <a:cs typeface="+mn-cs"/>
              </a:rPr>
              <a:t>(x,y,</a:t>
            </a:r>
            <a:r>
              <a:rPr lang="en-US" sz="2800">
                <a:cs typeface="+mn-cs"/>
                <a:sym typeface="Symbol" charset="0"/>
              </a:rPr>
              <a:t>) from </a:t>
            </a:r>
            <a:r>
              <a:rPr lang="en-US" sz="2800" u="sng">
                <a:cs typeface="+mn-cs"/>
                <a:sym typeface="Symbol" charset="0"/>
              </a:rPr>
              <a:t>local</a:t>
            </a:r>
            <a:r>
              <a:rPr lang="en-US" sz="2800">
                <a:cs typeface="+mn-cs"/>
                <a:sym typeface="Symbol" charset="0"/>
              </a:rPr>
              <a:t> information only</a:t>
            </a:r>
            <a:r>
              <a:rPr lang="en-US" sz="2800" b="1">
                <a:cs typeface="+mn-cs"/>
              </a:rPr>
              <a:t> </a:t>
            </a:r>
          </a:p>
        </p:txBody>
      </p:sp>
      <p:sp>
        <p:nvSpPr>
          <p:cNvPr id="79938" name="Text Box 66"/>
          <p:cNvSpPr txBox="1">
            <a:spLocks noChangeArrowheads="1"/>
          </p:cNvSpPr>
          <p:nvPr/>
        </p:nvSpPr>
        <p:spPr bwMode="auto">
          <a:xfrm>
            <a:off x="4802188" y="1371600"/>
            <a:ext cx="2495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>
                <a:cs typeface="+mn-cs"/>
              </a:rPr>
              <a:t>Cue Combination</a:t>
            </a:r>
          </a:p>
        </p:txBody>
      </p:sp>
      <p:sp>
        <p:nvSpPr>
          <p:cNvPr id="79939" name="AutoShape 67"/>
          <p:cNvSpPr>
            <a:spLocks noChangeArrowheads="1"/>
          </p:cNvSpPr>
          <p:nvPr/>
        </p:nvSpPr>
        <p:spPr bwMode="auto">
          <a:xfrm>
            <a:off x="1860550" y="1752600"/>
            <a:ext cx="533400" cy="304800"/>
          </a:xfrm>
          <a:prstGeom prst="rightArrow">
            <a:avLst>
              <a:gd name="adj1" fmla="val 37500"/>
              <a:gd name="adj2" fmla="val 65625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9940" name="AutoShape 68"/>
          <p:cNvSpPr>
            <a:spLocks noChangeArrowheads="1"/>
          </p:cNvSpPr>
          <p:nvPr/>
        </p:nvSpPr>
        <p:spPr bwMode="auto">
          <a:xfrm>
            <a:off x="1860550" y="2895600"/>
            <a:ext cx="533400" cy="304800"/>
          </a:xfrm>
          <a:prstGeom prst="rightArrow">
            <a:avLst>
              <a:gd name="adj1" fmla="val 37500"/>
              <a:gd name="adj2" fmla="val 65625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	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F247154-7BF3-4844-8CEC-1E809103A96F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959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6175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457200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b="1" smtClean="0">
                <a:cs typeface="+mj-cs"/>
              </a:rPr>
              <a:t>Oriented Feature Gradient</a:t>
            </a:r>
          </a:p>
        </p:txBody>
      </p:sp>
      <p:pic>
        <p:nvPicPr>
          <p:cNvPr id="4813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24000"/>
            <a:ext cx="6559550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9492" name="Oval 4"/>
          <p:cNvSpPr>
            <a:spLocks noChangeArrowheads="1"/>
          </p:cNvSpPr>
          <p:nvPr/>
        </p:nvSpPr>
        <p:spPr bwMode="auto">
          <a:xfrm>
            <a:off x="2209800" y="3657600"/>
            <a:ext cx="1100138" cy="1100138"/>
          </a:xfrm>
          <a:prstGeom prst="ellipse">
            <a:avLst/>
          </a:prstGeom>
          <a:noFill/>
          <a:ln w="54720">
            <a:solidFill>
              <a:srgbClr val="DC2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59493" name="Line 5"/>
          <p:cNvSpPr>
            <a:spLocks noChangeShapeType="1"/>
          </p:cNvSpPr>
          <p:nvPr/>
        </p:nvSpPr>
        <p:spPr bwMode="auto">
          <a:xfrm flipV="1">
            <a:off x="2209800" y="4038600"/>
            <a:ext cx="1076325" cy="334963"/>
          </a:xfrm>
          <a:prstGeom prst="line">
            <a:avLst/>
          </a:prstGeom>
          <a:noFill/>
          <a:ln w="54720">
            <a:solidFill>
              <a:srgbClr val="DC2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	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65F12F-51CF-4F45-BF7C-C35990E8DDFB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98304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72400" cy="222885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sz="4400" smtClean="0">
                <a:ea typeface="宋体" charset="0"/>
                <a:cs typeface="宋体" charset="0"/>
              </a:rPr>
              <a:t>Visual Texture</a:t>
            </a:r>
          </a:p>
        </p:txBody>
      </p:sp>
      <p:sp>
        <p:nvSpPr>
          <p:cNvPr id="983043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038600"/>
            <a:ext cx="6400800" cy="17526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CN" smtClean="0">
                <a:ea typeface="宋体" charset="0"/>
                <a:cs typeface="宋体" charset="0"/>
              </a:rPr>
              <a:t>Jitendra Malik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zh-CN" sz="2000" smtClean="0">
                <a:ea typeface="宋体" charset="0"/>
                <a:cs typeface="宋体" charset="0"/>
              </a:rPr>
              <a:t>University of California, Berkeley</a:t>
            </a:r>
          </a:p>
        </p:txBody>
      </p:sp>
      <p:sp>
        <p:nvSpPr>
          <p:cNvPr id="983044" name="Rectangle 1028"/>
          <p:cNvSpPr>
            <a:spLocks noChangeArrowheads="1"/>
          </p:cNvSpPr>
          <p:nvPr/>
        </p:nvSpPr>
        <p:spPr bwMode="auto">
          <a:xfrm>
            <a:off x="304800" y="838200"/>
            <a:ext cx="8610600" cy="381000"/>
          </a:xfrm>
          <a:prstGeom prst="rect">
            <a:avLst/>
          </a:prstGeom>
          <a:solidFill>
            <a:srgbClr val="11111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	</a:t>
            </a:r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1C1557-EDA0-9C45-BA7B-0A125D15B608}" type="slidenum">
              <a:rPr lang="en-US"/>
              <a:pPr>
                <a:defRPr/>
              </a:pPr>
              <a:t>14</a:t>
            </a:fld>
            <a:endParaRPr lang="en-US"/>
          </a:p>
        </p:txBody>
      </p:sp>
      <p:sp>
        <p:nvSpPr>
          <p:cNvPr id="98509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Example Natural Materials</a:t>
            </a:r>
          </a:p>
        </p:txBody>
      </p:sp>
      <p:pic>
        <p:nvPicPr>
          <p:cNvPr id="52228" name="Picture 1027" descr="pat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1920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1028" descr="pat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21920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1029" descr="pat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21920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1" name="Picture 1030" descr="pat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65760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2" name="Picture 1031" descr="pat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65760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3" name="Picture 1032" descr="pat3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65760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5097" name="Text Box 1033"/>
          <p:cNvSpPr txBox="1">
            <a:spLocks noChangeArrowheads="1"/>
          </p:cNvSpPr>
          <p:nvPr/>
        </p:nvSpPr>
        <p:spPr bwMode="auto">
          <a:xfrm>
            <a:off x="1447800" y="2895600"/>
            <a:ext cx="1470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defRPr/>
            </a:pPr>
            <a:r>
              <a:rPr lang="en-US" sz="2400">
                <a:cs typeface="+mn-cs"/>
              </a:rPr>
              <a:t>Terrycloth</a:t>
            </a:r>
          </a:p>
        </p:txBody>
      </p:sp>
      <p:sp>
        <p:nvSpPr>
          <p:cNvPr id="985098" name="Text Box 1034"/>
          <p:cNvSpPr txBox="1">
            <a:spLocks noChangeArrowheads="1"/>
          </p:cNvSpPr>
          <p:nvPr/>
        </p:nvSpPr>
        <p:spPr bwMode="auto">
          <a:xfrm>
            <a:off x="3581400" y="2895600"/>
            <a:ext cx="1885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defRPr/>
            </a:pPr>
            <a:r>
              <a:rPr lang="en-US" sz="2400">
                <a:cs typeface="+mn-cs"/>
              </a:rPr>
              <a:t>Rough Plastic</a:t>
            </a:r>
          </a:p>
        </p:txBody>
      </p:sp>
      <p:sp>
        <p:nvSpPr>
          <p:cNvPr id="985099" name="Text Box 1035"/>
          <p:cNvSpPr txBox="1">
            <a:spLocks noChangeArrowheads="1"/>
          </p:cNvSpPr>
          <p:nvPr/>
        </p:nvSpPr>
        <p:spPr bwMode="auto">
          <a:xfrm>
            <a:off x="6019800" y="2895600"/>
            <a:ext cx="1268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defRPr/>
            </a:pPr>
            <a:r>
              <a:rPr lang="en-US" sz="2400">
                <a:cs typeface="+mn-cs"/>
              </a:rPr>
              <a:t>Plaster-b</a:t>
            </a:r>
          </a:p>
        </p:txBody>
      </p:sp>
      <p:sp>
        <p:nvSpPr>
          <p:cNvPr id="985100" name="Text Box 1036"/>
          <p:cNvSpPr txBox="1">
            <a:spLocks noChangeArrowheads="1"/>
          </p:cNvSpPr>
          <p:nvPr/>
        </p:nvSpPr>
        <p:spPr bwMode="auto">
          <a:xfrm>
            <a:off x="1600200" y="5334000"/>
            <a:ext cx="1098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defRPr/>
            </a:pPr>
            <a:r>
              <a:rPr lang="en-US" sz="2400">
                <a:cs typeface="+mn-cs"/>
              </a:rPr>
              <a:t>Sponge</a:t>
            </a:r>
          </a:p>
        </p:txBody>
      </p:sp>
      <p:sp>
        <p:nvSpPr>
          <p:cNvPr id="985101" name="Text Box 1037"/>
          <p:cNvSpPr txBox="1">
            <a:spLocks noChangeArrowheads="1"/>
          </p:cNvSpPr>
          <p:nvPr/>
        </p:nvSpPr>
        <p:spPr bwMode="auto">
          <a:xfrm>
            <a:off x="3962400" y="5334000"/>
            <a:ext cx="928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defRPr/>
            </a:pPr>
            <a:r>
              <a:rPr lang="en-US" sz="2400">
                <a:cs typeface="+mn-cs"/>
              </a:rPr>
              <a:t>Rug-a</a:t>
            </a:r>
          </a:p>
        </p:txBody>
      </p:sp>
      <p:sp>
        <p:nvSpPr>
          <p:cNvPr id="985102" name="Text Box 1038"/>
          <p:cNvSpPr txBox="1">
            <a:spLocks noChangeArrowheads="1"/>
          </p:cNvSpPr>
          <p:nvPr/>
        </p:nvSpPr>
        <p:spPr bwMode="auto">
          <a:xfrm>
            <a:off x="5715000" y="5334000"/>
            <a:ext cx="2139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defRPr/>
            </a:pPr>
            <a:r>
              <a:rPr lang="en-US" sz="2400">
                <a:cs typeface="+mn-cs"/>
              </a:rPr>
              <a:t>Painted Spheres</a:t>
            </a:r>
          </a:p>
        </p:txBody>
      </p:sp>
      <p:sp>
        <p:nvSpPr>
          <p:cNvPr id="985103" name="Text Box 1039"/>
          <p:cNvSpPr txBox="1">
            <a:spLocks noChangeArrowheads="1"/>
          </p:cNvSpPr>
          <p:nvPr/>
        </p:nvSpPr>
        <p:spPr bwMode="auto">
          <a:xfrm>
            <a:off x="457200" y="5943600"/>
            <a:ext cx="8234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defRPr/>
            </a:pPr>
            <a:r>
              <a:rPr lang="en-US" sz="2400">
                <a:cs typeface="+mn-cs"/>
              </a:rPr>
              <a:t>Columbia-Utrecht Database (http://www.cs.columbia.edu/CAVE)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	</a:t>
            </a:r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BBDC7E2-772B-934D-8E76-C9E70F9521A0}" type="slidenum">
              <a:rPr lang="en-US"/>
              <a:pPr>
                <a:defRPr/>
              </a:pPr>
              <a:t>15</a:t>
            </a:fld>
            <a:endParaRPr lang="en-US"/>
          </a:p>
        </p:txBody>
      </p:sp>
      <p:sp>
        <p:nvSpPr>
          <p:cNvPr id="98713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Example Natural Materials</a:t>
            </a:r>
          </a:p>
        </p:txBody>
      </p:sp>
      <p:pic>
        <p:nvPicPr>
          <p:cNvPr id="54276" name="Picture 1027" descr="pat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1920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1028" descr="pat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21920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1029" descr="pat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21920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9" name="Picture 1030" descr="pat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65760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0" name="Picture 1031" descr="pat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65760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1" name="Picture 1032" descr="pat3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65760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7145" name="Text Box 1033"/>
          <p:cNvSpPr txBox="1">
            <a:spLocks noChangeArrowheads="1"/>
          </p:cNvSpPr>
          <p:nvPr/>
        </p:nvSpPr>
        <p:spPr bwMode="auto">
          <a:xfrm>
            <a:off x="1447800" y="2895600"/>
            <a:ext cx="1470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defRPr/>
            </a:pPr>
            <a:r>
              <a:rPr lang="en-US" sz="2400">
                <a:cs typeface="+mn-cs"/>
              </a:rPr>
              <a:t>Terrycloth</a:t>
            </a:r>
          </a:p>
        </p:txBody>
      </p:sp>
      <p:sp>
        <p:nvSpPr>
          <p:cNvPr id="987146" name="Text Box 1034"/>
          <p:cNvSpPr txBox="1">
            <a:spLocks noChangeArrowheads="1"/>
          </p:cNvSpPr>
          <p:nvPr/>
        </p:nvSpPr>
        <p:spPr bwMode="auto">
          <a:xfrm>
            <a:off x="3581400" y="2895600"/>
            <a:ext cx="1885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defRPr/>
            </a:pPr>
            <a:r>
              <a:rPr lang="en-US" sz="2400">
                <a:cs typeface="+mn-cs"/>
              </a:rPr>
              <a:t>Rough Plastic</a:t>
            </a:r>
          </a:p>
        </p:txBody>
      </p:sp>
      <p:sp>
        <p:nvSpPr>
          <p:cNvPr id="987147" name="Text Box 1035"/>
          <p:cNvSpPr txBox="1">
            <a:spLocks noChangeArrowheads="1"/>
          </p:cNvSpPr>
          <p:nvPr/>
        </p:nvSpPr>
        <p:spPr bwMode="auto">
          <a:xfrm>
            <a:off x="6019800" y="2895600"/>
            <a:ext cx="1268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defRPr/>
            </a:pPr>
            <a:r>
              <a:rPr lang="en-US" sz="2400">
                <a:cs typeface="+mn-cs"/>
              </a:rPr>
              <a:t>Plaster-b</a:t>
            </a:r>
          </a:p>
        </p:txBody>
      </p:sp>
      <p:sp>
        <p:nvSpPr>
          <p:cNvPr id="987148" name="Text Box 1036"/>
          <p:cNvSpPr txBox="1">
            <a:spLocks noChangeArrowheads="1"/>
          </p:cNvSpPr>
          <p:nvPr/>
        </p:nvSpPr>
        <p:spPr bwMode="auto">
          <a:xfrm>
            <a:off x="1600200" y="5334000"/>
            <a:ext cx="1098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defRPr/>
            </a:pPr>
            <a:r>
              <a:rPr lang="en-US" sz="2400">
                <a:cs typeface="+mn-cs"/>
              </a:rPr>
              <a:t>Sponge</a:t>
            </a:r>
          </a:p>
        </p:txBody>
      </p:sp>
      <p:sp>
        <p:nvSpPr>
          <p:cNvPr id="987149" name="Text Box 1037"/>
          <p:cNvSpPr txBox="1">
            <a:spLocks noChangeArrowheads="1"/>
          </p:cNvSpPr>
          <p:nvPr/>
        </p:nvSpPr>
        <p:spPr bwMode="auto">
          <a:xfrm>
            <a:off x="3962400" y="5334000"/>
            <a:ext cx="928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defRPr/>
            </a:pPr>
            <a:r>
              <a:rPr lang="en-US" sz="2400">
                <a:cs typeface="+mn-cs"/>
              </a:rPr>
              <a:t>Rug-a</a:t>
            </a:r>
          </a:p>
        </p:txBody>
      </p:sp>
      <p:sp>
        <p:nvSpPr>
          <p:cNvPr id="987150" name="Text Box 1038"/>
          <p:cNvSpPr txBox="1">
            <a:spLocks noChangeArrowheads="1"/>
          </p:cNvSpPr>
          <p:nvPr/>
        </p:nvSpPr>
        <p:spPr bwMode="auto">
          <a:xfrm>
            <a:off x="5715000" y="5334000"/>
            <a:ext cx="2139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defRPr/>
            </a:pPr>
            <a:r>
              <a:rPr lang="en-US" sz="2400">
                <a:cs typeface="+mn-cs"/>
              </a:rPr>
              <a:t>Painted Spheres</a:t>
            </a:r>
          </a:p>
        </p:txBody>
      </p:sp>
      <p:sp>
        <p:nvSpPr>
          <p:cNvPr id="987151" name="Text Box 1039"/>
          <p:cNvSpPr txBox="1">
            <a:spLocks noChangeArrowheads="1"/>
          </p:cNvSpPr>
          <p:nvPr/>
        </p:nvSpPr>
        <p:spPr bwMode="auto">
          <a:xfrm>
            <a:off x="457200" y="5943600"/>
            <a:ext cx="8234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defRPr/>
            </a:pPr>
            <a:r>
              <a:rPr lang="en-US" sz="2400">
                <a:cs typeface="+mn-cs"/>
              </a:rPr>
              <a:t>Columbia-Utrecht Database (http://www.cs.columbia.edu/CAVE)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	</a:t>
            </a:r>
          </a:p>
        </p:txBody>
      </p:sp>
      <p:sp>
        <p:nvSpPr>
          <p:cNvPr id="23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11ED59-3411-CF40-9504-E52EE35EB314}" type="slidenum">
              <a:rPr lang="en-US"/>
              <a:pPr>
                <a:defRPr/>
              </a:pPr>
              <a:t>16</a:t>
            </a:fld>
            <a:endParaRPr lang="en-US"/>
          </a:p>
        </p:txBody>
      </p:sp>
      <p:sp>
        <p:nvSpPr>
          <p:cNvPr id="98918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534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Materials under different illumination and viewing directions</a:t>
            </a:r>
          </a:p>
        </p:txBody>
      </p:sp>
      <p:pic>
        <p:nvPicPr>
          <p:cNvPr id="56324" name="Picture 3" descr="rec10-033_g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00200"/>
            <a:ext cx="1017588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4" descr="rec10-112_gt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971800"/>
            <a:ext cx="1128713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Picture 5" descr="rec10-119_gt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343400"/>
            <a:ext cx="1089025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7" name="Picture 6" descr="rec50-033_gt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600200"/>
            <a:ext cx="1017588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8" name="Picture 7" descr="rec50-112_gt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971800"/>
            <a:ext cx="1128713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9" name="Picture 8" descr="rec50-119_gt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343400"/>
            <a:ext cx="1089025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0" name="Picture 9" descr="rec28-033_gt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600200"/>
            <a:ext cx="1016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1" name="Picture 10" descr="rec11-033_gt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600200"/>
            <a:ext cx="1016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2" name="Picture 11" descr="rec28-112_gt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971800"/>
            <a:ext cx="11255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3" name="Picture 12" descr="rec11-112_gt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971800"/>
            <a:ext cx="11255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4" name="Picture 13" descr="rec28-112_gt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343400"/>
            <a:ext cx="11255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5" name="Picture 14" descr="rec11-119_gt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343400"/>
            <a:ext cx="10874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9199" name="Text Box 15"/>
          <p:cNvSpPr txBox="1">
            <a:spLocks noChangeArrowheads="1"/>
          </p:cNvSpPr>
          <p:nvPr/>
        </p:nvSpPr>
        <p:spPr bwMode="auto">
          <a:xfrm>
            <a:off x="381000" y="2971800"/>
            <a:ext cx="143192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000">
                <a:cs typeface="+mn-cs"/>
              </a:rPr>
              <a:t>Different</a:t>
            </a:r>
          </a:p>
          <a:p>
            <a:pPr eaLnBrk="0" hangingPunct="0">
              <a:defRPr/>
            </a:pPr>
            <a:r>
              <a:rPr lang="en-US" sz="2000">
                <a:cs typeface="+mn-cs"/>
              </a:rPr>
              <a:t>illumination</a:t>
            </a:r>
          </a:p>
          <a:p>
            <a:pPr eaLnBrk="0" hangingPunct="0">
              <a:defRPr/>
            </a:pPr>
            <a:r>
              <a:rPr lang="en-US" sz="2000">
                <a:cs typeface="+mn-cs"/>
              </a:rPr>
              <a:t>and viewing</a:t>
            </a:r>
          </a:p>
          <a:p>
            <a:pPr eaLnBrk="0" hangingPunct="0">
              <a:defRPr/>
            </a:pPr>
            <a:r>
              <a:rPr lang="en-US" sz="2000">
                <a:cs typeface="+mn-cs"/>
              </a:rPr>
              <a:t>directions</a:t>
            </a:r>
          </a:p>
        </p:txBody>
      </p:sp>
      <p:sp>
        <p:nvSpPr>
          <p:cNvPr id="989200" name="Line 16"/>
          <p:cNvSpPr>
            <a:spLocks noChangeShapeType="1"/>
          </p:cNvSpPr>
          <p:nvPr/>
        </p:nvSpPr>
        <p:spPr bwMode="auto">
          <a:xfrm flipV="1">
            <a:off x="1066800" y="1676400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89201" name="Line 17"/>
          <p:cNvSpPr>
            <a:spLocks noChangeShapeType="1"/>
          </p:cNvSpPr>
          <p:nvPr/>
        </p:nvSpPr>
        <p:spPr bwMode="auto">
          <a:xfrm>
            <a:off x="1066800" y="4419600"/>
            <a:ext cx="0" cy="1066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89202" name="Text Box 18"/>
          <p:cNvSpPr txBox="1">
            <a:spLocks noChangeArrowheads="1"/>
          </p:cNvSpPr>
          <p:nvPr/>
        </p:nvSpPr>
        <p:spPr bwMode="auto">
          <a:xfrm>
            <a:off x="2133600" y="5410200"/>
            <a:ext cx="1073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defRPr/>
            </a:pPr>
            <a:r>
              <a:rPr lang="en-US" sz="2000">
                <a:cs typeface="+mn-cs"/>
              </a:rPr>
              <a:t>Plaster-a</a:t>
            </a:r>
          </a:p>
        </p:txBody>
      </p:sp>
      <p:sp>
        <p:nvSpPr>
          <p:cNvPr id="989203" name="Text Box 19"/>
          <p:cNvSpPr txBox="1">
            <a:spLocks noChangeArrowheads="1"/>
          </p:cNvSpPr>
          <p:nvPr/>
        </p:nvSpPr>
        <p:spPr bwMode="auto">
          <a:xfrm>
            <a:off x="3429000" y="5410200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000">
                <a:cs typeface="+mn-cs"/>
              </a:rPr>
              <a:t>Crumpled</a:t>
            </a:r>
          </a:p>
          <a:p>
            <a:pPr eaLnBrk="0" hangingPunct="0">
              <a:defRPr/>
            </a:pPr>
            <a:r>
              <a:rPr lang="en-US" sz="2000">
                <a:cs typeface="+mn-cs"/>
              </a:rPr>
              <a:t>Paper</a:t>
            </a:r>
          </a:p>
        </p:txBody>
      </p:sp>
      <p:sp>
        <p:nvSpPr>
          <p:cNvPr id="989204" name="Text Box 20"/>
          <p:cNvSpPr txBox="1">
            <a:spLocks noChangeArrowheads="1"/>
          </p:cNvSpPr>
          <p:nvPr/>
        </p:nvSpPr>
        <p:spPr bwMode="auto">
          <a:xfrm>
            <a:off x="4953000" y="5410200"/>
            <a:ext cx="1101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defRPr/>
            </a:pPr>
            <a:r>
              <a:rPr lang="en-US" sz="2000">
                <a:cs typeface="+mn-cs"/>
              </a:rPr>
              <a:t>Concrete</a:t>
            </a:r>
          </a:p>
        </p:txBody>
      </p:sp>
      <p:sp>
        <p:nvSpPr>
          <p:cNvPr id="989205" name="Text Box 21"/>
          <p:cNvSpPr txBox="1">
            <a:spLocks noChangeArrowheads="1"/>
          </p:cNvSpPr>
          <p:nvPr/>
        </p:nvSpPr>
        <p:spPr bwMode="auto">
          <a:xfrm>
            <a:off x="6324600" y="5410200"/>
            <a:ext cx="11572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000">
                <a:cs typeface="+mn-cs"/>
              </a:rPr>
              <a:t>Plaster-b</a:t>
            </a:r>
          </a:p>
          <a:p>
            <a:pPr eaLnBrk="0" hangingPunct="0">
              <a:defRPr/>
            </a:pPr>
            <a:r>
              <a:rPr lang="en-US" sz="2000">
                <a:cs typeface="+mn-cs"/>
              </a:rPr>
              <a:t>(zoomed)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	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E916866-9CE5-3549-9780-752C7A1C99A9}" type="slidenum">
              <a:rPr lang="en-US"/>
              <a:pPr>
                <a:defRPr/>
              </a:pPr>
              <a:t>17</a:t>
            </a:fld>
            <a:endParaRPr lang="en-US"/>
          </a:p>
        </p:txBody>
      </p:sp>
      <p:sp>
        <p:nvSpPr>
          <p:cNvPr id="991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j-cs"/>
            </a:endParaRPr>
          </a:p>
        </p:txBody>
      </p:sp>
      <p:sp>
        <p:nvSpPr>
          <p:cNvPr id="99123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  <p:pic>
        <p:nvPicPr>
          <p:cNvPr id="58373" name="Picture 4" descr="scan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"/>
            <a:ext cx="8915400" cy="608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	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7795567-1526-2E49-96AD-A0A2FC5F87FC}" type="slidenum">
              <a:rPr lang="en-US"/>
              <a:pPr>
                <a:defRPr/>
              </a:pPr>
              <a:t>18</a:t>
            </a:fld>
            <a:endParaRPr lang="en-US"/>
          </a:p>
        </p:txBody>
      </p:sp>
      <p:sp>
        <p:nvSpPr>
          <p:cNvPr id="9932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0"/>
            <a:ext cx="7772400" cy="1524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Julesz</a:t>
            </a:r>
            <a:r>
              <a:rPr lang="ja-JP" altLang="en-US" smtClean="0">
                <a:latin typeface="Arial"/>
                <a:cs typeface="+mj-cs"/>
              </a:rPr>
              <a:t>’</a:t>
            </a:r>
            <a:r>
              <a:rPr lang="en-US" smtClean="0">
                <a:cs typeface="+mj-cs"/>
              </a:rPr>
              <a:t>s texton theory</a:t>
            </a:r>
          </a:p>
        </p:txBody>
      </p:sp>
      <p:sp>
        <p:nvSpPr>
          <p:cNvPr id="9932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8763000" cy="5181600"/>
          </a:xfrm>
        </p:spPr>
        <p:txBody>
          <a:bodyPr/>
          <a:lstStyle/>
          <a:p>
            <a:pPr marL="609600" indent="-609600" algn="l" eaLnBrk="1" hangingPunct="1">
              <a:buFontTx/>
              <a:buAutoNum type="arabicPeriod"/>
              <a:defRPr/>
            </a:pPr>
            <a:r>
              <a:rPr lang="en-US" sz="2000">
                <a:latin typeface="Times New Roman" charset="0"/>
                <a:ea typeface="ＭＳ Ｐゴシック" charset="0"/>
              </a:rPr>
              <a:t>Human Vision operates in two distinct modes</a:t>
            </a:r>
          </a:p>
          <a:p>
            <a:pPr marL="990600" lvl="1" indent="-533400" algn="l" eaLnBrk="1" hangingPunct="1">
              <a:buFontTx/>
              <a:buAutoNum type="arabicPeriod"/>
              <a:defRPr/>
            </a:pPr>
            <a:r>
              <a:rPr lang="en-US" sz="2000">
                <a:latin typeface="Times New Roman" charset="0"/>
                <a:ea typeface="ＭＳ Ｐゴシック" charset="0"/>
              </a:rPr>
              <a:t>Pre-attentive vision - parallel, instantaneous, without scrutiny, independent of the number of patterns</a:t>
            </a:r>
          </a:p>
          <a:p>
            <a:pPr marL="990600" lvl="1" indent="-533400" algn="l" eaLnBrk="1" hangingPunct="1">
              <a:buFontTx/>
              <a:buAutoNum type="arabicPeriod"/>
              <a:defRPr/>
            </a:pPr>
            <a:r>
              <a:rPr lang="en-US" sz="2000">
                <a:latin typeface="Times New Roman" charset="0"/>
                <a:ea typeface="ＭＳ Ｐゴシック" charset="0"/>
              </a:rPr>
              <a:t>Attentive vision - serial search by focal attention in 50 ms steps limited to a small aperture as in form recognition</a:t>
            </a:r>
          </a:p>
          <a:p>
            <a:pPr marL="609600" indent="-609600" algn="l" eaLnBrk="1" hangingPunct="1">
              <a:buFontTx/>
              <a:buAutoNum type="arabicPeriod"/>
              <a:defRPr/>
            </a:pPr>
            <a:endParaRPr lang="en-US" sz="2000">
              <a:latin typeface="Times New Roman" charset="0"/>
              <a:ea typeface="ＭＳ Ｐゴシック" charset="0"/>
            </a:endParaRPr>
          </a:p>
          <a:p>
            <a:pPr marL="609600" indent="-609600" algn="l" eaLnBrk="1" hangingPunct="1">
              <a:buFontTx/>
              <a:buAutoNum type="arabicPeriod"/>
              <a:defRPr/>
            </a:pPr>
            <a:r>
              <a:rPr lang="en-US" sz="2000">
                <a:latin typeface="Times New Roman" charset="0"/>
                <a:ea typeface="ＭＳ Ｐゴシック" charset="0"/>
              </a:rPr>
              <a:t>Textons are</a:t>
            </a:r>
          </a:p>
          <a:p>
            <a:pPr marL="990600" lvl="1" indent="-533400" algn="l" eaLnBrk="1" hangingPunct="1">
              <a:buFontTx/>
              <a:buAutoNum type="arabicPeriod"/>
              <a:defRPr/>
            </a:pPr>
            <a:r>
              <a:rPr lang="en-US" sz="2000">
                <a:latin typeface="Times New Roman" charset="0"/>
                <a:ea typeface="ＭＳ Ｐゴシック" charset="0"/>
              </a:rPr>
              <a:t>Elongated blobs - e.g. rectangles, ellipses, line segments with specific orientations, widths and lengths</a:t>
            </a:r>
          </a:p>
          <a:p>
            <a:pPr marL="990600" lvl="1" indent="-533400" algn="l" eaLnBrk="1" hangingPunct="1">
              <a:buFontTx/>
              <a:buAutoNum type="arabicPeriod"/>
              <a:defRPr/>
            </a:pPr>
            <a:r>
              <a:rPr lang="en-US" sz="2000">
                <a:latin typeface="Times New Roman" charset="0"/>
                <a:ea typeface="ＭＳ Ｐゴシック" charset="0"/>
              </a:rPr>
              <a:t>Terminators - ends of line segments</a:t>
            </a:r>
          </a:p>
          <a:p>
            <a:pPr marL="990600" lvl="1" indent="-533400" algn="l" eaLnBrk="1" hangingPunct="1">
              <a:buFontTx/>
              <a:buAutoNum type="arabicPeriod"/>
              <a:defRPr/>
            </a:pPr>
            <a:r>
              <a:rPr lang="en-US" sz="2000">
                <a:latin typeface="Times New Roman" charset="0"/>
                <a:ea typeface="ＭＳ Ｐゴシック" charset="0"/>
              </a:rPr>
              <a:t>Crossings of line segments</a:t>
            </a:r>
            <a:endParaRPr lang="en-US">
              <a:latin typeface="Times New Roman" charset="0"/>
              <a:ea typeface="ＭＳ Ｐゴシック" charset="0"/>
            </a:endParaRPr>
          </a:p>
          <a:p>
            <a:pPr marL="609600" indent="-609600" algn="l" eaLnBrk="1" hangingPunct="1">
              <a:buFontTx/>
              <a:buAutoNum type="arabicPeriod"/>
              <a:defRPr/>
            </a:pPr>
            <a:endParaRPr lang="en-US">
              <a:latin typeface="Times New Roman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	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8644447-B3AE-DB49-91DE-07879D355964}" type="slidenum">
              <a:rPr lang="en-US"/>
              <a:pPr>
                <a:defRPr/>
              </a:pPr>
              <a:t>19</a:t>
            </a:fld>
            <a:endParaRPr lang="en-US"/>
          </a:p>
        </p:txBody>
      </p:sp>
      <p:sp>
        <p:nvSpPr>
          <p:cNvPr id="995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Orientation is a texton</a:t>
            </a:r>
          </a:p>
        </p:txBody>
      </p:sp>
      <p:sp>
        <p:nvSpPr>
          <p:cNvPr id="995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  <p:pic>
        <p:nvPicPr>
          <p:cNvPr id="62469" name="Picture 4" descr="scan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8458200" cy="40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	</a:t>
            </a:r>
          </a:p>
        </p:txBody>
      </p:sp>
      <p:sp>
        <p:nvSpPr>
          <p:cNvPr id="37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CA10987-9BFF-0742-8CEF-7D1F48F551FF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71270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From Pixels to Perception</a:t>
            </a:r>
          </a:p>
        </p:txBody>
      </p:sp>
      <p:pic>
        <p:nvPicPr>
          <p:cNvPr id="29701" name="Picture 6" descr="tig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286000"/>
            <a:ext cx="251460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702" name="Group 7"/>
          <p:cNvGrpSpPr>
            <a:grpSpLocks/>
          </p:cNvGrpSpPr>
          <p:nvPr/>
        </p:nvGrpSpPr>
        <p:grpSpPr bwMode="auto">
          <a:xfrm>
            <a:off x="3962400" y="1295400"/>
            <a:ext cx="2514600" cy="1828800"/>
            <a:chOff x="2496" y="816"/>
            <a:chExt cx="1584" cy="1152"/>
          </a:xfrm>
        </p:grpSpPr>
        <p:pic>
          <p:nvPicPr>
            <p:cNvPr id="29725" name="Picture 8" descr="tig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864"/>
              <a:ext cx="1584" cy="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9726" name="Group 9"/>
            <p:cNvGrpSpPr>
              <a:grpSpLocks/>
            </p:cNvGrpSpPr>
            <p:nvPr/>
          </p:nvGrpSpPr>
          <p:grpSpPr bwMode="auto">
            <a:xfrm>
              <a:off x="2832" y="816"/>
              <a:ext cx="1166" cy="1152"/>
              <a:chOff x="4512" y="1776"/>
              <a:chExt cx="1166" cy="1152"/>
            </a:xfrm>
          </p:grpSpPr>
          <p:sp>
            <p:nvSpPr>
              <p:cNvPr id="712714" name="Text Box 10"/>
              <p:cNvSpPr txBox="1">
                <a:spLocks noChangeArrowheads="1"/>
              </p:cNvSpPr>
              <p:nvPr/>
            </p:nvSpPr>
            <p:spPr bwMode="auto">
              <a:xfrm>
                <a:off x="4608" y="2150"/>
                <a:ext cx="481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>
                  <a:defRPr/>
                </a:pPr>
                <a:r>
                  <a:rPr lang="en-US" sz="2000">
                    <a:solidFill>
                      <a:schemeClr val="bg1"/>
                    </a:solidFill>
                    <a:latin typeface="Arial" charset="0"/>
                    <a:cs typeface="+mn-cs"/>
                  </a:rPr>
                  <a:t>Tiger</a:t>
                </a:r>
              </a:p>
            </p:txBody>
          </p:sp>
          <p:sp>
            <p:nvSpPr>
              <p:cNvPr id="712715" name="Text Box 11"/>
              <p:cNvSpPr txBox="1">
                <a:spLocks noChangeArrowheads="1"/>
              </p:cNvSpPr>
              <p:nvPr/>
            </p:nvSpPr>
            <p:spPr bwMode="auto">
              <a:xfrm>
                <a:off x="5135" y="2006"/>
                <a:ext cx="543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>
                  <a:defRPr/>
                </a:pPr>
                <a:r>
                  <a:rPr lang="en-US" sz="2000">
                    <a:solidFill>
                      <a:schemeClr val="bg1"/>
                    </a:solidFill>
                    <a:latin typeface="Arial" charset="0"/>
                    <a:cs typeface="+mn-cs"/>
                  </a:rPr>
                  <a:t>Grass</a:t>
                </a:r>
              </a:p>
            </p:txBody>
          </p:sp>
          <p:sp>
            <p:nvSpPr>
              <p:cNvPr id="712716" name="Text Box 12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543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>
                  <a:defRPr/>
                </a:pPr>
                <a:r>
                  <a:rPr lang="en-US" sz="2000">
                    <a:solidFill>
                      <a:schemeClr val="bg1"/>
                    </a:solidFill>
                    <a:latin typeface="Arial" charset="0"/>
                    <a:cs typeface="+mn-cs"/>
                  </a:rPr>
                  <a:t>Water</a:t>
                </a:r>
              </a:p>
            </p:txBody>
          </p:sp>
          <p:sp>
            <p:nvSpPr>
              <p:cNvPr id="712717" name="Text Box 13"/>
              <p:cNvSpPr txBox="1">
                <a:spLocks noChangeArrowheads="1"/>
              </p:cNvSpPr>
              <p:nvPr/>
            </p:nvSpPr>
            <p:spPr bwMode="auto">
              <a:xfrm>
                <a:off x="4608" y="2678"/>
                <a:ext cx="490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>
                  <a:defRPr/>
                </a:pPr>
                <a:r>
                  <a:rPr lang="en-US" sz="2000">
                    <a:solidFill>
                      <a:schemeClr val="bg1"/>
                    </a:solidFill>
                    <a:latin typeface="Arial" charset="0"/>
                    <a:cs typeface="+mn-cs"/>
                  </a:rPr>
                  <a:t>Sand</a:t>
                </a:r>
              </a:p>
            </p:txBody>
          </p:sp>
        </p:grpSp>
      </p:grpSp>
      <p:sp>
        <p:nvSpPr>
          <p:cNvPr id="712718" name="Freeform 14"/>
          <p:cNvSpPr>
            <a:spLocks/>
          </p:cNvSpPr>
          <p:nvPr/>
        </p:nvSpPr>
        <p:spPr bwMode="auto">
          <a:xfrm>
            <a:off x="2305050" y="5105400"/>
            <a:ext cx="1581150" cy="863600"/>
          </a:xfrm>
          <a:custGeom>
            <a:avLst/>
            <a:gdLst>
              <a:gd name="T0" fmla="*/ 150 w 996"/>
              <a:gd name="T1" fmla="*/ 58 h 544"/>
              <a:gd name="T2" fmla="*/ 372 w 996"/>
              <a:gd name="T3" fmla="*/ 0 h 544"/>
              <a:gd name="T4" fmla="*/ 564 w 996"/>
              <a:gd name="T5" fmla="*/ 48 h 544"/>
              <a:gd name="T6" fmla="*/ 756 w 996"/>
              <a:gd name="T7" fmla="*/ 96 h 544"/>
              <a:gd name="T8" fmla="*/ 946 w 996"/>
              <a:gd name="T9" fmla="*/ 166 h 544"/>
              <a:gd name="T10" fmla="*/ 982 w 996"/>
              <a:gd name="T11" fmla="*/ 188 h 544"/>
              <a:gd name="T12" fmla="*/ 996 w 996"/>
              <a:gd name="T13" fmla="*/ 336 h 544"/>
              <a:gd name="T14" fmla="*/ 940 w 996"/>
              <a:gd name="T15" fmla="*/ 372 h 544"/>
              <a:gd name="T16" fmla="*/ 854 w 996"/>
              <a:gd name="T17" fmla="*/ 330 h 544"/>
              <a:gd name="T18" fmla="*/ 780 w 996"/>
              <a:gd name="T19" fmla="*/ 298 h 544"/>
              <a:gd name="T20" fmla="*/ 762 w 996"/>
              <a:gd name="T21" fmla="*/ 400 h 544"/>
              <a:gd name="T22" fmla="*/ 788 w 996"/>
              <a:gd name="T23" fmla="*/ 514 h 544"/>
              <a:gd name="T24" fmla="*/ 834 w 996"/>
              <a:gd name="T25" fmla="*/ 536 h 544"/>
              <a:gd name="T26" fmla="*/ 756 w 996"/>
              <a:gd name="T27" fmla="*/ 528 h 544"/>
              <a:gd name="T28" fmla="*/ 692 w 996"/>
              <a:gd name="T29" fmla="*/ 418 h 544"/>
              <a:gd name="T30" fmla="*/ 680 w 996"/>
              <a:gd name="T31" fmla="*/ 466 h 544"/>
              <a:gd name="T32" fmla="*/ 612 w 996"/>
              <a:gd name="T33" fmla="*/ 514 h 544"/>
              <a:gd name="T34" fmla="*/ 538 w 996"/>
              <a:gd name="T35" fmla="*/ 474 h 544"/>
              <a:gd name="T36" fmla="*/ 564 w 996"/>
              <a:gd name="T37" fmla="*/ 384 h 544"/>
              <a:gd name="T38" fmla="*/ 454 w 996"/>
              <a:gd name="T39" fmla="*/ 274 h 544"/>
              <a:gd name="T40" fmla="*/ 346 w 996"/>
              <a:gd name="T41" fmla="*/ 254 h 544"/>
              <a:gd name="T42" fmla="*/ 270 w 996"/>
              <a:gd name="T43" fmla="*/ 360 h 544"/>
              <a:gd name="T44" fmla="*/ 276 w 996"/>
              <a:gd name="T45" fmla="*/ 480 h 544"/>
              <a:gd name="T46" fmla="*/ 276 w 996"/>
              <a:gd name="T47" fmla="*/ 518 h 544"/>
              <a:gd name="T48" fmla="*/ 134 w 996"/>
              <a:gd name="T49" fmla="*/ 364 h 544"/>
              <a:gd name="T50" fmla="*/ 186 w 996"/>
              <a:gd name="T51" fmla="*/ 248 h 544"/>
              <a:gd name="T52" fmla="*/ 118 w 996"/>
              <a:gd name="T53" fmla="*/ 220 h 544"/>
              <a:gd name="T54" fmla="*/ 92 w 996"/>
              <a:gd name="T55" fmla="*/ 378 h 544"/>
              <a:gd name="T56" fmla="*/ 0 w 996"/>
              <a:gd name="T57" fmla="*/ 426 h 544"/>
              <a:gd name="T58" fmla="*/ 14 w 996"/>
              <a:gd name="T59" fmla="*/ 380 h 544"/>
              <a:gd name="T60" fmla="*/ 70 w 996"/>
              <a:gd name="T61" fmla="*/ 352 h 544"/>
              <a:gd name="T62" fmla="*/ 84 w 996"/>
              <a:gd name="T63" fmla="*/ 192 h 544"/>
              <a:gd name="T64" fmla="*/ 112 w 996"/>
              <a:gd name="T65" fmla="*/ 94 h 5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996" h="544">
                <a:moveTo>
                  <a:pt x="112" y="90"/>
                </a:moveTo>
                <a:lnTo>
                  <a:pt x="150" y="58"/>
                </a:lnTo>
                <a:lnTo>
                  <a:pt x="238" y="14"/>
                </a:lnTo>
                <a:lnTo>
                  <a:pt x="372" y="0"/>
                </a:lnTo>
                <a:lnTo>
                  <a:pt x="486" y="16"/>
                </a:lnTo>
                <a:lnTo>
                  <a:pt x="564" y="48"/>
                </a:lnTo>
                <a:lnTo>
                  <a:pt x="660" y="96"/>
                </a:lnTo>
                <a:lnTo>
                  <a:pt x="756" y="96"/>
                </a:lnTo>
                <a:lnTo>
                  <a:pt x="900" y="144"/>
                </a:lnTo>
                <a:lnTo>
                  <a:pt x="946" y="166"/>
                </a:lnTo>
                <a:lnTo>
                  <a:pt x="996" y="144"/>
                </a:lnTo>
                <a:lnTo>
                  <a:pt x="982" y="188"/>
                </a:lnTo>
                <a:lnTo>
                  <a:pt x="982" y="242"/>
                </a:lnTo>
                <a:lnTo>
                  <a:pt x="996" y="336"/>
                </a:lnTo>
                <a:lnTo>
                  <a:pt x="972" y="364"/>
                </a:lnTo>
                <a:lnTo>
                  <a:pt x="940" y="372"/>
                </a:lnTo>
                <a:lnTo>
                  <a:pt x="900" y="336"/>
                </a:lnTo>
                <a:lnTo>
                  <a:pt x="854" y="330"/>
                </a:lnTo>
                <a:lnTo>
                  <a:pt x="820" y="296"/>
                </a:lnTo>
                <a:lnTo>
                  <a:pt x="780" y="298"/>
                </a:lnTo>
                <a:lnTo>
                  <a:pt x="774" y="342"/>
                </a:lnTo>
                <a:lnTo>
                  <a:pt x="762" y="400"/>
                </a:lnTo>
                <a:lnTo>
                  <a:pt x="776" y="476"/>
                </a:lnTo>
                <a:lnTo>
                  <a:pt x="788" y="514"/>
                </a:lnTo>
                <a:lnTo>
                  <a:pt x="830" y="520"/>
                </a:lnTo>
                <a:lnTo>
                  <a:pt x="834" y="536"/>
                </a:lnTo>
                <a:lnTo>
                  <a:pt x="802" y="544"/>
                </a:lnTo>
                <a:lnTo>
                  <a:pt x="756" y="528"/>
                </a:lnTo>
                <a:lnTo>
                  <a:pt x="704" y="462"/>
                </a:lnTo>
                <a:lnTo>
                  <a:pt x="692" y="418"/>
                </a:lnTo>
                <a:lnTo>
                  <a:pt x="678" y="440"/>
                </a:lnTo>
                <a:lnTo>
                  <a:pt x="680" y="466"/>
                </a:lnTo>
                <a:lnTo>
                  <a:pt x="646" y="496"/>
                </a:lnTo>
                <a:lnTo>
                  <a:pt x="612" y="514"/>
                </a:lnTo>
                <a:cubicBezTo>
                  <a:pt x="598" y="507"/>
                  <a:pt x="563" y="500"/>
                  <a:pt x="542" y="500"/>
                </a:cubicBezTo>
                <a:lnTo>
                  <a:pt x="538" y="474"/>
                </a:lnTo>
                <a:lnTo>
                  <a:pt x="612" y="480"/>
                </a:lnTo>
                <a:lnTo>
                  <a:pt x="564" y="384"/>
                </a:lnTo>
                <a:lnTo>
                  <a:pt x="516" y="288"/>
                </a:lnTo>
                <a:lnTo>
                  <a:pt x="454" y="274"/>
                </a:lnTo>
                <a:lnTo>
                  <a:pt x="378" y="228"/>
                </a:lnTo>
                <a:lnTo>
                  <a:pt x="346" y="254"/>
                </a:lnTo>
                <a:lnTo>
                  <a:pt x="310" y="304"/>
                </a:lnTo>
                <a:lnTo>
                  <a:pt x="270" y="360"/>
                </a:lnTo>
                <a:lnTo>
                  <a:pt x="236" y="426"/>
                </a:lnTo>
                <a:lnTo>
                  <a:pt x="276" y="480"/>
                </a:lnTo>
                <a:lnTo>
                  <a:pt x="308" y="504"/>
                </a:lnTo>
                <a:lnTo>
                  <a:pt x="276" y="518"/>
                </a:lnTo>
                <a:lnTo>
                  <a:pt x="234" y="512"/>
                </a:lnTo>
                <a:lnTo>
                  <a:pt x="134" y="364"/>
                </a:lnTo>
                <a:lnTo>
                  <a:pt x="180" y="288"/>
                </a:lnTo>
                <a:lnTo>
                  <a:pt x="186" y="248"/>
                </a:lnTo>
                <a:lnTo>
                  <a:pt x="132" y="144"/>
                </a:lnTo>
                <a:lnTo>
                  <a:pt x="118" y="220"/>
                </a:lnTo>
                <a:lnTo>
                  <a:pt x="126" y="294"/>
                </a:lnTo>
                <a:lnTo>
                  <a:pt x="92" y="378"/>
                </a:lnTo>
                <a:lnTo>
                  <a:pt x="36" y="432"/>
                </a:lnTo>
                <a:lnTo>
                  <a:pt x="0" y="426"/>
                </a:lnTo>
                <a:lnTo>
                  <a:pt x="0" y="392"/>
                </a:lnTo>
                <a:lnTo>
                  <a:pt x="14" y="380"/>
                </a:lnTo>
                <a:lnTo>
                  <a:pt x="36" y="400"/>
                </a:lnTo>
                <a:lnTo>
                  <a:pt x="70" y="352"/>
                </a:lnTo>
                <a:lnTo>
                  <a:pt x="84" y="288"/>
                </a:lnTo>
                <a:lnTo>
                  <a:pt x="84" y="192"/>
                </a:lnTo>
                <a:lnTo>
                  <a:pt x="92" y="136"/>
                </a:lnTo>
                <a:lnTo>
                  <a:pt x="112" y="94"/>
                </a:lnTo>
              </a:path>
            </a:pathLst>
          </a:custGeom>
          <a:solidFill>
            <a:srgbClr val="9E6014"/>
          </a:solidFill>
          <a:ln w="28575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981200" y="4724400"/>
            <a:ext cx="2514600" cy="1692275"/>
            <a:chOff x="1981200" y="4724400"/>
            <a:chExt cx="2514600" cy="1692275"/>
          </a:xfrm>
        </p:grpSpPr>
        <p:grpSp>
          <p:nvGrpSpPr>
            <p:cNvPr id="29699" name="Group 2"/>
            <p:cNvGrpSpPr>
              <a:grpSpLocks/>
            </p:cNvGrpSpPr>
            <p:nvPr/>
          </p:nvGrpSpPr>
          <p:grpSpPr bwMode="auto">
            <a:xfrm>
              <a:off x="1981200" y="4724400"/>
              <a:ext cx="2514600" cy="1692275"/>
              <a:chOff x="1248" y="2976"/>
              <a:chExt cx="1584" cy="1066"/>
            </a:xfrm>
          </p:grpSpPr>
          <p:pic>
            <p:nvPicPr>
              <p:cNvPr id="29731" name="Picture 3" descr="tiger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8" y="2976"/>
                <a:ext cx="1584" cy="10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12708" name="Freeform 4"/>
              <p:cNvSpPr>
                <a:spLocks/>
              </p:cNvSpPr>
              <p:nvPr/>
            </p:nvSpPr>
            <p:spPr bwMode="auto">
              <a:xfrm>
                <a:off x="1440" y="3216"/>
                <a:ext cx="996" cy="544"/>
              </a:xfrm>
              <a:custGeom>
                <a:avLst/>
                <a:gdLst>
                  <a:gd name="T0" fmla="*/ 150 w 996"/>
                  <a:gd name="T1" fmla="*/ 58 h 544"/>
                  <a:gd name="T2" fmla="*/ 372 w 996"/>
                  <a:gd name="T3" fmla="*/ 0 h 544"/>
                  <a:gd name="T4" fmla="*/ 564 w 996"/>
                  <a:gd name="T5" fmla="*/ 48 h 544"/>
                  <a:gd name="T6" fmla="*/ 756 w 996"/>
                  <a:gd name="T7" fmla="*/ 96 h 544"/>
                  <a:gd name="T8" fmla="*/ 946 w 996"/>
                  <a:gd name="T9" fmla="*/ 166 h 544"/>
                  <a:gd name="T10" fmla="*/ 982 w 996"/>
                  <a:gd name="T11" fmla="*/ 188 h 544"/>
                  <a:gd name="T12" fmla="*/ 996 w 996"/>
                  <a:gd name="T13" fmla="*/ 336 h 544"/>
                  <a:gd name="T14" fmla="*/ 940 w 996"/>
                  <a:gd name="T15" fmla="*/ 372 h 544"/>
                  <a:gd name="T16" fmla="*/ 854 w 996"/>
                  <a:gd name="T17" fmla="*/ 330 h 544"/>
                  <a:gd name="T18" fmla="*/ 780 w 996"/>
                  <a:gd name="T19" fmla="*/ 298 h 544"/>
                  <a:gd name="T20" fmla="*/ 762 w 996"/>
                  <a:gd name="T21" fmla="*/ 400 h 544"/>
                  <a:gd name="T22" fmla="*/ 788 w 996"/>
                  <a:gd name="T23" fmla="*/ 514 h 544"/>
                  <a:gd name="T24" fmla="*/ 834 w 996"/>
                  <a:gd name="T25" fmla="*/ 536 h 544"/>
                  <a:gd name="T26" fmla="*/ 756 w 996"/>
                  <a:gd name="T27" fmla="*/ 528 h 544"/>
                  <a:gd name="T28" fmla="*/ 692 w 996"/>
                  <a:gd name="T29" fmla="*/ 418 h 544"/>
                  <a:gd name="T30" fmla="*/ 680 w 996"/>
                  <a:gd name="T31" fmla="*/ 466 h 544"/>
                  <a:gd name="T32" fmla="*/ 612 w 996"/>
                  <a:gd name="T33" fmla="*/ 514 h 544"/>
                  <a:gd name="T34" fmla="*/ 538 w 996"/>
                  <a:gd name="T35" fmla="*/ 474 h 544"/>
                  <a:gd name="T36" fmla="*/ 564 w 996"/>
                  <a:gd name="T37" fmla="*/ 384 h 544"/>
                  <a:gd name="T38" fmla="*/ 454 w 996"/>
                  <a:gd name="T39" fmla="*/ 274 h 544"/>
                  <a:gd name="T40" fmla="*/ 346 w 996"/>
                  <a:gd name="T41" fmla="*/ 254 h 544"/>
                  <a:gd name="T42" fmla="*/ 270 w 996"/>
                  <a:gd name="T43" fmla="*/ 360 h 544"/>
                  <a:gd name="T44" fmla="*/ 276 w 996"/>
                  <a:gd name="T45" fmla="*/ 480 h 544"/>
                  <a:gd name="T46" fmla="*/ 276 w 996"/>
                  <a:gd name="T47" fmla="*/ 518 h 544"/>
                  <a:gd name="T48" fmla="*/ 134 w 996"/>
                  <a:gd name="T49" fmla="*/ 364 h 544"/>
                  <a:gd name="T50" fmla="*/ 186 w 996"/>
                  <a:gd name="T51" fmla="*/ 248 h 544"/>
                  <a:gd name="T52" fmla="*/ 118 w 996"/>
                  <a:gd name="T53" fmla="*/ 220 h 544"/>
                  <a:gd name="T54" fmla="*/ 92 w 996"/>
                  <a:gd name="T55" fmla="*/ 378 h 544"/>
                  <a:gd name="T56" fmla="*/ 0 w 996"/>
                  <a:gd name="T57" fmla="*/ 426 h 544"/>
                  <a:gd name="T58" fmla="*/ 14 w 996"/>
                  <a:gd name="T59" fmla="*/ 380 h 544"/>
                  <a:gd name="T60" fmla="*/ 70 w 996"/>
                  <a:gd name="T61" fmla="*/ 352 h 544"/>
                  <a:gd name="T62" fmla="*/ 84 w 996"/>
                  <a:gd name="T63" fmla="*/ 192 h 544"/>
                  <a:gd name="T64" fmla="*/ 112 w 996"/>
                  <a:gd name="T65" fmla="*/ 94 h 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996" h="544">
                    <a:moveTo>
                      <a:pt x="112" y="90"/>
                    </a:moveTo>
                    <a:lnTo>
                      <a:pt x="150" y="58"/>
                    </a:lnTo>
                    <a:lnTo>
                      <a:pt x="238" y="14"/>
                    </a:lnTo>
                    <a:lnTo>
                      <a:pt x="372" y="0"/>
                    </a:lnTo>
                    <a:lnTo>
                      <a:pt x="486" y="16"/>
                    </a:lnTo>
                    <a:lnTo>
                      <a:pt x="564" y="48"/>
                    </a:lnTo>
                    <a:lnTo>
                      <a:pt x="660" y="96"/>
                    </a:lnTo>
                    <a:lnTo>
                      <a:pt x="756" y="96"/>
                    </a:lnTo>
                    <a:lnTo>
                      <a:pt x="900" y="144"/>
                    </a:lnTo>
                    <a:lnTo>
                      <a:pt x="946" y="166"/>
                    </a:lnTo>
                    <a:lnTo>
                      <a:pt x="996" y="144"/>
                    </a:lnTo>
                    <a:lnTo>
                      <a:pt x="982" y="188"/>
                    </a:lnTo>
                    <a:lnTo>
                      <a:pt x="982" y="242"/>
                    </a:lnTo>
                    <a:lnTo>
                      <a:pt x="996" y="336"/>
                    </a:lnTo>
                    <a:lnTo>
                      <a:pt x="972" y="364"/>
                    </a:lnTo>
                    <a:lnTo>
                      <a:pt x="940" y="372"/>
                    </a:lnTo>
                    <a:lnTo>
                      <a:pt x="900" y="336"/>
                    </a:lnTo>
                    <a:lnTo>
                      <a:pt x="854" y="330"/>
                    </a:lnTo>
                    <a:lnTo>
                      <a:pt x="820" y="296"/>
                    </a:lnTo>
                    <a:lnTo>
                      <a:pt x="780" y="298"/>
                    </a:lnTo>
                    <a:lnTo>
                      <a:pt x="774" y="342"/>
                    </a:lnTo>
                    <a:lnTo>
                      <a:pt x="762" y="400"/>
                    </a:lnTo>
                    <a:lnTo>
                      <a:pt x="776" y="476"/>
                    </a:lnTo>
                    <a:lnTo>
                      <a:pt x="788" y="514"/>
                    </a:lnTo>
                    <a:lnTo>
                      <a:pt x="830" y="520"/>
                    </a:lnTo>
                    <a:lnTo>
                      <a:pt x="834" y="536"/>
                    </a:lnTo>
                    <a:lnTo>
                      <a:pt x="802" y="544"/>
                    </a:lnTo>
                    <a:lnTo>
                      <a:pt x="756" y="528"/>
                    </a:lnTo>
                    <a:lnTo>
                      <a:pt x="704" y="462"/>
                    </a:lnTo>
                    <a:lnTo>
                      <a:pt x="692" y="418"/>
                    </a:lnTo>
                    <a:lnTo>
                      <a:pt x="678" y="440"/>
                    </a:lnTo>
                    <a:lnTo>
                      <a:pt x="680" y="466"/>
                    </a:lnTo>
                    <a:lnTo>
                      <a:pt x="646" y="496"/>
                    </a:lnTo>
                    <a:lnTo>
                      <a:pt x="612" y="514"/>
                    </a:lnTo>
                    <a:cubicBezTo>
                      <a:pt x="598" y="507"/>
                      <a:pt x="563" y="500"/>
                      <a:pt x="542" y="500"/>
                    </a:cubicBezTo>
                    <a:lnTo>
                      <a:pt x="538" y="474"/>
                    </a:lnTo>
                    <a:lnTo>
                      <a:pt x="612" y="480"/>
                    </a:lnTo>
                    <a:lnTo>
                      <a:pt x="564" y="384"/>
                    </a:lnTo>
                    <a:lnTo>
                      <a:pt x="516" y="288"/>
                    </a:lnTo>
                    <a:lnTo>
                      <a:pt x="454" y="274"/>
                    </a:lnTo>
                    <a:lnTo>
                      <a:pt x="378" y="228"/>
                    </a:lnTo>
                    <a:lnTo>
                      <a:pt x="346" y="254"/>
                    </a:lnTo>
                    <a:lnTo>
                      <a:pt x="310" y="304"/>
                    </a:lnTo>
                    <a:lnTo>
                      <a:pt x="270" y="360"/>
                    </a:lnTo>
                    <a:lnTo>
                      <a:pt x="236" y="426"/>
                    </a:lnTo>
                    <a:lnTo>
                      <a:pt x="276" y="480"/>
                    </a:lnTo>
                    <a:lnTo>
                      <a:pt x="308" y="504"/>
                    </a:lnTo>
                    <a:lnTo>
                      <a:pt x="276" y="518"/>
                    </a:lnTo>
                    <a:lnTo>
                      <a:pt x="234" y="512"/>
                    </a:lnTo>
                    <a:lnTo>
                      <a:pt x="134" y="364"/>
                    </a:lnTo>
                    <a:lnTo>
                      <a:pt x="180" y="288"/>
                    </a:lnTo>
                    <a:lnTo>
                      <a:pt x="186" y="248"/>
                    </a:lnTo>
                    <a:lnTo>
                      <a:pt x="132" y="144"/>
                    </a:lnTo>
                    <a:lnTo>
                      <a:pt x="118" y="220"/>
                    </a:lnTo>
                    <a:lnTo>
                      <a:pt x="126" y="294"/>
                    </a:lnTo>
                    <a:lnTo>
                      <a:pt x="92" y="378"/>
                    </a:lnTo>
                    <a:lnTo>
                      <a:pt x="36" y="432"/>
                    </a:lnTo>
                    <a:lnTo>
                      <a:pt x="0" y="426"/>
                    </a:lnTo>
                    <a:lnTo>
                      <a:pt x="0" y="392"/>
                    </a:lnTo>
                    <a:lnTo>
                      <a:pt x="14" y="380"/>
                    </a:lnTo>
                    <a:lnTo>
                      <a:pt x="36" y="400"/>
                    </a:lnTo>
                    <a:lnTo>
                      <a:pt x="70" y="352"/>
                    </a:lnTo>
                    <a:lnTo>
                      <a:pt x="84" y="288"/>
                    </a:lnTo>
                    <a:lnTo>
                      <a:pt x="84" y="192"/>
                    </a:lnTo>
                    <a:lnTo>
                      <a:pt x="92" y="136"/>
                    </a:lnTo>
                    <a:lnTo>
                      <a:pt x="112" y="94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  <p:sp>
          <p:nvSpPr>
            <p:cNvPr id="712719" name="Freeform 15" descr="Wide upward diagonal"/>
            <p:cNvSpPr>
              <a:spLocks/>
            </p:cNvSpPr>
            <p:nvPr/>
          </p:nvSpPr>
          <p:spPr bwMode="auto">
            <a:xfrm>
              <a:off x="2305050" y="5121275"/>
              <a:ext cx="1581150" cy="863600"/>
            </a:xfrm>
            <a:custGeom>
              <a:avLst/>
              <a:gdLst>
                <a:gd name="T0" fmla="*/ 150 w 996"/>
                <a:gd name="T1" fmla="*/ 58 h 544"/>
                <a:gd name="T2" fmla="*/ 372 w 996"/>
                <a:gd name="T3" fmla="*/ 0 h 544"/>
                <a:gd name="T4" fmla="*/ 564 w 996"/>
                <a:gd name="T5" fmla="*/ 48 h 544"/>
                <a:gd name="T6" fmla="*/ 756 w 996"/>
                <a:gd name="T7" fmla="*/ 96 h 544"/>
                <a:gd name="T8" fmla="*/ 946 w 996"/>
                <a:gd name="T9" fmla="*/ 166 h 544"/>
                <a:gd name="T10" fmla="*/ 982 w 996"/>
                <a:gd name="T11" fmla="*/ 188 h 544"/>
                <a:gd name="T12" fmla="*/ 996 w 996"/>
                <a:gd name="T13" fmla="*/ 336 h 544"/>
                <a:gd name="T14" fmla="*/ 940 w 996"/>
                <a:gd name="T15" fmla="*/ 372 h 544"/>
                <a:gd name="T16" fmla="*/ 854 w 996"/>
                <a:gd name="T17" fmla="*/ 330 h 544"/>
                <a:gd name="T18" fmla="*/ 780 w 996"/>
                <a:gd name="T19" fmla="*/ 298 h 544"/>
                <a:gd name="T20" fmla="*/ 762 w 996"/>
                <a:gd name="T21" fmla="*/ 400 h 544"/>
                <a:gd name="T22" fmla="*/ 788 w 996"/>
                <a:gd name="T23" fmla="*/ 514 h 544"/>
                <a:gd name="T24" fmla="*/ 834 w 996"/>
                <a:gd name="T25" fmla="*/ 536 h 544"/>
                <a:gd name="T26" fmla="*/ 756 w 996"/>
                <a:gd name="T27" fmla="*/ 528 h 544"/>
                <a:gd name="T28" fmla="*/ 692 w 996"/>
                <a:gd name="T29" fmla="*/ 418 h 544"/>
                <a:gd name="T30" fmla="*/ 680 w 996"/>
                <a:gd name="T31" fmla="*/ 466 h 544"/>
                <a:gd name="T32" fmla="*/ 612 w 996"/>
                <a:gd name="T33" fmla="*/ 514 h 544"/>
                <a:gd name="T34" fmla="*/ 538 w 996"/>
                <a:gd name="T35" fmla="*/ 474 h 544"/>
                <a:gd name="T36" fmla="*/ 564 w 996"/>
                <a:gd name="T37" fmla="*/ 384 h 544"/>
                <a:gd name="T38" fmla="*/ 454 w 996"/>
                <a:gd name="T39" fmla="*/ 274 h 544"/>
                <a:gd name="T40" fmla="*/ 346 w 996"/>
                <a:gd name="T41" fmla="*/ 254 h 544"/>
                <a:gd name="T42" fmla="*/ 270 w 996"/>
                <a:gd name="T43" fmla="*/ 360 h 544"/>
                <a:gd name="T44" fmla="*/ 276 w 996"/>
                <a:gd name="T45" fmla="*/ 480 h 544"/>
                <a:gd name="T46" fmla="*/ 276 w 996"/>
                <a:gd name="T47" fmla="*/ 518 h 544"/>
                <a:gd name="T48" fmla="*/ 134 w 996"/>
                <a:gd name="T49" fmla="*/ 364 h 544"/>
                <a:gd name="T50" fmla="*/ 186 w 996"/>
                <a:gd name="T51" fmla="*/ 248 h 544"/>
                <a:gd name="T52" fmla="*/ 118 w 996"/>
                <a:gd name="T53" fmla="*/ 220 h 544"/>
                <a:gd name="T54" fmla="*/ 92 w 996"/>
                <a:gd name="T55" fmla="*/ 378 h 544"/>
                <a:gd name="T56" fmla="*/ 0 w 996"/>
                <a:gd name="T57" fmla="*/ 426 h 544"/>
                <a:gd name="T58" fmla="*/ 14 w 996"/>
                <a:gd name="T59" fmla="*/ 380 h 544"/>
                <a:gd name="T60" fmla="*/ 70 w 996"/>
                <a:gd name="T61" fmla="*/ 352 h 544"/>
                <a:gd name="T62" fmla="*/ 84 w 996"/>
                <a:gd name="T63" fmla="*/ 192 h 544"/>
                <a:gd name="T64" fmla="*/ 112 w 996"/>
                <a:gd name="T65" fmla="*/ 94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6" h="544">
                  <a:moveTo>
                    <a:pt x="112" y="90"/>
                  </a:moveTo>
                  <a:lnTo>
                    <a:pt x="150" y="58"/>
                  </a:lnTo>
                  <a:lnTo>
                    <a:pt x="238" y="14"/>
                  </a:lnTo>
                  <a:lnTo>
                    <a:pt x="372" y="0"/>
                  </a:lnTo>
                  <a:lnTo>
                    <a:pt x="486" y="16"/>
                  </a:lnTo>
                  <a:lnTo>
                    <a:pt x="564" y="48"/>
                  </a:lnTo>
                  <a:lnTo>
                    <a:pt x="660" y="96"/>
                  </a:lnTo>
                  <a:lnTo>
                    <a:pt x="756" y="96"/>
                  </a:lnTo>
                  <a:lnTo>
                    <a:pt x="900" y="144"/>
                  </a:lnTo>
                  <a:lnTo>
                    <a:pt x="946" y="166"/>
                  </a:lnTo>
                  <a:lnTo>
                    <a:pt x="996" y="144"/>
                  </a:lnTo>
                  <a:lnTo>
                    <a:pt x="982" y="188"/>
                  </a:lnTo>
                  <a:lnTo>
                    <a:pt x="982" y="242"/>
                  </a:lnTo>
                  <a:lnTo>
                    <a:pt x="996" y="336"/>
                  </a:lnTo>
                  <a:lnTo>
                    <a:pt x="972" y="364"/>
                  </a:lnTo>
                  <a:lnTo>
                    <a:pt x="940" y="372"/>
                  </a:lnTo>
                  <a:lnTo>
                    <a:pt x="900" y="336"/>
                  </a:lnTo>
                  <a:lnTo>
                    <a:pt x="854" y="330"/>
                  </a:lnTo>
                  <a:lnTo>
                    <a:pt x="820" y="296"/>
                  </a:lnTo>
                  <a:lnTo>
                    <a:pt x="780" y="298"/>
                  </a:lnTo>
                  <a:lnTo>
                    <a:pt x="774" y="342"/>
                  </a:lnTo>
                  <a:lnTo>
                    <a:pt x="762" y="400"/>
                  </a:lnTo>
                  <a:lnTo>
                    <a:pt x="776" y="476"/>
                  </a:lnTo>
                  <a:lnTo>
                    <a:pt x="788" y="514"/>
                  </a:lnTo>
                  <a:lnTo>
                    <a:pt x="830" y="520"/>
                  </a:lnTo>
                  <a:lnTo>
                    <a:pt x="834" y="536"/>
                  </a:lnTo>
                  <a:lnTo>
                    <a:pt x="802" y="544"/>
                  </a:lnTo>
                  <a:lnTo>
                    <a:pt x="756" y="528"/>
                  </a:lnTo>
                  <a:lnTo>
                    <a:pt x="704" y="462"/>
                  </a:lnTo>
                  <a:lnTo>
                    <a:pt x="692" y="418"/>
                  </a:lnTo>
                  <a:lnTo>
                    <a:pt x="678" y="440"/>
                  </a:lnTo>
                  <a:lnTo>
                    <a:pt x="680" y="466"/>
                  </a:lnTo>
                  <a:lnTo>
                    <a:pt x="646" y="496"/>
                  </a:lnTo>
                  <a:lnTo>
                    <a:pt x="612" y="514"/>
                  </a:lnTo>
                  <a:cubicBezTo>
                    <a:pt x="598" y="507"/>
                    <a:pt x="563" y="500"/>
                    <a:pt x="542" y="500"/>
                  </a:cubicBezTo>
                  <a:lnTo>
                    <a:pt x="538" y="474"/>
                  </a:lnTo>
                  <a:lnTo>
                    <a:pt x="612" y="480"/>
                  </a:lnTo>
                  <a:lnTo>
                    <a:pt x="564" y="384"/>
                  </a:lnTo>
                  <a:lnTo>
                    <a:pt x="516" y="288"/>
                  </a:lnTo>
                  <a:lnTo>
                    <a:pt x="454" y="274"/>
                  </a:lnTo>
                  <a:lnTo>
                    <a:pt x="378" y="228"/>
                  </a:lnTo>
                  <a:lnTo>
                    <a:pt x="346" y="254"/>
                  </a:lnTo>
                  <a:lnTo>
                    <a:pt x="310" y="304"/>
                  </a:lnTo>
                  <a:lnTo>
                    <a:pt x="270" y="360"/>
                  </a:lnTo>
                  <a:lnTo>
                    <a:pt x="236" y="426"/>
                  </a:lnTo>
                  <a:lnTo>
                    <a:pt x="276" y="480"/>
                  </a:lnTo>
                  <a:lnTo>
                    <a:pt x="308" y="504"/>
                  </a:lnTo>
                  <a:lnTo>
                    <a:pt x="276" y="518"/>
                  </a:lnTo>
                  <a:lnTo>
                    <a:pt x="234" y="512"/>
                  </a:lnTo>
                  <a:lnTo>
                    <a:pt x="134" y="364"/>
                  </a:lnTo>
                  <a:lnTo>
                    <a:pt x="180" y="288"/>
                  </a:lnTo>
                  <a:lnTo>
                    <a:pt x="186" y="248"/>
                  </a:lnTo>
                  <a:lnTo>
                    <a:pt x="132" y="144"/>
                  </a:lnTo>
                  <a:lnTo>
                    <a:pt x="118" y="220"/>
                  </a:lnTo>
                  <a:lnTo>
                    <a:pt x="126" y="294"/>
                  </a:lnTo>
                  <a:lnTo>
                    <a:pt x="92" y="378"/>
                  </a:lnTo>
                  <a:lnTo>
                    <a:pt x="36" y="432"/>
                  </a:lnTo>
                  <a:lnTo>
                    <a:pt x="0" y="426"/>
                  </a:lnTo>
                  <a:lnTo>
                    <a:pt x="0" y="392"/>
                  </a:lnTo>
                  <a:lnTo>
                    <a:pt x="14" y="380"/>
                  </a:lnTo>
                  <a:lnTo>
                    <a:pt x="36" y="400"/>
                  </a:lnTo>
                  <a:lnTo>
                    <a:pt x="70" y="352"/>
                  </a:lnTo>
                  <a:lnTo>
                    <a:pt x="84" y="288"/>
                  </a:lnTo>
                  <a:lnTo>
                    <a:pt x="84" y="192"/>
                  </a:lnTo>
                  <a:lnTo>
                    <a:pt x="92" y="136"/>
                  </a:lnTo>
                  <a:lnTo>
                    <a:pt x="112" y="94"/>
                  </a:lnTo>
                </a:path>
              </a:pathLst>
            </a:custGeom>
            <a:pattFill prst="wdUpDiag">
              <a:fgClr>
                <a:schemeClr val="tx1"/>
              </a:fgClr>
              <a:bgClr>
                <a:srgbClr val="E4902A"/>
              </a:bgClr>
            </a:pattFill>
            <a:ln w="28575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712720" name="Text Box 16"/>
          <p:cNvSpPr txBox="1">
            <a:spLocks noChangeArrowheads="1"/>
          </p:cNvSpPr>
          <p:nvPr/>
        </p:nvSpPr>
        <p:spPr bwMode="auto">
          <a:xfrm>
            <a:off x="7010400" y="1574800"/>
            <a:ext cx="1055688" cy="711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solidFill>
                  <a:schemeClr val="bg1"/>
                </a:solidFill>
                <a:latin typeface="Arial" charset="0"/>
                <a:cs typeface="+mn-cs"/>
              </a:rPr>
              <a:t>outdoor</a:t>
            </a:r>
          </a:p>
          <a:p>
            <a:pPr>
              <a:defRPr/>
            </a:pPr>
            <a:r>
              <a:rPr lang="en-US" sz="2000">
                <a:solidFill>
                  <a:schemeClr val="bg1"/>
                </a:solidFill>
                <a:latin typeface="Arial" charset="0"/>
                <a:cs typeface="+mn-cs"/>
              </a:rPr>
              <a:t>wildlife</a:t>
            </a:r>
          </a:p>
        </p:txBody>
      </p:sp>
      <p:grpSp>
        <p:nvGrpSpPr>
          <p:cNvPr id="29706" name="Group 17"/>
          <p:cNvGrpSpPr>
            <a:grpSpLocks/>
          </p:cNvGrpSpPr>
          <p:nvPr/>
        </p:nvGrpSpPr>
        <p:grpSpPr bwMode="auto">
          <a:xfrm>
            <a:off x="4876800" y="3413125"/>
            <a:ext cx="2514600" cy="1692275"/>
            <a:chOff x="3072" y="2150"/>
            <a:chExt cx="1584" cy="1066"/>
          </a:xfrm>
        </p:grpSpPr>
        <p:pic>
          <p:nvPicPr>
            <p:cNvPr id="29722" name="Picture 18" descr="tig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2150"/>
              <a:ext cx="1584" cy="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2723" name="Freeform 19"/>
            <p:cNvSpPr>
              <a:spLocks/>
            </p:cNvSpPr>
            <p:nvPr/>
          </p:nvSpPr>
          <p:spPr bwMode="auto">
            <a:xfrm>
              <a:off x="3276" y="2400"/>
              <a:ext cx="996" cy="544"/>
            </a:xfrm>
            <a:custGeom>
              <a:avLst/>
              <a:gdLst>
                <a:gd name="T0" fmla="*/ 150 w 996"/>
                <a:gd name="T1" fmla="*/ 58 h 544"/>
                <a:gd name="T2" fmla="*/ 372 w 996"/>
                <a:gd name="T3" fmla="*/ 0 h 544"/>
                <a:gd name="T4" fmla="*/ 564 w 996"/>
                <a:gd name="T5" fmla="*/ 48 h 544"/>
                <a:gd name="T6" fmla="*/ 756 w 996"/>
                <a:gd name="T7" fmla="*/ 96 h 544"/>
                <a:gd name="T8" fmla="*/ 946 w 996"/>
                <a:gd name="T9" fmla="*/ 166 h 544"/>
                <a:gd name="T10" fmla="*/ 982 w 996"/>
                <a:gd name="T11" fmla="*/ 188 h 544"/>
                <a:gd name="T12" fmla="*/ 996 w 996"/>
                <a:gd name="T13" fmla="*/ 336 h 544"/>
                <a:gd name="T14" fmla="*/ 940 w 996"/>
                <a:gd name="T15" fmla="*/ 372 h 544"/>
                <a:gd name="T16" fmla="*/ 854 w 996"/>
                <a:gd name="T17" fmla="*/ 330 h 544"/>
                <a:gd name="T18" fmla="*/ 780 w 996"/>
                <a:gd name="T19" fmla="*/ 298 h 544"/>
                <a:gd name="T20" fmla="*/ 762 w 996"/>
                <a:gd name="T21" fmla="*/ 400 h 544"/>
                <a:gd name="T22" fmla="*/ 788 w 996"/>
                <a:gd name="T23" fmla="*/ 514 h 544"/>
                <a:gd name="T24" fmla="*/ 834 w 996"/>
                <a:gd name="T25" fmla="*/ 536 h 544"/>
                <a:gd name="T26" fmla="*/ 756 w 996"/>
                <a:gd name="T27" fmla="*/ 528 h 544"/>
                <a:gd name="T28" fmla="*/ 692 w 996"/>
                <a:gd name="T29" fmla="*/ 418 h 544"/>
                <a:gd name="T30" fmla="*/ 680 w 996"/>
                <a:gd name="T31" fmla="*/ 466 h 544"/>
                <a:gd name="T32" fmla="*/ 612 w 996"/>
                <a:gd name="T33" fmla="*/ 514 h 544"/>
                <a:gd name="T34" fmla="*/ 538 w 996"/>
                <a:gd name="T35" fmla="*/ 474 h 544"/>
                <a:gd name="T36" fmla="*/ 564 w 996"/>
                <a:gd name="T37" fmla="*/ 384 h 544"/>
                <a:gd name="T38" fmla="*/ 454 w 996"/>
                <a:gd name="T39" fmla="*/ 274 h 544"/>
                <a:gd name="T40" fmla="*/ 346 w 996"/>
                <a:gd name="T41" fmla="*/ 254 h 544"/>
                <a:gd name="T42" fmla="*/ 270 w 996"/>
                <a:gd name="T43" fmla="*/ 360 h 544"/>
                <a:gd name="T44" fmla="*/ 276 w 996"/>
                <a:gd name="T45" fmla="*/ 480 h 544"/>
                <a:gd name="T46" fmla="*/ 276 w 996"/>
                <a:gd name="T47" fmla="*/ 518 h 544"/>
                <a:gd name="T48" fmla="*/ 134 w 996"/>
                <a:gd name="T49" fmla="*/ 364 h 544"/>
                <a:gd name="T50" fmla="*/ 186 w 996"/>
                <a:gd name="T51" fmla="*/ 248 h 544"/>
                <a:gd name="T52" fmla="*/ 118 w 996"/>
                <a:gd name="T53" fmla="*/ 220 h 544"/>
                <a:gd name="T54" fmla="*/ 92 w 996"/>
                <a:gd name="T55" fmla="*/ 378 h 544"/>
                <a:gd name="T56" fmla="*/ 0 w 996"/>
                <a:gd name="T57" fmla="*/ 426 h 544"/>
                <a:gd name="T58" fmla="*/ 14 w 996"/>
                <a:gd name="T59" fmla="*/ 380 h 544"/>
                <a:gd name="T60" fmla="*/ 70 w 996"/>
                <a:gd name="T61" fmla="*/ 352 h 544"/>
                <a:gd name="T62" fmla="*/ 84 w 996"/>
                <a:gd name="T63" fmla="*/ 192 h 544"/>
                <a:gd name="T64" fmla="*/ 112 w 996"/>
                <a:gd name="T65" fmla="*/ 94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6" h="544">
                  <a:moveTo>
                    <a:pt x="112" y="90"/>
                  </a:moveTo>
                  <a:lnTo>
                    <a:pt x="150" y="58"/>
                  </a:lnTo>
                  <a:lnTo>
                    <a:pt x="238" y="14"/>
                  </a:lnTo>
                  <a:lnTo>
                    <a:pt x="372" y="0"/>
                  </a:lnTo>
                  <a:lnTo>
                    <a:pt x="486" y="16"/>
                  </a:lnTo>
                  <a:lnTo>
                    <a:pt x="564" y="48"/>
                  </a:lnTo>
                  <a:lnTo>
                    <a:pt x="660" y="96"/>
                  </a:lnTo>
                  <a:lnTo>
                    <a:pt x="756" y="96"/>
                  </a:lnTo>
                  <a:lnTo>
                    <a:pt x="900" y="144"/>
                  </a:lnTo>
                  <a:lnTo>
                    <a:pt x="946" y="166"/>
                  </a:lnTo>
                  <a:lnTo>
                    <a:pt x="996" y="144"/>
                  </a:lnTo>
                  <a:lnTo>
                    <a:pt x="982" y="188"/>
                  </a:lnTo>
                  <a:lnTo>
                    <a:pt x="982" y="242"/>
                  </a:lnTo>
                  <a:lnTo>
                    <a:pt x="996" y="336"/>
                  </a:lnTo>
                  <a:lnTo>
                    <a:pt x="972" y="364"/>
                  </a:lnTo>
                  <a:lnTo>
                    <a:pt x="940" y="372"/>
                  </a:lnTo>
                  <a:lnTo>
                    <a:pt x="900" y="336"/>
                  </a:lnTo>
                  <a:lnTo>
                    <a:pt x="854" y="330"/>
                  </a:lnTo>
                  <a:lnTo>
                    <a:pt x="820" y="296"/>
                  </a:lnTo>
                  <a:lnTo>
                    <a:pt x="780" y="298"/>
                  </a:lnTo>
                  <a:lnTo>
                    <a:pt x="774" y="342"/>
                  </a:lnTo>
                  <a:lnTo>
                    <a:pt x="762" y="400"/>
                  </a:lnTo>
                  <a:lnTo>
                    <a:pt x="776" y="476"/>
                  </a:lnTo>
                  <a:lnTo>
                    <a:pt x="788" y="514"/>
                  </a:lnTo>
                  <a:lnTo>
                    <a:pt x="830" y="520"/>
                  </a:lnTo>
                  <a:lnTo>
                    <a:pt x="834" y="536"/>
                  </a:lnTo>
                  <a:lnTo>
                    <a:pt x="802" y="544"/>
                  </a:lnTo>
                  <a:lnTo>
                    <a:pt x="756" y="528"/>
                  </a:lnTo>
                  <a:lnTo>
                    <a:pt x="704" y="462"/>
                  </a:lnTo>
                  <a:lnTo>
                    <a:pt x="692" y="418"/>
                  </a:lnTo>
                  <a:lnTo>
                    <a:pt x="678" y="440"/>
                  </a:lnTo>
                  <a:lnTo>
                    <a:pt x="680" y="466"/>
                  </a:lnTo>
                  <a:lnTo>
                    <a:pt x="646" y="496"/>
                  </a:lnTo>
                  <a:lnTo>
                    <a:pt x="612" y="514"/>
                  </a:lnTo>
                  <a:cubicBezTo>
                    <a:pt x="598" y="507"/>
                    <a:pt x="563" y="500"/>
                    <a:pt x="542" y="500"/>
                  </a:cubicBezTo>
                  <a:lnTo>
                    <a:pt x="538" y="474"/>
                  </a:lnTo>
                  <a:lnTo>
                    <a:pt x="612" y="480"/>
                  </a:lnTo>
                  <a:lnTo>
                    <a:pt x="564" y="384"/>
                  </a:lnTo>
                  <a:lnTo>
                    <a:pt x="516" y="288"/>
                  </a:lnTo>
                  <a:lnTo>
                    <a:pt x="454" y="274"/>
                  </a:lnTo>
                  <a:lnTo>
                    <a:pt x="378" y="228"/>
                  </a:lnTo>
                  <a:lnTo>
                    <a:pt x="346" y="254"/>
                  </a:lnTo>
                  <a:lnTo>
                    <a:pt x="310" y="304"/>
                  </a:lnTo>
                  <a:lnTo>
                    <a:pt x="270" y="360"/>
                  </a:lnTo>
                  <a:lnTo>
                    <a:pt x="236" y="426"/>
                  </a:lnTo>
                  <a:lnTo>
                    <a:pt x="276" y="480"/>
                  </a:lnTo>
                  <a:lnTo>
                    <a:pt x="308" y="504"/>
                  </a:lnTo>
                  <a:lnTo>
                    <a:pt x="276" y="518"/>
                  </a:lnTo>
                  <a:lnTo>
                    <a:pt x="234" y="512"/>
                  </a:lnTo>
                  <a:lnTo>
                    <a:pt x="134" y="364"/>
                  </a:lnTo>
                  <a:lnTo>
                    <a:pt x="180" y="288"/>
                  </a:lnTo>
                  <a:lnTo>
                    <a:pt x="186" y="248"/>
                  </a:lnTo>
                  <a:lnTo>
                    <a:pt x="132" y="144"/>
                  </a:lnTo>
                  <a:lnTo>
                    <a:pt x="118" y="220"/>
                  </a:lnTo>
                  <a:lnTo>
                    <a:pt x="126" y="294"/>
                  </a:lnTo>
                  <a:lnTo>
                    <a:pt x="92" y="378"/>
                  </a:lnTo>
                  <a:lnTo>
                    <a:pt x="36" y="432"/>
                  </a:lnTo>
                  <a:lnTo>
                    <a:pt x="0" y="426"/>
                  </a:lnTo>
                  <a:lnTo>
                    <a:pt x="0" y="392"/>
                  </a:lnTo>
                  <a:lnTo>
                    <a:pt x="14" y="380"/>
                  </a:lnTo>
                  <a:lnTo>
                    <a:pt x="36" y="400"/>
                  </a:lnTo>
                  <a:lnTo>
                    <a:pt x="70" y="352"/>
                  </a:lnTo>
                  <a:lnTo>
                    <a:pt x="84" y="288"/>
                  </a:lnTo>
                  <a:lnTo>
                    <a:pt x="84" y="192"/>
                  </a:lnTo>
                  <a:lnTo>
                    <a:pt x="92" y="136"/>
                  </a:lnTo>
                  <a:lnTo>
                    <a:pt x="112" y="94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12724" name="Text Box 20"/>
            <p:cNvSpPr txBox="1">
              <a:spLocks noChangeArrowheads="1"/>
            </p:cNvSpPr>
            <p:nvPr/>
          </p:nvSpPr>
          <p:spPr bwMode="auto">
            <a:xfrm>
              <a:off x="3590" y="2455"/>
              <a:ext cx="481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en-US" sz="2000">
                  <a:solidFill>
                    <a:schemeClr val="bg1"/>
                  </a:solidFill>
                  <a:latin typeface="Arial" charset="0"/>
                  <a:cs typeface="+mn-cs"/>
                </a:rPr>
                <a:t>Tiger</a:t>
              </a:r>
            </a:p>
          </p:txBody>
        </p:sp>
      </p:grpSp>
      <p:grpSp>
        <p:nvGrpSpPr>
          <p:cNvPr id="29707" name="Group 21"/>
          <p:cNvGrpSpPr>
            <a:grpSpLocks/>
          </p:cNvGrpSpPr>
          <p:nvPr/>
        </p:nvGrpSpPr>
        <p:grpSpPr bwMode="auto">
          <a:xfrm>
            <a:off x="5105400" y="2819400"/>
            <a:ext cx="3440113" cy="3673475"/>
            <a:chOff x="3216" y="1776"/>
            <a:chExt cx="2167" cy="2314"/>
          </a:xfrm>
        </p:grpSpPr>
        <p:sp>
          <p:nvSpPr>
            <p:cNvPr id="712726" name="Text Box 22"/>
            <p:cNvSpPr txBox="1">
              <a:spLocks noChangeArrowheads="1"/>
            </p:cNvSpPr>
            <p:nvPr/>
          </p:nvSpPr>
          <p:spPr bwMode="auto">
            <a:xfrm>
              <a:off x="3216" y="3408"/>
              <a:ext cx="321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en-US" sz="2000">
                  <a:latin typeface="Arial" charset="0"/>
                  <a:cs typeface="+mn-cs"/>
                </a:rPr>
                <a:t>tail</a:t>
              </a:r>
            </a:p>
          </p:txBody>
        </p:sp>
        <p:sp>
          <p:nvSpPr>
            <p:cNvPr id="712727" name="Text Box 23"/>
            <p:cNvSpPr txBox="1">
              <a:spLocks noChangeArrowheads="1"/>
            </p:cNvSpPr>
            <p:nvPr/>
          </p:nvSpPr>
          <p:spPr bwMode="auto">
            <a:xfrm>
              <a:off x="4848" y="3072"/>
              <a:ext cx="37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en-US" sz="2000">
                  <a:latin typeface="Arial" charset="0"/>
                  <a:cs typeface="+mn-cs"/>
                </a:rPr>
                <a:t>eye</a:t>
              </a:r>
            </a:p>
          </p:txBody>
        </p:sp>
        <p:sp>
          <p:nvSpPr>
            <p:cNvPr id="712728" name="Text Box 24"/>
            <p:cNvSpPr txBox="1">
              <a:spLocks noChangeArrowheads="1"/>
            </p:cNvSpPr>
            <p:nvPr/>
          </p:nvSpPr>
          <p:spPr bwMode="auto">
            <a:xfrm>
              <a:off x="4032" y="3398"/>
              <a:ext cx="41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en-US" sz="2000">
                  <a:latin typeface="Arial" charset="0"/>
                  <a:cs typeface="+mn-cs"/>
                </a:rPr>
                <a:t>legs</a:t>
              </a:r>
            </a:p>
          </p:txBody>
        </p:sp>
        <p:sp>
          <p:nvSpPr>
            <p:cNvPr id="712729" name="Text Box 25"/>
            <p:cNvSpPr txBox="1">
              <a:spLocks noChangeArrowheads="1"/>
            </p:cNvSpPr>
            <p:nvPr/>
          </p:nvSpPr>
          <p:spPr bwMode="auto">
            <a:xfrm>
              <a:off x="4911" y="2688"/>
              <a:ext cx="47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en-US" sz="2000">
                  <a:latin typeface="Arial" charset="0"/>
                  <a:cs typeface="+mn-cs"/>
                </a:rPr>
                <a:t>head</a:t>
              </a:r>
            </a:p>
          </p:txBody>
        </p:sp>
        <p:sp>
          <p:nvSpPr>
            <p:cNvPr id="712730" name="Text Box 26"/>
            <p:cNvSpPr txBox="1">
              <a:spLocks noChangeArrowheads="1"/>
            </p:cNvSpPr>
            <p:nvPr/>
          </p:nvSpPr>
          <p:spPr bwMode="auto">
            <a:xfrm>
              <a:off x="4560" y="1776"/>
              <a:ext cx="45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en-US" sz="2000">
                  <a:latin typeface="Arial" charset="0"/>
                  <a:cs typeface="+mn-cs"/>
                </a:rPr>
                <a:t>back</a:t>
              </a:r>
            </a:p>
          </p:txBody>
        </p:sp>
        <p:sp>
          <p:nvSpPr>
            <p:cNvPr id="712731" name="Text Box 27"/>
            <p:cNvSpPr txBox="1">
              <a:spLocks noChangeArrowheads="1"/>
            </p:cNvSpPr>
            <p:nvPr/>
          </p:nvSpPr>
          <p:spPr bwMode="auto">
            <a:xfrm>
              <a:off x="3600" y="3840"/>
              <a:ext cx="667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en-US" sz="2000">
                  <a:latin typeface="Arial" charset="0"/>
                  <a:cs typeface="+mn-cs"/>
                </a:rPr>
                <a:t>shadow</a:t>
              </a:r>
            </a:p>
          </p:txBody>
        </p:sp>
        <p:sp>
          <p:nvSpPr>
            <p:cNvPr id="712732" name="Line 28"/>
            <p:cNvSpPr>
              <a:spLocks noChangeShapeType="1"/>
            </p:cNvSpPr>
            <p:nvPr/>
          </p:nvSpPr>
          <p:spPr bwMode="auto">
            <a:xfrm flipH="1">
              <a:off x="3888" y="1968"/>
              <a:ext cx="672" cy="432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12733" name="Line 29"/>
            <p:cNvSpPr>
              <a:spLocks noChangeShapeType="1"/>
            </p:cNvSpPr>
            <p:nvPr/>
          </p:nvSpPr>
          <p:spPr bwMode="auto">
            <a:xfrm flipH="1" flipV="1">
              <a:off x="4320" y="2640"/>
              <a:ext cx="576" cy="144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12734" name="Line 30"/>
            <p:cNvSpPr>
              <a:spLocks noChangeShapeType="1"/>
            </p:cNvSpPr>
            <p:nvPr/>
          </p:nvSpPr>
          <p:spPr bwMode="auto">
            <a:xfrm flipH="1" flipV="1">
              <a:off x="4272" y="2688"/>
              <a:ext cx="576" cy="48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12735" name="Text Box 31"/>
            <p:cNvSpPr txBox="1">
              <a:spLocks noChangeArrowheads="1"/>
            </p:cNvSpPr>
            <p:nvPr/>
          </p:nvSpPr>
          <p:spPr bwMode="auto">
            <a:xfrm>
              <a:off x="4704" y="3446"/>
              <a:ext cx="561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en-US" sz="2000">
                  <a:latin typeface="Arial" charset="0"/>
                  <a:cs typeface="+mn-cs"/>
                </a:rPr>
                <a:t>mouth</a:t>
              </a:r>
            </a:p>
          </p:txBody>
        </p:sp>
        <p:sp>
          <p:nvSpPr>
            <p:cNvPr id="712736" name="Line 32"/>
            <p:cNvSpPr>
              <a:spLocks noChangeShapeType="1"/>
            </p:cNvSpPr>
            <p:nvPr/>
          </p:nvSpPr>
          <p:spPr bwMode="auto">
            <a:xfrm flipH="1" flipV="1">
              <a:off x="4272" y="2832"/>
              <a:ext cx="528" cy="624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12737" name="Line 33"/>
            <p:cNvSpPr>
              <a:spLocks noChangeShapeType="1"/>
            </p:cNvSpPr>
            <p:nvPr/>
          </p:nvSpPr>
          <p:spPr bwMode="auto">
            <a:xfrm flipH="1" flipV="1">
              <a:off x="3984" y="2928"/>
              <a:ext cx="240" cy="528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12738" name="Line 34"/>
            <p:cNvSpPr>
              <a:spLocks noChangeShapeType="1"/>
            </p:cNvSpPr>
            <p:nvPr/>
          </p:nvSpPr>
          <p:spPr bwMode="auto">
            <a:xfrm flipH="1" flipV="1">
              <a:off x="3648" y="2832"/>
              <a:ext cx="288" cy="1008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712739" name="Line 35"/>
            <p:cNvSpPr>
              <a:spLocks noChangeShapeType="1"/>
            </p:cNvSpPr>
            <p:nvPr/>
          </p:nvSpPr>
          <p:spPr bwMode="auto">
            <a:xfrm flipH="1" flipV="1">
              <a:off x="3360" y="2688"/>
              <a:ext cx="0" cy="72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	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6F59048-B3B4-4447-B3B6-07B1650882B3}" type="slidenum">
              <a:rPr lang="en-US"/>
              <a:pPr>
                <a:defRPr/>
              </a:pPr>
              <a:t>20</a:t>
            </a:fld>
            <a:endParaRPr lang="en-US"/>
          </a:p>
        </p:txBody>
      </p:sp>
      <p:sp>
        <p:nvSpPr>
          <p:cNvPr id="997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Terminators are textons</a:t>
            </a:r>
          </a:p>
        </p:txBody>
      </p:sp>
      <p:sp>
        <p:nvSpPr>
          <p:cNvPr id="997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  <p:pic>
        <p:nvPicPr>
          <p:cNvPr id="64517" name="Picture 4" descr="scan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600200"/>
            <a:ext cx="5943600" cy="435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	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FD7784C-02B8-BA49-A6D6-5C3E7115EE7D}" type="slidenum">
              <a:rPr lang="en-US"/>
              <a:pPr>
                <a:defRPr/>
              </a:pPr>
              <a:t>21</a:t>
            </a:fld>
            <a:endParaRPr lang="en-US"/>
          </a:p>
        </p:txBody>
      </p:sp>
      <p:sp>
        <p:nvSpPr>
          <p:cNvPr id="999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j-cs"/>
            </a:endParaRPr>
          </a:p>
        </p:txBody>
      </p:sp>
      <p:sp>
        <p:nvSpPr>
          <p:cNvPr id="999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  <p:pic>
        <p:nvPicPr>
          <p:cNvPr id="66565" name="Picture 4" descr="scan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62000"/>
            <a:ext cx="8001000" cy="540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	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23F9D6-AC6C-4C42-935F-9A1AA91DEA7E}" type="slidenum">
              <a:rPr lang="en-US"/>
              <a:pPr>
                <a:defRPr/>
              </a:pPr>
              <a:t>22</a:t>
            </a:fld>
            <a:endParaRPr lang="en-US"/>
          </a:p>
        </p:txBody>
      </p:sp>
      <p:sp>
        <p:nvSpPr>
          <p:cNvPr id="10014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j-cs"/>
            </a:endParaRPr>
          </a:p>
        </p:txBody>
      </p:sp>
      <p:sp>
        <p:nvSpPr>
          <p:cNvPr id="10014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  <p:pic>
        <p:nvPicPr>
          <p:cNvPr id="68613" name="Picture 4" descr="scan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685800"/>
            <a:ext cx="6858000" cy="599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	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1F65114-AE3A-B349-9C9F-21E6A3D047EF}" type="slidenum">
              <a:rPr lang="en-US"/>
              <a:pPr>
                <a:defRPr/>
              </a:pPr>
              <a:t>23</a:t>
            </a:fld>
            <a:endParaRPr lang="en-US"/>
          </a:p>
        </p:txBody>
      </p:sp>
      <p:sp>
        <p:nvSpPr>
          <p:cNvPr id="1003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j-cs"/>
            </a:endParaRPr>
          </a:p>
        </p:txBody>
      </p:sp>
      <p:sp>
        <p:nvSpPr>
          <p:cNvPr id="1003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  <p:pic>
        <p:nvPicPr>
          <p:cNvPr id="70661" name="Picture 4" descr="scan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62000"/>
            <a:ext cx="6400800" cy="564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	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12F9493-9E6A-E94F-B298-BC3CFADF9F52}" type="slidenum">
              <a:rPr lang="en-US"/>
              <a:pPr>
                <a:defRPr/>
              </a:pPr>
              <a:t>24</a:t>
            </a:fld>
            <a:endParaRPr lang="en-US"/>
          </a:p>
        </p:txBody>
      </p:sp>
      <p:sp>
        <p:nvSpPr>
          <p:cNvPr id="10055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j-cs"/>
            </a:endParaRPr>
          </a:p>
        </p:txBody>
      </p:sp>
      <p:sp>
        <p:nvSpPr>
          <p:cNvPr id="100557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  <p:pic>
        <p:nvPicPr>
          <p:cNvPr id="72709" name="Picture 4" descr="sca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95400"/>
            <a:ext cx="8763000" cy="248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	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62B934B-934C-844D-80A9-9FFA105D538B}" type="slidenum">
              <a:rPr lang="en-US"/>
              <a:pPr>
                <a:defRPr/>
              </a:pPr>
              <a:t>25</a:t>
            </a:fld>
            <a:endParaRPr lang="en-US"/>
          </a:p>
        </p:txBody>
      </p:sp>
      <p:sp>
        <p:nvSpPr>
          <p:cNvPr id="1007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j-cs"/>
            </a:endParaRPr>
          </a:p>
        </p:txBody>
      </p:sp>
      <p:sp>
        <p:nvSpPr>
          <p:cNvPr id="1007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  <p:pic>
        <p:nvPicPr>
          <p:cNvPr id="74757" name="Picture 4" descr="scan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0"/>
            <a:ext cx="5546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	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62B7F4C-9076-5343-8BA6-A5BCFE85A1C2}" type="slidenum">
              <a:rPr lang="en-US"/>
              <a:pPr>
                <a:defRPr/>
              </a:pPr>
              <a:t>26</a:t>
            </a:fld>
            <a:endParaRPr lang="en-US"/>
          </a:p>
        </p:txBody>
      </p:sp>
      <p:sp>
        <p:nvSpPr>
          <p:cNvPr id="1009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j-cs"/>
            </a:endParaRPr>
          </a:p>
        </p:txBody>
      </p:sp>
      <p:sp>
        <p:nvSpPr>
          <p:cNvPr id="1009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  <p:pic>
        <p:nvPicPr>
          <p:cNvPr id="76805" name="Picture 4" descr="scan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3400"/>
            <a:ext cx="8610600" cy="614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	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953E257-8074-2C4F-A215-6220D1B5D96C}" type="slidenum">
              <a:rPr lang="en-US"/>
              <a:pPr>
                <a:defRPr/>
              </a:pPr>
              <a:t>27</a:t>
            </a:fld>
            <a:endParaRPr lang="en-US"/>
          </a:p>
        </p:txBody>
      </p:sp>
      <p:sp>
        <p:nvSpPr>
          <p:cNvPr id="1011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j-cs"/>
            </a:endParaRPr>
          </a:p>
        </p:txBody>
      </p:sp>
      <p:sp>
        <p:nvSpPr>
          <p:cNvPr id="1011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  <p:pic>
        <p:nvPicPr>
          <p:cNvPr id="78853" name="Picture 4" descr="scan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0"/>
            <a:ext cx="69342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	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477B8C-98FF-8048-9735-D3F65786DBD3}" type="slidenum">
              <a:rPr lang="en-US"/>
              <a:pPr>
                <a:defRPr/>
              </a:pPr>
              <a:t>28</a:t>
            </a:fld>
            <a:endParaRPr lang="en-US"/>
          </a:p>
        </p:txBody>
      </p:sp>
      <p:sp>
        <p:nvSpPr>
          <p:cNvPr id="1013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j-cs"/>
            </a:endParaRPr>
          </a:p>
        </p:txBody>
      </p:sp>
      <p:sp>
        <p:nvSpPr>
          <p:cNvPr id="1013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  <p:pic>
        <p:nvPicPr>
          <p:cNvPr id="80901" name="Picture 4" descr="scan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62000"/>
            <a:ext cx="8534400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	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2B7AD32-C285-B041-8339-70C732971208}" type="slidenum">
              <a:rPr lang="en-US"/>
              <a:pPr>
                <a:defRPr/>
              </a:pPr>
              <a:t>29</a:t>
            </a:fld>
            <a:endParaRPr lang="en-US"/>
          </a:p>
        </p:txBody>
      </p:sp>
      <p:sp>
        <p:nvSpPr>
          <p:cNvPr id="1015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j-cs"/>
            </a:endParaRPr>
          </a:p>
        </p:txBody>
      </p:sp>
      <p:sp>
        <p:nvSpPr>
          <p:cNvPr id="1015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  <p:pic>
        <p:nvPicPr>
          <p:cNvPr id="82949" name="Picture 4" descr="scan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7766050" cy="629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itle 1"/>
          <p:cNvSpPr>
            <a:spLocks noGrp="1"/>
          </p:cNvSpPr>
          <p:nvPr>
            <p:ph type="title"/>
          </p:nvPr>
        </p:nvSpPr>
        <p:spPr>
          <a:xfrm>
            <a:off x="215900" y="0"/>
            <a:ext cx="8736013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>
                <a:latin typeface="Calibri" charset="0"/>
                <a:ea typeface="ＭＳ Ｐゴシック" charset="0"/>
              </a:rPr>
              <a:t>Recognition, Reconstruction &amp; Reorganization</a:t>
            </a:r>
          </a:p>
        </p:txBody>
      </p:sp>
      <p:graphicFrame>
        <p:nvGraphicFramePr>
          <p:cNvPr id="5" name="Diagram 4"/>
          <p:cNvGraphicFramePr/>
          <p:nvPr/>
        </p:nvGraphicFramePr>
        <p:xfrm>
          <a:off x="2144183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1747" name="Picture 5" descr="ThreeR_recog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788" y="892175"/>
            <a:ext cx="2219325" cy="21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6" descr="ThreeR_recon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3868738"/>
            <a:ext cx="2205038" cy="210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7" descr="ThreeR_reorg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450" y="2141538"/>
            <a:ext cx="2303463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	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E4FECE5-E621-0E47-97C7-A72F1D563CC5}" type="slidenum">
              <a:rPr lang="en-US"/>
              <a:pPr>
                <a:defRPr/>
              </a:pPr>
              <a:t>30</a:t>
            </a:fld>
            <a:endParaRPr lang="en-US"/>
          </a:p>
        </p:txBody>
      </p:sp>
      <p:sp>
        <p:nvSpPr>
          <p:cNvPr id="1017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j-cs"/>
            </a:endParaRPr>
          </a:p>
        </p:txBody>
      </p:sp>
      <p:sp>
        <p:nvSpPr>
          <p:cNvPr id="1017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  <p:pic>
        <p:nvPicPr>
          <p:cNvPr id="84997" name="Picture 4" descr="pastedGraphic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95250"/>
            <a:ext cx="9448800" cy="704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	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5317347-594D-0E4F-8C34-BC7153AC8A58}" type="slidenum">
              <a:rPr lang="en-US"/>
              <a:pPr>
                <a:defRPr/>
              </a:pPr>
              <a:t>31</a:t>
            </a:fld>
            <a:endParaRPr lang="en-US"/>
          </a:p>
        </p:txBody>
      </p:sp>
      <p:sp>
        <p:nvSpPr>
          <p:cNvPr id="1019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j-cs"/>
            </a:endParaRPr>
          </a:p>
        </p:txBody>
      </p:sp>
      <p:sp>
        <p:nvSpPr>
          <p:cNvPr id="1019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  <p:pic>
        <p:nvPicPr>
          <p:cNvPr id="87045" name="Picture 4" descr="malik_perona_table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200" y="711200"/>
            <a:ext cx="6451600" cy="54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	</a:t>
            </a:r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292162D-9E37-8B4E-9FCC-22DB856CED04}" type="slidenum">
              <a:rPr lang="en-US"/>
              <a:pPr>
                <a:defRPr/>
              </a:pPr>
              <a:t>32</a:t>
            </a:fld>
            <a:endParaRPr lang="en-US"/>
          </a:p>
        </p:txBody>
      </p:sp>
      <p:sp>
        <p:nvSpPr>
          <p:cNvPr id="1021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Texture Recognition</a:t>
            </a:r>
          </a:p>
        </p:txBody>
      </p:sp>
      <p:pic>
        <p:nvPicPr>
          <p:cNvPr id="89092" name="Picture 3" descr="rec28-033_gt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00200"/>
            <a:ext cx="1644650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3" name="Picture 4" descr="rec11-112_gt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733800"/>
            <a:ext cx="1644650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1957" name="Text Box 5"/>
          <p:cNvSpPr txBox="1">
            <a:spLocks noChangeArrowheads="1"/>
          </p:cNvSpPr>
          <p:nvPr/>
        </p:nvSpPr>
        <p:spPr bwMode="auto">
          <a:xfrm>
            <a:off x="5715000" y="1295400"/>
            <a:ext cx="2514600" cy="432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2400">
                <a:cs typeface="+mn-cs"/>
              </a:rPr>
              <a:t>Felt?</a:t>
            </a:r>
          </a:p>
          <a:p>
            <a:pPr algn="l"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2400">
                <a:cs typeface="+mn-cs"/>
              </a:rPr>
              <a:t>Polyester?</a:t>
            </a:r>
          </a:p>
          <a:p>
            <a:pPr algn="l"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2400">
                <a:cs typeface="+mn-cs"/>
              </a:rPr>
              <a:t>Terrycloth?</a:t>
            </a:r>
          </a:p>
          <a:p>
            <a:pPr algn="l"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2400">
                <a:cs typeface="+mn-cs"/>
              </a:rPr>
              <a:t>Rough Plaster?</a:t>
            </a:r>
          </a:p>
          <a:p>
            <a:pPr algn="l"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2400">
                <a:cs typeface="+mn-cs"/>
              </a:rPr>
              <a:t>Leather?</a:t>
            </a:r>
          </a:p>
          <a:p>
            <a:pPr algn="l"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2400">
                <a:cs typeface="+mn-cs"/>
              </a:rPr>
              <a:t>Plaster?</a:t>
            </a:r>
          </a:p>
          <a:p>
            <a:pPr algn="l"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2400">
                <a:cs typeface="+mn-cs"/>
              </a:rPr>
              <a:t>Concrete?</a:t>
            </a:r>
          </a:p>
          <a:p>
            <a:pPr algn="l"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2400">
                <a:cs typeface="+mn-cs"/>
              </a:rPr>
              <a:t>Crumpled Paper?</a:t>
            </a:r>
          </a:p>
          <a:p>
            <a:pPr algn="l"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2400">
                <a:cs typeface="+mn-cs"/>
              </a:rPr>
              <a:t>Sponge?</a:t>
            </a:r>
          </a:p>
          <a:p>
            <a:pPr algn="l"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2400">
                <a:cs typeface="+mn-cs"/>
              </a:rPr>
              <a:t>Limestone?</a:t>
            </a:r>
          </a:p>
          <a:p>
            <a:pPr algn="l"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2400">
                <a:cs typeface="+mn-cs"/>
              </a:rPr>
              <a:t>Brick?</a:t>
            </a:r>
          </a:p>
        </p:txBody>
      </p:sp>
      <p:sp>
        <p:nvSpPr>
          <p:cNvPr id="1021958" name="Line 6"/>
          <p:cNvSpPr>
            <a:spLocks noChangeShapeType="1"/>
          </p:cNvSpPr>
          <p:nvPr/>
        </p:nvSpPr>
        <p:spPr bwMode="auto">
          <a:xfrm>
            <a:off x="3276600" y="2438400"/>
            <a:ext cx="1447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21959" name="Text Box 7"/>
          <p:cNvSpPr txBox="1">
            <a:spLocks noChangeArrowheads="1"/>
          </p:cNvSpPr>
          <p:nvPr/>
        </p:nvSpPr>
        <p:spPr bwMode="auto">
          <a:xfrm>
            <a:off x="3733800" y="1752600"/>
            <a:ext cx="3651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defRPr/>
            </a:pPr>
            <a:r>
              <a:rPr lang="en-US">
                <a:cs typeface="+mn-cs"/>
              </a:rPr>
              <a:t>?</a:t>
            </a:r>
            <a:endParaRPr lang="en-US">
              <a:solidFill>
                <a:srgbClr val="FFFF00"/>
              </a:solidFill>
              <a:cs typeface="+mn-cs"/>
            </a:endParaRPr>
          </a:p>
        </p:txBody>
      </p:sp>
      <p:sp>
        <p:nvSpPr>
          <p:cNvPr id="1021960" name="Line 8"/>
          <p:cNvSpPr>
            <a:spLocks noChangeShapeType="1"/>
          </p:cNvSpPr>
          <p:nvPr/>
        </p:nvSpPr>
        <p:spPr bwMode="auto">
          <a:xfrm>
            <a:off x="3352800" y="4572000"/>
            <a:ext cx="1447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21961" name="Text Box 9"/>
          <p:cNvSpPr txBox="1">
            <a:spLocks noChangeArrowheads="1"/>
          </p:cNvSpPr>
          <p:nvPr/>
        </p:nvSpPr>
        <p:spPr bwMode="auto">
          <a:xfrm>
            <a:off x="3810000" y="3886200"/>
            <a:ext cx="3651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defRPr/>
            </a:pPr>
            <a:r>
              <a:rPr lang="en-US">
                <a:cs typeface="+mn-cs"/>
              </a:rPr>
              <a:t>?</a:t>
            </a:r>
            <a:endParaRPr lang="en-US">
              <a:solidFill>
                <a:srgbClr val="FFFF00"/>
              </a:solidFill>
              <a:cs typeface="+mn-cs"/>
            </a:endParaRPr>
          </a:p>
        </p:txBody>
      </p:sp>
      <p:sp>
        <p:nvSpPr>
          <p:cNvPr id="1021962" name="Oval 10"/>
          <p:cNvSpPr>
            <a:spLocks noChangeArrowheads="1"/>
          </p:cNvSpPr>
          <p:nvPr/>
        </p:nvSpPr>
        <p:spPr bwMode="auto">
          <a:xfrm>
            <a:off x="6324600" y="5715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21963" name="Oval 11"/>
          <p:cNvSpPr>
            <a:spLocks noChangeArrowheads="1"/>
          </p:cNvSpPr>
          <p:nvPr/>
        </p:nvSpPr>
        <p:spPr bwMode="auto">
          <a:xfrm>
            <a:off x="6324600" y="58674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21964" name="Oval 12"/>
          <p:cNvSpPr>
            <a:spLocks noChangeArrowheads="1"/>
          </p:cNvSpPr>
          <p:nvPr/>
        </p:nvSpPr>
        <p:spPr bwMode="auto">
          <a:xfrm>
            <a:off x="6324600" y="60198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	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C73EABD-7D1A-B143-A6D4-71E4FE3E993C}" type="slidenum">
              <a:rPr lang="en-US"/>
              <a:pPr>
                <a:defRPr/>
              </a:pPr>
              <a:t>33</a:t>
            </a:fld>
            <a:endParaRPr lang="en-US"/>
          </a:p>
        </p:txBody>
      </p:sp>
      <p:sp>
        <p:nvSpPr>
          <p:cNvPr id="102400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2D Textons</a:t>
            </a:r>
          </a:p>
        </p:txBody>
      </p:sp>
      <p:sp>
        <p:nvSpPr>
          <p:cNvPr id="1024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143000"/>
            <a:ext cx="8686800" cy="4876800"/>
          </a:xfrm>
        </p:spPr>
        <p:txBody>
          <a:bodyPr/>
          <a:lstStyle/>
          <a:p>
            <a:pPr marL="609600" indent="-609600" eaLnBrk="1" hangingPunct="1">
              <a:tabLst>
                <a:tab pos="514350" algn="l"/>
                <a:tab pos="796925" algn="l"/>
                <a:tab pos="1089025" algn="l"/>
              </a:tabLst>
              <a:defRPr/>
            </a:pPr>
            <a:r>
              <a:rPr lang="en-US" sz="2400" smtClean="0">
                <a:cs typeface="+mn-cs"/>
              </a:rPr>
              <a:t>Goal: find canonical local features in a texture;</a:t>
            </a:r>
          </a:p>
          <a:p>
            <a:pPr marL="609600" indent="-609600" eaLnBrk="1" hangingPunct="1">
              <a:lnSpc>
                <a:spcPct val="130000"/>
              </a:lnSpc>
              <a:buFontTx/>
              <a:buNone/>
              <a:tabLst>
                <a:tab pos="514350" algn="l"/>
                <a:tab pos="796925" algn="l"/>
                <a:tab pos="1089025" algn="l"/>
              </a:tabLst>
              <a:defRPr/>
            </a:pPr>
            <a:r>
              <a:rPr lang="en-US" sz="2400" smtClean="0">
                <a:cs typeface="+mn-cs"/>
              </a:rPr>
              <a:t>				</a:t>
            </a:r>
            <a:r>
              <a:rPr lang="en-US" sz="1800" smtClean="0">
                <a:cs typeface="+mn-cs"/>
              </a:rPr>
              <a:t>1) Filter image with linear filters:</a:t>
            </a:r>
          </a:p>
          <a:p>
            <a:pPr marL="609600" indent="-609600" eaLnBrk="1" hangingPunct="1">
              <a:lnSpc>
                <a:spcPct val="130000"/>
              </a:lnSpc>
              <a:buFontTx/>
              <a:buNone/>
              <a:tabLst>
                <a:tab pos="514350" algn="l"/>
                <a:tab pos="796925" algn="l"/>
                <a:tab pos="1089025" algn="l"/>
              </a:tabLst>
              <a:defRPr/>
            </a:pPr>
            <a:endParaRPr lang="en-US" sz="1800" smtClean="0">
              <a:cs typeface="+mn-cs"/>
            </a:endParaRPr>
          </a:p>
          <a:p>
            <a:pPr marL="609600" indent="-609600" eaLnBrk="1" hangingPunct="1">
              <a:lnSpc>
                <a:spcPct val="150000"/>
              </a:lnSpc>
              <a:tabLst>
                <a:tab pos="514350" algn="l"/>
                <a:tab pos="796925" algn="l"/>
                <a:tab pos="1089025" algn="l"/>
              </a:tabLst>
              <a:defRPr/>
            </a:pPr>
            <a:endParaRPr lang="en-US" sz="1800" smtClean="0">
              <a:cs typeface="+mn-cs"/>
            </a:endParaRPr>
          </a:p>
          <a:p>
            <a:pPr marL="609600" indent="-609600" eaLnBrk="1" hangingPunct="1">
              <a:lnSpc>
                <a:spcPct val="130000"/>
              </a:lnSpc>
              <a:buFontTx/>
              <a:buNone/>
              <a:tabLst>
                <a:tab pos="514350" algn="l"/>
                <a:tab pos="796925" algn="l"/>
                <a:tab pos="1089025" algn="l"/>
              </a:tabLst>
              <a:defRPr/>
            </a:pPr>
            <a:r>
              <a:rPr lang="en-US" sz="1800" smtClean="0">
                <a:cs typeface="+mn-cs"/>
              </a:rPr>
              <a:t>	</a:t>
            </a:r>
          </a:p>
          <a:p>
            <a:pPr marL="609600" indent="-609600" eaLnBrk="1" hangingPunct="1">
              <a:lnSpc>
                <a:spcPct val="130000"/>
              </a:lnSpc>
              <a:buFontTx/>
              <a:buNone/>
              <a:tabLst>
                <a:tab pos="514350" algn="l"/>
                <a:tab pos="796925" algn="l"/>
                <a:tab pos="1089025" algn="l"/>
              </a:tabLst>
              <a:defRPr/>
            </a:pPr>
            <a:r>
              <a:rPr lang="en-US" sz="1800" smtClean="0">
                <a:cs typeface="+mn-cs"/>
              </a:rPr>
              <a:t>				2) Vector quantization (k-means) on filter outputs;						3) Quantization centers are the textons.</a:t>
            </a:r>
          </a:p>
          <a:p>
            <a:pPr marL="609600" indent="-609600" eaLnBrk="1" hangingPunct="1">
              <a:lnSpc>
                <a:spcPct val="60000"/>
              </a:lnSpc>
              <a:buFontTx/>
              <a:buNone/>
              <a:tabLst>
                <a:tab pos="514350" algn="l"/>
                <a:tab pos="796925" algn="l"/>
                <a:tab pos="1089025" algn="l"/>
              </a:tabLst>
              <a:defRPr/>
            </a:pPr>
            <a:endParaRPr lang="en-US" sz="1800" smtClean="0">
              <a:cs typeface="+mn-cs"/>
            </a:endParaRPr>
          </a:p>
          <a:p>
            <a:pPr marL="609600" indent="-609600" eaLnBrk="1" hangingPunct="1">
              <a:tabLst>
                <a:tab pos="514350" algn="l"/>
                <a:tab pos="796925" algn="l"/>
                <a:tab pos="1089025" algn="l"/>
              </a:tabLst>
              <a:defRPr/>
            </a:pPr>
            <a:r>
              <a:rPr lang="en-US" sz="2400" smtClean="0">
                <a:cs typeface="+mn-cs"/>
              </a:rPr>
              <a:t>Spatial distribution of textons defines the texture; </a:t>
            </a:r>
          </a:p>
          <a:p>
            <a:pPr marL="609600" indent="-609600" eaLnBrk="1" hangingPunct="1">
              <a:buFontTx/>
              <a:buNone/>
              <a:tabLst>
                <a:tab pos="514350" algn="l"/>
                <a:tab pos="796925" algn="l"/>
                <a:tab pos="1089025" algn="l"/>
              </a:tabLst>
              <a:defRPr/>
            </a:pPr>
            <a:endParaRPr lang="en-US" sz="2400" smtClean="0">
              <a:cs typeface="+mn-cs"/>
            </a:endParaRPr>
          </a:p>
          <a:p>
            <a:pPr marL="609600" indent="-609600" eaLnBrk="1" hangingPunct="1">
              <a:tabLst>
                <a:tab pos="514350" algn="l"/>
                <a:tab pos="796925" algn="l"/>
                <a:tab pos="1089025" algn="l"/>
              </a:tabLst>
              <a:defRPr/>
            </a:pPr>
            <a:endParaRPr lang="en-US" sz="2400" smtClean="0">
              <a:cs typeface="+mn-cs"/>
            </a:endParaRPr>
          </a:p>
        </p:txBody>
      </p:sp>
      <p:pic>
        <p:nvPicPr>
          <p:cNvPr id="91141" name="Picture 4" descr="F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6"/>
          <a:stretch>
            <a:fillRect/>
          </a:stretch>
        </p:blipFill>
        <p:spPr bwMode="auto">
          <a:xfrm>
            <a:off x="1905000" y="2133600"/>
            <a:ext cx="4648200" cy="161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	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D689F55-5F6C-3F4E-983E-89EAFBEE7CA8}" type="slidenum">
              <a:rPr lang="en-US"/>
              <a:pPr>
                <a:defRPr/>
              </a:pPr>
              <a:t>34</a:t>
            </a:fld>
            <a:endParaRPr lang="en-US"/>
          </a:p>
        </p:txBody>
      </p:sp>
      <p:sp>
        <p:nvSpPr>
          <p:cNvPr id="10260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2D Textons (cont</a:t>
            </a:r>
            <a:r>
              <a:rPr lang="ja-JP" altLang="en-US" smtClean="0">
                <a:latin typeface="Arial"/>
                <a:cs typeface="+mj-cs"/>
              </a:rPr>
              <a:t>’</a:t>
            </a:r>
            <a:r>
              <a:rPr lang="en-US" smtClean="0">
                <a:cs typeface="+mj-cs"/>
              </a:rPr>
              <a:t>d)</a:t>
            </a:r>
          </a:p>
        </p:txBody>
      </p:sp>
      <p:pic>
        <p:nvPicPr>
          <p:cNvPr id="93188" name="Picture 3" descr="F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6"/>
          <a:stretch>
            <a:fillRect/>
          </a:stretch>
        </p:blipFill>
        <p:spPr bwMode="auto">
          <a:xfrm>
            <a:off x="1676400" y="1371600"/>
            <a:ext cx="5562600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9" name="Picture 4" descr="V2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7" r="1176"/>
          <a:stretch>
            <a:fillRect/>
          </a:stretch>
        </p:blipFill>
        <p:spPr bwMode="auto">
          <a:xfrm>
            <a:off x="1371600" y="3581400"/>
            <a:ext cx="2667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0" name="Picture 5" descr="Kcenters_2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505200"/>
            <a:ext cx="2093913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	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D46CF85-2A3E-AD4C-BA6C-8D266CCAC6AF}" type="slidenum">
              <a:rPr lang="en-US"/>
              <a:pPr>
                <a:defRPr/>
              </a:pPr>
              <a:t>35</a:t>
            </a:fld>
            <a:endParaRPr lang="en-US"/>
          </a:p>
        </p:txBody>
      </p:sp>
      <p:sp>
        <p:nvSpPr>
          <p:cNvPr id="1028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Texton Labeling</a:t>
            </a:r>
          </a:p>
        </p:txBody>
      </p:sp>
      <p:sp>
        <p:nvSpPr>
          <p:cNvPr id="1028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8610600" cy="48006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Each pixel labeled to texton </a:t>
            </a:r>
            <a:r>
              <a:rPr lang="en-US" i="1" smtClean="0">
                <a:cs typeface="+mn-cs"/>
              </a:rPr>
              <a:t>i</a:t>
            </a:r>
            <a:r>
              <a:rPr lang="en-US" smtClean="0">
                <a:cs typeface="+mn-cs"/>
              </a:rPr>
              <a:t> (1 to K) which is </a:t>
            </a:r>
            <a:r>
              <a:rPr lang="en-US" i="1" smtClean="0">
                <a:cs typeface="+mn-cs"/>
              </a:rPr>
              <a:t>most similar in appearance</a:t>
            </a:r>
            <a:r>
              <a:rPr lang="en-US" smtClean="0">
                <a:cs typeface="+mn-cs"/>
              </a:rPr>
              <a:t>;</a:t>
            </a: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Similarity measured by the Euclidean distance between the filter responses;</a:t>
            </a:r>
          </a:p>
        </p:txBody>
      </p:sp>
      <p:sp>
        <p:nvSpPr>
          <p:cNvPr id="1028100" name="Line 4"/>
          <p:cNvSpPr>
            <a:spLocks noChangeShapeType="1"/>
          </p:cNvSpPr>
          <p:nvPr/>
        </p:nvSpPr>
        <p:spPr bwMode="auto">
          <a:xfrm>
            <a:off x="3657600" y="4876800"/>
            <a:ext cx="16129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95238" name="Picture 5" descr="paper_label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810000"/>
            <a:ext cx="2209800" cy="205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9" name="Picture 6" descr="rec28-033_gt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810000"/>
            <a:ext cx="22098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	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C9047D-35BE-6A44-9096-E0A4F97C9275}" type="slidenum">
              <a:rPr lang="en-US"/>
              <a:pPr>
                <a:defRPr/>
              </a:pPr>
              <a:t>36</a:t>
            </a:fld>
            <a:endParaRPr lang="en-US"/>
          </a:p>
        </p:txBody>
      </p:sp>
      <p:sp>
        <p:nvSpPr>
          <p:cNvPr id="1030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Material Representation</a:t>
            </a:r>
          </a:p>
        </p:txBody>
      </p:sp>
      <p:sp>
        <p:nvSpPr>
          <p:cNvPr id="1030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05000"/>
            <a:ext cx="7772400" cy="4191000"/>
          </a:xfrm>
        </p:spPr>
        <p:txBody>
          <a:bodyPr/>
          <a:lstStyle/>
          <a:p>
            <a:pPr marL="609600" indent="-609600" eaLnBrk="1" hangingPunct="1">
              <a:tabLst>
                <a:tab pos="2459038" algn="l"/>
                <a:tab pos="2916238" algn="l"/>
              </a:tabLst>
              <a:defRPr/>
            </a:pPr>
            <a:r>
              <a:rPr lang="en-US" smtClean="0">
                <a:cs typeface="+mn-cs"/>
              </a:rPr>
              <a:t>Each material is now represented as a spatial arrangement of symbols from the texton vocabulary;</a:t>
            </a:r>
          </a:p>
          <a:p>
            <a:pPr marL="609600" indent="-609600" eaLnBrk="1" hangingPunct="1">
              <a:tabLst>
                <a:tab pos="2459038" algn="l"/>
                <a:tab pos="2916238" algn="l"/>
              </a:tabLst>
              <a:defRPr/>
            </a:pPr>
            <a:endParaRPr lang="en-US" smtClean="0">
              <a:cs typeface="+mn-cs"/>
            </a:endParaRPr>
          </a:p>
          <a:p>
            <a:pPr marL="609600" indent="-609600" eaLnBrk="1" hangingPunct="1">
              <a:tabLst>
                <a:tab pos="2459038" algn="l"/>
                <a:tab pos="2916238" algn="l"/>
              </a:tabLst>
              <a:defRPr/>
            </a:pPr>
            <a:r>
              <a:rPr lang="en-US" smtClean="0">
                <a:cs typeface="+mn-cs"/>
              </a:rPr>
              <a:t>Recognition ---	ignore spatial arrangement, 		use histogram (K=100);</a:t>
            </a:r>
            <a:endParaRPr lang="en-US" sz="1600" smtClean="0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	</a:t>
            </a: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E469784-955C-7743-ACF1-E05212B93CC0}" type="slidenum">
              <a:rPr lang="en-US"/>
              <a:pPr>
                <a:defRPr/>
              </a:pPr>
              <a:t>37</a:t>
            </a:fld>
            <a:endParaRPr lang="en-US"/>
          </a:p>
        </p:txBody>
      </p:sp>
      <p:sp>
        <p:nvSpPr>
          <p:cNvPr id="1032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Histogram Models for Recognition</a:t>
            </a:r>
            <a:br>
              <a:rPr lang="en-US" dirty="0" smtClean="0">
                <a:cs typeface="+mj-cs"/>
              </a:rPr>
            </a:br>
            <a:r>
              <a:rPr lang="en-US" dirty="0" smtClean="0">
                <a:cs typeface="+mj-cs"/>
              </a:rPr>
              <a:t>(Leung &amp; Malik, 1999)</a:t>
            </a:r>
          </a:p>
        </p:txBody>
      </p:sp>
      <p:pic>
        <p:nvPicPr>
          <p:cNvPr id="99332" name="Picture 3" descr="hist0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447800"/>
            <a:ext cx="6535738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3" name="Picture 4" descr="hist0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181600"/>
            <a:ext cx="6554788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4" name="Picture 5" descr="hist08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886200"/>
            <a:ext cx="6554788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5" name="Picture 6" descr="hist10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667000"/>
            <a:ext cx="6554788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199" name="Text Box 7"/>
          <p:cNvSpPr txBox="1">
            <a:spLocks noChangeArrowheads="1"/>
          </p:cNvSpPr>
          <p:nvPr/>
        </p:nvSpPr>
        <p:spPr bwMode="auto">
          <a:xfrm>
            <a:off x="533400" y="5486400"/>
            <a:ext cx="1470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defRPr/>
            </a:pPr>
            <a:r>
              <a:rPr lang="en-US" sz="2400">
                <a:cs typeface="+mn-cs"/>
              </a:rPr>
              <a:t>Terrycloth</a:t>
            </a:r>
          </a:p>
        </p:txBody>
      </p:sp>
      <p:sp>
        <p:nvSpPr>
          <p:cNvPr id="1032200" name="Text Box 8"/>
          <p:cNvSpPr txBox="1">
            <a:spLocks noChangeArrowheads="1"/>
          </p:cNvSpPr>
          <p:nvPr/>
        </p:nvSpPr>
        <p:spPr bwMode="auto">
          <a:xfrm>
            <a:off x="228600" y="1752600"/>
            <a:ext cx="1885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defRPr/>
            </a:pPr>
            <a:r>
              <a:rPr lang="en-US" sz="2400">
                <a:cs typeface="+mn-cs"/>
              </a:rPr>
              <a:t>Rough Plastic</a:t>
            </a:r>
          </a:p>
        </p:txBody>
      </p:sp>
      <p:sp>
        <p:nvSpPr>
          <p:cNvPr id="1032201" name="Text Box 9"/>
          <p:cNvSpPr txBox="1">
            <a:spLocks noChangeArrowheads="1"/>
          </p:cNvSpPr>
          <p:nvPr/>
        </p:nvSpPr>
        <p:spPr bwMode="auto">
          <a:xfrm>
            <a:off x="609600" y="2971800"/>
            <a:ext cx="1131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defRPr/>
            </a:pPr>
            <a:r>
              <a:rPr lang="en-US" sz="2400">
                <a:cs typeface="+mn-cs"/>
              </a:rPr>
              <a:t>Pebbles</a:t>
            </a:r>
          </a:p>
        </p:txBody>
      </p:sp>
      <p:sp>
        <p:nvSpPr>
          <p:cNvPr id="1032202" name="Text Box 10"/>
          <p:cNvSpPr txBox="1">
            <a:spLocks noChangeArrowheads="1"/>
          </p:cNvSpPr>
          <p:nvPr/>
        </p:nvSpPr>
        <p:spPr bwMode="auto">
          <a:xfrm>
            <a:off x="533400" y="4191000"/>
            <a:ext cx="1268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defRPr/>
            </a:pPr>
            <a:r>
              <a:rPr lang="en-US" sz="2400">
                <a:cs typeface="+mn-cs"/>
              </a:rPr>
              <a:t>Plaster-b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	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21E49E0-8A81-2C49-9F57-496656F51150}" type="slidenum">
              <a:rPr lang="en-US"/>
              <a:pPr>
                <a:defRPr/>
              </a:pPr>
              <a:t>38</a:t>
            </a:fld>
            <a:endParaRPr lang="en-US"/>
          </a:p>
        </p:txBody>
      </p:sp>
      <p:sp>
        <p:nvSpPr>
          <p:cNvPr id="1034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Similarity of materials</a:t>
            </a:r>
          </a:p>
        </p:txBody>
      </p:sp>
      <p:sp>
        <p:nvSpPr>
          <p:cNvPr id="103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438400"/>
            <a:ext cx="7772400" cy="38862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Similarity between histograms measured using chi-square difference:</a:t>
            </a:r>
          </a:p>
          <a:p>
            <a:pPr eaLnBrk="1" hangingPunct="1">
              <a:defRPr/>
            </a:pPr>
            <a:endParaRPr lang="en-US" smtClean="0">
              <a:cs typeface="+mn-cs"/>
            </a:endParaRPr>
          </a:p>
          <a:p>
            <a:pPr eaLnBrk="1" hangingPunct="1">
              <a:defRPr/>
            </a:pPr>
            <a:endParaRPr lang="en-US" smtClean="0">
              <a:cs typeface="+mn-cs"/>
            </a:endParaRPr>
          </a:p>
          <a:p>
            <a:pPr eaLnBrk="1" hangingPunct="1">
              <a:defRPr/>
            </a:pPr>
            <a:endParaRPr lang="en-US" smtClean="0">
              <a:cs typeface="+mn-cs"/>
            </a:endParaRPr>
          </a:p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  <p:graphicFrame>
        <p:nvGraphicFramePr>
          <p:cNvPr id="101381" name="Object 4"/>
          <p:cNvGraphicFramePr>
            <a:graphicFrameLocks noChangeAspect="1"/>
          </p:cNvGraphicFramePr>
          <p:nvPr/>
        </p:nvGraphicFramePr>
        <p:xfrm>
          <a:off x="1752600" y="3733800"/>
          <a:ext cx="5403850" cy="125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398" name="Equation" r:id="rId4" imgW="1968500" imgH="457200" progId="Equation.3">
                  <p:embed/>
                </p:oleObj>
              </mc:Choice>
              <mc:Fallback>
                <p:oleObj name="Equation" r:id="rId4" imgW="1968500" imgH="457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3733800"/>
                        <a:ext cx="5403850" cy="1250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	</a:t>
            </a:r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6CD2BF0-B056-B24D-BC04-C7E275DA7217}" type="slidenum">
              <a:rPr lang="en-US"/>
              <a:pPr>
                <a:defRPr/>
              </a:pPr>
              <a:t>39</a:t>
            </a:fld>
            <a:endParaRPr lang="en-US"/>
          </a:p>
        </p:txBody>
      </p:sp>
      <p:sp>
        <p:nvSpPr>
          <p:cNvPr id="1036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Similarity Matrix</a:t>
            </a:r>
          </a:p>
        </p:txBody>
      </p:sp>
      <p:graphicFrame>
        <p:nvGraphicFramePr>
          <p:cNvPr id="103428" name="Object 3"/>
          <p:cNvGraphicFramePr>
            <a:graphicFrameLocks noChangeAspect="1"/>
          </p:cNvGraphicFramePr>
          <p:nvPr/>
        </p:nvGraphicFramePr>
        <p:xfrm>
          <a:off x="381000" y="5943600"/>
          <a:ext cx="4953000" cy="490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54" name="Equation" r:id="rId4" imgW="2425700" imgH="241300" progId="Equation.3">
                  <p:embed/>
                </p:oleObj>
              </mc:Choice>
              <mc:Fallback>
                <p:oleObj name="Equation" r:id="rId4" imgW="2425700" imgH="2413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5943600"/>
                        <a:ext cx="4953000" cy="490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429" name="Picture 4" descr="confusion_al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5922" r="16666" b="9685"/>
          <a:stretch>
            <a:fillRect/>
          </a:stretch>
        </p:blipFill>
        <p:spPr bwMode="auto">
          <a:xfrm>
            <a:off x="381000" y="10668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6293" name="Text Box 5"/>
          <p:cNvSpPr txBox="1">
            <a:spLocks noChangeArrowheads="1"/>
          </p:cNvSpPr>
          <p:nvPr/>
        </p:nvSpPr>
        <p:spPr bwMode="auto">
          <a:xfrm>
            <a:off x="5715000" y="2971800"/>
            <a:ext cx="1250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defRPr/>
            </a:pPr>
            <a:r>
              <a:rPr lang="en-US" sz="2400">
                <a:cs typeface="+mn-cs"/>
              </a:rPr>
              <a:t>Plaster-a</a:t>
            </a:r>
          </a:p>
        </p:txBody>
      </p:sp>
      <p:sp>
        <p:nvSpPr>
          <p:cNvPr id="1036294" name="Text Box 6"/>
          <p:cNvSpPr txBox="1">
            <a:spLocks noChangeArrowheads="1"/>
          </p:cNvSpPr>
          <p:nvPr/>
        </p:nvSpPr>
        <p:spPr bwMode="auto">
          <a:xfrm>
            <a:off x="7391400" y="2971800"/>
            <a:ext cx="1268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defRPr/>
            </a:pPr>
            <a:r>
              <a:rPr lang="en-US" sz="2400">
                <a:cs typeface="+mn-cs"/>
              </a:rPr>
              <a:t>Plaster-b</a:t>
            </a:r>
          </a:p>
        </p:txBody>
      </p:sp>
      <p:sp>
        <p:nvSpPr>
          <p:cNvPr id="1036295" name="Text Box 7"/>
          <p:cNvSpPr txBox="1">
            <a:spLocks noChangeArrowheads="1"/>
          </p:cNvSpPr>
          <p:nvPr/>
        </p:nvSpPr>
        <p:spPr bwMode="auto">
          <a:xfrm>
            <a:off x="5638800" y="5181600"/>
            <a:ext cx="15049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>
                <a:cs typeface="+mn-cs"/>
              </a:rPr>
              <a:t>Aluminum</a:t>
            </a:r>
          </a:p>
          <a:p>
            <a:pPr eaLnBrk="0" hangingPunct="0">
              <a:defRPr/>
            </a:pPr>
            <a:r>
              <a:rPr lang="en-US" sz="2400">
                <a:cs typeface="+mn-cs"/>
              </a:rPr>
              <a:t>Foil</a:t>
            </a:r>
          </a:p>
        </p:txBody>
      </p:sp>
      <p:sp>
        <p:nvSpPr>
          <p:cNvPr id="1036296" name="Text Box 8"/>
          <p:cNvSpPr txBox="1">
            <a:spLocks noChangeArrowheads="1"/>
          </p:cNvSpPr>
          <p:nvPr/>
        </p:nvSpPr>
        <p:spPr bwMode="auto">
          <a:xfrm>
            <a:off x="7620000" y="5181600"/>
            <a:ext cx="793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defRPr/>
            </a:pPr>
            <a:r>
              <a:rPr lang="en-US" sz="2400">
                <a:cs typeface="+mn-cs"/>
              </a:rPr>
              <a:t>Cork</a:t>
            </a:r>
          </a:p>
        </p:txBody>
      </p:sp>
      <p:pic>
        <p:nvPicPr>
          <p:cNvPr id="103434" name="Picture 9" descr="10-081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60020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5" name="Picture 10" descr="11-081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60020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6" name="Picture 11" descr="15-081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81000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7" name="Picture 12" descr="16-081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81000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6625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The Three R</a:t>
            </a:r>
            <a:r>
              <a:rPr lang="ja-JP" altLang="en-US">
                <a:latin typeface="Calibri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>
                <a:latin typeface="Calibri" charset="0"/>
                <a:ea typeface="ＭＳ Ｐゴシック" charset="0"/>
                <a:cs typeface="ＭＳ Ｐゴシック" charset="0"/>
              </a:rPr>
              <a:t>s of Vision</a:t>
            </a: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770" name="TextBox 3"/>
          <p:cNvSpPr txBox="1">
            <a:spLocks noChangeArrowheads="1"/>
          </p:cNvSpPr>
          <p:nvPr/>
        </p:nvSpPr>
        <p:spPr bwMode="auto">
          <a:xfrm>
            <a:off x="2111375" y="3559175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endParaRPr lang="en-US" sz="1800">
              <a:solidFill>
                <a:srgbClr val="000000"/>
              </a:solidFill>
              <a:latin typeface="Calibri" charset="0"/>
              <a:sym typeface="Gill Sans" charset="0"/>
            </a:endParaRPr>
          </a:p>
        </p:txBody>
      </p:sp>
      <p:sp>
        <p:nvSpPr>
          <p:cNvPr id="32771" name="TextBox 1"/>
          <p:cNvSpPr txBox="1">
            <a:spLocks noChangeArrowheads="1"/>
          </p:cNvSpPr>
          <p:nvPr/>
        </p:nvSpPr>
        <p:spPr bwMode="auto">
          <a:xfrm>
            <a:off x="457200" y="5818188"/>
            <a:ext cx="86868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400">
                <a:solidFill>
                  <a:srgbClr val="FF0000"/>
                </a:solidFill>
                <a:latin typeface="Arial" charset="0"/>
                <a:sym typeface="Gill Sans" charset="0"/>
              </a:rPr>
              <a:t>Each of the 6 directed arcs in this diagram is a useful direction of information flow</a:t>
            </a:r>
          </a:p>
        </p:txBody>
      </p:sp>
      <p:sp>
        <p:nvSpPr>
          <p:cNvPr id="32772" name="TextBox 2"/>
          <p:cNvSpPr txBox="1">
            <a:spLocks noChangeArrowheads="1"/>
          </p:cNvSpPr>
          <p:nvPr/>
        </p:nvSpPr>
        <p:spPr bwMode="auto">
          <a:xfrm>
            <a:off x="3673475" y="1527175"/>
            <a:ext cx="1809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400">
                <a:solidFill>
                  <a:srgbClr val="000000"/>
                </a:solidFill>
                <a:latin typeface="Arial" charset="0"/>
                <a:sym typeface="Gill Sans" charset="0"/>
              </a:rPr>
              <a:t>Recognition</a:t>
            </a:r>
          </a:p>
        </p:txBody>
      </p:sp>
      <p:sp>
        <p:nvSpPr>
          <p:cNvPr id="32773" name="TextBox 3"/>
          <p:cNvSpPr txBox="1">
            <a:spLocks noChangeArrowheads="1"/>
          </p:cNvSpPr>
          <p:nvPr/>
        </p:nvSpPr>
        <p:spPr bwMode="auto">
          <a:xfrm>
            <a:off x="987425" y="4941888"/>
            <a:ext cx="22479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400">
                <a:solidFill>
                  <a:srgbClr val="000000"/>
                </a:solidFill>
                <a:latin typeface="Arial" charset="0"/>
                <a:sym typeface="Gill Sans" charset="0"/>
              </a:rPr>
              <a:t>Reconstruction</a:t>
            </a:r>
          </a:p>
        </p:txBody>
      </p:sp>
      <p:sp>
        <p:nvSpPr>
          <p:cNvPr id="32774" name="TextBox 5"/>
          <p:cNvSpPr txBox="1">
            <a:spLocks noChangeArrowheads="1"/>
          </p:cNvSpPr>
          <p:nvPr/>
        </p:nvSpPr>
        <p:spPr bwMode="auto">
          <a:xfrm>
            <a:off x="6384925" y="4941888"/>
            <a:ext cx="2717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400">
                <a:solidFill>
                  <a:srgbClr val="000000"/>
                </a:solidFill>
                <a:latin typeface="Arial" charset="0"/>
                <a:sym typeface="Gill Sans" charset="0"/>
              </a:rPr>
              <a:t>Reorganization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751013" y="2162175"/>
            <a:ext cx="2197100" cy="2489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2295525" y="2162175"/>
            <a:ext cx="2184400" cy="2489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875213" y="2162175"/>
            <a:ext cx="2212975" cy="2489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5483225" y="2162175"/>
            <a:ext cx="2224088" cy="2489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484563" y="4941888"/>
            <a:ext cx="236855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3484563" y="5286375"/>
            <a:ext cx="236855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	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811F0D9-37B1-AD43-A038-DEF01280E595}" type="slidenum">
              <a:rPr lang="en-US"/>
              <a:pPr>
                <a:defRPr/>
              </a:pPr>
              <a:t>40</a:t>
            </a:fld>
            <a:endParaRPr lang="en-US"/>
          </a:p>
        </p:txBody>
      </p:sp>
      <p:sp>
        <p:nvSpPr>
          <p:cNvPr id="1038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6175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457200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b="1" smtClean="0">
                <a:cs typeface="+mj-cs"/>
              </a:rPr>
              <a:t>Oriented Feature Gradient</a:t>
            </a:r>
          </a:p>
        </p:txBody>
      </p:sp>
      <p:pic>
        <p:nvPicPr>
          <p:cNvPr id="10547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24000"/>
            <a:ext cx="6559550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8340" name="Oval 4"/>
          <p:cNvSpPr>
            <a:spLocks noChangeArrowheads="1"/>
          </p:cNvSpPr>
          <p:nvPr/>
        </p:nvSpPr>
        <p:spPr bwMode="auto">
          <a:xfrm>
            <a:off x="2209800" y="3657600"/>
            <a:ext cx="1100138" cy="1100138"/>
          </a:xfrm>
          <a:prstGeom prst="ellipse">
            <a:avLst/>
          </a:prstGeom>
          <a:noFill/>
          <a:ln w="54720">
            <a:solidFill>
              <a:srgbClr val="DC2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38341" name="Line 5"/>
          <p:cNvSpPr>
            <a:spLocks noChangeShapeType="1"/>
          </p:cNvSpPr>
          <p:nvPr/>
        </p:nvSpPr>
        <p:spPr bwMode="auto">
          <a:xfrm flipV="1">
            <a:off x="2209800" y="4038600"/>
            <a:ext cx="1076325" cy="334963"/>
          </a:xfrm>
          <a:prstGeom prst="line">
            <a:avLst/>
          </a:prstGeom>
          <a:noFill/>
          <a:ln w="54720">
            <a:solidFill>
              <a:srgbClr val="DC2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	</a:t>
            </a:r>
          </a:p>
        </p:txBody>
      </p:sp>
      <p:sp>
        <p:nvSpPr>
          <p:cNvPr id="32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0BFB49E-7C66-8949-BAFF-BE83A53D450F}" type="slidenum">
              <a:rPr lang="en-US"/>
              <a:pPr>
                <a:defRPr/>
              </a:pPr>
              <a:t>41</a:t>
            </a:fld>
            <a:endParaRPr lang="en-US"/>
          </a:p>
        </p:txBody>
      </p:sp>
      <p:sp>
        <p:nvSpPr>
          <p:cNvPr id="245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Individual Features</a:t>
            </a:r>
          </a:p>
        </p:txBody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1976 CIE L*a*b* colorspace</a:t>
            </a: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Brightness Gradient BG(x,y,r,</a:t>
            </a:r>
            <a:r>
              <a:rPr lang="en-US" smtClean="0">
                <a:cs typeface="+mn-cs"/>
                <a:sym typeface="Symbol" charset="0"/>
              </a:rPr>
              <a:t>) </a:t>
            </a:r>
          </a:p>
          <a:p>
            <a:pPr lvl="1" eaLnBrk="1" hangingPunct="1">
              <a:defRPr/>
            </a:pPr>
            <a:r>
              <a:rPr lang="en-US" smtClean="0">
                <a:sym typeface="Symbol" charset="0"/>
              </a:rPr>
              <a:t>Difference of L* distributions</a:t>
            </a:r>
          </a:p>
          <a:p>
            <a:pPr eaLnBrk="1" hangingPunct="1">
              <a:defRPr/>
            </a:pPr>
            <a:r>
              <a:rPr lang="en-US" smtClean="0">
                <a:cs typeface="+mn-cs"/>
                <a:sym typeface="Symbol" charset="0"/>
              </a:rPr>
              <a:t>Color Gradient CG(x,y,r,)</a:t>
            </a:r>
          </a:p>
          <a:p>
            <a:pPr lvl="1" eaLnBrk="1" hangingPunct="1">
              <a:defRPr/>
            </a:pPr>
            <a:r>
              <a:rPr lang="en-US" smtClean="0">
                <a:sym typeface="Symbol" charset="0"/>
              </a:rPr>
              <a:t>Difference of a*b* distributions</a:t>
            </a:r>
          </a:p>
          <a:p>
            <a:pPr lvl="1" eaLnBrk="1" hangingPunct="1">
              <a:defRPr/>
            </a:pPr>
            <a:endParaRPr lang="en-US" smtClean="0">
              <a:sym typeface="Symbol" charset="0"/>
            </a:endParaRPr>
          </a:p>
          <a:p>
            <a:pPr eaLnBrk="1" hangingPunct="1">
              <a:defRPr/>
            </a:pPr>
            <a:r>
              <a:rPr lang="en-US" smtClean="0">
                <a:cs typeface="+mn-cs"/>
                <a:sym typeface="Symbol" charset="0"/>
              </a:rPr>
              <a:t>Texture Gradient TG(x,y,r,)</a:t>
            </a:r>
          </a:p>
          <a:p>
            <a:pPr lvl="1" eaLnBrk="1" hangingPunct="1">
              <a:defRPr/>
            </a:pPr>
            <a:r>
              <a:rPr lang="en-US" smtClean="0">
                <a:sym typeface="Symbol" charset="0"/>
              </a:rPr>
              <a:t>Difference of distributions of </a:t>
            </a:r>
            <a:br>
              <a:rPr lang="en-US" smtClean="0">
                <a:sym typeface="Symbol" charset="0"/>
              </a:rPr>
            </a:br>
            <a:r>
              <a:rPr lang="en-US" smtClean="0">
                <a:sym typeface="Symbol" charset="0"/>
              </a:rPr>
              <a:t>V1-like filter responses</a:t>
            </a:r>
          </a:p>
        </p:txBody>
      </p:sp>
      <p:grpSp>
        <p:nvGrpSpPr>
          <p:cNvPr id="107525" name="Group 4"/>
          <p:cNvGrpSpPr>
            <a:grpSpLocks/>
          </p:cNvGrpSpPr>
          <p:nvPr/>
        </p:nvGrpSpPr>
        <p:grpSpPr bwMode="auto">
          <a:xfrm>
            <a:off x="5334000" y="1524000"/>
            <a:ext cx="3305175" cy="2438400"/>
            <a:chOff x="2946" y="2160"/>
            <a:chExt cx="2082" cy="1536"/>
          </a:xfrm>
        </p:grpSpPr>
        <p:grpSp>
          <p:nvGrpSpPr>
            <p:cNvPr id="107540" name="Group 5"/>
            <p:cNvGrpSpPr>
              <a:grpSpLocks/>
            </p:cNvGrpSpPr>
            <p:nvPr/>
          </p:nvGrpSpPr>
          <p:grpSpPr bwMode="auto">
            <a:xfrm>
              <a:off x="2946" y="2160"/>
              <a:ext cx="2064" cy="1536"/>
              <a:chOff x="1056" y="2496"/>
              <a:chExt cx="2064" cy="1536"/>
            </a:xfrm>
          </p:grpSpPr>
          <p:sp>
            <p:nvSpPr>
              <p:cNvPr id="245766" name="Oval 6"/>
              <p:cNvSpPr>
                <a:spLocks noChangeArrowheads="1"/>
              </p:cNvSpPr>
              <p:nvPr/>
            </p:nvSpPr>
            <p:spPr bwMode="auto">
              <a:xfrm>
                <a:off x="1584" y="2496"/>
                <a:ext cx="1536" cy="1536"/>
              </a:xfrm>
              <a:prstGeom prst="ellipse">
                <a:avLst/>
              </a:prstGeom>
              <a:solidFill>
                <a:srgbClr val="5F5F5F"/>
              </a:solidFill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45767" name="Rectangle 7"/>
              <p:cNvSpPr>
                <a:spLocks noChangeArrowheads="1"/>
              </p:cNvSpPr>
              <p:nvPr/>
            </p:nvSpPr>
            <p:spPr bwMode="auto">
              <a:xfrm rot="-2700000">
                <a:off x="1056" y="2544"/>
                <a:ext cx="2064" cy="8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  <p:grpSp>
          <p:nvGrpSpPr>
            <p:cNvPr id="107541" name="Group 8"/>
            <p:cNvGrpSpPr>
              <a:grpSpLocks/>
            </p:cNvGrpSpPr>
            <p:nvPr/>
          </p:nvGrpSpPr>
          <p:grpSpPr bwMode="auto">
            <a:xfrm>
              <a:off x="3456" y="2160"/>
              <a:ext cx="1572" cy="1536"/>
              <a:chOff x="3408" y="2160"/>
              <a:chExt cx="1572" cy="1536"/>
            </a:xfrm>
          </p:grpSpPr>
          <p:sp>
            <p:nvSpPr>
              <p:cNvPr id="245769" name="Oval 9"/>
              <p:cNvSpPr>
                <a:spLocks noChangeArrowheads="1"/>
              </p:cNvSpPr>
              <p:nvPr/>
            </p:nvSpPr>
            <p:spPr bwMode="auto">
              <a:xfrm>
                <a:off x="3426" y="2160"/>
                <a:ext cx="1536" cy="1536"/>
              </a:xfrm>
              <a:prstGeom prst="ellips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folHlink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cxnSp>
            <p:nvCxnSpPr>
              <p:cNvPr id="245770" name="AutoShape 10"/>
              <p:cNvCxnSpPr>
                <a:cxnSpLocks noChangeShapeType="1"/>
                <a:stCxn id="245769" idx="3"/>
                <a:endCxn id="245769" idx="7"/>
              </p:cNvCxnSpPr>
              <p:nvPr/>
            </p:nvCxnSpPr>
            <p:spPr bwMode="auto">
              <a:xfrm flipV="1">
                <a:off x="3651" y="2367"/>
                <a:ext cx="1086" cy="1122"/>
              </a:xfrm>
              <a:prstGeom prst="straightConnector1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45771" name="AutoShape 11"/>
              <p:cNvCxnSpPr>
                <a:cxnSpLocks noChangeShapeType="1"/>
                <a:stCxn id="245769" idx="2"/>
                <a:endCxn id="245769" idx="6"/>
              </p:cNvCxnSpPr>
              <p:nvPr/>
            </p:nvCxnSpPr>
            <p:spPr bwMode="auto">
              <a:xfrm>
                <a:off x="3408" y="2928"/>
                <a:ext cx="1572" cy="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245772" name="Rectangle 12"/>
              <p:cNvSpPr>
                <a:spLocks noChangeArrowheads="1"/>
              </p:cNvSpPr>
              <p:nvPr/>
            </p:nvSpPr>
            <p:spPr bwMode="auto">
              <a:xfrm>
                <a:off x="4380" y="2628"/>
                <a:ext cx="233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>
                  <a:defRPr/>
                </a:pPr>
                <a:r>
                  <a:rPr lang="en-US" sz="2800">
                    <a:latin typeface="Comic Sans MS" charset="0"/>
                    <a:cs typeface="+mn-cs"/>
                    <a:sym typeface="Symbol" charset="0"/>
                  </a:rPr>
                  <a:t></a:t>
                </a:r>
              </a:p>
            </p:txBody>
          </p:sp>
          <p:sp>
            <p:nvSpPr>
              <p:cNvPr id="245773" name="Rectangle 13"/>
              <p:cNvSpPr>
                <a:spLocks noChangeArrowheads="1"/>
              </p:cNvSpPr>
              <p:nvPr/>
            </p:nvSpPr>
            <p:spPr bwMode="auto">
              <a:xfrm>
                <a:off x="4398" y="2264"/>
                <a:ext cx="191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>
                  <a:defRPr/>
                </a:pPr>
                <a:r>
                  <a:rPr lang="en-US" sz="2800">
                    <a:cs typeface="+mn-cs"/>
                  </a:rPr>
                  <a:t>r</a:t>
                </a:r>
              </a:p>
            </p:txBody>
          </p:sp>
          <p:sp>
            <p:nvSpPr>
              <p:cNvPr id="245774" name="Rectangle 14"/>
              <p:cNvSpPr>
                <a:spLocks noChangeArrowheads="1"/>
              </p:cNvSpPr>
              <p:nvPr/>
            </p:nvSpPr>
            <p:spPr bwMode="auto">
              <a:xfrm>
                <a:off x="3666" y="2558"/>
                <a:ext cx="545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>
                  <a:defRPr/>
                </a:pPr>
                <a:r>
                  <a:rPr lang="en-US" sz="2800">
                    <a:cs typeface="+mn-cs"/>
                  </a:rPr>
                  <a:t>(x,y)</a:t>
                </a:r>
              </a:p>
            </p:txBody>
          </p:sp>
          <p:sp>
            <p:nvSpPr>
              <p:cNvPr id="245775" name="Oval 15"/>
              <p:cNvSpPr>
                <a:spLocks noChangeArrowheads="1"/>
              </p:cNvSpPr>
              <p:nvPr/>
            </p:nvSpPr>
            <p:spPr bwMode="auto">
              <a:xfrm>
                <a:off x="4146" y="2880"/>
                <a:ext cx="96" cy="9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  <p:cxnSp>
          <p:nvCxnSpPr>
            <p:cNvPr id="245776" name="AutoShape 16"/>
            <p:cNvCxnSpPr>
              <a:cxnSpLocks noChangeShapeType="1"/>
              <a:stCxn id="245766" idx="3"/>
              <a:endCxn id="245766" idx="7"/>
            </p:cNvCxnSpPr>
            <p:nvPr/>
          </p:nvCxnSpPr>
          <p:spPr bwMode="auto">
            <a:xfrm flipV="1">
              <a:off x="3699" y="2367"/>
              <a:ext cx="1086" cy="1122"/>
            </a:xfrm>
            <a:prstGeom prst="straightConnector1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07526" name="Group 17"/>
          <p:cNvGrpSpPr>
            <a:grpSpLocks/>
          </p:cNvGrpSpPr>
          <p:nvPr/>
        </p:nvGrpSpPr>
        <p:grpSpPr bwMode="auto">
          <a:xfrm>
            <a:off x="5486400" y="4419600"/>
            <a:ext cx="3433763" cy="1077913"/>
            <a:chOff x="3480" y="192"/>
            <a:chExt cx="2163" cy="679"/>
          </a:xfrm>
        </p:grpSpPr>
        <p:pic>
          <p:nvPicPr>
            <p:cNvPr id="107528" name="Picture 1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91" t="6038" r="12291" b="6038"/>
            <a:stretch>
              <a:fillRect/>
            </a:stretch>
          </p:blipFill>
          <p:spPr bwMode="auto">
            <a:xfrm>
              <a:off x="3480" y="528"/>
              <a:ext cx="363" cy="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7529" name="Picture 1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91" t="6038" r="12291" b="6038"/>
            <a:stretch>
              <a:fillRect/>
            </a:stretch>
          </p:blipFill>
          <p:spPr bwMode="auto">
            <a:xfrm>
              <a:off x="3840" y="528"/>
              <a:ext cx="363" cy="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7530" name="Picture 2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91" t="6038" r="12291" b="6038"/>
            <a:stretch>
              <a:fillRect/>
            </a:stretch>
          </p:blipFill>
          <p:spPr bwMode="auto">
            <a:xfrm>
              <a:off x="4200" y="528"/>
              <a:ext cx="363" cy="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7531" name="Picture 2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91" t="6038" r="12291" b="6038"/>
            <a:stretch>
              <a:fillRect/>
            </a:stretch>
          </p:blipFill>
          <p:spPr bwMode="auto">
            <a:xfrm>
              <a:off x="4560" y="528"/>
              <a:ext cx="363" cy="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7532" name="Picture 2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91" t="6038" r="12291" b="6038"/>
            <a:stretch>
              <a:fillRect/>
            </a:stretch>
          </p:blipFill>
          <p:spPr bwMode="auto">
            <a:xfrm>
              <a:off x="4920" y="528"/>
              <a:ext cx="363" cy="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7533" name="Picture 2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91" t="6038" r="12291" b="6038"/>
            <a:stretch>
              <a:fillRect/>
            </a:stretch>
          </p:blipFill>
          <p:spPr bwMode="auto">
            <a:xfrm>
              <a:off x="5280" y="528"/>
              <a:ext cx="363" cy="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7534" name="Picture 2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91" t="6038" r="12291" b="6038"/>
            <a:stretch>
              <a:fillRect/>
            </a:stretch>
          </p:blipFill>
          <p:spPr bwMode="auto">
            <a:xfrm>
              <a:off x="3480" y="192"/>
              <a:ext cx="363" cy="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7535" name="Picture 2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91" t="6038" r="12291" b="6038"/>
            <a:stretch>
              <a:fillRect/>
            </a:stretch>
          </p:blipFill>
          <p:spPr bwMode="auto">
            <a:xfrm>
              <a:off x="3840" y="192"/>
              <a:ext cx="363" cy="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7536" name="Picture 26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91" t="6038" r="12291" b="6038"/>
            <a:stretch>
              <a:fillRect/>
            </a:stretch>
          </p:blipFill>
          <p:spPr bwMode="auto">
            <a:xfrm>
              <a:off x="4200" y="192"/>
              <a:ext cx="363" cy="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7537" name="Picture 27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91" t="6038" r="12291" b="6038"/>
            <a:stretch>
              <a:fillRect/>
            </a:stretch>
          </p:blipFill>
          <p:spPr bwMode="auto">
            <a:xfrm>
              <a:off x="4560" y="192"/>
              <a:ext cx="363" cy="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7538" name="Picture 28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91" t="6038" r="12291" b="6038"/>
            <a:stretch>
              <a:fillRect/>
            </a:stretch>
          </p:blipFill>
          <p:spPr bwMode="auto">
            <a:xfrm>
              <a:off x="4920" y="192"/>
              <a:ext cx="363" cy="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7539" name="Picture 29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91" t="6038" r="12291" b="6038"/>
            <a:stretch>
              <a:fillRect/>
            </a:stretch>
          </p:blipFill>
          <p:spPr bwMode="auto">
            <a:xfrm>
              <a:off x="5280" y="192"/>
              <a:ext cx="363" cy="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5790" name="Text Box 30"/>
          <p:cNvSpPr txBox="1">
            <a:spLocks noChangeArrowheads="1"/>
          </p:cNvSpPr>
          <p:nvPr/>
        </p:nvSpPr>
        <p:spPr bwMode="auto">
          <a:xfrm>
            <a:off x="1089025" y="6088063"/>
            <a:ext cx="7445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FFFF00"/>
                </a:solidFill>
                <a:cs typeface="+mn-cs"/>
              </a:rPr>
              <a:t>These are combined using logistic regression</a:t>
            </a:r>
            <a:r>
              <a:rPr lang="en-US" b="1">
                <a:cs typeface="+mn-cs"/>
              </a:rPr>
              <a:t>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	</a:t>
            </a:r>
          </a:p>
        </p:txBody>
      </p:sp>
      <p:sp>
        <p:nvSpPr>
          <p:cNvPr id="19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DBB156C-4883-6D49-863E-A5E29075A823}" type="slidenum">
              <a:rPr lang="en-US"/>
              <a:pPr>
                <a:defRPr/>
              </a:pPr>
              <a:t>42</a:t>
            </a:fld>
            <a:endParaRPr lang="en-US"/>
          </a:p>
        </p:txBody>
      </p:sp>
      <p:sp>
        <p:nvSpPr>
          <p:cNvPr id="95232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88"/>
            <a:ext cx="8685213" cy="998537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160" tIns="46080" rIns="92160" bIns="46080"/>
          <a:lstStyle/>
          <a:p>
            <a:pPr defTabSz="457200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b="1" smtClean="0">
                <a:cs typeface="+mj-cs"/>
              </a:rPr>
              <a:t>Filter Outputs</a:t>
            </a:r>
          </a:p>
        </p:txBody>
      </p:sp>
      <p:pic>
        <p:nvPicPr>
          <p:cNvPr id="10957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1192213"/>
            <a:ext cx="2093912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838" y="1192213"/>
            <a:ext cx="2093912" cy="273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50" y="1192213"/>
            <a:ext cx="2093913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5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463" y="1192213"/>
            <a:ext cx="2093912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6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4008438"/>
            <a:ext cx="2093912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7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838" y="4008438"/>
            <a:ext cx="2093912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8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50" y="4008438"/>
            <a:ext cx="2093913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9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463" y="4008438"/>
            <a:ext cx="2095500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80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1192213"/>
            <a:ext cx="3000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81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838" y="1192213"/>
            <a:ext cx="3000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82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50" y="1192213"/>
            <a:ext cx="300038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83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463" y="1192213"/>
            <a:ext cx="3000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84" name="Picture 1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4008438"/>
            <a:ext cx="3000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85" name="Picture 1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838" y="4008438"/>
            <a:ext cx="3000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86" name="Picture 1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50" y="4008438"/>
            <a:ext cx="142875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	</a:t>
            </a:r>
          </a:p>
        </p:txBody>
      </p:sp>
      <p:sp>
        <p:nvSpPr>
          <p:cNvPr id="2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3BA2FF5-807F-874D-A748-DBD773428B65}" type="slidenum">
              <a:rPr lang="en-US"/>
              <a:pPr>
                <a:defRPr/>
              </a:pPr>
              <a:t>43</a:t>
            </a:fld>
            <a:endParaRPr lang="en-US"/>
          </a:p>
        </p:txBody>
      </p:sp>
      <p:sp>
        <p:nvSpPr>
          <p:cNvPr id="9574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2800" smtClean="0">
                <a:solidFill>
                  <a:srgbClr val="FFFF00"/>
                </a:solidFill>
                <a:cs typeface="+mj-cs"/>
              </a:rPr>
              <a:t>Texture gradient = Chi square distance between texton histograms in half disks across edge</a:t>
            </a:r>
            <a:endParaRPr lang="en-US" sz="3200" smtClean="0">
              <a:cs typeface="+mj-cs"/>
            </a:endParaRPr>
          </a:p>
        </p:txBody>
      </p:sp>
      <p:pic>
        <p:nvPicPr>
          <p:cNvPr id="111620" name="Picture 3" descr="rocks_lab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5" t="8974" r="10471" b="8481"/>
          <a:stretch>
            <a:fillRect/>
          </a:stretch>
        </p:blipFill>
        <p:spPr bwMode="auto">
          <a:xfrm>
            <a:off x="914400" y="4495800"/>
            <a:ext cx="2233613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1" name="Picture 4" descr="rocks_histo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9" t="4909" r="7632" b="8180"/>
          <a:stretch>
            <a:fillRect/>
          </a:stretch>
        </p:blipFill>
        <p:spPr bwMode="auto">
          <a:xfrm>
            <a:off x="3810000" y="2362200"/>
            <a:ext cx="3962400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2" name="Picture 5" descr="rocks_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9" t="8862" r="10948" b="8580"/>
          <a:stretch>
            <a:fillRect/>
          </a:stretch>
        </p:blipFill>
        <p:spPr bwMode="auto">
          <a:xfrm>
            <a:off x="914400" y="2347913"/>
            <a:ext cx="2224088" cy="194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7446" name="Rectangle 6"/>
          <p:cNvSpPr>
            <a:spLocks noChangeArrowheads="1"/>
          </p:cNvSpPr>
          <p:nvPr/>
        </p:nvSpPr>
        <p:spPr bwMode="auto">
          <a:xfrm>
            <a:off x="2389188" y="2586038"/>
            <a:ext cx="446087" cy="446087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57447" name="Rectangle 7"/>
          <p:cNvSpPr>
            <a:spLocks noChangeArrowheads="1"/>
          </p:cNvSpPr>
          <p:nvPr/>
        </p:nvSpPr>
        <p:spPr bwMode="auto">
          <a:xfrm>
            <a:off x="2165350" y="3144838"/>
            <a:ext cx="446088" cy="44767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57448" name="Rectangle 8"/>
          <p:cNvSpPr>
            <a:spLocks noChangeArrowheads="1"/>
          </p:cNvSpPr>
          <p:nvPr/>
        </p:nvSpPr>
        <p:spPr bwMode="auto">
          <a:xfrm>
            <a:off x="1493838" y="3703638"/>
            <a:ext cx="447675" cy="44767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57449" name="Line 9"/>
          <p:cNvSpPr>
            <a:spLocks noChangeShapeType="1"/>
          </p:cNvSpPr>
          <p:nvPr/>
        </p:nvSpPr>
        <p:spPr bwMode="auto">
          <a:xfrm flipV="1">
            <a:off x="2843213" y="2743200"/>
            <a:ext cx="966787" cy="841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57450" name="Line 10"/>
          <p:cNvSpPr>
            <a:spLocks noChangeShapeType="1"/>
          </p:cNvSpPr>
          <p:nvPr/>
        </p:nvSpPr>
        <p:spPr bwMode="auto">
          <a:xfrm>
            <a:off x="2628900" y="3375025"/>
            <a:ext cx="1181100" cy="2825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57451" name="Line 11"/>
          <p:cNvSpPr>
            <a:spLocks noChangeShapeType="1"/>
          </p:cNvSpPr>
          <p:nvPr/>
        </p:nvSpPr>
        <p:spPr bwMode="auto">
          <a:xfrm>
            <a:off x="1943100" y="3932238"/>
            <a:ext cx="1866900" cy="6397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57452" name="Text Box 12"/>
          <p:cNvSpPr txBox="1">
            <a:spLocks noChangeArrowheads="1"/>
          </p:cNvSpPr>
          <p:nvPr/>
        </p:nvSpPr>
        <p:spPr bwMode="auto">
          <a:xfrm>
            <a:off x="2498725" y="2571750"/>
            <a:ext cx="268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defRPr/>
            </a:pPr>
            <a:r>
              <a:rPr lang="en-US" sz="2400" i="1">
                <a:solidFill>
                  <a:srgbClr val="FFFF00"/>
                </a:solidFill>
                <a:cs typeface="+mn-cs"/>
              </a:rPr>
              <a:t>i</a:t>
            </a:r>
            <a:endParaRPr lang="en-US" sz="2400">
              <a:cs typeface="+mn-cs"/>
            </a:endParaRPr>
          </a:p>
        </p:txBody>
      </p:sp>
      <p:sp>
        <p:nvSpPr>
          <p:cNvPr id="957453" name="Text Box 13"/>
          <p:cNvSpPr txBox="1">
            <a:spLocks noChangeArrowheads="1"/>
          </p:cNvSpPr>
          <p:nvPr/>
        </p:nvSpPr>
        <p:spPr bwMode="auto">
          <a:xfrm>
            <a:off x="2293938" y="3101975"/>
            <a:ext cx="2682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defRPr/>
            </a:pPr>
            <a:r>
              <a:rPr lang="en-US" sz="2400" i="1">
                <a:solidFill>
                  <a:srgbClr val="FFFF00"/>
                </a:solidFill>
                <a:cs typeface="+mn-cs"/>
              </a:rPr>
              <a:t>j</a:t>
            </a:r>
            <a:endParaRPr lang="en-US" sz="2400">
              <a:cs typeface="+mn-cs"/>
            </a:endParaRPr>
          </a:p>
        </p:txBody>
      </p:sp>
      <p:sp>
        <p:nvSpPr>
          <p:cNvPr id="957454" name="Text Box 14"/>
          <p:cNvSpPr txBox="1">
            <a:spLocks noChangeArrowheads="1"/>
          </p:cNvSpPr>
          <p:nvPr/>
        </p:nvSpPr>
        <p:spPr bwMode="auto">
          <a:xfrm>
            <a:off x="1577975" y="3695700"/>
            <a:ext cx="319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defRPr/>
            </a:pPr>
            <a:r>
              <a:rPr lang="en-US" sz="2400" i="1">
                <a:solidFill>
                  <a:srgbClr val="FFFF00"/>
                </a:solidFill>
                <a:cs typeface="+mn-cs"/>
              </a:rPr>
              <a:t>k</a:t>
            </a:r>
            <a:endParaRPr lang="en-US" sz="2400">
              <a:cs typeface="+mn-cs"/>
            </a:endParaRPr>
          </a:p>
        </p:txBody>
      </p:sp>
      <p:sp>
        <p:nvSpPr>
          <p:cNvPr id="957457" name="Text Box 17"/>
          <p:cNvSpPr txBox="1">
            <a:spLocks noChangeArrowheads="1"/>
          </p:cNvSpPr>
          <p:nvPr/>
        </p:nvSpPr>
        <p:spPr bwMode="auto">
          <a:xfrm>
            <a:off x="8085138" y="3017838"/>
            <a:ext cx="565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defRPr/>
            </a:pPr>
            <a:r>
              <a:rPr lang="en-US" sz="2400">
                <a:solidFill>
                  <a:schemeClr val="bg1"/>
                </a:solidFill>
                <a:cs typeface="+mn-cs"/>
              </a:rPr>
              <a:t>0.1</a:t>
            </a:r>
          </a:p>
        </p:txBody>
      </p:sp>
      <p:sp>
        <p:nvSpPr>
          <p:cNvPr id="957458" name="Text Box 18"/>
          <p:cNvSpPr txBox="1">
            <a:spLocks noChangeArrowheads="1"/>
          </p:cNvSpPr>
          <p:nvPr/>
        </p:nvSpPr>
        <p:spPr bwMode="auto">
          <a:xfrm>
            <a:off x="8062913" y="3946525"/>
            <a:ext cx="565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defRPr/>
            </a:pPr>
            <a:r>
              <a:rPr lang="en-US" sz="2400">
                <a:solidFill>
                  <a:schemeClr val="bg1"/>
                </a:solidFill>
                <a:cs typeface="+mn-cs"/>
              </a:rPr>
              <a:t>0.8</a:t>
            </a:r>
          </a:p>
        </p:txBody>
      </p:sp>
      <p:graphicFrame>
        <p:nvGraphicFramePr>
          <p:cNvPr id="111634" name="Object 19"/>
          <p:cNvGraphicFramePr>
            <a:graphicFrameLocks noChangeAspect="1"/>
          </p:cNvGraphicFramePr>
          <p:nvPr/>
        </p:nvGraphicFramePr>
        <p:xfrm>
          <a:off x="7543800" y="2895600"/>
          <a:ext cx="581025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63" name="Equation" r:id="rId7" imgW="165100" imgH="215900" progId="Equation.3">
                  <p:embed/>
                </p:oleObj>
              </mc:Choice>
              <mc:Fallback>
                <p:oleObj name="Equation" r:id="rId7" imgW="165100" imgH="215900" progId="Equation.3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3800" y="2895600"/>
                        <a:ext cx="581025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1635" name="Object 20"/>
          <p:cNvGraphicFramePr>
            <a:graphicFrameLocks noChangeAspect="1"/>
          </p:cNvGraphicFramePr>
          <p:nvPr/>
        </p:nvGraphicFramePr>
        <p:xfrm>
          <a:off x="7543800" y="3810000"/>
          <a:ext cx="581025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64" name="Equation" r:id="rId9" imgW="165100" imgH="215900" progId="Equation.3">
                  <p:embed/>
                </p:oleObj>
              </mc:Choice>
              <mc:Fallback>
                <p:oleObj name="Equation" r:id="rId9" imgW="165100" imgH="215900" progId="Equation.3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3800" y="3810000"/>
                        <a:ext cx="581025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	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29F2787-2BEE-7549-A09E-717B83A7DBC6}" type="slidenum">
              <a:rPr lang="en-US"/>
              <a:pPr>
                <a:defRPr/>
              </a:pPr>
              <a:t>44</a:t>
            </a:fld>
            <a:endParaRPr lang="en-US"/>
          </a:p>
        </p:txBody>
      </p:sp>
      <p:pic>
        <p:nvPicPr>
          <p:cNvPr id="113667" name="Picture 2" descr="o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875"/>
            <a:ext cx="7010400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0883" name="Text Box 3"/>
          <p:cNvSpPr txBox="1">
            <a:spLocks noChangeArrowheads="1"/>
          </p:cNvSpPr>
          <p:nvPr/>
        </p:nvSpPr>
        <p:spPr bwMode="auto">
          <a:xfrm>
            <a:off x="0" y="152400"/>
            <a:ext cx="28956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tx2"/>
                </a:solidFill>
                <a:cs typeface="+mn-cs"/>
              </a:rPr>
              <a:t>Various Cue </a:t>
            </a:r>
            <a:r>
              <a:rPr lang="en-US" sz="3600" dirty="0" smtClean="0">
                <a:solidFill>
                  <a:schemeClr val="tx2"/>
                </a:solidFill>
                <a:cs typeface="+mn-cs"/>
              </a:rPr>
              <a:t>Combinations</a:t>
            </a:r>
          </a:p>
          <a:p>
            <a:pPr>
              <a:defRPr/>
            </a:pPr>
            <a:r>
              <a:rPr lang="en-US" sz="2400" dirty="0" smtClean="0">
                <a:solidFill>
                  <a:schemeClr val="tx2"/>
                </a:solidFill>
                <a:cs typeface="+mn-cs"/>
              </a:rPr>
              <a:t>(Martin, </a:t>
            </a:r>
            <a:r>
              <a:rPr lang="en-US" sz="2400" dirty="0" err="1" smtClean="0">
                <a:solidFill>
                  <a:schemeClr val="tx2"/>
                </a:solidFill>
                <a:cs typeface="+mn-cs"/>
              </a:rPr>
              <a:t>Fowlkes</a:t>
            </a:r>
            <a:r>
              <a:rPr lang="en-US" sz="2400" dirty="0" smtClean="0">
                <a:solidFill>
                  <a:schemeClr val="tx2"/>
                </a:solidFill>
                <a:cs typeface="+mn-cs"/>
              </a:rPr>
              <a:t>, Malik, 2004)</a:t>
            </a:r>
            <a:endParaRPr lang="en-US" sz="2400" dirty="0">
              <a:solidFill>
                <a:schemeClr val="tx2"/>
              </a:solidFill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	</a:t>
            </a:r>
          </a:p>
        </p:txBody>
      </p:sp>
      <p:sp>
        <p:nvSpPr>
          <p:cNvPr id="19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A7E295-C030-9244-BAB9-283B655FE8CD}" type="slidenum">
              <a:rPr lang="en-US"/>
              <a:pPr>
                <a:defRPr/>
              </a:pPr>
              <a:t>45</a:t>
            </a:fld>
            <a:endParaRPr lang="en-US"/>
          </a:p>
        </p:txBody>
      </p:sp>
      <p:sp>
        <p:nvSpPr>
          <p:cNvPr id="5775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3600" smtClean="0">
                <a:solidFill>
                  <a:srgbClr val="FFFF00"/>
                </a:solidFill>
                <a:cs typeface="+mj-cs"/>
              </a:rPr>
              <a:t>Exploiting global constraints:</a:t>
            </a:r>
            <a:br>
              <a:rPr lang="en-US" sz="3600" smtClean="0">
                <a:solidFill>
                  <a:srgbClr val="FFFF00"/>
                </a:solidFill>
                <a:cs typeface="+mj-cs"/>
              </a:rPr>
            </a:br>
            <a:r>
              <a:rPr lang="en-US" sz="3600" smtClean="0">
                <a:solidFill>
                  <a:srgbClr val="FFFF00"/>
                </a:solidFill>
                <a:cs typeface="+mj-cs"/>
              </a:rPr>
              <a:t>Image Segmentation as Graph Partitioning</a:t>
            </a:r>
            <a:endParaRPr lang="en-US" smtClean="0">
              <a:cs typeface="+mj-cs"/>
            </a:endParaRPr>
          </a:p>
        </p:txBody>
      </p:sp>
      <p:pic>
        <p:nvPicPr>
          <p:cNvPr id="119812" name="Picture 3" descr="base_div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4724400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7540" name="Oval 4"/>
          <p:cNvSpPr>
            <a:spLocks noChangeArrowheads="1"/>
          </p:cNvSpPr>
          <p:nvPr/>
        </p:nvSpPr>
        <p:spPr bwMode="auto">
          <a:xfrm>
            <a:off x="3413125" y="2052638"/>
            <a:ext cx="141288" cy="14605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77541" name="Oval 5"/>
          <p:cNvSpPr>
            <a:spLocks noChangeArrowheads="1"/>
          </p:cNvSpPr>
          <p:nvPr/>
        </p:nvSpPr>
        <p:spPr bwMode="auto">
          <a:xfrm>
            <a:off x="3765550" y="1908175"/>
            <a:ext cx="141288" cy="144463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77542" name="Oval 6"/>
          <p:cNvSpPr>
            <a:spLocks noChangeArrowheads="1"/>
          </p:cNvSpPr>
          <p:nvPr/>
        </p:nvSpPr>
        <p:spPr bwMode="auto">
          <a:xfrm>
            <a:off x="2989263" y="2125663"/>
            <a:ext cx="141287" cy="14605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77543" name="Oval 7"/>
          <p:cNvSpPr>
            <a:spLocks noChangeArrowheads="1"/>
          </p:cNvSpPr>
          <p:nvPr/>
        </p:nvSpPr>
        <p:spPr bwMode="auto">
          <a:xfrm>
            <a:off x="3554413" y="2708275"/>
            <a:ext cx="141287" cy="144463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77544" name="Oval 8"/>
          <p:cNvSpPr>
            <a:spLocks noChangeArrowheads="1"/>
          </p:cNvSpPr>
          <p:nvPr/>
        </p:nvSpPr>
        <p:spPr bwMode="auto">
          <a:xfrm>
            <a:off x="4470400" y="2271713"/>
            <a:ext cx="141288" cy="14605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77545" name="Line 9"/>
          <p:cNvSpPr>
            <a:spLocks noChangeShapeType="1"/>
          </p:cNvSpPr>
          <p:nvPr/>
        </p:nvSpPr>
        <p:spPr bwMode="auto">
          <a:xfrm flipV="1">
            <a:off x="3060700" y="2125663"/>
            <a:ext cx="422275" cy="73025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77546" name="Line 10"/>
          <p:cNvSpPr>
            <a:spLocks noChangeShapeType="1"/>
          </p:cNvSpPr>
          <p:nvPr/>
        </p:nvSpPr>
        <p:spPr bwMode="auto">
          <a:xfrm flipV="1">
            <a:off x="3482975" y="1981200"/>
            <a:ext cx="352425" cy="144463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77547" name="Line 11"/>
          <p:cNvSpPr>
            <a:spLocks noChangeShapeType="1"/>
          </p:cNvSpPr>
          <p:nvPr/>
        </p:nvSpPr>
        <p:spPr bwMode="auto">
          <a:xfrm>
            <a:off x="3482975" y="2125663"/>
            <a:ext cx="141288" cy="72707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77548" name="Line 12"/>
          <p:cNvSpPr>
            <a:spLocks noChangeShapeType="1"/>
          </p:cNvSpPr>
          <p:nvPr/>
        </p:nvSpPr>
        <p:spPr bwMode="auto">
          <a:xfrm>
            <a:off x="3835400" y="1981200"/>
            <a:ext cx="706438" cy="363538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77549" name="Oval 13"/>
          <p:cNvSpPr>
            <a:spLocks noChangeArrowheads="1"/>
          </p:cNvSpPr>
          <p:nvPr/>
        </p:nvSpPr>
        <p:spPr bwMode="auto">
          <a:xfrm>
            <a:off x="2989263" y="2635250"/>
            <a:ext cx="141287" cy="14605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77550" name="Line 14"/>
          <p:cNvSpPr>
            <a:spLocks noChangeShapeType="1"/>
          </p:cNvSpPr>
          <p:nvPr/>
        </p:nvSpPr>
        <p:spPr bwMode="auto">
          <a:xfrm>
            <a:off x="3060700" y="2198688"/>
            <a:ext cx="0" cy="509587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77551" name="Text Box 15"/>
          <p:cNvSpPr txBox="1">
            <a:spLocks noChangeArrowheads="1"/>
          </p:cNvSpPr>
          <p:nvPr/>
        </p:nvSpPr>
        <p:spPr bwMode="auto">
          <a:xfrm>
            <a:off x="533400" y="838200"/>
            <a:ext cx="8229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800">
                <a:solidFill>
                  <a:schemeClr val="bg1"/>
                </a:solidFill>
                <a:cs typeface="+mn-cs"/>
              </a:rPr>
              <a:t>Build a weighted graph G=(V,E) from image</a:t>
            </a:r>
          </a:p>
        </p:txBody>
      </p:sp>
      <p:sp>
        <p:nvSpPr>
          <p:cNvPr id="577552" name="Text Box 16"/>
          <p:cNvSpPr txBox="1">
            <a:spLocks noChangeArrowheads="1"/>
          </p:cNvSpPr>
          <p:nvPr/>
        </p:nvSpPr>
        <p:spPr bwMode="auto">
          <a:xfrm>
            <a:off x="5334000" y="1524000"/>
            <a:ext cx="3810000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04813" indent="-404813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38188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US" sz="2800" smtClean="0">
                <a:cs typeface="+mn-cs"/>
              </a:rPr>
              <a:t>V:	image pixels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sz="2800" smtClean="0">
                <a:cs typeface="+mn-cs"/>
              </a:rPr>
              <a:t>E:	connections between pairs of nearby pixels</a:t>
            </a:r>
            <a:endParaRPr lang="en-US" sz="2800" smtClean="0">
              <a:solidFill>
                <a:srgbClr val="FFFF00"/>
              </a:solidFill>
              <a:cs typeface="+mn-cs"/>
            </a:endParaRPr>
          </a:p>
          <a:p>
            <a:pPr eaLnBrk="0" hangingPunct="0">
              <a:spcBef>
                <a:spcPct val="50000"/>
              </a:spcBef>
              <a:defRPr/>
            </a:pPr>
            <a:endParaRPr lang="en-US" sz="2800" smtClean="0">
              <a:solidFill>
                <a:srgbClr val="FFFF00"/>
              </a:solidFill>
              <a:cs typeface="+mn-cs"/>
            </a:endParaRPr>
          </a:p>
        </p:txBody>
      </p:sp>
      <p:sp>
        <p:nvSpPr>
          <p:cNvPr id="577554" name="Text Box 18"/>
          <p:cNvSpPr txBox="1">
            <a:spLocks noChangeArrowheads="1"/>
          </p:cNvSpPr>
          <p:nvPr/>
        </p:nvSpPr>
        <p:spPr bwMode="auto">
          <a:xfrm>
            <a:off x="304800" y="5029200"/>
            <a:ext cx="86106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  <a:defRPr/>
            </a:pPr>
            <a:r>
              <a:rPr lang="en-US" sz="2800">
                <a:cs typeface="+mn-cs"/>
              </a:rPr>
              <a:t>Partition graph so that similarity within group is large and similarity between groups is small </a:t>
            </a:r>
            <a:r>
              <a:rPr lang="en-US" sz="2800">
                <a:cs typeface="+mn-cs"/>
                <a:sym typeface="StarBats" charset="0"/>
              </a:rPr>
              <a:t>-- </a:t>
            </a:r>
            <a:r>
              <a:rPr lang="en-US" sz="2800" b="1" i="1">
                <a:cs typeface="+mn-cs"/>
                <a:sym typeface="StarBats" charset="0"/>
              </a:rPr>
              <a:t>Normalized Cuts</a:t>
            </a:r>
            <a:r>
              <a:rPr lang="en-US" sz="2800">
                <a:cs typeface="+mn-cs"/>
              </a:rPr>
              <a:t> [Shi &amp; Malik 97]</a:t>
            </a:r>
          </a:p>
        </p:txBody>
      </p:sp>
    </p:spTree>
  </p:cSld>
  <p:clrMapOvr>
    <a:masterClrMapping/>
  </p:clrMapOvr>
  <p:transition xmlns:p14="http://schemas.microsoft.com/office/powerpoint/2010/main" advTm="1408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	</a:t>
            </a:r>
          </a:p>
        </p:txBody>
      </p:sp>
      <p:sp>
        <p:nvSpPr>
          <p:cNvPr id="19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B047315-9CBB-1849-9044-83E913A1CCAA}" type="slidenum">
              <a:rPr lang="en-US"/>
              <a:pPr>
                <a:defRPr/>
              </a:pPr>
              <a:t>46</a:t>
            </a:fld>
            <a:endParaRPr lang="en-US"/>
          </a:p>
        </p:txBody>
      </p:sp>
      <p:sp>
        <p:nvSpPr>
          <p:cNvPr id="2734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80772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smtClean="0">
                <a:solidFill>
                  <a:srgbClr val="FFFF00"/>
                </a:solidFill>
                <a:cs typeface="+mj-cs"/>
              </a:rPr>
              <a:t>Wij  small when intervening contour strong, small when weak..</a:t>
            </a:r>
            <a:br>
              <a:rPr lang="en-US" sz="2400" smtClean="0">
                <a:solidFill>
                  <a:srgbClr val="FFFF00"/>
                </a:solidFill>
                <a:cs typeface="+mj-cs"/>
              </a:rPr>
            </a:br>
            <a:r>
              <a:rPr lang="en-US" sz="2400" smtClean="0">
                <a:solidFill>
                  <a:srgbClr val="FFFF00"/>
                </a:solidFill>
                <a:cs typeface="+mj-cs"/>
              </a:rPr>
              <a:t> </a:t>
            </a:r>
            <a:br>
              <a:rPr lang="en-US" sz="2400" smtClean="0">
                <a:solidFill>
                  <a:srgbClr val="FFFF00"/>
                </a:solidFill>
                <a:cs typeface="+mj-cs"/>
              </a:rPr>
            </a:br>
            <a:r>
              <a:rPr lang="en-US" sz="2000" smtClean="0">
                <a:solidFill>
                  <a:srgbClr val="FF0000"/>
                </a:solidFill>
                <a:cs typeface="+mj-cs"/>
              </a:rPr>
              <a:t>Cij =  max Pb(x,y) for  (x,y)  on line segment ij;     Wij = exp ( - Cij / </a:t>
            </a:r>
            <a:r>
              <a:rPr lang="en-US" sz="2000" smtClean="0">
                <a:solidFill>
                  <a:srgbClr val="FF0000"/>
                </a:solidFill>
                <a:latin typeface="Symbol" charset="0"/>
                <a:cs typeface="+mj-cs"/>
                <a:sym typeface="Symbol" charset="0"/>
              </a:rPr>
              <a:t></a:t>
            </a:r>
            <a:r>
              <a:rPr lang="en-US" sz="2000" smtClean="0">
                <a:solidFill>
                  <a:srgbClr val="FF0000"/>
                </a:solidFill>
                <a:cs typeface="+mj-cs"/>
              </a:rPr>
              <a:t></a:t>
            </a:r>
            <a:endParaRPr lang="en-US" smtClean="0">
              <a:cs typeface="+mj-cs"/>
            </a:endParaRPr>
          </a:p>
        </p:txBody>
      </p:sp>
      <p:graphicFrame>
        <p:nvGraphicFramePr>
          <p:cNvPr id="273412" name="Object 4"/>
          <p:cNvGraphicFramePr>
            <a:graphicFrameLocks noChangeAspect="1"/>
          </p:cNvGraphicFramePr>
          <p:nvPr/>
        </p:nvGraphicFramePr>
        <p:xfrm>
          <a:off x="1676400" y="1828800"/>
          <a:ext cx="5638800" cy="375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91" name="Photo Editor Photo" r:id="rId5" imgW="4142857" imgH="2762636" progId="MSPhotoEd.3">
                  <p:embed/>
                </p:oleObj>
              </mc:Choice>
              <mc:Fallback>
                <p:oleObj name="Photo Editor Photo" r:id="rId5" imgW="4142857" imgH="2762636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1828800"/>
                        <a:ext cx="5638800" cy="375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3413" name="Oval 5"/>
          <p:cNvSpPr>
            <a:spLocks noChangeArrowheads="1"/>
          </p:cNvSpPr>
          <p:nvPr/>
        </p:nvSpPr>
        <p:spPr bwMode="auto">
          <a:xfrm>
            <a:off x="4038600" y="3276600"/>
            <a:ext cx="836613" cy="838200"/>
          </a:xfrm>
          <a:prstGeom prst="ellips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CC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b="1">
              <a:solidFill>
                <a:srgbClr val="66CCFF"/>
              </a:solidFill>
              <a:cs typeface="+mn-cs"/>
            </a:endParaRPr>
          </a:p>
        </p:txBody>
      </p:sp>
      <p:sp>
        <p:nvSpPr>
          <p:cNvPr id="273414" name="Oval 6"/>
          <p:cNvSpPr>
            <a:spLocks noChangeArrowheads="1"/>
          </p:cNvSpPr>
          <p:nvPr/>
        </p:nvSpPr>
        <p:spPr bwMode="auto">
          <a:xfrm>
            <a:off x="6477000" y="1981200"/>
            <a:ext cx="769938" cy="768350"/>
          </a:xfrm>
          <a:prstGeom prst="ellips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CC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b="1">
              <a:solidFill>
                <a:srgbClr val="66CCFF"/>
              </a:solidFill>
              <a:cs typeface="+mn-cs"/>
            </a:endParaRPr>
          </a:p>
        </p:txBody>
      </p:sp>
      <p:sp>
        <p:nvSpPr>
          <p:cNvPr id="273415" name="Rectangle 7"/>
          <p:cNvSpPr>
            <a:spLocks noChangeArrowheads="1"/>
          </p:cNvSpPr>
          <p:nvPr/>
        </p:nvSpPr>
        <p:spPr bwMode="auto">
          <a:xfrm>
            <a:off x="304800" y="5791200"/>
            <a:ext cx="81534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533400" indent="-533400" algn="l">
              <a:spcBef>
                <a:spcPct val="20000"/>
              </a:spcBef>
              <a:defRPr/>
            </a:pPr>
            <a:r>
              <a:rPr lang="en-US" sz="2400">
                <a:cs typeface="+mn-cs"/>
              </a:rPr>
              <a:t>	</a:t>
            </a:r>
            <a:endParaRPr lang="en-US" sz="2000">
              <a:cs typeface="+mn-cs"/>
            </a:endParaRPr>
          </a:p>
        </p:txBody>
      </p:sp>
      <p:grpSp>
        <p:nvGrpSpPr>
          <p:cNvPr id="121864" name="Group 8"/>
          <p:cNvGrpSpPr>
            <a:grpSpLocks/>
          </p:cNvGrpSpPr>
          <p:nvPr/>
        </p:nvGrpSpPr>
        <p:grpSpPr bwMode="auto">
          <a:xfrm>
            <a:off x="6629400" y="2133600"/>
            <a:ext cx="457200" cy="457200"/>
            <a:chOff x="2928" y="1632"/>
            <a:chExt cx="288" cy="288"/>
          </a:xfrm>
        </p:grpSpPr>
        <p:sp>
          <p:nvSpPr>
            <p:cNvPr id="273417" name="Line 9"/>
            <p:cNvSpPr>
              <a:spLocks noChangeShapeType="1"/>
            </p:cNvSpPr>
            <p:nvPr/>
          </p:nvSpPr>
          <p:spPr bwMode="auto">
            <a:xfrm>
              <a:off x="3072" y="1632"/>
              <a:ext cx="0" cy="28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73418" name="Line 10"/>
            <p:cNvSpPr>
              <a:spLocks noChangeShapeType="1"/>
            </p:cNvSpPr>
            <p:nvPr/>
          </p:nvSpPr>
          <p:spPr bwMode="auto">
            <a:xfrm>
              <a:off x="2928" y="1776"/>
              <a:ext cx="28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273419" name="Group 11"/>
          <p:cNvGrpSpPr>
            <a:grpSpLocks/>
          </p:cNvGrpSpPr>
          <p:nvPr/>
        </p:nvGrpSpPr>
        <p:grpSpPr bwMode="auto">
          <a:xfrm>
            <a:off x="5238750" y="2482850"/>
            <a:ext cx="1276350" cy="965200"/>
            <a:chOff x="3348" y="1180"/>
            <a:chExt cx="804" cy="608"/>
          </a:xfrm>
        </p:grpSpPr>
        <p:sp>
          <p:nvSpPr>
            <p:cNvPr id="273420" name="Freeform 12"/>
            <p:cNvSpPr>
              <a:spLocks/>
            </p:cNvSpPr>
            <p:nvPr/>
          </p:nvSpPr>
          <p:spPr bwMode="auto">
            <a:xfrm>
              <a:off x="3348" y="1524"/>
              <a:ext cx="231" cy="264"/>
            </a:xfrm>
            <a:custGeom>
              <a:avLst/>
              <a:gdLst>
                <a:gd name="T0" fmla="*/ 0 w 231"/>
                <a:gd name="T1" fmla="*/ 0 h 264"/>
                <a:gd name="T2" fmla="*/ 24 w 231"/>
                <a:gd name="T3" fmla="*/ 117 h 264"/>
                <a:gd name="T4" fmla="*/ 60 w 231"/>
                <a:gd name="T5" fmla="*/ 168 h 264"/>
                <a:gd name="T6" fmla="*/ 135 w 231"/>
                <a:gd name="T7" fmla="*/ 201 h 264"/>
                <a:gd name="T8" fmla="*/ 222 w 231"/>
                <a:gd name="T9" fmla="*/ 252 h 264"/>
                <a:gd name="T10" fmla="*/ 231 w 231"/>
                <a:gd name="T11" fmla="*/ 264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1" h="264">
                  <a:moveTo>
                    <a:pt x="0" y="0"/>
                  </a:moveTo>
                  <a:cubicBezTo>
                    <a:pt x="8" y="39"/>
                    <a:pt x="14" y="78"/>
                    <a:pt x="24" y="117"/>
                  </a:cubicBezTo>
                  <a:cubicBezTo>
                    <a:pt x="30" y="140"/>
                    <a:pt x="35" y="160"/>
                    <a:pt x="60" y="168"/>
                  </a:cubicBezTo>
                  <a:cubicBezTo>
                    <a:pt x="76" y="192"/>
                    <a:pt x="113" y="186"/>
                    <a:pt x="135" y="201"/>
                  </a:cubicBezTo>
                  <a:cubicBezTo>
                    <a:pt x="163" y="219"/>
                    <a:pt x="192" y="237"/>
                    <a:pt x="222" y="252"/>
                  </a:cubicBezTo>
                  <a:cubicBezTo>
                    <a:pt x="229" y="262"/>
                    <a:pt x="225" y="258"/>
                    <a:pt x="231" y="264"/>
                  </a:cubicBez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73421" name="Freeform 13"/>
            <p:cNvSpPr>
              <a:spLocks/>
            </p:cNvSpPr>
            <p:nvPr/>
          </p:nvSpPr>
          <p:spPr bwMode="auto">
            <a:xfrm>
              <a:off x="3897" y="1180"/>
              <a:ext cx="255" cy="224"/>
            </a:xfrm>
            <a:custGeom>
              <a:avLst/>
              <a:gdLst>
                <a:gd name="T0" fmla="*/ 0 w 255"/>
                <a:gd name="T1" fmla="*/ 11 h 224"/>
                <a:gd name="T2" fmla="*/ 96 w 255"/>
                <a:gd name="T3" fmla="*/ 11 h 224"/>
                <a:gd name="T4" fmla="*/ 123 w 255"/>
                <a:gd name="T5" fmla="*/ 47 h 224"/>
                <a:gd name="T6" fmla="*/ 198 w 255"/>
                <a:gd name="T7" fmla="*/ 155 h 224"/>
                <a:gd name="T8" fmla="*/ 234 w 255"/>
                <a:gd name="T9" fmla="*/ 206 h 224"/>
                <a:gd name="T10" fmla="*/ 246 w 255"/>
                <a:gd name="T11" fmla="*/ 218 h 224"/>
                <a:gd name="T12" fmla="*/ 255 w 255"/>
                <a:gd name="T13" fmla="*/ 22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5" h="224">
                  <a:moveTo>
                    <a:pt x="0" y="11"/>
                  </a:moveTo>
                  <a:cubicBezTo>
                    <a:pt x="32" y="10"/>
                    <a:pt x="66" y="0"/>
                    <a:pt x="96" y="11"/>
                  </a:cubicBezTo>
                  <a:cubicBezTo>
                    <a:pt x="110" y="16"/>
                    <a:pt x="113" y="37"/>
                    <a:pt x="123" y="47"/>
                  </a:cubicBezTo>
                  <a:cubicBezTo>
                    <a:pt x="153" y="77"/>
                    <a:pt x="174" y="120"/>
                    <a:pt x="198" y="155"/>
                  </a:cubicBezTo>
                  <a:cubicBezTo>
                    <a:pt x="210" y="173"/>
                    <a:pt x="216" y="194"/>
                    <a:pt x="234" y="206"/>
                  </a:cubicBezTo>
                  <a:cubicBezTo>
                    <a:pt x="239" y="220"/>
                    <a:pt x="233" y="212"/>
                    <a:pt x="246" y="218"/>
                  </a:cubicBezTo>
                  <a:cubicBezTo>
                    <a:pt x="249" y="220"/>
                    <a:pt x="255" y="224"/>
                    <a:pt x="255" y="224"/>
                  </a:cubicBezTo>
                </a:path>
              </a:pathLst>
            </a:custGeom>
            <a:noFill/>
            <a:ln w="571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273422" name="Text Box 14"/>
          <p:cNvSpPr txBox="1">
            <a:spLocks noChangeArrowheads="1"/>
          </p:cNvSpPr>
          <p:nvPr/>
        </p:nvSpPr>
        <p:spPr bwMode="auto">
          <a:xfrm>
            <a:off x="8266113" y="3143250"/>
            <a:ext cx="184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defRPr/>
            </a:pPr>
            <a:endParaRPr lang="en-US" b="1">
              <a:cs typeface="+mn-cs"/>
            </a:endParaRPr>
          </a:p>
        </p:txBody>
      </p:sp>
      <p:grpSp>
        <p:nvGrpSpPr>
          <p:cNvPr id="121867" name="Group 15"/>
          <p:cNvGrpSpPr>
            <a:grpSpLocks/>
          </p:cNvGrpSpPr>
          <p:nvPr/>
        </p:nvGrpSpPr>
        <p:grpSpPr bwMode="auto">
          <a:xfrm>
            <a:off x="4267200" y="3505200"/>
            <a:ext cx="457200" cy="457200"/>
            <a:chOff x="2928" y="1632"/>
            <a:chExt cx="288" cy="288"/>
          </a:xfrm>
        </p:grpSpPr>
        <p:sp>
          <p:nvSpPr>
            <p:cNvPr id="273424" name="Line 16"/>
            <p:cNvSpPr>
              <a:spLocks noChangeShapeType="1"/>
            </p:cNvSpPr>
            <p:nvPr/>
          </p:nvSpPr>
          <p:spPr bwMode="auto">
            <a:xfrm>
              <a:off x="3072" y="1632"/>
              <a:ext cx="0" cy="28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73425" name="Line 17"/>
            <p:cNvSpPr>
              <a:spLocks noChangeShapeType="1"/>
            </p:cNvSpPr>
            <p:nvPr/>
          </p:nvSpPr>
          <p:spPr bwMode="auto">
            <a:xfrm>
              <a:off x="2928" y="1776"/>
              <a:ext cx="28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273426" name="Line 18"/>
          <p:cNvSpPr>
            <a:spLocks noChangeShapeType="1"/>
          </p:cNvSpPr>
          <p:nvPr/>
        </p:nvSpPr>
        <p:spPr bwMode="auto">
          <a:xfrm flipV="1">
            <a:off x="4495800" y="2362200"/>
            <a:ext cx="2370138" cy="12954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3413" grpId="0" animBg="1"/>
      <p:bldP spid="27341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	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B221ABE-D390-2247-8F9C-47DDABD7876F}" type="slidenum">
              <a:rPr lang="en-US"/>
              <a:pPr>
                <a:defRPr/>
              </a:pPr>
              <a:t>47</a:t>
            </a:fld>
            <a:endParaRPr lang="en-US"/>
          </a:p>
        </p:txBody>
      </p:sp>
      <p:sp>
        <p:nvSpPr>
          <p:cNvPr id="943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rgbClr val="FAFD00"/>
                </a:solidFill>
                <a:cs typeface="+mj-cs"/>
              </a:rPr>
              <a:t> How to partition a graph</a:t>
            </a:r>
          </a:p>
        </p:txBody>
      </p:sp>
      <p:sp>
        <p:nvSpPr>
          <p:cNvPr id="943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5257800"/>
            <a:ext cx="7856538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We can find the minimum cut efficiently, but this tends to break the graph into isolated little pieces</a:t>
            </a:r>
          </a:p>
        </p:txBody>
      </p:sp>
      <p:pic>
        <p:nvPicPr>
          <p:cNvPr id="123909" name="Picture 4" descr="cut_e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143000"/>
            <a:ext cx="4419600" cy="270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10" name="Picture 7" descr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886200"/>
            <a:ext cx="5792788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	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A8FAB74-2292-4E47-BCEC-6AB2946FDB0B}" type="slidenum">
              <a:rPr lang="en-US"/>
              <a:pPr>
                <a:defRPr/>
              </a:pPr>
              <a:t>48</a:t>
            </a:fld>
            <a:endParaRPr lang="en-US"/>
          </a:p>
        </p:txBody>
      </p:sp>
      <p:sp>
        <p:nvSpPr>
          <p:cNvPr id="944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rgbClr val="FAFD00"/>
                </a:solidFill>
                <a:cs typeface="+mj-cs"/>
              </a:rPr>
              <a:t>Normalized Cut is a better measure ..</a:t>
            </a:r>
          </a:p>
        </p:txBody>
      </p:sp>
      <p:sp>
        <p:nvSpPr>
          <p:cNvPr id="944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  <a:defRPr/>
            </a:pPr>
            <a:endParaRPr lang="en-US" sz="2400" smtClean="0">
              <a:cs typeface="+mn-cs"/>
            </a:endParaRPr>
          </a:p>
          <a:p>
            <a:pPr eaLnBrk="1" hangingPunct="1">
              <a:defRPr/>
            </a:pPr>
            <a:endParaRPr lang="en-US" sz="2400" smtClean="0">
              <a:cs typeface="+mn-cs"/>
            </a:endParaRPr>
          </a:p>
          <a:p>
            <a:pPr eaLnBrk="1" hangingPunct="1">
              <a:defRPr/>
            </a:pPr>
            <a:endParaRPr lang="en-US" sz="2400" smtClean="0">
              <a:cs typeface="+mn-cs"/>
            </a:endParaRPr>
          </a:p>
          <a:p>
            <a:pPr eaLnBrk="1" hangingPunct="1">
              <a:defRPr/>
            </a:pPr>
            <a:endParaRPr lang="en-US" sz="2400" smtClean="0">
              <a:cs typeface="+mn-cs"/>
            </a:endParaRPr>
          </a:p>
          <a:p>
            <a:pPr eaLnBrk="1" hangingPunct="1">
              <a:defRPr/>
            </a:pPr>
            <a:endParaRPr lang="en-US" sz="2400" smtClean="0">
              <a:cs typeface="+mn-cs"/>
            </a:endParaRPr>
          </a:p>
          <a:p>
            <a:pPr eaLnBrk="1" hangingPunct="1">
              <a:defRPr/>
            </a:pPr>
            <a:r>
              <a:rPr lang="en-US" sz="2400" smtClean="0">
                <a:cs typeface="+mn-cs"/>
              </a:rPr>
              <a:t>We normalize by the total volume of connections</a:t>
            </a:r>
            <a:endParaRPr lang="en-US" smtClean="0">
              <a:cs typeface="+mn-cs"/>
            </a:endParaRPr>
          </a:p>
        </p:txBody>
      </p:sp>
      <p:pic>
        <p:nvPicPr>
          <p:cNvPr id="125957" name="Picture 4" descr="cut_e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066800"/>
            <a:ext cx="35052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5958" name="Object 5"/>
          <p:cNvGraphicFramePr>
            <a:graphicFrameLocks noChangeAspect="1"/>
          </p:cNvGraphicFramePr>
          <p:nvPr/>
        </p:nvGraphicFramePr>
        <p:xfrm>
          <a:off x="2349500" y="5257800"/>
          <a:ext cx="4243388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77" name="Equation" r:id="rId5" imgW="2489200" imgH="419100" progId="Equation.3">
                  <p:embed/>
                </p:oleObj>
              </mc:Choice>
              <mc:Fallback>
                <p:oleObj name="Equation" r:id="rId5" imgW="2489200" imgH="4191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9500" y="5257800"/>
                        <a:ext cx="4243388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5959" name="Picture 6" descr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114800"/>
            <a:ext cx="644683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60" name="Picture 7" descr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410200"/>
            <a:ext cx="5881688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	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576B4CC-421D-2240-9C82-504BF9CBBC81}" type="slidenum">
              <a:rPr lang="en-US"/>
              <a:pPr>
                <a:defRPr/>
              </a:pPr>
              <a:t>49</a:t>
            </a:fld>
            <a:endParaRPr lang="en-US"/>
          </a:p>
        </p:txBody>
      </p:sp>
      <p:sp>
        <p:nvSpPr>
          <p:cNvPr id="945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rgbClr val="FAFD00"/>
                </a:solidFill>
                <a:cs typeface="+mj-cs"/>
              </a:rPr>
              <a:t>Solving the Normalized Cut problem</a:t>
            </a:r>
          </a:p>
        </p:txBody>
      </p:sp>
      <p:sp>
        <p:nvSpPr>
          <p:cNvPr id="945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916863" cy="3352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smtClean="0">
                <a:cs typeface="+mn-cs"/>
              </a:rPr>
              <a:t>Exact discrete solution to Ncut is NP-hard even on regular grid [Papadimitriou</a:t>
            </a:r>
            <a:r>
              <a:rPr lang="ja-JP" altLang="en-US" sz="2400" smtClean="0">
                <a:latin typeface="Arial"/>
                <a:cs typeface="+mn-cs"/>
              </a:rPr>
              <a:t>’</a:t>
            </a:r>
            <a:r>
              <a:rPr lang="en-US" sz="2400" smtClean="0">
                <a:cs typeface="+mn-cs"/>
              </a:rPr>
              <a:t>97]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>
                <a:cs typeface="+mn-cs"/>
              </a:rPr>
              <a:t> We first transform to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smtClean="0"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400" smtClean="0"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400" smtClean="0"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400" smtClean="0"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>
                <a:cs typeface="+mn-cs"/>
              </a:rPr>
              <a:t>Drawing on spectral graph theory, good approximation can be obtained by solving a generalized eigenvalue problem.</a:t>
            </a:r>
          </a:p>
        </p:txBody>
      </p:sp>
      <p:pic>
        <p:nvPicPr>
          <p:cNvPr id="128005" name="Picture 4" descr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200400"/>
            <a:ext cx="5576888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6" name="Picture 5" descr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114800"/>
            <a:ext cx="53879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7" name="Picture 6" descr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715000"/>
            <a:ext cx="3829050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	</a:t>
            </a:r>
          </a:p>
        </p:txBody>
      </p:sp>
      <p:sp>
        <p:nvSpPr>
          <p:cNvPr id="21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4CD3AC3-0AA0-D047-B18B-89B1215ED912}" type="slidenum">
              <a:rPr lang="en-US"/>
              <a:pPr>
                <a:defRPr/>
              </a:pPr>
              <a:t>5</a:t>
            </a:fld>
            <a:endParaRPr lang="en-US"/>
          </a:p>
        </p:txBody>
      </p:sp>
      <p:pic>
        <p:nvPicPr>
          <p:cNvPr id="33795" name="Picture 1026" descr="50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436563"/>
            <a:ext cx="205740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1027" descr="1100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1884363"/>
            <a:ext cx="205740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1028" descr="9002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3332163"/>
            <a:ext cx="205740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1029" descr="6900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4779963"/>
            <a:ext cx="205740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1030" descr="503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275" y="436563"/>
            <a:ext cx="205740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1031" descr="11002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275" y="1884363"/>
            <a:ext cx="205740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Picture 1032" descr="9002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275" y="3332163"/>
            <a:ext cx="205740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Picture 1033" descr="6900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275" y="4779963"/>
            <a:ext cx="205740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3" name="Picture 1034" descr="503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75" y="436563"/>
            <a:ext cx="205740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4" name="Picture 1035" descr="11002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75" y="1884363"/>
            <a:ext cx="205740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5" name="Picture 1036" descr="9002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75" y="3332163"/>
            <a:ext cx="205740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6" name="Picture 1037" descr="6900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75" y="4779963"/>
            <a:ext cx="205740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7" name="Picture 1038" descr="503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475" y="436563"/>
            <a:ext cx="205740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8" name="Picture 1039" descr="110021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475" y="1884363"/>
            <a:ext cx="205740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9" name="Picture 1040" descr="9002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475" y="3332163"/>
            <a:ext cx="205740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0" name="Picture 1041" descr="69007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475" y="4779963"/>
            <a:ext cx="205740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8770" name="Rectangle 1042"/>
          <p:cNvSpPr>
            <a:spLocks noChangeArrowheads="1"/>
          </p:cNvSpPr>
          <p:nvPr/>
        </p:nvSpPr>
        <p:spPr bwMode="auto">
          <a:xfrm>
            <a:off x="0" y="6276975"/>
            <a:ext cx="91440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600">
                <a:solidFill>
                  <a:schemeClr val="hlink"/>
                </a:solidFill>
                <a:cs typeface="+mn-cs"/>
              </a:rPr>
              <a:t>D. Martin, C. Fowlkes, D. Tal, J. Malik. "A Database of Human Segmented Natural Images and its Application to Evaluating Segmentation Algorithms and Measuring Ecological Statistics", </a:t>
            </a:r>
            <a:r>
              <a:rPr lang="en-US" sz="1600">
                <a:solidFill>
                  <a:schemeClr val="hlink"/>
                </a:solidFill>
                <a:cs typeface="+mn-cs"/>
                <a:hlinkClick r:id="rId19"/>
              </a:rPr>
              <a:t>ICCV</a:t>
            </a:r>
            <a:r>
              <a:rPr lang="en-US" sz="1600">
                <a:solidFill>
                  <a:schemeClr val="hlink"/>
                </a:solidFill>
                <a:cs typeface="+mn-cs"/>
              </a:rPr>
              <a:t>, 2001</a:t>
            </a:r>
          </a:p>
        </p:txBody>
      </p:sp>
      <p:sp>
        <p:nvSpPr>
          <p:cNvPr id="458771" name="Text Box 1043"/>
          <p:cNvSpPr txBox="1">
            <a:spLocks noChangeArrowheads="1"/>
          </p:cNvSpPr>
          <p:nvPr/>
        </p:nvSpPr>
        <p:spPr bwMode="auto">
          <a:xfrm>
            <a:off x="1957388" y="0"/>
            <a:ext cx="541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>
                <a:cs typeface="+mn-cs"/>
              </a:rPr>
              <a:t>Berkeley Segmentation DataSet  [BSDS]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	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BAC14F1-C075-7C4A-B922-B4A2624C0EC0}" type="slidenum">
              <a:rPr lang="en-US"/>
              <a:pPr>
                <a:defRPr/>
              </a:pPr>
              <a:t>50</a:t>
            </a:fld>
            <a:endParaRPr lang="en-US"/>
          </a:p>
        </p:txBody>
      </p:sp>
      <p:sp>
        <p:nvSpPr>
          <p:cNvPr id="5785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371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3200" smtClean="0">
                <a:solidFill>
                  <a:srgbClr val="FFFF00"/>
                </a:solidFill>
                <a:cs typeface="+mj-cs"/>
              </a:rPr>
              <a:t>Normalized Cuts as a Spring-Mass system</a:t>
            </a:r>
            <a:endParaRPr lang="en-US" smtClean="0">
              <a:cs typeface="+mj-cs"/>
            </a:endParaRPr>
          </a:p>
        </p:txBody>
      </p:sp>
      <p:sp>
        <p:nvSpPr>
          <p:cNvPr id="578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8686800" cy="53340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smtClean="0">
                <a:cs typeface="+mn-cs"/>
              </a:rPr>
              <a:t>Each pixel is a point mass; each connection is a spring: </a:t>
            </a:r>
          </a:p>
          <a:p>
            <a:pPr eaLnBrk="1" hangingPunct="1">
              <a:defRPr/>
            </a:pPr>
            <a:endParaRPr lang="en-US" sz="2400" smtClean="0">
              <a:cs typeface="+mn-cs"/>
            </a:endParaRPr>
          </a:p>
          <a:p>
            <a:pPr eaLnBrk="1" hangingPunct="1">
              <a:defRPr/>
            </a:pPr>
            <a:endParaRPr lang="en-US" sz="2400" smtClean="0">
              <a:cs typeface="+mn-cs"/>
            </a:endParaRPr>
          </a:p>
          <a:p>
            <a:pPr eaLnBrk="1" hangingPunct="1">
              <a:defRPr/>
            </a:pPr>
            <a:endParaRPr lang="en-US" sz="2400" smtClean="0">
              <a:cs typeface="+mn-cs"/>
            </a:endParaRPr>
          </a:p>
          <a:p>
            <a:pPr eaLnBrk="1" hangingPunct="1">
              <a:defRPr/>
            </a:pPr>
            <a:endParaRPr lang="en-US" sz="2400" smtClean="0">
              <a:cs typeface="+mn-cs"/>
            </a:endParaRPr>
          </a:p>
          <a:p>
            <a:pPr eaLnBrk="1" hangingPunct="1">
              <a:buFontTx/>
              <a:buNone/>
              <a:defRPr/>
            </a:pPr>
            <a:endParaRPr lang="en-US" sz="2400" smtClean="0">
              <a:cs typeface="+mn-cs"/>
            </a:endParaRPr>
          </a:p>
          <a:p>
            <a:pPr eaLnBrk="1" hangingPunct="1">
              <a:defRPr/>
            </a:pPr>
            <a:endParaRPr lang="en-US" sz="2400" smtClean="0">
              <a:cs typeface="+mn-cs"/>
            </a:endParaRPr>
          </a:p>
          <a:p>
            <a:pPr eaLnBrk="1" hangingPunct="1">
              <a:defRPr/>
            </a:pPr>
            <a:endParaRPr lang="en-US" sz="2400" smtClean="0">
              <a:cs typeface="+mn-cs"/>
            </a:endParaRPr>
          </a:p>
          <a:p>
            <a:pPr eaLnBrk="1" hangingPunct="1">
              <a:defRPr/>
            </a:pPr>
            <a:endParaRPr lang="en-US" sz="2400" smtClean="0">
              <a:cs typeface="+mn-cs"/>
            </a:endParaRPr>
          </a:p>
          <a:p>
            <a:pPr eaLnBrk="1" hangingPunct="1">
              <a:defRPr/>
            </a:pPr>
            <a:endParaRPr lang="en-US" sz="2400" smtClean="0">
              <a:cs typeface="+mn-cs"/>
            </a:endParaRPr>
          </a:p>
          <a:p>
            <a:pPr eaLnBrk="1" hangingPunct="1">
              <a:defRPr/>
            </a:pPr>
            <a:r>
              <a:rPr lang="en-US" sz="2400" smtClean="0">
                <a:cs typeface="+mn-cs"/>
              </a:rPr>
              <a:t>Fundamental modes are generalized eigenvectors of</a:t>
            </a:r>
          </a:p>
          <a:p>
            <a:pPr eaLnBrk="1" hangingPunct="1">
              <a:buFontTx/>
              <a:buNone/>
              <a:defRPr/>
            </a:pPr>
            <a:r>
              <a:rPr lang="en-US" sz="2400" smtClean="0">
                <a:cs typeface="+mn-cs"/>
              </a:rPr>
              <a:t>                   (D - W) y = </a:t>
            </a:r>
            <a:r>
              <a:rPr lang="en-US" sz="2400" smtClean="0">
                <a:cs typeface="+mn-cs"/>
                <a:sym typeface="Symbol" charset="0"/>
              </a:rPr>
              <a:t></a:t>
            </a:r>
            <a:r>
              <a:rPr lang="en-US" sz="2400" smtClean="0">
                <a:cs typeface="+mn-cs"/>
              </a:rPr>
              <a:t>Dy</a:t>
            </a:r>
          </a:p>
        </p:txBody>
      </p:sp>
      <p:pic>
        <p:nvPicPr>
          <p:cNvPr id="130053" name="Picture 4" descr="aluminu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514600"/>
            <a:ext cx="259080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0054" name="Object 6"/>
          <p:cNvGraphicFramePr>
            <a:graphicFrameLocks noChangeAspect="1"/>
          </p:cNvGraphicFramePr>
          <p:nvPr/>
        </p:nvGraphicFramePr>
        <p:xfrm>
          <a:off x="1143000" y="4876800"/>
          <a:ext cx="2590800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072" name="Equation" r:id="rId7" imgW="1041400" imgH="203200" progId="Equation.3">
                  <p:embed/>
                </p:oleObj>
              </mc:Choice>
              <mc:Fallback>
                <p:oleObj name="Equation" r:id="rId7" imgW="1041400" imgH="2032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4876800"/>
                        <a:ext cx="2590800" cy="50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78568" name="nmovie.mpg" descr="/Users/malik/Documents/talks/grouping/nmovie.mpg">
            <a:hlinkClick r:id="" action="ppaction://media"/>
          </p:cNvPr>
          <p:cNvPicPr>
            <a:picLocks noChangeAspect="1" noChangeArrowheads="1"/>
          </p:cNvPicPr>
          <p:nvPr>
            <a:vide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828800"/>
            <a:ext cx="4495800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advTm="1216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3" fill="hold"/>
                                        <p:tgtEl>
                                          <p:spTgt spid="5785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7856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785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785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8568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	</a:t>
            </a: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F2F635C-6435-9147-8E12-0CBA978E3411}" type="slidenum">
              <a:rPr lang="en-US"/>
              <a:pPr>
                <a:defRPr/>
              </a:pPr>
              <a:t>51</a:t>
            </a:fld>
            <a:endParaRPr lang="en-US"/>
          </a:p>
        </p:txBody>
      </p:sp>
      <p:sp>
        <p:nvSpPr>
          <p:cNvPr id="545794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smtClean="0">
                <a:solidFill>
                  <a:srgbClr val="FFFF00"/>
                </a:solidFill>
                <a:cs typeface="+mj-cs"/>
              </a:rPr>
              <a:t>Eigenvectors carry contour information</a:t>
            </a:r>
            <a:endParaRPr lang="en-US" smtClean="0">
              <a:cs typeface="+mj-cs"/>
            </a:endParaRPr>
          </a:p>
        </p:txBody>
      </p:sp>
      <p:pic>
        <p:nvPicPr>
          <p:cNvPr id="132100" name="Picture 4" descr="10108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0"/>
            <a:ext cx="2293938" cy="343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1" name="Picture 5" descr="pb_star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063" y="1905000"/>
            <a:ext cx="2293937" cy="343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2" name="Picture 6" descr="vect_2.bmp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063" y="1905000"/>
            <a:ext cx="2293937" cy="343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3" name="Picture 7" descr="vect_3.bmp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063" y="1905000"/>
            <a:ext cx="2293937" cy="343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	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5BB6ACD-2D46-D94F-A9D7-35A31B1921D2}" type="slidenum">
              <a:rPr lang="en-US"/>
              <a:pPr>
                <a:defRPr/>
              </a:pPr>
              <a:t>52</a:t>
            </a:fld>
            <a:endParaRPr lang="en-US"/>
          </a:p>
        </p:txBody>
      </p:sp>
      <p:sp>
        <p:nvSpPr>
          <p:cNvPr id="6830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j-cs"/>
            </a:endParaRPr>
          </a:p>
        </p:txBody>
      </p:sp>
      <p:sp>
        <p:nvSpPr>
          <p:cNvPr id="68301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  <p:pic>
        <p:nvPicPr>
          <p:cNvPr id="134149" name="Picture 4" descr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52600"/>
            <a:ext cx="8991600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	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0F4993E-71E0-E54C-B637-6631881DAB18}" type="slidenum">
              <a:rPr lang="en-US"/>
              <a:pPr>
                <a:defRPr/>
              </a:pPr>
              <a:t>53</a:t>
            </a:fld>
            <a:endParaRPr lang="en-US"/>
          </a:p>
        </p:txBody>
      </p:sp>
      <p:sp>
        <p:nvSpPr>
          <p:cNvPr id="5990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j-cs"/>
            </a:endParaRPr>
          </a:p>
        </p:txBody>
      </p:sp>
      <p:sp>
        <p:nvSpPr>
          <p:cNvPr id="59904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  <p:pic>
        <p:nvPicPr>
          <p:cNvPr id="140293" name="Picture 4" descr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2400"/>
            <a:ext cx="7848600" cy="658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	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31F210-64C6-6B4C-9803-7A78FB56F10F}" type="slidenum">
              <a:rPr lang="en-US"/>
              <a:pPr>
                <a:defRPr/>
              </a:pPr>
              <a:t>54</a:t>
            </a:fld>
            <a:endParaRPr lang="en-US"/>
          </a:p>
        </p:txBody>
      </p:sp>
      <p:sp>
        <p:nvSpPr>
          <p:cNvPr id="735234" name="Title 1"/>
          <p:cNvSpPr>
            <a:spLocks noGrp="1"/>
          </p:cNvSpPr>
          <p:nvPr>
            <p:ph type="title" idx="4294967295"/>
          </p:nvPr>
        </p:nvSpPr>
        <p:spPr>
          <a:xfrm>
            <a:off x="685800" y="152400"/>
            <a:ext cx="77724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 smtClean="0">
                <a:solidFill>
                  <a:srgbClr val="FFFF00"/>
                </a:solidFill>
                <a:cs typeface="+mj-cs"/>
              </a:rPr>
              <a:t>Comparison to other approaches (2009)</a:t>
            </a:r>
            <a:endParaRPr lang="en-US" dirty="0" smtClean="0">
              <a:cs typeface="+mj-cs"/>
            </a:endParaRPr>
          </a:p>
        </p:txBody>
      </p:sp>
      <p:pic>
        <p:nvPicPr>
          <p:cNvPr id="142340" name="Picture 4" descr="CVPR_extern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3" t="5789" r="22502" b="4825"/>
          <a:stretch>
            <a:fillRect/>
          </a:stretch>
        </p:blipFill>
        <p:spPr bwMode="auto">
          <a:xfrm>
            <a:off x="1447800" y="758825"/>
            <a:ext cx="6910388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	</a:t>
            </a:r>
          </a:p>
        </p:txBody>
      </p:sp>
      <p:sp>
        <p:nvSpPr>
          <p:cNvPr id="15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6A0091B-ECC9-3943-8342-FC7B0B11C6F4}" type="slidenum">
              <a:rPr lang="en-US"/>
              <a:pPr>
                <a:defRPr/>
              </a:pPr>
              <a:t>55</a:t>
            </a:fld>
            <a:endParaRPr lang="en-US"/>
          </a:p>
        </p:txBody>
      </p:sp>
      <p:pic>
        <p:nvPicPr>
          <p:cNvPr id="144387" name="Picture 3" descr="22013_ucm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963" y="0"/>
            <a:ext cx="1528762" cy="229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88" name="Picture 4" descr="22013_img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0"/>
            <a:ext cx="1528763" cy="229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89" name="Picture 5" descr="22013_s1.bmp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0"/>
            <a:ext cx="1528762" cy="229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90" name="Picture 6" descr="22013_s2.bmp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0"/>
            <a:ext cx="1528763" cy="229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91" name="Picture 7" descr="163014_ucm.bmp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567238"/>
            <a:ext cx="1528763" cy="229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92" name="Picture 12" descr="138078_img.bmp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3" y="2286000"/>
            <a:ext cx="1528762" cy="229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93" name="Picture 13" descr="138078_s1.bmp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425" y="2286000"/>
            <a:ext cx="1528763" cy="229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94" name="Picture 14" descr="138078_s2.bmp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286000"/>
            <a:ext cx="1528763" cy="229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95" name="Picture 15" descr="138078_ucm.bmp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963" y="2286000"/>
            <a:ext cx="1528762" cy="229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96" name="Picture 16" descr="163014_img.bmp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3" y="4572000"/>
            <a:ext cx="1528762" cy="229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97" name="Picture 17" descr="163014_s1.bmp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425" y="4567238"/>
            <a:ext cx="1528763" cy="229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98" name="Picture 18" descr="163014_s2.bmp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567238"/>
            <a:ext cx="1528763" cy="229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	</a:t>
            </a:r>
          </a:p>
        </p:txBody>
      </p:sp>
      <p:sp>
        <p:nvSpPr>
          <p:cNvPr id="15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C7EAE65-60D3-EE43-BEE0-A708BC4075F4}" type="slidenum">
              <a:rPr lang="en-US"/>
              <a:pPr>
                <a:defRPr/>
              </a:pPr>
              <a:t>56</a:t>
            </a:fld>
            <a:endParaRPr lang="en-US"/>
          </a:p>
        </p:txBody>
      </p:sp>
      <p:pic>
        <p:nvPicPr>
          <p:cNvPr id="146435" name="Picture 8" descr="113009_img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8" y="0"/>
            <a:ext cx="1528762" cy="229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36" name="Picture 9" descr="113009_s1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0"/>
            <a:ext cx="1528762" cy="229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37" name="Picture 10" descr="113009_s2.bmp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0"/>
            <a:ext cx="1528763" cy="229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38" name="Picture 11" descr="113009_ucm.bmp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0"/>
            <a:ext cx="1528763" cy="229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39" name="Picture 19" descr="268002_ucm.bmp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281238"/>
            <a:ext cx="1528763" cy="229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40" name="Picture 20" descr="187029_img.bmp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8" y="4567238"/>
            <a:ext cx="1528762" cy="229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41" name="Picture 21" descr="187029_s1.bmp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567238"/>
            <a:ext cx="1528763" cy="229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42" name="Picture 22" descr="187029_s2.bmp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038" y="4567238"/>
            <a:ext cx="1528762" cy="229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43" name="Picture 23" descr="187029_ucm.bmp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438" y="4567238"/>
            <a:ext cx="1528762" cy="229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44" name="Picture 24" descr="268002_img.bmp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8" y="2286000"/>
            <a:ext cx="1528762" cy="229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45" name="Picture 25" descr="268002_s1.bmp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86000"/>
            <a:ext cx="1528763" cy="229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46" name="Picture 26" descr="268002_s2.bmp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038" y="2286000"/>
            <a:ext cx="1528762" cy="229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	</a:t>
            </a:r>
          </a:p>
        </p:txBody>
      </p:sp>
      <p:sp>
        <p:nvSpPr>
          <p:cNvPr id="19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A6AE8F3-9AEC-3F4D-B134-FC7A187E539C}" type="slidenum">
              <a:rPr lang="en-US"/>
              <a:pPr>
                <a:defRPr/>
              </a:pPr>
              <a:t>57</a:t>
            </a:fld>
            <a:endParaRPr lang="en-US"/>
          </a:p>
        </p:txBody>
      </p:sp>
      <p:pic>
        <p:nvPicPr>
          <p:cNvPr id="925698" name="Content Placeholder 3" descr="118035_ucm.bmp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0" y="5257800"/>
            <a:ext cx="2290763" cy="1528763"/>
          </a:xfrm>
        </p:spPr>
      </p:pic>
      <p:pic>
        <p:nvPicPr>
          <p:cNvPr id="148484" name="Picture 4" descr="106020_img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90763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85" name="Picture 5" descr="106020_s1.bmp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2290763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86" name="Picture 6" descr="106020_s2.bmp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238" y="0"/>
            <a:ext cx="2290762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87" name="Picture 7" descr="106020_ucm.bmp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2290763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88" name="Picture 8" descr="108073_img.bmp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2290763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89" name="Picture 9" descr="108073_s1.bmp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52600"/>
            <a:ext cx="2290763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90" name="Picture 10" descr="108073_s2.bmp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238" y="1752600"/>
            <a:ext cx="2290762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91" name="Picture 11" descr="108073_ucm.bmp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52600"/>
            <a:ext cx="2290763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92" name="Picture 12" descr="118020_img.bmp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2290763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93" name="Picture 13" descr="118020_s1.bmp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2290763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94" name="Picture 14" descr="118020_s2.bmp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238" y="3429000"/>
            <a:ext cx="2290762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95" name="Picture 15" descr="118020_ucm.bmp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429000"/>
            <a:ext cx="2290763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96" name="Picture 16" descr="118035_img.bmp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5253038"/>
            <a:ext cx="2290763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97" name="Picture 17" descr="118035_s1.bmp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253038"/>
            <a:ext cx="2290763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98" name="Picture 18" descr="118035_s2.bmp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238" y="5253038"/>
            <a:ext cx="2290762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	</a:t>
            </a:r>
          </a:p>
        </p:txBody>
      </p:sp>
      <p:sp>
        <p:nvSpPr>
          <p:cNvPr id="19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B1B1C0D-8EBB-FF4C-B2CC-87E409705B39}" type="slidenum">
              <a:rPr lang="en-US"/>
              <a:pPr>
                <a:defRPr/>
              </a:pPr>
              <a:t>58</a:t>
            </a:fld>
            <a:endParaRPr lang="en-US"/>
          </a:p>
        </p:txBody>
      </p:sp>
      <p:pic>
        <p:nvPicPr>
          <p:cNvPr id="150531" name="Picture 3" descr="103041_ucm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2290763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2" name="Picture 4" descr="22090_img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53038"/>
            <a:ext cx="2290763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3" name="Picture 5" descr="22090_s1.bmp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248275"/>
            <a:ext cx="2290763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4" name="Picture 6" descr="22090_s2.bmp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238" y="5253038"/>
            <a:ext cx="2290762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5" name="Picture 7" descr="22090_ucm.bmp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248275"/>
            <a:ext cx="2290763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6" name="Picture 12" descr="100098_img.bmp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1638"/>
            <a:ext cx="2290763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7" name="Picture 13" descr="100098_s1.bmp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71638"/>
            <a:ext cx="2290763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8" name="Picture 14" descr="100098_s2.bmp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238" y="1671638"/>
            <a:ext cx="2290762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9" name="Picture 15" descr="100098_ucm.bmp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238" y="1671638"/>
            <a:ext cx="2290762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40" name="Picture 16" descr="103041_img.bmp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90763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41" name="Picture 17" descr="103041_s1.bmp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2290763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42" name="Picture 18" descr="103041_s2.bmp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238" y="0"/>
            <a:ext cx="2290762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43" name="Picture 19" descr="196015_img.bmp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2290763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44" name="Picture 20" descr="196015_s1.bmp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2290763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45" name="Picture 21" descr="196015_s2.bmp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238" y="3429000"/>
            <a:ext cx="2290762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46" name="Picture 22" descr="196015_ucm.bmp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429000"/>
            <a:ext cx="2290763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	</a:t>
            </a:r>
          </a:p>
        </p:txBody>
      </p:sp>
      <p:sp>
        <p:nvSpPr>
          <p:cNvPr id="19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8FDE092-C9AC-B842-BA99-D6538D966126}" type="slidenum">
              <a:rPr lang="en-US"/>
              <a:pPr>
                <a:defRPr/>
              </a:pPr>
              <a:t>59</a:t>
            </a:fld>
            <a:endParaRPr lang="en-US"/>
          </a:p>
        </p:txBody>
      </p:sp>
      <p:pic>
        <p:nvPicPr>
          <p:cNvPr id="927746" name="Content Placeholder 3" descr="159091_ucm.bmp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0" y="0"/>
            <a:ext cx="2290763" cy="1528763"/>
          </a:xfrm>
        </p:spPr>
      </p:pic>
      <p:pic>
        <p:nvPicPr>
          <p:cNvPr id="152580" name="Picture 4" descr="134052_img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5253038"/>
            <a:ext cx="2290763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81" name="Picture 5" descr="134052_s1.bmp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253038"/>
            <a:ext cx="2290763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82" name="Picture 6" descr="134052_s2.bmp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238" y="5253038"/>
            <a:ext cx="2290762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83" name="Picture 7" descr="134052_ucm.bmp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253038"/>
            <a:ext cx="2290763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84" name="Picture 8" descr="145014_img.bmp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4238"/>
            <a:ext cx="2290763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85" name="Picture 9" descr="145014_s1.bmp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4238"/>
            <a:ext cx="2290763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86" name="Picture 10" descr="145014_s2.bmp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424238"/>
            <a:ext cx="2290763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87" name="Picture 11" descr="145014_ucm.bmp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424238"/>
            <a:ext cx="2290763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88" name="Picture 12" descr="156079_img.bmp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2290763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89" name="Picture 13" descr="156079_s1.bmp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00200"/>
            <a:ext cx="2290763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90" name="Picture 14" descr="156079_s2.bmp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238" y="1600200"/>
            <a:ext cx="2290762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91" name="Picture 15" descr="156079_ucm.bmp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595438"/>
            <a:ext cx="2290763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92" name="Picture 16" descr="159091_img.bmp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90763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93" name="Picture 17" descr="159091_s1.bmp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2290763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94" name="Picture 18" descr="159091_s2.bmp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238" y="0"/>
            <a:ext cx="2290762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	</a:t>
            </a:r>
          </a:p>
        </p:txBody>
      </p:sp>
      <p:sp>
        <p:nvSpPr>
          <p:cNvPr id="70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C0F7137-7321-3148-BA25-16A52D125C22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942082" name="Rectangle 2"/>
          <p:cNvSpPr>
            <a:spLocks noChangeArrowheads="1"/>
          </p:cNvSpPr>
          <p:nvPr/>
        </p:nvSpPr>
        <p:spPr bwMode="auto">
          <a:xfrm>
            <a:off x="5334000" y="1447800"/>
            <a:ext cx="3733800" cy="25146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2400">
              <a:cs typeface="+mn-cs"/>
            </a:endParaRPr>
          </a:p>
        </p:txBody>
      </p:sp>
      <p:sp>
        <p:nvSpPr>
          <p:cNvPr id="94208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Consistency</a:t>
            </a:r>
          </a:p>
        </p:txBody>
      </p:sp>
      <p:pic>
        <p:nvPicPr>
          <p:cNvPr id="35845" name="Picture 4" descr="1030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1395413"/>
            <a:ext cx="2165350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846" name="Group 5"/>
          <p:cNvGrpSpPr>
            <a:grpSpLocks/>
          </p:cNvGrpSpPr>
          <p:nvPr/>
        </p:nvGrpSpPr>
        <p:grpSpPr bwMode="auto">
          <a:xfrm>
            <a:off x="2819400" y="1295400"/>
            <a:ext cx="2220913" cy="1546225"/>
            <a:chOff x="2152" y="753"/>
            <a:chExt cx="1399" cy="974"/>
          </a:xfrm>
        </p:grpSpPr>
        <p:pic>
          <p:nvPicPr>
            <p:cNvPr id="35908" name="Picture 6" descr="103029_contour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2" y="816"/>
              <a:ext cx="1365" cy="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42087" name="Text Box 7"/>
            <p:cNvSpPr txBox="1">
              <a:spLocks noChangeAspect="1" noChangeArrowheads="1"/>
            </p:cNvSpPr>
            <p:nvPr/>
          </p:nvSpPr>
          <p:spPr bwMode="auto">
            <a:xfrm>
              <a:off x="3296" y="753"/>
              <a:ext cx="25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en-US" sz="2400">
                  <a:cs typeface="+mn-cs"/>
                </a:rPr>
                <a:t>A</a:t>
              </a:r>
            </a:p>
          </p:txBody>
        </p:sp>
      </p:grpSp>
      <p:grpSp>
        <p:nvGrpSpPr>
          <p:cNvPr id="35847" name="Group 8"/>
          <p:cNvGrpSpPr>
            <a:grpSpLocks/>
          </p:cNvGrpSpPr>
          <p:nvPr/>
        </p:nvGrpSpPr>
        <p:grpSpPr bwMode="auto">
          <a:xfrm>
            <a:off x="393700" y="2919413"/>
            <a:ext cx="2236788" cy="1544637"/>
            <a:chOff x="336" y="1964"/>
            <a:chExt cx="1409" cy="973"/>
          </a:xfrm>
        </p:grpSpPr>
        <p:pic>
          <p:nvPicPr>
            <p:cNvPr id="35906" name="Picture 9" descr="103029_contour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2027"/>
              <a:ext cx="1364" cy="9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42090" name="Text Box 10"/>
            <p:cNvSpPr txBox="1">
              <a:spLocks noChangeAspect="1" noChangeArrowheads="1"/>
            </p:cNvSpPr>
            <p:nvPr/>
          </p:nvSpPr>
          <p:spPr bwMode="auto">
            <a:xfrm>
              <a:off x="1501" y="1964"/>
              <a:ext cx="24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en-US" sz="2400">
                  <a:cs typeface="+mn-cs"/>
                </a:rPr>
                <a:t>B</a:t>
              </a:r>
            </a:p>
          </p:txBody>
        </p:sp>
      </p:grpSp>
      <p:grpSp>
        <p:nvGrpSpPr>
          <p:cNvPr id="35848" name="Group 11"/>
          <p:cNvGrpSpPr>
            <a:grpSpLocks/>
          </p:cNvGrpSpPr>
          <p:nvPr/>
        </p:nvGrpSpPr>
        <p:grpSpPr bwMode="auto">
          <a:xfrm>
            <a:off x="2832100" y="2919413"/>
            <a:ext cx="2219325" cy="1535112"/>
            <a:chOff x="2152" y="1970"/>
            <a:chExt cx="1398" cy="967"/>
          </a:xfrm>
        </p:grpSpPr>
        <p:pic>
          <p:nvPicPr>
            <p:cNvPr id="35904" name="Picture 12" descr="103029_contours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2" y="2027"/>
              <a:ext cx="1365" cy="9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42093" name="Text Box 13"/>
            <p:cNvSpPr txBox="1">
              <a:spLocks noChangeAspect="1" noChangeArrowheads="1"/>
            </p:cNvSpPr>
            <p:nvPr/>
          </p:nvSpPr>
          <p:spPr bwMode="auto">
            <a:xfrm>
              <a:off x="3306" y="1970"/>
              <a:ext cx="24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en-US" sz="2400">
                  <a:cs typeface="+mn-cs"/>
                </a:rPr>
                <a:t>C</a:t>
              </a:r>
            </a:p>
          </p:txBody>
        </p:sp>
      </p:grpSp>
      <p:sp>
        <p:nvSpPr>
          <p:cNvPr id="942094" name="Line 14"/>
          <p:cNvSpPr>
            <a:spLocks noChangeAspect="1" noChangeShapeType="1"/>
          </p:cNvSpPr>
          <p:nvPr/>
        </p:nvSpPr>
        <p:spPr bwMode="auto">
          <a:xfrm flipV="1">
            <a:off x="2552700" y="2794000"/>
            <a:ext cx="355600" cy="236538"/>
          </a:xfrm>
          <a:prstGeom prst="line">
            <a:avLst/>
          </a:prstGeom>
          <a:noFill/>
          <a:ln w="635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42095" name="Freeform 15"/>
          <p:cNvSpPr>
            <a:spLocks noChangeAspect="1"/>
          </p:cNvSpPr>
          <p:nvPr/>
        </p:nvSpPr>
        <p:spPr bwMode="auto">
          <a:xfrm>
            <a:off x="4991100" y="2376488"/>
            <a:ext cx="228600" cy="1262062"/>
          </a:xfrm>
          <a:custGeom>
            <a:avLst/>
            <a:gdLst>
              <a:gd name="T0" fmla="*/ 0 w 336"/>
              <a:gd name="T1" fmla="*/ 0 h 1584"/>
              <a:gd name="T2" fmla="*/ 336 w 336"/>
              <a:gd name="T3" fmla="*/ 864 h 1584"/>
              <a:gd name="T4" fmla="*/ 0 w 336"/>
              <a:gd name="T5" fmla="*/ 1584 h 15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36" h="1584">
                <a:moveTo>
                  <a:pt x="0" y="0"/>
                </a:moveTo>
                <a:cubicBezTo>
                  <a:pt x="168" y="300"/>
                  <a:pt x="336" y="600"/>
                  <a:pt x="336" y="864"/>
                </a:cubicBezTo>
                <a:cubicBezTo>
                  <a:pt x="336" y="1128"/>
                  <a:pt x="168" y="1356"/>
                  <a:pt x="0" y="1584"/>
                </a:cubicBezTo>
              </a:path>
            </a:pathLst>
          </a:custGeom>
          <a:noFill/>
          <a:ln w="63500">
            <a:solidFill>
              <a:srgbClr val="FFFF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42096" name="Rectangle 16"/>
          <p:cNvSpPr>
            <a:spLocks noChangeArrowheads="1"/>
          </p:cNvSpPr>
          <p:nvPr/>
        </p:nvSpPr>
        <p:spPr bwMode="auto">
          <a:xfrm>
            <a:off x="228600" y="4800600"/>
            <a:ext cx="4876800" cy="157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000">
                <a:latin typeface="Comic Sans MS" charset="0"/>
                <a:cs typeface="+mn-cs"/>
              </a:rPr>
              <a:t>A,C are refinements of B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000">
                <a:latin typeface="Comic Sans MS" charset="0"/>
                <a:cs typeface="+mn-cs"/>
              </a:rPr>
              <a:t>A,C are mutual refinements 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000">
                <a:latin typeface="Comic Sans MS" charset="0"/>
                <a:cs typeface="+mn-cs"/>
              </a:rPr>
              <a:t>A,B,C represent the same percept</a:t>
            </a:r>
          </a:p>
          <a:p>
            <a:pPr marL="742950" lvl="1" indent="-285750" algn="l">
              <a:spcBef>
                <a:spcPct val="20000"/>
              </a:spcBef>
              <a:buFontTx/>
              <a:buChar char="•"/>
              <a:defRPr/>
            </a:pPr>
            <a:r>
              <a:rPr lang="en-US" sz="1600" u="sng">
                <a:latin typeface="Comic Sans MS" charset="0"/>
                <a:cs typeface="+mn-cs"/>
              </a:rPr>
              <a:t>Attention</a:t>
            </a:r>
            <a:r>
              <a:rPr lang="en-US" sz="1600">
                <a:latin typeface="Comic Sans MS" charset="0"/>
                <a:cs typeface="+mn-cs"/>
              </a:rPr>
              <a:t> accounts for differences</a:t>
            </a:r>
          </a:p>
        </p:txBody>
      </p:sp>
      <p:sp>
        <p:nvSpPr>
          <p:cNvPr id="942097" name="Freeform 17"/>
          <p:cNvSpPr>
            <a:spLocks noChangeAspect="1"/>
          </p:cNvSpPr>
          <p:nvPr/>
        </p:nvSpPr>
        <p:spPr bwMode="auto">
          <a:xfrm rot="5400000">
            <a:off x="2604294" y="3934619"/>
            <a:ext cx="228600" cy="1262062"/>
          </a:xfrm>
          <a:custGeom>
            <a:avLst/>
            <a:gdLst>
              <a:gd name="T0" fmla="*/ 0 w 336"/>
              <a:gd name="T1" fmla="*/ 0 h 1584"/>
              <a:gd name="T2" fmla="*/ 336 w 336"/>
              <a:gd name="T3" fmla="*/ 864 h 1584"/>
              <a:gd name="T4" fmla="*/ 0 w 336"/>
              <a:gd name="T5" fmla="*/ 1584 h 15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36" h="1584">
                <a:moveTo>
                  <a:pt x="0" y="0"/>
                </a:moveTo>
                <a:cubicBezTo>
                  <a:pt x="168" y="300"/>
                  <a:pt x="336" y="600"/>
                  <a:pt x="336" y="864"/>
                </a:cubicBezTo>
                <a:cubicBezTo>
                  <a:pt x="336" y="1128"/>
                  <a:pt x="168" y="1356"/>
                  <a:pt x="0" y="1584"/>
                </a:cubicBezTo>
              </a:path>
            </a:pathLst>
          </a:custGeom>
          <a:noFill/>
          <a:ln w="63500">
            <a:solidFill>
              <a:srgbClr val="FFFF00"/>
            </a:solidFill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42098" name="Oval 18"/>
          <p:cNvSpPr>
            <a:spLocks noChangeArrowheads="1"/>
          </p:cNvSpPr>
          <p:nvPr/>
        </p:nvSpPr>
        <p:spPr bwMode="auto">
          <a:xfrm>
            <a:off x="6877050" y="2014538"/>
            <a:ext cx="152400" cy="152400"/>
          </a:xfrm>
          <a:prstGeom prst="ellipse">
            <a:avLst/>
          </a:prstGeom>
          <a:noFill/>
          <a:ln w="158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42099" name="Oval 19"/>
          <p:cNvSpPr>
            <a:spLocks noChangeArrowheads="1"/>
          </p:cNvSpPr>
          <p:nvPr/>
        </p:nvSpPr>
        <p:spPr bwMode="auto">
          <a:xfrm>
            <a:off x="6877050" y="2471738"/>
            <a:ext cx="152400" cy="152400"/>
          </a:xfrm>
          <a:prstGeom prst="ellipse">
            <a:avLst/>
          </a:prstGeom>
          <a:noFill/>
          <a:ln w="158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42100" name="Oval 20"/>
          <p:cNvSpPr>
            <a:spLocks noChangeArrowheads="1"/>
          </p:cNvSpPr>
          <p:nvPr/>
        </p:nvSpPr>
        <p:spPr bwMode="auto">
          <a:xfrm>
            <a:off x="6419850" y="2471738"/>
            <a:ext cx="152400" cy="152400"/>
          </a:xfrm>
          <a:prstGeom prst="ellipse">
            <a:avLst/>
          </a:prstGeom>
          <a:noFill/>
          <a:ln w="158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42101" name="Oval 21"/>
          <p:cNvSpPr>
            <a:spLocks noChangeArrowheads="1"/>
          </p:cNvSpPr>
          <p:nvPr/>
        </p:nvSpPr>
        <p:spPr bwMode="auto">
          <a:xfrm>
            <a:off x="7639050" y="2471738"/>
            <a:ext cx="152400" cy="152400"/>
          </a:xfrm>
          <a:prstGeom prst="ellipse">
            <a:avLst/>
          </a:prstGeom>
          <a:noFill/>
          <a:ln w="158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42102" name="Text Box 22"/>
          <p:cNvSpPr txBox="1">
            <a:spLocks noChangeArrowheads="1"/>
          </p:cNvSpPr>
          <p:nvPr/>
        </p:nvSpPr>
        <p:spPr bwMode="auto">
          <a:xfrm>
            <a:off x="7097713" y="1981200"/>
            <a:ext cx="3810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200">
                <a:solidFill>
                  <a:srgbClr val="FFFF00"/>
                </a:solidFill>
                <a:cs typeface="+mn-cs"/>
              </a:rPr>
              <a:t>Image</a:t>
            </a:r>
          </a:p>
        </p:txBody>
      </p:sp>
      <p:sp>
        <p:nvSpPr>
          <p:cNvPr id="942103" name="Text Box 23"/>
          <p:cNvSpPr txBox="1">
            <a:spLocks noChangeArrowheads="1"/>
          </p:cNvSpPr>
          <p:nvPr/>
        </p:nvSpPr>
        <p:spPr bwMode="auto">
          <a:xfrm>
            <a:off x="6173788" y="2438400"/>
            <a:ext cx="211137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200">
                <a:solidFill>
                  <a:srgbClr val="FFFF00"/>
                </a:solidFill>
                <a:cs typeface="+mn-cs"/>
              </a:rPr>
              <a:t>BG</a:t>
            </a:r>
          </a:p>
        </p:txBody>
      </p:sp>
      <p:sp>
        <p:nvSpPr>
          <p:cNvPr id="942104" name="Text Box 24"/>
          <p:cNvSpPr txBox="1">
            <a:spLocks noChangeArrowheads="1"/>
          </p:cNvSpPr>
          <p:nvPr/>
        </p:nvSpPr>
        <p:spPr bwMode="auto">
          <a:xfrm>
            <a:off x="7054850" y="2438400"/>
            <a:ext cx="388938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200">
                <a:solidFill>
                  <a:srgbClr val="FFFF00"/>
                </a:solidFill>
                <a:cs typeface="+mn-cs"/>
              </a:rPr>
              <a:t>L-bird</a:t>
            </a:r>
          </a:p>
        </p:txBody>
      </p:sp>
      <p:sp>
        <p:nvSpPr>
          <p:cNvPr id="942105" name="Text Box 25"/>
          <p:cNvSpPr txBox="1">
            <a:spLocks noChangeArrowheads="1"/>
          </p:cNvSpPr>
          <p:nvPr/>
        </p:nvSpPr>
        <p:spPr bwMode="auto">
          <a:xfrm>
            <a:off x="7842250" y="2438400"/>
            <a:ext cx="39846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200">
                <a:solidFill>
                  <a:srgbClr val="FFFF00"/>
                </a:solidFill>
                <a:cs typeface="+mn-cs"/>
              </a:rPr>
              <a:t>R-bird</a:t>
            </a:r>
          </a:p>
        </p:txBody>
      </p:sp>
      <p:sp>
        <p:nvSpPr>
          <p:cNvPr id="942106" name="Oval 26"/>
          <p:cNvSpPr>
            <a:spLocks noChangeArrowheads="1"/>
          </p:cNvSpPr>
          <p:nvPr/>
        </p:nvSpPr>
        <p:spPr bwMode="auto">
          <a:xfrm>
            <a:off x="5689600" y="2928938"/>
            <a:ext cx="152400" cy="152400"/>
          </a:xfrm>
          <a:prstGeom prst="ellipse">
            <a:avLst/>
          </a:prstGeom>
          <a:noFill/>
          <a:ln w="158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42107" name="Oval 27"/>
          <p:cNvSpPr>
            <a:spLocks noChangeArrowheads="1"/>
          </p:cNvSpPr>
          <p:nvPr/>
        </p:nvSpPr>
        <p:spPr bwMode="auto">
          <a:xfrm>
            <a:off x="6021388" y="2928938"/>
            <a:ext cx="152400" cy="152400"/>
          </a:xfrm>
          <a:prstGeom prst="ellipse">
            <a:avLst/>
          </a:prstGeom>
          <a:noFill/>
          <a:ln w="158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42108" name="Oval 28"/>
          <p:cNvSpPr>
            <a:spLocks noChangeArrowheads="1"/>
          </p:cNvSpPr>
          <p:nvPr/>
        </p:nvSpPr>
        <p:spPr bwMode="auto">
          <a:xfrm>
            <a:off x="6343650" y="2928938"/>
            <a:ext cx="152400" cy="152400"/>
          </a:xfrm>
          <a:prstGeom prst="ellipse">
            <a:avLst/>
          </a:prstGeom>
          <a:noFill/>
          <a:ln w="158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42109" name="Text Box 29"/>
          <p:cNvSpPr txBox="1">
            <a:spLocks noChangeArrowheads="1"/>
          </p:cNvSpPr>
          <p:nvPr/>
        </p:nvSpPr>
        <p:spPr bwMode="auto">
          <a:xfrm>
            <a:off x="5562600" y="3079750"/>
            <a:ext cx="312738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200">
                <a:solidFill>
                  <a:srgbClr val="FFFF00"/>
                </a:solidFill>
                <a:cs typeface="+mn-cs"/>
              </a:rPr>
              <a:t>grass</a:t>
            </a:r>
          </a:p>
        </p:txBody>
      </p:sp>
      <p:sp>
        <p:nvSpPr>
          <p:cNvPr id="942110" name="Text Box 30"/>
          <p:cNvSpPr txBox="1">
            <a:spLocks noChangeArrowheads="1"/>
          </p:cNvSpPr>
          <p:nvPr/>
        </p:nvSpPr>
        <p:spPr bwMode="auto">
          <a:xfrm>
            <a:off x="5962650" y="3063875"/>
            <a:ext cx="287338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200">
                <a:solidFill>
                  <a:srgbClr val="FFFF00"/>
                </a:solidFill>
                <a:cs typeface="+mn-cs"/>
              </a:rPr>
              <a:t>bush</a:t>
            </a:r>
          </a:p>
        </p:txBody>
      </p:sp>
      <p:sp>
        <p:nvSpPr>
          <p:cNvPr id="942111" name="Text Box 31"/>
          <p:cNvSpPr txBox="1">
            <a:spLocks noChangeArrowheads="1"/>
          </p:cNvSpPr>
          <p:nvPr/>
        </p:nvSpPr>
        <p:spPr bwMode="auto">
          <a:xfrm>
            <a:off x="7285038" y="3603625"/>
            <a:ext cx="287337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200">
                <a:solidFill>
                  <a:srgbClr val="FFFF00"/>
                </a:solidFill>
                <a:cs typeface="+mn-cs"/>
              </a:rPr>
              <a:t>head</a:t>
            </a:r>
          </a:p>
        </p:txBody>
      </p:sp>
      <p:cxnSp>
        <p:nvCxnSpPr>
          <p:cNvPr id="942112" name="AutoShape 32"/>
          <p:cNvCxnSpPr>
            <a:cxnSpLocks noChangeShapeType="1"/>
            <a:stCxn id="942098" idx="5"/>
            <a:endCxn id="942100" idx="7"/>
          </p:cNvCxnSpPr>
          <p:nvPr/>
        </p:nvCxnSpPr>
        <p:spPr bwMode="auto">
          <a:xfrm flipH="1">
            <a:off x="6550025" y="2152650"/>
            <a:ext cx="457200" cy="333375"/>
          </a:xfrm>
          <a:prstGeom prst="straightConnector1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42113" name="AutoShape 33"/>
          <p:cNvCxnSpPr>
            <a:cxnSpLocks noChangeShapeType="1"/>
            <a:stCxn id="942098" idx="4"/>
            <a:endCxn id="942099" idx="0"/>
          </p:cNvCxnSpPr>
          <p:nvPr/>
        </p:nvCxnSpPr>
        <p:spPr bwMode="auto">
          <a:xfrm>
            <a:off x="6953250" y="2174875"/>
            <a:ext cx="0" cy="288925"/>
          </a:xfrm>
          <a:prstGeom prst="straightConnector1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42114" name="AutoShape 34"/>
          <p:cNvCxnSpPr>
            <a:cxnSpLocks noChangeShapeType="1"/>
            <a:stCxn id="942098" idx="4"/>
            <a:endCxn id="942101" idx="1"/>
          </p:cNvCxnSpPr>
          <p:nvPr/>
        </p:nvCxnSpPr>
        <p:spPr bwMode="auto">
          <a:xfrm>
            <a:off x="6953250" y="2174875"/>
            <a:ext cx="708025" cy="311150"/>
          </a:xfrm>
          <a:prstGeom prst="straightConnector1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42115" name="AutoShape 35"/>
          <p:cNvCxnSpPr>
            <a:cxnSpLocks noChangeShapeType="1"/>
            <a:stCxn id="942100" idx="3"/>
            <a:endCxn id="942108" idx="0"/>
          </p:cNvCxnSpPr>
          <p:nvPr/>
        </p:nvCxnSpPr>
        <p:spPr bwMode="auto">
          <a:xfrm flipH="1">
            <a:off x="6419850" y="2609850"/>
            <a:ext cx="22225" cy="311150"/>
          </a:xfrm>
          <a:prstGeom prst="straightConnector1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42116" name="AutoShape 36"/>
          <p:cNvCxnSpPr>
            <a:cxnSpLocks noChangeShapeType="1"/>
            <a:stCxn id="942100" idx="3"/>
            <a:endCxn id="942107" idx="0"/>
          </p:cNvCxnSpPr>
          <p:nvPr/>
        </p:nvCxnSpPr>
        <p:spPr bwMode="auto">
          <a:xfrm flipH="1">
            <a:off x="6097588" y="2609850"/>
            <a:ext cx="344487" cy="311150"/>
          </a:xfrm>
          <a:prstGeom prst="straightConnector1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42117" name="AutoShape 37"/>
          <p:cNvCxnSpPr>
            <a:cxnSpLocks noChangeShapeType="1"/>
            <a:stCxn id="942100" idx="3"/>
            <a:endCxn id="942106" idx="0"/>
          </p:cNvCxnSpPr>
          <p:nvPr/>
        </p:nvCxnSpPr>
        <p:spPr bwMode="auto">
          <a:xfrm flipH="1">
            <a:off x="5765800" y="2609850"/>
            <a:ext cx="676275" cy="311150"/>
          </a:xfrm>
          <a:prstGeom prst="straightConnector1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42118" name="Oval 38"/>
          <p:cNvSpPr>
            <a:spLocks noChangeArrowheads="1"/>
          </p:cNvSpPr>
          <p:nvPr/>
        </p:nvSpPr>
        <p:spPr bwMode="auto">
          <a:xfrm>
            <a:off x="6800850" y="3005138"/>
            <a:ext cx="152400" cy="152400"/>
          </a:xfrm>
          <a:prstGeom prst="ellipse">
            <a:avLst/>
          </a:prstGeom>
          <a:noFill/>
          <a:ln w="158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42119" name="Oval 39"/>
          <p:cNvSpPr>
            <a:spLocks noChangeArrowheads="1"/>
          </p:cNvSpPr>
          <p:nvPr/>
        </p:nvSpPr>
        <p:spPr bwMode="auto">
          <a:xfrm>
            <a:off x="7105650" y="3005138"/>
            <a:ext cx="152400" cy="152400"/>
          </a:xfrm>
          <a:prstGeom prst="ellipse">
            <a:avLst/>
          </a:prstGeom>
          <a:noFill/>
          <a:ln w="158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42120" name="Oval 40"/>
          <p:cNvSpPr>
            <a:spLocks noChangeArrowheads="1"/>
          </p:cNvSpPr>
          <p:nvPr/>
        </p:nvSpPr>
        <p:spPr bwMode="auto">
          <a:xfrm>
            <a:off x="7410450" y="3005138"/>
            <a:ext cx="152400" cy="152400"/>
          </a:xfrm>
          <a:prstGeom prst="ellipse">
            <a:avLst/>
          </a:prstGeom>
          <a:noFill/>
          <a:ln w="158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42121" name="Oval 41"/>
          <p:cNvSpPr>
            <a:spLocks noChangeArrowheads="1"/>
          </p:cNvSpPr>
          <p:nvPr/>
        </p:nvSpPr>
        <p:spPr bwMode="auto">
          <a:xfrm>
            <a:off x="7029450" y="3462338"/>
            <a:ext cx="152400" cy="152400"/>
          </a:xfrm>
          <a:prstGeom prst="ellipse">
            <a:avLst/>
          </a:prstGeom>
          <a:noFill/>
          <a:ln w="158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42122" name="Oval 42"/>
          <p:cNvSpPr>
            <a:spLocks noChangeArrowheads="1"/>
          </p:cNvSpPr>
          <p:nvPr/>
        </p:nvSpPr>
        <p:spPr bwMode="auto">
          <a:xfrm>
            <a:off x="7258050" y="3462338"/>
            <a:ext cx="152400" cy="152400"/>
          </a:xfrm>
          <a:prstGeom prst="ellipse">
            <a:avLst/>
          </a:prstGeom>
          <a:noFill/>
          <a:ln w="158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cxnSp>
        <p:nvCxnSpPr>
          <p:cNvPr id="942123" name="AutoShape 43"/>
          <p:cNvCxnSpPr>
            <a:cxnSpLocks noChangeShapeType="1"/>
            <a:stCxn id="942099" idx="4"/>
            <a:endCxn id="942118" idx="0"/>
          </p:cNvCxnSpPr>
          <p:nvPr/>
        </p:nvCxnSpPr>
        <p:spPr bwMode="auto">
          <a:xfrm flipH="1">
            <a:off x="6877050" y="2632075"/>
            <a:ext cx="76200" cy="365125"/>
          </a:xfrm>
          <a:prstGeom prst="straightConnector1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42124" name="AutoShape 44"/>
          <p:cNvCxnSpPr>
            <a:cxnSpLocks noChangeShapeType="1"/>
            <a:stCxn id="942099" idx="4"/>
            <a:endCxn id="942119" idx="0"/>
          </p:cNvCxnSpPr>
          <p:nvPr/>
        </p:nvCxnSpPr>
        <p:spPr bwMode="auto">
          <a:xfrm>
            <a:off x="6953250" y="2632075"/>
            <a:ext cx="228600" cy="365125"/>
          </a:xfrm>
          <a:prstGeom prst="straightConnector1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42125" name="AutoShape 45"/>
          <p:cNvCxnSpPr>
            <a:cxnSpLocks noChangeShapeType="1"/>
            <a:stCxn id="942099" idx="4"/>
            <a:endCxn id="942120" idx="0"/>
          </p:cNvCxnSpPr>
          <p:nvPr/>
        </p:nvCxnSpPr>
        <p:spPr bwMode="auto">
          <a:xfrm>
            <a:off x="6953250" y="2632075"/>
            <a:ext cx="533400" cy="365125"/>
          </a:xfrm>
          <a:prstGeom prst="straightConnector1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42126" name="AutoShape 46"/>
          <p:cNvCxnSpPr>
            <a:cxnSpLocks noChangeShapeType="1"/>
            <a:stCxn id="942119" idx="4"/>
            <a:endCxn id="942121" idx="0"/>
          </p:cNvCxnSpPr>
          <p:nvPr/>
        </p:nvCxnSpPr>
        <p:spPr bwMode="auto">
          <a:xfrm flipH="1">
            <a:off x="7105650" y="3165475"/>
            <a:ext cx="76200" cy="288925"/>
          </a:xfrm>
          <a:prstGeom prst="straightConnector1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42127" name="AutoShape 47"/>
          <p:cNvCxnSpPr>
            <a:cxnSpLocks noChangeShapeType="1"/>
            <a:stCxn id="942119" idx="4"/>
            <a:endCxn id="942122" idx="0"/>
          </p:cNvCxnSpPr>
          <p:nvPr/>
        </p:nvCxnSpPr>
        <p:spPr bwMode="auto">
          <a:xfrm>
            <a:off x="7181850" y="3165475"/>
            <a:ext cx="152400" cy="288925"/>
          </a:xfrm>
          <a:prstGeom prst="straightConnector1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42128" name="Text Box 48"/>
          <p:cNvSpPr txBox="1">
            <a:spLocks noChangeArrowheads="1"/>
          </p:cNvSpPr>
          <p:nvPr/>
        </p:nvSpPr>
        <p:spPr bwMode="auto">
          <a:xfrm>
            <a:off x="6962775" y="3597275"/>
            <a:ext cx="211138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200">
                <a:solidFill>
                  <a:srgbClr val="FFFF00"/>
                </a:solidFill>
                <a:cs typeface="+mn-cs"/>
              </a:rPr>
              <a:t>eye</a:t>
            </a:r>
          </a:p>
        </p:txBody>
      </p:sp>
      <p:sp>
        <p:nvSpPr>
          <p:cNvPr id="942129" name="Text Box 49"/>
          <p:cNvSpPr txBox="1">
            <a:spLocks noChangeArrowheads="1"/>
          </p:cNvSpPr>
          <p:nvPr/>
        </p:nvSpPr>
        <p:spPr bwMode="auto">
          <a:xfrm>
            <a:off x="6750050" y="3140075"/>
            <a:ext cx="287338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200">
                <a:solidFill>
                  <a:srgbClr val="FFFF00"/>
                </a:solidFill>
                <a:cs typeface="+mn-cs"/>
              </a:rPr>
              <a:t>beak</a:t>
            </a:r>
          </a:p>
        </p:txBody>
      </p:sp>
      <p:sp>
        <p:nvSpPr>
          <p:cNvPr id="942130" name="Text Box 50"/>
          <p:cNvSpPr txBox="1">
            <a:spLocks noChangeArrowheads="1"/>
          </p:cNvSpPr>
          <p:nvPr/>
        </p:nvSpPr>
        <p:spPr bwMode="auto">
          <a:xfrm>
            <a:off x="6343650" y="3071813"/>
            <a:ext cx="169863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200">
                <a:solidFill>
                  <a:srgbClr val="FFFF00"/>
                </a:solidFill>
                <a:cs typeface="+mn-cs"/>
              </a:rPr>
              <a:t>far</a:t>
            </a:r>
          </a:p>
        </p:txBody>
      </p:sp>
      <p:sp>
        <p:nvSpPr>
          <p:cNvPr id="942131" name="Text Box 51"/>
          <p:cNvSpPr txBox="1">
            <a:spLocks noChangeArrowheads="1"/>
          </p:cNvSpPr>
          <p:nvPr/>
        </p:nvSpPr>
        <p:spPr bwMode="auto">
          <a:xfrm>
            <a:off x="7375525" y="3136900"/>
            <a:ext cx="3048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200">
                <a:solidFill>
                  <a:srgbClr val="FFFF00"/>
                </a:solidFill>
                <a:cs typeface="+mn-cs"/>
              </a:rPr>
              <a:t>body</a:t>
            </a:r>
          </a:p>
        </p:txBody>
      </p:sp>
      <p:sp>
        <p:nvSpPr>
          <p:cNvPr id="942132" name="Text Box 52"/>
          <p:cNvSpPr txBox="1">
            <a:spLocks noChangeArrowheads="1"/>
          </p:cNvSpPr>
          <p:nvPr/>
        </p:nvSpPr>
        <p:spPr bwMode="auto">
          <a:xfrm>
            <a:off x="8310563" y="3624263"/>
            <a:ext cx="287337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200">
                <a:solidFill>
                  <a:srgbClr val="FFFF00"/>
                </a:solidFill>
                <a:cs typeface="+mn-cs"/>
              </a:rPr>
              <a:t>head</a:t>
            </a:r>
          </a:p>
        </p:txBody>
      </p:sp>
      <p:sp>
        <p:nvSpPr>
          <p:cNvPr id="942133" name="Oval 53"/>
          <p:cNvSpPr>
            <a:spLocks noChangeArrowheads="1"/>
          </p:cNvSpPr>
          <p:nvPr/>
        </p:nvSpPr>
        <p:spPr bwMode="auto">
          <a:xfrm>
            <a:off x="7826375" y="3025775"/>
            <a:ext cx="152400" cy="152400"/>
          </a:xfrm>
          <a:prstGeom prst="ellipse">
            <a:avLst/>
          </a:prstGeom>
          <a:noFill/>
          <a:ln w="158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42134" name="Oval 54"/>
          <p:cNvSpPr>
            <a:spLocks noChangeArrowheads="1"/>
          </p:cNvSpPr>
          <p:nvPr/>
        </p:nvSpPr>
        <p:spPr bwMode="auto">
          <a:xfrm>
            <a:off x="8131175" y="3025775"/>
            <a:ext cx="152400" cy="152400"/>
          </a:xfrm>
          <a:prstGeom prst="ellipse">
            <a:avLst/>
          </a:prstGeom>
          <a:noFill/>
          <a:ln w="158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42135" name="Oval 55"/>
          <p:cNvSpPr>
            <a:spLocks noChangeArrowheads="1"/>
          </p:cNvSpPr>
          <p:nvPr/>
        </p:nvSpPr>
        <p:spPr bwMode="auto">
          <a:xfrm>
            <a:off x="8435975" y="3025775"/>
            <a:ext cx="152400" cy="152400"/>
          </a:xfrm>
          <a:prstGeom prst="ellipse">
            <a:avLst/>
          </a:prstGeom>
          <a:noFill/>
          <a:ln w="158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42136" name="Oval 56"/>
          <p:cNvSpPr>
            <a:spLocks noChangeArrowheads="1"/>
          </p:cNvSpPr>
          <p:nvPr/>
        </p:nvSpPr>
        <p:spPr bwMode="auto">
          <a:xfrm>
            <a:off x="8054975" y="3482975"/>
            <a:ext cx="152400" cy="152400"/>
          </a:xfrm>
          <a:prstGeom prst="ellipse">
            <a:avLst/>
          </a:prstGeom>
          <a:noFill/>
          <a:ln w="158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42137" name="Oval 57"/>
          <p:cNvSpPr>
            <a:spLocks noChangeArrowheads="1"/>
          </p:cNvSpPr>
          <p:nvPr/>
        </p:nvSpPr>
        <p:spPr bwMode="auto">
          <a:xfrm>
            <a:off x="8283575" y="3482975"/>
            <a:ext cx="152400" cy="152400"/>
          </a:xfrm>
          <a:prstGeom prst="ellipse">
            <a:avLst/>
          </a:prstGeom>
          <a:noFill/>
          <a:ln w="158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cxnSp>
        <p:nvCxnSpPr>
          <p:cNvPr id="942138" name="AutoShape 58"/>
          <p:cNvCxnSpPr>
            <a:cxnSpLocks noChangeShapeType="1"/>
            <a:stCxn id="942101" idx="4"/>
            <a:endCxn id="942133" idx="0"/>
          </p:cNvCxnSpPr>
          <p:nvPr/>
        </p:nvCxnSpPr>
        <p:spPr bwMode="auto">
          <a:xfrm>
            <a:off x="7715250" y="2632075"/>
            <a:ext cx="187325" cy="385763"/>
          </a:xfrm>
          <a:prstGeom prst="straightConnector1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42139" name="AutoShape 59"/>
          <p:cNvCxnSpPr>
            <a:cxnSpLocks noChangeShapeType="1"/>
            <a:stCxn id="942101" idx="4"/>
            <a:endCxn id="942134" idx="0"/>
          </p:cNvCxnSpPr>
          <p:nvPr/>
        </p:nvCxnSpPr>
        <p:spPr bwMode="auto">
          <a:xfrm>
            <a:off x="7715250" y="2632075"/>
            <a:ext cx="492125" cy="385763"/>
          </a:xfrm>
          <a:prstGeom prst="straightConnector1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42140" name="AutoShape 60"/>
          <p:cNvCxnSpPr>
            <a:cxnSpLocks noChangeShapeType="1"/>
            <a:stCxn id="942101" idx="4"/>
            <a:endCxn id="942135" idx="0"/>
          </p:cNvCxnSpPr>
          <p:nvPr/>
        </p:nvCxnSpPr>
        <p:spPr bwMode="auto">
          <a:xfrm>
            <a:off x="7715250" y="2632075"/>
            <a:ext cx="796925" cy="385763"/>
          </a:xfrm>
          <a:prstGeom prst="straightConnector1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42141" name="AutoShape 61"/>
          <p:cNvCxnSpPr>
            <a:cxnSpLocks noChangeShapeType="1"/>
            <a:stCxn id="942134" idx="4"/>
            <a:endCxn id="942136" idx="0"/>
          </p:cNvCxnSpPr>
          <p:nvPr/>
        </p:nvCxnSpPr>
        <p:spPr bwMode="auto">
          <a:xfrm flipH="1">
            <a:off x="8131175" y="3186113"/>
            <a:ext cx="76200" cy="288925"/>
          </a:xfrm>
          <a:prstGeom prst="straightConnector1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42142" name="AutoShape 62"/>
          <p:cNvCxnSpPr>
            <a:cxnSpLocks noChangeShapeType="1"/>
            <a:stCxn id="942134" idx="4"/>
            <a:endCxn id="942137" idx="0"/>
          </p:cNvCxnSpPr>
          <p:nvPr/>
        </p:nvCxnSpPr>
        <p:spPr bwMode="auto">
          <a:xfrm>
            <a:off x="8207375" y="3186113"/>
            <a:ext cx="152400" cy="288925"/>
          </a:xfrm>
          <a:prstGeom prst="straightConnector1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42143" name="Text Box 63"/>
          <p:cNvSpPr txBox="1">
            <a:spLocks noChangeArrowheads="1"/>
          </p:cNvSpPr>
          <p:nvPr/>
        </p:nvSpPr>
        <p:spPr bwMode="auto">
          <a:xfrm>
            <a:off x="7988300" y="3617913"/>
            <a:ext cx="211138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200">
                <a:solidFill>
                  <a:srgbClr val="FFFF00"/>
                </a:solidFill>
                <a:cs typeface="+mn-cs"/>
              </a:rPr>
              <a:t>eye</a:t>
            </a:r>
          </a:p>
        </p:txBody>
      </p:sp>
      <p:sp>
        <p:nvSpPr>
          <p:cNvPr id="942144" name="Text Box 64"/>
          <p:cNvSpPr txBox="1">
            <a:spLocks noChangeArrowheads="1"/>
          </p:cNvSpPr>
          <p:nvPr/>
        </p:nvSpPr>
        <p:spPr bwMode="auto">
          <a:xfrm>
            <a:off x="7775575" y="3160713"/>
            <a:ext cx="287338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200">
                <a:solidFill>
                  <a:srgbClr val="FFFF00"/>
                </a:solidFill>
                <a:cs typeface="+mn-cs"/>
              </a:rPr>
              <a:t>beak</a:t>
            </a:r>
          </a:p>
        </p:txBody>
      </p:sp>
      <p:sp>
        <p:nvSpPr>
          <p:cNvPr id="942145" name="Text Box 65"/>
          <p:cNvSpPr txBox="1">
            <a:spLocks noChangeArrowheads="1"/>
          </p:cNvSpPr>
          <p:nvPr/>
        </p:nvSpPr>
        <p:spPr bwMode="auto">
          <a:xfrm>
            <a:off x="8401050" y="3157538"/>
            <a:ext cx="304800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en-US" sz="1200">
                <a:solidFill>
                  <a:srgbClr val="FFFF00"/>
                </a:solidFill>
                <a:cs typeface="+mn-cs"/>
              </a:rPr>
              <a:t>body</a:t>
            </a:r>
          </a:p>
        </p:txBody>
      </p:sp>
      <p:sp>
        <p:nvSpPr>
          <p:cNvPr id="942146" name="Text Box 66"/>
          <p:cNvSpPr txBox="1">
            <a:spLocks noChangeArrowheads="1"/>
          </p:cNvSpPr>
          <p:nvPr/>
        </p:nvSpPr>
        <p:spPr bwMode="auto">
          <a:xfrm>
            <a:off x="5334000" y="1447800"/>
            <a:ext cx="3810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000">
                <a:solidFill>
                  <a:srgbClr val="FFFF00"/>
                </a:solidFill>
                <a:latin typeface="Comic Sans MS" charset="0"/>
                <a:cs typeface="+mn-cs"/>
              </a:rPr>
              <a:t>Perceptual organization forms a tree:</a:t>
            </a:r>
          </a:p>
        </p:txBody>
      </p:sp>
      <p:sp>
        <p:nvSpPr>
          <p:cNvPr id="942147" name="Text Box 67"/>
          <p:cNvSpPr txBox="1">
            <a:spLocks noChangeArrowheads="1"/>
          </p:cNvSpPr>
          <p:nvPr/>
        </p:nvSpPr>
        <p:spPr bwMode="auto">
          <a:xfrm>
            <a:off x="5318125" y="4114800"/>
            <a:ext cx="3821113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2000">
                <a:latin typeface="Comic Sans MS" charset="0"/>
                <a:cs typeface="+mn-cs"/>
              </a:rPr>
              <a:t>Two segmentations are </a:t>
            </a:r>
          </a:p>
          <a:p>
            <a:pPr algn="l">
              <a:defRPr/>
            </a:pPr>
            <a:r>
              <a:rPr lang="en-US" sz="2000">
                <a:latin typeface="Comic Sans MS" charset="0"/>
                <a:cs typeface="+mn-cs"/>
              </a:rPr>
              <a:t>consistent when they can be</a:t>
            </a:r>
          </a:p>
          <a:p>
            <a:pPr algn="l">
              <a:defRPr/>
            </a:pPr>
            <a:r>
              <a:rPr lang="en-US" sz="2000">
                <a:latin typeface="Comic Sans MS" charset="0"/>
                <a:cs typeface="+mn-cs"/>
              </a:rPr>
              <a:t>explained by the same</a:t>
            </a:r>
          </a:p>
          <a:p>
            <a:pPr algn="l">
              <a:defRPr/>
            </a:pPr>
            <a:r>
              <a:rPr lang="en-US" sz="2000">
                <a:latin typeface="Comic Sans MS" charset="0"/>
                <a:cs typeface="+mn-cs"/>
              </a:rPr>
              <a:t>segmentation tree (i.e. they</a:t>
            </a:r>
          </a:p>
          <a:p>
            <a:pPr algn="l">
              <a:defRPr/>
            </a:pPr>
            <a:r>
              <a:rPr lang="en-US" sz="2000">
                <a:latin typeface="Comic Sans MS" charset="0"/>
                <a:cs typeface="+mn-cs"/>
              </a:rPr>
              <a:t>could be derived from a single </a:t>
            </a:r>
          </a:p>
          <a:p>
            <a:pPr algn="l">
              <a:defRPr/>
            </a:pPr>
            <a:r>
              <a:rPr lang="en-US" sz="2000">
                <a:latin typeface="Comic Sans MS" charset="0"/>
                <a:cs typeface="+mn-cs"/>
              </a:rPr>
              <a:t>perceptual organization).</a:t>
            </a:r>
            <a:endParaRPr lang="en-US" sz="2000">
              <a:solidFill>
                <a:schemeClr val="bg1"/>
              </a:solidFill>
              <a:latin typeface="Comic Sans MS" charset="0"/>
              <a:cs typeface="+mn-cs"/>
            </a:endParaRPr>
          </a:p>
        </p:txBody>
      </p:sp>
      <p:sp>
        <p:nvSpPr>
          <p:cNvPr id="942148" name="AutoShape 68"/>
          <p:cNvSpPr>
            <a:spLocks noChangeArrowheads="1"/>
          </p:cNvSpPr>
          <p:nvPr/>
        </p:nvSpPr>
        <p:spPr bwMode="auto">
          <a:xfrm>
            <a:off x="5105400" y="4191000"/>
            <a:ext cx="228600" cy="217488"/>
          </a:xfrm>
          <a:prstGeom prst="star5">
            <a:avLst/>
          </a:prstGeom>
          <a:solidFill>
            <a:schemeClr val="accent2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	</a:t>
            </a:r>
          </a:p>
        </p:txBody>
      </p:sp>
      <p:sp>
        <p:nvSpPr>
          <p:cNvPr id="19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9337B57-26BA-0141-9F07-9424ACB982AB}" type="slidenum">
              <a:rPr lang="en-US"/>
              <a:pPr>
                <a:defRPr/>
              </a:pPr>
              <a:t>60</a:t>
            </a:fld>
            <a:endParaRPr lang="en-US"/>
          </a:p>
        </p:txBody>
      </p:sp>
      <p:pic>
        <p:nvPicPr>
          <p:cNvPr id="928770" name="Content Placeholder 3" descr="187039_ucm.bmp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0" y="5253038"/>
            <a:ext cx="2290763" cy="1528762"/>
          </a:xfrm>
        </p:spPr>
      </p:pic>
      <p:pic>
        <p:nvPicPr>
          <p:cNvPr id="154628" name="Picture 4" descr="161062_img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2290763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29" name="Picture 5" descr="161062_s1.bmp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00200"/>
            <a:ext cx="2290763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30" name="Picture 6" descr="161062_s2.bmp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238" y="1600200"/>
            <a:ext cx="2290762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31" name="Picture 7" descr="161062_ucm.bmp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600200"/>
            <a:ext cx="2290763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32" name="Picture 8" descr="166081_img.bmp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90763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33" name="Picture 9" descr="166081_s1.bmp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2290763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34" name="Picture 10" descr="166081_s2.bmp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238" y="0"/>
            <a:ext cx="2290762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35" name="Picture 11" descr="166081_ucm.bmp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2290763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36" name="Picture 12" descr="173036_img.bmp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2290763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37" name="Picture 13" descr="173036_s1.bmp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2290763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38" name="Picture 14" descr="173036_s2.bmp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238" y="3429000"/>
            <a:ext cx="2290762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39" name="Picture 15" descr="173036_ucm.bmp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429000"/>
            <a:ext cx="2290763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40" name="Picture 16" descr="187039_img.bmp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57800"/>
            <a:ext cx="2290763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41" name="Picture 17" descr="187039_s1.bmp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5253038"/>
            <a:ext cx="2290762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42" name="Picture 18" descr="187039_s2.bmp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253038"/>
            <a:ext cx="2290763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	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D9E8CEF-B4C7-AF4E-ABAE-2ACDE8DB7223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  <p:pic>
        <p:nvPicPr>
          <p:cNvPr id="4" name="Picture 3" descr="Screen Shot 2015-03-04 at 9.24.3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2652"/>
            <a:ext cx="9144000" cy="362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543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	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D9E8CEF-B4C7-AF4E-ABAE-2ACDE8DB7223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  <p:pic>
        <p:nvPicPr>
          <p:cNvPr id="4" name="Picture 3" descr="Screen Shot 2015-03-04 at 9.24.4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9" y="0"/>
            <a:ext cx="71976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472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	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D9E8CEF-B4C7-AF4E-ABAE-2ACDE8DB7223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  <p:pic>
        <p:nvPicPr>
          <p:cNvPr id="4" name="Picture 3" descr="Screen Shot 2015-03-04 at 9.25.1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4856"/>
            <a:ext cx="9144000" cy="287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751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	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D9E8CEF-B4C7-AF4E-ABAE-2ACDE8DB7223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  <p:pic>
        <p:nvPicPr>
          <p:cNvPr id="4" name="Picture 3" descr="Screen Shot 2015-03-04 at 9.27.4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0"/>
            <a:ext cx="7620000" cy="677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715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	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D9E8CEF-B4C7-AF4E-ABAE-2ACDE8DB7223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  <p:pic>
        <p:nvPicPr>
          <p:cNvPr id="4" name="Picture 3" descr="Screen Shot 2015-03-04 at 9.29.4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0"/>
            <a:ext cx="6733721" cy="690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820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	</a:t>
            </a:r>
          </a:p>
        </p:txBody>
      </p:sp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4063"/>
            <a:ext cx="8229600" cy="1143000"/>
          </a:xfrm>
        </p:spPr>
        <p:txBody>
          <a:bodyPr/>
          <a:lstStyle/>
          <a:p>
            <a:r>
              <a:rPr lang="en-US" sz="3200" dirty="0"/>
              <a:t>Martin, </a:t>
            </a:r>
            <a:r>
              <a:rPr lang="en-US" sz="3200" dirty="0" err="1"/>
              <a:t>Fowlkes</a:t>
            </a:r>
            <a:r>
              <a:rPr lang="en-US" sz="3200" dirty="0"/>
              <a:t>, Malik PAMI 04</a:t>
            </a:r>
            <a:endParaRPr lang="en-US" dirty="0"/>
          </a:p>
        </p:txBody>
      </p:sp>
      <p:pic>
        <p:nvPicPr>
          <p:cNvPr id="79908" name="Picture 3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146685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914" name="Text Box 42"/>
          <p:cNvSpPr txBox="1">
            <a:spLocks noChangeArrowheads="1"/>
          </p:cNvSpPr>
          <p:nvPr/>
        </p:nvSpPr>
        <p:spPr bwMode="auto">
          <a:xfrm>
            <a:off x="533400" y="914400"/>
            <a:ext cx="996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/>
              <a:t>Image</a:t>
            </a:r>
          </a:p>
        </p:txBody>
      </p:sp>
      <p:sp>
        <p:nvSpPr>
          <p:cNvPr id="79882" name="AutoShape 10"/>
          <p:cNvSpPr>
            <a:spLocks noChangeArrowheads="1"/>
          </p:cNvSpPr>
          <p:nvPr/>
        </p:nvSpPr>
        <p:spPr bwMode="auto">
          <a:xfrm>
            <a:off x="1860550" y="2362200"/>
            <a:ext cx="533400" cy="304800"/>
          </a:xfrm>
          <a:prstGeom prst="rightArrow">
            <a:avLst>
              <a:gd name="adj1" fmla="val 37500"/>
              <a:gd name="adj2" fmla="val 65625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16" name="Text Box 44"/>
          <p:cNvSpPr txBox="1">
            <a:spLocks noChangeArrowheads="1"/>
          </p:cNvSpPr>
          <p:nvPr/>
        </p:nvSpPr>
        <p:spPr bwMode="auto">
          <a:xfrm>
            <a:off x="2398713" y="1143000"/>
            <a:ext cx="22082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/>
              <a:t>Boundary Cues</a:t>
            </a:r>
          </a:p>
        </p:txBody>
      </p:sp>
      <p:sp>
        <p:nvSpPr>
          <p:cNvPr id="79881" name="AutoShape 9"/>
          <p:cNvSpPr>
            <a:spLocks noChangeArrowheads="1"/>
          </p:cNvSpPr>
          <p:nvPr/>
        </p:nvSpPr>
        <p:spPr bwMode="auto">
          <a:xfrm>
            <a:off x="4648200" y="2343150"/>
            <a:ext cx="533400" cy="304800"/>
          </a:xfrm>
          <a:prstGeom prst="rightArrow">
            <a:avLst>
              <a:gd name="adj1" fmla="val 37500"/>
              <a:gd name="adj2" fmla="val 65625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34" name="Rectangle 62"/>
          <p:cNvSpPr>
            <a:spLocks noChangeArrowheads="1"/>
          </p:cNvSpPr>
          <p:nvPr/>
        </p:nvSpPr>
        <p:spPr bwMode="auto">
          <a:xfrm>
            <a:off x="2514600" y="1600200"/>
            <a:ext cx="1981200" cy="533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2400"/>
              <a:t>Brightness</a:t>
            </a:r>
          </a:p>
        </p:txBody>
      </p:sp>
      <p:sp>
        <p:nvSpPr>
          <p:cNvPr id="79935" name="Rectangle 63"/>
          <p:cNvSpPr>
            <a:spLocks noChangeArrowheads="1"/>
          </p:cNvSpPr>
          <p:nvPr/>
        </p:nvSpPr>
        <p:spPr bwMode="auto">
          <a:xfrm>
            <a:off x="2514600" y="2209800"/>
            <a:ext cx="1981200" cy="533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2400"/>
              <a:t>Color</a:t>
            </a:r>
          </a:p>
        </p:txBody>
      </p:sp>
      <p:sp>
        <p:nvSpPr>
          <p:cNvPr id="79936" name="Rectangle 64"/>
          <p:cNvSpPr>
            <a:spLocks noChangeArrowheads="1"/>
          </p:cNvSpPr>
          <p:nvPr/>
        </p:nvSpPr>
        <p:spPr bwMode="auto">
          <a:xfrm>
            <a:off x="2514600" y="2819400"/>
            <a:ext cx="1981200" cy="533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2400"/>
              <a:t>Texture</a:t>
            </a:r>
          </a:p>
        </p:txBody>
      </p:sp>
      <p:sp>
        <p:nvSpPr>
          <p:cNvPr id="79937" name="Rectangle 65"/>
          <p:cNvSpPr>
            <a:spLocks noChangeArrowheads="1"/>
          </p:cNvSpPr>
          <p:nvPr/>
        </p:nvSpPr>
        <p:spPr bwMode="auto">
          <a:xfrm>
            <a:off x="76200" y="4507671"/>
            <a:ext cx="921843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20000"/>
              </a:spcBef>
            </a:pPr>
            <a:r>
              <a:rPr lang="en-US" sz="2400" b="0" dirty="0" smtClean="0"/>
              <a:t>We trained a detector that combine multiple cues to find </a:t>
            </a:r>
            <a:r>
              <a:rPr lang="en-US" sz="2400" dirty="0" smtClean="0"/>
              <a:t>the</a:t>
            </a:r>
            <a:r>
              <a:rPr lang="en-US" sz="2400" b="0" dirty="0" smtClean="0"/>
              <a:t> </a:t>
            </a:r>
            <a:r>
              <a:rPr lang="en-US" sz="2400" b="0" dirty="0"/>
              <a:t>posterior probability of a </a:t>
            </a:r>
            <a:r>
              <a:rPr lang="en-US" sz="2400" b="0" dirty="0" smtClean="0"/>
              <a:t>boundary/edge </a:t>
            </a:r>
            <a:r>
              <a:rPr lang="en-US" sz="2400" b="0" dirty="0" err="1" smtClean="0"/>
              <a:t>P</a:t>
            </a:r>
            <a:r>
              <a:rPr lang="en-US" sz="2400" b="0" baseline="-25000" dirty="0" err="1" smtClean="0"/>
              <a:t>b</a:t>
            </a:r>
            <a:r>
              <a:rPr lang="en-US" sz="2400" b="0" dirty="0"/>
              <a:t>(</a:t>
            </a:r>
            <a:r>
              <a:rPr lang="en-US" sz="2400" b="0" dirty="0" err="1"/>
              <a:t>x,y</a:t>
            </a:r>
            <a:r>
              <a:rPr lang="en-US" sz="2400" b="0" dirty="0"/>
              <a:t>,</a:t>
            </a:r>
            <a:r>
              <a:rPr lang="en-US" sz="2400" b="0" dirty="0">
                <a:sym typeface="Symbol" charset="0"/>
              </a:rPr>
              <a:t></a:t>
            </a:r>
            <a:r>
              <a:rPr lang="en-US" sz="2400" b="0" dirty="0" smtClean="0">
                <a:sym typeface="Symbol" charset="0"/>
              </a:rPr>
              <a:t>). After that we used Normalized Cuts (Shi &amp; Malik) to find regions.</a:t>
            </a:r>
            <a:endParaRPr lang="en-US" sz="2400" dirty="0"/>
          </a:p>
        </p:txBody>
      </p:sp>
      <p:sp>
        <p:nvSpPr>
          <p:cNvPr id="79939" name="AutoShape 67"/>
          <p:cNvSpPr>
            <a:spLocks noChangeArrowheads="1"/>
          </p:cNvSpPr>
          <p:nvPr/>
        </p:nvSpPr>
        <p:spPr bwMode="auto">
          <a:xfrm>
            <a:off x="1860550" y="1752600"/>
            <a:ext cx="533400" cy="304800"/>
          </a:xfrm>
          <a:prstGeom prst="rightArrow">
            <a:avLst>
              <a:gd name="adj1" fmla="val 37500"/>
              <a:gd name="adj2" fmla="val 65625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940" name="AutoShape 68"/>
          <p:cNvSpPr>
            <a:spLocks noChangeArrowheads="1"/>
          </p:cNvSpPr>
          <p:nvPr/>
        </p:nvSpPr>
        <p:spPr bwMode="auto">
          <a:xfrm>
            <a:off x="1860550" y="2895600"/>
            <a:ext cx="533400" cy="304800"/>
          </a:xfrm>
          <a:prstGeom prst="rightArrow">
            <a:avLst>
              <a:gd name="adj1" fmla="val 37500"/>
              <a:gd name="adj2" fmla="val 65625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" name="Picture 2" descr="Screen Shot 2014-08-22 at 4.46.1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143000"/>
            <a:ext cx="1723136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939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4"/>
          <p:cNvSpPr>
            <a:spLocks noGrp="1"/>
          </p:cNvSpPr>
          <p:nvPr>
            <p:ph type="title"/>
          </p:nvPr>
        </p:nvSpPr>
        <p:spPr>
          <a:xfrm>
            <a:off x="381000" y="381000"/>
            <a:ext cx="8229600" cy="1143000"/>
          </a:xfrm>
        </p:spPr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Multiscale Combinatorial Regions</a:t>
            </a:r>
            <a:br>
              <a:rPr lang="en-US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2400">
                <a:latin typeface="Calibri" charset="0"/>
                <a:ea typeface="ＭＳ Ｐゴシック" charset="0"/>
                <a:cs typeface="ＭＳ Ｐゴシック" charset="0"/>
              </a:rPr>
              <a:t>Arbelaez, Pont-Tuset, Barron, Marques &amp; Malik, CVPR 2014</a:t>
            </a:r>
          </a:p>
        </p:txBody>
      </p:sp>
      <p:pic>
        <p:nvPicPr>
          <p:cNvPr id="55298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8650" y="2046288"/>
            <a:ext cx="7886700" cy="3910012"/>
          </a:xfrm>
        </p:spPr>
      </p:pic>
    </p:spTree>
    <p:extLst>
      <p:ext uri="{BB962C8B-B14F-4D97-AF65-F5344CB8AC3E}">
        <p14:creationId xmlns:p14="http://schemas.microsoft.com/office/powerpoint/2010/main" val="1101415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2-26 at 6.28.3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98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94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1690688"/>
            <a:ext cx="7543800" cy="501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001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	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1DAE6D8-8660-874A-A93E-3C2AE123CD56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7024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j-cs"/>
            </a:endParaRPr>
          </a:p>
        </p:txBody>
      </p:sp>
      <p:sp>
        <p:nvSpPr>
          <p:cNvPr id="70246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  <p:pic>
        <p:nvPicPr>
          <p:cNvPr id="37893" name="Picture 4" descr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0"/>
            <a:ext cx="7391400" cy="628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2-26 at 6.32.3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3683"/>
            <a:ext cx="9144000" cy="387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480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2-26 at 6.33.3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7543"/>
            <a:ext cx="9144000" cy="385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591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	</a:t>
            </a: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7861499-4177-5F46-BBA8-93A4D082975F}" type="slidenum">
              <a:rPr lang="en-US"/>
              <a:pPr>
                <a:defRPr/>
              </a:pPr>
              <a:t>8</a:t>
            </a:fld>
            <a:endParaRPr lang="en-US"/>
          </a:p>
        </p:txBody>
      </p:sp>
      <p:pic>
        <p:nvPicPr>
          <p:cNvPr id="39939" name="Picture 2" descr="scan0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85800"/>
            <a:ext cx="8763000" cy="569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851" name="Rectangle 3"/>
          <p:cNvSpPr>
            <a:spLocks noChangeArrowheads="1"/>
          </p:cNvSpPr>
          <p:nvPr/>
        </p:nvSpPr>
        <p:spPr bwMode="auto">
          <a:xfrm>
            <a:off x="1143000" y="0"/>
            <a:ext cx="7467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b="1">
              <a:cs typeface="+mn-cs"/>
            </a:endParaRPr>
          </a:p>
        </p:txBody>
      </p:sp>
      <p:sp>
        <p:nvSpPr>
          <p:cNvPr id="718852" name="Text Box 4"/>
          <p:cNvSpPr txBox="1">
            <a:spLocks noChangeArrowheads="1"/>
          </p:cNvSpPr>
          <p:nvPr/>
        </p:nvSpPr>
        <p:spPr bwMode="auto">
          <a:xfrm>
            <a:off x="1508125" y="-42863"/>
            <a:ext cx="13112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b="1">
              <a:cs typeface="+mn-cs"/>
            </a:endParaRPr>
          </a:p>
        </p:txBody>
      </p:sp>
      <p:sp>
        <p:nvSpPr>
          <p:cNvPr id="718853" name="Text Box 5"/>
          <p:cNvSpPr txBox="1">
            <a:spLocks noChangeArrowheads="1"/>
          </p:cNvSpPr>
          <p:nvPr/>
        </p:nvSpPr>
        <p:spPr bwMode="auto">
          <a:xfrm>
            <a:off x="533400" y="0"/>
            <a:ext cx="8153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>
                <a:solidFill>
                  <a:srgbClr val="FFFF00"/>
                </a:solidFill>
                <a:cs typeface="+mn-cs"/>
              </a:rPr>
              <a:t>Contours can</a:t>
            </a:r>
            <a:r>
              <a:rPr lang="en-US" b="1">
                <a:solidFill>
                  <a:srgbClr val="FFFF00"/>
                </a:solidFill>
                <a:cs typeface="+mn-cs"/>
              </a:rPr>
              <a:t> </a:t>
            </a:r>
            <a:r>
              <a:rPr lang="en-US" sz="2000" b="1">
                <a:solidFill>
                  <a:srgbClr val="FFFF00"/>
                </a:solidFill>
                <a:cs typeface="+mn-cs"/>
              </a:rPr>
              <a:t>be defined by any of a number of cues (P. Cavanagh)</a:t>
            </a:r>
            <a:endParaRPr lang="en-US" b="1">
              <a:cs typeface="+mn-cs"/>
            </a:endParaRPr>
          </a:p>
        </p:txBody>
      </p:sp>
      <p:sp>
        <p:nvSpPr>
          <p:cNvPr id="718854" name="Rectangle 6"/>
          <p:cNvSpPr>
            <a:spLocks noChangeArrowheads="1"/>
          </p:cNvSpPr>
          <p:nvPr/>
        </p:nvSpPr>
        <p:spPr bwMode="auto">
          <a:xfrm>
            <a:off x="9344025" y="-106363"/>
            <a:ext cx="184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b="1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	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EA78CA4-3071-B14E-8535-DCDBB4BCC799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77005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cs typeface="+mj-cs"/>
              </a:rPr>
              <a:t>Boundaries of image regions defined by a number of cues</a:t>
            </a:r>
          </a:p>
        </p:txBody>
      </p:sp>
      <p:sp>
        <p:nvSpPr>
          <p:cNvPr id="77005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>
              <a:defRPr/>
            </a:pPr>
            <a:r>
              <a:rPr lang="en-US" sz="2000" dirty="0" smtClean="0"/>
              <a:t>Brightness</a:t>
            </a:r>
            <a:endParaRPr lang="en-US" sz="2000" dirty="0"/>
          </a:p>
          <a:p>
            <a:pPr lvl="1" eaLnBrk="1" hangingPunct="1">
              <a:defRPr/>
            </a:pPr>
            <a:r>
              <a:rPr lang="en-US" sz="2000" dirty="0" smtClean="0"/>
              <a:t>Color</a:t>
            </a:r>
          </a:p>
          <a:p>
            <a:pPr lvl="1" eaLnBrk="1" hangingPunct="1">
              <a:defRPr/>
            </a:pPr>
            <a:r>
              <a:rPr lang="en-US" sz="2000" dirty="0" smtClean="0"/>
              <a:t>Texture</a:t>
            </a:r>
          </a:p>
          <a:p>
            <a:pPr lvl="1" eaLnBrk="1" hangingPunct="1">
              <a:defRPr/>
            </a:pPr>
            <a:r>
              <a:rPr lang="en-US" sz="2000" dirty="0" smtClean="0"/>
              <a:t>Motion (in video)</a:t>
            </a:r>
          </a:p>
          <a:p>
            <a:pPr lvl="1" eaLnBrk="1" hangingPunct="1">
              <a:defRPr/>
            </a:pPr>
            <a:r>
              <a:rPr lang="en-US" sz="2000" dirty="0" smtClean="0"/>
              <a:t>Binocular </a:t>
            </a:r>
            <a:r>
              <a:rPr lang="en-US" sz="2000" dirty="0" err="1" smtClean="0"/>
              <a:t>Diparity</a:t>
            </a:r>
            <a:r>
              <a:rPr lang="en-US" sz="2000" dirty="0" smtClean="0"/>
              <a:t> (if available)</a:t>
            </a:r>
          </a:p>
          <a:p>
            <a:pPr lvl="1" eaLnBrk="1" hangingPunct="1">
              <a:defRPr/>
            </a:pPr>
            <a:r>
              <a:rPr lang="en-US" sz="2000" dirty="0" smtClean="0"/>
              <a:t>Familiar objects</a:t>
            </a:r>
          </a:p>
        </p:txBody>
      </p:sp>
      <p:pic>
        <p:nvPicPr>
          <p:cNvPr id="41989" name="Picture 1028" descr="boundary_e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738" y="1905000"/>
            <a:ext cx="2778125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|50."/>
</p:tagLst>
</file>

<file path=ppt/theme/theme1.xml><?xml version="1.0" encoding="utf-8"?>
<a:theme xmlns:a="http://schemas.openxmlformats.org/drawingml/2006/main" name="Default Design">
  <a:themeElements>
    <a:clrScheme name="">
      <a:dk1>
        <a:srgbClr val="808080"/>
      </a:dk1>
      <a:lt1>
        <a:srgbClr val="FFFFFF"/>
      </a:lt1>
      <a:dk2>
        <a:srgbClr val="000000"/>
      </a:dk2>
      <a:lt2>
        <a:srgbClr val="FFFFFF"/>
      </a:lt2>
      <a:accent1>
        <a:srgbClr val="00CC99"/>
      </a:accent1>
      <a:accent2>
        <a:srgbClr val="3333CC"/>
      </a:accent2>
      <a:accent3>
        <a:srgbClr val="AAAAA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7348</TotalTime>
  <Words>1184</Words>
  <Application>Microsoft Macintosh PowerPoint</Application>
  <PresentationFormat>On-screen Show (4:3)</PresentationFormat>
  <Paragraphs>437</Paragraphs>
  <Slides>71</Slides>
  <Notes>59</Notes>
  <HiddenSlides>0</HiddenSlides>
  <MMClips>1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71</vt:i4>
      </vt:variant>
    </vt:vector>
  </HeadingPairs>
  <TitlesOfParts>
    <vt:vector size="76" baseType="lpstr">
      <vt:lpstr>Default Design</vt:lpstr>
      <vt:lpstr>Office Theme</vt:lpstr>
      <vt:lpstr>Bitmap Image</vt:lpstr>
      <vt:lpstr>Equation</vt:lpstr>
      <vt:lpstr>Photo Editor Photo</vt:lpstr>
      <vt:lpstr>   Visual Grouping: Contours and Regions in Natural Images</vt:lpstr>
      <vt:lpstr>From Pixels to Perception</vt:lpstr>
      <vt:lpstr>Recognition, Reconstruction &amp; Reorganization</vt:lpstr>
      <vt:lpstr>The Three R’s of Vision</vt:lpstr>
      <vt:lpstr>PowerPoint Presentation</vt:lpstr>
      <vt:lpstr>Consistency</vt:lpstr>
      <vt:lpstr>PowerPoint Presentation</vt:lpstr>
      <vt:lpstr>PowerPoint Presentation</vt:lpstr>
      <vt:lpstr>Boundaries of image regions defined by a number of cues</vt:lpstr>
      <vt:lpstr>PowerPoint Presentation</vt:lpstr>
      <vt:lpstr>Martin, Fowlkes, Malik PAMI 04</vt:lpstr>
      <vt:lpstr>Oriented Feature Gradient</vt:lpstr>
      <vt:lpstr>Visual Texture</vt:lpstr>
      <vt:lpstr>Example Natural Materials</vt:lpstr>
      <vt:lpstr>Example Natural Materials</vt:lpstr>
      <vt:lpstr>Materials under different illumination and viewing directions</vt:lpstr>
      <vt:lpstr>PowerPoint Presentation</vt:lpstr>
      <vt:lpstr>Julesz’s texton theory</vt:lpstr>
      <vt:lpstr>Orientation is a texton</vt:lpstr>
      <vt:lpstr>Terminators are textons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Texture Recognition</vt:lpstr>
      <vt:lpstr>2D Textons</vt:lpstr>
      <vt:lpstr>2D Textons (cont’d)</vt:lpstr>
      <vt:lpstr>Texton Labeling</vt:lpstr>
      <vt:lpstr>Material Representation</vt:lpstr>
      <vt:lpstr>Histogram Models for Recognition (Leung &amp; Malik, 1999)</vt:lpstr>
      <vt:lpstr>Similarity of materials</vt:lpstr>
      <vt:lpstr>Similarity Matrix</vt:lpstr>
      <vt:lpstr>Oriented Feature Gradient</vt:lpstr>
      <vt:lpstr>Individual Features</vt:lpstr>
      <vt:lpstr>Filter Outputs</vt:lpstr>
      <vt:lpstr>Texture gradient = Chi square distance between texton histograms in half disks across edge</vt:lpstr>
      <vt:lpstr>PowerPoint Presentation</vt:lpstr>
      <vt:lpstr>Exploiting global constraints: Image Segmentation as Graph Partitioning</vt:lpstr>
      <vt:lpstr>Wij  small when intervening contour strong, small when weak..   Cij =  max Pb(x,y) for  (x,y)  on line segment ij;     Wij = exp ( - Cij / </vt:lpstr>
      <vt:lpstr> How to partition a graph</vt:lpstr>
      <vt:lpstr>Normalized Cut is a better measure ..</vt:lpstr>
      <vt:lpstr>Solving the Normalized Cut problem</vt:lpstr>
      <vt:lpstr>Normalized Cuts as a Spring-Mass system</vt:lpstr>
      <vt:lpstr>Eigenvectors carry contour information</vt:lpstr>
      <vt:lpstr>PowerPoint Presentation</vt:lpstr>
      <vt:lpstr>PowerPoint Presentation</vt:lpstr>
      <vt:lpstr>Comparison to other approaches (2009)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Martin, Fowlkes, Malik PAMI 04</vt:lpstr>
      <vt:lpstr>Multiscale Combinatorial Regions Arbelaez, Pont-Tuset, Barron, Marques &amp; Malik, CVPR 2014</vt:lpstr>
      <vt:lpstr>PowerPoint Presentation</vt:lpstr>
      <vt:lpstr>Examples</vt:lpstr>
      <vt:lpstr>PowerPoint Presentation</vt:lpstr>
      <vt:lpstr>PowerPoint Presentation</vt:lpstr>
    </vt:vector>
  </TitlesOfParts>
  <Company>UC Berkeley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to Detect Natural Image Boundaries Using  Local Brightness, Color, and Texture Cues</dc:title>
  <dc:creator>David Martin</dc:creator>
  <cp:lastModifiedBy>Pulkit</cp:lastModifiedBy>
  <cp:revision>443</cp:revision>
  <dcterms:created xsi:type="dcterms:W3CDTF">2002-12-06T22:44:45Z</dcterms:created>
  <dcterms:modified xsi:type="dcterms:W3CDTF">2015-09-06T09:02:48Z</dcterms:modified>
</cp:coreProperties>
</file>