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35"/>
  </p:notesMasterIdLst>
  <p:handoutMasterIdLst>
    <p:handoutMasterId r:id="rId36"/>
  </p:handoutMasterIdLst>
  <p:sldIdLst>
    <p:sldId id="391" r:id="rId6"/>
    <p:sldId id="409" r:id="rId7"/>
    <p:sldId id="341" r:id="rId8"/>
    <p:sldId id="428" r:id="rId9"/>
    <p:sldId id="435" r:id="rId10"/>
    <p:sldId id="411" r:id="rId11"/>
    <p:sldId id="347" r:id="rId12"/>
    <p:sldId id="348" r:id="rId13"/>
    <p:sldId id="412" r:id="rId14"/>
    <p:sldId id="350" r:id="rId15"/>
    <p:sldId id="351" r:id="rId16"/>
    <p:sldId id="410" r:id="rId17"/>
    <p:sldId id="353" r:id="rId18"/>
    <p:sldId id="413" r:id="rId19"/>
    <p:sldId id="414" r:id="rId20"/>
    <p:sldId id="415" r:id="rId21"/>
    <p:sldId id="416" r:id="rId22"/>
    <p:sldId id="436" r:id="rId23"/>
    <p:sldId id="433" r:id="rId24"/>
    <p:sldId id="373" r:id="rId25"/>
    <p:sldId id="374" r:id="rId26"/>
    <p:sldId id="438" r:id="rId27"/>
    <p:sldId id="439" r:id="rId28"/>
    <p:sldId id="386" r:id="rId29"/>
    <p:sldId id="385" r:id="rId30"/>
    <p:sldId id="387" r:id="rId31"/>
    <p:sldId id="389" r:id="rId32"/>
    <p:sldId id="437" r:id="rId33"/>
    <p:sldId id="390" r:id="rId34"/>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29A16"/>
    <a:srgbClr val="03C2F1"/>
    <a:srgbClr val="ACE58F"/>
    <a:srgbClr val="59D01E"/>
    <a:srgbClr val="000000"/>
    <a:srgbClr val="F8F57B"/>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80" autoAdjust="0"/>
    <p:restoredTop sz="79568" autoAdjust="0"/>
  </p:normalViewPr>
  <p:slideViewPr>
    <p:cSldViewPr snapToGrid="0">
      <p:cViewPr>
        <p:scale>
          <a:sx n="94" d="100"/>
          <a:sy n="94" d="100"/>
        </p:scale>
        <p:origin x="144" y="-72"/>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70" d="100"/>
        <a:sy n="70" d="100"/>
      </p:scale>
      <p:origin x="0" y="138"/>
    </p:cViewPr>
  </p:sorterViewPr>
  <p:notesViewPr>
    <p:cSldViewPr snapToGrid="0" showGuides="1">
      <p:cViewPr>
        <p:scale>
          <a:sx n="148" d="100"/>
          <a:sy n="148" d="100"/>
        </p:scale>
        <p:origin x="-168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193C47-7400-4DD4-9359-558A64BC170A}" type="doc">
      <dgm:prSet loTypeId="urn:microsoft.com/office/officeart/2005/8/layout/process1" loCatId="process" qsTypeId="urn:microsoft.com/office/officeart/2005/8/quickstyle/simple1" qsCatId="simple" csTypeId="urn:microsoft.com/office/officeart/2005/8/colors/accent3_5" csCatId="accent3" phldr="1"/>
      <dgm:spPr/>
      <dgm:t>
        <a:bodyPr/>
        <a:lstStyle/>
        <a:p>
          <a:endParaRPr lang="en-GB"/>
        </a:p>
      </dgm:t>
    </dgm:pt>
    <dgm:pt modelId="{D8059176-ACF7-486F-9A68-525D2BC3FADC}">
      <dgm:prSet custT="1"/>
      <dgm:spPr>
        <a:solidFill>
          <a:srgbClr val="00B050"/>
        </a:solidFill>
      </dgm:spPr>
      <dgm:t>
        <a:bodyPr/>
        <a:lstStyle/>
        <a:p>
          <a:pPr rtl="0"/>
          <a:r>
            <a:rPr lang="en-GB" sz="3200" dirty="0" smtClean="0"/>
            <a:t>F# async + immutable</a:t>
          </a:r>
          <a:endParaRPr lang="en-GB" sz="3200" dirty="0"/>
        </a:p>
      </dgm:t>
    </dgm:pt>
    <dgm:pt modelId="{CB1FFEBE-7DD0-4D5D-95EB-30F953435118}" type="parTrans" cxnId="{19D0EE08-19EA-4B7A-8951-9B2F96597A31}">
      <dgm:prSet/>
      <dgm:spPr/>
      <dgm:t>
        <a:bodyPr/>
        <a:lstStyle/>
        <a:p>
          <a:endParaRPr lang="en-GB"/>
        </a:p>
      </dgm:t>
    </dgm:pt>
    <dgm:pt modelId="{8646B798-76B5-4119-8E51-D0312466090F}" type="sibTrans" cxnId="{19D0EE08-19EA-4B7A-8951-9B2F96597A31}">
      <dgm:prSet/>
      <dgm:spPr>
        <a:solidFill>
          <a:srgbClr val="00B0F0"/>
        </a:solidFill>
      </dgm:spPr>
      <dgm:t>
        <a:bodyPr/>
        <a:lstStyle/>
        <a:p>
          <a:endParaRPr lang="en-GB"/>
        </a:p>
      </dgm:t>
    </dgm:pt>
    <dgm:pt modelId="{B8E33EC4-2EFA-4BD4-8CBD-36C1F055A483}">
      <dgm:prSet custT="1"/>
      <dgm:spPr>
        <a:solidFill>
          <a:srgbClr val="00B050"/>
        </a:solidFill>
      </dgm:spPr>
      <dgm:t>
        <a:bodyPr/>
        <a:lstStyle/>
        <a:p>
          <a:pPr rtl="0"/>
          <a:r>
            <a:rPr lang="en-GB" sz="3200" dirty="0" smtClean="0"/>
            <a:t>Parallel</a:t>
          </a:r>
          <a:endParaRPr lang="en-GB" sz="3200" dirty="0"/>
        </a:p>
      </dgm:t>
    </dgm:pt>
    <dgm:pt modelId="{DB4B4BB2-C8B0-40EF-9CC5-658F48C4C517}" type="parTrans" cxnId="{DE7E92C2-C94E-43F7-A108-0A4581394F66}">
      <dgm:prSet/>
      <dgm:spPr/>
      <dgm:t>
        <a:bodyPr/>
        <a:lstStyle/>
        <a:p>
          <a:endParaRPr lang="en-GB"/>
        </a:p>
      </dgm:t>
    </dgm:pt>
    <dgm:pt modelId="{73138345-E58C-4152-BEB4-54D1BFE572B9}" type="sibTrans" cxnId="{DE7E92C2-C94E-43F7-A108-0A4581394F66}">
      <dgm:prSet/>
      <dgm:spPr>
        <a:solidFill>
          <a:srgbClr val="00B0F0"/>
        </a:solidFill>
      </dgm:spPr>
      <dgm:t>
        <a:bodyPr/>
        <a:lstStyle/>
        <a:p>
          <a:endParaRPr lang="en-GB"/>
        </a:p>
      </dgm:t>
    </dgm:pt>
    <dgm:pt modelId="{141FA1FE-9859-40E8-B9F3-868239BA63F6}">
      <dgm:prSet custT="1"/>
      <dgm:spPr>
        <a:solidFill>
          <a:srgbClr val="00B050"/>
        </a:solidFill>
      </dgm:spPr>
      <dgm:t>
        <a:bodyPr/>
        <a:lstStyle/>
        <a:p>
          <a:pPr rtl="0"/>
          <a:r>
            <a:rPr lang="en-GB" sz="3200" dirty="0" smtClean="0"/>
            <a:t>Server</a:t>
          </a:r>
          <a:endParaRPr lang="en-GB" sz="3200" dirty="0"/>
        </a:p>
      </dgm:t>
    </dgm:pt>
    <dgm:pt modelId="{01116C18-383F-45A7-B69E-594CB9A286D3}" type="parTrans" cxnId="{C55B575B-09A0-401F-9982-C564BD154EC4}">
      <dgm:prSet/>
      <dgm:spPr/>
      <dgm:t>
        <a:bodyPr/>
        <a:lstStyle/>
        <a:p>
          <a:endParaRPr lang="en-GB"/>
        </a:p>
      </dgm:t>
    </dgm:pt>
    <dgm:pt modelId="{93F0D563-2A9F-46FB-A963-EFDE7A526731}" type="sibTrans" cxnId="{C55B575B-09A0-401F-9982-C564BD154EC4}">
      <dgm:prSet/>
      <dgm:spPr>
        <a:solidFill>
          <a:srgbClr val="00B0F0"/>
        </a:solidFill>
      </dgm:spPr>
      <dgm:t>
        <a:bodyPr/>
        <a:lstStyle/>
        <a:p>
          <a:endParaRPr lang="en-GB"/>
        </a:p>
      </dgm:t>
    </dgm:pt>
    <dgm:pt modelId="{F47D1EAE-2B3B-4DCD-B084-FE7211F0CA2F}">
      <dgm:prSet/>
      <dgm:spPr>
        <a:solidFill>
          <a:srgbClr val="00B050"/>
        </a:solidFill>
      </dgm:spPr>
      <dgm:t>
        <a:bodyPr/>
        <a:lstStyle/>
        <a:p>
          <a:pPr rtl="0"/>
          <a:r>
            <a:rPr lang="en-GB" dirty="0" smtClean="0"/>
            <a:t>Agents</a:t>
          </a:r>
          <a:endParaRPr lang="en-GB" dirty="0"/>
        </a:p>
      </dgm:t>
    </dgm:pt>
    <dgm:pt modelId="{E849E0AE-9FFD-4C65-B331-554BF92B0BC2}" type="parTrans" cxnId="{87B4CA5D-8D4C-448E-9C82-B16A11FBC8A5}">
      <dgm:prSet/>
      <dgm:spPr/>
      <dgm:t>
        <a:bodyPr/>
        <a:lstStyle/>
        <a:p>
          <a:endParaRPr lang="en-GB"/>
        </a:p>
      </dgm:t>
    </dgm:pt>
    <dgm:pt modelId="{27BA3C9B-03A3-4B62-B581-F259959650DE}" type="sibTrans" cxnId="{87B4CA5D-8D4C-448E-9C82-B16A11FBC8A5}">
      <dgm:prSet/>
      <dgm:spPr/>
      <dgm:t>
        <a:bodyPr/>
        <a:lstStyle/>
        <a:p>
          <a:endParaRPr lang="en-GB"/>
        </a:p>
      </dgm:t>
    </dgm:pt>
    <dgm:pt modelId="{2D1F42B0-8635-4E88-8B87-EECA87E2CA97}" type="pres">
      <dgm:prSet presAssocID="{9B193C47-7400-4DD4-9359-558A64BC170A}" presName="Name0" presStyleCnt="0">
        <dgm:presLayoutVars>
          <dgm:dir/>
          <dgm:resizeHandles val="exact"/>
        </dgm:presLayoutVars>
      </dgm:prSet>
      <dgm:spPr/>
      <dgm:t>
        <a:bodyPr/>
        <a:lstStyle/>
        <a:p>
          <a:endParaRPr lang="en-GB"/>
        </a:p>
      </dgm:t>
    </dgm:pt>
    <dgm:pt modelId="{9A1BFA8D-3F24-4EAD-8E72-D9F1E57F82DD}" type="pres">
      <dgm:prSet presAssocID="{D8059176-ACF7-486F-9A68-525D2BC3FADC}" presName="node" presStyleLbl="node1" presStyleIdx="0" presStyleCnt="4" custScaleX="161653">
        <dgm:presLayoutVars>
          <dgm:bulletEnabled val="1"/>
        </dgm:presLayoutVars>
      </dgm:prSet>
      <dgm:spPr/>
      <dgm:t>
        <a:bodyPr/>
        <a:lstStyle/>
        <a:p>
          <a:endParaRPr lang="en-GB"/>
        </a:p>
      </dgm:t>
    </dgm:pt>
    <dgm:pt modelId="{2E32B71F-E584-41FC-943D-AB77CE5D2E23}" type="pres">
      <dgm:prSet presAssocID="{8646B798-76B5-4119-8E51-D0312466090F}" presName="sibTrans" presStyleLbl="sibTrans2D1" presStyleIdx="0" presStyleCnt="3"/>
      <dgm:spPr/>
      <dgm:t>
        <a:bodyPr/>
        <a:lstStyle/>
        <a:p>
          <a:endParaRPr lang="en-GB"/>
        </a:p>
      </dgm:t>
    </dgm:pt>
    <dgm:pt modelId="{01ECC769-E5B2-4E48-B9BE-1914ACD6365D}" type="pres">
      <dgm:prSet presAssocID="{8646B798-76B5-4119-8E51-D0312466090F}" presName="connectorText" presStyleLbl="sibTrans2D1" presStyleIdx="0" presStyleCnt="3"/>
      <dgm:spPr/>
      <dgm:t>
        <a:bodyPr/>
        <a:lstStyle/>
        <a:p>
          <a:endParaRPr lang="en-GB"/>
        </a:p>
      </dgm:t>
    </dgm:pt>
    <dgm:pt modelId="{A7576EB5-77C0-4967-A421-CE4132E51FA1}" type="pres">
      <dgm:prSet presAssocID="{B8E33EC4-2EFA-4BD4-8CBD-36C1F055A483}" presName="node" presStyleLbl="node1" presStyleIdx="1" presStyleCnt="4" custLinFactY="-81402" custLinFactNeighborY="-100000">
        <dgm:presLayoutVars>
          <dgm:bulletEnabled val="1"/>
        </dgm:presLayoutVars>
      </dgm:prSet>
      <dgm:spPr/>
      <dgm:t>
        <a:bodyPr/>
        <a:lstStyle/>
        <a:p>
          <a:endParaRPr lang="en-GB"/>
        </a:p>
      </dgm:t>
    </dgm:pt>
    <dgm:pt modelId="{CF940D06-359E-4251-A747-14B95905EF32}" type="pres">
      <dgm:prSet presAssocID="{73138345-E58C-4152-BEB4-54D1BFE572B9}" presName="sibTrans" presStyleLbl="sibTrans2D1" presStyleIdx="1" presStyleCnt="3" custAng="18364389" custScaleX="184871" custLinFactX="-100000" custLinFactY="100000" custLinFactNeighborX="-187789" custLinFactNeighborY="120952"/>
      <dgm:spPr/>
      <dgm:t>
        <a:bodyPr/>
        <a:lstStyle/>
        <a:p>
          <a:endParaRPr lang="en-GB"/>
        </a:p>
      </dgm:t>
    </dgm:pt>
    <dgm:pt modelId="{67C52102-9AC9-4B16-85A7-65A6EB4FB437}" type="pres">
      <dgm:prSet presAssocID="{73138345-E58C-4152-BEB4-54D1BFE572B9}" presName="connectorText" presStyleLbl="sibTrans2D1" presStyleIdx="1" presStyleCnt="3"/>
      <dgm:spPr/>
      <dgm:t>
        <a:bodyPr/>
        <a:lstStyle/>
        <a:p>
          <a:endParaRPr lang="en-GB"/>
        </a:p>
      </dgm:t>
    </dgm:pt>
    <dgm:pt modelId="{EE2E5D40-36D7-4CBF-95BC-A19B96D9D7EE}" type="pres">
      <dgm:prSet presAssocID="{141FA1FE-9859-40E8-B9F3-868239BA63F6}" presName="node" presStyleLbl="node1" presStyleIdx="2" presStyleCnt="4" custLinFactX="-40317" custLinFactNeighborX="-100000" custLinFactNeighborY="-10008">
        <dgm:presLayoutVars>
          <dgm:bulletEnabled val="1"/>
        </dgm:presLayoutVars>
      </dgm:prSet>
      <dgm:spPr/>
      <dgm:t>
        <a:bodyPr/>
        <a:lstStyle/>
        <a:p>
          <a:endParaRPr lang="en-GB"/>
        </a:p>
      </dgm:t>
    </dgm:pt>
    <dgm:pt modelId="{0A60A79A-6FA3-454B-A50B-7152EAF4185A}" type="pres">
      <dgm:prSet presAssocID="{93F0D563-2A9F-46FB-A963-EFDE7A526731}" presName="sibTrans" presStyleLbl="sibTrans2D1" presStyleIdx="2" presStyleCnt="3" custAng="17227738" custScaleX="161504" custLinFactX="-140219" custLinFactNeighborX="-200000" custLinFactNeighborY="39347"/>
      <dgm:spPr/>
      <dgm:t>
        <a:bodyPr/>
        <a:lstStyle/>
        <a:p>
          <a:endParaRPr lang="en-GB"/>
        </a:p>
      </dgm:t>
    </dgm:pt>
    <dgm:pt modelId="{0FF6796D-3D69-467F-A047-299B93D5B69A}" type="pres">
      <dgm:prSet presAssocID="{93F0D563-2A9F-46FB-A963-EFDE7A526731}" presName="connectorText" presStyleLbl="sibTrans2D1" presStyleIdx="2" presStyleCnt="3"/>
      <dgm:spPr/>
      <dgm:t>
        <a:bodyPr/>
        <a:lstStyle/>
        <a:p>
          <a:endParaRPr lang="en-GB"/>
        </a:p>
      </dgm:t>
    </dgm:pt>
    <dgm:pt modelId="{FA332C85-6D89-4F14-8668-01CDD4F1EC5E}" type="pres">
      <dgm:prSet presAssocID="{F47D1EAE-2B3B-4DCD-B084-FE7211F0CA2F}" presName="node" presStyleLbl="node1" presStyleIdx="3" presStyleCnt="4" custLinFactX="-190977" custLinFactY="81402" custLinFactNeighborX="-200000" custLinFactNeighborY="100000">
        <dgm:presLayoutVars>
          <dgm:bulletEnabled val="1"/>
        </dgm:presLayoutVars>
      </dgm:prSet>
      <dgm:spPr/>
      <dgm:t>
        <a:bodyPr/>
        <a:lstStyle/>
        <a:p>
          <a:endParaRPr lang="en-GB"/>
        </a:p>
      </dgm:t>
    </dgm:pt>
  </dgm:ptLst>
  <dgm:cxnLst>
    <dgm:cxn modelId="{EB78F523-8279-4B44-A492-35587600BEEE}" type="presOf" srcId="{F47D1EAE-2B3B-4DCD-B084-FE7211F0CA2F}" destId="{FA332C85-6D89-4F14-8668-01CDD4F1EC5E}" srcOrd="0" destOrd="0" presId="urn:microsoft.com/office/officeart/2005/8/layout/process1"/>
    <dgm:cxn modelId="{D09B2657-95C1-4A35-A03A-1127DDB5E90B}" type="presOf" srcId="{8646B798-76B5-4119-8E51-D0312466090F}" destId="{2E32B71F-E584-41FC-943D-AB77CE5D2E23}" srcOrd="0" destOrd="0" presId="urn:microsoft.com/office/officeart/2005/8/layout/process1"/>
    <dgm:cxn modelId="{9BF4E571-FF77-4446-AF4A-12C565E64AE7}" type="presOf" srcId="{73138345-E58C-4152-BEB4-54D1BFE572B9}" destId="{67C52102-9AC9-4B16-85A7-65A6EB4FB437}" srcOrd="1" destOrd="0" presId="urn:microsoft.com/office/officeart/2005/8/layout/process1"/>
    <dgm:cxn modelId="{C74BFCBE-2B7E-4CC0-8C2D-14D7BA1D8AD4}" type="presOf" srcId="{9B193C47-7400-4DD4-9359-558A64BC170A}" destId="{2D1F42B0-8635-4E88-8B87-EECA87E2CA97}" srcOrd="0" destOrd="0" presId="urn:microsoft.com/office/officeart/2005/8/layout/process1"/>
    <dgm:cxn modelId="{BB47BF44-51F3-42CF-8230-1FAE99C02CAA}" type="presOf" srcId="{B8E33EC4-2EFA-4BD4-8CBD-36C1F055A483}" destId="{A7576EB5-77C0-4967-A421-CE4132E51FA1}" srcOrd="0" destOrd="0" presId="urn:microsoft.com/office/officeart/2005/8/layout/process1"/>
    <dgm:cxn modelId="{660CB8DD-677F-4387-B24D-092B7C79A6AF}" type="presOf" srcId="{141FA1FE-9859-40E8-B9F3-868239BA63F6}" destId="{EE2E5D40-36D7-4CBF-95BC-A19B96D9D7EE}" srcOrd="0" destOrd="0" presId="urn:microsoft.com/office/officeart/2005/8/layout/process1"/>
    <dgm:cxn modelId="{C55B575B-09A0-401F-9982-C564BD154EC4}" srcId="{9B193C47-7400-4DD4-9359-558A64BC170A}" destId="{141FA1FE-9859-40E8-B9F3-868239BA63F6}" srcOrd="2" destOrd="0" parTransId="{01116C18-383F-45A7-B69E-594CB9A286D3}" sibTransId="{93F0D563-2A9F-46FB-A963-EFDE7A526731}"/>
    <dgm:cxn modelId="{4E9B79D1-76F3-41BF-99FD-F2D2C8319C64}" type="presOf" srcId="{D8059176-ACF7-486F-9A68-525D2BC3FADC}" destId="{9A1BFA8D-3F24-4EAD-8E72-D9F1E57F82DD}" srcOrd="0" destOrd="0" presId="urn:microsoft.com/office/officeart/2005/8/layout/process1"/>
    <dgm:cxn modelId="{C0F81959-44EE-44AD-A837-F1B52681B1DF}" type="presOf" srcId="{8646B798-76B5-4119-8E51-D0312466090F}" destId="{01ECC769-E5B2-4E48-B9BE-1914ACD6365D}" srcOrd="1" destOrd="0" presId="urn:microsoft.com/office/officeart/2005/8/layout/process1"/>
    <dgm:cxn modelId="{4A65C091-A734-4445-B4B5-E9E119BCDCBF}" type="presOf" srcId="{93F0D563-2A9F-46FB-A963-EFDE7A526731}" destId="{0FF6796D-3D69-467F-A047-299B93D5B69A}" srcOrd="1" destOrd="0" presId="urn:microsoft.com/office/officeart/2005/8/layout/process1"/>
    <dgm:cxn modelId="{87B4CA5D-8D4C-448E-9C82-B16A11FBC8A5}" srcId="{9B193C47-7400-4DD4-9359-558A64BC170A}" destId="{F47D1EAE-2B3B-4DCD-B084-FE7211F0CA2F}" srcOrd="3" destOrd="0" parTransId="{E849E0AE-9FFD-4C65-B331-554BF92B0BC2}" sibTransId="{27BA3C9B-03A3-4B62-B581-F259959650DE}"/>
    <dgm:cxn modelId="{19D0EE08-19EA-4B7A-8951-9B2F96597A31}" srcId="{9B193C47-7400-4DD4-9359-558A64BC170A}" destId="{D8059176-ACF7-486F-9A68-525D2BC3FADC}" srcOrd="0" destOrd="0" parTransId="{CB1FFEBE-7DD0-4D5D-95EB-30F953435118}" sibTransId="{8646B798-76B5-4119-8E51-D0312466090F}"/>
    <dgm:cxn modelId="{199349EA-2180-4B2F-83BE-FC5BC926FB4D}" type="presOf" srcId="{93F0D563-2A9F-46FB-A963-EFDE7A526731}" destId="{0A60A79A-6FA3-454B-A50B-7152EAF4185A}" srcOrd="0" destOrd="0" presId="urn:microsoft.com/office/officeart/2005/8/layout/process1"/>
    <dgm:cxn modelId="{DE7E92C2-C94E-43F7-A108-0A4581394F66}" srcId="{9B193C47-7400-4DD4-9359-558A64BC170A}" destId="{B8E33EC4-2EFA-4BD4-8CBD-36C1F055A483}" srcOrd="1" destOrd="0" parTransId="{DB4B4BB2-C8B0-40EF-9CC5-658F48C4C517}" sibTransId="{73138345-E58C-4152-BEB4-54D1BFE572B9}"/>
    <dgm:cxn modelId="{D95BFB0F-D0AE-4424-B407-76FC479DFC70}" type="presOf" srcId="{73138345-E58C-4152-BEB4-54D1BFE572B9}" destId="{CF940D06-359E-4251-A747-14B95905EF32}" srcOrd="0" destOrd="0" presId="urn:microsoft.com/office/officeart/2005/8/layout/process1"/>
    <dgm:cxn modelId="{5306DBB7-CCD7-4BB3-A956-53A8A9D69580}" type="presParOf" srcId="{2D1F42B0-8635-4E88-8B87-EECA87E2CA97}" destId="{9A1BFA8D-3F24-4EAD-8E72-D9F1E57F82DD}" srcOrd="0" destOrd="0" presId="urn:microsoft.com/office/officeart/2005/8/layout/process1"/>
    <dgm:cxn modelId="{DF212870-0A66-442F-A6B1-DF07471EB278}" type="presParOf" srcId="{2D1F42B0-8635-4E88-8B87-EECA87E2CA97}" destId="{2E32B71F-E584-41FC-943D-AB77CE5D2E23}" srcOrd="1" destOrd="0" presId="urn:microsoft.com/office/officeart/2005/8/layout/process1"/>
    <dgm:cxn modelId="{0D149162-113C-4309-B25E-F92890A73027}" type="presParOf" srcId="{2E32B71F-E584-41FC-943D-AB77CE5D2E23}" destId="{01ECC769-E5B2-4E48-B9BE-1914ACD6365D}" srcOrd="0" destOrd="0" presId="urn:microsoft.com/office/officeart/2005/8/layout/process1"/>
    <dgm:cxn modelId="{04890651-3444-40CD-B3B1-56C4A7534781}" type="presParOf" srcId="{2D1F42B0-8635-4E88-8B87-EECA87E2CA97}" destId="{A7576EB5-77C0-4967-A421-CE4132E51FA1}" srcOrd="2" destOrd="0" presId="urn:microsoft.com/office/officeart/2005/8/layout/process1"/>
    <dgm:cxn modelId="{1AD78808-18BA-47D4-BEC5-F5992CA12735}" type="presParOf" srcId="{2D1F42B0-8635-4E88-8B87-EECA87E2CA97}" destId="{CF940D06-359E-4251-A747-14B95905EF32}" srcOrd="3" destOrd="0" presId="urn:microsoft.com/office/officeart/2005/8/layout/process1"/>
    <dgm:cxn modelId="{92562B85-267F-411F-AC13-33B8DC795BC2}" type="presParOf" srcId="{CF940D06-359E-4251-A747-14B95905EF32}" destId="{67C52102-9AC9-4B16-85A7-65A6EB4FB437}" srcOrd="0" destOrd="0" presId="urn:microsoft.com/office/officeart/2005/8/layout/process1"/>
    <dgm:cxn modelId="{81982AAD-6A10-4DCB-9520-DBC679A61340}" type="presParOf" srcId="{2D1F42B0-8635-4E88-8B87-EECA87E2CA97}" destId="{EE2E5D40-36D7-4CBF-95BC-A19B96D9D7EE}" srcOrd="4" destOrd="0" presId="urn:microsoft.com/office/officeart/2005/8/layout/process1"/>
    <dgm:cxn modelId="{6B50FAB2-CDA2-44ED-A6B7-D17670067992}" type="presParOf" srcId="{2D1F42B0-8635-4E88-8B87-EECA87E2CA97}" destId="{0A60A79A-6FA3-454B-A50B-7152EAF4185A}" srcOrd="5" destOrd="0" presId="urn:microsoft.com/office/officeart/2005/8/layout/process1"/>
    <dgm:cxn modelId="{1B65CB43-2243-4C81-AECA-249B63E07C50}" type="presParOf" srcId="{0A60A79A-6FA3-454B-A50B-7152EAF4185A}" destId="{0FF6796D-3D69-467F-A047-299B93D5B69A}" srcOrd="0" destOrd="0" presId="urn:microsoft.com/office/officeart/2005/8/layout/process1"/>
    <dgm:cxn modelId="{F12D3BB5-04D8-4345-A1B2-B03962F52476}" type="presParOf" srcId="{2D1F42B0-8635-4E88-8B87-EECA87E2CA97}" destId="{FA332C85-6D89-4F14-8668-01CDD4F1EC5E}"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290243-9586-4FD8-9268-FFC159A95363}"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A6B25E8E-3AD5-476E-AE79-19EE4887E230}">
      <dgm:prSet custT="1"/>
      <dgm:spPr/>
      <dgm:t>
        <a:bodyPr/>
        <a:lstStyle/>
        <a:p>
          <a:pPr rtl="0"/>
          <a:r>
            <a:rPr lang="en-US" sz="5400" b="1" dirty="0" smtClean="0"/>
            <a:t>F#</a:t>
          </a:r>
          <a:endParaRPr lang="en-US" sz="2500" b="1" dirty="0"/>
        </a:p>
      </dgm:t>
    </dgm:pt>
    <dgm:pt modelId="{F2965A2F-5969-4BEE-816D-3851E58EC2F4}" type="parTrans" cxnId="{5878124E-315D-420E-A1E9-A7CC79A6320B}">
      <dgm:prSet/>
      <dgm:spPr/>
      <dgm:t>
        <a:bodyPr/>
        <a:lstStyle/>
        <a:p>
          <a:endParaRPr lang="en-US" b="1"/>
        </a:p>
      </dgm:t>
    </dgm:pt>
    <dgm:pt modelId="{4495C953-E758-40B5-96E6-91E656D25076}" type="sibTrans" cxnId="{5878124E-315D-420E-A1E9-A7CC79A6320B}">
      <dgm:prSet/>
      <dgm:spPr/>
      <dgm:t>
        <a:bodyPr/>
        <a:lstStyle/>
        <a:p>
          <a:endParaRPr lang="en-US" b="1"/>
        </a:p>
      </dgm:t>
    </dgm:pt>
    <dgm:pt modelId="{B6DA48CD-B6A1-40DF-B1B2-298D0352C4AA}">
      <dgm:prSet/>
      <dgm:spPr/>
      <dgm:t>
        <a:bodyPr/>
        <a:lstStyle/>
        <a:p>
          <a:pPr rtl="0"/>
          <a:r>
            <a:rPr lang="en-US" b="1" dirty="0" smtClean="0">
              <a:solidFill>
                <a:schemeClr val="bg1"/>
              </a:solidFill>
            </a:rPr>
            <a:t>Ready for supported use in VS2010</a:t>
          </a:r>
          <a:endParaRPr lang="en-US" b="1" dirty="0">
            <a:solidFill>
              <a:schemeClr val="bg1"/>
            </a:solidFill>
          </a:endParaRPr>
        </a:p>
      </dgm:t>
    </dgm:pt>
    <dgm:pt modelId="{1E1D15BA-B465-4B32-88A9-5EC3A54AFD7E}" type="parTrans" cxnId="{0A4FF1E7-E933-4C60-BCA1-B3784330DCD2}">
      <dgm:prSet/>
      <dgm:spPr/>
      <dgm:t>
        <a:bodyPr/>
        <a:lstStyle/>
        <a:p>
          <a:endParaRPr lang="en-US" b="1"/>
        </a:p>
      </dgm:t>
    </dgm:pt>
    <dgm:pt modelId="{AB616020-4390-47C6-943E-87A53E0DC69B}" type="sibTrans" cxnId="{0A4FF1E7-E933-4C60-BCA1-B3784330DCD2}">
      <dgm:prSet/>
      <dgm:spPr/>
      <dgm:t>
        <a:bodyPr/>
        <a:lstStyle/>
        <a:p>
          <a:endParaRPr lang="en-US" b="1"/>
        </a:p>
      </dgm:t>
    </dgm:pt>
    <dgm:pt modelId="{8379D34F-D2EB-44C7-A6BA-B404EF2D892C}">
      <dgm:prSet/>
      <dgm:spPr/>
      <dgm:t>
        <a:bodyPr/>
        <a:lstStyle/>
        <a:p>
          <a:pPr rtl="0"/>
          <a:r>
            <a:rPr lang="en-US" b="1" dirty="0" smtClean="0">
              <a:solidFill>
                <a:schemeClr val="bg1"/>
              </a:solidFill>
            </a:rPr>
            <a:t>F# greatly simplifies parallelism </a:t>
          </a:r>
          <a:endParaRPr lang="en-US" b="1" dirty="0">
            <a:solidFill>
              <a:schemeClr val="bg1"/>
            </a:solidFill>
          </a:endParaRPr>
        </a:p>
      </dgm:t>
    </dgm:pt>
    <dgm:pt modelId="{784C2F39-8EE2-4C1A-8502-BA28A769CF6F}" type="parTrans" cxnId="{48DCABCC-9DD7-488F-8A2E-2A88D8BE32F0}">
      <dgm:prSet/>
      <dgm:spPr/>
      <dgm:t>
        <a:bodyPr/>
        <a:lstStyle/>
        <a:p>
          <a:endParaRPr lang="en-US" b="1"/>
        </a:p>
      </dgm:t>
    </dgm:pt>
    <dgm:pt modelId="{565F2C0E-B1E4-41FA-8DCE-D03CDE3DB36D}" type="sibTrans" cxnId="{48DCABCC-9DD7-488F-8A2E-2A88D8BE32F0}">
      <dgm:prSet/>
      <dgm:spPr/>
      <dgm:t>
        <a:bodyPr/>
        <a:lstStyle/>
        <a:p>
          <a:endParaRPr lang="en-US" b="1"/>
        </a:p>
      </dgm:t>
    </dgm:pt>
    <dgm:pt modelId="{7D6988BB-C65B-4E09-813B-7747FFB5A8A2}">
      <dgm:prSet/>
      <dgm:spPr/>
      <dgm:t>
        <a:bodyPr/>
        <a:lstStyle/>
        <a:p>
          <a:pPr rtl="0"/>
          <a:r>
            <a:rPr lang="en-US" b="1" dirty="0" smtClean="0">
              <a:solidFill>
                <a:schemeClr val="bg1"/>
              </a:solidFill>
            </a:rPr>
            <a:t>An amazing data-rich future ahead</a:t>
          </a:r>
          <a:endParaRPr lang="en-US" b="1" dirty="0">
            <a:solidFill>
              <a:schemeClr val="bg1"/>
            </a:solidFill>
          </a:endParaRPr>
        </a:p>
      </dgm:t>
    </dgm:pt>
    <dgm:pt modelId="{71D039FD-D047-44D4-9296-81F6D5279051}" type="parTrans" cxnId="{E2016309-E145-43C6-8FC9-F006FC5FC1F1}">
      <dgm:prSet/>
      <dgm:spPr/>
      <dgm:t>
        <a:bodyPr/>
        <a:lstStyle/>
        <a:p>
          <a:endParaRPr lang="en-US" b="1"/>
        </a:p>
      </dgm:t>
    </dgm:pt>
    <dgm:pt modelId="{97966A1B-3566-43CC-877A-F65EBB3C1A0D}" type="sibTrans" cxnId="{E2016309-E145-43C6-8FC9-F006FC5FC1F1}">
      <dgm:prSet/>
      <dgm:spPr/>
      <dgm:t>
        <a:bodyPr/>
        <a:lstStyle/>
        <a:p>
          <a:endParaRPr lang="en-US" b="1"/>
        </a:p>
      </dgm:t>
    </dgm:pt>
    <dgm:pt modelId="{0027F459-B446-46B1-8201-A37991051222}">
      <dgm:prSet/>
      <dgm:spPr/>
      <dgm:t>
        <a:bodyPr/>
        <a:lstStyle/>
        <a:p>
          <a:pPr rtl="0"/>
          <a:r>
            <a:rPr lang="en-US" b="1" dirty="0" smtClean="0">
              <a:solidFill>
                <a:schemeClr val="bg1"/>
              </a:solidFill>
            </a:rPr>
            <a:t>Simple, expressive, productive addition to .NET</a:t>
          </a:r>
          <a:endParaRPr lang="en-US" b="1" dirty="0">
            <a:solidFill>
              <a:schemeClr val="bg1"/>
            </a:solidFill>
          </a:endParaRPr>
        </a:p>
      </dgm:t>
    </dgm:pt>
    <dgm:pt modelId="{7FF8C639-B210-4124-A577-D463CD290EA6}" type="parTrans" cxnId="{EC78E062-EA3B-43A4-A0B5-9B30C61EC779}">
      <dgm:prSet/>
      <dgm:spPr/>
      <dgm:t>
        <a:bodyPr/>
        <a:lstStyle/>
        <a:p>
          <a:endParaRPr lang="en-GB" b="1"/>
        </a:p>
      </dgm:t>
    </dgm:pt>
    <dgm:pt modelId="{401F4873-09FD-4618-AC1C-F6AC07B1AE63}" type="sibTrans" cxnId="{EC78E062-EA3B-43A4-A0B5-9B30C61EC779}">
      <dgm:prSet/>
      <dgm:spPr/>
      <dgm:t>
        <a:bodyPr/>
        <a:lstStyle/>
        <a:p>
          <a:endParaRPr lang="en-GB" b="1"/>
        </a:p>
      </dgm:t>
    </dgm:pt>
    <dgm:pt modelId="{A2BDDE09-967E-4575-B702-D3388ABBADC8}" type="pres">
      <dgm:prSet presAssocID="{9F290243-9586-4FD8-9268-FFC159A95363}" presName="diagram" presStyleCnt="0">
        <dgm:presLayoutVars>
          <dgm:chMax val="1"/>
          <dgm:dir/>
          <dgm:animLvl val="ctr"/>
          <dgm:resizeHandles val="exact"/>
        </dgm:presLayoutVars>
      </dgm:prSet>
      <dgm:spPr/>
      <dgm:t>
        <a:bodyPr/>
        <a:lstStyle/>
        <a:p>
          <a:endParaRPr lang="en-GB"/>
        </a:p>
      </dgm:t>
    </dgm:pt>
    <dgm:pt modelId="{C75D8A5F-F48F-4013-9E99-B76AF4C4D7AF}" type="pres">
      <dgm:prSet presAssocID="{9F290243-9586-4FD8-9268-FFC159A95363}" presName="matrix" presStyleCnt="0"/>
      <dgm:spPr/>
    </dgm:pt>
    <dgm:pt modelId="{504ADB60-2DEB-48D0-8123-CA7933E4971B}" type="pres">
      <dgm:prSet presAssocID="{9F290243-9586-4FD8-9268-FFC159A95363}" presName="tile1" presStyleLbl="node1" presStyleIdx="0" presStyleCnt="4"/>
      <dgm:spPr/>
      <dgm:t>
        <a:bodyPr/>
        <a:lstStyle/>
        <a:p>
          <a:endParaRPr lang="en-GB"/>
        </a:p>
      </dgm:t>
    </dgm:pt>
    <dgm:pt modelId="{3BF692F9-897A-4426-BC45-0235699D63BA}" type="pres">
      <dgm:prSet presAssocID="{9F290243-9586-4FD8-9268-FFC159A95363}" presName="tile1text" presStyleLbl="node1" presStyleIdx="0" presStyleCnt="4">
        <dgm:presLayoutVars>
          <dgm:chMax val="0"/>
          <dgm:chPref val="0"/>
          <dgm:bulletEnabled val="1"/>
        </dgm:presLayoutVars>
      </dgm:prSet>
      <dgm:spPr/>
      <dgm:t>
        <a:bodyPr/>
        <a:lstStyle/>
        <a:p>
          <a:endParaRPr lang="en-GB"/>
        </a:p>
      </dgm:t>
    </dgm:pt>
    <dgm:pt modelId="{51DBD211-C134-41AD-AD57-176244304372}" type="pres">
      <dgm:prSet presAssocID="{9F290243-9586-4FD8-9268-FFC159A95363}" presName="tile2" presStyleLbl="node1" presStyleIdx="1" presStyleCnt="4"/>
      <dgm:spPr/>
      <dgm:t>
        <a:bodyPr/>
        <a:lstStyle/>
        <a:p>
          <a:endParaRPr lang="en-GB"/>
        </a:p>
      </dgm:t>
    </dgm:pt>
    <dgm:pt modelId="{31D08910-A6AB-452C-B3EB-93BCBD6544C8}" type="pres">
      <dgm:prSet presAssocID="{9F290243-9586-4FD8-9268-FFC159A95363}" presName="tile2text" presStyleLbl="node1" presStyleIdx="1" presStyleCnt="4">
        <dgm:presLayoutVars>
          <dgm:chMax val="0"/>
          <dgm:chPref val="0"/>
          <dgm:bulletEnabled val="1"/>
        </dgm:presLayoutVars>
      </dgm:prSet>
      <dgm:spPr/>
      <dgm:t>
        <a:bodyPr/>
        <a:lstStyle/>
        <a:p>
          <a:endParaRPr lang="en-GB"/>
        </a:p>
      </dgm:t>
    </dgm:pt>
    <dgm:pt modelId="{6341D0F4-C184-47C1-B6FD-93C52A30A16E}" type="pres">
      <dgm:prSet presAssocID="{9F290243-9586-4FD8-9268-FFC159A95363}" presName="tile3" presStyleLbl="node1" presStyleIdx="2" presStyleCnt="4"/>
      <dgm:spPr/>
      <dgm:t>
        <a:bodyPr/>
        <a:lstStyle/>
        <a:p>
          <a:endParaRPr lang="en-GB"/>
        </a:p>
      </dgm:t>
    </dgm:pt>
    <dgm:pt modelId="{BE121AA7-A037-43CD-8CC7-33C1B387C247}" type="pres">
      <dgm:prSet presAssocID="{9F290243-9586-4FD8-9268-FFC159A95363}" presName="tile3text" presStyleLbl="node1" presStyleIdx="2" presStyleCnt="4">
        <dgm:presLayoutVars>
          <dgm:chMax val="0"/>
          <dgm:chPref val="0"/>
          <dgm:bulletEnabled val="1"/>
        </dgm:presLayoutVars>
      </dgm:prSet>
      <dgm:spPr/>
      <dgm:t>
        <a:bodyPr/>
        <a:lstStyle/>
        <a:p>
          <a:endParaRPr lang="en-GB"/>
        </a:p>
      </dgm:t>
    </dgm:pt>
    <dgm:pt modelId="{06F7728C-5299-4235-8017-DBD5BC2DB36C}" type="pres">
      <dgm:prSet presAssocID="{9F290243-9586-4FD8-9268-FFC159A95363}" presName="tile4" presStyleLbl="node1" presStyleIdx="3" presStyleCnt="4"/>
      <dgm:spPr/>
      <dgm:t>
        <a:bodyPr/>
        <a:lstStyle/>
        <a:p>
          <a:endParaRPr lang="en-GB"/>
        </a:p>
      </dgm:t>
    </dgm:pt>
    <dgm:pt modelId="{ECFA074D-691D-42C6-A6A7-C04D755BBC44}" type="pres">
      <dgm:prSet presAssocID="{9F290243-9586-4FD8-9268-FFC159A95363}" presName="tile4text" presStyleLbl="node1" presStyleIdx="3" presStyleCnt="4">
        <dgm:presLayoutVars>
          <dgm:chMax val="0"/>
          <dgm:chPref val="0"/>
          <dgm:bulletEnabled val="1"/>
        </dgm:presLayoutVars>
      </dgm:prSet>
      <dgm:spPr/>
      <dgm:t>
        <a:bodyPr/>
        <a:lstStyle/>
        <a:p>
          <a:endParaRPr lang="en-GB"/>
        </a:p>
      </dgm:t>
    </dgm:pt>
    <dgm:pt modelId="{62CD59B7-0D31-4CEC-A61C-C239FA1C3946}" type="pres">
      <dgm:prSet presAssocID="{9F290243-9586-4FD8-9268-FFC159A95363}" presName="centerTile" presStyleLbl="fgShp" presStyleIdx="0" presStyleCnt="1">
        <dgm:presLayoutVars>
          <dgm:chMax val="0"/>
          <dgm:chPref val="0"/>
        </dgm:presLayoutVars>
      </dgm:prSet>
      <dgm:spPr/>
      <dgm:t>
        <a:bodyPr/>
        <a:lstStyle/>
        <a:p>
          <a:endParaRPr lang="en-US"/>
        </a:p>
      </dgm:t>
    </dgm:pt>
  </dgm:ptLst>
  <dgm:cxnLst>
    <dgm:cxn modelId="{3A98A93E-0A16-48F1-915C-F02A57AA001F}" type="presOf" srcId="{B6DA48CD-B6A1-40DF-B1B2-298D0352C4AA}" destId="{31D08910-A6AB-452C-B3EB-93BCBD6544C8}" srcOrd="1" destOrd="0" presId="urn:microsoft.com/office/officeart/2005/8/layout/matrix1"/>
    <dgm:cxn modelId="{6C332776-AD90-4176-8AD9-2B9B8DBCE47E}" type="presOf" srcId="{7D6988BB-C65B-4E09-813B-7747FFB5A8A2}" destId="{ECFA074D-691D-42C6-A6A7-C04D755BBC44}" srcOrd="1" destOrd="0" presId="urn:microsoft.com/office/officeart/2005/8/layout/matrix1"/>
    <dgm:cxn modelId="{4D647E26-395C-4015-A172-95DC9605696D}" type="presOf" srcId="{8379D34F-D2EB-44C7-A6BA-B404EF2D892C}" destId="{6341D0F4-C184-47C1-B6FD-93C52A30A16E}" srcOrd="0" destOrd="0" presId="urn:microsoft.com/office/officeart/2005/8/layout/matrix1"/>
    <dgm:cxn modelId="{D893D79B-C0AC-4BFC-8680-83B57CC5D0E8}" type="presOf" srcId="{9F290243-9586-4FD8-9268-FFC159A95363}" destId="{A2BDDE09-967E-4575-B702-D3388ABBADC8}" srcOrd="0" destOrd="0" presId="urn:microsoft.com/office/officeart/2005/8/layout/matrix1"/>
    <dgm:cxn modelId="{EC78E062-EA3B-43A4-A0B5-9B30C61EC779}" srcId="{A6B25E8E-3AD5-476E-AE79-19EE4887E230}" destId="{0027F459-B446-46B1-8201-A37991051222}" srcOrd="0" destOrd="0" parTransId="{7FF8C639-B210-4124-A577-D463CD290EA6}" sibTransId="{401F4873-09FD-4618-AC1C-F6AC07B1AE63}"/>
    <dgm:cxn modelId="{0DF45C8E-F3C5-495A-AFE7-03192A698F40}" type="presOf" srcId="{0027F459-B446-46B1-8201-A37991051222}" destId="{3BF692F9-897A-4426-BC45-0235699D63BA}" srcOrd="1" destOrd="0" presId="urn:microsoft.com/office/officeart/2005/8/layout/matrix1"/>
    <dgm:cxn modelId="{5396A910-AD0E-4147-BD67-B8B42B66BD7C}" type="presOf" srcId="{0027F459-B446-46B1-8201-A37991051222}" destId="{504ADB60-2DEB-48D0-8123-CA7933E4971B}" srcOrd="0" destOrd="0" presId="urn:microsoft.com/office/officeart/2005/8/layout/matrix1"/>
    <dgm:cxn modelId="{EB4D0380-3222-43DF-BAC2-F75EC69CE28C}" type="presOf" srcId="{A6B25E8E-3AD5-476E-AE79-19EE4887E230}" destId="{62CD59B7-0D31-4CEC-A61C-C239FA1C3946}" srcOrd="0" destOrd="0" presId="urn:microsoft.com/office/officeart/2005/8/layout/matrix1"/>
    <dgm:cxn modelId="{C6B0726F-83C6-4ABA-BA7E-E439F239C506}" type="presOf" srcId="{8379D34F-D2EB-44C7-A6BA-B404EF2D892C}" destId="{BE121AA7-A037-43CD-8CC7-33C1B387C247}" srcOrd="1" destOrd="0" presId="urn:microsoft.com/office/officeart/2005/8/layout/matrix1"/>
    <dgm:cxn modelId="{E2016309-E145-43C6-8FC9-F006FC5FC1F1}" srcId="{A6B25E8E-3AD5-476E-AE79-19EE4887E230}" destId="{7D6988BB-C65B-4E09-813B-7747FFB5A8A2}" srcOrd="3" destOrd="0" parTransId="{71D039FD-D047-44D4-9296-81F6D5279051}" sibTransId="{97966A1B-3566-43CC-877A-F65EBB3C1A0D}"/>
    <dgm:cxn modelId="{5878124E-315D-420E-A1E9-A7CC79A6320B}" srcId="{9F290243-9586-4FD8-9268-FFC159A95363}" destId="{A6B25E8E-3AD5-476E-AE79-19EE4887E230}" srcOrd="0" destOrd="0" parTransId="{F2965A2F-5969-4BEE-816D-3851E58EC2F4}" sibTransId="{4495C953-E758-40B5-96E6-91E656D25076}"/>
    <dgm:cxn modelId="{0A4FF1E7-E933-4C60-BCA1-B3784330DCD2}" srcId="{A6B25E8E-3AD5-476E-AE79-19EE4887E230}" destId="{B6DA48CD-B6A1-40DF-B1B2-298D0352C4AA}" srcOrd="1" destOrd="0" parTransId="{1E1D15BA-B465-4B32-88A9-5EC3A54AFD7E}" sibTransId="{AB616020-4390-47C6-943E-87A53E0DC69B}"/>
    <dgm:cxn modelId="{48DCABCC-9DD7-488F-8A2E-2A88D8BE32F0}" srcId="{A6B25E8E-3AD5-476E-AE79-19EE4887E230}" destId="{8379D34F-D2EB-44C7-A6BA-B404EF2D892C}" srcOrd="2" destOrd="0" parTransId="{784C2F39-8EE2-4C1A-8502-BA28A769CF6F}" sibTransId="{565F2C0E-B1E4-41FA-8DCE-D03CDE3DB36D}"/>
    <dgm:cxn modelId="{5A29EB32-CE77-47D2-8A6D-E5FA4B89915C}" type="presOf" srcId="{7D6988BB-C65B-4E09-813B-7747FFB5A8A2}" destId="{06F7728C-5299-4235-8017-DBD5BC2DB36C}" srcOrd="0" destOrd="0" presId="urn:microsoft.com/office/officeart/2005/8/layout/matrix1"/>
    <dgm:cxn modelId="{BEFCCA82-CEE0-419E-8DF2-0D33F91E4636}" type="presOf" srcId="{B6DA48CD-B6A1-40DF-B1B2-298D0352C4AA}" destId="{51DBD211-C134-41AD-AD57-176244304372}" srcOrd="0" destOrd="0" presId="urn:microsoft.com/office/officeart/2005/8/layout/matrix1"/>
    <dgm:cxn modelId="{DFFE0909-BF5C-42F5-A738-EA4FF98D0CC2}" type="presParOf" srcId="{A2BDDE09-967E-4575-B702-D3388ABBADC8}" destId="{C75D8A5F-F48F-4013-9E99-B76AF4C4D7AF}" srcOrd="0" destOrd="0" presId="urn:microsoft.com/office/officeart/2005/8/layout/matrix1"/>
    <dgm:cxn modelId="{3A11CC63-EE67-457B-A4D5-B2B55D2F097A}" type="presParOf" srcId="{C75D8A5F-F48F-4013-9E99-B76AF4C4D7AF}" destId="{504ADB60-2DEB-48D0-8123-CA7933E4971B}" srcOrd="0" destOrd="0" presId="urn:microsoft.com/office/officeart/2005/8/layout/matrix1"/>
    <dgm:cxn modelId="{63A11B39-0280-42BD-B18E-97BD254835A1}" type="presParOf" srcId="{C75D8A5F-F48F-4013-9E99-B76AF4C4D7AF}" destId="{3BF692F9-897A-4426-BC45-0235699D63BA}" srcOrd="1" destOrd="0" presId="urn:microsoft.com/office/officeart/2005/8/layout/matrix1"/>
    <dgm:cxn modelId="{020B5586-EF03-4220-B753-D915FFA6DB1D}" type="presParOf" srcId="{C75D8A5F-F48F-4013-9E99-B76AF4C4D7AF}" destId="{51DBD211-C134-41AD-AD57-176244304372}" srcOrd="2" destOrd="0" presId="urn:microsoft.com/office/officeart/2005/8/layout/matrix1"/>
    <dgm:cxn modelId="{CD7D94AD-B38C-4B09-B4FB-B7F5EBB5EC31}" type="presParOf" srcId="{C75D8A5F-F48F-4013-9E99-B76AF4C4D7AF}" destId="{31D08910-A6AB-452C-B3EB-93BCBD6544C8}" srcOrd="3" destOrd="0" presId="urn:microsoft.com/office/officeart/2005/8/layout/matrix1"/>
    <dgm:cxn modelId="{C7E6EFA7-86DE-4B4B-917C-870A4E2AD4ED}" type="presParOf" srcId="{C75D8A5F-F48F-4013-9E99-B76AF4C4D7AF}" destId="{6341D0F4-C184-47C1-B6FD-93C52A30A16E}" srcOrd="4" destOrd="0" presId="urn:microsoft.com/office/officeart/2005/8/layout/matrix1"/>
    <dgm:cxn modelId="{CECE4C85-AC65-4845-991E-7D7AC302831E}" type="presParOf" srcId="{C75D8A5F-F48F-4013-9E99-B76AF4C4D7AF}" destId="{BE121AA7-A037-43CD-8CC7-33C1B387C247}" srcOrd="5" destOrd="0" presId="urn:microsoft.com/office/officeart/2005/8/layout/matrix1"/>
    <dgm:cxn modelId="{887210E9-5BA2-474E-9595-5851627438D0}" type="presParOf" srcId="{C75D8A5F-F48F-4013-9E99-B76AF4C4D7AF}" destId="{06F7728C-5299-4235-8017-DBD5BC2DB36C}" srcOrd="6" destOrd="0" presId="urn:microsoft.com/office/officeart/2005/8/layout/matrix1"/>
    <dgm:cxn modelId="{9BC8D33A-3425-4393-8C68-7762C4B5506C}" type="presParOf" srcId="{C75D8A5F-F48F-4013-9E99-B76AF4C4D7AF}" destId="{ECFA074D-691D-42C6-A6A7-C04D755BBC44}" srcOrd="7" destOrd="0" presId="urn:microsoft.com/office/officeart/2005/8/layout/matrix1"/>
    <dgm:cxn modelId="{DF445E46-3C13-4D7F-9F65-5D3F764D5A8F}" type="presParOf" srcId="{A2BDDE09-967E-4575-B702-D3388ABBADC8}" destId="{62CD59B7-0D31-4CEC-A61C-C239FA1C3946}"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6/28/2011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6/28/2011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4276" name="Slide Number Placeholder 3"/>
          <p:cNvSpPr>
            <a:spLocks noGrp="1"/>
          </p:cNvSpPr>
          <p:nvPr>
            <p:ph type="sldNum" sz="quarter" idx="5"/>
          </p:nvPr>
        </p:nvSpPr>
        <p:spPr>
          <a:noFill/>
        </p:spPr>
        <p:txBody>
          <a:bodyPr/>
          <a:lstStyle/>
          <a:p>
            <a:fld id="{187A0D14-7CCF-46EE-84E9-338DC34B671A}" type="slidenum">
              <a:rPr lang="en-US" smtClean="0"/>
              <a:pPr/>
              <a:t>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4276" name="Slide Number Placeholder 3"/>
          <p:cNvSpPr>
            <a:spLocks noGrp="1"/>
          </p:cNvSpPr>
          <p:nvPr>
            <p:ph type="sldNum" sz="quarter" idx="5"/>
          </p:nvPr>
        </p:nvSpPr>
        <p:spPr>
          <a:noFill/>
        </p:spPr>
        <p:txBody>
          <a:bodyPr/>
          <a:lstStyle/>
          <a:p>
            <a:fld id="{187A0D14-7CCF-46EE-84E9-338DC34B671A}" type="slidenum">
              <a:rPr lang="en-US" smtClean="0"/>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6/28/2011 4:06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Calibri" pitchFamily="34" charset="0"/>
                <a:ea typeface="+mn-ea"/>
                <a:cs typeface="+mn-cs"/>
              </a:rPr>
              <a:t>If</a:t>
            </a:r>
            <a:r>
              <a:rPr lang="en-US" sz="900" kern="1200" baseline="0" dirty="0" smtClean="0">
                <a:solidFill>
                  <a:schemeClr val="tx1"/>
                </a:solidFill>
                <a:latin typeface="Calibri" pitchFamily="34" charset="0"/>
                <a:ea typeface="+mn-ea"/>
                <a:cs typeface="+mn-cs"/>
              </a:rPr>
              <a:t> you would like to host your demo on the Virtual Server, please use the </a:t>
            </a:r>
            <a:r>
              <a:rPr lang="en-US" sz="900" kern="1200" baseline="0" dirty="0" err="1" smtClean="0">
                <a:solidFill>
                  <a:schemeClr val="tx1"/>
                </a:solidFill>
                <a:latin typeface="Calibri" pitchFamily="34" charset="0"/>
                <a:ea typeface="+mn-ea"/>
                <a:cs typeface="+mn-cs"/>
              </a:rPr>
              <a:t>myVPC</a:t>
            </a:r>
            <a:r>
              <a:rPr lang="en-US" sz="900" kern="1200" baseline="0" dirty="0" smtClean="0">
                <a:solidFill>
                  <a:schemeClr val="tx1"/>
                </a:solidFill>
                <a:latin typeface="Calibri" pitchFamily="34" charset="0"/>
                <a:ea typeface="+mn-ea"/>
                <a:cs typeface="+mn-cs"/>
              </a:rPr>
              <a:t> demo slide, not this slide.</a:t>
            </a:r>
            <a:endParaRPr lang="en-US" sz="900" kern="1200" dirty="0" smtClean="0">
              <a:solidFill>
                <a:schemeClr val="tx1"/>
              </a:solidFill>
              <a:latin typeface="Calibri" pitchFamily="34" charset="0"/>
              <a:ea typeface="+mn-ea"/>
              <a:cs typeface="+mn-cs"/>
            </a:endParaRP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4276" name="Slide Number Placeholder 3"/>
          <p:cNvSpPr>
            <a:spLocks noGrp="1"/>
          </p:cNvSpPr>
          <p:nvPr>
            <p:ph type="sldNum" sz="quarter" idx="5"/>
          </p:nvPr>
        </p:nvSpPr>
        <p:spPr>
          <a:noFill/>
        </p:spPr>
        <p:txBody>
          <a:bodyPr/>
          <a:lstStyle/>
          <a:p>
            <a:fld id="{187A0D14-7CCF-46EE-84E9-338DC34B671A}" type="slidenum">
              <a:rPr lang="en-US" smtClean="0"/>
              <a:pPr/>
              <a:t>14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5F2F6BC-8F5D-4ECC-B339-E8C0B7E8C326}" type="slidenum">
              <a:rPr lang="en-US" smtClean="0"/>
              <a:pPr/>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71896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769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812589" y="6248207"/>
            <a:ext cx="7226228" cy="365125"/>
          </a:xfrm>
          <a:prstGeom prst="rect">
            <a:avLst/>
          </a:prstGeom>
        </p:spPr>
        <p:txBody>
          <a:bodyPr/>
          <a:lstStyle>
            <a:lvl1pPr>
              <a:defRPr/>
            </a:lvl1pPr>
          </a:lstStyle>
          <a:p>
            <a:endParaRPr lang="en-GB"/>
          </a:p>
        </p:txBody>
      </p:sp>
      <p:sp>
        <p:nvSpPr>
          <p:cNvPr id="5" name="Slide Number Placeholder 4"/>
          <p:cNvSpPr>
            <a:spLocks noGrp="1"/>
          </p:cNvSpPr>
          <p:nvPr>
            <p:ph type="sldNum" sz="quarter" idx="11"/>
          </p:nvPr>
        </p:nvSpPr>
        <p:spPr>
          <a:xfrm>
            <a:off x="0" y="1272222"/>
            <a:ext cx="711015" cy="244476"/>
          </a:xfrm>
          <a:prstGeom prst="rect">
            <a:avLst/>
          </a:prstGeom>
        </p:spPr>
        <p:txBody>
          <a:bodyPr/>
          <a:lstStyle>
            <a:lvl1pPr>
              <a:defRPr/>
            </a:lvl1pPr>
          </a:lstStyle>
          <a:p>
            <a:fld id="{8BAA82A5-D41F-40B6-864A-06BCCF57D3E7}" type="slidenum">
              <a:rPr lang="en-GB"/>
              <a:pPr/>
              <a:t>‹#›</a:t>
            </a:fld>
            <a:endParaRPr lang="en-GB"/>
          </a:p>
        </p:txBody>
      </p:sp>
      <p:sp>
        <p:nvSpPr>
          <p:cNvPr id="6" name="Date Placeholder 5"/>
          <p:cNvSpPr>
            <a:spLocks noGrp="1"/>
          </p:cNvSpPr>
          <p:nvPr>
            <p:ph type="dt" sz="half" idx="12"/>
          </p:nvPr>
        </p:nvSpPr>
        <p:spPr>
          <a:xfrm>
            <a:off x="8125883" y="6248401"/>
            <a:ext cx="3555074" cy="365125"/>
          </a:xfrm>
          <a:prstGeom prst="rect">
            <a:avLst/>
          </a:prstGeom>
        </p:spPr>
        <p:txBody>
          <a:bodyPr/>
          <a:lstStyle>
            <a:lvl1pPr>
              <a:defRPr/>
            </a:lvl1pPr>
          </a:lstStyle>
          <a:p>
            <a:endParaRPr lang="en-GB"/>
          </a:p>
        </p:txBody>
      </p:sp>
    </p:spTree>
    <p:extLst>
      <p:ext uri="{BB962C8B-B14F-4D97-AF65-F5344CB8AC3E}">
        <p14:creationId xmlns:p14="http://schemas.microsoft.com/office/powerpoint/2010/main" val="347788609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91616" y="3253805"/>
            <a:ext cx="11173090" cy="609398"/>
          </a:xfrm>
        </p:spPr>
        <p:txBody>
          <a:bodyPr/>
          <a:lstStyle>
            <a:lvl1pPr algn="ct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10920716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56626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346988880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6513722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5058986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2882157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91197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8803007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0266953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230449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2.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0" r:id="rId1"/>
    <p:sldLayoutId id="2147483695" r:id="rId2"/>
    <p:sldLayoutId id="2147483726" r:id="rId3"/>
    <p:sldLayoutId id="2147483722" r:id="rId4"/>
    <p:sldLayoutId id="2147483727" r:id="rId5"/>
    <p:sldLayoutId id="2147483733" r:id="rId6"/>
    <p:sldLayoutId id="2147483734" r:id="rId7"/>
    <p:sldLayoutId id="2147483696" r:id="rId8"/>
    <p:sldLayoutId id="2147483731" r:id="rId9"/>
    <p:sldLayoutId id="2147483697" r:id="rId10"/>
    <p:sldLayoutId id="2147483698" r:id="rId11"/>
    <p:sldLayoutId id="2147483699" r:id="rId12"/>
    <p:sldLayoutId id="2147483700" r:id="rId13"/>
    <p:sldLayoutId id="2147483701" r:id="rId14"/>
    <p:sldLayoutId id="2147483728" r:id="rId15"/>
    <p:sldLayoutId id="2147483735" r:id="rId16"/>
    <p:sldLayoutId id="2147483703" r:id="rId17"/>
    <p:sldLayoutId id="2147483704" r:id="rId18"/>
    <p:sldLayoutId id="2147483742" r:id="rId19"/>
    <p:sldLayoutId id="2147483743" r:id="rId20"/>
    <p:sldLayoutId id="2147483746" r:id="rId21"/>
    <p:sldLayoutId id="2147483747" r:id="rId22"/>
    <p:sldLayoutId id="2147483749" r:id="rId2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6"/>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6"/>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6"/>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6"/>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6"/>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g"/><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jpg"/><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atamarket.azure.com/" TargetMode="External"/><Relationship Id="rId2" Type="http://schemas.openxmlformats.org/officeDocument/2006/relationships/image" Target="../media/image17.jpg"/><Relationship Id="rId1" Type="http://schemas.openxmlformats.org/officeDocument/2006/relationships/slideLayout" Target="../slideLayouts/slideLayout21.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7.jp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meetup.com/FSharpLondon"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hyperlink" Target="http://fsharp.net/" TargetMode="External"/><Relationship Id="rId7" Type="http://schemas.openxmlformats.org/officeDocument/2006/relationships/image" Target="../media/image28.gif"/><Relationship Id="rId2" Type="http://schemas.openxmlformats.org/officeDocument/2006/relationships/image" Target="../media/image17.jpg"/><Relationship Id="rId1" Type="http://schemas.openxmlformats.org/officeDocument/2006/relationships/slideLayout" Target="../slideLayouts/slideLayout13.xml"/><Relationship Id="rId6" Type="http://schemas.openxmlformats.org/officeDocument/2006/relationships/image" Target="../media/image27.gif"/><Relationship Id="rId5" Type="http://schemas.openxmlformats.org/officeDocument/2006/relationships/image" Target="../media/image26.jpeg"/><Relationship Id="rId4" Type="http://schemas.openxmlformats.org/officeDocument/2006/relationships/image" Target="../media/image25.png"/><Relationship Id="rId9"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962978" y="2590592"/>
            <a:ext cx="10242549" cy="1523497"/>
          </a:xfrm>
        </p:spPr>
        <p:txBody>
          <a:bodyPr/>
          <a:lstStyle/>
          <a:p>
            <a:r>
              <a:rPr lang="en-US" dirty="0"/>
              <a:t>A Taste of F</a:t>
            </a:r>
            <a:r>
              <a:rPr lang="en-US" dirty="0" smtClean="0"/>
              <a:t>#</a:t>
            </a:r>
            <a:endParaRPr lang="en-US" dirty="0"/>
          </a:p>
        </p:txBody>
      </p:sp>
      <p:sp>
        <p:nvSpPr>
          <p:cNvPr id="6" name="Subtitle 5"/>
          <p:cNvSpPr>
            <a:spLocks noGrp="1"/>
          </p:cNvSpPr>
          <p:nvPr>
            <p:ph type="subTitle" idx="1"/>
          </p:nvPr>
        </p:nvSpPr>
        <p:spPr/>
        <p:txBody>
          <a:bodyPr/>
          <a:lstStyle/>
          <a:p>
            <a:r>
              <a:rPr lang="en-US" dirty="0"/>
              <a:t>Don </a:t>
            </a:r>
            <a:r>
              <a:rPr lang="en-US" dirty="0" err="1"/>
              <a:t>Syme</a:t>
            </a:r>
            <a:endParaRPr lang="en-US" dirty="0"/>
          </a:p>
          <a:p>
            <a:r>
              <a:rPr lang="en-US" dirty="0"/>
              <a:t>Principal </a:t>
            </a:r>
            <a:r>
              <a:rPr lang="en-US" dirty="0" smtClean="0"/>
              <a:t>Researcher/Architect</a:t>
            </a:r>
            <a:endParaRPr lang="en-US" dirty="0"/>
          </a:p>
          <a:p>
            <a:r>
              <a:rPr lang="en-US" dirty="0" smtClean="0"/>
              <a:t>Microsoft</a:t>
            </a:r>
            <a:endParaRPr lang="en-US" dirty="0"/>
          </a:p>
        </p:txBody>
      </p:sp>
      <p:sp>
        <p:nvSpPr>
          <p:cNvPr id="8" name="Title 1"/>
          <p:cNvSpPr txBox="1">
            <a:spLocks/>
          </p:cNvSpPr>
          <p:nvPr/>
        </p:nvSpPr>
        <p:spPr>
          <a:xfrm>
            <a:off x="3814764" y="2881127"/>
            <a:ext cx="10242549" cy="1523497"/>
          </a:xfrm>
          <a:prstGeom prst="rect">
            <a:avLst/>
          </a:prstGeom>
        </p:spPr>
        <p:txBody>
          <a:bodyPr vert="horz" wrap="square" lIns="0" tIns="0" rIns="0" bIns="0" rtlCol="0" anchor="ctr">
            <a:noAutofit/>
          </a:bodyPr>
          <a:lstStyle>
            <a:lvl1pPr algn="l" defTabSz="914363" rtl="0" eaLnBrk="1" latinLnBrk="0" hangingPunct="1">
              <a:lnSpc>
                <a:spcPct val="90000"/>
              </a:lnSpc>
              <a:spcBef>
                <a:spcPct val="0"/>
              </a:spcBef>
              <a:buNone/>
              <a:defRPr lang="en-US" sz="48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9" name="Subtitle 2"/>
          <p:cNvSpPr txBox="1">
            <a:spLocks/>
          </p:cNvSpPr>
          <p:nvPr/>
        </p:nvSpPr>
        <p:spPr>
          <a:xfrm>
            <a:off x="3814764" y="5319527"/>
            <a:ext cx="10242550" cy="463255"/>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SzPct val="90000"/>
              <a:buFontTx/>
              <a:buNone/>
              <a:defRPr sz="3200" kern="1200">
                <a:gradFill>
                  <a:gsLst>
                    <a:gs pos="0">
                      <a:schemeClr val="tx1"/>
                    </a:gs>
                    <a:gs pos="86000">
                      <a:schemeClr val="tx1"/>
                    </a:gs>
                  </a:gsLst>
                  <a:lin ang="5400000" scaled="0"/>
                </a:gradFill>
                <a:latin typeface="+mn-lt"/>
                <a:ea typeface="+mn-ea"/>
                <a:cs typeface="+mn-cs"/>
              </a:defRPr>
            </a:lvl1pPr>
            <a:lvl2pPr marL="457182" indent="0" algn="ctr" defTabSz="914363" rtl="0" eaLnBrk="1" latinLnBrk="0" hangingPunct="1">
              <a:lnSpc>
                <a:spcPct val="90000"/>
              </a:lnSpc>
              <a:spcBef>
                <a:spcPct val="20000"/>
              </a:spcBef>
              <a:buSzPct val="90000"/>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90000"/>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p:txBody>
      </p:sp>
      <p:sp>
        <p:nvSpPr>
          <p:cNvPr id="2" name="Text Placeholder 1"/>
          <p:cNvSpPr>
            <a:spLocks noGrp="1"/>
          </p:cNvSpPr>
          <p:nvPr>
            <p:ph type="body" sz="quarter" idx="10"/>
          </p:nvPr>
        </p:nvSpPr>
        <p:spPr>
          <a:xfrm>
            <a:off x="3717048" y="1735699"/>
            <a:ext cx="2188302" cy="430887"/>
          </a:xfrm>
        </p:spPr>
        <p:txBody>
          <a:bodyPr/>
          <a:lstStyle/>
          <a:p>
            <a:r>
              <a:rPr lang="en-GB" sz="1400" b="1" dirty="0" smtClean="0"/>
              <a:t>UCL </a:t>
            </a:r>
            <a:r>
              <a:rPr lang="en-GB" sz="1400" b="1" dirty="0" err="1" smtClean="0"/>
              <a:t>Algo</a:t>
            </a:r>
            <a:r>
              <a:rPr lang="en-GB" sz="1400" b="1" dirty="0" smtClean="0"/>
              <a:t> Trading </a:t>
            </a:r>
          </a:p>
          <a:p>
            <a:r>
              <a:rPr lang="en-GB" sz="1400" b="1" dirty="0" smtClean="0"/>
              <a:t>Day, 20/6/11</a:t>
            </a:r>
            <a:endParaRPr lang="en-GB" sz="1400" b="1" dirty="0"/>
          </a:p>
        </p:txBody>
      </p:sp>
    </p:spTree>
    <p:extLst>
      <p:ext uri="{BB962C8B-B14F-4D97-AF65-F5344CB8AC3E}">
        <p14:creationId xmlns:p14="http://schemas.microsoft.com/office/powerpoint/2010/main" val="2537817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2112598" y="2401749"/>
            <a:ext cx="11173090" cy="1938992"/>
          </a:xfrm>
        </p:spPr>
        <p:txBody>
          <a:bodyPr/>
          <a:lstStyle/>
          <a:p>
            <a:pPr algn="l"/>
            <a:r>
              <a:rPr lang="en-GB" sz="2800" dirty="0" err="1" smtClean="0">
                <a:latin typeface="Consolas" pitchFamily="49" charset="0"/>
                <a:cs typeface="Consolas" pitchFamily="49" charset="0"/>
              </a:rPr>
              <a:t>Async.Parallel</a:t>
            </a:r>
            <a:r>
              <a:rPr lang="en-GB" sz="2800" dirty="0" smtClean="0">
                <a:latin typeface="Consolas" pitchFamily="49" charset="0"/>
                <a:cs typeface="Consolas" pitchFamily="49" charset="0"/>
              </a:rPr>
              <a:t> [ </a:t>
            </a:r>
            <a:r>
              <a:rPr lang="en-GB" sz="2800" dirty="0" err="1" smtClean="0">
                <a:latin typeface="Consolas" pitchFamily="49" charset="0"/>
                <a:cs typeface="Consolas" pitchFamily="49" charset="0"/>
              </a:rPr>
              <a:t>httpAsync</a:t>
            </a:r>
            <a:r>
              <a:rPr lang="en-GB" sz="2800" dirty="0" smtClean="0">
                <a:latin typeface="Consolas" pitchFamily="49" charset="0"/>
                <a:cs typeface="Consolas" pitchFamily="49" charset="0"/>
              </a:rPr>
              <a:t> "www.google.com";</a:t>
            </a:r>
            <a:br>
              <a:rPr lang="en-GB" sz="2800" dirty="0" smtClean="0">
                <a:latin typeface="Consolas" pitchFamily="49" charset="0"/>
                <a:cs typeface="Consolas" pitchFamily="49" charset="0"/>
              </a:rPr>
            </a:br>
            <a:r>
              <a:rPr lang="en-GB" sz="2800" dirty="0" smtClean="0">
                <a:latin typeface="Consolas" pitchFamily="49" charset="0"/>
                <a:cs typeface="Consolas" pitchFamily="49" charset="0"/>
              </a:rPr>
              <a:t>                 </a:t>
            </a:r>
            <a:r>
              <a:rPr lang="en-GB" sz="2800" dirty="0" err="1" smtClean="0">
                <a:latin typeface="Consolas" pitchFamily="49" charset="0"/>
                <a:cs typeface="Consolas" pitchFamily="49" charset="0"/>
              </a:rPr>
              <a:t>httpAsync</a:t>
            </a:r>
            <a:r>
              <a:rPr lang="en-GB" sz="2800" dirty="0" smtClean="0">
                <a:latin typeface="Consolas" pitchFamily="49" charset="0"/>
                <a:cs typeface="Consolas" pitchFamily="49" charset="0"/>
              </a:rPr>
              <a:t> "www.bing.com";</a:t>
            </a:r>
            <a:br>
              <a:rPr lang="en-GB" sz="2800" dirty="0" smtClean="0">
                <a:latin typeface="Consolas" pitchFamily="49" charset="0"/>
                <a:cs typeface="Consolas" pitchFamily="49" charset="0"/>
              </a:rPr>
            </a:br>
            <a:r>
              <a:rPr lang="en-GB" sz="2800" dirty="0" smtClean="0">
                <a:latin typeface="Consolas" pitchFamily="49" charset="0"/>
                <a:cs typeface="Consolas" pitchFamily="49" charset="0"/>
              </a:rPr>
              <a:t>                 </a:t>
            </a:r>
            <a:r>
              <a:rPr lang="en-GB" sz="2800" dirty="0" err="1" smtClean="0">
                <a:latin typeface="Consolas" pitchFamily="49" charset="0"/>
                <a:cs typeface="Consolas" pitchFamily="49" charset="0"/>
              </a:rPr>
              <a:t>httpAsync</a:t>
            </a:r>
            <a:r>
              <a:rPr lang="en-GB" sz="2800" dirty="0" smtClean="0">
                <a:latin typeface="Consolas" pitchFamily="49" charset="0"/>
                <a:cs typeface="Consolas" pitchFamily="49" charset="0"/>
              </a:rPr>
              <a:t> "www.yahoo.com"; ]</a:t>
            </a:r>
            <a:br>
              <a:rPr lang="en-GB" sz="2800" dirty="0" smtClean="0">
                <a:latin typeface="Consolas" pitchFamily="49" charset="0"/>
                <a:cs typeface="Consolas" pitchFamily="49" charset="0"/>
              </a:rPr>
            </a:br>
            <a:r>
              <a:rPr lang="en-GB" sz="2800" dirty="0" smtClean="0">
                <a:latin typeface="Consolas" pitchFamily="49" charset="0"/>
                <a:cs typeface="Consolas" pitchFamily="49" charset="0"/>
              </a:rPr>
              <a:t/>
            </a:r>
            <a:br>
              <a:rPr lang="en-GB" sz="2800" dirty="0" smtClean="0">
                <a:latin typeface="Consolas" pitchFamily="49" charset="0"/>
                <a:cs typeface="Consolas" pitchFamily="49" charset="0"/>
              </a:rPr>
            </a:br>
            <a:endParaRPr lang="en-GB" sz="2800" dirty="0">
              <a:latin typeface="Consolas" pitchFamily="49" charset="0"/>
              <a:cs typeface="Consolas" pitchFamily="49" charset="0"/>
            </a:endParaRPr>
          </a:p>
        </p:txBody>
      </p:sp>
      <p:sp>
        <p:nvSpPr>
          <p:cNvPr id="3" name="Text Placeholder 5"/>
          <p:cNvSpPr txBox="1">
            <a:spLocks/>
          </p:cNvSpPr>
          <p:nvPr/>
        </p:nvSpPr>
        <p:spPr>
          <a:xfrm>
            <a:off x="2798340" y="586862"/>
            <a:ext cx="5387630" cy="639762"/>
          </a:xfrm>
          <a:prstGeom prst="rect">
            <a:avLst/>
          </a:prstGeom>
        </p:spPr>
        <p:txBody>
          <a:bodyPr vert="horz" wrap="square" lIns="0" tIns="0" rIns="0" bIns="0" rtlCol="0">
            <a:noAutofit/>
          </a:bodyPr>
          <a:lstStyle/>
          <a:p>
            <a:pPr marL="396875" marR="0" lvl="0" indent="-396875" algn="ctr" defTabSz="914363" rtl="0" eaLnBrk="1" fontAlgn="auto" latinLnBrk="0" hangingPunct="1">
              <a:lnSpc>
                <a:spcPct val="90000"/>
              </a:lnSpc>
              <a:spcBef>
                <a:spcPct val="20000"/>
              </a:spcBef>
              <a:spcAft>
                <a:spcPts val="0"/>
              </a:spcAft>
              <a:buClrTx/>
              <a:buSzTx/>
              <a:tabLst/>
              <a:defRPr/>
            </a:pPr>
            <a:endParaRPr kumimoji="0" lang="en-GB" sz="3200" b="0" i="0" u="none" strike="noStrike" kern="1200" cap="none" spc="0" normalizeH="0" baseline="0" noProof="0" dirty="0">
              <a:ln>
                <a:noFill/>
              </a:ln>
              <a:solidFill>
                <a:schemeClr val="accent1"/>
              </a:solidFill>
              <a:effectLst/>
              <a:uLnTx/>
              <a:uFillTx/>
              <a:latin typeface="+mn-lt"/>
              <a:ea typeface="+mn-ea"/>
              <a:cs typeface="+mn-cs"/>
            </a:endParaRPr>
          </a:p>
        </p:txBody>
      </p:sp>
      <p:sp>
        <p:nvSpPr>
          <p:cNvPr id="7" name="Title 5"/>
          <p:cNvSpPr txBox="1">
            <a:spLocks/>
          </p:cNvSpPr>
          <p:nvPr/>
        </p:nvSpPr>
        <p:spPr>
          <a:xfrm>
            <a:off x="1994480" y="4078359"/>
            <a:ext cx="11173090" cy="775597"/>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GB" sz="2800" b="0" i="0" u="none" strike="noStrike" kern="1200" cap="none" spc="-150" normalizeH="0" baseline="0" noProof="0" dirty="0" smtClean="0">
                <a:ln w="3175">
                  <a:noFill/>
                </a:ln>
                <a:solidFill>
                  <a:srgbClr val="CCFFCC"/>
                </a:solidFill>
                <a:effectLst/>
                <a:uLnTx/>
                <a:uFillTx/>
                <a:latin typeface="Consolas" pitchFamily="49" charset="0"/>
                <a:ea typeface="+mn-ea"/>
                <a:cs typeface="Consolas" pitchFamily="49" charset="0"/>
              </a:rPr>
              <a:t/>
            </a:r>
            <a:br>
              <a:rPr kumimoji="0" lang="en-GB" sz="2800" b="0" i="0" u="none" strike="noStrike" kern="1200" cap="none" spc="-150" normalizeH="0" baseline="0" noProof="0" dirty="0" smtClean="0">
                <a:ln w="3175">
                  <a:noFill/>
                </a:ln>
                <a:solidFill>
                  <a:srgbClr val="CCFFCC"/>
                </a:solidFill>
                <a:effectLst/>
                <a:uLnTx/>
                <a:uFillTx/>
                <a:latin typeface="Consolas" pitchFamily="49" charset="0"/>
                <a:ea typeface="+mn-ea"/>
                <a:cs typeface="Consolas" pitchFamily="49" charset="0"/>
              </a:rPr>
            </a:br>
            <a:r>
              <a:rPr kumimoji="0" lang="en-GB" sz="2800" b="0" i="0" u="none" strike="noStrike" kern="1200" cap="none" spc="-150" normalizeH="0" baseline="0" noProof="0" dirty="0" smtClean="0">
                <a:ln w="3175">
                  <a:noFill/>
                </a:ln>
                <a:solidFill>
                  <a:srgbClr val="CCFFCC"/>
                </a:solidFill>
                <a:effectLst/>
                <a:uLnTx/>
                <a:uFillTx/>
                <a:latin typeface="Consolas" pitchFamily="49" charset="0"/>
                <a:ea typeface="+mn-ea"/>
                <a:cs typeface="Consolas" pitchFamily="49" charset="0"/>
              </a:rPr>
              <a:t>|&gt; Async.RunSynchronously</a:t>
            </a:r>
            <a:endParaRPr kumimoji="0" lang="en-GB" sz="2800" b="0" i="0" u="none" strike="noStrike" kern="1200" cap="none" spc="-150" normalizeH="0" baseline="0" noProof="0" dirty="0">
              <a:ln w="3175">
                <a:noFill/>
              </a:ln>
              <a:solidFill>
                <a:srgbClr val="CCFFCC"/>
              </a:solidFill>
              <a:effectLst/>
              <a:uLnTx/>
              <a:uFillTx/>
              <a:latin typeface="Consolas" pitchFamily="49" charset="0"/>
              <a:ea typeface="+mn-ea"/>
              <a:cs typeface="Consolas" pitchFamily="49" charset="0"/>
            </a:endParaRPr>
          </a:p>
        </p:txBody>
      </p:sp>
      <p:sp>
        <p:nvSpPr>
          <p:cNvPr id="8" name="Title 7"/>
          <p:cNvSpPr txBox="1">
            <a:spLocks/>
          </p:cNvSpPr>
          <p:nvPr/>
        </p:nvSpPr>
        <p:spPr>
          <a:xfrm>
            <a:off x="609441" y="274638"/>
            <a:ext cx="10969943"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2"/>
                </a:solidFill>
                <a:latin typeface="+mj-lt"/>
                <a:ea typeface="+mj-ea"/>
                <a:cs typeface="+mj-cs"/>
              </a:defRPr>
            </a:lvl1pPr>
          </a:lstStyle>
          <a:p>
            <a:r>
              <a:rPr lang="en-GB" dirty="0" smtClean="0">
                <a:solidFill>
                  <a:schemeClr val="tx1"/>
                </a:solidFill>
              </a:rPr>
              <a:t>Parallel I/O</a:t>
            </a:r>
            <a:endParaRPr lang="en-GB" dirty="0">
              <a:solidFill>
                <a:schemeClr val="tx1"/>
              </a:solidFill>
            </a:endParaRPr>
          </a:p>
        </p:txBody>
      </p:sp>
    </p:spTree>
    <p:extLst>
      <p:ext uri="{BB962C8B-B14F-4D97-AF65-F5344CB8AC3E}">
        <p14:creationId xmlns:p14="http://schemas.microsoft.com/office/powerpoint/2010/main" val="4095459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1218980" y="2287449"/>
            <a:ext cx="11173090" cy="1938992"/>
          </a:xfrm>
        </p:spPr>
        <p:txBody>
          <a:bodyPr/>
          <a:lstStyle/>
          <a:p>
            <a:pPr algn="l"/>
            <a:r>
              <a:rPr lang="en-GB" sz="2800" dirty="0" smtClean="0">
                <a:latin typeface="Consolas" pitchFamily="49" charset="0"/>
                <a:cs typeface="Consolas" pitchFamily="49" charset="0"/>
              </a:rPr>
              <a:t/>
            </a:r>
            <a:br>
              <a:rPr lang="en-GB" sz="2800" dirty="0" smtClean="0">
                <a:latin typeface="Consolas" pitchFamily="49" charset="0"/>
                <a:cs typeface="Consolas" pitchFamily="49" charset="0"/>
              </a:rPr>
            </a:br>
            <a:r>
              <a:rPr lang="en-GB" sz="2800" dirty="0">
                <a:latin typeface="Consolas" pitchFamily="49" charset="0"/>
                <a:cs typeface="Consolas" pitchFamily="49" charset="0"/>
              </a:rPr>
              <a:t/>
            </a:r>
            <a:br>
              <a:rPr lang="en-GB" sz="2800" dirty="0">
                <a:latin typeface="Consolas" pitchFamily="49" charset="0"/>
                <a:cs typeface="Consolas" pitchFamily="49" charset="0"/>
              </a:rPr>
            </a:br>
            <a:r>
              <a:rPr lang="en-GB" sz="2800" dirty="0" err="1" smtClean="0">
                <a:latin typeface="Consolas" pitchFamily="49" charset="0"/>
                <a:cs typeface="Consolas" pitchFamily="49" charset="0"/>
              </a:rPr>
              <a:t>Async.Parallel</a:t>
            </a:r>
            <a:r>
              <a:rPr lang="en-GB" sz="2800" dirty="0" smtClean="0">
                <a:latin typeface="Consolas" pitchFamily="49" charset="0"/>
                <a:cs typeface="Consolas" pitchFamily="49" charset="0"/>
              </a:rPr>
              <a:t> [ for i in 0 .. 200 -&gt; </a:t>
            </a:r>
            <a:r>
              <a:rPr lang="en-GB" sz="2800" dirty="0" err="1" smtClean="0">
                <a:latin typeface="Consolas" pitchFamily="49" charset="0"/>
                <a:cs typeface="Consolas" pitchFamily="49" charset="0"/>
              </a:rPr>
              <a:t>computeTask</a:t>
            </a:r>
            <a:r>
              <a:rPr lang="en-GB" sz="2800" dirty="0" smtClean="0">
                <a:latin typeface="Consolas" pitchFamily="49" charset="0"/>
                <a:cs typeface="Consolas" pitchFamily="49" charset="0"/>
              </a:rPr>
              <a:t> i ]</a:t>
            </a:r>
            <a:br>
              <a:rPr lang="en-GB" sz="2800" dirty="0" smtClean="0">
                <a:latin typeface="Consolas" pitchFamily="49" charset="0"/>
                <a:cs typeface="Consolas" pitchFamily="49" charset="0"/>
              </a:rPr>
            </a:br>
            <a:r>
              <a:rPr lang="en-GB" sz="2800" dirty="0" smtClean="0">
                <a:latin typeface="Consolas" pitchFamily="49" charset="0"/>
                <a:cs typeface="Consolas" pitchFamily="49" charset="0"/>
              </a:rPr>
              <a:t/>
            </a:r>
            <a:br>
              <a:rPr lang="en-GB" sz="2800" dirty="0" smtClean="0">
                <a:latin typeface="Consolas" pitchFamily="49" charset="0"/>
                <a:cs typeface="Consolas" pitchFamily="49" charset="0"/>
              </a:rPr>
            </a:br>
            <a:endParaRPr lang="en-GB" sz="2800" dirty="0">
              <a:latin typeface="Consolas" pitchFamily="49" charset="0"/>
              <a:cs typeface="Consolas" pitchFamily="49" charset="0"/>
            </a:endParaRPr>
          </a:p>
        </p:txBody>
      </p:sp>
      <p:sp>
        <p:nvSpPr>
          <p:cNvPr id="3" name="Text Placeholder 5"/>
          <p:cNvSpPr txBox="1">
            <a:spLocks/>
          </p:cNvSpPr>
          <p:nvPr/>
        </p:nvSpPr>
        <p:spPr>
          <a:xfrm>
            <a:off x="2798340" y="586862"/>
            <a:ext cx="5387630" cy="639762"/>
          </a:xfrm>
          <a:prstGeom prst="rect">
            <a:avLst/>
          </a:prstGeom>
        </p:spPr>
        <p:txBody>
          <a:bodyPr vert="horz" wrap="square" lIns="0" tIns="0" rIns="0" bIns="0" rtlCol="0">
            <a:noAutofit/>
          </a:bodyPr>
          <a:lstStyle/>
          <a:p>
            <a:pPr marL="396875" marR="0" lvl="0" indent="-396875" algn="ctr" defTabSz="914363" rtl="0" eaLnBrk="1" fontAlgn="auto" latinLnBrk="0" hangingPunct="1">
              <a:lnSpc>
                <a:spcPct val="90000"/>
              </a:lnSpc>
              <a:spcBef>
                <a:spcPct val="20000"/>
              </a:spcBef>
              <a:spcAft>
                <a:spcPts val="0"/>
              </a:spcAft>
              <a:buClrTx/>
              <a:buSzTx/>
              <a:tabLst/>
              <a:defRPr/>
            </a:pPr>
            <a:endParaRPr kumimoji="0" lang="en-GB" sz="3200" b="0" i="0" u="none" strike="noStrike" kern="1200" cap="none" spc="0" normalizeH="0" baseline="0" noProof="0" dirty="0">
              <a:ln>
                <a:noFill/>
              </a:ln>
              <a:solidFill>
                <a:schemeClr val="accent1"/>
              </a:solidFill>
              <a:effectLst/>
              <a:uLnTx/>
              <a:uFillTx/>
              <a:latin typeface="+mn-lt"/>
              <a:ea typeface="+mn-ea"/>
              <a:cs typeface="+mn-cs"/>
            </a:endParaRPr>
          </a:p>
        </p:txBody>
      </p:sp>
      <p:sp>
        <p:nvSpPr>
          <p:cNvPr id="4" name="Title 5"/>
          <p:cNvSpPr txBox="1">
            <a:spLocks/>
          </p:cNvSpPr>
          <p:nvPr/>
        </p:nvSpPr>
        <p:spPr>
          <a:xfrm>
            <a:off x="1233285" y="3444403"/>
            <a:ext cx="11173090" cy="775597"/>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GB" sz="2800" b="0" i="0" u="none" strike="noStrike" kern="1200" cap="none" spc="-150" normalizeH="0" baseline="0" noProof="0" dirty="0" smtClean="0">
                <a:ln w="3175">
                  <a:noFill/>
                </a:ln>
                <a:solidFill>
                  <a:srgbClr val="CCFFCC"/>
                </a:solidFill>
                <a:effectLst/>
                <a:uLnTx/>
                <a:uFillTx/>
                <a:latin typeface="Consolas" pitchFamily="49" charset="0"/>
                <a:ea typeface="+mn-ea"/>
                <a:cs typeface="Consolas" pitchFamily="49" charset="0"/>
              </a:rPr>
              <a:t/>
            </a:r>
            <a:br>
              <a:rPr kumimoji="0" lang="en-GB" sz="2800" b="0" i="0" u="none" strike="noStrike" kern="1200" cap="none" spc="-150" normalizeH="0" baseline="0" noProof="0" dirty="0" smtClean="0">
                <a:ln w="3175">
                  <a:noFill/>
                </a:ln>
                <a:solidFill>
                  <a:srgbClr val="CCFFCC"/>
                </a:solidFill>
                <a:effectLst/>
                <a:uLnTx/>
                <a:uFillTx/>
                <a:latin typeface="Consolas" pitchFamily="49" charset="0"/>
                <a:ea typeface="+mn-ea"/>
                <a:cs typeface="Consolas" pitchFamily="49" charset="0"/>
              </a:rPr>
            </a:br>
            <a:r>
              <a:rPr kumimoji="0" lang="en-GB" sz="2800" b="0" i="0" u="none" strike="noStrike" kern="1200" cap="none" spc="-150" normalizeH="0" baseline="0" noProof="0" dirty="0" smtClean="0">
                <a:ln w="3175">
                  <a:noFill/>
                </a:ln>
                <a:solidFill>
                  <a:srgbClr val="CCFFCC"/>
                </a:solidFill>
                <a:effectLst/>
                <a:uLnTx/>
                <a:uFillTx/>
                <a:latin typeface="Consolas" pitchFamily="49" charset="0"/>
                <a:ea typeface="+mn-ea"/>
                <a:cs typeface="Consolas" pitchFamily="49" charset="0"/>
              </a:rPr>
              <a:t>|&gt; Async.RunSynchronously</a:t>
            </a:r>
            <a:endParaRPr kumimoji="0" lang="en-GB" sz="2800" b="0" i="0" u="none" strike="noStrike" kern="1200" cap="none" spc="-150" normalizeH="0" baseline="0" noProof="0" dirty="0">
              <a:ln w="3175">
                <a:noFill/>
              </a:ln>
              <a:solidFill>
                <a:srgbClr val="CCFFCC"/>
              </a:solidFill>
              <a:effectLst/>
              <a:uLnTx/>
              <a:uFillTx/>
              <a:latin typeface="Consolas" pitchFamily="49" charset="0"/>
              <a:ea typeface="+mn-ea"/>
              <a:cs typeface="Consolas" pitchFamily="49" charset="0"/>
            </a:endParaRPr>
          </a:p>
        </p:txBody>
      </p:sp>
      <p:sp>
        <p:nvSpPr>
          <p:cNvPr id="5" name="Title 7"/>
          <p:cNvSpPr txBox="1">
            <a:spLocks/>
          </p:cNvSpPr>
          <p:nvPr/>
        </p:nvSpPr>
        <p:spPr>
          <a:xfrm>
            <a:off x="609441" y="274638"/>
            <a:ext cx="10969943"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2"/>
                </a:solidFill>
                <a:latin typeface="+mj-lt"/>
                <a:ea typeface="+mj-ea"/>
                <a:cs typeface="+mj-cs"/>
              </a:defRPr>
            </a:lvl1pPr>
          </a:lstStyle>
          <a:p>
            <a:r>
              <a:rPr lang="en-GB" dirty="0" smtClean="0">
                <a:solidFill>
                  <a:schemeClr val="tx1"/>
                </a:solidFill>
              </a:rPr>
              <a:t>Parallel CPU</a:t>
            </a:r>
            <a:endParaRPr lang="en-GB" dirty="0">
              <a:solidFill>
                <a:schemeClr val="tx1"/>
              </a:solidFill>
            </a:endParaRPr>
          </a:p>
        </p:txBody>
      </p:sp>
    </p:spTree>
    <p:extLst>
      <p:ext uri="{BB962C8B-B14F-4D97-AF65-F5344CB8AC3E}">
        <p14:creationId xmlns:p14="http://schemas.microsoft.com/office/powerpoint/2010/main" val="276676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8"/>
            <a:ext cx="11173090" cy="609398"/>
          </a:xfrm>
        </p:spPr>
        <p:txBody>
          <a:bodyPr/>
          <a:lstStyle/>
          <a:p>
            <a:r>
              <a:rPr lang="en-GB" sz="4400" dirty="0" smtClean="0"/>
              <a:t>F# 2.0</a:t>
            </a:r>
            <a:r>
              <a:rPr lang="en-GB" dirty="0"/>
              <a:t> </a:t>
            </a:r>
            <a:r>
              <a:rPr lang="en-GB" dirty="0" smtClean="0"/>
              <a:t>ships with</a:t>
            </a:r>
            <a:r>
              <a:rPr lang="en-GB" sz="4400" dirty="0" smtClean="0"/>
              <a:t> Visual Studio 2010</a:t>
            </a:r>
            <a:endParaRPr lang="en-GB" sz="4400" dirty="0"/>
          </a:p>
        </p:txBody>
      </p:sp>
      <p:pic>
        <p:nvPicPr>
          <p:cNvPr id="4" name="Content Placeholder 3" descr="Vis_F_blue_Hires.jpg"/>
          <p:cNvPicPr>
            <a:picLocks noGrp="1" noChangeAspect="1"/>
          </p:cNvPicPr>
          <p:nvPr>
            <p:ph idx="1"/>
          </p:nvPr>
        </p:nvPicPr>
        <p:blipFill>
          <a:blip r:embed="rId3"/>
          <a:stretch>
            <a:fillRect/>
          </a:stretch>
        </p:blipFill>
        <p:spPr>
          <a:xfrm>
            <a:off x="1598612" y="1143000"/>
            <a:ext cx="8775790" cy="5074276"/>
          </a:xfrm>
        </p:spPr>
      </p:pic>
    </p:spTree>
    <p:extLst>
      <p:ext uri="{BB962C8B-B14F-4D97-AF65-F5344CB8AC3E}">
        <p14:creationId xmlns:p14="http://schemas.microsoft.com/office/powerpoint/2010/main" val="3540593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Demo</a:t>
            </a:r>
            <a:endParaRPr lang="en-US" dirty="0"/>
          </a:p>
        </p:txBody>
      </p:sp>
      <p:sp>
        <p:nvSpPr>
          <p:cNvPr id="4" name="Text Placeholder 3"/>
          <p:cNvSpPr>
            <a:spLocks noGrp="1"/>
          </p:cNvSpPr>
          <p:nvPr>
            <p:ph type="body" sz="quarter" idx="10"/>
          </p:nvPr>
        </p:nvSpPr>
        <p:spPr/>
        <p:txBody>
          <a:bodyPr/>
          <a:lstStyle/>
          <a:p>
            <a:endParaRPr lang="en-US" sz="7200"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4056839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455521" y="2327374"/>
            <a:ext cx="11173090" cy="2659190"/>
          </a:xfrm>
        </p:spPr>
        <p:txBody>
          <a:bodyPr/>
          <a:lstStyle/>
          <a:p>
            <a:pPr>
              <a:defRPr/>
            </a:pPr>
            <a:r>
              <a:rPr lang="en-US" sz="4800" dirty="0" smtClean="0"/>
              <a:t>F# can be used for everything,</a:t>
            </a:r>
            <a:br>
              <a:rPr lang="en-US" sz="4800" dirty="0" smtClean="0"/>
            </a:br>
            <a:r>
              <a:rPr lang="en-US" sz="4800" dirty="0" smtClean="0"/>
              <a:t>but </a:t>
            </a:r>
            <a:r>
              <a:rPr lang="en-US" sz="4800" b="1" dirty="0" smtClean="0">
                <a:solidFill>
                  <a:srgbClr val="FFFF00"/>
                </a:solidFill>
              </a:rPr>
              <a:t>excels</a:t>
            </a:r>
            <a:r>
              <a:rPr lang="en-US" sz="4800" dirty="0" smtClean="0"/>
              <a:t> at </a:t>
            </a:r>
            <a:r>
              <a:rPr lang="en-US" sz="4800" b="1" dirty="0" smtClean="0">
                <a:solidFill>
                  <a:srgbClr val="FFFF00"/>
                </a:solidFill>
              </a:rPr>
              <a:t>analytical engines</a:t>
            </a:r>
            <a:br>
              <a:rPr lang="en-US" sz="4800" b="1" dirty="0" smtClean="0">
                <a:solidFill>
                  <a:srgbClr val="FFFF00"/>
                </a:solidFill>
              </a:rPr>
            </a:br>
            <a:r>
              <a:rPr lang="en-US" sz="4800" b="1" dirty="0">
                <a:solidFill>
                  <a:srgbClr val="FFFF00"/>
                </a:solidFill>
              </a:rPr>
              <a:t/>
            </a:r>
            <a:br>
              <a:rPr lang="en-US" sz="4800" b="1" dirty="0">
                <a:solidFill>
                  <a:srgbClr val="FFFF00"/>
                </a:solidFill>
              </a:rPr>
            </a:br>
            <a:endParaRPr sz="4800" b="1" dirty="0" smtClean="0">
              <a:solidFill>
                <a:srgbClr val="FFFF00"/>
              </a:solidFill>
            </a:endParaRPr>
          </a:p>
        </p:txBody>
      </p:sp>
      <p:sp>
        <p:nvSpPr>
          <p:cNvPr id="5" name="Text Placeholder 2"/>
          <p:cNvSpPr txBox="1">
            <a:spLocks/>
          </p:cNvSpPr>
          <p:nvPr/>
        </p:nvSpPr>
        <p:spPr>
          <a:xfrm>
            <a:off x="843478" y="1503555"/>
            <a:ext cx="10728705" cy="1428083"/>
          </a:xfrm>
          <a:prstGeom prst="rect">
            <a:avLst/>
          </a:prstGeom>
        </p:spPr>
        <p:txBody>
          <a:bodyPr vert="horz" wrap="square" lIns="0" tIns="0" rIns="0" bIns="0" rtlCol="0" anchor="ctr">
            <a:normAutofit/>
          </a:bodyPr>
          <a:lstStyle/>
          <a:p>
            <a:pPr marL="460375" lvl="0" indent="-460375" algn="ctr">
              <a:lnSpc>
                <a:spcPct val="90000"/>
              </a:lnSpc>
              <a:spcBef>
                <a:spcPct val="20000"/>
              </a:spcBef>
              <a:defRPr/>
            </a:pPr>
            <a:endParaRPr lang="en-GB" sz="3200"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3154511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#1 (Power </a:t>
            </a:r>
            <a:r>
              <a:rPr lang="en-US" b="1" dirty="0"/>
              <a:t>C</a:t>
            </a:r>
            <a:r>
              <a:rPr lang="en-US" b="1" dirty="0" smtClean="0"/>
              <a:t>ompany)</a:t>
            </a:r>
            <a:endParaRPr lang="en-US" b="1" dirty="0"/>
          </a:p>
        </p:txBody>
      </p:sp>
      <p:sp>
        <p:nvSpPr>
          <p:cNvPr id="4" name="Content Placeholder 3"/>
          <p:cNvSpPr>
            <a:spLocks noGrp="1"/>
          </p:cNvSpPr>
          <p:nvPr>
            <p:ph idx="1"/>
          </p:nvPr>
        </p:nvSpPr>
        <p:spPr>
          <a:xfrm>
            <a:off x="519112" y="1447799"/>
            <a:ext cx="11149013" cy="4395049"/>
          </a:xfrm>
        </p:spPr>
        <p:txBody>
          <a:bodyPr/>
          <a:lstStyle/>
          <a:p>
            <a:pPr marL="177800" indent="-177800">
              <a:buNone/>
            </a:pPr>
            <a:r>
              <a:rPr lang="en-GB" sz="2800" b="1" dirty="0" smtClean="0">
                <a:latin typeface="+mj-lt"/>
              </a:rPr>
              <a:t>I have written </a:t>
            </a:r>
            <a:r>
              <a:rPr lang="en-GB" sz="2800" b="1" dirty="0" smtClean="0">
                <a:solidFill>
                  <a:srgbClr val="FFFF00"/>
                </a:solidFill>
                <a:latin typeface="+mj-lt"/>
              </a:rPr>
              <a:t>an application to balance the national power generation schedule</a:t>
            </a:r>
            <a:r>
              <a:rPr lang="en-GB" sz="2800" b="1" dirty="0" smtClean="0">
                <a:solidFill>
                  <a:schemeClr val="bg2">
                    <a:lumMod val="50000"/>
                  </a:schemeClr>
                </a:solidFill>
                <a:latin typeface="+mj-lt"/>
              </a:rPr>
              <a:t> </a:t>
            </a:r>
            <a:r>
              <a:rPr lang="en-GB" sz="2800" b="1" dirty="0" smtClean="0">
                <a:latin typeface="+mj-lt"/>
              </a:rPr>
              <a:t>… for an energy company. </a:t>
            </a:r>
          </a:p>
          <a:p>
            <a:pPr marL="177800" indent="-177800">
              <a:buNone/>
            </a:pPr>
            <a:endParaRPr lang="en-GB" sz="2800" b="1" dirty="0">
              <a:latin typeface="+mj-lt"/>
            </a:endParaRPr>
          </a:p>
          <a:p>
            <a:pPr marL="177800" indent="-177800">
              <a:buNone/>
            </a:pPr>
            <a:r>
              <a:rPr lang="en-GB" sz="2800" b="1" dirty="0" smtClean="0">
                <a:latin typeface="+mj-lt"/>
              </a:rPr>
              <a:t>...</a:t>
            </a:r>
            <a:r>
              <a:rPr lang="en-GB" sz="2800" b="1" dirty="0" smtClean="0">
                <a:solidFill>
                  <a:srgbClr val="FFFF00"/>
                </a:solidFill>
                <a:latin typeface="+mj-lt"/>
              </a:rPr>
              <a:t>the calculation engine was written in F#</a:t>
            </a:r>
            <a:r>
              <a:rPr lang="en-GB" sz="2800" b="1" dirty="0" smtClean="0">
                <a:latin typeface="+mj-lt"/>
              </a:rPr>
              <a:t>. </a:t>
            </a:r>
          </a:p>
          <a:p>
            <a:pPr marL="177800" indent="-177800">
              <a:buNone/>
            </a:pPr>
            <a:endParaRPr lang="en-GB" sz="2800" b="1" dirty="0" smtClean="0">
              <a:latin typeface="+mj-lt"/>
            </a:endParaRPr>
          </a:p>
          <a:p>
            <a:pPr marL="177800" indent="-177800">
              <a:buNone/>
            </a:pPr>
            <a:r>
              <a:rPr lang="en-GB" sz="2800" b="1" dirty="0" smtClean="0">
                <a:latin typeface="+mj-lt"/>
              </a:rPr>
              <a:t>The use of F# to </a:t>
            </a:r>
            <a:r>
              <a:rPr lang="en-GB" sz="2800" b="1" dirty="0" smtClean="0">
                <a:solidFill>
                  <a:srgbClr val="FFFF00"/>
                </a:solidFill>
                <a:latin typeface="+mj-lt"/>
              </a:rPr>
              <a:t>address the complexity at the heart of this application </a:t>
            </a:r>
            <a:r>
              <a:rPr lang="en-GB" sz="2800" b="1" dirty="0" smtClean="0">
                <a:latin typeface="+mj-lt"/>
              </a:rPr>
              <a:t>clearly demonstrates a sweet spot for the language … </a:t>
            </a:r>
            <a:r>
              <a:rPr lang="en-GB" sz="2800" b="1" dirty="0" smtClean="0">
                <a:solidFill>
                  <a:srgbClr val="FFFF00"/>
                </a:solidFill>
                <a:latin typeface="+mj-lt"/>
              </a:rPr>
              <a:t>algorithmic analysis of large data sets</a:t>
            </a:r>
            <a:r>
              <a:rPr lang="en-GB" sz="2800" b="1" dirty="0" smtClean="0">
                <a:latin typeface="+mj-lt"/>
              </a:rPr>
              <a:t>. </a:t>
            </a:r>
          </a:p>
          <a:p>
            <a:pPr marL="177800" indent="-177800">
              <a:buNone/>
            </a:pPr>
            <a:endParaRPr lang="en-GB" sz="2800" b="1" dirty="0" smtClean="0">
              <a:latin typeface="+mj-lt"/>
            </a:endParaRPr>
          </a:p>
          <a:p>
            <a:pPr marL="177800" indent="-177800" algn="r">
              <a:buNone/>
            </a:pPr>
            <a:r>
              <a:rPr lang="en-GB" sz="2800" b="1" dirty="0" smtClean="0">
                <a:latin typeface="+mj-lt"/>
              </a:rPr>
              <a:t>Simon Cousins (Eon </a:t>
            </a:r>
            <a:r>
              <a:rPr lang="en-GB" sz="2800" b="1" dirty="0" err="1" smtClean="0">
                <a:latin typeface="+mj-lt"/>
              </a:rPr>
              <a:t>Powergen</a:t>
            </a:r>
            <a:r>
              <a:rPr lang="en-GB" sz="2800" b="1" dirty="0" smtClean="0">
                <a:latin typeface="+mj-lt"/>
              </a:rPr>
              <a:t>)</a:t>
            </a:r>
            <a:endParaRPr lang="en-GB" sz="2800" b="1" dirty="0">
              <a:latin typeface="+mj-lt"/>
            </a:endParaRPr>
          </a:p>
        </p:txBody>
      </p:sp>
    </p:spTree>
    <p:extLst>
      <p:ext uri="{BB962C8B-B14F-4D97-AF65-F5344CB8AC3E}">
        <p14:creationId xmlns:p14="http://schemas.microsoft.com/office/powerpoint/2010/main" val="2335822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Examples #2/#</a:t>
            </a:r>
            <a:r>
              <a:rPr lang="en-GB" b="1" dirty="0"/>
              <a:t>3</a:t>
            </a:r>
            <a:r>
              <a:rPr lang="en-GB" b="1" dirty="0" smtClean="0"/>
              <a:t>: Finance companies</a:t>
            </a:r>
            <a:endParaRPr lang="en-GB" b="1" dirty="0"/>
          </a:p>
        </p:txBody>
      </p:sp>
      <p:sp>
        <p:nvSpPr>
          <p:cNvPr id="3" name="Content Placeholder 2"/>
          <p:cNvSpPr>
            <a:spLocks noGrp="1"/>
          </p:cNvSpPr>
          <p:nvPr>
            <p:ph idx="1"/>
          </p:nvPr>
        </p:nvSpPr>
        <p:spPr>
          <a:xfrm>
            <a:off x="519112" y="1447799"/>
            <a:ext cx="11149013" cy="443198"/>
          </a:xfrm>
        </p:spPr>
        <p:txBody>
          <a:bodyPr/>
          <a:lstStyle/>
          <a:p>
            <a:endParaRPr lang="en-GB"/>
          </a:p>
        </p:txBody>
      </p:sp>
      <p:pic>
        <p:nvPicPr>
          <p:cNvPr id="2050" name="Picture 2"/>
          <p:cNvPicPr>
            <a:picLocks noChangeAspect="1" noChangeArrowheads="1"/>
          </p:cNvPicPr>
          <p:nvPr/>
        </p:nvPicPr>
        <p:blipFill>
          <a:blip r:embed="rId3"/>
          <a:srcRect l="21115" t="25457" r="19231" b="5263"/>
          <a:stretch>
            <a:fillRect/>
          </a:stretch>
        </p:blipFill>
        <p:spPr bwMode="auto">
          <a:xfrm>
            <a:off x="369451" y="1228558"/>
            <a:ext cx="6085594" cy="3928658"/>
          </a:xfrm>
          <a:prstGeom prst="rect">
            <a:avLst/>
          </a:prstGeom>
          <a:noFill/>
          <a:ln w="9525">
            <a:solidFill>
              <a:schemeClr val="bg1"/>
            </a:solidFill>
            <a:miter lim="800000"/>
            <a:headEnd/>
            <a:tailEnd/>
          </a:ln>
        </p:spPr>
      </p:pic>
      <p:pic>
        <p:nvPicPr>
          <p:cNvPr id="5" name="Picture 2"/>
          <p:cNvPicPr>
            <a:picLocks noChangeAspect="1" noChangeArrowheads="1"/>
          </p:cNvPicPr>
          <p:nvPr/>
        </p:nvPicPr>
        <p:blipFill>
          <a:blip r:embed="rId4"/>
          <a:srcRect l="21692" t="33814" r="18885" b="2834"/>
          <a:stretch>
            <a:fillRect/>
          </a:stretch>
        </p:blipFill>
        <p:spPr bwMode="auto">
          <a:xfrm>
            <a:off x="4778628" y="2316480"/>
            <a:ext cx="6650891" cy="4061322"/>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1966692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Example #4: Biotech</a:t>
            </a:r>
            <a:endParaRPr lang="en-GB" b="1" dirty="0"/>
          </a:p>
        </p:txBody>
      </p:sp>
      <p:sp>
        <p:nvSpPr>
          <p:cNvPr id="6" name="Content Placeholder 3"/>
          <p:cNvSpPr>
            <a:spLocks noGrp="1"/>
          </p:cNvSpPr>
          <p:nvPr>
            <p:ph idx="1"/>
          </p:nvPr>
        </p:nvSpPr>
        <p:spPr>
          <a:xfrm>
            <a:off x="519112" y="1447799"/>
            <a:ext cx="11149013" cy="3533275"/>
          </a:xfrm>
        </p:spPr>
        <p:txBody>
          <a:bodyPr/>
          <a:lstStyle/>
          <a:p>
            <a:pPr marL="177800" indent="-177800">
              <a:buNone/>
            </a:pPr>
            <a:r>
              <a:rPr lang="en-US" sz="2800" b="1" dirty="0" smtClean="0">
                <a:latin typeface="+mj-lt"/>
              </a:rPr>
              <a:t>...F# rocks - building algorithms for DNA processing </a:t>
            </a:r>
          </a:p>
          <a:p>
            <a:pPr marL="177800" indent="-177800">
              <a:buNone/>
            </a:pPr>
            <a:r>
              <a:rPr lang="en-US" sz="2800" b="1" dirty="0">
                <a:latin typeface="+mj-lt"/>
              </a:rPr>
              <a:t> </a:t>
            </a:r>
            <a:r>
              <a:rPr lang="en-US" sz="2800" b="1" dirty="0" smtClean="0">
                <a:latin typeface="+mj-lt"/>
              </a:rPr>
              <a:t> and </a:t>
            </a:r>
            <a:r>
              <a:rPr lang="en-US" sz="2800" b="1" dirty="0" smtClean="0">
                <a:solidFill>
                  <a:srgbClr val="FFFF00"/>
                </a:solidFill>
                <a:latin typeface="+mj-lt"/>
              </a:rPr>
              <a:t>it's like a drug</a:t>
            </a:r>
            <a:r>
              <a:rPr lang="en-US" sz="2800" b="1" dirty="0" smtClean="0">
                <a:latin typeface="+mj-lt"/>
              </a:rPr>
              <a:t>. 12-15 at </a:t>
            </a:r>
            <a:r>
              <a:rPr lang="en-US" sz="2800" b="1" dirty="0" err="1" smtClean="0">
                <a:latin typeface="+mj-lt"/>
              </a:rPr>
              <a:t>Amyris</a:t>
            </a:r>
            <a:r>
              <a:rPr lang="en-US" sz="2800" b="1" dirty="0" smtClean="0">
                <a:latin typeface="+mj-lt"/>
              </a:rPr>
              <a:t> use F#...</a:t>
            </a:r>
          </a:p>
          <a:p>
            <a:pPr marL="177800" indent="-177800">
              <a:buNone/>
            </a:pPr>
            <a:endParaRPr lang="en-US" sz="2800" b="1" dirty="0" smtClean="0">
              <a:latin typeface="+mj-lt"/>
            </a:endParaRPr>
          </a:p>
          <a:p>
            <a:pPr marL="177800" indent="-177800">
              <a:buNone/>
            </a:pPr>
            <a:r>
              <a:rPr lang="en-US" sz="2800" b="1" dirty="0" smtClean="0">
                <a:latin typeface="+mj-lt"/>
              </a:rPr>
              <a:t>F# has been phenomenally useful.  I would be writing a lot of this in Python otherwise and </a:t>
            </a:r>
            <a:r>
              <a:rPr lang="en-US" sz="2800" b="1" dirty="0" smtClean="0">
                <a:solidFill>
                  <a:srgbClr val="FFFF00"/>
                </a:solidFill>
                <a:latin typeface="+mj-lt"/>
              </a:rPr>
              <a:t>F# is more robust, 20x - 100x faster to run and faster to develop</a:t>
            </a:r>
            <a:r>
              <a:rPr lang="en-US" sz="2800" b="1" dirty="0" smtClean="0">
                <a:latin typeface="+mj-lt"/>
              </a:rPr>
              <a:t>. </a:t>
            </a:r>
          </a:p>
          <a:p>
            <a:pPr marL="177800" indent="-177800">
              <a:buNone/>
            </a:pPr>
            <a:endParaRPr lang="en-US" sz="2800" b="1" dirty="0" smtClean="0">
              <a:latin typeface="+mj-lt"/>
            </a:endParaRPr>
          </a:p>
          <a:p>
            <a:pPr marL="177800" indent="-177800" algn="r">
              <a:buNone/>
            </a:pPr>
            <a:r>
              <a:rPr lang="en-US" sz="2800" b="1" dirty="0" smtClean="0">
                <a:latin typeface="+mj-lt"/>
              </a:rPr>
              <a:t>Darren Platt, </a:t>
            </a:r>
            <a:r>
              <a:rPr lang="en-US" sz="2800" b="1" dirty="0" err="1" smtClean="0">
                <a:latin typeface="+mj-lt"/>
              </a:rPr>
              <a:t>Amyris</a:t>
            </a:r>
            <a:r>
              <a:rPr lang="en-US" sz="2800" b="1" dirty="0" smtClean="0">
                <a:latin typeface="+mj-lt"/>
              </a:rPr>
              <a:t> </a:t>
            </a:r>
            <a:r>
              <a:rPr lang="en-US" sz="2800" b="1" dirty="0" err="1" smtClean="0">
                <a:latin typeface="+mj-lt"/>
              </a:rPr>
              <a:t>BioTechnologies</a:t>
            </a:r>
            <a:endParaRPr lang="en-GB" sz="2800" b="1" dirty="0">
              <a:latin typeface="+mj-lt"/>
            </a:endParaRPr>
          </a:p>
        </p:txBody>
      </p:sp>
    </p:spTree>
    <p:extLst>
      <p:ext uri="{BB962C8B-B14F-4D97-AF65-F5344CB8AC3E}">
        <p14:creationId xmlns:p14="http://schemas.microsoft.com/office/powerpoint/2010/main" val="1355134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145" y="1380451"/>
            <a:ext cx="10559685" cy="494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b="1" dirty="0"/>
              <a:t>Case Study #5: Microsoft </a:t>
            </a:r>
            <a:r>
              <a:rPr lang="en-GB" b="1" dirty="0" smtClean="0"/>
              <a:t>“</a:t>
            </a:r>
            <a:r>
              <a:rPr lang="en-GB" b="1" dirty="0" err="1"/>
              <a:t>adPredict</a:t>
            </a:r>
            <a:r>
              <a:rPr lang="en-GB" b="1" dirty="0"/>
              <a:t>”</a:t>
            </a:r>
            <a:endParaRPr lang="en-US" b="1" dirty="0"/>
          </a:p>
        </p:txBody>
      </p:sp>
      <p:sp>
        <p:nvSpPr>
          <p:cNvPr id="4" name="Content Placeholder 3"/>
          <p:cNvSpPr>
            <a:spLocks noGrp="1"/>
          </p:cNvSpPr>
          <p:nvPr>
            <p:ph idx="1"/>
          </p:nvPr>
        </p:nvSpPr>
        <p:spPr/>
        <p:txBody>
          <a:bodyPr>
            <a:noAutofit/>
          </a:bodyPr>
          <a:lstStyle/>
          <a:p>
            <a:endParaRPr lang="en-US" sz="3600" dirty="0"/>
          </a:p>
        </p:txBody>
      </p:sp>
      <p:sp>
        <p:nvSpPr>
          <p:cNvPr id="12" name="Rounded Rectangle 11"/>
          <p:cNvSpPr/>
          <p:nvPr/>
        </p:nvSpPr>
        <p:spPr>
          <a:xfrm>
            <a:off x="2410255" y="3425942"/>
            <a:ext cx="5410908" cy="1279434"/>
          </a:xfrm>
          <a:prstGeom prst="roundRect">
            <a:avLst/>
          </a:prstGeom>
          <a:solidFill>
            <a:srgbClr val="FF0000">
              <a:alpha val="18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8240205" y="3236922"/>
            <a:ext cx="2526590" cy="2605078"/>
          </a:xfrm>
          <a:prstGeom prst="roundRect">
            <a:avLst/>
          </a:prstGeom>
          <a:solidFill>
            <a:srgbClr val="FF0000">
              <a:alpha val="18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668851" y="2705112"/>
            <a:ext cx="1142710"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240666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15170" name="Rectangle 2"/>
          <p:cNvSpPr>
            <a:spLocks noGrp="1" noChangeArrowheads="1"/>
          </p:cNvSpPr>
          <p:nvPr>
            <p:ph type="title"/>
          </p:nvPr>
        </p:nvSpPr>
        <p:spPr/>
        <p:txBody>
          <a:bodyPr>
            <a:normAutofit/>
          </a:bodyPr>
          <a:lstStyle/>
          <a:p>
            <a:r>
              <a:rPr lang="en-US" b="1" dirty="0" smtClean="0"/>
              <a:t>Case Study #5: </a:t>
            </a:r>
            <a:r>
              <a:rPr lang="en-GB" b="1" dirty="0"/>
              <a:t>Microsoft </a:t>
            </a:r>
            <a:r>
              <a:rPr lang="en-GB" b="1" dirty="0" smtClean="0"/>
              <a:t>“</a:t>
            </a:r>
            <a:r>
              <a:rPr lang="en-GB" b="1" dirty="0" err="1"/>
              <a:t>adPredict</a:t>
            </a:r>
            <a:r>
              <a:rPr lang="en-GB" b="1" dirty="0"/>
              <a:t>”</a:t>
            </a:r>
          </a:p>
        </p:txBody>
      </p:sp>
      <p:sp>
        <p:nvSpPr>
          <p:cNvPr id="1415171" name="Rectangle 3"/>
          <p:cNvSpPr>
            <a:spLocks noGrp="1" noChangeArrowheads="1"/>
          </p:cNvSpPr>
          <p:nvPr>
            <p:ph type="body" idx="1"/>
          </p:nvPr>
        </p:nvSpPr>
        <p:spPr>
          <a:xfrm>
            <a:off x="406294" y="1239520"/>
            <a:ext cx="11358572" cy="5148028"/>
          </a:xfrm>
        </p:spPr>
        <p:txBody>
          <a:bodyPr>
            <a:normAutofit fontScale="85000" lnSpcReduction="20000"/>
          </a:bodyPr>
          <a:lstStyle/>
          <a:p>
            <a:pPr>
              <a:lnSpc>
                <a:spcPct val="120000"/>
              </a:lnSpc>
            </a:pPr>
            <a:r>
              <a:rPr lang="en-US" sz="3200" dirty="0" smtClean="0"/>
              <a:t>4 week project, 4 machine learning experts</a:t>
            </a:r>
          </a:p>
          <a:p>
            <a:pPr>
              <a:lnSpc>
                <a:spcPct val="120000"/>
              </a:lnSpc>
            </a:pPr>
            <a:r>
              <a:rPr lang="en-US" sz="3200" dirty="0" smtClean="0"/>
              <a:t>100million probabilistic variables </a:t>
            </a:r>
          </a:p>
          <a:p>
            <a:pPr>
              <a:lnSpc>
                <a:spcPct val="120000"/>
              </a:lnSpc>
            </a:pPr>
            <a:r>
              <a:rPr lang="en-US" sz="3200" dirty="0" smtClean="0"/>
              <a:t>Processes 6TB of training data </a:t>
            </a:r>
          </a:p>
          <a:p>
            <a:pPr>
              <a:lnSpc>
                <a:spcPct val="120000"/>
              </a:lnSpc>
            </a:pPr>
            <a:r>
              <a:rPr lang="en-US" sz="3200" dirty="0" smtClean="0"/>
              <a:t>Real time processing (</a:t>
            </a:r>
            <a:r>
              <a:rPr lang="en-GB" b="1" dirty="0">
                <a:solidFill>
                  <a:schemeClr val="accent1"/>
                </a:solidFill>
              </a:rPr>
              <a:t>N,000</a:t>
            </a:r>
            <a:r>
              <a:rPr lang="en-GB" dirty="0"/>
              <a:t> impression updates / </a:t>
            </a:r>
            <a:r>
              <a:rPr lang="en-GB" dirty="0" smtClean="0"/>
              <a:t>sec)</a:t>
            </a:r>
            <a:endParaRPr lang="en-US" sz="3200" dirty="0" smtClean="0"/>
          </a:p>
          <a:p>
            <a:pPr>
              <a:lnSpc>
                <a:spcPct val="120000"/>
              </a:lnSpc>
            </a:pPr>
            <a:endParaRPr lang="en-US" dirty="0"/>
          </a:p>
          <a:p>
            <a:pPr lvl="1">
              <a:lnSpc>
                <a:spcPct val="120000"/>
              </a:lnSpc>
              <a:buNone/>
            </a:pPr>
            <a:r>
              <a:rPr lang="en-US" sz="2400" i="1" dirty="0"/>
              <a:t>“F# was absolutely integral to our success”</a:t>
            </a:r>
          </a:p>
          <a:p>
            <a:pPr lvl="1">
              <a:lnSpc>
                <a:spcPct val="120000"/>
              </a:lnSpc>
              <a:buNone/>
            </a:pPr>
            <a:endParaRPr lang="en-US" sz="2400" i="1" dirty="0"/>
          </a:p>
          <a:p>
            <a:pPr lvl="1">
              <a:lnSpc>
                <a:spcPct val="120000"/>
              </a:lnSpc>
              <a:buNone/>
            </a:pPr>
            <a:r>
              <a:rPr lang="en-US" sz="2400" i="1" dirty="0"/>
              <a:t>“We delivered a robust, high-performance solution on-time.” </a:t>
            </a:r>
          </a:p>
          <a:p>
            <a:pPr lvl="1">
              <a:lnSpc>
                <a:spcPct val="120000"/>
              </a:lnSpc>
              <a:buNone/>
            </a:pPr>
            <a:endParaRPr lang="en-US" sz="2400" i="1" dirty="0"/>
          </a:p>
          <a:p>
            <a:pPr lvl="1">
              <a:lnSpc>
                <a:spcPct val="120000"/>
              </a:lnSpc>
              <a:buNone/>
            </a:pPr>
            <a:r>
              <a:rPr lang="en-US" sz="2400" i="1" dirty="0"/>
              <a:t>“We couldn’t have achieved this with any other tool given the constraints of the task”</a:t>
            </a:r>
          </a:p>
          <a:p>
            <a:pPr lvl="1">
              <a:lnSpc>
                <a:spcPct val="120000"/>
              </a:lnSpc>
              <a:buNone/>
            </a:pPr>
            <a:endParaRPr lang="en-US" sz="2400" i="1" dirty="0"/>
          </a:p>
          <a:p>
            <a:pPr lvl="1">
              <a:lnSpc>
                <a:spcPct val="120000"/>
              </a:lnSpc>
              <a:buNone/>
            </a:pPr>
            <a:r>
              <a:rPr lang="en-US" sz="2400" i="1" dirty="0"/>
              <a:t>“F# programming is fun – I feel like I learn more about programming every day”</a:t>
            </a:r>
          </a:p>
          <a:p>
            <a:pPr>
              <a:lnSpc>
                <a:spcPct val="120000"/>
              </a:lnSpc>
            </a:pPr>
            <a:endParaRPr lang="en-US" sz="3200" dirty="0" smtClean="0"/>
          </a:p>
          <a:p>
            <a:pPr lvl="1">
              <a:lnSpc>
                <a:spcPct val="120000"/>
              </a:lnSpc>
              <a:buNone/>
            </a:pPr>
            <a:endParaRPr lang="en-US" sz="2400" dirty="0" smtClean="0"/>
          </a:p>
          <a:p>
            <a:pPr lvl="1">
              <a:lnSpc>
                <a:spcPct val="120000"/>
              </a:lnSpc>
              <a:buNone/>
            </a:pPr>
            <a:endParaRPr lang="en-GB" sz="2400" dirty="0" smtClean="0"/>
          </a:p>
        </p:txBody>
      </p:sp>
    </p:spTree>
    <p:extLst>
      <p:ext uri="{BB962C8B-B14F-4D97-AF65-F5344CB8AC3E}">
        <p14:creationId xmlns:p14="http://schemas.microsoft.com/office/powerpoint/2010/main" val="334699976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455521" y="2327374"/>
            <a:ext cx="11173090" cy="1329595"/>
          </a:xfrm>
        </p:spPr>
        <p:txBody>
          <a:bodyPr/>
          <a:lstStyle/>
          <a:p>
            <a:pPr eaLnBrk="1" hangingPunct="1">
              <a:defRPr/>
            </a:pPr>
            <a:r>
              <a:rPr lang="en-US" sz="4800" dirty="0" smtClean="0"/>
              <a:t/>
            </a:r>
            <a:br>
              <a:rPr lang="en-US" sz="4800" dirty="0" smtClean="0"/>
            </a:br>
            <a:r>
              <a:rPr lang="en-US" sz="4800" dirty="0" smtClean="0"/>
              <a:t>What is F# and why is it interesting?</a:t>
            </a:r>
            <a:endParaRPr sz="4800" dirty="0" smtClean="0"/>
          </a:p>
        </p:txBody>
      </p:sp>
      <p:sp>
        <p:nvSpPr>
          <p:cNvPr id="5" name="Text Placeholder 2"/>
          <p:cNvSpPr txBox="1">
            <a:spLocks/>
          </p:cNvSpPr>
          <p:nvPr/>
        </p:nvSpPr>
        <p:spPr>
          <a:xfrm>
            <a:off x="843478" y="1503555"/>
            <a:ext cx="10728705" cy="1428083"/>
          </a:xfrm>
          <a:prstGeom prst="rect">
            <a:avLst/>
          </a:prstGeom>
        </p:spPr>
        <p:txBody>
          <a:bodyPr vert="horz" wrap="square" lIns="0" tIns="0" rIns="0" bIns="0" rtlCol="0" anchor="ctr">
            <a:normAutofit/>
          </a:bodyPr>
          <a:lstStyle/>
          <a:p>
            <a:pPr marL="460375" lvl="0" indent="-460375" algn="ctr">
              <a:lnSpc>
                <a:spcPct val="90000"/>
              </a:lnSpc>
              <a:spcBef>
                <a:spcPct val="20000"/>
              </a:spcBef>
              <a:defRPr/>
            </a:pPr>
            <a:endParaRPr lang="en-GB" sz="3200"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1685758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Asynchronous &amp; Parallel &amp; Reactive</a:t>
            </a:r>
            <a:endParaRPr lang="en-GB" b="1" dirty="0"/>
          </a:p>
        </p:txBody>
      </p:sp>
      <p:sp>
        <p:nvSpPr>
          <p:cNvPr id="4" name="Rectangle 3"/>
          <p:cNvSpPr/>
          <p:nvPr/>
        </p:nvSpPr>
        <p:spPr>
          <a:xfrm>
            <a:off x="761764" y="1472576"/>
            <a:ext cx="11032212" cy="1550031"/>
          </a:xfrm>
          <a:prstGeom prst="rect">
            <a:avLst/>
          </a:prstGeom>
          <a:solidFill>
            <a:srgbClr val="FFFFFF"/>
          </a:soli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endParaRPr lang="en-GB" sz="2400" b="1" dirty="0" smtClean="0">
              <a:solidFill>
                <a:schemeClr val="bg1"/>
              </a:solidFill>
              <a:latin typeface="Consolas" pitchFamily="49" charset="0"/>
              <a:cs typeface="Consolas" pitchFamily="49" charset="0"/>
            </a:endParaRPr>
          </a:p>
          <a:p>
            <a:r>
              <a:rPr lang="en-GB" sz="2400" b="1" dirty="0" smtClean="0">
                <a:solidFill>
                  <a:schemeClr val="bg1"/>
                </a:solidFill>
                <a:latin typeface="Consolas" pitchFamily="49" charset="0"/>
                <a:cs typeface="Consolas" pitchFamily="49" charset="0"/>
              </a:rPr>
              <a:t>async { </a:t>
            </a:r>
            <a:r>
              <a:rPr lang="en-GB" sz="2400" b="1" dirty="0" smtClean="0">
                <a:solidFill>
                  <a:srgbClr val="00B050"/>
                </a:solidFill>
                <a:latin typeface="Consolas" pitchFamily="49" charset="0"/>
                <a:cs typeface="Consolas" pitchFamily="49" charset="0"/>
              </a:rPr>
              <a:t>let!</a:t>
            </a:r>
            <a:r>
              <a:rPr lang="en-GB" sz="2400" b="1" dirty="0" smtClean="0">
                <a:solidFill>
                  <a:schemeClr val="bg1"/>
                </a:solidFill>
                <a:latin typeface="Consolas" pitchFamily="49" charset="0"/>
                <a:cs typeface="Consolas" pitchFamily="49" charset="0"/>
              </a:rPr>
              <a:t> res = &lt;async-event&gt;</a:t>
            </a:r>
          </a:p>
          <a:p>
            <a:r>
              <a:rPr lang="en-GB" sz="2400" b="1" dirty="0" smtClean="0">
                <a:solidFill>
                  <a:schemeClr val="bg1"/>
                </a:solidFill>
                <a:latin typeface="Consolas" pitchFamily="49" charset="0"/>
                <a:cs typeface="Consolas" pitchFamily="49" charset="0"/>
              </a:rPr>
              <a:t>        ...  }</a:t>
            </a:r>
          </a:p>
          <a:p>
            <a:r>
              <a:rPr lang="en-GB" sz="2400" b="1" dirty="0" smtClean="0">
                <a:solidFill>
                  <a:schemeClr val="bg1"/>
                </a:solidFill>
                <a:latin typeface="Consolas" pitchFamily="49" charset="0"/>
                <a:cs typeface="Consolas" pitchFamily="49" charset="0"/>
              </a:rPr>
              <a:t> </a:t>
            </a:r>
          </a:p>
        </p:txBody>
      </p:sp>
      <p:sp>
        <p:nvSpPr>
          <p:cNvPr id="7" name="Rectangular Callout 6"/>
          <p:cNvSpPr/>
          <p:nvPr/>
        </p:nvSpPr>
        <p:spPr>
          <a:xfrm>
            <a:off x="4699299" y="3475634"/>
            <a:ext cx="4146455" cy="2246769"/>
          </a:xfrm>
          <a:prstGeom prst="wedgeRectCallout">
            <a:avLst>
              <a:gd name="adj1" fmla="val -49236"/>
              <a:gd name="adj2" fmla="val -91131"/>
            </a:avLst>
          </a:prstGeom>
          <a:solidFill>
            <a:srgbClr val="00B050"/>
          </a:solidFill>
          <a:ln w="15875">
            <a:solidFill>
              <a:schemeClr val="tx1"/>
            </a:solidFill>
            <a:miter lim="800000"/>
            <a:headEnd/>
            <a:tailEnd/>
          </a:ln>
          <a:effectLst/>
        </p:spPr>
        <p:txBody>
          <a:bodyPr wrap="none" anchor="ctr" anchorCtr="1">
            <a:spAutoFit/>
          </a:bodyPr>
          <a:lstStyle/>
          <a:p>
            <a:pPr algn="ctr"/>
            <a:r>
              <a:rPr lang="en-GB" sz="2000" b="1" dirty="0" smtClean="0">
                <a:solidFill>
                  <a:schemeClr val="tx1"/>
                </a:solidFill>
              </a:rPr>
              <a:t>React to a GUI Event</a:t>
            </a:r>
          </a:p>
          <a:p>
            <a:pPr algn="ctr"/>
            <a:r>
              <a:rPr lang="en-GB" sz="2000" b="1" dirty="0" smtClean="0">
                <a:solidFill>
                  <a:schemeClr val="tx1"/>
                </a:solidFill>
              </a:rPr>
              <a:t>React to a Timer Callback</a:t>
            </a:r>
          </a:p>
          <a:p>
            <a:pPr algn="ctr"/>
            <a:r>
              <a:rPr lang="en-GB" sz="2000" b="1" dirty="0" smtClean="0">
                <a:solidFill>
                  <a:schemeClr val="tx1"/>
                </a:solidFill>
              </a:rPr>
              <a:t>React to a Query Response</a:t>
            </a:r>
          </a:p>
          <a:p>
            <a:pPr algn="ctr"/>
            <a:r>
              <a:rPr lang="en-GB" sz="2000" b="1" dirty="0" smtClean="0">
                <a:solidFill>
                  <a:schemeClr val="tx1"/>
                </a:solidFill>
              </a:rPr>
              <a:t>React to a HTTP Response</a:t>
            </a:r>
          </a:p>
          <a:p>
            <a:pPr algn="ctr"/>
            <a:r>
              <a:rPr lang="en-GB" sz="2000" b="1" dirty="0" smtClean="0">
                <a:solidFill>
                  <a:schemeClr val="tx1"/>
                </a:solidFill>
              </a:rPr>
              <a:t>React to a Web Service Response</a:t>
            </a:r>
          </a:p>
          <a:p>
            <a:pPr algn="ctr"/>
            <a:r>
              <a:rPr lang="en-GB" sz="2000" b="1" dirty="0" smtClean="0">
                <a:solidFill>
                  <a:schemeClr val="tx1"/>
                </a:solidFill>
              </a:rPr>
              <a:t>React to a Disk I/O Completion</a:t>
            </a:r>
          </a:p>
          <a:p>
            <a:pPr algn="ctr"/>
            <a:r>
              <a:rPr lang="en-GB" sz="2000" b="1" dirty="0" smtClean="0"/>
              <a:t>Agent r</a:t>
            </a:r>
            <a:r>
              <a:rPr lang="en-GB" sz="2000" b="1" dirty="0" smtClean="0">
                <a:solidFill>
                  <a:schemeClr val="tx1"/>
                </a:solidFill>
              </a:rPr>
              <a:t>eacts to Message</a:t>
            </a:r>
          </a:p>
        </p:txBody>
      </p:sp>
      <p:sp>
        <p:nvSpPr>
          <p:cNvPr id="8" name="Content Placeholder 7"/>
          <p:cNvSpPr>
            <a:spLocks noGrp="1"/>
          </p:cNvSpPr>
          <p:nvPr>
            <p:ph idx="1"/>
          </p:nvPr>
        </p:nvSpPr>
        <p:spPr>
          <a:xfrm>
            <a:off x="519112" y="1447799"/>
            <a:ext cx="11149013" cy="443198"/>
          </a:xfrm>
        </p:spPr>
        <p:txBody>
          <a:bodyPr/>
          <a:lstStyle/>
          <a:p>
            <a:endParaRPr lang="en-GB"/>
          </a:p>
        </p:txBody>
      </p:sp>
    </p:spTree>
    <p:extLst>
      <p:ext uri="{BB962C8B-B14F-4D97-AF65-F5344CB8AC3E}">
        <p14:creationId xmlns:p14="http://schemas.microsoft.com/office/powerpoint/2010/main" val="3766389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62295441"/>
              </p:ext>
            </p:extLst>
          </p:nvPr>
        </p:nvGraphicFramePr>
        <p:xfrm>
          <a:off x="285635" y="785795"/>
          <a:ext cx="11903190" cy="53403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7447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Units of Measure</a:t>
            </a:r>
            <a:endParaRPr lang="en-GB" dirty="0"/>
          </a:p>
        </p:txBody>
      </p:sp>
      <p:sp>
        <p:nvSpPr>
          <p:cNvPr id="4" name="Folded Corner 3"/>
          <p:cNvSpPr/>
          <p:nvPr/>
        </p:nvSpPr>
        <p:spPr>
          <a:xfrm>
            <a:off x="285635" y="1196947"/>
            <a:ext cx="11903190" cy="3061959"/>
          </a:xfrm>
          <a:prstGeom prst="foldedCorner">
            <a:avLst/>
          </a:prstGeom>
          <a:solidFill>
            <a:srgbClr val="F8F57B"/>
          </a:solidFill>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b="1" dirty="0" smtClean="0">
                <a:solidFill>
                  <a:schemeClr val="bg1"/>
                </a:solidFill>
                <a:latin typeface="Consolas" pitchFamily="49" charset="0"/>
                <a:cs typeface="Consolas" pitchFamily="49" charset="0"/>
              </a:rPr>
              <a:t>let </a:t>
            </a:r>
            <a:r>
              <a:rPr lang="en-GB" b="1" dirty="0" err="1" smtClean="0">
                <a:solidFill>
                  <a:schemeClr val="bg1"/>
                </a:solidFill>
                <a:latin typeface="Consolas" pitchFamily="49" charset="0"/>
                <a:cs typeface="Consolas" pitchFamily="49" charset="0"/>
              </a:rPr>
              <a:t>EarthMass</a:t>
            </a:r>
            <a:r>
              <a:rPr lang="en-GB" b="1" dirty="0" smtClean="0">
                <a:solidFill>
                  <a:schemeClr val="bg1"/>
                </a:solidFill>
                <a:latin typeface="Consolas" pitchFamily="49" charset="0"/>
                <a:cs typeface="Consolas" pitchFamily="49" charset="0"/>
              </a:rPr>
              <a:t> = 5.9736e24&lt;kg&gt;</a:t>
            </a:r>
          </a:p>
          <a:p>
            <a:endParaRPr lang="en-GB" b="1" dirty="0" smtClean="0">
              <a:solidFill>
                <a:schemeClr val="tx1"/>
              </a:solidFill>
              <a:latin typeface="Consolas" pitchFamily="49" charset="0"/>
              <a:cs typeface="Consolas" pitchFamily="49" charset="0"/>
            </a:endParaRPr>
          </a:p>
          <a:p>
            <a:r>
              <a:rPr lang="en-GB" b="1" dirty="0" smtClean="0">
                <a:solidFill>
                  <a:srgbClr val="008000"/>
                </a:solidFill>
                <a:latin typeface="Consolas" pitchFamily="49" charset="0"/>
                <a:cs typeface="Consolas" pitchFamily="49" charset="0"/>
              </a:rPr>
              <a:t>// Average between pole and equator radii</a:t>
            </a:r>
          </a:p>
          <a:p>
            <a:r>
              <a:rPr lang="en-GB" b="1" dirty="0" smtClean="0">
                <a:solidFill>
                  <a:schemeClr val="bg1"/>
                </a:solidFill>
                <a:latin typeface="Consolas" pitchFamily="49" charset="0"/>
                <a:cs typeface="Consolas" pitchFamily="49" charset="0"/>
              </a:rPr>
              <a:t>let </a:t>
            </a:r>
            <a:r>
              <a:rPr lang="en-GB" b="1" dirty="0" err="1" smtClean="0">
                <a:solidFill>
                  <a:schemeClr val="bg1"/>
                </a:solidFill>
                <a:latin typeface="Consolas" pitchFamily="49" charset="0"/>
                <a:cs typeface="Consolas" pitchFamily="49" charset="0"/>
              </a:rPr>
              <a:t>EarthRadius</a:t>
            </a:r>
            <a:r>
              <a:rPr lang="en-GB" b="1" dirty="0" smtClean="0">
                <a:solidFill>
                  <a:schemeClr val="bg1"/>
                </a:solidFill>
                <a:latin typeface="Consolas" pitchFamily="49" charset="0"/>
                <a:cs typeface="Consolas" pitchFamily="49" charset="0"/>
              </a:rPr>
              <a:t> = 6371.0e3&lt;m&gt;</a:t>
            </a:r>
          </a:p>
          <a:p>
            <a:endParaRPr lang="en-GB" b="1" dirty="0" smtClean="0">
              <a:solidFill>
                <a:schemeClr val="tx1"/>
              </a:solidFill>
              <a:latin typeface="Consolas" pitchFamily="49" charset="0"/>
              <a:cs typeface="Consolas" pitchFamily="49" charset="0"/>
            </a:endParaRPr>
          </a:p>
          <a:p>
            <a:r>
              <a:rPr lang="en-GB" b="1" dirty="0" smtClean="0">
                <a:solidFill>
                  <a:srgbClr val="008000"/>
                </a:solidFill>
                <a:latin typeface="Consolas" pitchFamily="49" charset="0"/>
                <a:cs typeface="Consolas" pitchFamily="49" charset="0"/>
              </a:rPr>
              <a:t>// Gravitational acceleration on surface of Earth </a:t>
            </a:r>
          </a:p>
          <a:p>
            <a:r>
              <a:rPr lang="en-GB" b="1" dirty="0" smtClean="0">
                <a:solidFill>
                  <a:schemeClr val="bg1"/>
                </a:solidFill>
                <a:latin typeface="Consolas" pitchFamily="49" charset="0"/>
                <a:cs typeface="Consolas" pitchFamily="49" charset="0"/>
              </a:rPr>
              <a:t>let g = </a:t>
            </a:r>
            <a:r>
              <a:rPr lang="en-GB" b="1" dirty="0" err="1" smtClean="0">
                <a:solidFill>
                  <a:schemeClr val="bg1"/>
                </a:solidFill>
                <a:latin typeface="Consolas" pitchFamily="49" charset="0"/>
                <a:cs typeface="Consolas" pitchFamily="49" charset="0"/>
              </a:rPr>
              <a:t>PhysicalConstants.G</a:t>
            </a:r>
            <a:r>
              <a:rPr lang="en-GB" b="1" dirty="0" smtClean="0">
                <a:solidFill>
                  <a:schemeClr val="bg1"/>
                </a:solidFill>
                <a:latin typeface="Consolas" pitchFamily="49" charset="0"/>
                <a:cs typeface="Consolas" pitchFamily="49" charset="0"/>
              </a:rPr>
              <a:t> * </a:t>
            </a:r>
            <a:r>
              <a:rPr lang="en-GB" b="1" dirty="0" err="1" smtClean="0">
                <a:solidFill>
                  <a:schemeClr val="bg1"/>
                </a:solidFill>
                <a:latin typeface="Consolas" pitchFamily="49" charset="0"/>
                <a:cs typeface="Consolas" pitchFamily="49" charset="0"/>
              </a:rPr>
              <a:t>EarthMass</a:t>
            </a:r>
            <a:r>
              <a:rPr lang="en-GB" b="1" dirty="0" smtClean="0">
                <a:solidFill>
                  <a:schemeClr val="bg1"/>
                </a:solidFill>
                <a:latin typeface="Consolas" pitchFamily="49" charset="0"/>
                <a:cs typeface="Consolas" pitchFamily="49" charset="0"/>
              </a:rPr>
              <a:t> / (</a:t>
            </a:r>
            <a:r>
              <a:rPr lang="en-GB" b="1" dirty="0" err="1" smtClean="0">
                <a:solidFill>
                  <a:schemeClr val="bg1"/>
                </a:solidFill>
                <a:latin typeface="Consolas" pitchFamily="49" charset="0"/>
                <a:cs typeface="Consolas" pitchFamily="49" charset="0"/>
              </a:rPr>
              <a:t>EarthRadius</a:t>
            </a:r>
            <a:r>
              <a:rPr lang="en-GB" b="1" dirty="0" smtClean="0">
                <a:solidFill>
                  <a:schemeClr val="bg1"/>
                </a:solidFill>
                <a:latin typeface="Consolas" pitchFamily="49" charset="0"/>
                <a:cs typeface="Consolas" pitchFamily="49" charset="0"/>
              </a:rPr>
              <a:t> * </a:t>
            </a:r>
            <a:r>
              <a:rPr lang="en-GB" b="1" dirty="0" err="1" smtClean="0">
                <a:solidFill>
                  <a:schemeClr val="bg1"/>
                </a:solidFill>
                <a:latin typeface="Consolas" pitchFamily="49" charset="0"/>
                <a:cs typeface="Consolas" pitchFamily="49" charset="0"/>
              </a:rPr>
              <a:t>EarthRadius</a:t>
            </a:r>
            <a:r>
              <a:rPr lang="en-GB" b="1" dirty="0" smtClean="0">
                <a:solidFill>
                  <a:schemeClr val="bg1"/>
                </a:solidFill>
                <a:latin typeface="Consolas" pitchFamily="49" charset="0"/>
                <a:cs typeface="Consolas" pitchFamily="49" charset="0"/>
              </a:rPr>
              <a:t>)</a:t>
            </a:r>
          </a:p>
          <a:p>
            <a:endParaRPr lang="en-GB" b="1" dirty="0" smtClean="0">
              <a:solidFill>
                <a:schemeClr val="tx1"/>
              </a:solidFill>
              <a:latin typeface="Consolas" pitchFamily="49" charset="0"/>
              <a:cs typeface="Consolas" pitchFamily="49" charset="0"/>
            </a:endParaRPr>
          </a:p>
          <a:p>
            <a:endParaRPr lang="en-GB" b="1" dirty="0" smtClean="0">
              <a:solidFill>
                <a:schemeClr val="tx1"/>
              </a:solidFill>
              <a:latin typeface="Consolas" pitchFamily="49" charset="0"/>
              <a:cs typeface="Consolas" pitchFamily="49" charset="0"/>
            </a:endParaRPr>
          </a:p>
        </p:txBody>
      </p:sp>
      <p:pic>
        <p:nvPicPr>
          <p:cNvPr id="1026" name="Picture 2"/>
          <p:cNvPicPr>
            <a:picLocks noGrp="1" noChangeAspect="1" noChangeArrowheads="1"/>
          </p:cNvPicPr>
          <p:nvPr>
            <p:ph idx="1"/>
          </p:nvPr>
        </p:nvPicPr>
        <p:blipFill>
          <a:blip r:embed="rId3" cstate="print"/>
          <a:srcRect t="8696" r="58209" b="21425"/>
          <a:stretch>
            <a:fillRect/>
          </a:stretch>
        </p:blipFill>
        <p:spPr bwMode="auto">
          <a:xfrm>
            <a:off x="1999700" y="3571876"/>
            <a:ext cx="9266461" cy="2428892"/>
          </a:xfrm>
          <a:prstGeom prst="rect">
            <a:avLst/>
          </a:prstGeom>
          <a:noFill/>
          <a:ln w="9525">
            <a:noFill/>
            <a:miter lim="800000"/>
            <a:headEnd/>
            <a:tailEnd/>
          </a:ln>
          <a:effectLst/>
        </p:spPr>
      </p:pic>
      <p:sp>
        <p:nvSpPr>
          <p:cNvPr id="6" name="Freeform 5"/>
          <p:cNvSpPr/>
          <p:nvPr/>
        </p:nvSpPr>
        <p:spPr>
          <a:xfrm>
            <a:off x="4094669" y="4786322"/>
            <a:ext cx="4475616" cy="812800"/>
          </a:xfrm>
          <a:custGeom>
            <a:avLst/>
            <a:gdLst>
              <a:gd name="connsiteX0" fmla="*/ 300182 w 1115291"/>
              <a:gd name="connsiteY0" fmla="*/ 53109 h 812800"/>
              <a:gd name="connsiteX1" fmla="*/ 23091 w 1115291"/>
              <a:gd name="connsiteY1" fmla="*/ 413327 h 812800"/>
              <a:gd name="connsiteX2" fmla="*/ 161637 w 1115291"/>
              <a:gd name="connsiteY2" fmla="*/ 787400 h 812800"/>
              <a:gd name="connsiteX3" fmla="*/ 979055 w 1115291"/>
              <a:gd name="connsiteY3" fmla="*/ 565727 h 812800"/>
              <a:gd name="connsiteX4" fmla="*/ 979055 w 1115291"/>
              <a:gd name="connsiteY4" fmla="*/ 94673 h 812800"/>
              <a:gd name="connsiteX5" fmla="*/ 300182 w 1115291"/>
              <a:gd name="connsiteY5" fmla="*/ 5310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5291" h="812800">
                <a:moveTo>
                  <a:pt x="300182" y="53109"/>
                </a:moveTo>
                <a:cubicBezTo>
                  <a:pt x="140855" y="106218"/>
                  <a:pt x="46182" y="290945"/>
                  <a:pt x="23091" y="413327"/>
                </a:cubicBezTo>
                <a:cubicBezTo>
                  <a:pt x="0" y="535709"/>
                  <a:pt x="2310" y="762000"/>
                  <a:pt x="161637" y="787400"/>
                </a:cubicBezTo>
                <a:cubicBezTo>
                  <a:pt x="320964" y="812800"/>
                  <a:pt x="842819" y="681182"/>
                  <a:pt x="979055" y="565727"/>
                </a:cubicBezTo>
                <a:cubicBezTo>
                  <a:pt x="1115291" y="450273"/>
                  <a:pt x="1099128" y="182418"/>
                  <a:pt x="979055" y="94673"/>
                </a:cubicBezTo>
                <a:cubicBezTo>
                  <a:pt x="858982" y="6928"/>
                  <a:pt x="459509" y="0"/>
                  <a:pt x="300182" y="53109"/>
                </a:cubicBezTo>
                <a:close/>
              </a:path>
            </a:pathLst>
          </a:cu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5704673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Units of Measure – Typical Example</a:t>
            </a:r>
            <a:endParaRPr lang="en-GB" dirty="0"/>
          </a:p>
        </p:txBody>
      </p:sp>
      <p:sp>
        <p:nvSpPr>
          <p:cNvPr id="3" name="Content Placeholder 2"/>
          <p:cNvSpPr>
            <a:spLocks noGrp="1"/>
          </p:cNvSpPr>
          <p:nvPr>
            <p:ph sz="quarter" idx="1"/>
          </p:nvPr>
        </p:nvSpPr>
        <p:spPr>
          <a:xfrm>
            <a:off x="519112" y="1447799"/>
            <a:ext cx="11149013" cy="443198"/>
          </a:xfrm>
        </p:spPr>
        <p:txBody>
          <a:bodyPr/>
          <a:lstStyle/>
          <a:p>
            <a:endParaRPr lang="en-GB" dirty="0"/>
          </a:p>
        </p:txBody>
      </p:sp>
      <p:sp>
        <p:nvSpPr>
          <p:cNvPr id="2051" name="Text Box 3"/>
          <p:cNvSpPr txBox="1">
            <a:spLocks noChangeArrowheads="1"/>
          </p:cNvSpPr>
          <p:nvPr/>
        </p:nvSpPr>
        <p:spPr bwMode="auto">
          <a:xfrm>
            <a:off x="666538" y="1159100"/>
            <a:ext cx="10474845" cy="5356001"/>
          </a:xfrm>
          <a:prstGeom prst="rect">
            <a:avLst/>
          </a:prstGeom>
          <a:solidFill>
            <a:srgbClr val="FFFF66"/>
          </a:solidFill>
          <a:ln>
            <a:headEnd/>
            <a:tailEnd/>
          </a:ln>
        </p:spPr>
        <p:style>
          <a:lnRef idx="2">
            <a:schemeClr val="accent1"/>
          </a:lnRef>
          <a:fillRef idx="1">
            <a:schemeClr val="lt1"/>
          </a:fillRef>
          <a:effectRef idx="0">
            <a:schemeClr val="accent1"/>
          </a:effectRef>
          <a:fontRef idx="minor">
            <a:schemeClr val="dk1"/>
          </a:fontRef>
        </p:style>
        <p:txBody>
          <a:bodyPr vert="horz" wrap="square" lIns="54000" tIns="45720" rIns="54000" bIns="45720" numCol="1" anchor="t" anchorCtr="0" compatLnSpc="1">
            <a:prstTxWarp prst="textNoShape">
              <a:avLst/>
            </a:prstTxWarp>
          </a:bodyPr>
          <a:lstStyle/>
          <a:p>
            <a:pPr>
              <a:spcAft>
                <a:spcPts val="0"/>
              </a:spcAft>
            </a:pPr>
            <a:r>
              <a:rPr lang="en-GB" b="1" dirty="0" smtClean="0">
                <a:latin typeface="Consolas" pitchFamily="49" charset="0"/>
                <a:ea typeface="Calibri"/>
                <a:cs typeface="Consolas" pitchFamily="49" charset="0"/>
              </a:rPr>
              <a:t>[&lt;Measure&gt;] </a:t>
            </a:r>
            <a:r>
              <a:rPr lang="en-GB" b="1" dirty="0" smtClean="0">
                <a:solidFill>
                  <a:srgbClr val="00B050"/>
                </a:solidFill>
                <a:latin typeface="Consolas" pitchFamily="49" charset="0"/>
                <a:ea typeface="Calibri"/>
                <a:cs typeface="Consolas" pitchFamily="49" charset="0"/>
              </a:rPr>
              <a:t>type</a:t>
            </a:r>
            <a:r>
              <a:rPr lang="en-GB" b="1" dirty="0" smtClean="0">
                <a:latin typeface="Consolas" pitchFamily="49" charset="0"/>
                <a:ea typeface="Calibri"/>
                <a:cs typeface="Consolas" pitchFamily="49" charset="0"/>
              </a:rPr>
              <a:t> money </a:t>
            </a:r>
          </a:p>
          <a:p>
            <a:pPr>
              <a:spcAft>
                <a:spcPts val="0"/>
              </a:spcAft>
            </a:pPr>
            <a:endParaRPr lang="en-GB" b="1" dirty="0" smtClean="0">
              <a:latin typeface="Consolas" pitchFamily="49" charset="0"/>
              <a:ea typeface="Calibri"/>
              <a:cs typeface="Consolas" pitchFamily="49" charset="0"/>
            </a:endParaRPr>
          </a:p>
          <a:p>
            <a:pPr>
              <a:spcAft>
                <a:spcPts val="0"/>
              </a:spcAft>
            </a:pPr>
            <a:r>
              <a:rPr lang="en-GB" b="1" dirty="0" smtClean="0">
                <a:latin typeface="Consolas" pitchFamily="49" charset="0"/>
                <a:ea typeface="Calibri"/>
                <a:cs typeface="Consolas" pitchFamily="49" charset="0"/>
              </a:rPr>
              <a:t>[&lt;Measure&gt;] </a:t>
            </a:r>
            <a:r>
              <a:rPr lang="en-GB" b="1" dirty="0" smtClean="0">
                <a:solidFill>
                  <a:srgbClr val="00B050"/>
                </a:solidFill>
                <a:latin typeface="Consolas" pitchFamily="49" charset="0"/>
                <a:ea typeface="Calibri"/>
                <a:cs typeface="Consolas" pitchFamily="49" charset="0"/>
              </a:rPr>
              <a:t>type</a:t>
            </a:r>
            <a:r>
              <a:rPr lang="en-GB" b="1" dirty="0" smtClean="0">
                <a:latin typeface="Consolas" pitchFamily="49" charset="0"/>
                <a:ea typeface="Calibri"/>
                <a:cs typeface="Consolas" pitchFamily="49" charset="0"/>
              </a:rPr>
              <a:t> shares</a:t>
            </a:r>
          </a:p>
          <a:p>
            <a:pPr>
              <a:spcAft>
                <a:spcPts val="0"/>
              </a:spcAft>
            </a:pPr>
            <a:r>
              <a:rPr lang="en-GB" b="1" dirty="0" smtClean="0">
                <a:latin typeface="Consolas" pitchFamily="49" charset="0"/>
                <a:ea typeface="Calibri"/>
                <a:cs typeface="Consolas" pitchFamily="49" charset="0"/>
              </a:rPr>
              <a:t> </a:t>
            </a:r>
            <a:endParaRPr lang="en-GB" b="1" dirty="0" smtClean="0">
              <a:solidFill>
                <a:schemeClr val="accent2"/>
              </a:solidFill>
              <a:latin typeface="Consolas" pitchFamily="49" charset="0"/>
              <a:ea typeface="Calibri"/>
              <a:cs typeface="Consolas" pitchFamily="49" charset="0"/>
            </a:endParaRPr>
          </a:p>
          <a:p>
            <a:r>
              <a:rPr lang="en-GB" b="1" dirty="0" smtClean="0">
                <a:latin typeface="Consolas" pitchFamily="49" charset="0"/>
                <a:ea typeface="Calibri"/>
                <a:cs typeface="Consolas" pitchFamily="49" charset="0"/>
              </a:rPr>
              <a:t>[&lt;Measure&gt;] </a:t>
            </a:r>
            <a:r>
              <a:rPr lang="en-GB" b="1" dirty="0" smtClean="0">
                <a:solidFill>
                  <a:srgbClr val="00B050"/>
                </a:solidFill>
                <a:latin typeface="Consolas" pitchFamily="49" charset="0"/>
                <a:ea typeface="Calibri"/>
                <a:cs typeface="Consolas" pitchFamily="49" charset="0"/>
              </a:rPr>
              <a:t>type</a:t>
            </a:r>
            <a:r>
              <a:rPr lang="en-GB" b="1" dirty="0" smtClean="0">
                <a:latin typeface="Consolas" pitchFamily="49" charset="0"/>
                <a:ea typeface="Calibri"/>
                <a:cs typeface="Consolas" pitchFamily="49" charset="0"/>
              </a:rPr>
              <a:t> volume </a:t>
            </a:r>
          </a:p>
          <a:p>
            <a:pPr>
              <a:spcAft>
                <a:spcPts val="0"/>
              </a:spcAft>
            </a:pPr>
            <a:endParaRPr lang="en-GB" b="1" dirty="0" smtClean="0">
              <a:latin typeface="Consolas" pitchFamily="49" charset="0"/>
              <a:ea typeface="Calibri"/>
              <a:cs typeface="Consolas" pitchFamily="49" charset="0"/>
            </a:endParaRPr>
          </a:p>
          <a:p>
            <a:pPr>
              <a:spcAft>
                <a:spcPts val="0"/>
              </a:spcAft>
            </a:pPr>
            <a:r>
              <a:rPr lang="en-GB" b="1" dirty="0" smtClean="0">
                <a:solidFill>
                  <a:srgbClr val="00B050"/>
                </a:solidFill>
                <a:latin typeface="Consolas" pitchFamily="49" charset="0"/>
                <a:ea typeface="Calibri"/>
                <a:cs typeface="Consolas" pitchFamily="49" charset="0"/>
              </a:rPr>
              <a:t>type</a:t>
            </a:r>
            <a:r>
              <a:rPr lang="en-GB" b="1" dirty="0" smtClean="0">
                <a:latin typeface="Consolas" pitchFamily="49" charset="0"/>
                <a:ea typeface="Calibri"/>
                <a:cs typeface="Consolas" pitchFamily="49" charset="0"/>
              </a:rPr>
              <a:t> Price = { Open: float&lt;money&gt;; </a:t>
            </a:r>
          </a:p>
          <a:p>
            <a:pPr>
              <a:spcAft>
                <a:spcPts val="0"/>
              </a:spcAft>
            </a:pPr>
            <a:r>
              <a:rPr lang="en-GB" b="1" dirty="0" smtClean="0">
                <a:latin typeface="Consolas" pitchFamily="49" charset="0"/>
                <a:ea typeface="Calibri"/>
                <a:cs typeface="Consolas" pitchFamily="49" charset="0"/>
              </a:rPr>
              <a:t>               High: float&lt;money&gt;; </a:t>
            </a:r>
          </a:p>
          <a:p>
            <a:pPr>
              <a:spcAft>
                <a:spcPts val="0"/>
              </a:spcAft>
            </a:pPr>
            <a:r>
              <a:rPr lang="en-GB" b="1" dirty="0" smtClean="0">
                <a:latin typeface="Consolas" pitchFamily="49" charset="0"/>
                <a:ea typeface="Calibri"/>
                <a:cs typeface="Consolas" pitchFamily="49" charset="0"/>
              </a:rPr>
              <a:t>               Low: float&lt;money&gt;; </a:t>
            </a:r>
          </a:p>
          <a:p>
            <a:pPr>
              <a:spcAft>
                <a:spcPts val="0"/>
              </a:spcAft>
            </a:pPr>
            <a:r>
              <a:rPr lang="en-GB" b="1" dirty="0" smtClean="0">
                <a:latin typeface="Consolas" pitchFamily="49" charset="0"/>
                <a:ea typeface="Calibri"/>
                <a:cs typeface="Consolas" pitchFamily="49" charset="0"/>
              </a:rPr>
              <a:t>               Close: float&lt;money&gt;; </a:t>
            </a:r>
          </a:p>
          <a:p>
            <a:pPr>
              <a:spcAft>
                <a:spcPts val="0"/>
              </a:spcAft>
            </a:pPr>
            <a:r>
              <a:rPr lang="en-GB" b="1" dirty="0" smtClean="0">
                <a:latin typeface="Consolas" pitchFamily="49" charset="0"/>
                <a:ea typeface="Calibri"/>
                <a:cs typeface="Consolas" pitchFamily="49" charset="0"/>
              </a:rPr>
              <a:t>               Volume: float&lt;volume&gt; }</a:t>
            </a:r>
          </a:p>
          <a:p>
            <a:pPr>
              <a:spcAft>
                <a:spcPts val="0"/>
              </a:spcAft>
            </a:pPr>
            <a:endParaRPr lang="en-GB" b="1" dirty="0">
              <a:latin typeface="Consolas" pitchFamily="49" charset="0"/>
              <a:ea typeface="Calibri"/>
              <a:cs typeface="Consolas" pitchFamily="49" charset="0"/>
            </a:endParaRPr>
          </a:p>
        </p:txBody>
      </p:sp>
    </p:spTree>
    <p:extLst>
      <p:ext uri="{BB962C8B-B14F-4D97-AF65-F5344CB8AC3E}">
        <p14:creationId xmlns:p14="http://schemas.microsoft.com/office/powerpoint/2010/main" val="319624699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b="1" dirty="0" smtClean="0">
                <a:solidFill>
                  <a:schemeClr val="tx1"/>
                </a:solidFill>
              </a:rPr>
              <a:t>F# Futures: </a:t>
            </a:r>
            <a:br>
              <a:rPr lang="en-GB" b="1" dirty="0" smtClean="0">
                <a:solidFill>
                  <a:schemeClr val="tx1"/>
                </a:solidFill>
              </a:rPr>
            </a:br>
            <a:r>
              <a:rPr lang="en-GB" b="1" dirty="0" smtClean="0">
                <a:solidFill>
                  <a:schemeClr val="tx1"/>
                </a:solidFill>
              </a:rPr>
              <a:t>Language </a:t>
            </a:r>
            <a:r>
              <a:rPr lang="en-GB" b="1" dirty="0">
                <a:solidFill>
                  <a:schemeClr val="tx1"/>
                </a:solidFill>
              </a:rPr>
              <a:t>Integrated </a:t>
            </a:r>
            <a:r>
              <a:rPr lang="en-GB" b="1" dirty="0" smtClean="0">
                <a:solidFill>
                  <a:schemeClr val="tx1"/>
                </a:solidFill>
              </a:rPr>
              <a:t>Data</a:t>
            </a:r>
            <a:endParaRPr lang="en-GB" dirty="0">
              <a:solidFill>
                <a:schemeClr val="tx1"/>
              </a:solidFill>
            </a:endParaRPr>
          </a:p>
        </p:txBody>
      </p:sp>
      <p:sp>
        <p:nvSpPr>
          <p:cNvPr id="5" name="Subtitle 4"/>
          <p:cNvSpPr>
            <a:spLocks noGrp="1"/>
          </p:cNvSpPr>
          <p:nvPr>
            <p:ph type="subTitle" idx="1"/>
          </p:nvPr>
        </p:nvSpPr>
        <p:spPr/>
        <p:txBody>
          <a:bodyPr/>
          <a:lstStyle/>
          <a:p>
            <a:endParaRPr lang="en-GB" b="1" dirty="0"/>
          </a:p>
          <a:p>
            <a:endParaRPr lang="en-GB" dirty="0"/>
          </a:p>
        </p:txBody>
      </p:sp>
      <p:sp>
        <p:nvSpPr>
          <p:cNvPr id="6" name="Text Placeholder 5"/>
          <p:cNvSpPr>
            <a:spLocks noGrp="1"/>
          </p:cNvSpPr>
          <p:nvPr>
            <p:ph type="body" sz="quarter" idx="10"/>
          </p:nvPr>
        </p:nvSpPr>
        <p:spPr/>
        <p:txBody>
          <a:bodyPr/>
          <a:lstStyle/>
          <a:p>
            <a:r>
              <a:rPr lang="en-GB" i="0" dirty="0" smtClean="0"/>
              <a:t>demo</a:t>
            </a:r>
            <a:endParaRPr lang="en-GB" i="0" dirty="0"/>
          </a:p>
        </p:txBody>
      </p:sp>
    </p:spTree>
    <p:extLst>
      <p:ext uri="{BB962C8B-B14F-4D97-AF65-F5344CB8AC3E}">
        <p14:creationId xmlns:p14="http://schemas.microsoft.com/office/powerpoint/2010/main" val="2943241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8" name="Picture 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391" y="381000"/>
            <a:ext cx="10258425" cy="605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5276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09398"/>
          </a:xfrm>
        </p:spPr>
        <p:txBody>
          <a:bodyPr/>
          <a:lstStyle/>
          <a:p>
            <a:r>
              <a:rPr lang="en-US" dirty="0" smtClean="0"/>
              <a:t>Type Providers: The Vision</a:t>
            </a:r>
            <a:endParaRPr lang="en-US" dirty="0"/>
          </a:p>
        </p:txBody>
      </p:sp>
      <p:sp>
        <p:nvSpPr>
          <p:cNvPr id="3" name="Content Placeholder 2"/>
          <p:cNvSpPr>
            <a:spLocks noGrp="1"/>
          </p:cNvSpPr>
          <p:nvPr>
            <p:ph type="body" idx="1"/>
          </p:nvPr>
        </p:nvSpPr>
        <p:spPr>
          <a:xfrm>
            <a:off x="519113" y="1447800"/>
            <a:ext cx="11149012" cy="5860066"/>
          </a:xfrm>
        </p:spPr>
        <p:txBody>
          <a:bodyPr/>
          <a:lstStyle/>
          <a:p>
            <a:r>
              <a:rPr lang="en-US" dirty="0" smtClean="0"/>
              <a:t>…web data</a:t>
            </a:r>
            <a:endParaRPr lang="en-US" dirty="0"/>
          </a:p>
          <a:p>
            <a:r>
              <a:rPr lang="en-US" dirty="0" smtClean="0"/>
              <a:t>…data markets</a:t>
            </a:r>
            <a:endParaRPr lang="en-US" dirty="0"/>
          </a:p>
          <a:p>
            <a:r>
              <a:rPr lang="en-US" dirty="0" smtClean="0"/>
              <a:t>…systems data</a:t>
            </a:r>
            <a:endParaRPr lang="en-US" dirty="0"/>
          </a:p>
          <a:p>
            <a:r>
              <a:rPr lang="en-US" dirty="0" smtClean="0"/>
              <a:t>…spreadsheets</a:t>
            </a:r>
          </a:p>
          <a:p>
            <a:r>
              <a:rPr lang="en-US" dirty="0" smtClean="0"/>
              <a:t>…web services</a:t>
            </a:r>
          </a:p>
          <a:p>
            <a:r>
              <a:rPr lang="en-US" dirty="0" smtClean="0"/>
              <a:t>…CRM data</a:t>
            </a:r>
            <a:endParaRPr lang="en-US" dirty="0"/>
          </a:p>
          <a:p>
            <a:r>
              <a:rPr lang="en-US" dirty="0" smtClean="0"/>
              <a:t>…social data</a:t>
            </a:r>
            <a:endParaRPr lang="en-US" dirty="0"/>
          </a:p>
          <a:p>
            <a:r>
              <a:rPr lang="en-US" dirty="0" smtClean="0"/>
              <a:t>…SQL data</a:t>
            </a:r>
          </a:p>
          <a:p>
            <a:r>
              <a:rPr lang="en-US" dirty="0" smtClean="0"/>
              <a:t>…XML data</a:t>
            </a:r>
          </a:p>
          <a:p>
            <a:r>
              <a:rPr lang="en-US" dirty="0" smtClean="0"/>
              <a:t>...</a:t>
            </a:r>
          </a:p>
          <a:p>
            <a:endParaRPr lang="en-US" dirty="0" smtClean="0"/>
          </a:p>
        </p:txBody>
      </p:sp>
      <p:sp>
        <p:nvSpPr>
          <p:cNvPr id="5" name="Rectangular Callout 4"/>
          <p:cNvSpPr/>
          <p:nvPr/>
        </p:nvSpPr>
        <p:spPr bwMode="auto">
          <a:xfrm>
            <a:off x="5616868" y="3048000"/>
            <a:ext cx="3169648" cy="1077214"/>
          </a:xfrm>
          <a:prstGeom prst="wedgeRectCallout">
            <a:avLst>
              <a:gd name="adj1" fmla="val -27307"/>
              <a:gd name="adj2" fmla="val -50546"/>
            </a:avLst>
          </a:prstGeom>
          <a:solidFill>
            <a:srgbClr val="429A16"/>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3200" b="1" dirty="0">
                <a:solidFill>
                  <a:schemeClr val="tx1"/>
                </a:solidFill>
                <a:latin typeface="Calibri" pitchFamily="34" charset="0"/>
              </a:rPr>
              <a:t>w</a:t>
            </a:r>
            <a:r>
              <a:rPr lang="en-GB" sz="3200" b="1" dirty="0" smtClean="0">
                <a:solidFill>
                  <a:schemeClr val="tx1"/>
                </a:solidFill>
                <a:latin typeface="Calibri" pitchFamily="34" charset="0"/>
              </a:rPr>
              <a:t>ithout </a:t>
            </a:r>
            <a:r>
              <a:rPr lang="en-GB" sz="3200" dirty="0" smtClean="0">
                <a:solidFill>
                  <a:schemeClr val="tx1"/>
                </a:solidFill>
                <a:latin typeface="Calibri" pitchFamily="34" charset="0"/>
              </a:rPr>
              <a:t>explicit</a:t>
            </a:r>
            <a:r>
              <a:rPr lang="en-GB" sz="3200" b="1" dirty="0" smtClean="0">
                <a:solidFill>
                  <a:schemeClr val="tx1"/>
                </a:solidFill>
                <a:latin typeface="Calibri" pitchFamily="34" charset="0"/>
              </a:rPr>
              <a:t> </a:t>
            </a:r>
            <a:r>
              <a:rPr lang="en-GB" sz="3200" dirty="0" err="1" smtClean="0">
                <a:solidFill>
                  <a:schemeClr val="tx1"/>
                </a:solidFill>
                <a:latin typeface="Calibri" pitchFamily="34" charset="0"/>
              </a:rPr>
              <a:t>codegen</a:t>
            </a:r>
            <a:endParaRPr lang="en-GB" sz="3200" dirty="0" smtClean="0">
              <a:solidFill>
                <a:schemeClr val="tx1"/>
              </a:solidFill>
              <a:latin typeface="Calibri" pitchFamily="34" charset="0"/>
            </a:endParaRPr>
          </a:p>
        </p:txBody>
      </p:sp>
      <p:sp>
        <p:nvSpPr>
          <p:cNvPr id="6" name="Rectangular Callout 5"/>
          <p:cNvSpPr/>
          <p:nvPr/>
        </p:nvSpPr>
        <p:spPr bwMode="auto">
          <a:xfrm>
            <a:off x="5616868" y="1828801"/>
            <a:ext cx="3169648" cy="584771"/>
          </a:xfrm>
          <a:prstGeom prst="wedgeRectCallout">
            <a:avLst>
              <a:gd name="adj1" fmla="val -27307"/>
              <a:gd name="adj2" fmla="val -50546"/>
            </a:avLst>
          </a:prstGeom>
          <a:solidFill>
            <a:srgbClr val="429A16"/>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3200" b="1" dirty="0" smtClean="0">
                <a:solidFill>
                  <a:schemeClr val="tx1"/>
                </a:solidFill>
                <a:latin typeface="Calibri" pitchFamily="34" charset="0"/>
              </a:rPr>
              <a:t>strongly typed</a:t>
            </a:r>
            <a:endParaRPr lang="en-GB" sz="3200" dirty="0" smtClean="0">
              <a:solidFill>
                <a:schemeClr val="tx1"/>
              </a:solidFill>
              <a:latin typeface="Calibri" pitchFamily="34" charset="0"/>
            </a:endParaRPr>
          </a:p>
        </p:txBody>
      </p:sp>
      <p:sp>
        <p:nvSpPr>
          <p:cNvPr id="7" name="Rectangular Callout 6"/>
          <p:cNvSpPr/>
          <p:nvPr/>
        </p:nvSpPr>
        <p:spPr bwMode="auto">
          <a:xfrm>
            <a:off x="5616868" y="4801771"/>
            <a:ext cx="3169648" cy="584771"/>
          </a:xfrm>
          <a:prstGeom prst="wedgeRectCallout">
            <a:avLst>
              <a:gd name="adj1" fmla="val -27307"/>
              <a:gd name="adj2" fmla="val -50546"/>
            </a:avLst>
          </a:prstGeom>
          <a:solidFill>
            <a:srgbClr val="429A16"/>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3200" b="1" dirty="0" smtClean="0">
                <a:solidFill>
                  <a:schemeClr val="tx1"/>
                </a:solidFill>
                <a:latin typeface="Calibri" pitchFamily="34" charset="0"/>
              </a:rPr>
              <a:t>extensible, open</a:t>
            </a:r>
            <a:endParaRPr lang="en-GB" sz="3200" dirty="0" smtClean="0">
              <a:solidFill>
                <a:schemeClr val="tx1"/>
              </a:solidFill>
              <a:latin typeface="Calibri" pitchFamily="34" charset="0"/>
            </a:endParaRPr>
          </a:p>
        </p:txBody>
      </p:sp>
    </p:spTree>
    <p:extLst>
      <p:ext uri="{BB962C8B-B14F-4D97-AF65-F5344CB8AC3E}">
        <p14:creationId xmlns:p14="http://schemas.microsoft.com/office/powerpoint/2010/main" val="4238225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500"/>
                                        <p:tgtEl>
                                          <p:spTgt spid="3">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500"/>
                                        <p:tgtEl>
                                          <p:spTgt spid="3">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500"/>
                                        <p:tgtEl>
                                          <p:spTgt spid="3">
                                            <p:txEl>
                                              <p:pRg st="8" end="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
                                            <p:txEl>
                                              <p:pRg st="9" end="9"/>
                                            </p:txEl>
                                          </p:spTgt>
                                        </p:tgtEl>
                                        <p:attrNameLst>
                                          <p:attrName>style.visibility</p:attrName>
                                        </p:attrNameLst>
                                      </p:cBhvr>
                                      <p:to>
                                        <p:strVal val="visible"/>
                                      </p:to>
                                    </p:set>
                                    <p:animEffect transition="in" filter="fade">
                                      <p:cBhvr>
                                        <p:cTn id="6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70303431"/>
              </p:ext>
            </p:extLst>
          </p:nvPr>
        </p:nvGraphicFramePr>
        <p:xfrm>
          <a:off x="507868" y="1447799"/>
          <a:ext cx="11173090" cy="39395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30044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66434" y="5784275"/>
            <a:ext cx="10559799" cy="1337595"/>
          </a:xfrm>
        </p:spPr>
        <p:txBody>
          <a:bodyPr/>
          <a:lstStyle/>
          <a:p>
            <a:r>
              <a:rPr lang="en-GB" sz="2800" dirty="0" smtClean="0">
                <a:hlinkClick r:id="rId2"/>
              </a:rPr>
              <a:t>http://meetup.com/FSharpLondon</a:t>
            </a:r>
            <a:r>
              <a:rPr lang="en-GB" sz="2800" dirty="0" smtClean="0"/>
              <a:t> </a:t>
            </a:r>
            <a:br>
              <a:rPr lang="en-GB" sz="2800" dirty="0" smtClean="0"/>
            </a:br>
            <a:endParaRPr lang="en-GB" sz="2800" dirty="0"/>
          </a:p>
        </p:txBody>
      </p:sp>
      <p:sp>
        <p:nvSpPr>
          <p:cNvPr id="5" name="Subtitle 4"/>
          <p:cNvSpPr>
            <a:spLocks noGrp="1"/>
          </p:cNvSpPr>
          <p:nvPr>
            <p:ph type="subTitle" idx="1"/>
          </p:nvPr>
        </p:nvSpPr>
        <p:spPr/>
        <p:txBody>
          <a:bodyPr/>
          <a:lstStyle/>
          <a:p>
            <a:endParaRPr lang="en-GB"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619" b="9695"/>
          <a:stretch/>
        </p:blipFill>
        <p:spPr bwMode="auto">
          <a:xfrm>
            <a:off x="522996" y="695326"/>
            <a:ext cx="1087017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ular Callout 5"/>
          <p:cNvSpPr/>
          <p:nvPr/>
        </p:nvSpPr>
        <p:spPr>
          <a:xfrm>
            <a:off x="8028858" y="2374377"/>
            <a:ext cx="3656648" cy="2308324"/>
          </a:xfrm>
          <a:prstGeom prst="wedgeRectCallout">
            <a:avLst>
              <a:gd name="adj1" fmla="val -117684"/>
              <a:gd name="adj2" fmla="val -37616"/>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3200" b="1" dirty="0" smtClean="0"/>
              <a:t>Jul 4, 6:30pm</a:t>
            </a:r>
          </a:p>
          <a:p>
            <a:pPr algn="ctr"/>
            <a:r>
              <a:rPr lang="en-US" sz="3200" b="1" dirty="0" err="1" smtClean="0"/>
              <a:t>SkillsMatter</a:t>
            </a:r>
            <a:r>
              <a:rPr lang="en-US" sz="3200" b="1" dirty="0" smtClean="0"/>
              <a:t> </a:t>
            </a:r>
          </a:p>
          <a:p>
            <a:pPr algn="ctr"/>
            <a:endParaRPr lang="en-US" sz="2000" b="1" dirty="0" smtClean="0">
              <a:solidFill>
                <a:schemeClr val="tx1"/>
              </a:solidFill>
            </a:endParaRPr>
          </a:p>
          <a:p>
            <a:pPr algn="ctr"/>
            <a:r>
              <a:rPr lang="en-US" sz="2000" b="1" dirty="0" smtClean="0">
                <a:solidFill>
                  <a:schemeClr val="tx1"/>
                </a:solidFill>
              </a:rPr>
              <a:t>A great place to meet F# users, trainers, architects, consultants, … </a:t>
            </a:r>
            <a:endParaRPr lang="en-GB" sz="2000" b="1" dirty="0" smtClean="0">
              <a:solidFill>
                <a:schemeClr val="tx1"/>
              </a:solidFill>
            </a:endParaRPr>
          </a:p>
        </p:txBody>
      </p:sp>
    </p:spTree>
    <p:extLst>
      <p:ext uri="{BB962C8B-B14F-4D97-AF65-F5344CB8AC3E}">
        <p14:creationId xmlns:p14="http://schemas.microsoft.com/office/powerpoint/2010/main" val="271662938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dirty="0" smtClean="0"/>
              <a:t>Latest Books about F#</a:t>
            </a:r>
            <a:endParaRPr lang="en-US" dirty="0"/>
          </a:p>
        </p:txBody>
      </p:sp>
      <p:sp>
        <p:nvSpPr>
          <p:cNvPr id="11" name="TextBox 10"/>
          <p:cNvSpPr txBox="1"/>
          <p:nvPr/>
        </p:nvSpPr>
        <p:spPr>
          <a:xfrm>
            <a:off x="753337" y="5562601"/>
            <a:ext cx="5301067" cy="584775"/>
          </a:xfrm>
          <a:prstGeom prst="rect">
            <a:avLst/>
          </a:prstGeom>
          <a:noFill/>
        </p:spPr>
        <p:txBody>
          <a:bodyPr wrap="none" rtlCol="0">
            <a:spAutoFit/>
          </a:bodyPr>
          <a:lstStyle/>
          <a:p>
            <a:r>
              <a:rPr lang="en-GB" sz="3200" b="1" dirty="0" smtClean="0">
                <a:solidFill>
                  <a:schemeClr val="bg1"/>
                </a:solidFill>
                <a:latin typeface="+mn-lt"/>
              </a:rPr>
              <a:t>Visit 	</a:t>
            </a:r>
            <a:r>
              <a:rPr lang="en-GB" sz="3200" b="1" dirty="0" smtClean="0">
                <a:latin typeface="+mn-lt"/>
                <a:hlinkClick r:id="rId3"/>
              </a:rPr>
              <a:t>www.fsharp.net</a:t>
            </a:r>
            <a:r>
              <a:rPr lang="en-GB" sz="3200" b="1" dirty="0" smtClean="0">
                <a:latin typeface="+mn-lt"/>
              </a:rPr>
              <a:t>  </a:t>
            </a:r>
          </a:p>
        </p:txBody>
      </p:sp>
      <p:pic>
        <p:nvPicPr>
          <p:cNvPr id="1026" name="Picture 2" descr="C:\Users\dsyme\AppData\Local\Microsoft\Windows\Temporary Internet Files\Content.Outlook\JUSAJN82\Finch Cover (2).png"/>
          <p:cNvPicPr>
            <a:picLocks noChangeAspect="1" noChangeArrowheads="1"/>
          </p:cNvPicPr>
          <p:nvPr/>
        </p:nvPicPr>
        <p:blipFill>
          <a:blip r:embed="rId4" cstate="print"/>
          <a:srcRect/>
          <a:stretch>
            <a:fillRect/>
          </a:stretch>
        </p:blipFill>
        <p:spPr bwMode="auto">
          <a:xfrm>
            <a:off x="2909268" y="973305"/>
            <a:ext cx="3792868" cy="4554073"/>
          </a:xfrm>
          <a:prstGeom prst="rect">
            <a:avLst/>
          </a:prstGeom>
          <a:noFill/>
          <a:scene3d>
            <a:camera prst="isometricOffAxis1Right"/>
            <a:lightRig rig="threePt" dir="t"/>
          </a:scene3d>
          <a:sp3d extrusionH="704850"/>
        </p:spPr>
      </p:pic>
      <p:pic>
        <p:nvPicPr>
          <p:cNvPr id="93186" name="Picture 2" descr="http://www.manning.com/petricek/petricek_cover150.jpg"/>
          <p:cNvPicPr>
            <a:picLocks noChangeAspect="1" noChangeArrowheads="1"/>
          </p:cNvPicPr>
          <p:nvPr/>
        </p:nvPicPr>
        <p:blipFill>
          <a:blip r:embed="rId5"/>
          <a:srcRect/>
          <a:stretch>
            <a:fillRect/>
          </a:stretch>
        </p:blipFill>
        <p:spPr bwMode="auto">
          <a:xfrm>
            <a:off x="653731" y="1053585"/>
            <a:ext cx="1904504" cy="1790701"/>
          </a:xfrm>
          <a:prstGeom prst="rect">
            <a:avLst/>
          </a:prstGeom>
          <a:noFill/>
        </p:spPr>
      </p:pic>
      <p:pic>
        <p:nvPicPr>
          <p:cNvPr id="93188" name="Picture 4" descr="Expert F# book cover"/>
          <p:cNvPicPr>
            <a:picLocks noChangeAspect="1" noChangeArrowheads="1"/>
          </p:cNvPicPr>
          <p:nvPr/>
        </p:nvPicPr>
        <p:blipFill>
          <a:blip r:embed="rId6"/>
          <a:srcRect/>
          <a:stretch>
            <a:fillRect/>
          </a:stretch>
        </p:blipFill>
        <p:spPr bwMode="auto">
          <a:xfrm>
            <a:off x="705234" y="3346361"/>
            <a:ext cx="1869870" cy="1885320"/>
          </a:xfrm>
          <a:prstGeom prst="rect">
            <a:avLst/>
          </a:prstGeom>
          <a:noFill/>
        </p:spPr>
      </p:pic>
      <p:pic>
        <p:nvPicPr>
          <p:cNvPr id="93190" name="Picture 6" descr="Beginning F# book cover"/>
          <p:cNvPicPr>
            <a:picLocks noChangeAspect="1" noChangeArrowheads="1"/>
          </p:cNvPicPr>
          <p:nvPr/>
        </p:nvPicPr>
        <p:blipFill>
          <a:blip r:embed="rId7"/>
          <a:srcRect/>
          <a:stretch>
            <a:fillRect/>
          </a:stretch>
        </p:blipFill>
        <p:spPr bwMode="auto">
          <a:xfrm>
            <a:off x="9700930" y="881554"/>
            <a:ext cx="1587087" cy="1571626"/>
          </a:xfrm>
          <a:prstGeom prst="rect">
            <a:avLst/>
          </a:prstGeom>
          <a:noFill/>
          <a:ln>
            <a:solidFill>
              <a:schemeClr val="tx1"/>
            </a:solidFill>
          </a:ln>
        </p:spPr>
      </p:pic>
      <p:pic>
        <p:nvPicPr>
          <p:cNvPr id="93192" name="Picture 8" descr="F# for Scientists"/>
          <p:cNvPicPr>
            <a:picLocks noChangeAspect="1" noChangeArrowheads="1"/>
          </p:cNvPicPr>
          <p:nvPr/>
        </p:nvPicPr>
        <p:blipFill>
          <a:blip r:embed="rId8"/>
          <a:srcRect/>
          <a:stretch>
            <a:fillRect/>
          </a:stretch>
        </p:blipFill>
        <p:spPr bwMode="auto">
          <a:xfrm>
            <a:off x="9340415" y="2903850"/>
            <a:ext cx="2539339" cy="3057526"/>
          </a:xfrm>
          <a:prstGeom prst="rect">
            <a:avLst/>
          </a:prstGeom>
          <a:noFill/>
        </p:spPr>
      </p:pic>
      <p:pic>
        <p:nvPicPr>
          <p:cNvPr id="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6791" y="881554"/>
            <a:ext cx="3626427" cy="4792526"/>
          </a:xfrm>
          <a:prstGeom prst="rect">
            <a:avLst/>
          </a:prstGeom>
          <a:noFill/>
          <a:ln>
            <a:noFill/>
          </a:ln>
          <a:effectLst/>
          <a:scene3d>
            <a:camera prst="isometricOffAxis1Right"/>
            <a:lightRig rig="threePt" dir="t"/>
          </a:scene3d>
          <a:sp3d extrusionH="704850"/>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7991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507868" y="230188"/>
            <a:ext cx="11173090" cy="1107996"/>
          </a:xfrm>
        </p:spPr>
        <p:txBody>
          <a:bodyPr/>
          <a:lstStyle/>
          <a:p>
            <a:pPr eaLnBrk="1" hangingPunct="1">
              <a:defRPr/>
            </a:pPr>
            <a:r>
              <a:rPr lang="en-US" sz="8000" b="1" dirty="0" smtClean="0"/>
              <a:t>F# is…</a:t>
            </a:r>
            <a:endParaRPr sz="8000" b="1" dirty="0" smtClean="0"/>
          </a:p>
        </p:txBody>
      </p:sp>
      <p:sp>
        <p:nvSpPr>
          <p:cNvPr id="6147" name="Text Placeholder 2"/>
          <p:cNvSpPr>
            <a:spLocks noGrp="1"/>
          </p:cNvSpPr>
          <p:nvPr>
            <p:ph type="body" idx="1"/>
          </p:nvPr>
        </p:nvSpPr>
        <p:spPr>
          <a:xfrm>
            <a:off x="843477" y="2217597"/>
            <a:ext cx="10728705" cy="1428083"/>
          </a:xfrm>
        </p:spPr>
        <p:txBody>
          <a:bodyPr anchor="ctr">
            <a:noAutofit/>
          </a:bodyPr>
          <a:lstStyle/>
          <a:p>
            <a:pPr lvl="0" algn="ctr">
              <a:lnSpc>
                <a:spcPct val="150000"/>
              </a:lnSpc>
              <a:buNone/>
              <a:defRPr/>
            </a:pPr>
            <a:endParaRPr lang="en-GB" sz="3600" dirty="0" smtClean="0"/>
          </a:p>
          <a:p>
            <a:pPr lvl="0" algn="ctr">
              <a:lnSpc>
                <a:spcPct val="150000"/>
              </a:lnSpc>
              <a:buNone/>
              <a:defRPr/>
            </a:pPr>
            <a:endParaRPr lang="en-GB" sz="3600" dirty="0"/>
          </a:p>
          <a:p>
            <a:pPr lvl="0" algn="ctr">
              <a:lnSpc>
                <a:spcPct val="150000"/>
              </a:lnSpc>
              <a:buNone/>
              <a:defRPr/>
            </a:pPr>
            <a:r>
              <a:rPr lang="en-GB" sz="3600" dirty="0" smtClean="0"/>
              <a:t>...a </a:t>
            </a:r>
            <a:r>
              <a:rPr lang="en-GB" sz="3600" b="1" dirty="0" smtClean="0">
                <a:solidFill>
                  <a:srgbClr val="FFFF00"/>
                </a:solidFill>
              </a:rPr>
              <a:t>productive</a:t>
            </a:r>
            <a:r>
              <a:rPr lang="en-GB" sz="3600" dirty="0" smtClean="0"/>
              <a:t>, </a:t>
            </a:r>
            <a:r>
              <a:rPr lang="en-GB" sz="3600" b="1" dirty="0" smtClean="0">
                <a:solidFill>
                  <a:srgbClr val="FFFF00"/>
                </a:solidFill>
              </a:rPr>
              <a:t>supported</a:t>
            </a:r>
            <a:r>
              <a:rPr lang="en-GB" sz="3600" dirty="0" smtClean="0"/>
              <a:t>, </a:t>
            </a:r>
            <a:r>
              <a:rPr lang="en-GB" sz="3600" b="1" dirty="0" smtClean="0">
                <a:solidFill>
                  <a:srgbClr val="FFFF00"/>
                </a:solidFill>
              </a:rPr>
              <a:t>interoperable</a:t>
            </a:r>
            <a:r>
              <a:rPr lang="en-GB" sz="3600" dirty="0" smtClean="0"/>
              <a:t>, </a:t>
            </a:r>
            <a:r>
              <a:rPr lang="en-GB" sz="3600" b="1" dirty="0" smtClean="0">
                <a:solidFill>
                  <a:srgbClr val="FFFF00"/>
                </a:solidFill>
              </a:rPr>
              <a:t>functional-first</a:t>
            </a:r>
            <a:r>
              <a:rPr lang="en-GB" sz="3600" dirty="0" smtClean="0"/>
              <a:t> </a:t>
            </a:r>
            <a:r>
              <a:rPr lang="en-GB" sz="3600" b="1" dirty="0" smtClean="0">
                <a:solidFill>
                  <a:srgbClr val="FFFF00"/>
                </a:solidFill>
              </a:rPr>
              <a:t>programming language </a:t>
            </a:r>
            <a:r>
              <a:rPr lang="en-GB" sz="3600" dirty="0" smtClean="0"/>
              <a:t>that allows you to write </a:t>
            </a:r>
            <a:r>
              <a:rPr lang="en-GB" sz="3600" b="1" dirty="0" smtClean="0">
                <a:solidFill>
                  <a:srgbClr val="FFFF00"/>
                </a:solidFill>
              </a:rPr>
              <a:t>simple code</a:t>
            </a:r>
            <a:r>
              <a:rPr lang="en-GB" sz="3600" b="1" dirty="0" smtClean="0"/>
              <a:t> </a:t>
            </a:r>
            <a:r>
              <a:rPr lang="en-GB" sz="3600" dirty="0" smtClean="0"/>
              <a:t>to solve </a:t>
            </a:r>
            <a:r>
              <a:rPr lang="en-GB" sz="3600" b="1" dirty="0" smtClean="0">
                <a:solidFill>
                  <a:srgbClr val="FFFF00"/>
                </a:solidFill>
              </a:rPr>
              <a:t>complex problems</a:t>
            </a:r>
            <a:r>
              <a:rPr lang="en-GB" sz="3600" dirty="0" smtClean="0"/>
              <a:t>. </a:t>
            </a:r>
          </a:p>
          <a:p>
            <a:pPr algn="ctr">
              <a:lnSpc>
                <a:spcPct val="150000"/>
              </a:lnSpc>
              <a:buFontTx/>
              <a:buNone/>
              <a:defRPr/>
            </a:pPr>
            <a:endParaRPr lang="en-US" sz="3600" dirty="0" smtClean="0"/>
          </a:p>
        </p:txBody>
      </p:sp>
      <p:sp>
        <p:nvSpPr>
          <p:cNvPr id="5" name="Text Placeholder 2"/>
          <p:cNvSpPr txBox="1">
            <a:spLocks/>
          </p:cNvSpPr>
          <p:nvPr/>
        </p:nvSpPr>
        <p:spPr>
          <a:xfrm>
            <a:off x="843478" y="1503555"/>
            <a:ext cx="10728705" cy="1428083"/>
          </a:xfrm>
          <a:prstGeom prst="rect">
            <a:avLst/>
          </a:prstGeom>
        </p:spPr>
        <p:txBody>
          <a:bodyPr vert="horz" wrap="square" lIns="0" tIns="0" rIns="0" bIns="0" rtlCol="0" anchor="ctr">
            <a:normAutofit/>
          </a:bodyPr>
          <a:lstStyle/>
          <a:p>
            <a:pPr marL="460375" lvl="0" indent="-460375" algn="ctr">
              <a:lnSpc>
                <a:spcPct val="90000"/>
              </a:lnSpc>
              <a:spcBef>
                <a:spcPct val="20000"/>
              </a:spcBef>
              <a:defRPr/>
            </a:pPr>
            <a:endParaRPr lang="en-GB" sz="3200"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3235579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Crossing boundaries</a:t>
            </a:r>
            <a:endParaRPr lang="en-GB" dirty="0"/>
          </a:p>
        </p:txBody>
      </p:sp>
      <p:sp>
        <p:nvSpPr>
          <p:cNvPr id="5" name="Right Arrow 4"/>
          <p:cNvSpPr/>
          <p:nvPr/>
        </p:nvSpPr>
        <p:spPr bwMode="auto">
          <a:xfrm>
            <a:off x="1691881" y="5540991"/>
            <a:ext cx="7513411" cy="559558"/>
          </a:xfrm>
          <a:prstGeom prst="rightArrow">
            <a:avLst/>
          </a:prstGeom>
          <a:solidFill>
            <a:schemeClr val="tx2">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7" name="TextBox 6"/>
          <p:cNvSpPr txBox="1"/>
          <p:nvPr/>
        </p:nvSpPr>
        <p:spPr>
          <a:xfrm>
            <a:off x="1491768" y="6141492"/>
            <a:ext cx="1569660" cy="369332"/>
          </a:xfrm>
          <a:prstGeom prst="rect">
            <a:avLst/>
          </a:prstGeom>
          <a:noFill/>
        </p:spPr>
        <p:txBody>
          <a:bodyPr wrap="none" rtlCol="0">
            <a:spAutoFit/>
          </a:bodyPr>
          <a:lstStyle/>
          <a:p>
            <a:r>
              <a:rPr lang="en-GB" dirty="0" smtClean="0"/>
              <a:t>Programming</a:t>
            </a:r>
            <a:endParaRPr lang="en-GB" dirty="0"/>
          </a:p>
        </p:txBody>
      </p:sp>
      <p:sp>
        <p:nvSpPr>
          <p:cNvPr id="8" name="TextBox 7"/>
          <p:cNvSpPr txBox="1"/>
          <p:nvPr/>
        </p:nvSpPr>
        <p:spPr>
          <a:xfrm>
            <a:off x="8189557" y="6143768"/>
            <a:ext cx="2159566" cy="646331"/>
          </a:xfrm>
          <a:prstGeom prst="rect">
            <a:avLst/>
          </a:prstGeom>
          <a:noFill/>
        </p:spPr>
        <p:txBody>
          <a:bodyPr wrap="none" rtlCol="0">
            <a:spAutoFit/>
          </a:bodyPr>
          <a:lstStyle/>
          <a:p>
            <a:r>
              <a:rPr lang="en-GB" dirty="0" smtClean="0"/>
              <a:t>Expressivity for </a:t>
            </a:r>
          </a:p>
          <a:p>
            <a:r>
              <a:rPr lang="en-GB" dirty="0" smtClean="0"/>
              <a:t>Mathematical tasks</a:t>
            </a:r>
            <a:endParaRPr lang="en-GB" dirty="0"/>
          </a:p>
        </p:txBody>
      </p:sp>
      <p:sp>
        <p:nvSpPr>
          <p:cNvPr id="9" name="Right Arrow 8"/>
          <p:cNvSpPr/>
          <p:nvPr/>
        </p:nvSpPr>
        <p:spPr bwMode="auto">
          <a:xfrm rot="16200000">
            <a:off x="-324057" y="3532593"/>
            <a:ext cx="2970664" cy="745883"/>
          </a:xfrm>
          <a:prstGeom prst="rightArrow">
            <a:avLst/>
          </a:prstGeom>
          <a:solidFill>
            <a:schemeClr val="tx2">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1" name="TextBox 10"/>
          <p:cNvSpPr txBox="1"/>
          <p:nvPr/>
        </p:nvSpPr>
        <p:spPr>
          <a:xfrm>
            <a:off x="272885" y="1428465"/>
            <a:ext cx="2941831" cy="646331"/>
          </a:xfrm>
          <a:prstGeom prst="rect">
            <a:avLst/>
          </a:prstGeom>
          <a:noFill/>
        </p:spPr>
        <p:txBody>
          <a:bodyPr wrap="none" rtlCol="0">
            <a:spAutoFit/>
          </a:bodyPr>
          <a:lstStyle/>
          <a:p>
            <a:r>
              <a:rPr lang="en-GB" dirty="0" smtClean="0"/>
              <a:t>“Fresh Code” Performance</a:t>
            </a:r>
          </a:p>
          <a:p>
            <a:r>
              <a:rPr lang="en-GB" dirty="0" smtClean="0"/>
              <a:t>Professional  Development</a:t>
            </a:r>
            <a:endParaRPr lang="en-GB" dirty="0"/>
          </a:p>
        </p:txBody>
      </p:sp>
      <p:cxnSp>
        <p:nvCxnSpPr>
          <p:cNvPr id="14" name="Straight Connector 13"/>
          <p:cNvCxnSpPr/>
          <p:nvPr/>
        </p:nvCxnSpPr>
        <p:spPr>
          <a:xfrm rot="16200000" flipH="1">
            <a:off x="3822099" y="3982875"/>
            <a:ext cx="4271749" cy="1819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 name="Oval 14"/>
          <p:cNvSpPr/>
          <p:nvPr/>
        </p:nvSpPr>
        <p:spPr bwMode="auto">
          <a:xfrm>
            <a:off x="5236292" y="2920621"/>
            <a:ext cx="2019342" cy="805218"/>
          </a:xfrm>
          <a:prstGeom prst="ellipse">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3600" dirty="0" smtClean="0">
                <a:solidFill>
                  <a:schemeClr val="bg1"/>
                </a:solidFill>
                <a:effectLst>
                  <a:outerShdw blurRad="38100" dist="38100" dir="2700000" algn="tl">
                    <a:srgbClr val="000000">
                      <a:alpha val="43137"/>
                    </a:srgbClr>
                  </a:outerShdw>
                </a:effectLst>
                <a:latin typeface="Calibri" pitchFamily="34" charset="0"/>
              </a:rPr>
              <a:t>F#</a:t>
            </a:r>
          </a:p>
        </p:txBody>
      </p:sp>
      <p:sp>
        <p:nvSpPr>
          <p:cNvPr id="18" name="Oval 17"/>
          <p:cNvSpPr/>
          <p:nvPr/>
        </p:nvSpPr>
        <p:spPr bwMode="auto">
          <a:xfrm>
            <a:off x="1622146" y="2390633"/>
            <a:ext cx="2019342" cy="805218"/>
          </a:xfrm>
          <a:prstGeom prst="ellipse">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3600" dirty="0" smtClean="0">
                <a:solidFill>
                  <a:schemeClr val="bg1"/>
                </a:solidFill>
                <a:effectLst>
                  <a:outerShdw blurRad="38100" dist="38100" dir="2700000" algn="tl">
                    <a:srgbClr val="000000">
                      <a:alpha val="43137"/>
                    </a:srgbClr>
                  </a:outerShdw>
                </a:effectLst>
                <a:latin typeface="Calibri" pitchFamily="34" charset="0"/>
              </a:rPr>
              <a:t>C++</a:t>
            </a:r>
          </a:p>
        </p:txBody>
      </p:sp>
      <p:sp>
        <p:nvSpPr>
          <p:cNvPr id="20" name="Oval 19"/>
          <p:cNvSpPr/>
          <p:nvPr/>
        </p:nvSpPr>
        <p:spPr bwMode="auto">
          <a:xfrm>
            <a:off x="8141047" y="4481317"/>
            <a:ext cx="2019342" cy="805218"/>
          </a:xfrm>
          <a:prstGeom prst="ellipse">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solidFill>
                  <a:schemeClr val="bg1"/>
                </a:solidFill>
                <a:effectLst>
                  <a:outerShdw blurRad="38100" dist="38100" dir="2700000" algn="tl">
                    <a:srgbClr val="000000">
                      <a:alpha val="43137"/>
                    </a:srgbClr>
                  </a:outerShdw>
                </a:effectLst>
                <a:latin typeface="Calibri" pitchFamily="34" charset="0"/>
              </a:rPr>
              <a:t>Math software…</a:t>
            </a:r>
          </a:p>
        </p:txBody>
      </p:sp>
      <p:sp>
        <p:nvSpPr>
          <p:cNvPr id="21" name="Oval 20"/>
          <p:cNvSpPr/>
          <p:nvPr/>
        </p:nvSpPr>
        <p:spPr bwMode="auto">
          <a:xfrm>
            <a:off x="3298868" y="2815988"/>
            <a:ext cx="2019342" cy="805218"/>
          </a:xfrm>
          <a:prstGeom prst="ellipse">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dirty="0" smtClean="0">
                <a:solidFill>
                  <a:schemeClr val="bg1"/>
                </a:solidFill>
                <a:effectLst>
                  <a:outerShdw blurRad="38100" dist="38100" dir="2700000" algn="tl">
                    <a:srgbClr val="000000">
                      <a:alpha val="43137"/>
                    </a:srgbClr>
                  </a:outerShdw>
                </a:effectLst>
                <a:latin typeface="Calibri" pitchFamily="34" charset="0"/>
              </a:rPr>
              <a:t>C#</a:t>
            </a:r>
          </a:p>
          <a:p>
            <a:pPr algn="ctr" defTabSz="914099" fontAlgn="base">
              <a:spcBef>
                <a:spcPct val="0"/>
              </a:spcBef>
              <a:spcAft>
                <a:spcPct val="0"/>
              </a:spcAft>
            </a:pPr>
            <a:r>
              <a:rPr lang="en-GB" sz="2400" dirty="0" smtClean="0">
                <a:solidFill>
                  <a:schemeClr val="bg1"/>
                </a:solidFill>
                <a:effectLst>
                  <a:outerShdw blurRad="38100" dist="38100" dir="2700000" algn="tl">
                    <a:srgbClr val="000000">
                      <a:alpha val="43137"/>
                    </a:srgbClr>
                  </a:outerShdw>
                </a:effectLst>
                <a:latin typeface="Calibri" pitchFamily="34" charset="0"/>
              </a:rPr>
              <a:t>Java</a:t>
            </a:r>
          </a:p>
        </p:txBody>
      </p:sp>
      <p:sp>
        <p:nvSpPr>
          <p:cNvPr id="16" name="Oval 15"/>
          <p:cNvSpPr/>
          <p:nvPr/>
        </p:nvSpPr>
        <p:spPr bwMode="auto">
          <a:xfrm>
            <a:off x="5957973" y="4401169"/>
            <a:ext cx="2019342" cy="805218"/>
          </a:xfrm>
          <a:prstGeom prst="ellipse">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solidFill>
                  <a:schemeClr val="bg1"/>
                </a:solidFill>
                <a:effectLst>
                  <a:outerShdw blurRad="38100" dist="38100" dir="2700000" algn="tl">
                    <a:srgbClr val="000000">
                      <a:alpha val="43137"/>
                    </a:srgbClr>
                  </a:outerShdw>
                </a:effectLst>
                <a:latin typeface="Calibri" pitchFamily="34" charset="0"/>
              </a:rPr>
              <a:t>Dynamic  scripting…</a:t>
            </a:r>
          </a:p>
        </p:txBody>
      </p:sp>
      <p:cxnSp>
        <p:nvCxnSpPr>
          <p:cNvPr id="17" name="Straight Connector 16"/>
          <p:cNvCxnSpPr/>
          <p:nvPr/>
        </p:nvCxnSpPr>
        <p:spPr>
          <a:xfrm>
            <a:off x="1509959" y="4285398"/>
            <a:ext cx="8368447" cy="2729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3" name="Rectangular Callout 22"/>
          <p:cNvSpPr/>
          <p:nvPr/>
        </p:nvSpPr>
        <p:spPr>
          <a:xfrm>
            <a:off x="4060317" y="2133575"/>
            <a:ext cx="1851789" cy="400110"/>
          </a:xfrm>
          <a:prstGeom prst="wedgeRectCallout">
            <a:avLst>
              <a:gd name="adj1" fmla="val -44084"/>
              <a:gd name="adj2" fmla="val 16937"/>
            </a:avLst>
          </a:prstGeom>
          <a:solidFill>
            <a:schemeClr val="tx2"/>
          </a:solidFill>
          <a:ln w="15875">
            <a:solidFill>
              <a:schemeClr val="tx1"/>
            </a:solidFill>
            <a:miter lim="800000"/>
            <a:headEnd/>
            <a:tailEnd/>
          </a:ln>
          <a:effectLst/>
        </p:spPr>
        <p:txBody>
          <a:bodyPr wrap="none" anchor="ctr" anchorCtr="1">
            <a:spAutoFit/>
          </a:bodyPr>
          <a:lstStyle/>
          <a:p>
            <a:pPr algn="ctr"/>
            <a:r>
              <a:rPr lang="en-GB" sz="2000" b="1" dirty="0" smtClean="0">
                <a:solidFill>
                  <a:schemeClr val="tx1"/>
                </a:solidFill>
              </a:rPr>
              <a:t>Programming</a:t>
            </a:r>
          </a:p>
        </p:txBody>
      </p:sp>
      <p:sp>
        <p:nvSpPr>
          <p:cNvPr id="24" name="Rectangular Callout 23"/>
          <p:cNvSpPr/>
          <p:nvPr/>
        </p:nvSpPr>
        <p:spPr>
          <a:xfrm>
            <a:off x="9245187" y="4196662"/>
            <a:ext cx="1821331" cy="400110"/>
          </a:xfrm>
          <a:prstGeom prst="wedgeRectCallout">
            <a:avLst>
              <a:gd name="adj1" fmla="val -37280"/>
              <a:gd name="adj2" fmla="val 24555"/>
            </a:avLst>
          </a:prstGeom>
          <a:solidFill>
            <a:schemeClr val="tx2"/>
          </a:solidFill>
          <a:ln w="15875">
            <a:solidFill>
              <a:schemeClr val="tx1"/>
            </a:solidFill>
            <a:miter lim="800000"/>
            <a:headEnd/>
            <a:tailEnd/>
          </a:ln>
          <a:effectLst/>
        </p:spPr>
        <p:txBody>
          <a:bodyPr wrap="none" anchor="ctr" anchorCtr="1">
            <a:spAutoFit/>
          </a:bodyPr>
          <a:lstStyle/>
          <a:p>
            <a:pPr algn="ctr"/>
            <a:r>
              <a:rPr lang="en-GB" sz="2000" b="1" dirty="0" smtClean="0"/>
              <a:t>QF modelling</a:t>
            </a:r>
            <a:endParaRPr lang="en-GB" sz="2000" b="1" dirty="0" smtClean="0">
              <a:solidFill>
                <a:schemeClr val="tx1"/>
              </a:solidFill>
            </a:endParaRPr>
          </a:p>
        </p:txBody>
      </p:sp>
      <p:sp>
        <p:nvSpPr>
          <p:cNvPr id="25" name="Rectangular Callout 24"/>
          <p:cNvSpPr/>
          <p:nvPr/>
        </p:nvSpPr>
        <p:spPr>
          <a:xfrm>
            <a:off x="7647886" y="2333630"/>
            <a:ext cx="2820003" cy="707886"/>
          </a:xfrm>
          <a:prstGeom prst="wedgeRectCallout">
            <a:avLst>
              <a:gd name="adj1" fmla="val -47786"/>
              <a:gd name="adj2" fmla="val 16937"/>
            </a:avLst>
          </a:prstGeom>
          <a:solidFill>
            <a:schemeClr val="tx2"/>
          </a:solidFill>
          <a:ln w="15875">
            <a:solidFill>
              <a:schemeClr val="tx1"/>
            </a:solidFill>
            <a:miter lim="800000"/>
            <a:headEnd/>
            <a:tailEnd/>
          </a:ln>
          <a:effectLst/>
        </p:spPr>
        <p:txBody>
          <a:bodyPr wrap="none" anchor="ctr" anchorCtr="1">
            <a:spAutoFit/>
          </a:bodyPr>
          <a:lstStyle/>
          <a:p>
            <a:pPr algn="ctr"/>
            <a:r>
              <a:rPr lang="en-GB" sz="2000" b="1" dirty="0" smtClean="0"/>
              <a:t>Financial engineering</a:t>
            </a:r>
          </a:p>
          <a:p>
            <a:pPr algn="ctr"/>
            <a:r>
              <a:rPr lang="en-GB" sz="2000" b="1" dirty="0" smtClean="0">
                <a:solidFill>
                  <a:schemeClr val="tx1"/>
                </a:solidFill>
              </a:rPr>
              <a:t>Algorithmic Trading</a:t>
            </a:r>
          </a:p>
        </p:txBody>
      </p:sp>
    </p:spTree>
    <p:extLst>
      <p:ext uri="{BB962C8B-B14F-4D97-AF65-F5344CB8AC3E}">
        <p14:creationId xmlns:p14="http://schemas.microsoft.com/office/powerpoint/2010/main" val="2765567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P spid="18" grpId="0" animBg="1"/>
      <p:bldP spid="20" grpId="0" animBg="1"/>
      <p:bldP spid="21" grpId="0" animBg="1"/>
      <p:bldP spid="16" grpId="0" animBg="1"/>
      <p:bldP spid="23" grpId="0"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Why is F# appealing in finance?</a:t>
            </a:r>
            <a:endParaRPr lang="en-GB" dirty="0"/>
          </a:p>
        </p:txBody>
      </p:sp>
      <p:sp>
        <p:nvSpPr>
          <p:cNvPr id="6" name="Content Placeholder 5"/>
          <p:cNvSpPr>
            <a:spLocks noGrp="1"/>
          </p:cNvSpPr>
          <p:nvPr>
            <p:ph type="body" idx="1"/>
          </p:nvPr>
        </p:nvSpPr>
        <p:spPr>
          <a:xfrm>
            <a:off x="519113" y="1447800"/>
            <a:ext cx="11149012" cy="3896451"/>
          </a:xfrm>
        </p:spPr>
        <p:txBody>
          <a:bodyPr/>
          <a:lstStyle/>
          <a:p>
            <a:r>
              <a:rPr lang="en-GB" dirty="0" smtClean="0"/>
              <a:t>Functional programming fits with much financial work</a:t>
            </a:r>
          </a:p>
          <a:p>
            <a:pPr lvl="1"/>
            <a:r>
              <a:rPr lang="en-GB" dirty="0" smtClean="0"/>
              <a:t>“Programmatic modelling” </a:t>
            </a:r>
          </a:p>
          <a:p>
            <a:pPr lvl="1"/>
            <a:r>
              <a:rPr lang="en-GB" dirty="0" smtClean="0"/>
              <a:t>A typed, efficient scripting language gets you a long way</a:t>
            </a:r>
          </a:p>
          <a:p>
            <a:endParaRPr lang="en-GB" dirty="0" smtClean="0"/>
          </a:p>
          <a:p>
            <a:r>
              <a:rPr lang="en-GB" dirty="0" smtClean="0"/>
              <a:t>Plays differently for different roles:</a:t>
            </a:r>
          </a:p>
          <a:p>
            <a:pPr lvl="1"/>
            <a:r>
              <a:rPr lang="en-GB" dirty="0" smtClean="0"/>
              <a:t>Enable </a:t>
            </a:r>
            <a:r>
              <a:rPr lang="en-GB" b="1" dirty="0" err="1" smtClean="0">
                <a:solidFill>
                  <a:srgbClr val="FFFF00"/>
                </a:solidFill>
              </a:rPr>
              <a:t>quants</a:t>
            </a:r>
            <a:r>
              <a:rPr lang="en-GB" dirty="0" smtClean="0"/>
              <a:t> to contribute to component development</a:t>
            </a:r>
          </a:p>
          <a:p>
            <a:pPr lvl="1"/>
            <a:r>
              <a:rPr lang="en-GB" dirty="0" smtClean="0"/>
              <a:t>Enables </a:t>
            </a:r>
            <a:r>
              <a:rPr lang="en-GB" b="1" dirty="0" smtClean="0">
                <a:solidFill>
                  <a:srgbClr val="FFFF00"/>
                </a:solidFill>
              </a:rPr>
              <a:t>architects</a:t>
            </a:r>
            <a:r>
              <a:rPr lang="en-GB" dirty="0" smtClean="0"/>
              <a:t> to explore hard problems fluently</a:t>
            </a:r>
          </a:p>
          <a:p>
            <a:pPr lvl="1"/>
            <a:r>
              <a:rPr lang="en-GB" dirty="0" smtClean="0"/>
              <a:t>Enables </a:t>
            </a:r>
            <a:r>
              <a:rPr lang="en-GB" b="1" dirty="0" smtClean="0">
                <a:solidFill>
                  <a:srgbClr val="FFFF00"/>
                </a:solidFill>
              </a:rPr>
              <a:t>developers</a:t>
            </a:r>
            <a:r>
              <a:rPr lang="en-GB" dirty="0" smtClean="0"/>
              <a:t> to tackle parallel and </a:t>
            </a:r>
            <a:r>
              <a:rPr lang="en-GB" dirty="0" err="1" smtClean="0"/>
              <a:t>async</a:t>
            </a:r>
            <a:r>
              <a:rPr lang="en-GB" dirty="0" smtClean="0"/>
              <a:t> programming </a:t>
            </a:r>
          </a:p>
        </p:txBody>
      </p:sp>
    </p:spTree>
    <p:extLst>
      <p:ext uri="{BB962C8B-B14F-4D97-AF65-F5344CB8AC3E}">
        <p14:creationId xmlns:p14="http://schemas.microsoft.com/office/powerpoint/2010/main" val="216369967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22031" y="2973389"/>
            <a:ext cx="11173090" cy="664797"/>
          </a:xfrm>
        </p:spPr>
        <p:txBody>
          <a:bodyPr>
            <a:normAutofit/>
          </a:bodyPr>
          <a:lstStyle/>
          <a:p>
            <a:pPr algn="ctr"/>
            <a:r>
              <a:rPr lang="en-GB" b="1" dirty="0" smtClean="0"/>
              <a:t>Simple Code, Strongly Typed</a:t>
            </a:r>
            <a:endParaRPr lang="en-GB" b="1" dirty="0"/>
          </a:p>
        </p:txBody>
      </p:sp>
    </p:spTree>
    <p:extLst>
      <p:ext uri="{BB962C8B-B14F-4D97-AF65-F5344CB8AC3E}">
        <p14:creationId xmlns:p14="http://schemas.microsoft.com/office/powerpoint/2010/main" val="3337197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225026" y="2105312"/>
            <a:ext cx="7482063" cy="3857652"/>
          </a:xfrm>
        </p:spPr>
        <p:txBody>
          <a:bodyPr>
            <a:normAutofit/>
          </a:bodyPr>
          <a:lstStyle/>
          <a:p>
            <a:pPr>
              <a:buNone/>
            </a:pPr>
            <a:r>
              <a:rPr lang="en-US" sz="1800" b="1" dirty="0" smtClean="0">
                <a:solidFill>
                  <a:srgbClr val="FFFF00"/>
                </a:solidFill>
                <a:latin typeface="Consolas" pitchFamily="49" charset="0"/>
              </a:rPr>
              <a:t> </a:t>
            </a:r>
            <a:endParaRPr lang="en-GB" sz="1800" b="1" dirty="0" smtClean="0">
              <a:solidFill>
                <a:srgbClr val="FFFF00"/>
              </a:solidFill>
              <a:latin typeface="Consolas" pitchFamily="49" charset="0"/>
            </a:endParaRPr>
          </a:p>
          <a:p>
            <a:pPr>
              <a:buNone/>
            </a:pPr>
            <a:r>
              <a:rPr lang="en-US" sz="1800" b="1" dirty="0" smtClean="0">
                <a:solidFill>
                  <a:srgbClr val="FFFF00"/>
                </a:solidFill>
                <a:latin typeface="Consolas" pitchFamily="49" charset="0"/>
              </a:rPr>
              <a:t>type Command = Command of (Rover -&gt; unit)</a:t>
            </a:r>
          </a:p>
          <a:p>
            <a:pPr>
              <a:buNone/>
            </a:pPr>
            <a:endParaRPr lang="en-US" sz="1800" b="1" dirty="0" smtClean="0">
              <a:solidFill>
                <a:srgbClr val="FFFF00"/>
              </a:solidFill>
              <a:latin typeface="Consolas" pitchFamily="49" charset="0"/>
            </a:endParaRPr>
          </a:p>
          <a:p>
            <a:pPr>
              <a:buNone/>
            </a:pPr>
            <a:r>
              <a:rPr lang="en-US" sz="1800" b="1" dirty="0" smtClean="0">
                <a:solidFill>
                  <a:srgbClr val="FFFF00"/>
                </a:solidFill>
                <a:latin typeface="Consolas" pitchFamily="49" charset="0"/>
              </a:rPr>
              <a:t>let </a:t>
            </a:r>
            <a:r>
              <a:rPr lang="en-US" sz="1800" b="1" dirty="0" err="1" smtClean="0">
                <a:solidFill>
                  <a:srgbClr val="FFFF00"/>
                </a:solidFill>
                <a:latin typeface="Consolas" pitchFamily="49" charset="0"/>
              </a:rPr>
              <a:t>BreakCommand</a:t>
            </a:r>
            <a:r>
              <a:rPr lang="en-US" sz="1800" b="1" dirty="0" smtClean="0">
                <a:solidFill>
                  <a:srgbClr val="FFFF00"/>
                </a:solidFill>
                <a:latin typeface="Consolas" pitchFamily="49" charset="0"/>
              </a:rPr>
              <a:t> = </a:t>
            </a:r>
          </a:p>
          <a:p>
            <a:pPr>
              <a:buNone/>
            </a:pPr>
            <a:r>
              <a:rPr lang="en-US" sz="1800" b="1" dirty="0" smtClean="0">
                <a:solidFill>
                  <a:srgbClr val="FFFF00"/>
                </a:solidFill>
                <a:latin typeface="Consolas" pitchFamily="49" charset="0"/>
              </a:rPr>
              <a:t>  Command(fun rover -&gt; </a:t>
            </a:r>
            <a:r>
              <a:rPr lang="en-US" sz="1800" b="1" dirty="0" err="1" smtClean="0">
                <a:solidFill>
                  <a:srgbClr val="FFFF00"/>
                </a:solidFill>
                <a:latin typeface="Consolas" pitchFamily="49" charset="0"/>
              </a:rPr>
              <a:t>rover.Accelerate</a:t>
            </a:r>
            <a:r>
              <a:rPr lang="en-US" sz="1800" b="1" dirty="0" smtClean="0">
                <a:solidFill>
                  <a:srgbClr val="FFFF00"/>
                </a:solidFill>
                <a:latin typeface="Consolas" pitchFamily="49" charset="0"/>
              </a:rPr>
              <a:t>(-1.0))</a:t>
            </a:r>
            <a:endParaRPr lang="en-GB" sz="1800" b="1" dirty="0" smtClean="0">
              <a:solidFill>
                <a:srgbClr val="FFFF00"/>
              </a:solidFill>
              <a:latin typeface="Consolas" pitchFamily="49" charset="0"/>
            </a:endParaRPr>
          </a:p>
          <a:p>
            <a:pPr>
              <a:buNone/>
            </a:pPr>
            <a:endParaRPr lang="en-US" sz="1800" b="1" dirty="0" smtClean="0">
              <a:solidFill>
                <a:srgbClr val="FFFF00"/>
              </a:solidFill>
              <a:latin typeface="Consolas" pitchFamily="49" charset="0"/>
            </a:endParaRPr>
          </a:p>
          <a:p>
            <a:pPr>
              <a:buNone/>
            </a:pPr>
            <a:r>
              <a:rPr lang="en-US" sz="1800" b="1" dirty="0" smtClean="0">
                <a:solidFill>
                  <a:srgbClr val="FFFF00"/>
                </a:solidFill>
                <a:latin typeface="Consolas" pitchFamily="49" charset="0"/>
              </a:rPr>
              <a:t>let </a:t>
            </a:r>
            <a:r>
              <a:rPr lang="en-US" sz="1800" b="1" dirty="0" err="1" smtClean="0">
                <a:solidFill>
                  <a:srgbClr val="FFFF00"/>
                </a:solidFill>
                <a:latin typeface="Consolas" pitchFamily="49" charset="0"/>
              </a:rPr>
              <a:t>TurnLeftCommand</a:t>
            </a:r>
            <a:r>
              <a:rPr lang="en-US" sz="1800" b="1" dirty="0" smtClean="0">
                <a:solidFill>
                  <a:srgbClr val="FFFF00"/>
                </a:solidFill>
                <a:latin typeface="Consolas" pitchFamily="49" charset="0"/>
              </a:rPr>
              <a:t>  = </a:t>
            </a:r>
          </a:p>
          <a:p>
            <a:pPr>
              <a:buNone/>
            </a:pPr>
            <a:r>
              <a:rPr lang="en-US" sz="1800" b="1" dirty="0" smtClean="0">
                <a:solidFill>
                  <a:srgbClr val="FFFF00"/>
                </a:solidFill>
                <a:latin typeface="Consolas" pitchFamily="49" charset="0"/>
              </a:rPr>
              <a:t>  Command(fun rover -&gt; </a:t>
            </a:r>
            <a:r>
              <a:rPr lang="en-US" sz="1800" b="1" dirty="0" err="1" smtClean="0">
                <a:solidFill>
                  <a:srgbClr val="FFFF00"/>
                </a:solidFill>
                <a:latin typeface="Consolas" pitchFamily="49" charset="0"/>
              </a:rPr>
              <a:t>rover.Rotate</a:t>
            </a:r>
            <a:r>
              <a:rPr lang="en-US" sz="1800" b="1" dirty="0" smtClean="0">
                <a:solidFill>
                  <a:srgbClr val="FFFF00"/>
                </a:solidFill>
                <a:latin typeface="Consolas" pitchFamily="49" charset="0"/>
              </a:rPr>
              <a:t>(-5.0&lt;</a:t>
            </a:r>
            <a:r>
              <a:rPr lang="en-US" sz="1800" b="1" dirty="0" err="1" smtClean="0">
                <a:solidFill>
                  <a:srgbClr val="FFFF00"/>
                </a:solidFill>
                <a:latin typeface="Consolas" pitchFamily="49" charset="0"/>
              </a:rPr>
              <a:t>degs</a:t>
            </a:r>
            <a:r>
              <a:rPr lang="en-US" sz="1800" b="1" dirty="0" smtClean="0">
                <a:solidFill>
                  <a:srgbClr val="FFFF00"/>
                </a:solidFill>
                <a:latin typeface="Consolas" pitchFamily="49" charset="0"/>
              </a:rPr>
              <a:t>&gt;))</a:t>
            </a:r>
            <a:endParaRPr lang="en-GB" sz="1800" b="1" dirty="0" smtClean="0">
              <a:solidFill>
                <a:srgbClr val="FFFF00"/>
              </a:solidFill>
              <a:latin typeface="Consolas" pitchFamily="49" charset="0"/>
            </a:endParaRPr>
          </a:p>
          <a:p>
            <a:pPr>
              <a:buNone/>
            </a:pPr>
            <a:r>
              <a:rPr lang="en-US" sz="1800" b="1" dirty="0" smtClean="0">
                <a:solidFill>
                  <a:srgbClr val="FFFF00"/>
                </a:solidFill>
                <a:latin typeface="Consolas" pitchFamily="49" charset="0"/>
              </a:rPr>
              <a:t> </a:t>
            </a:r>
            <a:endParaRPr lang="en-GB" sz="1800" b="1" dirty="0">
              <a:solidFill>
                <a:srgbClr val="FFFF00"/>
              </a:solidFill>
              <a:latin typeface="Consolas" pitchFamily="49" charset="0"/>
            </a:endParaRPr>
          </a:p>
        </p:txBody>
      </p:sp>
      <p:sp>
        <p:nvSpPr>
          <p:cNvPr id="7" name="Content Placeholder 6"/>
          <p:cNvSpPr>
            <a:spLocks noGrp="1"/>
          </p:cNvSpPr>
          <p:nvPr>
            <p:ph sz="quarter" idx="4"/>
          </p:nvPr>
        </p:nvSpPr>
        <p:spPr>
          <a:xfrm>
            <a:off x="6352044" y="655986"/>
            <a:ext cx="9427360" cy="5500726"/>
          </a:xfrm>
        </p:spPr>
        <p:txBody>
          <a:bodyPr>
            <a:noAutofit/>
          </a:bodyPr>
          <a:lstStyle/>
          <a:p>
            <a:pPr>
              <a:spcBef>
                <a:spcPts val="0"/>
              </a:spcBef>
              <a:buNone/>
            </a:pPr>
            <a:r>
              <a:rPr lang="en-US" sz="1600" b="1" smtClean="0">
                <a:solidFill>
                  <a:schemeClr val="accent4">
                    <a:lumMod val="40000"/>
                    <a:lumOff val="60000"/>
                  </a:schemeClr>
                </a:solidFill>
                <a:latin typeface="Consolas" pitchFamily="49" charset="0"/>
              </a:rPr>
              <a:t>   abstract class Command</a:t>
            </a:r>
            <a:r>
              <a:rPr lang="en-GB" sz="1600" b="1" smtClean="0">
                <a:solidFill>
                  <a:schemeClr val="accent4">
                    <a:lumMod val="40000"/>
                    <a:lumOff val="60000"/>
                  </a:schemeClr>
                </a:solidFill>
                <a:latin typeface="Consolas" pitchFamily="49" charset="0"/>
              </a:rPr>
              <a:t> </a:t>
            </a:r>
            <a:r>
              <a:rPr lang="en-US" sz="1600" b="1" smtClean="0">
                <a:solidFill>
                  <a:schemeClr val="accent4">
                    <a:lumMod val="40000"/>
                    <a:lumOff val="60000"/>
                  </a:schemeClr>
                </a:solidFill>
                <a:latin typeface="Consolas" pitchFamily="49" charset="0"/>
              </a:rPr>
              <a:t>{</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public virtual void Execute();</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abstract class RoverCommand : Command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protected Rover Rover { get; private set;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public RoverCommand(MarsRover rover)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this.Rover = rover;</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class BreakCommand : RoverCommand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public BreakCommand(Rover rover)</a:t>
            </a:r>
          </a:p>
          <a:p>
            <a:pPr>
              <a:spcBef>
                <a:spcPts val="0"/>
              </a:spcBef>
              <a:buNone/>
            </a:pPr>
            <a:r>
              <a:rPr lang="en-US" sz="1600" b="1" smtClean="0">
                <a:solidFill>
                  <a:schemeClr val="accent4">
                    <a:lumMod val="40000"/>
                    <a:lumOff val="60000"/>
                  </a:schemeClr>
                </a:solidFill>
                <a:latin typeface="Consolas" pitchFamily="49" charset="0"/>
              </a:rPr>
              <a:t>            : base(rover)  {  }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public override void Execute()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Rover.Rotate(-5.0);</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a:t>
            </a:r>
          </a:p>
          <a:p>
            <a:pPr>
              <a:spcBef>
                <a:spcPts val="0"/>
              </a:spcBef>
              <a:buNone/>
            </a:pPr>
            <a:r>
              <a:rPr lang="en-US" sz="1600" b="1" smtClean="0">
                <a:solidFill>
                  <a:schemeClr val="accent4">
                    <a:lumMod val="40000"/>
                    <a:lumOff val="60000"/>
                  </a:schemeClr>
                </a:solidFill>
                <a:latin typeface="Consolas" pitchFamily="49" charset="0"/>
              </a:rPr>
              <a:t>  class TurnLeftCommand : RoverCommand</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public TurnLeftCommand(Rover rover)</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 base(rover)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public override void Execute()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Rover.Rotate(-5.0);</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a:t>
            </a:r>
            <a:endParaRPr lang="en-GB" sz="1600" b="1" smtClean="0">
              <a:solidFill>
                <a:schemeClr val="accent4">
                  <a:lumMod val="40000"/>
                  <a:lumOff val="60000"/>
                </a:schemeClr>
              </a:solidFill>
              <a:latin typeface="Consolas" pitchFamily="49" charset="0"/>
            </a:endParaRPr>
          </a:p>
          <a:p>
            <a:pPr>
              <a:spcBef>
                <a:spcPts val="0"/>
              </a:spcBef>
              <a:buNone/>
            </a:pPr>
            <a:endParaRPr lang="en-GB" sz="1600" b="1" dirty="0">
              <a:solidFill>
                <a:schemeClr val="accent4">
                  <a:lumMod val="40000"/>
                  <a:lumOff val="60000"/>
                </a:schemeClr>
              </a:solidFill>
              <a:latin typeface="Consolas" pitchFamily="49" charset="0"/>
            </a:endParaRPr>
          </a:p>
        </p:txBody>
      </p:sp>
      <p:sp>
        <p:nvSpPr>
          <p:cNvPr id="10" name="Title 7"/>
          <p:cNvSpPr>
            <a:spLocks noGrp="1"/>
          </p:cNvSpPr>
          <p:nvPr>
            <p:ph type="title"/>
          </p:nvPr>
        </p:nvSpPr>
        <p:spPr>
          <a:xfrm>
            <a:off x="190409" y="142852"/>
            <a:ext cx="11173090" cy="609398"/>
          </a:xfrm>
        </p:spPr>
        <p:txBody>
          <a:bodyPr/>
          <a:lstStyle/>
          <a:p>
            <a:r>
              <a:rPr lang="en-GB" smtClean="0"/>
              <a:t>Simplicity: Functions as Values</a:t>
            </a:r>
            <a:endParaRPr lang="en-GB" dirty="0"/>
          </a:p>
        </p:txBody>
      </p:sp>
      <p:sp>
        <p:nvSpPr>
          <p:cNvPr id="11" name="Rounded Rectangular Callout 10"/>
          <p:cNvSpPr/>
          <p:nvPr/>
        </p:nvSpPr>
        <p:spPr bwMode="auto">
          <a:xfrm>
            <a:off x="1197007" y="1533808"/>
            <a:ext cx="561435" cy="510774"/>
          </a:xfrm>
          <a:prstGeom prst="wedgeRoundRectCallout">
            <a:avLst>
              <a:gd name="adj1" fmla="val -7024"/>
              <a:gd name="adj2" fmla="val -505"/>
              <a:gd name="adj3" fmla="val 16667"/>
            </a:avLst>
          </a:prstGeom>
          <a:solidFill>
            <a:srgbClr val="00B050"/>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dirty="0" smtClean="0">
                <a:gradFill>
                  <a:gsLst>
                    <a:gs pos="0">
                      <a:srgbClr val="FFFFFF"/>
                    </a:gs>
                    <a:gs pos="100000">
                      <a:srgbClr val="FFFFFF"/>
                    </a:gs>
                  </a:gsLst>
                  <a:lin ang="5400000" scaled="0"/>
                </a:gradFill>
              </a:rPr>
              <a:t>F#</a:t>
            </a:r>
          </a:p>
        </p:txBody>
      </p:sp>
      <p:sp>
        <p:nvSpPr>
          <p:cNvPr id="9" name="Rounded Rectangular Callout 8"/>
          <p:cNvSpPr/>
          <p:nvPr/>
        </p:nvSpPr>
        <p:spPr bwMode="auto">
          <a:xfrm>
            <a:off x="11127904" y="928670"/>
            <a:ext cx="693501" cy="510774"/>
          </a:xfrm>
          <a:prstGeom prst="wedgeRoundRectCallout">
            <a:avLst>
              <a:gd name="adj1" fmla="val 2383"/>
              <a:gd name="adj2" fmla="val -8521"/>
              <a:gd name="adj3" fmla="val 16667"/>
            </a:avLst>
          </a:prstGeom>
          <a:solidFill>
            <a:schemeClr val="accent4">
              <a:lumMod val="40000"/>
              <a:lumOff val="60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dirty="0" smtClean="0">
                <a:solidFill>
                  <a:schemeClr val="bg1"/>
                </a:solidFill>
              </a:rPr>
              <a:t>OO</a:t>
            </a:r>
          </a:p>
        </p:txBody>
      </p:sp>
    </p:spTree>
    <p:extLst>
      <p:ext uri="{BB962C8B-B14F-4D97-AF65-F5344CB8AC3E}">
        <p14:creationId xmlns:p14="http://schemas.microsoft.com/office/powerpoint/2010/main" val="2369455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246680" y="1075200"/>
            <a:ext cx="9008328" cy="5429287"/>
          </a:xfrm>
        </p:spPr>
        <p:txBody>
          <a:bodyPr>
            <a:normAutofit/>
          </a:bodyPr>
          <a:lstStyle/>
          <a:p>
            <a:pPr>
              <a:buNone/>
            </a:pPr>
            <a:r>
              <a:rPr lang="en-US" sz="1800" b="1" dirty="0" smtClean="0">
                <a:solidFill>
                  <a:srgbClr val="FFFF00"/>
                </a:solidFill>
                <a:latin typeface="Consolas" pitchFamily="49" charset="0"/>
              </a:rPr>
              <a:t>let swap (x, y) = (y, x)</a:t>
            </a:r>
          </a:p>
          <a:p>
            <a:pPr>
              <a:buNone/>
            </a:pPr>
            <a:endParaRPr lang="en-US" sz="1800" b="1" dirty="0" smtClean="0">
              <a:solidFill>
                <a:srgbClr val="FFFF00"/>
              </a:solidFill>
              <a:latin typeface="Consolas" pitchFamily="49" charset="0"/>
            </a:endParaRPr>
          </a:p>
          <a:p>
            <a:pPr>
              <a:buNone/>
            </a:pPr>
            <a:endParaRPr lang="en-US" sz="1800" b="1" dirty="0" smtClean="0">
              <a:solidFill>
                <a:srgbClr val="FFFF00"/>
              </a:solidFill>
              <a:latin typeface="Consolas" pitchFamily="49" charset="0"/>
            </a:endParaRPr>
          </a:p>
          <a:p>
            <a:pPr>
              <a:buNone/>
            </a:pPr>
            <a:endParaRPr lang="en-US" sz="1800" b="1" dirty="0" smtClean="0">
              <a:solidFill>
                <a:srgbClr val="FFFF00"/>
              </a:solidFill>
              <a:latin typeface="Consolas" pitchFamily="49" charset="0"/>
            </a:endParaRPr>
          </a:p>
          <a:p>
            <a:pPr>
              <a:buNone/>
            </a:pPr>
            <a:endParaRPr lang="en-US" sz="1800" b="1" dirty="0" smtClean="0">
              <a:solidFill>
                <a:srgbClr val="FFFF00"/>
              </a:solidFill>
              <a:latin typeface="Consolas" pitchFamily="49" charset="0"/>
            </a:endParaRPr>
          </a:p>
          <a:p>
            <a:pPr>
              <a:buNone/>
            </a:pPr>
            <a:r>
              <a:rPr lang="en-US" sz="1800" b="1" dirty="0" smtClean="0">
                <a:solidFill>
                  <a:srgbClr val="FFFF00"/>
                </a:solidFill>
                <a:latin typeface="Consolas" pitchFamily="49" charset="0"/>
              </a:rPr>
              <a:t>let rotations (x, y, z) = </a:t>
            </a:r>
          </a:p>
          <a:p>
            <a:pPr>
              <a:buNone/>
            </a:pPr>
            <a:r>
              <a:rPr lang="en-US" sz="1800" b="1" dirty="0" smtClean="0">
                <a:solidFill>
                  <a:srgbClr val="FFFF00"/>
                </a:solidFill>
                <a:latin typeface="Consolas" pitchFamily="49" charset="0"/>
              </a:rPr>
              <a:t>    [ (x, y, z);</a:t>
            </a:r>
          </a:p>
          <a:p>
            <a:pPr>
              <a:buNone/>
            </a:pPr>
            <a:r>
              <a:rPr lang="en-US" sz="1800" b="1" dirty="0" smtClean="0">
                <a:solidFill>
                  <a:srgbClr val="FFFF00"/>
                </a:solidFill>
                <a:latin typeface="Consolas" pitchFamily="49" charset="0"/>
              </a:rPr>
              <a:t>      (z, x, y);</a:t>
            </a:r>
          </a:p>
          <a:p>
            <a:pPr>
              <a:buNone/>
            </a:pPr>
            <a:r>
              <a:rPr lang="en-US" sz="1800" b="1" dirty="0" smtClean="0">
                <a:solidFill>
                  <a:srgbClr val="FFFF00"/>
                </a:solidFill>
                <a:latin typeface="Consolas" pitchFamily="49" charset="0"/>
              </a:rPr>
              <a:t>      (y, z, x) ]</a:t>
            </a:r>
          </a:p>
          <a:p>
            <a:pPr>
              <a:buNone/>
            </a:pPr>
            <a:endParaRPr lang="en-US" sz="1800" b="1" dirty="0">
              <a:solidFill>
                <a:srgbClr val="FFFF00"/>
              </a:solidFill>
              <a:latin typeface="Consolas" pitchFamily="49" charset="0"/>
            </a:endParaRPr>
          </a:p>
          <a:p>
            <a:pPr>
              <a:buNone/>
            </a:pPr>
            <a:endParaRPr lang="en-US" sz="1800" b="1" dirty="0" smtClean="0">
              <a:solidFill>
                <a:srgbClr val="FFFF00"/>
              </a:solidFill>
              <a:latin typeface="Consolas" pitchFamily="49" charset="0"/>
            </a:endParaRPr>
          </a:p>
          <a:p>
            <a:pPr>
              <a:buNone/>
            </a:pPr>
            <a:endParaRPr lang="en-US" sz="1800" b="1" dirty="0" smtClean="0">
              <a:solidFill>
                <a:srgbClr val="FFFF00"/>
              </a:solidFill>
              <a:latin typeface="Consolas" pitchFamily="49" charset="0"/>
            </a:endParaRPr>
          </a:p>
          <a:p>
            <a:pPr>
              <a:buNone/>
            </a:pPr>
            <a:endParaRPr lang="en-US" sz="1800" b="1" dirty="0" smtClean="0">
              <a:solidFill>
                <a:srgbClr val="FFFF00"/>
              </a:solidFill>
              <a:latin typeface="Consolas" pitchFamily="49" charset="0"/>
            </a:endParaRPr>
          </a:p>
          <a:p>
            <a:pPr>
              <a:buNone/>
            </a:pPr>
            <a:endParaRPr lang="en-US" sz="1800" b="1" dirty="0" smtClean="0">
              <a:solidFill>
                <a:srgbClr val="FFFF00"/>
              </a:solidFill>
              <a:latin typeface="Consolas" pitchFamily="49" charset="0"/>
            </a:endParaRPr>
          </a:p>
          <a:p>
            <a:pPr>
              <a:buNone/>
            </a:pPr>
            <a:endParaRPr lang="en-US" sz="1800" b="1" dirty="0" smtClean="0">
              <a:solidFill>
                <a:srgbClr val="FFFF00"/>
              </a:solidFill>
              <a:latin typeface="Consolas" pitchFamily="49" charset="0"/>
            </a:endParaRPr>
          </a:p>
          <a:p>
            <a:pPr>
              <a:buNone/>
            </a:pPr>
            <a:endParaRPr lang="en-US" sz="1800" b="1" dirty="0" smtClean="0">
              <a:solidFill>
                <a:srgbClr val="FFFF00"/>
              </a:solidFill>
              <a:latin typeface="Consolas" pitchFamily="49" charset="0"/>
            </a:endParaRPr>
          </a:p>
          <a:p>
            <a:pPr>
              <a:buNone/>
            </a:pPr>
            <a:r>
              <a:rPr lang="en-US" sz="1800" b="1" dirty="0" smtClean="0">
                <a:solidFill>
                  <a:srgbClr val="FFFF00"/>
                </a:solidFill>
                <a:latin typeface="Consolas" pitchFamily="49" charset="0"/>
              </a:rPr>
              <a:t>let reduce f (x, y, z) = </a:t>
            </a:r>
          </a:p>
          <a:p>
            <a:pPr>
              <a:buNone/>
            </a:pPr>
            <a:r>
              <a:rPr lang="en-US" sz="1800" b="1" dirty="0" smtClean="0">
                <a:solidFill>
                  <a:srgbClr val="FFFF00"/>
                </a:solidFill>
                <a:latin typeface="Consolas" pitchFamily="49" charset="0"/>
              </a:rPr>
              <a:t>    f x + f y + f z</a:t>
            </a:r>
          </a:p>
          <a:p>
            <a:pPr>
              <a:buNone/>
            </a:pPr>
            <a:endParaRPr lang="en-US" sz="1800" dirty="0" smtClean="0">
              <a:solidFill>
                <a:srgbClr val="FFFF00"/>
              </a:solidFill>
              <a:latin typeface="Consolas" pitchFamily="49" charset="0"/>
            </a:endParaRPr>
          </a:p>
          <a:p>
            <a:pPr>
              <a:buNone/>
            </a:pPr>
            <a:endParaRPr lang="en-US" sz="1800" dirty="0" smtClean="0">
              <a:solidFill>
                <a:srgbClr val="FFFF00"/>
              </a:solidFill>
              <a:latin typeface="Consolas" pitchFamily="49" charset="0"/>
            </a:endParaRPr>
          </a:p>
          <a:p>
            <a:pPr>
              <a:buNone/>
            </a:pPr>
            <a:endParaRPr lang="en-US" sz="1800" dirty="0" smtClean="0">
              <a:solidFill>
                <a:srgbClr val="FFFF00"/>
              </a:solidFill>
              <a:latin typeface="Consolas" pitchFamily="49" charset="0"/>
            </a:endParaRPr>
          </a:p>
          <a:p>
            <a:pPr>
              <a:buNone/>
            </a:pPr>
            <a:endParaRPr lang="en-US" sz="1800" dirty="0" smtClean="0">
              <a:solidFill>
                <a:srgbClr val="FFFF00"/>
              </a:solidFill>
              <a:latin typeface="Consolas" pitchFamily="49" charset="0"/>
            </a:endParaRPr>
          </a:p>
          <a:p>
            <a:pPr>
              <a:buNone/>
            </a:pPr>
            <a:endParaRPr lang="en-US" sz="1800" dirty="0" smtClean="0">
              <a:solidFill>
                <a:srgbClr val="FFFF00"/>
              </a:solidFill>
              <a:latin typeface="Consolas" pitchFamily="49" charset="0"/>
            </a:endParaRPr>
          </a:p>
          <a:p>
            <a:pPr>
              <a:buNone/>
            </a:pPr>
            <a:endParaRPr lang="en-US" sz="1800" dirty="0" smtClean="0">
              <a:solidFill>
                <a:srgbClr val="FFFF00"/>
              </a:solidFill>
              <a:latin typeface="Consolas" pitchFamily="49" charset="0"/>
            </a:endParaRPr>
          </a:p>
          <a:p>
            <a:pPr>
              <a:buNone/>
            </a:pPr>
            <a:endParaRPr lang="en-US" sz="1800" dirty="0" smtClean="0">
              <a:solidFill>
                <a:srgbClr val="FFFF00"/>
              </a:solidFill>
              <a:latin typeface="Consolas" pitchFamily="49" charset="0"/>
            </a:endParaRPr>
          </a:p>
          <a:p>
            <a:pPr>
              <a:buNone/>
            </a:pPr>
            <a:endParaRPr lang="en-US" sz="1800" dirty="0" smtClean="0">
              <a:solidFill>
                <a:srgbClr val="FFFF00"/>
              </a:solidFill>
              <a:latin typeface="Consolas" pitchFamily="49" charset="0"/>
            </a:endParaRPr>
          </a:p>
          <a:p>
            <a:pPr>
              <a:buNone/>
            </a:pPr>
            <a:endParaRPr lang="en-US" sz="1800" dirty="0" smtClean="0">
              <a:solidFill>
                <a:srgbClr val="FFFF00"/>
              </a:solidFill>
              <a:latin typeface="Consolas" pitchFamily="49" charset="0"/>
            </a:endParaRPr>
          </a:p>
          <a:p>
            <a:pPr>
              <a:buNone/>
            </a:pPr>
            <a:endParaRPr lang="en-US" sz="1800" dirty="0" smtClean="0">
              <a:solidFill>
                <a:srgbClr val="FFFF00"/>
              </a:solidFill>
              <a:latin typeface="Consolas" pitchFamily="49" charset="0"/>
            </a:endParaRPr>
          </a:p>
          <a:p>
            <a:pPr>
              <a:buNone/>
            </a:pPr>
            <a:endParaRPr lang="en-US" sz="1800" dirty="0" smtClean="0">
              <a:solidFill>
                <a:srgbClr val="FFFF00"/>
              </a:solidFill>
              <a:latin typeface="Consolas" pitchFamily="49" charset="0"/>
            </a:endParaRPr>
          </a:p>
        </p:txBody>
      </p:sp>
      <p:sp>
        <p:nvSpPr>
          <p:cNvPr id="7" name="Content Placeholder 6"/>
          <p:cNvSpPr>
            <a:spLocks noGrp="1"/>
          </p:cNvSpPr>
          <p:nvPr>
            <p:ph sz="quarter" idx="4"/>
          </p:nvPr>
        </p:nvSpPr>
        <p:spPr>
          <a:xfrm>
            <a:off x="4951702" y="1142985"/>
            <a:ext cx="7675209" cy="5054617"/>
          </a:xfrm>
        </p:spPr>
        <p:txBody>
          <a:bodyPr>
            <a:noAutofit/>
          </a:bodyPr>
          <a:lstStyle/>
          <a:p>
            <a:pPr>
              <a:buNone/>
            </a:pP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&lt;U,T&gt; Swap&lt;T,U&gt;(</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&lt;T,U&gt; t)</a:t>
            </a:r>
          </a:p>
          <a:p>
            <a:pPr>
              <a:buNone/>
            </a:pPr>
            <a:r>
              <a:rPr lang="en-GB" sz="1600" dirty="0" smtClean="0">
                <a:solidFill>
                  <a:schemeClr val="accent4">
                    <a:lumMod val="40000"/>
                    <a:lumOff val="60000"/>
                  </a:schemeClr>
                </a:solidFill>
                <a:latin typeface="Consolas" pitchFamily="49" charset="0"/>
              </a:rPr>
              <a:t>{</a:t>
            </a:r>
          </a:p>
          <a:p>
            <a:pPr>
              <a:buNone/>
            </a:pPr>
            <a:r>
              <a:rPr lang="en-GB" sz="1600" dirty="0" smtClean="0">
                <a:solidFill>
                  <a:schemeClr val="accent4">
                    <a:lumMod val="40000"/>
                    <a:lumOff val="60000"/>
                  </a:schemeClr>
                </a:solidFill>
                <a:latin typeface="Consolas" pitchFamily="49" charset="0"/>
              </a:rPr>
              <a:t>    return new </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&lt;U,T&gt;(t.Item2, t.Item1)</a:t>
            </a:r>
          </a:p>
          <a:p>
            <a:pPr>
              <a:buNone/>
            </a:pPr>
            <a:r>
              <a:rPr lang="en-GB" sz="1600" dirty="0" smtClean="0">
                <a:solidFill>
                  <a:schemeClr val="accent4">
                    <a:lumMod val="40000"/>
                    <a:lumOff val="60000"/>
                  </a:schemeClr>
                </a:solidFill>
                <a:latin typeface="Consolas" pitchFamily="49" charset="0"/>
              </a:rPr>
              <a:t>}</a:t>
            </a:r>
          </a:p>
          <a:p>
            <a:pPr>
              <a:buNone/>
            </a:pPr>
            <a:endParaRPr lang="en-GB" sz="1600" dirty="0" smtClean="0">
              <a:solidFill>
                <a:schemeClr val="accent4">
                  <a:lumMod val="40000"/>
                  <a:lumOff val="60000"/>
                </a:schemeClr>
              </a:solidFill>
              <a:latin typeface="Consolas" pitchFamily="49" charset="0"/>
            </a:endParaRPr>
          </a:p>
          <a:p>
            <a:pPr>
              <a:buNone/>
            </a:pPr>
            <a:r>
              <a:rPr lang="en-GB" sz="1600" dirty="0" err="1" smtClean="0">
                <a:solidFill>
                  <a:schemeClr val="accent4">
                    <a:lumMod val="40000"/>
                    <a:lumOff val="60000"/>
                  </a:schemeClr>
                </a:solidFill>
                <a:latin typeface="Consolas" pitchFamily="49" charset="0"/>
              </a:rPr>
              <a:t>ReadOnlyCollection</a:t>
            </a:r>
            <a:r>
              <a:rPr lang="en-GB" sz="1600" dirty="0" smtClean="0">
                <a:solidFill>
                  <a:schemeClr val="accent4">
                    <a:lumMod val="40000"/>
                    <a:lumOff val="60000"/>
                  </a:schemeClr>
                </a:solidFill>
                <a:latin typeface="Consolas" pitchFamily="49" charset="0"/>
              </a:rPr>
              <a:t>&lt;</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&lt;T,T,T&gt;&gt; Rotations&lt;T&gt;(</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&lt;T,T,T&gt; t) </a:t>
            </a:r>
          </a:p>
          <a:p>
            <a:pPr>
              <a:buNone/>
            </a:pPr>
            <a:r>
              <a:rPr lang="en-GB" sz="1600" dirty="0" smtClean="0">
                <a:solidFill>
                  <a:schemeClr val="accent4">
                    <a:lumMod val="40000"/>
                    <a:lumOff val="60000"/>
                  </a:schemeClr>
                </a:solidFill>
                <a:latin typeface="Consolas" pitchFamily="49" charset="0"/>
              </a:rPr>
              <a:t>{ </a:t>
            </a:r>
          </a:p>
          <a:p>
            <a:pPr>
              <a:buNone/>
            </a:pPr>
            <a:r>
              <a:rPr lang="en-GB" sz="1600" dirty="0" smtClean="0">
                <a:solidFill>
                  <a:schemeClr val="accent4">
                    <a:lumMod val="40000"/>
                    <a:lumOff val="60000"/>
                  </a:schemeClr>
                </a:solidFill>
                <a:latin typeface="Consolas" pitchFamily="49" charset="0"/>
              </a:rPr>
              <a:t>  new </a:t>
            </a:r>
            <a:r>
              <a:rPr lang="en-GB" sz="1600" dirty="0" err="1" smtClean="0">
                <a:solidFill>
                  <a:schemeClr val="accent4">
                    <a:lumMod val="40000"/>
                    <a:lumOff val="60000"/>
                  </a:schemeClr>
                </a:solidFill>
                <a:latin typeface="Consolas" pitchFamily="49" charset="0"/>
              </a:rPr>
              <a:t>ReadOnlyCollection</a:t>
            </a:r>
            <a:r>
              <a:rPr lang="en-GB" sz="1600" dirty="0" smtClean="0">
                <a:solidFill>
                  <a:schemeClr val="accent4">
                    <a:lumMod val="40000"/>
                    <a:lumOff val="60000"/>
                  </a:schemeClr>
                </a:solidFill>
                <a:latin typeface="Consolas" pitchFamily="49" charset="0"/>
              </a:rPr>
              <a:t>&lt;</a:t>
            </a:r>
            <a:r>
              <a:rPr lang="en-GB" sz="1600" dirty="0" err="1" smtClean="0">
                <a:solidFill>
                  <a:schemeClr val="accent4">
                    <a:lumMod val="40000"/>
                    <a:lumOff val="60000"/>
                  </a:schemeClr>
                </a:solidFill>
                <a:latin typeface="Consolas" pitchFamily="49" charset="0"/>
              </a:rPr>
              <a:t>int</a:t>
            </a:r>
            <a:r>
              <a:rPr lang="en-GB" sz="1600" dirty="0" smtClean="0">
                <a:solidFill>
                  <a:schemeClr val="accent4">
                    <a:lumMod val="40000"/>
                    <a:lumOff val="60000"/>
                  </a:schemeClr>
                </a:solidFill>
                <a:latin typeface="Consolas" pitchFamily="49" charset="0"/>
              </a:rPr>
              <a:t>&gt;</a:t>
            </a:r>
          </a:p>
          <a:p>
            <a:pPr>
              <a:buNone/>
            </a:pPr>
            <a:r>
              <a:rPr lang="en-GB" sz="1600" dirty="0" smtClean="0">
                <a:solidFill>
                  <a:schemeClr val="accent4">
                    <a:lumMod val="40000"/>
                    <a:lumOff val="60000"/>
                  </a:schemeClr>
                </a:solidFill>
                <a:latin typeface="Consolas" pitchFamily="49" charset="0"/>
              </a:rPr>
              <a:t>   (new </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&lt;T,T,T&gt;[]</a:t>
            </a:r>
          </a:p>
          <a:p>
            <a:pPr>
              <a:buNone/>
            </a:pPr>
            <a:r>
              <a:rPr lang="en-GB" sz="1600" dirty="0" smtClean="0">
                <a:solidFill>
                  <a:schemeClr val="accent4">
                    <a:lumMod val="40000"/>
                    <a:lumOff val="60000"/>
                  </a:schemeClr>
                </a:solidFill>
                <a:latin typeface="Consolas" pitchFamily="49" charset="0"/>
              </a:rPr>
              <a:t>     { new </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&lt;T,T,T&gt;(t.Item1,t.Item2,t.Item3);     </a:t>
            </a:r>
          </a:p>
          <a:p>
            <a:pPr>
              <a:buNone/>
            </a:pPr>
            <a:r>
              <a:rPr lang="en-GB" sz="1600" dirty="0" smtClean="0">
                <a:solidFill>
                  <a:schemeClr val="accent4">
                    <a:lumMod val="40000"/>
                    <a:lumOff val="60000"/>
                  </a:schemeClr>
                </a:solidFill>
                <a:latin typeface="Consolas" pitchFamily="49" charset="0"/>
              </a:rPr>
              <a:t>       new </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&lt;T,T,T&gt;(t.Item3,t.Item1,t.Item2); </a:t>
            </a:r>
          </a:p>
          <a:p>
            <a:pPr>
              <a:buNone/>
            </a:pPr>
            <a:r>
              <a:rPr lang="en-GB" sz="1600" dirty="0" smtClean="0">
                <a:solidFill>
                  <a:schemeClr val="accent4">
                    <a:lumMod val="40000"/>
                    <a:lumOff val="60000"/>
                  </a:schemeClr>
                </a:solidFill>
                <a:latin typeface="Consolas" pitchFamily="49" charset="0"/>
              </a:rPr>
              <a:t>       new </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&lt;T,T,T&gt;(t.Item2,t.Item3,t.Item1); });</a:t>
            </a:r>
          </a:p>
          <a:p>
            <a:pPr>
              <a:buNone/>
            </a:pPr>
            <a:r>
              <a:rPr lang="en-GB" sz="1600" dirty="0" smtClean="0">
                <a:solidFill>
                  <a:schemeClr val="accent4">
                    <a:lumMod val="40000"/>
                    <a:lumOff val="60000"/>
                  </a:schemeClr>
                </a:solidFill>
                <a:latin typeface="Consolas" pitchFamily="49" charset="0"/>
              </a:rPr>
              <a:t>}</a:t>
            </a:r>
            <a:endParaRPr lang="en-GB" sz="1600" dirty="0">
              <a:solidFill>
                <a:schemeClr val="accent4">
                  <a:lumMod val="40000"/>
                  <a:lumOff val="60000"/>
                </a:schemeClr>
              </a:solidFill>
              <a:latin typeface="Consolas" pitchFamily="49" charset="0"/>
            </a:endParaRPr>
          </a:p>
          <a:p>
            <a:pPr>
              <a:buNone/>
            </a:pPr>
            <a:endParaRPr lang="en-GB" sz="1600" dirty="0" smtClean="0">
              <a:solidFill>
                <a:schemeClr val="accent4">
                  <a:lumMod val="40000"/>
                  <a:lumOff val="60000"/>
                </a:schemeClr>
              </a:solidFill>
              <a:latin typeface="Consolas" pitchFamily="49" charset="0"/>
            </a:endParaRPr>
          </a:p>
          <a:p>
            <a:pPr>
              <a:buNone/>
            </a:pPr>
            <a:r>
              <a:rPr lang="en-GB" sz="1600" dirty="0" err="1" smtClean="0">
                <a:solidFill>
                  <a:schemeClr val="accent4">
                    <a:lumMod val="40000"/>
                    <a:lumOff val="60000"/>
                  </a:schemeClr>
                </a:solidFill>
                <a:latin typeface="Consolas" pitchFamily="49" charset="0"/>
              </a:rPr>
              <a:t>int</a:t>
            </a:r>
            <a:r>
              <a:rPr lang="en-GB" sz="1600" dirty="0" smtClean="0">
                <a:solidFill>
                  <a:schemeClr val="accent4">
                    <a:lumMod val="40000"/>
                    <a:lumOff val="60000"/>
                  </a:schemeClr>
                </a:solidFill>
                <a:latin typeface="Consolas" pitchFamily="49" charset="0"/>
              </a:rPr>
              <a:t> Reduce&lt;T&gt;(</a:t>
            </a:r>
            <a:r>
              <a:rPr lang="en-GB" sz="1600" dirty="0" err="1" smtClean="0">
                <a:solidFill>
                  <a:schemeClr val="accent4">
                    <a:lumMod val="40000"/>
                    <a:lumOff val="60000"/>
                  </a:schemeClr>
                </a:solidFill>
                <a:latin typeface="Consolas" pitchFamily="49" charset="0"/>
              </a:rPr>
              <a:t>Func</a:t>
            </a:r>
            <a:r>
              <a:rPr lang="en-GB" sz="1600" dirty="0" smtClean="0">
                <a:solidFill>
                  <a:schemeClr val="accent4">
                    <a:lumMod val="40000"/>
                    <a:lumOff val="60000"/>
                  </a:schemeClr>
                </a:solidFill>
                <a:latin typeface="Consolas" pitchFamily="49" charset="0"/>
              </a:rPr>
              <a:t>&lt;</a:t>
            </a:r>
            <a:r>
              <a:rPr lang="en-GB" sz="1600" dirty="0" err="1" smtClean="0">
                <a:solidFill>
                  <a:schemeClr val="accent4">
                    <a:lumMod val="40000"/>
                    <a:lumOff val="60000"/>
                  </a:schemeClr>
                </a:solidFill>
                <a:latin typeface="Consolas" pitchFamily="49" charset="0"/>
              </a:rPr>
              <a:t>T,int</a:t>
            </a:r>
            <a:r>
              <a:rPr lang="en-GB" sz="1600" dirty="0" smtClean="0">
                <a:solidFill>
                  <a:schemeClr val="accent4">
                    <a:lumMod val="40000"/>
                    <a:lumOff val="60000"/>
                  </a:schemeClr>
                </a:solidFill>
                <a:latin typeface="Consolas" pitchFamily="49" charset="0"/>
              </a:rPr>
              <a:t>&gt; </a:t>
            </a:r>
            <a:r>
              <a:rPr lang="en-GB" sz="1600" dirty="0" err="1" smtClean="0">
                <a:solidFill>
                  <a:schemeClr val="accent4">
                    <a:lumMod val="40000"/>
                    <a:lumOff val="60000"/>
                  </a:schemeClr>
                </a:solidFill>
                <a:latin typeface="Consolas" pitchFamily="49" charset="0"/>
              </a:rPr>
              <a:t>f,Tuple</a:t>
            </a:r>
            <a:r>
              <a:rPr lang="en-GB" sz="1600" dirty="0" smtClean="0">
                <a:solidFill>
                  <a:schemeClr val="accent4">
                    <a:lumMod val="40000"/>
                    <a:lumOff val="60000"/>
                  </a:schemeClr>
                </a:solidFill>
                <a:latin typeface="Consolas" pitchFamily="49" charset="0"/>
              </a:rPr>
              <a:t>&lt;T,T,T&gt; t) </a:t>
            </a:r>
          </a:p>
          <a:p>
            <a:pPr>
              <a:buNone/>
            </a:pPr>
            <a:r>
              <a:rPr lang="en-GB" sz="1600" dirty="0" smtClean="0">
                <a:solidFill>
                  <a:schemeClr val="accent4">
                    <a:lumMod val="40000"/>
                    <a:lumOff val="60000"/>
                  </a:schemeClr>
                </a:solidFill>
                <a:latin typeface="Consolas" pitchFamily="49" charset="0"/>
              </a:rPr>
              <a:t>{ </a:t>
            </a:r>
          </a:p>
          <a:p>
            <a:pPr>
              <a:buNone/>
            </a:pPr>
            <a:r>
              <a:rPr lang="en-GB" sz="1600" dirty="0" smtClean="0">
                <a:solidFill>
                  <a:schemeClr val="accent4">
                    <a:lumMod val="40000"/>
                    <a:lumOff val="60000"/>
                  </a:schemeClr>
                </a:solidFill>
                <a:latin typeface="Consolas" pitchFamily="49" charset="0"/>
              </a:rPr>
              <a:t>    return f(t.Item1) + f(t.Item2) + f (t.Item3); </a:t>
            </a:r>
          </a:p>
          <a:p>
            <a:pPr>
              <a:buNone/>
            </a:pPr>
            <a:r>
              <a:rPr lang="en-GB" sz="1600" dirty="0" smtClean="0">
                <a:solidFill>
                  <a:schemeClr val="accent4">
                    <a:lumMod val="40000"/>
                    <a:lumOff val="60000"/>
                  </a:schemeClr>
                </a:solidFill>
                <a:latin typeface="Consolas" pitchFamily="49" charset="0"/>
              </a:rPr>
              <a:t>}</a:t>
            </a:r>
          </a:p>
          <a:p>
            <a:pPr>
              <a:buNone/>
            </a:pPr>
            <a:endParaRPr lang="en-GB" sz="1600" dirty="0" smtClean="0">
              <a:solidFill>
                <a:schemeClr val="accent4">
                  <a:lumMod val="40000"/>
                  <a:lumOff val="60000"/>
                </a:schemeClr>
              </a:solidFill>
              <a:latin typeface="Consolas" pitchFamily="49" charset="0"/>
            </a:endParaRPr>
          </a:p>
          <a:p>
            <a:pPr>
              <a:buNone/>
            </a:pPr>
            <a:endParaRPr lang="en-GB" sz="1600" dirty="0" smtClean="0">
              <a:solidFill>
                <a:schemeClr val="accent4">
                  <a:lumMod val="40000"/>
                  <a:lumOff val="60000"/>
                </a:schemeClr>
              </a:solidFill>
              <a:latin typeface="Consolas" pitchFamily="49" charset="0"/>
            </a:endParaRPr>
          </a:p>
        </p:txBody>
      </p:sp>
      <p:sp>
        <p:nvSpPr>
          <p:cNvPr id="8" name="Rounded Rectangular Callout 7"/>
          <p:cNvSpPr/>
          <p:nvPr/>
        </p:nvSpPr>
        <p:spPr bwMode="auto">
          <a:xfrm>
            <a:off x="1444981" y="1651387"/>
            <a:ext cx="561435" cy="510774"/>
          </a:xfrm>
          <a:prstGeom prst="wedgeRoundRectCallout">
            <a:avLst>
              <a:gd name="adj1" fmla="val -14548"/>
              <a:gd name="adj2" fmla="val -506"/>
              <a:gd name="adj3" fmla="val 16667"/>
            </a:avLst>
          </a:prstGeom>
          <a:solidFill>
            <a:srgbClr val="00B050"/>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dirty="0" smtClean="0">
                <a:gradFill>
                  <a:gsLst>
                    <a:gs pos="0">
                      <a:srgbClr val="FFFFFF"/>
                    </a:gs>
                    <a:gs pos="100000">
                      <a:srgbClr val="FFFFFF"/>
                    </a:gs>
                  </a:gsLst>
                  <a:lin ang="5400000" scaled="0"/>
                </a:gradFill>
              </a:rPr>
              <a:t>F#</a:t>
            </a:r>
          </a:p>
        </p:txBody>
      </p:sp>
      <p:sp>
        <p:nvSpPr>
          <p:cNvPr id="14" name="Title 7"/>
          <p:cNvSpPr>
            <a:spLocks noGrp="1"/>
          </p:cNvSpPr>
          <p:nvPr>
            <p:ph type="title"/>
          </p:nvPr>
        </p:nvSpPr>
        <p:spPr>
          <a:xfrm>
            <a:off x="190409" y="142852"/>
            <a:ext cx="11173090" cy="609398"/>
          </a:xfrm>
        </p:spPr>
        <p:txBody>
          <a:bodyPr/>
          <a:lstStyle/>
          <a:p>
            <a:r>
              <a:rPr lang="en-GB" dirty="0" smtClean="0"/>
              <a:t>Simplicity: Functional Data</a:t>
            </a:r>
            <a:endParaRPr lang="en-GB" dirty="0"/>
          </a:p>
        </p:txBody>
      </p:sp>
      <p:sp>
        <p:nvSpPr>
          <p:cNvPr id="11" name="Rounded Rectangular Callout 10"/>
          <p:cNvSpPr/>
          <p:nvPr/>
        </p:nvSpPr>
        <p:spPr bwMode="auto">
          <a:xfrm>
            <a:off x="11172154" y="928670"/>
            <a:ext cx="604997" cy="510774"/>
          </a:xfrm>
          <a:prstGeom prst="wedgeRoundRectCallout">
            <a:avLst>
              <a:gd name="adj1" fmla="val 2383"/>
              <a:gd name="adj2" fmla="val -8521"/>
              <a:gd name="adj3" fmla="val 16667"/>
            </a:avLst>
          </a:prstGeom>
          <a:solidFill>
            <a:schemeClr val="accent4">
              <a:lumMod val="40000"/>
              <a:lumOff val="60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dirty="0" smtClean="0">
                <a:solidFill>
                  <a:schemeClr val="bg1"/>
                </a:solidFill>
              </a:rPr>
              <a:t>C#</a:t>
            </a:r>
          </a:p>
        </p:txBody>
      </p:sp>
    </p:spTree>
    <p:extLst>
      <p:ext uri="{BB962C8B-B14F-4D97-AF65-F5344CB8AC3E}">
        <p14:creationId xmlns:p14="http://schemas.microsoft.com/office/powerpoint/2010/main" val="2219728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Big Trends</a:t>
            </a:r>
            <a:endParaRPr lang="en-GB" dirty="0"/>
          </a:p>
        </p:txBody>
      </p:sp>
      <p:sp>
        <p:nvSpPr>
          <p:cNvPr id="3" name="Content Placeholder 2"/>
          <p:cNvSpPr>
            <a:spLocks noGrp="1"/>
          </p:cNvSpPr>
          <p:nvPr>
            <p:ph idx="1"/>
          </p:nvPr>
        </p:nvSpPr>
        <p:spPr>
          <a:xfrm>
            <a:off x="519112" y="1447799"/>
            <a:ext cx="11149013" cy="443198"/>
          </a:xfrm>
        </p:spPr>
        <p:txBody>
          <a:bodyPr/>
          <a:lstStyle/>
          <a:p>
            <a:endParaRPr lang="en-GB" dirty="0"/>
          </a:p>
        </p:txBody>
      </p:sp>
      <p:cxnSp>
        <p:nvCxnSpPr>
          <p:cNvPr id="5" name="Straight Arrow Connector 4"/>
          <p:cNvCxnSpPr/>
          <p:nvPr/>
        </p:nvCxnSpPr>
        <p:spPr>
          <a:xfrm flipV="1">
            <a:off x="459571" y="2643182"/>
            <a:ext cx="4094669" cy="278608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5411273" y="2714620"/>
            <a:ext cx="4094669" cy="278608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30884" y="1643051"/>
            <a:ext cx="3562898" cy="830997"/>
          </a:xfrm>
          <a:prstGeom prst="rect">
            <a:avLst/>
          </a:prstGeom>
          <a:noFill/>
        </p:spPr>
        <p:txBody>
          <a:bodyPr wrap="none" rtlCol="0">
            <a:spAutoFit/>
          </a:bodyPr>
          <a:lstStyle/>
          <a:p>
            <a:r>
              <a:rPr lang="en-GB" sz="4800" b="1" dirty="0" smtClean="0"/>
              <a:t>THE CLOUD</a:t>
            </a:r>
            <a:endParaRPr lang="en-GB" sz="4800" b="1" dirty="0"/>
          </a:p>
        </p:txBody>
      </p:sp>
      <p:sp>
        <p:nvSpPr>
          <p:cNvPr id="8" name="TextBox 7"/>
          <p:cNvSpPr txBox="1"/>
          <p:nvPr/>
        </p:nvSpPr>
        <p:spPr>
          <a:xfrm>
            <a:off x="7125339" y="1643051"/>
            <a:ext cx="3623108" cy="830997"/>
          </a:xfrm>
          <a:prstGeom prst="rect">
            <a:avLst/>
          </a:prstGeom>
          <a:noFill/>
        </p:spPr>
        <p:txBody>
          <a:bodyPr wrap="none" rtlCol="0">
            <a:spAutoFit/>
          </a:bodyPr>
          <a:lstStyle/>
          <a:p>
            <a:r>
              <a:rPr lang="en-GB" sz="4800" b="1" dirty="0" smtClean="0"/>
              <a:t>MULTICORE</a:t>
            </a:r>
            <a:endParaRPr lang="en-GB" sz="4800" b="1" dirty="0"/>
          </a:p>
        </p:txBody>
      </p:sp>
    </p:spTree>
    <p:extLst>
      <p:ext uri="{BB962C8B-B14F-4D97-AF65-F5344CB8AC3E}">
        <p14:creationId xmlns:p14="http://schemas.microsoft.com/office/powerpoint/2010/main" val="476881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ENA11_BreakoutSession_Template_16x9_Final">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2.xml><?xml version="1.0" encoding="utf-8"?>
<ds:datastoreItem xmlns:ds="http://schemas.openxmlformats.org/officeDocument/2006/customXml" ds:itemID="{893833E7-CDA5-4E4A-AF0B-36A91B78C9EF}">
  <ds:schemaRef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elements/1.1/"/>
    <ds:schemaRef ds:uri="http://purl.org/dc/dcmitype/"/>
    <ds:schemaRef ds:uri="8b529f77-48ab-4581-b468-93f09345b8aa"/>
    <ds:schemaRef ds:uri="2295e2e7-0eeb-498e-8716-217bb2ee6ee3"/>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2062</TotalTime>
  <Words>973</Words>
  <Application>Microsoft Office PowerPoint</Application>
  <PresentationFormat>Custom</PresentationFormat>
  <Paragraphs>241</Paragraphs>
  <Slides>29</Slides>
  <Notes>7</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TENA11_BreakoutSession_Template_16x9_Final</vt:lpstr>
      <vt:lpstr>White with Consolas font for code slides</vt:lpstr>
      <vt:lpstr>A Taste of F#</vt:lpstr>
      <vt:lpstr> What is F# and why is it interesting?</vt:lpstr>
      <vt:lpstr>F# is…</vt:lpstr>
      <vt:lpstr>Crossing boundaries</vt:lpstr>
      <vt:lpstr>Why is F# appealing in finance?</vt:lpstr>
      <vt:lpstr>Simple Code, Strongly Typed</vt:lpstr>
      <vt:lpstr>Simplicity: Functions as Values</vt:lpstr>
      <vt:lpstr>Simplicity: Functional Data</vt:lpstr>
      <vt:lpstr>The Big Trends</vt:lpstr>
      <vt:lpstr>Async.Parallel [ httpAsync "www.google.com";                  httpAsync "www.bing.com";                  httpAsync "www.yahoo.com"; ]  </vt:lpstr>
      <vt:lpstr>  Async.Parallel [ for i in 0 .. 200 -&gt; computeTask i ]  </vt:lpstr>
      <vt:lpstr>F# 2.0 ships with Visual Studio 2010</vt:lpstr>
      <vt:lpstr>Demo</vt:lpstr>
      <vt:lpstr>F# can be used for everything, but excels at analytical engines  </vt:lpstr>
      <vt:lpstr>Example #1 (Power Company)</vt:lpstr>
      <vt:lpstr>Examples #2/#3: Finance companies</vt:lpstr>
      <vt:lpstr>Example #4: Biotech</vt:lpstr>
      <vt:lpstr>Case Study #5: Microsoft “adPredict”</vt:lpstr>
      <vt:lpstr>Case Study #5: Microsoft “adPredict”</vt:lpstr>
      <vt:lpstr>Asynchronous &amp; Parallel &amp; Reactive</vt:lpstr>
      <vt:lpstr>PowerPoint Presentation</vt:lpstr>
      <vt:lpstr>Units of Measure</vt:lpstr>
      <vt:lpstr>Units of Measure – Typical Example</vt:lpstr>
      <vt:lpstr>F# Futures:  Language Integrated Data</vt:lpstr>
      <vt:lpstr>PowerPoint Presentation</vt:lpstr>
      <vt:lpstr>Type Providers: The Vision</vt:lpstr>
      <vt:lpstr>In Summary</vt:lpstr>
      <vt:lpstr>http://meetup.com/FSharpLondon  </vt:lpstr>
      <vt:lpstr>Latest Books about F#</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Microsoft TechEd North America 2011</dc:subject>
  <dc:creator>Don Syme</dc:creator>
  <dc:description>Template Design: Jordan Cayabyab
Formatter: 
Event Date: May 16-19, 2011
Event Location: Atlanta
Audience Type: Developers, IT Pros</dc:description>
  <cp:lastModifiedBy>Don Syme</cp:lastModifiedBy>
  <cp:revision>41</cp:revision>
  <cp:lastPrinted>2010-05-11T05:02:34Z</cp:lastPrinted>
  <dcterms:created xsi:type="dcterms:W3CDTF">2011-05-10T15:07:11Z</dcterms:created>
  <dcterms:modified xsi:type="dcterms:W3CDTF">2011-06-28T15:06:14Z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