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 sz="72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titleStyle>
    <p:bodyStyle>
      <a:lvl1pPr marL="571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1pPr>
      <a:lvl2pPr marL="1143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2pPr>
      <a:lvl3pPr marL="1714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3pPr>
      <a:lvl4pPr marL="2286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4pPr>
      <a:lvl5pPr marL="2857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5pPr>
      <a:lvl6pPr marL="3429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6pPr>
      <a:lvl7pPr marL="4000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7pPr>
      <a:lvl8pPr marL="45720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8pPr>
      <a:lvl9pPr marL="5143500" indent="-571500" defTabSz="457200">
        <a:spcBef>
          <a:spcPts val="3600"/>
        </a:spcBef>
        <a:buSzPct val="43000"/>
        <a:buBlip>
          <a:blip r:embed="rId3"/>
        </a:buBlip>
        <a:defRPr sz="3600">
          <a:solidFill>
            <a:srgbClr val="FFFFFF"/>
          </a:solidFill>
          <a:latin typeface="+mn-lt"/>
          <a:ea typeface="+mn-ea"/>
          <a:cs typeface="+mn-cs"/>
          <a:sym typeface="Chalkduster"/>
        </a:defRPr>
      </a:lvl9pPr>
    </p:bodyStyle>
    <p:otherStyle>
      <a:lvl1pPr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1pPr>
      <a:lvl2pPr indent="228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2pPr>
      <a:lvl3pPr indent="457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3pPr>
      <a:lvl4pPr indent="685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4pPr>
      <a:lvl5pPr indent="9144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5pPr>
      <a:lvl6pPr indent="11430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6pPr>
      <a:lvl7pPr indent="13716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7pPr>
      <a:lvl8pPr indent="16002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8pPr>
      <a:lvl9pPr indent="1828800" algn="ctr" defTabSz="457200">
        <a:defRPr>
          <a:solidFill>
            <a:schemeClr val="tx1"/>
          </a:solidFill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Scala &amp; Clojure</a:t>
            </a:r>
            <a:br>
              <a:rPr sz="7200">
                <a:solidFill>
                  <a:srgbClr val="FFFFFF"/>
                </a:solidFill>
              </a:rPr>
            </a:br>
            <a:r>
              <a:rPr sz="7200">
                <a:solidFill>
                  <a:srgbClr val="FFFFFF"/>
                </a:solidFill>
              </a:rPr>
              <a:t>Playing Nice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David Pollak</a:t>
            </a: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QCon Beijing April, 2015</a:t>
            </a:r>
          </a:p>
        </p:txBody>
      </p:sp>
      <p:pic>
        <p:nvPicPr>
          <p:cNvPr id="3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400" y="850900"/>
            <a:ext cx="2057400" cy="1828800"/>
          </a:xfrm>
          <a:prstGeom prst="rect">
            <a:avLst/>
          </a:prstGeom>
        </p:spPr>
      </p:pic>
      <p:pic>
        <p:nvPicPr>
          <p:cNvPr id="3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8600" y="844550"/>
            <a:ext cx="1676400" cy="1841500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5547000" y="810779"/>
            <a:ext cx="1377400" cy="1598644"/>
            <a:chOff x="-139700" y="-450098"/>
            <a:chExt cx="1377398" cy="1598642"/>
          </a:xfrm>
        </p:grpSpPr>
        <p:pic>
          <p:nvPicPr>
            <p:cNvPr id="37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97999" cy="10088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39700" y="-450099"/>
              <a:ext cx="1377399" cy="15986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Expression Problem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 defTabSz="310895">
              <a:spcBef>
                <a:spcPts val="0"/>
              </a:spcBef>
              <a:buSzTx/>
              <a:buNone/>
              <a:defRPr sz="489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96">
                <a:solidFill>
                  <a:srgbClr val="FFFFFF"/>
                </a:solidFill>
              </a:rPr>
              <a:t>“The goal is to define a datatype by cases, where one can add new cases to the datatype and new functions over the datatype, without recompiling existing code.”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表达问题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 defTabSz="397763">
              <a:spcBef>
                <a:spcPts val="0"/>
              </a:spcBef>
              <a:buSzTx/>
              <a:buNone/>
              <a:defRPr sz="626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264">
                <a:solidFill>
                  <a:srgbClr val="FFFFFF"/>
                </a:solidFill>
              </a:rPr>
              <a:t>“我们的目标是根据使用情况定义一种数据类型，同时可以向这个数据类型上添加新的使用情况和新函数，而无需重新编译代码”。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1"/>
          <p:cNvGrpSpPr/>
          <p:nvPr/>
        </p:nvGrpSpPr>
        <p:grpSpPr>
          <a:xfrm>
            <a:off x="7510065" y="2557065"/>
            <a:ext cx="4347370" cy="4347370"/>
            <a:chOff x="-44574" y="-44574"/>
            <a:chExt cx="4347368" cy="4347368"/>
          </a:xfrm>
        </p:grpSpPr>
        <p:pic>
          <p:nvPicPr>
            <p:cNvPr id="70" name="pasted-image.png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4258221" cy="42582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4575" y="-44575"/>
              <a:ext cx="4347370" cy="4347370"/>
            </a:xfrm>
            <a:prstGeom prst="rect">
              <a:avLst/>
            </a:prstGeom>
            <a:effectLst/>
          </p:spPr>
        </p:pic>
      </p:grpSp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All I want to do is add a method…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to a library class!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…in Java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Subclassing — can add new data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But cannot add functions to existing data/classes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315" y="545715"/>
            <a:ext cx="8662170" cy="866217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ng"/>
          <p:cNvPicPr/>
          <p:nvPr/>
        </p:nvPicPr>
        <p:blipFill>
          <a:blip r:embed="rId2">
            <a:extLst/>
          </a:blip>
          <a:srcRect l="55" t="0" r="55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…in Scala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Subclassing: Add new data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implicits: “Scoped” adding new functionality to existing data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Scala Sample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“foo”.toWombat()</a:t>
            </a:r>
            <a:endParaRPr b="1" sz="3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class MyWombat(s: String) {</a:t>
            </a:r>
            <a:b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def toWombat() …</a:t>
            </a:r>
            <a:b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360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implicit def asAWombat(s: String):</a:t>
            </a:r>
            <a:b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6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MyWombat = new MyWombat(s)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…in Clojure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Subclassing &amp; Maps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Protocols add functions to data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Clojure Sample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297179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(defprotocol FromScala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(to-c [x] "Scala -&gt; Clojure”))</a:t>
            </a:r>
            <a:endParaRPr b="1" sz="234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97179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(extend Iterator FromScala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{:to-c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(fn [it](letfn [(build []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(if (.hasNext it)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(cons (to-c (.next it))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(lazy-seq (build)))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nil))]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(build)))})</a:t>
            </a:r>
            <a:endParaRPr b="1" sz="234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97179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seq-to [^Seq seq]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(-&gt; seq .iterator to-c))</a:t>
            </a:r>
            <a:endParaRPr b="1" sz="2340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marL="0" indent="0" defTabSz="297179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(extend Seq FromScala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{:to-c seq-to})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About @dpp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Wrote some Spreadsheets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Founded Lift/Wrote </a:t>
            </a:r>
            <a:r>
              <a:rPr i="1" sz="3600">
                <a:solidFill>
                  <a:srgbClr val="FFFFFF"/>
                </a:solidFill>
              </a:rPr>
              <a:t>Beginning Scala</a:t>
            </a:r>
            <a:endParaRPr i="1"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Coding Clojure 3 Years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Crazy Passionate Lawyer-trained Tech Dude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That Distributed &amp;</a:t>
            </a:r>
            <a:br>
              <a:rPr sz="7200">
                <a:solidFill>
                  <a:srgbClr val="FFFFFF"/>
                </a:solidFill>
              </a:rPr>
            </a:br>
            <a:r>
              <a:rPr sz="7200">
                <a:solidFill>
                  <a:srgbClr val="FFFFFF"/>
                </a:solidFill>
              </a:rPr>
              <a:t>Concurrent Thing…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Distributed &amp; Concurrent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Easily Serializable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Immutable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Like REST: data in, answer out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Live Coding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HTML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88620">
              <a:spcBef>
                <a:spcPts val="30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&lt;div data-lift="Actorize"&gt;&lt;/div&gt;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&lt;p&gt;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&lt;span id="chats"&gt;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&lt;ul&gt;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&lt;li&gt;Chat 1&lt;/li&gt;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&lt;li&gt;Chat 2&lt;/li&gt;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&lt;/ul&gt;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&lt;/span&gt;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&lt;hr&gt;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&lt;input id="in"&gt;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&lt;button id="send"&gt;Chat&lt;/button&gt;</a:t>
            </a:r>
            <a:b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0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&lt;/p&gt;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Browser Receive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24611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receive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"receive from server"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[x]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(let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[msg (t/read t-reader x)]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(cond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(seq? msg)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(swap! app-state assoc-in [:chats] 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(vec msg))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(string? msg)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(swap! app-state update-in [:chats]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conj msg)</a:t>
            </a: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556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:else nil)))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Browser Render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48055">
              <a:spcBef>
                <a:spcPts val="3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(om/root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(fn [data owner]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(reify om/IRender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(render [x]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(apply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dom/ul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nil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(map #(dom/li nil %)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(:chats data))))))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app-state</a:t>
            </a:r>
            <a:b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3528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{:target (by-id "chats")})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Browser Send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56615">
              <a:spcBef>
                <a:spcPts val="2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send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"send data to the server"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[data]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(js/sendToServer (t/write t-writer data)))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(defn send-chat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[]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(let [box (by-id "in")]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(send (.-value box))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(set! (.-value box) "")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))</a:t>
            </a: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807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(set! (.-onclick (by-id "send")) send-chat 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Lift — Set up xport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297179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val clientProxy =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session.serverActorForClient("omish.core.receive",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shutdownFunc = Full(actor =&gt; 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postMsg.invoke('remove -&gt; actor)),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dataFilter = transitWrite(_))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postMsg.invoke('add -&gt; clientProxy)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val serverActor = new LiftActor {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override protected def messageHandler =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{case JString(str) =&gt;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postMsg.invoke(ClojureInterop.transitRead(str))}}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Script(JsRaw("var sendToServer = " + </a:t>
            </a:r>
            <a:b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34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 session.clientActorFor(serverActor).toJsCmd).cmd)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Clojure Chat Server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274320">
              <a:spcBef>
                <a:spcPts val="2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(async/go-loop [chats [] listeners []]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(match (&lt;! chat-server)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[:add f]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(do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(send! f (take-last 40 chats))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(recur chats (conj listeners f)))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[:remove f]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(recur chats (remove #(identical? f %) listeners))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(msg :guard string?)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(do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(doseq [f listeners] (send! f msg))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(recur (conj chats msg) listeners))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:else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(recur chats listeners)</a:t>
            </a:r>
            <a:b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sz="216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      ))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Wrap-up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Easy to convert between Scala &amp; Clojure types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Clojure &amp; Scala do well for distributed apps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JVM makes it easy to play together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Preso Structure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Background on Scala &amp; Clojure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 Coding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Thoughts &amp; Questions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Scala &amp; Clojure</a:t>
            </a:r>
            <a:br>
              <a:rPr sz="7200">
                <a:solidFill>
                  <a:srgbClr val="FFFFFF"/>
                </a:solidFill>
              </a:rPr>
            </a:br>
            <a:r>
              <a:rPr sz="7200">
                <a:solidFill>
                  <a:srgbClr val="FFFFFF"/>
                </a:solidFill>
              </a:rPr>
              <a:t>Play well together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Thanks!</a:t>
            </a:r>
            <a:br>
              <a:rPr sz="7200">
                <a:solidFill>
                  <a:srgbClr val="FFFFFF"/>
                </a:solidFill>
              </a:rPr>
            </a:br>
            <a:r>
              <a:rPr sz="7200">
                <a:solidFill>
                  <a:srgbClr val="FFFFFF"/>
                </a:solidFill>
              </a:rPr>
              <a:t>Questions?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Scala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Hybrid Functional/OO Language…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All things to all people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Gnarly (特别危险的冲浪条件) Type System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Java-like syntax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Excellent Java Interopt</a:t>
            </a:r>
          </a:p>
        </p:txBody>
      </p:sp>
      <p:pic>
        <p:nvPicPr>
          <p:cNvPr id="4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9300" y="558800"/>
            <a:ext cx="2057400" cy="18288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Clojure 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Modern Lisp/Functional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Optional Type Systems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Opinionated re: Immutability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Super-Excellent Java Interopt</a:t>
            </a:r>
          </a:p>
        </p:txBody>
      </p:sp>
      <p:pic>
        <p:nvPicPr>
          <p:cNvPr id="5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500" y="552450"/>
            <a:ext cx="1676400" cy="1841500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Both Compile to JVM ByteCode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… Can Subclass Java Classes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… And Implement Java Interfaces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Similarities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Immutable Data &amp; Collections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Super easy to pass “functions”</a:t>
            </a:r>
            <a:br>
              <a:rPr sz="3600">
                <a:solidFill>
                  <a:srgbClr val="FFFFFF"/>
                </a:solidFill>
              </a:rPr>
            </a:br>
            <a:r>
              <a:rPr sz="3600">
                <a:solidFill>
                  <a:srgbClr val="FFFFFF"/>
                </a:solidFill>
              </a:rPr>
              <a:t>(really anonymous inner classes)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Great for reducing complexity &amp; concurrent systems</a:t>
            </a:r>
            <a:endParaRPr sz="3600">
              <a:solidFill>
                <a:srgbClr val="FFFFFF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Both address “Expression Problem”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