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365" r:id="rId2"/>
    <p:sldId id="354" r:id="rId3"/>
    <p:sldId id="258" r:id="rId4"/>
    <p:sldId id="260" r:id="rId5"/>
    <p:sldId id="382" r:id="rId6"/>
    <p:sldId id="383" r:id="rId7"/>
    <p:sldId id="384" r:id="rId8"/>
    <p:sldId id="385" r:id="rId9"/>
    <p:sldId id="386" r:id="rId10"/>
    <p:sldId id="387" r:id="rId11"/>
    <p:sldId id="433" r:id="rId12"/>
    <p:sldId id="379" r:id="rId13"/>
    <p:sldId id="388" r:id="rId14"/>
    <p:sldId id="389" r:id="rId15"/>
    <p:sldId id="390" r:id="rId16"/>
    <p:sldId id="391" r:id="rId17"/>
    <p:sldId id="434" r:id="rId18"/>
    <p:sldId id="392" r:id="rId19"/>
    <p:sldId id="393" r:id="rId20"/>
    <p:sldId id="394" r:id="rId21"/>
    <p:sldId id="395" r:id="rId22"/>
    <p:sldId id="396" r:id="rId23"/>
    <p:sldId id="397" r:id="rId24"/>
    <p:sldId id="398" r:id="rId25"/>
    <p:sldId id="399" r:id="rId26"/>
    <p:sldId id="400" r:id="rId27"/>
    <p:sldId id="401" r:id="rId28"/>
    <p:sldId id="402" r:id="rId29"/>
    <p:sldId id="403" r:id="rId30"/>
    <p:sldId id="404" r:id="rId31"/>
    <p:sldId id="405" r:id="rId32"/>
    <p:sldId id="406" r:id="rId33"/>
    <p:sldId id="407" r:id="rId34"/>
    <p:sldId id="408" r:id="rId35"/>
    <p:sldId id="409" r:id="rId36"/>
    <p:sldId id="410" r:id="rId37"/>
    <p:sldId id="437" r:id="rId38"/>
    <p:sldId id="436" r:id="rId39"/>
    <p:sldId id="420" r:id="rId40"/>
    <p:sldId id="438" r:id="rId41"/>
    <p:sldId id="435" r:id="rId42"/>
    <p:sldId id="411" r:id="rId43"/>
    <p:sldId id="412" r:id="rId44"/>
    <p:sldId id="413" r:id="rId45"/>
    <p:sldId id="415" r:id="rId46"/>
    <p:sldId id="421" r:id="rId47"/>
    <p:sldId id="423" r:id="rId48"/>
    <p:sldId id="424" r:id="rId49"/>
    <p:sldId id="425" r:id="rId50"/>
    <p:sldId id="426" r:id="rId51"/>
    <p:sldId id="440" r:id="rId52"/>
    <p:sldId id="422" r:id="rId53"/>
    <p:sldId id="427" r:id="rId54"/>
    <p:sldId id="428" r:id="rId55"/>
    <p:sldId id="429" r:id="rId56"/>
    <p:sldId id="430" r:id="rId57"/>
    <p:sldId id="431" r:id="rId58"/>
    <p:sldId id="432" r:id="rId59"/>
    <p:sldId id="439" r:id="rId60"/>
    <p:sldId id="290" r:id="rId61"/>
    <p:sldId id="289" r:id="rId62"/>
    <p:sldId id="288" r:id="rId63"/>
  </p:sldIdLst>
  <p:sldSz cx="12188825" cy="6858000"/>
  <p:notesSz cx="6985000" cy="9283700"/>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orient="horz" pos="3744">
          <p15:clr>
            <a:srgbClr val="A4A3A4"/>
          </p15:clr>
        </p15:guide>
        <p15:guide id="3" orient="horz" pos="960">
          <p15:clr>
            <a:srgbClr val="A4A3A4"/>
          </p15:clr>
        </p15:guide>
        <p15:guide id="4" orient="horz" pos="1248">
          <p15:clr>
            <a:srgbClr val="A4A3A4"/>
          </p15:clr>
        </p15:guide>
        <p15:guide id="5" pos="3839">
          <p15:clr>
            <a:srgbClr val="A4A3A4"/>
          </p15:clr>
        </p15:guide>
        <p15:guide id="6" pos="7343">
          <p15:clr>
            <a:srgbClr val="A4A3A4"/>
          </p15:clr>
        </p15:guide>
        <p15:guide id="7" pos="335">
          <p15:clr>
            <a:srgbClr val="A4A3A4"/>
          </p15:clr>
        </p15:guide>
      </p15:sldGuideLst>
    </p:ext>
    <p:ext uri="{2D200454-40CA-4A62-9FC3-DE9A4176ACB9}">
      <p15:notesGuideLst xmlns="" xmlns:p15="http://schemas.microsoft.com/office/powerpoint/2012/main">
        <p15:guide id="1" orient="horz" pos="2924"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55E"/>
    <a:srgbClr val="46575E"/>
    <a:srgbClr val="5382A1"/>
    <a:srgbClr val="8DA6B1"/>
    <a:srgbClr val="61808E"/>
    <a:srgbClr val="BBCAD0"/>
    <a:srgbClr val="D1DBE0"/>
    <a:srgbClr val="E8EDEF"/>
    <a:srgbClr val="232C2F"/>
    <a:srgbClr val="3541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82" autoAdjust="0"/>
    <p:restoredTop sz="84574" autoAdjust="0"/>
  </p:normalViewPr>
  <p:slideViewPr>
    <p:cSldViewPr snapToGrid="0">
      <p:cViewPr>
        <p:scale>
          <a:sx n="99" d="100"/>
          <a:sy n="99" d="100"/>
        </p:scale>
        <p:origin x="-744" y="-80"/>
      </p:cViewPr>
      <p:guideLst>
        <p:guide orient="horz" pos="2160"/>
        <p:guide orient="horz" pos="3744"/>
        <p:guide orient="horz" pos="960"/>
        <p:guide orient="horz" pos="1248"/>
        <p:guide pos="3839"/>
        <p:guide pos="7343"/>
        <p:guide pos="335"/>
      </p:guideLst>
    </p:cSldViewPr>
  </p:slideViewPr>
  <p:outlineViewPr>
    <p:cViewPr>
      <p:scale>
        <a:sx n="33" d="100"/>
        <a:sy n="33" d="100"/>
      </p:scale>
      <p:origin x="0" y="19746"/>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3" d="100"/>
          <a:sy n="83" d="100"/>
        </p:scale>
        <p:origin x="-3876" y="-7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tags" Target="tags/tag1.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1" tIns="46476" rIns="92951" bIns="46476" rtlCol="0"/>
          <a:lstStyle>
            <a:lvl1pPr algn="l">
              <a:defRPr sz="1200"/>
            </a:lvl1pPr>
          </a:lstStyle>
          <a:p>
            <a:endParaRPr/>
          </a:p>
        </p:txBody>
      </p:sp>
      <p:sp>
        <p:nvSpPr>
          <p:cNvPr id="3" name="Date Placeholder 2"/>
          <p:cNvSpPr>
            <a:spLocks noGrp="1"/>
          </p:cNvSpPr>
          <p:nvPr>
            <p:ph type="dt" sz="quarter" idx="1"/>
          </p:nvPr>
        </p:nvSpPr>
        <p:spPr>
          <a:xfrm>
            <a:off x="3956550" y="0"/>
            <a:ext cx="3026833" cy="464185"/>
          </a:xfrm>
          <a:prstGeom prst="rect">
            <a:avLst/>
          </a:prstGeom>
        </p:spPr>
        <p:txBody>
          <a:bodyPr vert="horz" lIns="92951" tIns="46476" rIns="92951" bIns="46476" rtlCol="0"/>
          <a:lstStyle>
            <a:lvl1pPr algn="r">
              <a:defRPr sz="1200"/>
            </a:lvl1pPr>
          </a:lstStyle>
          <a:p>
            <a:fld id="{1E821AA6-70BE-4FDE-A8DC-DB381A688FD8}" type="datetimeFigureOut">
              <a:rPr lang="en-US"/>
              <a:pPr/>
              <a:t>2014-09-26</a:t>
            </a:fld>
            <a:endParaRPr/>
          </a:p>
        </p:txBody>
      </p:sp>
      <p:sp>
        <p:nvSpPr>
          <p:cNvPr id="4" name="Footer Placeholder 3"/>
          <p:cNvSpPr>
            <a:spLocks noGrp="1"/>
          </p:cNvSpPr>
          <p:nvPr>
            <p:ph type="ftr" sz="quarter" idx="2"/>
          </p:nvPr>
        </p:nvSpPr>
        <p:spPr>
          <a:xfrm>
            <a:off x="0" y="8817905"/>
            <a:ext cx="3026833" cy="464185"/>
          </a:xfrm>
          <a:prstGeom prst="rect">
            <a:avLst/>
          </a:prstGeom>
        </p:spPr>
        <p:txBody>
          <a:bodyPr vert="horz" lIns="92951" tIns="46476" rIns="92951" bIns="46476" rtlCol="0" anchor="b"/>
          <a:lstStyle>
            <a:lvl1pPr algn="l">
              <a:defRPr sz="1200"/>
            </a:lvl1pPr>
          </a:lstStyle>
          <a:p>
            <a:endParaRPr/>
          </a:p>
        </p:txBody>
      </p:sp>
      <p:sp>
        <p:nvSpPr>
          <p:cNvPr id="5" name="Slide Number Placeholder 4"/>
          <p:cNvSpPr>
            <a:spLocks noGrp="1"/>
          </p:cNvSpPr>
          <p:nvPr>
            <p:ph type="sldNum" sz="quarter" idx="3"/>
          </p:nvPr>
        </p:nvSpPr>
        <p:spPr>
          <a:xfrm>
            <a:off x="3956550" y="8817905"/>
            <a:ext cx="3026833" cy="464185"/>
          </a:xfrm>
          <a:prstGeom prst="rect">
            <a:avLst/>
          </a:prstGeom>
        </p:spPr>
        <p:txBody>
          <a:bodyPr vert="horz" lIns="92951" tIns="46476" rIns="92951" bIns="46476" rtlCol="0" anchor="b"/>
          <a:lstStyle>
            <a:lvl1pPr algn="r">
              <a:defRPr sz="1200"/>
            </a:lvl1pPr>
          </a:lstStyle>
          <a:p>
            <a:fld id="{197E47EA-D299-42CE-88BF-4E1035596DA5}" type="slidenum">
              <a:rPr/>
              <a:pPr/>
              <a:t>‹#›</a:t>
            </a:fld>
            <a:endParaRPr/>
          </a:p>
        </p:txBody>
      </p:sp>
    </p:spTree>
    <p:extLst>
      <p:ext uri="{BB962C8B-B14F-4D97-AF65-F5344CB8AC3E}">
        <p14:creationId xmlns:p14="http://schemas.microsoft.com/office/powerpoint/2010/main" val="19668118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96875" y="387350"/>
            <a:ext cx="4640263" cy="2611438"/>
          </a:xfrm>
          <a:prstGeom prst="rect">
            <a:avLst/>
          </a:prstGeom>
          <a:noFill/>
          <a:ln w="12700">
            <a:solidFill>
              <a:prstClr val="black"/>
            </a:solidFill>
          </a:ln>
        </p:spPr>
        <p:txBody>
          <a:bodyPr vert="horz" lIns="92951" tIns="46476" rIns="92951" bIns="46476" rtlCol="0" anchor="ctr"/>
          <a:lstStyle/>
          <a:p>
            <a:endParaRPr/>
          </a:p>
        </p:txBody>
      </p:sp>
      <p:sp>
        <p:nvSpPr>
          <p:cNvPr id="5" name="Notes Placeholder 4"/>
          <p:cNvSpPr>
            <a:spLocks noGrp="1"/>
          </p:cNvSpPr>
          <p:nvPr>
            <p:ph type="body" sz="quarter" idx="3"/>
          </p:nvPr>
        </p:nvSpPr>
        <p:spPr>
          <a:xfrm>
            <a:off x="388057" y="3171931"/>
            <a:ext cx="6208889" cy="5415492"/>
          </a:xfrm>
          <a:prstGeom prst="rect">
            <a:avLst/>
          </a:prstGeom>
        </p:spPr>
        <p:txBody>
          <a:bodyPr vert="horz" lIns="0" tIns="0" rIns="0" bIns="92951" rtlCol="0">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388055" y="8742152"/>
            <a:ext cx="4734278" cy="230481"/>
          </a:xfrm>
          <a:prstGeom prst="rect">
            <a:avLst/>
          </a:prstGeom>
        </p:spPr>
        <p:txBody>
          <a:bodyPr vert="horz" lIns="92951" tIns="46476" rIns="92951" bIns="46476" rtlCol="0" anchor="b"/>
          <a:lstStyle>
            <a:lvl1pPr algn="l">
              <a:defRPr sz="1200"/>
            </a:lvl1pPr>
          </a:lstStyle>
          <a:p>
            <a:endParaRPr/>
          </a:p>
        </p:txBody>
      </p:sp>
      <p:sp>
        <p:nvSpPr>
          <p:cNvPr id="7" name="Slide Number Placeholder 6"/>
          <p:cNvSpPr>
            <a:spLocks noGrp="1"/>
          </p:cNvSpPr>
          <p:nvPr>
            <p:ph type="sldNum" sz="quarter" idx="5"/>
          </p:nvPr>
        </p:nvSpPr>
        <p:spPr>
          <a:xfrm>
            <a:off x="5820833" y="8742152"/>
            <a:ext cx="776111" cy="230481"/>
          </a:xfrm>
          <a:prstGeom prst="rect">
            <a:avLst/>
          </a:prstGeom>
        </p:spPr>
        <p:txBody>
          <a:bodyPr vert="horz" lIns="92951" tIns="46476" rIns="92951" bIns="46476" rtlCol="0" anchor="b"/>
          <a:lstStyle>
            <a:lvl1pPr algn="r">
              <a:defRPr sz="1200"/>
            </a:lvl1pPr>
          </a:lstStyle>
          <a:p>
            <a:fld id="{8C72D9AE-7182-4680-8F79-479C4181FF08}" type="slidenum">
              <a:rPr/>
              <a:pPr/>
              <a:t>‹#›</a:t>
            </a:fld>
            <a:endParaRPr/>
          </a:p>
        </p:txBody>
      </p:sp>
    </p:spTree>
    <p:extLst>
      <p:ext uri="{BB962C8B-B14F-4D97-AF65-F5344CB8AC3E}">
        <p14:creationId xmlns:p14="http://schemas.microsoft.com/office/powerpoint/2010/main" val="9731149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Bef>
        <a:spcPts val="600"/>
      </a:spcBef>
      <a:defRPr sz="1100" kern="1200">
        <a:solidFill>
          <a:schemeClr val="tx1"/>
        </a:solidFill>
        <a:latin typeface="+mn-lt"/>
        <a:ea typeface="+mn-ea"/>
        <a:cs typeface="+mn-cs"/>
      </a:defRPr>
    </a:lvl1pPr>
    <a:lvl2pPr marL="228600" indent="-114300" algn="l" defTabSz="9144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2pPr>
    <a:lvl3pPr marL="400050" indent="-114300"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3pPr>
    <a:lvl4pPr marL="571500" indent="-114300"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42950" indent="-114300" algn="l" defTabSz="914400"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a:t>
            </a:fld>
            <a:endParaRPr lang="en-US"/>
          </a:p>
        </p:txBody>
      </p:sp>
    </p:spTree>
    <p:extLst>
      <p:ext uri="{BB962C8B-B14F-4D97-AF65-F5344CB8AC3E}">
        <p14:creationId xmlns:p14="http://schemas.microsoft.com/office/powerpoint/2010/main" val="534431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pPr>
              <a:lnSpc>
                <a:spcPct val="110000"/>
              </a:lnSpc>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16</a:t>
            </a:fld>
            <a:endParaRPr lang="en-US"/>
          </a:p>
        </p:txBody>
      </p:sp>
    </p:spTree>
    <p:extLst>
      <p:ext uri="{BB962C8B-B14F-4D97-AF65-F5344CB8AC3E}">
        <p14:creationId xmlns:p14="http://schemas.microsoft.com/office/powerpoint/2010/main" val="286007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17</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pPr>
              <a:lnSpc>
                <a:spcPct val="110000"/>
              </a:lnSpc>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18</a:t>
            </a:fld>
            <a:endParaRPr lang="en-US"/>
          </a:p>
        </p:txBody>
      </p:sp>
    </p:spTree>
    <p:extLst>
      <p:ext uri="{BB962C8B-B14F-4D97-AF65-F5344CB8AC3E}">
        <p14:creationId xmlns:p14="http://schemas.microsoft.com/office/powerpoint/2010/main" val="286007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pPr>
              <a:lnSpc>
                <a:spcPct val="110000"/>
              </a:lnSpc>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19</a:t>
            </a:fld>
            <a:endParaRPr lang="en-US"/>
          </a:p>
        </p:txBody>
      </p:sp>
    </p:spTree>
    <p:extLst>
      <p:ext uri="{BB962C8B-B14F-4D97-AF65-F5344CB8AC3E}">
        <p14:creationId xmlns:p14="http://schemas.microsoft.com/office/powerpoint/2010/main" val="286007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pPr>
              <a:lnSpc>
                <a:spcPct val="110000"/>
              </a:lnSpc>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20</a:t>
            </a:fld>
            <a:endParaRPr lang="en-US"/>
          </a:p>
        </p:txBody>
      </p:sp>
    </p:spTree>
    <p:extLst>
      <p:ext uri="{BB962C8B-B14F-4D97-AF65-F5344CB8AC3E}">
        <p14:creationId xmlns:p14="http://schemas.microsoft.com/office/powerpoint/2010/main" val="286007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21</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22</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23</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24</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25</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a:t>
            </a:fld>
            <a:endParaRPr lang="en-US"/>
          </a:p>
        </p:txBody>
      </p:sp>
    </p:spTree>
    <p:extLst>
      <p:ext uri="{BB962C8B-B14F-4D97-AF65-F5344CB8AC3E}">
        <p14:creationId xmlns:p14="http://schemas.microsoft.com/office/powerpoint/2010/main" val="1242756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26</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27</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28</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29</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30</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31</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32</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33</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34</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35</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normAutofit fontScale="92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pPr/>
              <a:t>3</a:t>
            </a:fld>
            <a:endParaRPr lang="en-US"/>
          </a:p>
        </p:txBody>
      </p:sp>
    </p:spTree>
    <p:extLst>
      <p:ext uri="{BB962C8B-B14F-4D97-AF65-F5344CB8AC3E}">
        <p14:creationId xmlns:p14="http://schemas.microsoft.com/office/powerpoint/2010/main" val="2238467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36</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37</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38</a:t>
            </a:fld>
            <a:endParaRPr lang="en-US"/>
          </a:p>
        </p:txBody>
      </p:sp>
    </p:spTree>
    <p:extLst>
      <p:ext uri="{BB962C8B-B14F-4D97-AF65-F5344CB8AC3E}">
        <p14:creationId xmlns:p14="http://schemas.microsoft.com/office/powerpoint/2010/main" val="1920157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39</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40</a:t>
            </a:fld>
            <a:endParaRPr lang="en-US"/>
          </a:p>
        </p:txBody>
      </p:sp>
    </p:spTree>
    <p:extLst>
      <p:ext uri="{BB962C8B-B14F-4D97-AF65-F5344CB8AC3E}">
        <p14:creationId xmlns:p14="http://schemas.microsoft.com/office/powerpoint/2010/main" val="1920157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41</a:t>
            </a:fld>
            <a:endParaRPr lang="en-US"/>
          </a:p>
        </p:txBody>
      </p:sp>
    </p:spTree>
    <p:extLst>
      <p:ext uri="{BB962C8B-B14F-4D97-AF65-F5344CB8AC3E}">
        <p14:creationId xmlns:p14="http://schemas.microsoft.com/office/powerpoint/2010/main" val="1920157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42</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43</a:t>
            </a:fld>
            <a:endParaRPr lang="en-US"/>
          </a:p>
        </p:txBody>
      </p:sp>
    </p:spTree>
    <p:extLst>
      <p:ext uri="{BB962C8B-B14F-4D97-AF65-F5344CB8AC3E}">
        <p14:creationId xmlns:p14="http://schemas.microsoft.com/office/powerpoint/2010/main" val="1920157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44</a:t>
            </a:fld>
            <a:endParaRPr lang="en-US"/>
          </a:p>
        </p:txBody>
      </p:sp>
    </p:spTree>
    <p:extLst>
      <p:ext uri="{BB962C8B-B14F-4D97-AF65-F5344CB8AC3E}">
        <p14:creationId xmlns:p14="http://schemas.microsoft.com/office/powerpoint/2010/main" val="1920157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45</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4</a:t>
            </a:fld>
            <a:endParaRPr lang="en-US"/>
          </a:p>
        </p:txBody>
      </p:sp>
    </p:spTree>
    <p:extLst>
      <p:ext uri="{BB962C8B-B14F-4D97-AF65-F5344CB8AC3E}">
        <p14:creationId xmlns:p14="http://schemas.microsoft.com/office/powerpoint/2010/main" val="11312676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46</a:t>
            </a:fld>
            <a:endParaRPr lang="en-US"/>
          </a:p>
        </p:txBody>
      </p:sp>
    </p:spTree>
    <p:extLst>
      <p:ext uri="{BB962C8B-B14F-4D97-AF65-F5344CB8AC3E}">
        <p14:creationId xmlns:p14="http://schemas.microsoft.com/office/powerpoint/2010/main" val="1920157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47</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48</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49</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50</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51</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52</a:t>
            </a:fld>
            <a:endParaRPr lang="en-US"/>
          </a:p>
        </p:txBody>
      </p:sp>
    </p:spTree>
    <p:extLst>
      <p:ext uri="{BB962C8B-B14F-4D97-AF65-F5344CB8AC3E}">
        <p14:creationId xmlns:p14="http://schemas.microsoft.com/office/powerpoint/2010/main" val="19201571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53</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54</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55</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5</a:t>
            </a:fld>
            <a:endParaRPr lang="en-US"/>
          </a:p>
        </p:txBody>
      </p:sp>
    </p:spTree>
    <p:extLst>
      <p:ext uri="{BB962C8B-B14F-4D97-AF65-F5344CB8AC3E}">
        <p14:creationId xmlns:p14="http://schemas.microsoft.com/office/powerpoint/2010/main" val="15381929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56</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57</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58</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59</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60</a:t>
            </a:fld>
            <a:endParaRPr lang="en-US"/>
          </a:p>
        </p:txBody>
      </p:sp>
    </p:spTree>
    <p:extLst>
      <p:ext uri="{BB962C8B-B14F-4D97-AF65-F5344CB8AC3E}">
        <p14:creationId xmlns:p14="http://schemas.microsoft.com/office/powerpoint/2010/main" val="479956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61</a:t>
            </a:fld>
            <a:endParaRPr lang="en-US"/>
          </a:p>
        </p:txBody>
      </p:sp>
    </p:spTree>
    <p:extLst>
      <p:ext uri="{BB962C8B-B14F-4D97-AF65-F5344CB8AC3E}">
        <p14:creationId xmlns:p14="http://schemas.microsoft.com/office/powerpoint/2010/main" val="12427561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62</a:t>
            </a:fld>
            <a:endParaRPr lang="en-US"/>
          </a:p>
        </p:txBody>
      </p:sp>
    </p:spTree>
    <p:extLst>
      <p:ext uri="{BB962C8B-B14F-4D97-AF65-F5344CB8AC3E}">
        <p14:creationId xmlns:p14="http://schemas.microsoft.com/office/powerpoint/2010/main" val="3991295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normAutofit fontScale="92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pPr/>
              <a:t>12</a:t>
            </a:fld>
            <a:endParaRPr lang="en-US"/>
          </a:p>
        </p:txBody>
      </p:sp>
    </p:spTree>
    <p:extLst>
      <p:ext uri="{BB962C8B-B14F-4D97-AF65-F5344CB8AC3E}">
        <p14:creationId xmlns:p14="http://schemas.microsoft.com/office/powerpoint/2010/main" val="2238467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13</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14</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15</a:t>
            </a:fld>
            <a:endParaRPr lang="en-US"/>
          </a:p>
        </p:txBody>
      </p:sp>
    </p:spTree>
    <p:extLst>
      <p:ext uri="{BB962C8B-B14F-4D97-AF65-F5344CB8AC3E}">
        <p14:creationId xmlns:p14="http://schemas.microsoft.com/office/powerpoint/2010/main" val="474115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9" name="Date Placeholder 8"/>
          <p:cNvSpPr>
            <a:spLocks noGrp="1"/>
          </p:cNvSpPr>
          <p:nvPr>
            <p:ph type="dt" sz="half" idx="14"/>
          </p:nvPr>
        </p:nvSpPr>
        <p:spPr/>
        <p:txBody>
          <a:bodyPr/>
          <a:lstStyle>
            <a:lvl1pPr>
              <a:defRPr>
                <a:solidFill>
                  <a:schemeClr val="tx1"/>
                </a:solidFill>
              </a:defRPr>
            </a:lvl1pPr>
          </a:lstStyle>
          <a:p>
            <a:fld id="{77FA4B4C-1569-7145-A2F8-D717F68A8368}" type="datetime1">
              <a:rPr lang="en-US" smtClean="0"/>
              <a:pPr/>
              <a:t>2014-09-26</a:t>
            </a:fld>
            <a:endParaRPr lang="en-US"/>
          </a:p>
        </p:txBody>
      </p:sp>
      <p:sp>
        <p:nvSpPr>
          <p:cNvPr id="10" name="Footer Placeholder 9"/>
          <p:cNvSpPr>
            <a:spLocks noGrp="1"/>
          </p:cNvSpPr>
          <p:nvPr>
            <p:ph type="ftr" sz="quarter" idx="15"/>
          </p:nvPr>
        </p:nvSpPr>
        <p:spPr/>
        <p:txBody>
          <a:bodyPr/>
          <a:lstStyle>
            <a:lvl1pPr>
              <a:defRPr>
                <a:solidFill>
                  <a:schemeClr val="tx1"/>
                </a:solidFill>
              </a:defRPr>
            </a:lvl1pPr>
          </a:lstStyle>
          <a:p>
            <a:r>
              <a:rPr lang="en-US" smtClean="0"/>
              <a:t>Oracle Confidential – Internal/Restricted/Highly Restricted</a:t>
            </a:r>
            <a:endParaRPr lang="en-US"/>
          </a:p>
        </p:txBody>
      </p:sp>
      <p:pic>
        <p:nvPicPr>
          <p:cNvPr id="11" name="Picture 10" descr="Horizontal JavaOne-Oracle co-branded logo in white on blue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a:t>
            </a:r>
            <a:r>
              <a:rPr sz="850" dirty="0" smtClean="0">
                <a:solidFill>
                  <a:schemeClr val="tx1"/>
                </a:solidFill>
              </a:rPr>
              <a:t>.  </a:t>
            </a:r>
            <a:endParaRPr sz="850" dirty="0">
              <a:solidFill>
                <a:srgbClr val="FF0000"/>
              </a:solidFill>
            </a:endParaRPr>
          </a:p>
        </p:txBody>
      </p:sp>
    </p:spTree>
    <p:extLst>
      <p:ext uri="{BB962C8B-B14F-4D97-AF65-F5344CB8AC3E}">
        <p14:creationId xmlns:p14="http://schemas.microsoft.com/office/powerpoint/2010/main" val="399320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bwMode="ltGray">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7" name="Group 16"/>
          <p:cNvGrpSpPr/>
          <p:nvPr userDrawn="1"/>
        </p:nvGrpSpPr>
        <p:grpSpPr>
          <a:xfrm>
            <a:off x="0" y="0"/>
            <a:ext cx="12189398" cy="6858000"/>
            <a:chOff x="0" y="0"/>
            <a:chExt cx="12189398" cy="6858000"/>
          </a:xfrm>
        </p:grpSpPr>
        <p:sp>
          <p:nvSpPr>
            <p:cNvPr id="19" name="Rectangle 18"/>
            <p:cNvSpPr/>
            <p:nvPr/>
          </p:nvSpPr>
          <p:spPr bwMode="gray">
            <a:xfrm>
              <a:off x="0" y="0"/>
              <a:ext cx="19396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Rectangle 19"/>
            <p:cNvSpPr/>
            <p:nvPr/>
          </p:nvSpPr>
          <p:spPr bwMode="gray">
            <a:xfrm>
              <a:off x="11995438" y="0"/>
              <a:ext cx="1939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ectangle 20"/>
            <p:cNvSpPr/>
            <p:nvPr/>
          </p:nvSpPr>
          <p:spPr bwMode="gray">
            <a:xfrm>
              <a:off x="0"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Rectangle 21"/>
            <p:cNvSpPr/>
            <p:nvPr/>
          </p:nvSpPr>
          <p:spPr bwMode="gray">
            <a:xfrm>
              <a:off x="0"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lvl1pPr>
              <a:defRPr>
                <a:solidFill>
                  <a:schemeClr val="bg1"/>
                </a:solidFill>
              </a:defRPr>
            </a:lvl1pPr>
          </a:lstStyle>
          <a:p>
            <a:fld id="{D832178D-8FEC-7147-BC46-F061BD817F75}" type="datetime1">
              <a:rPr lang="en-US" smtClean="0"/>
              <a:pPr/>
              <a:t>2014-09-26</a:t>
            </a:fld>
            <a:endParaRPr lang="en-US"/>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smtClean="0"/>
              <a:t>Oracle Confidential – Internal/Restricted/Highly Restricted</a:t>
            </a:r>
            <a:endParaRPr lang="en-US"/>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C51EAA63-D034-42AE-91FA-B13B9518C7BE}" type="slidenum">
              <a:rPr lang="en-US" smtClean="0"/>
              <a:pPr/>
              <a:t>‹#›</a:t>
            </a:fld>
            <a:endParaRPr lang="en-US"/>
          </a:p>
        </p:txBody>
      </p:sp>
      <p:pic>
        <p:nvPicPr>
          <p:cNvPr id="15" name="Picture 14"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bg1"/>
                </a:solidFill>
              </a:rPr>
              <a:t>Copyright © </a:t>
            </a:r>
            <a:r>
              <a:rPr sz="850" dirty="0" smtClean="0">
                <a:solidFill>
                  <a:schemeClr val="bg1"/>
                </a:solidFill>
              </a:rPr>
              <a:t>2014</a:t>
            </a:r>
            <a:r>
              <a:rPr lang="en-US" sz="850" dirty="0" smtClean="0">
                <a:solidFill>
                  <a:schemeClr val="bg1"/>
                </a:solidFill>
              </a:rPr>
              <a:t>,</a:t>
            </a:r>
            <a:r>
              <a:rPr sz="850" dirty="0" smtClean="0">
                <a:solidFill>
                  <a:schemeClr val="bg1"/>
                </a:solidFill>
              </a:rPr>
              <a:t> </a:t>
            </a:r>
            <a:r>
              <a:rPr sz="850" dirty="0">
                <a:solidFill>
                  <a:schemeClr val="bg1"/>
                </a:solidFill>
              </a:rPr>
              <a:t>Oracle and/or its affiliates. All rights reserved</a:t>
            </a:r>
            <a:r>
              <a:rPr sz="850" dirty="0" smtClean="0">
                <a:solidFill>
                  <a:schemeClr val="bg1"/>
                </a:solidFill>
              </a:rPr>
              <a:t>.  </a:t>
            </a:r>
            <a:endParaRPr sz="850" dirty="0">
              <a:solidFill>
                <a:schemeClr val="bg1"/>
              </a:solidFill>
            </a:endParaRPr>
          </a:p>
        </p:txBody>
      </p:sp>
    </p:spTree>
    <p:extLst>
      <p:ext uri="{BB962C8B-B14F-4D97-AF65-F5344CB8AC3E}">
        <p14:creationId xmlns:p14="http://schemas.microsoft.com/office/powerpoint/2010/main" val="1117667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C5B044-6FCC-C54E-9AAE-6A162197DAC6}"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267037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AAA8F32-AB45-1B4E-94A2-627F4A01FA4A}"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3" name="Title 2"/>
          <p:cNvSpPr>
            <a:spLocks noGrp="1"/>
          </p:cNvSpPr>
          <p:nvPr>
            <p:ph type="title"/>
          </p:nvPr>
        </p:nvSpPr>
        <p:spPr/>
        <p:txBody>
          <a:bodyPr/>
          <a:lstStyle/>
          <a:p>
            <a:r>
              <a:rPr lang="en-US" smtClean="0"/>
              <a:t>Click to edit Master title style</a:t>
            </a:r>
            <a:endParaRPr lang="en-US"/>
          </a:p>
        </p:txBody>
      </p:sp>
      <p:sp>
        <p:nvSpPr>
          <p:cNvPr id="9" name="Picture Placeholder 15" descr="If presenting remotely, you can insert your photo here"/>
          <p:cNvSpPr>
            <a:spLocks noGrp="1"/>
          </p:cNvSpPr>
          <p:nvPr>
            <p:ph type="pic" sz="quarter" idx="15"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a:t>Click icon to insert picture</a:t>
            </a:r>
          </a:p>
        </p:txBody>
      </p:sp>
      <p:sp>
        <p:nvSpPr>
          <p:cNvPr id="10" name="Text Placeholder 10"/>
          <p:cNvSpPr>
            <a:spLocks noGrp="1"/>
          </p:cNvSpPr>
          <p:nvPr>
            <p:ph type="body" sz="quarter" idx="16"/>
          </p:nvPr>
        </p:nvSpPr>
        <p:spPr>
          <a:xfrm>
            <a:off x="6035040" y="1828799"/>
            <a:ext cx="5623560"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29818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455A2F73-8D13-934D-AD11-67AE3D148C58}"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94509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86DBD176-56F3-B84B-9D02-0328E2AB3B75}"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Picture Placeholder 15"/>
          <p:cNvSpPr>
            <a:spLocks noGrp="1" noChangeAspect="1"/>
          </p:cNvSpPr>
          <p:nvPr>
            <p:ph type="pic" sz="quarter" idx="14" hasCustomPrompt="1"/>
          </p:nvPr>
        </p:nvSpPr>
        <p:spPr>
          <a:xfrm>
            <a:off x="531812" y="1905000"/>
            <a:ext cx="2194560" cy="3072384"/>
          </a:xfrm>
          <a:noFill/>
        </p:spPr>
        <p:txBody>
          <a:bodyPr tIns="91440">
            <a:noAutofit/>
          </a:bodyPr>
          <a:lstStyle>
            <a:lvl1pPr marL="0" indent="0" algn="ctr">
              <a:spcBef>
                <a:spcPts val="0"/>
              </a:spcBef>
              <a:buNone/>
              <a:defRPr sz="1800" baseline="0">
                <a:solidFill>
                  <a:schemeClr val="tx1"/>
                </a:solidFill>
              </a:defRPr>
            </a:lvl1pPr>
          </a:lstStyle>
          <a:p>
            <a:r>
              <a:rPr/>
              <a:t>Click icon to insert picture</a:t>
            </a:r>
          </a:p>
        </p:txBody>
      </p:sp>
    </p:spTree>
    <p:extLst>
      <p:ext uri="{BB962C8B-B14F-4D97-AF65-F5344CB8AC3E}">
        <p14:creationId xmlns:p14="http://schemas.microsoft.com/office/powerpoint/2010/main" val="10277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CB4E24E5-726A-6649-BB4B-7BE83A70FCED}"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52016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11AAAD2-7CCF-9F45-A03E-9B4E0291EE71}"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5337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AD324F5C-F178-8247-9AB8-166423452BB5}"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2263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0660E8F-9361-0B47-90EE-4158708751F6}"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42812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975781-4271-8445-9F09-83D6589EB38A}"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3"/>
                </a:solidFill>
              </a:defRPr>
            </a:lvl1pPr>
          </a:lstStyle>
          <a:p>
            <a:r>
              <a:rPr lang="en-US" dirty="0" smtClean="0"/>
              <a:t>XX</a:t>
            </a:r>
            <a:endParaRPr lang="en-US" dirty="0"/>
          </a:p>
        </p:txBody>
      </p:sp>
    </p:spTree>
    <p:extLst>
      <p:ext uri="{BB962C8B-B14F-4D97-AF65-F5344CB8AC3E}">
        <p14:creationId xmlns:p14="http://schemas.microsoft.com/office/powerpoint/2010/main" val="373938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3723D3E4-38D8-0F48-B65C-26DA15A6FE5C}" type="datetime1">
              <a:rPr lang="en-US" smtClean="0"/>
              <a:pPr/>
              <a:t>2014-09-26</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t>Oracle Confidential – Internal/Restricted/Highly Restricted</a:t>
            </a:r>
            <a:endParaRPr lang="en-US"/>
          </a:p>
        </p:txBody>
      </p:sp>
      <p:pic>
        <p:nvPicPr>
          <p:cNvPr id="8" name="Picture 7" descr="Horizontal JavaOne-Oracle co-branded logo in white on blue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
        <p:nvSpPr>
          <p:cNvPr id="10" name="TextBox 9"/>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a:t>
            </a:r>
            <a:r>
              <a:rPr sz="850" dirty="0" smtClean="0">
                <a:solidFill>
                  <a:schemeClr val="tx1"/>
                </a:solidFill>
              </a:rPr>
              <a:t>.  </a:t>
            </a:r>
            <a:endParaRPr sz="850" dirty="0">
              <a:solidFill>
                <a:srgbClr val="FF0000"/>
              </a:solidFill>
            </a:endParaRPr>
          </a:p>
        </p:txBody>
      </p:sp>
    </p:spTree>
    <p:extLst>
      <p:ext uri="{BB962C8B-B14F-4D97-AF65-F5344CB8AC3E}">
        <p14:creationId xmlns:p14="http://schemas.microsoft.com/office/powerpoint/2010/main" val="240415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3F86D3BF-236E-064F-871D-0355566F70B2}" type="datetime1">
              <a:rPr lang="en-US" smtClean="0"/>
              <a:pPr/>
              <a:t>2014-09-26</a:t>
            </a:fld>
            <a:endParaRPr/>
          </a:p>
        </p:txBody>
      </p:sp>
      <p:sp>
        <p:nvSpPr>
          <p:cNvPr id="8" name="Footer Placeholder 7"/>
          <p:cNvSpPr>
            <a:spLocks noGrp="1"/>
          </p:cNvSpPr>
          <p:nvPr>
            <p:ph type="ftr" sz="quarter" idx="11"/>
          </p:nvPr>
        </p:nvSpPr>
        <p:spPr/>
        <p:txBody>
          <a:bodyPr/>
          <a:lstStyle/>
          <a:p>
            <a:r>
              <a:rPr/>
              <a:t>Oracle Confidential – Internal/Restricted/Highly Restricted</a:t>
            </a:r>
          </a:p>
        </p:txBody>
      </p:sp>
      <p:sp>
        <p:nvSpPr>
          <p:cNvPr id="9" name="Slide Number Placeholder 8"/>
          <p:cNvSpPr>
            <a:spLocks noGrp="1"/>
          </p:cNvSpPr>
          <p:nvPr>
            <p:ph type="sldNum" sz="quarter" idx="12"/>
          </p:nvPr>
        </p:nvSpPr>
        <p:spPr/>
        <p:txBody>
          <a:bodyPr/>
          <a:lstStyle/>
          <a:p>
            <a:fld id="{C51EAA63-D034-42AE-91FA-B13B9518C7BE}" type="slidenum">
              <a:rPr/>
              <a:pPr/>
              <a:t>‹#›</a:t>
            </a:fld>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78700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0D7DD85-F745-0745-BEC8-50073934E0D3}" type="datetime1">
              <a:rPr lang="en-US" smtClean="0"/>
              <a:pPr/>
              <a:t>2014-09-26</a:t>
            </a:fld>
            <a:endParaRPr/>
          </a:p>
        </p:txBody>
      </p:sp>
      <p:sp>
        <p:nvSpPr>
          <p:cNvPr id="4" name="Footer Placeholder 3"/>
          <p:cNvSpPr>
            <a:spLocks noGrp="1"/>
          </p:cNvSpPr>
          <p:nvPr>
            <p:ph type="ftr" sz="quarter" idx="11"/>
          </p:nvPr>
        </p:nvSpPr>
        <p:spPr/>
        <p:txBody>
          <a:bodyPr/>
          <a:lstStyle/>
          <a:p>
            <a:r>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pPr/>
              <a:t>‹#›</a:t>
            </a:fld>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61028D8-9FBD-1A40-9B9F-8BDBD68ED768}" type="datetime1">
              <a:rPr lang="en-US" smtClean="0"/>
              <a:pPr/>
              <a:t>2014-09-26</a:t>
            </a:fld>
            <a:endParaRPr/>
          </a:p>
        </p:txBody>
      </p:sp>
      <p:sp>
        <p:nvSpPr>
          <p:cNvPr id="4" name="Footer Placeholder 3"/>
          <p:cNvSpPr>
            <a:spLocks noGrp="1"/>
          </p:cNvSpPr>
          <p:nvPr>
            <p:ph type="ftr" sz="quarter" idx="11"/>
          </p:nvPr>
        </p:nvSpPr>
        <p:spPr/>
        <p:txBody>
          <a:bodyPr/>
          <a:lstStyle/>
          <a:p>
            <a:r>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pPr/>
              <a:t>‹#›</a:t>
            </a:fld>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1636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B346204-E05E-2843-86DD-E22EC5F11AAD}" type="datetime1">
              <a:rPr lang="en-US" smtClean="0"/>
              <a:pPr/>
              <a:t>2014-09-26</a:t>
            </a:fld>
            <a:endParaRPr/>
          </a:p>
        </p:txBody>
      </p:sp>
      <p:sp>
        <p:nvSpPr>
          <p:cNvPr id="4" name="Footer Placeholder 3"/>
          <p:cNvSpPr>
            <a:spLocks noGrp="1"/>
          </p:cNvSpPr>
          <p:nvPr>
            <p:ph type="ftr" sz="quarter" idx="11"/>
          </p:nvPr>
        </p:nvSpPr>
        <p:spPr/>
        <p:txBody>
          <a:bodyPr/>
          <a:lstStyle/>
          <a:p>
            <a:r>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pPr/>
              <a:t>‹#›</a:t>
            </a:fld>
            <a:endParaRPr/>
          </a:p>
        </p:txBody>
      </p:sp>
      <p:sp>
        <p:nvSpPr>
          <p:cNvPr id="6" name="Content Placeholder 2"/>
          <p:cNvSpPr>
            <a:spLocks noGrp="1"/>
          </p:cNvSpPr>
          <p:nvPr>
            <p:ph idx="1"/>
          </p:nvPr>
        </p:nvSpPr>
        <p:spPr>
          <a:xfrm>
            <a:off x="531151" y="1524000"/>
            <a:ext cx="11126522" cy="4648200"/>
          </a:xfrm>
        </p:spPr>
        <p:txBody>
          <a:bodyPr>
            <a:normAutofit/>
          </a:bodyPr>
          <a:lstStyle>
            <a:lvl1pPr marL="1828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1pPr>
            <a:lvl2pPr marL="6400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2pPr>
            <a:lvl3pPr marL="10972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3pPr>
            <a:lvl4pPr marL="15544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4pPr>
            <a:lvl5pPr marL="20116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0426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7FDB8-79C8-BF4A-AC51-81C46455019B}" type="datetime1">
              <a:rPr lang="en-US" smtClean="0"/>
              <a:pPr/>
              <a:t>2014-09-26</a:t>
            </a:fld>
            <a:endParaRPr/>
          </a:p>
        </p:txBody>
      </p:sp>
      <p:sp>
        <p:nvSpPr>
          <p:cNvPr id="3" name="Footer Placeholder 2"/>
          <p:cNvSpPr>
            <a:spLocks noGrp="1"/>
          </p:cNvSpPr>
          <p:nvPr>
            <p:ph type="ftr" sz="quarter" idx="11"/>
          </p:nvPr>
        </p:nvSpPr>
        <p:spPr/>
        <p:txBody>
          <a:bodyPr/>
          <a:lstStyle/>
          <a:p>
            <a:r>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36082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1" y="1524000"/>
            <a:ext cx="777240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8240"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8F9EEF-62EA-4644-BE8C-4883723A9525}"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45785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FD1698-3010-964C-9DA2-41093DDD0A45}"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0582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2D2B2E-7B44-184B-955A-E782E10A6E5A}"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9089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60367B-E71B-8E4B-A727-0B2C2C77C8E9}"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7908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Date Placeholder 4"/>
          <p:cNvSpPr>
            <a:spLocks noGrp="1"/>
          </p:cNvSpPr>
          <p:nvPr>
            <p:ph type="dt" sz="half" idx="10"/>
          </p:nvPr>
        </p:nvSpPr>
        <p:spPr/>
        <p:txBody>
          <a:bodyPr/>
          <a:lstStyle/>
          <a:p>
            <a:fld id="{2D29594A-2BF9-D844-817D-F4E5B9712D36}"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74544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10" name="Rectangle 9" descr="Full slide 4-color photo can be inserted here"/>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6659444-B5F9-7F46-BD76-961FD908D77D}" type="datetime1">
              <a:rPr lang="en-US" smtClean="0"/>
              <a:pPr/>
              <a:t>2014-09-26</a:t>
            </a:fld>
            <a:endParaRPr/>
          </a:p>
        </p:txBody>
      </p:sp>
      <p:sp>
        <p:nvSpPr>
          <p:cNvPr id="5" name="Footer Placeholder 4"/>
          <p:cNvSpPr>
            <a:spLocks noGrp="1"/>
          </p:cNvSpPr>
          <p:nvPr>
            <p:ph type="ftr" sz="quarter" idx="11"/>
          </p:nvPr>
        </p:nvSpPr>
        <p:spPr/>
        <p:txBody>
          <a:bodyPr/>
          <a:lstStyle/>
          <a:p>
            <a:r>
              <a:rPr/>
              <a:t>Oracle Confidential – Internal/Restricted/Highly Restricted</a:t>
            </a:r>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pic>
        <p:nvPicPr>
          <p:cNvPr id="12" name="Picture 11"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a:t>
            </a:r>
            <a:r>
              <a:rPr sz="850" dirty="0" smtClean="0">
                <a:solidFill>
                  <a:schemeClr val="tx1"/>
                </a:solidFill>
              </a:rPr>
              <a:t>.  </a:t>
            </a:r>
            <a:endParaRPr sz="850" dirty="0">
              <a:solidFill>
                <a:srgbClr val="FF0000"/>
              </a:solidFill>
            </a:endParaRPr>
          </a:p>
        </p:txBody>
      </p:sp>
    </p:spTree>
    <p:extLst>
      <p:ext uri="{BB962C8B-B14F-4D97-AF65-F5344CB8AC3E}">
        <p14:creationId xmlns:p14="http://schemas.microsoft.com/office/powerpoint/2010/main" val="2687821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2" y="406400"/>
            <a:ext cx="585216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C2451C02-20B1-EB4D-BCF9-80244B5F3966}"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27206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6FB6999-D8F8-BC4A-BB84-3BB519E322B9}"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4" name="Title 3"/>
          <p:cNvSpPr>
            <a:spLocks noGrp="1"/>
          </p:cNvSpPr>
          <p:nvPr>
            <p:ph type="title"/>
          </p:nvPr>
        </p:nvSpPr>
        <p:spPr/>
        <p:txBody>
          <a:bodyPr/>
          <a:lstStyle/>
          <a:p>
            <a:r>
              <a:rPr lang="en-US" smtClean="0"/>
              <a:t>Click to edit Master title style</a:t>
            </a:r>
            <a:endParaRPr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12"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3"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15204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sp>
        <p:nvSpPr>
          <p:cNvPr id="2" name="Title 1"/>
          <p:cNvSpPr>
            <a:spLocks noGrp="1"/>
          </p:cNvSpPr>
          <p:nvPr>
            <p:ph type="title"/>
          </p:nvPr>
        </p:nvSpPr>
        <p:spPr>
          <a:xfrm>
            <a:off x="531812" y="406400"/>
            <a:ext cx="585216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27DD4F5B-0090-134D-82E6-61E0A3223785}" type="datetime1">
              <a:rPr lang="en-US" smtClean="0"/>
              <a:pPr/>
              <a:t>2014-09-26</a:t>
            </a:fld>
            <a:endParaRPr/>
          </a:p>
        </p:txBody>
      </p:sp>
      <p:sp>
        <p:nvSpPr>
          <p:cNvPr id="6" name="Footer Placeholder 5"/>
          <p:cNvSpPr>
            <a:spLocks noGrp="1"/>
          </p:cNvSpPr>
          <p:nvPr>
            <p:ph type="ftr" sz="quarter" idx="11"/>
          </p:nvPr>
        </p:nvSpPr>
        <p:spPr/>
        <p:txBody>
          <a:bodyPr/>
          <a:lstStyle/>
          <a:p>
            <a:r>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12"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pic>
        <p:nvPicPr>
          <p:cNvPr id="15" name="Picture 14"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16"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2677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etric with Picture">
    <p:bg bwMode="ltGray">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23" name="Group 22"/>
          <p:cNvGrpSpPr/>
          <p:nvPr userDrawn="1"/>
        </p:nvGrpSpPr>
        <p:grpSpPr>
          <a:xfrm>
            <a:off x="0" y="0"/>
            <a:ext cx="12189398" cy="6858000"/>
            <a:chOff x="0" y="0"/>
            <a:chExt cx="12189398" cy="6858000"/>
          </a:xfrm>
        </p:grpSpPr>
        <p:sp>
          <p:nvSpPr>
            <p:cNvPr id="24" name="Rectangle 23"/>
            <p:cNvSpPr/>
            <p:nvPr/>
          </p:nvSpPr>
          <p:spPr bwMode="gray">
            <a:xfrm>
              <a:off x="0" y="0"/>
              <a:ext cx="19396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Rectangle 24"/>
            <p:cNvSpPr/>
            <p:nvPr/>
          </p:nvSpPr>
          <p:spPr bwMode="gray">
            <a:xfrm>
              <a:off x="11995438" y="0"/>
              <a:ext cx="1939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Rectangle 25"/>
            <p:cNvSpPr/>
            <p:nvPr/>
          </p:nvSpPr>
          <p:spPr bwMode="gray">
            <a:xfrm>
              <a:off x="0"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Rectangle 26"/>
            <p:cNvSpPr/>
            <p:nvPr/>
          </p:nvSpPr>
          <p:spPr bwMode="gray">
            <a:xfrm>
              <a:off x="0"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22" name="Text Placeholder 12"/>
          <p:cNvSpPr>
            <a:spLocks noGrp="1"/>
          </p:cNvSpPr>
          <p:nvPr>
            <p:ph type="body" sz="quarter" idx="13" hasCustomPrompt="1"/>
          </p:nvPr>
        </p:nvSpPr>
        <p:spPr>
          <a:xfrm>
            <a:off x="760412" y="2666999"/>
            <a:ext cx="45720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4572000" cy="2044700"/>
          </a:xfrm>
        </p:spPr>
        <p:txBody>
          <a:bodyPr/>
          <a:lstStyle>
            <a:lvl1pPr>
              <a:defRPr sz="13800" b="1"/>
            </a:lvl1pPr>
          </a:lstStyle>
          <a:p>
            <a:r>
              <a:rPr lang="en-US" smtClean="0"/>
              <a:t>XX</a:t>
            </a:r>
            <a:endParaRPr lang="en-US" dirty="0"/>
          </a:p>
        </p:txBody>
      </p:sp>
      <p:sp>
        <p:nvSpPr>
          <p:cNvPr id="2" name="Date Placeholder 1"/>
          <p:cNvSpPr>
            <a:spLocks noGrp="1"/>
          </p:cNvSpPr>
          <p:nvPr>
            <p:ph type="dt" sz="half" idx="14"/>
          </p:nvPr>
        </p:nvSpPr>
        <p:spPr/>
        <p:txBody>
          <a:bodyPr/>
          <a:lstStyle>
            <a:lvl1pPr>
              <a:defRPr>
                <a:solidFill>
                  <a:schemeClr val="bg1"/>
                </a:solidFill>
              </a:defRPr>
            </a:lvl1pPr>
          </a:lstStyle>
          <a:p>
            <a:fld id="{78F0256C-D369-8A4C-8411-11896DB89319}" type="datetime1">
              <a:rPr lang="en-US" smtClean="0"/>
              <a:pPr/>
              <a:t>2014-09-26</a:t>
            </a:fld>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r>
              <a:rPr lang="en-US" smtClean="0"/>
              <a:t>Oracle Confidential – Internal/Restricted/Highly Restricted</a:t>
            </a:r>
            <a:endParaRPr lang="en-US"/>
          </a:p>
        </p:txBody>
      </p:sp>
      <p:sp>
        <p:nvSpPr>
          <p:cNvPr id="9" name="Slide Number Placeholder 8"/>
          <p:cNvSpPr>
            <a:spLocks noGrp="1"/>
          </p:cNvSpPr>
          <p:nvPr>
            <p:ph type="sldNum" sz="quarter" idx="16"/>
          </p:nvPr>
        </p:nvSpPr>
        <p:spPr/>
        <p:txBody>
          <a:bodyPr/>
          <a:lstStyle>
            <a:lvl1pPr>
              <a:defRPr>
                <a:solidFill>
                  <a:schemeClr val="bg1"/>
                </a:solidFill>
              </a:defRPr>
            </a:lvl1pPr>
          </a:lstStyle>
          <a:p>
            <a:fld id="{C51EAA63-D034-42AE-91FA-B13B9518C7BE}" type="slidenum">
              <a:rPr lang="en-US" smtClean="0"/>
              <a:pPr/>
              <a:t>‹#›</a:t>
            </a:fld>
            <a:endParaRPr lang="en-US"/>
          </a:p>
        </p:txBody>
      </p:sp>
      <p:pic>
        <p:nvPicPr>
          <p:cNvPr id="15" name="Picture 14"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bg1"/>
                </a:solidFill>
              </a:rPr>
              <a:t>Copyright © </a:t>
            </a:r>
            <a:r>
              <a:rPr sz="850" dirty="0" smtClean="0">
                <a:solidFill>
                  <a:schemeClr val="bg1"/>
                </a:solidFill>
              </a:rPr>
              <a:t>2014</a:t>
            </a:r>
            <a:r>
              <a:rPr lang="en-US" sz="850" dirty="0" smtClean="0">
                <a:solidFill>
                  <a:schemeClr val="bg1"/>
                </a:solidFill>
              </a:rPr>
              <a:t>,</a:t>
            </a:r>
            <a:r>
              <a:rPr sz="850" dirty="0" smtClean="0">
                <a:solidFill>
                  <a:schemeClr val="bg1"/>
                </a:solidFill>
              </a:rPr>
              <a:t> </a:t>
            </a:r>
            <a:r>
              <a:rPr sz="850" dirty="0">
                <a:solidFill>
                  <a:schemeClr val="bg1"/>
                </a:solidFill>
              </a:rPr>
              <a:t>Oracle and/or its affiliates. All rights reserved</a:t>
            </a:r>
            <a:r>
              <a:rPr sz="850" dirty="0" smtClean="0">
                <a:solidFill>
                  <a:schemeClr val="bg1"/>
                </a:solidFill>
              </a:rPr>
              <a:t>.  </a:t>
            </a:r>
            <a:endParaRPr sz="850" dirty="0">
              <a:solidFill>
                <a:schemeClr val="bg1"/>
              </a:solidFill>
            </a:endParaRPr>
          </a:p>
        </p:txBody>
      </p:sp>
    </p:spTree>
    <p:extLst>
      <p:ext uri="{BB962C8B-B14F-4D97-AF65-F5344CB8AC3E}">
        <p14:creationId xmlns:p14="http://schemas.microsoft.com/office/powerpoint/2010/main" val="1381817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1B6DE-7F62-6F49-8072-EA3A0A2E1897}" type="datetime1">
              <a:rPr lang="en-US" smtClean="0"/>
              <a:pPr/>
              <a:t>2014-09-26</a:t>
            </a:fld>
            <a:endParaRPr/>
          </a:p>
        </p:txBody>
      </p:sp>
      <p:sp>
        <p:nvSpPr>
          <p:cNvPr id="3" name="Footer Placeholder 2"/>
          <p:cNvSpPr>
            <a:spLocks noGrp="1"/>
          </p:cNvSpPr>
          <p:nvPr>
            <p:ph type="ftr" sz="quarter" idx="11"/>
          </p:nvPr>
        </p:nvSpPr>
        <p:spPr/>
        <p:txBody>
          <a:bodyPr/>
          <a:lstStyle/>
          <a:p>
            <a:r>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a:latin typeface="+mj-lt"/>
              </a:rPr>
              <a:t>Safe Harbor</a:t>
            </a:r>
            <a:r>
              <a:rPr sz="3200" baseline="0">
                <a:latin typeface="+mj-lt"/>
              </a:rPr>
              <a:t> Statement</a:t>
            </a:r>
            <a:endParaRPr sz="3200">
              <a:latin typeface="+mj-lt"/>
            </a:endParaRP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a:latin typeface="+mn-lt"/>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59788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70FF8B-BD82-D648-824F-86C6ABD33E32}" type="datetime1">
              <a:rPr lang="en-US" smtClean="0"/>
              <a:pPr/>
              <a:t>2014-09-26</a:t>
            </a:fld>
            <a:endParaRPr/>
          </a:p>
        </p:txBody>
      </p:sp>
      <p:sp>
        <p:nvSpPr>
          <p:cNvPr id="3" name="Footer Placeholder 2"/>
          <p:cNvSpPr>
            <a:spLocks noGrp="1"/>
          </p:cNvSpPr>
          <p:nvPr>
            <p:ph type="ftr" sz="quarter" idx="11"/>
          </p:nvPr>
        </p:nvSpPr>
        <p:spPr/>
        <p:txBody>
          <a:bodyPr/>
          <a:lstStyle/>
          <a:p>
            <a:r>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a:latin typeface="+mj-lt"/>
              </a:rPr>
              <a:t>Safe Harbor</a:t>
            </a:r>
            <a:r>
              <a:rPr sz="3200" baseline="0">
                <a:latin typeface="+mj-lt"/>
              </a:rPr>
              <a:t> Statement</a:t>
            </a:r>
            <a:endParaRPr sz="3200">
              <a:latin typeface="+mj-lt"/>
            </a:endParaRP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a:latin typeface="+mn-lt"/>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35887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6" name="Picture 5" descr="&quot;Hardware and Software Engineered to work together&quot; tagline in red and black"/>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820860" y="2313432"/>
            <a:ext cx="6547104" cy="1832339"/>
          </a:xfrm>
          <a:prstGeom prst="rect">
            <a:avLst/>
          </a:prstGeom>
        </p:spPr>
      </p:pic>
      <p:sp>
        <p:nvSpPr>
          <p:cNvPr id="2" name="Date Placeholder 1"/>
          <p:cNvSpPr>
            <a:spLocks noGrp="1"/>
          </p:cNvSpPr>
          <p:nvPr>
            <p:ph type="dt" sz="half" idx="10"/>
          </p:nvPr>
        </p:nvSpPr>
        <p:spPr/>
        <p:txBody>
          <a:bodyPr/>
          <a:lstStyle/>
          <a:p>
            <a:fld id="{93EE18A7-1808-E840-B6D6-0630541C2DF5}" type="datetime1">
              <a:rPr lang="en-US" smtClean="0"/>
              <a:pPr/>
              <a:t>2014-09-26</a:t>
            </a:fld>
            <a:endParaRPr/>
          </a:p>
        </p:txBody>
      </p:sp>
      <p:sp>
        <p:nvSpPr>
          <p:cNvPr id="3" name="Footer Placeholder 2"/>
          <p:cNvSpPr>
            <a:spLocks noGrp="1"/>
          </p:cNvSpPr>
          <p:nvPr>
            <p:ph type="ftr" sz="quarter" idx="11"/>
          </p:nvPr>
        </p:nvSpPr>
        <p:spPr/>
        <p:txBody>
          <a:bodyPr/>
          <a:lstStyle/>
          <a:p>
            <a:r>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370913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Oracle Signature">
    <p:spTree>
      <p:nvGrpSpPr>
        <p:cNvPr id="1" name=""/>
        <p:cNvGrpSpPr/>
        <p:nvPr/>
      </p:nvGrpSpPr>
      <p:grpSpPr>
        <a:xfrm>
          <a:off x="0" y="0"/>
          <a:ext cx="0" cy="0"/>
          <a:chOff x="0" y="0"/>
          <a:chExt cx="0" cy="0"/>
        </a:xfrm>
      </p:grpSpPr>
      <p:pic>
        <p:nvPicPr>
          <p:cNvPr id="6" name="Picture 5" descr="Oracle Signature in red on white background. Light blue frame around perime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3904" y="2808154"/>
            <a:ext cx="4581144" cy="641359"/>
          </a:xfrm>
          <a:prstGeom prst="rect">
            <a:avLst/>
          </a:prstGeom>
        </p:spPr>
      </p:pic>
      <p:grpSp>
        <p:nvGrpSpPr>
          <p:cNvPr id="12" name="Group 11"/>
          <p:cNvGrpSpPr/>
          <p:nvPr userDrawn="1"/>
        </p:nvGrpSpPr>
        <p:grpSpPr>
          <a:xfrm>
            <a:off x="0" y="0"/>
            <a:ext cx="12189398" cy="6858000"/>
            <a:chOff x="0" y="0"/>
            <a:chExt cx="12189398" cy="6858000"/>
          </a:xfrm>
        </p:grpSpPr>
        <p:sp>
          <p:nvSpPr>
            <p:cNvPr id="13" name="Rectangle 12"/>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bwMode="gray">
            <a:xfrm>
              <a:off x="11995438"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Rectangle 15"/>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343664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Java-Oracle Cobrand Logo">
    <p:bg bwMode="auto">
      <p:bgRef idx="1001">
        <a:schemeClr val="bg1"/>
      </p:bgRef>
    </p:bg>
    <p:spTree>
      <p:nvGrpSpPr>
        <p:cNvPr id="1" name=""/>
        <p:cNvGrpSpPr/>
        <p:nvPr/>
      </p:nvGrpSpPr>
      <p:grpSpPr>
        <a:xfrm>
          <a:off x="0" y="0"/>
          <a:ext cx="0" cy="0"/>
          <a:chOff x="0" y="0"/>
          <a:chExt cx="0" cy="0"/>
        </a:xfrm>
      </p:grpSpPr>
      <p:pic>
        <p:nvPicPr>
          <p:cNvPr id="4" name="Picture 3" descr="Horizontal Java-Oracle co-branded logo in white on blue staging background. Light blue frame around peri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white">
          <a:xfrm>
            <a:off x="111124" y="63403"/>
            <a:ext cx="11966576" cy="6731196"/>
          </a:xfrm>
          <a:prstGeom prst="rect">
            <a:avLst/>
          </a:prstGeom>
        </p:spPr>
      </p:pic>
      <p:grpSp>
        <p:nvGrpSpPr>
          <p:cNvPr id="10" name="Group 9"/>
          <p:cNvGrpSpPr/>
          <p:nvPr userDrawn="1"/>
        </p:nvGrpSpPr>
        <p:grpSpPr>
          <a:xfrm>
            <a:off x="0" y="0"/>
            <a:ext cx="12189398" cy="6858000"/>
            <a:chOff x="0" y="0"/>
            <a:chExt cx="12189398" cy="6858000"/>
          </a:xfrm>
        </p:grpSpPr>
        <p:sp>
          <p:nvSpPr>
            <p:cNvPr id="12" name="Rectangle 11"/>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Rectangle 12"/>
            <p:cNvSpPr/>
            <p:nvPr/>
          </p:nvSpPr>
          <p:spPr bwMode="gray">
            <a:xfrm>
              <a:off x="11995438"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pic>
        <p:nvPicPr>
          <p:cNvPr id="9" name="Picture 8" descr="java-oracle-cobrand-logo-ppt-2.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89212" y="1570252"/>
            <a:ext cx="6781588" cy="2546850"/>
          </a:xfrm>
          <a:prstGeom prst="rect">
            <a:avLst/>
          </a:prstGeom>
        </p:spPr>
      </p:pic>
    </p:spTree>
    <p:extLst>
      <p:ext uri="{BB962C8B-B14F-4D97-AF65-F5344CB8AC3E}">
        <p14:creationId xmlns:p14="http://schemas.microsoft.com/office/powerpoint/2010/main" val="106575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7F9EA8-D413-B34E-B88E-154BC419E737}" type="datetime1">
              <a:rPr lang="en-US" smtClean="0"/>
              <a:pPr/>
              <a:t>2014-09-26</a:t>
            </a:fld>
            <a:endParaRPr lang="en-US"/>
          </a:p>
        </p:txBody>
      </p:sp>
      <p:sp>
        <p:nvSpPr>
          <p:cNvPr id="8" name="Footer Placeholder 7"/>
          <p:cNvSpPr>
            <a:spLocks noGrp="1"/>
          </p:cNvSpPr>
          <p:nvPr>
            <p:ph type="ftr" sz="quarter" idx="11"/>
          </p:nvPr>
        </p:nvSpPr>
        <p:spPr/>
        <p:txBody>
          <a:bodyPr/>
          <a:lstStyle/>
          <a:p>
            <a:r>
              <a:rPr lang="en-US" smtClean="0"/>
              <a:t>Oracle Confidential – Internal/Restricted/Highly Restricted</a:t>
            </a:r>
            <a:endParaRPr lang="en-US"/>
          </a:p>
        </p:txBody>
      </p:sp>
      <p:sp>
        <p:nvSpPr>
          <p:cNvPr id="9" name="Slide Number Placeholder 8"/>
          <p:cNvSpPr>
            <a:spLocks noGrp="1"/>
          </p:cNvSpPr>
          <p:nvPr>
            <p:ph type="sldNum" sz="quarter" idx="12"/>
          </p:nvPr>
        </p:nvSpPr>
        <p:spPr/>
        <p:txBody>
          <a:bodyPr/>
          <a:lstStyle/>
          <a:p>
            <a:fld id="{C51EAA63-D034-42AE-91FA-B13B9518C7BE}" type="slidenum">
              <a:rPr lang="en-US" smtClean="0"/>
              <a:pPr/>
              <a:t>‹#›</a:t>
            </a:fld>
            <a:endParaRPr lang="en-US"/>
          </a:p>
        </p:txBody>
      </p:sp>
    </p:spTree>
    <p:extLst>
      <p:ext uri="{BB962C8B-B14F-4D97-AF65-F5344CB8AC3E}">
        <p14:creationId xmlns:p14="http://schemas.microsoft.com/office/powerpoint/2010/main" val="386218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bwMode="ltGray">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EA2EC97F-CABC-6343-B2BD-1C085065BBCB}" type="datetime1">
              <a:rPr lang="en-US" smtClean="0"/>
              <a:pPr/>
              <a:t>2014-09-26</a:t>
            </a:fld>
            <a:endParaRPr/>
          </a:p>
        </p:txBody>
      </p:sp>
      <p:sp>
        <p:nvSpPr>
          <p:cNvPr id="5" name="Footer Placeholder 4"/>
          <p:cNvSpPr>
            <a:spLocks noGrp="1"/>
          </p:cNvSpPr>
          <p:nvPr>
            <p:ph type="ftr" sz="quarter" idx="11"/>
          </p:nvPr>
        </p:nvSpPr>
        <p:spPr/>
        <p:txBody>
          <a:bodyPr/>
          <a:lstStyle/>
          <a:p>
            <a:r>
              <a:rPr/>
              <a:t>Oracle Confidential – Internal/Restricted/Highly Restricted</a:t>
            </a: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pic>
        <p:nvPicPr>
          <p:cNvPr id="14" name="Picture 13"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a:t>
            </a:r>
            <a:r>
              <a:rPr sz="850" dirty="0" smtClean="0">
                <a:solidFill>
                  <a:schemeClr val="tx1"/>
                </a:solidFill>
              </a:rPr>
              <a:t>.  </a:t>
            </a:r>
            <a:endParaRPr sz="850" dirty="0">
              <a:solidFill>
                <a:srgbClr val="FF0000"/>
              </a:solidFill>
            </a:endParaRPr>
          </a:p>
        </p:txBody>
      </p:sp>
    </p:spTree>
    <p:extLst>
      <p:ext uri="{BB962C8B-B14F-4D97-AF65-F5344CB8AC3E}">
        <p14:creationId xmlns:p14="http://schemas.microsoft.com/office/powerpoint/2010/main" val="2558980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8402639-8889-4F40-978B-4BEA86F6C86D}" type="datetime1">
              <a:rPr lang="en-US" smtClean="0"/>
              <a:pPr/>
              <a:t>2014-09-26</a:t>
            </a:fld>
            <a:endParaRPr/>
          </a:p>
        </p:txBody>
      </p:sp>
      <p:sp>
        <p:nvSpPr>
          <p:cNvPr id="5" name="Footer Placeholder 4"/>
          <p:cNvSpPr>
            <a:spLocks noGrp="1"/>
          </p:cNvSpPr>
          <p:nvPr>
            <p:ph type="ftr" sz="quarter" idx="11"/>
          </p:nvPr>
        </p:nvSpPr>
        <p:spPr/>
        <p:txBody>
          <a:bodyPr/>
          <a:lstStyle/>
          <a:p>
            <a:r>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217345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New Template_Program Agenda">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2" y="1546584"/>
            <a:ext cx="12188822" cy="3973688"/>
          </a:xfrm>
          <a:prstGeom prst="rect">
            <a:avLst/>
          </a:prstGeom>
          <a:gradFill flip="none" rotWithShape="1">
            <a:gsLst>
              <a:gs pos="0">
                <a:schemeClr val="accent2">
                  <a:lumMod val="60000"/>
                  <a:lumOff val="40000"/>
                </a:schemeClr>
              </a:gs>
              <a:gs pos="100000">
                <a:schemeClr val="accent4">
                  <a:lumMod val="20000"/>
                  <a:lumOff val="80000"/>
                </a:schemeClr>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7" name="Title 1"/>
          <p:cNvSpPr>
            <a:spLocks noGrp="1"/>
          </p:cNvSpPr>
          <p:nvPr userDrawn="1">
            <p:ph type="title"/>
          </p:nvPr>
        </p:nvSpPr>
        <p:spPr>
          <a:xfrm>
            <a:off x="1073029" y="327385"/>
            <a:ext cx="10359637" cy="1015993"/>
          </a:xfrm>
        </p:spPr>
        <p:txBody>
          <a:bodyPr anchor="t" anchorCtr="0"/>
          <a:lstStyle>
            <a:lvl1pPr algn="l" defTabSz="1218987" rtl="0" eaLnBrk="1" latinLnBrk="0" hangingPunct="1">
              <a:lnSpc>
                <a:spcPct val="90000"/>
              </a:lnSpc>
              <a:spcBef>
                <a:spcPct val="0"/>
              </a:spcBef>
              <a:buNone/>
              <a:defRPr lang="en-US" sz="3700" b="1" kern="1200" dirty="0">
                <a:ln w="0">
                  <a:noFill/>
                </a:ln>
                <a:solidFill>
                  <a:schemeClr val="tx1"/>
                </a:solidFill>
                <a:effectLst/>
                <a:latin typeface="Arial" pitchFamily="34" charset="0"/>
                <a:ea typeface="+mj-ea"/>
                <a:cs typeface="Arial" pitchFamily="34" charset="0"/>
              </a:defRPr>
            </a:lvl1pPr>
          </a:lstStyle>
          <a:p>
            <a:r>
              <a:rPr lang="en-US" smtClean="0"/>
              <a:t>Click to edit Master title style</a:t>
            </a:r>
            <a:endParaRPr lang="en-US" dirty="0"/>
          </a:p>
        </p:txBody>
      </p:sp>
      <p:sp>
        <p:nvSpPr>
          <p:cNvPr id="5" name="Text Placeholder 4"/>
          <p:cNvSpPr>
            <a:spLocks noGrp="1"/>
          </p:cNvSpPr>
          <p:nvPr userDrawn="1">
            <p:ph type="body" sz="quarter" idx="13"/>
          </p:nvPr>
        </p:nvSpPr>
        <p:spPr>
          <a:xfrm>
            <a:off x="1073029" y="1817510"/>
            <a:ext cx="10359637" cy="3488268"/>
          </a:xfrm>
        </p:spPr>
        <p:txBody>
          <a:bodyPr lIns="0" tIns="0"/>
          <a:lstStyle>
            <a:lvl1pPr marL="292557" indent="-292557">
              <a:lnSpc>
                <a:spcPct val="120000"/>
              </a:lnSpc>
              <a:buSzPct val="90000"/>
              <a:buFont typeface="Wingdings" pitchFamily="2" charset="2"/>
              <a:buChar char="§"/>
              <a:defRPr sz="32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216705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and Co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B5F8FC8-5D15-430C-9736-C32A561BD064}" type="datetime1">
              <a:rPr lang="en-US" smtClean="0"/>
              <a:t>2014-09-26</a:t>
            </a:fld>
            <a:endParaRPr/>
          </a:p>
        </p:txBody>
      </p:sp>
      <p:sp>
        <p:nvSpPr>
          <p:cNvPr id="4" name="Footer Placeholder 3"/>
          <p:cNvSpPr>
            <a:spLocks noGrp="1"/>
          </p:cNvSpPr>
          <p:nvPr>
            <p:ph type="ftr" sz="quarter" idx="11"/>
          </p:nvPr>
        </p:nvSpPr>
        <p:spPr>
          <a:xfrm>
            <a:off x="8622792" y="6556248"/>
            <a:ext cx="2743200" cy="182880"/>
          </a:xfrm>
          <a:prstGeom prst="rect">
            <a:avLst/>
          </a:prstGeom>
        </p:spPr>
        <p:txBody>
          <a:bodyPr/>
          <a:lstStyle/>
          <a:p>
            <a:endParaRPr/>
          </a:p>
        </p:txBody>
      </p:sp>
      <p:sp>
        <p:nvSpPr>
          <p:cNvPr id="5" name="Slide Number Placeholder 4"/>
          <p:cNvSpPr>
            <a:spLocks noGrp="1"/>
          </p:cNvSpPr>
          <p:nvPr>
            <p:ph type="sldNum" sz="quarter" idx="12"/>
          </p:nvPr>
        </p:nvSpPr>
        <p:spPr/>
        <p:txBody>
          <a:bodyPr/>
          <a:lstStyle/>
          <a:p>
            <a:fld id="{C51EAA63-D034-42AE-91FA-B13B9518C7BE}" type="slidenum">
              <a:rPr/>
              <a:pPr/>
              <a:t>‹#›</a:t>
            </a:fld>
            <a:endParaRPr/>
          </a:p>
        </p:txBody>
      </p:sp>
      <p:sp>
        <p:nvSpPr>
          <p:cNvPr id="6" name="Content Placeholder 2"/>
          <p:cNvSpPr>
            <a:spLocks noGrp="1"/>
          </p:cNvSpPr>
          <p:nvPr>
            <p:ph idx="1"/>
          </p:nvPr>
        </p:nvSpPr>
        <p:spPr>
          <a:xfrm>
            <a:off x="531151" y="1799166"/>
            <a:ext cx="11126522" cy="4373033"/>
          </a:xfrm>
        </p:spPr>
        <p:txBody>
          <a:bodyPr>
            <a:normAutofit/>
          </a:bodyPr>
          <a:lstStyle>
            <a:lvl1pPr marL="1828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1pPr>
            <a:lvl2pPr marL="6400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2pPr>
            <a:lvl3pPr marL="10972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3pPr>
            <a:lvl4pPr marL="15544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4pPr>
            <a:lvl5pPr marL="20116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11043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bwMode="ltGray">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53D7866D-9BE3-684D-91FB-7360592777BE}" type="datetime1">
              <a:rPr lang="en-US" smtClean="0"/>
              <a:pPr/>
              <a:t>2014-09-26</a:t>
            </a:fld>
            <a:endParaRPr/>
          </a:p>
        </p:txBody>
      </p:sp>
      <p:sp>
        <p:nvSpPr>
          <p:cNvPr id="5" name="Footer Placeholder 4"/>
          <p:cNvSpPr>
            <a:spLocks noGrp="1"/>
          </p:cNvSpPr>
          <p:nvPr>
            <p:ph type="ftr" sz="quarter" idx="11"/>
          </p:nvPr>
        </p:nvSpPr>
        <p:spPr/>
        <p:txBody>
          <a:bodyPr/>
          <a:lstStyle/>
          <a:p>
            <a:r>
              <a:rPr/>
              <a:t>Oracle Confidential – Internal/Restricted/Highly Restricted</a:t>
            </a: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pic>
        <p:nvPicPr>
          <p:cNvPr id="14" name="Picture 13"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a:t>
            </a:r>
            <a:r>
              <a:rPr sz="850" dirty="0" smtClean="0">
                <a:solidFill>
                  <a:schemeClr val="tx1"/>
                </a:solidFill>
              </a:rPr>
              <a:t>.  </a:t>
            </a:r>
            <a:endParaRPr sz="850" dirty="0">
              <a:solidFill>
                <a:srgbClr val="FF0000"/>
              </a:solidFill>
            </a:endParaRPr>
          </a:p>
        </p:txBody>
      </p:sp>
    </p:spTree>
    <p:extLst>
      <p:ext uri="{BB962C8B-B14F-4D97-AF65-F5344CB8AC3E}">
        <p14:creationId xmlns:p14="http://schemas.microsoft.com/office/powerpoint/2010/main" val="40700034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026026-BD19-4A4B-8146-6CD79964D2C2}" type="datetime1">
              <a:rPr lang="en-US" smtClean="0"/>
              <a:pPr/>
              <a:t>2014-09-26</a:t>
            </a:fld>
            <a:endParaRPr lang="en-US"/>
          </a:p>
        </p:txBody>
      </p:sp>
      <p:sp>
        <p:nvSpPr>
          <p:cNvPr id="8" name="Footer Placeholder 7"/>
          <p:cNvSpPr>
            <a:spLocks noGrp="1"/>
          </p:cNvSpPr>
          <p:nvPr>
            <p:ph type="ftr" sz="quarter" idx="11"/>
          </p:nvPr>
        </p:nvSpPr>
        <p:spPr/>
        <p:txBody>
          <a:bodyPr/>
          <a:lstStyle/>
          <a:p>
            <a:r>
              <a:rPr lang="en-US" smtClean="0"/>
              <a:t>Oracle Confidential – Internal/Restricted/Highly Restricted</a:t>
            </a:r>
            <a:endParaRPr lang="en-US"/>
          </a:p>
        </p:txBody>
      </p:sp>
      <p:sp>
        <p:nvSpPr>
          <p:cNvPr id="9" name="Slide Number Placeholder 8"/>
          <p:cNvSpPr>
            <a:spLocks noGrp="1"/>
          </p:cNvSpPr>
          <p:nvPr>
            <p:ph type="sldNum" sz="quarter" idx="12"/>
          </p:nvPr>
        </p:nvSpPr>
        <p:spPr/>
        <p:txBody>
          <a:bodyPr/>
          <a:lstStyle/>
          <a:p>
            <a:fld id="{C51EAA63-D034-42AE-91FA-B13B9518C7BE}" type="slidenum">
              <a:rPr lang="en-US" smtClean="0"/>
              <a:pPr/>
              <a:t>‹#›</a:t>
            </a:fld>
            <a:endParaRPr lang="en-US"/>
          </a:p>
        </p:txBody>
      </p:sp>
    </p:spTree>
    <p:extLst>
      <p:ext uri="{BB962C8B-B14F-4D97-AF65-F5344CB8AC3E}">
        <p14:creationId xmlns:p14="http://schemas.microsoft.com/office/powerpoint/2010/main" val="20752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7247A0-B863-904F-B4B9-A3A37650C0AD}" type="datetime1">
              <a:rPr lang="en-US" smtClean="0"/>
              <a:pPr/>
              <a:t>2014-09-26</a:t>
            </a:fld>
            <a:endParaRPr/>
          </a:p>
        </p:txBody>
      </p:sp>
      <p:sp>
        <p:nvSpPr>
          <p:cNvPr id="5" name="Footer Placeholder 4"/>
          <p:cNvSpPr>
            <a:spLocks noGrp="1"/>
          </p:cNvSpPr>
          <p:nvPr>
            <p:ph type="ftr" sz="quarter" idx="11"/>
          </p:nvPr>
        </p:nvSpPr>
        <p:spPr/>
        <p:txBody>
          <a:bodyPr/>
          <a:lstStyle/>
          <a:p>
            <a:r>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337176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E0E89226-C314-5B4E-9753-4D0EFC64862D}" type="datetime1">
              <a:rPr lang="en-US" smtClean="0"/>
              <a:pPr/>
              <a:t>2014-09-26</a:t>
            </a:fld>
            <a:endParaRPr/>
          </a:p>
        </p:txBody>
      </p:sp>
      <p:sp>
        <p:nvSpPr>
          <p:cNvPr id="5" name="Footer Placeholder 4"/>
          <p:cNvSpPr>
            <a:spLocks noGrp="1"/>
          </p:cNvSpPr>
          <p:nvPr>
            <p:ph type="ftr" sz="quarter" idx="11"/>
          </p:nvPr>
        </p:nvSpPr>
        <p:spPr/>
        <p:txBody>
          <a:bodyPr/>
          <a:lstStyle/>
          <a:p>
            <a:r>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6812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FBC539-573E-D645-A490-04E6350381A6}" type="datetime1">
              <a:rPr lang="en-US" smtClean="0"/>
              <a:pPr/>
              <a:t>2014-09-26</a:t>
            </a:fld>
            <a:endParaRPr/>
          </a:p>
        </p:txBody>
      </p:sp>
      <p:sp>
        <p:nvSpPr>
          <p:cNvPr id="5" name="Footer Placeholder 4"/>
          <p:cNvSpPr>
            <a:spLocks noGrp="1"/>
          </p:cNvSpPr>
          <p:nvPr>
            <p:ph type="ftr" sz="quarter" idx="11"/>
          </p:nvPr>
        </p:nvSpPr>
        <p:spPr/>
        <p:txBody>
          <a:bodyPr/>
          <a:lstStyle/>
          <a:p>
            <a:r>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15138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theme" Target="../theme/theme1.xml"/><Relationship Id="rId4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bwMode="gray">
            <a:xfrm>
              <a:off x="11995438"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178808"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4E9DE412-2E75-7845-852C-889E047CB643}" type="datetime1">
              <a:rPr lang="en-US" smtClean="0"/>
              <a:pPr/>
              <a:t>2014-09-26</a:t>
            </a:fld>
            <a:endParaRPr lang="en-US"/>
          </a:p>
        </p:txBody>
      </p:sp>
      <p:sp>
        <p:nvSpPr>
          <p:cNvPr id="5" name="Footer Placeholder 4"/>
          <p:cNvSpPr>
            <a:spLocks noGrp="1"/>
          </p:cNvSpPr>
          <p:nvPr>
            <p:ph type="ftr" sz="quarter" idx="3"/>
          </p:nvPr>
        </p:nvSpPr>
        <p:spPr>
          <a:xfrm>
            <a:off x="8622792"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dirty="0" smtClean="0"/>
              <a:t>Oracle Confidential – Internal/Restricted/Highly Restricted</a:t>
            </a:r>
            <a:endParaRPr lang="en-US" dirty="0"/>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pPr/>
              <a:t>‹#›</a:t>
            </a:fld>
            <a:endParaRPr lang="en-US"/>
          </a:p>
        </p:txBody>
      </p:sp>
      <p:sp>
        <p:nvSpPr>
          <p:cNvPr id="14" name="TextBox 13"/>
          <p:cNvSpPr txBox="1"/>
          <p:nvPr/>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a:t>
            </a:r>
            <a:r>
              <a:rPr sz="850" dirty="0" smtClean="0">
                <a:solidFill>
                  <a:schemeClr val="tx1"/>
                </a:solidFill>
              </a:rPr>
              <a:t>.  </a:t>
            </a:r>
            <a:endParaRPr sz="850" dirty="0">
              <a:solidFill>
                <a:srgbClr val="FF0000"/>
              </a:solidFill>
            </a:endParaRPr>
          </a:p>
        </p:txBody>
      </p:sp>
      <p:pic>
        <p:nvPicPr>
          <p:cNvPr id="17" name="Picture 16" descr="Horizontal JavaOne-Oracle co-branded logo in white on blue staging background."/>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319306202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2" r:id="rId3"/>
    <p:sldLayoutId id="2147483664" r:id="rId4"/>
    <p:sldLayoutId id="2147483692" r:id="rId5"/>
    <p:sldLayoutId id="2147483650" r:id="rId6"/>
    <p:sldLayoutId id="2147483663" r:id="rId7"/>
    <p:sldLayoutId id="2147483686" r:id="rId8"/>
    <p:sldLayoutId id="2147483651" r:id="rId9"/>
    <p:sldLayoutId id="2147483665" r:id="rId10"/>
    <p:sldLayoutId id="2147483669" r:id="rId11"/>
    <p:sldLayoutId id="2147483689" r:id="rId12"/>
    <p:sldLayoutId id="2147483683" r:id="rId13"/>
    <p:sldLayoutId id="2147483670" r:id="rId14"/>
    <p:sldLayoutId id="2147483652" r:id="rId15"/>
    <p:sldLayoutId id="2147483671" r:id="rId16"/>
    <p:sldLayoutId id="2147483672" r:id="rId17"/>
    <p:sldLayoutId id="2147483679" r:id="rId18"/>
    <p:sldLayoutId id="2147483685" r:id="rId19"/>
    <p:sldLayoutId id="2147483688" r:id="rId20"/>
    <p:sldLayoutId id="2147483654" r:id="rId21"/>
    <p:sldLayoutId id="2147483666" r:id="rId22"/>
    <p:sldLayoutId id="2147483693" r:id="rId23"/>
    <p:sldLayoutId id="2147483655" r:id="rId24"/>
    <p:sldLayoutId id="2147483656" r:id="rId25"/>
    <p:sldLayoutId id="2147483657" r:id="rId26"/>
    <p:sldLayoutId id="2147483673" r:id="rId27"/>
    <p:sldLayoutId id="2147483674" r:id="rId28"/>
    <p:sldLayoutId id="2147483682" r:id="rId29"/>
    <p:sldLayoutId id="2147483684" r:id="rId30"/>
    <p:sldLayoutId id="2147483690" r:id="rId31"/>
    <p:sldLayoutId id="2147483691" r:id="rId32"/>
    <p:sldLayoutId id="2147483668" r:id="rId33"/>
    <p:sldLayoutId id="2147483675" r:id="rId34"/>
    <p:sldLayoutId id="2147483676" r:id="rId35"/>
    <p:sldLayoutId id="2147483667" r:id="rId36"/>
    <p:sldLayoutId id="2147483694" r:id="rId37"/>
    <p:sldLayoutId id="2147483661" r:id="rId38"/>
    <p:sldLayoutId id="2147483687" r:id="rId39"/>
    <p:sldLayoutId id="2147483659" r:id="rId40"/>
    <p:sldLayoutId id="2147483695" r:id="rId41"/>
    <p:sldLayoutId id="2147483696"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ft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hyperlink" Target="mailto:nashorn-dev@openjdk.java.ne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tif"/><Relationship Id="rId1" Type="http://schemas.openxmlformats.org/officeDocument/2006/relationships/slideLayout" Target="../slideLayouts/slideLayout21.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hyperlink" Target="https://wiki.openjdk.java.net/display/Nashorn/Nashorn+Documentation" TargetMode="External"/><Relationship Id="rId4" Type="http://schemas.openxmlformats.org/officeDocument/2006/relationships/hyperlink" Target="https://wiki.openjdk.java.net/display/Nashorn/Nashorn:+Articles,+Documents,+Slides+and+Videos" TargetMode="External"/><Relationship Id="rId5" Type="http://schemas.openxmlformats.org/officeDocument/2006/relationships/hyperlink" Target="https://blogs.oracle.com/nashorn/" TargetMode="External"/><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hyperlink" Target="http://ckeditor.co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16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Typescript Talks</a:t>
            </a:r>
            <a:endParaRPr lang="en-US" dirty="0"/>
          </a:p>
        </p:txBody>
      </p:sp>
      <p:sp>
        <p:nvSpPr>
          <p:cNvPr id="3" name="Text Placeholder 2"/>
          <p:cNvSpPr>
            <a:spLocks noGrp="1"/>
          </p:cNvSpPr>
          <p:nvPr>
            <p:ph type="body" sz="quarter" idx="13"/>
          </p:nvPr>
        </p:nvSpPr>
        <p:spPr/>
        <p:txBody>
          <a:bodyPr/>
          <a:lstStyle/>
          <a:p>
            <a:pPr>
              <a:lnSpc>
                <a:spcPct val="90000"/>
              </a:lnSpc>
            </a:pPr>
            <a:r>
              <a:rPr lang="en-US" dirty="0" err="1"/>
              <a:t>TypeScript</a:t>
            </a:r>
            <a:r>
              <a:rPr lang="en-US" dirty="0"/>
              <a:t> for Java Developers: Coding JavaScript Without the Pain [TUT1853]</a:t>
            </a:r>
          </a:p>
          <a:p>
            <a:pPr lvl="1"/>
            <a:r>
              <a:rPr lang="en-US" dirty="0"/>
              <a:t>Tuesday, Sep 30, 8:30 AM - Hilton - Continental Ballroom 7/8/</a:t>
            </a:r>
            <a:r>
              <a:rPr lang="en-US" dirty="0" smtClean="0"/>
              <a:t>9</a:t>
            </a:r>
            <a:endParaRPr lang="en-US" dirty="0"/>
          </a:p>
          <a:p>
            <a:pPr>
              <a:lnSpc>
                <a:spcPct val="90000"/>
              </a:lnSpc>
            </a:pPr>
            <a:r>
              <a:rPr lang="en-US" dirty="0" err="1"/>
              <a:t>TypeScript</a:t>
            </a:r>
            <a:r>
              <a:rPr lang="en-US" dirty="0"/>
              <a:t> for Java Developers [CON1861]</a:t>
            </a:r>
          </a:p>
          <a:p>
            <a:pPr lvl="1"/>
            <a:r>
              <a:rPr lang="en-US" dirty="0"/>
              <a:t>Wednesday, Oct 1, 11:30 AM - Hilton - Continental Ballroom 7/8/9</a:t>
            </a:r>
          </a:p>
        </p:txBody>
      </p:sp>
    </p:spTree>
    <p:extLst>
      <p:ext uri="{BB962C8B-B14F-4D97-AF65-F5344CB8AC3E}">
        <p14:creationId xmlns:p14="http://schemas.microsoft.com/office/powerpoint/2010/main" val="116110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Contact</a:t>
            </a:r>
            <a:endParaRPr lang="en-US" dirty="0"/>
          </a:p>
        </p:txBody>
      </p:sp>
      <p:sp>
        <p:nvSpPr>
          <p:cNvPr id="3" name="Text Placeholder 2"/>
          <p:cNvSpPr>
            <a:spLocks noGrp="1"/>
          </p:cNvSpPr>
          <p:nvPr>
            <p:ph type="body" sz="quarter" idx="13"/>
          </p:nvPr>
        </p:nvSpPr>
        <p:spPr/>
        <p:txBody>
          <a:bodyPr/>
          <a:lstStyle/>
          <a:p>
            <a:pPr>
              <a:lnSpc>
                <a:spcPct val="90000"/>
              </a:lnSpc>
            </a:pPr>
            <a:r>
              <a:rPr lang="en-US" dirty="0" smtClean="0">
                <a:hlinkClick r:id="rId2"/>
              </a:rPr>
              <a:t>nashorn-dev</a:t>
            </a:r>
            <a:r>
              <a:rPr lang="en-US" dirty="0" smtClean="0">
                <a:hlinkClick r:id="rId2"/>
              </a:rPr>
              <a:t>@openjdk.java.net</a:t>
            </a:r>
            <a:endParaRPr lang="en-US" dirty="0" smtClean="0"/>
          </a:p>
          <a:p>
            <a:pPr>
              <a:lnSpc>
                <a:spcPct val="90000"/>
              </a:lnSpc>
            </a:pPr>
            <a:r>
              <a:rPr lang="en-US" dirty="0" smtClean="0"/>
              <a:t>#</a:t>
            </a:r>
            <a:r>
              <a:rPr lang="en-US" dirty="0" err="1" smtClean="0"/>
              <a:t>nashornjs</a:t>
            </a:r>
            <a:r>
              <a:rPr lang="en-US" dirty="0" smtClean="0"/>
              <a:t> #</a:t>
            </a:r>
            <a:r>
              <a:rPr lang="en-US" dirty="0" err="1" smtClean="0"/>
              <a:t>nashorn</a:t>
            </a:r>
            <a:endParaRPr lang="en-US" dirty="0"/>
          </a:p>
          <a:p>
            <a:pPr>
              <a:lnSpc>
                <a:spcPct val="90000"/>
              </a:lnSpc>
            </a:pPr>
            <a:r>
              <a:rPr lang="en-US" dirty="0" smtClean="0"/>
              <a:t>@</a:t>
            </a:r>
            <a:r>
              <a:rPr lang="en-US" dirty="0" err="1" smtClean="0"/>
              <a:t>wickund</a:t>
            </a:r>
            <a:r>
              <a:rPr lang="en-US" dirty="0" smtClean="0"/>
              <a:t> @</a:t>
            </a:r>
            <a:r>
              <a:rPr lang="en-US" dirty="0" err="1" smtClean="0"/>
              <a:t>sundararajan_a</a:t>
            </a:r>
            <a:r>
              <a:rPr lang="en-US" dirty="0" smtClean="0"/>
              <a:t> @</a:t>
            </a:r>
            <a:r>
              <a:rPr lang="en-US" dirty="0" err="1" smtClean="0"/>
              <a:t>lagergren</a:t>
            </a:r>
            <a:r>
              <a:rPr lang="en-US" dirty="0" smtClean="0"/>
              <a:t> @</a:t>
            </a:r>
            <a:r>
              <a:rPr lang="en-US" dirty="0" err="1" smtClean="0"/>
              <a:t>asz</a:t>
            </a:r>
            <a:r>
              <a:rPr lang="en-US" dirty="0" smtClean="0"/>
              <a:t> @</a:t>
            </a:r>
            <a:r>
              <a:rPr lang="en-US" dirty="0" err="1" smtClean="0"/>
              <a:t>hannesw</a:t>
            </a:r>
            <a:endParaRPr lang="en-US" dirty="0" smtClean="0"/>
          </a:p>
          <a:p>
            <a:pPr>
              <a:lnSpc>
                <a:spcPct val="90000"/>
              </a:lnSpc>
            </a:pPr>
            <a:r>
              <a:rPr lang="en-US" dirty="0" smtClean="0"/>
              <a:t>Get Involved</a:t>
            </a:r>
            <a:endParaRPr lang="en-US" dirty="0"/>
          </a:p>
        </p:txBody>
      </p:sp>
    </p:spTree>
    <p:extLst>
      <p:ext uri="{BB962C8B-B14F-4D97-AF65-F5344CB8AC3E}">
        <p14:creationId xmlns:p14="http://schemas.microsoft.com/office/powerpoint/2010/main" val="237562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Powered by </a:t>
            </a:r>
            <a:r>
              <a:rPr lang="en-US" dirty="0" err="1" smtClean="0"/>
              <a:t>Nashorn</a:t>
            </a:r>
            <a:endParaRPr lang="en-US" dirty="0"/>
          </a:p>
        </p:txBody>
      </p:sp>
      <p:pic>
        <p:nvPicPr>
          <p:cNvPr id="16" name="Picture 15" descr="Horizontal JavaOne-Oracle co-branded logo in white on blue staging backgrou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pic>
        <p:nvPicPr>
          <p:cNvPr id="5" name="Picture 4" descr="rrrfullalpha.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330" y="1855884"/>
            <a:ext cx="8172332" cy="3977313"/>
          </a:xfrm>
          <a:prstGeom prst="rect">
            <a:avLst/>
          </a:prstGeom>
        </p:spPr>
      </p:pic>
    </p:spTree>
    <p:extLst>
      <p:ext uri="{BB962C8B-B14F-4D97-AF65-F5344CB8AC3E}">
        <p14:creationId xmlns:p14="http://schemas.microsoft.com/office/powerpoint/2010/main" val="123519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 Agenda</a:t>
            </a:r>
            <a:endParaRPr lang="en-US"/>
          </a:p>
        </p:txBody>
      </p:sp>
      <p:sp>
        <p:nvSpPr>
          <p:cNvPr id="3" name="Content Placeholder 2"/>
          <p:cNvSpPr>
            <a:spLocks noGrp="1"/>
          </p:cNvSpPr>
          <p:nvPr>
            <p:ph idx="13"/>
          </p:nvPr>
        </p:nvSpPr>
        <p:spPr/>
        <p:txBody>
          <a:bodyPr/>
          <a:lstStyle/>
          <a:p>
            <a:r>
              <a:rPr lang="en-US" dirty="0" smtClean="0"/>
              <a:t>Overview</a:t>
            </a:r>
          </a:p>
          <a:p>
            <a:r>
              <a:rPr lang="en-US" dirty="0" smtClean="0"/>
              <a:t>Editing and Debugging</a:t>
            </a:r>
          </a:p>
          <a:p>
            <a:r>
              <a:rPr lang="en-US" dirty="0" smtClean="0"/>
              <a:t>Features</a:t>
            </a:r>
          </a:p>
          <a:p>
            <a:r>
              <a:rPr lang="en-US" dirty="0" smtClean="0"/>
              <a:t>Noteworthy</a:t>
            </a:r>
            <a:endParaRPr lang="en-US" dirty="0"/>
          </a:p>
          <a:p>
            <a:r>
              <a:rPr lang="en-US" dirty="0" smtClean="0"/>
              <a:t>Performance</a:t>
            </a:r>
          </a:p>
          <a:p>
            <a:r>
              <a:rPr lang="en-US" dirty="0" smtClean="0"/>
              <a:t>Demos</a:t>
            </a:r>
          </a:p>
        </p:txBody>
      </p:sp>
      <p:sp>
        <p:nvSpPr>
          <p:cNvPr id="6" name="Pentagon 5"/>
          <p:cNvSpPr/>
          <p:nvPr/>
        </p:nvSpPr>
        <p:spPr>
          <a:xfrm>
            <a:off x="2186329" y="198120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1</a:t>
            </a:r>
          </a:p>
        </p:txBody>
      </p:sp>
      <p:sp>
        <p:nvSpPr>
          <p:cNvPr id="16" name="Pentagon 15"/>
          <p:cNvSpPr/>
          <p:nvPr/>
        </p:nvSpPr>
        <p:spPr>
          <a:xfrm>
            <a:off x="2186329" y="2677477"/>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2</a:t>
            </a:r>
          </a:p>
        </p:txBody>
      </p:sp>
      <p:sp>
        <p:nvSpPr>
          <p:cNvPr id="17" name="Pentagon 16"/>
          <p:cNvSpPr/>
          <p:nvPr/>
        </p:nvSpPr>
        <p:spPr>
          <a:xfrm>
            <a:off x="2186329" y="3373754"/>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3</a:t>
            </a:r>
          </a:p>
        </p:txBody>
      </p:sp>
      <p:sp>
        <p:nvSpPr>
          <p:cNvPr id="18" name="Pentagon 17"/>
          <p:cNvSpPr/>
          <p:nvPr/>
        </p:nvSpPr>
        <p:spPr>
          <a:xfrm>
            <a:off x="2186329" y="4070031"/>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4</a:t>
            </a:r>
          </a:p>
        </p:txBody>
      </p:sp>
      <p:sp>
        <p:nvSpPr>
          <p:cNvPr id="19" name="Pentagon 18"/>
          <p:cNvSpPr/>
          <p:nvPr/>
        </p:nvSpPr>
        <p:spPr>
          <a:xfrm>
            <a:off x="2186329" y="476631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5</a:t>
            </a:r>
          </a:p>
        </p:txBody>
      </p:sp>
      <p:sp>
        <p:nvSpPr>
          <p:cNvPr id="9" name="Pentagon 8"/>
          <p:cNvSpPr/>
          <p:nvPr/>
        </p:nvSpPr>
        <p:spPr>
          <a:xfrm>
            <a:off x="2190690" y="5464077"/>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6</a:t>
            </a:r>
            <a:endParaRPr lang="en-US" sz="1600" b="1" dirty="0" smtClean="0">
              <a:solidFill>
                <a:schemeClr val="bg1"/>
              </a:solidFill>
            </a:endParaRPr>
          </a:p>
        </p:txBody>
      </p:sp>
    </p:spTree>
    <p:extLst>
      <p:ext uri="{BB962C8B-B14F-4D97-AF65-F5344CB8AC3E}">
        <p14:creationId xmlns:p14="http://schemas.microsoft.com/office/powerpoint/2010/main" val="413672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 Agenda</a:t>
            </a:r>
            <a:endParaRPr lang="en-US"/>
          </a:p>
        </p:txBody>
      </p:sp>
      <p:sp>
        <p:nvSpPr>
          <p:cNvPr id="3" name="Content Placeholder 2"/>
          <p:cNvSpPr>
            <a:spLocks noGrp="1"/>
          </p:cNvSpPr>
          <p:nvPr>
            <p:ph idx="13"/>
          </p:nvPr>
        </p:nvSpPr>
        <p:spPr/>
        <p:txBody>
          <a:bodyPr/>
          <a:lstStyle/>
          <a:p>
            <a:r>
              <a:rPr lang="en-US" dirty="0" smtClean="0"/>
              <a:t>Overview</a:t>
            </a:r>
          </a:p>
          <a:p>
            <a:r>
              <a:rPr lang="en-US" dirty="0" smtClean="0">
                <a:solidFill>
                  <a:schemeClr val="bg2"/>
                </a:solidFill>
              </a:rPr>
              <a:t>Editing and Debugging</a:t>
            </a:r>
          </a:p>
          <a:p>
            <a:r>
              <a:rPr lang="en-US" dirty="0" smtClean="0">
                <a:solidFill>
                  <a:schemeClr val="bg2"/>
                </a:solidFill>
              </a:rPr>
              <a:t>Features</a:t>
            </a:r>
          </a:p>
          <a:p>
            <a:r>
              <a:rPr lang="en-US" dirty="0" smtClean="0">
                <a:solidFill>
                  <a:schemeClr val="bg2"/>
                </a:solidFill>
              </a:rPr>
              <a:t>Noteworthy</a:t>
            </a:r>
            <a:endParaRPr lang="en-US" dirty="0">
              <a:solidFill>
                <a:schemeClr val="bg2"/>
              </a:solidFill>
            </a:endParaRPr>
          </a:p>
          <a:p>
            <a:r>
              <a:rPr lang="en-US" dirty="0" smtClean="0">
                <a:solidFill>
                  <a:srgbClr val="DCE3E4"/>
                </a:solidFill>
              </a:rPr>
              <a:t>Performance</a:t>
            </a:r>
          </a:p>
          <a:p>
            <a:r>
              <a:rPr lang="en-US" dirty="0" smtClean="0">
                <a:solidFill>
                  <a:srgbClr val="DCE3E4"/>
                </a:solidFill>
              </a:rPr>
              <a:t>Demos</a:t>
            </a:r>
            <a:endParaRPr lang="en-US" dirty="0" smtClean="0">
              <a:solidFill>
                <a:schemeClr val="bg2"/>
              </a:solidFill>
            </a:endParaRPr>
          </a:p>
        </p:txBody>
      </p:sp>
      <p:sp>
        <p:nvSpPr>
          <p:cNvPr id="6" name="Pentagon 5"/>
          <p:cNvSpPr/>
          <p:nvPr/>
        </p:nvSpPr>
        <p:spPr>
          <a:xfrm>
            <a:off x="2186329" y="198120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1</a:t>
            </a:r>
          </a:p>
        </p:txBody>
      </p:sp>
      <p:sp>
        <p:nvSpPr>
          <p:cNvPr id="16" name="Pentagon 15"/>
          <p:cNvSpPr/>
          <p:nvPr/>
        </p:nvSpPr>
        <p:spPr>
          <a:xfrm>
            <a:off x="2186329" y="2677477"/>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2</a:t>
            </a:r>
          </a:p>
        </p:txBody>
      </p:sp>
      <p:sp>
        <p:nvSpPr>
          <p:cNvPr id="17" name="Pentagon 16"/>
          <p:cNvSpPr/>
          <p:nvPr/>
        </p:nvSpPr>
        <p:spPr>
          <a:xfrm>
            <a:off x="2186329" y="3373754"/>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3</a:t>
            </a:r>
          </a:p>
        </p:txBody>
      </p:sp>
      <p:sp>
        <p:nvSpPr>
          <p:cNvPr id="18" name="Pentagon 17"/>
          <p:cNvSpPr/>
          <p:nvPr/>
        </p:nvSpPr>
        <p:spPr>
          <a:xfrm>
            <a:off x="2186329" y="4070031"/>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4</a:t>
            </a:r>
          </a:p>
        </p:txBody>
      </p:sp>
      <p:sp>
        <p:nvSpPr>
          <p:cNvPr id="19" name="Pentagon 18"/>
          <p:cNvSpPr/>
          <p:nvPr/>
        </p:nvSpPr>
        <p:spPr>
          <a:xfrm>
            <a:off x="2186329" y="4766310"/>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5</a:t>
            </a:r>
          </a:p>
        </p:txBody>
      </p:sp>
      <p:sp>
        <p:nvSpPr>
          <p:cNvPr id="9" name="Pentagon 8"/>
          <p:cNvSpPr/>
          <p:nvPr/>
        </p:nvSpPr>
        <p:spPr>
          <a:xfrm>
            <a:off x="2190690" y="5464077"/>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6</a:t>
            </a:r>
            <a:endParaRPr lang="en-US" sz="1600" b="1" dirty="0" smtClean="0">
              <a:solidFill>
                <a:schemeClr val="bg1"/>
              </a:solidFill>
            </a:endParaRPr>
          </a:p>
        </p:txBody>
      </p:sp>
    </p:spTree>
    <p:extLst>
      <p:ext uri="{BB962C8B-B14F-4D97-AF65-F5344CB8AC3E}">
        <p14:creationId xmlns:p14="http://schemas.microsoft.com/office/powerpoint/2010/main" val="283500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Nashorn JavaScript Engine</a:t>
            </a:r>
            <a:endParaRPr lang="en-US" dirty="0"/>
          </a:p>
        </p:txBody>
      </p:sp>
      <p:sp>
        <p:nvSpPr>
          <p:cNvPr id="3" name="Content Placeholder 2"/>
          <p:cNvSpPr>
            <a:spLocks noGrp="1"/>
          </p:cNvSpPr>
          <p:nvPr>
            <p:ph idx="1"/>
          </p:nvPr>
        </p:nvSpPr>
        <p:spPr/>
        <p:txBody>
          <a:bodyPr/>
          <a:lstStyle/>
          <a:p>
            <a:r>
              <a:rPr lang="en-US" dirty="0" smtClean="0"/>
              <a:t>Released with JDK 8 2014Q1</a:t>
            </a:r>
          </a:p>
          <a:p>
            <a:r>
              <a:rPr lang="en-US" dirty="0"/>
              <a:t>Nashorn </a:t>
            </a:r>
            <a:r>
              <a:rPr lang="en-US" dirty="0" smtClean="0"/>
              <a:t>is an implementation of </a:t>
            </a:r>
            <a:r>
              <a:rPr lang="en-US" dirty="0" err="1"/>
              <a:t>ECMAScript</a:t>
            </a:r>
            <a:r>
              <a:rPr lang="en-US" dirty="0"/>
              <a:t> 262 </a:t>
            </a:r>
            <a:r>
              <a:rPr lang="en-US" dirty="0" err="1"/>
              <a:t>vers</a:t>
            </a:r>
            <a:r>
              <a:rPr lang="en-US" dirty="0"/>
              <a:t> 5.1</a:t>
            </a:r>
          </a:p>
          <a:p>
            <a:r>
              <a:rPr lang="en-US" dirty="0" smtClean="0"/>
              <a:t>Lightweight </a:t>
            </a:r>
            <a:r>
              <a:rPr lang="en-US" dirty="0"/>
              <a:t>interface to Java </a:t>
            </a:r>
            <a:r>
              <a:rPr lang="en-US" dirty="0" smtClean="0"/>
              <a:t>using JSR-292 and </a:t>
            </a:r>
            <a:r>
              <a:rPr lang="en-US" dirty="0" err="1" smtClean="0"/>
              <a:t>Dynalink</a:t>
            </a:r>
            <a:endParaRPr lang="en-US" dirty="0"/>
          </a:p>
          <a:p>
            <a:r>
              <a:rPr lang="en-US" dirty="0" smtClean="0"/>
              <a:t>Documentation</a:t>
            </a:r>
          </a:p>
          <a:p>
            <a:pPr lvl="1"/>
            <a:r>
              <a:rPr lang="en-US" dirty="0" smtClean="0">
                <a:hlinkClick r:id="rId3"/>
              </a:rPr>
              <a:t>https</a:t>
            </a:r>
            <a:r>
              <a:rPr lang="en-US" dirty="0">
                <a:hlinkClick r:id="rId3"/>
              </a:rPr>
              <a:t>://wiki.openjdk.java.net/display/Nashorn/Nashorn+</a:t>
            </a:r>
            <a:r>
              <a:rPr lang="en-US" dirty="0" smtClean="0">
                <a:hlinkClick r:id="rId3"/>
              </a:rPr>
              <a:t>Documentation</a:t>
            </a:r>
            <a:endParaRPr lang="en-US" dirty="0" smtClean="0"/>
          </a:p>
          <a:p>
            <a:pPr lvl="1"/>
            <a:r>
              <a:rPr lang="en-US" dirty="0">
                <a:hlinkClick r:id="rId4"/>
              </a:rPr>
              <a:t>https://wiki.openjdk.java.net/display/Nashorn/Nashorn%3A+Articles%2C+Documents%2C+Slides+and+</a:t>
            </a:r>
            <a:r>
              <a:rPr lang="en-US" dirty="0" smtClean="0">
                <a:hlinkClick r:id="rId4"/>
              </a:rPr>
              <a:t>Videos</a:t>
            </a:r>
            <a:endParaRPr lang="en-US" dirty="0"/>
          </a:p>
          <a:p>
            <a:pPr lvl="1"/>
            <a:r>
              <a:rPr lang="en-US" dirty="0">
                <a:hlinkClick r:id="rId5"/>
              </a:rPr>
              <a:t>https://blogs.oracle.com/nashorn</a:t>
            </a:r>
            <a:r>
              <a:rPr lang="en-US" dirty="0" smtClean="0">
                <a:hlinkClick r:id="rId5"/>
              </a:rPr>
              <a:t>/</a:t>
            </a:r>
            <a:endParaRPr lang="en-US" dirty="0" smtClean="0"/>
          </a:p>
          <a:p>
            <a:pPr lvl="1"/>
            <a:endParaRPr lang="en-US" dirty="0"/>
          </a:p>
        </p:txBody>
      </p:sp>
      <p:sp>
        <p:nvSpPr>
          <p:cNvPr id="6" name="Text Placeholder 5"/>
          <p:cNvSpPr>
            <a:spLocks noGrp="1"/>
          </p:cNvSpPr>
          <p:nvPr>
            <p:ph type="body" sz="quarter" idx="13"/>
          </p:nvPr>
        </p:nvSpPr>
        <p:spPr/>
        <p:txBody>
          <a:bodyPr/>
          <a:lstStyle/>
          <a:p>
            <a:r>
              <a:rPr lang="en-US" dirty="0" smtClean="0"/>
              <a:t>Background</a:t>
            </a:r>
            <a:endParaRPr lang="en-US" dirty="0"/>
          </a:p>
        </p:txBody>
      </p:sp>
    </p:spTree>
    <p:extLst>
      <p:ext uri="{BB962C8B-B14F-4D97-AF65-F5344CB8AC3E}">
        <p14:creationId xmlns:p14="http://schemas.microsoft.com/office/powerpoint/2010/main" val="97998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lnSpcReduction="10000"/>
          </a:bodyPr>
          <a:lstStyle/>
          <a:p>
            <a:pPr marL="0" indent="0">
              <a:lnSpc>
                <a:spcPct val="100000"/>
              </a:lnSpc>
              <a:buNone/>
            </a:pPr>
            <a:r>
              <a:rPr lang="en-US" dirty="0"/>
              <a:t>import </a:t>
            </a:r>
            <a:r>
              <a:rPr lang="en-US" dirty="0" err="1"/>
              <a:t>javax.script</a:t>
            </a:r>
            <a:r>
              <a:rPr lang="en-US" dirty="0"/>
              <a:t>.*</a:t>
            </a:r>
            <a:r>
              <a:rPr lang="en-US" dirty="0" smtClean="0"/>
              <a:t>;</a:t>
            </a:r>
          </a:p>
          <a:p>
            <a:pPr marL="0" indent="0">
              <a:lnSpc>
                <a:spcPct val="100000"/>
              </a:lnSpc>
              <a:buNone/>
            </a:pPr>
            <a:endParaRPr lang="en-US" dirty="0"/>
          </a:p>
          <a:p>
            <a:pPr marL="0" indent="0">
              <a:lnSpc>
                <a:spcPct val="100000"/>
              </a:lnSpc>
              <a:buNone/>
            </a:pPr>
            <a:r>
              <a:rPr lang="en-US" dirty="0"/>
              <a:t>public class </a:t>
            </a:r>
            <a:r>
              <a:rPr lang="en-US" dirty="0" smtClean="0"/>
              <a:t>Example {</a:t>
            </a:r>
            <a:endParaRPr lang="en-US" dirty="0"/>
          </a:p>
          <a:p>
            <a:pPr marL="0" indent="0">
              <a:lnSpc>
                <a:spcPct val="100000"/>
              </a:lnSpc>
              <a:buNone/>
            </a:pPr>
            <a:r>
              <a:rPr lang="en-US" dirty="0"/>
              <a:t>    public static void main(String[] </a:t>
            </a:r>
            <a:r>
              <a:rPr lang="en-US" dirty="0" err="1"/>
              <a:t>args</a:t>
            </a:r>
            <a:r>
              <a:rPr lang="en-US" dirty="0"/>
              <a:t>) {</a:t>
            </a:r>
          </a:p>
          <a:p>
            <a:pPr marL="0" indent="0">
              <a:lnSpc>
                <a:spcPct val="100000"/>
              </a:lnSpc>
              <a:buNone/>
            </a:pPr>
            <a:r>
              <a:rPr lang="en-US" dirty="0"/>
              <a:t>        </a:t>
            </a:r>
            <a:r>
              <a:rPr lang="en-US" dirty="0" err="1"/>
              <a:t>ScriptEngineManager</a:t>
            </a:r>
            <a:r>
              <a:rPr lang="en-US" dirty="0"/>
              <a:t> m = new </a:t>
            </a:r>
            <a:r>
              <a:rPr lang="en-US" dirty="0" err="1"/>
              <a:t>ScriptEngineManager</a:t>
            </a:r>
            <a:r>
              <a:rPr lang="en-US" dirty="0"/>
              <a:t>();</a:t>
            </a:r>
          </a:p>
          <a:p>
            <a:pPr marL="0" indent="0">
              <a:lnSpc>
                <a:spcPct val="100000"/>
              </a:lnSpc>
              <a:buNone/>
            </a:pPr>
            <a:r>
              <a:rPr lang="en-US" dirty="0"/>
              <a:t>        </a:t>
            </a:r>
            <a:r>
              <a:rPr lang="en-US" dirty="0" err="1"/>
              <a:t>ScriptEngine</a:t>
            </a:r>
            <a:r>
              <a:rPr lang="en-US" dirty="0"/>
              <a:t> e = </a:t>
            </a:r>
            <a:r>
              <a:rPr lang="en-US" dirty="0" err="1"/>
              <a:t>m.getEngineByName</a:t>
            </a:r>
            <a:r>
              <a:rPr lang="en-US" dirty="0"/>
              <a:t>("</a:t>
            </a:r>
            <a:r>
              <a:rPr lang="en-US" dirty="0" err="1"/>
              <a:t>nashorn</a:t>
            </a:r>
            <a:r>
              <a:rPr lang="en-US" dirty="0"/>
              <a:t>")</a:t>
            </a:r>
            <a:r>
              <a:rPr lang="en-US" dirty="0" smtClean="0"/>
              <a:t>;</a:t>
            </a:r>
          </a:p>
          <a:p>
            <a:pPr marL="0" indent="0">
              <a:lnSpc>
                <a:spcPct val="100000"/>
              </a:lnSpc>
              <a:buNone/>
            </a:pPr>
            <a:endParaRPr lang="en-US" dirty="0"/>
          </a:p>
          <a:p>
            <a:pPr marL="0" indent="0">
              <a:lnSpc>
                <a:spcPct val="100000"/>
              </a:lnSpc>
              <a:buNone/>
            </a:pPr>
            <a:r>
              <a:rPr lang="en-US" dirty="0"/>
              <a:t>        try {</a:t>
            </a:r>
          </a:p>
          <a:p>
            <a:pPr marL="0" indent="0">
              <a:lnSpc>
                <a:spcPct val="100000"/>
              </a:lnSpc>
              <a:buNone/>
            </a:pPr>
            <a:r>
              <a:rPr lang="en-US" dirty="0"/>
              <a:t>            </a:t>
            </a:r>
            <a:r>
              <a:rPr lang="en-US" dirty="0" err="1"/>
              <a:t>e.put</a:t>
            </a:r>
            <a:r>
              <a:rPr lang="en-US" dirty="0"/>
              <a:t>("x", 10);</a:t>
            </a:r>
          </a:p>
          <a:p>
            <a:pPr marL="0" indent="0">
              <a:lnSpc>
                <a:spcPct val="100000"/>
              </a:lnSpc>
              <a:buNone/>
            </a:pPr>
            <a:r>
              <a:rPr lang="en-US" dirty="0"/>
              <a:t>            </a:t>
            </a:r>
            <a:r>
              <a:rPr lang="en-US" dirty="0" err="1"/>
              <a:t>e.put</a:t>
            </a:r>
            <a:r>
              <a:rPr lang="en-US" dirty="0"/>
              <a:t>("y", 20);</a:t>
            </a:r>
          </a:p>
          <a:p>
            <a:pPr marL="0" indent="0">
              <a:lnSpc>
                <a:spcPct val="100000"/>
              </a:lnSpc>
              <a:buNone/>
            </a:pPr>
            <a:r>
              <a:rPr lang="en-US" dirty="0"/>
              <a:t>            </a:t>
            </a:r>
            <a:r>
              <a:rPr lang="en-US" dirty="0" err="1"/>
              <a:t>e.eval</a:t>
            </a:r>
            <a:r>
              <a:rPr lang="en-US" dirty="0"/>
              <a:t>("</a:t>
            </a:r>
            <a:r>
              <a:rPr lang="en-US" dirty="0" err="1"/>
              <a:t>var</a:t>
            </a:r>
            <a:r>
              <a:rPr lang="en-US" dirty="0"/>
              <a:t> z = x + y;");</a:t>
            </a:r>
          </a:p>
          <a:p>
            <a:pPr marL="0" indent="0">
              <a:lnSpc>
                <a:spcPct val="100000"/>
              </a:lnSpc>
              <a:buNone/>
            </a:pPr>
            <a:r>
              <a:rPr lang="en-US" dirty="0"/>
              <a:t>            </a:t>
            </a:r>
            <a:r>
              <a:rPr lang="en-US" dirty="0" err="1"/>
              <a:t>System.out.println</a:t>
            </a:r>
            <a:r>
              <a:rPr lang="en-US" dirty="0"/>
              <a:t>(((Number) </a:t>
            </a:r>
            <a:r>
              <a:rPr lang="en-US" dirty="0" err="1"/>
              <a:t>e.get</a:t>
            </a:r>
            <a:r>
              <a:rPr lang="en-US" dirty="0"/>
              <a:t>("z")).</a:t>
            </a:r>
            <a:r>
              <a:rPr lang="en-US" dirty="0" err="1"/>
              <a:t>intValue</a:t>
            </a:r>
            <a:r>
              <a:rPr lang="en-US" dirty="0"/>
              <a:t>());</a:t>
            </a:r>
          </a:p>
          <a:p>
            <a:pPr marL="0" indent="0">
              <a:lnSpc>
                <a:spcPct val="100000"/>
              </a:lnSpc>
              <a:buNone/>
            </a:pPr>
            <a:r>
              <a:rPr lang="en-US" dirty="0"/>
              <a:t>        } catch (final </a:t>
            </a:r>
            <a:r>
              <a:rPr lang="en-US" dirty="0" err="1"/>
              <a:t>ScriptException</a:t>
            </a:r>
            <a:r>
              <a:rPr lang="en-US" dirty="0"/>
              <a:t> ex) {</a:t>
            </a:r>
          </a:p>
          <a:p>
            <a:pPr marL="0" indent="0">
              <a:lnSpc>
                <a:spcPct val="100000"/>
              </a:lnSpc>
              <a:buNone/>
            </a:pPr>
            <a:r>
              <a:rPr lang="en-US" dirty="0"/>
              <a:t>            </a:t>
            </a:r>
            <a:r>
              <a:rPr lang="en-US" dirty="0" err="1"/>
              <a:t>System.err.println</a:t>
            </a:r>
            <a:r>
              <a:rPr lang="en-US" dirty="0"/>
              <a:t>(ex);</a:t>
            </a:r>
          </a:p>
          <a:p>
            <a:pPr marL="0" indent="0">
              <a:lnSpc>
                <a:spcPct val="100000"/>
              </a:lnSpc>
              <a:buNone/>
            </a:pPr>
            <a:r>
              <a:rPr lang="en-US" dirty="0"/>
              <a:t>        }</a:t>
            </a:r>
          </a:p>
          <a:p>
            <a:pPr marL="0" indent="0">
              <a:lnSpc>
                <a:spcPct val="100000"/>
              </a:lnSpc>
              <a:buNone/>
            </a:pPr>
            <a:r>
              <a:rPr lang="en-US" dirty="0"/>
              <a:t>    }</a:t>
            </a:r>
          </a:p>
          <a:p>
            <a:pPr marL="0" indent="0">
              <a:lnSpc>
                <a:spcPct val="100000"/>
              </a:lnSpc>
              <a:buNone/>
            </a:pPr>
            <a:r>
              <a:rPr lang="en-US" dirty="0"/>
              <a:t>}</a:t>
            </a:r>
          </a:p>
        </p:txBody>
      </p:sp>
      <p:sp>
        <p:nvSpPr>
          <p:cNvPr id="5" name="Title 4"/>
          <p:cNvSpPr>
            <a:spLocks noGrp="1"/>
          </p:cNvSpPr>
          <p:nvPr>
            <p:ph type="title"/>
          </p:nvPr>
        </p:nvSpPr>
        <p:spPr/>
        <p:txBody>
          <a:bodyPr/>
          <a:lstStyle/>
          <a:p>
            <a:r>
              <a:rPr lang="en-US" dirty="0" smtClean="0"/>
              <a:t>Using Nashorn</a:t>
            </a:r>
            <a:endParaRPr lang="en-US" dirty="0"/>
          </a:p>
        </p:txBody>
      </p:sp>
      <p:sp>
        <p:nvSpPr>
          <p:cNvPr id="2" name="Text Placeholder 1"/>
          <p:cNvSpPr>
            <a:spLocks noGrp="1"/>
          </p:cNvSpPr>
          <p:nvPr>
            <p:ph type="body" sz="quarter" idx="13"/>
          </p:nvPr>
        </p:nvSpPr>
        <p:spPr/>
        <p:txBody>
          <a:bodyPr/>
          <a:lstStyle/>
          <a:p>
            <a:r>
              <a:rPr lang="en-US" dirty="0" smtClean="0"/>
              <a:t>From Java</a:t>
            </a:r>
            <a:endParaRPr lang="en-US" dirty="0"/>
          </a:p>
        </p:txBody>
      </p:sp>
    </p:spTree>
    <p:extLst>
      <p:ext uri="{BB962C8B-B14F-4D97-AF65-F5344CB8AC3E}">
        <p14:creationId xmlns:p14="http://schemas.microsoft.com/office/powerpoint/2010/main" val="166366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en-US" dirty="0" smtClean="0">
                <a:latin typeface="Courier"/>
                <a:cs typeface="Courier"/>
              </a:rPr>
              <a:t>import </a:t>
            </a:r>
            <a:r>
              <a:rPr lang="en-US" dirty="0" err="1" smtClean="0">
                <a:latin typeface="Courier"/>
                <a:cs typeface="Courier"/>
              </a:rPr>
              <a:t>jdk.nashorn.api.scripting.NashornScriptEngineFactory</a:t>
            </a:r>
            <a:r>
              <a:rPr lang="en-US" dirty="0" smtClean="0">
                <a:latin typeface="Courier"/>
                <a:cs typeface="Courier"/>
              </a:rPr>
              <a:t>;</a:t>
            </a:r>
          </a:p>
          <a:p>
            <a:pPr marL="60325" indent="0">
              <a:lnSpc>
                <a:spcPct val="100000"/>
              </a:lnSpc>
              <a:buNone/>
            </a:pPr>
            <a:r>
              <a:rPr lang="en-US" dirty="0">
                <a:latin typeface="Courier"/>
                <a:cs typeface="Courier"/>
              </a:rPr>
              <a:t>import </a:t>
            </a:r>
            <a:r>
              <a:rPr lang="en-US" dirty="0" err="1" smtClean="0">
                <a:latin typeface="Courier"/>
                <a:cs typeface="Courier"/>
              </a:rPr>
              <a:t>jdk.nashorn.api.scripting.NashornScriptEngine</a:t>
            </a:r>
            <a:r>
              <a:rPr lang="en-US" dirty="0" smtClean="0">
                <a:latin typeface="Courier"/>
                <a:cs typeface="Courier"/>
              </a:rPr>
              <a:t>;</a:t>
            </a:r>
            <a:endParaRPr lang="en-US" dirty="0">
              <a:latin typeface="Courier"/>
              <a:cs typeface="Courier"/>
            </a:endParaRPr>
          </a:p>
          <a:p>
            <a:pPr marL="60325" indent="0">
              <a:lnSpc>
                <a:spcPct val="100000"/>
              </a:lnSpc>
              <a:buNone/>
            </a:pPr>
            <a:endParaRPr lang="en-US" dirty="0" smtClean="0">
              <a:latin typeface="Courier"/>
              <a:cs typeface="Courier"/>
            </a:endParaRPr>
          </a:p>
          <a:p>
            <a:pPr marL="60325" indent="0">
              <a:lnSpc>
                <a:spcPct val="100000"/>
              </a:lnSpc>
              <a:buNone/>
            </a:pPr>
            <a:r>
              <a:rPr lang="en-US" dirty="0" smtClean="0">
                <a:latin typeface="Courier"/>
                <a:cs typeface="Courier"/>
              </a:rPr>
              <a:t>…</a:t>
            </a:r>
          </a:p>
          <a:p>
            <a:pPr marL="60325" indent="0">
              <a:lnSpc>
                <a:spcPct val="100000"/>
              </a:lnSpc>
              <a:buNone/>
            </a:pPr>
            <a:endParaRPr lang="en-US" dirty="0" smtClean="0">
              <a:latin typeface="Courier"/>
              <a:cs typeface="Courier"/>
            </a:endParaRPr>
          </a:p>
          <a:p>
            <a:pPr marL="60325" indent="0">
              <a:lnSpc>
                <a:spcPct val="100000"/>
              </a:lnSpc>
              <a:buNone/>
            </a:pPr>
            <a:r>
              <a:rPr lang="en-US" dirty="0" err="1" smtClean="0">
                <a:latin typeface="Courier"/>
                <a:cs typeface="Courier"/>
              </a:rPr>
              <a:t>NashornScriptEngineFactory</a:t>
            </a:r>
            <a:r>
              <a:rPr lang="en-US" dirty="0" smtClean="0">
                <a:latin typeface="Courier"/>
                <a:cs typeface="Courier"/>
              </a:rPr>
              <a:t> factory </a:t>
            </a:r>
            <a:r>
              <a:rPr lang="en-US" dirty="0" smtClean="0">
                <a:latin typeface="Courier"/>
                <a:cs typeface="Courier"/>
              </a:rPr>
              <a:t>= </a:t>
            </a:r>
            <a:r>
              <a:rPr lang="en-US" dirty="0">
                <a:latin typeface="Courier"/>
                <a:cs typeface="Courier"/>
              </a:rPr>
              <a:t>new </a:t>
            </a:r>
            <a:r>
              <a:rPr lang="en-US" dirty="0" err="1" smtClean="0">
                <a:latin typeface="Courier"/>
                <a:cs typeface="Courier"/>
              </a:rPr>
              <a:t>NashornScriptEngineFactory</a:t>
            </a:r>
            <a:r>
              <a:rPr lang="en-US" dirty="0" smtClean="0">
                <a:latin typeface="Courier"/>
                <a:cs typeface="Courier"/>
              </a:rPr>
              <a:t>();</a:t>
            </a:r>
            <a:endParaRPr lang="en-US" dirty="0">
              <a:latin typeface="Courier"/>
              <a:cs typeface="Courier"/>
            </a:endParaRPr>
          </a:p>
          <a:p>
            <a:pPr marL="60325" indent="0">
              <a:lnSpc>
                <a:spcPct val="100000"/>
              </a:lnSpc>
              <a:buNone/>
            </a:pPr>
            <a:r>
              <a:rPr lang="en-US" dirty="0" err="1" smtClean="0">
                <a:latin typeface="Courier"/>
                <a:cs typeface="Courier"/>
              </a:rPr>
              <a:t>NashornScriptEngine</a:t>
            </a:r>
            <a:r>
              <a:rPr lang="en-US" dirty="0" smtClean="0">
                <a:latin typeface="Courier"/>
                <a:cs typeface="Courier"/>
              </a:rPr>
              <a:t> engine </a:t>
            </a:r>
            <a:r>
              <a:rPr lang="en-US" dirty="0">
                <a:latin typeface="Courier"/>
                <a:cs typeface="Courier"/>
              </a:rPr>
              <a:t>= </a:t>
            </a:r>
            <a:r>
              <a:rPr lang="en-US" dirty="0" err="1" smtClean="0">
                <a:latin typeface="Courier"/>
                <a:cs typeface="Courier"/>
              </a:rPr>
              <a:t>factory.getScriptEngine</a:t>
            </a:r>
            <a:r>
              <a:rPr lang="en-US" dirty="0" smtClean="0">
                <a:latin typeface="Courier"/>
                <a:cs typeface="Courier"/>
              </a:rPr>
              <a:t>()</a:t>
            </a:r>
            <a:r>
              <a:rPr lang="en-US" dirty="0">
                <a:latin typeface="Courier"/>
                <a:cs typeface="Courier"/>
              </a:rPr>
              <a:t>;</a:t>
            </a:r>
          </a:p>
          <a:p>
            <a:pPr marL="60325" indent="0">
              <a:lnSpc>
                <a:spcPct val="100000"/>
              </a:lnSpc>
              <a:buNone/>
            </a:pPr>
            <a:endParaRPr lang="en-US" dirty="0">
              <a:latin typeface="Courier"/>
              <a:cs typeface="Courier"/>
            </a:endParaRPr>
          </a:p>
        </p:txBody>
      </p:sp>
      <p:sp>
        <p:nvSpPr>
          <p:cNvPr id="2" name="Title 1"/>
          <p:cNvSpPr>
            <a:spLocks noGrp="1"/>
          </p:cNvSpPr>
          <p:nvPr>
            <p:ph type="title"/>
          </p:nvPr>
        </p:nvSpPr>
        <p:spPr/>
        <p:txBody>
          <a:bodyPr/>
          <a:lstStyle/>
          <a:p>
            <a:r>
              <a:rPr lang="en-US" dirty="0" smtClean="0"/>
              <a:t>Using </a:t>
            </a:r>
            <a:r>
              <a:rPr lang="en-US" dirty="0" err="1" smtClean="0"/>
              <a:t>Nashorn</a:t>
            </a:r>
            <a:endParaRPr lang="en-US" dirty="0"/>
          </a:p>
        </p:txBody>
      </p:sp>
      <p:sp>
        <p:nvSpPr>
          <p:cNvPr id="6" name="Text Placeholder 5"/>
          <p:cNvSpPr>
            <a:spLocks noGrp="1"/>
          </p:cNvSpPr>
          <p:nvPr>
            <p:ph type="body" sz="quarter" idx="13"/>
          </p:nvPr>
        </p:nvSpPr>
        <p:spPr/>
        <p:txBody>
          <a:bodyPr/>
          <a:lstStyle/>
          <a:p>
            <a:r>
              <a:rPr lang="en-US" dirty="0" smtClean="0"/>
              <a:t>Directly</a:t>
            </a:r>
            <a:endParaRPr lang="en-US" dirty="0"/>
          </a:p>
          <a:p>
            <a:endParaRPr lang="en-US" dirty="0"/>
          </a:p>
          <a:p>
            <a:endParaRPr lang="en-US" dirty="0"/>
          </a:p>
        </p:txBody>
      </p:sp>
    </p:spTree>
    <p:extLst>
      <p:ext uri="{BB962C8B-B14F-4D97-AF65-F5344CB8AC3E}">
        <p14:creationId xmlns:p14="http://schemas.microsoft.com/office/powerpoint/2010/main" val="286081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0" indent="0">
              <a:lnSpc>
                <a:spcPct val="100000"/>
              </a:lnSpc>
              <a:buNone/>
            </a:pPr>
            <a:r>
              <a:rPr lang="en-US" dirty="0" smtClean="0"/>
              <a:t>&gt;&gt; jjs -scripting</a:t>
            </a:r>
          </a:p>
          <a:p>
            <a:pPr marL="0" indent="0">
              <a:lnSpc>
                <a:spcPct val="100000"/>
              </a:lnSpc>
              <a:buNone/>
            </a:pPr>
            <a:r>
              <a:rPr lang="en-US" dirty="0" smtClean="0"/>
              <a:t>jjs</a:t>
            </a:r>
            <a:r>
              <a:rPr lang="en-US" dirty="0"/>
              <a:t>&gt; print("Hello World");</a:t>
            </a:r>
          </a:p>
          <a:p>
            <a:pPr marL="0" indent="0">
              <a:lnSpc>
                <a:spcPct val="100000"/>
              </a:lnSpc>
              <a:buNone/>
            </a:pPr>
            <a:r>
              <a:rPr lang="en-US" dirty="0">
                <a:solidFill>
                  <a:schemeClr val="accent2"/>
                </a:solidFill>
              </a:rPr>
              <a:t>Hello </a:t>
            </a:r>
            <a:r>
              <a:rPr lang="en-US" dirty="0" smtClean="0">
                <a:solidFill>
                  <a:schemeClr val="accent2"/>
                </a:solidFill>
              </a:rPr>
              <a:t>World</a:t>
            </a:r>
          </a:p>
          <a:p>
            <a:pPr marL="0" indent="0">
              <a:lnSpc>
                <a:spcPct val="100000"/>
              </a:lnSpc>
              <a:buNone/>
            </a:pPr>
            <a:r>
              <a:rPr lang="en-US" dirty="0"/>
              <a:t>jjs&gt; </a:t>
            </a:r>
            <a:r>
              <a:rPr lang="en-US" dirty="0" err="1" smtClean="0"/>
              <a:t>var</a:t>
            </a:r>
            <a:r>
              <a:rPr lang="en-US" dirty="0" smtClean="0"/>
              <a:t> x = 10;</a:t>
            </a:r>
          </a:p>
          <a:p>
            <a:pPr marL="0" indent="0">
              <a:lnSpc>
                <a:spcPct val="100000"/>
              </a:lnSpc>
              <a:buNone/>
            </a:pPr>
            <a:r>
              <a:rPr lang="en-US" dirty="0"/>
              <a:t>jjs&gt; </a:t>
            </a:r>
            <a:r>
              <a:rPr lang="en-US" dirty="0" err="1" smtClean="0"/>
              <a:t>var</a:t>
            </a:r>
            <a:r>
              <a:rPr lang="en-US" dirty="0" smtClean="0"/>
              <a:t> y = 20;</a:t>
            </a:r>
          </a:p>
          <a:p>
            <a:pPr marL="0" indent="0">
              <a:lnSpc>
                <a:spcPct val="100000"/>
              </a:lnSpc>
              <a:buNone/>
            </a:pPr>
            <a:r>
              <a:rPr lang="en-US" dirty="0"/>
              <a:t>jjs&gt; </a:t>
            </a:r>
            <a:r>
              <a:rPr lang="en-US" dirty="0" err="1" smtClean="0"/>
              <a:t>var</a:t>
            </a:r>
            <a:r>
              <a:rPr lang="en-US" dirty="0" smtClean="0"/>
              <a:t> z = x + y;</a:t>
            </a:r>
          </a:p>
          <a:p>
            <a:pPr marL="0" indent="0">
              <a:lnSpc>
                <a:spcPct val="100000"/>
              </a:lnSpc>
              <a:buNone/>
            </a:pPr>
            <a:r>
              <a:rPr lang="en-US" dirty="0"/>
              <a:t>jjs&gt; </a:t>
            </a:r>
            <a:r>
              <a:rPr lang="en-US" dirty="0" smtClean="0"/>
              <a:t>print(z);</a:t>
            </a:r>
          </a:p>
          <a:p>
            <a:pPr marL="0" indent="0">
              <a:lnSpc>
                <a:spcPct val="100000"/>
              </a:lnSpc>
              <a:buNone/>
            </a:pPr>
            <a:r>
              <a:rPr lang="en-US" dirty="0" smtClean="0">
                <a:solidFill>
                  <a:srgbClr val="5382A1"/>
                </a:solidFill>
              </a:rPr>
              <a:t>30</a:t>
            </a:r>
          </a:p>
          <a:p>
            <a:pPr marL="0" indent="0">
              <a:lnSpc>
                <a:spcPct val="100000"/>
              </a:lnSpc>
              <a:buNone/>
            </a:pPr>
            <a:r>
              <a:rPr lang="en-US" dirty="0" smtClean="0"/>
              <a:t>jjs</a:t>
            </a:r>
            <a:r>
              <a:rPr lang="en-US" dirty="0"/>
              <a:t>&gt; quit();</a:t>
            </a:r>
          </a:p>
        </p:txBody>
      </p:sp>
      <p:sp>
        <p:nvSpPr>
          <p:cNvPr id="5" name="Title 4"/>
          <p:cNvSpPr>
            <a:spLocks noGrp="1"/>
          </p:cNvSpPr>
          <p:nvPr>
            <p:ph type="title"/>
          </p:nvPr>
        </p:nvSpPr>
        <p:spPr/>
        <p:txBody>
          <a:bodyPr/>
          <a:lstStyle/>
          <a:p>
            <a:r>
              <a:rPr lang="en-US" dirty="0" smtClean="0"/>
              <a:t>Using Nashorn</a:t>
            </a:r>
            <a:endParaRPr lang="en-US" dirty="0"/>
          </a:p>
        </p:txBody>
      </p:sp>
      <p:sp>
        <p:nvSpPr>
          <p:cNvPr id="2" name="Text Placeholder 1"/>
          <p:cNvSpPr>
            <a:spLocks noGrp="1"/>
          </p:cNvSpPr>
          <p:nvPr>
            <p:ph type="body" sz="quarter" idx="13"/>
          </p:nvPr>
        </p:nvSpPr>
        <p:spPr/>
        <p:txBody>
          <a:bodyPr/>
          <a:lstStyle/>
          <a:p>
            <a:r>
              <a:rPr lang="en-US" dirty="0" smtClean="0"/>
              <a:t>From </a:t>
            </a:r>
            <a:r>
              <a:rPr lang="en-US" dirty="0"/>
              <a:t>the Command Line</a:t>
            </a:r>
          </a:p>
        </p:txBody>
      </p:sp>
    </p:spTree>
    <p:extLst>
      <p:ext uri="{BB962C8B-B14F-4D97-AF65-F5344CB8AC3E}">
        <p14:creationId xmlns:p14="http://schemas.microsoft.com/office/powerpoint/2010/main" val="231968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0" indent="0">
              <a:lnSpc>
                <a:spcPct val="100000"/>
              </a:lnSpc>
              <a:buNone/>
            </a:pPr>
            <a:r>
              <a:rPr lang="en-US" dirty="0" smtClean="0"/>
              <a:t>&gt;&gt; cat &gt; </a:t>
            </a:r>
            <a:r>
              <a:rPr lang="en-US" dirty="0" err="1" smtClean="0"/>
              <a:t>test.js</a:t>
            </a:r>
            <a:endParaRPr lang="en-US" dirty="0" smtClean="0"/>
          </a:p>
          <a:p>
            <a:pPr marL="0" indent="0">
              <a:lnSpc>
                <a:spcPct val="100000"/>
              </a:lnSpc>
              <a:buNone/>
            </a:pPr>
            <a:r>
              <a:rPr lang="en-US" dirty="0" err="1"/>
              <a:t>v</a:t>
            </a:r>
            <a:r>
              <a:rPr lang="en-US" dirty="0" err="1" smtClean="0"/>
              <a:t>ar</a:t>
            </a:r>
            <a:r>
              <a:rPr lang="en-US" dirty="0" smtClean="0"/>
              <a:t> h = "Hello";</a:t>
            </a:r>
          </a:p>
          <a:p>
            <a:pPr marL="0" indent="0">
              <a:lnSpc>
                <a:spcPct val="100000"/>
              </a:lnSpc>
              <a:buNone/>
            </a:pPr>
            <a:r>
              <a:rPr lang="en-US" dirty="0" err="1"/>
              <a:t>v</a:t>
            </a:r>
            <a:r>
              <a:rPr lang="en-US" dirty="0" err="1" smtClean="0"/>
              <a:t>ar</a:t>
            </a:r>
            <a:r>
              <a:rPr lang="en-US" dirty="0" smtClean="0"/>
              <a:t> w = "World";</a:t>
            </a:r>
          </a:p>
          <a:p>
            <a:pPr marL="0" indent="0">
              <a:lnSpc>
                <a:spcPct val="100000"/>
              </a:lnSpc>
              <a:buNone/>
            </a:pPr>
            <a:r>
              <a:rPr lang="en-US" dirty="0" smtClean="0"/>
              <a:t>print</a:t>
            </a:r>
            <a:r>
              <a:rPr lang="en-US" dirty="0"/>
              <a:t>(</a:t>
            </a:r>
            <a:r>
              <a:rPr lang="en-US" dirty="0" smtClean="0"/>
              <a:t>"${h} ${w}!"</a:t>
            </a:r>
            <a:r>
              <a:rPr lang="en-US" dirty="0"/>
              <a:t>);</a:t>
            </a:r>
          </a:p>
          <a:p>
            <a:pPr marL="0" indent="0">
              <a:lnSpc>
                <a:spcPct val="100000"/>
              </a:lnSpc>
              <a:buNone/>
            </a:pPr>
            <a:r>
              <a:rPr lang="en-US" dirty="0" smtClean="0">
                <a:solidFill>
                  <a:schemeClr val="bg1">
                    <a:lumMod val="75000"/>
                  </a:schemeClr>
                </a:solidFill>
              </a:rPr>
              <a:t>&lt;Ctrl-D&gt;</a:t>
            </a:r>
          </a:p>
          <a:p>
            <a:pPr marL="0" indent="0">
              <a:lnSpc>
                <a:spcPct val="100000"/>
              </a:lnSpc>
              <a:buNone/>
            </a:pPr>
            <a:r>
              <a:rPr lang="en-US" dirty="0" smtClean="0"/>
              <a:t>&gt;&gt; jjs –scripting </a:t>
            </a:r>
            <a:r>
              <a:rPr lang="en-US" dirty="0" err="1" smtClean="0"/>
              <a:t>test.js</a:t>
            </a:r>
            <a:endParaRPr lang="en-US" dirty="0" smtClean="0"/>
          </a:p>
          <a:p>
            <a:pPr marL="0" indent="0">
              <a:lnSpc>
                <a:spcPct val="100000"/>
              </a:lnSpc>
              <a:buNone/>
            </a:pPr>
            <a:r>
              <a:rPr lang="en-US" dirty="0" smtClean="0">
                <a:solidFill>
                  <a:srgbClr val="5382A1"/>
                </a:solidFill>
              </a:rPr>
              <a:t>Hello World!</a:t>
            </a:r>
          </a:p>
          <a:p>
            <a:pPr marL="0" indent="0">
              <a:lnSpc>
                <a:spcPct val="100000"/>
              </a:lnSpc>
              <a:buNone/>
            </a:pPr>
            <a:r>
              <a:rPr lang="en-US" dirty="0" smtClean="0"/>
              <a:t>&gt;&gt;</a:t>
            </a:r>
          </a:p>
          <a:p>
            <a:pPr marL="0" indent="0">
              <a:lnSpc>
                <a:spcPct val="100000"/>
              </a:lnSpc>
              <a:buNone/>
            </a:pPr>
            <a:endParaRPr lang="en-US" dirty="0" smtClean="0">
              <a:solidFill>
                <a:srgbClr val="000000"/>
              </a:solidFill>
            </a:endParaRPr>
          </a:p>
          <a:p>
            <a:pPr marL="0" indent="0">
              <a:lnSpc>
                <a:spcPct val="100000"/>
              </a:lnSpc>
              <a:buNone/>
            </a:pPr>
            <a:endParaRPr lang="en-US" dirty="0"/>
          </a:p>
        </p:txBody>
      </p:sp>
      <p:sp>
        <p:nvSpPr>
          <p:cNvPr id="5" name="Title 4"/>
          <p:cNvSpPr>
            <a:spLocks noGrp="1"/>
          </p:cNvSpPr>
          <p:nvPr>
            <p:ph type="title"/>
          </p:nvPr>
        </p:nvSpPr>
        <p:spPr/>
        <p:txBody>
          <a:bodyPr/>
          <a:lstStyle/>
          <a:p>
            <a:r>
              <a:rPr lang="en-US" dirty="0" smtClean="0"/>
              <a:t>Using Nashorn</a:t>
            </a:r>
            <a:endParaRPr lang="en-US" dirty="0"/>
          </a:p>
        </p:txBody>
      </p:sp>
      <p:sp>
        <p:nvSpPr>
          <p:cNvPr id="2" name="Text Placeholder 1"/>
          <p:cNvSpPr>
            <a:spLocks noGrp="1"/>
          </p:cNvSpPr>
          <p:nvPr>
            <p:ph type="body" sz="quarter" idx="13"/>
          </p:nvPr>
        </p:nvSpPr>
        <p:spPr/>
        <p:txBody>
          <a:bodyPr/>
          <a:lstStyle/>
          <a:p>
            <a:r>
              <a:rPr lang="en-US" dirty="0" smtClean="0"/>
              <a:t>From </a:t>
            </a:r>
            <a:r>
              <a:rPr lang="en-US" dirty="0"/>
              <a:t>a Script File</a:t>
            </a:r>
          </a:p>
        </p:txBody>
      </p:sp>
    </p:spTree>
    <p:extLst>
      <p:ext uri="{BB962C8B-B14F-4D97-AF65-F5344CB8AC3E}">
        <p14:creationId xmlns:p14="http://schemas.microsoft.com/office/powerpoint/2010/main" val="390229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05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20000"/>
          </a:bodyPr>
          <a:lstStyle/>
          <a:p>
            <a:pPr marL="0" indent="0">
              <a:lnSpc>
                <a:spcPct val="110000"/>
              </a:lnSpc>
              <a:buNone/>
            </a:pPr>
            <a:r>
              <a:rPr lang="en-US" dirty="0" smtClean="0"/>
              <a:t>&gt;&gt; cat &gt; </a:t>
            </a:r>
            <a:r>
              <a:rPr lang="en-US" dirty="0" err="1" smtClean="0"/>
              <a:t>jsfiles</a:t>
            </a:r>
            <a:endParaRPr lang="en-US" dirty="0" smtClean="0"/>
          </a:p>
          <a:p>
            <a:pPr marL="0" indent="0">
              <a:lnSpc>
                <a:spcPct val="110000"/>
              </a:lnSpc>
              <a:buNone/>
            </a:pPr>
            <a:r>
              <a:rPr lang="en-US" dirty="0"/>
              <a:t>#!/</a:t>
            </a:r>
            <a:r>
              <a:rPr lang="en-US" dirty="0" err="1"/>
              <a:t>usr</a:t>
            </a:r>
            <a:r>
              <a:rPr lang="en-US" dirty="0"/>
              <a:t>/bin/jjs -scripting</a:t>
            </a:r>
          </a:p>
          <a:p>
            <a:pPr marL="0" indent="0">
              <a:lnSpc>
                <a:spcPct val="110000"/>
              </a:lnSpc>
              <a:buNone/>
            </a:pPr>
            <a:r>
              <a:rPr lang="en-US" dirty="0"/>
              <a:t>#</a:t>
            </a:r>
          </a:p>
          <a:p>
            <a:pPr marL="0" indent="0">
              <a:lnSpc>
                <a:spcPct val="110000"/>
              </a:lnSpc>
              <a:buNone/>
            </a:pPr>
            <a:r>
              <a:rPr lang="en-US" dirty="0" err="1" smtClean="0"/>
              <a:t>var</a:t>
            </a:r>
            <a:r>
              <a:rPr lang="en-US" dirty="0" smtClean="0"/>
              <a:t> </a:t>
            </a:r>
            <a:r>
              <a:rPr lang="en-US" dirty="0"/>
              <a:t>files =`</a:t>
            </a:r>
            <a:r>
              <a:rPr lang="en-US" dirty="0" err="1"/>
              <a:t>ls</a:t>
            </a:r>
            <a:r>
              <a:rPr lang="en-US" dirty="0"/>
              <a:t>`.</a:t>
            </a:r>
            <a:r>
              <a:rPr lang="en-US" dirty="0" err="1"/>
              <a:t>trimRight</a:t>
            </a:r>
            <a:r>
              <a:rPr lang="en-US" dirty="0"/>
              <a:t>().split("\n");</a:t>
            </a:r>
          </a:p>
          <a:p>
            <a:pPr marL="0" indent="0">
              <a:lnSpc>
                <a:spcPct val="110000"/>
              </a:lnSpc>
              <a:buNone/>
            </a:pPr>
            <a:endParaRPr lang="en-US" dirty="0"/>
          </a:p>
          <a:p>
            <a:pPr marL="0" indent="0">
              <a:lnSpc>
                <a:spcPct val="110000"/>
              </a:lnSpc>
              <a:buNone/>
            </a:pPr>
            <a:r>
              <a:rPr lang="en-US" dirty="0" err="1"/>
              <a:t>files.forEach</a:t>
            </a:r>
            <a:r>
              <a:rPr lang="en-US" dirty="0"/>
              <a:t>(function(file) {</a:t>
            </a:r>
          </a:p>
          <a:p>
            <a:pPr marL="0" indent="0">
              <a:lnSpc>
                <a:spcPct val="110000"/>
              </a:lnSpc>
              <a:buNone/>
            </a:pPr>
            <a:r>
              <a:rPr lang="en-US" dirty="0"/>
              <a:t>    if (</a:t>
            </a:r>
            <a:r>
              <a:rPr lang="en-US" dirty="0" err="1"/>
              <a:t>file.endsWith</a:t>
            </a:r>
            <a:r>
              <a:rPr lang="en-US" dirty="0"/>
              <a:t>(".</a:t>
            </a:r>
            <a:r>
              <a:rPr lang="en-US" dirty="0" err="1"/>
              <a:t>js</a:t>
            </a:r>
            <a:r>
              <a:rPr lang="en-US" dirty="0"/>
              <a:t>")) {</a:t>
            </a:r>
          </a:p>
          <a:p>
            <a:pPr marL="0" indent="0">
              <a:lnSpc>
                <a:spcPct val="110000"/>
              </a:lnSpc>
              <a:buNone/>
            </a:pPr>
            <a:r>
              <a:rPr lang="en-US" dirty="0"/>
              <a:t>        print(file);</a:t>
            </a:r>
          </a:p>
          <a:p>
            <a:pPr marL="0" indent="0">
              <a:lnSpc>
                <a:spcPct val="110000"/>
              </a:lnSpc>
              <a:buNone/>
            </a:pPr>
            <a:r>
              <a:rPr lang="en-US" dirty="0"/>
              <a:t>    }</a:t>
            </a:r>
          </a:p>
          <a:p>
            <a:pPr marL="0" indent="0">
              <a:lnSpc>
                <a:spcPct val="110000"/>
              </a:lnSpc>
              <a:buNone/>
            </a:pPr>
            <a:r>
              <a:rPr lang="en-US" dirty="0"/>
              <a:t>})</a:t>
            </a:r>
            <a:r>
              <a:rPr lang="en-US" dirty="0" smtClean="0"/>
              <a:t>;</a:t>
            </a:r>
          </a:p>
          <a:p>
            <a:pPr marL="0" indent="0">
              <a:lnSpc>
                <a:spcPct val="110000"/>
              </a:lnSpc>
              <a:buNone/>
            </a:pPr>
            <a:r>
              <a:rPr lang="en-US" dirty="0" smtClean="0">
                <a:solidFill>
                  <a:schemeClr val="bg1">
                    <a:lumMod val="75000"/>
                  </a:schemeClr>
                </a:solidFill>
              </a:rPr>
              <a:t>&lt;Ctrl-D&gt;</a:t>
            </a:r>
          </a:p>
          <a:p>
            <a:pPr marL="0" indent="0">
              <a:lnSpc>
                <a:spcPct val="110000"/>
              </a:lnSpc>
              <a:buNone/>
            </a:pPr>
            <a:r>
              <a:rPr lang="en-US" dirty="0" smtClean="0"/>
              <a:t>&gt;&gt; </a:t>
            </a:r>
            <a:r>
              <a:rPr lang="en-US" dirty="0" err="1" smtClean="0"/>
              <a:t>chmod</a:t>
            </a:r>
            <a:r>
              <a:rPr lang="en-US" dirty="0" smtClean="0"/>
              <a:t> </a:t>
            </a:r>
            <a:r>
              <a:rPr lang="en-US" dirty="0" err="1" smtClean="0"/>
              <a:t>a+x</a:t>
            </a:r>
            <a:r>
              <a:rPr lang="en-US" dirty="0" smtClean="0"/>
              <a:t> </a:t>
            </a:r>
            <a:r>
              <a:rPr lang="en-US" dirty="0" err="1" smtClean="0"/>
              <a:t>jsfiles</a:t>
            </a:r>
            <a:endParaRPr lang="en-US" dirty="0" smtClean="0"/>
          </a:p>
          <a:p>
            <a:pPr marL="0" indent="0">
              <a:lnSpc>
                <a:spcPct val="110000"/>
              </a:lnSpc>
              <a:buNone/>
            </a:pPr>
            <a:r>
              <a:rPr lang="en-US" dirty="0" smtClean="0"/>
              <a:t>&gt;&gt; </a:t>
            </a:r>
            <a:r>
              <a:rPr lang="en-US" dirty="0" err="1" smtClean="0"/>
              <a:t>jsfiles</a:t>
            </a:r>
            <a:endParaRPr lang="en-US" dirty="0" smtClean="0"/>
          </a:p>
          <a:p>
            <a:pPr marL="0" indent="0">
              <a:lnSpc>
                <a:spcPct val="110000"/>
              </a:lnSpc>
              <a:buNone/>
            </a:pPr>
            <a:r>
              <a:rPr lang="en-US" dirty="0" smtClean="0">
                <a:solidFill>
                  <a:srgbClr val="5382A1"/>
                </a:solidFill>
              </a:rPr>
              <a:t>test1.js</a:t>
            </a:r>
          </a:p>
          <a:p>
            <a:pPr marL="0" indent="0">
              <a:lnSpc>
                <a:spcPct val="110000"/>
              </a:lnSpc>
              <a:buNone/>
            </a:pPr>
            <a:r>
              <a:rPr lang="en-US" dirty="0" smtClean="0">
                <a:solidFill>
                  <a:srgbClr val="5382A1"/>
                </a:solidFill>
              </a:rPr>
              <a:t>test2.js</a:t>
            </a:r>
          </a:p>
          <a:p>
            <a:pPr marL="0" indent="0">
              <a:lnSpc>
                <a:spcPct val="110000"/>
              </a:lnSpc>
              <a:buNone/>
            </a:pPr>
            <a:r>
              <a:rPr lang="en-US" dirty="0" smtClean="0">
                <a:solidFill>
                  <a:srgbClr val="5382A1"/>
                </a:solidFill>
              </a:rPr>
              <a:t>test3.js</a:t>
            </a:r>
          </a:p>
          <a:p>
            <a:pPr marL="0" indent="0">
              <a:lnSpc>
                <a:spcPct val="110000"/>
              </a:lnSpc>
              <a:buNone/>
            </a:pPr>
            <a:r>
              <a:rPr lang="en-US" dirty="0" smtClean="0"/>
              <a:t>&gt;&gt;</a:t>
            </a:r>
            <a:endParaRPr lang="en-US" dirty="0" smtClean="0">
              <a:solidFill>
                <a:srgbClr val="000000"/>
              </a:solidFill>
            </a:endParaRPr>
          </a:p>
          <a:p>
            <a:pPr marL="0" indent="0">
              <a:lnSpc>
                <a:spcPct val="110000"/>
              </a:lnSpc>
              <a:buNone/>
            </a:pPr>
            <a:endParaRPr lang="en-US" dirty="0"/>
          </a:p>
        </p:txBody>
      </p:sp>
      <p:sp>
        <p:nvSpPr>
          <p:cNvPr id="5" name="Title 4"/>
          <p:cNvSpPr>
            <a:spLocks noGrp="1"/>
          </p:cNvSpPr>
          <p:nvPr>
            <p:ph type="title"/>
          </p:nvPr>
        </p:nvSpPr>
        <p:spPr/>
        <p:txBody>
          <a:bodyPr/>
          <a:lstStyle/>
          <a:p>
            <a:r>
              <a:rPr lang="en-US" dirty="0" smtClean="0"/>
              <a:t>Using Nashorn</a:t>
            </a:r>
            <a:endParaRPr lang="en-US" dirty="0"/>
          </a:p>
        </p:txBody>
      </p:sp>
      <p:sp>
        <p:nvSpPr>
          <p:cNvPr id="2" name="Text Placeholder 1"/>
          <p:cNvSpPr>
            <a:spLocks noGrp="1"/>
          </p:cNvSpPr>
          <p:nvPr>
            <p:ph type="body" sz="quarter" idx="13"/>
          </p:nvPr>
        </p:nvSpPr>
        <p:spPr/>
        <p:txBody>
          <a:bodyPr/>
          <a:lstStyle/>
          <a:p>
            <a:r>
              <a:rPr lang="en-US" dirty="0"/>
              <a:t>F</a:t>
            </a:r>
            <a:r>
              <a:rPr lang="en-US" dirty="0" smtClean="0"/>
              <a:t>rom </a:t>
            </a:r>
            <a:r>
              <a:rPr lang="en-US" dirty="0"/>
              <a:t>a </a:t>
            </a:r>
            <a:r>
              <a:rPr lang="en-US" dirty="0" err="1"/>
              <a:t>Shabang</a:t>
            </a:r>
            <a:r>
              <a:rPr lang="en-US" dirty="0"/>
              <a:t> Script</a:t>
            </a:r>
          </a:p>
        </p:txBody>
      </p:sp>
    </p:spTree>
    <p:extLst>
      <p:ext uri="{BB962C8B-B14F-4D97-AF65-F5344CB8AC3E}">
        <p14:creationId xmlns:p14="http://schemas.microsoft.com/office/powerpoint/2010/main" val="410349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 Agenda</a:t>
            </a:r>
            <a:endParaRPr lang="en-US"/>
          </a:p>
        </p:txBody>
      </p:sp>
      <p:sp>
        <p:nvSpPr>
          <p:cNvPr id="3" name="Content Placeholder 2"/>
          <p:cNvSpPr>
            <a:spLocks noGrp="1"/>
          </p:cNvSpPr>
          <p:nvPr>
            <p:ph idx="13"/>
          </p:nvPr>
        </p:nvSpPr>
        <p:spPr/>
        <p:txBody>
          <a:bodyPr/>
          <a:lstStyle/>
          <a:p>
            <a:r>
              <a:rPr lang="en-US" dirty="0" smtClean="0">
                <a:solidFill>
                  <a:srgbClr val="DCE3E4"/>
                </a:solidFill>
              </a:rPr>
              <a:t>Overview</a:t>
            </a:r>
          </a:p>
          <a:p>
            <a:r>
              <a:rPr lang="en-US" dirty="0" smtClean="0"/>
              <a:t>Editing and Debugging</a:t>
            </a:r>
          </a:p>
          <a:p>
            <a:r>
              <a:rPr lang="en-US" dirty="0" smtClean="0">
                <a:solidFill>
                  <a:srgbClr val="DCE3E4"/>
                </a:solidFill>
              </a:rPr>
              <a:t>Features</a:t>
            </a:r>
          </a:p>
          <a:p>
            <a:r>
              <a:rPr lang="en-US" dirty="0" smtClean="0">
                <a:solidFill>
                  <a:srgbClr val="DCE3E4"/>
                </a:solidFill>
              </a:rPr>
              <a:t>Noteworthy</a:t>
            </a:r>
            <a:endParaRPr lang="en-US" dirty="0">
              <a:solidFill>
                <a:srgbClr val="DCE3E4"/>
              </a:solidFill>
            </a:endParaRPr>
          </a:p>
          <a:p>
            <a:r>
              <a:rPr lang="en-US" dirty="0" smtClean="0">
                <a:solidFill>
                  <a:srgbClr val="DCE3E4"/>
                </a:solidFill>
              </a:rPr>
              <a:t>Performance</a:t>
            </a:r>
          </a:p>
          <a:p>
            <a:r>
              <a:rPr lang="en-US" dirty="0" smtClean="0">
                <a:solidFill>
                  <a:srgbClr val="DCE3E4"/>
                </a:solidFill>
              </a:rPr>
              <a:t>Demos</a:t>
            </a:r>
          </a:p>
        </p:txBody>
      </p:sp>
      <p:sp>
        <p:nvSpPr>
          <p:cNvPr id="6" name="Pentagon 5"/>
          <p:cNvSpPr/>
          <p:nvPr/>
        </p:nvSpPr>
        <p:spPr>
          <a:xfrm>
            <a:off x="2186329" y="1981200"/>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1</a:t>
            </a:r>
          </a:p>
        </p:txBody>
      </p:sp>
      <p:sp>
        <p:nvSpPr>
          <p:cNvPr id="16" name="Pentagon 15"/>
          <p:cNvSpPr/>
          <p:nvPr/>
        </p:nvSpPr>
        <p:spPr>
          <a:xfrm>
            <a:off x="2186329" y="2677477"/>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2</a:t>
            </a:r>
          </a:p>
        </p:txBody>
      </p:sp>
      <p:sp>
        <p:nvSpPr>
          <p:cNvPr id="17" name="Pentagon 16"/>
          <p:cNvSpPr/>
          <p:nvPr/>
        </p:nvSpPr>
        <p:spPr>
          <a:xfrm>
            <a:off x="2186329" y="3373754"/>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3</a:t>
            </a:r>
          </a:p>
        </p:txBody>
      </p:sp>
      <p:sp>
        <p:nvSpPr>
          <p:cNvPr id="18" name="Pentagon 17"/>
          <p:cNvSpPr/>
          <p:nvPr/>
        </p:nvSpPr>
        <p:spPr>
          <a:xfrm>
            <a:off x="2186329" y="4070031"/>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4</a:t>
            </a:r>
          </a:p>
        </p:txBody>
      </p:sp>
      <p:sp>
        <p:nvSpPr>
          <p:cNvPr id="19" name="Pentagon 18"/>
          <p:cNvSpPr/>
          <p:nvPr/>
        </p:nvSpPr>
        <p:spPr>
          <a:xfrm>
            <a:off x="2186329" y="4766310"/>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5</a:t>
            </a:r>
          </a:p>
        </p:txBody>
      </p:sp>
      <p:sp>
        <p:nvSpPr>
          <p:cNvPr id="9" name="Pentagon 8"/>
          <p:cNvSpPr/>
          <p:nvPr/>
        </p:nvSpPr>
        <p:spPr>
          <a:xfrm>
            <a:off x="2190690" y="5464077"/>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6</a:t>
            </a:r>
            <a:endParaRPr lang="en-US" sz="1600" b="1" dirty="0" smtClean="0">
              <a:solidFill>
                <a:schemeClr val="bg1"/>
              </a:solidFill>
            </a:endParaRPr>
          </a:p>
        </p:txBody>
      </p:sp>
    </p:spTree>
    <p:extLst>
      <p:ext uri="{BB962C8B-B14F-4D97-AF65-F5344CB8AC3E}">
        <p14:creationId xmlns:p14="http://schemas.microsoft.com/office/powerpoint/2010/main" val="69605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406400"/>
            <a:ext cx="11125200" cy="889000"/>
          </a:xfrm>
        </p:spPr>
        <p:txBody>
          <a:bodyPr/>
          <a:lstStyle/>
          <a:p>
            <a:r>
              <a:rPr lang="en-US" dirty="0" smtClean="0"/>
              <a:t>Debugging Demo</a:t>
            </a:r>
            <a:endParaRPr lang="en-US" dirty="0"/>
          </a:p>
        </p:txBody>
      </p:sp>
    </p:spTree>
    <p:extLst>
      <p:ext uri="{BB962C8B-B14F-4D97-AF65-F5344CB8AC3E}">
        <p14:creationId xmlns:p14="http://schemas.microsoft.com/office/powerpoint/2010/main" val="54046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 Agenda</a:t>
            </a:r>
            <a:endParaRPr lang="en-US"/>
          </a:p>
        </p:txBody>
      </p:sp>
      <p:sp>
        <p:nvSpPr>
          <p:cNvPr id="3" name="Content Placeholder 2"/>
          <p:cNvSpPr>
            <a:spLocks noGrp="1"/>
          </p:cNvSpPr>
          <p:nvPr>
            <p:ph idx="13"/>
          </p:nvPr>
        </p:nvSpPr>
        <p:spPr/>
        <p:txBody>
          <a:bodyPr/>
          <a:lstStyle/>
          <a:p>
            <a:r>
              <a:rPr lang="en-US" dirty="0" smtClean="0">
                <a:solidFill>
                  <a:srgbClr val="DCE3E4"/>
                </a:solidFill>
              </a:rPr>
              <a:t>Overview</a:t>
            </a:r>
          </a:p>
          <a:p>
            <a:r>
              <a:rPr lang="en-US" dirty="0" smtClean="0">
                <a:solidFill>
                  <a:srgbClr val="DCE3E4"/>
                </a:solidFill>
              </a:rPr>
              <a:t>Editing and Debugging</a:t>
            </a:r>
          </a:p>
          <a:p>
            <a:r>
              <a:rPr lang="en-US" dirty="0" smtClean="0"/>
              <a:t>Features</a:t>
            </a:r>
          </a:p>
          <a:p>
            <a:r>
              <a:rPr lang="en-US" dirty="0" smtClean="0">
                <a:solidFill>
                  <a:srgbClr val="DCE3E4"/>
                </a:solidFill>
              </a:rPr>
              <a:t>Noteworthy</a:t>
            </a:r>
            <a:endParaRPr lang="en-US" dirty="0">
              <a:solidFill>
                <a:srgbClr val="DCE3E4"/>
              </a:solidFill>
            </a:endParaRPr>
          </a:p>
          <a:p>
            <a:r>
              <a:rPr lang="en-US" dirty="0" smtClean="0">
                <a:solidFill>
                  <a:srgbClr val="DCE3E4"/>
                </a:solidFill>
              </a:rPr>
              <a:t>Performance</a:t>
            </a:r>
          </a:p>
          <a:p>
            <a:r>
              <a:rPr lang="en-US" dirty="0" smtClean="0">
                <a:solidFill>
                  <a:srgbClr val="DCE3E4"/>
                </a:solidFill>
              </a:rPr>
              <a:t>Demos</a:t>
            </a:r>
          </a:p>
        </p:txBody>
      </p:sp>
      <p:sp>
        <p:nvSpPr>
          <p:cNvPr id="6" name="Pentagon 5"/>
          <p:cNvSpPr/>
          <p:nvPr/>
        </p:nvSpPr>
        <p:spPr>
          <a:xfrm>
            <a:off x="2186329" y="1981200"/>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1</a:t>
            </a:r>
          </a:p>
        </p:txBody>
      </p:sp>
      <p:sp>
        <p:nvSpPr>
          <p:cNvPr id="16" name="Pentagon 15"/>
          <p:cNvSpPr/>
          <p:nvPr/>
        </p:nvSpPr>
        <p:spPr>
          <a:xfrm>
            <a:off x="2186329" y="2677477"/>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2</a:t>
            </a:r>
          </a:p>
        </p:txBody>
      </p:sp>
      <p:sp>
        <p:nvSpPr>
          <p:cNvPr id="17" name="Pentagon 16"/>
          <p:cNvSpPr/>
          <p:nvPr/>
        </p:nvSpPr>
        <p:spPr>
          <a:xfrm>
            <a:off x="2186329" y="3373754"/>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3</a:t>
            </a:r>
          </a:p>
        </p:txBody>
      </p:sp>
      <p:sp>
        <p:nvSpPr>
          <p:cNvPr id="18" name="Pentagon 17"/>
          <p:cNvSpPr/>
          <p:nvPr/>
        </p:nvSpPr>
        <p:spPr>
          <a:xfrm>
            <a:off x="2186329" y="4070031"/>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4</a:t>
            </a:r>
          </a:p>
        </p:txBody>
      </p:sp>
      <p:sp>
        <p:nvSpPr>
          <p:cNvPr id="19" name="Pentagon 18"/>
          <p:cNvSpPr/>
          <p:nvPr/>
        </p:nvSpPr>
        <p:spPr>
          <a:xfrm>
            <a:off x="2186329" y="4766310"/>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5</a:t>
            </a:r>
          </a:p>
        </p:txBody>
      </p:sp>
      <p:sp>
        <p:nvSpPr>
          <p:cNvPr id="9" name="Pentagon 8"/>
          <p:cNvSpPr/>
          <p:nvPr/>
        </p:nvSpPr>
        <p:spPr>
          <a:xfrm>
            <a:off x="2190690" y="5464077"/>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6</a:t>
            </a:r>
            <a:endParaRPr lang="en-US" sz="1600" b="1" dirty="0" smtClean="0">
              <a:solidFill>
                <a:schemeClr val="bg1"/>
              </a:solidFill>
            </a:endParaRPr>
          </a:p>
        </p:txBody>
      </p:sp>
    </p:spTree>
    <p:extLst>
      <p:ext uri="{BB962C8B-B14F-4D97-AF65-F5344CB8AC3E}">
        <p14:creationId xmlns:p14="http://schemas.microsoft.com/office/powerpoint/2010/main" val="345836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 + Java </a:t>
            </a:r>
            <a:r>
              <a:rPr lang="en-US" dirty="0" smtClean="0"/>
              <a:t>APIs</a:t>
            </a:r>
            <a:endParaRPr lang="en-US" dirty="0"/>
          </a:p>
        </p:txBody>
      </p:sp>
      <p:sp>
        <p:nvSpPr>
          <p:cNvPr id="3" name="Content Placeholder 2"/>
          <p:cNvSpPr>
            <a:spLocks noGrp="1"/>
          </p:cNvSpPr>
          <p:nvPr>
            <p:ph idx="1"/>
          </p:nvPr>
        </p:nvSpPr>
        <p:spPr/>
        <p:txBody>
          <a:bodyPr/>
          <a:lstStyle/>
          <a:p>
            <a:r>
              <a:rPr lang="en-US" dirty="0"/>
              <a:t>Packages (Old School)</a:t>
            </a:r>
          </a:p>
          <a:p>
            <a:pPr lvl="1">
              <a:lnSpc>
                <a:spcPct val="80000"/>
              </a:lnSpc>
            </a:pPr>
            <a:r>
              <a:rPr lang="en-US" sz="1800" dirty="0" err="1">
                <a:latin typeface="Consolas"/>
                <a:cs typeface="Consolas"/>
              </a:rPr>
              <a:t>var</a:t>
            </a:r>
            <a:r>
              <a:rPr lang="en-US" sz="1800" dirty="0">
                <a:latin typeface="Consolas"/>
                <a:cs typeface="Consolas"/>
              </a:rPr>
              <a:t> </a:t>
            </a:r>
            <a:r>
              <a:rPr lang="en-US" sz="1800" dirty="0" err="1">
                <a:latin typeface="Consolas"/>
                <a:cs typeface="Consolas"/>
              </a:rPr>
              <a:t>ScriptEngine</a:t>
            </a:r>
            <a:r>
              <a:rPr lang="en-US" sz="1800" dirty="0">
                <a:latin typeface="Consolas"/>
                <a:cs typeface="Consolas"/>
              </a:rPr>
              <a:t> = </a:t>
            </a:r>
            <a:r>
              <a:rPr lang="en-US" sz="1800" dirty="0" err="1">
                <a:latin typeface="Consolas"/>
                <a:cs typeface="Consolas"/>
              </a:rPr>
              <a:t>Packages.javax.script.ScriptEngine</a:t>
            </a:r>
            <a:r>
              <a:rPr lang="en-US" sz="1800" dirty="0">
                <a:latin typeface="Consolas"/>
                <a:cs typeface="Consolas"/>
              </a:rPr>
              <a:t>;</a:t>
            </a:r>
          </a:p>
          <a:p>
            <a:pPr lvl="1">
              <a:lnSpc>
                <a:spcPct val="80000"/>
              </a:lnSpc>
            </a:pPr>
            <a:r>
              <a:rPr lang="en-US" sz="1800" dirty="0" err="1">
                <a:latin typeface="Consolas"/>
                <a:cs typeface="Consolas"/>
              </a:rPr>
              <a:t>var</a:t>
            </a:r>
            <a:r>
              <a:rPr lang="en-US" sz="1800" dirty="0">
                <a:latin typeface="Consolas"/>
                <a:cs typeface="Consolas"/>
              </a:rPr>
              <a:t> File = </a:t>
            </a:r>
            <a:r>
              <a:rPr lang="en-US" sz="1800" dirty="0" err="1">
                <a:latin typeface="Consolas"/>
                <a:cs typeface="Consolas"/>
              </a:rPr>
              <a:t>java.io.File</a:t>
            </a:r>
            <a:r>
              <a:rPr lang="en-US" sz="1800" dirty="0">
                <a:latin typeface="Consolas"/>
                <a:cs typeface="Consolas"/>
              </a:rPr>
              <a:t>;</a:t>
            </a:r>
          </a:p>
          <a:p>
            <a:r>
              <a:rPr lang="en-US" dirty="0"/>
              <a:t>Java </a:t>
            </a:r>
            <a:r>
              <a:rPr lang="en-US" dirty="0" smtClean="0"/>
              <a:t>Classes</a:t>
            </a:r>
            <a:endParaRPr lang="en-US" dirty="0"/>
          </a:p>
          <a:p>
            <a:pPr lvl="1">
              <a:lnSpc>
                <a:spcPct val="80000"/>
              </a:lnSpc>
            </a:pPr>
            <a:r>
              <a:rPr lang="en-US" sz="1800" dirty="0" err="1">
                <a:latin typeface="Consolas"/>
                <a:cs typeface="Consolas"/>
              </a:rPr>
              <a:t>var</a:t>
            </a:r>
            <a:r>
              <a:rPr lang="en-US" sz="1800" dirty="0">
                <a:latin typeface="Consolas"/>
                <a:cs typeface="Consolas"/>
              </a:rPr>
              <a:t> </a:t>
            </a:r>
            <a:r>
              <a:rPr lang="en-US" sz="1800" dirty="0" err="1">
                <a:latin typeface="Consolas"/>
                <a:cs typeface="Consolas"/>
              </a:rPr>
              <a:t>ScriptEngine</a:t>
            </a:r>
            <a:r>
              <a:rPr lang="en-US" sz="1800" dirty="0">
                <a:latin typeface="Consolas"/>
                <a:cs typeface="Consolas"/>
              </a:rPr>
              <a:t> = </a:t>
            </a:r>
            <a:r>
              <a:rPr lang="en-US" sz="1800" dirty="0" err="1">
                <a:latin typeface="Consolas"/>
                <a:cs typeface="Consolas"/>
              </a:rPr>
              <a:t>Java.type</a:t>
            </a:r>
            <a:r>
              <a:rPr lang="en-US" sz="1800" dirty="0">
                <a:latin typeface="Consolas"/>
                <a:cs typeface="Consolas"/>
              </a:rPr>
              <a:t>("</a:t>
            </a:r>
            <a:r>
              <a:rPr lang="en-US" sz="1800" dirty="0" err="1">
                <a:latin typeface="Consolas"/>
                <a:cs typeface="Consolas"/>
              </a:rPr>
              <a:t>javax.script.ScriptEngine</a:t>
            </a:r>
            <a:r>
              <a:rPr lang="en-US" sz="1800" dirty="0">
                <a:latin typeface="Consolas"/>
                <a:cs typeface="Consolas"/>
              </a:rPr>
              <a:t>");</a:t>
            </a:r>
          </a:p>
          <a:p>
            <a:pPr lvl="1">
              <a:lnSpc>
                <a:spcPct val="80000"/>
              </a:lnSpc>
            </a:pPr>
            <a:r>
              <a:rPr lang="en-US" sz="1800" dirty="0" err="1">
                <a:latin typeface="Consolas"/>
                <a:cs typeface="Consolas"/>
              </a:rPr>
              <a:t>var</a:t>
            </a:r>
            <a:r>
              <a:rPr lang="en-US" sz="1800" dirty="0">
                <a:latin typeface="Consolas"/>
                <a:cs typeface="Consolas"/>
              </a:rPr>
              <a:t> System = </a:t>
            </a:r>
            <a:r>
              <a:rPr lang="en-US" sz="1800" dirty="0" err="1">
                <a:latin typeface="Consolas"/>
                <a:cs typeface="Consolas"/>
              </a:rPr>
              <a:t>Java.type</a:t>
            </a:r>
            <a:r>
              <a:rPr lang="en-US" sz="1800" dirty="0">
                <a:latin typeface="Consolas"/>
                <a:cs typeface="Consolas"/>
              </a:rPr>
              <a:t>("</a:t>
            </a:r>
            <a:r>
              <a:rPr lang="en-US" sz="1800" dirty="0" err="1">
                <a:latin typeface="Consolas"/>
                <a:cs typeface="Consolas"/>
              </a:rPr>
              <a:t>java.lang.System</a:t>
            </a:r>
            <a:r>
              <a:rPr lang="en-US" sz="1800" dirty="0">
                <a:latin typeface="Consolas"/>
                <a:cs typeface="Consolas"/>
              </a:rPr>
              <a:t>");</a:t>
            </a:r>
          </a:p>
          <a:p>
            <a:pPr lvl="1">
              <a:lnSpc>
                <a:spcPct val="80000"/>
              </a:lnSpc>
            </a:pPr>
            <a:r>
              <a:rPr lang="en-US" sz="1800" dirty="0" err="1">
                <a:latin typeface="Consolas"/>
                <a:cs typeface="Consolas"/>
              </a:rPr>
              <a:t>var</a:t>
            </a:r>
            <a:r>
              <a:rPr lang="en-US" sz="1800" dirty="0">
                <a:latin typeface="Consolas"/>
                <a:cs typeface="Consolas"/>
              </a:rPr>
              <a:t> </a:t>
            </a:r>
            <a:r>
              <a:rPr lang="en-US" sz="1800" dirty="0" err="1">
                <a:latin typeface="Consolas"/>
                <a:cs typeface="Consolas"/>
              </a:rPr>
              <a:t>DoubleArray</a:t>
            </a:r>
            <a:r>
              <a:rPr lang="en-US" sz="1800" dirty="0">
                <a:latin typeface="Consolas"/>
                <a:cs typeface="Consolas"/>
              </a:rPr>
              <a:t> = </a:t>
            </a:r>
            <a:r>
              <a:rPr lang="en-US" sz="1800" dirty="0" err="1">
                <a:latin typeface="Consolas"/>
                <a:cs typeface="Consolas"/>
              </a:rPr>
              <a:t>Java.type</a:t>
            </a:r>
            <a:r>
              <a:rPr lang="en-US" sz="1800" dirty="0">
                <a:latin typeface="Consolas"/>
                <a:cs typeface="Consolas"/>
              </a:rPr>
              <a:t>("double[]");</a:t>
            </a:r>
          </a:p>
        </p:txBody>
      </p:sp>
      <p:sp>
        <p:nvSpPr>
          <p:cNvPr id="6" name="Text Placeholder 5"/>
          <p:cNvSpPr>
            <a:spLocks noGrp="1"/>
          </p:cNvSpPr>
          <p:nvPr>
            <p:ph type="body" sz="quarter" idx="13"/>
          </p:nvPr>
        </p:nvSpPr>
        <p:spPr/>
        <p:txBody>
          <a:bodyPr/>
          <a:lstStyle/>
          <a:p>
            <a:r>
              <a:rPr lang="en-US" dirty="0"/>
              <a:t>Java Classes and Types</a:t>
            </a:r>
          </a:p>
          <a:p>
            <a:endParaRPr lang="en-US" dirty="0"/>
          </a:p>
        </p:txBody>
      </p:sp>
    </p:spTree>
    <p:extLst>
      <p:ext uri="{BB962C8B-B14F-4D97-AF65-F5344CB8AC3E}">
        <p14:creationId xmlns:p14="http://schemas.microsoft.com/office/powerpoint/2010/main" val="378685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nSpc>
                <a:spcPct val="100000"/>
              </a:lnSpc>
              <a:buNone/>
            </a:pPr>
            <a:endParaRPr lang="en-US" sz="1800" dirty="0">
              <a:latin typeface="Consolas"/>
              <a:cs typeface="Consolas"/>
            </a:endParaRPr>
          </a:p>
          <a:p>
            <a:pPr marL="0" indent="0">
              <a:lnSpc>
                <a:spcPct val="100000"/>
              </a:lnSpc>
              <a:buNone/>
            </a:pPr>
            <a:r>
              <a:rPr lang="en-US" sz="1800" dirty="0">
                <a:latin typeface="Consolas"/>
                <a:cs typeface="Consolas"/>
              </a:rPr>
              <a:t>jjs&gt; </a:t>
            </a:r>
            <a:r>
              <a:rPr lang="en-US" sz="1800" dirty="0" err="1">
                <a:latin typeface="Consolas"/>
                <a:cs typeface="Consolas"/>
              </a:rPr>
              <a:t>var</a:t>
            </a:r>
            <a:r>
              <a:rPr lang="en-US" sz="1800" dirty="0">
                <a:latin typeface="Consolas"/>
                <a:cs typeface="Consolas"/>
              </a:rPr>
              <a:t> </a:t>
            </a:r>
            <a:r>
              <a:rPr lang="en-US" sz="1800" dirty="0" err="1">
                <a:latin typeface="Consolas"/>
                <a:cs typeface="Consolas"/>
              </a:rPr>
              <a:t>HashMap</a:t>
            </a:r>
            <a:r>
              <a:rPr lang="en-US" sz="1800" dirty="0">
                <a:latin typeface="Consolas"/>
                <a:cs typeface="Consolas"/>
              </a:rPr>
              <a:t> = </a:t>
            </a:r>
            <a:r>
              <a:rPr lang="en-US" sz="1800" dirty="0" err="1">
                <a:latin typeface="Consolas"/>
                <a:cs typeface="Consolas"/>
              </a:rPr>
              <a:t>Java.type</a:t>
            </a:r>
            <a:r>
              <a:rPr lang="en-US" sz="1800" dirty="0">
                <a:latin typeface="Consolas"/>
                <a:cs typeface="Consolas"/>
              </a:rPr>
              <a:t>("</a:t>
            </a:r>
            <a:r>
              <a:rPr lang="en-US" sz="1800" dirty="0" err="1">
                <a:latin typeface="Consolas"/>
                <a:cs typeface="Consolas"/>
              </a:rPr>
              <a:t>java.util.HashMap</a:t>
            </a:r>
            <a:r>
              <a:rPr lang="en-US" sz="1800" dirty="0">
                <a:latin typeface="Consolas"/>
                <a:cs typeface="Consolas"/>
              </a:rPr>
              <a:t>");</a:t>
            </a:r>
          </a:p>
          <a:p>
            <a:pPr marL="0" indent="0">
              <a:lnSpc>
                <a:spcPct val="100000"/>
              </a:lnSpc>
              <a:buNone/>
            </a:pPr>
            <a:r>
              <a:rPr lang="en-US" sz="1800" dirty="0">
                <a:latin typeface="Consolas"/>
                <a:cs typeface="Consolas"/>
              </a:rPr>
              <a:t>jjs&gt; </a:t>
            </a:r>
            <a:r>
              <a:rPr lang="en-US" sz="1800" dirty="0" err="1">
                <a:latin typeface="Consolas"/>
                <a:cs typeface="Consolas"/>
              </a:rPr>
              <a:t>var</a:t>
            </a:r>
            <a:r>
              <a:rPr lang="en-US" sz="1800" dirty="0">
                <a:latin typeface="Consolas"/>
                <a:cs typeface="Consolas"/>
              </a:rPr>
              <a:t> map = new </a:t>
            </a:r>
            <a:r>
              <a:rPr lang="en-US" sz="1800" dirty="0" err="1">
                <a:latin typeface="Consolas"/>
                <a:cs typeface="Consolas"/>
              </a:rPr>
              <a:t>HashMap</a:t>
            </a:r>
            <a:r>
              <a:rPr lang="en-US" sz="1800" dirty="0">
                <a:latin typeface="Consolas"/>
                <a:cs typeface="Consolas"/>
              </a:rPr>
              <a:t>();</a:t>
            </a:r>
          </a:p>
          <a:p>
            <a:pPr marL="0" indent="0">
              <a:lnSpc>
                <a:spcPct val="100000"/>
              </a:lnSpc>
              <a:buNone/>
            </a:pPr>
            <a:r>
              <a:rPr lang="en-US" sz="1800" dirty="0">
                <a:latin typeface="Consolas"/>
                <a:cs typeface="Consolas"/>
              </a:rPr>
              <a:t>jjs&gt; </a:t>
            </a:r>
            <a:r>
              <a:rPr lang="en-US" sz="1800" dirty="0" err="1">
                <a:latin typeface="Consolas"/>
                <a:cs typeface="Consolas"/>
              </a:rPr>
              <a:t>map.put</a:t>
            </a:r>
            <a:r>
              <a:rPr lang="en-US" sz="1800" dirty="0">
                <a:latin typeface="Consolas"/>
                <a:cs typeface="Consolas"/>
              </a:rPr>
              <a:t>("a", 100); </a:t>
            </a:r>
            <a:r>
              <a:rPr lang="en-US" sz="1800" dirty="0" err="1">
                <a:latin typeface="Consolas"/>
                <a:cs typeface="Consolas"/>
              </a:rPr>
              <a:t>map.put</a:t>
            </a:r>
            <a:r>
              <a:rPr lang="en-US" sz="1800" dirty="0">
                <a:latin typeface="Consolas"/>
                <a:cs typeface="Consolas"/>
              </a:rPr>
              <a:t>("b", 200); </a:t>
            </a:r>
            <a:r>
              <a:rPr lang="en-US" sz="1800" dirty="0" err="1">
                <a:latin typeface="Consolas"/>
                <a:cs typeface="Consolas"/>
              </a:rPr>
              <a:t>map.put</a:t>
            </a:r>
            <a:r>
              <a:rPr lang="en-US" sz="1800" dirty="0">
                <a:latin typeface="Consolas"/>
                <a:cs typeface="Consolas"/>
              </a:rPr>
              <a:t>("c", 300);</a:t>
            </a:r>
          </a:p>
          <a:p>
            <a:pPr marL="0" indent="0">
              <a:lnSpc>
                <a:spcPct val="100000"/>
              </a:lnSpc>
              <a:buNone/>
            </a:pPr>
            <a:r>
              <a:rPr lang="en-US" sz="1800" dirty="0">
                <a:solidFill>
                  <a:srgbClr val="5382A1"/>
                </a:solidFill>
                <a:latin typeface="Consolas"/>
                <a:cs typeface="Consolas"/>
              </a:rPr>
              <a:t>null</a:t>
            </a:r>
          </a:p>
          <a:p>
            <a:pPr marL="0" indent="0">
              <a:lnSpc>
                <a:spcPct val="100000"/>
              </a:lnSpc>
              <a:buNone/>
            </a:pPr>
            <a:r>
              <a:rPr lang="en-US" sz="1800" dirty="0">
                <a:latin typeface="Consolas"/>
                <a:cs typeface="Consolas"/>
              </a:rPr>
              <a:t>jjs&gt; </a:t>
            </a:r>
            <a:r>
              <a:rPr lang="en-US" sz="1800" dirty="0" err="1">
                <a:latin typeface="Consolas"/>
                <a:cs typeface="Consolas"/>
              </a:rPr>
              <a:t>map.get</a:t>
            </a:r>
            <a:r>
              <a:rPr lang="en-US" sz="1800" dirty="0">
                <a:latin typeface="Consolas"/>
                <a:cs typeface="Consolas"/>
              </a:rPr>
              <a:t>("b");</a:t>
            </a:r>
          </a:p>
          <a:p>
            <a:pPr marL="0" indent="0">
              <a:lnSpc>
                <a:spcPct val="100000"/>
              </a:lnSpc>
              <a:buNone/>
            </a:pPr>
            <a:r>
              <a:rPr lang="en-US" sz="1800" dirty="0">
                <a:solidFill>
                  <a:srgbClr val="5382A1"/>
                </a:solidFill>
                <a:latin typeface="Consolas"/>
                <a:cs typeface="Consolas"/>
              </a:rPr>
              <a:t>200</a:t>
            </a:r>
          </a:p>
          <a:p>
            <a:pPr marL="0" indent="0">
              <a:lnSpc>
                <a:spcPct val="100000"/>
              </a:lnSpc>
              <a:buNone/>
            </a:pPr>
            <a:r>
              <a:rPr lang="en-US" sz="1800" dirty="0">
                <a:latin typeface="Consolas"/>
                <a:cs typeface="Consolas"/>
              </a:rPr>
              <a:t>jjs&gt; for each (</a:t>
            </a:r>
            <a:r>
              <a:rPr lang="en-US" sz="1800" dirty="0" err="1">
                <a:latin typeface="Consolas"/>
                <a:cs typeface="Consolas"/>
              </a:rPr>
              <a:t>var</a:t>
            </a:r>
            <a:r>
              <a:rPr lang="en-US" sz="1800" dirty="0">
                <a:latin typeface="Consolas"/>
                <a:cs typeface="Consolas"/>
              </a:rPr>
              <a:t> key in </a:t>
            </a:r>
            <a:r>
              <a:rPr lang="en-US" sz="1800" dirty="0" err="1">
                <a:latin typeface="Consolas"/>
                <a:cs typeface="Consolas"/>
              </a:rPr>
              <a:t>map.keySet</a:t>
            </a:r>
            <a:r>
              <a:rPr lang="en-US" sz="1800" dirty="0">
                <a:latin typeface="Consolas"/>
                <a:cs typeface="Consolas"/>
              </a:rPr>
              <a:t>()) print(key);</a:t>
            </a:r>
          </a:p>
          <a:p>
            <a:pPr marL="0" indent="0">
              <a:lnSpc>
                <a:spcPct val="100000"/>
              </a:lnSpc>
              <a:buNone/>
            </a:pPr>
            <a:r>
              <a:rPr lang="en-US" sz="1800" dirty="0">
                <a:solidFill>
                  <a:srgbClr val="5382A1"/>
                </a:solidFill>
                <a:latin typeface="Consolas"/>
                <a:cs typeface="Consolas"/>
              </a:rPr>
              <a:t>b</a:t>
            </a:r>
          </a:p>
          <a:p>
            <a:pPr marL="0" indent="0">
              <a:lnSpc>
                <a:spcPct val="100000"/>
              </a:lnSpc>
              <a:buNone/>
            </a:pPr>
            <a:r>
              <a:rPr lang="en-US" sz="1800" dirty="0">
                <a:solidFill>
                  <a:srgbClr val="5382A1"/>
                </a:solidFill>
                <a:latin typeface="Consolas"/>
                <a:cs typeface="Consolas"/>
              </a:rPr>
              <a:t>c</a:t>
            </a:r>
          </a:p>
          <a:p>
            <a:pPr marL="0" indent="0">
              <a:lnSpc>
                <a:spcPct val="100000"/>
              </a:lnSpc>
              <a:buNone/>
            </a:pPr>
            <a:r>
              <a:rPr lang="en-US" sz="1800" dirty="0">
                <a:solidFill>
                  <a:srgbClr val="5382A1"/>
                </a:solidFill>
                <a:latin typeface="Consolas"/>
                <a:cs typeface="Consolas"/>
              </a:rPr>
              <a:t>a</a:t>
            </a:r>
          </a:p>
          <a:p>
            <a:pPr marL="0" indent="0">
              <a:lnSpc>
                <a:spcPct val="100000"/>
              </a:lnSpc>
              <a:buNone/>
            </a:pPr>
            <a:r>
              <a:rPr lang="en-US" sz="1800" dirty="0">
                <a:latin typeface="Consolas"/>
                <a:cs typeface="Consolas"/>
              </a:rPr>
              <a:t>jjs&gt; for each (</a:t>
            </a:r>
            <a:r>
              <a:rPr lang="en-US" sz="1800" dirty="0" err="1">
                <a:latin typeface="Consolas"/>
                <a:cs typeface="Consolas"/>
              </a:rPr>
              <a:t>var</a:t>
            </a:r>
            <a:r>
              <a:rPr lang="en-US" sz="1800" dirty="0">
                <a:latin typeface="Consolas"/>
                <a:cs typeface="Consolas"/>
              </a:rPr>
              <a:t> value in </a:t>
            </a:r>
            <a:r>
              <a:rPr lang="en-US" sz="1800" dirty="0" err="1">
                <a:latin typeface="Consolas"/>
                <a:cs typeface="Consolas"/>
              </a:rPr>
              <a:t>map.values</a:t>
            </a:r>
            <a:r>
              <a:rPr lang="en-US" sz="1800" dirty="0">
                <a:latin typeface="Consolas"/>
                <a:cs typeface="Consolas"/>
              </a:rPr>
              <a:t>()) print(value);</a:t>
            </a:r>
          </a:p>
          <a:p>
            <a:pPr marL="0" indent="0">
              <a:lnSpc>
                <a:spcPct val="100000"/>
              </a:lnSpc>
              <a:buNone/>
            </a:pPr>
            <a:r>
              <a:rPr lang="en-US" sz="1800" dirty="0">
                <a:solidFill>
                  <a:srgbClr val="5382A1"/>
                </a:solidFill>
                <a:latin typeface="Consolas"/>
                <a:cs typeface="Consolas"/>
              </a:rPr>
              <a:t>200</a:t>
            </a:r>
          </a:p>
          <a:p>
            <a:pPr marL="0" indent="0">
              <a:lnSpc>
                <a:spcPct val="100000"/>
              </a:lnSpc>
              <a:buNone/>
            </a:pPr>
            <a:r>
              <a:rPr lang="en-US" sz="1800" dirty="0">
                <a:solidFill>
                  <a:srgbClr val="5382A1"/>
                </a:solidFill>
                <a:latin typeface="Consolas"/>
                <a:cs typeface="Consolas"/>
              </a:rPr>
              <a:t>300</a:t>
            </a:r>
          </a:p>
          <a:p>
            <a:pPr marL="0" indent="0">
              <a:lnSpc>
                <a:spcPct val="100000"/>
              </a:lnSpc>
              <a:buNone/>
            </a:pPr>
            <a:r>
              <a:rPr lang="en-US" sz="1800" dirty="0">
                <a:solidFill>
                  <a:srgbClr val="5382A1"/>
                </a:solidFill>
                <a:latin typeface="Consolas"/>
                <a:cs typeface="Consolas"/>
              </a:rPr>
              <a:t>100</a:t>
            </a:r>
          </a:p>
          <a:p>
            <a:pPr marL="0" indent="0">
              <a:lnSpc>
                <a:spcPct val="100000"/>
              </a:lnSpc>
              <a:buNone/>
            </a:pPr>
            <a:endParaRPr lang="en-US" sz="1800" dirty="0">
              <a:solidFill>
                <a:srgbClr val="5382A1"/>
              </a:solidFill>
              <a:latin typeface="Consolas"/>
              <a:cs typeface="Consolas"/>
            </a:endParaRPr>
          </a:p>
        </p:txBody>
      </p:sp>
      <p:sp>
        <p:nvSpPr>
          <p:cNvPr id="2" name="Title 1"/>
          <p:cNvSpPr>
            <a:spLocks noGrp="1"/>
          </p:cNvSpPr>
          <p:nvPr>
            <p:ph type="title"/>
          </p:nvPr>
        </p:nvSpPr>
        <p:spPr/>
        <p:txBody>
          <a:bodyPr/>
          <a:lstStyle/>
          <a:p>
            <a:r>
              <a:rPr lang="en-US" dirty="0"/>
              <a:t>JavaScript + Java </a:t>
            </a:r>
            <a:r>
              <a:rPr lang="en-US" dirty="0" smtClean="0"/>
              <a:t>APIs</a:t>
            </a:r>
            <a:endParaRPr lang="en-US" dirty="0"/>
          </a:p>
        </p:txBody>
      </p:sp>
      <p:sp>
        <p:nvSpPr>
          <p:cNvPr id="6" name="Text Placeholder 5"/>
          <p:cNvSpPr>
            <a:spLocks noGrp="1"/>
          </p:cNvSpPr>
          <p:nvPr>
            <p:ph type="body" sz="quarter" idx="13"/>
          </p:nvPr>
        </p:nvSpPr>
        <p:spPr/>
        <p:txBody>
          <a:bodyPr/>
          <a:lstStyle/>
          <a:p>
            <a:r>
              <a:rPr lang="en-US" dirty="0"/>
              <a:t>Working With Java Classes (</a:t>
            </a:r>
            <a:r>
              <a:rPr lang="en-US" dirty="0" err="1"/>
              <a:t>HashMap</a:t>
            </a:r>
            <a:r>
              <a:rPr lang="en-US" dirty="0"/>
              <a:t>)</a:t>
            </a:r>
          </a:p>
          <a:p>
            <a:endParaRPr lang="en-US" dirty="0" smtClean="0"/>
          </a:p>
          <a:p>
            <a:endParaRPr lang="en-US" dirty="0"/>
          </a:p>
        </p:txBody>
      </p:sp>
    </p:spTree>
    <p:extLst>
      <p:ext uri="{BB962C8B-B14F-4D97-AF65-F5344CB8AC3E}">
        <p14:creationId xmlns:p14="http://schemas.microsoft.com/office/powerpoint/2010/main" val="137889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nSpc>
                <a:spcPct val="100000"/>
              </a:lnSpc>
              <a:buNone/>
            </a:pPr>
            <a:endParaRPr lang="en-US" sz="1800" dirty="0">
              <a:latin typeface="Consolas"/>
              <a:cs typeface="Consolas"/>
            </a:endParaRPr>
          </a:p>
          <a:p>
            <a:pPr marL="0" indent="0">
              <a:lnSpc>
                <a:spcPct val="100000"/>
              </a:lnSpc>
              <a:buNone/>
            </a:pPr>
            <a:r>
              <a:rPr lang="en-US" sz="1800" dirty="0">
                <a:latin typeface="Consolas"/>
                <a:cs typeface="Consolas"/>
              </a:rPr>
              <a:t>jjs&gt; </a:t>
            </a:r>
            <a:r>
              <a:rPr lang="en-US" sz="1800" dirty="0" err="1">
                <a:latin typeface="Consolas"/>
                <a:cs typeface="Consolas"/>
              </a:rPr>
              <a:t>var</a:t>
            </a:r>
            <a:r>
              <a:rPr lang="en-US" sz="1800" dirty="0">
                <a:latin typeface="Consolas"/>
                <a:cs typeface="Consolas"/>
              </a:rPr>
              <a:t> </a:t>
            </a:r>
            <a:r>
              <a:rPr lang="en-US" sz="1800" dirty="0" err="1">
                <a:latin typeface="Consolas"/>
                <a:cs typeface="Consolas"/>
              </a:rPr>
              <a:t>HashMap</a:t>
            </a:r>
            <a:r>
              <a:rPr lang="en-US" sz="1800" dirty="0">
                <a:latin typeface="Consolas"/>
                <a:cs typeface="Consolas"/>
              </a:rPr>
              <a:t> = </a:t>
            </a:r>
            <a:r>
              <a:rPr lang="en-US" sz="1800" dirty="0" err="1">
                <a:latin typeface="Consolas"/>
                <a:cs typeface="Consolas"/>
              </a:rPr>
              <a:t>Java.type</a:t>
            </a:r>
            <a:r>
              <a:rPr lang="en-US" sz="1800" dirty="0">
                <a:latin typeface="Consolas"/>
                <a:cs typeface="Consolas"/>
              </a:rPr>
              <a:t>("</a:t>
            </a:r>
            <a:r>
              <a:rPr lang="en-US" sz="1800" dirty="0" err="1">
                <a:latin typeface="Consolas"/>
                <a:cs typeface="Consolas"/>
              </a:rPr>
              <a:t>java.util.HashMap</a:t>
            </a:r>
            <a:r>
              <a:rPr lang="en-US" sz="1800" dirty="0">
                <a:latin typeface="Consolas"/>
                <a:cs typeface="Consolas"/>
              </a:rPr>
              <a:t>");</a:t>
            </a:r>
          </a:p>
          <a:p>
            <a:pPr marL="0" indent="0">
              <a:lnSpc>
                <a:spcPct val="100000"/>
              </a:lnSpc>
              <a:buNone/>
            </a:pPr>
            <a:r>
              <a:rPr lang="en-US" sz="1800" dirty="0">
                <a:latin typeface="Consolas"/>
                <a:cs typeface="Consolas"/>
              </a:rPr>
              <a:t>jjs&gt; </a:t>
            </a:r>
            <a:r>
              <a:rPr lang="en-US" sz="1800" dirty="0" err="1">
                <a:latin typeface="Consolas"/>
                <a:cs typeface="Consolas"/>
              </a:rPr>
              <a:t>var</a:t>
            </a:r>
            <a:r>
              <a:rPr lang="en-US" sz="1800" dirty="0">
                <a:latin typeface="Consolas"/>
                <a:cs typeface="Consolas"/>
              </a:rPr>
              <a:t> map = new </a:t>
            </a:r>
            <a:r>
              <a:rPr lang="en-US" sz="1800" dirty="0" err="1">
                <a:latin typeface="Consolas"/>
                <a:cs typeface="Consolas"/>
              </a:rPr>
              <a:t>HashMap</a:t>
            </a:r>
            <a:r>
              <a:rPr lang="en-US" sz="1800" dirty="0">
                <a:latin typeface="Consolas"/>
                <a:cs typeface="Consolas"/>
              </a:rPr>
              <a:t>();</a:t>
            </a:r>
          </a:p>
          <a:p>
            <a:pPr marL="0" indent="0">
              <a:lnSpc>
                <a:spcPct val="100000"/>
              </a:lnSpc>
              <a:buNone/>
            </a:pPr>
            <a:r>
              <a:rPr lang="en-US" sz="1800" dirty="0">
                <a:latin typeface="Consolas"/>
                <a:cs typeface="Consolas"/>
              </a:rPr>
              <a:t>jjs&gt; </a:t>
            </a:r>
            <a:r>
              <a:rPr lang="en-US" sz="1800" dirty="0" err="1" smtClean="0">
                <a:latin typeface="Consolas"/>
                <a:cs typeface="Consolas"/>
              </a:rPr>
              <a:t>map.a</a:t>
            </a:r>
            <a:r>
              <a:rPr lang="en-US" sz="1800" dirty="0" smtClean="0">
                <a:latin typeface="Consolas"/>
                <a:cs typeface="Consolas"/>
              </a:rPr>
              <a:t> = 100; </a:t>
            </a:r>
            <a:r>
              <a:rPr lang="en-US" sz="1800" dirty="0" err="1" smtClean="0">
                <a:latin typeface="Consolas"/>
                <a:cs typeface="Consolas"/>
              </a:rPr>
              <a:t>map.b</a:t>
            </a:r>
            <a:r>
              <a:rPr lang="en-US" sz="1800" dirty="0" smtClean="0">
                <a:latin typeface="Consolas"/>
                <a:cs typeface="Consolas"/>
              </a:rPr>
              <a:t> = 200; </a:t>
            </a:r>
            <a:r>
              <a:rPr lang="en-US" sz="1800" dirty="0" err="1" smtClean="0">
                <a:latin typeface="Consolas"/>
                <a:cs typeface="Consolas"/>
              </a:rPr>
              <a:t>map.c</a:t>
            </a:r>
            <a:r>
              <a:rPr lang="en-US" sz="1800" dirty="0" smtClean="0">
                <a:latin typeface="Consolas"/>
                <a:cs typeface="Consolas"/>
              </a:rPr>
              <a:t> = 300;</a:t>
            </a:r>
            <a:endParaRPr lang="en-US" sz="1800" dirty="0">
              <a:latin typeface="Consolas"/>
              <a:cs typeface="Consolas"/>
            </a:endParaRPr>
          </a:p>
          <a:p>
            <a:pPr marL="0" indent="0">
              <a:lnSpc>
                <a:spcPct val="100000"/>
              </a:lnSpc>
              <a:buNone/>
            </a:pPr>
            <a:r>
              <a:rPr lang="en-US" sz="1800" dirty="0">
                <a:solidFill>
                  <a:srgbClr val="5382A1"/>
                </a:solidFill>
                <a:latin typeface="Consolas"/>
                <a:cs typeface="Consolas"/>
              </a:rPr>
              <a:t>null</a:t>
            </a:r>
          </a:p>
          <a:p>
            <a:pPr marL="0" indent="0">
              <a:lnSpc>
                <a:spcPct val="100000"/>
              </a:lnSpc>
              <a:buNone/>
            </a:pPr>
            <a:r>
              <a:rPr lang="en-US" sz="1800" dirty="0">
                <a:latin typeface="Consolas"/>
                <a:cs typeface="Consolas"/>
              </a:rPr>
              <a:t>jjs&gt; </a:t>
            </a:r>
            <a:r>
              <a:rPr lang="en-US" sz="1800" dirty="0" err="1" smtClean="0">
                <a:latin typeface="Consolas"/>
                <a:cs typeface="Consolas"/>
              </a:rPr>
              <a:t>map.b</a:t>
            </a:r>
            <a:r>
              <a:rPr lang="en-US" sz="1800" dirty="0" smtClean="0">
                <a:latin typeface="Consolas"/>
                <a:cs typeface="Consolas"/>
              </a:rPr>
              <a:t>;</a:t>
            </a:r>
            <a:endParaRPr lang="en-US" sz="1800" dirty="0">
              <a:latin typeface="Consolas"/>
              <a:cs typeface="Consolas"/>
            </a:endParaRPr>
          </a:p>
          <a:p>
            <a:pPr marL="0" indent="0">
              <a:lnSpc>
                <a:spcPct val="100000"/>
              </a:lnSpc>
              <a:buNone/>
            </a:pPr>
            <a:r>
              <a:rPr lang="en-US" sz="1800" dirty="0">
                <a:solidFill>
                  <a:srgbClr val="5382A1"/>
                </a:solidFill>
                <a:latin typeface="Consolas"/>
                <a:cs typeface="Consolas"/>
              </a:rPr>
              <a:t>200</a:t>
            </a:r>
          </a:p>
          <a:p>
            <a:pPr marL="0" indent="0">
              <a:lnSpc>
                <a:spcPct val="100000"/>
              </a:lnSpc>
              <a:buNone/>
            </a:pPr>
            <a:r>
              <a:rPr lang="en-US" sz="1800" dirty="0">
                <a:latin typeface="Consolas"/>
                <a:cs typeface="Consolas"/>
              </a:rPr>
              <a:t>jjs&gt; </a:t>
            </a:r>
            <a:r>
              <a:rPr lang="en-US" sz="1800" dirty="0" smtClean="0">
                <a:latin typeface="Consolas"/>
                <a:cs typeface="Consolas"/>
              </a:rPr>
              <a:t>for </a:t>
            </a:r>
            <a:r>
              <a:rPr lang="en-US" sz="1800" dirty="0">
                <a:latin typeface="Consolas"/>
                <a:cs typeface="Consolas"/>
              </a:rPr>
              <a:t>(</a:t>
            </a:r>
            <a:r>
              <a:rPr lang="en-US" sz="1800" dirty="0" err="1">
                <a:latin typeface="Consolas"/>
                <a:cs typeface="Consolas"/>
              </a:rPr>
              <a:t>var</a:t>
            </a:r>
            <a:r>
              <a:rPr lang="en-US" sz="1800" dirty="0">
                <a:latin typeface="Consolas"/>
                <a:cs typeface="Consolas"/>
              </a:rPr>
              <a:t> key in </a:t>
            </a:r>
            <a:r>
              <a:rPr lang="en-US" sz="1800" dirty="0" smtClean="0">
                <a:latin typeface="Consolas"/>
                <a:cs typeface="Consolas"/>
              </a:rPr>
              <a:t>map) </a:t>
            </a:r>
            <a:r>
              <a:rPr lang="en-US" sz="1800" dirty="0">
                <a:latin typeface="Consolas"/>
                <a:cs typeface="Consolas"/>
              </a:rPr>
              <a:t>print(key);</a:t>
            </a:r>
          </a:p>
          <a:p>
            <a:pPr marL="0" indent="0">
              <a:lnSpc>
                <a:spcPct val="100000"/>
              </a:lnSpc>
              <a:buNone/>
            </a:pPr>
            <a:r>
              <a:rPr lang="en-US" sz="1800" dirty="0">
                <a:solidFill>
                  <a:srgbClr val="5382A1"/>
                </a:solidFill>
                <a:latin typeface="Consolas"/>
                <a:cs typeface="Consolas"/>
              </a:rPr>
              <a:t>b</a:t>
            </a:r>
          </a:p>
          <a:p>
            <a:pPr marL="0" indent="0">
              <a:lnSpc>
                <a:spcPct val="100000"/>
              </a:lnSpc>
              <a:buNone/>
            </a:pPr>
            <a:r>
              <a:rPr lang="en-US" sz="1800" dirty="0">
                <a:solidFill>
                  <a:srgbClr val="5382A1"/>
                </a:solidFill>
                <a:latin typeface="Consolas"/>
                <a:cs typeface="Consolas"/>
              </a:rPr>
              <a:t>c</a:t>
            </a:r>
          </a:p>
          <a:p>
            <a:pPr marL="0" indent="0">
              <a:lnSpc>
                <a:spcPct val="100000"/>
              </a:lnSpc>
              <a:buNone/>
            </a:pPr>
            <a:r>
              <a:rPr lang="en-US" sz="1800" dirty="0">
                <a:solidFill>
                  <a:srgbClr val="5382A1"/>
                </a:solidFill>
                <a:latin typeface="Consolas"/>
                <a:cs typeface="Consolas"/>
              </a:rPr>
              <a:t>a</a:t>
            </a:r>
          </a:p>
          <a:p>
            <a:pPr marL="0" indent="0">
              <a:lnSpc>
                <a:spcPct val="100000"/>
              </a:lnSpc>
              <a:buNone/>
            </a:pPr>
            <a:r>
              <a:rPr lang="en-US" sz="1800" dirty="0">
                <a:latin typeface="Consolas"/>
                <a:cs typeface="Consolas"/>
              </a:rPr>
              <a:t>jjs&gt; for each (</a:t>
            </a:r>
            <a:r>
              <a:rPr lang="en-US" sz="1800" dirty="0" err="1">
                <a:latin typeface="Consolas"/>
                <a:cs typeface="Consolas"/>
              </a:rPr>
              <a:t>var</a:t>
            </a:r>
            <a:r>
              <a:rPr lang="en-US" sz="1800" dirty="0">
                <a:latin typeface="Consolas"/>
                <a:cs typeface="Consolas"/>
              </a:rPr>
              <a:t> value in </a:t>
            </a:r>
            <a:r>
              <a:rPr lang="en-US" sz="1800" dirty="0" smtClean="0">
                <a:latin typeface="Consolas"/>
                <a:cs typeface="Consolas"/>
              </a:rPr>
              <a:t>map) </a:t>
            </a:r>
            <a:r>
              <a:rPr lang="en-US" sz="1800" dirty="0">
                <a:latin typeface="Consolas"/>
                <a:cs typeface="Consolas"/>
              </a:rPr>
              <a:t>print(value);</a:t>
            </a:r>
          </a:p>
          <a:p>
            <a:pPr marL="0" indent="0">
              <a:lnSpc>
                <a:spcPct val="100000"/>
              </a:lnSpc>
              <a:buNone/>
            </a:pPr>
            <a:r>
              <a:rPr lang="en-US" sz="1800" dirty="0">
                <a:solidFill>
                  <a:srgbClr val="5382A1"/>
                </a:solidFill>
                <a:latin typeface="Consolas"/>
                <a:cs typeface="Consolas"/>
              </a:rPr>
              <a:t>200</a:t>
            </a:r>
          </a:p>
          <a:p>
            <a:pPr marL="0" indent="0">
              <a:lnSpc>
                <a:spcPct val="100000"/>
              </a:lnSpc>
              <a:buNone/>
            </a:pPr>
            <a:r>
              <a:rPr lang="en-US" sz="1800" dirty="0">
                <a:solidFill>
                  <a:srgbClr val="5382A1"/>
                </a:solidFill>
                <a:latin typeface="Consolas"/>
                <a:cs typeface="Consolas"/>
              </a:rPr>
              <a:t>300</a:t>
            </a:r>
          </a:p>
          <a:p>
            <a:pPr marL="0" indent="0">
              <a:lnSpc>
                <a:spcPct val="100000"/>
              </a:lnSpc>
              <a:buNone/>
            </a:pPr>
            <a:r>
              <a:rPr lang="en-US" sz="1800" dirty="0">
                <a:solidFill>
                  <a:srgbClr val="5382A1"/>
                </a:solidFill>
                <a:latin typeface="Consolas"/>
                <a:cs typeface="Consolas"/>
              </a:rPr>
              <a:t>100</a:t>
            </a:r>
          </a:p>
          <a:p>
            <a:pPr marL="0" indent="0">
              <a:lnSpc>
                <a:spcPct val="100000"/>
              </a:lnSpc>
              <a:buNone/>
            </a:pPr>
            <a:endParaRPr lang="en-US" sz="1800" dirty="0">
              <a:solidFill>
                <a:srgbClr val="5382A1"/>
              </a:solidFill>
              <a:latin typeface="Consolas"/>
              <a:cs typeface="Consolas"/>
            </a:endParaRPr>
          </a:p>
        </p:txBody>
      </p:sp>
      <p:sp>
        <p:nvSpPr>
          <p:cNvPr id="2" name="Title 1"/>
          <p:cNvSpPr>
            <a:spLocks noGrp="1"/>
          </p:cNvSpPr>
          <p:nvPr>
            <p:ph type="title"/>
          </p:nvPr>
        </p:nvSpPr>
        <p:spPr/>
        <p:txBody>
          <a:bodyPr/>
          <a:lstStyle/>
          <a:p>
            <a:r>
              <a:rPr lang="en-US" dirty="0"/>
              <a:t>JavaScript + Java </a:t>
            </a:r>
            <a:r>
              <a:rPr lang="en-US" dirty="0" smtClean="0"/>
              <a:t>APIs</a:t>
            </a:r>
            <a:endParaRPr lang="en-US" dirty="0"/>
          </a:p>
        </p:txBody>
      </p:sp>
      <p:sp>
        <p:nvSpPr>
          <p:cNvPr id="6" name="Text Placeholder 5"/>
          <p:cNvSpPr>
            <a:spLocks noGrp="1"/>
          </p:cNvSpPr>
          <p:nvPr>
            <p:ph type="body" sz="quarter" idx="13"/>
          </p:nvPr>
        </p:nvSpPr>
        <p:spPr/>
        <p:txBody>
          <a:bodyPr/>
          <a:lstStyle/>
          <a:p>
            <a:r>
              <a:rPr lang="en-US" dirty="0"/>
              <a:t>Working With Java Classes (</a:t>
            </a:r>
            <a:r>
              <a:rPr lang="en-US" dirty="0" err="1" smtClean="0"/>
              <a:t>HashMap</a:t>
            </a:r>
            <a:r>
              <a:rPr lang="en-US" dirty="0" smtClean="0"/>
              <a:t> Revised)</a:t>
            </a:r>
            <a:endParaRPr lang="en-US" dirty="0"/>
          </a:p>
          <a:p>
            <a:endParaRPr lang="en-US" dirty="0" smtClean="0"/>
          </a:p>
          <a:p>
            <a:endParaRPr lang="en-US" dirty="0"/>
          </a:p>
        </p:txBody>
      </p:sp>
    </p:spTree>
    <p:extLst>
      <p:ext uri="{BB962C8B-B14F-4D97-AF65-F5344CB8AC3E}">
        <p14:creationId xmlns:p14="http://schemas.microsoft.com/office/powerpoint/2010/main" val="39986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fontScale="85000" lnSpcReduction="10000"/>
          </a:bodyPr>
          <a:lstStyle/>
          <a:p>
            <a:pPr marL="60325" indent="0">
              <a:lnSpc>
                <a:spcPct val="110000"/>
              </a:lnSpc>
              <a:buNone/>
            </a:pPr>
            <a:r>
              <a:rPr lang="en-US" dirty="0">
                <a:latin typeface="Courier"/>
                <a:cs typeface="Courier"/>
              </a:rPr>
              <a:t>jjs&gt; </a:t>
            </a:r>
            <a:r>
              <a:rPr lang="en-US" dirty="0" err="1">
                <a:latin typeface="Courier"/>
                <a:cs typeface="Courier"/>
              </a:rPr>
              <a:t>var</a:t>
            </a:r>
            <a:r>
              <a:rPr lang="en-US" dirty="0">
                <a:latin typeface="Courier"/>
                <a:cs typeface="Courier"/>
              </a:rPr>
              <a:t> </a:t>
            </a:r>
            <a:r>
              <a:rPr lang="en-US" dirty="0" err="1">
                <a:latin typeface="Courier"/>
                <a:cs typeface="Courier"/>
              </a:rPr>
              <a:t>IntArray</a:t>
            </a:r>
            <a:r>
              <a:rPr lang="en-US" dirty="0">
                <a:latin typeface="Courier"/>
                <a:cs typeface="Courier"/>
              </a:rPr>
              <a:t> = </a:t>
            </a:r>
            <a:r>
              <a:rPr lang="en-US" dirty="0" err="1">
                <a:latin typeface="Courier"/>
                <a:cs typeface="Courier"/>
              </a:rPr>
              <a:t>Java.type</a:t>
            </a:r>
            <a:r>
              <a:rPr lang="en-US" dirty="0">
                <a:latin typeface="Courier"/>
                <a:cs typeface="Courier"/>
              </a:rPr>
              <a:t>("</a:t>
            </a:r>
            <a:r>
              <a:rPr lang="en-US" dirty="0" err="1">
                <a:latin typeface="Courier"/>
                <a:cs typeface="Courier"/>
              </a:rPr>
              <a:t>int</a:t>
            </a:r>
            <a:r>
              <a:rPr lang="en-US" dirty="0">
                <a:latin typeface="Courier"/>
                <a:cs typeface="Courier"/>
              </a:rPr>
              <a:t>[]")</a:t>
            </a:r>
            <a:r>
              <a:rPr lang="en-US" dirty="0" smtClean="0">
                <a:latin typeface="Courier"/>
                <a:cs typeface="Courier"/>
              </a:rPr>
              <a:t>; </a:t>
            </a:r>
            <a:r>
              <a:rPr lang="en-US" dirty="0" err="1" smtClean="0">
                <a:latin typeface="Courier"/>
                <a:cs typeface="Courier"/>
              </a:rPr>
              <a:t>var</a:t>
            </a:r>
            <a:r>
              <a:rPr lang="en-US" dirty="0" smtClean="0">
                <a:latin typeface="Courier"/>
                <a:cs typeface="Courier"/>
              </a:rPr>
              <a:t> </a:t>
            </a:r>
            <a:r>
              <a:rPr lang="en-US" dirty="0">
                <a:latin typeface="Courier"/>
                <a:cs typeface="Courier"/>
              </a:rPr>
              <a:t>a = new </a:t>
            </a:r>
            <a:r>
              <a:rPr lang="en-US" dirty="0" err="1">
                <a:latin typeface="Courier"/>
                <a:cs typeface="Courier"/>
              </a:rPr>
              <a:t>IntArray</a:t>
            </a:r>
            <a:r>
              <a:rPr lang="en-US" dirty="0">
                <a:latin typeface="Courier"/>
                <a:cs typeface="Courier"/>
              </a:rPr>
              <a:t>(10);</a:t>
            </a:r>
          </a:p>
          <a:p>
            <a:pPr marL="60325" indent="0">
              <a:lnSpc>
                <a:spcPct val="110000"/>
              </a:lnSpc>
              <a:buNone/>
            </a:pPr>
            <a:r>
              <a:rPr lang="en-US" dirty="0">
                <a:latin typeface="Courier"/>
                <a:cs typeface="Courier"/>
              </a:rPr>
              <a:t>jjs&gt; a[1] = 33;</a:t>
            </a:r>
          </a:p>
          <a:p>
            <a:pPr marL="60325" indent="0">
              <a:lnSpc>
                <a:spcPct val="110000"/>
              </a:lnSpc>
              <a:buNone/>
            </a:pPr>
            <a:r>
              <a:rPr lang="en-US" dirty="0">
                <a:solidFill>
                  <a:srgbClr val="5382A1"/>
                </a:solidFill>
                <a:latin typeface="Courier"/>
                <a:cs typeface="Courier"/>
              </a:rPr>
              <a:t>33</a:t>
            </a:r>
          </a:p>
          <a:p>
            <a:pPr marL="60325" indent="0">
              <a:lnSpc>
                <a:spcPct val="110000"/>
              </a:lnSpc>
              <a:buNone/>
            </a:pPr>
            <a:r>
              <a:rPr lang="en-US" dirty="0">
                <a:latin typeface="Courier"/>
                <a:cs typeface="Courier"/>
              </a:rPr>
              <a:t>jjs&gt; a[1];</a:t>
            </a:r>
          </a:p>
          <a:p>
            <a:pPr marL="60325" indent="0">
              <a:lnSpc>
                <a:spcPct val="110000"/>
              </a:lnSpc>
              <a:buNone/>
            </a:pPr>
            <a:r>
              <a:rPr lang="en-US" dirty="0">
                <a:solidFill>
                  <a:srgbClr val="5382A1"/>
                </a:solidFill>
                <a:latin typeface="Courier"/>
                <a:cs typeface="Courier"/>
              </a:rPr>
              <a:t>33</a:t>
            </a:r>
          </a:p>
          <a:p>
            <a:pPr marL="60325" indent="0">
              <a:lnSpc>
                <a:spcPct val="110000"/>
              </a:lnSpc>
              <a:buNone/>
            </a:pPr>
            <a:r>
              <a:rPr lang="en-US" dirty="0">
                <a:latin typeface="Courier"/>
                <a:cs typeface="Courier"/>
              </a:rPr>
              <a:t>jjs&gt; a[100];</a:t>
            </a:r>
          </a:p>
          <a:p>
            <a:pPr marL="60325" indent="0">
              <a:lnSpc>
                <a:spcPct val="110000"/>
              </a:lnSpc>
              <a:buNone/>
            </a:pPr>
            <a:r>
              <a:rPr lang="en-US" dirty="0" err="1">
                <a:solidFill>
                  <a:srgbClr val="5382A1"/>
                </a:solidFill>
                <a:latin typeface="Courier"/>
                <a:cs typeface="Courier"/>
              </a:rPr>
              <a:t>java.lang.ArrayIndexOutOfBoundsException</a:t>
            </a:r>
            <a:r>
              <a:rPr lang="en-US" dirty="0">
                <a:solidFill>
                  <a:srgbClr val="5382A1"/>
                </a:solidFill>
                <a:latin typeface="Courier"/>
                <a:cs typeface="Courier"/>
              </a:rPr>
              <a:t>: Array index out of range: 100</a:t>
            </a:r>
          </a:p>
          <a:p>
            <a:pPr marL="60325" indent="0">
              <a:lnSpc>
                <a:spcPct val="110000"/>
              </a:lnSpc>
              <a:buNone/>
            </a:pPr>
            <a:r>
              <a:rPr lang="en-US" dirty="0">
                <a:latin typeface="Courier"/>
                <a:cs typeface="Courier"/>
              </a:rPr>
              <a:t>jjs&gt; print(</a:t>
            </a:r>
            <a:r>
              <a:rPr lang="en-US" dirty="0" err="1">
                <a:latin typeface="Courier"/>
                <a:cs typeface="Courier"/>
              </a:rPr>
              <a:t>a.length</a:t>
            </a:r>
            <a:r>
              <a:rPr lang="en-US" dirty="0">
                <a:latin typeface="Courier"/>
                <a:cs typeface="Courier"/>
              </a:rPr>
              <a:t>, a["length"]);</a:t>
            </a:r>
          </a:p>
          <a:p>
            <a:pPr marL="60325" indent="0">
              <a:lnSpc>
                <a:spcPct val="110000"/>
              </a:lnSpc>
              <a:buNone/>
            </a:pPr>
            <a:r>
              <a:rPr lang="en-US" dirty="0">
                <a:solidFill>
                  <a:srgbClr val="5382A1"/>
                </a:solidFill>
                <a:latin typeface="Courier"/>
                <a:cs typeface="Courier"/>
              </a:rPr>
              <a:t>10 10</a:t>
            </a:r>
          </a:p>
          <a:p>
            <a:pPr marL="60325" indent="0">
              <a:lnSpc>
                <a:spcPct val="110000"/>
              </a:lnSpc>
              <a:buNone/>
            </a:pPr>
            <a:r>
              <a:rPr lang="en-US" dirty="0">
                <a:latin typeface="Courier"/>
                <a:cs typeface="Courier"/>
              </a:rPr>
              <a:t>jjs&gt; </a:t>
            </a:r>
            <a:r>
              <a:rPr lang="en-US" dirty="0" err="1">
                <a:latin typeface="Courier"/>
                <a:cs typeface="Courier"/>
              </a:rPr>
              <a:t>var</a:t>
            </a:r>
            <a:r>
              <a:rPr lang="en-US" dirty="0">
                <a:latin typeface="Courier"/>
                <a:cs typeface="Courier"/>
              </a:rPr>
              <a:t> b = </a:t>
            </a:r>
            <a:r>
              <a:rPr lang="en-US" dirty="0" err="1">
                <a:latin typeface="Courier"/>
                <a:cs typeface="Courier"/>
              </a:rPr>
              <a:t>Java.to</a:t>
            </a:r>
            <a:r>
              <a:rPr lang="en-US" dirty="0">
                <a:latin typeface="Courier"/>
                <a:cs typeface="Courier"/>
              </a:rPr>
              <a:t>([</a:t>
            </a:r>
            <a:r>
              <a:rPr lang="en-US" dirty="0" smtClean="0">
                <a:latin typeface="Courier"/>
                <a:cs typeface="Courier"/>
              </a:rPr>
              <a:t>10, 20, 30]</a:t>
            </a:r>
            <a:r>
              <a:rPr lang="en-US" dirty="0">
                <a:latin typeface="Courier"/>
                <a:cs typeface="Courier"/>
              </a:rPr>
              <a:t>, </a:t>
            </a:r>
            <a:r>
              <a:rPr lang="en-US" dirty="0" err="1">
                <a:latin typeface="Courier"/>
                <a:cs typeface="Courier"/>
              </a:rPr>
              <a:t>IntArray</a:t>
            </a:r>
            <a:r>
              <a:rPr lang="en-US" dirty="0">
                <a:latin typeface="Courier"/>
                <a:cs typeface="Courier"/>
              </a:rPr>
              <a:t>);</a:t>
            </a:r>
          </a:p>
          <a:p>
            <a:pPr marL="60325" indent="0">
              <a:lnSpc>
                <a:spcPct val="110000"/>
              </a:lnSpc>
              <a:buNone/>
            </a:pPr>
            <a:r>
              <a:rPr lang="en-US" dirty="0">
                <a:latin typeface="Courier"/>
                <a:cs typeface="Courier"/>
              </a:rPr>
              <a:t>jjs&gt; b[1]</a:t>
            </a:r>
          </a:p>
          <a:p>
            <a:pPr marL="60325" indent="0">
              <a:lnSpc>
                <a:spcPct val="110000"/>
              </a:lnSpc>
              <a:buNone/>
            </a:pPr>
            <a:r>
              <a:rPr lang="en-US" dirty="0" smtClean="0">
                <a:solidFill>
                  <a:srgbClr val="5382A1"/>
                </a:solidFill>
                <a:latin typeface="Courier"/>
                <a:cs typeface="Courier"/>
              </a:rPr>
              <a:t>20</a:t>
            </a:r>
          </a:p>
          <a:p>
            <a:pPr marL="60325" indent="0">
              <a:lnSpc>
                <a:spcPct val="110000"/>
              </a:lnSpc>
              <a:buNone/>
            </a:pPr>
            <a:r>
              <a:rPr lang="en-US" dirty="0">
                <a:latin typeface="Courier"/>
                <a:cs typeface="Courier"/>
              </a:rPr>
              <a:t>jjs&gt; </a:t>
            </a:r>
            <a:r>
              <a:rPr lang="en-US" dirty="0" smtClean="0">
                <a:latin typeface="Courier"/>
                <a:cs typeface="Courier"/>
              </a:rPr>
              <a:t>for (</a:t>
            </a:r>
            <a:r>
              <a:rPr lang="en-US" dirty="0" err="1" smtClean="0">
                <a:latin typeface="Courier"/>
                <a:cs typeface="Courier"/>
              </a:rPr>
              <a:t>var</a:t>
            </a:r>
            <a:r>
              <a:rPr lang="en-US" dirty="0" smtClean="0">
                <a:latin typeface="Courier"/>
                <a:cs typeface="Courier"/>
              </a:rPr>
              <a:t> key in b) print(value);</a:t>
            </a:r>
            <a:r>
              <a:rPr lang="en-US" dirty="0">
                <a:latin typeface="Courier"/>
                <a:cs typeface="Courier"/>
              </a:rPr>
              <a:t> for </a:t>
            </a:r>
            <a:r>
              <a:rPr lang="en-US" dirty="0" smtClean="0">
                <a:latin typeface="Courier"/>
                <a:cs typeface="Courier"/>
              </a:rPr>
              <a:t>each (</a:t>
            </a:r>
            <a:r>
              <a:rPr lang="en-US" dirty="0" err="1">
                <a:latin typeface="Courier"/>
                <a:cs typeface="Courier"/>
              </a:rPr>
              <a:t>var</a:t>
            </a:r>
            <a:r>
              <a:rPr lang="en-US" dirty="0">
                <a:latin typeface="Courier"/>
                <a:cs typeface="Courier"/>
              </a:rPr>
              <a:t> </a:t>
            </a:r>
            <a:r>
              <a:rPr lang="en-US" dirty="0" smtClean="0">
                <a:latin typeface="Courier"/>
                <a:cs typeface="Courier"/>
              </a:rPr>
              <a:t>value in </a:t>
            </a:r>
            <a:r>
              <a:rPr lang="en-US" dirty="0">
                <a:latin typeface="Courier"/>
                <a:cs typeface="Courier"/>
              </a:rPr>
              <a:t>b) print(value);</a:t>
            </a:r>
            <a:endParaRPr lang="en-US" dirty="0" smtClean="0">
              <a:latin typeface="Courier"/>
              <a:cs typeface="Courier"/>
            </a:endParaRPr>
          </a:p>
          <a:p>
            <a:pPr marL="60325" indent="0">
              <a:lnSpc>
                <a:spcPct val="110000"/>
              </a:lnSpc>
              <a:buNone/>
            </a:pPr>
            <a:r>
              <a:rPr lang="en-US" dirty="0" smtClean="0">
                <a:solidFill>
                  <a:srgbClr val="5382A1"/>
                </a:solidFill>
                <a:latin typeface="Courier"/>
                <a:cs typeface="Courier"/>
              </a:rPr>
              <a:t>0</a:t>
            </a:r>
          </a:p>
          <a:p>
            <a:pPr marL="60325" indent="0">
              <a:lnSpc>
                <a:spcPct val="110000"/>
              </a:lnSpc>
              <a:buNone/>
            </a:pPr>
            <a:r>
              <a:rPr lang="en-US" dirty="0" smtClean="0">
                <a:solidFill>
                  <a:srgbClr val="5382A1"/>
                </a:solidFill>
                <a:latin typeface="Courier"/>
                <a:cs typeface="Courier"/>
              </a:rPr>
              <a:t>1</a:t>
            </a:r>
          </a:p>
          <a:p>
            <a:pPr marL="60325" indent="0">
              <a:lnSpc>
                <a:spcPct val="110000"/>
              </a:lnSpc>
              <a:buNone/>
            </a:pPr>
            <a:r>
              <a:rPr lang="en-US" dirty="0" smtClean="0">
                <a:solidFill>
                  <a:srgbClr val="5382A1"/>
                </a:solidFill>
                <a:latin typeface="Courier"/>
                <a:cs typeface="Courier"/>
              </a:rPr>
              <a:t>2</a:t>
            </a:r>
          </a:p>
          <a:p>
            <a:pPr marL="60325" indent="0">
              <a:lnSpc>
                <a:spcPct val="110000"/>
              </a:lnSpc>
              <a:buNone/>
            </a:pPr>
            <a:r>
              <a:rPr lang="en-US" dirty="0" smtClean="0">
                <a:solidFill>
                  <a:srgbClr val="5382A1"/>
                </a:solidFill>
                <a:latin typeface="Courier"/>
                <a:cs typeface="Courier"/>
              </a:rPr>
              <a:t>10</a:t>
            </a:r>
          </a:p>
          <a:p>
            <a:pPr marL="60325" indent="0">
              <a:lnSpc>
                <a:spcPct val="110000"/>
              </a:lnSpc>
              <a:buNone/>
            </a:pPr>
            <a:r>
              <a:rPr lang="en-US" dirty="0" smtClean="0">
                <a:solidFill>
                  <a:srgbClr val="5382A1"/>
                </a:solidFill>
                <a:latin typeface="Courier"/>
                <a:cs typeface="Courier"/>
              </a:rPr>
              <a:t>20</a:t>
            </a:r>
          </a:p>
          <a:p>
            <a:pPr marL="60325" indent="0">
              <a:lnSpc>
                <a:spcPct val="110000"/>
              </a:lnSpc>
              <a:buNone/>
            </a:pPr>
            <a:r>
              <a:rPr lang="en-US" dirty="0" smtClean="0">
                <a:solidFill>
                  <a:srgbClr val="5382A1"/>
                </a:solidFill>
                <a:latin typeface="Courier"/>
                <a:cs typeface="Courier"/>
              </a:rPr>
              <a:t>30</a:t>
            </a:r>
          </a:p>
          <a:p>
            <a:pPr marL="60325" indent="0">
              <a:lnSpc>
                <a:spcPct val="110000"/>
              </a:lnSpc>
              <a:buNone/>
            </a:pPr>
            <a:endParaRPr lang="en-US" dirty="0">
              <a:solidFill>
                <a:srgbClr val="5382A1"/>
              </a:solidFill>
              <a:latin typeface="Courier"/>
              <a:cs typeface="Courier"/>
            </a:endParaRPr>
          </a:p>
          <a:p>
            <a:pPr marL="60325" indent="0">
              <a:lnSpc>
                <a:spcPct val="110000"/>
              </a:lnSpc>
              <a:buNone/>
            </a:pPr>
            <a:endParaRPr lang="en-US" sz="1800" dirty="0">
              <a:solidFill>
                <a:srgbClr val="5382A1"/>
              </a:solidFill>
              <a:latin typeface="Consolas"/>
              <a:cs typeface="Consolas"/>
            </a:endParaRPr>
          </a:p>
        </p:txBody>
      </p:sp>
      <p:sp>
        <p:nvSpPr>
          <p:cNvPr id="2" name="Title 1"/>
          <p:cNvSpPr>
            <a:spLocks noGrp="1"/>
          </p:cNvSpPr>
          <p:nvPr>
            <p:ph type="title"/>
          </p:nvPr>
        </p:nvSpPr>
        <p:spPr/>
        <p:txBody>
          <a:bodyPr/>
          <a:lstStyle/>
          <a:p>
            <a:r>
              <a:rPr lang="en-US" dirty="0"/>
              <a:t>JavaScript + Java </a:t>
            </a:r>
            <a:r>
              <a:rPr lang="en-US" dirty="0" smtClean="0"/>
              <a:t>APIs</a:t>
            </a:r>
            <a:endParaRPr lang="en-US" dirty="0"/>
          </a:p>
        </p:txBody>
      </p:sp>
      <p:sp>
        <p:nvSpPr>
          <p:cNvPr id="6" name="Text Placeholder 5"/>
          <p:cNvSpPr>
            <a:spLocks noGrp="1"/>
          </p:cNvSpPr>
          <p:nvPr>
            <p:ph type="body" sz="quarter" idx="13"/>
          </p:nvPr>
        </p:nvSpPr>
        <p:spPr/>
        <p:txBody>
          <a:bodyPr/>
          <a:lstStyle/>
          <a:p>
            <a:r>
              <a:rPr lang="en-US" dirty="0"/>
              <a:t>Working With Java </a:t>
            </a:r>
            <a:r>
              <a:rPr lang="en-US" dirty="0" smtClean="0"/>
              <a:t>Arrays (Revised)</a:t>
            </a:r>
            <a:endParaRPr lang="en-US" dirty="0"/>
          </a:p>
        </p:txBody>
      </p:sp>
    </p:spTree>
    <p:extLst>
      <p:ext uri="{BB962C8B-B14F-4D97-AF65-F5344CB8AC3E}">
        <p14:creationId xmlns:p14="http://schemas.microsoft.com/office/powerpoint/2010/main" val="409910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en-US" dirty="0">
                <a:latin typeface="Courier"/>
                <a:cs typeface="Courier"/>
              </a:rPr>
              <a:t>jjs&gt; </a:t>
            </a:r>
            <a:r>
              <a:rPr lang="en-US" dirty="0" err="1">
                <a:latin typeface="Courier"/>
                <a:cs typeface="Courier"/>
              </a:rPr>
              <a:t>var</a:t>
            </a:r>
            <a:r>
              <a:rPr lang="en-US" dirty="0">
                <a:latin typeface="Courier"/>
                <a:cs typeface="Courier"/>
              </a:rPr>
              <a:t> thread = new </a:t>
            </a:r>
            <a:r>
              <a:rPr lang="en-US" dirty="0" err="1">
                <a:latin typeface="Courier"/>
                <a:cs typeface="Courier"/>
              </a:rPr>
              <a:t>java.lang.Thread</a:t>
            </a:r>
            <a:r>
              <a:rPr lang="en-US" dirty="0">
                <a:latin typeface="Courier"/>
                <a:cs typeface="Courier"/>
              </a:rPr>
              <a:t> (function() print("Hello </a:t>
            </a:r>
            <a:r>
              <a:rPr lang="en-US" dirty="0" smtClean="0">
                <a:latin typeface="Courier"/>
                <a:cs typeface="Courier"/>
              </a:rPr>
              <a:t>World!"</a:t>
            </a:r>
            <a:r>
              <a:rPr lang="en-US" dirty="0">
                <a:latin typeface="Courier"/>
                <a:cs typeface="Courier"/>
              </a:rPr>
              <a:t>));</a:t>
            </a:r>
          </a:p>
          <a:p>
            <a:pPr marL="60325" indent="0">
              <a:lnSpc>
                <a:spcPct val="100000"/>
              </a:lnSpc>
              <a:buNone/>
            </a:pPr>
            <a:r>
              <a:rPr lang="en-US" dirty="0">
                <a:latin typeface="Courier"/>
                <a:cs typeface="Courier"/>
              </a:rPr>
              <a:t>jjs&gt; </a:t>
            </a:r>
            <a:r>
              <a:rPr lang="en-US" dirty="0" err="1">
                <a:latin typeface="Courier"/>
                <a:cs typeface="Courier"/>
              </a:rPr>
              <a:t>thread.start</a:t>
            </a:r>
            <a:r>
              <a:rPr lang="en-US" dirty="0">
                <a:latin typeface="Courier"/>
                <a:cs typeface="Courier"/>
              </a:rPr>
              <a:t>();</a:t>
            </a:r>
          </a:p>
          <a:p>
            <a:pPr marL="60325" indent="0">
              <a:lnSpc>
                <a:spcPct val="100000"/>
              </a:lnSpc>
              <a:buNone/>
            </a:pPr>
            <a:r>
              <a:rPr lang="en-US" dirty="0">
                <a:solidFill>
                  <a:srgbClr val="5382A1"/>
                </a:solidFill>
                <a:latin typeface="Courier"/>
                <a:cs typeface="Courier"/>
              </a:rPr>
              <a:t>null</a:t>
            </a:r>
          </a:p>
          <a:p>
            <a:pPr marL="60325" indent="0">
              <a:lnSpc>
                <a:spcPct val="100000"/>
              </a:lnSpc>
              <a:buNone/>
            </a:pPr>
            <a:r>
              <a:rPr lang="en-US" dirty="0">
                <a:latin typeface="Courier"/>
                <a:cs typeface="Courier"/>
              </a:rPr>
              <a:t>jjs&gt; </a:t>
            </a:r>
            <a:r>
              <a:rPr lang="en-US" dirty="0" err="1">
                <a:latin typeface="Courier"/>
                <a:cs typeface="Courier"/>
              </a:rPr>
              <a:t>thread.join</a:t>
            </a:r>
            <a:r>
              <a:rPr lang="en-US" dirty="0">
                <a:latin typeface="Courier"/>
                <a:cs typeface="Courier"/>
              </a:rPr>
              <a:t>();</a:t>
            </a:r>
          </a:p>
          <a:p>
            <a:pPr marL="60325" indent="0">
              <a:lnSpc>
                <a:spcPct val="100000"/>
              </a:lnSpc>
              <a:buNone/>
            </a:pPr>
            <a:r>
              <a:rPr lang="en-US" dirty="0">
                <a:solidFill>
                  <a:srgbClr val="5382A1"/>
                </a:solidFill>
                <a:latin typeface="Courier"/>
                <a:cs typeface="Courier"/>
              </a:rPr>
              <a:t>Hello </a:t>
            </a:r>
            <a:r>
              <a:rPr lang="en-US" dirty="0" smtClean="0">
                <a:solidFill>
                  <a:srgbClr val="5382A1"/>
                </a:solidFill>
                <a:latin typeface="Courier"/>
                <a:cs typeface="Courier"/>
              </a:rPr>
              <a:t>World!</a:t>
            </a:r>
            <a:endParaRPr lang="en-US" dirty="0">
              <a:solidFill>
                <a:srgbClr val="5382A1"/>
              </a:solidFill>
              <a:latin typeface="Courier"/>
              <a:cs typeface="Courier"/>
            </a:endParaRPr>
          </a:p>
          <a:p>
            <a:pPr marL="60325" indent="0">
              <a:lnSpc>
                <a:spcPct val="100000"/>
              </a:lnSpc>
              <a:buNone/>
            </a:pPr>
            <a:r>
              <a:rPr lang="en-US" dirty="0" smtClean="0">
                <a:solidFill>
                  <a:srgbClr val="5382A1"/>
                </a:solidFill>
                <a:latin typeface="Courier"/>
                <a:cs typeface="Courier"/>
              </a:rPr>
              <a:t>null</a:t>
            </a:r>
          </a:p>
          <a:p>
            <a:pPr marL="60325" indent="0">
              <a:lnSpc>
                <a:spcPct val="100000"/>
              </a:lnSpc>
              <a:buNone/>
            </a:pPr>
            <a:endParaRPr lang="en-US" sz="1800" dirty="0">
              <a:solidFill>
                <a:srgbClr val="5382A1"/>
              </a:solidFill>
              <a:latin typeface="Consolas"/>
              <a:cs typeface="Consolas"/>
            </a:endParaRPr>
          </a:p>
        </p:txBody>
      </p:sp>
      <p:sp>
        <p:nvSpPr>
          <p:cNvPr id="2" name="Title 1"/>
          <p:cNvSpPr>
            <a:spLocks noGrp="1"/>
          </p:cNvSpPr>
          <p:nvPr>
            <p:ph type="title"/>
          </p:nvPr>
        </p:nvSpPr>
        <p:spPr/>
        <p:txBody>
          <a:bodyPr/>
          <a:lstStyle/>
          <a:p>
            <a:r>
              <a:rPr lang="en-US" dirty="0"/>
              <a:t>JavaScript + Java </a:t>
            </a:r>
            <a:r>
              <a:rPr lang="en-US" dirty="0" smtClean="0"/>
              <a:t>APIs</a:t>
            </a:r>
            <a:endParaRPr lang="en-US" dirty="0"/>
          </a:p>
        </p:txBody>
      </p:sp>
      <p:sp>
        <p:nvSpPr>
          <p:cNvPr id="6" name="Text Placeholder 5"/>
          <p:cNvSpPr>
            <a:spLocks noGrp="1"/>
          </p:cNvSpPr>
          <p:nvPr>
            <p:ph type="body" sz="quarter" idx="13"/>
          </p:nvPr>
        </p:nvSpPr>
        <p:spPr/>
        <p:txBody>
          <a:bodyPr/>
          <a:lstStyle/>
          <a:p>
            <a:r>
              <a:rPr lang="en-US" dirty="0" err="1" smtClean="0"/>
              <a:t>Runnables</a:t>
            </a:r>
            <a:r>
              <a:rPr lang="en-US" dirty="0" smtClean="0"/>
              <a:t> and SAMs</a:t>
            </a:r>
            <a:endParaRPr lang="en-US" dirty="0"/>
          </a:p>
        </p:txBody>
      </p:sp>
    </p:spTree>
    <p:extLst>
      <p:ext uri="{BB962C8B-B14F-4D97-AF65-F5344CB8AC3E}">
        <p14:creationId xmlns:p14="http://schemas.microsoft.com/office/powerpoint/2010/main" val="44684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en-US" dirty="0" err="1" smtClean="0">
                <a:latin typeface="Courier"/>
                <a:cs typeface="Courier"/>
              </a:rPr>
              <a:t>list.parallelStream</a:t>
            </a:r>
            <a:r>
              <a:rPr lang="en-US" dirty="0">
                <a:latin typeface="Courier"/>
                <a:cs typeface="Courier"/>
              </a:rPr>
              <a:t>().</a:t>
            </a:r>
          </a:p>
          <a:p>
            <a:pPr marL="60325" indent="0">
              <a:lnSpc>
                <a:spcPct val="100000"/>
              </a:lnSpc>
              <a:buNone/>
            </a:pPr>
            <a:r>
              <a:rPr lang="en-US" dirty="0">
                <a:latin typeface="Courier"/>
                <a:cs typeface="Courier"/>
              </a:rPr>
              <a:t>    filter(function(t) </a:t>
            </a:r>
            <a:r>
              <a:rPr lang="en-US" dirty="0" err="1">
                <a:latin typeface="Courier"/>
                <a:cs typeface="Courier"/>
              </a:rPr>
              <a:t>t.match</a:t>
            </a:r>
            <a:r>
              <a:rPr lang="en-US" dirty="0">
                <a:latin typeface="Courier"/>
                <a:cs typeface="Courier"/>
              </a:rPr>
              <a:t>(/^[A-</a:t>
            </a:r>
            <a:r>
              <a:rPr lang="en-US" dirty="0" err="1">
                <a:latin typeface="Courier"/>
                <a:cs typeface="Courier"/>
              </a:rPr>
              <a:t>Za</a:t>
            </a:r>
            <a:r>
              <a:rPr lang="en-US" dirty="0">
                <a:latin typeface="Courier"/>
                <a:cs typeface="Courier"/>
              </a:rPr>
              <a:t>-z]+$/)).</a:t>
            </a:r>
          </a:p>
          <a:p>
            <a:pPr marL="60325" indent="0">
              <a:lnSpc>
                <a:spcPct val="100000"/>
              </a:lnSpc>
              <a:buNone/>
            </a:pPr>
            <a:r>
              <a:rPr lang="en-US" dirty="0">
                <a:latin typeface="Courier"/>
                <a:cs typeface="Courier"/>
              </a:rPr>
              <a:t>    map(function(t) </a:t>
            </a:r>
            <a:r>
              <a:rPr lang="en-US" dirty="0" err="1">
                <a:latin typeface="Courier"/>
                <a:cs typeface="Courier"/>
              </a:rPr>
              <a:t>t.toLowerCase</a:t>
            </a:r>
            <a:r>
              <a:rPr lang="en-US" dirty="0">
                <a:latin typeface="Courier"/>
                <a:cs typeface="Courier"/>
              </a:rPr>
              <a:t>()).</a:t>
            </a:r>
          </a:p>
          <a:p>
            <a:pPr marL="60325" indent="0">
              <a:lnSpc>
                <a:spcPct val="100000"/>
              </a:lnSpc>
              <a:buNone/>
            </a:pPr>
            <a:r>
              <a:rPr lang="en-US" dirty="0">
                <a:latin typeface="Courier"/>
                <a:cs typeface="Courier"/>
              </a:rPr>
              <a:t>    collect(</a:t>
            </a:r>
            <a:r>
              <a:rPr lang="en-US" dirty="0" err="1">
                <a:latin typeface="Courier"/>
                <a:cs typeface="Courier"/>
              </a:rPr>
              <a:t>Collectors.groupingBy</a:t>
            </a:r>
            <a:r>
              <a:rPr lang="en-US" dirty="0">
                <a:latin typeface="Courier"/>
                <a:cs typeface="Courier"/>
              </a:rPr>
              <a:t>(function(t) t)).</a:t>
            </a:r>
          </a:p>
          <a:p>
            <a:pPr marL="60325" indent="0">
              <a:lnSpc>
                <a:spcPct val="100000"/>
              </a:lnSpc>
              <a:buNone/>
            </a:pPr>
            <a:r>
              <a:rPr lang="en-US" dirty="0">
                <a:latin typeface="Courier"/>
                <a:cs typeface="Courier"/>
              </a:rPr>
              <a:t>    </a:t>
            </a:r>
            <a:r>
              <a:rPr lang="en-US" dirty="0" err="1">
                <a:latin typeface="Courier"/>
                <a:cs typeface="Courier"/>
              </a:rPr>
              <a:t>forEach</a:t>
            </a:r>
            <a:r>
              <a:rPr lang="en-US" dirty="0">
                <a:latin typeface="Courier"/>
                <a:cs typeface="Courier"/>
              </a:rPr>
              <a:t>(function(t) </a:t>
            </a:r>
            <a:r>
              <a:rPr lang="en-US" dirty="0" err="1">
                <a:latin typeface="Courier"/>
                <a:cs typeface="Courier"/>
              </a:rPr>
              <a:t>result.push</a:t>
            </a:r>
            <a:r>
              <a:rPr lang="en-US" dirty="0">
                <a:latin typeface="Courier"/>
                <a:cs typeface="Courier"/>
              </a:rPr>
              <a:t>(t));</a:t>
            </a:r>
            <a:endParaRPr lang="en-US" sz="1800" dirty="0">
              <a:solidFill>
                <a:srgbClr val="5382A1"/>
              </a:solidFill>
              <a:latin typeface="Consolas"/>
              <a:cs typeface="Consolas"/>
            </a:endParaRPr>
          </a:p>
        </p:txBody>
      </p:sp>
      <p:sp>
        <p:nvSpPr>
          <p:cNvPr id="2" name="Title 1"/>
          <p:cNvSpPr>
            <a:spLocks noGrp="1"/>
          </p:cNvSpPr>
          <p:nvPr>
            <p:ph type="title"/>
          </p:nvPr>
        </p:nvSpPr>
        <p:spPr/>
        <p:txBody>
          <a:bodyPr/>
          <a:lstStyle/>
          <a:p>
            <a:r>
              <a:rPr lang="en-US" dirty="0"/>
              <a:t>JavaScript + Java </a:t>
            </a:r>
            <a:r>
              <a:rPr lang="en-US" dirty="0" smtClean="0"/>
              <a:t>APIs</a:t>
            </a:r>
            <a:endParaRPr lang="en-US" dirty="0"/>
          </a:p>
        </p:txBody>
      </p:sp>
      <p:sp>
        <p:nvSpPr>
          <p:cNvPr id="6" name="Text Placeholder 5"/>
          <p:cNvSpPr>
            <a:spLocks noGrp="1"/>
          </p:cNvSpPr>
          <p:nvPr>
            <p:ph type="body" sz="quarter" idx="13"/>
          </p:nvPr>
        </p:nvSpPr>
        <p:spPr/>
        <p:txBody>
          <a:bodyPr/>
          <a:lstStyle/>
          <a:p>
            <a:r>
              <a:rPr lang="en-US" dirty="0" smtClean="0"/>
              <a:t>Lambdas</a:t>
            </a:r>
            <a:endParaRPr lang="en-US" dirty="0"/>
          </a:p>
        </p:txBody>
      </p:sp>
    </p:spTree>
    <p:extLst>
      <p:ext uri="{BB962C8B-B14F-4D97-AF65-F5344CB8AC3E}">
        <p14:creationId xmlns:p14="http://schemas.microsoft.com/office/powerpoint/2010/main" val="51879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Nashorn: </a:t>
            </a:r>
            <a:r>
              <a:rPr lang="en-US" dirty="0" smtClean="0"/>
              <a:t>JavaScript</a:t>
            </a:r>
            <a:br>
              <a:rPr lang="en-US" dirty="0" smtClean="0"/>
            </a:br>
            <a:r>
              <a:rPr lang="en-US" dirty="0" smtClean="0"/>
              <a:t>for </a:t>
            </a:r>
            <a:r>
              <a:rPr lang="en-US" dirty="0"/>
              <a:t>the </a:t>
            </a:r>
            <a:r>
              <a:rPr lang="en-US" dirty="0" smtClean="0"/>
              <a:t>JVM</a:t>
            </a:r>
            <a:endParaRPr lang="en-US" dirty="0"/>
          </a:p>
        </p:txBody>
      </p:sp>
      <p:sp>
        <p:nvSpPr>
          <p:cNvPr id="3" name="Subtitle 2"/>
          <p:cNvSpPr>
            <a:spLocks noGrp="1"/>
          </p:cNvSpPr>
          <p:nvPr>
            <p:ph type="subTitle" idx="1"/>
          </p:nvPr>
        </p:nvSpPr>
        <p:spPr/>
        <p:txBody>
          <a:bodyPr/>
          <a:lstStyle/>
          <a:p>
            <a:r>
              <a:rPr lang="en-US" dirty="0"/>
              <a:t>CON1888</a:t>
            </a:r>
          </a:p>
        </p:txBody>
      </p:sp>
      <p:sp>
        <p:nvSpPr>
          <p:cNvPr id="6" name="Text Placeholder 5"/>
          <p:cNvSpPr>
            <a:spLocks noGrp="1"/>
          </p:cNvSpPr>
          <p:nvPr>
            <p:ph type="body" sz="quarter" idx="13"/>
          </p:nvPr>
        </p:nvSpPr>
        <p:spPr/>
        <p:txBody>
          <a:bodyPr/>
          <a:lstStyle/>
          <a:p>
            <a:r>
              <a:rPr lang="en-US" dirty="0"/>
              <a:t>Jim Laskey</a:t>
            </a:r>
          </a:p>
          <a:p>
            <a:r>
              <a:rPr lang="en-US" dirty="0"/>
              <a:t>Senior Development Manager</a:t>
            </a:r>
          </a:p>
          <a:p>
            <a:r>
              <a:rPr lang="en-US" dirty="0"/>
              <a:t>Java Language and Tools</a:t>
            </a:r>
          </a:p>
          <a:p>
            <a:r>
              <a:rPr lang="en-US" dirty="0"/>
              <a:t>September 29, 2014</a:t>
            </a:r>
          </a:p>
          <a:p>
            <a:endParaRPr lang="en-US" dirty="0"/>
          </a:p>
        </p:txBody>
      </p:sp>
      <p:pic>
        <p:nvPicPr>
          <p:cNvPr id="16" name="Picture 15" descr="Horizontal JavaOne-Oracle co-branded logo in white on blue staging backgroun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
        <p:nvSpPr>
          <p:cNvPr id="10" name="TextBox 9"/>
          <p:cNvSpPr txBox="1"/>
          <p:nvPr/>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bg1"/>
                </a:solidFill>
              </a:rPr>
              <a:t>Copyright © </a:t>
            </a:r>
            <a:r>
              <a:rPr sz="850" dirty="0" smtClean="0">
                <a:solidFill>
                  <a:schemeClr val="bg1"/>
                </a:solidFill>
              </a:rPr>
              <a:t>2014</a:t>
            </a:r>
            <a:r>
              <a:rPr lang="en-US" sz="850" dirty="0" smtClean="0">
                <a:solidFill>
                  <a:schemeClr val="bg1"/>
                </a:solidFill>
              </a:rPr>
              <a:t>,</a:t>
            </a:r>
            <a:r>
              <a:rPr sz="850" dirty="0" smtClean="0">
                <a:solidFill>
                  <a:schemeClr val="bg1"/>
                </a:solidFill>
              </a:rPr>
              <a:t> </a:t>
            </a:r>
            <a:r>
              <a:rPr sz="850" dirty="0">
                <a:solidFill>
                  <a:schemeClr val="bg1"/>
                </a:solidFill>
              </a:rPr>
              <a:t>Oracle and/or its affiliates. All rights reserved</a:t>
            </a:r>
            <a:r>
              <a:rPr sz="850" dirty="0" smtClean="0">
                <a:solidFill>
                  <a:schemeClr val="bg1"/>
                </a:solidFill>
              </a:rPr>
              <a:t>.  </a:t>
            </a:r>
            <a:endParaRPr sz="850" dirty="0">
              <a:solidFill>
                <a:schemeClr val="bg1"/>
              </a:solidFill>
            </a:endParaRPr>
          </a:p>
        </p:txBody>
      </p:sp>
      <p:sp>
        <p:nvSpPr>
          <p:cNvPr id="4" name="TextBox 3"/>
          <p:cNvSpPr txBox="1"/>
          <p:nvPr/>
        </p:nvSpPr>
        <p:spPr>
          <a:xfrm>
            <a:off x="1050761" y="118773"/>
            <a:ext cx="914400" cy="914400"/>
          </a:xfrm>
          <a:prstGeom prst="rect">
            <a:avLst/>
          </a:prstGeom>
          <a:noFill/>
        </p:spPr>
        <p:txBody>
          <a:bodyPr wrap="none" lIns="0" tIns="0" rIns="0" bIns="0" rtlCol="0">
            <a:noAutofit/>
          </a:bodyPr>
          <a:lstStyle/>
          <a:p>
            <a:pPr>
              <a:lnSpc>
                <a:spcPct val="90000"/>
              </a:lnSpc>
            </a:pPr>
            <a:endParaRPr lang="en-US" dirty="0" smtClean="0"/>
          </a:p>
        </p:txBody>
      </p:sp>
    </p:spTree>
    <p:extLst>
      <p:ext uri="{BB962C8B-B14F-4D97-AF65-F5344CB8AC3E}">
        <p14:creationId xmlns:p14="http://schemas.microsoft.com/office/powerpoint/2010/main" val="336776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en-US" dirty="0">
                <a:latin typeface="Courier"/>
                <a:cs typeface="Courier"/>
              </a:rPr>
              <a:t>#!/</a:t>
            </a:r>
            <a:r>
              <a:rPr lang="en-US" dirty="0" err="1">
                <a:latin typeface="Courier"/>
                <a:cs typeface="Courier"/>
              </a:rPr>
              <a:t>usr</a:t>
            </a:r>
            <a:r>
              <a:rPr lang="en-US" dirty="0">
                <a:latin typeface="Courier"/>
                <a:cs typeface="Courier"/>
              </a:rPr>
              <a:t>/bin/jjs -scripting</a:t>
            </a:r>
          </a:p>
          <a:p>
            <a:pPr marL="60325" indent="0">
              <a:lnSpc>
                <a:spcPct val="100000"/>
              </a:lnSpc>
              <a:buNone/>
            </a:pPr>
            <a:r>
              <a:rPr lang="en-US" dirty="0">
                <a:latin typeface="Courier"/>
                <a:cs typeface="Courier"/>
              </a:rPr>
              <a:t>#</a:t>
            </a:r>
          </a:p>
          <a:p>
            <a:pPr marL="60325" indent="0">
              <a:lnSpc>
                <a:spcPct val="100000"/>
              </a:lnSpc>
              <a:buNone/>
            </a:pPr>
            <a:r>
              <a:rPr lang="en-US" dirty="0">
                <a:latin typeface="Courier"/>
                <a:cs typeface="Courier"/>
              </a:rPr>
              <a:t>print(</a:t>
            </a:r>
            <a:r>
              <a:rPr lang="en-US" dirty="0" err="1">
                <a:latin typeface="Courier"/>
                <a:cs typeface="Courier"/>
              </a:rPr>
              <a:t>arguments.join</a:t>
            </a:r>
            <a:r>
              <a:rPr lang="en-US" dirty="0">
                <a:latin typeface="Courier"/>
                <a:cs typeface="Courier"/>
              </a:rPr>
              <a:t>(","));</a:t>
            </a:r>
          </a:p>
          <a:p>
            <a:pPr marL="60325" indent="0">
              <a:lnSpc>
                <a:spcPct val="100000"/>
              </a:lnSpc>
              <a:buNone/>
            </a:pPr>
            <a:r>
              <a:rPr lang="en-US" dirty="0">
                <a:latin typeface="Courier"/>
                <a:cs typeface="Courier"/>
              </a:rPr>
              <a:t>print($</a:t>
            </a:r>
            <a:r>
              <a:rPr lang="en-US" dirty="0" err="1">
                <a:latin typeface="Courier"/>
                <a:cs typeface="Courier"/>
              </a:rPr>
              <a:t>ARG.join</a:t>
            </a:r>
            <a:r>
              <a:rPr lang="en-US" dirty="0">
                <a:latin typeface="Courier"/>
                <a:cs typeface="Courier"/>
              </a:rPr>
              <a:t>(","));</a:t>
            </a:r>
          </a:p>
          <a:p>
            <a:pPr marL="60325" indent="0">
              <a:lnSpc>
                <a:spcPct val="100000"/>
              </a:lnSpc>
              <a:buNone/>
            </a:pPr>
            <a:endParaRPr lang="en-US" dirty="0">
              <a:latin typeface="Courier"/>
              <a:cs typeface="Courier"/>
            </a:endParaRPr>
          </a:p>
          <a:p>
            <a:pPr marL="60325" indent="0">
              <a:lnSpc>
                <a:spcPct val="100000"/>
              </a:lnSpc>
              <a:buNone/>
            </a:pPr>
            <a:endParaRPr lang="en-US" dirty="0" smtClean="0">
              <a:latin typeface="Courier"/>
              <a:cs typeface="Courier"/>
            </a:endParaRPr>
          </a:p>
          <a:p>
            <a:pPr marL="60325" indent="0">
              <a:lnSpc>
                <a:spcPct val="100000"/>
              </a:lnSpc>
              <a:buNone/>
            </a:pPr>
            <a:r>
              <a:rPr lang="en-US" dirty="0" smtClean="0">
                <a:latin typeface="Courier"/>
                <a:cs typeface="Courier"/>
              </a:rPr>
              <a:t>&gt;</a:t>
            </a:r>
            <a:r>
              <a:rPr lang="en-US" dirty="0">
                <a:latin typeface="Courier"/>
                <a:cs typeface="Courier"/>
              </a:rPr>
              <a:t>&gt; </a:t>
            </a:r>
            <a:r>
              <a:rPr lang="en-US" dirty="0" err="1">
                <a:latin typeface="Courier"/>
                <a:cs typeface="Courier"/>
              </a:rPr>
              <a:t>script.js</a:t>
            </a:r>
            <a:r>
              <a:rPr lang="en-US" dirty="0">
                <a:latin typeface="Courier"/>
                <a:cs typeface="Courier"/>
              </a:rPr>
              <a:t> – a b c</a:t>
            </a:r>
          </a:p>
          <a:p>
            <a:pPr marL="60325" indent="0">
              <a:lnSpc>
                <a:spcPct val="100000"/>
              </a:lnSpc>
              <a:buNone/>
            </a:pPr>
            <a:r>
              <a:rPr lang="en-US" dirty="0" err="1">
                <a:solidFill>
                  <a:srgbClr val="5382A1"/>
                </a:solidFill>
                <a:latin typeface="Courier"/>
                <a:cs typeface="Courier"/>
              </a:rPr>
              <a:t>a,b,c</a:t>
            </a:r>
            <a:endParaRPr lang="en-US" dirty="0">
              <a:solidFill>
                <a:srgbClr val="5382A1"/>
              </a:solidFill>
              <a:latin typeface="Courier"/>
              <a:cs typeface="Courier"/>
            </a:endParaRPr>
          </a:p>
          <a:p>
            <a:pPr marL="60325" indent="0">
              <a:lnSpc>
                <a:spcPct val="100000"/>
              </a:lnSpc>
              <a:buNone/>
            </a:pPr>
            <a:r>
              <a:rPr lang="en-US" dirty="0" err="1">
                <a:solidFill>
                  <a:srgbClr val="5382A1"/>
                </a:solidFill>
                <a:latin typeface="Courier"/>
                <a:cs typeface="Courier"/>
              </a:rPr>
              <a:t>a,b,c</a:t>
            </a:r>
            <a:endParaRPr lang="en-US" sz="1800" dirty="0">
              <a:solidFill>
                <a:srgbClr val="5382A1"/>
              </a:solidFill>
              <a:latin typeface="Consolas"/>
              <a:cs typeface="Consolas"/>
            </a:endParaRPr>
          </a:p>
        </p:txBody>
      </p:sp>
      <p:sp>
        <p:nvSpPr>
          <p:cNvPr id="2" name="Title 1"/>
          <p:cNvSpPr>
            <a:spLocks noGrp="1"/>
          </p:cNvSpPr>
          <p:nvPr>
            <p:ph type="title"/>
          </p:nvPr>
        </p:nvSpPr>
        <p:spPr/>
        <p:txBody>
          <a:bodyPr/>
          <a:lstStyle/>
          <a:p>
            <a:r>
              <a:rPr lang="en-US" dirty="0"/>
              <a:t>JavaScript + </a:t>
            </a:r>
            <a:r>
              <a:rPr lang="en-US" dirty="0" smtClean="0"/>
              <a:t>Scripting</a:t>
            </a:r>
            <a:endParaRPr lang="en-US" dirty="0"/>
          </a:p>
        </p:txBody>
      </p:sp>
      <p:sp>
        <p:nvSpPr>
          <p:cNvPr id="6" name="Text Placeholder 5"/>
          <p:cNvSpPr>
            <a:spLocks noGrp="1"/>
          </p:cNvSpPr>
          <p:nvPr>
            <p:ph type="body" sz="quarter" idx="13"/>
          </p:nvPr>
        </p:nvSpPr>
        <p:spPr/>
        <p:txBody>
          <a:bodyPr/>
          <a:lstStyle/>
          <a:p>
            <a:r>
              <a:rPr lang="en-US" dirty="0"/>
              <a:t>Argument Passing</a:t>
            </a:r>
          </a:p>
        </p:txBody>
      </p:sp>
    </p:spTree>
    <p:extLst>
      <p:ext uri="{BB962C8B-B14F-4D97-AF65-F5344CB8AC3E}">
        <p14:creationId xmlns:p14="http://schemas.microsoft.com/office/powerpoint/2010/main" val="125050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en-US" dirty="0" err="1">
                <a:latin typeface="Courier"/>
                <a:cs typeface="Courier"/>
              </a:rPr>
              <a:t>var</a:t>
            </a:r>
            <a:r>
              <a:rPr lang="en-US" dirty="0">
                <a:latin typeface="Courier"/>
                <a:cs typeface="Courier"/>
              </a:rPr>
              <a:t> x = </a:t>
            </a:r>
            <a:r>
              <a:rPr lang="en-US" dirty="0" err="1">
                <a:latin typeface="Courier"/>
                <a:cs typeface="Courier"/>
              </a:rPr>
              <a:t>readLine</a:t>
            </a:r>
            <a:r>
              <a:rPr lang="en-US" dirty="0">
                <a:latin typeface="Courier"/>
                <a:cs typeface="Courier"/>
              </a:rPr>
              <a:t>("First number&gt;&gt; ");</a:t>
            </a:r>
          </a:p>
          <a:p>
            <a:pPr marL="60325" indent="0">
              <a:lnSpc>
                <a:spcPct val="100000"/>
              </a:lnSpc>
              <a:buNone/>
            </a:pPr>
            <a:r>
              <a:rPr lang="en-US" dirty="0" err="1">
                <a:latin typeface="Courier"/>
                <a:cs typeface="Courier"/>
              </a:rPr>
              <a:t>var</a:t>
            </a:r>
            <a:r>
              <a:rPr lang="en-US" dirty="0">
                <a:latin typeface="Courier"/>
                <a:cs typeface="Courier"/>
              </a:rPr>
              <a:t> y = </a:t>
            </a:r>
            <a:r>
              <a:rPr lang="en-US" dirty="0" err="1">
                <a:latin typeface="Courier"/>
                <a:cs typeface="Courier"/>
              </a:rPr>
              <a:t>readLine</a:t>
            </a:r>
            <a:r>
              <a:rPr lang="en-US" dirty="0">
                <a:latin typeface="Courier"/>
                <a:cs typeface="Courier"/>
              </a:rPr>
              <a:t>("Second number&gt;&gt; ");</a:t>
            </a:r>
          </a:p>
          <a:p>
            <a:pPr marL="60325" indent="0">
              <a:lnSpc>
                <a:spcPct val="100000"/>
              </a:lnSpc>
              <a:buNone/>
            </a:pPr>
            <a:r>
              <a:rPr lang="en-US" dirty="0">
                <a:latin typeface="Courier"/>
                <a:cs typeface="Courier"/>
              </a:rPr>
              <a:t>print("The sum of ${x} and ${y} is ${(x-0)+(y-0)}.");</a:t>
            </a:r>
          </a:p>
          <a:p>
            <a:pPr marL="60325" indent="0">
              <a:lnSpc>
                <a:spcPct val="100000"/>
              </a:lnSpc>
              <a:buNone/>
            </a:pPr>
            <a:endParaRPr lang="en-US" dirty="0" smtClean="0">
              <a:latin typeface="Courier"/>
              <a:cs typeface="Courier"/>
            </a:endParaRPr>
          </a:p>
          <a:p>
            <a:pPr marL="60325" indent="0">
              <a:lnSpc>
                <a:spcPct val="100000"/>
              </a:lnSpc>
              <a:buNone/>
            </a:pPr>
            <a:endParaRPr lang="en-US" dirty="0">
              <a:latin typeface="Courier"/>
              <a:cs typeface="Courier"/>
            </a:endParaRPr>
          </a:p>
          <a:p>
            <a:pPr marL="60325" indent="0">
              <a:lnSpc>
                <a:spcPct val="100000"/>
              </a:lnSpc>
              <a:buNone/>
            </a:pPr>
            <a:endParaRPr lang="en-US" dirty="0">
              <a:latin typeface="Courier"/>
              <a:cs typeface="Courier"/>
            </a:endParaRPr>
          </a:p>
          <a:p>
            <a:pPr marL="60325" indent="0">
              <a:lnSpc>
                <a:spcPct val="100000"/>
              </a:lnSpc>
              <a:buNone/>
            </a:pPr>
            <a:r>
              <a:rPr lang="en-US" dirty="0">
                <a:latin typeface="Courier"/>
                <a:cs typeface="Courier"/>
              </a:rPr>
              <a:t>First number&gt;&gt; 10</a:t>
            </a:r>
          </a:p>
          <a:p>
            <a:pPr marL="60325" indent="0">
              <a:lnSpc>
                <a:spcPct val="100000"/>
              </a:lnSpc>
              <a:buNone/>
            </a:pPr>
            <a:r>
              <a:rPr lang="en-US" dirty="0">
                <a:latin typeface="Courier"/>
                <a:cs typeface="Courier"/>
              </a:rPr>
              <a:t>Second number&gt;&gt; 20</a:t>
            </a:r>
          </a:p>
          <a:p>
            <a:pPr marL="60325" indent="0">
              <a:lnSpc>
                <a:spcPct val="100000"/>
              </a:lnSpc>
              <a:buNone/>
            </a:pPr>
            <a:r>
              <a:rPr lang="en-US" dirty="0">
                <a:solidFill>
                  <a:srgbClr val="5382A1"/>
                </a:solidFill>
                <a:latin typeface="Courier"/>
                <a:cs typeface="Courier"/>
              </a:rPr>
              <a:t>The sum of 10 and 20 is 30.</a:t>
            </a:r>
            <a:endParaRPr lang="en-US" sz="1800" dirty="0">
              <a:solidFill>
                <a:srgbClr val="5382A1"/>
              </a:solidFill>
              <a:latin typeface="Consolas"/>
              <a:cs typeface="Consolas"/>
            </a:endParaRPr>
          </a:p>
        </p:txBody>
      </p:sp>
      <p:sp>
        <p:nvSpPr>
          <p:cNvPr id="2" name="Title 1"/>
          <p:cNvSpPr>
            <a:spLocks noGrp="1"/>
          </p:cNvSpPr>
          <p:nvPr>
            <p:ph type="title"/>
          </p:nvPr>
        </p:nvSpPr>
        <p:spPr/>
        <p:txBody>
          <a:bodyPr/>
          <a:lstStyle/>
          <a:p>
            <a:r>
              <a:rPr lang="en-US" dirty="0"/>
              <a:t>JavaScript + </a:t>
            </a:r>
            <a:r>
              <a:rPr lang="en-US" dirty="0" smtClean="0"/>
              <a:t>Scripting</a:t>
            </a:r>
            <a:endParaRPr lang="en-US" dirty="0"/>
          </a:p>
        </p:txBody>
      </p:sp>
      <p:sp>
        <p:nvSpPr>
          <p:cNvPr id="6" name="Text Placeholder 5"/>
          <p:cNvSpPr>
            <a:spLocks noGrp="1"/>
          </p:cNvSpPr>
          <p:nvPr>
            <p:ph type="body" sz="quarter" idx="13"/>
          </p:nvPr>
        </p:nvSpPr>
        <p:spPr/>
        <p:txBody>
          <a:bodyPr/>
          <a:lstStyle/>
          <a:p>
            <a:r>
              <a:rPr lang="en-US" dirty="0"/>
              <a:t>Edit Strings (Templates)</a:t>
            </a:r>
          </a:p>
        </p:txBody>
      </p:sp>
    </p:spTree>
    <p:extLst>
      <p:ext uri="{BB962C8B-B14F-4D97-AF65-F5344CB8AC3E}">
        <p14:creationId xmlns:p14="http://schemas.microsoft.com/office/powerpoint/2010/main" val="134072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80000"/>
              </a:lnSpc>
              <a:buNone/>
            </a:pPr>
            <a:r>
              <a:rPr lang="en-US" dirty="0" err="1">
                <a:latin typeface="Courier"/>
                <a:cs typeface="Courier"/>
              </a:rPr>
              <a:t>var</a:t>
            </a:r>
            <a:r>
              <a:rPr lang="en-US" dirty="0">
                <a:latin typeface="Courier"/>
                <a:cs typeface="Courier"/>
              </a:rPr>
              <a:t> title = "Main Title", message = "This is a message.";</a:t>
            </a:r>
          </a:p>
          <a:p>
            <a:pPr marL="60325" indent="0">
              <a:lnSpc>
                <a:spcPct val="80000"/>
              </a:lnSpc>
              <a:buNone/>
            </a:pPr>
            <a:r>
              <a:rPr lang="en-US" dirty="0">
                <a:latin typeface="Courier"/>
                <a:cs typeface="Courier"/>
              </a:rPr>
              <a:t>print(&lt;&lt;EOS)</a:t>
            </a:r>
            <a:r>
              <a:rPr lang="en-US" dirty="0" smtClean="0">
                <a:latin typeface="Courier"/>
                <a:cs typeface="Courier"/>
              </a:rPr>
              <a:t>;</a:t>
            </a:r>
            <a:endParaRPr lang="en-US" dirty="0">
              <a:latin typeface="Courier"/>
              <a:cs typeface="Courier"/>
            </a:endParaRPr>
          </a:p>
          <a:p>
            <a:pPr marL="60325" indent="0">
              <a:lnSpc>
                <a:spcPct val="80000"/>
              </a:lnSpc>
              <a:buNone/>
            </a:pPr>
            <a:r>
              <a:rPr lang="en-US" dirty="0">
                <a:latin typeface="Courier"/>
                <a:cs typeface="Courier"/>
              </a:rPr>
              <a:t>&lt;HTML&gt;</a:t>
            </a:r>
          </a:p>
          <a:p>
            <a:pPr marL="60325" indent="0">
              <a:lnSpc>
                <a:spcPct val="80000"/>
              </a:lnSpc>
              <a:buNone/>
            </a:pPr>
            <a:r>
              <a:rPr lang="en-US" dirty="0">
                <a:latin typeface="Courier"/>
                <a:cs typeface="Courier"/>
              </a:rPr>
              <a:t>    &lt;HEAD&gt;</a:t>
            </a:r>
          </a:p>
          <a:p>
            <a:pPr marL="60325" indent="0">
              <a:lnSpc>
                <a:spcPct val="80000"/>
              </a:lnSpc>
              <a:buNone/>
            </a:pPr>
            <a:r>
              <a:rPr lang="en-US" dirty="0">
                <a:latin typeface="Courier"/>
                <a:cs typeface="Courier"/>
              </a:rPr>
              <a:t>        &lt;TITLE&gt;${title}&lt;/TITLE&gt;</a:t>
            </a:r>
          </a:p>
          <a:p>
            <a:pPr marL="60325" indent="0">
              <a:lnSpc>
                <a:spcPct val="80000"/>
              </a:lnSpc>
              <a:buNone/>
            </a:pPr>
            <a:r>
              <a:rPr lang="en-US" dirty="0">
                <a:latin typeface="Courier"/>
                <a:cs typeface="Courier"/>
              </a:rPr>
              <a:t>    &lt;/HEAD&gt;</a:t>
            </a:r>
          </a:p>
          <a:p>
            <a:pPr marL="60325" indent="0">
              <a:lnSpc>
                <a:spcPct val="80000"/>
              </a:lnSpc>
              <a:buNone/>
            </a:pPr>
            <a:r>
              <a:rPr lang="en-US" dirty="0">
                <a:latin typeface="Courier"/>
                <a:cs typeface="Courier"/>
              </a:rPr>
              <a:t>    &lt;BODY&gt;</a:t>
            </a:r>
          </a:p>
          <a:p>
            <a:pPr marL="60325" indent="0">
              <a:lnSpc>
                <a:spcPct val="80000"/>
              </a:lnSpc>
              <a:buNone/>
            </a:pPr>
            <a:r>
              <a:rPr lang="en-US" dirty="0">
                <a:latin typeface="Courier"/>
                <a:cs typeface="Courier"/>
              </a:rPr>
              <a:t>        &lt;P&gt;${message}&lt;/P&gt;</a:t>
            </a:r>
          </a:p>
          <a:p>
            <a:pPr marL="60325" indent="0">
              <a:lnSpc>
                <a:spcPct val="80000"/>
              </a:lnSpc>
              <a:buNone/>
            </a:pPr>
            <a:r>
              <a:rPr lang="en-US" dirty="0">
                <a:latin typeface="Courier"/>
                <a:cs typeface="Courier"/>
              </a:rPr>
              <a:t>    &lt;/BODY&gt;</a:t>
            </a:r>
          </a:p>
          <a:p>
            <a:pPr marL="60325" indent="0">
              <a:lnSpc>
                <a:spcPct val="80000"/>
              </a:lnSpc>
              <a:buNone/>
            </a:pPr>
            <a:r>
              <a:rPr lang="en-US" dirty="0">
                <a:latin typeface="Courier"/>
                <a:cs typeface="Courier"/>
              </a:rPr>
              <a:t>&lt;/HTML&gt;</a:t>
            </a:r>
          </a:p>
          <a:p>
            <a:pPr marL="60325" indent="0">
              <a:lnSpc>
                <a:spcPct val="80000"/>
              </a:lnSpc>
              <a:buNone/>
            </a:pPr>
            <a:r>
              <a:rPr lang="en-US" dirty="0" smtClean="0">
                <a:latin typeface="Courier"/>
                <a:cs typeface="Courier"/>
              </a:rPr>
              <a:t>EOS</a:t>
            </a:r>
          </a:p>
          <a:p>
            <a:pPr marL="60325" indent="0">
              <a:lnSpc>
                <a:spcPct val="80000"/>
              </a:lnSpc>
              <a:buNone/>
            </a:pPr>
            <a:endParaRPr lang="en-US" dirty="0">
              <a:latin typeface="Courier"/>
              <a:cs typeface="Courier"/>
            </a:endParaRPr>
          </a:p>
          <a:p>
            <a:pPr marL="60325" indent="0">
              <a:buNone/>
            </a:pPr>
            <a:endParaRPr lang="en-US" dirty="0">
              <a:latin typeface="Courier"/>
              <a:cs typeface="Courier"/>
            </a:endParaRPr>
          </a:p>
        </p:txBody>
      </p:sp>
      <p:sp>
        <p:nvSpPr>
          <p:cNvPr id="2" name="Title 1"/>
          <p:cNvSpPr>
            <a:spLocks noGrp="1"/>
          </p:cNvSpPr>
          <p:nvPr>
            <p:ph type="title"/>
          </p:nvPr>
        </p:nvSpPr>
        <p:spPr/>
        <p:txBody>
          <a:bodyPr/>
          <a:lstStyle/>
          <a:p>
            <a:r>
              <a:rPr lang="en-US" dirty="0"/>
              <a:t>JavaScript + </a:t>
            </a:r>
            <a:r>
              <a:rPr lang="en-US" dirty="0" smtClean="0"/>
              <a:t>Scripting</a:t>
            </a:r>
            <a:endParaRPr lang="en-US" dirty="0"/>
          </a:p>
        </p:txBody>
      </p:sp>
      <p:sp>
        <p:nvSpPr>
          <p:cNvPr id="6" name="Text Placeholder 5"/>
          <p:cNvSpPr>
            <a:spLocks noGrp="1"/>
          </p:cNvSpPr>
          <p:nvPr>
            <p:ph type="body" sz="quarter" idx="13"/>
          </p:nvPr>
        </p:nvSpPr>
        <p:spPr/>
        <p:txBody>
          <a:bodyPr/>
          <a:lstStyle/>
          <a:p>
            <a:r>
              <a:rPr lang="en-US" dirty="0"/>
              <a:t>Heredoc</a:t>
            </a:r>
          </a:p>
        </p:txBody>
      </p:sp>
    </p:spTree>
    <p:extLst>
      <p:ext uri="{BB962C8B-B14F-4D97-AF65-F5344CB8AC3E}">
        <p14:creationId xmlns:p14="http://schemas.microsoft.com/office/powerpoint/2010/main" val="46257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en-US" dirty="0">
                <a:latin typeface="Courier"/>
                <a:cs typeface="Courier"/>
              </a:rPr>
              <a:t>jjs&gt; $ENV.PWD</a:t>
            </a:r>
          </a:p>
          <a:p>
            <a:pPr marL="60325" indent="0">
              <a:lnSpc>
                <a:spcPct val="100000"/>
              </a:lnSpc>
              <a:buNone/>
            </a:pPr>
            <a:r>
              <a:rPr lang="en-US" dirty="0">
                <a:solidFill>
                  <a:srgbClr val="5382A1"/>
                </a:solidFill>
                <a:latin typeface="Courier"/>
                <a:cs typeface="Courier"/>
              </a:rPr>
              <a:t>/Users/</a:t>
            </a:r>
            <a:r>
              <a:rPr lang="en-US" dirty="0" err="1">
                <a:solidFill>
                  <a:srgbClr val="5382A1"/>
                </a:solidFill>
                <a:latin typeface="Courier"/>
                <a:cs typeface="Courier"/>
              </a:rPr>
              <a:t>jlaskey</a:t>
            </a:r>
            <a:endParaRPr lang="en-US" dirty="0">
              <a:solidFill>
                <a:srgbClr val="5382A1"/>
              </a:solidFill>
              <a:latin typeface="Courier"/>
              <a:cs typeface="Courier"/>
            </a:endParaRPr>
          </a:p>
          <a:p>
            <a:pPr marL="60325" indent="0">
              <a:lnSpc>
                <a:spcPct val="100000"/>
              </a:lnSpc>
              <a:buNone/>
            </a:pPr>
            <a:r>
              <a:rPr lang="en-US" dirty="0">
                <a:latin typeface="Courier"/>
                <a:cs typeface="Courier"/>
              </a:rPr>
              <a:t>jjs&gt; $ENV.USER</a:t>
            </a:r>
          </a:p>
          <a:p>
            <a:pPr marL="60325" indent="0">
              <a:lnSpc>
                <a:spcPct val="100000"/>
              </a:lnSpc>
              <a:buNone/>
            </a:pPr>
            <a:r>
              <a:rPr lang="en-US" dirty="0" err="1">
                <a:solidFill>
                  <a:srgbClr val="5382A1"/>
                </a:solidFill>
                <a:latin typeface="Courier"/>
                <a:cs typeface="Courier"/>
              </a:rPr>
              <a:t>jlaskey</a:t>
            </a:r>
            <a:endParaRPr lang="en-US" dirty="0">
              <a:solidFill>
                <a:srgbClr val="5382A1"/>
              </a:solidFill>
              <a:latin typeface="Courier"/>
              <a:cs typeface="Courier"/>
            </a:endParaRPr>
          </a:p>
        </p:txBody>
      </p:sp>
      <p:sp>
        <p:nvSpPr>
          <p:cNvPr id="2" name="Title 1"/>
          <p:cNvSpPr>
            <a:spLocks noGrp="1"/>
          </p:cNvSpPr>
          <p:nvPr>
            <p:ph type="title"/>
          </p:nvPr>
        </p:nvSpPr>
        <p:spPr/>
        <p:txBody>
          <a:bodyPr/>
          <a:lstStyle/>
          <a:p>
            <a:r>
              <a:rPr lang="en-US" dirty="0"/>
              <a:t>JavaScript + </a:t>
            </a:r>
            <a:r>
              <a:rPr lang="en-US" dirty="0" smtClean="0"/>
              <a:t>Scripting</a:t>
            </a:r>
            <a:endParaRPr lang="en-US" dirty="0"/>
          </a:p>
        </p:txBody>
      </p:sp>
      <p:sp>
        <p:nvSpPr>
          <p:cNvPr id="6" name="Text Placeholder 5"/>
          <p:cNvSpPr>
            <a:spLocks noGrp="1"/>
          </p:cNvSpPr>
          <p:nvPr>
            <p:ph type="body" sz="quarter" idx="13"/>
          </p:nvPr>
        </p:nvSpPr>
        <p:spPr/>
        <p:txBody>
          <a:bodyPr/>
          <a:lstStyle/>
          <a:p>
            <a:r>
              <a:rPr lang="en-US" dirty="0"/>
              <a:t>Environment Variables</a:t>
            </a:r>
          </a:p>
          <a:p>
            <a:endParaRPr lang="en-US" dirty="0"/>
          </a:p>
        </p:txBody>
      </p:sp>
    </p:spTree>
    <p:extLst>
      <p:ext uri="{BB962C8B-B14F-4D97-AF65-F5344CB8AC3E}">
        <p14:creationId xmlns:p14="http://schemas.microsoft.com/office/powerpoint/2010/main" val="47505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en-US" dirty="0">
                <a:latin typeface="Courier"/>
                <a:cs typeface="Courier"/>
              </a:rPr>
              <a:t>jjs&gt; `</a:t>
            </a:r>
            <a:r>
              <a:rPr lang="en-US" dirty="0" err="1">
                <a:latin typeface="Courier"/>
                <a:cs typeface="Courier"/>
              </a:rPr>
              <a:t>ls`</a:t>
            </a:r>
            <a:endParaRPr lang="en-US" dirty="0">
              <a:latin typeface="Courier"/>
              <a:cs typeface="Courier"/>
            </a:endParaRPr>
          </a:p>
          <a:p>
            <a:pPr marL="60325" indent="0">
              <a:lnSpc>
                <a:spcPct val="100000"/>
              </a:lnSpc>
              <a:buNone/>
            </a:pPr>
            <a:r>
              <a:rPr lang="en-US" dirty="0">
                <a:latin typeface="Courier"/>
                <a:cs typeface="Courier"/>
              </a:rPr>
              <a:t>…</a:t>
            </a:r>
          </a:p>
          <a:p>
            <a:pPr marL="60325" indent="0">
              <a:lnSpc>
                <a:spcPct val="100000"/>
              </a:lnSpc>
              <a:buNone/>
            </a:pPr>
            <a:r>
              <a:rPr lang="en-US" dirty="0">
                <a:latin typeface="Courier"/>
                <a:cs typeface="Courier"/>
              </a:rPr>
              <a:t>jjs&gt; $EXEC("</a:t>
            </a:r>
            <a:r>
              <a:rPr lang="en-US" dirty="0" err="1">
                <a:latin typeface="Courier"/>
                <a:cs typeface="Courier"/>
              </a:rPr>
              <a:t>ls</a:t>
            </a:r>
            <a:r>
              <a:rPr lang="en-US" dirty="0">
                <a:latin typeface="Courier"/>
                <a:cs typeface="Courier"/>
              </a:rPr>
              <a:t>");</a:t>
            </a:r>
          </a:p>
          <a:p>
            <a:pPr marL="60325" indent="0">
              <a:lnSpc>
                <a:spcPct val="100000"/>
              </a:lnSpc>
              <a:buNone/>
            </a:pPr>
            <a:r>
              <a:rPr lang="en-US" dirty="0">
                <a:latin typeface="Courier"/>
                <a:cs typeface="Courier"/>
              </a:rPr>
              <a:t>…</a:t>
            </a:r>
          </a:p>
          <a:p>
            <a:pPr marL="60325" indent="0">
              <a:lnSpc>
                <a:spcPct val="100000"/>
              </a:lnSpc>
              <a:buNone/>
            </a:pPr>
            <a:r>
              <a:rPr lang="en-US" dirty="0">
                <a:latin typeface="Courier"/>
                <a:cs typeface="Courier"/>
              </a:rPr>
              <a:t>jjs&gt; $EXEC("cat", "Feed this to the cat");</a:t>
            </a:r>
          </a:p>
          <a:p>
            <a:pPr marL="60325" indent="0">
              <a:lnSpc>
                <a:spcPct val="100000"/>
              </a:lnSpc>
              <a:buNone/>
            </a:pPr>
            <a:r>
              <a:rPr lang="en-US" dirty="0">
                <a:solidFill>
                  <a:srgbClr val="5382A1"/>
                </a:solidFill>
                <a:latin typeface="Courier"/>
                <a:cs typeface="Courier"/>
              </a:rPr>
              <a:t>Feed this to the cat</a:t>
            </a:r>
          </a:p>
          <a:p>
            <a:pPr marL="60325" indent="0">
              <a:lnSpc>
                <a:spcPct val="100000"/>
              </a:lnSpc>
              <a:buNone/>
            </a:pPr>
            <a:r>
              <a:rPr lang="en-US" dirty="0">
                <a:latin typeface="Courier"/>
                <a:cs typeface="Courier"/>
              </a:rPr>
              <a:t>jjs&gt; print($OUT, $ERR, $EXIT);</a:t>
            </a:r>
          </a:p>
          <a:p>
            <a:pPr marL="60325" indent="0">
              <a:lnSpc>
                <a:spcPct val="100000"/>
              </a:lnSpc>
              <a:buNone/>
            </a:pPr>
            <a:r>
              <a:rPr lang="en-US" dirty="0">
                <a:solidFill>
                  <a:srgbClr val="5382A1"/>
                </a:solidFill>
                <a:latin typeface="Courier"/>
                <a:cs typeface="Courier"/>
              </a:rPr>
              <a:t>Feed this to the cat  0</a:t>
            </a:r>
          </a:p>
          <a:p>
            <a:pPr marL="60325" indent="0">
              <a:lnSpc>
                <a:spcPct val="100000"/>
              </a:lnSpc>
              <a:buNone/>
            </a:pPr>
            <a:r>
              <a:rPr lang="en-US" dirty="0">
                <a:latin typeface="Courier"/>
                <a:cs typeface="Courier"/>
              </a:rPr>
              <a:t>…</a:t>
            </a:r>
          </a:p>
          <a:p>
            <a:pPr marL="60325" indent="0">
              <a:lnSpc>
                <a:spcPct val="100000"/>
              </a:lnSpc>
              <a:buNone/>
            </a:pPr>
            <a:r>
              <a:rPr lang="en-US" dirty="0">
                <a:latin typeface="Courier"/>
                <a:cs typeface="Courier"/>
              </a:rPr>
              <a:t>jjs&gt; $ENV.PWD = "/";</a:t>
            </a:r>
          </a:p>
          <a:p>
            <a:pPr marL="60325" indent="0">
              <a:lnSpc>
                <a:spcPct val="100000"/>
              </a:lnSpc>
              <a:buNone/>
            </a:pPr>
            <a:r>
              <a:rPr lang="en-US" dirty="0">
                <a:latin typeface="Courier"/>
                <a:cs typeface="Courier"/>
              </a:rPr>
              <a:t>jjs&gt; `</a:t>
            </a:r>
            <a:r>
              <a:rPr lang="en-US" dirty="0" err="1">
                <a:latin typeface="Courier"/>
                <a:cs typeface="Courier"/>
              </a:rPr>
              <a:t>pwd</a:t>
            </a:r>
            <a:r>
              <a:rPr lang="en-US" dirty="0">
                <a:latin typeface="Courier"/>
                <a:cs typeface="Courier"/>
              </a:rPr>
              <a:t>`;</a:t>
            </a:r>
          </a:p>
          <a:p>
            <a:pPr marL="60325" indent="0">
              <a:lnSpc>
                <a:spcPct val="100000"/>
              </a:lnSpc>
              <a:buNone/>
            </a:pPr>
            <a:r>
              <a:rPr lang="en-US" dirty="0">
                <a:solidFill>
                  <a:srgbClr val="5382A1"/>
                </a:solidFill>
                <a:latin typeface="Courier"/>
                <a:cs typeface="Courier"/>
              </a:rPr>
              <a:t>/</a:t>
            </a:r>
          </a:p>
          <a:p>
            <a:pPr marL="60325" indent="0">
              <a:lnSpc>
                <a:spcPct val="100000"/>
              </a:lnSpc>
              <a:buNone/>
            </a:pPr>
            <a:endParaRPr lang="en-US" dirty="0">
              <a:solidFill>
                <a:srgbClr val="5382A1"/>
              </a:solidFill>
              <a:latin typeface="Courier"/>
              <a:cs typeface="Courier"/>
            </a:endParaRPr>
          </a:p>
        </p:txBody>
      </p:sp>
      <p:sp>
        <p:nvSpPr>
          <p:cNvPr id="2" name="Title 1"/>
          <p:cNvSpPr>
            <a:spLocks noGrp="1"/>
          </p:cNvSpPr>
          <p:nvPr>
            <p:ph type="title"/>
          </p:nvPr>
        </p:nvSpPr>
        <p:spPr/>
        <p:txBody>
          <a:bodyPr/>
          <a:lstStyle/>
          <a:p>
            <a:r>
              <a:rPr lang="en-US" dirty="0"/>
              <a:t>JavaScript + </a:t>
            </a:r>
            <a:r>
              <a:rPr lang="en-US" dirty="0" smtClean="0"/>
              <a:t>Scripting</a:t>
            </a:r>
            <a:endParaRPr lang="en-US" dirty="0"/>
          </a:p>
        </p:txBody>
      </p:sp>
      <p:sp>
        <p:nvSpPr>
          <p:cNvPr id="6" name="Text Placeholder 5"/>
          <p:cNvSpPr>
            <a:spLocks noGrp="1"/>
          </p:cNvSpPr>
          <p:nvPr>
            <p:ph type="body" sz="quarter" idx="13"/>
          </p:nvPr>
        </p:nvSpPr>
        <p:spPr/>
        <p:txBody>
          <a:bodyPr/>
          <a:lstStyle/>
          <a:p>
            <a:r>
              <a:rPr lang="en-US" dirty="0" smtClean="0"/>
              <a:t>System</a:t>
            </a:r>
            <a:endParaRPr lang="en-US" dirty="0"/>
          </a:p>
          <a:p>
            <a:endParaRPr lang="en-US" dirty="0"/>
          </a:p>
        </p:txBody>
      </p:sp>
    </p:spTree>
    <p:extLst>
      <p:ext uri="{BB962C8B-B14F-4D97-AF65-F5344CB8AC3E}">
        <p14:creationId xmlns:p14="http://schemas.microsoft.com/office/powerpoint/2010/main" val="179054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en-US" dirty="0">
                <a:latin typeface="Courier"/>
                <a:cs typeface="Courier"/>
              </a:rPr>
              <a:t>exit(code); quit();</a:t>
            </a:r>
          </a:p>
          <a:p>
            <a:pPr marL="60325" indent="0">
              <a:lnSpc>
                <a:spcPct val="100000"/>
              </a:lnSpc>
              <a:buNone/>
            </a:pPr>
            <a:endParaRPr lang="en-US" dirty="0">
              <a:latin typeface="Courier"/>
              <a:cs typeface="Courier"/>
            </a:endParaRPr>
          </a:p>
          <a:p>
            <a:pPr marL="60325" indent="0">
              <a:lnSpc>
                <a:spcPct val="100000"/>
              </a:lnSpc>
              <a:buNone/>
            </a:pPr>
            <a:r>
              <a:rPr lang="en-US" dirty="0">
                <a:latin typeface="Courier"/>
                <a:cs typeface="Courier"/>
              </a:rPr>
              <a:t>print(…); echo(…);</a:t>
            </a:r>
          </a:p>
          <a:p>
            <a:pPr marL="60325" indent="0">
              <a:lnSpc>
                <a:spcPct val="100000"/>
              </a:lnSpc>
              <a:buNone/>
            </a:pPr>
            <a:endParaRPr lang="en-US" dirty="0">
              <a:latin typeface="Courier"/>
              <a:cs typeface="Courier"/>
            </a:endParaRPr>
          </a:p>
          <a:p>
            <a:pPr marL="60325" indent="0">
              <a:lnSpc>
                <a:spcPct val="100000"/>
              </a:lnSpc>
              <a:buNone/>
            </a:pPr>
            <a:r>
              <a:rPr lang="en-US" dirty="0" err="1">
                <a:latin typeface="Courier"/>
                <a:cs typeface="Courier"/>
              </a:rPr>
              <a:t>var</a:t>
            </a:r>
            <a:r>
              <a:rPr lang="en-US" dirty="0">
                <a:latin typeface="Courier"/>
                <a:cs typeface="Courier"/>
              </a:rPr>
              <a:t> line1 = </a:t>
            </a:r>
            <a:r>
              <a:rPr lang="en-US" dirty="0" err="1">
                <a:latin typeface="Courier"/>
                <a:cs typeface="Courier"/>
              </a:rPr>
              <a:t>readLine</a:t>
            </a:r>
            <a:r>
              <a:rPr lang="en-US" dirty="0">
                <a:latin typeface="Courier"/>
                <a:cs typeface="Courier"/>
              </a:rPr>
              <a:t>(); </a:t>
            </a:r>
            <a:r>
              <a:rPr lang="en-US" dirty="0" err="1">
                <a:latin typeface="Courier"/>
                <a:cs typeface="Courier"/>
              </a:rPr>
              <a:t>var</a:t>
            </a:r>
            <a:r>
              <a:rPr lang="en-US" dirty="0">
                <a:latin typeface="Courier"/>
                <a:cs typeface="Courier"/>
              </a:rPr>
              <a:t> line2 = </a:t>
            </a:r>
            <a:r>
              <a:rPr lang="en-US" dirty="0" err="1">
                <a:latin typeface="Courier"/>
                <a:cs typeface="Courier"/>
              </a:rPr>
              <a:t>readLine</a:t>
            </a:r>
            <a:r>
              <a:rPr lang="en-US" dirty="0">
                <a:latin typeface="Courier"/>
                <a:cs typeface="Courier"/>
              </a:rPr>
              <a:t>("prompt"); </a:t>
            </a:r>
          </a:p>
          <a:p>
            <a:pPr marL="60325" indent="0">
              <a:lnSpc>
                <a:spcPct val="100000"/>
              </a:lnSpc>
              <a:buNone/>
            </a:pPr>
            <a:endParaRPr lang="en-US" dirty="0">
              <a:latin typeface="Courier"/>
              <a:cs typeface="Courier"/>
            </a:endParaRPr>
          </a:p>
          <a:p>
            <a:pPr marL="60325" indent="0">
              <a:lnSpc>
                <a:spcPct val="100000"/>
              </a:lnSpc>
              <a:buNone/>
            </a:pPr>
            <a:r>
              <a:rPr lang="en-US" dirty="0" err="1">
                <a:latin typeface="Courier"/>
                <a:cs typeface="Courier"/>
              </a:rPr>
              <a:t>var</a:t>
            </a:r>
            <a:r>
              <a:rPr lang="en-US" dirty="0">
                <a:latin typeface="Courier"/>
                <a:cs typeface="Courier"/>
              </a:rPr>
              <a:t> text  = </a:t>
            </a:r>
            <a:r>
              <a:rPr lang="en-US" dirty="0" err="1">
                <a:latin typeface="Courier"/>
                <a:cs typeface="Courier"/>
              </a:rPr>
              <a:t>readFully</a:t>
            </a:r>
            <a:r>
              <a:rPr lang="en-US" dirty="0">
                <a:latin typeface="Courier"/>
                <a:cs typeface="Courier"/>
              </a:rPr>
              <a:t>("path");</a:t>
            </a:r>
          </a:p>
          <a:p>
            <a:pPr marL="60325" indent="0">
              <a:lnSpc>
                <a:spcPct val="100000"/>
              </a:lnSpc>
              <a:buNone/>
            </a:pPr>
            <a:endParaRPr lang="en-US" dirty="0" smtClean="0">
              <a:latin typeface="Courier"/>
              <a:cs typeface="Courier"/>
            </a:endParaRPr>
          </a:p>
          <a:p>
            <a:pPr marL="60325" indent="0">
              <a:lnSpc>
                <a:spcPct val="100000"/>
              </a:lnSpc>
              <a:buNone/>
            </a:pPr>
            <a:r>
              <a:rPr lang="en-US" dirty="0" err="1">
                <a:latin typeface="Courier"/>
                <a:cs typeface="Courier"/>
              </a:rPr>
              <a:t>var</a:t>
            </a:r>
            <a:r>
              <a:rPr lang="en-US" dirty="0">
                <a:latin typeface="Courier"/>
                <a:cs typeface="Courier"/>
              </a:rPr>
              <a:t> result1 = load("script path or URL");</a:t>
            </a:r>
          </a:p>
          <a:p>
            <a:pPr marL="60325" indent="0">
              <a:lnSpc>
                <a:spcPct val="100000"/>
              </a:lnSpc>
              <a:buNone/>
            </a:pPr>
            <a:r>
              <a:rPr lang="en-US" dirty="0">
                <a:latin typeface="Courier"/>
                <a:cs typeface="Courier"/>
              </a:rPr>
              <a:t>…</a:t>
            </a:r>
          </a:p>
          <a:p>
            <a:pPr marL="60325" indent="0">
              <a:lnSpc>
                <a:spcPct val="100000"/>
              </a:lnSpc>
              <a:buNone/>
            </a:pPr>
            <a:r>
              <a:rPr lang="en-US" dirty="0">
                <a:latin typeface="Courier"/>
                <a:cs typeface="Courier"/>
              </a:rPr>
              <a:t>load({ name: "</a:t>
            </a:r>
            <a:r>
              <a:rPr lang="en-US" dirty="0" err="1">
                <a:latin typeface="Courier"/>
                <a:cs typeface="Courier"/>
              </a:rPr>
              <a:t>myScript</a:t>
            </a:r>
            <a:r>
              <a:rPr lang="en-US" dirty="0">
                <a:latin typeface="Courier"/>
                <a:cs typeface="Courier"/>
              </a:rPr>
              <a:t>", script: "</a:t>
            </a:r>
            <a:r>
              <a:rPr lang="en-US" dirty="0" err="1">
                <a:latin typeface="Courier"/>
                <a:cs typeface="Courier"/>
              </a:rPr>
              <a:t>var</a:t>
            </a:r>
            <a:r>
              <a:rPr lang="en-US" dirty="0">
                <a:latin typeface="Courier"/>
                <a:cs typeface="Courier"/>
              </a:rPr>
              <a:t> z = x + y;"});</a:t>
            </a:r>
          </a:p>
          <a:p>
            <a:pPr marL="60325" indent="0">
              <a:lnSpc>
                <a:spcPct val="100000"/>
              </a:lnSpc>
              <a:buNone/>
            </a:pPr>
            <a:r>
              <a:rPr lang="en-US" dirty="0">
                <a:latin typeface="Courier"/>
                <a:cs typeface="Courier"/>
              </a:rPr>
              <a:t>…</a:t>
            </a:r>
          </a:p>
          <a:p>
            <a:pPr marL="60325" indent="0">
              <a:lnSpc>
                <a:spcPct val="100000"/>
              </a:lnSpc>
              <a:buNone/>
            </a:pPr>
            <a:r>
              <a:rPr lang="en-US" dirty="0" err="1">
                <a:latin typeface="Courier"/>
                <a:cs typeface="Courier"/>
              </a:rPr>
              <a:t>loadWithNewGlobal</a:t>
            </a:r>
            <a:r>
              <a:rPr lang="en-US" dirty="0">
                <a:latin typeface="Courier"/>
                <a:cs typeface="Courier"/>
              </a:rPr>
              <a:t>("script path or URL", </a:t>
            </a:r>
            <a:r>
              <a:rPr lang="en-US" dirty="0" err="1">
                <a:latin typeface="Courier"/>
                <a:cs typeface="Courier"/>
              </a:rPr>
              <a:t>args</a:t>
            </a:r>
            <a:r>
              <a:rPr lang="en-US" dirty="0">
                <a:latin typeface="Courier"/>
                <a:cs typeface="Courier"/>
              </a:rPr>
              <a:t>…);</a:t>
            </a:r>
          </a:p>
        </p:txBody>
      </p:sp>
      <p:sp>
        <p:nvSpPr>
          <p:cNvPr id="2" name="Title 1"/>
          <p:cNvSpPr>
            <a:spLocks noGrp="1"/>
          </p:cNvSpPr>
          <p:nvPr>
            <p:ph type="title"/>
          </p:nvPr>
        </p:nvSpPr>
        <p:spPr/>
        <p:txBody>
          <a:bodyPr/>
          <a:lstStyle/>
          <a:p>
            <a:r>
              <a:rPr lang="en-US" dirty="0"/>
              <a:t>JavaScript + </a:t>
            </a:r>
            <a:r>
              <a:rPr lang="en-US" dirty="0" smtClean="0"/>
              <a:t>Scripting</a:t>
            </a:r>
            <a:endParaRPr lang="en-US" dirty="0"/>
          </a:p>
        </p:txBody>
      </p:sp>
      <p:sp>
        <p:nvSpPr>
          <p:cNvPr id="6" name="Text Placeholder 5"/>
          <p:cNvSpPr>
            <a:spLocks noGrp="1"/>
          </p:cNvSpPr>
          <p:nvPr>
            <p:ph type="body" sz="quarter" idx="13"/>
          </p:nvPr>
        </p:nvSpPr>
        <p:spPr/>
        <p:txBody>
          <a:bodyPr/>
          <a:lstStyle/>
          <a:p>
            <a:r>
              <a:rPr lang="en-US" dirty="0"/>
              <a:t>Supporting Functions</a:t>
            </a:r>
          </a:p>
          <a:p>
            <a:endParaRPr lang="en-US" dirty="0"/>
          </a:p>
          <a:p>
            <a:endParaRPr lang="en-US" dirty="0"/>
          </a:p>
        </p:txBody>
      </p:sp>
    </p:spTree>
    <p:extLst>
      <p:ext uri="{BB962C8B-B14F-4D97-AF65-F5344CB8AC3E}">
        <p14:creationId xmlns:p14="http://schemas.microsoft.com/office/powerpoint/2010/main" val="343348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 Agenda</a:t>
            </a:r>
            <a:endParaRPr lang="en-US"/>
          </a:p>
        </p:txBody>
      </p:sp>
      <p:sp>
        <p:nvSpPr>
          <p:cNvPr id="3" name="Content Placeholder 2"/>
          <p:cNvSpPr>
            <a:spLocks noGrp="1"/>
          </p:cNvSpPr>
          <p:nvPr>
            <p:ph idx="13"/>
          </p:nvPr>
        </p:nvSpPr>
        <p:spPr/>
        <p:txBody>
          <a:bodyPr/>
          <a:lstStyle/>
          <a:p>
            <a:r>
              <a:rPr lang="en-US" dirty="0" smtClean="0">
                <a:solidFill>
                  <a:srgbClr val="DCE3E4"/>
                </a:solidFill>
              </a:rPr>
              <a:t>Overview</a:t>
            </a:r>
          </a:p>
          <a:p>
            <a:r>
              <a:rPr lang="en-US" dirty="0" smtClean="0">
                <a:solidFill>
                  <a:srgbClr val="DCE3E4"/>
                </a:solidFill>
              </a:rPr>
              <a:t>Editing and Debugging</a:t>
            </a:r>
          </a:p>
          <a:p>
            <a:r>
              <a:rPr lang="en-US" dirty="0" smtClean="0">
                <a:solidFill>
                  <a:srgbClr val="DCE3E4"/>
                </a:solidFill>
              </a:rPr>
              <a:t>Features</a:t>
            </a:r>
          </a:p>
          <a:p>
            <a:r>
              <a:rPr lang="en-US" dirty="0" smtClean="0"/>
              <a:t>Noteworthy</a:t>
            </a:r>
            <a:endParaRPr lang="en-US" dirty="0"/>
          </a:p>
          <a:p>
            <a:r>
              <a:rPr lang="en-US" dirty="0" smtClean="0">
                <a:solidFill>
                  <a:srgbClr val="DCE3E4"/>
                </a:solidFill>
              </a:rPr>
              <a:t>Performance</a:t>
            </a:r>
          </a:p>
        </p:txBody>
      </p:sp>
      <p:sp>
        <p:nvSpPr>
          <p:cNvPr id="6" name="Pentagon 5"/>
          <p:cNvSpPr/>
          <p:nvPr/>
        </p:nvSpPr>
        <p:spPr>
          <a:xfrm>
            <a:off x="2186329" y="1981200"/>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1</a:t>
            </a:r>
          </a:p>
        </p:txBody>
      </p:sp>
      <p:sp>
        <p:nvSpPr>
          <p:cNvPr id="16" name="Pentagon 15"/>
          <p:cNvSpPr/>
          <p:nvPr/>
        </p:nvSpPr>
        <p:spPr>
          <a:xfrm>
            <a:off x="2186329" y="2677477"/>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2</a:t>
            </a:r>
          </a:p>
        </p:txBody>
      </p:sp>
      <p:sp>
        <p:nvSpPr>
          <p:cNvPr id="17" name="Pentagon 16"/>
          <p:cNvSpPr/>
          <p:nvPr/>
        </p:nvSpPr>
        <p:spPr>
          <a:xfrm>
            <a:off x="2186329" y="3373754"/>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3</a:t>
            </a:r>
          </a:p>
        </p:txBody>
      </p:sp>
      <p:sp>
        <p:nvSpPr>
          <p:cNvPr id="18" name="Pentagon 17"/>
          <p:cNvSpPr/>
          <p:nvPr/>
        </p:nvSpPr>
        <p:spPr>
          <a:xfrm>
            <a:off x="2186329" y="4070031"/>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4</a:t>
            </a:r>
          </a:p>
        </p:txBody>
      </p:sp>
      <p:sp>
        <p:nvSpPr>
          <p:cNvPr id="19" name="Pentagon 18"/>
          <p:cNvSpPr/>
          <p:nvPr/>
        </p:nvSpPr>
        <p:spPr>
          <a:xfrm>
            <a:off x="2186329" y="4766310"/>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5</a:t>
            </a:r>
          </a:p>
        </p:txBody>
      </p:sp>
    </p:spTree>
    <p:extLst>
      <p:ext uri="{BB962C8B-B14F-4D97-AF65-F5344CB8AC3E}">
        <p14:creationId xmlns:p14="http://schemas.microsoft.com/office/powerpoint/2010/main" val="93968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en-US" dirty="0" smtClean="0">
                <a:latin typeface="Courier"/>
                <a:cs typeface="Courier"/>
              </a:rPr>
              <a:t>import </a:t>
            </a:r>
            <a:r>
              <a:rPr lang="en-US" dirty="0" err="1" smtClean="0">
                <a:latin typeface="Courier"/>
                <a:cs typeface="Courier"/>
              </a:rPr>
              <a:t>jdk.nashorn.api.scripting.NashornScriptEngineFactory</a:t>
            </a:r>
            <a:r>
              <a:rPr lang="en-US" dirty="0" smtClean="0">
                <a:latin typeface="Courier"/>
                <a:cs typeface="Courier"/>
              </a:rPr>
              <a:t>;</a:t>
            </a:r>
          </a:p>
          <a:p>
            <a:pPr marL="60325" indent="0">
              <a:lnSpc>
                <a:spcPct val="100000"/>
              </a:lnSpc>
              <a:buNone/>
            </a:pPr>
            <a:r>
              <a:rPr lang="en-US" dirty="0">
                <a:latin typeface="Courier"/>
                <a:cs typeface="Courier"/>
              </a:rPr>
              <a:t>import </a:t>
            </a:r>
            <a:r>
              <a:rPr lang="en-US" dirty="0" err="1" smtClean="0">
                <a:latin typeface="Courier"/>
                <a:cs typeface="Courier"/>
              </a:rPr>
              <a:t>jdk.nashorn.api.scripting.NashornScriptEngine</a:t>
            </a:r>
            <a:r>
              <a:rPr lang="en-US" dirty="0" smtClean="0">
                <a:latin typeface="Courier"/>
                <a:cs typeface="Courier"/>
              </a:rPr>
              <a:t>;</a:t>
            </a:r>
            <a:endParaRPr lang="en-US" dirty="0">
              <a:latin typeface="Courier"/>
              <a:cs typeface="Courier"/>
            </a:endParaRPr>
          </a:p>
          <a:p>
            <a:pPr marL="60325" indent="0">
              <a:lnSpc>
                <a:spcPct val="100000"/>
              </a:lnSpc>
              <a:buNone/>
            </a:pPr>
            <a:endParaRPr lang="en-US" dirty="0" smtClean="0">
              <a:latin typeface="Courier"/>
              <a:cs typeface="Courier"/>
            </a:endParaRPr>
          </a:p>
          <a:p>
            <a:pPr marL="60325" indent="0">
              <a:lnSpc>
                <a:spcPct val="100000"/>
              </a:lnSpc>
              <a:buNone/>
            </a:pPr>
            <a:r>
              <a:rPr lang="en-US" dirty="0" smtClean="0">
                <a:latin typeface="Courier"/>
                <a:cs typeface="Courier"/>
              </a:rPr>
              <a:t>…</a:t>
            </a:r>
          </a:p>
          <a:p>
            <a:pPr marL="60325" indent="0">
              <a:lnSpc>
                <a:spcPct val="100000"/>
              </a:lnSpc>
              <a:buNone/>
            </a:pPr>
            <a:endParaRPr lang="en-US" dirty="0" smtClean="0">
              <a:latin typeface="Courier"/>
              <a:cs typeface="Courier"/>
            </a:endParaRPr>
          </a:p>
          <a:p>
            <a:pPr marL="60325" indent="0">
              <a:lnSpc>
                <a:spcPct val="100000"/>
              </a:lnSpc>
              <a:buNone/>
            </a:pPr>
            <a:r>
              <a:rPr lang="en-US" dirty="0" err="1" smtClean="0">
                <a:latin typeface="Courier"/>
                <a:cs typeface="Courier"/>
              </a:rPr>
              <a:t>NashornScriptEngineFactory</a:t>
            </a:r>
            <a:r>
              <a:rPr lang="en-US" dirty="0" smtClean="0">
                <a:latin typeface="Courier"/>
                <a:cs typeface="Courier"/>
              </a:rPr>
              <a:t> factory </a:t>
            </a:r>
            <a:r>
              <a:rPr lang="en-US" dirty="0" smtClean="0">
                <a:latin typeface="Courier"/>
                <a:cs typeface="Courier"/>
              </a:rPr>
              <a:t>= </a:t>
            </a:r>
            <a:r>
              <a:rPr lang="en-US" dirty="0">
                <a:latin typeface="Courier"/>
                <a:cs typeface="Courier"/>
              </a:rPr>
              <a:t>new </a:t>
            </a:r>
            <a:r>
              <a:rPr lang="en-US" dirty="0" err="1" smtClean="0">
                <a:latin typeface="Courier"/>
                <a:cs typeface="Courier"/>
              </a:rPr>
              <a:t>NashornScriptEngineFactory</a:t>
            </a:r>
            <a:r>
              <a:rPr lang="en-US" dirty="0" smtClean="0">
                <a:latin typeface="Courier"/>
                <a:cs typeface="Courier"/>
              </a:rPr>
              <a:t>();</a:t>
            </a:r>
          </a:p>
          <a:p>
            <a:pPr marL="60325" indent="0">
              <a:lnSpc>
                <a:spcPct val="100000"/>
              </a:lnSpc>
              <a:buNone/>
            </a:pPr>
            <a:r>
              <a:rPr lang="en-US" dirty="0" smtClean="0">
                <a:latin typeface="Courier"/>
                <a:cs typeface="Courier"/>
              </a:rPr>
              <a:t>Stri</a:t>
            </a:r>
            <a:r>
              <a:rPr lang="en-US" dirty="0" smtClean="0">
                <a:latin typeface="Courier"/>
                <a:cs typeface="Courier"/>
              </a:rPr>
              <a:t>ng[] options = </a:t>
            </a:r>
            <a:r>
              <a:rPr lang="en-US" dirty="0"/>
              <a:t>new String[] { </a:t>
            </a:r>
            <a:r>
              <a:rPr lang="en-US" dirty="0" smtClean="0"/>
              <a:t>"—scripting" };</a:t>
            </a:r>
            <a:endParaRPr lang="en-US" dirty="0">
              <a:latin typeface="Courier"/>
              <a:cs typeface="Courier"/>
            </a:endParaRPr>
          </a:p>
          <a:p>
            <a:pPr marL="60325" indent="0">
              <a:lnSpc>
                <a:spcPct val="100000"/>
              </a:lnSpc>
              <a:buNone/>
            </a:pPr>
            <a:r>
              <a:rPr lang="en-US" dirty="0" err="1" smtClean="0">
                <a:latin typeface="Courier"/>
                <a:cs typeface="Courier"/>
              </a:rPr>
              <a:t>NashornScriptEngine</a:t>
            </a:r>
            <a:r>
              <a:rPr lang="en-US" dirty="0" smtClean="0">
                <a:latin typeface="Courier"/>
                <a:cs typeface="Courier"/>
              </a:rPr>
              <a:t> engine </a:t>
            </a:r>
            <a:r>
              <a:rPr lang="en-US" dirty="0">
                <a:latin typeface="Courier"/>
                <a:cs typeface="Courier"/>
              </a:rPr>
              <a:t>= </a:t>
            </a:r>
            <a:r>
              <a:rPr lang="en-US" dirty="0" err="1" smtClean="0">
                <a:latin typeface="Courier"/>
                <a:cs typeface="Courier"/>
              </a:rPr>
              <a:t>factory.getScriptEngine</a:t>
            </a:r>
            <a:r>
              <a:rPr lang="en-US" dirty="0" smtClean="0">
                <a:latin typeface="Courier"/>
                <a:cs typeface="Courier"/>
              </a:rPr>
              <a:t>(options)</a:t>
            </a:r>
            <a:r>
              <a:rPr lang="en-US" dirty="0">
                <a:latin typeface="Courier"/>
                <a:cs typeface="Courier"/>
              </a:rPr>
              <a:t>;</a:t>
            </a:r>
          </a:p>
          <a:p>
            <a:pPr marL="60325" indent="0">
              <a:lnSpc>
                <a:spcPct val="100000"/>
              </a:lnSpc>
              <a:buNone/>
            </a:pPr>
            <a:endParaRPr lang="en-US" dirty="0">
              <a:latin typeface="Courier"/>
              <a:cs typeface="Courier"/>
            </a:endParaRPr>
          </a:p>
        </p:txBody>
      </p:sp>
      <p:sp>
        <p:nvSpPr>
          <p:cNvPr id="2" name="Title 1"/>
          <p:cNvSpPr>
            <a:spLocks noGrp="1"/>
          </p:cNvSpPr>
          <p:nvPr>
            <p:ph type="title"/>
          </p:nvPr>
        </p:nvSpPr>
        <p:spPr/>
        <p:txBody>
          <a:bodyPr/>
          <a:lstStyle/>
          <a:p>
            <a:r>
              <a:rPr lang="en-US" dirty="0" smtClean="0"/>
              <a:t>Noteworthy</a:t>
            </a:r>
            <a:endParaRPr lang="en-US" dirty="0"/>
          </a:p>
        </p:txBody>
      </p:sp>
      <p:sp>
        <p:nvSpPr>
          <p:cNvPr id="6" name="Text Placeholder 5"/>
          <p:cNvSpPr>
            <a:spLocks noGrp="1"/>
          </p:cNvSpPr>
          <p:nvPr>
            <p:ph type="body" sz="quarter" idx="13"/>
          </p:nvPr>
        </p:nvSpPr>
        <p:spPr/>
        <p:txBody>
          <a:bodyPr/>
          <a:lstStyle/>
          <a:p>
            <a:r>
              <a:rPr lang="en-US" dirty="0" smtClean="0"/>
              <a:t>Passing Options from Java</a:t>
            </a:r>
            <a:endParaRPr lang="en-US" dirty="0"/>
          </a:p>
          <a:p>
            <a:endParaRPr lang="en-US" dirty="0"/>
          </a:p>
          <a:p>
            <a:endParaRPr lang="en-US" dirty="0"/>
          </a:p>
        </p:txBody>
      </p:sp>
    </p:spTree>
    <p:extLst>
      <p:ext uri="{BB962C8B-B14F-4D97-AF65-F5344CB8AC3E}">
        <p14:creationId xmlns:p14="http://schemas.microsoft.com/office/powerpoint/2010/main" val="118476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Noteworthy</a:t>
            </a:r>
            <a:br>
              <a:rPr lang="en-US" dirty="0" smtClean="0"/>
            </a:br>
            <a:r>
              <a:rPr lang="en-US" dirty="0" smtClean="0"/>
              <a:t>Hiding Java classes</a:t>
            </a:r>
            <a:endParaRPr lang="en-US" dirty="0"/>
          </a:p>
        </p:txBody>
      </p:sp>
      <p:sp>
        <p:nvSpPr>
          <p:cNvPr id="3" name="Content Placeholder 2"/>
          <p:cNvSpPr>
            <a:spLocks noGrp="1"/>
          </p:cNvSpPr>
          <p:nvPr>
            <p:ph idx="1"/>
          </p:nvPr>
        </p:nvSpPr>
        <p:spPr/>
        <p:txBody>
          <a:bodyPr/>
          <a:lstStyle/>
          <a:p>
            <a:r>
              <a:rPr lang="en-US" dirty="0"/>
              <a:t>--no-java</a:t>
            </a:r>
          </a:p>
          <a:p>
            <a:r>
              <a:rPr lang="en-US" dirty="0" err="1" smtClean="0"/>
              <a:t>ClassFilters</a:t>
            </a:r>
            <a:r>
              <a:rPr lang="en-US" dirty="0" smtClean="0"/>
              <a:t> (8u40)</a:t>
            </a:r>
            <a:endParaRPr lang="en-US" dirty="0"/>
          </a:p>
        </p:txBody>
      </p:sp>
    </p:spTree>
    <p:extLst>
      <p:ext uri="{BB962C8B-B14F-4D97-AF65-F5344CB8AC3E}">
        <p14:creationId xmlns:p14="http://schemas.microsoft.com/office/powerpoint/2010/main" val="192861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fontScale="92500" lnSpcReduction="10000"/>
          </a:bodyPr>
          <a:lstStyle/>
          <a:p>
            <a:pPr marL="60325" indent="0">
              <a:lnSpc>
                <a:spcPct val="100000"/>
              </a:lnSpc>
              <a:buNone/>
            </a:pPr>
            <a:r>
              <a:rPr lang="en-US" dirty="0" smtClean="0">
                <a:latin typeface="Courier"/>
                <a:cs typeface="Courier"/>
              </a:rPr>
              <a:t>i</a:t>
            </a:r>
            <a:r>
              <a:rPr lang="en-US" dirty="0">
                <a:latin typeface="Courier"/>
                <a:cs typeface="Courier"/>
              </a:rPr>
              <a:t>mport </a:t>
            </a:r>
            <a:r>
              <a:rPr lang="en-US" dirty="0" err="1" smtClean="0">
                <a:latin typeface="Courier"/>
                <a:cs typeface="Courier"/>
              </a:rPr>
              <a:t>jdk.nashorn.api.scripting.ClassFilter</a:t>
            </a:r>
            <a:r>
              <a:rPr lang="en-US" dirty="0" smtClean="0">
                <a:latin typeface="Courier"/>
                <a:cs typeface="Courier"/>
              </a:rPr>
              <a:t>;</a:t>
            </a:r>
            <a:endParaRPr lang="en-US" dirty="0" smtClean="0">
              <a:latin typeface="Courier"/>
              <a:cs typeface="Courier"/>
            </a:endParaRPr>
          </a:p>
          <a:p>
            <a:pPr marL="60325" indent="0">
              <a:lnSpc>
                <a:spcPct val="100000"/>
              </a:lnSpc>
              <a:buNone/>
            </a:pPr>
            <a:endParaRPr lang="en-US" dirty="0">
              <a:latin typeface="Courier"/>
              <a:cs typeface="Courier"/>
            </a:endParaRPr>
          </a:p>
          <a:p>
            <a:pPr marL="60325" indent="0">
              <a:lnSpc>
                <a:spcPct val="100000"/>
              </a:lnSpc>
              <a:buNone/>
            </a:pPr>
            <a:r>
              <a:rPr lang="en-US" dirty="0">
                <a:latin typeface="Courier"/>
                <a:cs typeface="Courier"/>
              </a:rPr>
              <a:t>s</a:t>
            </a:r>
            <a:r>
              <a:rPr lang="en-US" dirty="0" smtClean="0">
                <a:latin typeface="Courier"/>
                <a:cs typeface="Courier"/>
              </a:rPr>
              <a:t>tatic class </a:t>
            </a:r>
            <a:r>
              <a:rPr lang="en-US" dirty="0" err="1" smtClean="0">
                <a:latin typeface="Courier"/>
                <a:cs typeface="Courier"/>
              </a:rPr>
              <a:t>MyFilter</a:t>
            </a:r>
            <a:r>
              <a:rPr lang="en-US" dirty="0" smtClean="0">
                <a:latin typeface="Courier"/>
                <a:cs typeface="Courier"/>
              </a:rPr>
              <a:t> implements </a:t>
            </a:r>
            <a:r>
              <a:rPr lang="en-US" dirty="0" err="1" smtClean="0">
                <a:latin typeface="Courier"/>
                <a:cs typeface="Courier"/>
              </a:rPr>
              <a:t>ClassFilter</a:t>
            </a:r>
            <a:r>
              <a:rPr lang="en-US" dirty="0" smtClean="0">
                <a:latin typeface="Courier"/>
                <a:cs typeface="Courier"/>
              </a:rPr>
              <a:t> {</a:t>
            </a:r>
          </a:p>
          <a:p>
            <a:pPr marL="60325" indent="0">
              <a:lnSpc>
                <a:spcPct val="100000"/>
              </a:lnSpc>
              <a:buNone/>
            </a:pPr>
            <a:r>
              <a:rPr lang="en-US" dirty="0">
                <a:latin typeface="Courier"/>
                <a:cs typeface="Courier"/>
              </a:rPr>
              <a:t> </a:t>
            </a:r>
            <a:r>
              <a:rPr lang="en-US" dirty="0" smtClean="0">
                <a:latin typeface="Courier"/>
                <a:cs typeface="Courier"/>
              </a:rPr>
              <a:t>   @Override</a:t>
            </a:r>
            <a:endParaRPr lang="en-US" dirty="0" smtClean="0">
              <a:latin typeface="Courier"/>
              <a:cs typeface="Courier"/>
            </a:endParaRPr>
          </a:p>
          <a:p>
            <a:pPr marL="60325" indent="0">
              <a:lnSpc>
                <a:spcPct val="100000"/>
              </a:lnSpc>
              <a:buNone/>
            </a:pPr>
            <a:r>
              <a:rPr lang="en-US" dirty="0">
                <a:latin typeface="Courier"/>
                <a:cs typeface="Courier"/>
              </a:rPr>
              <a:t> </a:t>
            </a:r>
            <a:r>
              <a:rPr lang="en-US" dirty="0" smtClean="0">
                <a:latin typeface="Courier"/>
                <a:cs typeface="Courier"/>
              </a:rPr>
              <a:t>   </a:t>
            </a:r>
            <a:r>
              <a:rPr lang="en-US" dirty="0" smtClean="0">
                <a:solidFill>
                  <a:schemeClr val="tx1">
                    <a:lumMod val="50000"/>
                  </a:schemeClr>
                </a:solidFill>
                <a:latin typeface="Courier"/>
                <a:cs typeface="Courier"/>
              </a:rPr>
              <a:t>public</a:t>
            </a:r>
            <a:r>
              <a:rPr lang="en-US" dirty="0" smtClean="0">
                <a:latin typeface="Courier"/>
                <a:cs typeface="Courier"/>
              </a:rPr>
              <a:t> </a:t>
            </a:r>
            <a:r>
              <a:rPr lang="en-US" dirty="0" err="1" smtClean="0">
                <a:latin typeface="Courier"/>
                <a:cs typeface="Courier"/>
              </a:rPr>
              <a:t>boolean</a:t>
            </a:r>
            <a:r>
              <a:rPr lang="en-US" dirty="0" smtClean="0">
                <a:latin typeface="Courier"/>
                <a:cs typeface="Courier"/>
              </a:rPr>
              <a:t> </a:t>
            </a:r>
            <a:r>
              <a:rPr lang="en-US" dirty="0" err="1" smtClean="0">
                <a:latin typeface="Courier"/>
                <a:cs typeface="Courier"/>
              </a:rPr>
              <a:t>exposeToScripts</a:t>
            </a:r>
            <a:r>
              <a:rPr lang="en-US" dirty="0" smtClean="0">
                <a:latin typeface="Courier"/>
                <a:cs typeface="Courier"/>
              </a:rPr>
              <a:t>(String </a:t>
            </a:r>
            <a:r>
              <a:rPr lang="en-US" dirty="0" err="1" smtClean="0">
                <a:latin typeface="Courier"/>
                <a:cs typeface="Courier"/>
              </a:rPr>
              <a:t>classname</a:t>
            </a:r>
            <a:r>
              <a:rPr lang="en-US" dirty="0" smtClean="0">
                <a:latin typeface="Courier"/>
                <a:cs typeface="Courier"/>
              </a:rPr>
              <a:t>) {</a:t>
            </a:r>
          </a:p>
          <a:p>
            <a:pPr marL="60325" indent="0">
              <a:lnSpc>
                <a:spcPct val="100000"/>
              </a:lnSpc>
              <a:buNone/>
            </a:pPr>
            <a:r>
              <a:rPr lang="en-US" dirty="0">
                <a:latin typeface="Courier"/>
                <a:cs typeface="Courier"/>
              </a:rPr>
              <a:t> </a:t>
            </a:r>
            <a:r>
              <a:rPr lang="en-US" dirty="0" smtClean="0">
                <a:latin typeface="Courier"/>
                <a:cs typeface="Courier"/>
              </a:rPr>
              <a:t>       return false;</a:t>
            </a:r>
          </a:p>
          <a:p>
            <a:pPr marL="60325" indent="0">
              <a:lnSpc>
                <a:spcPct val="100000"/>
              </a:lnSpc>
              <a:buNone/>
            </a:pPr>
            <a:r>
              <a:rPr lang="en-US" dirty="0">
                <a:latin typeface="Courier"/>
                <a:cs typeface="Courier"/>
              </a:rPr>
              <a:t> </a:t>
            </a:r>
            <a:r>
              <a:rPr lang="en-US" dirty="0" smtClean="0">
                <a:latin typeface="Courier"/>
                <a:cs typeface="Courier"/>
              </a:rPr>
              <a:t>   }</a:t>
            </a:r>
          </a:p>
          <a:p>
            <a:pPr marL="60325" indent="0">
              <a:lnSpc>
                <a:spcPct val="100000"/>
              </a:lnSpc>
              <a:buNone/>
            </a:pPr>
            <a:r>
              <a:rPr lang="en-US" dirty="0" smtClean="0">
                <a:latin typeface="Courier"/>
                <a:cs typeface="Courier"/>
              </a:rPr>
              <a:t>}</a:t>
            </a:r>
          </a:p>
          <a:p>
            <a:pPr marL="60325" indent="0">
              <a:lnSpc>
                <a:spcPct val="100000"/>
              </a:lnSpc>
              <a:buNone/>
            </a:pPr>
            <a:endParaRPr lang="en-US" dirty="0" smtClean="0">
              <a:latin typeface="Courier"/>
              <a:cs typeface="Courier"/>
            </a:endParaRPr>
          </a:p>
          <a:p>
            <a:pPr marL="60325" indent="0">
              <a:lnSpc>
                <a:spcPct val="100000"/>
              </a:lnSpc>
              <a:buNone/>
            </a:pPr>
            <a:r>
              <a:rPr lang="en-US" dirty="0" smtClean="0">
                <a:latin typeface="Courier"/>
                <a:cs typeface="Courier"/>
              </a:rPr>
              <a:t>…</a:t>
            </a:r>
          </a:p>
          <a:p>
            <a:pPr marL="60325" indent="0">
              <a:lnSpc>
                <a:spcPct val="100000"/>
              </a:lnSpc>
              <a:buNone/>
            </a:pPr>
            <a:endParaRPr lang="en-US" dirty="0">
              <a:latin typeface="Courier"/>
              <a:cs typeface="Courier"/>
            </a:endParaRPr>
          </a:p>
          <a:p>
            <a:pPr marL="60325" indent="0">
              <a:lnSpc>
                <a:spcPct val="100000"/>
              </a:lnSpc>
              <a:buNone/>
            </a:pPr>
            <a:r>
              <a:rPr lang="en-US" dirty="0" err="1" smtClean="0">
                <a:latin typeface="Courier"/>
                <a:cs typeface="Courier"/>
              </a:rPr>
              <a:t>NashornScriptEngine</a:t>
            </a:r>
            <a:r>
              <a:rPr lang="en-US" dirty="0" smtClean="0">
                <a:latin typeface="Courier"/>
                <a:cs typeface="Courier"/>
              </a:rPr>
              <a:t> </a:t>
            </a:r>
            <a:r>
              <a:rPr lang="en-US" dirty="0">
                <a:latin typeface="Courier"/>
                <a:cs typeface="Courier"/>
              </a:rPr>
              <a:t>engine = </a:t>
            </a:r>
            <a:r>
              <a:rPr lang="en-US" dirty="0" err="1">
                <a:latin typeface="Courier"/>
                <a:cs typeface="Courier"/>
              </a:rPr>
              <a:t>factory.getScriptEngine</a:t>
            </a:r>
            <a:r>
              <a:rPr lang="en-US" dirty="0" smtClean="0">
                <a:latin typeface="Courier"/>
                <a:cs typeface="Courier"/>
              </a:rPr>
              <a:t>(new </a:t>
            </a:r>
            <a:r>
              <a:rPr lang="en-US" dirty="0" err="1" smtClean="0">
                <a:latin typeface="Courier"/>
                <a:cs typeface="Courier"/>
              </a:rPr>
              <a:t>MyFilter</a:t>
            </a:r>
            <a:r>
              <a:rPr lang="en-US" dirty="0" smtClean="0">
                <a:latin typeface="Courier"/>
                <a:cs typeface="Courier"/>
              </a:rPr>
              <a:t>())</a:t>
            </a:r>
            <a:r>
              <a:rPr lang="en-US" dirty="0">
                <a:latin typeface="Courier"/>
                <a:cs typeface="Courier"/>
              </a:rPr>
              <a:t>;</a:t>
            </a:r>
          </a:p>
          <a:p>
            <a:pPr marL="60325" indent="0">
              <a:lnSpc>
                <a:spcPct val="100000"/>
              </a:lnSpc>
              <a:buNone/>
            </a:pPr>
            <a:endParaRPr lang="en-US" dirty="0">
              <a:latin typeface="Courier"/>
              <a:cs typeface="Courier"/>
            </a:endParaRPr>
          </a:p>
          <a:p>
            <a:pPr marL="60325" indent="0">
              <a:lnSpc>
                <a:spcPct val="100000"/>
              </a:lnSpc>
              <a:buNone/>
            </a:pPr>
            <a:r>
              <a:rPr lang="en-US" dirty="0">
                <a:latin typeface="Courier"/>
                <a:cs typeface="Courier"/>
              </a:rPr>
              <a:t>try {</a:t>
            </a:r>
          </a:p>
          <a:p>
            <a:pPr marL="60325" indent="0">
              <a:lnSpc>
                <a:spcPct val="100000"/>
              </a:lnSpc>
              <a:buNone/>
            </a:pPr>
            <a:r>
              <a:rPr lang="en-US" dirty="0">
                <a:latin typeface="Courier"/>
                <a:cs typeface="Courier"/>
              </a:rPr>
              <a:t>    </a:t>
            </a:r>
            <a:r>
              <a:rPr lang="en-US" dirty="0" err="1">
                <a:latin typeface="Courier"/>
                <a:cs typeface="Courier"/>
              </a:rPr>
              <a:t>engine</a:t>
            </a:r>
            <a:r>
              <a:rPr lang="en-US" dirty="0" err="1" smtClean="0">
                <a:latin typeface="Courier"/>
                <a:cs typeface="Courier"/>
              </a:rPr>
              <a:t>.eval</a:t>
            </a:r>
            <a:r>
              <a:rPr lang="en-US" dirty="0">
                <a:latin typeface="Courier"/>
                <a:cs typeface="Courier"/>
              </a:rPr>
              <a:t>("</a:t>
            </a:r>
            <a:r>
              <a:rPr lang="en-US" dirty="0" err="1">
                <a:latin typeface="Courier"/>
                <a:cs typeface="Courier"/>
              </a:rPr>
              <a:t>Java.type</a:t>
            </a:r>
            <a:r>
              <a:rPr lang="en-US" dirty="0">
                <a:latin typeface="Courier"/>
                <a:cs typeface="Courier"/>
              </a:rPr>
              <a:t>('</a:t>
            </a:r>
            <a:r>
              <a:rPr lang="en-US" dirty="0" err="1">
                <a:latin typeface="Courier"/>
                <a:cs typeface="Courier"/>
              </a:rPr>
              <a:t>java.util.Vector</a:t>
            </a:r>
            <a:r>
              <a:rPr lang="en-US" dirty="0">
                <a:latin typeface="Courier"/>
                <a:cs typeface="Courier"/>
              </a:rPr>
              <a:t>')");</a:t>
            </a:r>
          </a:p>
          <a:p>
            <a:pPr marL="60325" indent="0">
              <a:lnSpc>
                <a:spcPct val="100000"/>
              </a:lnSpc>
              <a:buNone/>
            </a:pPr>
            <a:r>
              <a:rPr lang="en-US" dirty="0" smtClean="0">
                <a:latin typeface="Courier"/>
                <a:cs typeface="Courier"/>
              </a:rPr>
              <a:t>} </a:t>
            </a:r>
            <a:r>
              <a:rPr lang="en-US" dirty="0">
                <a:latin typeface="Courier"/>
                <a:cs typeface="Courier"/>
              </a:rPr>
              <a:t>catch (</a:t>
            </a:r>
            <a:r>
              <a:rPr lang="en-US" dirty="0" smtClean="0">
                <a:latin typeface="Courier"/>
                <a:cs typeface="Courier"/>
              </a:rPr>
              <a:t>ex) </a:t>
            </a:r>
            <a:r>
              <a:rPr lang="en-US" dirty="0">
                <a:latin typeface="Courier"/>
                <a:cs typeface="Courier"/>
              </a:rPr>
              <a:t>{</a:t>
            </a:r>
          </a:p>
          <a:p>
            <a:pPr marL="60325" indent="0">
              <a:lnSpc>
                <a:spcPct val="100000"/>
              </a:lnSpc>
              <a:buNone/>
            </a:pPr>
            <a:r>
              <a:rPr lang="en-US" dirty="0">
                <a:latin typeface="Courier"/>
                <a:cs typeface="Courier"/>
              </a:rPr>
              <a:t>    </a:t>
            </a:r>
            <a:r>
              <a:rPr lang="en-US" dirty="0" smtClean="0">
                <a:latin typeface="Courier"/>
                <a:cs typeface="Courier"/>
              </a:rPr>
              <a:t>print("No access to Java Classes");</a:t>
            </a:r>
            <a:endParaRPr lang="en-US" dirty="0">
              <a:latin typeface="Courier"/>
              <a:cs typeface="Courier"/>
            </a:endParaRPr>
          </a:p>
          <a:p>
            <a:pPr marL="60325" indent="0">
              <a:lnSpc>
                <a:spcPct val="100000"/>
              </a:lnSpc>
              <a:buNone/>
            </a:pPr>
            <a:r>
              <a:rPr lang="en-US" dirty="0" smtClean="0">
                <a:latin typeface="Courier"/>
                <a:cs typeface="Courier"/>
              </a:rPr>
              <a:t>}</a:t>
            </a:r>
          </a:p>
        </p:txBody>
      </p:sp>
      <p:sp>
        <p:nvSpPr>
          <p:cNvPr id="2" name="Title 1"/>
          <p:cNvSpPr>
            <a:spLocks noGrp="1"/>
          </p:cNvSpPr>
          <p:nvPr>
            <p:ph type="title"/>
          </p:nvPr>
        </p:nvSpPr>
        <p:spPr/>
        <p:txBody>
          <a:bodyPr/>
          <a:lstStyle/>
          <a:p>
            <a:r>
              <a:rPr lang="en-US" dirty="0" smtClean="0"/>
              <a:t>Noteworthy</a:t>
            </a:r>
            <a:endParaRPr lang="en-US" dirty="0"/>
          </a:p>
        </p:txBody>
      </p:sp>
      <p:sp>
        <p:nvSpPr>
          <p:cNvPr id="6" name="Text Placeholder 5"/>
          <p:cNvSpPr>
            <a:spLocks noGrp="1"/>
          </p:cNvSpPr>
          <p:nvPr>
            <p:ph type="body" sz="quarter" idx="13"/>
          </p:nvPr>
        </p:nvSpPr>
        <p:spPr/>
        <p:txBody>
          <a:bodyPr/>
          <a:lstStyle/>
          <a:p>
            <a:r>
              <a:rPr lang="en-US" dirty="0" err="1" smtClean="0"/>
              <a:t>ClassFilter</a:t>
            </a:r>
            <a:endParaRPr lang="en-US" dirty="0"/>
          </a:p>
          <a:p>
            <a:endParaRPr lang="en-US" dirty="0"/>
          </a:p>
          <a:p>
            <a:endParaRPr lang="en-US" dirty="0"/>
          </a:p>
        </p:txBody>
      </p:sp>
    </p:spTree>
    <p:extLst>
      <p:ext uri="{BB962C8B-B14F-4D97-AF65-F5344CB8AC3E}">
        <p14:creationId xmlns:p14="http://schemas.microsoft.com/office/powerpoint/2010/main" val="257200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1EAA63-D034-42AE-91FA-B13B9518C7BE}" type="slidenum">
              <a:rPr lang="en-US" smtClean="0"/>
              <a:pPr/>
              <a:t>4</a:t>
            </a:fld>
            <a:endParaRPr lang="en-US"/>
          </a:p>
        </p:txBody>
      </p:sp>
    </p:spTree>
    <p:extLst>
      <p:ext uri="{BB962C8B-B14F-4D97-AF65-F5344CB8AC3E}">
        <p14:creationId xmlns:p14="http://schemas.microsoft.com/office/powerpoint/2010/main" val="308531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Noteworthy</a:t>
            </a:r>
            <a:br>
              <a:rPr lang="en-US" dirty="0" smtClean="0"/>
            </a:br>
            <a:r>
              <a:rPr lang="en-US" dirty="0" err="1" smtClean="0"/>
              <a:t>const</a:t>
            </a:r>
            <a:endParaRPr lang="en-US" dirty="0"/>
          </a:p>
        </p:txBody>
      </p:sp>
      <p:sp>
        <p:nvSpPr>
          <p:cNvPr id="3" name="Content Placeholder 2"/>
          <p:cNvSpPr>
            <a:spLocks noGrp="1"/>
          </p:cNvSpPr>
          <p:nvPr>
            <p:ph idx="1"/>
          </p:nvPr>
        </p:nvSpPr>
        <p:spPr/>
        <p:txBody>
          <a:bodyPr/>
          <a:lstStyle/>
          <a:p>
            <a:r>
              <a:rPr lang="en-US" dirty="0" smtClean="0"/>
              <a:t>--</a:t>
            </a:r>
            <a:r>
              <a:rPr lang="en-US" dirty="0" err="1" smtClean="0"/>
              <a:t>const</a:t>
            </a:r>
            <a:r>
              <a:rPr lang="en-US" dirty="0" smtClean="0"/>
              <a:t>-as-</a:t>
            </a:r>
            <a:r>
              <a:rPr lang="en-US" dirty="0" err="1" smtClean="0"/>
              <a:t>var</a:t>
            </a:r>
            <a:endParaRPr lang="en-US" dirty="0" smtClean="0"/>
          </a:p>
          <a:p>
            <a:r>
              <a:rPr lang="en-US" dirty="0" smtClean="0"/>
              <a:t>-</a:t>
            </a:r>
            <a:r>
              <a:rPr lang="en-US" dirty="0" smtClean="0"/>
              <a:t>-language=es5|</a:t>
            </a:r>
            <a:r>
              <a:rPr lang="en-US" dirty="0" smtClean="0"/>
              <a:t>es6 (8u40)</a:t>
            </a:r>
            <a:endParaRPr lang="en-US" dirty="0" smtClean="0"/>
          </a:p>
          <a:p>
            <a:pPr lvl="1"/>
            <a:r>
              <a:rPr lang="en-US" dirty="0" smtClean="0"/>
              <a:t>let/</a:t>
            </a:r>
            <a:r>
              <a:rPr lang="en-US" dirty="0" err="1" smtClean="0"/>
              <a:t>const</a:t>
            </a:r>
            <a:endParaRPr lang="en-US" dirty="0" smtClean="0"/>
          </a:p>
        </p:txBody>
      </p:sp>
    </p:spTree>
    <p:extLst>
      <p:ext uri="{BB962C8B-B14F-4D97-AF65-F5344CB8AC3E}">
        <p14:creationId xmlns:p14="http://schemas.microsoft.com/office/powerpoint/2010/main" val="368506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Noteworthy</a:t>
            </a:r>
            <a:br>
              <a:rPr lang="en-US" dirty="0" smtClean="0"/>
            </a:br>
            <a:r>
              <a:rPr lang="en-US" dirty="0" smtClean="0"/>
              <a:t>Code Persistence</a:t>
            </a:r>
            <a:endParaRPr lang="en-US" dirty="0"/>
          </a:p>
        </p:txBody>
      </p:sp>
      <p:sp>
        <p:nvSpPr>
          <p:cNvPr id="3" name="Content Placeholder 2"/>
          <p:cNvSpPr>
            <a:spLocks noGrp="1"/>
          </p:cNvSpPr>
          <p:nvPr>
            <p:ph idx="1"/>
          </p:nvPr>
        </p:nvSpPr>
        <p:spPr/>
        <p:txBody>
          <a:bodyPr/>
          <a:lstStyle/>
          <a:p>
            <a:r>
              <a:rPr lang="en-US" dirty="0" smtClean="0"/>
              <a:t>-</a:t>
            </a:r>
            <a:r>
              <a:rPr lang="en-US" dirty="0"/>
              <a:t>-persistent-code-</a:t>
            </a:r>
            <a:r>
              <a:rPr lang="en-US" dirty="0" smtClean="0"/>
              <a:t>cache (8u40)</a:t>
            </a:r>
          </a:p>
          <a:p>
            <a:r>
              <a:rPr lang="en-US" dirty="0" smtClean="0"/>
              <a:t>-</a:t>
            </a:r>
            <a:r>
              <a:rPr lang="en-US" dirty="0"/>
              <a:t>-class-cache-</a:t>
            </a:r>
            <a:r>
              <a:rPr lang="en-US" dirty="0" smtClean="0"/>
              <a:t>size=</a:t>
            </a:r>
            <a:r>
              <a:rPr lang="en-US" dirty="0"/>
              <a:t>50 (8u40)</a:t>
            </a:r>
            <a:endParaRPr lang="en-US" dirty="0" smtClean="0"/>
          </a:p>
        </p:txBody>
      </p:sp>
    </p:spTree>
    <p:extLst>
      <p:ext uri="{BB962C8B-B14F-4D97-AF65-F5344CB8AC3E}">
        <p14:creationId xmlns:p14="http://schemas.microsoft.com/office/powerpoint/2010/main" val="186585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 Agenda</a:t>
            </a:r>
            <a:endParaRPr lang="en-US"/>
          </a:p>
        </p:txBody>
      </p:sp>
      <p:sp>
        <p:nvSpPr>
          <p:cNvPr id="3" name="Content Placeholder 2"/>
          <p:cNvSpPr>
            <a:spLocks noGrp="1"/>
          </p:cNvSpPr>
          <p:nvPr>
            <p:ph idx="13"/>
          </p:nvPr>
        </p:nvSpPr>
        <p:spPr/>
        <p:txBody>
          <a:bodyPr/>
          <a:lstStyle/>
          <a:p>
            <a:r>
              <a:rPr lang="en-US" dirty="0" smtClean="0">
                <a:solidFill>
                  <a:srgbClr val="DCE3E4"/>
                </a:solidFill>
              </a:rPr>
              <a:t>Overview</a:t>
            </a:r>
          </a:p>
          <a:p>
            <a:r>
              <a:rPr lang="en-US" dirty="0" smtClean="0">
                <a:solidFill>
                  <a:srgbClr val="DCE3E4"/>
                </a:solidFill>
              </a:rPr>
              <a:t>Editing and Debugging</a:t>
            </a:r>
          </a:p>
          <a:p>
            <a:r>
              <a:rPr lang="en-US" dirty="0" smtClean="0">
                <a:solidFill>
                  <a:srgbClr val="DCE3E4"/>
                </a:solidFill>
              </a:rPr>
              <a:t>Features</a:t>
            </a:r>
          </a:p>
          <a:p>
            <a:r>
              <a:rPr lang="en-US" dirty="0" smtClean="0">
                <a:solidFill>
                  <a:srgbClr val="DCE3E4"/>
                </a:solidFill>
              </a:rPr>
              <a:t>Noteworthy</a:t>
            </a:r>
            <a:endParaRPr lang="en-US" dirty="0">
              <a:solidFill>
                <a:srgbClr val="DCE3E4"/>
              </a:solidFill>
            </a:endParaRPr>
          </a:p>
          <a:p>
            <a:r>
              <a:rPr lang="en-US" dirty="0" smtClean="0"/>
              <a:t>Performance</a:t>
            </a:r>
          </a:p>
          <a:p>
            <a:r>
              <a:rPr lang="en-US" dirty="0" smtClean="0">
                <a:solidFill>
                  <a:srgbClr val="DCE3E4"/>
                </a:solidFill>
              </a:rPr>
              <a:t>Demos</a:t>
            </a:r>
          </a:p>
        </p:txBody>
      </p:sp>
      <p:sp>
        <p:nvSpPr>
          <p:cNvPr id="6" name="Pentagon 5"/>
          <p:cNvSpPr/>
          <p:nvPr/>
        </p:nvSpPr>
        <p:spPr>
          <a:xfrm>
            <a:off x="2186329" y="1981200"/>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1</a:t>
            </a:r>
          </a:p>
        </p:txBody>
      </p:sp>
      <p:sp>
        <p:nvSpPr>
          <p:cNvPr id="16" name="Pentagon 15"/>
          <p:cNvSpPr/>
          <p:nvPr/>
        </p:nvSpPr>
        <p:spPr>
          <a:xfrm>
            <a:off x="2186329" y="2677477"/>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2</a:t>
            </a:r>
          </a:p>
        </p:txBody>
      </p:sp>
      <p:sp>
        <p:nvSpPr>
          <p:cNvPr id="17" name="Pentagon 16"/>
          <p:cNvSpPr/>
          <p:nvPr/>
        </p:nvSpPr>
        <p:spPr>
          <a:xfrm>
            <a:off x="2186329" y="3373754"/>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3</a:t>
            </a:r>
          </a:p>
        </p:txBody>
      </p:sp>
      <p:sp>
        <p:nvSpPr>
          <p:cNvPr id="18" name="Pentagon 17"/>
          <p:cNvSpPr/>
          <p:nvPr/>
        </p:nvSpPr>
        <p:spPr>
          <a:xfrm>
            <a:off x="2186329" y="4070031"/>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4</a:t>
            </a:r>
          </a:p>
        </p:txBody>
      </p:sp>
      <p:sp>
        <p:nvSpPr>
          <p:cNvPr id="19" name="Pentagon 18"/>
          <p:cNvSpPr/>
          <p:nvPr/>
        </p:nvSpPr>
        <p:spPr>
          <a:xfrm>
            <a:off x="2186329" y="476631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5</a:t>
            </a:r>
          </a:p>
        </p:txBody>
      </p:sp>
      <p:sp>
        <p:nvSpPr>
          <p:cNvPr id="9" name="Pentagon 8"/>
          <p:cNvSpPr/>
          <p:nvPr/>
        </p:nvSpPr>
        <p:spPr>
          <a:xfrm>
            <a:off x="2190690" y="5464077"/>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6</a:t>
            </a:r>
            <a:endParaRPr lang="en-US" sz="1600" b="1" dirty="0" smtClean="0">
              <a:solidFill>
                <a:schemeClr val="bg1"/>
              </a:solidFill>
            </a:endParaRPr>
          </a:p>
        </p:txBody>
      </p:sp>
    </p:spTree>
    <p:extLst>
      <p:ext uri="{BB962C8B-B14F-4D97-AF65-F5344CB8AC3E}">
        <p14:creationId xmlns:p14="http://schemas.microsoft.com/office/powerpoint/2010/main" val="147825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a:t>
            </a:r>
            <a:br>
              <a:rPr lang="en-US" dirty="0" smtClean="0"/>
            </a:br>
            <a:r>
              <a:rPr lang="en-US" dirty="0" smtClean="0"/>
              <a:t>Optimizations</a:t>
            </a:r>
            <a:endParaRPr lang="en-US" dirty="0"/>
          </a:p>
        </p:txBody>
      </p:sp>
      <p:sp>
        <p:nvSpPr>
          <p:cNvPr id="3" name="Content Placeholder 2"/>
          <p:cNvSpPr>
            <a:spLocks noGrp="1"/>
          </p:cNvSpPr>
          <p:nvPr>
            <p:ph idx="1"/>
          </p:nvPr>
        </p:nvSpPr>
        <p:spPr/>
        <p:txBody>
          <a:bodyPr/>
          <a:lstStyle/>
          <a:p>
            <a:r>
              <a:rPr lang="en-US" dirty="0" smtClean="0"/>
              <a:t>Lazy compilation</a:t>
            </a:r>
          </a:p>
          <a:p>
            <a:r>
              <a:rPr lang="en-US" dirty="0" smtClean="0"/>
              <a:t>Optimistic typing</a:t>
            </a:r>
          </a:p>
          <a:p>
            <a:r>
              <a:rPr lang="en-US" dirty="0" smtClean="0"/>
              <a:t>Improved invoke dynamic performance</a:t>
            </a:r>
          </a:p>
          <a:p>
            <a:r>
              <a:rPr lang="en-US" dirty="0" smtClean="0"/>
              <a:t>Primitive type specializations</a:t>
            </a:r>
          </a:p>
          <a:p>
            <a:pPr lvl="1"/>
            <a:r>
              <a:rPr lang="en-US" dirty="0" smtClean="0"/>
              <a:t>Arrays</a:t>
            </a:r>
          </a:p>
          <a:p>
            <a:pPr lvl="1"/>
            <a:r>
              <a:rPr lang="en-US" dirty="0" smtClean="0"/>
              <a:t>Strings</a:t>
            </a:r>
          </a:p>
          <a:p>
            <a:pPr lvl="1"/>
            <a:r>
              <a:rPr lang="en-US" dirty="0" smtClean="0"/>
              <a:t>Math </a:t>
            </a:r>
            <a:r>
              <a:rPr lang="en-US" dirty="0" err="1" smtClean="0"/>
              <a:t>intrinsics</a:t>
            </a:r>
            <a:endParaRPr lang="en-US" dirty="0" smtClean="0"/>
          </a:p>
          <a:p>
            <a:r>
              <a:rPr lang="en-US" dirty="0" smtClean="0"/>
              <a:t>General runtime improvements</a:t>
            </a:r>
          </a:p>
          <a:p>
            <a:endParaRPr lang="en-US" dirty="0"/>
          </a:p>
        </p:txBody>
      </p:sp>
    </p:spTree>
    <p:extLst>
      <p:ext uri="{BB962C8B-B14F-4D97-AF65-F5344CB8AC3E}">
        <p14:creationId xmlns:p14="http://schemas.microsoft.com/office/powerpoint/2010/main" val="35679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a:t>
            </a:r>
            <a:br>
              <a:rPr lang="en-US" dirty="0" smtClean="0"/>
            </a:br>
            <a:r>
              <a:rPr lang="en-US" dirty="0" smtClean="0"/>
              <a:t>Optimistic </a:t>
            </a:r>
            <a:r>
              <a:rPr lang="en-US" dirty="0"/>
              <a:t>T</a:t>
            </a:r>
            <a:r>
              <a:rPr lang="en-US" dirty="0" smtClean="0"/>
              <a:t>yping</a:t>
            </a:r>
            <a:endParaRPr lang="en-US" dirty="0"/>
          </a:p>
        </p:txBody>
      </p:sp>
      <p:sp>
        <p:nvSpPr>
          <p:cNvPr id="3" name="Content Placeholder 2"/>
          <p:cNvSpPr>
            <a:spLocks noGrp="1"/>
          </p:cNvSpPr>
          <p:nvPr>
            <p:ph idx="1"/>
          </p:nvPr>
        </p:nvSpPr>
        <p:spPr/>
        <p:txBody>
          <a:bodyPr/>
          <a:lstStyle/>
          <a:p>
            <a:r>
              <a:rPr lang="en-US" dirty="0"/>
              <a:t>Toward Native JavaScript Performance on the JVM [CON4679</a:t>
            </a:r>
            <a:r>
              <a:rPr lang="en-US" dirty="0" smtClean="0"/>
              <a:t>]</a:t>
            </a:r>
          </a:p>
          <a:p>
            <a:pPr lvl="1"/>
            <a:r>
              <a:rPr lang="en-US" dirty="0" smtClean="0"/>
              <a:t>Marcus </a:t>
            </a:r>
            <a:r>
              <a:rPr lang="en-US" dirty="0" err="1" smtClean="0"/>
              <a:t>Lagergren</a:t>
            </a:r>
            <a:endParaRPr lang="en-US" dirty="0"/>
          </a:p>
          <a:p>
            <a:pPr lvl="1"/>
            <a:r>
              <a:rPr lang="en-US" dirty="0" smtClean="0"/>
              <a:t>Monday</a:t>
            </a:r>
            <a:r>
              <a:rPr lang="en-US" dirty="0"/>
              <a:t>, Sep 29, 4:00 PM - 5:00 PM - Hilton - Yosemite A</a:t>
            </a:r>
          </a:p>
        </p:txBody>
      </p:sp>
    </p:spTree>
    <p:extLst>
      <p:ext uri="{BB962C8B-B14F-4D97-AF65-F5344CB8AC3E}">
        <p14:creationId xmlns:p14="http://schemas.microsoft.com/office/powerpoint/2010/main" val="379262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 Agenda</a:t>
            </a:r>
            <a:endParaRPr lang="en-US"/>
          </a:p>
        </p:txBody>
      </p:sp>
      <p:sp>
        <p:nvSpPr>
          <p:cNvPr id="3" name="Content Placeholder 2"/>
          <p:cNvSpPr>
            <a:spLocks noGrp="1"/>
          </p:cNvSpPr>
          <p:nvPr>
            <p:ph idx="13"/>
          </p:nvPr>
        </p:nvSpPr>
        <p:spPr/>
        <p:txBody>
          <a:bodyPr/>
          <a:lstStyle/>
          <a:p>
            <a:r>
              <a:rPr lang="en-US" dirty="0" smtClean="0">
                <a:solidFill>
                  <a:srgbClr val="DCE3E4"/>
                </a:solidFill>
              </a:rPr>
              <a:t>Overview</a:t>
            </a:r>
          </a:p>
          <a:p>
            <a:r>
              <a:rPr lang="en-US" dirty="0" smtClean="0">
                <a:solidFill>
                  <a:srgbClr val="DCE3E4"/>
                </a:solidFill>
              </a:rPr>
              <a:t>Editing and Debugging</a:t>
            </a:r>
          </a:p>
          <a:p>
            <a:r>
              <a:rPr lang="en-US" dirty="0" smtClean="0">
                <a:solidFill>
                  <a:srgbClr val="DCE3E4"/>
                </a:solidFill>
              </a:rPr>
              <a:t>Features</a:t>
            </a:r>
          </a:p>
          <a:p>
            <a:r>
              <a:rPr lang="en-US" dirty="0" smtClean="0">
                <a:solidFill>
                  <a:srgbClr val="DCE3E4"/>
                </a:solidFill>
              </a:rPr>
              <a:t>Noteworthy</a:t>
            </a:r>
            <a:endParaRPr lang="en-US" dirty="0">
              <a:solidFill>
                <a:srgbClr val="DCE3E4"/>
              </a:solidFill>
            </a:endParaRPr>
          </a:p>
          <a:p>
            <a:r>
              <a:rPr lang="en-US" dirty="0" smtClean="0">
                <a:solidFill>
                  <a:srgbClr val="DCE3E4"/>
                </a:solidFill>
              </a:rPr>
              <a:t>Performance</a:t>
            </a:r>
          </a:p>
          <a:p>
            <a:r>
              <a:rPr lang="en-US" dirty="0" smtClean="0"/>
              <a:t>Demos</a:t>
            </a:r>
          </a:p>
        </p:txBody>
      </p:sp>
      <p:sp>
        <p:nvSpPr>
          <p:cNvPr id="6" name="Pentagon 5"/>
          <p:cNvSpPr/>
          <p:nvPr/>
        </p:nvSpPr>
        <p:spPr>
          <a:xfrm>
            <a:off x="2186329" y="1981200"/>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1</a:t>
            </a:r>
          </a:p>
        </p:txBody>
      </p:sp>
      <p:sp>
        <p:nvSpPr>
          <p:cNvPr id="16" name="Pentagon 15"/>
          <p:cNvSpPr/>
          <p:nvPr/>
        </p:nvSpPr>
        <p:spPr>
          <a:xfrm>
            <a:off x="2186329" y="2677477"/>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2</a:t>
            </a:r>
          </a:p>
        </p:txBody>
      </p:sp>
      <p:sp>
        <p:nvSpPr>
          <p:cNvPr id="17" name="Pentagon 16"/>
          <p:cNvSpPr/>
          <p:nvPr/>
        </p:nvSpPr>
        <p:spPr>
          <a:xfrm>
            <a:off x="2186329" y="3373754"/>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3</a:t>
            </a:r>
          </a:p>
        </p:txBody>
      </p:sp>
      <p:sp>
        <p:nvSpPr>
          <p:cNvPr id="18" name="Pentagon 17"/>
          <p:cNvSpPr/>
          <p:nvPr/>
        </p:nvSpPr>
        <p:spPr>
          <a:xfrm>
            <a:off x="2186329" y="4070031"/>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4</a:t>
            </a:r>
          </a:p>
        </p:txBody>
      </p:sp>
      <p:sp>
        <p:nvSpPr>
          <p:cNvPr id="19" name="Pentagon 18"/>
          <p:cNvSpPr/>
          <p:nvPr/>
        </p:nvSpPr>
        <p:spPr>
          <a:xfrm>
            <a:off x="2186329" y="4766310"/>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5</a:t>
            </a:r>
          </a:p>
        </p:txBody>
      </p:sp>
      <p:sp>
        <p:nvSpPr>
          <p:cNvPr id="9" name="Pentagon 8"/>
          <p:cNvSpPr/>
          <p:nvPr/>
        </p:nvSpPr>
        <p:spPr>
          <a:xfrm>
            <a:off x="2190690" y="5464077"/>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6</a:t>
            </a:r>
            <a:endParaRPr lang="en-US" sz="1600" b="1" dirty="0" smtClean="0">
              <a:solidFill>
                <a:schemeClr val="bg1"/>
              </a:solidFill>
            </a:endParaRPr>
          </a:p>
        </p:txBody>
      </p:sp>
    </p:spTree>
    <p:extLst>
      <p:ext uri="{BB962C8B-B14F-4D97-AF65-F5344CB8AC3E}">
        <p14:creationId xmlns:p14="http://schemas.microsoft.com/office/powerpoint/2010/main" val="371043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CKEditor</a:t>
            </a:r>
            <a:r>
              <a:rPr lang="en-US" dirty="0" smtClean="0"/>
              <a:t> Demo</a:t>
            </a:r>
            <a:endParaRPr lang="en-US" dirty="0"/>
          </a:p>
        </p:txBody>
      </p:sp>
      <p:sp>
        <p:nvSpPr>
          <p:cNvPr id="3" name="Content Placeholder 2"/>
          <p:cNvSpPr>
            <a:spLocks noGrp="1"/>
          </p:cNvSpPr>
          <p:nvPr>
            <p:ph idx="1"/>
          </p:nvPr>
        </p:nvSpPr>
        <p:spPr/>
        <p:txBody>
          <a:bodyPr/>
          <a:lstStyle/>
          <a:p>
            <a:r>
              <a:rPr lang="en-US" dirty="0" smtClean="0"/>
              <a:t>Rich text/html editor written in JavaScript</a:t>
            </a:r>
          </a:p>
          <a:p>
            <a:pPr lvl="1"/>
            <a:r>
              <a:rPr lang="en-US" dirty="0">
                <a:hlinkClick r:id="rId3"/>
              </a:rPr>
              <a:t>http://</a:t>
            </a:r>
            <a:r>
              <a:rPr lang="en-US" dirty="0" smtClean="0">
                <a:hlinkClick r:id="rId3"/>
              </a:rPr>
              <a:t>ckeditor.com</a:t>
            </a:r>
            <a:endParaRPr lang="en-US" dirty="0" smtClean="0"/>
          </a:p>
          <a:p>
            <a:pPr lvl="1"/>
            <a:endParaRPr lang="en-US" dirty="0"/>
          </a:p>
        </p:txBody>
      </p:sp>
    </p:spTree>
    <p:extLst>
      <p:ext uri="{BB962C8B-B14F-4D97-AF65-F5344CB8AC3E}">
        <p14:creationId xmlns:p14="http://schemas.microsoft.com/office/powerpoint/2010/main" val="261916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en-US" dirty="0" err="1">
                <a:latin typeface="Courier"/>
                <a:cs typeface="Courier"/>
              </a:rPr>
              <a:t>v</a:t>
            </a:r>
            <a:r>
              <a:rPr lang="en-US" dirty="0" err="1" smtClean="0">
                <a:latin typeface="Courier"/>
                <a:cs typeface="Courier"/>
              </a:rPr>
              <a:t>ar</a:t>
            </a:r>
            <a:r>
              <a:rPr lang="en-US" dirty="0" smtClean="0">
                <a:latin typeface="Courier"/>
                <a:cs typeface="Courier"/>
              </a:rPr>
              <a:t> adapter = {</a:t>
            </a:r>
            <a:endParaRPr lang="en-US" dirty="0">
              <a:latin typeface="Courier"/>
              <a:cs typeface="Courier"/>
            </a:endParaRPr>
          </a:p>
          <a:p>
            <a:pPr marL="60325" indent="0">
              <a:lnSpc>
                <a:spcPct val="100000"/>
              </a:lnSpc>
              <a:buNone/>
            </a:pPr>
            <a:r>
              <a:rPr lang="en-US" dirty="0">
                <a:latin typeface="Courier"/>
                <a:cs typeface="Courier"/>
              </a:rPr>
              <a:t>     __get__    : function (name) { ... }</a:t>
            </a:r>
          </a:p>
          <a:p>
            <a:pPr marL="60325" indent="0">
              <a:lnSpc>
                <a:spcPct val="100000"/>
              </a:lnSpc>
              <a:buNone/>
            </a:pPr>
            <a:r>
              <a:rPr lang="en-US" dirty="0">
                <a:latin typeface="Courier"/>
                <a:cs typeface="Courier"/>
              </a:rPr>
              <a:t>     __has__    : function (name) { ... }</a:t>
            </a:r>
          </a:p>
          <a:p>
            <a:pPr marL="60325" indent="0">
              <a:lnSpc>
                <a:spcPct val="100000"/>
              </a:lnSpc>
              <a:buNone/>
            </a:pPr>
            <a:r>
              <a:rPr lang="en-US" dirty="0">
                <a:latin typeface="Courier"/>
                <a:cs typeface="Courier"/>
              </a:rPr>
              <a:t>     __put__    : function (name, value) {...}</a:t>
            </a:r>
          </a:p>
          <a:p>
            <a:pPr marL="60325" indent="0">
              <a:lnSpc>
                <a:spcPct val="100000"/>
              </a:lnSpc>
              <a:buNone/>
            </a:pPr>
            <a:r>
              <a:rPr lang="en-US" dirty="0">
                <a:latin typeface="Courier"/>
                <a:cs typeface="Courier"/>
              </a:rPr>
              <a:t>     __call__   : function (name, </a:t>
            </a:r>
            <a:r>
              <a:rPr lang="en-US" dirty="0" err="1">
                <a:latin typeface="Courier"/>
                <a:cs typeface="Courier"/>
              </a:rPr>
              <a:t>args</a:t>
            </a:r>
            <a:r>
              <a:rPr lang="en-US" dirty="0">
                <a:latin typeface="Courier"/>
                <a:cs typeface="Courier"/>
              </a:rPr>
              <a:t>...) {...}</a:t>
            </a:r>
          </a:p>
          <a:p>
            <a:pPr marL="60325" indent="0">
              <a:lnSpc>
                <a:spcPct val="100000"/>
              </a:lnSpc>
              <a:buNone/>
            </a:pPr>
            <a:r>
              <a:rPr lang="en-US" dirty="0">
                <a:latin typeface="Courier"/>
                <a:cs typeface="Courier"/>
              </a:rPr>
              <a:t>     __new__    : function (</a:t>
            </a:r>
            <a:r>
              <a:rPr lang="en-US" dirty="0" err="1">
                <a:latin typeface="Courier"/>
                <a:cs typeface="Courier"/>
              </a:rPr>
              <a:t>args</a:t>
            </a:r>
            <a:r>
              <a:rPr lang="en-US" dirty="0">
                <a:latin typeface="Courier"/>
                <a:cs typeface="Courier"/>
              </a:rPr>
              <a:t>...) {...}</a:t>
            </a:r>
          </a:p>
          <a:p>
            <a:pPr marL="60325" indent="0">
              <a:lnSpc>
                <a:spcPct val="100000"/>
              </a:lnSpc>
              <a:buNone/>
            </a:pPr>
            <a:r>
              <a:rPr lang="en-US" dirty="0">
                <a:latin typeface="Courier"/>
                <a:cs typeface="Courier"/>
              </a:rPr>
              <a:t>     __delete__ : function (name) { ... }</a:t>
            </a:r>
          </a:p>
          <a:p>
            <a:pPr marL="60325" indent="0">
              <a:lnSpc>
                <a:spcPct val="100000"/>
              </a:lnSpc>
              <a:buNone/>
            </a:pPr>
            <a:r>
              <a:rPr lang="en-US" dirty="0">
                <a:latin typeface="Courier"/>
                <a:cs typeface="Courier"/>
              </a:rPr>
              <a:t>     __</a:t>
            </a:r>
            <a:r>
              <a:rPr lang="en-US" dirty="0" err="1">
                <a:latin typeface="Courier"/>
                <a:cs typeface="Courier"/>
              </a:rPr>
              <a:t>getIds</a:t>
            </a:r>
            <a:r>
              <a:rPr lang="en-US" dirty="0">
                <a:latin typeface="Courier"/>
                <a:cs typeface="Courier"/>
              </a:rPr>
              <a:t>__ : function () { ... }</a:t>
            </a:r>
          </a:p>
          <a:p>
            <a:pPr marL="60325" indent="0">
              <a:lnSpc>
                <a:spcPct val="100000"/>
              </a:lnSpc>
              <a:buNone/>
            </a:pPr>
            <a:r>
              <a:rPr lang="en-US" dirty="0">
                <a:latin typeface="Courier"/>
                <a:cs typeface="Courier"/>
              </a:rPr>
              <a:t> };</a:t>
            </a:r>
          </a:p>
        </p:txBody>
      </p:sp>
      <p:sp>
        <p:nvSpPr>
          <p:cNvPr id="2" name="Title 1"/>
          <p:cNvSpPr>
            <a:spLocks noGrp="1"/>
          </p:cNvSpPr>
          <p:nvPr>
            <p:ph type="title"/>
          </p:nvPr>
        </p:nvSpPr>
        <p:spPr/>
        <p:txBody>
          <a:bodyPr/>
          <a:lstStyle/>
          <a:p>
            <a:r>
              <a:rPr lang="en-US" dirty="0" err="1"/>
              <a:t>CKEditor</a:t>
            </a:r>
            <a:r>
              <a:rPr lang="en-US" dirty="0"/>
              <a:t> Demo</a:t>
            </a:r>
          </a:p>
        </p:txBody>
      </p:sp>
      <p:sp>
        <p:nvSpPr>
          <p:cNvPr id="6" name="Text Placeholder 5"/>
          <p:cNvSpPr>
            <a:spLocks noGrp="1"/>
          </p:cNvSpPr>
          <p:nvPr>
            <p:ph type="body" sz="quarter" idx="13"/>
          </p:nvPr>
        </p:nvSpPr>
        <p:spPr/>
        <p:txBody>
          <a:bodyPr/>
          <a:lstStyle/>
          <a:p>
            <a:r>
              <a:rPr lang="en-US" dirty="0" smtClean="0"/>
              <a:t>Looks like JavaScript - </a:t>
            </a:r>
            <a:r>
              <a:rPr lang="en-US" dirty="0" err="1" smtClean="0"/>
              <a:t>JSAdapter</a:t>
            </a:r>
            <a:endParaRPr lang="en-US" dirty="0"/>
          </a:p>
          <a:p>
            <a:endParaRPr lang="en-US" dirty="0"/>
          </a:p>
        </p:txBody>
      </p:sp>
    </p:spTree>
    <p:extLst>
      <p:ext uri="{BB962C8B-B14F-4D97-AF65-F5344CB8AC3E}">
        <p14:creationId xmlns:p14="http://schemas.microsoft.com/office/powerpoint/2010/main" val="2251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en-US" dirty="0">
                <a:latin typeface="Courier"/>
                <a:cs typeface="Courier"/>
              </a:rPr>
              <a:t> __call__ : function (name) {</a:t>
            </a:r>
          </a:p>
          <a:p>
            <a:pPr marL="60325" indent="0">
              <a:lnSpc>
                <a:spcPct val="100000"/>
              </a:lnSpc>
              <a:buNone/>
            </a:pPr>
            <a:r>
              <a:rPr lang="en-US" dirty="0">
                <a:latin typeface="Courier"/>
                <a:cs typeface="Courier"/>
              </a:rPr>
              <a:t>            if (name == "unwrap") {</a:t>
            </a:r>
          </a:p>
          <a:p>
            <a:pPr marL="60325" indent="0">
              <a:lnSpc>
                <a:spcPct val="100000"/>
              </a:lnSpc>
              <a:buNone/>
            </a:pPr>
            <a:r>
              <a:rPr lang="en-US" dirty="0">
                <a:latin typeface="Courier"/>
                <a:cs typeface="Courier"/>
              </a:rPr>
              <a:t>                return </a:t>
            </a:r>
            <a:r>
              <a:rPr lang="en-US" dirty="0" err="1">
                <a:latin typeface="Courier"/>
                <a:cs typeface="Courier"/>
              </a:rPr>
              <a:t>jsobject</a:t>
            </a:r>
            <a:r>
              <a:rPr lang="en-US" dirty="0">
                <a:latin typeface="Courier"/>
                <a:cs typeface="Courier"/>
              </a:rPr>
              <a:t>;</a:t>
            </a:r>
          </a:p>
          <a:p>
            <a:pPr marL="60325" indent="0">
              <a:lnSpc>
                <a:spcPct val="100000"/>
              </a:lnSpc>
              <a:buNone/>
            </a:pPr>
            <a:r>
              <a:rPr lang="en-US" dirty="0">
                <a:latin typeface="Courier"/>
                <a:cs typeface="Courier"/>
              </a:rPr>
              <a:t>            }</a:t>
            </a:r>
          </a:p>
          <a:p>
            <a:pPr marL="60325" indent="0">
              <a:lnSpc>
                <a:spcPct val="100000"/>
              </a:lnSpc>
              <a:buNone/>
            </a:pPr>
            <a:endParaRPr lang="en-US" dirty="0">
              <a:latin typeface="Courier"/>
              <a:cs typeface="Courier"/>
            </a:endParaRPr>
          </a:p>
          <a:p>
            <a:pPr marL="60325" indent="0">
              <a:lnSpc>
                <a:spcPct val="100000"/>
              </a:lnSpc>
              <a:buNone/>
            </a:pPr>
            <a:r>
              <a:rPr lang="en-US" dirty="0">
                <a:latin typeface="Courier"/>
                <a:cs typeface="Courier"/>
              </a:rPr>
              <a:t>            </a:t>
            </a:r>
            <a:r>
              <a:rPr lang="en-US" dirty="0" err="1">
                <a:latin typeface="Courier"/>
                <a:cs typeface="Courier"/>
              </a:rPr>
              <a:t>var</a:t>
            </a:r>
            <a:r>
              <a:rPr lang="en-US" dirty="0">
                <a:latin typeface="Courier"/>
                <a:cs typeface="Courier"/>
              </a:rPr>
              <a:t> </a:t>
            </a:r>
            <a:r>
              <a:rPr lang="en-US" dirty="0" err="1">
                <a:latin typeface="Courier"/>
                <a:cs typeface="Courier"/>
              </a:rPr>
              <a:t>args</a:t>
            </a:r>
            <a:r>
              <a:rPr lang="en-US" dirty="0">
                <a:latin typeface="Courier"/>
                <a:cs typeface="Courier"/>
              </a:rPr>
              <a:t> = </a:t>
            </a:r>
            <a:r>
              <a:rPr lang="en-US" dirty="0" err="1">
                <a:latin typeface="Courier"/>
                <a:cs typeface="Courier"/>
              </a:rPr>
              <a:t>Array.prototype.slice.call</a:t>
            </a:r>
            <a:r>
              <a:rPr lang="en-US" dirty="0">
                <a:latin typeface="Courier"/>
                <a:cs typeface="Courier"/>
              </a:rPr>
              <a:t>(arguments);</a:t>
            </a:r>
          </a:p>
          <a:p>
            <a:pPr marL="60325" indent="0">
              <a:lnSpc>
                <a:spcPct val="100000"/>
              </a:lnSpc>
              <a:buNone/>
            </a:pPr>
            <a:r>
              <a:rPr lang="en-US" dirty="0">
                <a:latin typeface="Courier"/>
                <a:cs typeface="Courier"/>
              </a:rPr>
              <a:t>            </a:t>
            </a:r>
            <a:r>
              <a:rPr lang="en-US" dirty="0" err="1">
                <a:latin typeface="Courier"/>
                <a:cs typeface="Courier"/>
              </a:rPr>
              <a:t>args.shift</a:t>
            </a:r>
            <a:r>
              <a:rPr lang="en-US" dirty="0">
                <a:latin typeface="Courier"/>
                <a:cs typeface="Courier"/>
              </a:rPr>
              <a:t>();</a:t>
            </a:r>
          </a:p>
          <a:p>
            <a:pPr marL="60325" indent="0">
              <a:lnSpc>
                <a:spcPct val="100000"/>
              </a:lnSpc>
              <a:buNone/>
            </a:pPr>
            <a:r>
              <a:rPr lang="en-US" dirty="0">
                <a:latin typeface="Courier"/>
                <a:cs typeface="Courier"/>
              </a:rPr>
              <a:t>            </a:t>
            </a:r>
            <a:r>
              <a:rPr lang="en-US" dirty="0" err="1">
                <a:latin typeface="Courier"/>
                <a:cs typeface="Courier"/>
              </a:rPr>
              <a:t>args</a:t>
            </a:r>
            <a:r>
              <a:rPr lang="en-US" dirty="0">
                <a:latin typeface="Courier"/>
                <a:cs typeface="Courier"/>
              </a:rPr>
              <a:t> = </a:t>
            </a:r>
            <a:r>
              <a:rPr lang="en-US" dirty="0" err="1">
                <a:latin typeface="Courier"/>
                <a:cs typeface="Courier"/>
              </a:rPr>
              <a:t>Java.to</a:t>
            </a:r>
            <a:r>
              <a:rPr lang="en-US" dirty="0">
                <a:latin typeface="Courier"/>
                <a:cs typeface="Courier"/>
              </a:rPr>
              <a:t>(</a:t>
            </a:r>
            <a:r>
              <a:rPr lang="en-US" dirty="0" err="1">
                <a:latin typeface="Courier"/>
                <a:cs typeface="Courier"/>
              </a:rPr>
              <a:t>args</a:t>
            </a:r>
            <a:r>
              <a:rPr lang="en-US" dirty="0">
                <a:latin typeface="Courier"/>
                <a:cs typeface="Courier"/>
              </a:rPr>
              <a:t>, </a:t>
            </a:r>
            <a:r>
              <a:rPr lang="en-US" dirty="0" err="1">
                <a:latin typeface="Courier"/>
                <a:cs typeface="Courier"/>
              </a:rPr>
              <a:t>ObjectArray</a:t>
            </a:r>
            <a:r>
              <a:rPr lang="en-US" dirty="0">
                <a:latin typeface="Courier"/>
                <a:cs typeface="Courier"/>
              </a:rPr>
              <a:t>);</a:t>
            </a:r>
          </a:p>
          <a:p>
            <a:pPr marL="60325" indent="0">
              <a:lnSpc>
                <a:spcPct val="100000"/>
              </a:lnSpc>
              <a:buNone/>
            </a:pPr>
            <a:r>
              <a:rPr lang="en-US" dirty="0">
                <a:latin typeface="Courier"/>
                <a:cs typeface="Courier"/>
              </a:rPr>
              <a:t>            </a:t>
            </a:r>
            <a:r>
              <a:rPr lang="en-US" dirty="0" err="1">
                <a:latin typeface="Courier"/>
                <a:cs typeface="Courier"/>
              </a:rPr>
              <a:t>wrapArgs</a:t>
            </a:r>
            <a:r>
              <a:rPr lang="en-US" dirty="0">
                <a:latin typeface="Courier"/>
                <a:cs typeface="Courier"/>
              </a:rPr>
              <a:t>(</a:t>
            </a:r>
            <a:r>
              <a:rPr lang="en-US" dirty="0" err="1">
                <a:latin typeface="Courier"/>
                <a:cs typeface="Courier"/>
              </a:rPr>
              <a:t>args</a:t>
            </a:r>
            <a:r>
              <a:rPr lang="en-US" dirty="0">
                <a:latin typeface="Courier"/>
                <a:cs typeface="Courier"/>
              </a:rPr>
              <a:t>);</a:t>
            </a:r>
          </a:p>
          <a:p>
            <a:pPr marL="60325" indent="0">
              <a:lnSpc>
                <a:spcPct val="100000"/>
              </a:lnSpc>
              <a:buNone/>
            </a:pPr>
            <a:endParaRPr lang="en-US" dirty="0">
              <a:latin typeface="Courier"/>
              <a:cs typeface="Courier"/>
            </a:endParaRPr>
          </a:p>
          <a:p>
            <a:pPr marL="60325" indent="0">
              <a:lnSpc>
                <a:spcPct val="100000"/>
              </a:lnSpc>
              <a:buNone/>
            </a:pPr>
            <a:r>
              <a:rPr lang="en-US" dirty="0">
                <a:latin typeface="Courier"/>
                <a:cs typeface="Courier"/>
              </a:rPr>
              <a:t>            return </a:t>
            </a:r>
            <a:r>
              <a:rPr lang="en-US" dirty="0" err="1">
                <a:latin typeface="Courier"/>
                <a:cs typeface="Courier"/>
              </a:rPr>
              <a:t>jsobject.call</a:t>
            </a:r>
            <a:r>
              <a:rPr lang="en-US" dirty="0">
                <a:latin typeface="Courier"/>
                <a:cs typeface="Courier"/>
              </a:rPr>
              <a:t>(name, </a:t>
            </a:r>
            <a:r>
              <a:rPr lang="en-US" dirty="0" err="1">
                <a:latin typeface="Courier"/>
                <a:cs typeface="Courier"/>
              </a:rPr>
              <a:t>args</a:t>
            </a:r>
            <a:r>
              <a:rPr lang="en-US" dirty="0">
                <a:latin typeface="Courier"/>
                <a:cs typeface="Courier"/>
              </a:rPr>
              <a:t>);</a:t>
            </a:r>
          </a:p>
          <a:p>
            <a:pPr marL="60325" indent="0">
              <a:lnSpc>
                <a:spcPct val="100000"/>
              </a:lnSpc>
              <a:buNone/>
            </a:pPr>
            <a:r>
              <a:rPr lang="en-US" dirty="0">
                <a:latin typeface="Courier"/>
                <a:cs typeface="Courier"/>
              </a:rPr>
              <a:t>        },</a:t>
            </a:r>
          </a:p>
        </p:txBody>
      </p:sp>
      <p:sp>
        <p:nvSpPr>
          <p:cNvPr id="2" name="Title 1"/>
          <p:cNvSpPr>
            <a:spLocks noGrp="1"/>
          </p:cNvSpPr>
          <p:nvPr>
            <p:ph type="title"/>
          </p:nvPr>
        </p:nvSpPr>
        <p:spPr/>
        <p:txBody>
          <a:bodyPr/>
          <a:lstStyle/>
          <a:p>
            <a:r>
              <a:rPr lang="en-US" dirty="0" err="1"/>
              <a:t>CKEditor</a:t>
            </a:r>
            <a:r>
              <a:rPr lang="en-US" dirty="0"/>
              <a:t> Demo</a:t>
            </a:r>
          </a:p>
        </p:txBody>
      </p:sp>
      <p:sp>
        <p:nvSpPr>
          <p:cNvPr id="6" name="Text Placeholder 5"/>
          <p:cNvSpPr>
            <a:spLocks noGrp="1"/>
          </p:cNvSpPr>
          <p:nvPr>
            <p:ph type="body" sz="quarter" idx="13"/>
          </p:nvPr>
        </p:nvSpPr>
        <p:spPr/>
        <p:txBody>
          <a:bodyPr/>
          <a:lstStyle/>
          <a:p>
            <a:r>
              <a:rPr lang="en-US" dirty="0" smtClean="0"/>
              <a:t>Looks like JavaScript – </a:t>
            </a:r>
            <a:r>
              <a:rPr lang="en-US" dirty="0" err="1" smtClean="0"/>
              <a:t>JSAdapter</a:t>
            </a:r>
            <a:r>
              <a:rPr lang="en-US" dirty="0" smtClean="0"/>
              <a:t> call</a:t>
            </a:r>
            <a:endParaRPr lang="en-US" dirty="0"/>
          </a:p>
          <a:p>
            <a:endParaRPr lang="en-US" dirty="0"/>
          </a:p>
          <a:p>
            <a:endParaRPr lang="en-US" dirty="0"/>
          </a:p>
        </p:txBody>
      </p:sp>
    </p:spTree>
    <p:extLst>
      <p:ext uri="{BB962C8B-B14F-4D97-AF65-F5344CB8AC3E}">
        <p14:creationId xmlns:p14="http://schemas.microsoft.com/office/powerpoint/2010/main" val="199435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en-US" dirty="0">
                <a:latin typeface="Courier"/>
                <a:cs typeface="Courier"/>
              </a:rPr>
              <a:t> __get__ : function (key) </a:t>
            </a:r>
            <a:r>
              <a:rPr lang="en-US" dirty="0" smtClean="0">
                <a:latin typeface="Courier"/>
                <a:cs typeface="Courier"/>
              </a:rPr>
              <a:t>{</a:t>
            </a:r>
            <a:endParaRPr lang="en-US" dirty="0">
              <a:latin typeface="Courier"/>
              <a:cs typeface="Courier"/>
            </a:endParaRPr>
          </a:p>
          <a:p>
            <a:pPr marL="60325" indent="0">
              <a:lnSpc>
                <a:spcPct val="100000"/>
              </a:lnSpc>
              <a:buNone/>
            </a:pPr>
            <a:r>
              <a:rPr lang="en-US" dirty="0">
                <a:latin typeface="Courier"/>
                <a:cs typeface="Courier"/>
              </a:rPr>
              <a:t>            </a:t>
            </a:r>
            <a:r>
              <a:rPr lang="en-US" dirty="0" err="1">
                <a:latin typeface="Courier"/>
                <a:cs typeface="Courier"/>
              </a:rPr>
              <a:t>var</a:t>
            </a:r>
            <a:r>
              <a:rPr lang="en-US" dirty="0">
                <a:latin typeface="Courier"/>
                <a:cs typeface="Courier"/>
              </a:rPr>
              <a:t> value = </a:t>
            </a:r>
            <a:r>
              <a:rPr lang="en-US" dirty="0" err="1">
                <a:latin typeface="Courier"/>
                <a:cs typeface="Courier"/>
              </a:rPr>
              <a:t>typeof</a:t>
            </a:r>
            <a:r>
              <a:rPr lang="en-US" dirty="0">
                <a:latin typeface="Courier"/>
                <a:cs typeface="Courier"/>
              </a:rPr>
              <a:t> key == "number" </a:t>
            </a:r>
            <a:r>
              <a:rPr lang="en-US" dirty="0" smtClean="0">
                <a:latin typeface="Courier"/>
                <a:cs typeface="Courier"/>
              </a:rPr>
              <a:t>?</a:t>
            </a:r>
          </a:p>
          <a:p>
            <a:pPr marL="60325" indent="0">
              <a:lnSpc>
                <a:spcPct val="100000"/>
              </a:lnSpc>
              <a:buNone/>
            </a:pPr>
            <a:r>
              <a:rPr lang="en-US" dirty="0">
                <a:latin typeface="Courier"/>
                <a:cs typeface="Courier"/>
              </a:rPr>
              <a:t> </a:t>
            </a:r>
            <a:r>
              <a:rPr lang="en-US" dirty="0" smtClean="0">
                <a:latin typeface="Courier"/>
                <a:cs typeface="Courier"/>
              </a:rPr>
              <a:t>                 </a:t>
            </a:r>
            <a:r>
              <a:rPr lang="en-US" dirty="0" err="1" smtClean="0">
                <a:latin typeface="Courier"/>
                <a:cs typeface="Courier"/>
              </a:rPr>
              <a:t>jsobject.getSlot</a:t>
            </a:r>
            <a:r>
              <a:rPr lang="en-US" dirty="0">
                <a:latin typeface="Courier"/>
                <a:cs typeface="Courier"/>
              </a:rPr>
              <a:t>(key) : </a:t>
            </a:r>
            <a:r>
              <a:rPr lang="en-US" dirty="0" err="1">
                <a:latin typeface="Courier"/>
                <a:cs typeface="Courier"/>
              </a:rPr>
              <a:t>jsobject.getMember</a:t>
            </a:r>
            <a:r>
              <a:rPr lang="en-US" dirty="0">
                <a:latin typeface="Courier"/>
                <a:cs typeface="Courier"/>
              </a:rPr>
              <a:t>(key);</a:t>
            </a:r>
          </a:p>
          <a:p>
            <a:pPr marL="60325" indent="0">
              <a:lnSpc>
                <a:spcPct val="100000"/>
              </a:lnSpc>
              <a:buNone/>
            </a:pPr>
            <a:endParaRPr lang="en-US" dirty="0">
              <a:latin typeface="Courier"/>
              <a:cs typeface="Courier"/>
            </a:endParaRPr>
          </a:p>
          <a:p>
            <a:pPr marL="60325" indent="0">
              <a:lnSpc>
                <a:spcPct val="100000"/>
              </a:lnSpc>
              <a:buNone/>
            </a:pPr>
            <a:r>
              <a:rPr lang="en-US" dirty="0">
                <a:latin typeface="Courier"/>
                <a:cs typeface="Courier"/>
              </a:rPr>
              <a:t>            return wrap(value);</a:t>
            </a:r>
          </a:p>
          <a:p>
            <a:pPr marL="60325" indent="0">
              <a:lnSpc>
                <a:spcPct val="100000"/>
              </a:lnSpc>
              <a:buNone/>
            </a:pPr>
            <a:r>
              <a:rPr lang="en-US" dirty="0">
                <a:latin typeface="Courier"/>
                <a:cs typeface="Courier"/>
              </a:rPr>
              <a:t>        },</a:t>
            </a:r>
          </a:p>
        </p:txBody>
      </p:sp>
      <p:sp>
        <p:nvSpPr>
          <p:cNvPr id="2" name="Title 1"/>
          <p:cNvSpPr>
            <a:spLocks noGrp="1"/>
          </p:cNvSpPr>
          <p:nvPr>
            <p:ph type="title"/>
          </p:nvPr>
        </p:nvSpPr>
        <p:spPr/>
        <p:txBody>
          <a:bodyPr/>
          <a:lstStyle/>
          <a:p>
            <a:r>
              <a:rPr lang="en-US" dirty="0" err="1"/>
              <a:t>CKEditor</a:t>
            </a:r>
            <a:r>
              <a:rPr lang="en-US" dirty="0"/>
              <a:t> Demo</a:t>
            </a:r>
          </a:p>
        </p:txBody>
      </p:sp>
      <p:sp>
        <p:nvSpPr>
          <p:cNvPr id="6" name="Text Placeholder 5"/>
          <p:cNvSpPr>
            <a:spLocks noGrp="1"/>
          </p:cNvSpPr>
          <p:nvPr>
            <p:ph type="body" sz="quarter" idx="13"/>
          </p:nvPr>
        </p:nvSpPr>
        <p:spPr/>
        <p:txBody>
          <a:bodyPr/>
          <a:lstStyle/>
          <a:p>
            <a:r>
              <a:rPr lang="en-US" dirty="0" smtClean="0"/>
              <a:t>Looks like JavaScript – </a:t>
            </a:r>
            <a:r>
              <a:rPr lang="en-US" dirty="0" err="1" smtClean="0"/>
              <a:t>JSAdapter</a:t>
            </a:r>
            <a:r>
              <a:rPr lang="en-US" dirty="0" smtClean="0"/>
              <a:t> get</a:t>
            </a:r>
            <a:endParaRPr lang="en-US" dirty="0"/>
          </a:p>
          <a:p>
            <a:endParaRPr lang="en-US" dirty="0"/>
          </a:p>
          <a:p>
            <a:endParaRPr lang="en-US" dirty="0"/>
          </a:p>
        </p:txBody>
      </p:sp>
    </p:spTree>
    <p:extLst>
      <p:ext uri="{BB962C8B-B14F-4D97-AF65-F5344CB8AC3E}">
        <p14:creationId xmlns:p14="http://schemas.microsoft.com/office/powerpoint/2010/main" val="22889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Nashorn Talks</a:t>
            </a:r>
            <a:endParaRPr lang="en-US" dirty="0"/>
          </a:p>
        </p:txBody>
      </p:sp>
      <p:sp>
        <p:nvSpPr>
          <p:cNvPr id="3" name="Text Placeholder 2"/>
          <p:cNvSpPr>
            <a:spLocks noGrp="1"/>
          </p:cNvSpPr>
          <p:nvPr>
            <p:ph type="body" sz="quarter" idx="13"/>
          </p:nvPr>
        </p:nvSpPr>
        <p:spPr/>
        <p:txBody>
          <a:bodyPr/>
          <a:lstStyle/>
          <a:p>
            <a:pPr>
              <a:lnSpc>
                <a:spcPct val="90000"/>
              </a:lnSpc>
            </a:pPr>
            <a:r>
              <a:rPr lang="en-US" dirty="0"/>
              <a:t>Toward Native JavaScript Performance on the JVM [CON4679]</a:t>
            </a:r>
          </a:p>
          <a:p>
            <a:pPr lvl="1"/>
            <a:r>
              <a:rPr lang="en-US" dirty="0"/>
              <a:t>Monday, Sep 29, 4:00 PM - Hilton - Yosemite A</a:t>
            </a:r>
          </a:p>
          <a:p>
            <a:pPr>
              <a:lnSpc>
                <a:spcPct val="90000"/>
              </a:lnSpc>
            </a:pPr>
            <a:r>
              <a:rPr lang="en-US" dirty="0"/>
              <a:t>Nashorn: Meet the Team [BOF1890]</a:t>
            </a:r>
          </a:p>
          <a:p>
            <a:pPr lvl="1"/>
            <a:r>
              <a:rPr lang="en-US" dirty="0"/>
              <a:t>Monday, Sep 29, 7:00 PM - </a:t>
            </a:r>
            <a:r>
              <a:rPr lang="en-US" dirty="0" err="1"/>
              <a:t>Moscone</a:t>
            </a:r>
            <a:r>
              <a:rPr lang="en-US" dirty="0"/>
              <a:t> North - </a:t>
            </a:r>
            <a:r>
              <a:rPr lang="en-US" dirty="0" smtClean="0"/>
              <a:t>131</a:t>
            </a:r>
            <a:endParaRPr lang="en-US" dirty="0"/>
          </a:p>
        </p:txBody>
      </p:sp>
    </p:spTree>
    <p:extLst>
      <p:ext uri="{BB962C8B-B14F-4D97-AF65-F5344CB8AC3E}">
        <p14:creationId xmlns:p14="http://schemas.microsoft.com/office/powerpoint/2010/main" val="40537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en-US" dirty="0">
                <a:latin typeface="Courier"/>
                <a:cs typeface="Courier"/>
              </a:rPr>
              <a:t>$</a:t>
            </a:r>
            <a:r>
              <a:rPr lang="en-US" dirty="0" err="1">
                <a:latin typeface="Courier"/>
                <a:cs typeface="Courier"/>
              </a:rPr>
              <a:t>STAGE.title</a:t>
            </a:r>
            <a:r>
              <a:rPr lang="en-US" dirty="0">
                <a:latin typeface="Courier"/>
                <a:cs typeface="Courier"/>
              </a:rPr>
              <a:t> = "Loading...";</a:t>
            </a:r>
          </a:p>
          <a:p>
            <a:pPr marL="60325" indent="0">
              <a:lnSpc>
                <a:spcPct val="100000"/>
              </a:lnSpc>
              <a:buNone/>
            </a:pPr>
            <a:r>
              <a:rPr lang="en-US" dirty="0" err="1">
                <a:latin typeface="Courier"/>
                <a:cs typeface="Courier"/>
              </a:rPr>
              <a:t>var</a:t>
            </a:r>
            <a:r>
              <a:rPr lang="en-US" dirty="0">
                <a:latin typeface="Courier"/>
                <a:cs typeface="Courier"/>
              </a:rPr>
              <a:t> </a:t>
            </a:r>
            <a:r>
              <a:rPr lang="en-US" dirty="0" err="1">
                <a:latin typeface="Courier"/>
                <a:cs typeface="Courier"/>
              </a:rPr>
              <a:t>wvh</a:t>
            </a:r>
            <a:r>
              <a:rPr lang="en-US" dirty="0">
                <a:latin typeface="Courier"/>
                <a:cs typeface="Courier"/>
              </a:rPr>
              <a:t> = new </a:t>
            </a:r>
            <a:r>
              <a:rPr lang="en-US" dirty="0" err="1">
                <a:latin typeface="Courier"/>
                <a:cs typeface="Courier"/>
              </a:rPr>
              <a:t>WebViewHelper</a:t>
            </a:r>
            <a:r>
              <a:rPr lang="en-US" dirty="0">
                <a:latin typeface="Courier"/>
                <a:cs typeface="Courier"/>
              </a:rPr>
              <a:t>(new </a:t>
            </a:r>
            <a:r>
              <a:rPr lang="en-US" dirty="0" err="1">
                <a:latin typeface="Courier"/>
                <a:cs typeface="Courier"/>
              </a:rPr>
              <a:t>WebView</a:t>
            </a:r>
            <a:r>
              <a:rPr lang="en-US" dirty="0">
                <a:latin typeface="Courier"/>
                <a:cs typeface="Courier"/>
              </a:rPr>
              <a:t>(), function(</a:t>
            </a:r>
            <a:r>
              <a:rPr lang="en-US" dirty="0" err="1">
                <a:latin typeface="Courier"/>
                <a:cs typeface="Courier"/>
              </a:rPr>
              <a:t>wvh</a:t>
            </a:r>
            <a:r>
              <a:rPr lang="en-US" dirty="0">
                <a:latin typeface="Courier"/>
                <a:cs typeface="Courier"/>
              </a:rPr>
              <a:t>) {</a:t>
            </a:r>
          </a:p>
          <a:p>
            <a:pPr marL="60325" indent="0">
              <a:lnSpc>
                <a:spcPct val="100000"/>
              </a:lnSpc>
              <a:buNone/>
            </a:pPr>
            <a:r>
              <a:rPr lang="en-US" dirty="0">
                <a:latin typeface="Courier"/>
                <a:cs typeface="Courier"/>
              </a:rPr>
              <a:t>    </a:t>
            </a:r>
            <a:r>
              <a:rPr lang="en-US" dirty="0" err="1">
                <a:latin typeface="Courier"/>
                <a:cs typeface="Courier"/>
              </a:rPr>
              <a:t>var</a:t>
            </a:r>
            <a:r>
              <a:rPr lang="en-US" dirty="0">
                <a:latin typeface="Courier"/>
                <a:cs typeface="Courier"/>
              </a:rPr>
              <a:t> document = </a:t>
            </a:r>
            <a:r>
              <a:rPr lang="en-US" dirty="0" err="1">
                <a:latin typeface="Courier"/>
                <a:cs typeface="Courier"/>
              </a:rPr>
              <a:t>wvh.document</a:t>
            </a:r>
            <a:r>
              <a:rPr lang="en-US" dirty="0">
                <a:latin typeface="Courier"/>
                <a:cs typeface="Courier"/>
              </a:rPr>
              <a:t>;</a:t>
            </a:r>
          </a:p>
          <a:p>
            <a:pPr marL="60325" indent="0">
              <a:lnSpc>
                <a:spcPct val="100000"/>
              </a:lnSpc>
              <a:buNone/>
            </a:pPr>
            <a:r>
              <a:rPr lang="en-US" dirty="0">
                <a:latin typeface="Courier"/>
                <a:cs typeface="Courier"/>
              </a:rPr>
              <a:t>    </a:t>
            </a:r>
            <a:r>
              <a:rPr lang="en-US" dirty="0" err="1">
                <a:latin typeface="Courier"/>
                <a:cs typeface="Courier"/>
              </a:rPr>
              <a:t>var</a:t>
            </a:r>
            <a:r>
              <a:rPr lang="en-US" dirty="0">
                <a:latin typeface="Courier"/>
                <a:cs typeface="Courier"/>
              </a:rPr>
              <a:t> window = </a:t>
            </a:r>
            <a:r>
              <a:rPr lang="en-US" dirty="0" err="1">
                <a:latin typeface="Courier"/>
                <a:cs typeface="Courier"/>
              </a:rPr>
              <a:t>wvh.window</a:t>
            </a:r>
            <a:r>
              <a:rPr lang="en-US" dirty="0">
                <a:latin typeface="Courier"/>
                <a:cs typeface="Courier"/>
              </a:rPr>
              <a:t>;</a:t>
            </a:r>
          </a:p>
          <a:p>
            <a:pPr marL="60325" indent="0">
              <a:lnSpc>
                <a:spcPct val="100000"/>
              </a:lnSpc>
              <a:buNone/>
            </a:pPr>
            <a:endParaRPr lang="en-US" dirty="0">
              <a:latin typeface="Courier"/>
              <a:cs typeface="Courier"/>
            </a:endParaRPr>
          </a:p>
          <a:p>
            <a:pPr marL="60325" indent="0">
              <a:lnSpc>
                <a:spcPct val="100000"/>
              </a:lnSpc>
              <a:buNone/>
            </a:pPr>
            <a:r>
              <a:rPr lang="en-US" dirty="0">
                <a:latin typeface="Courier"/>
                <a:cs typeface="Courier"/>
              </a:rPr>
              <a:t>    $</a:t>
            </a:r>
            <a:r>
              <a:rPr lang="en-US" dirty="0" err="1">
                <a:latin typeface="Courier"/>
                <a:cs typeface="Courier"/>
              </a:rPr>
              <a:t>STAGE.title</a:t>
            </a:r>
            <a:r>
              <a:rPr lang="en-US" dirty="0">
                <a:latin typeface="Courier"/>
                <a:cs typeface="Courier"/>
              </a:rPr>
              <a:t> = String(</a:t>
            </a:r>
            <a:r>
              <a:rPr lang="en-US" dirty="0" err="1">
                <a:latin typeface="Courier"/>
                <a:cs typeface="Courier"/>
              </a:rPr>
              <a:t>document.title</a:t>
            </a:r>
            <a:r>
              <a:rPr lang="en-US" dirty="0">
                <a:latin typeface="Courier"/>
                <a:cs typeface="Courier"/>
              </a:rPr>
              <a:t>);</a:t>
            </a:r>
          </a:p>
          <a:p>
            <a:pPr marL="60325" indent="0">
              <a:lnSpc>
                <a:spcPct val="100000"/>
              </a:lnSpc>
              <a:buNone/>
            </a:pPr>
            <a:r>
              <a:rPr lang="en-US" dirty="0">
                <a:latin typeface="Courier"/>
                <a:cs typeface="Courier"/>
              </a:rPr>
              <a:t>    </a:t>
            </a:r>
            <a:r>
              <a:rPr lang="en-US" dirty="0" err="1">
                <a:latin typeface="Courier"/>
                <a:cs typeface="Courier"/>
              </a:rPr>
              <a:t>window.present</a:t>
            </a:r>
            <a:r>
              <a:rPr lang="en-US" dirty="0">
                <a:latin typeface="Courier"/>
                <a:cs typeface="Courier"/>
              </a:rPr>
              <a:t> = function(window) {</a:t>
            </a:r>
          </a:p>
          <a:p>
            <a:pPr marL="60325" indent="0">
              <a:lnSpc>
                <a:spcPct val="100000"/>
              </a:lnSpc>
              <a:buNone/>
            </a:pPr>
            <a:r>
              <a:rPr lang="en-US" dirty="0">
                <a:latin typeface="Courier"/>
                <a:cs typeface="Courier"/>
              </a:rPr>
              <a:t>        </a:t>
            </a:r>
            <a:r>
              <a:rPr lang="en-US" dirty="0" err="1">
                <a:latin typeface="Courier"/>
                <a:cs typeface="Courier"/>
              </a:rPr>
              <a:t>var</a:t>
            </a:r>
            <a:r>
              <a:rPr lang="en-US" dirty="0">
                <a:latin typeface="Courier"/>
                <a:cs typeface="Courier"/>
              </a:rPr>
              <a:t> CKEDITOR = </a:t>
            </a:r>
            <a:r>
              <a:rPr lang="en-US" dirty="0" err="1">
                <a:latin typeface="Courier"/>
                <a:cs typeface="Courier"/>
              </a:rPr>
              <a:t>window.CKEDITOR</a:t>
            </a:r>
            <a:r>
              <a:rPr lang="en-US" dirty="0">
                <a:latin typeface="Courier"/>
                <a:cs typeface="Courier"/>
              </a:rPr>
              <a:t>;</a:t>
            </a:r>
          </a:p>
          <a:p>
            <a:pPr marL="60325" indent="0">
              <a:lnSpc>
                <a:spcPct val="100000"/>
              </a:lnSpc>
              <a:buNone/>
            </a:pPr>
            <a:r>
              <a:rPr lang="en-US" dirty="0">
                <a:latin typeface="Courier"/>
                <a:cs typeface="Courier"/>
              </a:rPr>
              <a:t>        </a:t>
            </a:r>
            <a:r>
              <a:rPr lang="en-US" dirty="0" err="1">
                <a:latin typeface="Courier"/>
                <a:cs typeface="Courier"/>
              </a:rPr>
              <a:t>var</a:t>
            </a:r>
            <a:r>
              <a:rPr lang="en-US" dirty="0">
                <a:latin typeface="Courier"/>
                <a:cs typeface="Courier"/>
              </a:rPr>
              <a:t> </a:t>
            </a:r>
            <a:r>
              <a:rPr lang="en-US" dirty="0" err="1">
                <a:latin typeface="Courier"/>
                <a:cs typeface="Courier"/>
              </a:rPr>
              <a:t>mainEditor</a:t>
            </a:r>
            <a:r>
              <a:rPr lang="en-US" dirty="0">
                <a:latin typeface="Courier"/>
                <a:cs typeface="Courier"/>
              </a:rPr>
              <a:t> = </a:t>
            </a:r>
            <a:r>
              <a:rPr lang="en-US" dirty="0" err="1">
                <a:latin typeface="Courier"/>
                <a:cs typeface="Courier"/>
              </a:rPr>
              <a:t>CKEDITOR.instances.MainEditor</a:t>
            </a:r>
            <a:r>
              <a:rPr lang="en-US" dirty="0">
                <a:latin typeface="Courier"/>
                <a:cs typeface="Courier"/>
              </a:rPr>
              <a:t>;</a:t>
            </a:r>
          </a:p>
          <a:p>
            <a:pPr marL="60325" indent="0">
              <a:lnSpc>
                <a:spcPct val="100000"/>
              </a:lnSpc>
              <a:buNone/>
            </a:pPr>
            <a:r>
              <a:rPr lang="en-US" dirty="0">
                <a:latin typeface="Courier"/>
                <a:cs typeface="Courier"/>
              </a:rPr>
              <a:t>        </a:t>
            </a:r>
            <a:r>
              <a:rPr lang="en-US" dirty="0" err="1">
                <a:latin typeface="Courier"/>
                <a:cs typeface="Courier"/>
              </a:rPr>
              <a:t>var</a:t>
            </a:r>
            <a:r>
              <a:rPr lang="en-US" dirty="0">
                <a:latin typeface="Courier"/>
                <a:cs typeface="Courier"/>
              </a:rPr>
              <a:t> text = </a:t>
            </a:r>
            <a:r>
              <a:rPr lang="en-US" dirty="0" err="1">
                <a:latin typeface="Courier"/>
                <a:cs typeface="Courier"/>
              </a:rPr>
              <a:t>mainEditor.getData</a:t>
            </a:r>
            <a:r>
              <a:rPr lang="en-US" dirty="0">
                <a:latin typeface="Courier"/>
                <a:cs typeface="Courier"/>
              </a:rPr>
              <a:t>();</a:t>
            </a:r>
          </a:p>
          <a:p>
            <a:pPr marL="60325" indent="0">
              <a:lnSpc>
                <a:spcPct val="100000"/>
              </a:lnSpc>
              <a:buNone/>
            </a:pPr>
            <a:r>
              <a:rPr lang="en-US" dirty="0">
                <a:latin typeface="Courier"/>
                <a:cs typeface="Courier"/>
              </a:rPr>
              <a:t>        </a:t>
            </a:r>
            <a:r>
              <a:rPr lang="en-US" dirty="0" err="1">
                <a:latin typeface="Courier"/>
                <a:cs typeface="Courier"/>
              </a:rPr>
              <a:t>mainEditor.setData</a:t>
            </a:r>
            <a:r>
              <a:rPr lang="en-US" dirty="0">
                <a:latin typeface="Courier"/>
                <a:cs typeface="Courier"/>
              </a:rPr>
              <a:t>("");</a:t>
            </a:r>
          </a:p>
          <a:p>
            <a:pPr marL="60325" indent="0">
              <a:lnSpc>
                <a:spcPct val="100000"/>
              </a:lnSpc>
              <a:buNone/>
            </a:pPr>
            <a:r>
              <a:rPr lang="en-US" dirty="0">
                <a:latin typeface="Courier"/>
                <a:cs typeface="Courier"/>
              </a:rPr>
              <a:t>        present(text);</a:t>
            </a:r>
          </a:p>
          <a:p>
            <a:pPr marL="60325" indent="0">
              <a:lnSpc>
                <a:spcPct val="100000"/>
              </a:lnSpc>
              <a:buNone/>
            </a:pPr>
            <a:r>
              <a:rPr lang="en-US" dirty="0">
                <a:latin typeface="Courier"/>
                <a:cs typeface="Courier"/>
              </a:rPr>
              <a:t>    };</a:t>
            </a:r>
          </a:p>
          <a:p>
            <a:pPr marL="60325" indent="0">
              <a:lnSpc>
                <a:spcPct val="100000"/>
              </a:lnSpc>
              <a:buNone/>
            </a:pPr>
            <a:r>
              <a:rPr lang="en-US" dirty="0">
                <a:latin typeface="Courier"/>
                <a:cs typeface="Courier"/>
              </a:rPr>
              <a:t>});</a:t>
            </a:r>
          </a:p>
        </p:txBody>
      </p:sp>
      <p:sp>
        <p:nvSpPr>
          <p:cNvPr id="2" name="Title 1"/>
          <p:cNvSpPr>
            <a:spLocks noGrp="1"/>
          </p:cNvSpPr>
          <p:nvPr>
            <p:ph type="title"/>
          </p:nvPr>
        </p:nvSpPr>
        <p:spPr/>
        <p:txBody>
          <a:bodyPr/>
          <a:lstStyle/>
          <a:p>
            <a:r>
              <a:rPr lang="en-US" dirty="0" err="1"/>
              <a:t>CKEditor</a:t>
            </a:r>
            <a:r>
              <a:rPr lang="en-US" dirty="0"/>
              <a:t> Demo</a:t>
            </a:r>
          </a:p>
        </p:txBody>
      </p:sp>
      <p:sp>
        <p:nvSpPr>
          <p:cNvPr id="6" name="Text Placeholder 5"/>
          <p:cNvSpPr>
            <a:spLocks noGrp="1"/>
          </p:cNvSpPr>
          <p:nvPr>
            <p:ph type="body" sz="quarter" idx="13"/>
          </p:nvPr>
        </p:nvSpPr>
        <p:spPr/>
        <p:txBody>
          <a:bodyPr/>
          <a:lstStyle/>
          <a:p>
            <a:r>
              <a:rPr lang="en-US" dirty="0" smtClean="0"/>
              <a:t>Looks like JavaScript - </a:t>
            </a:r>
            <a:r>
              <a:rPr lang="en-US" dirty="0" err="1" smtClean="0"/>
              <a:t>JSAdapter</a:t>
            </a:r>
            <a:endParaRPr lang="en-US" dirty="0"/>
          </a:p>
          <a:p>
            <a:endParaRPr lang="en-US" dirty="0"/>
          </a:p>
          <a:p>
            <a:endParaRPr lang="en-US" dirty="0"/>
          </a:p>
        </p:txBody>
      </p:sp>
    </p:spTree>
    <p:extLst>
      <p:ext uri="{BB962C8B-B14F-4D97-AF65-F5344CB8AC3E}">
        <p14:creationId xmlns:p14="http://schemas.microsoft.com/office/powerpoint/2010/main" val="73389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endParaRPr lang="en-US" dirty="0">
              <a:latin typeface="Courier"/>
              <a:cs typeface="Courier"/>
            </a:endParaRPr>
          </a:p>
        </p:txBody>
      </p:sp>
      <p:sp>
        <p:nvSpPr>
          <p:cNvPr id="2" name="Title 1"/>
          <p:cNvSpPr>
            <a:spLocks noGrp="1"/>
          </p:cNvSpPr>
          <p:nvPr>
            <p:ph type="title"/>
          </p:nvPr>
        </p:nvSpPr>
        <p:spPr/>
        <p:txBody>
          <a:bodyPr/>
          <a:lstStyle/>
          <a:p>
            <a:r>
              <a:rPr lang="en-US" dirty="0" err="1"/>
              <a:t>CKEditor</a:t>
            </a:r>
            <a:r>
              <a:rPr lang="en-US" dirty="0"/>
              <a:t> Demo</a:t>
            </a:r>
          </a:p>
        </p:txBody>
      </p:sp>
      <p:sp>
        <p:nvSpPr>
          <p:cNvPr id="6" name="Text Placeholder 5"/>
          <p:cNvSpPr>
            <a:spLocks noGrp="1"/>
          </p:cNvSpPr>
          <p:nvPr>
            <p:ph type="body" sz="quarter" idx="13"/>
          </p:nvPr>
        </p:nvSpPr>
        <p:spPr/>
        <p:txBody>
          <a:bodyPr/>
          <a:lstStyle/>
          <a:p>
            <a:endParaRPr lang="en-US" dirty="0"/>
          </a:p>
          <a:p>
            <a:endParaRPr lang="en-US" dirty="0"/>
          </a:p>
          <a:p>
            <a:endParaRPr lang="en-US" dirty="0"/>
          </a:p>
        </p:txBody>
      </p:sp>
    </p:spTree>
    <p:extLst>
      <p:ext uri="{BB962C8B-B14F-4D97-AF65-F5344CB8AC3E}">
        <p14:creationId xmlns:p14="http://schemas.microsoft.com/office/powerpoint/2010/main" val="291419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Motion Graphic Typeface Demo</a:t>
            </a:r>
            <a:endParaRPr lang="en-US" dirty="0"/>
          </a:p>
        </p:txBody>
      </p:sp>
      <p:sp>
        <p:nvSpPr>
          <p:cNvPr id="3" name="Content Placeholder 2"/>
          <p:cNvSpPr>
            <a:spLocks noGrp="1"/>
          </p:cNvSpPr>
          <p:nvPr>
            <p:ph idx="1"/>
          </p:nvPr>
        </p:nvSpPr>
        <p:spPr/>
        <p:txBody>
          <a:bodyPr/>
          <a:lstStyle/>
          <a:p>
            <a:pPr lvl="1"/>
            <a:r>
              <a:rPr lang="en-US" dirty="0" smtClean="0"/>
              <a:t>Chrome Experiments</a:t>
            </a:r>
          </a:p>
          <a:p>
            <a:pPr lvl="2"/>
            <a:r>
              <a:rPr lang="en-US" dirty="0" err="1"/>
              <a:t>codepen.io</a:t>
            </a:r>
            <a:r>
              <a:rPr lang="en-US" dirty="0"/>
              <a:t>/</a:t>
            </a:r>
            <a:r>
              <a:rPr lang="en-US" dirty="0" err="1"/>
              <a:t>ara_node</a:t>
            </a:r>
            <a:r>
              <a:rPr lang="en-US" dirty="0"/>
              <a:t>/pen/</a:t>
            </a:r>
            <a:r>
              <a:rPr lang="en-US" dirty="0" err="1" smtClean="0"/>
              <a:t>nuJCG</a:t>
            </a:r>
            <a:endParaRPr lang="en-US" dirty="0" smtClean="0"/>
          </a:p>
          <a:p>
            <a:pPr lvl="1"/>
            <a:r>
              <a:rPr lang="en-US" dirty="0" smtClean="0"/>
              <a:t>What does it take to convert?</a:t>
            </a:r>
          </a:p>
          <a:p>
            <a:pPr lvl="2"/>
            <a:r>
              <a:rPr lang="en-US" dirty="0" smtClean="0"/>
              <a:t>Very little</a:t>
            </a:r>
            <a:endParaRPr lang="en-US" dirty="0"/>
          </a:p>
          <a:p>
            <a:pPr lvl="1"/>
            <a:endParaRPr lang="en-US" dirty="0" smtClean="0"/>
          </a:p>
        </p:txBody>
      </p:sp>
    </p:spTree>
    <p:extLst>
      <p:ext uri="{BB962C8B-B14F-4D97-AF65-F5344CB8AC3E}">
        <p14:creationId xmlns:p14="http://schemas.microsoft.com/office/powerpoint/2010/main" val="183705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en-US" dirty="0" err="1">
                <a:latin typeface="Courier"/>
                <a:cs typeface="Courier"/>
              </a:rPr>
              <a:t>var</a:t>
            </a:r>
            <a:r>
              <a:rPr lang="en-US" dirty="0">
                <a:latin typeface="Courier"/>
                <a:cs typeface="Courier"/>
              </a:rPr>
              <a:t> TIMER = new Timer("</a:t>
            </a:r>
            <a:r>
              <a:rPr lang="en-US" dirty="0" err="1">
                <a:latin typeface="Courier"/>
                <a:cs typeface="Courier"/>
              </a:rPr>
              <a:t>setInterval</a:t>
            </a:r>
            <a:r>
              <a:rPr lang="en-US" dirty="0">
                <a:latin typeface="Courier"/>
                <a:cs typeface="Courier"/>
              </a:rPr>
              <a:t>", true);</a:t>
            </a:r>
          </a:p>
          <a:p>
            <a:pPr marL="60325" indent="0">
              <a:lnSpc>
                <a:spcPct val="100000"/>
              </a:lnSpc>
              <a:buNone/>
            </a:pPr>
            <a:endParaRPr lang="en-US" dirty="0">
              <a:latin typeface="Courier"/>
              <a:cs typeface="Courier"/>
            </a:endParaRPr>
          </a:p>
          <a:p>
            <a:pPr marL="60325" indent="0">
              <a:lnSpc>
                <a:spcPct val="100000"/>
              </a:lnSpc>
              <a:buNone/>
            </a:pPr>
            <a:r>
              <a:rPr lang="en-US" dirty="0">
                <a:latin typeface="Courier"/>
                <a:cs typeface="Courier"/>
              </a:rPr>
              <a:t>function </a:t>
            </a:r>
            <a:r>
              <a:rPr lang="en-US" dirty="0" err="1">
                <a:latin typeface="Courier"/>
                <a:cs typeface="Courier"/>
              </a:rPr>
              <a:t>setInterval</a:t>
            </a:r>
            <a:r>
              <a:rPr lang="en-US" dirty="0">
                <a:latin typeface="Courier"/>
                <a:cs typeface="Courier"/>
              </a:rPr>
              <a:t>(</a:t>
            </a:r>
            <a:r>
              <a:rPr lang="en-US" dirty="0" err="1">
                <a:latin typeface="Courier"/>
                <a:cs typeface="Courier"/>
              </a:rPr>
              <a:t>func</a:t>
            </a:r>
            <a:r>
              <a:rPr lang="en-US" dirty="0">
                <a:latin typeface="Courier"/>
                <a:cs typeface="Courier"/>
              </a:rPr>
              <a:t>, milliseconds) {</a:t>
            </a:r>
          </a:p>
          <a:p>
            <a:pPr marL="60325" indent="0">
              <a:lnSpc>
                <a:spcPct val="100000"/>
              </a:lnSpc>
              <a:buNone/>
            </a:pPr>
            <a:r>
              <a:rPr lang="en-US" dirty="0">
                <a:latin typeface="Courier"/>
                <a:cs typeface="Courier"/>
              </a:rPr>
              <a:t>	</a:t>
            </a:r>
            <a:r>
              <a:rPr lang="en-US" dirty="0" err="1">
                <a:latin typeface="Courier"/>
                <a:cs typeface="Courier"/>
              </a:rPr>
              <a:t>TIMER.schedule</a:t>
            </a:r>
            <a:r>
              <a:rPr lang="en-US" dirty="0">
                <a:latin typeface="Courier"/>
                <a:cs typeface="Courier"/>
              </a:rPr>
              <a:t>(function() </a:t>
            </a:r>
            <a:r>
              <a:rPr lang="en-US" dirty="0" err="1">
                <a:latin typeface="Courier"/>
                <a:cs typeface="Courier"/>
              </a:rPr>
              <a:t>Platform.runLater</a:t>
            </a:r>
            <a:r>
              <a:rPr lang="en-US" dirty="0">
                <a:latin typeface="Courier"/>
                <a:cs typeface="Courier"/>
              </a:rPr>
              <a:t>(</a:t>
            </a:r>
            <a:r>
              <a:rPr lang="en-US" dirty="0" err="1">
                <a:latin typeface="Courier"/>
                <a:cs typeface="Courier"/>
              </a:rPr>
              <a:t>func</a:t>
            </a:r>
            <a:r>
              <a:rPr lang="en-US" dirty="0">
                <a:latin typeface="Courier"/>
                <a:cs typeface="Courier"/>
              </a:rPr>
              <a:t>), milliseconds, milliseconds);</a:t>
            </a:r>
          </a:p>
          <a:p>
            <a:pPr marL="60325" indent="0">
              <a:lnSpc>
                <a:spcPct val="100000"/>
              </a:lnSpc>
              <a:buNone/>
            </a:pPr>
            <a:r>
              <a:rPr lang="en-US" dirty="0">
                <a:latin typeface="Courier"/>
                <a:cs typeface="Courier"/>
              </a:rPr>
              <a:t>}</a:t>
            </a:r>
          </a:p>
          <a:p>
            <a:pPr marL="60325" indent="0">
              <a:lnSpc>
                <a:spcPct val="100000"/>
              </a:lnSpc>
              <a:buNone/>
            </a:pPr>
            <a:endParaRPr lang="en-US" dirty="0">
              <a:latin typeface="Courier"/>
              <a:cs typeface="Courier"/>
            </a:endParaRPr>
          </a:p>
          <a:p>
            <a:pPr marL="60325" indent="0">
              <a:lnSpc>
                <a:spcPct val="100000"/>
              </a:lnSpc>
              <a:buNone/>
            </a:pPr>
            <a:r>
              <a:rPr lang="en-US" dirty="0">
                <a:latin typeface="Courier"/>
                <a:cs typeface="Courier"/>
              </a:rPr>
              <a:t>function </a:t>
            </a:r>
            <a:r>
              <a:rPr lang="en-US" dirty="0" err="1">
                <a:latin typeface="Courier"/>
                <a:cs typeface="Courier"/>
              </a:rPr>
              <a:t>setTimeout</a:t>
            </a:r>
            <a:r>
              <a:rPr lang="en-US" dirty="0">
                <a:latin typeface="Courier"/>
                <a:cs typeface="Courier"/>
              </a:rPr>
              <a:t>(</a:t>
            </a:r>
            <a:r>
              <a:rPr lang="en-US" dirty="0" err="1">
                <a:latin typeface="Courier"/>
                <a:cs typeface="Courier"/>
              </a:rPr>
              <a:t>func</a:t>
            </a:r>
            <a:r>
              <a:rPr lang="en-US" dirty="0">
                <a:latin typeface="Courier"/>
                <a:cs typeface="Courier"/>
              </a:rPr>
              <a:t>, milliseconds) {</a:t>
            </a:r>
          </a:p>
          <a:p>
            <a:pPr marL="60325" indent="0">
              <a:lnSpc>
                <a:spcPct val="100000"/>
              </a:lnSpc>
              <a:buNone/>
            </a:pPr>
            <a:r>
              <a:rPr lang="en-US" dirty="0">
                <a:latin typeface="Courier"/>
                <a:cs typeface="Courier"/>
              </a:rPr>
              <a:t>	</a:t>
            </a:r>
            <a:r>
              <a:rPr lang="en-US" dirty="0" err="1">
                <a:latin typeface="Courier"/>
                <a:cs typeface="Courier"/>
              </a:rPr>
              <a:t>var</a:t>
            </a:r>
            <a:r>
              <a:rPr lang="en-US" dirty="0">
                <a:latin typeface="Courier"/>
                <a:cs typeface="Courier"/>
              </a:rPr>
              <a:t> timer = new Timer("</a:t>
            </a:r>
            <a:r>
              <a:rPr lang="en-US" dirty="0" err="1">
                <a:latin typeface="Courier"/>
                <a:cs typeface="Courier"/>
              </a:rPr>
              <a:t>setTimeout</a:t>
            </a:r>
            <a:r>
              <a:rPr lang="en-US" dirty="0">
                <a:latin typeface="Courier"/>
                <a:cs typeface="Courier"/>
              </a:rPr>
              <a:t>", true);</a:t>
            </a:r>
          </a:p>
          <a:p>
            <a:pPr marL="60325" indent="0">
              <a:lnSpc>
                <a:spcPct val="100000"/>
              </a:lnSpc>
              <a:buNone/>
            </a:pPr>
            <a:r>
              <a:rPr lang="en-US" dirty="0">
                <a:latin typeface="Courier"/>
                <a:cs typeface="Courier"/>
              </a:rPr>
              <a:t>	</a:t>
            </a:r>
            <a:r>
              <a:rPr lang="en-US" dirty="0" err="1">
                <a:latin typeface="Courier"/>
                <a:cs typeface="Courier"/>
              </a:rPr>
              <a:t>TIMER.schedule</a:t>
            </a:r>
            <a:r>
              <a:rPr lang="en-US" dirty="0">
                <a:latin typeface="Courier"/>
                <a:cs typeface="Courier"/>
              </a:rPr>
              <a:t>(function() </a:t>
            </a:r>
            <a:r>
              <a:rPr lang="en-US" dirty="0" err="1">
                <a:latin typeface="Courier"/>
                <a:cs typeface="Courier"/>
              </a:rPr>
              <a:t>Platform.runLater</a:t>
            </a:r>
            <a:r>
              <a:rPr lang="en-US" dirty="0">
                <a:latin typeface="Courier"/>
                <a:cs typeface="Courier"/>
              </a:rPr>
              <a:t>(</a:t>
            </a:r>
            <a:r>
              <a:rPr lang="en-US" dirty="0" err="1">
                <a:latin typeface="Courier"/>
                <a:cs typeface="Courier"/>
              </a:rPr>
              <a:t>func</a:t>
            </a:r>
            <a:r>
              <a:rPr lang="en-US" dirty="0">
                <a:latin typeface="Courier"/>
                <a:cs typeface="Courier"/>
              </a:rPr>
              <a:t>), milliseconds);</a:t>
            </a:r>
          </a:p>
          <a:p>
            <a:pPr marL="60325" indent="0">
              <a:lnSpc>
                <a:spcPct val="100000"/>
              </a:lnSpc>
              <a:buNone/>
            </a:pPr>
            <a:r>
              <a:rPr lang="en-US" dirty="0">
                <a:latin typeface="Courier"/>
                <a:cs typeface="Courier"/>
              </a:rPr>
              <a:t>}</a:t>
            </a:r>
          </a:p>
        </p:txBody>
      </p:sp>
      <p:sp>
        <p:nvSpPr>
          <p:cNvPr id="2" name="Title 1"/>
          <p:cNvSpPr>
            <a:spLocks noGrp="1"/>
          </p:cNvSpPr>
          <p:nvPr>
            <p:ph type="title"/>
          </p:nvPr>
        </p:nvSpPr>
        <p:spPr/>
        <p:txBody>
          <a:bodyPr/>
          <a:lstStyle/>
          <a:p>
            <a:r>
              <a:rPr lang="en-US" dirty="0"/>
              <a:t>Motion Graphic Typeface Demo</a:t>
            </a:r>
          </a:p>
        </p:txBody>
      </p:sp>
      <p:sp>
        <p:nvSpPr>
          <p:cNvPr id="6" name="Text Placeholder 5"/>
          <p:cNvSpPr>
            <a:spLocks noGrp="1"/>
          </p:cNvSpPr>
          <p:nvPr>
            <p:ph type="body" sz="quarter" idx="13"/>
          </p:nvPr>
        </p:nvSpPr>
        <p:spPr/>
        <p:txBody>
          <a:bodyPr/>
          <a:lstStyle/>
          <a:p>
            <a:r>
              <a:rPr lang="en-US" dirty="0" err="1" smtClean="0"/>
              <a:t>setInterval</a:t>
            </a:r>
            <a:r>
              <a:rPr lang="en-US" dirty="0" smtClean="0"/>
              <a:t>/</a:t>
            </a:r>
            <a:r>
              <a:rPr lang="en-US" dirty="0" err="1" smtClean="0"/>
              <a:t>setTimeout</a:t>
            </a:r>
            <a:endParaRPr lang="en-US" dirty="0"/>
          </a:p>
          <a:p>
            <a:endParaRPr lang="en-US" dirty="0"/>
          </a:p>
          <a:p>
            <a:endParaRPr lang="en-US" dirty="0"/>
          </a:p>
        </p:txBody>
      </p:sp>
    </p:spTree>
    <p:extLst>
      <p:ext uri="{BB962C8B-B14F-4D97-AF65-F5344CB8AC3E}">
        <p14:creationId xmlns:p14="http://schemas.microsoft.com/office/powerpoint/2010/main" val="154888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en-US" dirty="0" err="1">
                <a:latin typeface="Courier"/>
                <a:cs typeface="Courier"/>
              </a:rPr>
              <a:t>var</a:t>
            </a:r>
            <a:r>
              <a:rPr lang="en-US" dirty="0">
                <a:latin typeface="Courier"/>
                <a:cs typeface="Courier"/>
              </a:rPr>
              <a:t> Animator = </a:t>
            </a:r>
            <a:r>
              <a:rPr lang="en-US" dirty="0" err="1">
                <a:latin typeface="Courier"/>
                <a:cs typeface="Courier"/>
              </a:rPr>
              <a:t>Java.extend</a:t>
            </a:r>
            <a:r>
              <a:rPr lang="en-US" dirty="0">
                <a:latin typeface="Courier"/>
                <a:cs typeface="Courier"/>
              </a:rPr>
              <a:t>(</a:t>
            </a:r>
            <a:r>
              <a:rPr lang="en-US" dirty="0" err="1">
                <a:latin typeface="Courier"/>
                <a:cs typeface="Courier"/>
              </a:rPr>
              <a:t>AnimationTimer</a:t>
            </a:r>
            <a:r>
              <a:rPr lang="en-US" dirty="0">
                <a:latin typeface="Courier"/>
                <a:cs typeface="Courier"/>
              </a:rPr>
              <a:t>, {</a:t>
            </a:r>
          </a:p>
          <a:p>
            <a:pPr marL="60325" indent="0">
              <a:lnSpc>
                <a:spcPct val="100000"/>
              </a:lnSpc>
              <a:buNone/>
            </a:pPr>
            <a:r>
              <a:rPr lang="en-US" dirty="0">
                <a:latin typeface="Courier"/>
                <a:cs typeface="Courier"/>
              </a:rPr>
              <a:t>    handle: function(now) {</a:t>
            </a:r>
          </a:p>
          <a:p>
            <a:pPr marL="60325" indent="0">
              <a:lnSpc>
                <a:spcPct val="100000"/>
              </a:lnSpc>
              <a:buNone/>
            </a:pPr>
            <a:r>
              <a:rPr lang="en-US" dirty="0">
                <a:latin typeface="Courier"/>
                <a:cs typeface="Courier"/>
              </a:rPr>
              <a:t>        if (</a:t>
            </a:r>
            <a:r>
              <a:rPr lang="en-US" dirty="0" err="1">
                <a:latin typeface="Courier"/>
                <a:cs typeface="Courier"/>
              </a:rPr>
              <a:t>vibrateCV.execution</a:t>
            </a:r>
            <a:r>
              <a:rPr lang="en-US" dirty="0">
                <a:latin typeface="Courier"/>
                <a:cs typeface="Courier"/>
              </a:rPr>
              <a:t>() &gt; 0.8) {</a:t>
            </a:r>
          </a:p>
          <a:p>
            <a:pPr marL="60325" indent="0">
              <a:lnSpc>
                <a:spcPct val="100000"/>
              </a:lnSpc>
              <a:buNone/>
            </a:pPr>
            <a:r>
              <a:rPr lang="en-US" dirty="0">
                <a:latin typeface="Courier"/>
                <a:cs typeface="Courier"/>
              </a:rPr>
              <a:t>            </a:t>
            </a:r>
            <a:r>
              <a:rPr lang="en-US" dirty="0" err="1">
                <a:latin typeface="Courier"/>
                <a:cs typeface="Courier"/>
              </a:rPr>
              <a:t>vibrateFlag</a:t>
            </a:r>
            <a:r>
              <a:rPr lang="en-US" dirty="0">
                <a:latin typeface="Courier"/>
                <a:cs typeface="Courier"/>
              </a:rPr>
              <a:t> = true;</a:t>
            </a:r>
          </a:p>
          <a:p>
            <a:pPr marL="60325" indent="0">
              <a:lnSpc>
                <a:spcPct val="100000"/>
              </a:lnSpc>
              <a:buNone/>
            </a:pPr>
            <a:r>
              <a:rPr lang="en-US" dirty="0">
                <a:latin typeface="Courier"/>
                <a:cs typeface="Courier"/>
              </a:rPr>
              <a:t>        } else {</a:t>
            </a:r>
          </a:p>
          <a:p>
            <a:pPr marL="60325" indent="0">
              <a:lnSpc>
                <a:spcPct val="100000"/>
              </a:lnSpc>
              <a:buNone/>
            </a:pPr>
            <a:r>
              <a:rPr lang="en-US" dirty="0">
                <a:latin typeface="Courier"/>
                <a:cs typeface="Courier"/>
              </a:rPr>
              <a:t>            </a:t>
            </a:r>
            <a:r>
              <a:rPr lang="en-US" dirty="0" err="1">
                <a:latin typeface="Courier"/>
                <a:cs typeface="Courier"/>
              </a:rPr>
              <a:t>vibrateFlag</a:t>
            </a:r>
            <a:r>
              <a:rPr lang="en-US" dirty="0">
                <a:latin typeface="Courier"/>
                <a:cs typeface="Courier"/>
              </a:rPr>
              <a:t> = false;</a:t>
            </a:r>
          </a:p>
          <a:p>
            <a:pPr marL="60325" indent="0">
              <a:lnSpc>
                <a:spcPct val="100000"/>
              </a:lnSpc>
              <a:buNone/>
            </a:pPr>
            <a:r>
              <a:rPr lang="en-US" dirty="0">
                <a:latin typeface="Courier"/>
                <a:cs typeface="Courier"/>
              </a:rPr>
              <a:t>        };</a:t>
            </a:r>
          </a:p>
          <a:p>
            <a:pPr marL="60325" indent="0">
              <a:lnSpc>
                <a:spcPct val="100000"/>
              </a:lnSpc>
              <a:buNone/>
            </a:pPr>
            <a:endParaRPr lang="en-US" dirty="0">
              <a:latin typeface="Courier"/>
              <a:cs typeface="Courier"/>
            </a:endParaRPr>
          </a:p>
          <a:p>
            <a:pPr marL="60325" indent="0">
              <a:lnSpc>
                <a:spcPct val="100000"/>
              </a:lnSpc>
              <a:buNone/>
            </a:pPr>
            <a:r>
              <a:rPr lang="en-US" dirty="0">
                <a:latin typeface="Courier"/>
                <a:cs typeface="Courier"/>
              </a:rPr>
              <a:t>        </a:t>
            </a:r>
            <a:r>
              <a:rPr lang="en-US" dirty="0" err="1">
                <a:latin typeface="Courier"/>
                <a:cs typeface="Courier"/>
              </a:rPr>
              <a:t>updateAndDraw</a:t>
            </a:r>
            <a:r>
              <a:rPr lang="en-US" dirty="0">
                <a:latin typeface="Courier"/>
                <a:cs typeface="Courier"/>
              </a:rPr>
              <a:t>();</a:t>
            </a:r>
          </a:p>
          <a:p>
            <a:pPr marL="60325" indent="0">
              <a:lnSpc>
                <a:spcPct val="100000"/>
              </a:lnSpc>
              <a:buNone/>
            </a:pPr>
            <a:r>
              <a:rPr lang="en-US" dirty="0">
                <a:latin typeface="Courier"/>
                <a:cs typeface="Courier"/>
              </a:rPr>
              <a:t>    }</a:t>
            </a:r>
          </a:p>
          <a:p>
            <a:pPr marL="60325" indent="0">
              <a:lnSpc>
                <a:spcPct val="100000"/>
              </a:lnSpc>
              <a:buNone/>
            </a:pPr>
            <a:r>
              <a:rPr lang="en-US" dirty="0">
                <a:latin typeface="Courier"/>
                <a:cs typeface="Courier"/>
              </a:rPr>
              <a:t>});</a:t>
            </a:r>
          </a:p>
        </p:txBody>
      </p:sp>
      <p:sp>
        <p:nvSpPr>
          <p:cNvPr id="2" name="Title 1"/>
          <p:cNvSpPr>
            <a:spLocks noGrp="1"/>
          </p:cNvSpPr>
          <p:nvPr>
            <p:ph type="title"/>
          </p:nvPr>
        </p:nvSpPr>
        <p:spPr/>
        <p:txBody>
          <a:bodyPr/>
          <a:lstStyle/>
          <a:p>
            <a:r>
              <a:rPr lang="en-US" dirty="0"/>
              <a:t>Motion Graphic Typeface Demo</a:t>
            </a:r>
          </a:p>
        </p:txBody>
      </p:sp>
      <p:sp>
        <p:nvSpPr>
          <p:cNvPr id="6" name="Text Placeholder 5"/>
          <p:cNvSpPr>
            <a:spLocks noGrp="1"/>
          </p:cNvSpPr>
          <p:nvPr>
            <p:ph type="body" sz="quarter" idx="13"/>
          </p:nvPr>
        </p:nvSpPr>
        <p:spPr/>
        <p:txBody>
          <a:bodyPr/>
          <a:lstStyle/>
          <a:p>
            <a:r>
              <a:rPr lang="en-US" dirty="0" err="1" smtClean="0"/>
              <a:t>setInterval</a:t>
            </a:r>
            <a:r>
              <a:rPr lang="en-US" dirty="0" smtClean="0"/>
              <a:t> - except for animation</a:t>
            </a:r>
            <a:endParaRPr lang="en-US" dirty="0"/>
          </a:p>
          <a:p>
            <a:endParaRPr lang="en-US" dirty="0"/>
          </a:p>
          <a:p>
            <a:endParaRPr lang="en-US" dirty="0"/>
          </a:p>
        </p:txBody>
      </p:sp>
    </p:spTree>
    <p:extLst>
      <p:ext uri="{BB962C8B-B14F-4D97-AF65-F5344CB8AC3E}">
        <p14:creationId xmlns:p14="http://schemas.microsoft.com/office/powerpoint/2010/main" val="77318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ro-RO" dirty="0" smtClean="0">
                <a:latin typeface="Courier"/>
                <a:cs typeface="Courier"/>
              </a:rPr>
              <a:t>ctx.stroke = </a:t>
            </a:r>
            <a:r>
              <a:rPr lang="hu-HU" dirty="0">
                <a:latin typeface="Courier"/>
                <a:cs typeface="Courier"/>
              </a:rPr>
              <a:t>"rgba(255,255,255,0.15)</a:t>
            </a:r>
            <a:r>
              <a:rPr lang="hu-HU" dirty="0" smtClean="0">
                <a:latin typeface="Courier"/>
                <a:cs typeface="Courier"/>
              </a:rPr>
              <a:t>";</a:t>
            </a:r>
          </a:p>
          <a:p>
            <a:pPr marL="60325" indent="0">
              <a:lnSpc>
                <a:spcPct val="100000"/>
              </a:lnSpc>
              <a:buNone/>
            </a:pPr>
            <a:endParaRPr lang="hu-HU" dirty="0">
              <a:latin typeface="Courier"/>
              <a:cs typeface="Courier"/>
            </a:endParaRPr>
          </a:p>
          <a:p>
            <a:pPr marL="60325" indent="0">
              <a:lnSpc>
                <a:spcPct val="100000"/>
              </a:lnSpc>
              <a:buNone/>
            </a:pPr>
            <a:r>
              <a:rPr lang="hu-HU" dirty="0" smtClean="0">
                <a:latin typeface="Courier"/>
                <a:cs typeface="Courier"/>
              </a:rPr>
              <a:t>    becomes</a:t>
            </a:r>
            <a:endParaRPr lang="ro-RO" dirty="0" smtClean="0">
              <a:latin typeface="Courier"/>
              <a:cs typeface="Courier"/>
            </a:endParaRPr>
          </a:p>
          <a:p>
            <a:pPr marL="60325" indent="0">
              <a:lnSpc>
                <a:spcPct val="100000"/>
              </a:lnSpc>
              <a:buNone/>
            </a:pPr>
            <a:endParaRPr lang="ro-RO" dirty="0" smtClean="0">
              <a:latin typeface="Courier"/>
              <a:cs typeface="Courier"/>
            </a:endParaRPr>
          </a:p>
          <a:p>
            <a:pPr marL="60325" indent="0">
              <a:lnSpc>
                <a:spcPct val="100000"/>
              </a:lnSpc>
              <a:buNone/>
            </a:pPr>
            <a:r>
              <a:rPr lang="ro-RO" dirty="0" smtClean="0">
                <a:latin typeface="Courier"/>
                <a:cs typeface="Courier"/>
              </a:rPr>
              <a:t>ctx.stroke = Color.valueOf(</a:t>
            </a:r>
            <a:r>
              <a:rPr lang="hu-HU" dirty="0">
                <a:latin typeface="Courier"/>
                <a:cs typeface="Courier"/>
              </a:rPr>
              <a:t>"rgba(255,255,255,0.15)</a:t>
            </a:r>
            <a:r>
              <a:rPr lang="hu-HU" dirty="0" smtClean="0">
                <a:latin typeface="Courier"/>
                <a:cs typeface="Courier"/>
              </a:rPr>
              <a:t>");</a:t>
            </a:r>
          </a:p>
          <a:p>
            <a:pPr marL="60325" indent="0">
              <a:lnSpc>
                <a:spcPct val="100000"/>
              </a:lnSpc>
              <a:buNone/>
            </a:pPr>
            <a:endParaRPr lang="hu-HU" dirty="0">
              <a:latin typeface="Courier"/>
              <a:cs typeface="Courier"/>
            </a:endParaRPr>
          </a:p>
          <a:p>
            <a:pPr marL="60325" indent="0">
              <a:lnSpc>
                <a:spcPct val="100000"/>
              </a:lnSpc>
              <a:buNone/>
            </a:pPr>
            <a:r>
              <a:rPr lang="hu-HU" dirty="0" smtClean="0">
                <a:latin typeface="Courier"/>
                <a:cs typeface="Courier"/>
              </a:rPr>
              <a:t>    or</a:t>
            </a:r>
          </a:p>
          <a:p>
            <a:pPr marL="60325" indent="0">
              <a:lnSpc>
                <a:spcPct val="100000"/>
              </a:lnSpc>
              <a:buNone/>
            </a:pPr>
            <a:endParaRPr lang="hu-HU" dirty="0">
              <a:latin typeface="Courier"/>
              <a:cs typeface="Courier"/>
            </a:endParaRPr>
          </a:p>
          <a:p>
            <a:pPr marL="60325" indent="0">
              <a:lnSpc>
                <a:spcPct val="100000"/>
              </a:lnSpc>
              <a:buNone/>
            </a:pPr>
            <a:r>
              <a:rPr lang="en-US" dirty="0" smtClean="0">
                <a:latin typeface="Courier"/>
                <a:cs typeface="Courier"/>
              </a:rPr>
              <a:t>c</a:t>
            </a:r>
            <a:r>
              <a:rPr lang="hu-HU" dirty="0" smtClean="0">
                <a:latin typeface="Courier"/>
                <a:cs typeface="Courier"/>
              </a:rPr>
              <a:t>tx.stroke = </a:t>
            </a:r>
            <a:r>
              <a:rPr lang="ro-RO" dirty="0" smtClean="0">
                <a:latin typeface="Courier"/>
                <a:cs typeface="Courier"/>
              </a:rPr>
              <a:t>Color.rgb(</a:t>
            </a:r>
            <a:r>
              <a:rPr lang="hu-HU" dirty="0">
                <a:latin typeface="Courier"/>
                <a:cs typeface="Courier"/>
              </a:rPr>
              <a:t>255,255,255,0.15</a:t>
            </a:r>
            <a:r>
              <a:rPr lang="ro-RO" dirty="0" smtClean="0">
                <a:latin typeface="Courier"/>
                <a:cs typeface="Courier"/>
              </a:rPr>
              <a:t>)</a:t>
            </a:r>
            <a:r>
              <a:rPr lang="ro-RO" dirty="0">
                <a:latin typeface="Courier"/>
                <a:cs typeface="Courier"/>
              </a:rPr>
              <a:t>,</a:t>
            </a:r>
            <a:endParaRPr lang="en-US" dirty="0">
              <a:latin typeface="Courier"/>
              <a:cs typeface="Courier"/>
            </a:endParaRPr>
          </a:p>
        </p:txBody>
      </p:sp>
      <p:sp>
        <p:nvSpPr>
          <p:cNvPr id="2" name="Title 1"/>
          <p:cNvSpPr>
            <a:spLocks noGrp="1"/>
          </p:cNvSpPr>
          <p:nvPr>
            <p:ph type="title"/>
          </p:nvPr>
        </p:nvSpPr>
        <p:spPr/>
        <p:txBody>
          <a:bodyPr/>
          <a:lstStyle/>
          <a:p>
            <a:r>
              <a:rPr lang="en-US" dirty="0"/>
              <a:t>Motion Graphic Typeface Demo</a:t>
            </a:r>
          </a:p>
        </p:txBody>
      </p:sp>
      <p:sp>
        <p:nvSpPr>
          <p:cNvPr id="6" name="Text Placeholder 5"/>
          <p:cNvSpPr>
            <a:spLocks noGrp="1"/>
          </p:cNvSpPr>
          <p:nvPr>
            <p:ph type="body" sz="quarter" idx="13"/>
          </p:nvPr>
        </p:nvSpPr>
        <p:spPr/>
        <p:txBody>
          <a:bodyPr/>
          <a:lstStyle/>
          <a:p>
            <a:r>
              <a:rPr lang="en-US" dirty="0" smtClean="0"/>
              <a:t>Color</a:t>
            </a:r>
            <a:endParaRPr lang="en-US" dirty="0"/>
          </a:p>
          <a:p>
            <a:endParaRPr lang="en-US" dirty="0"/>
          </a:p>
        </p:txBody>
      </p:sp>
    </p:spTree>
    <p:extLst>
      <p:ext uri="{BB962C8B-B14F-4D97-AF65-F5344CB8AC3E}">
        <p14:creationId xmlns:p14="http://schemas.microsoft.com/office/powerpoint/2010/main" val="106183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ro-RO" dirty="0">
                <a:latin typeface="Courier"/>
                <a:cs typeface="Courier"/>
              </a:rPr>
              <a:t> A: "data:image/png;base64,iVBORw0K...</a:t>
            </a:r>
          </a:p>
          <a:p>
            <a:pPr marL="60325" indent="0">
              <a:lnSpc>
                <a:spcPct val="100000"/>
              </a:lnSpc>
              <a:buNone/>
            </a:pPr>
            <a:r>
              <a:rPr lang="ro-RO" dirty="0">
                <a:latin typeface="Courier"/>
                <a:cs typeface="Courier"/>
              </a:rPr>
              <a:t>    B: "data:image/png;base64,iVBORw0K...</a:t>
            </a:r>
          </a:p>
          <a:p>
            <a:pPr marL="60325" indent="0">
              <a:lnSpc>
                <a:spcPct val="100000"/>
              </a:lnSpc>
              <a:buNone/>
            </a:pPr>
            <a:r>
              <a:rPr lang="ro-RO" dirty="0">
                <a:latin typeface="Courier"/>
                <a:cs typeface="Courier"/>
              </a:rPr>
              <a:t>    C: "data:image/png;base64,iVBORw0K...</a:t>
            </a:r>
          </a:p>
          <a:p>
            <a:pPr marL="60325" indent="0">
              <a:lnSpc>
                <a:spcPct val="100000"/>
              </a:lnSpc>
              <a:buNone/>
            </a:pPr>
            <a:r>
              <a:rPr lang="ro-RO" dirty="0">
                <a:latin typeface="Courier"/>
                <a:cs typeface="Courier"/>
              </a:rPr>
              <a:t>    D: "data:image/png;base64,iVBORw0K...</a:t>
            </a:r>
          </a:p>
          <a:p>
            <a:pPr marL="60325" indent="0">
              <a:lnSpc>
                <a:spcPct val="100000"/>
              </a:lnSpc>
              <a:buNone/>
            </a:pPr>
            <a:r>
              <a:rPr lang="ro-RO" dirty="0">
                <a:latin typeface="Courier"/>
                <a:cs typeface="Courier"/>
              </a:rPr>
              <a:t>    E: "data:image/png;base64,iVBORw0K...</a:t>
            </a:r>
          </a:p>
          <a:p>
            <a:pPr marL="60325" indent="0">
              <a:lnSpc>
                <a:spcPct val="100000"/>
              </a:lnSpc>
              <a:buNone/>
            </a:pPr>
            <a:r>
              <a:rPr lang="ro-RO" dirty="0">
                <a:latin typeface="Courier"/>
                <a:cs typeface="Courier"/>
              </a:rPr>
              <a:t>...</a:t>
            </a:r>
            <a:endParaRPr lang="en-US" dirty="0">
              <a:latin typeface="Courier"/>
              <a:cs typeface="Courier"/>
            </a:endParaRPr>
          </a:p>
        </p:txBody>
      </p:sp>
      <p:sp>
        <p:nvSpPr>
          <p:cNvPr id="2" name="Title 1"/>
          <p:cNvSpPr>
            <a:spLocks noGrp="1"/>
          </p:cNvSpPr>
          <p:nvPr>
            <p:ph type="title"/>
          </p:nvPr>
        </p:nvSpPr>
        <p:spPr/>
        <p:txBody>
          <a:bodyPr/>
          <a:lstStyle/>
          <a:p>
            <a:r>
              <a:rPr lang="en-US" dirty="0"/>
              <a:t>Motion Graphic Typeface Demo</a:t>
            </a:r>
          </a:p>
        </p:txBody>
      </p:sp>
      <p:sp>
        <p:nvSpPr>
          <p:cNvPr id="6" name="Text Placeholder 5"/>
          <p:cNvSpPr>
            <a:spLocks noGrp="1"/>
          </p:cNvSpPr>
          <p:nvPr>
            <p:ph type="body" sz="quarter" idx="13"/>
          </p:nvPr>
        </p:nvSpPr>
        <p:spPr/>
        <p:txBody>
          <a:bodyPr/>
          <a:lstStyle/>
          <a:p>
            <a:r>
              <a:rPr lang="en-US" dirty="0" smtClean="0"/>
              <a:t>Protocols</a:t>
            </a:r>
            <a:endParaRPr lang="en-US" dirty="0"/>
          </a:p>
          <a:p>
            <a:endParaRPr lang="en-US" dirty="0"/>
          </a:p>
        </p:txBody>
      </p:sp>
    </p:spTree>
    <p:extLst>
      <p:ext uri="{BB962C8B-B14F-4D97-AF65-F5344CB8AC3E}">
        <p14:creationId xmlns:p14="http://schemas.microsoft.com/office/powerpoint/2010/main" val="211623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fontScale="85000" lnSpcReduction="20000"/>
          </a:bodyPr>
          <a:lstStyle/>
          <a:p>
            <a:pPr marL="60325" indent="0">
              <a:lnSpc>
                <a:spcPct val="100000"/>
              </a:lnSpc>
              <a:buNone/>
            </a:pPr>
            <a:r>
              <a:rPr lang="ro-RO" dirty="0">
                <a:latin typeface="Courier"/>
                <a:cs typeface="Courier"/>
              </a:rPr>
              <a:t>var charsLength = 0, charCounter = 0, bufferImages = {}, bufferCanvases = {};</a:t>
            </a:r>
          </a:p>
          <a:p>
            <a:pPr marL="60325" indent="0">
              <a:lnSpc>
                <a:spcPct val="100000"/>
              </a:lnSpc>
              <a:buNone/>
            </a:pPr>
            <a:r>
              <a:rPr lang="ro-RO" dirty="0">
                <a:latin typeface="Courier"/>
                <a:cs typeface="Courier"/>
              </a:rPr>
              <a:t>for (var i in chars) {</a:t>
            </a:r>
          </a:p>
          <a:p>
            <a:pPr marL="60325" indent="0">
              <a:lnSpc>
                <a:spcPct val="100000"/>
              </a:lnSpc>
              <a:buNone/>
            </a:pPr>
            <a:r>
              <a:rPr lang="ro-RO" dirty="0">
                <a:latin typeface="Courier"/>
                <a:cs typeface="Courier"/>
              </a:rPr>
              <a:t>    charsLength++;</a:t>
            </a:r>
          </a:p>
          <a:p>
            <a:pPr marL="60325" indent="0">
              <a:lnSpc>
                <a:spcPct val="100000"/>
              </a:lnSpc>
              <a:buNone/>
            </a:pPr>
            <a:r>
              <a:rPr lang="ro-RO" dirty="0">
                <a:latin typeface="Courier"/>
                <a:cs typeface="Courier"/>
              </a:rPr>
              <a:t>    bufferImages[i] = new Image();</a:t>
            </a:r>
          </a:p>
          <a:p>
            <a:pPr marL="60325" indent="0">
              <a:lnSpc>
                <a:spcPct val="100000"/>
              </a:lnSpc>
              <a:buNone/>
            </a:pPr>
            <a:r>
              <a:rPr lang="ro-RO" dirty="0">
                <a:latin typeface="Courier"/>
                <a:cs typeface="Courier"/>
              </a:rPr>
              <a:t>    bufferImages[i].src = chars[i];</a:t>
            </a:r>
          </a:p>
          <a:p>
            <a:pPr marL="60325" indent="0">
              <a:lnSpc>
                <a:spcPct val="100000"/>
              </a:lnSpc>
              <a:buNone/>
            </a:pPr>
            <a:r>
              <a:rPr lang="ro-RO" dirty="0">
                <a:latin typeface="Courier"/>
                <a:cs typeface="Courier"/>
              </a:rPr>
              <a:t>    bufferImages[i].onload = function() {</a:t>
            </a:r>
          </a:p>
          <a:p>
            <a:pPr marL="60325" indent="0">
              <a:lnSpc>
                <a:spcPct val="100000"/>
              </a:lnSpc>
              <a:buNone/>
            </a:pPr>
            <a:r>
              <a:rPr lang="ro-RO" dirty="0">
                <a:latin typeface="Courier"/>
                <a:cs typeface="Courier"/>
              </a:rPr>
              <a:t>        charCounter++;</a:t>
            </a:r>
          </a:p>
          <a:p>
            <a:pPr marL="60325" indent="0">
              <a:lnSpc>
                <a:spcPct val="100000"/>
              </a:lnSpc>
              <a:buNone/>
            </a:pPr>
            <a:r>
              <a:rPr lang="ro-RO" dirty="0">
                <a:latin typeface="Courier"/>
                <a:cs typeface="Courier"/>
              </a:rPr>
              <a:t>        if (charCounter === charsLength) {</a:t>
            </a:r>
          </a:p>
          <a:p>
            <a:pPr marL="60325" indent="0">
              <a:lnSpc>
                <a:spcPct val="100000"/>
              </a:lnSpc>
              <a:buNone/>
            </a:pPr>
            <a:r>
              <a:rPr lang="ro-RO" dirty="0">
                <a:latin typeface="Courier"/>
                <a:cs typeface="Courier"/>
              </a:rPr>
              <a:t>            bufferDraw();</a:t>
            </a:r>
          </a:p>
          <a:p>
            <a:pPr marL="60325" indent="0">
              <a:lnSpc>
                <a:spcPct val="100000"/>
              </a:lnSpc>
              <a:buNone/>
            </a:pPr>
            <a:r>
              <a:rPr lang="ro-RO" dirty="0">
                <a:latin typeface="Courier"/>
                <a:cs typeface="Courier"/>
              </a:rPr>
              <a:t>        };</a:t>
            </a:r>
          </a:p>
          <a:p>
            <a:pPr marL="60325" indent="0">
              <a:lnSpc>
                <a:spcPct val="100000"/>
              </a:lnSpc>
              <a:buNone/>
            </a:pPr>
            <a:r>
              <a:rPr lang="ro-RO" dirty="0">
                <a:latin typeface="Courier"/>
                <a:cs typeface="Courier"/>
              </a:rPr>
              <a:t>    };</a:t>
            </a:r>
          </a:p>
          <a:p>
            <a:pPr marL="60325" indent="0">
              <a:lnSpc>
                <a:spcPct val="100000"/>
              </a:lnSpc>
              <a:buNone/>
            </a:pPr>
            <a:r>
              <a:rPr lang="ro-RO" dirty="0">
                <a:latin typeface="Courier"/>
                <a:cs typeface="Courier"/>
              </a:rPr>
              <a:t>};</a:t>
            </a:r>
          </a:p>
          <a:p>
            <a:pPr marL="60325" indent="0">
              <a:lnSpc>
                <a:spcPct val="100000"/>
              </a:lnSpc>
              <a:buNone/>
            </a:pPr>
            <a:r>
              <a:rPr lang="ro-RO" dirty="0">
                <a:latin typeface="Courier"/>
                <a:cs typeface="Courier"/>
              </a:rPr>
              <a:t>var bufferDraw = function() {</a:t>
            </a:r>
          </a:p>
          <a:p>
            <a:pPr marL="60325" indent="0">
              <a:lnSpc>
                <a:spcPct val="100000"/>
              </a:lnSpc>
              <a:buNone/>
            </a:pPr>
            <a:r>
              <a:rPr lang="ro-RO" dirty="0">
                <a:latin typeface="Courier"/>
                <a:cs typeface="Courier"/>
              </a:rPr>
              <a:t>    for (var i in chars) {</a:t>
            </a:r>
          </a:p>
          <a:p>
            <a:pPr marL="60325" indent="0">
              <a:lnSpc>
                <a:spcPct val="100000"/>
              </a:lnSpc>
              <a:buNone/>
            </a:pPr>
            <a:r>
              <a:rPr lang="ro-RO" dirty="0">
                <a:latin typeface="Courier"/>
                <a:cs typeface="Courier"/>
              </a:rPr>
              <a:t>        var canvas = document.createElement("canvas");</a:t>
            </a:r>
          </a:p>
          <a:p>
            <a:pPr marL="60325" indent="0">
              <a:lnSpc>
                <a:spcPct val="100000"/>
              </a:lnSpc>
              <a:buNone/>
            </a:pPr>
            <a:r>
              <a:rPr lang="ro-RO" dirty="0">
                <a:latin typeface="Courier"/>
                <a:cs typeface="Courier"/>
              </a:rPr>
              <a:t>        canvas.id = i;</a:t>
            </a:r>
          </a:p>
          <a:p>
            <a:pPr marL="60325" indent="0">
              <a:lnSpc>
                <a:spcPct val="100000"/>
              </a:lnSpc>
              <a:buNone/>
            </a:pPr>
            <a:r>
              <a:rPr lang="ro-RO" dirty="0">
                <a:latin typeface="Courier"/>
                <a:cs typeface="Courier"/>
              </a:rPr>
              <a:t>        document.getElementById("buffer").appendChild(canvas);</a:t>
            </a:r>
          </a:p>
          <a:p>
            <a:pPr marL="60325" indent="0">
              <a:lnSpc>
                <a:spcPct val="100000"/>
              </a:lnSpc>
              <a:buNone/>
            </a:pPr>
            <a:r>
              <a:rPr lang="ro-RO" dirty="0">
                <a:latin typeface="Courier"/>
                <a:cs typeface="Courier"/>
              </a:rPr>
              <a:t>        document.getElementById(i).getContext("2d").drawImage(</a:t>
            </a:r>
          </a:p>
          <a:p>
            <a:pPr marL="60325" indent="0">
              <a:lnSpc>
                <a:spcPct val="100000"/>
              </a:lnSpc>
              <a:buNone/>
            </a:pPr>
            <a:r>
              <a:rPr lang="ro-RO" dirty="0">
                <a:latin typeface="Courier"/>
                <a:cs typeface="Courier"/>
              </a:rPr>
              <a:t>            bufferImages[i], 0, 0, 100, 100);</a:t>
            </a:r>
          </a:p>
          <a:p>
            <a:pPr marL="60325" indent="0">
              <a:lnSpc>
                <a:spcPct val="100000"/>
              </a:lnSpc>
              <a:buNone/>
            </a:pPr>
            <a:r>
              <a:rPr lang="ro-RO" dirty="0">
                <a:latin typeface="Courier"/>
                <a:cs typeface="Courier"/>
              </a:rPr>
              <a:t>    };</a:t>
            </a:r>
          </a:p>
          <a:p>
            <a:pPr marL="60325" indent="0">
              <a:lnSpc>
                <a:spcPct val="100000"/>
              </a:lnSpc>
              <a:buNone/>
            </a:pPr>
            <a:r>
              <a:rPr lang="ro-RO" dirty="0">
                <a:latin typeface="Courier"/>
                <a:cs typeface="Courier"/>
              </a:rPr>
              <a:t>    start();</a:t>
            </a:r>
          </a:p>
          <a:p>
            <a:pPr marL="60325" indent="0">
              <a:lnSpc>
                <a:spcPct val="100000"/>
              </a:lnSpc>
              <a:buNone/>
            </a:pPr>
            <a:r>
              <a:rPr lang="ro-RO" dirty="0">
                <a:latin typeface="Courier"/>
                <a:cs typeface="Courier"/>
              </a:rPr>
              <a:t>};</a:t>
            </a:r>
          </a:p>
        </p:txBody>
      </p:sp>
      <p:sp>
        <p:nvSpPr>
          <p:cNvPr id="2" name="Title 1"/>
          <p:cNvSpPr>
            <a:spLocks noGrp="1"/>
          </p:cNvSpPr>
          <p:nvPr>
            <p:ph type="title"/>
          </p:nvPr>
        </p:nvSpPr>
        <p:spPr/>
        <p:txBody>
          <a:bodyPr/>
          <a:lstStyle/>
          <a:p>
            <a:r>
              <a:rPr lang="en-US" dirty="0"/>
              <a:t>Motion Graphic Typeface Demo</a:t>
            </a:r>
          </a:p>
        </p:txBody>
      </p:sp>
      <p:sp>
        <p:nvSpPr>
          <p:cNvPr id="6" name="Text Placeholder 5"/>
          <p:cNvSpPr>
            <a:spLocks noGrp="1"/>
          </p:cNvSpPr>
          <p:nvPr>
            <p:ph type="body" sz="quarter" idx="13"/>
          </p:nvPr>
        </p:nvSpPr>
        <p:spPr/>
        <p:txBody>
          <a:bodyPr/>
          <a:lstStyle/>
          <a:p>
            <a:r>
              <a:rPr lang="en-US" dirty="0" smtClean="0"/>
              <a:t>Buffered images (html)</a:t>
            </a:r>
            <a:endParaRPr lang="en-US" dirty="0"/>
          </a:p>
          <a:p>
            <a:endParaRPr lang="en-US" dirty="0"/>
          </a:p>
        </p:txBody>
      </p:sp>
    </p:spTree>
    <p:extLst>
      <p:ext uri="{BB962C8B-B14F-4D97-AF65-F5344CB8AC3E}">
        <p14:creationId xmlns:p14="http://schemas.microsoft.com/office/powerpoint/2010/main" val="329192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r>
              <a:rPr lang="ro-RO" dirty="0">
                <a:latin typeface="Courier"/>
                <a:cs typeface="Courier"/>
              </a:rPr>
              <a:t>var charImages = [];</a:t>
            </a:r>
          </a:p>
          <a:p>
            <a:pPr marL="60325" indent="0">
              <a:lnSpc>
                <a:spcPct val="100000"/>
              </a:lnSpc>
              <a:buNone/>
            </a:pPr>
            <a:r>
              <a:rPr lang="ro-RO" dirty="0">
                <a:latin typeface="Courier"/>
                <a:cs typeface="Courier"/>
              </a:rPr>
              <a:t>var charPixelReaders = [];</a:t>
            </a:r>
          </a:p>
          <a:p>
            <a:pPr marL="60325" indent="0">
              <a:lnSpc>
                <a:spcPct val="100000"/>
              </a:lnSpc>
              <a:buNone/>
            </a:pPr>
            <a:r>
              <a:rPr lang="ro-RO" dirty="0">
                <a:latin typeface="Courier"/>
                <a:cs typeface="Courier"/>
              </a:rPr>
              <a:t>CHARS.forEach(function(name) {</a:t>
            </a:r>
          </a:p>
          <a:p>
            <a:pPr marL="60325" indent="0">
              <a:lnSpc>
                <a:spcPct val="100000"/>
              </a:lnSpc>
              <a:buNone/>
            </a:pPr>
            <a:r>
              <a:rPr lang="ro-RO" dirty="0">
                <a:latin typeface="Courier"/>
                <a:cs typeface="Courier"/>
              </a:rPr>
              <a:t>    var image = new Image("file:./pngs/${name}.png", false);</a:t>
            </a:r>
          </a:p>
          <a:p>
            <a:pPr marL="60325" indent="0">
              <a:lnSpc>
                <a:spcPct val="100000"/>
              </a:lnSpc>
              <a:buNone/>
            </a:pPr>
            <a:r>
              <a:rPr lang="ro-RO" dirty="0">
                <a:latin typeface="Courier"/>
                <a:cs typeface="Courier"/>
              </a:rPr>
              <a:t>    var reader = image.getPixelReader();</a:t>
            </a:r>
          </a:p>
          <a:p>
            <a:pPr marL="60325" indent="0">
              <a:lnSpc>
                <a:spcPct val="100000"/>
              </a:lnSpc>
              <a:buNone/>
            </a:pPr>
            <a:r>
              <a:rPr lang="ro-RO" dirty="0">
                <a:latin typeface="Courier"/>
                <a:cs typeface="Courier"/>
              </a:rPr>
              <a:t>    charImages[name] = image;</a:t>
            </a:r>
          </a:p>
          <a:p>
            <a:pPr marL="60325" indent="0">
              <a:lnSpc>
                <a:spcPct val="100000"/>
              </a:lnSpc>
              <a:buNone/>
            </a:pPr>
            <a:r>
              <a:rPr lang="ro-RO" dirty="0">
                <a:latin typeface="Courier"/>
                <a:cs typeface="Courier"/>
              </a:rPr>
              <a:t>    charPixelReaders[name] = reader;</a:t>
            </a:r>
          </a:p>
          <a:p>
            <a:pPr marL="60325" indent="0">
              <a:lnSpc>
                <a:spcPct val="100000"/>
              </a:lnSpc>
              <a:buNone/>
            </a:pPr>
            <a:r>
              <a:rPr lang="ro-RO" dirty="0">
                <a:latin typeface="Courier"/>
                <a:cs typeface="Courier"/>
              </a:rPr>
              <a:t>});</a:t>
            </a:r>
          </a:p>
        </p:txBody>
      </p:sp>
      <p:sp>
        <p:nvSpPr>
          <p:cNvPr id="2" name="Title 1"/>
          <p:cNvSpPr>
            <a:spLocks noGrp="1"/>
          </p:cNvSpPr>
          <p:nvPr>
            <p:ph type="title"/>
          </p:nvPr>
        </p:nvSpPr>
        <p:spPr/>
        <p:txBody>
          <a:bodyPr/>
          <a:lstStyle/>
          <a:p>
            <a:r>
              <a:rPr lang="en-US" dirty="0"/>
              <a:t>Motion Graphic Typeface Demo</a:t>
            </a:r>
          </a:p>
        </p:txBody>
      </p:sp>
      <p:sp>
        <p:nvSpPr>
          <p:cNvPr id="6" name="Text Placeholder 5"/>
          <p:cNvSpPr>
            <a:spLocks noGrp="1"/>
          </p:cNvSpPr>
          <p:nvPr>
            <p:ph type="body" sz="quarter" idx="13"/>
          </p:nvPr>
        </p:nvSpPr>
        <p:spPr/>
        <p:txBody>
          <a:bodyPr/>
          <a:lstStyle/>
          <a:p>
            <a:r>
              <a:rPr lang="en-US" dirty="0" smtClean="0"/>
              <a:t>Buffered images (</a:t>
            </a:r>
            <a:r>
              <a:rPr lang="en-US" dirty="0" err="1" smtClean="0"/>
              <a:t>Nashorn</a:t>
            </a:r>
            <a:r>
              <a:rPr lang="en-US" dirty="0" smtClean="0"/>
              <a:t>/FX)</a:t>
            </a:r>
            <a:endParaRPr lang="en-US" dirty="0"/>
          </a:p>
          <a:p>
            <a:endParaRPr lang="en-US" dirty="0"/>
          </a:p>
        </p:txBody>
      </p:sp>
    </p:spTree>
    <p:extLst>
      <p:ext uri="{BB962C8B-B14F-4D97-AF65-F5344CB8AC3E}">
        <p14:creationId xmlns:p14="http://schemas.microsoft.com/office/powerpoint/2010/main" val="385261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30916"/>
            <a:ext cx="11126522" cy="4373033"/>
          </a:xfrm>
        </p:spPr>
        <p:txBody>
          <a:bodyPr>
            <a:normAutofit/>
          </a:bodyPr>
          <a:lstStyle/>
          <a:p>
            <a:pPr marL="60325" indent="0">
              <a:lnSpc>
                <a:spcPct val="100000"/>
              </a:lnSpc>
              <a:buNone/>
            </a:pPr>
            <a:endParaRPr lang="ro-RO" dirty="0">
              <a:latin typeface="Courier"/>
              <a:cs typeface="Courier"/>
            </a:endParaRPr>
          </a:p>
        </p:txBody>
      </p:sp>
      <p:sp>
        <p:nvSpPr>
          <p:cNvPr id="2" name="Title 1"/>
          <p:cNvSpPr>
            <a:spLocks noGrp="1"/>
          </p:cNvSpPr>
          <p:nvPr>
            <p:ph type="title"/>
          </p:nvPr>
        </p:nvSpPr>
        <p:spPr/>
        <p:txBody>
          <a:bodyPr/>
          <a:lstStyle/>
          <a:p>
            <a:r>
              <a:rPr lang="en-US" dirty="0"/>
              <a:t>Motion Graphic Typeface Demo</a:t>
            </a:r>
          </a:p>
        </p:txBody>
      </p:sp>
      <p:sp>
        <p:nvSpPr>
          <p:cNvPr id="6" name="Text Placeholder 5"/>
          <p:cNvSpPr>
            <a:spLocks noGrp="1"/>
          </p:cNvSpPr>
          <p:nvPr>
            <p:ph type="body" sz="quarter" idx="13"/>
          </p:nvPr>
        </p:nvSpPr>
        <p:spPr/>
        <p:txBody>
          <a:bodyPr/>
          <a:lstStyle/>
          <a:p>
            <a:endParaRPr lang="en-US" dirty="0"/>
          </a:p>
          <a:p>
            <a:endParaRPr lang="en-US" dirty="0"/>
          </a:p>
        </p:txBody>
      </p:sp>
    </p:spTree>
    <p:extLst>
      <p:ext uri="{BB962C8B-B14F-4D97-AF65-F5344CB8AC3E}">
        <p14:creationId xmlns:p14="http://schemas.microsoft.com/office/powerpoint/2010/main" val="259658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Avatar Talks</a:t>
            </a:r>
            <a:endParaRPr lang="en-US" dirty="0"/>
          </a:p>
        </p:txBody>
      </p:sp>
      <p:sp>
        <p:nvSpPr>
          <p:cNvPr id="3" name="Text Placeholder 2"/>
          <p:cNvSpPr>
            <a:spLocks noGrp="1"/>
          </p:cNvSpPr>
          <p:nvPr>
            <p:ph type="body" sz="quarter" idx="13"/>
          </p:nvPr>
        </p:nvSpPr>
        <p:spPr/>
        <p:txBody>
          <a:bodyPr/>
          <a:lstStyle/>
          <a:p>
            <a:pPr>
              <a:lnSpc>
                <a:spcPct val="80000"/>
              </a:lnSpc>
            </a:pPr>
            <a:r>
              <a:rPr lang="en-US" dirty="0"/>
              <a:t>JavaScript Across Tiers with Nashorn and </a:t>
            </a:r>
            <a:r>
              <a:rPr lang="en-US" dirty="0" err="1"/>
              <a:t>Avatar.js</a:t>
            </a:r>
            <a:r>
              <a:rPr lang="en-US" dirty="0"/>
              <a:t> [CON1815]</a:t>
            </a:r>
          </a:p>
          <a:p>
            <a:pPr lvl="1">
              <a:lnSpc>
                <a:spcPct val="80000"/>
              </a:lnSpc>
            </a:pPr>
            <a:r>
              <a:rPr lang="en-US" dirty="0"/>
              <a:t>Tuesday, Sep 30, 5:30 PM - Hilton - Continental Ballroom 7/8/</a:t>
            </a:r>
            <a:r>
              <a:rPr lang="en-US" dirty="0" smtClean="0"/>
              <a:t>9</a:t>
            </a:r>
            <a:endParaRPr lang="en-US" dirty="0"/>
          </a:p>
          <a:p>
            <a:pPr>
              <a:lnSpc>
                <a:spcPct val="80000"/>
              </a:lnSpc>
            </a:pPr>
            <a:r>
              <a:rPr lang="en-US" dirty="0" smtClean="0"/>
              <a:t>Project </a:t>
            </a:r>
            <a:r>
              <a:rPr lang="en-US" dirty="0"/>
              <a:t>Avatar: More Than Just </a:t>
            </a:r>
            <a:r>
              <a:rPr lang="en-US" dirty="0" err="1"/>
              <a:t>Node.js</a:t>
            </a:r>
            <a:r>
              <a:rPr lang="en-US" dirty="0"/>
              <a:t> on the JVM—Java EE Written in JavaScript [CON4091]</a:t>
            </a:r>
          </a:p>
          <a:p>
            <a:pPr lvl="1">
              <a:lnSpc>
                <a:spcPct val="80000"/>
              </a:lnSpc>
            </a:pPr>
            <a:r>
              <a:rPr lang="en-US" dirty="0"/>
              <a:t>Wednesday, Oct 1, 11:30 AM - Hilton - Golden Gate 4/</a:t>
            </a:r>
            <a:r>
              <a:rPr lang="en-US" dirty="0" smtClean="0"/>
              <a:t>5</a:t>
            </a:r>
            <a:endParaRPr lang="en-US" dirty="0"/>
          </a:p>
          <a:p>
            <a:pPr>
              <a:lnSpc>
                <a:spcPct val="80000"/>
              </a:lnSpc>
            </a:pPr>
            <a:r>
              <a:rPr lang="en-US" dirty="0" smtClean="0"/>
              <a:t>Project Avatar: Server-Side JavaScript on the JVM [CON5675]</a:t>
            </a:r>
          </a:p>
          <a:p>
            <a:pPr lvl="1">
              <a:lnSpc>
                <a:spcPct val="80000"/>
              </a:lnSpc>
            </a:pPr>
            <a:r>
              <a:rPr lang="en-US" dirty="0" smtClean="0"/>
              <a:t>Wednesday, Oct 1, 3:00 PM - Hilton - Golden Gate 4/5</a:t>
            </a:r>
          </a:p>
          <a:p>
            <a:pPr>
              <a:lnSpc>
                <a:spcPct val="80000"/>
              </a:lnSpc>
            </a:pPr>
            <a:endParaRPr lang="en-US" dirty="0"/>
          </a:p>
        </p:txBody>
      </p:sp>
    </p:spTree>
    <p:extLst>
      <p:ext uri="{BB962C8B-B14F-4D97-AF65-F5344CB8AC3E}">
        <p14:creationId xmlns:p14="http://schemas.microsoft.com/office/powerpoint/2010/main" val="320189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1EAA63-D034-42AE-91FA-B13B9518C7BE}" type="slidenum">
              <a:rPr lang="en-US" smtClean="0"/>
              <a:pPr/>
              <a:t>60</a:t>
            </a:fld>
            <a:endParaRPr lang="en-US"/>
          </a:p>
        </p:txBody>
      </p:sp>
    </p:spTree>
    <p:extLst>
      <p:ext uri="{BB962C8B-B14F-4D97-AF65-F5344CB8AC3E}">
        <p14:creationId xmlns:p14="http://schemas.microsoft.com/office/powerpoint/2010/main" val="11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7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98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Nashorn JavaFX Talks</a:t>
            </a:r>
            <a:endParaRPr lang="en-US" dirty="0"/>
          </a:p>
        </p:txBody>
      </p:sp>
      <p:sp>
        <p:nvSpPr>
          <p:cNvPr id="3" name="Text Placeholder 2"/>
          <p:cNvSpPr>
            <a:spLocks noGrp="1"/>
          </p:cNvSpPr>
          <p:nvPr>
            <p:ph type="body" sz="quarter" idx="13"/>
          </p:nvPr>
        </p:nvSpPr>
        <p:spPr/>
        <p:txBody>
          <a:bodyPr/>
          <a:lstStyle/>
          <a:p>
            <a:pPr>
              <a:lnSpc>
                <a:spcPct val="90000"/>
              </a:lnSpc>
            </a:pPr>
            <a:r>
              <a:rPr lang="en-US" dirty="0" smtClean="0"/>
              <a:t>JavaFX </a:t>
            </a:r>
            <a:r>
              <a:rPr lang="en-US" dirty="0"/>
              <a:t>Coding Playground (JavaFX-Based Live Editor Tool) [BOF2730]</a:t>
            </a:r>
          </a:p>
          <a:p>
            <a:pPr lvl="1"/>
            <a:r>
              <a:rPr lang="en-US" dirty="0"/>
              <a:t>Monday, Sep 29, 9:00 PM - </a:t>
            </a:r>
            <a:r>
              <a:rPr lang="en-US" dirty="0" err="1"/>
              <a:t>Moscone</a:t>
            </a:r>
            <a:r>
              <a:rPr lang="en-US" dirty="0"/>
              <a:t> South - 252</a:t>
            </a:r>
          </a:p>
          <a:p>
            <a:pPr>
              <a:lnSpc>
                <a:spcPct val="90000"/>
              </a:lnSpc>
            </a:pPr>
            <a:r>
              <a:rPr lang="en-US" dirty="0" smtClean="0"/>
              <a:t>Productive JavaFX 8 [CON2265]</a:t>
            </a:r>
          </a:p>
          <a:p>
            <a:pPr lvl="1"/>
            <a:r>
              <a:rPr lang="en-US" dirty="0" smtClean="0"/>
              <a:t>Tuesday, Sep 30, 4:00 PM - Hilton - Plaza A</a:t>
            </a:r>
            <a:endParaRPr lang="en-US" dirty="0"/>
          </a:p>
        </p:txBody>
      </p:sp>
    </p:spTree>
    <p:extLst>
      <p:ext uri="{BB962C8B-B14F-4D97-AF65-F5344CB8AC3E}">
        <p14:creationId xmlns:p14="http://schemas.microsoft.com/office/powerpoint/2010/main" val="172089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Nashorn Enterprise Talks</a:t>
            </a:r>
            <a:endParaRPr lang="en-US" dirty="0"/>
          </a:p>
        </p:txBody>
      </p:sp>
      <p:sp>
        <p:nvSpPr>
          <p:cNvPr id="3" name="Text Placeholder 2"/>
          <p:cNvSpPr>
            <a:spLocks noGrp="1"/>
          </p:cNvSpPr>
          <p:nvPr>
            <p:ph type="body" sz="quarter" idx="13"/>
          </p:nvPr>
        </p:nvSpPr>
        <p:spPr/>
        <p:txBody>
          <a:bodyPr/>
          <a:lstStyle/>
          <a:p>
            <a:pPr>
              <a:lnSpc>
                <a:spcPct val="90000"/>
              </a:lnSpc>
            </a:pPr>
            <a:r>
              <a:rPr lang="en-US" dirty="0" smtClean="0"/>
              <a:t>Scalable JavaScript Applications with Project Nashorn [CON6423]</a:t>
            </a:r>
          </a:p>
          <a:p>
            <a:pPr lvl="1"/>
            <a:r>
              <a:rPr lang="en-US" dirty="0" smtClean="0"/>
              <a:t>Monday, Sep 29, 4:00 PM - </a:t>
            </a:r>
            <a:r>
              <a:rPr lang="en-US" dirty="0" err="1" smtClean="0"/>
              <a:t>Parc</a:t>
            </a:r>
            <a:r>
              <a:rPr lang="en-US" dirty="0" smtClean="0"/>
              <a:t> 55 - Embarcadero</a:t>
            </a:r>
          </a:p>
          <a:p>
            <a:pPr>
              <a:lnSpc>
                <a:spcPct val="90000"/>
              </a:lnSpc>
            </a:pPr>
            <a:r>
              <a:rPr lang="en-US" dirty="0" smtClean="0"/>
              <a:t>JavaScript </a:t>
            </a:r>
            <a:r>
              <a:rPr lang="en-US" dirty="0"/>
              <a:t>in the Enterprise [CON1747]</a:t>
            </a:r>
          </a:p>
          <a:p>
            <a:pPr lvl="1"/>
            <a:r>
              <a:rPr lang="en-US" dirty="0"/>
              <a:t>Tuesday, Sep 30, 11:00 AM - </a:t>
            </a:r>
            <a:r>
              <a:rPr lang="en-US" dirty="0" err="1"/>
              <a:t>Parc</a:t>
            </a:r>
            <a:r>
              <a:rPr lang="en-US" dirty="0"/>
              <a:t> 55 - </a:t>
            </a:r>
            <a:r>
              <a:rPr lang="en-US" dirty="0" smtClean="0"/>
              <a:t>Mission</a:t>
            </a:r>
            <a:endParaRPr lang="en-US" dirty="0"/>
          </a:p>
          <a:p>
            <a:pPr>
              <a:lnSpc>
                <a:spcPct val="90000"/>
              </a:lnSpc>
            </a:pPr>
            <a:r>
              <a:rPr lang="en-US" dirty="0"/>
              <a:t>Using Java 8 to Process Government Open Data [BOF6697]</a:t>
            </a:r>
          </a:p>
          <a:p>
            <a:pPr lvl="1"/>
            <a:r>
              <a:rPr lang="en-US" dirty="0"/>
              <a:t>Tuesday, Sep 30, 8:00 PM - Hilton - Plaza </a:t>
            </a:r>
            <a:r>
              <a:rPr lang="en-US" dirty="0" smtClean="0"/>
              <a:t>B</a:t>
            </a:r>
            <a:endParaRPr lang="en-US" dirty="0"/>
          </a:p>
          <a:p>
            <a:pPr>
              <a:lnSpc>
                <a:spcPct val="90000"/>
              </a:lnSpc>
            </a:pPr>
            <a:endParaRPr lang="en-US" dirty="0"/>
          </a:p>
        </p:txBody>
      </p:sp>
    </p:spTree>
    <p:extLst>
      <p:ext uri="{BB962C8B-B14F-4D97-AF65-F5344CB8AC3E}">
        <p14:creationId xmlns:p14="http://schemas.microsoft.com/office/powerpoint/2010/main" val="282654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Nashorn Enterprise Talks </a:t>
            </a:r>
            <a:r>
              <a:rPr lang="en-US" dirty="0" smtClean="0">
                <a:solidFill>
                  <a:schemeClr val="bg1">
                    <a:lumMod val="75000"/>
                  </a:schemeClr>
                </a:solidFill>
              </a:rPr>
              <a:t>(Cont.)</a:t>
            </a:r>
            <a:endParaRPr lang="en-US" dirty="0">
              <a:solidFill>
                <a:schemeClr val="bg1">
                  <a:lumMod val="75000"/>
                </a:schemeClr>
              </a:solidFill>
            </a:endParaRPr>
          </a:p>
        </p:txBody>
      </p:sp>
      <p:sp>
        <p:nvSpPr>
          <p:cNvPr id="3" name="Text Placeholder 2"/>
          <p:cNvSpPr>
            <a:spLocks noGrp="1"/>
          </p:cNvSpPr>
          <p:nvPr>
            <p:ph type="body" sz="quarter" idx="13"/>
          </p:nvPr>
        </p:nvSpPr>
        <p:spPr/>
        <p:txBody>
          <a:bodyPr/>
          <a:lstStyle/>
          <a:p>
            <a:pPr>
              <a:lnSpc>
                <a:spcPct val="90000"/>
              </a:lnSpc>
            </a:pPr>
            <a:r>
              <a:rPr lang="en-US" dirty="0"/>
              <a:t>Java SE 8 Features for Java EE 7 Developers [CON2148]</a:t>
            </a:r>
          </a:p>
          <a:p>
            <a:pPr lvl="1"/>
            <a:r>
              <a:rPr lang="en-US" dirty="0"/>
              <a:t>Wednesday, Oct 1, 10:00 AM - </a:t>
            </a:r>
            <a:r>
              <a:rPr lang="en-US" dirty="0" err="1"/>
              <a:t>Parc</a:t>
            </a:r>
            <a:r>
              <a:rPr lang="en-US" dirty="0"/>
              <a:t> 55 - Cyril </a:t>
            </a:r>
            <a:r>
              <a:rPr lang="en-US" dirty="0" err="1"/>
              <a:t>Magnin</a:t>
            </a:r>
            <a:r>
              <a:rPr lang="en-US" dirty="0"/>
              <a:t> II/III</a:t>
            </a:r>
          </a:p>
          <a:p>
            <a:pPr>
              <a:lnSpc>
                <a:spcPct val="90000"/>
              </a:lnSpc>
            </a:pPr>
            <a:r>
              <a:rPr lang="en-US" dirty="0"/>
              <a:t>Unorthodox Enterprise Practices [CON2301]</a:t>
            </a:r>
          </a:p>
          <a:p>
            <a:pPr lvl="1"/>
            <a:r>
              <a:rPr lang="en-US" dirty="0"/>
              <a:t>Wednesday, Oct 1, 10:00 AM - </a:t>
            </a:r>
            <a:r>
              <a:rPr lang="en-US" dirty="0" err="1"/>
              <a:t>Parc</a:t>
            </a:r>
            <a:r>
              <a:rPr lang="en-US" dirty="0"/>
              <a:t> 55 - Cyril </a:t>
            </a:r>
            <a:r>
              <a:rPr lang="en-US" dirty="0" err="1"/>
              <a:t>Magnin</a:t>
            </a:r>
            <a:r>
              <a:rPr lang="en-US" dirty="0"/>
              <a:t> I</a:t>
            </a:r>
          </a:p>
          <a:p>
            <a:pPr>
              <a:lnSpc>
                <a:spcPct val="90000"/>
              </a:lnSpc>
            </a:pPr>
            <a:r>
              <a:rPr lang="en-US" dirty="0"/>
              <a:t>Enterprise Nashorn [CON2266]</a:t>
            </a:r>
          </a:p>
          <a:p>
            <a:pPr lvl="1"/>
            <a:r>
              <a:rPr lang="en-US" dirty="0"/>
              <a:t>Thursday, Oct 2, 2:30 PM - </a:t>
            </a:r>
            <a:r>
              <a:rPr lang="en-US" dirty="0" err="1"/>
              <a:t>Parc</a:t>
            </a:r>
            <a:r>
              <a:rPr lang="en-US" dirty="0"/>
              <a:t> 55 - Cyril </a:t>
            </a:r>
            <a:r>
              <a:rPr lang="en-US" dirty="0" err="1"/>
              <a:t>Magnin</a:t>
            </a:r>
            <a:r>
              <a:rPr lang="en-US" dirty="0"/>
              <a:t> II/III</a:t>
            </a:r>
          </a:p>
          <a:p>
            <a:pPr>
              <a:lnSpc>
                <a:spcPct val="90000"/>
              </a:lnSpc>
            </a:pPr>
            <a:endParaRPr lang="en-US" dirty="0"/>
          </a:p>
        </p:txBody>
      </p:sp>
    </p:spTree>
    <p:extLst>
      <p:ext uri="{BB962C8B-B14F-4D97-AF65-F5344CB8AC3E}">
        <p14:creationId xmlns:p14="http://schemas.microsoft.com/office/powerpoint/2010/main" val="427746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JavaOne_16x9_2014-0718_ML2-2">
  <a:themeElements>
    <a:clrScheme name="Java">
      <a:dk1>
        <a:srgbClr val="5F5F5F"/>
      </a:dk1>
      <a:lt1>
        <a:srgbClr val="FFFFFF"/>
      </a:lt1>
      <a:dk2>
        <a:srgbClr val="7F7F7F"/>
      </a:dk2>
      <a:lt2>
        <a:srgbClr val="DCE3E4"/>
      </a:lt2>
      <a:accent1>
        <a:srgbClr val="46575E"/>
      </a:accent1>
      <a:accent2>
        <a:srgbClr val="5382A1"/>
      </a:accent2>
      <a:accent3>
        <a:srgbClr val="8DA6B1"/>
      </a:accent3>
      <a:accent4>
        <a:srgbClr val="5D979A"/>
      </a:accent4>
      <a:accent5>
        <a:srgbClr val="FFA518"/>
      </a:accent5>
      <a:accent6>
        <a:srgbClr val="F05C25"/>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 xmlns:thm15="http://schemas.microsoft.com/office/thememl/2012/main" name="JavaOne_16x9_2014-0718_ML2-2" id="{8FA3844D-4648-4A27-9A51-DB102D65875A}" vid="{07BA0085-9FE8-46B5-BADD-B89CD95D21F1}"/>
    </a:ext>
  </a:extLst>
</a:theme>
</file>

<file path=ppt/theme/theme2.xml><?xml version="1.0" encoding="utf-8"?>
<a:theme xmlns:a="http://schemas.openxmlformats.org/drawingml/2006/main" name="Office Theme">
  <a:themeElements>
    <a:clrScheme name="Java">
      <a:dk1>
        <a:srgbClr val="5F5F5F"/>
      </a:dk1>
      <a:lt1>
        <a:srgbClr val="FFFFFF"/>
      </a:lt1>
      <a:dk2>
        <a:srgbClr val="7F7F7F"/>
      </a:dk2>
      <a:lt2>
        <a:srgbClr val="DCE3E4"/>
      </a:lt2>
      <a:accent1>
        <a:srgbClr val="46575E"/>
      </a:accent1>
      <a:accent2>
        <a:srgbClr val="5382A1"/>
      </a:accent2>
      <a:accent3>
        <a:srgbClr val="8DA6B1"/>
      </a:accent3>
      <a:accent4>
        <a:srgbClr val="5D979A"/>
      </a:accent4>
      <a:accent5>
        <a:srgbClr val="FFA518"/>
      </a:accent5>
      <a:accent6>
        <a:srgbClr val="F05C25"/>
      </a:accent6>
      <a:hlink>
        <a:srgbClr val="5D979A"/>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Java">
      <a:dk1>
        <a:srgbClr val="5F5F5F"/>
      </a:dk1>
      <a:lt1>
        <a:srgbClr val="FFFFFF"/>
      </a:lt1>
      <a:dk2>
        <a:srgbClr val="7F7F7F"/>
      </a:dk2>
      <a:lt2>
        <a:srgbClr val="DCE3E4"/>
      </a:lt2>
      <a:accent1>
        <a:srgbClr val="46575E"/>
      </a:accent1>
      <a:accent2>
        <a:srgbClr val="5382A1"/>
      </a:accent2>
      <a:accent3>
        <a:srgbClr val="8DA6B1"/>
      </a:accent3>
      <a:accent4>
        <a:srgbClr val="5D979A"/>
      </a:accent4>
      <a:accent5>
        <a:srgbClr val="FFA518"/>
      </a:accent5>
      <a:accent6>
        <a:srgbClr val="F05C25"/>
      </a:accent6>
      <a:hlink>
        <a:srgbClr val="5D979A"/>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JavaOne_16x9_2014-0718_ML2-2</Template>
  <TotalTime>1959</TotalTime>
  <Words>3027</Words>
  <Application>Microsoft Macintosh PowerPoint</Application>
  <PresentationFormat>Custom</PresentationFormat>
  <Paragraphs>614</Paragraphs>
  <Slides>62</Slides>
  <Notes>56</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JavaOne_16x9_2014-0718_ML2-2</vt:lpstr>
      <vt:lpstr>PowerPoint Presentation</vt:lpstr>
      <vt:lpstr>PowerPoint Presentation</vt:lpstr>
      <vt:lpstr>Nashorn: JavaScript for the JVM</vt:lpstr>
      <vt:lpstr>PowerPoint Presentation</vt:lpstr>
      <vt:lpstr>Nashorn Talks</vt:lpstr>
      <vt:lpstr>Avatar Talks</vt:lpstr>
      <vt:lpstr>Nashorn JavaFX Talks</vt:lpstr>
      <vt:lpstr>Nashorn Enterprise Talks</vt:lpstr>
      <vt:lpstr>Nashorn Enterprise Talks (Cont.)</vt:lpstr>
      <vt:lpstr>Typescript Talks</vt:lpstr>
      <vt:lpstr>Contact</vt:lpstr>
      <vt:lpstr>Powered by Nashorn</vt:lpstr>
      <vt:lpstr>Program Agenda</vt:lpstr>
      <vt:lpstr>Program Agenda</vt:lpstr>
      <vt:lpstr>Nashorn JavaScript Engine</vt:lpstr>
      <vt:lpstr>Using Nashorn</vt:lpstr>
      <vt:lpstr>Using Nashorn</vt:lpstr>
      <vt:lpstr>Using Nashorn</vt:lpstr>
      <vt:lpstr>Using Nashorn</vt:lpstr>
      <vt:lpstr>Using Nashorn</vt:lpstr>
      <vt:lpstr>Program Agenda</vt:lpstr>
      <vt:lpstr>Debugging Demo</vt:lpstr>
      <vt:lpstr>Program Agenda</vt:lpstr>
      <vt:lpstr>JavaScript + Java APIs</vt:lpstr>
      <vt:lpstr>JavaScript + Java APIs</vt:lpstr>
      <vt:lpstr>JavaScript + Java APIs</vt:lpstr>
      <vt:lpstr>JavaScript + Java APIs</vt:lpstr>
      <vt:lpstr>JavaScript + Java APIs</vt:lpstr>
      <vt:lpstr>JavaScript + Java APIs</vt:lpstr>
      <vt:lpstr>JavaScript + Scripting</vt:lpstr>
      <vt:lpstr>JavaScript + Scripting</vt:lpstr>
      <vt:lpstr>JavaScript + Scripting</vt:lpstr>
      <vt:lpstr>JavaScript + Scripting</vt:lpstr>
      <vt:lpstr>JavaScript + Scripting</vt:lpstr>
      <vt:lpstr>JavaScript + Scripting</vt:lpstr>
      <vt:lpstr>Program Agenda</vt:lpstr>
      <vt:lpstr>Noteworthy</vt:lpstr>
      <vt:lpstr>Noteworthy Hiding Java classes</vt:lpstr>
      <vt:lpstr>Noteworthy</vt:lpstr>
      <vt:lpstr>Noteworthy const</vt:lpstr>
      <vt:lpstr>Noteworthy Code Persistence</vt:lpstr>
      <vt:lpstr>Program Agenda</vt:lpstr>
      <vt:lpstr>Performance Optimizations</vt:lpstr>
      <vt:lpstr>Performance Optimistic Typing</vt:lpstr>
      <vt:lpstr>Program Agenda</vt:lpstr>
      <vt:lpstr>CKEditor Demo</vt:lpstr>
      <vt:lpstr>CKEditor Demo</vt:lpstr>
      <vt:lpstr>CKEditor Demo</vt:lpstr>
      <vt:lpstr>CKEditor Demo</vt:lpstr>
      <vt:lpstr>CKEditor Demo</vt:lpstr>
      <vt:lpstr>CKEditor Demo</vt:lpstr>
      <vt:lpstr>Motion Graphic Typeface Demo</vt:lpstr>
      <vt:lpstr>Motion Graphic Typeface Demo</vt:lpstr>
      <vt:lpstr>Motion Graphic Typeface Demo</vt:lpstr>
      <vt:lpstr>Motion Graphic Typeface Demo</vt:lpstr>
      <vt:lpstr>Motion Graphic Typeface Demo</vt:lpstr>
      <vt:lpstr>Motion Graphic Typeface Demo</vt:lpstr>
      <vt:lpstr>Motion Graphic Typeface Demo</vt:lpstr>
      <vt:lpstr>Motion Graphic Typeface Demo</vt:lpstr>
      <vt:lpstr>PowerPoint Presentation</vt:lpstr>
      <vt:lpstr>PowerPoint Presentation</vt:lpstr>
      <vt:lpstr>PowerPoint Presentation</vt:lpstr>
    </vt:vector>
  </TitlesOfParts>
  <Company>Oracle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the PowerPoint Template</dc:title>
  <dc:creator>RWCRAWFO</dc:creator>
  <cp:lastModifiedBy>Jim Laskey</cp:lastModifiedBy>
  <cp:revision>34</cp:revision>
  <cp:lastPrinted>2014-07-15T22:40:20Z</cp:lastPrinted>
  <dcterms:created xsi:type="dcterms:W3CDTF">2014-09-12T16:10:01Z</dcterms:created>
  <dcterms:modified xsi:type="dcterms:W3CDTF">2014-09-27T14:47:22Z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2343037</vt:lpwstr>
  </property>
  <property fmtid="{D5CDD505-2E9C-101B-9397-08002B2CF9AE}" pid="3" name="NXPowerLiteSettings">
    <vt:lpwstr>F98007B004F000</vt:lpwstr>
  </property>
  <property fmtid="{D5CDD505-2E9C-101B-9397-08002B2CF9AE}" pid="4" name="NXPowerLiteVersion">
    <vt:lpwstr>D5.0.2</vt:lpwstr>
  </property>
</Properties>
</file>