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6"/>
  </p:notesMasterIdLst>
  <p:sldIdLst>
    <p:sldId id="343" r:id="rId2"/>
    <p:sldId id="417" r:id="rId3"/>
    <p:sldId id="499" r:id="rId4"/>
    <p:sldId id="500" r:id="rId5"/>
    <p:sldId id="498" r:id="rId6"/>
    <p:sldId id="501" r:id="rId7"/>
    <p:sldId id="506" r:id="rId8"/>
    <p:sldId id="502" r:id="rId9"/>
    <p:sldId id="418" r:id="rId10"/>
    <p:sldId id="420" r:id="rId11"/>
    <p:sldId id="496" r:id="rId12"/>
    <p:sldId id="423" r:id="rId13"/>
    <p:sldId id="424" r:id="rId14"/>
    <p:sldId id="425" r:id="rId15"/>
    <p:sldId id="473" r:id="rId16"/>
    <p:sldId id="426" r:id="rId17"/>
    <p:sldId id="472" r:id="rId18"/>
    <p:sldId id="511" r:id="rId19"/>
    <p:sldId id="512" r:id="rId20"/>
    <p:sldId id="430" r:id="rId21"/>
    <p:sldId id="432" r:id="rId22"/>
    <p:sldId id="433" r:id="rId23"/>
    <p:sldId id="434" r:id="rId24"/>
    <p:sldId id="435" r:id="rId25"/>
    <p:sldId id="436" r:id="rId26"/>
    <p:sldId id="437" r:id="rId27"/>
    <p:sldId id="438" r:id="rId28"/>
    <p:sldId id="439" r:id="rId29"/>
    <p:sldId id="440" r:id="rId30"/>
    <p:sldId id="441" r:id="rId31"/>
    <p:sldId id="507" r:id="rId32"/>
    <p:sldId id="467" r:id="rId33"/>
    <p:sldId id="448" r:id="rId34"/>
    <p:sldId id="449" r:id="rId35"/>
    <p:sldId id="450" r:id="rId36"/>
    <p:sldId id="451" r:id="rId37"/>
    <p:sldId id="452" r:id="rId38"/>
    <p:sldId id="456" r:id="rId39"/>
    <p:sldId id="458" r:id="rId40"/>
    <p:sldId id="461" r:id="rId41"/>
    <p:sldId id="459" r:id="rId42"/>
    <p:sldId id="513" r:id="rId43"/>
    <p:sldId id="462" r:id="rId44"/>
    <p:sldId id="495" r:id="rId45"/>
    <p:sldId id="463" r:id="rId46"/>
    <p:sldId id="464" r:id="rId47"/>
    <p:sldId id="466" r:id="rId48"/>
    <p:sldId id="484" r:id="rId49"/>
    <p:sldId id="485" r:id="rId50"/>
    <p:sldId id="486" r:id="rId51"/>
    <p:sldId id="488" r:id="rId52"/>
    <p:sldId id="395" r:id="rId53"/>
    <p:sldId id="346" r:id="rId54"/>
    <p:sldId id="364" r:id="rId55"/>
    <p:sldId id="397" r:id="rId56"/>
    <p:sldId id="398" r:id="rId57"/>
    <p:sldId id="399" r:id="rId58"/>
    <p:sldId id="468" r:id="rId59"/>
    <p:sldId id="494" r:id="rId60"/>
    <p:sldId id="348" r:id="rId61"/>
    <p:sldId id="510" r:id="rId62"/>
    <p:sldId id="492" r:id="rId63"/>
    <p:sldId id="371" r:id="rId64"/>
    <p:sldId id="349" r:id="rId65"/>
    <p:sldId id="378" r:id="rId66"/>
    <p:sldId id="379" r:id="rId67"/>
    <p:sldId id="380" r:id="rId68"/>
    <p:sldId id="381" r:id="rId69"/>
    <p:sldId id="351" r:id="rId70"/>
    <p:sldId id="382" r:id="rId71"/>
    <p:sldId id="384" r:id="rId72"/>
    <p:sldId id="352" r:id="rId73"/>
    <p:sldId id="490" r:id="rId74"/>
    <p:sldId id="491" r:id="rId75"/>
    <p:sldId id="411" r:id="rId76"/>
    <p:sldId id="493" r:id="rId77"/>
    <p:sldId id="413" r:id="rId78"/>
    <p:sldId id="414" r:id="rId79"/>
    <p:sldId id="469" r:id="rId80"/>
    <p:sldId id="470" r:id="rId81"/>
    <p:sldId id="471" r:id="rId82"/>
    <p:sldId id="474" r:id="rId83"/>
    <p:sldId id="483" r:id="rId84"/>
    <p:sldId id="475" r:id="rId85"/>
    <p:sldId id="476" r:id="rId86"/>
    <p:sldId id="477" r:id="rId87"/>
    <p:sldId id="480" r:id="rId88"/>
    <p:sldId id="478" r:id="rId89"/>
    <p:sldId id="479" r:id="rId90"/>
    <p:sldId id="415" r:id="rId91"/>
    <p:sldId id="416" r:id="rId92"/>
    <p:sldId id="504" r:id="rId93"/>
    <p:sldId id="509" r:id="rId94"/>
    <p:sldId id="342" r:id="rId9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6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2A009-FED7-4C42-A4C1-9D60AAF9051C}" type="datetimeFigureOut">
              <a:rPr lang="nl-NL" smtClean="0"/>
              <a:t>1-10-2014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B3069-15DD-4CA2-B4B5-511140E3AAF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84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852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http://www.unix-ag.uni-kl.de/~guenther/images/failure-small.jpg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284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Source: http://eugenedvorkin.com/wp-content/gallery/cache/220__320x240_code_reviews.jpg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48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First time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admin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72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duplications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Jenkins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84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3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duplications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Jenkins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3069-15DD-4CA2-B4B5-511140E3AAF1}" type="slidenum">
              <a:rPr lang="nl-NL" smtClean="0"/>
              <a:t>85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593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114550"/>
            <a:ext cx="8686800" cy="1102519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3600450"/>
            <a:ext cx="8001000" cy="4000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448300" y="1552575"/>
            <a:ext cx="51435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5525453" y="1713548"/>
            <a:ext cx="51435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05979"/>
            <a:ext cx="1447800" cy="4388644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353175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4767263"/>
            <a:ext cx="762000" cy="27384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4538726" y="2497074"/>
            <a:ext cx="51435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1908810"/>
            <a:ext cx="9144000" cy="244144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000250"/>
            <a:ext cx="9144000" cy="2054678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4109358"/>
            <a:ext cx="9144000" cy="17689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114550"/>
            <a:ext cx="8686800" cy="109728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3600450"/>
            <a:ext cx="8001000" cy="41148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67263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3291840"/>
            <a:ext cx="1216152" cy="273844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319582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5638800" cy="709613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289304"/>
            <a:ext cx="8247888" cy="3401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05740"/>
            <a:ext cx="2743200" cy="70866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287780"/>
            <a:ext cx="8249920" cy="339852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21158"/>
            <a:ext cx="2971800" cy="8641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"/>
            <a:ext cx="5638800" cy="75438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71450"/>
            <a:ext cx="2819400" cy="7543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00584"/>
            <a:ext cx="762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438"/>
            <a:ext cx="9144000" cy="109042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5731"/>
            <a:ext cx="9144000" cy="865736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833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26414"/>
            <a:ext cx="9144000" cy="112014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7" Type="http://schemas.openxmlformats.org/officeDocument/2006/relationships/image" Target="../media/image101.jp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jpg"/><Relationship Id="rId5" Type="http://schemas.openxmlformats.org/officeDocument/2006/relationships/image" Target="../media/image99.jpeg"/><Relationship Id="rId4" Type="http://schemas.openxmlformats.org/officeDocument/2006/relationships/image" Target="../media/image98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495550"/>
            <a:ext cx="8686800" cy="1102519"/>
          </a:xfrm>
        </p:spPr>
        <p:txBody>
          <a:bodyPr/>
          <a:lstStyle/>
          <a:p>
            <a:r>
              <a:rPr lang="en-US" sz="5400" dirty="0"/>
              <a:t>Beyond the Basics of </a:t>
            </a:r>
            <a:r>
              <a:rPr lang="en-US" sz="5400" dirty="0" err="1"/>
              <a:t>SonarQube</a:t>
            </a:r>
            <a:r>
              <a:rPr lang="en-US" sz="5400" dirty="0"/>
              <a:t>: Improve Your Java(Script) Code Even </a:t>
            </a:r>
            <a:r>
              <a:rPr lang="en-US" sz="5400" dirty="0" smtClean="0"/>
              <a:t>Further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Johan Janssen (Info Support)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-185305"/>
            <a:ext cx="4191000" cy="235743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5138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SonarQube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Platform to manage code quality</a:t>
            </a:r>
          </a:p>
          <a:p>
            <a:r>
              <a:rPr lang="en-US" sz="2800" dirty="0" smtClean="0"/>
              <a:t>Open source, possible to pay for support and some plugins</a:t>
            </a:r>
          </a:p>
          <a:p>
            <a:r>
              <a:rPr lang="en-US" sz="2800" dirty="0" smtClean="0"/>
              <a:t>Since 2006; now they have 200 customers and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is used in 15.000 organizations</a:t>
            </a:r>
          </a:p>
          <a:p>
            <a:r>
              <a:rPr lang="en-US" sz="2800" dirty="0" smtClean="0"/>
              <a:t>Active community: support, plugins, books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7086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SonarQube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2013: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 </a:t>
            </a:r>
            <a:r>
              <a:rPr lang="en-US" sz="2800" dirty="0"/>
              <a:t>releases of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platform</a:t>
            </a:r>
            <a:endParaRPr lang="en-US" sz="2800" dirty="0"/>
          </a:p>
          <a:p>
            <a:r>
              <a:rPr lang="en-US" sz="2800" dirty="0" smtClean="0"/>
              <a:t>130 </a:t>
            </a:r>
            <a:r>
              <a:rPr lang="en-US" sz="2800" dirty="0"/>
              <a:t>releases of ecosystem products</a:t>
            </a:r>
          </a:p>
          <a:p>
            <a:r>
              <a:rPr lang="en-US" sz="2800" dirty="0" smtClean="0"/>
              <a:t>75,000 </a:t>
            </a:r>
            <a:r>
              <a:rPr lang="en-US" sz="2800" dirty="0"/>
              <a:t>downloads of </a:t>
            </a:r>
            <a:r>
              <a:rPr lang="en-US" sz="2800" dirty="0" err="1" smtClean="0"/>
              <a:t>SonarQube</a:t>
            </a:r>
            <a:endParaRPr lang="en-US" sz="2800" dirty="0"/>
          </a:p>
          <a:p>
            <a:r>
              <a:rPr lang="en-US" sz="2800" dirty="0" smtClean="0"/>
              <a:t>13,000</a:t>
            </a:r>
            <a:r>
              <a:rPr lang="en-US" sz="2800" dirty="0"/>
              <a:t>+ messages on mailing lists</a:t>
            </a:r>
          </a:p>
          <a:p>
            <a:endParaRPr lang="nl-NL" sz="2800" dirty="0"/>
          </a:p>
        </p:txBody>
      </p:sp>
      <p:pic>
        <p:nvPicPr>
          <p:cNvPr id="1026" name="Picture 2" descr="http://4.bp.blogspot.com/_VY2WcB2eg6s/TTUFFy2pShI/AAAAAAAAAcE/0yiDyaYPhUA/s1600/118z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7"/>
          <a:stretch/>
        </p:blipFill>
        <p:spPr bwMode="auto">
          <a:xfrm>
            <a:off x="5581294" y="3817299"/>
            <a:ext cx="3559145" cy="1646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SonarQube</a:t>
            </a:r>
            <a:r>
              <a:rPr lang="nl-NL" dirty="0" smtClean="0"/>
              <a:t> </a:t>
            </a:r>
            <a:r>
              <a:rPr lang="nl-NL" dirty="0" err="1" smtClean="0"/>
              <a:t>architecture</a:t>
            </a:r>
            <a:endParaRPr lang="nl-NL" dirty="0"/>
          </a:p>
        </p:txBody>
      </p:sp>
      <p:pic>
        <p:nvPicPr>
          <p:cNvPr id="4098" name="Picture 2" descr="http://img.my.csdn.net/uploads/201201/4/0_1325683833TqZ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23950"/>
            <a:ext cx="6629400" cy="41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0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SonarQube</a:t>
            </a:r>
            <a:r>
              <a:rPr lang="nl-NL" dirty="0" smtClean="0"/>
              <a:t> basic features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276350"/>
            <a:ext cx="4143375" cy="364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2" y="1"/>
            <a:ext cx="7593116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0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Dashboard </a:t>
            </a:r>
            <a:r>
              <a:rPr lang="nl-NL" dirty="0" err="1" smtClean="0"/>
              <a:t>with</a:t>
            </a:r>
            <a:r>
              <a:rPr lang="nl-NL" dirty="0" smtClean="0"/>
              <a:t> ‘time changes’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8" y="1200150"/>
            <a:ext cx="888344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Configure dashboards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" y="1657350"/>
            <a:ext cx="898263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3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Configure dashboards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96591"/>
            <a:ext cx="66008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7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1" y="22254"/>
            <a:ext cx="9113378" cy="48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4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4" y="0"/>
            <a:ext cx="863315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3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SonarQube</a:t>
            </a:r>
            <a:r>
              <a:rPr lang="en-US" sz="2000" dirty="0" smtClean="0"/>
              <a:t> basic features</a:t>
            </a:r>
          </a:p>
          <a:p>
            <a:r>
              <a:rPr lang="en-US" sz="2000" dirty="0" smtClean="0"/>
              <a:t>Analyzing data</a:t>
            </a:r>
          </a:p>
          <a:p>
            <a:r>
              <a:rPr lang="en-US" sz="2000" dirty="0" smtClean="0"/>
              <a:t>Code review</a:t>
            </a:r>
          </a:p>
          <a:p>
            <a:r>
              <a:rPr lang="en-US" sz="2000" dirty="0" smtClean="0"/>
              <a:t>Hunting bad design and architecture</a:t>
            </a:r>
          </a:p>
          <a:p>
            <a:r>
              <a:rPr lang="en-US" sz="2000" dirty="0" smtClean="0"/>
              <a:t>Testing</a:t>
            </a:r>
          </a:p>
          <a:p>
            <a:r>
              <a:rPr lang="en-US" sz="2000" dirty="0" smtClean="0"/>
              <a:t>Other languages</a:t>
            </a:r>
          </a:p>
          <a:p>
            <a:r>
              <a:rPr lang="en-US" sz="2000" dirty="0" smtClean="0"/>
              <a:t>Plugins</a:t>
            </a:r>
          </a:p>
          <a:p>
            <a:r>
              <a:rPr lang="en-US" sz="2000" dirty="0" smtClean="0"/>
              <a:t>Using </a:t>
            </a:r>
            <a:r>
              <a:rPr lang="en-US" sz="2000" dirty="0" err="1" smtClean="0"/>
              <a:t>SonarQube</a:t>
            </a:r>
            <a:r>
              <a:rPr lang="en-US" sz="2000" dirty="0" smtClean="0"/>
              <a:t> on existing projects</a:t>
            </a:r>
          </a:p>
          <a:p>
            <a:r>
              <a:rPr lang="en-US" sz="2000" dirty="0" smtClean="0"/>
              <a:t>Tips / summary</a:t>
            </a:r>
          </a:p>
          <a:p>
            <a:r>
              <a:rPr lang="en-US" sz="2000" dirty="0" smtClean="0"/>
              <a:t>Questions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52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Gates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3950"/>
            <a:ext cx="84963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067175"/>
            <a:ext cx="3733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229100" y="3752850"/>
            <a:ext cx="685800" cy="2857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77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Notifications</a:t>
            </a:r>
            <a:endParaRPr lang="en-US" sz="31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590800"/>
            <a:ext cx="67722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200150"/>
            <a:ext cx="85153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Analysing</a:t>
            </a:r>
            <a:r>
              <a:rPr lang="nl-NL" dirty="0" smtClean="0"/>
              <a:t> data</a:t>
            </a:r>
            <a:endParaRPr lang="nl-NL" dirty="0"/>
          </a:p>
        </p:txBody>
      </p:sp>
      <p:pic>
        <p:nvPicPr>
          <p:cNvPr id="15362" name="Picture 2" descr="http://upload.wikimedia.org/wikipedia/commons/a/a2/CBP_chemist_reads_a_DNA_profi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23" y="1200151"/>
            <a:ext cx="7389954" cy="3707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0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Compare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9" y="1510903"/>
            <a:ext cx="8774063" cy="283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80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Measures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7" y="1578768"/>
            <a:ext cx="8845367" cy="28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7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Measure</a:t>
            </a:r>
            <a:r>
              <a:rPr lang="nl-NL" dirty="0" smtClean="0"/>
              <a:t> Filter as </a:t>
            </a:r>
            <a:r>
              <a:rPr lang="nl-NL" dirty="0" err="1" smtClean="0"/>
              <a:t>Bubble</a:t>
            </a:r>
            <a:r>
              <a:rPr lang="nl-NL" dirty="0" smtClean="0"/>
              <a:t> Chart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4" y="1200150"/>
            <a:ext cx="8871112" cy="381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9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Filter Motion Chart</a:t>
            </a:r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123950"/>
            <a:ext cx="71151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4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good</a:t>
            </a:r>
            <a:r>
              <a:rPr lang="nl-NL" dirty="0" smtClean="0"/>
              <a:t> code?</a:t>
            </a:r>
            <a:endParaRPr lang="nl-NL" dirty="0"/>
          </a:p>
        </p:txBody>
      </p:sp>
      <p:pic>
        <p:nvPicPr>
          <p:cNvPr id="4" name="Content Placeholder 7" descr="wtf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0300" y="1234440"/>
            <a:ext cx="4343400" cy="3909060"/>
          </a:xfrm>
        </p:spPr>
      </p:pic>
    </p:spTree>
    <p:extLst>
      <p:ext uri="{BB962C8B-B14F-4D97-AF65-F5344CB8AC3E}">
        <p14:creationId xmlns:p14="http://schemas.microsoft.com/office/powerpoint/2010/main" val="237361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Code review</a:t>
            </a:r>
            <a:endParaRPr lang="nl-NL" dirty="0"/>
          </a:p>
        </p:txBody>
      </p:sp>
      <p:pic>
        <p:nvPicPr>
          <p:cNvPr id="6146" name="Picture 2" descr="http://eugenedvorkin.com/wp-content/gallery/cache/220__320x240_code_review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1201320"/>
            <a:ext cx="4686299" cy="383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9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Roles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6" y="1543050"/>
            <a:ext cx="888170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for thousands of years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07" y="1200150"/>
            <a:ext cx="6144986" cy="3795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371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Add</a:t>
            </a:r>
            <a:r>
              <a:rPr lang="nl-NL" dirty="0" smtClean="0"/>
              <a:t> code review</a:t>
            </a:r>
            <a:endParaRPr lang="nl-N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3000"/>
            <a:ext cx="79914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57476"/>
            <a:ext cx="22002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28901"/>
            <a:ext cx="28575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4428259"/>
            <a:ext cx="7591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246974" y="2457451"/>
            <a:ext cx="457200" cy="1714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276600" y="3200400"/>
            <a:ext cx="762000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562600" y="4171950"/>
            <a:ext cx="609600" cy="17145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code reviews?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“We </a:t>
            </a:r>
            <a:r>
              <a:rPr lang="en-US" sz="2800" dirty="0"/>
              <a:t>all need people who will give us feedback. That's how we improve</a:t>
            </a:r>
            <a:r>
              <a:rPr lang="en-US" sz="2800" dirty="0" smtClean="0"/>
              <a:t>.”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 Bill Gates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5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Hunting</a:t>
            </a:r>
            <a:r>
              <a:rPr lang="nl-NL" dirty="0"/>
              <a:t> bad design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architecture</a:t>
            </a:r>
            <a:endParaRPr lang="en-US" dirty="0"/>
          </a:p>
        </p:txBody>
      </p:sp>
      <p:pic>
        <p:nvPicPr>
          <p:cNvPr id="5122" name="Picture 2" descr="http://upload.wikimedia.org/wikipedia/commons/0/05/Classic-spaghetti-carbon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33780"/>
            <a:ext cx="5715000" cy="380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1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Hunting</a:t>
            </a:r>
            <a:r>
              <a:rPr lang="nl-NL" dirty="0" smtClean="0"/>
              <a:t> bad design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architecture</a:t>
            </a:r>
            <a:endParaRPr lang="nl-NL" dirty="0"/>
          </a:p>
        </p:txBody>
      </p:sp>
      <p:pic>
        <p:nvPicPr>
          <p:cNvPr id="3074" name="Picture 2" descr="http://foxcommunications.co.uk/wp-content/uploads/2011/12/bad-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257299"/>
            <a:ext cx="5638799" cy="38241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50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Architectural</a:t>
            </a:r>
            <a:r>
              <a:rPr lang="nl-NL" dirty="0" smtClean="0"/>
              <a:t> </a:t>
            </a:r>
            <a:r>
              <a:rPr lang="nl-NL" dirty="0" err="1" smtClean="0"/>
              <a:t>constraints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228725"/>
            <a:ext cx="65817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6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Architectural</a:t>
            </a:r>
            <a:r>
              <a:rPr lang="nl-NL" dirty="0"/>
              <a:t> </a:t>
            </a:r>
            <a:r>
              <a:rPr lang="nl-NL" dirty="0" err="1"/>
              <a:t>constraints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" y="1885950"/>
            <a:ext cx="903041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4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</a:t>
            </a:r>
            <a:endParaRPr lang="nl-N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5937"/>
            <a:ext cx="5410200" cy="27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85937"/>
            <a:ext cx="2315356" cy="278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6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Package </a:t>
            </a:r>
            <a:r>
              <a:rPr lang="nl-NL" dirty="0" err="1" smtClean="0"/>
              <a:t>tangle</a:t>
            </a:r>
            <a:r>
              <a:rPr lang="nl-NL" dirty="0" smtClean="0"/>
              <a:t> index</a:t>
            </a:r>
            <a:endParaRPr lang="nl-NL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60" y="1609724"/>
            <a:ext cx="8745681" cy="46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" y="3028950"/>
            <a:ext cx="8631381" cy="45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Testing</a:t>
            </a:r>
            <a:endParaRPr lang="nl-NL" dirty="0"/>
          </a:p>
        </p:txBody>
      </p:sp>
      <p:pic>
        <p:nvPicPr>
          <p:cNvPr id="13314" name="Picture 2" descr="http://www.optimine.com/wp-content/uploads/2012/06/Bid-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14451"/>
            <a:ext cx="5486400" cy="3763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manual execution of unit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clean install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clean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org.jacoco:jacoco-maven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plugin:prepare-agent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install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Dmaven.test.failure.ignore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=true</a:t>
            </a:r>
            <a:b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31849" y="2190750"/>
            <a:ext cx="1676400" cy="6858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after years of improvements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200150"/>
            <a:ext cx="3790950" cy="379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9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Coverage</a:t>
            </a:r>
            <a:r>
              <a:rPr lang="nl-NL" dirty="0"/>
              <a:t> per test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2007"/>
            <a:ext cx="4867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87486"/>
            <a:ext cx="48577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3" y="3181350"/>
            <a:ext cx="8798254" cy="175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6200000">
            <a:off x="4638675" y="1832055"/>
            <a:ext cx="457200" cy="20716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400800" y="2877988"/>
            <a:ext cx="457200" cy="20716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9430410">
            <a:off x="1769417" y="2039117"/>
            <a:ext cx="457201" cy="9782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9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Coverage</a:t>
            </a:r>
            <a:r>
              <a:rPr lang="nl-NL" dirty="0" smtClean="0"/>
              <a:t> per test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Configure the POM (see next slide)</a:t>
            </a:r>
          </a:p>
          <a:p>
            <a:r>
              <a:rPr lang="en-US" sz="2800" dirty="0" smtClean="0"/>
              <a:t>Activate profile to get coverage per test information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org.jacoco:jacoco-maven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plugin:prepare-agent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clean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install 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Pcoverage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-per-test </a:t>
            </a:r>
          </a:p>
          <a:p>
            <a:r>
              <a:rPr lang="en-US" sz="2800" dirty="0"/>
              <a:t>Analyze the </a:t>
            </a:r>
            <a:r>
              <a:rPr lang="en-US" sz="2800" dirty="0" smtClean="0"/>
              <a:t>project</a:t>
            </a:r>
          </a:p>
          <a:p>
            <a:pPr marL="457200" lvl="1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2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57150"/>
            <a:ext cx="6019800" cy="499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Coverage</a:t>
            </a:r>
            <a:r>
              <a:rPr lang="nl-NL" dirty="0"/>
              <a:t> per </a:t>
            </a:r>
            <a:r>
              <a:rPr lang="nl-NL" dirty="0" smtClean="0"/>
              <a:t>test </a:t>
            </a:r>
            <a:r>
              <a:rPr lang="en-US" dirty="0" smtClean="0"/>
              <a:t>workspace</a:t>
            </a:r>
            <a:endParaRPr lang="en-US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09" y="1200150"/>
            <a:ext cx="706918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testing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8" y="1200150"/>
            <a:ext cx="875024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Add integration test coverage widget to </a:t>
            </a:r>
            <a:r>
              <a:rPr lang="en-US" sz="2800" dirty="0" err="1" smtClean="0"/>
              <a:t>SonarQube</a:t>
            </a:r>
            <a:endParaRPr lang="en-US" sz="2800" dirty="0" smtClean="0"/>
          </a:p>
          <a:p>
            <a:r>
              <a:rPr lang="en-US" sz="2800" dirty="0" smtClean="0"/>
              <a:t>Download </a:t>
            </a:r>
            <a:r>
              <a:rPr lang="en-US" sz="2800" dirty="0" err="1" smtClean="0"/>
              <a:t>Jacoco</a:t>
            </a:r>
            <a:r>
              <a:rPr lang="en-US" sz="2800" dirty="0" smtClean="0"/>
              <a:t> agent</a:t>
            </a:r>
          </a:p>
          <a:p>
            <a:r>
              <a:rPr lang="en-US" sz="2800" dirty="0" smtClean="0"/>
              <a:t>Configuration for Tomcat’s catalina.bat: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JACOCO=-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javaagent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:$path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$\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lib\jacocoagent.jar,</a:t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destfile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resultpath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$\</a:t>
            </a:r>
            <a:r>
              <a:rPr lang="en-US" sz="2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jacoco.exec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b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append=false,includes=com.dockerpi.*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set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JAVA_OPTS=%JAVA_OPTS% %JACOCO%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43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Start Tomcat</a:t>
            </a:r>
          </a:p>
          <a:p>
            <a:r>
              <a:rPr lang="en-US" sz="2800" dirty="0" smtClean="0"/>
              <a:t>Execute tests (manual, integration, performance…)</a:t>
            </a:r>
          </a:p>
          <a:p>
            <a:r>
              <a:rPr lang="en-US" sz="2800" dirty="0" smtClean="0"/>
              <a:t>Stop </a:t>
            </a:r>
            <a:r>
              <a:rPr lang="en-US" sz="2800" dirty="0" smtClean="0"/>
              <a:t>Tomcat and execute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analysis</a:t>
            </a: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clean install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Dsonar.dynamicAnalysis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reuseReports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-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Dsonar.jacoco.itReportPath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$</a:t>
            </a:r>
            <a:r>
              <a:rPr lang="en-US" sz="28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resultpath</a:t>
            </a:r>
            <a:r>
              <a:rPr lang="en-US" sz="28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$\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jacoco.exec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67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Unit and integration testing combined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15458"/>
            <a:ext cx="44767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4467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rules for unit testing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85900"/>
            <a:ext cx="8801100" cy="241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0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rules for unit testing</a:t>
            </a:r>
            <a:endParaRPr lang="en-US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00150"/>
            <a:ext cx="5905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for 39 days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257300"/>
            <a:ext cx="7696200" cy="377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8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PMD rules for unit testing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7" y="1276350"/>
            <a:ext cx="8237286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4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114300"/>
            <a:ext cx="49434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languages</a:t>
            </a:r>
            <a:endParaRPr lang="en-US" dirty="0"/>
          </a:p>
        </p:txBody>
      </p:sp>
      <p:pic>
        <p:nvPicPr>
          <p:cNvPr id="3074" name="Picture 2" descr="http://upload.wikimedia.org/wikipedia/commons/c/ca/Globe_of_langu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2" y="1371600"/>
            <a:ext cx="7005636" cy="36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6" y="1200149"/>
            <a:ext cx="7494688" cy="39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JavaScript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1" y="1200150"/>
            <a:ext cx="7951899" cy="38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259" y="1233266"/>
            <a:ext cx="5239482" cy="40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1" y="1200151"/>
            <a:ext cx="4000499" cy="39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plugin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315" y="1191492"/>
            <a:ext cx="6721370" cy="395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8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Plugins</a:t>
            </a:r>
            <a:endParaRPr lang="en-US" dirty="0"/>
          </a:p>
        </p:txBody>
      </p:sp>
      <p:pic>
        <p:nvPicPr>
          <p:cNvPr id="4098" name="Picture 2" descr="http://upload.wikimedia.org/wikipedia/commons/5/54/Car2Go_Charging_Station_Stuttgart_2013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7300"/>
            <a:ext cx="7772400" cy="3871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8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Pitest</a:t>
            </a:r>
            <a:r>
              <a:rPr lang="en-US" dirty="0"/>
              <a:t> plugin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11" y="1200150"/>
            <a:ext cx="6426979" cy="15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0" y="2914649"/>
            <a:ext cx="5948680" cy="2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28600" y="2800349"/>
            <a:ext cx="8686800" cy="0"/>
          </a:xfrm>
          <a:prstGeom prst="line">
            <a:avLst/>
          </a:prstGeom>
          <a:ln w="5715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7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Microsoft Applications: "about 10 - 20 defects per 1000 lines of </a:t>
            </a:r>
            <a:r>
              <a:rPr lang="en-US" sz="2800" dirty="0" smtClean="0"/>
              <a:t>code during </a:t>
            </a:r>
            <a:r>
              <a:rPr lang="en-US" sz="2800" dirty="0"/>
              <a:t>in-house testing,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0.5 defect per </a:t>
            </a:r>
            <a:r>
              <a:rPr lang="en-US" sz="2800" dirty="0" smtClean="0"/>
              <a:t>1000 </a:t>
            </a:r>
            <a:r>
              <a:rPr lang="en-US" sz="2800" dirty="0"/>
              <a:t>lines of </a:t>
            </a:r>
            <a:r>
              <a:rPr lang="en-US" sz="2800" dirty="0" smtClean="0"/>
              <a:t>code </a:t>
            </a:r>
            <a:r>
              <a:rPr lang="en-US" sz="2800" dirty="0"/>
              <a:t>in </a:t>
            </a:r>
            <a:r>
              <a:rPr lang="en-US" sz="2800" dirty="0" smtClean="0"/>
              <a:t>released product (Dave Moore </a:t>
            </a:r>
            <a:r>
              <a:rPr lang="en-US" sz="2800" dirty="0"/>
              <a:t>1992</a:t>
            </a:r>
            <a:r>
              <a:rPr lang="en-US" sz="2800" dirty="0" smtClean="0"/>
              <a:t>).“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5275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169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Enable ‘Survived mutant’ rule in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Quality Profile</a:t>
            </a:r>
          </a:p>
          <a:p>
            <a:r>
              <a:rPr lang="en-US" sz="2800" dirty="0" smtClean="0"/>
              <a:t>Configure </a:t>
            </a:r>
            <a:r>
              <a:rPr lang="en-US" sz="2800" dirty="0" err="1" smtClean="0"/>
              <a:t>Pitest</a:t>
            </a:r>
            <a:r>
              <a:rPr lang="en-US" sz="2800" dirty="0" smtClean="0"/>
              <a:t> for instance with Maven </a:t>
            </a:r>
            <a:r>
              <a:rPr lang="en-US" sz="2800" dirty="0" smtClean="0"/>
              <a:t>(</a:t>
            </a:r>
            <a:r>
              <a:rPr lang="en-US" sz="2800" dirty="0" smtClean="0"/>
              <a:t>see next </a:t>
            </a:r>
            <a:r>
              <a:rPr lang="en-US" sz="2800" dirty="0" smtClean="0"/>
              <a:t>slides)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82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Execute </a:t>
            </a:r>
            <a:r>
              <a:rPr lang="en-US" sz="2800" dirty="0" smtClean="0"/>
              <a:t>tests and send results to </a:t>
            </a:r>
            <a:r>
              <a:rPr lang="en-US" sz="2800" dirty="0" err="1" smtClean="0"/>
              <a:t>SonarQube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org.pitest:pitest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maven:mutationCoverage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Dsonar.pitest.mode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reuseReport</a:t>
            </a:r>
            <a:endParaRPr lang="en-US" sz="2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09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Pitest</a:t>
            </a:r>
            <a:r>
              <a:rPr lang="en-US" dirty="0" smtClean="0"/>
              <a:t>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29050"/>
          </a:xfrm>
        </p:spPr>
        <p:txBody>
          <a:bodyPr>
            <a:normAutofit/>
          </a:bodyPr>
          <a:lstStyle/>
          <a:p>
            <a:pPr fontAlgn="base"/>
            <a:r>
              <a:rPr lang="en-US" sz="1400" dirty="0" smtClean="0"/>
              <a:t>Maven configuration inside </a:t>
            </a:r>
            <a:r>
              <a:rPr lang="en-US" sz="1400" dirty="0"/>
              <a:t>the build/plugins </a:t>
            </a:r>
            <a:r>
              <a:rPr lang="en-US" sz="1400" dirty="0" smtClean="0"/>
              <a:t>section</a:t>
            </a:r>
            <a:endParaRPr lang="en-US" sz="1400" dirty="0"/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&lt;plugin&gt;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org.pitest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groupId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pitest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-maven&lt;/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artifactId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&lt;version&gt;LATEST&lt;/version&gt;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&lt;configuration&gt;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inScopeClasses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inScopeClasses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com.example</a:t>
            </a:r>
            <a:r>
              <a:rPr lang="en-US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*&lt;/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param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targetClasses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  &lt;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&gt;XML&lt;/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 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  &lt;/</a:t>
            </a:r>
            <a:r>
              <a:rPr lang="en-US" sz="1200" dirty="0" err="1">
                <a:latin typeface="Consolas" panose="020B0609020204030204" pitchFamily="49" charset="0"/>
                <a:cs typeface="Consolas" panose="020B0609020204030204" pitchFamily="49" charset="0"/>
              </a:rPr>
              <a:t>outputFormats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  &lt;/configuration&gt;</a:t>
            </a:r>
          </a:p>
          <a:p>
            <a:pPr marL="0" indent="0" fontAlgn="base">
              <a:buNone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&lt;/plugin&gt;</a:t>
            </a:r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90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Pitest</a:t>
            </a:r>
            <a:r>
              <a:rPr lang="en-US" dirty="0"/>
              <a:t> plugin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5" y="1200150"/>
            <a:ext cx="733301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4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breaker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[INFO] [15:15:57.671] Executing post-job class </a:t>
            </a:r>
            <a:r>
              <a:rPr lang="en-US" dirty="0" err="1"/>
              <a:t>org.sonar.plugins.buildbreaker.AlertBreaker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[ERROR] [15:15:57.673] [BUILD BREAKER] Coverage &lt; 80</a:t>
            </a:r>
          </a:p>
          <a:p>
            <a:pPr marL="0" indent="0">
              <a:buNone/>
            </a:pPr>
            <a:r>
              <a:rPr lang="en-US" dirty="0"/>
              <a:t>[ERROR] [15:15:57.673] [BUILD BREAKER] Critical issues &gt; 0</a:t>
            </a:r>
          </a:p>
          <a:p>
            <a:pPr marL="0" indent="0">
              <a:buNone/>
            </a:pPr>
            <a:r>
              <a:rPr lang="en-US" dirty="0"/>
              <a:t>[ERROR] [15:15:57.673] [BUILD BREAKER] Major issues &gt; 0</a:t>
            </a:r>
          </a:p>
          <a:p>
            <a:pPr marL="0" indent="0">
              <a:buNone/>
            </a:pPr>
            <a:r>
              <a:rPr lang="en-US" dirty="0"/>
              <a:t>[ERROR] Alert thresholds have been hit (3 times).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[INFO] BUILD FAILURE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[INFO] Total time: 8.169s</a:t>
            </a:r>
          </a:p>
          <a:p>
            <a:pPr marL="0" indent="0">
              <a:buNone/>
            </a:pPr>
            <a:r>
              <a:rPr lang="en-US" dirty="0"/>
              <a:t>[INFO] Finished at: Sat Aug 30 15:15:57 CEST 2014</a:t>
            </a:r>
          </a:p>
          <a:p>
            <a:pPr marL="0" indent="0">
              <a:buNone/>
            </a:pPr>
            <a:r>
              <a:rPr lang="en-US" dirty="0"/>
              <a:t>[INFO] Final Memory: 21M/234M</a:t>
            </a:r>
          </a:p>
          <a:p>
            <a:pPr marL="0" indent="0">
              <a:buNone/>
            </a:pPr>
            <a:r>
              <a:rPr lang="en-US" dirty="0"/>
              <a:t>[INFO] 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[ERROR] Failed to execute goal org.codehaus.mojo:sonar-maven-plugin:2.4:sonar (default-cli) on project </a:t>
            </a:r>
            <a:r>
              <a:rPr lang="en-US" dirty="0" err="1"/>
              <a:t>DockerPiExample</a:t>
            </a:r>
            <a:r>
              <a:rPr lang="en-US" dirty="0"/>
              <a:t>: Alert thresholds have been hit (3 times)</a:t>
            </a:r>
          </a:p>
        </p:txBody>
      </p:sp>
    </p:spTree>
    <p:extLst>
      <p:ext uri="{BB962C8B-B14F-4D97-AF65-F5344CB8AC3E}">
        <p14:creationId xmlns:p14="http://schemas.microsoft.com/office/powerpoint/2010/main" val="71623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(Eclipse) IDE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Supports incremental analyses (default)</a:t>
            </a:r>
          </a:p>
          <a:p>
            <a:r>
              <a:rPr lang="en-US" sz="2800" dirty="0" smtClean="0"/>
              <a:t>Install plugin through Eclipse Marketplace</a:t>
            </a:r>
          </a:p>
          <a:p>
            <a:r>
              <a:rPr lang="en-US" sz="2800" dirty="0" smtClean="0"/>
              <a:t>Configure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server:</a:t>
            </a:r>
          </a:p>
          <a:p>
            <a:pPr lvl="1"/>
            <a:r>
              <a:rPr lang="en-US" sz="2800" dirty="0" smtClean="0"/>
              <a:t>Window -&gt; Preferences -&gt;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-&gt; Servers</a:t>
            </a:r>
          </a:p>
          <a:p>
            <a:pPr lvl="1"/>
            <a:r>
              <a:rPr lang="en-US" sz="2800" dirty="0" smtClean="0"/>
              <a:t>Right click on your project in the Project Explorer</a:t>
            </a:r>
          </a:p>
          <a:p>
            <a:pPr lvl="1"/>
            <a:r>
              <a:rPr lang="en-US" sz="2800" dirty="0" smtClean="0"/>
              <a:t>Configure -&gt; Associate with </a:t>
            </a:r>
            <a:r>
              <a:rPr lang="en-US" sz="2800" dirty="0" err="1" smtClean="0"/>
              <a:t>SonarQube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563" y="4248150"/>
            <a:ext cx="64960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Eclipse </a:t>
            </a:r>
            <a:r>
              <a:rPr lang="en-US" dirty="0" err="1" smtClean="0"/>
              <a:t>SonarQube</a:t>
            </a:r>
            <a:r>
              <a:rPr lang="en-US" dirty="0" smtClean="0"/>
              <a:t> Issues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166413"/>
            <a:ext cx="9344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14450"/>
            <a:ext cx="38004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5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Eclipse </a:t>
            </a:r>
            <a:r>
              <a:rPr lang="en-US" dirty="0" err="1"/>
              <a:t>SonarQube</a:t>
            </a:r>
            <a:r>
              <a:rPr lang="en-US" dirty="0"/>
              <a:t> </a:t>
            </a:r>
            <a:r>
              <a:rPr lang="en-US" dirty="0" smtClean="0"/>
              <a:t>Issues Editor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485"/>
            <a:ext cx="9334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6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Eclipse </a:t>
            </a:r>
            <a:r>
              <a:rPr lang="en-US" dirty="0" err="1"/>
              <a:t>SonarQube</a:t>
            </a:r>
            <a:r>
              <a:rPr lang="en-US" dirty="0"/>
              <a:t> </a:t>
            </a:r>
            <a:r>
              <a:rPr lang="en-US" dirty="0" smtClean="0"/>
              <a:t>Web Browser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485"/>
            <a:ext cx="93535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4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SCM Activity plugin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68" y="1714502"/>
            <a:ext cx="7515065" cy="29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8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NASA's </a:t>
            </a:r>
            <a:r>
              <a:rPr lang="en-US" sz="2800" dirty="0"/>
              <a:t>Spirit rover became unresponsive on January 21, 2004, a few weeks after landing on Mars</a:t>
            </a:r>
            <a:r>
              <a:rPr lang="en-US" sz="2800" dirty="0" smtClean="0"/>
              <a:t>. (Wikipedia)</a:t>
            </a:r>
          </a:p>
          <a:p>
            <a:endParaRPr lang="en-US" sz="2800" dirty="0" smtClean="0"/>
          </a:p>
          <a:p>
            <a:r>
              <a:rPr lang="en-US" sz="2800" dirty="0"/>
              <a:t>In January 2009, Google's search engine erroneously notified users that every web site world wide was potentially malicious, including its </a:t>
            </a:r>
            <a:r>
              <a:rPr lang="en-US" sz="2800" dirty="0" smtClean="0"/>
              <a:t>own. (Wikipedia)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56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Stability plugin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37" y="1885950"/>
            <a:ext cx="8820726" cy="174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3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 Stability plugin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7" y="1257301"/>
            <a:ext cx="7091946" cy="390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 metrics plugin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7" y="1714500"/>
            <a:ext cx="897094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0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Mojo Bridge Plugin (Development)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3" y="1485901"/>
            <a:ext cx="8606815" cy="1924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Mojo Bridge Plugin (Development)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1" y="1185272"/>
            <a:ext cx="7303398" cy="395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Leftovers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0150"/>
            <a:ext cx="68580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0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Libraries</a:t>
            </a:r>
            <a:endParaRPr lang="nl-NL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3" y="1276350"/>
            <a:ext cx="86480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en-US" sz="3200" dirty="0" err="1">
                <a:latin typeface="Consolas" panose="020B0609020204030204" pitchFamily="49" charset="0"/>
                <a:cs typeface="Consolas" panose="020B0609020204030204" pitchFamily="49" charset="0"/>
              </a:rPr>
              <a:t>Dsonar.branch</a:t>
            </a:r>
            <a:r>
              <a:rPr lang="en-US" sz="3200" dirty="0">
                <a:latin typeface="Consolas" panose="020B0609020204030204" pitchFamily="49" charset="0"/>
                <a:cs typeface="Consolas" panose="020B0609020204030204" pitchFamily="49" charset="0"/>
              </a:rPr>
              <a:t>=4.4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9" y="1748163"/>
            <a:ext cx="8736163" cy="27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7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382000" cy="3394472"/>
          </a:xfrm>
        </p:spPr>
        <p:txBody>
          <a:bodyPr>
            <a:noAutofit/>
          </a:bodyPr>
          <a:lstStyle/>
          <a:p>
            <a:r>
              <a:rPr lang="en-US" sz="2800" dirty="0" smtClean="0"/>
              <a:t>Ignore files</a:t>
            </a:r>
          </a:p>
          <a:p>
            <a:r>
              <a:rPr lang="en-US" sz="2800" dirty="0" smtClean="0"/>
              <a:t>Ignore issues</a:t>
            </a:r>
          </a:p>
          <a:p>
            <a:r>
              <a:rPr lang="en-US" sz="2800" dirty="0" smtClean="0"/>
              <a:t>Ignore duplications</a:t>
            </a:r>
          </a:p>
          <a:p>
            <a:r>
              <a:rPr lang="en-US" sz="2800" dirty="0" smtClean="0"/>
              <a:t>Ignore code coverage</a:t>
            </a:r>
          </a:p>
          <a:p>
            <a:r>
              <a:rPr lang="en-US" sz="2800" dirty="0" smtClean="0"/>
              <a:t>Example</a:t>
            </a:r>
            <a:r>
              <a:rPr lang="en-US" sz="2800" dirty="0" smtClean="0"/>
              <a:t>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mvn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sonar:sonar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Dsonar.exclusions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</a:p>
          <a:p>
            <a:pPr marL="0" indent="0">
              <a:buNone/>
            </a:pP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/main/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webapp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/lib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/*.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js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Concept, Document, Focus, Letter, Looking, Magn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00148"/>
            <a:ext cx="3962400" cy="2637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4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Duplications across projects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2" y="1432213"/>
            <a:ext cx="8909857" cy="28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them as fast as possible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r="13917" b="46222"/>
          <a:stretch/>
        </p:blipFill>
        <p:spPr>
          <a:xfrm>
            <a:off x="876300" y="1200149"/>
            <a:ext cx="7391400" cy="390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43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Duplications across projects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0" y="1200150"/>
            <a:ext cx="7210081" cy="387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5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71" y="1885950"/>
            <a:ext cx="830625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Technical debt pyramid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250905"/>
            <a:ext cx="7162799" cy="3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6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LCOM4 / RFC</a:t>
            </a:r>
            <a:endParaRPr lang="en-US" dirty="0"/>
          </a:p>
        </p:txBody>
      </p:sp>
      <p:pic>
        <p:nvPicPr>
          <p:cNvPr id="25602" name="Picture 2" descr="http://upload.wikimedia.org/wikipedia/commons/2/2c/Key_del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33550"/>
            <a:ext cx="2743200" cy="292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4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Using </a:t>
            </a:r>
            <a:r>
              <a:rPr lang="nl-NL" dirty="0" err="1" smtClean="0"/>
              <a:t>SonarQube</a:t>
            </a:r>
            <a:r>
              <a:rPr lang="nl-NL" dirty="0" smtClean="0"/>
              <a:t> on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/>
          </a:p>
        </p:txBody>
      </p:sp>
      <p:pic>
        <p:nvPicPr>
          <p:cNvPr id="11266" name="Picture 2" descr="https://c1.staticflickr.com/9/8244/8496162264_31ca466476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0148"/>
            <a:ext cx="5791200" cy="3863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Using </a:t>
            </a:r>
            <a:r>
              <a:rPr lang="nl-NL" dirty="0" err="1" smtClean="0"/>
              <a:t>SonarQube</a:t>
            </a:r>
            <a:r>
              <a:rPr lang="nl-NL" dirty="0" smtClean="0"/>
              <a:t> on </a:t>
            </a:r>
            <a:r>
              <a:rPr lang="nl-NL" dirty="0" err="1" smtClean="0"/>
              <a:t>existing</a:t>
            </a:r>
            <a:r>
              <a:rPr lang="nl-NL" dirty="0" smtClean="0"/>
              <a:t> </a:t>
            </a:r>
            <a:r>
              <a:rPr lang="nl-NL" dirty="0" err="1" smtClean="0"/>
              <a:t>projects</a:t>
            </a:r>
            <a:endParaRPr lang="nl-N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0150"/>
            <a:ext cx="47910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0"/>
            <a:ext cx="6567191" cy="182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73537"/>
            <a:ext cx="5470791" cy="12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6"/>
          <a:stretch/>
        </p:blipFill>
        <p:spPr bwMode="auto">
          <a:xfrm>
            <a:off x="7086600" y="3311851"/>
            <a:ext cx="1545979" cy="176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SonarQube</a:t>
            </a:r>
            <a:r>
              <a:rPr lang="en-US" dirty="0" smtClean="0"/>
              <a:t> on existing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Identity hotspots</a:t>
            </a:r>
          </a:p>
          <a:p>
            <a:r>
              <a:rPr lang="en-US" sz="2800" dirty="0" smtClean="0"/>
              <a:t>Use action plans</a:t>
            </a:r>
          </a:p>
          <a:p>
            <a:r>
              <a:rPr lang="en-US" sz="2800" dirty="0" smtClean="0"/>
              <a:t>Maybe use a less strict quality profile</a:t>
            </a:r>
          </a:p>
          <a:p>
            <a:r>
              <a:rPr lang="en-US" sz="2800" dirty="0" smtClean="0"/>
              <a:t>Add tasks/stories in the sprint to improve quality</a:t>
            </a:r>
          </a:p>
          <a:p>
            <a:r>
              <a:rPr lang="en-US" sz="2800" dirty="0" smtClean="0"/>
              <a:t>Monitor quality of new code.</a:t>
            </a:r>
          </a:p>
          <a:p>
            <a:pPr lvl="1"/>
            <a:r>
              <a:rPr lang="en-US" sz="2800" dirty="0" smtClean="0"/>
              <a:t>Cutoff plugin</a:t>
            </a:r>
          </a:p>
        </p:txBody>
      </p:sp>
    </p:spTree>
    <p:extLst>
      <p:ext uri="{BB962C8B-B14F-4D97-AF65-F5344CB8AC3E}">
        <p14:creationId xmlns:p14="http://schemas.microsoft.com/office/powerpoint/2010/main" val="26296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Hotspots</a:t>
            </a:r>
            <a:endParaRPr lang="nl-N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9" y="1200149"/>
            <a:ext cx="8089482" cy="38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4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Planning issues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67" y="2514601"/>
            <a:ext cx="7976667" cy="57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49" y="3493292"/>
            <a:ext cx="4398703" cy="67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0" y="4549276"/>
            <a:ext cx="8873380" cy="53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4" y="1200150"/>
            <a:ext cx="84414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>
            <a:off x="4114800" y="2141791"/>
            <a:ext cx="533400" cy="342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114800" y="3150392"/>
            <a:ext cx="533400" cy="342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14800" y="4195985"/>
            <a:ext cx="533400" cy="3429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Issues</a:t>
            </a:r>
            <a:endParaRPr lang="nl-NL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11" y="1200150"/>
            <a:ext cx="885557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2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I use </a:t>
            </a:r>
            <a:r>
              <a:rPr lang="en-US" dirty="0" err="1" smtClean="0"/>
              <a:t>SonarQube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I’m told to use it.</a:t>
            </a:r>
          </a:p>
          <a:p>
            <a:r>
              <a:rPr lang="en-US" sz="2800" dirty="0" smtClean="0"/>
              <a:t>We need to achieve certain results (SIG…)</a:t>
            </a:r>
          </a:p>
          <a:p>
            <a:r>
              <a:rPr lang="en-US" sz="2800" dirty="0" smtClean="0"/>
              <a:t>I want to improve my coding standards</a:t>
            </a:r>
            <a:endParaRPr lang="en-US" sz="2800" dirty="0"/>
          </a:p>
        </p:txBody>
      </p:sp>
      <p:pic>
        <p:nvPicPr>
          <p:cNvPr id="5122" name="Picture 2" descr="http://www.unix-ag.uni-kl.de/~guenther/images/failure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24150"/>
            <a:ext cx="4805363" cy="40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7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using </a:t>
            </a:r>
            <a:r>
              <a:rPr lang="en-US" dirty="0" err="1" smtClean="0"/>
              <a:t>SonarQube</a:t>
            </a:r>
            <a:r>
              <a:rPr lang="en-US" dirty="0" smtClean="0"/>
              <a:t> in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Create stories/tasks to improve the quality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erform manual code reviews</a:t>
            </a:r>
          </a:p>
          <a:p>
            <a:r>
              <a:rPr lang="en-US" sz="2800" dirty="0" smtClean="0"/>
              <a:t>Agree on a standard for items </a:t>
            </a:r>
            <a:r>
              <a:rPr lang="en-US" sz="2800" dirty="0" err="1" smtClean="0"/>
              <a:t>SonarQube</a:t>
            </a:r>
            <a:r>
              <a:rPr lang="en-US" sz="2800" dirty="0" smtClean="0"/>
              <a:t> cannot check</a:t>
            </a:r>
          </a:p>
          <a:p>
            <a:r>
              <a:rPr lang="en-US" sz="2800" dirty="0" smtClean="0"/>
              <a:t>Fix items or mark them as false positive</a:t>
            </a:r>
          </a:p>
          <a:p>
            <a:r>
              <a:rPr lang="en-US" sz="2800" dirty="0" smtClean="0"/>
              <a:t>Use separate logins</a:t>
            </a:r>
          </a:p>
          <a:p>
            <a:r>
              <a:rPr lang="en-US" sz="2800" dirty="0" smtClean="0"/>
              <a:t>Settings/reviews are project specific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2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using </a:t>
            </a:r>
            <a:r>
              <a:rPr lang="en-US" dirty="0" err="1" smtClean="0"/>
              <a:t>SonarQube</a:t>
            </a:r>
            <a:r>
              <a:rPr lang="en-US" dirty="0" smtClean="0"/>
              <a:t> in a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Options to use </a:t>
            </a:r>
            <a:r>
              <a:rPr lang="en-US" sz="2800" dirty="0" err="1" smtClean="0"/>
              <a:t>SonarQube</a:t>
            </a:r>
            <a:endParaRPr lang="en-US" sz="2800" dirty="0" smtClean="0"/>
          </a:p>
          <a:p>
            <a:pPr lvl="1"/>
            <a:r>
              <a:rPr lang="en-US" sz="2800" dirty="0" smtClean="0"/>
              <a:t>Central server (commit AND nightly)</a:t>
            </a:r>
          </a:p>
          <a:p>
            <a:pPr lvl="1"/>
            <a:r>
              <a:rPr lang="en-US" sz="2800" dirty="0" smtClean="0"/>
              <a:t>IDE plugin (for instance Eclipse plugin)</a:t>
            </a:r>
          </a:p>
          <a:p>
            <a:pPr lvl="1"/>
            <a:r>
              <a:rPr lang="en-US" sz="2800" dirty="0" smtClean="0"/>
              <a:t>Local in your development </a:t>
            </a:r>
            <a:r>
              <a:rPr lang="en-US" sz="2800" dirty="0" smtClean="0"/>
              <a:t>environment</a:t>
            </a:r>
            <a:r>
              <a:rPr lang="en-US" sz="2800" dirty="0"/>
              <a:t>	</a:t>
            </a:r>
            <a:endParaRPr lang="en-US" sz="2800" dirty="0" smtClean="0"/>
          </a:p>
          <a:p>
            <a:r>
              <a:rPr lang="en-US" sz="2800" dirty="0" smtClean="0"/>
              <a:t>Check code quality before ‘To verify’ step</a:t>
            </a:r>
          </a:p>
          <a:p>
            <a:pPr lvl="1"/>
            <a:r>
              <a:rPr lang="en-US" sz="2800" dirty="0" smtClean="0"/>
              <a:t>First </a:t>
            </a:r>
            <a:r>
              <a:rPr lang="en-US" sz="2800" dirty="0"/>
              <a:t>merge your code so it is up to date</a:t>
            </a:r>
          </a:p>
          <a:p>
            <a:r>
              <a:rPr lang="en-US" sz="2800" dirty="0"/>
              <a:t>Verifier should also verify the quality</a:t>
            </a:r>
          </a:p>
          <a:p>
            <a:pPr marL="365760" lvl="1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6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00350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140" y="57149"/>
            <a:ext cx="3131259" cy="292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9" r="18013"/>
          <a:stretch/>
        </p:blipFill>
        <p:spPr>
          <a:xfrm>
            <a:off x="7409686" y="8572"/>
            <a:ext cx="1315452" cy="327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2998764"/>
            <a:ext cx="5276808" cy="219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3" t="18750" r="35986" b="10417"/>
          <a:stretch/>
        </p:blipFill>
        <p:spPr>
          <a:xfrm>
            <a:off x="4191001" y="3007337"/>
            <a:ext cx="1288901" cy="220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143682"/>
            <a:ext cx="304800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86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 failure, but improve continuously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“</a:t>
            </a:r>
            <a:r>
              <a:rPr lang="en-US" sz="2800" dirty="0"/>
              <a:t>Once we accept our limits, we go beyond them.”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</a:t>
            </a:r>
            <a:r>
              <a:rPr lang="en-US" sz="2800" dirty="0" smtClean="0"/>
              <a:t> </a:t>
            </a:r>
            <a:r>
              <a:rPr lang="en-US" sz="2800" dirty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9027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err="1" smtClean="0"/>
              <a:t>Ask</a:t>
            </a:r>
            <a:r>
              <a:rPr lang="nl-NL" sz="2800" dirty="0" smtClean="0"/>
              <a:t> me!</a:t>
            </a:r>
          </a:p>
          <a:p>
            <a:r>
              <a:rPr lang="nl-NL" sz="2800" dirty="0" err="1" smtClean="0"/>
              <a:t>SonarQube</a:t>
            </a:r>
            <a:r>
              <a:rPr lang="nl-NL" sz="2800" dirty="0" smtClean="0"/>
              <a:t> </a:t>
            </a:r>
            <a:r>
              <a:rPr lang="nl-NL" sz="2800" dirty="0" err="1" smtClean="0"/>
              <a:t>dev</a:t>
            </a:r>
            <a:r>
              <a:rPr lang="nl-NL" sz="2800" dirty="0" smtClean="0"/>
              <a:t> /user mailinglist</a:t>
            </a:r>
          </a:p>
          <a:p>
            <a:r>
              <a:rPr lang="nl-NL" sz="2800" dirty="0" smtClean="0"/>
              <a:t>Sonarqube.org</a:t>
            </a:r>
          </a:p>
          <a:p>
            <a:r>
              <a:rPr lang="nl-NL" sz="2800" dirty="0" err="1" smtClean="0"/>
              <a:t>Nemo</a:t>
            </a:r>
            <a:r>
              <a:rPr lang="nl-NL" sz="2800" dirty="0" smtClean="0"/>
              <a:t> </a:t>
            </a:r>
            <a:r>
              <a:rPr lang="nl-NL" sz="2800" dirty="0" err="1" smtClean="0"/>
              <a:t>example</a:t>
            </a:r>
            <a:r>
              <a:rPr lang="nl-NL" sz="2800" dirty="0" smtClean="0"/>
              <a:t> dashboard</a:t>
            </a:r>
          </a:p>
          <a:p>
            <a:r>
              <a:rPr lang="nl-NL" sz="2800" dirty="0" err="1"/>
              <a:t>SonarQube</a:t>
            </a:r>
            <a:r>
              <a:rPr lang="nl-NL" sz="2800" dirty="0"/>
              <a:t> </a:t>
            </a:r>
            <a:r>
              <a:rPr lang="nl-NL" sz="2800" dirty="0" err="1"/>
              <a:t>books</a:t>
            </a:r>
            <a:endParaRPr lang="nl-NL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21137"/>
            <a:ext cx="35052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4901" y="4620280"/>
            <a:ext cx="5034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johan.janssen@infosupport.com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9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3963</TotalTime>
  <Words>914</Words>
  <Application>Microsoft Office PowerPoint</Application>
  <PresentationFormat>On-screen Show (16:9)</PresentationFormat>
  <Paragraphs>231</Paragraphs>
  <Slides>94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5" baseType="lpstr">
      <vt:lpstr>Decatur</vt:lpstr>
      <vt:lpstr>Beyond the Basics of SonarQube: Improve Your Java(Script) Code Even Further</vt:lpstr>
      <vt:lpstr>Agenda</vt:lpstr>
      <vt:lpstr>Quality for thousands of years</vt:lpstr>
      <vt:lpstr>Quality after years of improvements</vt:lpstr>
      <vt:lpstr>Quality for 39 days</vt:lpstr>
      <vt:lpstr>Bugs</vt:lpstr>
      <vt:lpstr>Bugs</vt:lpstr>
      <vt:lpstr>Find them as fast as possible</vt:lpstr>
      <vt:lpstr>Why should I use SonarQube?</vt:lpstr>
      <vt:lpstr>SonarQube</vt:lpstr>
      <vt:lpstr>SonarQube</vt:lpstr>
      <vt:lpstr>SonarQube architecture</vt:lpstr>
      <vt:lpstr>SonarQube basic features</vt:lpstr>
      <vt:lpstr>PowerPoint Presentation</vt:lpstr>
      <vt:lpstr>Dashboard with ‘time changes’</vt:lpstr>
      <vt:lpstr>Configure dashboards</vt:lpstr>
      <vt:lpstr>Configure dashboards</vt:lpstr>
      <vt:lpstr>PowerPoint Presentation</vt:lpstr>
      <vt:lpstr>PowerPoint Presentation</vt:lpstr>
      <vt:lpstr>Quality Gates</vt:lpstr>
      <vt:lpstr>Notifications</vt:lpstr>
      <vt:lpstr>Analysing data</vt:lpstr>
      <vt:lpstr>Compare</vt:lpstr>
      <vt:lpstr>Measures</vt:lpstr>
      <vt:lpstr>Measure Filter as Bubble Chart</vt:lpstr>
      <vt:lpstr>Filter Motion Chart</vt:lpstr>
      <vt:lpstr>What is good code?</vt:lpstr>
      <vt:lpstr>Code review</vt:lpstr>
      <vt:lpstr>Roles</vt:lpstr>
      <vt:lpstr>Add code review</vt:lpstr>
      <vt:lpstr>Why code reviews?</vt:lpstr>
      <vt:lpstr>Hunting bad design and architecture</vt:lpstr>
      <vt:lpstr>Hunting bad design and architecture</vt:lpstr>
      <vt:lpstr>Architectural constraints</vt:lpstr>
      <vt:lpstr>Architectural constraints</vt:lpstr>
      <vt:lpstr>Package tangle index</vt:lpstr>
      <vt:lpstr>Package tangle index</vt:lpstr>
      <vt:lpstr>Testing</vt:lpstr>
      <vt:lpstr>Now manual execution of unit tests</vt:lpstr>
      <vt:lpstr>Coverage per test</vt:lpstr>
      <vt:lpstr>Coverage per test</vt:lpstr>
      <vt:lpstr>PowerPoint Presentation</vt:lpstr>
      <vt:lpstr>Coverage per test workspace</vt:lpstr>
      <vt:lpstr>Integration testing</vt:lpstr>
      <vt:lpstr>Integration testing</vt:lpstr>
      <vt:lpstr>Integration testing</vt:lpstr>
      <vt:lpstr>Unit and integration testing combined</vt:lpstr>
      <vt:lpstr>PMD rules for unit testing</vt:lpstr>
      <vt:lpstr>PMD rules for unit testing</vt:lpstr>
      <vt:lpstr>PMD rules for unit testing</vt:lpstr>
      <vt:lpstr>PowerPoint Presentation</vt:lpstr>
      <vt:lpstr>Other languages</vt:lpstr>
      <vt:lpstr>JavaScript</vt:lpstr>
      <vt:lpstr>JavaScript</vt:lpstr>
      <vt:lpstr>CSS</vt:lpstr>
      <vt:lpstr>CSS</vt:lpstr>
      <vt:lpstr>Web plugin</vt:lpstr>
      <vt:lpstr>Plugins</vt:lpstr>
      <vt:lpstr>Pitest plugin</vt:lpstr>
      <vt:lpstr>Pitest plugin</vt:lpstr>
      <vt:lpstr>Pitest plugin</vt:lpstr>
      <vt:lpstr>Pitest plugin</vt:lpstr>
      <vt:lpstr>Pitest plugin</vt:lpstr>
      <vt:lpstr>Build breaker plugin</vt:lpstr>
      <vt:lpstr>(Eclipse) IDE integration</vt:lpstr>
      <vt:lpstr>Eclipse SonarQube Issues</vt:lpstr>
      <vt:lpstr>Eclipse SonarQube Issues Editor</vt:lpstr>
      <vt:lpstr>Eclipse SonarQube Web Browser</vt:lpstr>
      <vt:lpstr>SCM Activity plugin</vt:lpstr>
      <vt:lpstr>Build Stability plugin</vt:lpstr>
      <vt:lpstr>Build Stability plugin</vt:lpstr>
      <vt:lpstr>Tab metrics plugin</vt:lpstr>
      <vt:lpstr>Mojo Bridge Plugin (Development)</vt:lpstr>
      <vt:lpstr>Mojo Bridge Plugin (Development)</vt:lpstr>
      <vt:lpstr>Leftovers</vt:lpstr>
      <vt:lpstr>Libraries</vt:lpstr>
      <vt:lpstr>Branches</vt:lpstr>
      <vt:lpstr>Exclusions</vt:lpstr>
      <vt:lpstr>Duplications across projects</vt:lpstr>
      <vt:lpstr>Duplications across projects</vt:lpstr>
      <vt:lpstr>Complexity</vt:lpstr>
      <vt:lpstr>Technical debt pyramid</vt:lpstr>
      <vt:lpstr>LCOM4 / RFC</vt:lpstr>
      <vt:lpstr>Using SonarQube on existing projects</vt:lpstr>
      <vt:lpstr>Using SonarQube on existing projects</vt:lpstr>
      <vt:lpstr>Using SonarQube on existing projects</vt:lpstr>
      <vt:lpstr>Hotspots</vt:lpstr>
      <vt:lpstr>Planning issues</vt:lpstr>
      <vt:lpstr>Issues</vt:lpstr>
      <vt:lpstr>Tips for using SonarQube in a project</vt:lpstr>
      <vt:lpstr>Tips for using SonarQube in a project</vt:lpstr>
      <vt:lpstr>PowerPoint Presentation</vt:lpstr>
      <vt:lpstr>Accept failure, but improve continuously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Sonar</dc:title>
  <dc:creator>Johan Janssen</dc:creator>
  <cp:lastModifiedBy>Johan Janssen</cp:lastModifiedBy>
  <cp:revision>187</cp:revision>
  <dcterms:created xsi:type="dcterms:W3CDTF">2006-08-16T00:00:00Z</dcterms:created>
  <dcterms:modified xsi:type="dcterms:W3CDTF">2014-10-01T09:02:52Z</dcterms:modified>
</cp:coreProperties>
</file>