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44"/>
  </p:notesMasterIdLst>
  <p:handoutMasterIdLst>
    <p:handoutMasterId r:id="rId45"/>
  </p:handoutMasterIdLst>
  <p:sldIdLst>
    <p:sldId id="365" r:id="rId3"/>
    <p:sldId id="354" r:id="rId4"/>
    <p:sldId id="484" r:id="rId5"/>
    <p:sldId id="260" r:id="rId6"/>
    <p:sldId id="447" r:id="rId7"/>
    <p:sldId id="483" r:id="rId8"/>
    <p:sldId id="448" r:id="rId9"/>
    <p:sldId id="449" r:id="rId10"/>
    <p:sldId id="450" r:id="rId11"/>
    <p:sldId id="451" r:id="rId12"/>
    <p:sldId id="467"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68" r:id="rId26"/>
    <p:sldId id="473" r:id="rId27"/>
    <p:sldId id="470" r:id="rId28"/>
    <p:sldId id="471" r:id="rId29"/>
    <p:sldId id="485" r:id="rId30"/>
    <p:sldId id="486" r:id="rId31"/>
    <p:sldId id="487" r:id="rId32"/>
    <p:sldId id="472" r:id="rId33"/>
    <p:sldId id="465" r:id="rId34"/>
    <p:sldId id="476" r:id="rId35"/>
    <p:sldId id="477" r:id="rId36"/>
    <p:sldId id="478" r:id="rId37"/>
    <p:sldId id="466" r:id="rId38"/>
    <p:sldId id="474" r:id="rId39"/>
    <p:sldId id="439" r:id="rId40"/>
    <p:sldId id="366" r:id="rId41"/>
    <p:sldId id="289" r:id="rId42"/>
    <p:sldId id="288" r:id="rId43"/>
  </p:sldIdLst>
  <p:sldSz cx="12188825" cy="6858000"/>
  <p:notesSz cx="6985000" cy="92837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334"/>
    <a:srgbClr val="FFFF80"/>
    <a:srgbClr val="41555E"/>
    <a:srgbClr val="46575E"/>
    <a:srgbClr val="5382A1"/>
    <a:srgbClr val="8DA6B1"/>
    <a:srgbClr val="61808E"/>
    <a:srgbClr val="BBCAD0"/>
    <a:srgbClr val="D1DBE0"/>
    <a:srgbClr val="E8E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3439" autoAdjust="0"/>
  </p:normalViewPr>
  <p:slideViewPr>
    <p:cSldViewPr snapToGrid="0">
      <p:cViewPr>
        <p:scale>
          <a:sx n="70" d="100"/>
          <a:sy n="70" d="100"/>
        </p:scale>
        <p:origin x="-2208" y="-972"/>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70" d="100"/>
          <a:sy n="70" d="100"/>
        </p:scale>
        <p:origin x="-2094"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10/7/2015</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10000"/>
          </a:bodyPr>
          <a:lstStyle/>
          <a:p>
            <a:r>
              <a:rPr lang="en-US" dirty="0" smtClean="0">
                <a:solidFill>
                  <a:srgbClr val="232C2F"/>
                </a:solidFill>
              </a:rPr>
              <a:t>This is a </a:t>
            </a:r>
            <a:r>
              <a:rPr lang="en-US" b="1" dirty="0" smtClean="0">
                <a:solidFill>
                  <a:srgbClr val="232C2F"/>
                </a:solidFill>
              </a:rPr>
              <a:t>Title Slide with Java FY15 Theme </a:t>
            </a:r>
            <a:r>
              <a:rPr lang="en-US" b="0" dirty="0" smtClean="0">
                <a:solidFill>
                  <a:srgbClr val="232C2F"/>
                </a:solidFill>
              </a:rPr>
              <a:t>slide</a:t>
            </a:r>
            <a:r>
              <a:rPr lang="en-US" b="1" dirty="0" smtClean="0">
                <a:solidFill>
                  <a:srgbClr val="232C2F"/>
                </a:solidFill>
              </a:rPr>
              <a:t> </a:t>
            </a:r>
            <a:r>
              <a:rPr lang="en-US" baseline="0" dirty="0" smtClean="0">
                <a:solidFill>
                  <a:srgbClr val="232C2F"/>
                </a:solidFill>
              </a:rPr>
              <a:t>ideal for including the Java Theme with a brief title, subtitle and presenter information.</a:t>
            </a:r>
          </a:p>
          <a:p>
            <a:endParaRPr lang="en-US" baseline="0" dirty="0" smtClean="0">
              <a:solidFill>
                <a:srgbClr val="232C2F"/>
              </a:solidFill>
            </a:endParaRPr>
          </a:p>
          <a:p>
            <a:r>
              <a:rPr lang="en-US" baseline="0" dirty="0" smtClean="0">
                <a:solidFill>
                  <a:srgbClr val="232C2F"/>
                </a:solidFill>
              </a:rPr>
              <a:t>Do not customize this slide with your own picture.</a:t>
            </a:r>
          </a:p>
          <a:p>
            <a:endParaRPr lang="en-US" baseline="0" dirty="0" smtClean="0">
              <a:solidFill>
                <a:srgbClr val="232C2F"/>
              </a:solidFill>
            </a:endParaRPr>
          </a:p>
          <a:p>
            <a:r>
              <a:rPr lang="en-US" dirty="0"/>
              <a:t>To </a:t>
            </a:r>
            <a:r>
              <a:rPr lang="en-US" b="1" dirty="0"/>
              <a:t>copy this branded background </a:t>
            </a:r>
            <a:r>
              <a:rPr lang="en-US" dirty="0"/>
              <a:t>to another presentation on </a:t>
            </a:r>
            <a:r>
              <a:rPr lang="en-US" b="1" dirty="0"/>
              <a:t>PC</a:t>
            </a:r>
            <a:endParaRPr lang="en-US" dirty="0"/>
          </a:p>
          <a:p>
            <a:pPr marL="228600" indent="-228600">
              <a:buFont typeface="+mj-lt"/>
              <a:buAutoNum type="arabicPeriod"/>
            </a:pPr>
            <a:r>
              <a:rPr lang="en-US" dirty="0">
                <a:solidFill>
                  <a:srgbClr val="000000"/>
                </a:solidFill>
              </a:rPr>
              <a:t>Locate and open the presentation where you will be placing this artwork. </a:t>
            </a: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28600" indent="-228600">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28600" indent="-228600">
              <a:buFont typeface="+mj-lt"/>
              <a:buAutoNum type="arabicPeriod"/>
            </a:pPr>
            <a:r>
              <a:rPr lang="en-US" dirty="0"/>
              <a:t>Check </a:t>
            </a:r>
            <a:r>
              <a:rPr lang="en-US" b="1" dirty="0"/>
              <a:t>Keep Source Formatting</a:t>
            </a:r>
            <a:r>
              <a:rPr lang="en-US" dirty="0"/>
              <a:t> and click the slide that contains the background you want.</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28600" indent="-228600">
              <a:buFont typeface="+mj-lt"/>
              <a:buAutoNum type="arabicPeriod"/>
            </a:pPr>
            <a:r>
              <a:rPr lang="en-US" dirty="0"/>
              <a:t>Delete any unwanted slides or duplicates.</a:t>
            </a:r>
          </a:p>
          <a:p>
            <a:pPr marL="228600" indent="-228600">
              <a:buFont typeface="+mj-lt"/>
              <a:buAutoNum type="arabicPeriod"/>
            </a:pPr>
            <a:endParaRPr lang="en-US" dirty="0"/>
          </a:p>
          <a:p>
            <a:r>
              <a:rPr lang="en-US" dirty="0"/>
              <a:t>To </a:t>
            </a:r>
            <a:r>
              <a:rPr lang="en-US" b="1" dirty="0"/>
              <a:t>copy this branded background</a:t>
            </a:r>
            <a:r>
              <a:rPr lang="en-US" dirty="0"/>
              <a:t> to another presentation on </a:t>
            </a:r>
            <a:r>
              <a:rPr lang="en-US" b="1" dirty="0"/>
              <a:t>Mac</a:t>
            </a:r>
          </a:p>
          <a:p>
            <a:pPr marL="228600" indent="-228600">
              <a:buFont typeface="+mj-lt"/>
              <a:buAutoNum type="arabicPeriod"/>
            </a:pPr>
            <a:r>
              <a:rPr lang="en-US" dirty="0"/>
              <a:t>Locate and open the presentation where you will be placing this artwork. 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28600" indent="-228600">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28600" indent="-228600">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28600" indent="-228600">
              <a:buFont typeface="+mj-lt"/>
              <a:buAutoNum type="arabicPeriod"/>
            </a:pPr>
            <a:r>
              <a:rPr lang="en-US" dirty="0"/>
              <a:t>Click the left-hand slide preview to which you wish to apply the new master layout. </a:t>
            </a:r>
          </a:p>
          <a:p>
            <a:pPr marL="228600" indent="-228600">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28600" indent="-228600">
              <a:buFont typeface="+mj-lt"/>
              <a:buAutoNum type="arabicPeriod"/>
            </a:pPr>
            <a:r>
              <a:rPr lang="en-US" dirty="0"/>
              <a:t>Delete any unwanted slides or duplicates.</a:t>
            </a:r>
          </a:p>
        </p:txBody>
      </p:sp>
      <p:sp>
        <p:nvSpPr>
          <p:cNvPr id="4" name="Slide Number Placeholder 3"/>
          <p:cNvSpPr>
            <a:spLocks noGrp="1"/>
          </p:cNvSpPr>
          <p:nvPr>
            <p:ph type="sldNum" sz="quarter" idx="10"/>
          </p:nvPr>
        </p:nvSpPr>
        <p:spPr/>
        <p:txBody>
          <a:bodyPr/>
          <a:lstStyle/>
          <a:p>
            <a:fld id="{8C72D9AE-7182-4680-8F79-479C4181FF0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38467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398463" y="706438"/>
            <a:ext cx="6188075" cy="3481387"/>
          </a:xfrm>
          <a:solidFill>
            <a:srgbClr val="FFFFFF"/>
          </a:solidFill>
          <a:ln>
            <a:solidFill>
              <a:srgbClr val="000000"/>
            </a:solidFill>
            <a:miter lim="800000"/>
          </a:ln>
        </p:spPr>
      </p:sp>
      <p:sp>
        <p:nvSpPr>
          <p:cNvPr id="19459"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41</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0" y="706438"/>
            <a:ext cx="1588" cy="1587"/>
          </a:xfrm>
          <a:solidFill>
            <a:srgbClr val="FFFFFF"/>
          </a:solidFill>
          <a:ln>
            <a:solidFill>
              <a:srgbClr val="000000"/>
            </a:solidFill>
            <a:miter lim="800000"/>
          </a:ln>
        </p:spPr>
      </p:sp>
      <p:sp>
        <p:nvSpPr>
          <p:cNvPr id="15363" name="Rectangle 2"/>
          <p:cNvSpPr txBox="1">
            <a:spLocks noGrp="1" noChangeArrowheads="1"/>
          </p:cNvSpPr>
          <p:nvPr>
            <p:ph type="body" idx="1"/>
          </p:nvPr>
        </p:nvSpPr>
        <p:spPr>
          <a:xfrm>
            <a:off x="698500" y="4409758"/>
            <a:ext cx="5588000" cy="4177665"/>
          </a:xfrm>
          <a:noFill/>
          <a:ln/>
        </p:spPr>
        <p:txBody>
          <a:bodyPr wrap="none" anchor="ctr"/>
          <a:lstStyle/>
          <a:p>
            <a:endParaRPr lang="nl-B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FE50438-93D3-4B0D-8290-A83490D098D0}" type="datetime1">
              <a:rPr lang="en-US" smtClean="0"/>
              <a:t>10/7/2015</a:t>
            </a:fld>
            <a:endParaRPr lang="en-US"/>
          </a:p>
        </p:txBody>
      </p:sp>
      <p:sp>
        <p:nvSpPr>
          <p:cNvPr id="10" name="Footer Placeholder 9"/>
          <p:cNvSpPr>
            <a:spLocks noGrp="1"/>
          </p:cNvSpPr>
          <p:nvPr>
            <p:ph type="ftr" sz="quarter" idx="15"/>
          </p:nvPr>
        </p:nvSpPr>
        <p:spPr>
          <a:xfrm>
            <a:off x="8622792" y="6556248"/>
            <a:ext cx="2743200" cy="182880"/>
          </a:xfrm>
          <a:prstGeom prst="rect">
            <a:avLst/>
          </a:prstGeom>
        </p:spPr>
        <p:txBody>
          <a:bodyPr/>
          <a:lstStyle>
            <a:lvl1pPr>
              <a:defRPr>
                <a:solidFill>
                  <a:schemeClr val="tx1"/>
                </a:solidFill>
              </a:defRPr>
            </a:lvl1pPr>
          </a:lstStyle>
          <a:p>
            <a:endParaRPr lang="en-US"/>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B2B2A7CA-AFC5-4A12-A183-22CC400B54C1}" type="datetime1">
              <a:rPr lang="en-US" smtClean="0"/>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1E79C-7E9F-478E-A2E7-DC09404434F3}"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F85190-D28D-4680-A6D6-0A61543AC7E0}"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932CE0-E3C2-4BBD-8643-4D3FF082A9E6}"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14C55D04-056A-4B3C-B337-58812732CB86}"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3CAF46AC-949C-47A3-907E-B9033D55F11D}"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750B9B8-F93C-4E55-B71A-949CC837709A}"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41D5648-4F34-47DF-BD58-993491A918EC}"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EACAAA-F4CC-4DCC-9DE7-1CA34AA9B46C}"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D0DDC-F850-4491-8743-FE0812721C47}"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63B3CBE7-A590-456E-BA9E-468336E5D46D}" type="datetime1">
              <a:rPr lang="en-US" smtClean="0"/>
              <a:t>10/7/2015</a:t>
            </a:fld>
            <a:endParaRPr lang="en-US"/>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lvl1pPr>
              <a:defRPr>
                <a:solidFill>
                  <a:schemeClr val="tx1"/>
                </a:solidFill>
              </a:defRPr>
            </a:lvl1pPr>
          </a:lstStyle>
          <a:p>
            <a:endParaRPr lang="en-US" dirty="0"/>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BA04A06C-87A1-4AB6-93FC-3711F163FB1F}" type="datetime1">
              <a:rPr lang="en-US" smtClean="0"/>
              <a:t>10/7/2015</a:t>
            </a:fld>
            <a:endParaRPr/>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D6326B-FD75-443C-830B-8A46F52AE2F9}" type="datetime1">
              <a:rPr lang="en-US" smtClean="0"/>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31182D-042D-4E7A-97B4-98339EB7A1A7}" type="datetime1">
              <a:rPr lang="en-US" smtClean="0"/>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F8FC8-5D15-430C-9736-C32A561BD064}" type="datetime1">
              <a:rPr lang="en-US" smtClean="0"/>
              <a:t>10/7/2015</a:t>
            </a:fld>
            <a:endParaRPr/>
          </a:p>
        </p:txBody>
      </p:sp>
      <p:sp>
        <p:nvSpPr>
          <p:cNvPr id="4" name="Footer Placeholder 3"/>
          <p:cNvSpPr>
            <a:spLocks noGrp="1"/>
          </p:cNvSpPr>
          <p:nvPr>
            <p:ph type="ftr" sz="quarter" idx="11"/>
          </p:nvPr>
        </p:nvSpPr>
        <p:spPr>
          <a:xfrm>
            <a:off x="8622792" y="6556248"/>
            <a:ext cx="2743200" cy="182880"/>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56F61-F165-454F-8EC6-0D351025077E}" type="datetime1">
              <a:rPr lang="en-US" smtClean="0"/>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4369C-A8EB-4802-B6CC-0D395A5AEBE6}"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1DA07D-F36D-4C83-A9E0-26C39FAF557B}"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CD863-7518-44F8-B5EA-087CE6C7D00D}"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322C-08FD-428F-839F-967667FACBF7}"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5BBFACC8-42B5-4693-8490-21A868DB8C33}"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CD410A0-4EDF-44C5-9855-FB7F2CCDADCE}"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B9CCBAA0-098B-4198-82BD-50138678F413}"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6DEFA2-377B-4E31-8CC9-417765AA93B3}"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5A8595F7-C563-465E-A5E7-173D41132280}" type="datetime1">
              <a:rPr lang="en-US" smtClean="0"/>
              <a:t>10/7/2015</a:t>
            </a:fld>
            <a:endParaRPr/>
          </a:p>
        </p:txBody>
      </p:sp>
      <p:sp>
        <p:nvSpPr>
          <p:cNvPr id="6" name="Footer Placeholder 5"/>
          <p:cNvSpPr>
            <a:spLocks noGrp="1"/>
          </p:cNvSpPr>
          <p:nvPr>
            <p:ph type="ftr" sz="quarter" idx="11"/>
          </p:nvPr>
        </p:nvSpPr>
        <p:spPr>
          <a:xfrm>
            <a:off x="8622792" y="6556248"/>
            <a:ext cx="2743200" cy="182880"/>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54C05915-6BE6-41A7-B731-6C9E6D439DC4}" type="datetime1">
              <a:rPr lang="en-US" smtClean="0"/>
              <a:t>10/7/2015</a:t>
            </a:fld>
            <a:endParaRPr lang="en-US"/>
          </a:p>
        </p:txBody>
      </p:sp>
      <p:sp>
        <p:nvSpPr>
          <p:cNvPr id="4" name="Footer Placeholder 3"/>
          <p:cNvSpPr>
            <a:spLocks noGrp="1"/>
          </p:cNvSpPr>
          <p:nvPr>
            <p:ph type="ftr" sz="quarter" idx="15"/>
          </p:nvPr>
        </p:nvSpPr>
        <p:spPr>
          <a:xfrm>
            <a:off x="8622792" y="6556248"/>
            <a:ext cx="2743200" cy="182880"/>
          </a:xfrm>
          <a:prstGeom prst="rect">
            <a:avLst/>
          </a:prstGeom>
        </p:spPr>
        <p:txBody>
          <a:bodyPr/>
          <a:lstStyle>
            <a:lvl1pPr>
              <a:defRPr>
                <a:solidFill>
                  <a:schemeClr val="bg1"/>
                </a:solidFill>
              </a:defRPr>
            </a:lvl1pPr>
          </a:lstStyle>
          <a:p>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A3C31-48F6-4A2C-B78B-BD66C13CD7C7}" type="datetime1">
              <a:rPr lang="en-US" smtClean="0"/>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266FC-D535-4359-A43F-141971018769}" type="datetime1">
              <a:rPr lang="en-US" smtClean="0"/>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3B9CD769-DDC9-4B93-B0D7-CFD0FC58775E}" type="datetime1">
              <a:rPr lang="en-US" smtClean="0"/>
              <a:t>10/7/2015</a:t>
            </a:fld>
            <a:endParaRPr/>
          </a:p>
        </p:txBody>
      </p:sp>
      <p:sp>
        <p:nvSpPr>
          <p:cNvPr id="3" name="Footer Placeholder 2"/>
          <p:cNvSpPr>
            <a:spLocks noGrp="1"/>
          </p:cNvSpPr>
          <p:nvPr>
            <p:ph type="ftr" sz="quarter" idx="11"/>
          </p:nvPr>
        </p:nvSpPr>
        <p:spPr>
          <a:xfrm>
            <a:off x="8622792" y="6556248"/>
            <a:ext cx="2743200" cy="182880"/>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839A54-0ED4-4AEB-B78E-E32E67A60EC0}" type="datetime1">
              <a:rPr lang="en-US" smtClean="0"/>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A4D8FE-5780-4EDA-B725-5B82C1F25258}"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068617-2DA7-459C-BF7A-87AF5B189447}"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dirty="0"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12" name="TextBox 11"/>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a:t>
            </a:r>
            <a:r>
              <a:rPr lang="en-US" sz="850" smtClean="0">
                <a:solidFill>
                  <a:srgbClr val="5F5F5F"/>
                </a:solidFill>
              </a:rPr>
              <a:t>15,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1622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CD2CDC6-9352-4ED5-B272-74DDB6DCFEAF}" type="datetime1">
              <a:rPr lang="en-US" smtClean="0">
                <a:solidFill>
                  <a:srgbClr val="5F5F5F"/>
                </a:solidFill>
              </a:rPr>
              <a:pPr/>
              <a:t>10/7/2015</a:t>
            </a:fld>
            <a:endParaRPr lang="en-US">
              <a:solidFill>
                <a:srgbClr val="5F5F5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TextBox 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35381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7481E7-6827-45FD-8717-13B961EEBD99}"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4185003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1813808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2 Customer/Partner logos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85FCE51-BA3E-43B9-8C27-47617E4B4FE5}" type="datetime1">
              <a:rPr lang="en-US" smtClean="0">
                <a:solidFill>
                  <a:srgbClr val="FFFFFF"/>
                </a:solidFill>
              </a:rPr>
              <a:pPr/>
              <a:t>10/7/2015</a:t>
            </a:fld>
            <a:endParaRPr>
              <a:solidFill>
                <a:srgbClr val="FFFFFF"/>
              </a:solidFill>
            </a:endParaRPr>
          </a:p>
        </p:txBody>
      </p:sp>
      <p:sp>
        <p:nvSpPr>
          <p:cNvPr id="5" name="Footer Placeholder 4"/>
          <p:cNvSpPr>
            <a:spLocks noGrp="1"/>
          </p:cNvSpPr>
          <p:nvPr>
            <p:ph type="ftr" sz="quarter" idx="11"/>
          </p:nvPr>
        </p:nvSpPr>
        <p:spPr/>
        <p:txBody>
          <a:bodyPr/>
          <a:lstStyle/>
          <a:p>
            <a:r>
              <a:rPr>
                <a:solidFill>
                  <a:srgbClr val="FFFFFF"/>
                </a:solidFill>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FFFFFF"/>
                </a:solidFill>
              </a:rPr>
              <a:t>Copyright © 2015, Oracle and/or its affiliates. All rights reserved.  |</a:t>
            </a:r>
            <a:endParaRPr lang="en-US" sz="850" dirty="0">
              <a:solidFill>
                <a:srgbClr val="FFFFFF"/>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781695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122131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15319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793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5378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2DDB42-3959-4393-A6A2-0F5FB3CA66BD}"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23" name="TextBox 22"/>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lang="en-US" sz="850" smtClean="0">
                <a:solidFill>
                  <a:srgbClr val="5F5F5F"/>
                </a:solidFill>
              </a:rPr>
              <a:t>Copyright © 2015, Oracle and/or its affiliates. All rights reserved.  |</a:t>
            </a:r>
            <a:endParaRPr lang="en-US"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193498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226637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47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00299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31292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F189F9BA-FB97-45D5-8F27-56629FBBC98C}"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95519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AA91E92C-9068-4C32-AE92-C97502324FE4}"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5880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95EDC5EE-48A0-4FB5-B27F-88FDBE6F1684}"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417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0549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125752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682EE48-89F3-4299-812D-43B6E9BD509D}" type="datetime1">
              <a:rPr lang="en-US" smtClean="0"/>
              <a:t>10/7/2015</a:t>
            </a:fld>
            <a:endParaRPr lang="en-US"/>
          </a:p>
        </p:txBody>
      </p:sp>
      <p:sp>
        <p:nvSpPr>
          <p:cNvPr id="8" name="Footer Placeholder 7"/>
          <p:cNvSpPr>
            <a:spLocks noGrp="1"/>
          </p:cNvSpPr>
          <p:nvPr>
            <p:ph type="ftr" sz="quarter" idx="11"/>
          </p:nvPr>
        </p:nvSpPr>
        <p:spPr>
          <a:xfrm>
            <a:off x="8622792" y="6556248"/>
            <a:ext cx="2743200" cy="18288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p:txBody>
          <a:bodyPr/>
          <a:lstStyle/>
          <a:p>
            <a:fld id="{35287FB7-DD26-4AD5-8D24-298016D86790}" type="datetime1">
              <a:rPr lang="en-US" smtClean="0">
                <a:solidFill>
                  <a:srgbClr val="5F5F5F"/>
                </a:solidFill>
              </a:rPr>
              <a:pPr/>
              <a:t>10/7/2015</a:t>
            </a:fld>
            <a:endParaRPr>
              <a:solidFill>
                <a:srgbClr val="5F5F5F"/>
              </a:solidFill>
            </a:endParaRPr>
          </a:p>
        </p:txBody>
      </p:sp>
      <p:sp>
        <p:nvSpPr>
          <p:cNvPr id="8" name="Footer Placeholder 7"/>
          <p:cNvSpPr>
            <a:spLocks noGrp="1"/>
          </p:cNvSpPr>
          <p:nvPr>
            <p:ph type="ftr" sz="quarter" idx="11"/>
          </p:nvPr>
        </p:nvSpPr>
        <p:spPr/>
        <p:txBody>
          <a:bodyPr/>
          <a:lstStyle/>
          <a:p>
            <a:r>
              <a:rPr>
                <a:solidFill>
                  <a:srgbClr val="5F5F5F"/>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5439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200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869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solidFill>
                  <a:srgbClr val="5F5F5F"/>
                </a:solidFill>
              </a:rPr>
              <a:pPr/>
              <a:t>10/7/2015</a:t>
            </a:fld>
            <a:endParaRPr>
              <a:solidFill>
                <a:srgbClr val="5F5F5F"/>
              </a:solidFill>
            </a:endParaRPr>
          </a:p>
        </p:txBody>
      </p:sp>
      <p:sp>
        <p:nvSpPr>
          <p:cNvPr id="4" name="Footer Placeholder 3"/>
          <p:cNvSpPr>
            <a:spLocks noGrp="1"/>
          </p:cNvSpPr>
          <p:nvPr>
            <p:ph type="ftr" sz="quarter" idx="11"/>
          </p:nvPr>
        </p:nvSpPr>
        <p:spPr/>
        <p:txBody>
          <a:bodyPr/>
          <a:lstStyle/>
          <a:p>
            <a:r>
              <a:rPr>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471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33134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1524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412246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8027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7"/>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9093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dirty="0" smtClean="0"/>
              <a:t>Click to edit Master title style</a:t>
            </a:r>
            <a:endParaRPr dirty="0"/>
          </a:p>
        </p:txBody>
      </p:sp>
    </p:spTree>
    <p:extLst>
      <p:ext uri="{BB962C8B-B14F-4D97-AF65-F5344CB8AC3E}">
        <p14:creationId xmlns:p14="http://schemas.microsoft.com/office/powerpoint/2010/main" val="208930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7B3B7E-6F97-4AF8-88B7-A60971ACD665}"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374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4" name="Title 3"/>
          <p:cNvSpPr>
            <a:spLocks noGrp="1"/>
          </p:cNvSpPr>
          <p:nvPr>
            <p:ph type="title"/>
          </p:nvPr>
        </p:nvSpPr>
        <p:spPr/>
        <p:txBody>
          <a:bodyPr/>
          <a:lstStyle/>
          <a:p>
            <a:r>
              <a:rPr lang="en-US" dirty="0"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12629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solidFill>
                  <a:srgbClr val="5F5F5F"/>
                </a:solidFill>
              </a:rPr>
              <a:pPr/>
              <a:t>10/7/2015</a:t>
            </a:fld>
            <a:endParaRPr>
              <a:solidFill>
                <a:srgbClr val="5F5F5F"/>
              </a:solidFill>
            </a:endParaRPr>
          </a:p>
        </p:txBody>
      </p:sp>
      <p:sp>
        <p:nvSpPr>
          <p:cNvPr id="6" name="Footer Placeholder 5"/>
          <p:cNvSpPr>
            <a:spLocks noGrp="1"/>
          </p:cNvSpPr>
          <p:nvPr>
            <p:ph type="ftr" sz="quarter" idx="11"/>
          </p:nvPr>
        </p:nvSpPr>
        <p:spPr/>
        <p:txBody>
          <a:bodyPr/>
          <a:lstStyle/>
          <a:p>
            <a:r>
              <a:rPr>
                <a:solidFill>
                  <a:srgbClr val="5F5F5F"/>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746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302389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4538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414555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smtClean="0">
                <a:solidFill>
                  <a:srgbClr val="5F5F5F"/>
                </a:solidFill>
              </a:rPr>
              <a:pPr/>
              <a:t>10/7/2015</a:t>
            </a:fld>
            <a:endParaRPr>
              <a:solidFill>
                <a:srgbClr val="5F5F5F"/>
              </a:solidFill>
            </a:endParaRPr>
          </a:p>
        </p:txBody>
      </p:sp>
      <p:sp>
        <p:nvSpPr>
          <p:cNvPr id="3" name="Footer Placeholder 2"/>
          <p:cNvSpPr>
            <a:spLocks noGrp="1"/>
          </p:cNvSpPr>
          <p:nvPr>
            <p:ph type="ftr" sz="quarter" idx="11"/>
          </p:nvPr>
        </p:nvSpPr>
        <p:spPr/>
        <p:txBody>
          <a:bodyPr/>
          <a:lstStyle/>
          <a:p>
            <a:r>
              <a:rPr>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pic>
        <p:nvPicPr>
          <p:cNvPr id="52" name="Picture 51" descr="&quot;Integrated Cloud Applications &amp; Platform Services&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val="356497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pic>
        <p:nvPicPr>
          <p:cNvPr id="3" name="Picture 2" descr="Oracle logo in red on white staging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2860002"/>
            <a:ext cx="4544720" cy="569995"/>
          </a:xfrm>
          <a:prstGeom prst="rect">
            <a:avLst/>
          </a:prstGeom>
        </p:spPr>
      </p:pic>
    </p:spTree>
    <p:extLst>
      <p:ext uri="{BB962C8B-B14F-4D97-AF65-F5344CB8AC3E}">
        <p14:creationId xmlns:p14="http://schemas.microsoft.com/office/powerpoint/2010/main" val="22797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0" name="Group 9"/>
          <p:cNvGrpSpPr/>
          <p:nvPr userDrawn="1"/>
        </p:nvGrpSpPr>
        <p:grpSpPr>
          <a:xfrm>
            <a:off x="13525714" y="-32129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26332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solidFill>
                  <a:srgbClr val="5F5F5F"/>
                </a:solidFill>
              </a:rPr>
              <a:pPr/>
              <a:t>10/7/2015</a:t>
            </a:fld>
            <a:endParaRPr lang="en-US">
              <a:solidFill>
                <a:srgbClr val="5F5F5F"/>
              </a:solidFill>
            </a:endParaRPr>
          </a:p>
        </p:txBody>
      </p:sp>
      <p:sp>
        <p:nvSpPr>
          <p:cNvPr id="8" name="Footer Placeholder 7"/>
          <p:cNvSpPr>
            <a:spLocks noGrp="1"/>
          </p:cNvSpPr>
          <p:nvPr>
            <p:ph type="ftr" sz="quarter" idx="11"/>
          </p:nvPr>
        </p:nvSpPr>
        <p:spPr/>
        <p:txBody>
          <a:bodyPr/>
          <a:lstStyle/>
          <a:p>
            <a:r>
              <a:rPr lang="en-US" smtClean="0">
                <a:solidFill>
                  <a:srgbClr val="5F5F5F"/>
                </a:solidFill>
              </a:rPr>
              <a:t>Oracle Confidential – Internal/Restricted/Highly Restricted</a:t>
            </a:r>
            <a:endParaRPr lang="en-US">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lang="en-US" smtClean="0">
                <a:solidFill>
                  <a:srgbClr val="5F5F5F"/>
                </a:solidFill>
              </a:rPr>
              <a:pPr/>
              <a:t>‹#›</a:t>
            </a:fld>
            <a:endParaRPr lang="en-US">
              <a:solidFill>
                <a:srgbClr val="5F5F5F"/>
              </a:solidFill>
            </a:endParaRPr>
          </a:p>
        </p:txBody>
      </p:sp>
    </p:spTree>
    <p:extLst>
      <p:ext uri="{BB962C8B-B14F-4D97-AF65-F5344CB8AC3E}">
        <p14:creationId xmlns:p14="http://schemas.microsoft.com/office/powerpoint/2010/main" val="40645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AD52A452-FC36-44D5-91C6-99F6B29A8DF4}"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solidFill>
                  <a:srgbClr val="5F5F5F"/>
                </a:solidFill>
              </a:rPr>
              <a:pPr/>
              <a:t>10/7/2015</a:t>
            </a:fld>
            <a:endParaRPr>
              <a:solidFill>
                <a:srgbClr val="5F5F5F"/>
              </a:solidFill>
            </a:endParaRPr>
          </a:p>
        </p:txBody>
      </p:sp>
      <p:sp>
        <p:nvSpPr>
          <p:cNvPr id="5" name="Footer Placeholder 4"/>
          <p:cNvSpPr>
            <a:spLocks noGrp="1"/>
          </p:cNvSpPr>
          <p:nvPr>
            <p:ph type="ftr" sz="quarter" idx="11"/>
          </p:nvPr>
        </p:nvSpPr>
        <p:spPr/>
        <p:txBody>
          <a:bodyPr/>
          <a:lstStyle/>
          <a:p>
            <a:r>
              <a:rPr>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a:solidFill>
                <a:srgbClr val="5F5F5F"/>
              </a:solidFill>
            </a:endParaRPr>
          </a:p>
        </p:txBody>
      </p:sp>
    </p:spTree>
    <p:extLst>
      <p:ext uri="{BB962C8B-B14F-4D97-AF65-F5344CB8AC3E}">
        <p14:creationId xmlns:p14="http://schemas.microsoft.com/office/powerpoint/2010/main" val="66997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F6B1B-B5E1-4DB0-B475-A055600DFBEE}" type="datetime1">
              <a:rPr lang="en-US" smtClean="0"/>
              <a:t>10/7/2015</a:t>
            </a:fld>
            <a:endParaRPr/>
          </a:p>
        </p:txBody>
      </p:sp>
      <p:sp>
        <p:nvSpPr>
          <p:cNvPr id="5" name="Footer Placeholder 4"/>
          <p:cNvSpPr>
            <a:spLocks noGrp="1"/>
          </p:cNvSpPr>
          <p:nvPr>
            <p:ph type="ftr" sz="quarter" idx="11"/>
          </p:nvPr>
        </p:nvSpPr>
        <p:spPr>
          <a:xfrm>
            <a:off x="8622792" y="6556248"/>
            <a:ext cx="2743200" cy="182880"/>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image" Target="../media/image14.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3B2078A3-C13D-4F92-8FF0-3089FEF7C14B}" type="datetime1">
              <a:rPr lang="en-US" smtClean="0"/>
              <a:t>10/7/2015</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dirty="0"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solidFill>
                  <a:srgbClr val="5F5F5F"/>
                </a:solidFill>
              </a:rPr>
              <a:pPr/>
              <a:t>10/7/2015</a:t>
            </a:fld>
            <a:endParaRPr lang="en-US">
              <a:solidFill>
                <a:srgbClr val="5F5F5F"/>
              </a:solidFill>
            </a:endParaRPr>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smtClean="0">
                <a:solidFill>
                  <a:srgbClr val="5F5F5F"/>
                </a:solidFill>
              </a:rPr>
              <a:t>Oracle Confidential – Internal/Restricted/Highly Restricted</a:t>
            </a:r>
            <a:endParaRPr lang="en-US">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a:solidFill>
                <a:srgbClr val="5F5F5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a:t>
            </a:r>
            <a:r>
              <a:rPr sz="850">
                <a:solidFill>
                  <a:srgbClr val="5F5F5F"/>
                </a:solidFill>
              </a:rPr>
              <a:t>© </a:t>
            </a:r>
            <a:r>
              <a:rPr sz="850" smtClean="0">
                <a:solidFill>
                  <a:srgbClr val="5F5F5F"/>
                </a:solidFill>
              </a:rPr>
              <a:t>201</a:t>
            </a:r>
            <a:r>
              <a:rPr lang="en-US" sz="850" smtClean="0">
                <a:solidFill>
                  <a:srgbClr val="5F5F5F"/>
                </a:solidFill>
              </a:rPr>
              <a:t>5,</a:t>
            </a:r>
            <a:r>
              <a:rPr sz="85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Horizontal JavaOne-Oracle co-branded logo in white on blue staging background."/>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79829246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jonathan@jonathangiles.net"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10</a:t>
            </a:fld>
            <a:endParaRPr lang="en-US" sz="900">
              <a:solidFill>
                <a:srgbClr val="000000"/>
              </a:solidFill>
              <a:ea typeface="Gill Sans"/>
              <a:cs typeface="Gill Sans"/>
            </a:endParaRPr>
          </a:p>
        </p:txBody>
      </p:sp>
      <p:pic>
        <p:nvPicPr>
          <p:cNvPr id="2052" name="Picture 4" descr="http://fxexperience.com/wp-content/uploads/2012/05/sv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60" y="1375715"/>
            <a:ext cx="6154479" cy="54654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63853" y="2024844"/>
            <a:ext cx="4804813" cy="4374486"/>
            <a:chOff x="351930" y="2699792"/>
            <a:chExt cx="6408712" cy="5832648"/>
          </a:xfrm>
        </p:grpSpPr>
        <p:sp>
          <p:nvSpPr>
            <p:cNvPr id="2" name="Rectangle 1"/>
            <p:cNvSpPr/>
            <p:nvPr/>
          </p:nvSpPr>
          <p:spPr bwMode="auto">
            <a:xfrm>
              <a:off x="4312370" y="2699792"/>
              <a:ext cx="2448272" cy="583264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 name="Straight Arrow Connector 3"/>
            <p:cNvCxnSpPr/>
            <p:nvPr/>
          </p:nvCxnSpPr>
          <p:spPr bwMode="auto">
            <a:xfrm flipH="1" flipV="1">
              <a:off x="2656186" y="4860032"/>
              <a:ext cx="1584176" cy="57606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5" name="TextBox 4"/>
            <p:cNvSpPr txBox="1"/>
            <p:nvPr/>
          </p:nvSpPr>
          <p:spPr>
            <a:xfrm>
              <a:off x="351930" y="3851920"/>
              <a:ext cx="2664297" cy="2072363"/>
            </a:xfrm>
            <a:prstGeom prst="rect">
              <a:avLst/>
            </a:prstGeom>
            <a:noFill/>
          </p:spPr>
          <p:txBody>
            <a:bodyPr wrap="square" rtlCol="0">
              <a:spAutoFit/>
            </a:bodyPr>
            <a:lstStyle/>
            <a:p>
              <a:pPr algn="ctr"/>
              <a:r>
                <a:rPr lang="en-NZ" sz="1900" dirty="0"/>
                <a:t>Tree showing </a:t>
              </a:r>
              <a:r>
                <a:rPr lang="en-NZ" sz="1900" dirty="0" err="1"/>
                <a:t>scenegraph</a:t>
              </a:r>
              <a:r>
                <a:rPr lang="en-NZ" sz="1900" dirty="0"/>
                <a:t> structure of running application</a:t>
              </a:r>
            </a:p>
          </p:txBody>
        </p:sp>
      </p:grpSp>
      <p:grpSp>
        <p:nvGrpSpPr>
          <p:cNvPr id="16" name="Group 15"/>
          <p:cNvGrpSpPr/>
          <p:nvPr/>
        </p:nvGrpSpPr>
        <p:grpSpPr>
          <a:xfrm>
            <a:off x="5014679" y="2024844"/>
            <a:ext cx="6910293" cy="4374486"/>
            <a:chOff x="-2096342" y="2987824"/>
            <a:chExt cx="9217024" cy="5832648"/>
          </a:xfrm>
        </p:grpSpPr>
        <p:sp>
          <p:nvSpPr>
            <p:cNvPr id="17" name="Rectangle 16"/>
            <p:cNvSpPr/>
            <p:nvPr/>
          </p:nvSpPr>
          <p:spPr bwMode="auto">
            <a:xfrm>
              <a:off x="-2096342" y="2987824"/>
              <a:ext cx="5328592" cy="583264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8" name="Straight Arrow Connector 17"/>
            <p:cNvCxnSpPr/>
            <p:nvPr/>
          </p:nvCxnSpPr>
          <p:spPr bwMode="auto">
            <a:xfrm flipV="1">
              <a:off x="3232250" y="5275668"/>
              <a:ext cx="1747246" cy="52046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9" name="TextBox 18"/>
            <p:cNvSpPr txBox="1"/>
            <p:nvPr/>
          </p:nvSpPr>
          <p:spPr>
            <a:xfrm>
              <a:off x="4456385" y="4644008"/>
              <a:ext cx="2664297" cy="1682512"/>
            </a:xfrm>
            <a:prstGeom prst="rect">
              <a:avLst/>
            </a:prstGeom>
            <a:noFill/>
          </p:spPr>
          <p:txBody>
            <a:bodyPr wrap="square" rtlCol="0">
              <a:spAutoFit/>
            </a:bodyPr>
            <a:lstStyle/>
            <a:p>
              <a:pPr algn="ctr"/>
              <a:r>
                <a:rPr lang="en-NZ" sz="1900" dirty="0"/>
                <a:t>The most important properties for the selected node</a:t>
              </a:r>
            </a:p>
          </p:txBody>
        </p:sp>
      </p:grpSp>
      <p:grpSp>
        <p:nvGrpSpPr>
          <p:cNvPr id="13" name="Group 12"/>
          <p:cNvGrpSpPr/>
          <p:nvPr/>
        </p:nvGrpSpPr>
        <p:grpSpPr>
          <a:xfrm>
            <a:off x="365340" y="5468517"/>
            <a:ext cx="8644352" cy="1146836"/>
            <a:chOff x="-6929529" y="6571277"/>
            <a:chExt cx="11529931" cy="1529115"/>
          </a:xfrm>
        </p:grpSpPr>
        <p:sp>
          <p:nvSpPr>
            <p:cNvPr id="14" name="Rectangle 13"/>
            <p:cNvSpPr/>
            <p:nvPr/>
          </p:nvSpPr>
          <p:spPr bwMode="auto">
            <a:xfrm>
              <a:off x="-3104454" y="7812360"/>
              <a:ext cx="7704856"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5" name="Straight Arrow Connector 14"/>
            <p:cNvCxnSpPr/>
            <p:nvPr/>
          </p:nvCxnSpPr>
          <p:spPr bwMode="auto">
            <a:xfrm flipH="1" flipV="1">
              <a:off x="-4739958" y="7022633"/>
              <a:ext cx="1563498" cy="861735"/>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0" name="TextBox 19"/>
            <p:cNvSpPr txBox="1"/>
            <p:nvPr/>
          </p:nvSpPr>
          <p:spPr>
            <a:xfrm>
              <a:off x="-6929529" y="6571277"/>
              <a:ext cx="2664297" cy="902811"/>
            </a:xfrm>
            <a:prstGeom prst="rect">
              <a:avLst/>
            </a:prstGeom>
            <a:noFill/>
          </p:spPr>
          <p:txBody>
            <a:bodyPr wrap="square" rtlCol="0">
              <a:spAutoFit/>
            </a:bodyPr>
            <a:lstStyle/>
            <a:p>
              <a:pPr algn="ctr"/>
              <a:r>
                <a:rPr lang="en-NZ" sz="1900" dirty="0"/>
                <a:t>Application overview</a:t>
              </a:r>
            </a:p>
          </p:txBody>
        </p:sp>
      </p:grpSp>
      <p:sp>
        <p:nvSpPr>
          <p:cNvPr id="22" name="Rectangle 21"/>
          <p:cNvSpPr/>
          <p:nvPr/>
        </p:nvSpPr>
        <p:spPr bwMode="auto">
          <a:xfrm>
            <a:off x="3287106" y="3429000"/>
            <a:ext cx="1619600" cy="216024"/>
          </a:xfrm>
          <a:prstGeom prst="rect">
            <a:avLst/>
          </a:prstGeom>
          <a:noFill/>
          <a:ln w="57150" cap="flat" cmpd="sng" algn="ctr">
            <a:solidFill>
              <a:schemeClr val="accent6"/>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sp>
        <p:nvSpPr>
          <p:cNvPr id="3" name="Title 2"/>
          <p:cNvSpPr>
            <a:spLocks noGrp="1"/>
          </p:cNvSpPr>
          <p:nvPr>
            <p:ph type="title"/>
          </p:nvPr>
        </p:nvSpPr>
        <p:spPr/>
        <p:txBody>
          <a:bodyPr/>
          <a:lstStyle/>
          <a:p>
            <a:r>
              <a:rPr lang="en-NZ" dirty="0"/>
              <a:t>Scenic </a:t>
            </a:r>
            <a:r>
              <a:rPr lang="en-NZ" dirty="0" smtClean="0"/>
              <a:t>View Pre-1.0.0</a:t>
            </a:r>
            <a:endParaRPr lang="en-NZ" dirty="0"/>
          </a:p>
        </p:txBody>
      </p:sp>
    </p:spTree>
    <p:extLst>
      <p:ext uri="{BB962C8B-B14F-4D97-AF65-F5344CB8AC3E}">
        <p14:creationId xmlns:p14="http://schemas.microsoft.com/office/powerpoint/2010/main" val="149553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gray">
          <a:xfrm>
            <a:off x="7654120" y="3314700"/>
            <a:ext cx="3674940" cy="1104899"/>
          </a:xfrm>
          <a:prstGeom prst="rect">
            <a:avLst/>
          </a:prstGeom>
          <a:solidFill>
            <a:srgbClr val="FFFF80"/>
          </a:solidFill>
          <a:ln w="19050">
            <a:no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NZ" dirty="0" err="1" smtClean="0"/>
          </a:p>
        </p:txBody>
      </p:sp>
      <p:sp>
        <p:nvSpPr>
          <p:cNvPr id="4" name="Title 3"/>
          <p:cNvSpPr>
            <a:spLocks noGrp="1"/>
          </p:cNvSpPr>
          <p:nvPr>
            <p:ph type="title"/>
          </p:nvPr>
        </p:nvSpPr>
        <p:spPr/>
        <p:txBody>
          <a:bodyPr/>
          <a:lstStyle/>
          <a:p>
            <a:r>
              <a:rPr lang="en-NZ" dirty="0" smtClean="0"/>
              <a:t>Scenic View</a:t>
            </a:r>
            <a:endParaRPr lang="en-NZ" dirty="0"/>
          </a:p>
        </p:txBody>
      </p:sp>
      <p:pic>
        <p:nvPicPr>
          <p:cNvPr id="6" name="Picture 2" descr="http://fxexperience.com/wp-content/uploads/2012/05/s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80" y="1266260"/>
            <a:ext cx="5934490" cy="49109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bwMode="gray">
          <a:xfrm>
            <a:off x="7682695" y="2515453"/>
            <a:ext cx="3623480" cy="761147"/>
          </a:xfrm>
          <a:prstGeom prst="rect">
            <a:avLst/>
          </a:prstGeom>
          <a:noFill/>
          <a:ln w="19050">
            <a:solidFill>
              <a:srgbClr val="66B334"/>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NZ" dirty="0" err="1" smtClean="0"/>
          </a:p>
        </p:txBody>
      </p:sp>
      <p:cxnSp>
        <p:nvCxnSpPr>
          <p:cNvPr id="20" name="Straight Arrow Connector 19"/>
          <p:cNvCxnSpPr>
            <a:endCxn id="19" idx="1"/>
          </p:cNvCxnSpPr>
          <p:nvPr/>
        </p:nvCxnSpPr>
        <p:spPr bwMode="auto">
          <a:xfrm>
            <a:off x="4500748" y="2861953"/>
            <a:ext cx="3153372" cy="1005197"/>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cxnSp>
        <p:nvCxnSpPr>
          <p:cNvPr id="21" name="Straight Arrow Connector 20"/>
          <p:cNvCxnSpPr/>
          <p:nvPr/>
        </p:nvCxnSpPr>
        <p:spPr bwMode="auto">
          <a:xfrm>
            <a:off x="4334493" y="2149434"/>
            <a:ext cx="3325091" cy="665018"/>
          </a:xfrm>
          <a:prstGeom prst="straightConnector1">
            <a:avLst/>
          </a:prstGeom>
          <a:solidFill>
            <a:srgbClr val="00B8FF"/>
          </a:solidFill>
          <a:ln w="57150" cap="flat" cmpd="sng" algn="ctr">
            <a:solidFill>
              <a:srgbClr val="66B334"/>
            </a:solidFill>
            <a:prstDash val="solid"/>
            <a:round/>
            <a:headEnd type="arrow" w="med" len="med"/>
            <a:tailEnd type="none" w="med" len="med"/>
          </a:ln>
          <a:effectLst/>
        </p:spPr>
      </p:cxnSp>
      <p:sp>
        <p:nvSpPr>
          <p:cNvPr id="7" name="TextBox 6"/>
          <p:cNvSpPr txBox="1"/>
          <p:nvPr/>
        </p:nvSpPr>
        <p:spPr>
          <a:xfrm>
            <a:off x="7642746" y="990965"/>
            <a:ext cx="3616658" cy="4524315"/>
          </a:xfrm>
          <a:prstGeom prst="rect">
            <a:avLst/>
          </a:prstGeom>
          <a:noFill/>
        </p:spPr>
        <p:txBody>
          <a:bodyPr wrap="square" rtlCol="0">
            <a:spAutoFit/>
          </a:bodyPr>
          <a:lstStyle/>
          <a:p>
            <a:pPr algn="ctr"/>
            <a:r>
              <a:rPr lang="en-NZ" sz="2400" dirty="0" smtClean="0">
                <a:solidFill>
                  <a:schemeClr val="tx1"/>
                </a:solidFill>
              </a:rPr>
              <a:t>Scenic View can also draw overlays in the application it </a:t>
            </a:r>
            <a:r>
              <a:rPr lang="en-NZ" sz="2400" dirty="0"/>
              <a:t>i</a:t>
            </a:r>
            <a:r>
              <a:rPr lang="en-NZ" sz="2400" dirty="0" smtClean="0">
                <a:solidFill>
                  <a:schemeClr val="tx1"/>
                </a:solidFill>
              </a:rPr>
              <a:t>s observing.</a:t>
            </a:r>
          </a:p>
          <a:p>
            <a:pPr algn="ctr"/>
            <a:endParaRPr lang="en-NZ" sz="2400" dirty="0">
              <a:solidFill>
                <a:schemeClr val="tx1"/>
              </a:solidFill>
            </a:endParaRPr>
          </a:p>
          <a:p>
            <a:pPr algn="ctr"/>
            <a:r>
              <a:rPr lang="en-NZ" sz="2400" dirty="0" smtClean="0">
                <a:solidFill>
                  <a:schemeClr val="tx1"/>
                </a:solidFill>
              </a:rPr>
              <a:t>The green dashed rectangle shows the </a:t>
            </a:r>
            <a:r>
              <a:rPr lang="en-NZ" sz="2400" u="sng" dirty="0" err="1" smtClean="0">
                <a:solidFill>
                  <a:schemeClr val="tx1"/>
                </a:solidFill>
              </a:rPr>
              <a:t>layoutBounds</a:t>
            </a:r>
            <a:r>
              <a:rPr lang="en-NZ" sz="2400" dirty="0" smtClean="0">
                <a:solidFill>
                  <a:schemeClr val="tx1"/>
                </a:solidFill>
              </a:rPr>
              <a:t>, and the yellow filled rectangle shows the </a:t>
            </a:r>
            <a:r>
              <a:rPr lang="en-NZ" sz="2400" u="sng" dirty="0" err="1" smtClean="0">
                <a:solidFill>
                  <a:schemeClr val="tx1"/>
                </a:solidFill>
              </a:rPr>
              <a:t>boundsInParent</a:t>
            </a:r>
            <a:r>
              <a:rPr lang="en-NZ" sz="2400" dirty="0" smtClean="0">
                <a:solidFill>
                  <a:schemeClr val="tx1"/>
                </a:solidFill>
              </a:rPr>
              <a:t>.</a:t>
            </a:r>
          </a:p>
          <a:p>
            <a:pPr algn="ctr"/>
            <a:endParaRPr lang="en-NZ" sz="2400" dirty="0">
              <a:solidFill>
                <a:schemeClr val="tx1"/>
              </a:solidFill>
            </a:endParaRPr>
          </a:p>
          <a:p>
            <a:pPr algn="ctr"/>
            <a:r>
              <a:rPr lang="en-NZ" sz="2400" dirty="0" smtClean="0">
                <a:solidFill>
                  <a:schemeClr val="tx1"/>
                </a:solidFill>
              </a:rPr>
              <a:t>This can be very useful for debugging.</a:t>
            </a:r>
            <a:endParaRPr lang="en-NZ" sz="2400" dirty="0">
              <a:solidFill>
                <a:schemeClr val="tx1"/>
              </a:solidFill>
            </a:endParaRPr>
          </a:p>
        </p:txBody>
      </p:sp>
    </p:spTree>
    <p:extLst>
      <p:ext uri="{BB962C8B-B14F-4D97-AF65-F5344CB8AC3E}">
        <p14:creationId xmlns:p14="http://schemas.microsoft.com/office/powerpoint/2010/main" val="120299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response to the public release of Scenic View was extremely positive. </a:t>
            </a:r>
          </a:p>
          <a:p>
            <a:r>
              <a:rPr lang="en-NZ" dirty="0"/>
              <a:t>Most feedback was of the form: “I love it, but it needs to do X”</a:t>
            </a:r>
          </a:p>
          <a:p>
            <a:r>
              <a:rPr lang="en-NZ" dirty="0"/>
              <a:t>X included:</a:t>
            </a:r>
          </a:p>
          <a:p>
            <a:pPr lvl="1"/>
            <a:r>
              <a:rPr lang="en-NZ" dirty="0"/>
              <a:t>Live editing</a:t>
            </a:r>
          </a:p>
          <a:p>
            <a:pPr lvl="1"/>
            <a:r>
              <a:rPr lang="en-NZ" dirty="0"/>
              <a:t>Filtering </a:t>
            </a:r>
          </a:p>
          <a:p>
            <a:pPr lvl="1"/>
            <a:r>
              <a:rPr lang="en-NZ" dirty="0"/>
              <a:t>Selecting nodes by clicking in the UI</a:t>
            </a:r>
          </a:p>
          <a:p>
            <a:pPr lvl="1"/>
            <a:r>
              <a:rPr lang="en-NZ" dirty="0"/>
              <a:t>Event tracing</a:t>
            </a:r>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12</a:t>
            </a:fld>
            <a:endParaRPr lang="en-US" sz="900">
              <a:solidFill>
                <a:srgbClr val="000000"/>
              </a:solidFill>
              <a:ea typeface="Gill Sans"/>
              <a:cs typeface="Gill Sans"/>
            </a:endParaRPr>
          </a:p>
        </p:txBody>
      </p:sp>
      <p:pic>
        <p:nvPicPr>
          <p:cNvPr id="11"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305" y="2852480"/>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7927" y="3314783"/>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1601" y="3682084"/>
            <a:ext cx="539867" cy="5234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https://encrypted-tbn0.gstatic.com/images?q=tbn:ANd9GcRsysv8YCwcKnbRyE0nABSGuVyA1ahO0YpWcQw6HniSAOgdjXyU"/>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5611" y="4174642"/>
            <a:ext cx="539867" cy="523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NZ" dirty="0"/>
              <a:t>Scenic </a:t>
            </a:r>
            <a:r>
              <a:rPr lang="en-NZ" dirty="0" smtClean="0"/>
              <a:t>View</a:t>
            </a:r>
            <a:endParaRPr lang="en-NZ" dirty="0"/>
          </a:p>
        </p:txBody>
      </p:sp>
    </p:spTree>
    <p:extLst>
      <p:ext uri="{BB962C8B-B14F-4D97-AF65-F5344CB8AC3E}">
        <p14:creationId xmlns:p14="http://schemas.microsoft.com/office/powerpoint/2010/main" val="306475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7662823" cy="4419600"/>
          </a:xfrm>
        </p:spPr>
        <p:txBody>
          <a:bodyPr/>
          <a:lstStyle/>
          <a:p>
            <a:r>
              <a:rPr lang="en-NZ" dirty="0"/>
              <a:t>Ander Ruiz contacted me after the first release, </a:t>
            </a:r>
            <a:r>
              <a:rPr lang="en-NZ" dirty="0" smtClean="0"/>
              <a:t>and </a:t>
            </a:r>
            <a:r>
              <a:rPr lang="en-NZ" dirty="0"/>
              <a:t>had a number of ideas.</a:t>
            </a:r>
          </a:p>
          <a:p>
            <a:r>
              <a:rPr lang="en-NZ" dirty="0"/>
              <a:t>Even better, he was keen to help program them!</a:t>
            </a:r>
          </a:p>
          <a:p>
            <a:r>
              <a:rPr lang="en-NZ" dirty="0"/>
              <a:t>Together we made available Scenic View 1.0.0 on June 4, 2012</a:t>
            </a:r>
          </a:p>
          <a:p>
            <a:r>
              <a:rPr lang="en-NZ" dirty="0"/>
              <a:t>The first versioned release of Scenic View</a:t>
            </a:r>
          </a:p>
          <a:p>
            <a:r>
              <a:rPr lang="en-NZ" dirty="0"/>
              <a:t>It looked a little like this: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13</a:t>
            </a:fld>
            <a:endParaRPr lang="en-US" sz="900">
              <a:solidFill>
                <a:srgbClr val="000000"/>
              </a:solidFill>
              <a:ea typeface="Gill Sans"/>
              <a:cs typeface="Gill Sans"/>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3879" y="1376772"/>
            <a:ext cx="37250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Scenic View </a:t>
            </a:r>
            <a:r>
              <a:rPr lang="en-NZ" dirty="0" smtClean="0"/>
              <a:t>1.0.0</a:t>
            </a:r>
            <a:endParaRPr lang="en-NZ" dirty="0"/>
          </a:p>
        </p:txBody>
      </p:sp>
    </p:spTree>
    <p:extLst>
      <p:ext uri="{BB962C8B-B14F-4D97-AF65-F5344CB8AC3E}">
        <p14:creationId xmlns:p14="http://schemas.microsoft.com/office/powerpoint/2010/main" val="282744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14</a:t>
            </a:fld>
            <a:endParaRPr lang="en-US" sz="900">
              <a:solidFill>
                <a:srgbClr val="000000"/>
              </a:solidFill>
              <a:ea typeface="Gill Sans"/>
              <a:cs typeface="Gill Sans"/>
            </a:endParaRPr>
          </a:p>
        </p:txBody>
      </p:sp>
      <p:sp>
        <p:nvSpPr>
          <p:cNvPr id="22" name="Rectangle 21"/>
          <p:cNvSpPr/>
          <p:nvPr/>
        </p:nvSpPr>
        <p:spPr bwMode="auto">
          <a:xfrm>
            <a:off x="3287106" y="3429000"/>
            <a:ext cx="1619600" cy="216024"/>
          </a:xfrm>
          <a:prstGeom prst="rect">
            <a:avLst/>
          </a:prstGeom>
          <a:noFill/>
          <a:ln w="57150" cap="flat" cmpd="sng" algn="ctr">
            <a:solidFill>
              <a:srgbClr val="FF0000"/>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146" y="1572914"/>
            <a:ext cx="6385595"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55879" y="2024844"/>
            <a:ext cx="5344680" cy="4482498"/>
            <a:chOff x="207914" y="2699792"/>
            <a:chExt cx="7128792" cy="5976664"/>
          </a:xfrm>
        </p:grpSpPr>
        <p:grpSp>
          <p:nvGrpSpPr>
            <p:cNvPr id="11" name="Group 10"/>
            <p:cNvGrpSpPr/>
            <p:nvPr/>
          </p:nvGrpSpPr>
          <p:grpSpPr>
            <a:xfrm>
              <a:off x="207914" y="2699792"/>
              <a:ext cx="7128792" cy="1800200"/>
              <a:chOff x="207914" y="2699792"/>
              <a:chExt cx="7128792" cy="1800200"/>
            </a:xfrm>
          </p:grpSpPr>
          <p:grpSp>
            <p:nvGrpSpPr>
              <p:cNvPr id="10" name="Group 9"/>
              <p:cNvGrpSpPr/>
              <p:nvPr/>
            </p:nvGrpSpPr>
            <p:grpSpPr>
              <a:xfrm>
                <a:off x="207914" y="2699792"/>
                <a:ext cx="7128792" cy="1682512"/>
                <a:chOff x="207914" y="2699792"/>
                <a:chExt cx="7128792" cy="1682512"/>
              </a:xfrm>
            </p:grpSpPr>
            <p:sp>
              <p:nvSpPr>
                <p:cNvPr id="2" name="Rectangle 1"/>
                <p:cNvSpPr/>
                <p:nvPr/>
              </p:nvSpPr>
              <p:spPr bwMode="auto">
                <a:xfrm>
                  <a:off x="4312370" y="2771800"/>
                  <a:ext cx="3024336" cy="936104"/>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 name="Straight Arrow Connector 3"/>
                <p:cNvCxnSpPr/>
                <p:nvPr/>
              </p:nvCxnSpPr>
              <p:spPr bwMode="auto">
                <a:xfrm flipH="1">
                  <a:off x="2584178" y="3347864"/>
                  <a:ext cx="1656184" cy="7200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5" name="TextBox 4"/>
                <p:cNvSpPr txBox="1"/>
                <p:nvPr/>
              </p:nvSpPr>
              <p:spPr>
                <a:xfrm>
                  <a:off x="207914" y="2699792"/>
                  <a:ext cx="2664296" cy="1682512"/>
                </a:xfrm>
                <a:prstGeom prst="rect">
                  <a:avLst/>
                </a:prstGeom>
                <a:noFill/>
              </p:spPr>
              <p:txBody>
                <a:bodyPr wrap="square" rtlCol="0">
                  <a:spAutoFit/>
                </a:bodyPr>
                <a:lstStyle/>
                <a:p>
                  <a:pPr algn="ctr"/>
                  <a:r>
                    <a:rPr lang="en-NZ" sz="1900" dirty="0"/>
                    <a:t>Ability to filter the tree area by typing in an ID or class name.</a:t>
                  </a:r>
                </a:p>
              </p:txBody>
            </p:sp>
          </p:grpSp>
          <p:cxnSp>
            <p:nvCxnSpPr>
              <p:cNvPr id="27" name="Straight Arrow Connector 26"/>
              <p:cNvCxnSpPr/>
              <p:nvPr/>
            </p:nvCxnSpPr>
            <p:spPr bwMode="auto">
              <a:xfrm flipH="1" flipV="1">
                <a:off x="2584178" y="3491880"/>
                <a:ext cx="1656184" cy="1008112"/>
              </a:xfrm>
              <a:prstGeom prst="straightConnector1">
                <a:avLst/>
              </a:prstGeom>
              <a:solidFill>
                <a:srgbClr val="00B8FF"/>
              </a:solidFill>
              <a:ln w="57150" cap="flat" cmpd="sng" algn="ctr">
                <a:solidFill>
                  <a:schemeClr val="accent2"/>
                </a:solidFill>
                <a:prstDash val="solid"/>
                <a:round/>
                <a:headEnd type="arrow" w="med" len="med"/>
                <a:tailEnd type="none" w="med" len="med"/>
              </a:ln>
              <a:effectLst/>
            </p:spPr>
          </p:cxnSp>
        </p:grpSp>
        <p:sp>
          <p:nvSpPr>
            <p:cNvPr id="31" name="Rectangle 30"/>
            <p:cNvSpPr/>
            <p:nvPr/>
          </p:nvSpPr>
          <p:spPr bwMode="auto">
            <a:xfrm>
              <a:off x="4312370" y="3995936"/>
              <a:ext cx="3024336" cy="4680520"/>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grpSp>
      <p:grpSp>
        <p:nvGrpSpPr>
          <p:cNvPr id="30" name="Group 29"/>
          <p:cNvGrpSpPr/>
          <p:nvPr/>
        </p:nvGrpSpPr>
        <p:grpSpPr>
          <a:xfrm>
            <a:off x="155880" y="2078850"/>
            <a:ext cx="9123746" cy="4428492"/>
            <a:chOff x="207914" y="2771800"/>
            <a:chExt cx="12169352" cy="5904656"/>
          </a:xfrm>
        </p:grpSpPr>
        <p:grpSp>
          <p:nvGrpSpPr>
            <p:cNvPr id="28" name="Group 27"/>
            <p:cNvGrpSpPr/>
            <p:nvPr/>
          </p:nvGrpSpPr>
          <p:grpSpPr>
            <a:xfrm>
              <a:off x="207914" y="2771800"/>
              <a:ext cx="12169352" cy="5904656"/>
              <a:chOff x="207914" y="2771800"/>
              <a:chExt cx="12169352" cy="5904656"/>
            </a:xfrm>
          </p:grpSpPr>
          <p:grpSp>
            <p:nvGrpSpPr>
              <p:cNvPr id="21" name="Group 20"/>
              <p:cNvGrpSpPr/>
              <p:nvPr/>
            </p:nvGrpSpPr>
            <p:grpSpPr>
              <a:xfrm>
                <a:off x="207914" y="3635896"/>
                <a:ext cx="7128792" cy="1682512"/>
                <a:chOff x="207914" y="2699792"/>
                <a:chExt cx="7128792" cy="1682512"/>
              </a:xfrm>
            </p:grpSpPr>
            <p:sp>
              <p:nvSpPr>
                <p:cNvPr id="23" name="Rectangle 22"/>
                <p:cNvSpPr/>
                <p:nvPr/>
              </p:nvSpPr>
              <p:spPr bwMode="auto">
                <a:xfrm>
                  <a:off x="4312370" y="2699792"/>
                  <a:ext cx="3024336" cy="36004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4" name="Straight Arrow Connector 23"/>
                <p:cNvCxnSpPr>
                  <a:stCxn id="23" idx="1"/>
                </p:cNvCxnSpPr>
                <p:nvPr/>
              </p:nvCxnSpPr>
              <p:spPr bwMode="auto">
                <a:xfrm flipH="1">
                  <a:off x="2584178" y="2879812"/>
                  <a:ext cx="1728192" cy="540060"/>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5" name="TextBox 24"/>
                <p:cNvSpPr txBox="1"/>
                <p:nvPr/>
              </p:nvSpPr>
              <p:spPr>
                <a:xfrm>
                  <a:off x="207914" y="2699792"/>
                  <a:ext cx="2664296" cy="1682512"/>
                </a:xfrm>
                <a:prstGeom prst="rect">
                  <a:avLst/>
                </a:prstGeom>
                <a:noFill/>
              </p:spPr>
              <p:txBody>
                <a:bodyPr wrap="square" rtlCol="0">
                  <a:spAutoFit/>
                </a:bodyPr>
                <a:lstStyle/>
                <a:p>
                  <a:pPr algn="ctr"/>
                  <a:r>
                    <a:rPr lang="en-NZ" sz="1900" dirty="0"/>
                    <a:t>Ability to filter the details area by typing in a property name</a:t>
                  </a:r>
                </a:p>
              </p:txBody>
            </p:sp>
          </p:grpSp>
          <p:sp>
            <p:nvSpPr>
              <p:cNvPr id="33" name="Rectangle 32"/>
              <p:cNvSpPr/>
              <p:nvPr/>
            </p:nvSpPr>
            <p:spPr bwMode="auto">
              <a:xfrm>
                <a:off x="7408714" y="2771800"/>
                <a:ext cx="4968552" cy="5904656"/>
              </a:xfrm>
              <a:prstGeom prst="rect">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grpSp>
        <p:cxnSp>
          <p:nvCxnSpPr>
            <p:cNvPr id="35" name="Straight Arrow Connector 34"/>
            <p:cNvCxnSpPr/>
            <p:nvPr/>
          </p:nvCxnSpPr>
          <p:spPr bwMode="auto">
            <a:xfrm flipH="1">
              <a:off x="2584178" y="4283968"/>
              <a:ext cx="4752528" cy="108012"/>
            </a:xfrm>
            <a:prstGeom prst="straightConnector1">
              <a:avLst/>
            </a:prstGeom>
            <a:solidFill>
              <a:srgbClr val="00B8FF"/>
            </a:solidFill>
            <a:ln w="57150" cap="flat" cmpd="sng" algn="ctr">
              <a:solidFill>
                <a:schemeClr val="accent2"/>
              </a:solidFill>
              <a:prstDash val="solid"/>
              <a:round/>
              <a:headEnd type="arrow" w="med" len="med"/>
              <a:tailEnd type="none" w="med" len="med"/>
            </a:ln>
            <a:effectLst/>
          </p:spPr>
        </p:cxnSp>
      </p:grpSp>
      <p:sp>
        <p:nvSpPr>
          <p:cNvPr id="3" name="Title 2"/>
          <p:cNvSpPr>
            <a:spLocks noGrp="1"/>
          </p:cNvSpPr>
          <p:nvPr>
            <p:ph type="title"/>
          </p:nvPr>
        </p:nvSpPr>
        <p:spPr/>
        <p:txBody>
          <a:bodyPr/>
          <a:lstStyle/>
          <a:p>
            <a:r>
              <a:rPr lang="en-NZ" dirty="0"/>
              <a:t>Scenic View </a:t>
            </a:r>
            <a:r>
              <a:rPr lang="en-NZ" dirty="0" smtClean="0"/>
              <a:t>1.0.0</a:t>
            </a:r>
            <a:endParaRPr lang="en-NZ" dirty="0"/>
          </a:p>
        </p:txBody>
      </p:sp>
    </p:spTree>
    <p:extLst>
      <p:ext uri="{BB962C8B-B14F-4D97-AF65-F5344CB8AC3E}">
        <p14:creationId xmlns:p14="http://schemas.microsoft.com/office/powerpoint/2010/main" val="360055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major complaint Ander and I heard from users:</a:t>
            </a:r>
          </a:p>
          <a:p>
            <a:pPr lvl="1"/>
            <a:r>
              <a:rPr lang="en-NZ" dirty="0"/>
              <a:t>People did not want to have to modify their code by adding </a:t>
            </a:r>
            <a:r>
              <a:rPr lang="en-NZ" dirty="0" err="1">
                <a:latin typeface="Consolas" pitchFamily="49" charset="0"/>
                <a:cs typeface="Consolas" pitchFamily="49" charset="0"/>
              </a:rPr>
              <a:t>ScenicView.show</a:t>
            </a:r>
            <a:r>
              <a:rPr lang="en-NZ" dirty="0">
                <a:latin typeface="Consolas" pitchFamily="49" charset="0"/>
                <a:cs typeface="Consolas" pitchFamily="49" charset="0"/>
              </a:rPr>
              <a:t>(scene)</a:t>
            </a:r>
            <a:r>
              <a:rPr lang="en-NZ" dirty="0"/>
              <a:t>.</a:t>
            </a:r>
          </a:p>
          <a:p>
            <a:endParaRPr lang="en-NZ" dirty="0"/>
          </a:p>
          <a:p>
            <a:r>
              <a:rPr lang="en-NZ" dirty="0"/>
              <a:t>This proved an interesting (and complex) problem to resolve!</a:t>
            </a:r>
          </a:p>
          <a:p>
            <a:r>
              <a:rPr lang="en-NZ" dirty="0"/>
              <a:t>We needed a way to connect to applications at runtime without any modification of their code.</a:t>
            </a:r>
          </a:p>
          <a:p>
            <a:endParaRPr lang="en-NZ" dirty="0"/>
          </a:p>
          <a:p>
            <a:r>
              <a:rPr lang="en-NZ" dirty="0"/>
              <a:t>We settled on two solutions</a:t>
            </a:r>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15</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Problem with Scenic View </a:t>
            </a:r>
            <a:r>
              <a:rPr lang="en-NZ" dirty="0" smtClean="0"/>
              <a:t>1.0.0</a:t>
            </a:r>
            <a:endParaRPr lang="en-NZ" dirty="0"/>
          </a:p>
        </p:txBody>
      </p:sp>
    </p:spTree>
    <p:extLst>
      <p:ext uri="{BB962C8B-B14F-4D97-AF65-F5344CB8AC3E}">
        <p14:creationId xmlns:p14="http://schemas.microsoft.com/office/powerpoint/2010/main" val="7409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The Java agent API allows for an external library to be called when an application starts.</a:t>
            </a:r>
          </a:p>
          <a:p>
            <a:r>
              <a:rPr lang="en-NZ" dirty="0"/>
              <a:t>Simply add the following when starting your application: </a:t>
            </a:r>
            <a:br>
              <a:rPr lang="en-NZ" dirty="0"/>
            </a:br>
            <a:r>
              <a:rPr lang="en-NZ" dirty="0" smtClean="0"/>
              <a:t>    </a:t>
            </a:r>
            <a:r>
              <a:rPr lang="en-NZ" dirty="0" smtClean="0">
                <a:latin typeface="Consolas" pitchFamily="49" charset="0"/>
                <a:cs typeface="Consolas" pitchFamily="49" charset="0"/>
              </a:rPr>
              <a:t>-</a:t>
            </a:r>
            <a:r>
              <a:rPr lang="en-NZ" dirty="0" err="1">
                <a:latin typeface="Consolas" pitchFamily="49" charset="0"/>
                <a:cs typeface="Consolas" pitchFamily="49" charset="0"/>
              </a:rPr>
              <a:t>javaagent:ScenicView.jar</a:t>
            </a:r>
            <a:endParaRPr lang="en-NZ" dirty="0">
              <a:latin typeface="Consolas" pitchFamily="49" charset="0"/>
              <a:cs typeface="Consolas" pitchFamily="49" charset="0"/>
            </a:endParaRPr>
          </a:p>
          <a:p>
            <a:r>
              <a:rPr lang="en-NZ" dirty="0"/>
              <a:t>Scenic View will start when your application starts</a:t>
            </a:r>
          </a:p>
          <a:p>
            <a:r>
              <a:rPr lang="en-NZ" dirty="0"/>
              <a:t>It will automatically discover all stages in your application</a:t>
            </a:r>
          </a:p>
          <a:p>
            <a:endParaRPr lang="en-NZ" dirty="0"/>
          </a:p>
          <a:p>
            <a:r>
              <a:rPr lang="en-NZ" dirty="0"/>
              <a:t>Best approach: in your IDE have two ‘run’ profiles, one with Scenic View enabled and the other </a:t>
            </a:r>
            <a:r>
              <a:rPr lang="en-NZ" dirty="0" smtClean="0"/>
              <a:t>without</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16</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Solution 1: Java </a:t>
            </a:r>
            <a:r>
              <a:rPr lang="en-NZ" dirty="0" smtClean="0"/>
              <a:t>Agents</a:t>
            </a:r>
            <a:endParaRPr lang="en-NZ" dirty="0"/>
          </a:p>
        </p:txBody>
      </p:sp>
    </p:spTree>
    <p:extLst>
      <p:ext uri="{BB962C8B-B14F-4D97-AF65-F5344CB8AC3E}">
        <p14:creationId xmlns:p14="http://schemas.microsoft.com/office/powerpoint/2010/main" val="37927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Java provides the Attach API to discover running Java applications</a:t>
            </a:r>
          </a:p>
          <a:p>
            <a:r>
              <a:rPr lang="en-NZ" dirty="0"/>
              <a:t>We use this to install a small socket server into your application at runtime, through which Scenic View can communicate</a:t>
            </a:r>
          </a:p>
          <a:p>
            <a:endParaRPr lang="en-NZ" dirty="0"/>
          </a:p>
          <a:p>
            <a:r>
              <a:rPr lang="en-NZ" dirty="0"/>
              <a:t>This means that Scenic View can discover all running </a:t>
            </a:r>
            <a:r>
              <a:rPr lang="en-NZ" dirty="0" err="1"/>
              <a:t>JavaFX</a:t>
            </a:r>
            <a:r>
              <a:rPr lang="en-NZ" dirty="0"/>
              <a:t> applications and you don’t need to do anything!</a:t>
            </a:r>
          </a:p>
          <a:p>
            <a:r>
              <a:rPr lang="en-NZ" dirty="0"/>
              <a:t>To use this solution, simply start Scenic View directly and it’ll start in this </a:t>
            </a:r>
            <a:r>
              <a:rPr lang="en-NZ" dirty="0" smtClean="0"/>
              <a:t>mode</a:t>
            </a: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17</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Solution 2: Java Attach </a:t>
            </a:r>
            <a:r>
              <a:rPr lang="en-NZ" dirty="0" smtClean="0"/>
              <a:t>API</a:t>
            </a:r>
            <a:endParaRPr lang="en-NZ" dirty="0"/>
          </a:p>
        </p:txBody>
      </p:sp>
    </p:spTree>
    <p:extLst>
      <p:ext uri="{BB962C8B-B14F-4D97-AF65-F5344CB8AC3E}">
        <p14:creationId xmlns:p14="http://schemas.microsoft.com/office/powerpoint/2010/main" val="8831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Scenic View 1.1.0 was released on August 14th, 2012 after much testing and user feedback</a:t>
            </a:r>
          </a:p>
          <a:p>
            <a:r>
              <a:rPr lang="en-NZ" dirty="0"/>
              <a:t>This release required a massive amount of reworking and foundation building.</a:t>
            </a:r>
          </a:p>
          <a:p>
            <a:endParaRPr lang="en-NZ" dirty="0"/>
          </a:p>
          <a:p>
            <a:r>
              <a:rPr lang="en-NZ" dirty="0"/>
              <a:t>We were incredibly relieved to get this working on Windows, Mac OS and Linux!</a:t>
            </a:r>
          </a:p>
          <a:p>
            <a:r>
              <a:rPr lang="en-NZ" dirty="0"/>
              <a:t>However, things are never perfect, and Scenic View 1.1.1 was released on August 16th, 2012</a:t>
            </a:r>
          </a:p>
          <a:p>
            <a:r>
              <a:rPr lang="en-NZ" dirty="0"/>
              <a:t>This improved our ability to debug peoples issues.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18</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Scenic View </a:t>
            </a:r>
            <a:r>
              <a:rPr lang="en-NZ" dirty="0" smtClean="0"/>
              <a:t>1.1.0</a:t>
            </a:r>
            <a:endParaRPr lang="en-NZ" dirty="0"/>
          </a:p>
        </p:txBody>
      </p:sp>
    </p:spTree>
    <p:extLst>
      <p:ext uri="{BB962C8B-B14F-4D97-AF65-F5344CB8AC3E}">
        <p14:creationId xmlns:p14="http://schemas.microsoft.com/office/powerpoint/2010/main" val="315757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Still, we knew there was more to do, so we carried on and released Scenic View 1.2.0 on September 25th, 2012.</a:t>
            </a:r>
          </a:p>
          <a:p>
            <a:r>
              <a:rPr lang="en-NZ" dirty="0"/>
              <a:t>This release included:</a:t>
            </a:r>
          </a:p>
          <a:p>
            <a:pPr lvl="1"/>
            <a:r>
              <a:rPr lang="en-NZ" dirty="0"/>
              <a:t>Event tracing support</a:t>
            </a:r>
          </a:p>
          <a:p>
            <a:pPr lvl="1"/>
            <a:r>
              <a:rPr lang="en-NZ" dirty="0" err="1"/>
              <a:t>JavaDoc</a:t>
            </a:r>
            <a:r>
              <a:rPr lang="en-NZ" dirty="0"/>
              <a:t> browsing support</a:t>
            </a:r>
          </a:p>
          <a:p>
            <a:pPr lvl="1"/>
            <a:r>
              <a:rPr lang="en-NZ" dirty="0"/>
              <a:t>Streamlined menus (context menus)</a:t>
            </a:r>
          </a:p>
          <a:p>
            <a:pPr lvl="1"/>
            <a:r>
              <a:rPr lang="en-NZ" dirty="0"/>
              <a:t>Bug fixes!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19</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Scenic View </a:t>
            </a:r>
            <a:r>
              <a:rPr lang="en-NZ" dirty="0" smtClean="0"/>
              <a:t>1.2.0</a:t>
            </a:r>
            <a:endParaRPr lang="en-NZ" dirty="0"/>
          </a:p>
        </p:txBody>
      </p:sp>
    </p:spTree>
    <p:extLst>
      <p:ext uri="{BB962C8B-B14F-4D97-AF65-F5344CB8AC3E}">
        <p14:creationId xmlns:p14="http://schemas.microsoft.com/office/powerpoint/2010/main" val="33978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20</a:t>
            </a:fld>
            <a:endParaRPr lang="en-US" sz="900">
              <a:solidFill>
                <a:srgbClr val="000000"/>
              </a:solidFill>
              <a:ea typeface="Gill Sans"/>
              <a:cs typeface="Gill San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59" y="1322766"/>
            <a:ext cx="621742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5122653" y="1700809"/>
            <a:ext cx="4156973" cy="37804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12" name="Straight Arrow Connector 11"/>
          <p:cNvCxnSpPr>
            <a:stCxn id="11" idx="1"/>
          </p:cNvCxnSpPr>
          <p:nvPr/>
        </p:nvCxnSpPr>
        <p:spPr bwMode="auto">
          <a:xfrm flipH="1">
            <a:off x="1911927" y="1889830"/>
            <a:ext cx="3210726" cy="22097"/>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3" name="TextBox 12"/>
          <p:cNvSpPr txBox="1"/>
          <p:nvPr/>
        </p:nvSpPr>
        <p:spPr>
          <a:xfrm>
            <a:off x="155880" y="1700809"/>
            <a:ext cx="1781560" cy="969496"/>
          </a:xfrm>
          <a:prstGeom prst="rect">
            <a:avLst/>
          </a:prstGeom>
          <a:noFill/>
        </p:spPr>
        <p:txBody>
          <a:bodyPr wrap="square" rtlCol="0">
            <a:spAutoFit/>
          </a:bodyPr>
          <a:lstStyle/>
          <a:p>
            <a:pPr algn="ctr"/>
            <a:r>
              <a:rPr lang="en-NZ" sz="1900" dirty="0"/>
              <a:t>Tabbed area for new functionality</a:t>
            </a:r>
          </a:p>
        </p:txBody>
      </p:sp>
      <p:sp>
        <p:nvSpPr>
          <p:cNvPr id="2" name="Title 1"/>
          <p:cNvSpPr>
            <a:spLocks noGrp="1"/>
          </p:cNvSpPr>
          <p:nvPr>
            <p:ph type="title"/>
          </p:nvPr>
        </p:nvSpPr>
        <p:spPr/>
        <p:txBody>
          <a:bodyPr/>
          <a:lstStyle/>
          <a:p>
            <a:r>
              <a:rPr lang="en-NZ" dirty="0"/>
              <a:t>Scenic View </a:t>
            </a:r>
            <a:r>
              <a:rPr lang="en-NZ" dirty="0" smtClean="0"/>
              <a:t>1.2.0</a:t>
            </a:r>
            <a:endParaRPr lang="en-NZ" dirty="0"/>
          </a:p>
        </p:txBody>
      </p:sp>
    </p:spTree>
    <p:extLst>
      <p:ext uri="{BB962C8B-B14F-4D97-AF65-F5344CB8AC3E}">
        <p14:creationId xmlns:p14="http://schemas.microsoft.com/office/powerpoint/2010/main" val="207130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21</a:t>
            </a:fld>
            <a:endParaRPr lang="en-US" sz="900">
              <a:solidFill>
                <a:srgbClr val="000000"/>
              </a:solidFill>
              <a:ea typeface="Gill Sans"/>
              <a:cs typeface="Gill Sans"/>
            </a:endParaRP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26" y="1376772"/>
            <a:ext cx="8853088" cy="529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0" y="1538790"/>
            <a:ext cx="3718999" cy="1369896"/>
            <a:chOff x="207914" y="2123728"/>
            <a:chExt cx="4960442" cy="1826528"/>
          </a:xfrm>
        </p:grpSpPr>
        <p:sp>
          <p:nvSpPr>
            <p:cNvPr id="19" name="Rectangle 18"/>
            <p:cNvSpPr/>
            <p:nvPr/>
          </p:nvSpPr>
          <p:spPr bwMode="auto">
            <a:xfrm>
              <a:off x="4808316" y="2123728"/>
              <a:ext cx="360040"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0" name="Straight Arrow Connector 19"/>
            <p:cNvCxnSpPr>
              <a:stCxn id="19" idx="1"/>
            </p:cNvCxnSpPr>
            <p:nvPr/>
          </p:nvCxnSpPr>
          <p:spPr bwMode="auto">
            <a:xfrm flipH="1">
              <a:off x="2288036" y="2267744"/>
              <a:ext cx="2520280" cy="792088"/>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1" name="TextBox 20"/>
            <p:cNvSpPr txBox="1"/>
            <p:nvPr/>
          </p:nvSpPr>
          <p:spPr>
            <a:xfrm>
              <a:off x="207914" y="2267744"/>
              <a:ext cx="2376264" cy="1682512"/>
            </a:xfrm>
            <a:prstGeom prst="rect">
              <a:avLst/>
            </a:prstGeom>
            <a:noFill/>
          </p:spPr>
          <p:txBody>
            <a:bodyPr wrap="square" rtlCol="0">
              <a:spAutoFit/>
            </a:bodyPr>
            <a:lstStyle/>
            <a:p>
              <a:pPr algn="ctr"/>
              <a:r>
                <a:rPr lang="en-NZ" sz="1900" dirty="0"/>
                <a:t>Event tracing is enabled from the Events menu</a:t>
              </a:r>
            </a:p>
          </p:txBody>
        </p:sp>
      </p:grpSp>
      <p:grpSp>
        <p:nvGrpSpPr>
          <p:cNvPr id="26" name="Group 25"/>
          <p:cNvGrpSpPr/>
          <p:nvPr/>
        </p:nvGrpSpPr>
        <p:grpSpPr>
          <a:xfrm>
            <a:off x="-5986" y="1916832"/>
            <a:ext cx="5236613" cy="2179986"/>
            <a:chOff x="207914" y="1043608"/>
            <a:chExt cx="6984651" cy="2906648"/>
          </a:xfrm>
        </p:grpSpPr>
        <p:sp>
          <p:nvSpPr>
            <p:cNvPr id="27" name="Rectangle 26"/>
            <p:cNvSpPr/>
            <p:nvPr/>
          </p:nvSpPr>
          <p:spPr bwMode="auto">
            <a:xfrm>
              <a:off x="5032325" y="1043608"/>
              <a:ext cx="2160240"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28" name="Straight Arrow Connector 27"/>
            <p:cNvCxnSpPr>
              <a:stCxn id="27" idx="1"/>
            </p:cNvCxnSpPr>
            <p:nvPr/>
          </p:nvCxnSpPr>
          <p:spPr bwMode="auto">
            <a:xfrm flipH="1">
              <a:off x="2440037" y="1187624"/>
              <a:ext cx="2592288" cy="165618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29" name="TextBox 28"/>
            <p:cNvSpPr txBox="1"/>
            <p:nvPr/>
          </p:nvSpPr>
          <p:spPr>
            <a:xfrm>
              <a:off x="207914" y="2267744"/>
              <a:ext cx="2376264" cy="1682512"/>
            </a:xfrm>
            <a:prstGeom prst="rect">
              <a:avLst/>
            </a:prstGeom>
            <a:noFill/>
          </p:spPr>
          <p:txBody>
            <a:bodyPr wrap="square" rtlCol="0">
              <a:spAutoFit/>
            </a:bodyPr>
            <a:lstStyle/>
            <a:p>
              <a:pPr algn="ctr"/>
              <a:r>
                <a:rPr lang="en-NZ" sz="1900" dirty="0"/>
                <a:t>Events are recorded only from selected node down</a:t>
              </a:r>
            </a:p>
          </p:txBody>
        </p:sp>
      </p:grpSp>
      <p:grpSp>
        <p:nvGrpSpPr>
          <p:cNvPr id="30" name="Group 29"/>
          <p:cNvGrpSpPr/>
          <p:nvPr/>
        </p:nvGrpSpPr>
        <p:grpSpPr>
          <a:xfrm>
            <a:off x="12040" y="2078850"/>
            <a:ext cx="10779212" cy="3206100"/>
            <a:chOff x="207914" y="-324544"/>
            <a:chExt cx="14377431" cy="4274800"/>
          </a:xfrm>
        </p:grpSpPr>
        <p:sp>
          <p:nvSpPr>
            <p:cNvPr id="31" name="Rectangle 30"/>
            <p:cNvSpPr/>
            <p:nvPr/>
          </p:nvSpPr>
          <p:spPr bwMode="auto">
            <a:xfrm>
              <a:off x="5008281" y="-324544"/>
              <a:ext cx="9577064" cy="288032"/>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32" name="Straight Arrow Connector 31"/>
            <p:cNvCxnSpPr>
              <a:stCxn id="31" idx="1"/>
            </p:cNvCxnSpPr>
            <p:nvPr/>
          </p:nvCxnSpPr>
          <p:spPr bwMode="auto">
            <a:xfrm flipH="1">
              <a:off x="2488001" y="-180528"/>
              <a:ext cx="2520280" cy="3096344"/>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33" name="TextBox 32"/>
            <p:cNvSpPr txBox="1"/>
            <p:nvPr/>
          </p:nvSpPr>
          <p:spPr>
            <a:xfrm>
              <a:off x="207914" y="2267744"/>
              <a:ext cx="2376264" cy="1682512"/>
            </a:xfrm>
            <a:prstGeom prst="rect">
              <a:avLst/>
            </a:prstGeom>
            <a:noFill/>
          </p:spPr>
          <p:txBody>
            <a:bodyPr wrap="square" rtlCol="0">
              <a:spAutoFit/>
            </a:bodyPr>
            <a:lstStyle/>
            <a:p>
              <a:pPr algn="ctr"/>
              <a:r>
                <a:rPr lang="en-NZ" sz="1900" dirty="0"/>
                <a:t>Events can be searched using </a:t>
              </a:r>
              <a:r>
                <a:rPr lang="en-NZ" sz="1900" dirty="0" err="1"/>
                <a:t>boolean</a:t>
              </a:r>
              <a:r>
                <a:rPr lang="en-NZ" sz="1900" dirty="0"/>
                <a:t> statements</a:t>
              </a:r>
            </a:p>
          </p:txBody>
        </p:sp>
      </p:grpSp>
      <p:grpSp>
        <p:nvGrpSpPr>
          <p:cNvPr id="36" name="Group 35"/>
          <p:cNvGrpSpPr/>
          <p:nvPr/>
        </p:nvGrpSpPr>
        <p:grpSpPr>
          <a:xfrm>
            <a:off x="0" y="2294874"/>
            <a:ext cx="10779211" cy="4050450"/>
            <a:chOff x="207914" y="-1548680"/>
            <a:chExt cx="14377430" cy="5400600"/>
          </a:xfrm>
        </p:grpSpPr>
        <p:sp>
          <p:nvSpPr>
            <p:cNvPr id="37" name="Rectangle 36"/>
            <p:cNvSpPr/>
            <p:nvPr/>
          </p:nvSpPr>
          <p:spPr bwMode="auto">
            <a:xfrm>
              <a:off x="14169355" y="-1548680"/>
              <a:ext cx="415989" cy="540060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38" name="Straight Arrow Connector 37"/>
            <p:cNvCxnSpPr>
              <a:stCxn id="37" idx="1"/>
            </p:cNvCxnSpPr>
            <p:nvPr/>
          </p:nvCxnSpPr>
          <p:spPr bwMode="auto">
            <a:xfrm flipH="1">
              <a:off x="2488001" y="1151620"/>
              <a:ext cx="11681354" cy="1764196"/>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39" name="TextBox 38"/>
            <p:cNvSpPr txBox="1"/>
            <p:nvPr/>
          </p:nvSpPr>
          <p:spPr>
            <a:xfrm>
              <a:off x="207914" y="2141073"/>
              <a:ext cx="2376264" cy="1682512"/>
            </a:xfrm>
            <a:prstGeom prst="rect">
              <a:avLst/>
            </a:prstGeom>
            <a:noFill/>
          </p:spPr>
          <p:txBody>
            <a:bodyPr wrap="square" rtlCol="0">
              <a:spAutoFit/>
            </a:bodyPr>
            <a:lstStyle/>
            <a:p>
              <a:pPr algn="ctr"/>
              <a:r>
                <a:rPr lang="en-NZ" sz="1900" dirty="0"/>
                <a:t>Click the info button for the entire </a:t>
              </a:r>
              <a:r>
                <a:rPr lang="en-NZ" sz="1900" dirty="0" err="1"/>
                <a:t>stacktrace</a:t>
              </a:r>
              <a:endParaRPr lang="en-NZ" sz="1900" dirty="0"/>
            </a:p>
          </p:txBody>
        </p:sp>
      </p:grpSp>
      <p:grpSp>
        <p:nvGrpSpPr>
          <p:cNvPr id="42" name="Group 41"/>
          <p:cNvGrpSpPr/>
          <p:nvPr/>
        </p:nvGrpSpPr>
        <p:grpSpPr>
          <a:xfrm>
            <a:off x="47906" y="2348880"/>
            <a:ext cx="10689359" cy="4104456"/>
            <a:chOff x="119412" y="-1629072"/>
            <a:chExt cx="14257584" cy="5472608"/>
          </a:xfrm>
        </p:grpSpPr>
        <p:sp>
          <p:nvSpPr>
            <p:cNvPr id="43" name="Rectangle 42"/>
            <p:cNvSpPr/>
            <p:nvPr/>
          </p:nvSpPr>
          <p:spPr bwMode="auto">
            <a:xfrm>
              <a:off x="4871940" y="-1629072"/>
              <a:ext cx="9505056" cy="5472608"/>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44" name="Straight Arrow Connector 43"/>
            <p:cNvCxnSpPr/>
            <p:nvPr/>
          </p:nvCxnSpPr>
          <p:spPr bwMode="auto">
            <a:xfrm flipH="1" flipV="1">
              <a:off x="2279653" y="-476944"/>
              <a:ext cx="2520279" cy="360040"/>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45" name="TextBox 44"/>
            <p:cNvSpPr txBox="1"/>
            <p:nvPr/>
          </p:nvSpPr>
          <p:spPr>
            <a:xfrm>
              <a:off x="119412" y="-981000"/>
              <a:ext cx="2376264" cy="1292661"/>
            </a:xfrm>
            <a:prstGeom prst="rect">
              <a:avLst/>
            </a:prstGeom>
            <a:noFill/>
          </p:spPr>
          <p:txBody>
            <a:bodyPr wrap="square" rtlCol="0">
              <a:spAutoFit/>
            </a:bodyPr>
            <a:lstStyle/>
            <a:p>
              <a:pPr algn="ctr"/>
              <a:r>
                <a:rPr lang="en-NZ" sz="1900" dirty="0"/>
                <a:t>Table shows all matching events</a:t>
              </a:r>
            </a:p>
          </p:txBody>
        </p:sp>
      </p:grpSp>
      <p:sp>
        <p:nvSpPr>
          <p:cNvPr id="2" name="Title 1"/>
          <p:cNvSpPr>
            <a:spLocks noGrp="1"/>
          </p:cNvSpPr>
          <p:nvPr>
            <p:ph type="title"/>
          </p:nvPr>
        </p:nvSpPr>
        <p:spPr/>
        <p:txBody>
          <a:bodyPr/>
          <a:lstStyle/>
          <a:p>
            <a:r>
              <a:rPr lang="en-NZ" dirty="0"/>
              <a:t>Scenic View 1.2.0: Event </a:t>
            </a:r>
            <a:r>
              <a:rPr lang="en-NZ" dirty="0" smtClean="0"/>
              <a:t>Tracing</a:t>
            </a:r>
            <a:endParaRPr lang="en-NZ" dirty="0"/>
          </a:p>
        </p:txBody>
      </p:sp>
    </p:spTree>
    <p:extLst>
      <p:ext uri="{BB962C8B-B14F-4D97-AF65-F5344CB8AC3E}">
        <p14:creationId xmlns:p14="http://schemas.microsoft.com/office/powerpoint/2010/main" val="74630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xit" presetSubtype="0" fill="hold"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xit" presetSubtype="0" fill="hold" nodeType="withEffect">
                                  <p:stCondLst>
                                    <p:cond delay="0"/>
                                  </p:stCondLst>
                                  <p:childTnLst>
                                    <p:animEffect transition="out" filter="fad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26" y="1376772"/>
            <a:ext cx="8848684" cy="52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22</a:t>
            </a:fld>
            <a:endParaRPr lang="en-US" sz="900">
              <a:solidFill>
                <a:srgbClr val="000000"/>
              </a:solidFill>
              <a:ea typeface="Gill Sans"/>
              <a:cs typeface="Gill Sans"/>
            </a:endParaRPr>
          </a:p>
        </p:txBody>
      </p:sp>
      <p:grpSp>
        <p:nvGrpSpPr>
          <p:cNvPr id="7" name="Group 6"/>
          <p:cNvGrpSpPr/>
          <p:nvPr/>
        </p:nvGrpSpPr>
        <p:grpSpPr>
          <a:xfrm>
            <a:off x="0" y="1646802"/>
            <a:ext cx="4690759" cy="1296144"/>
            <a:chOff x="207914" y="2267744"/>
            <a:chExt cx="6256586" cy="1728192"/>
          </a:xfrm>
        </p:grpSpPr>
        <p:sp>
          <p:nvSpPr>
            <p:cNvPr id="8" name="Rectangle 7"/>
            <p:cNvSpPr/>
            <p:nvPr/>
          </p:nvSpPr>
          <p:spPr bwMode="auto">
            <a:xfrm>
              <a:off x="2936108" y="3635896"/>
              <a:ext cx="3528392" cy="360040"/>
            </a:xfrm>
            <a:prstGeom prst="rect">
              <a:avLst/>
            </a:prstGeom>
            <a:noFill/>
            <a:ln w="571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cxnSp>
          <p:nvCxnSpPr>
            <p:cNvPr id="9" name="Straight Arrow Connector 8"/>
            <p:cNvCxnSpPr/>
            <p:nvPr/>
          </p:nvCxnSpPr>
          <p:spPr bwMode="auto">
            <a:xfrm flipH="1" flipV="1">
              <a:off x="2288036" y="3059832"/>
              <a:ext cx="648072" cy="504056"/>
            </a:xfrm>
            <a:prstGeom prst="straightConnector1">
              <a:avLst/>
            </a:prstGeom>
            <a:solidFill>
              <a:srgbClr val="00B8FF"/>
            </a:solidFill>
            <a:ln w="57150" cap="flat" cmpd="sng" algn="ctr">
              <a:solidFill>
                <a:schemeClr val="accent6"/>
              </a:solidFill>
              <a:prstDash val="solid"/>
              <a:round/>
              <a:headEnd type="arrow" w="med" len="med"/>
              <a:tailEnd type="none" w="med" len="med"/>
            </a:ln>
            <a:effectLst/>
          </p:spPr>
        </p:cxnSp>
        <p:sp>
          <p:nvSpPr>
            <p:cNvPr id="10" name="TextBox 9"/>
            <p:cNvSpPr txBox="1"/>
            <p:nvPr/>
          </p:nvSpPr>
          <p:spPr>
            <a:xfrm>
              <a:off x="207914" y="2267744"/>
              <a:ext cx="2376264" cy="1682512"/>
            </a:xfrm>
            <a:prstGeom prst="rect">
              <a:avLst/>
            </a:prstGeom>
            <a:noFill/>
          </p:spPr>
          <p:txBody>
            <a:bodyPr wrap="square" rtlCol="0">
              <a:spAutoFit/>
            </a:bodyPr>
            <a:lstStyle/>
            <a:p>
              <a:pPr algn="ctr"/>
              <a:r>
                <a:rPr lang="en-NZ" sz="1900" dirty="0"/>
                <a:t>Browser shows </a:t>
              </a:r>
              <a:r>
                <a:rPr lang="en-NZ" sz="1900" dirty="0" err="1"/>
                <a:t>JavaDoc</a:t>
              </a:r>
              <a:r>
                <a:rPr lang="en-NZ" sz="1900" dirty="0"/>
                <a:t> for currently selected node</a:t>
              </a:r>
            </a:p>
          </p:txBody>
        </p:sp>
      </p:grpSp>
      <p:sp>
        <p:nvSpPr>
          <p:cNvPr id="11" name="Rectangle 10"/>
          <p:cNvSpPr/>
          <p:nvPr/>
        </p:nvSpPr>
        <p:spPr bwMode="auto">
          <a:xfrm>
            <a:off x="4553996" y="1722690"/>
            <a:ext cx="568656" cy="248148"/>
          </a:xfrm>
          <a:prstGeom prst="rect">
            <a:avLst/>
          </a:prstGeom>
          <a:noFill/>
          <a:ln w="57150" cap="flat" cmpd="sng" algn="ctr">
            <a:solidFill>
              <a:schemeClr val="accent6"/>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a:solidFill>
                <a:schemeClr val="bg1"/>
              </a:solidFill>
              <a:latin typeface="Gill Sans" charset="0"/>
            </a:endParaRPr>
          </a:p>
        </p:txBody>
      </p:sp>
      <p:sp>
        <p:nvSpPr>
          <p:cNvPr id="2" name="Title 1"/>
          <p:cNvSpPr>
            <a:spLocks noGrp="1"/>
          </p:cNvSpPr>
          <p:nvPr>
            <p:ph type="title"/>
          </p:nvPr>
        </p:nvSpPr>
        <p:spPr/>
        <p:txBody>
          <a:bodyPr/>
          <a:lstStyle/>
          <a:p>
            <a:r>
              <a:rPr lang="en-NZ" dirty="0"/>
              <a:t>Scenic View 1.2.0: </a:t>
            </a:r>
            <a:r>
              <a:rPr lang="en-NZ" dirty="0" err="1"/>
              <a:t>JavaDoc</a:t>
            </a:r>
            <a:r>
              <a:rPr lang="en-NZ" dirty="0"/>
              <a:t> </a:t>
            </a:r>
            <a:r>
              <a:rPr lang="en-NZ" dirty="0" smtClean="0"/>
              <a:t>Browser</a:t>
            </a:r>
            <a:endParaRPr lang="en-NZ" dirty="0"/>
          </a:p>
        </p:txBody>
      </p:sp>
    </p:spTree>
    <p:extLst>
      <p:ext uri="{BB962C8B-B14F-4D97-AF65-F5344CB8AC3E}">
        <p14:creationId xmlns:p14="http://schemas.microsoft.com/office/powerpoint/2010/main" val="815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Scenic View 1.3.0 was released on November 12, 2012</a:t>
            </a:r>
            <a:endParaRPr lang="en-NZ" dirty="0"/>
          </a:p>
          <a:p>
            <a:r>
              <a:rPr lang="en-NZ" dirty="0" smtClean="0"/>
              <a:t>What was </a:t>
            </a:r>
            <a:r>
              <a:rPr lang="en-NZ" dirty="0"/>
              <a:t>new?</a:t>
            </a:r>
          </a:p>
          <a:p>
            <a:pPr lvl="1"/>
            <a:r>
              <a:rPr lang="en-NZ" dirty="0"/>
              <a:t>Massive performance gains</a:t>
            </a:r>
          </a:p>
          <a:p>
            <a:pPr lvl="1"/>
            <a:r>
              <a:rPr lang="en-NZ" dirty="0"/>
              <a:t>Animation tracer</a:t>
            </a:r>
          </a:p>
          <a:p>
            <a:pPr lvl="1"/>
            <a:r>
              <a:rPr lang="en-NZ" dirty="0"/>
              <a:t>Improved CSS support</a:t>
            </a:r>
          </a:p>
          <a:p>
            <a:pPr lvl="1"/>
            <a:r>
              <a:rPr lang="en-NZ" dirty="0"/>
              <a:t>Version update checking</a:t>
            </a:r>
          </a:p>
          <a:p>
            <a:pPr lvl="1"/>
            <a:r>
              <a:rPr lang="en-NZ" dirty="0"/>
              <a:t>Mac native </a:t>
            </a:r>
            <a:r>
              <a:rPr lang="en-NZ" dirty="0" err="1"/>
              <a:t>menubar</a:t>
            </a:r>
            <a:r>
              <a:rPr lang="en-NZ" dirty="0"/>
              <a:t> integration</a:t>
            </a:r>
          </a:p>
          <a:p>
            <a:pPr lvl="1"/>
            <a:r>
              <a:rPr lang="en-NZ" dirty="0"/>
              <a:t>Bug fixes and miscellaneous improvements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23</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a:t>
            </a:r>
            <a:r>
              <a:rPr lang="en-NZ" dirty="0"/>
              <a:t>View </a:t>
            </a:r>
            <a:r>
              <a:rPr lang="en-NZ" dirty="0" smtClean="0"/>
              <a:t>1.3.0</a:t>
            </a:r>
            <a:endParaRPr lang="en-NZ" dirty="0"/>
          </a:p>
        </p:txBody>
      </p:sp>
    </p:spTree>
    <p:extLst>
      <p:ext uri="{BB962C8B-B14F-4D97-AF65-F5344CB8AC3E}">
        <p14:creationId xmlns:p14="http://schemas.microsoft.com/office/powerpoint/2010/main" val="6427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11379800" cy="4419600"/>
          </a:xfrm>
        </p:spPr>
        <p:txBody>
          <a:bodyPr/>
          <a:lstStyle/>
          <a:p>
            <a:r>
              <a:rPr lang="en-NZ" dirty="0" smtClean="0"/>
              <a:t>Scenic View 1.3.0 was the last release </a:t>
            </a:r>
            <a:r>
              <a:rPr lang="en-NZ" dirty="0" smtClean="0"/>
              <a:t>with support for JavaFX </a:t>
            </a:r>
            <a:r>
              <a:rPr lang="en-NZ" dirty="0" smtClean="0"/>
              <a:t>2.x.</a:t>
            </a:r>
          </a:p>
          <a:p>
            <a:r>
              <a:rPr lang="en-NZ" dirty="0" smtClean="0"/>
              <a:t>Unfortunately </a:t>
            </a:r>
            <a:r>
              <a:rPr lang="en-NZ" dirty="0" smtClean="0"/>
              <a:t>at this stage Ander had to drop out due to work commitments</a:t>
            </a:r>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24</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Beyond Scenic </a:t>
            </a:r>
            <a:r>
              <a:rPr lang="en-NZ" dirty="0"/>
              <a:t>View </a:t>
            </a:r>
            <a:r>
              <a:rPr lang="en-NZ" dirty="0" smtClean="0"/>
              <a:t>1.3.0</a:t>
            </a:r>
            <a:endParaRPr lang="en-NZ" dirty="0"/>
          </a:p>
        </p:txBody>
      </p:sp>
    </p:spTree>
    <p:extLst>
      <p:ext uri="{BB962C8B-B14F-4D97-AF65-F5344CB8AC3E}">
        <p14:creationId xmlns:p14="http://schemas.microsoft.com/office/powerpoint/2010/main" val="216545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I track </a:t>
            </a:r>
            <a:r>
              <a:rPr lang="en-NZ" dirty="0" smtClean="0"/>
              <a:t>downloads </a:t>
            </a:r>
            <a:r>
              <a:rPr lang="en-NZ" dirty="0"/>
              <a:t>of Scenic </a:t>
            </a:r>
            <a:r>
              <a:rPr lang="en-NZ" dirty="0" smtClean="0"/>
              <a:t>View.</a:t>
            </a:r>
            <a:endParaRPr lang="en-NZ" dirty="0"/>
          </a:p>
          <a:p>
            <a:r>
              <a:rPr lang="en-NZ" dirty="0"/>
              <a:t>The results are pleasing (as of </a:t>
            </a:r>
            <a:r>
              <a:rPr lang="en-NZ" dirty="0" smtClean="0"/>
              <a:t>September </a:t>
            </a:r>
            <a:r>
              <a:rPr lang="en-NZ" dirty="0"/>
              <a:t>8</a:t>
            </a:r>
            <a:r>
              <a:rPr lang="en-NZ" dirty="0" smtClean="0"/>
              <a:t>th</a:t>
            </a:r>
            <a:r>
              <a:rPr lang="en-NZ" dirty="0"/>
              <a:t>, </a:t>
            </a:r>
            <a:r>
              <a:rPr lang="en-NZ" dirty="0" smtClean="0"/>
              <a:t>2014):</a:t>
            </a:r>
            <a:endParaRPr lang="en-NZ" dirty="0"/>
          </a:p>
          <a:p>
            <a:endParaRPr lang="en-NZ" dirty="0"/>
          </a:p>
          <a:p>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25</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Downloads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484575873"/>
              </p:ext>
            </p:extLst>
          </p:nvPr>
        </p:nvGraphicFramePr>
        <p:xfrm>
          <a:off x="1770214" y="2762928"/>
          <a:ext cx="8125884" cy="2595880"/>
        </p:xfrm>
        <a:graphic>
          <a:graphicData uri="http://schemas.openxmlformats.org/drawingml/2006/table">
            <a:tbl>
              <a:tblPr firstRow="1" bandRow="1">
                <a:tableStyleId>{C083E6E3-FA7D-4D7B-A595-EF9225AFEA82}</a:tableStyleId>
              </a:tblPr>
              <a:tblGrid>
                <a:gridCol w="2873038"/>
                <a:gridCol w="2544218"/>
                <a:gridCol w="2708628"/>
              </a:tblGrid>
              <a:tr h="370840">
                <a:tc>
                  <a:txBody>
                    <a:bodyPr/>
                    <a:lstStyle/>
                    <a:p>
                      <a:r>
                        <a:rPr lang="en-NZ" dirty="0" smtClean="0"/>
                        <a:t>Version</a:t>
                      </a:r>
                      <a:endParaRPr lang="en-NZ" dirty="0"/>
                    </a:p>
                  </a:txBody>
                  <a:tcPr/>
                </a:tc>
                <a:tc>
                  <a:txBody>
                    <a:bodyPr/>
                    <a:lstStyle/>
                    <a:p>
                      <a:r>
                        <a:rPr lang="en-NZ" dirty="0" smtClean="0"/>
                        <a:t>Release Date</a:t>
                      </a:r>
                      <a:endParaRPr lang="en-NZ" dirty="0"/>
                    </a:p>
                  </a:txBody>
                  <a:tcPr/>
                </a:tc>
                <a:tc>
                  <a:txBody>
                    <a:bodyPr/>
                    <a:lstStyle/>
                    <a:p>
                      <a:r>
                        <a:rPr lang="en-NZ" dirty="0" smtClean="0"/>
                        <a:t>Downloads</a:t>
                      </a:r>
                      <a:endParaRPr lang="en-NZ" dirty="0"/>
                    </a:p>
                  </a:txBody>
                  <a:tcPr/>
                </a:tc>
              </a:tr>
              <a:tr h="370840">
                <a:tc>
                  <a:txBody>
                    <a:bodyPr/>
                    <a:lstStyle/>
                    <a:p>
                      <a:r>
                        <a:rPr lang="en-NZ" dirty="0" smtClean="0"/>
                        <a:t>8.0.0 (Developer Preview 1)</a:t>
                      </a:r>
                      <a:endParaRPr lang="en-NZ" dirty="0"/>
                    </a:p>
                  </a:txBody>
                  <a:tcPr/>
                </a:tc>
                <a:tc>
                  <a:txBody>
                    <a:bodyPr/>
                    <a:lstStyle/>
                    <a:p>
                      <a:r>
                        <a:rPr lang="en-NZ" dirty="0" smtClean="0"/>
                        <a:t>3</a:t>
                      </a:r>
                      <a:r>
                        <a:rPr lang="en-NZ" baseline="30000" dirty="0" smtClean="0"/>
                        <a:t>rd</a:t>
                      </a:r>
                      <a:r>
                        <a:rPr lang="en-NZ" dirty="0" smtClean="0"/>
                        <a:t> February, 2013</a:t>
                      </a:r>
                      <a:endParaRPr lang="en-NZ" dirty="0"/>
                    </a:p>
                  </a:txBody>
                  <a:tcPr/>
                </a:tc>
                <a:tc>
                  <a:txBody>
                    <a:bodyPr/>
                    <a:lstStyle/>
                    <a:p>
                      <a:r>
                        <a:rPr lang="en-NZ" dirty="0" smtClean="0"/>
                        <a:t>177</a:t>
                      </a:r>
                      <a:endParaRPr lang="en-NZ" dirty="0"/>
                    </a:p>
                  </a:txBody>
                  <a:tcPr/>
                </a:tc>
              </a:tr>
              <a:tr h="370840">
                <a:tc>
                  <a:txBody>
                    <a:bodyPr/>
                    <a:lstStyle/>
                    <a:p>
                      <a:r>
                        <a:rPr lang="en-NZ" dirty="0" smtClean="0"/>
                        <a:t>8.0.0 (Developer Preview 2)</a:t>
                      </a:r>
                      <a:endParaRPr lang="en-NZ" dirty="0"/>
                    </a:p>
                  </a:txBody>
                  <a:tcPr/>
                </a:tc>
                <a:tc>
                  <a:txBody>
                    <a:bodyPr/>
                    <a:lstStyle/>
                    <a:p>
                      <a:r>
                        <a:rPr lang="en-NZ" dirty="0" smtClean="0"/>
                        <a:t>26</a:t>
                      </a:r>
                      <a:r>
                        <a:rPr lang="en-NZ" baseline="30000" dirty="0" smtClean="0"/>
                        <a:t>th</a:t>
                      </a:r>
                      <a:r>
                        <a:rPr lang="en-NZ" dirty="0" smtClean="0"/>
                        <a:t> February, 2013</a:t>
                      </a:r>
                      <a:endParaRPr lang="en-NZ" dirty="0"/>
                    </a:p>
                  </a:txBody>
                  <a:tcPr/>
                </a:tc>
                <a:tc>
                  <a:txBody>
                    <a:bodyPr/>
                    <a:lstStyle/>
                    <a:p>
                      <a:r>
                        <a:rPr lang="en-NZ" dirty="0" smtClean="0"/>
                        <a:t>378</a:t>
                      </a:r>
                      <a:endParaRPr lang="en-NZ" dirty="0"/>
                    </a:p>
                  </a:txBody>
                  <a:tcPr/>
                </a:tc>
              </a:tr>
              <a:tr h="370840">
                <a:tc>
                  <a:txBody>
                    <a:bodyPr/>
                    <a:lstStyle/>
                    <a:p>
                      <a:r>
                        <a:rPr lang="en-NZ" dirty="0" smtClean="0"/>
                        <a:t>8.0.0 (Developer Preview 3)</a:t>
                      </a:r>
                      <a:endParaRPr lang="en-NZ" dirty="0"/>
                    </a:p>
                  </a:txBody>
                  <a:tcPr/>
                </a:tc>
                <a:tc>
                  <a:txBody>
                    <a:bodyPr/>
                    <a:lstStyle/>
                    <a:p>
                      <a:r>
                        <a:rPr lang="en-NZ" dirty="0" smtClean="0"/>
                        <a:t>21</a:t>
                      </a:r>
                      <a:r>
                        <a:rPr lang="en-NZ" baseline="30000" dirty="0" smtClean="0"/>
                        <a:t>st</a:t>
                      </a:r>
                      <a:r>
                        <a:rPr lang="en-NZ" dirty="0" smtClean="0"/>
                        <a:t> April, 2013</a:t>
                      </a:r>
                      <a:endParaRPr lang="en-NZ" dirty="0"/>
                    </a:p>
                  </a:txBody>
                  <a:tcPr/>
                </a:tc>
                <a:tc>
                  <a:txBody>
                    <a:bodyPr/>
                    <a:lstStyle/>
                    <a:p>
                      <a:r>
                        <a:rPr lang="en-NZ" dirty="0" smtClean="0"/>
                        <a:t>436</a:t>
                      </a:r>
                      <a:endParaRPr lang="en-NZ" dirty="0"/>
                    </a:p>
                  </a:txBody>
                  <a:tcPr/>
                </a:tc>
              </a:tr>
              <a:tr h="370840">
                <a:tc>
                  <a:txBody>
                    <a:bodyPr/>
                    <a:lstStyle/>
                    <a:p>
                      <a:r>
                        <a:rPr lang="en-NZ" dirty="0" smtClean="0"/>
                        <a:t>8.0.0 (Developer Preview 4)</a:t>
                      </a:r>
                      <a:endParaRPr lang="en-NZ" dirty="0"/>
                    </a:p>
                  </a:txBody>
                  <a:tcPr/>
                </a:tc>
                <a:tc>
                  <a:txBody>
                    <a:bodyPr/>
                    <a:lstStyle/>
                    <a:p>
                      <a:r>
                        <a:rPr lang="en-NZ" dirty="0" smtClean="0"/>
                        <a:t>8</a:t>
                      </a:r>
                      <a:r>
                        <a:rPr lang="en-NZ" baseline="30000" dirty="0" smtClean="0"/>
                        <a:t>th</a:t>
                      </a:r>
                      <a:r>
                        <a:rPr lang="en-NZ" dirty="0" smtClean="0"/>
                        <a:t> August, 2013</a:t>
                      </a:r>
                      <a:endParaRPr lang="en-NZ" dirty="0"/>
                    </a:p>
                  </a:txBody>
                  <a:tcPr/>
                </a:tc>
                <a:tc>
                  <a:txBody>
                    <a:bodyPr/>
                    <a:lstStyle/>
                    <a:p>
                      <a:r>
                        <a:rPr lang="en-NZ" dirty="0" smtClean="0"/>
                        <a:t>3769</a:t>
                      </a:r>
                      <a:endParaRPr lang="en-NZ" dirty="0"/>
                    </a:p>
                  </a:txBody>
                  <a:tcPr/>
                </a:tc>
              </a:tr>
              <a:tr h="370840">
                <a:tc>
                  <a:txBody>
                    <a:bodyPr/>
                    <a:lstStyle/>
                    <a:p>
                      <a:r>
                        <a:rPr lang="en-NZ" dirty="0" smtClean="0"/>
                        <a:t>8.0.0 (Developer Preview 5)</a:t>
                      </a:r>
                      <a:endParaRPr lang="en-NZ" dirty="0"/>
                    </a:p>
                  </a:txBody>
                  <a:tcPr/>
                </a:tc>
                <a:tc>
                  <a:txBody>
                    <a:bodyPr/>
                    <a:lstStyle/>
                    <a:p>
                      <a:r>
                        <a:rPr lang="en-NZ" dirty="0" smtClean="0"/>
                        <a:t>14</a:t>
                      </a:r>
                      <a:r>
                        <a:rPr lang="en-NZ" baseline="30000" dirty="0" smtClean="0"/>
                        <a:t>th</a:t>
                      </a:r>
                      <a:r>
                        <a:rPr lang="en-NZ" baseline="0" dirty="0" smtClean="0"/>
                        <a:t> August, 2014</a:t>
                      </a:r>
                      <a:endParaRPr lang="en-NZ" dirty="0"/>
                    </a:p>
                  </a:txBody>
                  <a:tcPr/>
                </a:tc>
                <a:tc>
                  <a:txBody>
                    <a:bodyPr/>
                    <a:lstStyle/>
                    <a:p>
                      <a:r>
                        <a:rPr lang="en-NZ" dirty="0" smtClean="0"/>
                        <a:t>136</a:t>
                      </a:r>
                      <a:endParaRPr lang="en-NZ" dirty="0"/>
                    </a:p>
                  </a:txBody>
                  <a:tcPr/>
                </a:tc>
              </a:tr>
              <a:tr h="370840">
                <a:tc>
                  <a:txBody>
                    <a:bodyPr/>
                    <a:lstStyle/>
                    <a:p>
                      <a:r>
                        <a:rPr lang="en-NZ" dirty="0" smtClean="0"/>
                        <a:t>8.0.0 (Developer Preview 6)</a:t>
                      </a:r>
                      <a:endParaRPr lang="en-NZ" dirty="0"/>
                    </a:p>
                  </a:txBody>
                  <a:tcPr/>
                </a:tc>
                <a:tc>
                  <a:txBody>
                    <a:bodyPr/>
                    <a:lstStyle/>
                    <a:p>
                      <a:r>
                        <a:rPr lang="en-NZ" dirty="0" smtClean="0"/>
                        <a:t>17</a:t>
                      </a:r>
                      <a:r>
                        <a:rPr lang="en-NZ" baseline="30000" dirty="0" smtClean="0"/>
                        <a:t>th</a:t>
                      </a:r>
                      <a:r>
                        <a:rPr lang="en-NZ" dirty="0" smtClean="0"/>
                        <a:t> August, 2014</a:t>
                      </a:r>
                      <a:endParaRPr lang="en-NZ" dirty="0"/>
                    </a:p>
                  </a:txBody>
                  <a:tcPr/>
                </a:tc>
                <a:tc>
                  <a:txBody>
                    <a:bodyPr/>
                    <a:lstStyle/>
                    <a:p>
                      <a:r>
                        <a:rPr lang="en-NZ" dirty="0" smtClean="0"/>
                        <a:t>583</a:t>
                      </a:r>
                      <a:endParaRPr lang="en-NZ" dirty="0"/>
                    </a:p>
                  </a:txBody>
                  <a:tcPr/>
                </a:tc>
              </a:tr>
            </a:tbl>
          </a:graphicData>
        </a:graphic>
      </p:graphicFrame>
    </p:spTree>
    <p:extLst>
      <p:ext uri="{BB962C8B-B14F-4D97-AF65-F5344CB8AC3E}">
        <p14:creationId xmlns:p14="http://schemas.microsoft.com/office/powerpoint/2010/main" val="112634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11379800" cy="4419600"/>
          </a:xfrm>
        </p:spPr>
        <p:txBody>
          <a:bodyPr/>
          <a:lstStyle/>
          <a:p>
            <a:r>
              <a:rPr lang="en-NZ" dirty="0" smtClean="0"/>
              <a:t>Irregular developer preview releases:</a:t>
            </a:r>
          </a:p>
          <a:p>
            <a:pPr lvl="1"/>
            <a:r>
              <a:rPr lang="en-NZ" dirty="0" smtClean="0"/>
              <a:t>Developer Preview 1: February 3, 2013</a:t>
            </a:r>
          </a:p>
          <a:p>
            <a:pPr lvl="1"/>
            <a:r>
              <a:rPr lang="en-NZ" dirty="0"/>
              <a:t>Developer Preview </a:t>
            </a:r>
            <a:r>
              <a:rPr lang="en-NZ" dirty="0" smtClean="0"/>
              <a:t>2: February 26, 2013</a:t>
            </a:r>
          </a:p>
          <a:p>
            <a:pPr lvl="1"/>
            <a:r>
              <a:rPr lang="en-NZ" dirty="0"/>
              <a:t>Developer Preview </a:t>
            </a:r>
            <a:r>
              <a:rPr lang="en-NZ" dirty="0" smtClean="0"/>
              <a:t>3: May 20, 2013</a:t>
            </a:r>
          </a:p>
          <a:p>
            <a:pPr lvl="1"/>
            <a:r>
              <a:rPr lang="en-NZ" dirty="0"/>
              <a:t>Developer Preview </a:t>
            </a:r>
            <a:r>
              <a:rPr lang="en-NZ" dirty="0" smtClean="0"/>
              <a:t>4: August 8, 2013</a:t>
            </a:r>
          </a:p>
          <a:p>
            <a:pPr lvl="1"/>
            <a:r>
              <a:rPr lang="en-NZ" dirty="0"/>
              <a:t>Developer Preview </a:t>
            </a:r>
            <a:r>
              <a:rPr lang="en-NZ" dirty="0" smtClean="0"/>
              <a:t>5: August 14, </a:t>
            </a:r>
            <a:r>
              <a:rPr lang="en-NZ" u="sng" dirty="0" smtClean="0"/>
              <a:t>2014</a:t>
            </a:r>
            <a:endParaRPr lang="en-NZ" dirty="0" smtClean="0"/>
          </a:p>
          <a:p>
            <a:pPr lvl="1"/>
            <a:r>
              <a:rPr lang="en-NZ" dirty="0"/>
              <a:t>Developer Preview </a:t>
            </a:r>
            <a:r>
              <a:rPr lang="en-NZ" dirty="0" smtClean="0"/>
              <a:t>6: August 17, 2014</a:t>
            </a:r>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26</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Working Towards Scenic View 8.0.0</a:t>
            </a:r>
            <a:endParaRPr lang="en-NZ" dirty="0"/>
          </a:p>
        </p:txBody>
      </p:sp>
    </p:spTree>
    <p:extLst>
      <p:ext uri="{BB962C8B-B14F-4D97-AF65-F5344CB8AC3E}">
        <p14:creationId xmlns:p14="http://schemas.microsoft.com/office/powerpoint/2010/main" val="168077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Released </a:t>
            </a:r>
            <a:r>
              <a:rPr lang="en-NZ" dirty="0" smtClean="0"/>
              <a:t>and </a:t>
            </a:r>
            <a:r>
              <a:rPr lang="en-NZ" u="sng" dirty="0" smtClean="0"/>
              <a:t>open sourced</a:t>
            </a:r>
            <a:r>
              <a:rPr lang="en-NZ" dirty="0" smtClean="0"/>
              <a:t> at </a:t>
            </a:r>
            <a:r>
              <a:rPr lang="en-NZ" dirty="0" err="1"/>
              <a:t>JavaOne</a:t>
            </a:r>
            <a:r>
              <a:rPr lang="en-NZ" dirty="0"/>
              <a:t> </a:t>
            </a:r>
            <a:r>
              <a:rPr lang="en-NZ" dirty="0" smtClean="0"/>
              <a:t>2014</a:t>
            </a:r>
            <a:endParaRPr lang="en-NZ" dirty="0" smtClean="0"/>
          </a:p>
          <a:p>
            <a:pPr marL="0" indent="0">
              <a:buNone/>
            </a:pPr>
            <a:r>
              <a:rPr lang="en-NZ" dirty="0" smtClean="0"/>
              <a:t> </a:t>
            </a:r>
            <a:endParaRPr lang="en-NZ" dirty="0" smtClean="0"/>
          </a:p>
          <a:p>
            <a:r>
              <a:rPr lang="en-NZ" dirty="0" smtClean="0"/>
              <a:t>GPL </a:t>
            </a:r>
            <a:r>
              <a:rPr lang="en-NZ" dirty="0" smtClean="0"/>
              <a:t>licensed</a:t>
            </a:r>
          </a:p>
          <a:p>
            <a:r>
              <a:rPr lang="en-NZ" dirty="0" smtClean="0"/>
              <a:t>Code repository is open </a:t>
            </a:r>
            <a:r>
              <a:rPr lang="en-NZ" dirty="0"/>
              <a:t>here:</a:t>
            </a:r>
            <a:br>
              <a:rPr lang="en-NZ" dirty="0"/>
            </a:br>
            <a:r>
              <a:rPr lang="en-NZ" dirty="0"/>
              <a:t>https://bitbucket.org/scenicview/scenic-view</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27</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View 8.0.0</a:t>
            </a:r>
            <a:endParaRPr lang="en-NZ" dirty="0"/>
          </a:p>
        </p:txBody>
      </p:sp>
    </p:spTree>
    <p:extLst>
      <p:ext uri="{BB962C8B-B14F-4D97-AF65-F5344CB8AC3E}">
        <p14:creationId xmlns:p14="http://schemas.microsoft.com/office/powerpoint/2010/main" val="389868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Released September 2</a:t>
            </a:r>
            <a:r>
              <a:rPr lang="en-US" baseline="30000" dirty="0" smtClean="0"/>
              <a:t>nd</a:t>
            </a:r>
            <a:r>
              <a:rPr lang="en-US" dirty="0" smtClean="0"/>
              <a:t>, 2015</a:t>
            </a:r>
            <a:endParaRPr lang="en-NZ" dirty="0" smtClean="0"/>
          </a:p>
          <a:p>
            <a:r>
              <a:rPr lang="en-NZ" dirty="0" smtClean="0"/>
              <a:t>Primarily consists of two very cool community contributions :</a:t>
            </a:r>
          </a:p>
          <a:p>
            <a:pPr lvl="1"/>
            <a:r>
              <a:rPr lang="en-NZ" dirty="0" err="1" smtClean="0"/>
              <a:t>ThreeDOM</a:t>
            </a:r>
            <a:endParaRPr lang="en-NZ" dirty="0" smtClean="0"/>
          </a:p>
          <a:p>
            <a:pPr lvl="1"/>
            <a:r>
              <a:rPr lang="en-NZ" dirty="0" smtClean="0"/>
              <a:t>CSSFX</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28</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Scenic View </a:t>
            </a:r>
            <a:r>
              <a:rPr lang="en-NZ" dirty="0" smtClean="0"/>
              <a:t>8.6.0</a:t>
            </a:r>
            <a:endParaRPr lang="en-NZ" dirty="0"/>
          </a:p>
        </p:txBody>
      </p:sp>
    </p:spTree>
    <p:extLst>
      <p:ext uri="{BB962C8B-B14F-4D97-AF65-F5344CB8AC3E}">
        <p14:creationId xmlns:p14="http://schemas.microsoft.com/office/powerpoint/2010/main" val="24365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2210937"/>
            <a:ext cx="3535882" cy="3732664"/>
          </a:xfrm>
        </p:spPr>
        <p:txBody>
          <a:bodyPr/>
          <a:lstStyle/>
          <a:p>
            <a:pPr marL="0" indent="0" algn="ctr">
              <a:buNone/>
            </a:pPr>
            <a:r>
              <a:rPr lang="en-NZ" dirty="0" smtClean="0"/>
              <a:t>3D ‘explosion’ view of user interface</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29</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err="1" smtClean="0"/>
              <a:t>ThreeDOM</a:t>
            </a:r>
            <a:endParaRPr lang="en-NZ" dirty="0"/>
          </a:p>
        </p:txBody>
      </p:sp>
      <p:pic>
        <p:nvPicPr>
          <p:cNvPr id="1026" name="Picture 2" descr="scenic-view-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665" y="199575"/>
            <a:ext cx="7667625"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descr="Title slide with Java FY15 Theme background"/>
          <p:cNvSpPr>
            <a:spLocks noGrp="1"/>
          </p:cNvSpPr>
          <p:nvPr>
            <p:ph type="ctrTitle"/>
          </p:nvPr>
        </p:nvSpPr>
        <p:spPr>
          <a:xfrm>
            <a:off x="531813" y="739775"/>
            <a:ext cx="7284549" cy="1470025"/>
          </a:xfrm>
        </p:spPr>
        <p:txBody>
          <a:bodyPr/>
          <a:lstStyle/>
          <a:p>
            <a:r>
              <a:rPr lang="en-US" dirty="0"/>
              <a:t>Introduction To</a:t>
            </a:r>
            <a:br>
              <a:rPr lang="en-US" dirty="0"/>
            </a:br>
            <a:r>
              <a:rPr lang="en-US" dirty="0"/>
              <a:t>JavaFX Scenic View</a:t>
            </a:r>
          </a:p>
        </p:txBody>
      </p:sp>
      <p:sp>
        <p:nvSpPr>
          <p:cNvPr id="3" name="Subtitle 2"/>
          <p:cNvSpPr>
            <a:spLocks noGrp="1"/>
          </p:cNvSpPr>
          <p:nvPr>
            <p:ph type="subTitle" idx="1"/>
          </p:nvPr>
        </p:nvSpPr>
        <p:spPr>
          <a:xfrm>
            <a:off x="531762" y="2286000"/>
            <a:ext cx="5893759" cy="914400"/>
          </a:xfrm>
        </p:spPr>
        <p:txBody>
          <a:bodyPr/>
          <a:lstStyle/>
          <a:p>
            <a:endParaRPr lang="en-US" dirty="0"/>
          </a:p>
        </p:txBody>
      </p:sp>
      <p:sp>
        <p:nvSpPr>
          <p:cNvPr id="6" name="Text Placeholder 5"/>
          <p:cNvSpPr>
            <a:spLocks noGrp="1"/>
          </p:cNvSpPr>
          <p:nvPr>
            <p:ph type="body" sz="quarter" idx="13"/>
          </p:nvPr>
        </p:nvSpPr>
        <p:spPr>
          <a:xfrm>
            <a:off x="531814" y="3429451"/>
            <a:ext cx="5227148" cy="2514149"/>
          </a:xfrm>
        </p:spPr>
        <p:txBody>
          <a:bodyPr/>
          <a:lstStyle/>
          <a:p>
            <a:r>
              <a:rPr lang="en-US" dirty="0"/>
              <a:t>Jonathan Giles </a:t>
            </a:r>
            <a:endParaRPr lang="en-US" dirty="0" smtClean="0"/>
          </a:p>
          <a:p>
            <a:r>
              <a:rPr lang="en-US" dirty="0" smtClean="0"/>
              <a:t>Principle </a:t>
            </a:r>
            <a:r>
              <a:rPr lang="en-US" dirty="0"/>
              <a:t>Member of Technical </a:t>
            </a:r>
            <a:r>
              <a:rPr lang="en-US" dirty="0" smtClean="0"/>
              <a:t>Staff</a:t>
            </a:r>
            <a:endParaRPr lang="en-US" dirty="0"/>
          </a:p>
          <a:p>
            <a:r>
              <a:rPr lang="en-US" dirty="0"/>
              <a:t>Java Client Group</a:t>
            </a:r>
          </a:p>
          <a:p>
            <a:r>
              <a:rPr lang="en-US" dirty="0"/>
              <a:t>October, 2015</a:t>
            </a:r>
          </a:p>
        </p:txBody>
      </p:sp>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9" name="Picture 8" descr="Horizontal JavaOne-Oracle co-branded logo in white on blue staging backgroun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6263640"/>
            <a:ext cx="1474588" cy="594360"/>
          </a:xfrm>
          <a:prstGeom prst="rect">
            <a:avLst/>
          </a:prstGeom>
        </p:spPr>
      </p:pic>
    </p:spTree>
    <p:extLst>
      <p:ext uri="{BB962C8B-B14F-4D97-AF65-F5344CB8AC3E}">
        <p14:creationId xmlns:p14="http://schemas.microsoft.com/office/powerpoint/2010/main" val="24524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Ability to edit / save CSS files and have them be dynamically reloaded at runtime without needing to restart application.</a:t>
            </a:r>
            <a:endParaRPr lang="en-NZ" dirty="0" smtClean="0"/>
          </a:p>
          <a:p>
            <a:pPr marL="0" indent="0">
              <a:buNone/>
            </a:pPr>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30</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CSSFX</a:t>
            </a:r>
            <a:endParaRPr lang="en-NZ" dirty="0"/>
          </a:p>
        </p:txBody>
      </p:sp>
    </p:spTree>
    <p:extLst>
      <p:ext uri="{BB962C8B-B14F-4D97-AF65-F5344CB8AC3E}">
        <p14:creationId xmlns:p14="http://schemas.microsoft.com/office/powerpoint/2010/main" val="34593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I track </a:t>
            </a:r>
            <a:r>
              <a:rPr lang="en-NZ" dirty="0" smtClean="0"/>
              <a:t>downloads </a:t>
            </a:r>
            <a:r>
              <a:rPr lang="en-NZ" dirty="0"/>
              <a:t>of Scenic </a:t>
            </a:r>
            <a:r>
              <a:rPr lang="en-NZ" dirty="0" smtClean="0"/>
              <a:t>View.</a:t>
            </a:r>
          </a:p>
          <a:p>
            <a:r>
              <a:rPr lang="en-NZ" dirty="0" smtClean="0"/>
              <a:t>The </a:t>
            </a:r>
            <a:r>
              <a:rPr lang="en-NZ" dirty="0"/>
              <a:t>results are pleasing (as of </a:t>
            </a:r>
            <a:r>
              <a:rPr lang="en-NZ" dirty="0" smtClean="0"/>
              <a:t>October 20</a:t>
            </a:r>
            <a:r>
              <a:rPr lang="en-NZ" baseline="30000" dirty="0" smtClean="0"/>
              <a:t>th</a:t>
            </a:r>
            <a:r>
              <a:rPr lang="en-NZ" dirty="0" smtClean="0"/>
              <a:t>, 2015):</a:t>
            </a:r>
            <a:endParaRPr lang="en-NZ" dirty="0"/>
          </a:p>
          <a:p>
            <a:endParaRPr lang="en-NZ" dirty="0"/>
          </a:p>
          <a:p>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31</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smtClean="0"/>
              <a:t>Downloads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072675026"/>
              </p:ext>
            </p:extLst>
          </p:nvPr>
        </p:nvGraphicFramePr>
        <p:xfrm>
          <a:off x="1783862" y="2640099"/>
          <a:ext cx="8125884" cy="3337560"/>
        </p:xfrm>
        <a:graphic>
          <a:graphicData uri="http://schemas.openxmlformats.org/drawingml/2006/table">
            <a:tbl>
              <a:tblPr firstRow="1" bandRow="1">
                <a:tableStyleId>{C083E6E3-FA7D-4D7B-A595-EF9225AFEA82}</a:tableStyleId>
              </a:tblPr>
              <a:tblGrid>
                <a:gridCol w="2708628"/>
                <a:gridCol w="2708628"/>
                <a:gridCol w="2708628"/>
              </a:tblGrid>
              <a:tr h="370840">
                <a:tc>
                  <a:txBody>
                    <a:bodyPr/>
                    <a:lstStyle/>
                    <a:p>
                      <a:r>
                        <a:rPr lang="en-NZ" dirty="0" smtClean="0"/>
                        <a:t>Version</a:t>
                      </a:r>
                      <a:endParaRPr lang="en-NZ" dirty="0"/>
                    </a:p>
                  </a:txBody>
                  <a:tcPr/>
                </a:tc>
                <a:tc>
                  <a:txBody>
                    <a:bodyPr/>
                    <a:lstStyle/>
                    <a:p>
                      <a:r>
                        <a:rPr lang="en-NZ" dirty="0" smtClean="0"/>
                        <a:t>Release Date</a:t>
                      </a:r>
                      <a:endParaRPr lang="en-NZ" dirty="0"/>
                    </a:p>
                  </a:txBody>
                  <a:tcPr/>
                </a:tc>
                <a:tc>
                  <a:txBody>
                    <a:bodyPr/>
                    <a:lstStyle/>
                    <a:p>
                      <a:r>
                        <a:rPr lang="en-NZ" dirty="0" smtClean="0"/>
                        <a:t>Downloads</a:t>
                      </a:r>
                      <a:endParaRPr lang="en-NZ" dirty="0"/>
                    </a:p>
                  </a:txBody>
                  <a:tcPr/>
                </a:tc>
              </a:tr>
              <a:tr h="370840">
                <a:tc>
                  <a:txBody>
                    <a:bodyPr/>
                    <a:lstStyle/>
                    <a:p>
                      <a:r>
                        <a:rPr lang="en-NZ" dirty="0" smtClean="0"/>
                        <a:t>1.0.0</a:t>
                      </a:r>
                      <a:endParaRPr lang="en-NZ" dirty="0"/>
                    </a:p>
                  </a:txBody>
                  <a:tcPr/>
                </a:tc>
                <a:tc>
                  <a:txBody>
                    <a:bodyPr/>
                    <a:lstStyle/>
                    <a:p>
                      <a:r>
                        <a:rPr lang="en-NZ" dirty="0" smtClean="0"/>
                        <a:t>4</a:t>
                      </a:r>
                      <a:r>
                        <a:rPr lang="en-NZ" baseline="30000" dirty="0" smtClean="0"/>
                        <a:t>th</a:t>
                      </a:r>
                      <a:r>
                        <a:rPr lang="en-NZ" dirty="0" smtClean="0"/>
                        <a:t> June, 2012</a:t>
                      </a:r>
                      <a:endParaRPr lang="en-NZ" dirty="0"/>
                    </a:p>
                  </a:txBody>
                  <a:tcPr/>
                </a:tc>
                <a:tc>
                  <a:txBody>
                    <a:bodyPr/>
                    <a:lstStyle/>
                    <a:p>
                      <a:r>
                        <a:rPr lang="en-NZ" dirty="0" smtClean="0"/>
                        <a:t>208</a:t>
                      </a:r>
                      <a:endParaRPr lang="en-NZ" dirty="0"/>
                    </a:p>
                  </a:txBody>
                  <a:tcPr/>
                </a:tc>
              </a:tr>
              <a:tr h="370840">
                <a:tc>
                  <a:txBody>
                    <a:bodyPr/>
                    <a:lstStyle/>
                    <a:p>
                      <a:r>
                        <a:rPr lang="en-NZ" dirty="0" smtClean="0"/>
                        <a:t>1.0.1</a:t>
                      </a:r>
                      <a:endParaRPr lang="en-NZ" dirty="0"/>
                    </a:p>
                  </a:txBody>
                  <a:tcPr/>
                </a:tc>
                <a:tc>
                  <a:txBody>
                    <a:bodyPr/>
                    <a:lstStyle/>
                    <a:p>
                      <a:r>
                        <a:rPr lang="en-NZ" dirty="0" smtClean="0"/>
                        <a:t>7</a:t>
                      </a:r>
                      <a:r>
                        <a:rPr lang="en-NZ" baseline="30000" dirty="0" smtClean="0"/>
                        <a:t>th</a:t>
                      </a:r>
                      <a:r>
                        <a:rPr lang="en-NZ" dirty="0" smtClean="0"/>
                        <a:t> June, 2012</a:t>
                      </a:r>
                      <a:endParaRPr lang="en-NZ" dirty="0"/>
                    </a:p>
                  </a:txBody>
                  <a:tcPr/>
                </a:tc>
                <a:tc>
                  <a:txBody>
                    <a:bodyPr/>
                    <a:lstStyle/>
                    <a:p>
                      <a:r>
                        <a:rPr lang="en-NZ" dirty="0" smtClean="0"/>
                        <a:t>859</a:t>
                      </a:r>
                      <a:endParaRPr lang="en-NZ" dirty="0"/>
                    </a:p>
                  </a:txBody>
                  <a:tcPr/>
                </a:tc>
              </a:tr>
              <a:tr h="370840">
                <a:tc>
                  <a:txBody>
                    <a:bodyPr/>
                    <a:lstStyle/>
                    <a:p>
                      <a:r>
                        <a:rPr lang="en-NZ" dirty="0" smtClean="0"/>
                        <a:t>1.1.0</a:t>
                      </a:r>
                      <a:endParaRPr lang="en-NZ" dirty="0"/>
                    </a:p>
                  </a:txBody>
                  <a:tcPr/>
                </a:tc>
                <a:tc>
                  <a:txBody>
                    <a:bodyPr/>
                    <a:lstStyle/>
                    <a:p>
                      <a:r>
                        <a:rPr lang="en-NZ" dirty="0" smtClean="0"/>
                        <a:t>14</a:t>
                      </a:r>
                      <a:r>
                        <a:rPr lang="en-NZ" baseline="30000" dirty="0" smtClean="0"/>
                        <a:t>th</a:t>
                      </a:r>
                      <a:r>
                        <a:rPr lang="en-NZ" dirty="0" smtClean="0"/>
                        <a:t> August, 2012</a:t>
                      </a:r>
                      <a:endParaRPr lang="en-NZ" dirty="0"/>
                    </a:p>
                  </a:txBody>
                  <a:tcPr/>
                </a:tc>
                <a:tc>
                  <a:txBody>
                    <a:bodyPr/>
                    <a:lstStyle/>
                    <a:p>
                      <a:r>
                        <a:rPr lang="en-NZ" dirty="0" smtClean="0"/>
                        <a:t>575</a:t>
                      </a:r>
                      <a:endParaRPr lang="en-NZ" dirty="0"/>
                    </a:p>
                  </a:txBody>
                  <a:tcPr/>
                </a:tc>
              </a:tr>
              <a:tr h="370840">
                <a:tc>
                  <a:txBody>
                    <a:bodyPr/>
                    <a:lstStyle/>
                    <a:p>
                      <a:r>
                        <a:rPr lang="en-NZ" dirty="0" smtClean="0"/>
                        <a:t>1.1.1</a:t>
                      </a:r>
                      <a:endParaRPr lang="en-NZ" dirty="0"/>
                    </a:p>
                  </a:txBody>
                  <a:tcPr/>
                </a:tc>
                <a:tc>
                  <a:txBody>
                    <a:bodyPr/>
                    <a:lstStyle/>
                    <a:p>
                      <a:r>
                        <a:rPr lang="en-NZ" dirty="0" smtClean="0"/>
                        <a:t>16</a:t>
                      </a:r>
                      <a:r>
                        <a:rPr lang="en-NZ" baseline="30000" dirty="0" smtClean="0"/>
                        <a:t>th</a:t>
                      </a:r>
                      <a:r>
                        <a:rPr lang="en-NZ" dirty="0" smtClean="0"/>
                        <a:t> August, 2012</a:t>
                      </a:r>
                      <a:endParaRPr lang="en-NZ" dirty="0"/>
                    </a:p>
                  </a:txBody>
                  <a:tcPr/>
                </a:tc>
                <a:tc>
                  <a:txBody>
                    <a:bodyPr/>
                    <a:lstStyle/>
                    <a:p>
                      <a:r>
                        <a:rPr lang="en-NZ" dirty="0" smtClean="0"/>
                        <a:t>539</a:t>
                      </a:r>
                      <a:endParaRPr lang="en-NZ" dirty="0"/>
                    </a:p>
                  </a:txBody>
                  <a:tcPr/>
                </a:tc>
              </a:tr>
              <a:tr h="370840">
                <a:tc>
                  <a:txBody>
                    <a:bodyPr/>
                    <a:lstStyle/>
                    <a:p>
                      <a:r>
                        <a:rPr lang="en-NZ" dirty="0" smtClean="0"/>
                        <a:t>1.2.0</a:t>
                      </a:r>
                      <a:endParaRPr lang="en-NZ" dirty="0"/>
                    </a:p>
                  </a:txBody>
                  <a:tcPr/>
                </a:tc>
                <a:tc>
                  <a:txBody>
                    <a:bodyPr/>
                    <a:lstStyle/>
                    <a:p>
                      <a:r>
                        <a:rPr lang="en-NZ" dirty="0" smtClean="0"/>
                        <a:t>25</a:t>
                      </a:r>
                      <a:r>
                        <a:rPr lang="en-NZ" baseline="30000" dirty="0" smtClean="0"/>
                        <a:t>th</a:t>
                      </a:r>
                      <a:r>
                        <a:rPr lang="en-NZ" baseline="0" dirty="0" smtClean="0"/>
                        <a:t> August, 2012</a:t>
                      </a:r>
                      <a:endParaRPr lang="en-NZ" dirty="0"/>
                    </a:p>
                  </a:txBody>
                  <a:tcPr/>
                </a:tc>
                <a:tc>
                  <a:txBody>
                    <a:bodyPr/>
                    <a:lstStyle/>
                    <a:p>
                      <a:r>
                        <a:rPr lang="en-NZ" dirty="0" smtClean="0"/>
                        <a:t>932</a:t>
                      </a:r>
                      <a:endParaRPr lang="en-NZ" dirty="0"/>
                    </a:p>
                  </a:txBody>
                  <a:tcPr/>
                </a:tc>
              </a:tr>
              <a:tr h="370840">
                <a:tc>
                  <a:txBody>
                    <a:bodyPr/>
                    <a:lstStyle/>
                    <a:p>
                      <a:r>
                        <a:rPr lang="en-NZ" dirty="0" smtClean="0"/>
                        <a:t>1.3.0</a:t>
                      </a:r>
                      <a:endParaRPr lang="en-NZ" dirty="0"/>
                    </a:p>
                  </a:txBody>
                  <a:tcPr/>
                </a:tc>
                <a:tc>
                  <a:txBody>
                    <a:bodyPr/>
                    <a:lstStyle/>
                    <a:p>
                      <a:r>
                        <a:rPr lang="en-NZ" dirty="0" smtClean="0"/>
                        <a:t>9</a:t>
                      </a:r>
                      <a:r>
                        <a:rPr lang="en-NZ" baseline="30000" dirty="0" smtClean="0"/>
                        <a:t>th</a:t>
                      </a:r>
                      <a:r>
                        <a:rPr lang="en-NZ" dirty="0" smtClean="0"/>
                        <a:t> November, 2012</a:t>
                      </a:r>
                      <a:endParaRPr lang="en-NZ" dirty="0"/>
                    </a:p>
                  </a:txBody>
                  <a:tcPr/>
                </a:tc>
                <a:tc>
                  <a:txBody>
                    <a:bodyPr/>
                    <a:lstStyle/>
                    <a:p>
                      <a:r>
                        <a:rPr lang="en-NZ" dirty="0" smtClean="0"/>
                        <a:t>7164</a:t>
                      </a:r>
                      <a:endParaRPr lang="en-NZ" dirty="0"/>
                    </a:p>
                  </a:txBody>
                  <a:tcPr/>
                </a:tc>
              </a:tr>
              <a:tr h="370840">
                <a:tc>
                  <a:txBody>
                    <a:bodyPr/>
                    <a:lstStyle/>
                    <a:p>
                      <a:r>
                        <a:rPr lang="en-US" dirty="0" smtClean="0"/>
                        <a:t>8.0.0</a:t>
                      </a:r>
                      <a:endParaRPr lang="en-NZ" dirty="0"/>
                    </a:p>
                  </a:txBody>
                  <a:tcPr/>
                </a:tc>
                <a:tc>
                  <a:txBody>
                    <a:bodyPr/>
                    <a:lstStyle/>
                    <a:p>
                      <a:r>
                        <a:rPr lang="en-US" dirty="0" smtClean="0"/>
                        <a:t>29</a:t>
                      </a:r>
                      <a:r>
                        <a:rPr lang="en-US" baseline="30000" dirty="0" smtClean="0"/>
                        <a:t>th</a:t>
                      </a:r>
                      <a:r>
                        <a:rPr lang="en-US" dirty="0" smtClean="0"/>
                        <a:t> September</a:t>
                      </a:r>
                      <a:r>
                        <a:rPr lang="en-US" baseline="0" dirty="0" smtClean="0"/>
                        <a:t>, 2014</a:t>
                      </a:r>
                      <a:endParaRPr lang="en-NZ" dirty="0"/>
                    </a:p>
                  </a:txBody>
                  <a:tcPr/>
                </a:tc>
                <a:tc>
                  <a:txBody>
                    <a:bodyPr/>
                    <a:lstStyle/>
                    <a:p>
                      <a:r>
                        <a:rPr lang="en-NZ" sz="1800" b="0" i="0" kern="1200" dirty="0" smtClean="0">
                          <a:solidFill>
                            <a:schemeClr val="tx1"/>
                          </a:solidFill>
                          <a:effectLst/>
                          <a:latin typeface="+mn-lt"/>
                          <a:ea typeface="+mn-ea"/>
                          <a:cs typeface="+mn-cs"/>
                        </a:rPr>
                        <a:t>8103</a:t>
                      </a:r>
                      <a:endParaRPr lang="en-NZ" dirty="0"/>
                    </a:p>
                  </a:txBody>
                  <a:tcPr/>
                </a:tc>
              </a:tr>
              <a:tr h="370840">
                <a:tc>
                  <a:txBody>
                    <a:bodyPr/>
                    <a:lstStyle/>
                    <a:p>
                      <a:r>
                        <a:rPr lang="en-US" dirty="0" smtClean="0"/>
                        <a:t>8.6.0</a:t>
                      </a:r>
                      <a:endParaRPr lang="en-NZ" dirty="0"/>
                    </a:p>
                  </a:txBody>
                  <a:tcPr/>
                </a:tc>
                <a:tc>
                  <a:txBody>
                    <a:bodyPr/>
                    <a:lstStyle/>
                    <a:p>
                      <a:r>
                        <a:rPr lang="en-US" dirty="0" smtClean="0"/>
                        <a:t>2</a:t>
                      </a:r>
                      <a:r>
                        <a:rPr lang="en-US" baseline="30000" dirty="0" smtClean="0"/>
                        <a:t>nd</a:t>
                      </a:r>
                      <a:r>
                        <a:rPr lang="en-US" dirty="0" smtClean="0"/>
                        <a:t> September, 2015</a:t>
                      </a:r>
                      <a:endParaRPr lang="en-NZ" dirty="0"/>
                    </a:p>
                  </a:txBody>
                  <a:tcPr/>
                </a:tc>
                <a:tc>
                  <a:txBody>
                    <a:bodyPr/>
                    <a:lstStyle/>
                    <a:p>
                      <a:r>
                        <a:rPr lang="en-NZ" sz="1800" b="0" i="0" kern="1200" dirty="0" smtClean="0">
                          <a:solidFill>
                            <a:schemeClr val="tx1"/>
                          </a:solidFill>
                          <a:effectLst/>
                          <a:latin typeface="+mn-lt"/>
                          <a:ea typeface="+mn-ea"/>
                          <a:cs typeface="+mn-cs"/>
                        </a:rPr>
                        <a:t>1591</a:t>
                      </a:r>
                      <a:endParaRPr lang="en-NZ" dirty="0"/>
                    </a:p>
                  </a:txBody>
                  <a:tcPr/>
                </a:tc>
              </a:tr>
            </a:tbl>
          </a:graphicData>
        </a:graphic>
      </p:graphicFrame>
    </p:spTree>
    <p:extLst>
      <p:ext uri="{BB962C8B-B14F-4D97-AF65-F5344CB8AC3E}">
        <p14:creationId xmlns:p14="http://schemas.microsoft.com/office/powerpoint/2010/main" val="42437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418332" y="1862826"/>
            <a:ext cx="4804813" cy="2700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algn="ctr" defTabSz="342809" fontAlgn="base">
              <a:spcBef>
                <a:spcPct val="0"/>
              </a:spcBef>
              <a:spcAft>
                <a:spcPct val="0"/>
              </a:spcAft>
              <a:buClr>
                <a:srgbClr val="000000"/>
              </a:buClr>
              <a:buSzPct val="100000"/>
            </a:pPr>
            <a:endParaRPr lang="en-NZ" sz="2400" dirty="0">
              <a:solidFill>
                <a:schemeClr val="bg1"/>
              </a:solidFill>
              <a:latin typeface="Gill Sans" charset="0"/>
            </a:endParaRPr>
          </a:p>
        </p:txBody>
      </p:sp>
      <p:sp>
        <p:nvSpPr>
          <p:cNvPr id="6" name="Title 5"/>
          <p:cNvSpPr>
            <a:spLocks noGrp="1"/>
          </p:cNvSpPr>
          <p:nvPr>
            <p:ph type="title"/>
          </p:nvPr>
        </p:nvSpPr>
        <p:spPr/>
        <p:txBody>
          <a:bodyPr/>
          <a:lstStyle/>
          <a:p>
            <a:r>
              <a:rPr lang="en-NZ" dirty="0"/>
              <a:t>Scenic View </a:t>
            </a:r>
            <a:r>
              <a:rPr lang="en-NZ" dirty="0" smtClean="0"/>
              <a:t>Demo</a:t>
            </a:r>
            <a:endParaRPr lang="en-NZ" dirty="0"/>
          </a:p>
        </p:txBody>
      </p:sp>
      <p:sp>
        <p:nvSpPr>
          <p:cNvPr id="7" name="Text Placeholder 6"/>
          <p:cNvSpPr>
            <a:spLocks noGrp="1"/>
          </p:cNvSpPr>
          <p:nvPr>
            <p:ph type="body" idx="1"/>
          </p:nvPr>
        </p:nvSpPr>
        <p:spPr/>
        <p:txBody>
          <a:bodyPr/>
          <a:lstStyle/>
          <a:p>
            <a:endParaRPr lang="en-NZ"/>
          </a:p>
        </p:txBody>
      </p:sp>
    </p:spTree>
    <p:extLst>
      <p:ext uri="{BB962C8B-B14F-4D97-AF65-F5344CB8AC3E}">
        <p14:creationId xmlns:p14="http://schemas.microsoft.com/office/powerpoint/2010/main" val="14101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382904" y="2129756"/>
            <a:ext cx="1206354" cy="132098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9357930" y="4293099"/>
            <a:ext cx="1231834" cy="1232155"/>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282535" y="1524001"/>
            <a:ext cx="10375137" cy="4419600"/>
          </a:xfrm>
        </p:spPr>
        <p:txBody>
          <a:bodyPr/>
          <a:lstStyle/>
          <a:p>
            <a:pPr marL="0" indent="0">
              <a:buNone/>
            </a:pPr>
            <a:endParaRPr lang="en-NZ" dirty="0" smtClean="0"/>
          </a:p>
          <a:p>
            <a:pPr marL="0" indent="0">
              <a:buNone/>
            </a:pPr>
            <a:r>
              <a:rPr lang="en-NZ" dirty="0" smtClean="0"/>
              <a:t>The following software is required:</a:t>
            </a:r>
          </a:p>
          <a:p>
            <a:pPr lvl="1"/>
            <a:r>
              <a:rPr lang="en-NZ" dirty="0" smtClean="0"/>
              <a:t>Mercurial</a:t>
            </a:r>
          </a:p>
          <a:p>
            <a:pPr lvl="1"/>
            <a:r>
              <a:rPr lang="en-NZ" dirty="0" err="1" smtClean="0"/>
              <a:t>Gradle</a:t>
            </a:r>
            <a:endParaRPr lang="en-NZ" dirty="0" smtClean="0"/>
          </a:p>
          <a:p>
            <a:pPr lvl="1"/>
            <a:r>
              <a:rPr lang="en-NZ" dirty="0" smtClean="0"/>
              <a:t>JDK 8</a:t>
            </a:r>
          </a:p>
          <a:p>
            <a:pPr lvl="1"/>
            <a:endParaRPr lang="en-NZ" dirty="0" smtClean="0"/>
          </a:p>
          <a:p>
            <a:pPr marL="0" indent="0">
              <a:buNone/>
            </a:pPr>
            <a:r>
              <a:rPr lang="en-NZ" dirty="0" smtClean="0"/>
              <a:t>You’ll need a </a:t>
            </a:r>
            <a:r>
              <a:rPr lang="en-NZ" dirty="0" err="1" smtClean="0"/>
              <a:t>Bitbucket</a:t>
            </a:r>
            <a:r>
              <a:rPr lang="en-NZ" dirty="0" smtClean="0"/>
              <a:t> account</a:t>
            </a:r>
          </a:p>
          <a:p>
            <a:pPr lvl="1"/>
            <a:r>
              <a:rPr lang="en-NZ" dirty="0" smtClean="0"/>
              <a:t>Accounts are free from http://bitbucket.org</a:t>
            </a:r>
          </a:p>
        </p:txBody>
      </p:sp>
      <p:pic>
        <p:nvPicPr>
          <p:cNvPr id="3" name="Picture 2"/>
          <p:cNvPicPr>
            <a:picLocks noChangeAspect="1"/>
          </p:cNvPicPr>
          <p:nvPr/>
        </p:nvPicPr>
        <p:blipFill>
          <a:blip r:embed="rId4"/>
          <a:stretch>
            <a:fillRect/>
          </a:stretch>
        </p:blipFill>
        <p:spPr>
          <a:xfrm>
            <a:off x="8057872" y="3142191"/>
            <a:ext cx="1239197" cy="148742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110115" y="1142092"/>
            <a:ext cx="1142194" cy="1228344"/>
          </a:xfrm>
          <a:prstGeom prst="rect">
            <a:avLst/>
          </a:prstGeom>
          <a:effectLst>
            <a:outerShdw blurRad="50800" dist="38100" dir="2700000" algn="tl" rotWithShape="0">
              <a:prstClr val="black">
                <a:alpha val="40000"/>
              </a:prstClr>
            </a:outerShdw>
          </a:effectLst>
        </p:spPr>
      </p:pic>
      <p:sp>
        <p:nvSpPr>
          <p:cNvPr id="6" name="10-Point Star 5"/>
          <p:cNvSpPr/>
          <p:nvPr/>
        </p:nvSpPr>
        <p:spPr>
          <a:xfrm>
            <a:off x="505541" y="1883156"/>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1</a:t>
            </a:r>
          </a:p>
        </p:txBody>
      </p:sp>
      <p:sp>
        <p:nvSpPr>
          <p:cNvPr id="10" name="10-Point Star 9"/>
          <p:cNvSpPr/>
          <p:nvPr/>
        </p:nvSpPr>
        <p:spPr>
          <a:xfrm>
            <a:off x="517417" y="4147674"/>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2</a:t>
            </a:r>
          </a:p>
        </p:txBody>
      </p:sp>
    </p:spTree>
    <p:extLst>
      <p:ext uri="{BB962C8B-B14F-4D97-AF65-F5344CB8AC3E}">
        <p14:creationId xmlns:p14="http://schemas.microsoft.com/office/powerpoint/2010/main" val="210612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294410" y="1524001"/>
            <a:ext cx="10363263" cy="4419600"/>
          </a:xfrm>
        </p:spPr>
        <p:txBody>
          <a:bodyPr/>
          <a:lstStyle/>
          <a:p>
            <a:pPr marL="0" indent="0">
              <a:buNone/>
            </a:pPr>
            <a:endParaRPr lang="en-NZ" dirty="0" smtClean="0"/>
          </a:p>
          <a:p>
            <a:pPr marL="0" indent="0">
              <a:buNone/>
            </a:pPr>
            <a:r>
              <a:rPr lang="en-NZ" dirty="0" smtClean="0"/>
              <a:t>Fork the repo. </a:t>
            </a:r>
          </a:p>
          <a:p>
            <a:pPr marL="0" indent="0">
              <a:buNone/>
            </a:pPr>
            <a:r>
              <a:rPr lang="en-NZ" dirty="0" smtClean="0"/>
              <a:t>Go here to create your own fork</a:t>
            </a:r>
          </a:p>
          <a:p>
            <a:pPr lvl="1"/>
            <a:r>
              <a:rPr lang="en-NZ" dirty="0"/>
              <a:t>https://</a:t>
            </a:r>
            <a:r>
              <a:rPr lang="en-NZ" dirty="0" smtClean="0"/>
              <a:t>bitbucket.org/scenicview/scenic-view/fork</a:t>
            </a:r>
          </a:p>
          <a:p>
            <a:pPr lvl="1"/>
            <a:endParaRPr lang="en-NZ" dirty="0" smtClean="0"/>
          </a:p>
          <a:p>
            <a:pPr marL="0" indent="0">
              <a:buNone/>
            </a:pPr>
            <a:r>
              <a:rPr lang="en-NZ" dirty="0" smtClean="0"/>
              <a:t>Clone your fork:</a:t>
            </a:r>
          </a:p>
          <a:p>
            <a:pPr lvl="1"/>
            <a:r>
              <a:rPr lang="en-NZ" dirty="0" smtClean="0"/>
              <a:t>hg clone https://&lt;username&gt;@bitbucket.org/&lt;username&gt;/&lt;forkname&gt;</a:t>
            </a:r>
          </a:p>
          <a:p>
            <a:pPr lvl="1"/>
            <a:r>
              <a:rPr lang="en-NZ" dirty="0" smtClean="0"/>
              <a:t>e.g.</a:t>
            </a:r>
          </a:p>
          <a:p>
            <a:pPr lvl="2"/>
            <a:r>
              <a:rPr lang="en-NZ" dirty="0" smtClean="0"/>
              <a:t>hg clone https</a:t>
            </a:r>
            <a:r>
              <a:rPr lang="en-NZ" dirty="0"/>
              <a:t>://</a:t>
            </a:r>
            <a:r>
              <a:rPr lang="en-NZ" dirty="0" smtClean="0"/>
              <a:t>jonathangiles@bitbucket.org/jonathangiles/scenic-view</a:t>
            </a:r>
            <a:endParaRPr lang="en-NZ" dirty="0"/>
          </a:p>
        </p:txBody>
      </p:sp>
      <p:sp>
        <p:nvSpPr>
          <p:cNvPr id="6" name="10-Point Star 5"/>
          <p:cNvSpPr/>
          <p:nvPr/>
        </p:nvSpPr>
        <p:spPr>
          <a:xfrm>
            <a:off x="480018" y="1829642"/>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3</a:t>
            </a:r>
          </a:p>
        </p:txBody>
      </p:sp>
      <p:sp>
        <p:nvSpPr>
          <p:cNvPr id="8" name="10-Point Star 7"/>
          <p:cNvSpPr/>
          <p:nvPr/>
        </p:nvSpPr>
        <p:spPr>
          <a:xfrm>
            <a:off x="432517" y="3818097"/>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4</a:t>
            </a:r>
          </a:p>
        </p:txBody>
      </p:sp>
    </p:spTree>
    <p:extLst>
      <p:ext uri="{BB962C8B-B14F-4D97-AF65-F5344CB8AC3E}">
        <p14:creationId xmlns:p14="http://schemas.microsoft.com/office/powerpoint/2010/main" val="19789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NZ" smtClean="0"/>
              <a:t>Getting Started</a:t>
            </a:r>
            <a:br>
              <a:rPr lang="en-NZ" smtClean="0"/>
            </a:br>
            <a:r>
              <a:rPr lang="en-NZ" smtClean="0"/>
              <a:t>  - In Six Simple Steps!</a:t>
            </a:r>
            <a:endParaRPr lang="en-NZ" dirty="0"/>
          </a:p>
        </p:txBody>
      </p:sp>
      <p:sp>
        <p:nvSpPr>
          <p:cNvPr id="5" name="Content Placeholder 4"/>
          <p:cNvSpPr>
            <a:spLocks noGrp="1"/>
          </p:cNvSpPr>
          <p:nvPr>
            <p:ph idx="1"/>
          </p:nvPr>
        </p:nvSpPr>
        <p:spPr>
          <a:xfrm>
            <a:off x="1543791" y="1524001"/>
            <a:ext cx="10113881" cy="4419600"/>
          </a:xfrm>
        </p:spPr>
        <p:txBody>
          <a:bodyPr/>
          <a:lstStyle/>
          <a:p>
            <a:pPr marL="0" indent="0">
              <a:buNone/>
            </a:pPr>
            <a:endParaRPr lang="en-NZ" dirty="0" smtClean="0"/>
          </a:p>
          <a:p>
            <a:pPr marL="0" indent="0">
              <a:buNone/>
            </a:pPr>
            <a:r>
              <a:rPr lang="en-NZ" dirty="0" smtClean="0"/>
              <a:t>Build your clone. From clone root directory, run:</a:t>
            </a:r>
          </a:p>
          <a:p>
            <a:pPr lvl="1"/>
            <a:r>
              <a:rPr lang="en-NZ" dirty="0" err="1" smtClean="0"/>
              <a:t>gradle</a:t>
            </a:r>
            <a:r>
              <a:rPr lang="en-NZ" dirty="0" smtClean="0"/>
              <a:t> clean assemble</a:t>
            </a:r>
          </a:p>
          <a:p>
            <a:pPr lvl="1"/>
            <a:endParaRPr lang="en-NZ" dirty="0" smtClean="0"/>
          </a:p>
          <a:p>
            <a:pPr marL="0" indent="0">
              <a:buNone/>
            </a:pPr>
            <a:r>
              <a:rPr lang="en-NZ" dirty="0" smtClean="0"/>
              <a:t>Run your clone:</a:t>
            </a:r>
          </a:p>
          <a:p>
            <a:pPr lvl="1"/>
            <a:r>
              <a:rPr lang="en-NZ" dirty="0" err="1" smtClean="0"/>
              <a:t>gradle</a:t>
            </a:r>
            <a:r>
              <a:rPr lang="en-NZ" dirty="0" smtClean="0"/>
              <a:t> run</a:t>
            </a:r>
          </a:p>
        </p:txBody>
      </p:sp>
      <p:sp>
        <p:nvSpPr>
          <p:cNvPr id="4" name="10-Point Star 3"/>
          <p:cNvSpPr/>
          <p:nvPr/>
        </p:nvSpPr>
        <p:spPr>
          <a:xfrm>
            <a:off x="717524" y="1879748"/>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5</a:t>
            </a:r>
          </a:p>
        </p:txBody>
      </p:sp>
      <p:sp>
        <p:nvSpPr>
          <p:cNvPr id="7" name="10-Point Star 6"/>
          <p:cNvSpPr/>
          <p:nvPr/>
        </p:nvSpPr>
        <p:spPr>
          <a:xfrm>
            <a:off x="729400" y="3293553"/>
            <a:ext cx="693958" cy="700685"/>
          </a:xfrm>
          <a:prstGeom prst="star10">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r>
              <a:rPr lang="en-US" sz="3700" b="1" dirty="0"/>
              <a:t>6</a:t>
            </a:r>
          </a:p>
        </p:txBody>
      </p:sp>
    </p:spTree>
    <p:extLst>
      <p:ext uri="{BB962C8B-B14F-4D97-AF65-F5344CB8AC3E}">
        <p14:creationId xmlns:p14="http://schemas.microsoft.com/office/powerpoint/2010/main" val="18480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a:t>What else is there left to do?</a:t>
            </a:r>
          </a:p>
          <a:p>
            <a:r>
              <a:rPr lang="en-NZ" dirty="0"/>
              <a:t>Should </a:t>
            </a:r>
            <a:r>
              <a:rPr lang="en-NZ" dirty="0" smtClean="0"/>
              <a:t>I </a:t>
            </a:r>
            <a:r>
              <a:rPr lang="en-NZ" dirty="0"/>
              <a:t>pack </a:t>
            </a:r>
            <a:r>
              <a:rPr lang="en-NZ" dirty="0" smtClean="0"/>
              <a:t>my bags </a:t>
            </a:r>
            <a:r>
              <a:rPr lang="en-NZ" dirty="0"/>
              <a:t>and stop developing Scenic View now?</a:t>
            </a:r>
          </a:p>
          <a:p>
            <a:r>
              <a:rPr lang="en-NZ" dirty="0"/>
              <a:t>Is there a feature you’d love to have?</a:t>
            </a:r>
          </a:p>
          <a:p>
            <a:pPr lvl="1"/>
            <a:r>
              <a:rPr lang="en-NZ" dirty="0"/>
              <a:t>Tell </a:t>
            </a:r>
            <a:r>
              <a:rPr lang="en-NZ" dirty="0" smtClean="0"/>
              <a:t>me! </a:t>
            </a:r>
            <a:endParaRPr lang="en-NZ" dirty="0"/>
          </a:p>
          <a:p>
            <a:pPr lvl="1"/>
            <a:r>
              <a:rPr lang="en-NZ" dirty="0"/>
              <a:t>Email me and let me know at jonathan.giles@oracle.com</a:t>
            </a:r>
          </a:p>
          <a:p>
            <a:endParaRPr lang="en-NZ" dirty="0"/>
          </a:p>
          <a:p>
            <a:r>
              <a:rPr lang="en-NZ" dirty="0"/>
              <a:t>Some ideas:</a:t>
            </a:r>
          </a:p>
          <a:p>
            <a:pPr lvl="1"/>
            <a:r>
              <a:rPr lang="en-NZ" dirty="0"/>
              <a:t>Pulse logger support (pulse duration, time since last pulse, </a:t>
            </a:r>
            <a:r>
              <a:rPr lang="en-NZ" dirty="0" err="1"/>
              <a:t>etc</a:t>
            </a:r>
            <a:r>
              <a:rPr lang="en-NZ" dirty="0"/>
              <a:t>)</a:t>
            </a:r>
          </a:p>
          <a:p>
            <a:pPr lvl="1"/>
            <a:r>
              <a:rPr lang="en-NZ" dirty="0"/>
              <a:t>Less bugs, faster, better UI, </a:t>
            </a:r>
            <a:r>
              <a:rPr lang="en-NZ" dirty="0" err="1"/>
              <a:t>etc</a:t>
            </a:r>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36</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Future of Scenic </a:t>
            </a:r>
            <a:r>
              <a:rPr lang="en-NZ" dirty="0" smtClean="0"/>
              <a:t>View</a:t>
            </a:r>
            <a:endParaRPr lang="en-NZ" dirty="0"/>
          </a:p>
        </p:txBody>
      </p:sp>
    </p:spTree>
    <p:extLst>
      <p:ext uri="{BB962C8B-B14F-4D97-AF65-F5344CB8AC3E}">
        <p14:creationId xmlns:p14="http://schemas.microsoft.com/office/powerpoint/2010/main" val="38467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NZ" dirty="0" smtClean="0"/>
              <a:t>Even better – please join in and help me to develop it!</a:t>
            </a:r>
          </a:p>
          <a:p>
            <a:r>
              <a:rPr lang="en-NZ" dirty="0" smtClean="0"/>
              <a:t>Fork the project on </a:t>
            </a:r>
            <a:r>
              <a:rPr lang="en-NZ" dirty="0" err="1" smtClean="0"/>
              <a:t>bitbucket</a:t>
            </a:r>
            <a:r>
              <a:rPr lang="en-NZ" dirty="0" smtClean="0"/>
              <a:t> and do pull requests</a:t>
            </a:r>
            <a:endParaRPr lang="en-NZ" dirty="0"/>
          </a:p>
          <a:p>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37</a:t>
            </a:fld>
            <a:endParaRPr lang="en-US" sz="900">
              <a:solidFill>
                <a:srgbClr val="000000"/>
              </a:solidFill>
              <a:ea typeface="Gill Sans"/>
              <a:cs typeface="Gill Sans"/>
            </a:endParaRPr>
          </a:p>
        </p:txBody>
      </p:sp>
      <p:sp>
        <p:nvSpPr>
          <p:cNvPr id="2" name="Title 1"/>
          <p:cNvSpPr>
            <a:spLocks noGrp="1"/>
          </p:cNvSpPr>
          <p:nvPr>
            <p:ph type="title"/>
          </p:nvPr>
        </p:nvSpPr>
        <p:spPr/>
        <p:txBody>
          <a:bodyPr/>
          <a:lstStyle/>
          <a:p>
            <a:r>
              <a:rPr lang="en-NZ" dirty="0"/>
              <a:t>The Future of Scenic </a:t>
            </a:r>
            <a:r>
              <a:rPr lang="en-NZ" dirty="0" smtClean="0"/>
              <a:t>View</a:t>
            </a:r>
            <a:endParaRPr lang="en-NZ" dirty="0"/>
          </a:p>
        </p:txBody>
      </p:sp>
    </p:spTree>
    <p:extLst>
      <p:ext uri="{BB962C8B-B14F-4D97-AF65-F5344CB8AC3E}">
        <p14:creationId xmlns:p14="http://schemas.microsoft.com/office/powerpoint/2010/main" val="10708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Attending!</a:t>
            </a:r>
            <a:br>
              <a:rPr lang="en-US" dirty="0" smtClean="0"/>
            </a:br>
            <a:r>
              <a:rPr lang="en-US" dirty="0" smtClean="0"/>
              <a:t/>
            </a:r>
            <a:br>
              <a:rPr lang="en-US" dirty="0" smtClean="0"/>
            </a:br>
            <a:r>
              <a:rPr lang="en-US" dirty="0" smtClean="0"/>
              <a:t>It’s Discussion Time!</a:t>
            </a:r>
            <a:endParaRPr lang="en-US" dirty="0"/>
          </a:p>
        </p:txBody>
      </p:sp>
      <p:sp>
        <p:nvSpPr>
          <p:cNvPr id="4" name="Text Placeholder 3"/>
          <p:cNvSpPr>
            <a:spLocks noGrp="1"/>
          </p:cNvSpPr>
          <p:nvPr>
            <p:ph type="body" idx="1"/>
          </p:nvPr>
        </p:nvSpPr>
        <p:spPr/>
        <p:txBody>
          <a:bodyPr/>
          <a:lstStyle/>
          <a:p>
            <a:r>
              <a:rPr lang="en-NZ" dirty="0" smtClean="0"/>
              <a:t>How to contact me: </a:t>
            </a:r>
          </a:p>
          <a:p>
            <a:r>
              <a:rPr lang="en-NZ" dirty="0" smtClean="0">
                <a:hlinkClick r:id="rId3"/>
              </a:rPr>
              <a:t>jonathan@jonathangiles.net</a:t>
            </a:r>
            <a:endParaRPr lang="en-NZ" dirty="0" smtClean="0"/>
          </a:p>
          <a:p>
            <a:r>
              <a:rPr lang="en-NZ" dirty="0" smtClean="0"/>
              <a:t>@</a:t>
            </a:r>
            <a:r>
              <a:rPr lang="en-NZ" dirty="0" err="1" smtClean="0"/>
              <a:t>JonathanGiles</a:t>
            </a:r>
            <a:endParaRPr lang="en-NZ" dirty="0"/>
          </a:p>
        </p:txBody>
      </p:sp>
    </p:spTree>
    <p:extLst>
      <p:ext uri="{BB962C8B-B14F-4D97-AF65-F5344CB8AC3E}">
        <p14:creationId xmlns:p14="http://schemas.microsoft.com/office/powerpoint/2010/main" val="19446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5</a:t>
            </a:fld>
            <a:endParaRPr lang="en-US" sz="900">
              <a:solidFill>
                <a:srgbClr val="000000"/>
              </a:solidFill>
              <a:ea typeface="Gill Sans"/>
              <a:cs typeface="Gill Sans"/>
            </a:endParaRPr>
          </a:p>
        </p:txBody>
      </p:sp>
      <p:sp>
        <p:nvSpPr>
          <p:cNvPr id="8196" name="Text Box 3"/>
          <p:cNvSpPr txBox="1">
            <a:spLocks noChangeArrowheads="1"/>
          </p:cNvSpPr>
          <p:nvPr/>
        </p:nvSpPr>
        <p:spPr bwMode="auto">
          <a:xfrm>
            <a:off x="0" y="1543050"/>
            <a:ext cx="12188825" cy="5019675"/>
          </a:xfrm>
          <a:prstGeom prst="rect">
            <a:avLst/>
          </a:prstGeom>
          <a:noFill/>
          <a:ln w="9525">
            <a:noFill/>
            <a:round/>
            <a:headEnd/>
            <a:tailEnd/>
          </a:ln>
        </p:spPr>
        <p:txBody>
          <a:bodyPr lIns="38060" tIns="38060" rIns="38060" bIns="38060"/>
          <a:lstStyle/>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NZ" sz="3200" b="1" dirty="0" smtClean="0"/>
              <a:t>Warning: </a:t>
            </a:r>
            <a:r>
              <a:rPr lang="en-US" sz="3200" dirty="0" smtClean="0">
                <a:latin typeface="+mj-lt"/>
                <a:ea typeface="+mj-ea"/>
                <a:cs typeface="+mj-cs"/>
              </a:rPr>
              <a:t>This is </a:t>
            </a:r>
            <a:r>
              <a:rPr lang="en-US" sz="3200" u="sng" dirty="0" smtClean="0">
                <a:latin typeface="+mj-lt"/>
                <a:ea typeface="+mj-ea"/>
                <a:cs typeface="+mj-cs"/>
              </a:rPr>
              <a:t>almost</a:t>
            </a:r>
            <a:r>
              <a:rPr lang="en-US" sz="3200" dirty="0" smtClean="0">
                <a:latin typeface="+mj-lt"/>
                <a:ea typeface="+mj-ea"/>
                <a:cs typeface="+mj-cs"/>
              </a:rPr>
              <a:t> last years BOF.</a:t>
            </a: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smtClean="0">
                <a:latin typeface="+mj-lt"/>
                <a:ea typeface="+mj-ea"/>
                <a:cs typeface="+mj-cs"/>
              </a:rPr>
              <a:t>If you attended last year, you may not want to</a:t>
            </a: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smtClean="0">
                <a:latin typeface="+mj-lt"/>
                <a:ea typeface="+mj-ea"/>
                <a:cs typeface="+mj-cs"/>
              </a:rPr>
              <a:t>stick around…</a:t>
            </a:r>
            <a:endParaRPr lang="en-US" sz="3200" dirty="0">
              <a:latin typeface="+mj-lt"/>
              <a:ea typeface="+mj-ea"/>
              <a:cs typeface="+mj-cs"/>
            </a:endParaRPr>
          </a:p>
          <a:p>
            <a:pPr marL="679666" lvl="1">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1079609" lvl="1" indent="-399943">
              <a:spcBef>
                <a:spcPts val="750"/>
              </a:spcBef>
              <a:buClr>
                <a:srgbClr val="000000"/>
              </a:buClr>
              <a:buSzPct val="100000"/>
              <a:buFont typeface="Arial" pitchFamily="34" charset="0"/>
              <a:buChar char="■"/>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p:txBody>
      </p:sp>
    </p:spTree>
    <p:extLst>
      <p:ext uri="{BB962C8B-B14F-4D97-AF65-F5344CB8AC3E}">
        <p14:creationId xmlns:p14="http://schemas.microsoft.com/office/powerpoint/2010/main" val="416130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6</a:t>
            </a:fld>
            <a:endParaRPr lang="en-US" sz="900">
              <a:solidFill>
                <a:srgbClr val="000000"/>
              </a:solidFill>
              <a:ea typeface="Gill Sans"/>
              <a:cs typeface="Gill Sans"/>
            </a:endParaRPr>
          </a:p>
        </p:txBody>
      </p:sp>
      <p:sp>
        <p:nvSpPr>
          <p:cNvPr id="8196" name="Text Box 3"/>
          <p:cNvSpPr txBox="1">
            <a:spLocks noChangeArrowheads="1"/>
          </p:cNvSpPr>
          <p:nvPr/>
        </p:nvSpPr>
        <p:spPr bwMode="auto">
          <a:xfrm>
            <a:off x="0" y="1543050"/>
            <a:ext cx="12188825" cy="5019675"/>
          </a:xfrm>
          <a:prstGeom prst="rect">
            <a:avLst/>
          </a:prstGeom>
          <a:noFill/>
          <a:ln w="9525">
            <a:noFill/>
            <a:round/>
            <a:headEnd/>
            <a:tailEnd/>
          </a:ln>
        </p:spPr>
        <p:txBody>
          <a:bodyPr lIns="38060" tIns="38060" rIns="38060" bIns="38060"/>
          <a:lstStyle/>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a:latin typeface="+mj-lt"/>
                <a:ea typeface="+mj-ea"/>
                <a:cs typeface="+mj-cs"/>
              </a:rPr>
              <a:t>Scenic View is to </a:t>
            </a:r>
            <a:r>
              <a:rPr lang="en-US" sz="3200" dirty="0" err="1">
                <a:latin typeface="+mj-lt"/>
                <a:ea typeface="+mj-ea"/>
                <a:cs typeface="+mj-cs"/>
              </a:rPr>
              <a:t>JavaFX</a:t>
            </a:r>
            <a:r>
              <a:rPr lang="en-US" sz="3200" dirty="0">
                <a:latin typeface="+mj-lt"/>
                <a:ea typeface="+mj-ea"/>
                <a:cs typeface="+mj-cs"/>
              </a:rPr>
              <a:t> what </a:t>
            </a:r>
            <a:endParaRPr lang="en-US" sz="3200" dirty="0" smtClean="0">
              <a:latin typeface="+mj-lt"/>
              <a:ea typeface="+mj-ea"/>
              <a:cs typeface="+mj-cs"/>
            </a:endParaRPr>
          </a:p>
          <a:p>
            <a:pPr marL="0" lvl="1" algn="ctr">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r>
              <a:rPr lang="en-US" sz="3200" dirty="0" smtClean="0">
                <a:latin typeface="+mj-lt"/>
                <a:ea typeface="+mj-ea"/>
                <a:cs typeface="+mj-cs"/>
              </a:rPr>
              <a:t>Firebug </a:t>
            </a:r>
            <a:r>
              <a:rPr lang="en-US" sz="3200" dirty="0">
                <a:latin typeface="+mj-lt"/>
                <a:ea typeface="+mj-ea"/>
                <a:cs typeface="+mj-cs"/>
              </a:rPr>
              <a:t>is to websites</a:t>
            </a:r>
          </a:p>
          <a:p>
            <a:pPr marL="679666" lvl="1">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1079609" lvl="1" indent="-399943">
              <a:spcBef>
                <a:spcPts val="750"/>
              </a:spcBef>
              <a:buClr>
                <a:srgbClr val="000000"/>
              </a:buClr>
              <a:buSzPct val="100000"/>
              <a:buFont typeface="Arial" pitchFamily="34" charset="0"/>
              <a:buChar char="■"/>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p:txBody>
      </p:sp>
      <p:sp>
        <p:nvSpPr>
          <p:cNvPr id="2" name="Title 1"/>
          <p:cNvSpPr>
            <a:spLocks noGrp="1"/>
          </p:cNvSpPr>
          <p:nvPr>
            <p:ph type="title"/>
          </p:nvPr>
        </p:nvSpPr>
        <p:spPr/>
        <p:txBody>
          <a:bodyPr/>
          <a:lstStyle/>
          <a:p>
            <a:r>
              <a:rPr lang="en-NZ" dirty="0"/>
              <a:t>Scenic View in a </a:t>
            </a:r>
            <a:r>
              <a:rPr lang="en-NZ" dirty="0" smtClean="0"/>
              <a:t>Nutshell</a:t>
            </a:r>
            <a:endParaRPr lang="en-NZ" dirty="0"/>
          </a:p>
        </p:txBody>
      </p:sp>
    </p:spTree>
    <p:extLst>
      <p:ext uri="{BB962C8B-B14F-4D97-AF65-F5344CB8AC3E}">
        <p14:creationId xmlns:p14="http://schemas.microsoft.com/office/powerpoint/2010/main" val="2842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7</a:t>
            </a:fld>
            <a:endParaRPr lang="en-US" sz="900">
              <a:solidFill>
                <a:srgbClr val="000000"/>
              </a:solidFill>
              <a:ea typeface="Gill Sans"/>
              <a:cs typeface="Gill Sans"/>
            </a:endParaRPr>
          </a:p>
        </p:txBody>
      </p:sp>
      <p:sp>
        <p:nvSpPr>
          <p:cNvPr id="8196" name="Text Box 3"/>
          <p:cNvSpPr txBox="1">
            <a:spLocks noChangeArrowheads="1"/>
          </p:cNvSpPr>
          <p:nvPr/>
        </p:nvSpPr>
        <p:spPr bwMode="auto">
          <a:xfrm>
            <a:off x="552252" y="1543050"/>
            <a:ext cx="11073608" cy="5019675"/>
          </a:xfrm>
          <a:prstGeom prst="rect">
            <a:avLst/>
          </a:prstGeom>
          <a:noFill/>
          <a:ln w="9525">
            <a:noFill/>
            <a:round/>
            <a:headEnd/>
            <a:tailEnd/>
          </a:ln>
        </p:spPr>
        <p:txBody>
          <a:bodyPr lIns="38060" tIns="38060" rIns="38060" bIns="38060"/>
          <a:lstStyle/>
          <a:p>
            <a:pPr marL="679666" lvl="1">
              <a:spcBef>
                <a:spcPts val="750"/>
              </a:spcBef>
              <a:buClr>
                <a:srgbClr val="000000"/>
              </a:buClr>
              <a:buSzPct val="100000"/>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a:p>
            <a:pPr marL="1079609" lvl="1" indent="-399943">
              <a:spcBef>
                <a:spcPts val="750"/>
              </a:spcBef>
              <a:buClr>
                <a:srgbClr val="000000"/>
              </a:buClr>
              <a:buSzPct val="100000"/>
              <a:buFont typeface="Arial" pitchFamily="34" charset="0"/>
              <a:buChar char="■"/>
              <a:tabLst>
                <a:tab pos="160692" algn="l"/>
                <a:tab pos="846309" algn="l"/>
                <a:tab pos="1531926" algn="l"/>
                <a:tab pos="2217543" algn="l"/>
                <a:tab pos="2903160" algn="l"/>
                <a:tab pos="3588777" algn="l"/>
                <a:tab pos="4274395" algn="l"/>
                <a:tab pos="4960012" algn="l"/>
                <a:tab pos="5645629" algn="l"/>
                <a:tab pos="6331246" algn="l"/>
                <a:tab pos="7016863" algn="l"/>
                <a:tab pos="7056143" algn="l"/>
                <a:tab pos="7598923" algn="l"/>
                <a:tab pos="8141703" algn="l"/>
                <a:tab pos="8684484" algn="l"/>
                <a:tab pos="9227264" algn="l"/>
                <a:tab pos="9770044" algn="l"/>
                <a:tab pos="10312824" algn="l"/>
                <a:tab pos="10855604" algn="l"/>
              </a:tabLst>
            </a:pPr>
            <a:endParaRPr lang="en-US" sz="2700" dirty="0">
              <a:solidFill>
                <a:srgbClr val="000000"/>
              </a:solidFill>
              <a:ea typeface="ヒラギノ角ゴ ProN W3"/>
              <a:cs typeface="ヒラギノ角ゴ ProN W3"/>
            </a:endParaRPr>
          </a:p>
        </p:txBody>
      </p:sp>
      <p:sp>
        <p:nvSpPr>
          <p:cNvPr id="2" name="Title 1"/>
          <p:cNvSpPr>
            <a:spLocks noGrp="1"/>
          </p:cNvSpPr>
          <p:nvPr>
            <p:ph type="title"/>
          </p:nvPr>
        </p:nvSpPr>
        <p:spPr/>
        <p:txBody>
          <a:bodyPr/>
          <a:lstStyle/>
          <a:p>
            <a:r>
              <a:rPr lang="en-NZ" dirty="0"/>
              <a:t>Scenic View in a </a:t>
            </a:r>
            <a:r>
              <a:rPr lang="en-NZ" dirty="0" smtClean="0"/>
              <a:t>Nutshell</a:t>
            </a:r>
            <a:endParaRPr lang="en-N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660" y="1334613"/>
            <a:ext cx="5479576" cy="507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9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NZ" dirty="0"/>
              <a:t>Scenic View is a free </a:t>
            </a:r>
            <a:r>
              <a:rPr lang="en-NZ" dirty="0" err="1"/>
              <a:t>JavaFX</a:t>
            </a:r>
            <a:r>
              <a:rPr lang="en-NZ" dirty="0"/>
              <a:t> </a:t>
            </a:r>
            <a:r>
              <a:rPr lang="en-NZ" dirty="0" err="1"/>
              <a:t>scenegraph</a:t>
            </a:r>
            <a:r>
              <a:rPr lang="en-NZ" dirty="0"/>
              <a:t> analyser.</a:t>
            </a:r>
          </a:p>
          <a:p>
            <a:endParaRPr lang="en-NZ" dirty="0"/>
          </a:p>
          <a:p>
            <a:r>
              <a:rPr lang="en-NZ" dirty="0" smtClean="0"/>
              <a:t>I develop Scenic View, </a:t>
            </a:r>
          </a:p>
          <a:p>
            <a:pPr lvl="1"/>
            <a:r>
              <a:rPr lang="en-NZ" dirty="0" smtClean="0"/>
              <a:t>when time permits, </a:t>
            </a:r>
          </a:p>
          <a:p>
            <a:pPr lvl="1"/>
            <a:r>
              <a:rPr lang="en-NZ" dirty="0" smtClean="0"/>
              <a:t>it is </a:t>
            </a:r>
            <a:r>
              <a:rPr lang="en-NZ" u="sng" dirty="0"/>
              <a:t>not</a:t>
            </a:r>
            <a:r>
              <a:rPr lang="en-NZ" dirty="0"/>
              <a:t> my job!</a:t>
            </a:r>
          </a:p>
          <a:p>
            <a:endParaRPr lang="en-NZ" dirty="0"/>
          </a:p>
          <a:p>
            <a:r>
              <a:rPr lang="en-NZ" dirty="0"/>
              <a:t>Download and find out more about Scenic View here</a:t>
            </a:r>
            <a:r>
              <a:rPr lang="en-NZ" dirty="0" smtClean="0"/>
              <a:t>:</a:t>
            </a:r>
            <a:br>
              <a:rPr lang="en-NZ" dirty="0" smtClean="0"/>
            </a:br>
            <a:r>
              <a:rPr lang="en-NZ" dirty="0" smtClean="0"/>
              <a:t>http://www.scenic-view.org</a:t>
            </a:r>
            <a:endParaRPr lang="en-NZ" dirty="0"/>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8</a:t>
            </a:fld>
            <a:endParaRPr lang="en-US" sz="900">
              <a:solidFill>
                <a:srgbClr val="000000"/>
              </a:solidFill>
              <a:ea typeface="Gill Sans"/>
              <a:cs typeface="Gill Sans"/>
            </a:endParaRPr>
          </a:p>
        </p:txBody>
      </p:sp>
      <p:sp>
        <p:nvSpPr>
          <p:cNvPr id="3" name="Title 2"/>
          <p:cNvSpPr>
            <a:spLocks noGrp="1"/>
          </p:cNvSpPr>
          <p:nvPr>
            <p:ph type="title"/>
          </p:nvPr>
        </p:nvSpPr>
        <p:spPr/>
        <p:txBody>
          <a:bodyPr/>
          <a:lstStyle/>
          <a:p>
            <a:r>
              <a:rPr lang="en-NZ" dirty="0"/>
              <a:t>Scenic View in a </a:t>
            </a:r>
            <a:r>
              <a:rPr lang="en-NZ" dirty="0" smtClean="0"/>
              <a:t>Nutshell</a:t>
            </a:r>
            <a:endParaRPr lang="en-NZ" dirty="0"/>
          </a:p>
        </p:txBody>
      </p:sp>
    </p:spTree>
    <p:extLst>
      <p:ext uri="{BB962C8B-B14F-4D97-AF65-F5344CB8AC3E}">
        <p14:creationId xmlns:p14="http://schemas.microsoft.com/office/powerpoint/2010/main" val="11000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151" y="1524001"/>
            <a:ext cx="8185337" cy="4419600"/>
          </a:xfrm>
        </p:spPr>
        <p:txBody>
          <a:bodyPr/>
          <a:lstStyle/>
          <a:p>
            <a:r>
              <a:rPr lang="en-NZ" dirty="0"/>
              <a:t>What is Scenic View?</a:t>
            </a:r>
          </a:p>
          <a:p>
            <a:pPr lvl="1"/>
            <a:r>
              <a:rPr lang="en-NZ" dirty="0"/>
              <a:t>Originally built by Amy Fowler for diagnosing runtime issues with UI layout</a:t>
            </a:r>
          </a:p>
          <a:p>
            <a:pPr lvl="1"/>
            <a:r>
              <a:rPr lang="en-NZ" dirty="0"/>
              <a:t>It was really simple to use: </a:t>
            </a:r>
            <a:br>
              <a:rPr lang="en-NZ" dirty="0"/>
            </a:br>
            <a:r>
              <a:rPr lang="en-NZ" dirty="0"/>
              <a:t>just add </a:t>
            </a:r>
            <a:r>
              <a:rPr lang="en-NZ" dirty="0" err="1">
                <a:latin typeface="Consolas" pitchFamily="49" charset="0"/>
                <a:cs typeface="Consolas" pitchFamily="49" charset="0"/>
              </a:rPr>
              <a:t>ScenicView.show</a:t>
            </a:r>
            <a:r>
              <a:rPr lang="en-NZ" dirty="0">
                <a:latin typeface="Consolas" pitchFamily="49" charset="0"/>
                <a:cs typeface="Consolas" pitchFamily="49" charset="0"/>
              </a:rPr>
              <a:t>(scene)</a:t>
            </a:r>
            <a:r>
              <a:rPr lang="en-NZ" dirty="0"/>
              <a:t> in your </a:t>
            </a:r>
            <a:r>
              <a:rPr lang="en-NZ" dirty="0" smtClean="0"/>
              <a:t>code</a:t>
            </a:r>
          </a:p>
          <a:p>
            <a:endParaRPr lang="en-NZ" dirty="0"/>
          </a:p>
          <a:p>
            <a:r>
              <a:rPr lang="en-NZ" dirty="0"/>
              <a:t>I took Amy’s code and polished the UI considerably before the first public release of Scenic View on May 6, 2012</a:t>
            </a:r>
          </a:p>
          <a:p>
            <a:r>
              <a:rPr lang="en-NZ" dirty="0"/>
              <a:t>It looked a little like this:</a:t>
            </a:r>
          </a:p>
          <a:p>
            <a:endParaRPr lang="en-NZ" dirty="0"/>
          </a:p>
        </p:txBody>
      </p:sp>
      <p:sp>
        <p:nvSpPr>
          <p:cNvPr id="8194" name="Text Box 1"/>
          <p:cNvSpPr txBox="1">
            <a:spLocks noChangeArrowheads="1"/>
          </p:cNvSpPr>
          <p:nvPr/>
        </p:nvSpPr>
        <p:spPr bwMode="auto">
          <a:xfrm>
            <a:off x="11578253" y="6515100"/>
            <a:ext cx="199953" cy="209550"/>
          </a:xfrm>
          <a:prstGeom prst="rect">
            <a:avLst/>
          </a:prstGeom>
          <a:noFill/>
          <a:ln w="9525">
            <a:noFill/>
            <a:round/>
            <a:headEnd/>
            <a:tailEnd/>
          </a:ln>
        </p:spPr>
        <p:txBody>
          <a:bodyPr wrap="none" lIns="67482" tIns="35091" rIns="67482" bIns="35091"/>
          <a:lstStyle/>
          <a:p>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fld id="{BDBCB5A5-AE58-454B-BC8C-30E3B329E978}" type="slidenum">
              <a:rPr lang="en-US" sz="900">
                <a:solidFill>
                  <a:srgbClr val="000000"/>
                </a:solidFill>
                <a:ea typeface="Gill Sans"/>
                <a:cs typeface="Gill Sans"/>
              </a:rPr>
              <a:pPr algn="ctr">
                <a:buSzPct val="100000"/>
                <a:tabLst>
                  <a:tab pos="0" algn="l"/>
                  <a:tab pos="685617" algn="l"/>
                  <a:tab pos="1371234" algn="l"/>
                  <a:tab pos="2056851" algn="l"/>
                  <a:tab pos="2742468" algn="l"/>
                  <a:tab pos="3428086" algn="l"/>
                  <a:tab pos="4113703" algn="l"/>
                  <a:tab pos="4799320" algn="l"/>
                  <a:tab pos="5484937" algn="l"/>
                  <a:tab pos="6170554" algn="l"/>
                  <a:tab pos="6856171" algn="l"/>
                  <a:tab pos="7541788" algn="l"/>
                </a:tabLst>
              </a:pPr>
              <a:t>9</a:t>
            </a:fld>
            <a:endParaRPr lang="en-US" sz="900">
              <a:solidFill>
                <a:srgbClr val="000000"/>
              </a:solidFill>
              <a:ea typeface="Gill Sans"/>
              <a:cs typeface="Gill San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3746" y="1538790"/>
            <a:ext cx="3006442"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Scenic </a:t>
            </a:r>
            <a:r>
              <a:rPr lang="en-NZ" dirty="0" smtClean="0"/>
              <a:t>View</a:t>
            </a:r>
            <a:endParaRPr lang="en-NZ" dirty="0"/>
          </a:p>
        </p:txBody>
      </p:sp>
    </p:spTree>
    <p:extLst>
      <p:ext uri="{BB962C8B-B14F-4D97-AF65-F5344CB8AC3E}">
        <p14:creationId xmlns:p14="http://schemas.microsoft.com/office/powerpoint/2010/main" val="398429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0714" id="{B99EDEF2-DFB1-4D3C-8A0D-D03344A8CC6A}" vid="{B91F7714-C332-46B1-A675-377F1E7D7271}"/>
    </a:ext>
  </a:extLst>
</a:theme>
</file>

<file path=ppt/theme/theme2.xml><?xml version="1.0" encoding="utf-8"?>
<a:theme xmlns:a="http://schemas.openxmlformats.org/drawingml/2006/main" name="Java_16x9_2015">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v2.1.x" id="{7EE8F01C-EA43-4A82-9015-D2757FBB67E5}" vid="{6584C844-0766-4697-8304-B5542E8CA452}"/>
    </a:ext>
  </a:ext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Template>
  <TotalTime>59167</TotalTime>
  <Words>1591</Words>
  <Application>Microsoft Office PowerPoint</Application>
  <PresentationFormat>Custom</PresentationFormat>
  <Paragraphs>301</Paragraphs>
  <Slides>41</Slides>
  <Notes>36</Notes>
  <HiddenSlides>2</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JavaOne_16x9_2014-0718</vt:lpstr>
      <vt:lpstr>Java_16x9_2015</vt:lpstr>
      <vt:lpstr>PowerPoint Presentation</vt:lpstr>
      <vt:lpstr>PowerPoint Presentation</vt:lpstr>
      <vt:lpstr>Introduction To JavaFX Scenic View</vt:lpstr>
      <vt:lpstr>PowerPoint Presentation</vt:lpstr>
      <vt:lpstr>PowerPoint Presentation</vt:lpstr>
      <vt:lpstr>Scenic View in a Nutshell</vt:lpstr>
      <vt:lpstr>Scenic View in a Nutshell</vt:lpstr>
      <vt:lpstr>Scenic View in a Nutshell</vt:lpstr>
      <vt:lpstr>Scenic View</vt:lpstr>
      <vt:lpstr>Scenic View Pre-1.0.0</vt:lpstr>
      <vt:lpstr>Scenic View</vt:lpstr>
      <vt:lpstr>Scenic View</vt:lpstr>
      <vt:lpstr>Scenic View 1.0.0</vt:lpstr>
      <vt:lpstr>Scenic View 1.0.0</vt:lpstr>
      <vt:lpstr>The Problem with Scenic View 1.0.0</vt:lpstr>
      <vt:lpstr>Solution 1: Java Agents</vt:lpstr>
      <vt:lpstr>Solution 2: Java Attach API</vt:lpstr>
      <vt:lpstr>Scenic View 1.1.0</vt:lpstr>
      <vt:lpstr>Scenic View 1.2.0</vt:lpstr>
      <vt:lpstr>Scenic View 1.2.0</vt:lpstr>
      <vt:lpstr>Scenic View 1.2.0: Event Tracing</vt:lpstr>
      <vt:lpstr>Scenic View 1.2.0: JavaDoc Browser</vt:lpstr>
      <vt:lpstr>Scenic View 1.3.0</vt:lpstr>
      <vt:lpstr>Beyond Scenic View 1.3.0</vt:lpstr>
      <vt:lpstr>Downloads</vt:lpstr>
      <vt:lpstr>Working Towards Scenic View 8.0.0</vt:lpstr>
      <vt:lpstr>Scenic View 8.0.0</vt:lpstr>
      <vt:lpstr>Scenic View 8.6.0</vt:lpstr>
      <vt:lpstr>ThreeDOM</vt:lpstr>
      <vt:lpstr>CSSFX</vt:lpstr>
      <vt:lpstr>Downloads</vt:lpstr>
      <vt:lpstr>Scenic View Demo</vt:lpstr>
      <vt:lpstr>Getting Started   - In Six Simple Steps!</vt:lpstr>
      <vt:lpstr>Getting Started   - In Six Simple Steps!</vt:lpstr>
      <vt:lpstr>Getting Started   - In Six Simple Steps!</vt:lpstr>
      <vt:lpstr>The Future of Scenic View</vt:lpstr>
      <vt:lpstr>The Future of Scenic View</vt:lpstr>
      <vt:lpstr>Thanks for Attending!  It’s Discussion Time!</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Jonathan Giles</cp:lastModifiedBy>
  <cp:revision>93</cp:revision>
  <cp:lastPrinted>2014-07-15T22:40:20Z</cp:lastPrinted>
  <dcterms:created xsi:type="dcterms:W3CDTF">2014-07-21T22:14:47Z</dcterms:created>
  <dcterms:modified xsi:type="dcterms:W3CDTF">2015-10-20T18:25:10Z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