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64"/>
  </p:notesMasterIdLst>
  <p:handoutMasterIdLst>
    <p:handoutMasterId r:id="rId65"/>
  </p:handoutMasterIdLst>
  <p:sldIdLst>
    <p:sldId id="256" r:id="rId5"/>
    <p:sldId id="463" r:id="rId6"/>
    <p:sldId id="486" r:id="rId7"/>
    <p:sldId id="487" r:id="rId8"/>
    <p:sldId id="488" r:id="rId9"/>
    <p:sldId id="546" r:id="rId10"/>
    <p:sldId id="547" r:id="rId11"/>
    <p:sldId id="548" r:id="rId12"/>
    <p:sldId id="549" r:id="rId13"/>
    <p:sldId id="550" r:id="rId14"/>
    <p:sldId id="551" r:id="rId15"/>
    <p:sldId id="552" r:id="rId16"/>
    <p:sldId id="492" r:id="rId17"/>
    <p:sldId id="553" r:id="rId18"/>
    <p:sldId id="554" r:id="rId19"/>
    <p:sldId id="555" r:id="rId20"/>
    <p:sldId id="556" r:id="rId21"/>
    <p:sldId id="557" r:id="rId22"/>
    <p:sldId id="558" r:id="rId23"/>
    <p:sldId id="559" r:id="rId24"/>
    <p:sldId id="560" r:id="rId25"/>
    <p:sldId id="545" r:id="rId26"/>
    <p:sldId id="496" r:id="rId27"/>
    <p:sldId id="497" r:id="rId28"/>
    <p:sldId id="499" r:id="rId29"/>
    <p:sldId id="500" r:id="rId30"/>
    <p:sldId id="538" r:id="rId31"/>
    <p:sldId id="503" r:id="rId32"/>
    <p:sldId id="539" r:id="rId33"/>
    <p:sldId id="540" r:id="rId34"/>
    <p:sldId id="536" r:id="rId35"/>
    <p:sldId id="537" r:id="rId36"/>
    <p:sldId id="527" r:id="rId37"/>
    <p:sldId id="528" r:id="rId38"/>
    <p:sldId id="529" r:id="rId39"/>
    <p:sldId id="541" r:id="rId40"/>
    <p:sldId id="542" r:id="rId41"/>
    <p:sldId id="543" r:id="rId42"/>
    <p:sldId id="544" r:id="rId43"/>
    <p:sldId id="530" r:id="rId44"/>
    <p:sldId id="531" r:id="rId45"/>
    <p:sldId id="532" r:id="rId46"/>
    <p:sldId id="508" r:id="rId47"/>
    <p:sldId id="533" r:id="rId48"/>
    <p:sldId id="516" r:id="rId49"/>
    <p:sldId id="517" r:id="rId50"/>
    <p:sldId id="525" r:id="rId51"/>
    <p:sldId id="518" r:id="rId52"/>
    <p:sldId id="519" r:id="rId53"/>
    <p:sldId id="520" r:id="rId54"/>
    <p:sldId id="521" r:id="rId55"/>
    <p:sldId id="522" r:id="rId56"/>
    <p:sldId id="510" r:id="rId57"/>
    <p:sldId id="524" r:id="rId58"/>
    <p:sldId id="513" r:id="rId59"/>
    <p:sldId id="515" r:id="rId60"/>
    <p:sldId id="535" r:id="rId61"/>
    <p:sldId id="514" r:id="rId62"/>
    <p:sldId id="340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DB822B-315D-4BA1-9D57-FB940D9F635D}">
          <p14:sldIdLst>
            <p14:sldId id="256"/>
          </p14:sldIdLst>
        </p14:section>
        <p14:section name="Untitled Section" id="{47E546A3-FC39-457A-AECA-F3C912285638}">
          <p14:sldIdLst>
            <p14:sldId id="463"/>
            <p14:sldId id="486"/>
            <p14:sldId id="487"/>
            <p14:sldId id="488"/>
            <p14:sldId id="546"/>
            <p14:sldId id="547"/>
            <p14:sldId id="548"/>
            <p14:sldId id="549"/>
            <p14:sldId id="550"/>
            <p14:sldId id="551"/>
            <p14:sldId id="552"/>
            <p14:sldId id="492"/>
            <p14:sldId id="553"/>
            <p14:sldId id="554"/>
            <p14:sldId id="555"/>
            <p14:sldId id="556"/>
            <p14:sldId id="557"/>
            <p14:sldId id="558"/>
            <p14:sldId id="559"/>
            <p14:sldId id="560"/>
            <p14:sldId id="545"/>
            <p14:sldId id="496"/>
            <p14:sldId id="497"/>
            <p14:sldId id="499"/>
            <p14:sldId id="500"/>
            <p14:sldId id="538"/>
            <p14:sldId id="503"/>
            <p14:sldId id="539"/>
            <p14:sldId id="540"/>
            <p14:sldId id="536"/>
            <p14:sldId id="537"/>
            <p14:sldId id="527"/>
            <p14:sldId id="528"/>
            <p14:sldId id="529"/>
            <p14:sldId id="541"/>
            <p14:sldId id="542"/>
            <p14:sldId id="543"/>
            <p14:sldId id="544"/>
            <p14:sldId id="530"/>
            <p14:sldId id="531"/>
            <p14:sldId id="532"/>
            <p14:sldId id="508"/>
            <p14:sldId id="533"/>
            <p14:sldId id="516"/>
            <p14:sldId id="517"/>
            <p14:sldId id="525"/>
            <p14:sldId id="518"/>
            <p14:sldId id="519"/>
            <p14:sldId id="520"/>
            <p14:sldId id="521"/>
            <p14:sldId id="522"/>
            <p14:sldId id="510"/>
            <p14:sldId id="524"/>
            <p14:sldId id="513"/>
            <p14:sldId id="515"/>
            <p14:sldId id="535"/>
            <p14:sldId id="514"/>
            <p14:sldId id="34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FF99"/>
    <a:srgbClr val="FFCCFF"/>
    <a:srgbClr val="FFCCCC"/>
    <a:srgbClr val="64AC6B"/>
    <a:srgbClr val="FF9966"/>
    <a:srgbClr val="C61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5" autoAdjust="0"/>
    <p:restoredTop sz="81829" autoAdjust="0"/>
  </p:normalViewPr>
  <p:slideViewPr>
    <p:cSldViewPr snapToObjects="1">
      <p:cViewPr>
        <p:scale>
          <a:sx n="67" d="100"/>
          <a:sy n="67" d="100"/>
        </p:scale>
        <p:origin x="-1786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5" d="100"/>
          <a:sy n="75" d="100"/>
        </p:scale>
        <p:origin x="-2006" y="-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9790F-BF06-8A42-BBE2-5E000808A501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2A8B8-873E-3C40-B2CF-1096FB15FF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68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BF5C8-CDB2-C146-8D99-75E0A90BFEE3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E0B88-2B35-E14C-8E03-B22C3E2E3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31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0B88-2B35-E14C-8E03-B22C3E2E373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84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https://technology.amis.nl/2015/08/29/vagrant-docker-virtualbox-and-the-graphical-desktop-for-gui-applications-in-docker-containers/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0B88-2B35-E14C-8E03-B22C3E2E373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7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01952"/>
            <a:ext cx="1460500" cy="7493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665452" y="4485650"/>
            <a:ext cx="7021348" cy="124142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lnSpc>
                <a:spcPts val="4000"/>
              </a:lnSpc>
              <a:defRPr sz="36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Titel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54504" y="5800792"/>
            <a:ext cx="7032296" cy="3739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Subtitel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3" hasCustomPrompt="1"/>
          </p:nvPr>
        </p:nvSpPr>
        <p:spPr>
          <a:xfrm>
            <a:off x="1654504" y="6292552"/>
            <a:ext cx="7032296" cy="304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algn="l">
              <a:buFontTx/>
              <a:buNone/>
              <a:defRPr sz="13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l-NL" dirty="0" smtClean="0"/>
              <a:t>Naam, datum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Small Red Squa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5866" y="3"/>
            <a:ext cx="1608137" cy="73448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40" y="268101"/>
            <a:ext cx="6569039" cy="59478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1552221"/>
            <a:ext cx="8140700" cy="44338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08817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DCC402-94FB-4734-A65B-B885059006BD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81D5-589E-4E54-8886-8EBC21C6E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53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470D-3322-4186-AB13-ABBD6DE2E5D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07352" y="548680"/>
            <a:ext cx="4813120" cy="990000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>
              <a:lnSpc>
                <a:spcPts val="2800"/>
              </a:lnSpc>
              <a:defRPr b="0" i="0">
                <a:latin typeface="Arial"/>
                <a:cs typeface="Arial"/>
              </a:defRPr>
            </a:lvl1pPr>
          </a:lstStyle>
          <a:p>
            <a:r>
              <a:rPr lang="nl-NL" smtClean="0"/>
              <a:t>Titel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772816"/>
            <a:ext cx="8211600" cy="482453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269875" indent="-269875">
              <a:lnSpc>
                <a:spcPts val="2200"/>
              </a:lnSpc>
              <a:spcAft>
                <a:spcPts val="0"/>
              </a:spcAft>
              <a:defRPr sz="1900" b="0" i="0">
                <a:latin typeface="Arial" pitchFamily="34" charset="0"/>
                <a:cs typeface="Arial"/>
              </a:defRPr>
            </a:lvl1pPr>
            <a:lvl2pPr marL="541338" indent="-271463" algn="l">
              <a:buSzPct val="100000"/>
              <a:buFont typeface="Arial" pitchFamily="34" charset="0"/>
              <a:buChar char="–"/>
              <a:tabLst>
                <a:tab pos="985838" algn="l"/>
              </a:tabLst>
              <a:defRPr sz="1600" i="0" baseline="0">
                <a:latin typeface="Arial" pitchFamily="34" charset="0"/>
                <a:cs typeface="Arial" pitchFamily="34" charset="0"/>
              </a:defRPr>
            </a:lvl2pPr>
            <a:lvl3pPr marL="763588" indent="-211138">
              <a:buFont typeface="Arial" pitchFamily="34" charset="0"/>
              <a:buChar char="•"/>
              <a:defRPr sz="1200" baseline="0">
                <a:latin typeface="Arial" pitchFamily="34" charset="0"/>
              </a:defRPr>
            </a:lvl3pPr>
            <a:lvl4pPr marL="1001713" indent="-223838">
              <a:buFont typeface="Arial" pitchFamily="34" charset="0"/>
              <a:buChar char="–"/>
              <a:defRPr sz="1200" baseline="0">
                <a:latin typeface="Arial" pitchFamily="34" charset="0"/>
              </a:defRPr>
            </a:lvl4pPr>
            <a:lvl5pPr marL="660400" indent="-215900">
              <a:buFont typeface="Arial" pitchFamily="34" charset="0"/>
              <a:buChar char="•"/>
              <a:defRPr/>
            </a:lvl5pPr>
          </a:lstStyle>
          <a:p>
            <a:r>
              <a:rPr lang="nl-NL" smtClean="0"/>
              <a:t>Xxxx</a:t>
            </a:r>
          </a:p>
          <a:p>
            <a:pPr lvl="1"/>
            <a:r>
              <a:rPr lang="nl-NL" sz="1400" smtClean="0"/>
              <a:t>Xxxx</a:t>
            </a:r>
          </a:p>
          <a:p>
            <a:pPr lvl="2"/>
            <a:r>
              <a:rPr lang="nl-NL" sz="1400" smtClean="0"/>
              <a:t>Xxx</a:t>
            </a:r>
          </a:p>
          <a:p>
            <a:pPr lvl="3"/>
            <a:r>
              <a:rPr lang="nl-NL" sz="1400" smtClean="0"/>
              <a:t>Xxxxx</a:t>
            </a:r>
          </a:p>
        </p:txBody>
      </p:sp>
    </p:spTree>
    <p:extLst>
      <p:ext uri="{BB962C8B-B14F-4D97-AF65-F5344CB8AC3E}">
        <p14:creationId xmlns:p14="http://schemas.microsoft.com/office/powerpoint/2010/main" val="3182179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54504" y="5800792"/>
            <a:ext cx="7032296" cy="3739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Subtitel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idx="13" hasCustomPrompt="1"/>
          </p:nvPr>
        </p:nvSpPr>
        <p:spPr>
          <a:xfrm>
            <a:off x="1654504" y="6292552"/>
            <a:ext cx="7032296" cy="304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algn="l">
              <a:buFontTx/>
              <a:buNone/>
              <a:defRPr sz="13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l-NL" dirty="0" smtClean="0"/>
              <a:t>Naam, datum</a:t>
            </a: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1665452" y="4485650"/>
            <a:ext cx="7021348" cy="124142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lnSpc>
                <a:spcPts val="4000"/>
              </a:lnSpc>
              <a:defRPr sz="36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31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2FA-E44F-1241-B9B5-7B8834E103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07352" y="548680"/>
            <a:ext cx="4813120" cy="990000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>
              <a:lnSpc>
                <a:spcPts val="2800"/>
              </a:lnSpc>
              <a:defRPr b="0" i="0">
                <a:latin typeface="Arial"/>
                <a:cs typeface="Arial"/>
              </a:defRPr>
            </a:lvl1pPr>
          </a:lstStyle>
          <a:p>
            <a:r>
              <a:rPr lang="nl-NL" smtClean="0"/>
              <a:t>Titel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772816"/>
            <a:ext cx="8211600" cy="482453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269875" indent="-269875">
              <a:lnSpc>
                <a:spcPts val="2200"/>
              </a:lnSpc>
              <a:spcAft>
                <a:spcPts val="0"/>
              </a:spcAft>
              <a:defRPr sz="1900" b="0" i="0">
                <a:latin typeface="Arial" pitchFamily="34" charset="0"/>
                <a:cs typeface="Arial"/>
              </a:defRPr>
            </a:lvl1pPr>
            <a:lvl2pPr marL="541338" indent="-271463" algn="l">
              <a:buSzPct val="100000"/>
              <a:buFont typeface="Arial" pitchFamily="34" charset="0"/>
              <a:buChar char="–"/>
              <a:tabLst>
                <a:tab pos="985838" algn="l"/>
              </a:tabLst>
              <a:defRPr sz="1600" i="0" baseline="0">
                <a:latin typeface="Arial" pitchFamily="34" charset="0"/>
                <a:cs typeface="Arial" pitchFamily="34" charset="0"/>
              </a:defRPr>
            </a:lvl2pPr>
            <a:lvl3pPr marL="763588" indent="-211138">
              <a:buFont typeface="Arial" pitchFamily="34" charset="0"/>
              <a:buChar char="•"/>
              <a:defRPr sz="1200" baseline="0">
                <a:latin typeface="Arial" pitchFamily="34" charset="0"/>
              </a:defRPr>
            </a:lvl3pPr>
            <a:lvl4pPr marL="1001713" indent="-223838">
              <a:buFont typeface="Arial" pitchFamily="34" charset="0"/>
              <a:buChar char="–"/>
              <a:defRPr sz="1200" baseline="0">
                <a:latin typeface="Arial" pitchFamily="34" charset="0"/>
              </a:defRPr>
            </a:lvl4pPr>
            <a:lvl5pPr marL="660400" indent="-215900">
              <a:buFont typeface="Arial" pitchFamily="34" charset="0"/>
              <a:buChar char="•"/>
              <a:defRPr/>
            </a:lvl5pPr>
          </a:lstStyle>
          <a:p>
            <a:r>
              <a:rPr lang="nl-NL" smtClean="0"/>
              <a:t>Xxxx</a:t>
            </a:r>
          </a:p>
          <a:p>
            <a:pPr lvl="1"/>
            <a:r>
              <a:rPr lang="nl-NL" sz="1400" smtClean="0"/>
              <a:t>Xxxx</a:t>
            </a:r>
          </a:p>
          <a:p>
            <a:pPr lvl="2"/>
            <a:r>
              <a:rPr lang="nl-NL" sz="1400" smtClean="0"/>
              <a:t>Xxx</a:t>
            </a:r>
          </a:p>
          <a:p>
            <a:pPr lvl="3"/>
            <a:r>
              <a:rPr lang="nl-NL" sz="1400" smtClean="0"/>
              <a:t>Xxxxx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2FA-E44F-1241-B9B5-7B8834E103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07352" y="548680"/>
            <a:ext cx="4813120" cy="990000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>
              <a:lnSpc>
                <a:spcPts val="2800"/>
              </a:lnSpc>
              <a:defRPr b="0" i="0">
                <a:latin typeface="Arial"/>
                <a:cs typeface="Arial"/>
              </a:defRPr>
            </a:lvl1pPr>
          </a:lstStyle>
          <a:p>
            <a:r>
              <a:rPr lang="nl-NL" smtClean="0"/>
              <a:t>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46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2FA-E44F-1241-B9B5-7B8834E103E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Afbeelding 4" descr="86833-Amis-PPT_3-4-v4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71628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1524000" y="6400800"/>
            <a:ext cx="1066800" cy="365125"/>
          </a:xfrm>
          <a:prstGeom prst="rect">
            <a:avLst/>
          </a:prstGeom>
        </p:spPr>
        <p:txBody>
          <a:bodyPr/>
          <a:lstStyle/>
          <a:p>
            <a:fld id="{5A736288-F49D-024F-9BD7-A880C3C3967D}" type="datetimeFigureOut">
              <a:rPr lang="nl-NL" smtClean="0"/>
              <a:pPr/>
              <a:t>18-10-2015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590800" y="6400800"/>
            <a:ext cx="58674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1C05-9E67-C04D-A762-4F923FEDFC0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911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328084"/>
            <a:ext cx="8229600" cy="541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99" y="1600729"/>
            <a:ext cx="4066976" cy="452569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54" y="1600729"/>
            <a:ext cx="4066977" cy="452569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263" y="6388100"/>
            <a:ext cx="28956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829E7E"/>
              </a:buClr>
              <a:defRPr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27943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327387"/>
            <a:ext cx="8229586" cy="54186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2029469"/>
            <a:ext cx="8229600" cy="4083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64288"/>
            <a:ext cx="8229600" cy="4064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842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538B5A-88BA-47DB-9D58-CDE197616FBC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470D-3322-4186-AB13-ABBD6DE2E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22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3" descr="PPT_NEW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392" y="332656"/>
            <a:ext cx="925462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C32FA-E44F-1241-B9B5-7B8834E10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4" r:id="rId5"/>
    <p:sldLayoutId id="2147483658" r:id="rId6"/>
    <p:sldLayoutId id="2147483661" r:id="rId7"/>
    <p:sldLayoutId id="2147483662" r:id="rId8"/>
    <p:sldLayoutId id="2147483663" r:id="rId9"/>
    <p:sldLayoutId id="2147483665" r:id="rId10"/>
    <p:sldLayoutId id="2147483666" r:id="rId11"/>
    <p:sldLayoutId id="214748366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700" kern="1200">
          <a:solidFill>
            <a:srgbClr val="E3182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15000"/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16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1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6.png"/><Relationship Id="rId7" Type="http://schemas.openxmlformats.org/officeDocument/2006/relationships/image" Target="../media/image4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4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42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gif"/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8.gif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45.png"/><Relationship Id="rId4" Type="http://schemas.openxmlformats.org/officeDocument/2006/relationships/image" Target="../media/image6.png"/><Relationship Id="rId9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22.jpeg"/><Relationship Id="rId7" Type="http://schemas.openxmlformats.org/officeDocument/2006/relationships/image" Target="../media/image5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jpeg"/><Relationship Id="rId5" Type="http://schemas.openxmlformats.org/officeDocument/2006/relationships/image" Target="../media/image65.gif"/><Relationship Id="rId4" Type="http://schemas.openxmlformats.org/officeDocument/2006/relationships/image" Target="../media/image5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55.png"/><Relationship Id="rId4" Type="http://schemas.openxmlformats.org/officeDocument/2006/relationships/image" Target="../media/image7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21.png"/><Relationship Id="rId7" Type="http://schemas.openxmlformats.org/officeDocument/2006/relationships/image" Target="../media/image7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png"/><Relationship Id="rId5" Type="http://schemas.openxmlformats.org/officeDocument/2006/relationships/image" Target="../media/image12.jpeg"/><Relationship Id="rId10" Type="http://schemas.openxmlformats.org/officeDocument/2006/relationships/image" Target="../media/image82.png"/><Relationship Id="rId4" Type="http://schemas.openxmlformats.org/officeDocument/2006/relationships/image" Target="../media/image77.png"/><Relationship Id="rId9" Type="http://schemas.openxmlformats.org/officeDocument/2006/relationships/image" Target="../media/image8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1.png"/><Relationship Id="rId7" Type="http://schemas.openxmlformats.org/officeDocument/2006/relationships/image" Target="../media/image8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8.gif"/><Relationship Id="rId4" Type="http://schemas.openxmlformats.org/officeDocument/2006/relationships/image" Target="../media/image2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8.gif"/><Relationship Id="rId4" Type="http://schemas.openxmlformats.org/officeDocument/2006/relationships/image" Target="../media/image2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8.gif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6.png"/><Relationship Id="rId7" Type="http://schemas.openxmlformats.org/officeDocument/2006/relationships/image" Target="../media/image8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8.gif"/><Relationship Id="rId5" Type="http://schemas.openxmlformats.org/officeDocument/2006/relationships/image" Target="../media/image88.png"/><Relationship Id="rId10" Type="http://schemas.openxmlformats.org/officeDocument/2006/relationships/image" Target="../media/image86.png"/><Relationship Id="rId4" Type="http://schemas.openxmlformats.org/officeDocument/2006/relationships/image" Target="../media/image12.jpeg"/><Relationship Id="rId9" Type="http://schemas.openxmlformats.org/officeDocument/2006/relationships/image" Target="../media/image9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21.pn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2.png"/><Relationship Id="rId5" Type="http://schemas.openxmlformats.org/officeDocument/2006/relationships/image" Target="../media/image12.jpeg"/><Relationship Id="rId10" Type="http://schemas.openxmlformats.org/officeDocument/2006/relationships/image" Target="../media/image8.gif"/><Relationship Id="rId4" Type="http://schemas.openxmlformats.org/officeDocument/2006/relationships/image" Target="../media/image6.png"/><Relationship Id="rId9" Type="http://schemas.openxmlformats.org/officeDocument/2006/relationships/image" Target="../media/image9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gif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99.png"/><Relationship Id="rId7" Type="http://schemas.openxmlformats.org/officeDocument/2006/relationships/image" Target="../media/image102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1.jpeg"/><Relationship Id="rId5" Type="http://schemas.openxmlformats.org/officeDocument/2006/relationships/image" Target="../media/image100.png"/><Relationship Id="rId4" Type="http://schemas.openxmlformats.org/officeDocument/2006/relationships/image" Target="../media/image11.jpeg"/><Relationship Id="rId9" Type="http://schemas.openxmlformats.org/officeDocument/2006/relationships/image" Target="../media/image10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9.png"/><Relationship Id="rId4" Type="http://schemas.openxmlformats.org/officeDocument/2006/relationships/image" Target="../media/image10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technology.amis.nl/" TargetMode="External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nl-NL" sz="1600" dirty="0" smtClean="0"/>
              <a:t>Lucas Jellema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3"/>
          </p:nvPr>
        </p:nvSpPr>
        <p:spPr>
          <a:xfrm>
            <a:off x="1654504" y="6508576"/>
            <a:ext cx="7032296" cy="304800"/>
          </a:xfrm>
        </p:spPr>
        <p:txBody>
          <a:bodyPr/>
          <a:lstStyle/>
          <a:p>
            <a:r>
              <a:rPr lang="nl-NL" dirty="0" err="1" smtClean="0"/>
              <a:t>JavaOne</a:t>
            </a:r>
            <a:r>
              <a:rPr lang="nl-NL" dirty="0" smtClean="0"/>
              <a:t> 2015, San Francisco, 26th </a:t>
            </a:r>
            <a:r>
              <a:rPr lang="nl-NL" dirty="0" err="1" smtClean="0"/>
              <a:t>October</a:t>
            </a:r>
            <a:r>
              <a:rPr lang="nl-NL" dirty="0" smtClean="0"/>
              <a:t> 2015</a:t>
            </a:r>
            <a:endParaRPr lang="nl-NL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665452" y="4485650"/>
            <a:ext cx="7227028" cy="12414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Java Developer Intro to Environment Management with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Vagrant</a:t>
            </a:r>
            <a:r>
              <a:rPr lang="en-US" dirty="0"/>
              <a:t>, Puppet, and </a:t>
            </a:r>
            <a:r>
              <a:rPr lang="en-US" dirty="0" smtClean="0"/>
              <a:t>Docker</a:t>
            </a:r>
            <a:endParaRPr lang="en-US" b="1" dirty="0"/>
          </a:p>
        </p:txBody>
      </p:sp>
      <p:sp>
        <p:nvSpPr>
          <p:cNvPr id="3" name="AutoShape 5" descr="data:image/jpeg;base64,/9j/4AAQSkZJRgABAQAAAQABAAD/2wCEAAkGBxQHEBUTEhASFRUWFxgYFhgVGB0ZFxwgFxwdHSIYFBUbHCohGRopGxUUITEhJSkrLi8uFx8zODMsOCgtLiwBCgoKDg0OGxAQGzQkICY0LDIuLyw0LSwwNCw3MiwsLC8sNCwyLCwvLDQsLDQsNCwsLCwsLCwsLCwsLCwsLCwsLP/AABEIAGYB7wMBEQACEQEDEQH/xAAcAAEAAgMBAQEAAAAAAAAAAAAABgcEBQgDAgH/xABHEAABAwEDBgkHCwMDBQAAAAABAAIDEQQFBgcSITFBYRciUVRxgZKh0RMUFlNykbEjMjM1QlJzk7LB0hViooKD8UNEY+Lw/8QAGwEBAAIDAQEAAAAAAAAAAAAAAAMEAgUGBwH/xAA5EQACAQEDCAcHBAIDAAAAAAAAAQIDBAUREhMhMUFRU5EGFmFxobHRFSIyUoHh8BQ0QsEzkiNi8f/aAAwDAQACEQMRAD8AvFAEAQBAEAQBAEAQBAEAQBAEAQBAEAQBAEAQBAEAQBAEAQBAEAQBAEAQBAEAQBAEAQBAEAQBAEAQBAEAQBAEAQBAEAQBAEAQBAEAQBAEAQBAEAQBAEAQBAEAQBAEAQBAEAQBAEAQBAEAQBAEAQBAEAQBAEAQBAEAQBAEAQBAEAQBAEAQBAEAQBAEAQBAEAQBAEAQBAEAQBAEAQBAEAQBAEAQBARvEWN7LcJLXvL5B/04+M4e0a0b1mqjnVjHQbOx3TabUsqKwjvehfTayHWnK64n5Oxtp/fISfcG6O9Quu9iN1DowsPeqaexfc8eFyXmkXbPgmfluM+rNPiPkhwuS80i7Z8Ez8tw6s0+I+SHC5LzSLtnwTPy3DqzT4j5IcLkvNIu2fBM/LcOrNPiPkjPu7K2x5pPZXNH3o3B3+JA+K+qvvRXrdGZpY0p496w9fIndy33BfbM+CVrxtGpw9pp0hTxmpajn7TZK1mlk1Y4eX0ZsVkVzRYzv12HLKZ2sa8h7W0caDjbwo6k3FYov3bY1a6+abw0MgPC5LzSLtnwUOfluOh6s0+I+SHC5LzSLtnwTPy3DqzT4j5IcLkvNIu2fBM/LcOrNPiPkhwuS80i7Z8Ez8tw6s0+I+SHC5LzSLtnwTPy3DqzT4j5I9rNlddnfKWNubtzHmvUC3T3Iq72own0YWHuVNPavuTvDmJ7PiNpML+MPnMdoe3pG0bxUKeFRS1HP2y769klhUWjY1qZulmUggCAICF45x23DbhFEwSTEVNTxWA6s6mkk8mjRprqrDUq5LwRu7rueVsWcm8I+L7vUj9w5VnyShtrhjDHEDPizhm12ua5xqOWhHWo413/ACNja+jcVByoSeK2PDTywLTa4OFQag6laOT1H6gCAIDytVpZY2F8j2sa0VLnGgHSSvjaSxZnCnKpJRgsW9iIJe+VWz2UlsET5yPtV8mzqJBceyoXXWxG/s/RyvNY1ZKPi/TxNKcrkvNI+2fBYZ+W4vdWafEfI/OFyXmkXbPgmfluHVmnxHyQ4XJeaRds+CZ+W4dWafEfJDhcl5pF2z4Jn5bh1Zp8R8kZty5SbTfM7IY7HFnPNK5zqAbXHRqAqV9VaTeGBBabhoWek6s6jwXYuRNMX307D9kdO1geWlooTQcZwH7qapPJjiaS77IrVXVJvDHHyIDDlZlkcB5rHpIHzzt6lBn5bjoJdGqai3nHyRbCtHIhAEAQBAEAQERv/KHZLnJYHGZ40FsVCB7Tyae6pUUq0Vo1m4slyWq0LKayVvfpr8iKy5XXk8WxsA3yEnuaFFn5bjbx6MQw01Hy+58cLkvNIu2fBM/LcferNPiPkhwuS80i7Z8Ez8tw6s0+I+SHC5LzSLtnwTPy3DqzT4j5IcLkvNIu27wTPy3DqzT4j5Isi77e8WQT2prYiGF72gkhgArpJ25uvfoU6k8nGWg5irRhn81QeUscE97/APSPuxTaHSUEMbNLAI5BIT8r8xskzQWRPdqpRwBIBKwzjNirvoKGLk3r0rDZrwi9LS34rRsJPdN4NvOISNBbUua5rvnNcwlrmu3hwIUkZZSxNXXoujNwent3p6U/qjMWRCEAQBAEAQBAEAQFbZS8bOsJNkszqPp8rINba/YYdjqazsry6q9Wp/FHT3JdMaqVorLRsW/tfZ592uqI43Whwa0Oc5x0AAlxJ5ANJKrnXSlGEcXoSJldmTC2WwBz/JQg7HuJd2WggdZUiozZpK/SGy03hHGXdq8fQ2PBJNzqLsuWWYlvK3Walw3zQ4JJudRdlyZiW8dZqXDfNDgkm51F2XJmJbx1mpcN80fjskk+y1Q+5yZiW8+rpNS2wfgR2/sD2u42l74w9g1viOc0e0KAgbyKKOUJR1o2Vkvey2l5MXg9z0fbxNNdd4yXVK2WF5Y9uoj4EbRuKxTweKLtehTrwdOosUy+cF4nZiaDPoGyNoJWch5R/adNOsbFcpzy0ef3ld8rHVyXpi9T/NqNXlc+rT+JH+6xr/CW+j37xdzKUs0PnD2sBpnODa9Jp+6qnczlkRctxYXBHNzqLsuU2YlvOb6zUuG+aHBJNzqLsuTMS3jrNS4b5ocEk3Oouy5MxLeOs1LhvmhwSTc6i7LkzEt46zUuG+aNPiDJ5arljMvElY3S4x1zmjlLSNXRVYypSjpLtkvyzWiag8Yt6sdXMjV2XhJdcrZYnFr2GoP7EbQdRCjTa0o2lehCvTdOosUzonD16tvuzRzt0Z7dI5CNDm9TgQr0JZSxPNrXZpWatKlLZ5bPA2KyKwQGrxLfTLgsz5n6aCjW/ecdTR/9qBWM5ZKxLViskrVWVKO3X2Lazne32x94SvlkdnPe4ucd55OQbANyot46Wek0qUaUFTgsEtB5zwus5zXtLTQGjhQ0cAQaHlBB60MozjNYxeK/EW7knxN59F5pK75SIVjJ+0wfZ6W/CnIVYoz/AIs42/7vzVT9RBaJa+x/fz7yw1YOcCAxrxtzLtifLK7NYwVcfAbTspvXxtJYsko0Z1pqnBYtlCYuxVLiWWriWxNPycddA3u5Xb/cqUpuTxZ6Fd1207HDBaZPW/zYYdx4etF/OpBEXAfOdqYPacdFd2tfIxctRNardQsqxqyw7NvIl8GSa0uHHtEDTyDOd30ClzEjTS6S0E/dg3yR6cEk3Oouy5MxLeY9ZqXDfNDgkm51F2XJmJbx1mpcN80OCSbnUXZcmYlvHWalw3zRL8CYLGGM973tklfoDgKAN5BXlOk9AUtOnk6Waa9b1dtyYxWEVs7RlV+q5faj/W1fK/wchcP72P18mUfZPpGe034qqd5U+B9zOnlsDysIAgCAIAgKgyj44da3ustmeWxtJbI9poXka2tP3Bq39GurVqNvBajsrluiMIqvWWMnqW7t7/Lv1QGxWOS3vEcTHPedTWip/wCN6hS2I6GrVhSi5zeC7Sa2DJXa7QKyPhirsJLnDpzRTvUqozZo6vSOzReEE5eC8dPgZfBJNzqLsuX3MS3kPWalw3zQ4JJudRdlyZiW8dZqXDfNDgkm51F2XJmJbx1mpcN80bTDWTE3baWSzzMkazjBrQdLhqzq7Br6QFlGi08WVLb0gz1F06UWm9vZtJ7e9hF5WeWEmnlGOZXkzgRXvU0o5UWjn7PWdGrGotjTIXNZZHTiaSzWjzlr4iGsjz4XeSaWmkucGBrq5wLs1zSBoNNMLTxxa0m7jUgqWbhOOQ1LS3hJYvHVhjitTSxTRLcO2F9ghpJTyj3ySvDfmh0ry8tadoGdSu2lVNBNLSai11o1amMNSSS7kksfrrNmsiqEAQBAEAQBAEBrsRXmLnsss5pxGEgHUXamjrcQOtYzlkxbLNks7tFeNJbX4bfA5vnldO5z3ElziXOJ1kk1JPWqJ6ZGKjFRjqRdmTbCjbmgbPI0GeVtanWxp1NHIaaT7titUqeCynrOFvq8pWiq6cX7kfF7/QmqmNIEAQBAEB+EVQFMZUcKtuaRtohaGxSmjmjU1+vi8gIBNNlDuCqVYZLxWo7e4rxlaIOjUeMo7d69UanJ3e5ui3xGtGSERvGyj9APU7NPvWNOWTJMuXxZVXsst8dK+mvwLKyufVp/Ej/dT1/hOY6PfvF3Mpm6vp4vxGfqCqnbWj/FLufkdNLYHloQBAEB+EVQHNuI7Oyy2ydkdMxsrw2moAOOgdGrqVBrBtHp1inKdnhKetpY8i1sjUhfYXg6mzOA62sNPeT71ZofCcj0kilaotbYrzZPVMc+NSAorKRib+vWnMY6sMRLWU1OO1/7DcN6p1J5T7Dvrlu/9LRypL3pa+xbF69vcfGTrDXpBac57awxUdJXU47GddKncDyhfKcMqXYfb5vD9LRwi/floXZvf5tJtlYwz59CLVG3jxCjwNrOXpbr6CeRTVofyRo7gvDNVMxN6Jau/wC/mVNdtufdkzJonUexwc0/seUEVBHISq2LWlHX16MK1N056mdE4evhl+2dk8epw0ja1w1tPQf2KvRllLE82tdlnZqzpT2eK2M2SyKxVmWe+CDFZWnRTysm/SQ0H3PNOhVq8tKidZ0asq96u+5eb/rxIPhO4jiK1MhBIb857h9lo1kb9IA3kKGMcp4G+vC2KyUHVevUl2/mk6Cu6wR3ZE2KJgYxooAPiTtJ1knSVeSSWCPOq1adabqVHi2ZK+kQQBAEAQERyq/VcvtR/raoa/wcjcXD+9j9fJlH2T6RntN+KqneVPgfczp5bA8rCAIAgCAjmUG+Dctgke00e+kbDtBftG8NDj1KOrLCOg2V0WVWi1RjLUtL+n30FARRmVwa0VJIAA1knQAFSPRJSUU29R0BgvDDMNwAUBlcAZX7Sfug/dGz3q7TpqC7Tzq8rwnbKuP8VqX995IlIa4IAgCAIAgCAIAgCAIAgCAIAgCAh2Vh5bdjwNr4we0D8QFDX+Dkbq4EnbY9z8ilrqiE88TXanSMaeguAKqncWiTjSlJa0n5HTQFFsDy0IAgCAIAgCAimVGMSXXOTTimMjp8o0fAkdairLGBt7jk1boYbcfJlERvMTg4awQR1Kod/KKkmmXZlZNbs/3I/wB1ar/AcL0f/e/RlN3V9PF+Iz9QVU7a0f4pdz8joy+L0ZdERlkDywfOLGl1BykDTTer0pKKxZ5pZ7PKvNU4YYvVi8COcJlg9ZJ+W5R5+Bs/YFt+Vc0OEywesk/LcmfgPYFt+Vc0OEywesk/LcmfgPYFt+Vc0ajEOVOJsZbZGvdIRQPeM1rd9Nbju0LGVdYe6XLJ0dquaddpLctLZUriZTU1JJ6SSfiVXOw0RXYdBYEuY3HYY43ijzV8g5HP00O8DNb1K5SjkxwPOr1tStNqlOOrUu5euskCkNcQTKnif+lQebxu+VmBqRrazUT0nSB18igrTwWSjf3Fd+fq56a92Pi/tr5FOWOyvtsjY42lz3uDWgcpVbsR2tWpGnBzm8EtZ0Pha42YeszIW0JGl7vvOOt37DcArsIZKwPN7dbJWqs6svoty2L82m2c0PFCKg6wVmU08NKKBx9hw4dtRa0fJSVdEd21nS0n3EKlOGS8D0O6bf8Aq6GL+JaH6/XzxM7Jnib+iWjyUjqQzEA11NdqDtw2HqOxfaU8l9jIL7u/9TRzkF70fFbV/a+5eKuHBlD5UpTJekwP2RGB0eTa74uKp1fjZ6BcUUrDBrbj5tf0SLIlEC+1O2hsQHQS8n9I9yzoLS2a3pPJ5NNd/wDRaysnIhAEAQBAEBEcqv1XL7Uf62qGv8HI3Fw/vY/XyZR9k+kZ7Tfiqp3lT4H3M6eWwPKwgCAIAgK3y1yEWezt2GRx9zf/AGKr2jYdN0ZSzs32LzKljkMTg5pIcCCCDQgjaDsKrnYSipLB6jY+kNr55afzX/yWWVLeVv0Nm4cf9V6D0htfPLT+a/8AkmVLeP0Nm4cf9V6D0htfPLT+a/8AkvmVLeP0Nm4cf9V6D0htfPLT+a/+SZUt4/Q2bhx/1XoPSG188tP5r/5L7lS3j9DZuHH/AFXoSzJ1Fa8QWnOfa7V5GKjn/Kvo47GfO27dwPKFnTypS1mnvmVmstHCNOOXLVoWje9XLtLlVs4oIAgCAIAgCAIAgCAICO5QbAbxu2drRVwaHj/bIcQBykAjrUVZYwZsrorKjbISerHDnoOf43mMhwNCCCDvCqHojSawZ0hhy9235Zo5mH5w4w5HDW09Bqr0JZSxPMrZZpWatKlLZ5bGbJZFYIAgCAIAgK7yxX02CztsrSM+UhzxyMYaivS8CnslV68tGSdJ0csjlWdd6o6F3v7eaKww7YDedrhiArnyNB6Aak9kEqBLFpHVW2sqNnnUexPns8S3srn1afxI/wB1Zr/Ccb0e/eLuZTV1fTxfiM/UFVO2tH+KXc/I6ZIzta2B5aVVjzJ35LOtFiZo0l8I2cpiHJ/b7uQVqlLDTE626r8xwo2l90vX157ysVAdUZFhsMl4PzIo3PfQnNaKnRyBEsdRHVrQpRyqjwW9m5suCbfajQWSQb30YPe4hZKEnsKVS97HBYuovpp8ixcF5Om3O9s9pc2SVuljR9Gw/e0/OcNh1DpoVPTpYaWc1eV+ytEXSorJi9b2v0Xn4E+U5zxhXzebLngfPIeKwV3k7GjeTQdaxlJRWLJ7NZ52irGlDW/zE51vm833xO+eQ8Z5ruA2NG4Cg6lSbbeLPSbNZ4WelGlDUvzEnOArEzDtnN52mKRzSc2PMaCWg6DIQSNBPFB8VJTwistmgvatK11lYqMktrx2vd9Nf/hJeFSxfdtHYb/NS5+JrOrlr3x5v0HCpYvu2jsN/mmfiOrlr3x5v0NFjLGdgxJZXRZs4eONE4sGhw5TnfNOo9NdiwqVIyWBfu26rZZK6qYrDU1js5a9pWKgOqLtyX4m/rNn8jI6s0IA0nS5moO3kaj1HarVGeKwes4S/Lv/AE9XOQXuy8HtX9r7EPyxWA2e2slpxZYxp/uZoP8AiWe9RVlhPE3XRyspWZ09sX4P74mPkpvoXXbfJvIDJwGVOoOBq2vTVzelwXylLJlp2kt/2R1rNlx1x0/Tb6/Qu9XDhAgCAIAgCAiOVX6rl9qP9bVDX+Dkbi4f3sfr5Mo+yfSM9pvxVU7yp8D7mdPLYHlYQBAEAQEHyvWA2qwB4H0UjXHodVp73N9yhrrGOO433R6soWrJf8k19df9FMWZzWPaXtzmhwLm1pUV0io1VCqnbzUnFqLwex9pddiwFdlujbJHCXMe0OafKyaj/qVlUabWK82cLUvm8Kc3CcsGteheh78G93+od+bJ/JfcxD8bMPb1u+fwXoODe7/UO/Nk/kmYh+Nj29bvn8F6Dg3u/wBQ782T+SZiH42Pb1u+fwXoODe7/UO/Nk/kmYh+Nj29bvn8F6G+ua54bki8lAzMZUnWSSTtJOknUOoKSMVFYI19ptVW0zy6rxZnrIrhAEAQBAEAQBAEAQBAfhFUBQuP8MOw7aCWtPkJCTGdgrpMZ5CNnKKb1SnDIfYeg3ReKtdHCT99a/X82mLhLFc2GJCWceN3z4ydB3g/Zdv96+Qm4vFEt4XbStkcJaJLU/zWi1rsyj2G2tGdKYnbWyNP6hUH3qyq0XrORrXFbKb0RylvX5iZ/prYOeRd/gvudhvIPZNs4bHprYOeRd/gmdhvHsm2cNj01sHPIu/wTOw3j2TbOGwcbWAf95F3+CZ2G8eybZw2R6/8qMFmaW2VpmfscQWxjea8Z3QB1rCVdfxNjZOjtabxrvJXN+i/NBU15W+S85XSyvLnuNST8ANgHIqzbelnYUKEKMFTprBItHJNhc2RptkraOe2kQOsNOt56dFN1eVWKMP5M5PpBeKqP9PTehfF37vp59xtcrn1afxI/wB1lX+Eq9Hv3i7mUzdX08X4jP1BVTtrR/il3PyOmlsDy0ICv8e4AbemdPZWhs2tzNTZOjYH9x28qgqUsdMTobpvp0MKVbTHY9q+3kVDx7FJ9uORh3tc0jvBCrHZ+5Uhsaf1TRbWBcobbwzYLW4Nl0Bsmpr9ztjX9x3alZp1cdEjjr1uN0satBYx2ravVeRYinOcCApfKpib+qT+bxu+ShPGpqc/UT0N0jpruVSrPKeCO3uG78zSz0170tXYvvr5GhwXh44jtTY9IjbxpXcjRsB5TqHv2LCEcp4GwvO3KyUHP+T0Lv8AsX8+xRyRGEsb5MtzM2mjNpSlOSiu4LDA88VWannE/exxx7Skb5wBa7JO9kMD5YweI8U0g6RXTrGo7wqcqck8Eju7NfdmqUoyqSUZbV2mD6E2/mcn+PivmRPcT+17FxF4j0Jt/M5P8fFMie4e17FxF4njbcKWywRukkssjWN0ucaUG80K+OMlpaM6V5WWrNQhNNsxbivZ9yWhk8eth0jY4HW07iETaeKJrXZoWmk6U9T8HsZdGIrujxzdzXQkZxHlISdjhoLHcm1p5D0K1NKpDFHD2OvO7bW1UXZLu3rzRRlogdZXuY9pa5pIcDoII2FVDvoTjOKlF4pljYSynGysEVsDngaGyt0up/5G/a9oadx1qaFZrRI5m8Oj+XJzs2j/AKvV9PQm0WOrBKKi1sHtBwPuIU2dhvNFK57bF4Zt+B9+mtg55F3+CZ2G8+eybZw2PTWwc8i7/BM7DePZNs4bHprYOeRd/gmdhvHsm2cNj01sHPIu/wAEzsN49k2zhs12VCQTXTI5pqCYiNmgvbsKxr/ByLNxxcbfFP8A7eTKRszs17SdQcCfeqp3dRYxaW4v/wBNbBzyLv8ABXM7Deed+ybZw2PTWwc8i7/BM7DePZNs4bHprYOeRd/gmdhvHsm2cNj01sHPIu/wTOw3j2TbOGx6a2DnkXf4JnYbx7JtnDZ9NxBYb8rZxaI5DKHNzBWpBBrs5KplwloxPjsVrs3/ADODjk6cSkcU3BJh20OieCW6TG/Y5uw9OwjYepVJRcXgzurBbYWuiqkde1bn+ajaYLxvLhriOHlICallaFpOsxnZ0ajuWUKjh3FW87op2z317s9+/v8AUs+w5QrBa21No8mfuyNII66Ee4qwq0GcrVuS203hkY935iZPprYOeRd/gvudhvIvZNs4bHprYOeRd/gmdhvHsm2cNj01sHPIu/wTOw3j2TbOGx6a2DnkXf4JnYbx7JtnDZtLsvSK9mF8EgkaDSorSvJUjeFlGSlpRUr2epQlk1FgzMWRCEAQBAEAQBAEAQBAEBi3nd0d6xOimYHsdrB+IOw7wvkoqSwZLRr1KM1UpvBoqbEWS+eyEush8szY1xDZB76Nd06DuVWVGS1aTr7H0iozWTXWS9+teq/NJDbTctospo+zTt6Y3Dvoo2mtaN3C10JrGM0/qjw8xl9VJ2T4L4SZ6n8y5oeYy+qk7J8EGep/MuaHmMvqpOyfBBnqfzLmh5jL6qTsnwQZ6n8y5o2F34Xtl4mkdlmO9zSxvadQd6+qMnqRWrXjZaSxnUX0ePgsSxsJZMm2JwltjmyOGkRt0xg8ryfn7NFAOlTwo7ZHNXh0glVTp2dZK37fpu8+4sYaFYOaIblYjMt3ENaSfKM0AVO3YFDX+E3VwSUbWm3hoZT92WKRs8RMUn0jPsn7w3KrtOzr1qbpS95ant7DpJbA8yCAICJY3wTHiNpkZSO0AaHbHU+zJ/LWN+pRVKWVpWs3F13tOyPJlphu3dq9NpS1sueexPdHJBIHNNCM0n3EaCN4VRprQ0dvTtdGpFTjJYPtLAwLjWaw5sFsjldHqZKWuLmbn6OM3frG8apqdVrQznb1umlUxq2dpS2rFYPu3PwfnK8f4gddNlpAHOlmFGFgzs0HW+o3HRvI5FLVnkx0bTUXTYo16/8Ay6Ix147Xu9SjxYJXH6GUk/2O8FUO8z9JfyXNF74Ew4MOWUNcB5V/GlO/Y0HkaNHTU7VcpQyVp1nn96292uu5L4VoXr9fREkUhrQgCAIDznhbaGuY8BzXAhwOog6CChlGTi1KOho5/wAV4ZkuO1Piax7mfOjcATVp1VI2jSD0KjKLi8D0SwXhTtNBTbSeprt/NJJsld8yXZKbNKyQRSmrCWmjX+7QHaB0gcpWdGWDw3mqv6y061PP02sqOvtX28ia4wwTDiUZ9fJzAaJAK13SN+0N+sdymqUlLTtNHd17VbH7vxR3em7yKovfA1tusmtndI370PHB6gM4dYCrunJbDr7PfFkrLRPB7paPt4mldd0rDQwyg72O8FgXlXpPSpLmj58xl9VJ2T4Ifc9T+Zc0PMZfVSdk+CDPU/mXNDzGX1UnZPggz1P5lzRLcnOE3XtafKTRuEUNHEOBGc7Y3TrGip6KbVJThlPTqNPfN5RoUcim/elu2La/T7FnY9ut973fLFEKv4rmjlzHA0G+gNFYqxco4I5W6rRCz2qM56tPisChn3dNGSDBKCNYLHA9YoqZ6CrRSaxUlzR8+Yy+qk7J8EPuep/MuaHmMvqpOyfBBnqfzLmh5jL6qTsnwQZ6n8y5oeYy+qk7J8EGep/MuaHmMvqpOyfBBnqfzLmi3slWF/6ZCbTK2kso4oI0tZ+xdoPQBvVmjDBZTONv68M9UzMH7sdfa/t6ksv+44b/AIjFOyo1tI0OafvMOw93KpZQUlgzT2S11bLUzlN+j7ypL/yaWq7iTABPHszdDx7TCdP+mvQFVlRku07GyX/Z6qwq+4+3Vz9SKTXTPAaPs8zT/dG4fEKPSbaNpoy0xmn9UefmMvqpOyfBDPPU/mXNDzGX1UnZPggz1P5lzQ8xl9VJ2T4IM9T+Zc0Zl0XDPek7IWxvBe6lXNIDRtcTyAVK+pNvBEFottGhSlUclo7fA6Eui7WXRAyGIUawUHKeVx3k1J6VdjFRWCPObRXnXqyqT1szFkQh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7" descr="data:image/jpeg;base64,/9j/4AAQSkZJRgABAQAAAQABAAD/2wCEAAkGBxQHEBUTEhASFRUWFxgYFhgVGB0ZFxwgFxwdHSIYFBUbHCohGRopGxUUITEhJSkrLi8uFx8zODMsOCgtLiwBCgoKDg0OGxAQGzQkICY0LDIuLyw0LSwwNCw3MiwsLC8sNCwyLCwvLDQsLDQsNCwsLCwsLCwsLCwsLCwsLCwsLP/AABEIAGYB7wMBEQACEQEDEQH/xAAcAAEAAgMBAQEAAAAAAAAAAAAABgcEBQgDAgH/xABHEAABAwEDBgkHCwMDBQAAAAABAAIDEQQFBgcSITFBYRciUVRxgZKh0RMUFlNykbEjMjM1QlJzk7LB0hViooKD8UNEY+Lw/8QAGwEBAAIDAQEAAAAAAAAAAAAAAAMEAgUGBwH/xAA5EQACAQEDCAcHBAIDAAAAAAAAAQIDBAUREhMhMUFRU5EGFmFxobHRFSIyUoHh8BQ0QsEzkiNi8f/aAAwDAQACEQMRAD8AvFAEAQBAEAQBAEAQBAEAQBAEAQBAEAQBAEAQBAEAQBAEAQBAEAQBAEAQBAEAQBAEAQBAEAQBAEAQBAEAQBAEAQBAEAQBAEAQBAEAQBAEAQBAEAQBAEAQBAEAQBAEAQBAEAQBAEAQBAEAQBAEAQBAEAQBAEAQBAEAQBAEAQBAEAQBAEAQBAEAQBAEAQBAEAQBAEAQBAEAQBAEAQBAEAQBAEAQBARvEWN7LcJLXvL5B/04+M4e0a0b1mqjnVjHQbOx3TabUsqKwjvehfTayHWnK64n5Oxtp/fISfcG6O9Quu9iN1DowsPeqaexfc8eFyXmkXbPgmfluM+rNPiPkhwuS80i7Z8Ez8tw6s0+I+SHC5LzSLtnwTPy3DqzT4j5IcLkvNIu2fBM/LcOrNPiPkjPu7K2x5pPZXNH3o3B3+JA+K+qvvRXrdGZpY0p496w9fIndy33BfbM+CVrxtGpw9pp0hTxmpajn7TZK1mlk1Y4eX0ZsVkVzRYzv12HLKZ2sa8h7W0caDjbwo6k3FYov3bY1a6+abw0MgPC5LzSLtnwUOfluOh6s0+I+SHC5LzSLtnwTPy3DqzT4j5IcLkvNIu2fBM/LcOrNPiPkhwuS80i7Z8Ez8tw6s0+I+SHC5LzSLtnwTPy3DqzT4j5I9rNlddnfKWNubtzHmvUC3T3Iq72own0YWHuVNPavuTvDmJ7PiNpML+MPnMdoe3pG0bxUKeFRS1HP2y769klhUWjY1qZulmUggCAICF45x23DbhFEwSTEVNTxWA6s6mkk8mjRprqrDUq5LwRu7rueVsWcm8I+L7vUj9w5VnyShtrhjDHEDPizhm12ua5xqOWhHWo413/ACNja+jcVByoSeK2PDTywLTa4OFQag6laOT1H6gCAIDytVpZY2F8j2sa0VLnGgHSSvjaSxZnCnKpJRgsW9iIJe+VWz2UlsET5yPtV8mzqJBceyoXXWxG/s/RyvNY1ZKPi/TxNKcrkvNI+2fBYZ+W4vdWafEfI/OFyXmkXbPgmfluHVmnxHyQ4XJeaRds+CZ+W4dWafEfJDhcl5pF2z4Jn5bh1Zp8R8kZty5SbTfM7IY7HFnPNK5zqAbXHRqAqV9VaTeGBBabhoWek6s6jwXYuRNMX307D9kdO1geWlooTQcZwH7qapPJjiaS77IrVXVJvDHHyIDDlZlkcB5rHpIHzzt6lBn5bjoJdGqai3nHyRbCtHIhAEAQBAEAQERv/KHZLnJYHGZ40FsVCB7Tyae6pUUq0Vo1m4slyWq0LKayVvfpr8iKy5XXk8WxsA3yEnuaFFn5bjbx6MQw01Hy+58cLkvNIu2fBM/LcferNPiPkhwuS80i7Z8Ez8tw6s0+I+SHC5LzSLtnwTPy3DqzT4j5IcLkvNIu27wTPy3DqzT4j5Isi77e8WQT2prYiGF72gkhgArpJ25uvfoU6k8nGWg5irRhn81QeUscE97/APSPuxTaHSUEMbNLAI5BIT8r8xskzQWRPdqpRwBIBKwzjNirvoKGLk3r0rDZrwi9LS34rRsJPdN4NvOISNBbUua5rvnNcwlrmu3hwIUkZZSxNXXoujNwent3p6U/qjMWRCEAQBAEAQBAEAQFbZS8bOsJNkszqPp8rINba/YYdjqazsry6q9Wp/FHT3JdMaqVorLRsW/tfZ592uqI43Whwa0Oc5x0AAlxJ5ANJKrnXSlGEcXoSJldmTC2WwBz/JQg7HuJd2WggdZUiozZpK/SGy03hHGXdq8fQ2PBJNzqLsuWWYlvK3Walw3zQ4JJudRdlyZiW8dZqXDfNDgkm51F2XJmJbx1mpcN80fjskk+y1Q+5yZiW8+rpNS2wfgR2/sD2u42l74w9g1viOc0e0KAgbyKKOUJR1o2Vkvey2l5MXg9z0fbxNNdd4yXVK2WF5Y9uoj4EbRuKxTweKLtehTrwdOosUy+cF4nZiaDPoGyNoJWch5R/adNOsbFcpzy0ef3ld8rHVyXpi9T/NqNXlc+rT+JH+6xr/CW+j37xdzKUs0PnD2sBpnODa9Jp+6qnczlkRctxYXBHNzqLsuU2YlvOb6zUuG+aHBJNzqLsuTMS3jrNS4b5ocEk3Oouy5MxLeOs1LhvmhwSTc6i7LkzEt46zUuG+aNPiDJ5arljMvElY3S4x1zmjlLSNXRVYypSjpLtkvyzWiag8Yt6sdXMjV2XhJdcrZYnFr2GoP7EbQdRCjTa0o2lehCvTdOosUzonD16tvuzRzt0Z7dI5CNDm9TgQr0JZSxPNrXZpWatKlLZ5bPA2KyKwQGrxLfTLgsz5n6aCjW/ecdTR/9qBWM5ZKxLViskrVWVKO3X2Lazne32x94SvlkdnPe4ucd55OQbANyot46Wek0qUaUFTgsEtB5zwus5zXtLTQGjhQ0cAQaHlBB60MozjNYxeK/EW7knxN59F5pK75SIVjJ+0wfZ6W/CnIVYoz/AIs42/7vzVT9RBaJa+x/fz7yw1YOcCAxrxtzLtifLK7NYwVcfAbTspvXxtJYsko0Z1pqnBYtlCYuxVLiWWriWxNPycddA3u5Xb/cqUpuTxZ6Fd1207HDBaZPW/zYYdx4etF/OpBEXAfOdqYPacdFd2tfIxctRNardQsqxqyw7NvIl8GSa0uHHtEDTyDOd30ClzEjTS6S0E/dg3yR6cEk3Oouy5MxLeY9ZqXDfNDgkm51F2XJmJbx1mpcN80OCSbnUXZcmYlvHWalw3zRL8CYLGGM973tklfoDgKAN5BXlOk9AUtOnk6Waa9b1dtyYxWEVs7RlV+q5faj/W1fK/wchcP72P18mUfZPpGe034qqd5U+B9zOnlsDysIAgCAIAgKgyj44da3ustmeWxtJbI9poXka2tP3Bq39GurVqNvBajsrluiMIqvWWMnqW7t7/Lv1QGxWOS3vEcTHPedTWip/wCN6hS2I6GrVhSi5zeC7Sa2DJXa7QKyPhirsJLnDpzRTvUqozZo6vSOzReEE5eC8dPgZfBJNzqLsuX3MS3kPWalw3zQ4JJudRdlyZiW8dZqXDfNDgkm51F2XJmJbx1mpcN80bTDWTE3baWSzzMkazjBrQdLhqzq7Br6QFlGi08WVLb0gz1F06UWm9vZtJ7e9hF5WeWEmnlGOZXkzgRXvU0o5UWjn7PWdGrGotjTIXNZZHTiaSzWjzlr4iGsjz4XeSaWmkucGBrq5wLs1zSBoNNMLTxxa0m7jUgqWbhOOQ1LS3hJYvHVhjitTSxTRLcO2F9ghpJTyj3ySvDfmh0ry8tadoGdSu2lVNBNLSai11o1amMNSSS7kksfrrNmsiqEAQBAEAQBAEBrsRXmLnsss5pxGEgHUXamjrcQOtYzlkxbLNks7tFeNJbX4bfA5vnldO5z3ElziXOJ1kk1JPWqJ6ZGKjFRjqRdmTbCjbmgbPI0GeVtanWxp1NHIaaT7titUqeCynrOFvq8pWiq6cX7kfF7/QmqmNIEAQBAEB+EVQFMZUcKtuaRtohaGxSmjmjU1+vi8gIBNNlDuCqVYZLxWo7e4rxlaIOjUeMo7d69UanJ3e5ui3xGtGSERvGyj9APU7NPvWNOWTJMuXxZVXsst8dK+mvwLKyufVp/Ej/dT1/hOY6PfvF3Mpm6vp4vxGfqCqnbWj/FLufkdNLYHloQBAEB+EVQHNuI7Oyy2ydkdMxsrw2moAOOgdGrqVBrBtHp1inKdnhKetpY8i1sjUhfYXg6mzOA62sNPeT71ZofCcj0kilaotbYrzZPVMc+NSAorKRib+vWnMY6sMRLWU1OO1/7DcN6p1J5T7Dvrlu/9LRypL3pa+xbF69vcfGTrDXpBac57awxUdJXU47GddKncDyhfKcMqXYfb5vD9LRwi/floXZvf5tJtlYwz59CLVG3jxCjwNrOXpbr6CeRTVofyRo7gvDNVMxN6Jau/wC/mVNdtufdkzJonUexwc0/seUEVBHISq2LWlHX16MK1N056mdE4evhl+2dk8epw0ja1w1tPQf2KvRllLE82tdlnZqzpT2eK2M2SyKxVmWe+CDFZWnRTysm/SQ0H3PNOhVq8tKidZ0asq96u+5eb/rxIPhO4jiK1MhBIb857h9lo1kb9IA3kKGMcp4G+vC2KyUHVevUl2/mk6Cu6wR3ZE2KJgYxooAPiTtJ1knSVeSSWCPOq1adabqVHi2ZK+kQQBAEAQERyq/VcvtR/raoa/wcjcXD+9j9fJlH2T6RntN+KqneVPgfczp5bA8rCAIAgCAjmUG+Dctgke00e+kbDtBftG8NDj1KOrLCOg2V0WVWi1RjLUtL+n30FARRmVwa0VJIAA1knQAFSPRJSUU29R0BgvDDMNwAUBlcAZX7Sfug/dGz3q7TpqC7Tzq8rwnbKuP8VqX995IlIa4IAgCAIAgCAIAgCAIAgCAIAgCAh2Vh5bdjwNr4we0D8QFDX+Dkbq4EnbY9z8ilrqiE88TXanSMaeguAKqncWiTjSlJa0n5HTQFFsDy0IAgCAIAgCAimVGMSXXOTTimMjp8o0fAkdairLGBt7jk1boYbcfJlERvMTg4awQR1Kod/KKkmmXZlZNbs/3I/wB1ar/AcL0f/e/RlN3V9PF+Iz9QVU7a0f4pdz8joy+L0ZdERlkDywfOLGl1BykDTTer0pKKxZ5pZ7PKvNU4YYvVi8COcJlg9ZJ+W5R5+Bs/YFt+Vc0OEywesk/LcmfgPYFt+Vc0OEywesk/LcmfgPYFt+Vc0ajEOVOJsZbZGvdIRQPeM1rd9Nbju0LGVdYe6XLJ0dquaddpLctLZUriZTU1JJ6SSfiVXOw0RXYdBYEuY3HYY43ijzV8g5HP00O8DNb1K5SjkxwPOr1tStNqlOOrUu5euskCkNcQTKnif+lQebxu+VmBqRrazUT0nSB18igrTwWSjf3Fd+fq56a92Pi/tr5FOWOyvtsjY42lz3uDWgcpVbsR2tWpGnBzm8EtZ0Pha42YeszIW0JGl7vvOOt37DcArsIZKwPN7dbJWqs6svoty2L82m2c0PFCKg6wVmU08NKKBx9hw4dtRa0fJSVdEd21nS0n3EKlOGS8D0O6bf8Aq6GL+JaH6/XzxM7Jnib+iWjyUjqQzEA11NdqDtw2HqOxfaU8l9jIL7u/9TRzkF70fFbV/a+5eKuHBlD5UpTJekwP2RGB0eTa74uKp1fjZ6BcUUrDBrbj5tf0SLIlEC+1O2hsQHQS8n9I9yzoLS2a3pPJ5NNd/wDRaysnIhAEAQBAEBEcqv1XL7Uf62qGv8HI3Fw/vY/XyZR9k+kZ7Tfiqp3lT4H3M6eWwPKwgCAIAgK3y1yEWezt2GRx9zf/AGKr2jYdN0ZSzs32LzKljkMTg5pIcCCCDQgjaDsKrnYSipLB6jY+kNr55afzX/yWWVLeVv0Nm4cf9V6D0htfPLT+a/8AkmVLeP0Nm4cf9V6D0htfPLT+a/8AkvmVLeP0Nm4cf9V6D0htfPLT+a/+SZUt4/Q2bhx/1XoPSG188tP5r/5L7lS3j9DZuHH/AFXoSzJ1Fa8QWnOfa7V5GKjn/Kvo47GfO27dwPKFnTypS1mnvmVmstHCNOOXLVoWje9XLtLlVs4oIAgCAIAgCAIAgCAICO5QbAbxu2drRVwaHj/bIcQBykAjrUVZYwZsrorKjbISerHDnoOf43mMhwNCCCDvCqHojSawZ0hhy9235Zo5mH5w4w5HDW09Bqr0JZSxPMrZZpWatKlLZ5bGbJZFYIAgCAIAgK7yxX02CztsrSM+UhzxyMYaivS8CnslV68tGSdJ0csjlWdd6o6F3v7eaKww7YDedrhiArnyNB6Aak9kEqBLFpHVW2sqNnnUexPns8S3srn1afxI/wB1Zr/Ccb0e/eLuZTV1fTxfiM/UFVO2tH+KXc/I6ZIzta2B5aVVjzJ35LOtFiZo0l8I2cpiHJ/b7uQVqlLDTE626r8xwo2l90vX157ysVAdUZFhsMl4PzIo3PfQnNaKnRyBEsdRHVrQpRyqjwW9m5suCbfajQWSQb30YPe4hZKEnsKVS97HBYuovpp8ixcF5Om3O9s9pc2SVuljR9Gw/e0/OcNh1DpoVPTpYaWc1eV+ytEXSorJi9b2v0Xn4E+U5zxhXzebLngfPIeKwV3k7GjeTQdaxlJRWLJ7NZ52irGlDW/zE51vm833xO+eQ8Z5ruA2NG4Cg6lSbbeLPSbNZ4WelGlDUvzEnOArEzDtnN52mKRzSc2PMaCWg6DIQSNBPFB8VJTwistmgvatK11lYqMktrx2vd9Nf/hJeFSxfdtHYb/NS5+JrOrlr3x5v0HCpYvu2jsN/mmfiOrlr3x5v0NFjLGdgxJZXRZs4eONE4sGhw5TnfNOo9NdiwqVIyWBfu26rZZK6qYrDU1js5a9pWKgOqLtyX4m/rNn8jI6s0IA0nS5moO3kaj1HarVGeKwes4S/Lv/AE9XOQXuy8HtX9r7EPyxWA2e2slpxZYxp/uZoP8AiWe9RVlhPE3XRyspWZ09sX4P74mPkpvoXXbfJvIDJwGVOoOBq2vTVzelwXylLJlp2kt/2R1rNlx1x0/Tb6/Qu9XDhAgCAIAgCAiOVX6rl9qP9bVDX+Dkbi4f3sfr5Mo+yfSM9pvxVU7yp8D7mdPLYHlYQBAEAQEHyvWA2qwB4H0UjXHodVp73N9yhrrGOO433R6soWrJf8k19df9FMWZzWPaXtzmhwLm1pUV0io1VCqnbzUnFqLwex9pddiwFdlujbJHCXMe0OafKyaj/qVlUabWK82cLUvm8Kc3CcsGteheh78G93+od+bJ/JfcxD8bMPb1u+fwXoODe7/UO/Nk/kmYh+Nj29bvn8F6Dg3u/wBQ782T+SZiH42Pb1u+fwXoODe7/UO/Nk/kmYh+Nj29bvn8F6G+ua54bki8lAzMZUnWSSTtJOknUOoKSMVFYI19ptVW0zy6rxZnrIrhAEAQBAEAQBAEAQBAfhFUBQuP8MOw7aCWtPkJCTGdgrpMZ5CNnKKb1SnDIfYeg3ReKtdHCT99a/X82mLhLFc2GJCWceN3z4ydB3g/Zdv96+Qm4vFEt4XbStkcJaJLU/zWi1rsyj2G2tGdKYnbWyNP6hUH3qyq0XrORrXFbKb0RylvX5iZ/prYOeRd/gvudhvIPZNs4bHprYOeRd/gmdhvHsm2cNj01sHPIu/wTOw3j2TbOGwcbWAf95F3+CZ2G8eybZw2R6/8qMFmaW2VpmfscQWxjea8Z3QB1rCVdfxNjZOjtabxrvJXN+i/NBU15W+S85XSyvLnuNST8ANgHIqzbelnYUKEKMFTprBItHJNhc2RptkraOe2kQOsNOt56dFN1eVWKMP5M5PpBeKqP9PTehfF37vp59xtcrn1afxI/wB1lX+Eq9Hv3i7mUzdX08X4jP1BVTtrR/il3PyOmlsDy0ICv8e4AbemdPZWhs2tzNTZOjYH9x28qgqUsdMTobpvp0MKVbTHY9q+3kVDx7FJ9uORh3tc0jvBCrHZ+5Uhsaf1TRbWBcobbwzYLW4Nl0Bsmpr9ztjX9x3alZp1cdEjjr1uN0satBYx2ravVeRYinOcCApfKpib+qT+bxu+ShPGpqc/UT0N0jpruVSrPKeCO3uG78zSz0170tXYvvr5GhwXh44jtTY9IjbxpXcjRsB5TqHv2LCEcp4GwvO3KyUHP+T0Lv8AsX8+xRyRGEsb5MtzM2mjNpSlOSiu4LDA88VWannE/exxx7Skb5wBa7JO9kMD5YweI8U0g6RXTrGo7wqcqck8Eju7NfdmqUoyqSUZbV2mD6E2/mcn+PivmRPcT+17FxF4j0Jt/M5P8fFMie4e17FxF4njbcKWywRukkssjWN0ucaUG80K+OMlpaM6V5WWrNQhNNsxbivZ9yWhk8eth0jY4HW07iETaeKJrXZoWmk6U9T8HsZdGIrujxzdzXQkZxHlISdjhoLHcm1p5D0K1NKpDFHD2OvO7bW1UXZLu3rzRRlogdZXuY9pa5pIcDoII2FVDvoTjOKlF4pljYSynGysEVsDngaGyt0up/5G/a9oadx1qaFZrRI5m8Oj+XJzs2j/AKvV9PQm0WOrBKKi1sHtBwPuIU2dhvNFK57bF4Zt+B9+mtg55F3+CZ2G8+eybZw2PTWwc8i7/BM7DePZNs4bHprYOeRd/gmdhvHsm2cNj01sHPIu/wAEzsN49k2zhs12VCQTXTI5pqCYiNmgvbsKxr/ByLNxxcbfFP8A7eTKRszs17SdQcCfeqp3dRYxaW4v/wBNbBzyLv8ABXM7Deed+ybZw2PTWwc8i7/BM7DePZNs4bHprYOeRd/gmdhvHsm2cNj01sHPIu/wTOw3j2TbOGx6a2DnkXf4JnYbx7JtnDZ9NxBYb8rZxaI5DKHNzBWpBBrs5KplwloxPjsVrs3/ADODjk6cSkcU3BJh20OieCW6TG/Y5uw9OwjYepVJRcXgzurBbYWuiqkde1bn+ajaYLxvLhriOHlICallaFpOsxnZ0ajuWUKjh3FW87op2z317s9+/v8AUs+w5QrBa21No8mfuyNII66Ee4qwq0GcrVuS203hkY935iZPprYOeRd/gvudhvIvZNs4bHprYOeRd/gmdhvHsm2cNj01sHPIu/wTOw3j2TbOGx6a2DnkXf4JnYbx7JtnDZtLsvSK9mF8EgkaDSorSvJUjeFlGSlpRUr2epQlk1FgzMWRCEAQBAEAQBAEAQBAEBi3nd0d6xOimYHsdrB+IOw7wvkoqSwZLRr1KM1UpvBoqbEWS+eyEush8szY1xDZB76Nd06DuVWVGS1aTr7H0iozWTXWS9+teq/NJDbTctospo+zTt6Y3Dvoo2mtaN3C10JrGM0/qjw8xl9VJ2T4L4SZ6n8y5oeYy+qk7J8EGep/MuaHmMvqpOyfBBnqfzLmh5jL6qTsnwQZ6n8y5o2F34Xtl4mkdlmO9zSxvadQd6+qMnqRWrXjZaSxnUX0ePgsSxsJZMm2JwltjmyOGkRt0xg8ryfn7NFAOlTwo7ZHNXh0glVTp2dZK37fpu8+4sYaFYOaIblYjMt3ENaSfKM0AVO3YFDX+E3VwSUbWm3hoZT92WKRs8RMUn0jPsn7w3KrtOzr1qbpS95ant7DpJbA8yCAICJY3wTHiNpkZSO0AaHbHU+zJ/LWN+pRVKWVpWs3F13tOyPJlphu3dq9NpS1sueexPdHJBIHNNCM0n3EaCN4VRprQ0dvTtdGpFTjJYPtLAwLjWaw5sFsjldHqZKWuLmbn6OM3frG8apqdVrQznb1umlUxq2dpS2rFYPu3PwfnK8f4gddNlpAHOlmFGFgzs0HW+o3HRvI5FLVnkx0bTUXTYo16/8Ay6Ix147Xu9SjxYJXH6GUk/2O8FUO8z9JfyXNF74Ew4MOWUNcB5V/GlO/Y0HkaNHTU7VcpQyVp1nn96292uu5L4VoXr9fREkUhrQgCAIDznhbaGuY8BzXAhwOog6CChlGTi1KOho5/wAV4ZkuO1Piax7mfOjcATVp1VI2jSD0KjKLi8D0SwXhTtNBTbSeprt/NJJsld8yXZKbNKyQRSmrCWmjX+7QHaB0gcpWdGWDw3mqv6y061PP02sqOvtX28ia4wwTDiUZ9fJzAaJAK13SN+0N+sdymqUlLTtNHd17VbH7vxR3em7yKovfA1tusmtndI370PHB6gM4dYCrunJbDr7PfFkrLRPB7paPt4mldd0rDQwyg72O8FgXlXpPSpLmj58xl9VJ2T4Ifc9T+Zc0PMZfVSdk+CDPU/mXNDzGX1UnZPggz1P5lzRLcnOE3XtafKTRuEUNHEOBGc7Y3TrGip6KbVJThlPTqNPfN5RoUcim/elu2La/T7FnY9ut973fLFEKv4rmjlzHA0G+gNFYqxco4I5W6rRCz2qM56tPisChn3dNGSDBKCNYLHA9YoqZ6CrRSaxUlzR8+Yy+qk7J8EPuep/MuaHmMvqpOyfBBnqfzLmh5jL6qTsnwQZ6n8y5oeYy+qk7J8EGep/MuaHmMvqpOyfBBnqfzLmi3slWF/6ZCbTK2kso4oI0tZ+xdoPQBvVmjDBZTONv68M9UzMH7sdfa/t6ksv+44b/AIjFOyo1tI0OafvMOw93KpZQUlgzT2S11bLUzlN+j7ypL/yaWq7iTABPHszdDx7TCdP+mvQFVlRku07GyX/Z6qwq+4+3Vz9SKTXTPAaPs8zT/dG4fEKPSbaNpoy0xmn9UefmMvqpOyfBDPPU/mXNDzGX1UnZPggz1P5lzQ8xl9VJ2T4IM9T+Zc0Zl0XDPek7IWxvBe6lXNIDRtcTyAVK+pNvBEFottGhSlUclo7fA6Eui7WXRAyGIUawUHKeVx3k1J6VdjFRWCPObRXnXqyqT1szFkQh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www.arkena.com/assets/uploads/2014/06/homepage-docker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-18504"/>
            <a:ext cx="2019404" cy="167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upload.wikimedia.org/wikipedia/commons/8/87/Vagra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9097"/>
            <a:ext cx="741090" cy="9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Oracle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87"/>
          <a:stretch/>
        </p:blipFill>
        <p:spPr bwMode="auto">
          <a:xfrm>
            <a:off x="8360924" y="102649"/>
            <a:ext cx="65175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siliconangle.com/files/2010/10/puppet-labs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0207"/>
            <a:ext cx="937664" cy="92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91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470D-3322-4186-AB13-ABBD6DE2E5D5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Demo: </a:t>
            </a:r>
            <a:r>
              <a:rPr lang="nl-NL" dirty="0" err="1" smtClean="0"/>
              <a:t>restart</a:t>
            </a:r>
            <a:r>
              <a:rPr lang="nl-NL" dirty="0" smtClean="0"/>
              <a:t> container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attach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locate</a:t>
            </a:r>
            <a:r>
              <a:rPr lang="nl-NL" dirty="0" smtClean="0"/>
              <a:t> </a:t>
            </a:r>
            <a:r>
              <a:rPr lang="nl-NL" dirty="0" err="1" smtClean="0"/>
              <a:t>my</a:t>
            </a:r>
            <a:r>
              <a:rPr lang="nl-NL" dirty="0" smtClean="0"/>
              <a:t> file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1520" y="4437112"/>
            <a:ext cx="8712968" cy="22322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68344" y="436510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 err="1" smtClean="0"/>
              <a:t>dockerhost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3923928" y="5413164"/>
            <a:ext cx="4680520" cy="11841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http://siliconangle.com/files/2013/09/homepage-docker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51602"/>
            <a:ext cx="867382" cy="71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iliconangle.com/files/2013/09/homepage-docker-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3" r="43244" b="83519"/>
          <a:stretch/>
        </p:blipFill>
        <p:spPr bwMode="auto">
          <a:xfrm>
            <a:off x="3995242" y="6165306"/>
            <a:ext cx="288726" cy="34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blog.vtc.com/wp-content/uploads/2012/09/windows-mac-os-linux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5" t="50001" r="29121" b="-1"/>
          <a:stretch/>
        </p:blipFill>
        <p:spPr bwMode="auto">
          <a:xfrm>
            <a:off x="251520" y="4437112"/>
            <a:ext cx="439353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design.ubuntu.com/wp-content/uploads/logo-ubuntu_no%C2%AE-black_orange-he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536" y="5492481"/>
            <a:ext cx="3312021" cy="74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6265346"/>
            <a:ext cx="2036542" cy="2599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/</a:t>
            </a:r>
            <a:r>
              <a:rPr lang="nl-NL" dirty="0" err="1" smtClean="0"/>
              <a:t>tmp</a:t>
            </a:r>
            <a:r>
              <a:rPr lang="nl-NL" dirty="0" smtClean="0"/>
              <a:t>/mynewfile.txt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59912"/>
            <a:ext cx="3024336" cy="118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C:\Users\lucas_j\AppData\Local\Temp\SNAGHTML83f05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45" y="1613038"/>
            <a:ext cx="6905743" cy="2824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7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470D-3322-4186-AB13-ABBD6DE2E5D5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Micro Services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Architect the application </a:t>
            </a:r>
            <a:r>
              <a:rPr lang="en-US" dirty="0" smtClean="0"/>
              <a:t>into </a:t>
            </a:r>
            <a:r>
              <a:rPr lang="en-US" dirty="0"/>
              <a:t>a set of collaborating services.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service implements a set of narrowly, related functions. </a:t>
            </a:r>
            <a:endParaRPr lang="en-US" dirty="0" smtClean="0"/>
          </a:p>
          <a:p>
            <a:r>
              <a:rPr lang="en-US" dirty="0"/>
              <a:t>The services are elastic, resilient, </a:t>
            </a:r>
            <a:r>
              <a:rPr lang="en-US" dirty="0" err="1"/>
              <a:t>composable</a:t>
            </a:r>
            <a:r>
              <a:rPr lang="en-US" dirty="0"/>
              <a:t>, minimal, and complete.</a:t>
            </a:r>
          </a:p>
          <a:p>
            <a:r>
              <a:rPr lang="en-US" dirty="0"/>
              <a:t>Services communicate using </a:t>
            </a:r>
            <a:r>
              <a:rPr lang="en-US" dirty="0" smtClean="0"/>
              <a:t>standard protocols </a:t>
            </a:r>
            <a:r>
              <a:rPr lang="en-US" dirty="0"/>
              <a:t>such as </a:t>
            </a:r>
            <a:r>
              <a:rPr lang="en-US" dirty="0" smtClean="0"/>
              <a:t>HTTP/REST</a:t>
            </a:r>
            <a:endParaRPr lang="en-US" dirty="0"/>
          </a:p>
          <a:p>
            <a:r>
              <a:rPr lang="en-US" dirty="0"/>
              <a:t>Services are developed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b="1" dirty="0" smtClean="0"/>
              <a:t>deployed </a:t>
            </a:r>
            <a:r>
              <a:rPr lang="en-US" dirty="0"/>
              <a:t>independently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one another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Each service </a:t>
            </a:r>
            <a:r>
              <a:rPr lang="en-US" dirty="0" smtClean="0"/>
              <a:t>manages its own state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http://ottodev.files.wordpress.com/2014/07/microservices3.png?w=6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055" y="3140968"/>
            <a:ext cx="41624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4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470D-3322-4186-AB13-ABBD6DE2E5D5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Micro Services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With</a:t>
            </a:r>
            <a:r>
              <a:rPr lang="nl-NL" dirty="0" smtClean="0"/>
              <a:t> Docker, </a:t>
            </a:r>
            <a:r>
              <a:rPr lang="nl-NL" dirty="0" err="1" smtClean="0"/>
              <a:t>each</a:t>
            </a:r>
            <a:r>
              <a:rPr lang="nl-NL" dirty="0" smtClean="0"/>
              <a:t> Micro Service is </a:t>
            </a:r>
            <a:r>
              <a:rPr lang="nl-NL" dirty="0" err="1" smtClean="0"/>
              <a:t>implemented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a single container</a:t>
            </a:r>
          </a:p>
          <a:p>
            <a:pPr lvl="1"/>
            <a:r>
              <a:rPr lang="nl-NL" dirty="0" smtClean="0"/>
              <a:t>The micro service is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just</a:t>
            </a:r>
            <a:r>
              <a:rPr lang="nl-NL" dirty="0" smtClean="0"/>
              <a:t> </a:t>
            </a:r>
            <a:r>
              <a:rPr lang="nl-NL" dirty="0" err="1" smtClean="0"/>
              <a:t>encapsulated</a:t>
            </a:r>
            <a:r>
              <a:rPr lang="nl-NL" dirty="0" smtClean="0"/>
              <a:t> </a:t>
            </a:r>
            <a:r>
              <a:rPr lang="nl-NL" dirty="0" err="1" smtClean="0"/>
              <a:t>functionality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needs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deployed</a:t>
            </a:r>
            <a:r>
              <a:rPr lang="nl-NL" dirty="0" smtClean="0"/>
              <a:t> </a:t>
            </a:r>
            <a:r>
              <a:rPr lang="nl-NL" dirty="0" err="1" smtClean="0"/>
              <a:t>onto</a:t>
            </a:r>
            <a:r>
              <a:rPr lang="nl-NL" dirty="0" smtClean="0"/>
              <a:t> </a:t>
            </a:r>
            <a:r>
              <a:rPr lang="nl-NL" dirty="0" err="1" smtClean="0"/>
              <a:t>some</a:t>
            </a:r>
            <a:r>
              <a:rPr lang="nl-NL" dirty="0" smtClean="0"/>
              <a:t> platform (</a:t>
            </a:r>
            <a:r>
              <a:rPr lang="nl-NL" dirty="0" err="1" smtClean="0"/>
              <a:t>such</a:t>
            </a:r>
            <a:r>
              <a:rPr lang="nl-NL" dirty="0" smtClean="0"/>
              <a:t> as </a:t>
            </a:r>
            <a:r>
              <a:rPr lang="nl-NL" dirty="0" err="1" smtClean="0"/>
              <a:t>an</a:t>
            </a:r>
            <a:r>
              <a:rPr lang="nl-NL" dirty="0" smtClean="0"/>
              <a:t> ESB or BPEL engine) </a:t>
            </a:r>
          </a:p>
          <a:p>
            <a:pPr lvl="1"/>
            <a:r>
              <a:rPr lang="nl-NL" dirty="0" err="1" smtClean="0"/>
              <a:t>instead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dirty="0" smtClean="0"/>
              <a:t> </a:t>
            </a:r>
            <a:r>
              <a:rPr lang="nl-NL" dirty="0" err="1" smtClean="0"/>
              <a:t>ships</a:t>
            </a:r>
            <a:r>
              <a:rPr lang="nl-NL" dirty="0" smtClean="0"/>
              <a:t> complete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fully</a:t>
            </a:r>
            <a:r>
              <a:rPr lang="nl-NL" dirty="0" smtClean="0"/>
              <a:t> </a:t>
            </a:r>
            <a:r>
              <a:rPr lang="nl-NL" dirty="0" err="1" smtClean="0"/>
              <a:t>configured</a:t>
            </a:r>
            <a:r>
              <a:rPr lang="nl-NL" dirty="0" smtClean="0"/>
              <a:t> engine </a:t>
            </a:r>
            <a:r>
              <a:rPr lang="nl-NL" dirty="0" err="1" smtClean="0"/>
              <a:t>that</a:t>
            </a:r>
            <a:r>
              <a:rPr lang="nl-NL" dirty="0" smtClean="0"/>
              <a:t> runs in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standardized</a:t>
            </a:r>
            <a:r>
              <a:rPr lang="nl-NL" dirty="0" smtClean="0"/>
              <a:t> container platform</a:t>
            </a:r>
          </a:p>
          <a:p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run is:</a:t>
            </a:r>
          </a:p>
          <a:p>
            <a:pPr lvl="1"/>
            <a:r>
              <a:rPr lang="nl-NL" dirty="0" smtClean="0"/>
              <a:t>Start container. </a:t>
            </a:r>
            <a:r>
              <a:rPr lang="nl-NL" dirty="0" err="1" smtClean="0"/>
              <a:t>Period</a:t>
            </a:r>
            <a:r>
              <a:rPr lang="nl-NL" dirty="0" smtClean="0"/>
              <a:t>.</a:t>
            </a:r>
            <a:endParaRPr lang="en-US" dirty="0"/>
          </a:p>
        </p:txBody>
      </p:sp>
      <p:pic>
        <p:nvPicPr>
          <p:cNvPr id="7" name="Picture 2" descr="http://the.binbashtheory.com/wp-content/uploads/2014/12/phpst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101" y="2852936"/>
            <a:ext cx="228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20072" y="6237312"/>
            <a:ext cx="3448728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Linux Host + Docker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8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2FA-E44F-1241-B9B5-7B8834E103E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Ship</a:t>
            </a:r>
            <a:r>
              <a:rPr lang="nl-NL" dirty="0" smtClean="0"/>
              <a:t> (Container Images)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Package, </a:t>
            </a:r>
            <a:r>
              <a:rPr lang="nl-NL" dirty="0" err="1" smtClean="0"/>
              <a:t>Distribute</a:t>
            </a:r>
            <a:r>
              <a:rPr lang="nl-NL" dirty="0" smtClean="0"/>
              <a:t>, Share, </a:t>
            </a:r>
            <a:r>
              <a:rPr lang="nl-NL" dirty="0" err="1" smtClean="0"/>
              <a:t>Publish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Consume</a:t>
            </a:r>
            <a:r>
              <a:rPr lang="nl-NL" dirty="0" smtClean="0"/>
              <a:t> container images</a:t>
            </a:r>
          </a:p>
          <a:p>
            <a:pPr lvl="1"/>
            <a:r>
              <a:rPr lang="nl-NL" dirty="0" smtClean="0"/>
              <a:t>The </a:t>
            </a:r>
            <a:r>
              <a:rPr lang="nl-NL" dirty="0" err="1" smtClean="0"/>
              <a:t>frozen</a:t>
            </a:r>
            <a:r>
              <a:rPr lang="nl-NL" dirty="0" smtClean="0"/>
              <a:t> state of a container (</a:t>
            </a:r>
            <a:r>
              <a:rPr lang="nl-NL" dirty="0" err="1" smtClean="0"/>
              <a:t>committed</a:t>
            </a:r>
            <a:r>
              <a:rPr lang="nl-NL" dirty="0" smtClean="0"/>
              <a:t> </a:t>
            </a:r>
            <a:r>
              <a:rPr lang="nl-NL" dirty="0" err="1" smtClean="0"/>
              <a:t>after</a:t>
            </a:r>
            <a:r>
              <a:rPr lang="nl-NL" dirty="0" smtClean="0"/>
              <a:t> building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further</a:t>
            </a:r>
            <a:r>
              <a:rPr lang="nl-NL" dirty="0" smtClean="0"/>
              <a:t> </a:t>
            </a:r>
            <a:r>
              <a:rPr lang="nl-NL" dirty="0" err="1" smtClean="0"/>
              <a:t>manipulating</a:t>
            </a:r>
            <a:r>
              <a:rPr lang="nl-NL" dirty="0" smtClean="0"/>
              <a:t>)</a:t>
            </a:r>
          </a:p>
          <a:p>
            <a:pPr lvl="1"/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everything</a:t>
            </a:r>
            <a:r>
              <a:rPr lang="nl-NL" dirty="0" smtClean="0"/>
              <a:t> </a:t>
            </a:r>
            <a:r>
              <a:rPr lang="nl-NL" dirty="0" err="1" smtClean="0"/>
              <a:t>needed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run </a:t>
            </a:r>
            <a:r>
              <a:rPr lang="nl-NL" dirty="0" err="1" smtClean="0"/>
              <a:t>the</a:t>
            </a:r>
            <a:r>
              <a:rPr lang="nl-NL" dirty="0" smtClean="0"/>
              <a:t> micro service: </a:t>
            </a:r>
            <a:r>
              <a:rPr lang="nl-NL" dirty="0" err="1" smtClean="0"/>
              <a:t>application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underlying</a:t>
            </a:r>
            <a:r>
              <a:rPr lang="nl-NL" dirty="0" smtClean="0"/>
              <a:t> platform &amp; OS, ready </a:t>
            </a:r>
            <a:r>
              <a:rPr lang="nl-NL" dirty="0" err="1" smtClean="0"/>
              <a:t>to</a:t>
            </a:r>
            <a:r>
              <a:rPr lang="nl-NL" dirty="0" smtClean="0"/>
              <a:t> run on </a:t>
            </a:r>
            <a:r>
              <a:rPr lang="nl-NL" dirty="0" err="1" smtClean="0"/>
              <a:t>any</a:t>
            </a:r>
            <a:r>
              <a:rPr lang="nl-NL" dirty="0" smtClean="0"/>
              <a:t> Docker Engine </a:t>
            </a:r>
            <a:r>
              <a:rPr lang="nl-NL" dirty="0" err="1" smtClean="0"/>
              <a:t>anywhere</a:t>
            </a:r>
            <a:endParaRPr lang="nl-NL" dirty="0" smtClean="0"/>
          </a:p>
          <a:p>
            <a:pPr lvl="1"/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implicit</a:t>
            </a:r>
            <a:r>
              <a:rPr lang="nl-NL" dirty="0" smtClean="0"/>
              <a:t> interface (environment variables, link, volume)</a:t>
            </a:r>
          </a:p>
          <a:p>
            <a:endParaRPr lang="en-US" dirty="0"/>
          </a:p>
        </p:txBody>
      </p:sp>
      <p:pic>
        <p:nvPicPr>
          <p:cNvPr id="5" name="Picture 2" descr="http://bluedesk.nl/app/uploads/2015/04/Docker-Build-Ship-Run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7" r="43507"/>
          <a:stretch/>
        </p:blipFill>
        <p:spPr bwMode="auto">
          <a:xfrm>
            <a:off x="7668344" y="188640"/>
            <a:ext cx="1167424" cy="135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5" b="3828"/>
          <a:stretch/>
        </p:blipFill>
        <p:spPr bwMode="auto">
          <a:xfrm>
            <a:off x="683568" y="3308359"/>
            <a:ext cx="7622206" cy="343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12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273314" y="1722556"/>
            <a:ext cx="3162343" cy="253378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417821" y="3014019"/>
            <a:ext cx="2330643" cy="16789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6" descr="http://blog.vtc.com/wp-content/uploads/2012/09/windows-mac-os-linux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5" t="50001" r="29121" b="-1"/>
          <a:stretch/>
        </p:blipFill>
        <p:spPr bwMode="auto">
          <a:xfrm>
            <a:off x="6435657" y="3127477"/>
            <a:ext cx="439353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be 6"/>
          <p:cNvSpPr/>
          <p:nvPr/>
        </p:nvSpPr>
        <p:spPr>
          <a:xfrm>
            <a:off x="3873487" y="1812676"/>
            <a:ext cx="2182936" cy="2097105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Public Docker </a:t>
            </a:r>
            <a:r>
              <a:rPr lang="nl-NL" dirty="0" err="1" smtClean="0"/>
              <a:t>Registry</a:t>
            </a:r>
            <a:endParaRPr lang="nl-NL" dirty="0" smtClean="0"/>
          </a:p>
          <a:p>
            <a:pPr algn="ctr"/>
            <a:endParaRPr lang="nl-NL" dirty="0"/>
          </a:p>
          <a:p>
            <a:pPr algn="ctr"/>
            <a:r>
              <a:rPr lang="nl-NL" dirty="0" smtClean="0"/>
              <a:t>Docker Hub</a:t>
            </a:r>
            <a:endParaRPr lang="en-US" dirty="0"/>
          </a:p>
        </p:txBody>
      </p:sp>
      <p:pic>
        <p:nvPicPr>
          <p:cNvPr id="13" name="Picture 2" descr="http://bluedesk.nl/app/uploads/2015/04/Docker-Build-Ship-Run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7" r="42278" b="33569"/>
          <a:stretch/>
        </p:blipFill>
        <p:spPr bwMode="auto">
          <a:xfrm>
            <a:off x="5252534" y="3088903"/>
            <a:ext cx="803889" cy="5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470D-3322-4186-AB13-ABBD6DE2E5D5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Docker Image </a:t>
            </a:r>
            <a:r>
              <a:rPr lang="nl-NL" dirty="0" err="1" smtClean="0"/>
              <a:t>Registry</a:t>
            </a:r>
            <a:endParaRPr lang="en-US" dirty="0"/>
          </a:p>
        </p:txBody>
      </p:sp>
      <p:pic>
        <p:nvPicPr>
          <p:cNvPr id="5" name="Picture 2" descr="http://bluedesk.nl/app/uploads/2015/04/Docker-Build-Ship-Ru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7" r="42278" b="33569"/>
          <a:stretch/>
        </p:blipFill>
        <p:spPr bwMode="auto">
          <a:xfrm>
            <a:off x="723184" y="3477733"/>
            <a:ext cx="1430866" cy="103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bluedesk.nl/app/uploads/2015/04/Docker-Build-Ship-Run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8" b="32411"/>
          <a:stretch/>
        </p:blipFill>
        <p:spPr bwMode="auto">
          <a:xfrm>
            <a:off x="6988306" y="3249305"/>
            <a:ext cx="1430569" cy="104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588562" y="2665969"/>
            <a:ext cx="2294466" cy="1002388"/>
          </a:xfrm>
          <a:custGeom>
            <a:avLst/>
            <a:gdLst>
              <a:gd name="connsiteX0" fmla="*/ 0 w 2294466"/>
              <a:gd name="connsiteY0" fmla="*/ 1002388 h 1002388"/>
              <a:gd name="connsiteX1" fmla="*/ 491066 w 2294466"/>
              <a:gd name="connsiteY1" fmla="*/ 87988 h 1002388"/>
              <a:gd name="connsiteX2" fmla="*/ 2294466 w 2294466"/>
              <a:gd name="connsiteY2" fmla="*/ 87988 h 100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4466" h="1002388">
                <a:moveTo>
                  <a:pt x="0" y="1002388"/>
                </a:moveTo>
                <a:cubicBezTo>
                  <a:pt x="54327" y="621388"/>
                  <a:pt x="108655" y="240388"/>
                  <a:pt x="491066" y="87988"/>
                </a:cubicBezTo>
                <a:cubicBezTo>
                  <a:pt x="873477" y="-64412"/>
                  <a:pt x="1583971" y="11788"/>
                  <a:pt x="2294466" y="87988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93393" y="232560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push</a:t>
            </a:r>
            <a:endParaRPr lang="en-US" dirty="0"/>
          </a:p>
        </p:txBody>
      </p:sp>
      <p:pic>
        <p:nvPicPr>
          <p:cNvPr id="10" name="Picture 2" descr="http://bluedesk.nl/app/uploads/2015/04/Docker-Build-Ship-Run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7" r="42278" b="33569"/>
          <a:stretch/>
        </p:blipFill>
        <p:spPr bwMode="auto">
          <a:xfrm>
            <a:off x="5127473" y="3188006"/>
            <a:ext cx="803889" cy="5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bluedesk.nl/app/uploads/2015/04/Docker-Build-Ship-Run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7" r="42278" b="33569"/>
          <a:stretch/>
        </p:blipFill>
        <p:spPr bwMode="auto">
          <a:xfrm>
            <a:off x="5188971" y="2898279"/>
            <a:ext cx="803889" cy="5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bluedesk.nl/app/uploads/2015/04/Docker-Build-Ship-Run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7" r="42278" b="33569"/>
          <a:stretch/>
        </p:blipFill>
        <p:spPr bwMode="auto">
          <a:xfrm>
            <a:off x="5187680" y="2608552"/>
            <a:ext cx="803889" cy="5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be 13"/>
          <p:cNvSpPr/>
          <p:nvPr/>
        </p:nvSpPr>
        <p:spPr>
          <a:xfrm>
            <a:off x="2019328" y="4572255"/>
            <a:ext cx="2182936" cy="2097105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Private Docker </a:t>
            </a:r>
            <a:r>
              <a:rPr lang="nl-NL" dirty="0" err="1" smtClean="0"/>
              <a:t>Registry</a:t>
            </a:r>
            <a:endParaRPr lang="nl-NL" dirty="0" smtClean="0"/>
          </a:p>
          <a:p>
            <a:pPr algn="ctr"/>
            <a:endParaRPr lang="nl-NL" dirty="0"/>
          </a:p>
          <a:p>
            <a:pPr algn="ctr"/>
            <a:r>
              <a:rPr lang="nl-NL" dirty="0" smtClean="0"/>
              <a:t>Docker Hub</a:t>
            </a:r>
            <a:endParaRPr lang="en-US" dirty="0"/>
          </a:p>
        </p:txBody>
      </p:sp>
      <p:pic>
        <p:nvPicPr>
          <p:cNvPr id="15" name="Picture 2" descr="http://bluedesk.nl/app/uploads/2015/04/Docker-Build-Ship-Run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7" r="42278" b="33569"/>
          <a:stretch/>
        </p:blipFill>
        <p:spPr bwMode="auto">
          <a:xfrm>
            <a:off x="3398375" y="5848482"/>
            <a:ext cx="803889" cy="5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bluedesk.nl/app/uploads/2015/04/Docker-Build-Ship-Run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7" r="42278" b="33569"/>
          <a:stretch/>
        </p:blipFill>
        <p:spPr bwMode="auto">
          <a:xfrm>
            <a:off x="3273314" y="5947585"/>
            <a:ext cx="803889" cy="5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bluedesk.nl/app/uploads/2015/04/Docker-Build-Ship-Run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7" r="42278" b="33569"/>
          <a:stretch/>
        </p:blipFill>
        <p:spPr bwMode="auto">
          <a:xfrm>
            <a:off x="3273313" y="5701108"/>
            <a:ext cx="803889" cy="5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18"/>
          <p:cNvSpPr/>
          <p:nvPr/>
        </p:nvSpPr>
        <p:spPr>
          <a:xfrm>
            <a:off x="5847336" y="2632903"/>
            <a:ext cx="1701800" cy="762230"/>
          </a:xfrm>
          <a:custGeom>
            <a:avLst/>
            <a:gdLst>
              <a:gd name="connsiteX0" fmla="*/ 0 w 1701800"/>
              <a:gd name="connsiteY0" fmla="*/ 305030 h 762230"/>
              <a:gd name="connsiteX1" fmla="*/ 897467 w 1701800"/>
              <a:gd name="connsiteY1" fmla="*/ 230 h 762230"/>
              <a:gd name="connsiteX2" fmla="*/ 1566333 w 1701800"/>
              <a:gd name="connsiteY2" fmla="*/ 347364 h 762230"/>
              <a:gd name="connsiteX3" fmla="*/ 1701800 w 1701800"/>
              <a:gd name="connsiteY3" fmla="*/ 762230 h 76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1800" h="762230">
                <a:moveTo>
                  <a:pt x="0" y="305030"/>
                </a:moveTo>
                <a:cubicBezTo>
                  <a:pt x="318206" y="149102"/>
                  <a:pt x="636412" y="-6826"/>
                  <a:pt x="897467" y="230"/>
                </a:cubicBezTo>
                <a:cubicBezTo>
                  <a:pt x="1158522" y="7286"/>
                  <a:pt x="1432278" y="220364"/>
                  <a:pt x="1566333" y="347364"/>
                </a:cubicBezTo>
                <a:cubicBezTo>
                  <a:pt x="1700389" y="474364"/>
                  <a:pt x="1701094" y="618297"/>
                  <a:pt x="1701800" y="762230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2016243">
            <a:off x="6813985" y="2549073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</a:t>
            </a:r>
            <a:r>
              <a:rPr lang="nl-NL" dirty="0" smtClean="0"/>
              <a:t>ull &amp;run</a:t>
            </a:r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>
            <a:off x="1221680" y="4298676"/>
            <a:ext cx="794944" cy="1651000"/>
          </a:xfrm>
          <a:custGeom>
            <a:avLst/>
            <a:gdLst>
              <a:gd name="connsiteX0" fmla="*/ 100677 w 794944"/>
              <a:gd name="connsiteY0" fmla="*/ 0 h 1651000"/>
              <a:gd name="connsiteX1" fmla="*/ 58344 w 794944"/>
              <a:gd name="connsiteY1" fmla="*/ 1261533 h 1651000"/>
              <a:gd name="connsiteX2" fmla="*/ 794944 w 794944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944" h="1651000">
                <a:moveTo>
                  <a:pt x="100677" y="0"/>
                </a:moveTo>
                <a:cubicBezTo>
                  <a:pt x="21655" y="493183"/>
                  <a:pt x="-57367" y="986366"/>
                  <a:pt x="58344" y="1261533"/>
                </a:cubicBezTo>
                <a:cubicBezTo>
                  <a:pt x="174055" y="1536700"/>
                  <a:pt x="794944" y="1651000"/>
                  <a:pt x="794944" y="1651000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36877" y="512383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push</a:t>
            </a:r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4057091" y="4256343"/>
            <a:ext cx="3708400" cy="1947518"/>
          </a:xfrm>
          <a:custGeom>
            <a:avLst/>
            <a:gdLst>
              <a:gd name="connsiteX0" fmla="*/ 0 w 3708400"/>
              <a:gd name="connsiteY0" fmla="*/ 1947333 h 1947518"/>
              <a:gd name="connsiteX1" fmla="*/ 2997200 w 3708400"/>
              <a:gd name="connsiteY1" fmla="*/ 1625600 h 1947518"/>
              <a:gd name="connsiteX2" fmla="*/ 3708400 w 3708400"/>
              <a:gd name="connsiteY2" fmla="*/ 0 h 194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8400" h="1947518">
                <a:moveTo>
                  <a:pt x="0" y="1947333"/>
                </a:moveTo>
                <a:cubicBezTo>
                  <a:pt x="1189566" y="1948744"/>
                  <a:pt x="2379133" y="1950155"/>
                  <a:pt x="2997200" y="1625600"/>
                </a:cubicBezTo>
                <a:cubicBezTo>
                  <a:pt x="3615267" y="1301045"/>
                  <a:pt x="3708400" y="0"/>
                  <a:pt x="3708400" y="0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21032635">
            <a:off x="5870235" y="607847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</a:t>
            </a:r>
            <a:r>
              <a:rPr lang="nl-NL" dirty="0" smtClean="0"/>
              <a:t>ull &amp;run</a:t>
            </a:r>
            <a:endParaRPr lang="en-US" dirty="0"/>
          </a:p>
        </p:txBody>
      </p:sp>
      <p:pic>
        <p:nvPicPr>
          <p:cNvPr id="27" name="Picture 2" descr="http://bluedesk.nl/app/uploads/2015/04/Docker-Build-Ship-Run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8" b="32411"/>
          <a:stretch/>
        </p:blipFill>
        <p:spPr bwMode="auto">
          <a:xfrm>
            <a:off x="12695" y="4075673"/>
            <a:ext cx="1430569" cy="104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reeform 27"/>
          <p:cNvSpPr/>
          <p:nvPr/>
        </p:nvSpPr>
        <p:spPr>
          <a:xfrm>
            <a:off x="561095" y="3858734"/>
            <a:ext cx="442200" cy="479158"/>
          </a:xfrm>
          <a:custGeom>
            <a:avLst/>
            <a:gdLst>
              <a:gd name="connsiteX0" fmla="*/ 27333 w 442200"/>
              <a:gd name="connsiteY0" fmla="*/ 479158 h 479158"/>
              <a:gd name="connsiteX1" fmla="*/ 44267 w 442200"/>
              <a:gd name="connsiteY1" fmla="*/ 38892 h 479158"/>
              <a:gd name="connsiteX2" fmla="*/ 442200 w 442200"/>
              <a:gd name="connsiteY2" fmla="*/ 21958 h 47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2200" h="479158">
                <a:moveTo>
                  <a:pt x="27333" y="479158"/>
                </a:moveTo>
                <a:cubicBezTo>
                  <a:pt x="1227" y="297125"/>
                  <a:pt x="-24878" y="115092"/>
                  <a:pt x="44267" y="38892"/>
                </a:cubicBezTo>
                <a:cubicBezTo>
                  <a:pt x="113412" y="-37308"/>
                  <a:pt x="442200" y="21958"/>
                  <a:pt x="442200" y="21958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1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" grpId="0" animBg="1"/>
      <p:bldP spid="9" grpId="0"/>
      <p:bldP spid="14" grpId="0" animBg="1"/>
      <p:bldP spid="19" grpId="0" animBg="1"/>
      <p:bldP spid="20" grpId="0"/>
      <p:bldP spid="21" grpId="0" animBg="1"/>
      <p:bldP spid="22" grpId="0"/>
      <p:bldP spid="23" grpId="0" animBg="1"/>
      <p:bldP spid="24" grpId="0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470D-3322-4186-AB13-ABBD6DE2E5D5}" type="slidenum">
              <a:rPr lang="en-US" smtClean="0"/>
              <a:t>15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Docker </a:t>
            </a:r>
            <a:r>
              <a:rPr lang="nl-NL" dirty="0" err="1" smtClean="0"/>
              <a:t>Registry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Images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published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Public </a:t>
            </a:r>
            <a:r>
              <a:rPr lang="nl-NL" dirty="0" err="1" smtClean="0"/>
              <a:t>and</a:t>
            </a:r>
            <a:r>
              <a:rPr lang="nl-NL" dirty="0" smtClean="0"/>
              <a:t> Private </a:t>
            </a:r>
            <a:r>
              <a:rPr lang="nl-NL" dirty="0" err="1" smtClean="0"/>
              <a:t>Registries</a:t>
            </a:r>
            <a:r>
              <a:rPr lang="nl-NL" dirty="0" smtClean="0"/>
              <a:t> </a:t>
            </a:r>
          </a:p>
          <a:p>
            <a:pPr lvl="1"/>
            <a:r>
              <a:rPr lang="nl-NL" dirty="0" smtClean="0"/>
              <a:t>Docker Hub is </a:t>
            </a:r>
            <a:r>
              <a:rPr lang="nl-NL" dirty="0" err="1" smtClean="0"/>
              <a:t>the</a:t>
            </a:r>
            <a:r>
              <a:rPr lang="nl-NL" dirty="0" smtClean="0"/>
              <a:t> default </a:t>
            </a:r>
            <a:r>
              <a:rPr lang="nl-NL" dirty="0" err="1" smtClean="0"/>
              <a:t>registry</a:t>
            </a:r>
            <a:endParaRPr lang="nl-NL" dirty="0" smtClean="0"/>
          </a:p>
          <a:p>
            <a:pPr lvl="1"/>
            <a:r>
              <a:rPr lang="nl-NL" dirty="0" smtClean="0"/>
              <a:t>Docker Hub </a:t>
            </a:r>
            <a:r>
              <a:rPr lang="nl-NL" dirty="0" err="1" smtClean="0"/>
              <a:t>contains</a:t>
            </a:r>
            <a:r>
              <a:rPr lang="nl-NL" dirty="0" smtClean="0"/>
              <a:t> official </a:t>
            </a:r>
            <a:r>
              <a:rPr lang="nl-NL" dirty="0" err="1" smtClean="0"/>
              <a:t>repositories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many</a:t>
            </a:r>
            <a:r>
              <a:rPr lang="nl-NL" dirty="0" smtClean="0"/>
              <a:t> </a:t>
            </a:r>
            <a:r>
              <a:rPr lang="nl-NL" dirty="0" err="1" smtClean="0"/>
              <a:t>projects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vendors</a:t>
            </a:r>
            <a:endParaRPr lang="nl-NL" dirty="0" smtClean="0"/>
          </a:p>
          <a:p>
            <a:pPr lvl="1"/>
            <a:r>
              <a:rPr lang="nl-NL" dirty="0" smtClean="0"/>
              <a:t>Private </a:t>
            </a:r>
            <a:r>
              <a:rPr lang="nl-NL" dirty="0" err="1" smtClean="0"/>
              <a:t>Registries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created</a:t>
            </a:r>
            <a:r>
              <a:rPr lang="nl-NL" dirty="0" smtClean="0"/>
              <a:t> in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cloud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on </a:t>
            </a:r>
            <a:r>
              <a:rPr lang="nl-NL" dirty="0" err="1" smtClean="0"/>
              <a:t>premises</a:t>
            </a:r>
            <a:endParaRPr lang="nl-NL" dirty="0" smtClean="0"/>
          </a:p>
          <a:p>
            <a:r>
              <a:rPr lang="nl-NL" dirty="0" smtClean="0"/>
              <a:t>Containers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started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such</a:t>
            </a:r>
            <a:r>
              <a:rPr lang="nl-NL" dirty="0" smtClean="0"/>
              <a:t> images</a:t>
            </a:r>
            <a:endParaRPr lang="en-US" dirty="0"/>
          </a:p>
        </p:txBody>
      </p:sp>
      <p:pic>
        <p:nvPicPr>
          <p:cNvPr id="10242" name="Picture 2" descr="http://i0.wp.com/blog.docker.com/wp-content/uploads/2014/06/official_rep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68" y="3356992"/>
            <a:ext cx="4860104" cy="33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1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2FA-E44F-1241-B9B5-7B8834E103E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19872" y="548680"/>
            <a:ext cx="5400600" cy="990000"/>
          </a:xfrm>
        </p:spPr>
        <p:txBody>
          <a:bodyPr/>
          <a:lstStyle/>
          <a:p>
            <a:r>
              <a:rPr lang="nl-NL" dirty="0" err="1" smtClean="0"/>
              <a:t>Implicit</a:t>
            </a:r>
            <a:r>
              <a:rPr lang="nl-NL" dirty="0" smtClean="0"/>
              <a:t> Image Interface:</a:t>
            </a:r>
            <a:br>
              <a:rPr lang="nl-NL" dirty="0" smtClean="0"/>
            </a:br>
            <a:r>
              <a:rPr lang="nl-NL" dirty="0" smtClean="0"/>
              <a:t>environment variables, link, volume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08534"/>
            <a:ext cx="5469848" cy="480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5"/>
          <p:cNvSpPr/>
          <p:nvPr/>
        </p:nvSpPr>
        <p:spPr>
          <a:xfrm>
            <a:off x="4013778" y="1563584"/>
            <a:ext cx="4806694" cy="1008112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Docker Hub</a:t>
            </a:r>
            <a:endParaRPr lang="en-US" dirty="0"/>
          </a:p>
        </p:txBody>
      </p:sp>
      <p:pic>
        <p:nvPicPr>
          <p:cNvPr id="7" name="Picture 8" descr="https://s.w.org/about/images/fanart/logo_500x5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760323"/>
            <a:ext cx="402508" cy="4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upload.wikimedia.org/wikipedia/en/thumb/6/62/MySQL.svg/1280px-MySQL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287" y="1685211"/>
            <a:ext cx="614306" cy="31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177" y="1779607"/>
            <a:ext cx="51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bluedesk.nl/app/uploads/2015/04/Docker-Build-Ship-Run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7" r="42278" b="33569"/>
          <a:stretch/>
        </p:blipFill>
        <p:spPr bwMode="auto">
          <a:xfrm>
            <a:off x="7277383" y="4399467"/>
            <a:ext cx="1790034" cy="129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bluedesk.nl/app/uploads/2015/04/Docker-Build-Ship-Run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7" r="42278" b="33569"/>
          <a:stretch/>
        </p:blipFill>
        <p:spPr bwMode="auto">
          <a:xfrm>
            <a:off x="5714496" y="2852936"/>
            <a:ext cx="209786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s://upload.wikimedia.org/wikipedia/en/thumb/6/62/MySQL.svg/1280px-MySQL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0368">
            <a:off x="7945271" y="4582693"/>
            <a:ext cx="614306" cy="31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s.w.org/about/images/fanart/logo_500x5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3765">
            <a:off x="6660232" y="3134504"/>
            <a:ext cx="402508" cy="4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eft Arrow 13"/>
          <p:cNvSpPr/>
          <p:nvPr/>
        </p:nvSpPr>
        <p:spPr>
          <a:xfrm>
            <a:off x="7376287" y="3394082"/>
            <a:ext cx="1444185" cy="75499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link </a:t>
            </a:r>
            <a:r>
              <a:rPr lang="nl-NL" dirty="0" err="1" smtClean="0"/>
              <a:t>mysql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3203848" y="2708920"/>
            <a:ext cx="3024336" cy="18018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/>
              <a:t>Parameters:</a:t>
            </a:r>
          </a:p>
          <a:p>
            <a:pPr algn="ctr"/>
            <a:r>
              <a:rPr lang="nl-NL" sz="1200" dirty="0" smtClean="0"/>
              <a:t>WORDPRESS_DB_PASSWORD, WORDPRESS_DB_USER, …</a:t>
            </a:r>
            <a:endParaRPr lang="en-US" sz="1200" dirty="0"/>
          </a:p>
        </p:txBody>
      </p:sp>
      <p:cxnSp>
        <p:nvCxnSpPr>
          <p:cNvPr id="17" name="Elbow Connector 16"/>
          <p:cNvCxnSpPr>
            <a:endCxn id="14" idx="3"/>
          </p:cNvCxnSpPr>
          <p:nvPr/>
        </p:nvCxnSpPr>
        <p:spPr>
          <a:xfrm rot="5400000" flipH="1" flipV="1">
            <a:off x="8231851" y="4208531"/>
            <a:ext cx="1025571" cy="151672"/>
          </a:xfrm>
          <a:prstGeom prst="bentConnector4">
            <a:avLst>
              <a:gd name="adj1" fmla="val 31596"/>
              <a:gd name="adj2" fmla="val 25072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Up Arrow 17"/>
          <p:cNvSpPr/>
          <p:nvPr/>
        </p:nvSpPr>
        <p:spPr>
          <a:xfrm>
            <a:off x="6896008" y="5373216"/>
            <a:ext cx="2428520" cy="119316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/>
              <a:t>Volume</a:t>
            </a:r>
          </a:p>
          <a:p>
            <a:pPr algn="ctr"/>
            <a:r>
              <a:rPr lang="nl-NL" sz="1600" dirty="0" smtClean="0"/>
              <a:t>..:</a:t>
            </a:r>
            <a:r>
              <a:rPr lang="en-US" sz="1600" dirty="0" smtClean="0"/>
              <a:t>/</a:t>
            </a:r>
            <a:r>
              <a:rPr lang="en-US" sz="1600" dirty="0" err="1" smtClean="0"/>
              <a:t>var</a:t>
            </a:r>
            <a:r>
              <a:rPr lang="en-US" sz="1600" dirty="0" smtClean="0"/>
              <a:t>/lib</a:t>
            </a:r>
            <a:br>
              <a:rPr lang="en-US" sz="1600" dirty="0" smtClean="0"/>
            </a:br>
            <a:r>
              <a:rPr lang="en-US" sz="1600" dirty="0" smtClean="0"/>
              <a:t>/</a:t>
            </a:r>
            <a:r>
              <a:rPr lang="en-US" sz="1600" dirty="0" err="1"/>
              <a:t>mysql</a:t>
            </a:r>
            <a:endParaRPr lang="nl-NL" sz="1600" dirty="0" smtClean="0"/>
          </a:p>
        </p:txBody>
      </p:sp>
      <p:sp>
        <p:nvSpPr>
          <p:cNvPr id="20" name="Right Arrow 19"/>
          <p:cNvSpPr/>
          <p:nvPr/>
        </p:nvSpPr>
        <p:spPr>
          <a:xfrm>
            <a:off x="5148064" y="4399883"/>
            <a:ext cx="2648189" cy="140538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/>
              <a:t>Parameters:</a:t>
            </a:r>
          </a:p>
          <a:p>
            <a:pPr algn="ctr"/>
            <a:r>
              <a:rPr lang="nl-NL" sz="1200" dirty="0" smtClean="0"/>
              <a:t>MYSQL_DATABASE, MYSQL_ROOT_PASSWORD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316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470D-3322-4186-AB13-ABBD6DE2E5D5}" type="slidenum">
              <a:rPr lang="en-US" smtClean="0"/>
              <a:t>17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Demo </a:t>
            </a:r>
            <a:r>
              <a:rPr lang="nl-NL" dirty="0" err="1" smtClean="0"/>
              <a:t>Ship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Run </a:t>
            </a:r>
            <a:r>
              <a:rPr lang="nl-NL" dirty="0" err="1" smtClean="0"/>
              <a:t>MySQL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Wordpress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48319"/>
            <a:ext cx="9721080" cy="66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564904"/>
            <a:ext cx="7727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861048"/>
            <a:ext cx="5456237" cy="51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509120"/>
            <a:ext cx="9131014" cy="432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https://s.w.org/about/images/fanart/logo_500x5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733" y="3645024"/>
            <a:ext cx="805016" cy="80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upload.wikimedia.org/wikipedia/en/thumb/6/62/MySQL.svg/1280px-MySQL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59040"/>
            <a:ext cx="1139775" cy="58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352" y="5085184"/>
            <a:ext cx="2454924" cy="189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24578"/>
            <a:ext cx="2839081" cy="53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3419872" y="5301208"/>
            <a:ext cx="936104" cy="38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92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2FA-E44F-1241-B9B5-7B8834E103E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Running </a:t>
            </a:r>
            <a:r>
              <a:rPr lang="nl-NL" dirty="0" err="1" smtClean="0"/>
              <a:t>Wordpress</a:t>
            </a:r>
            <a:r>
              <a:rPr lang="nl-NL" dirty="0" smtClean="0"/>
              <a:t> </a:t>
            </a:r>
            <a:r>
              <a:rPr lang="nl-NL" dirty="0" err="1" smtClean="0"/>
              <a:t>instance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pulling</a:t>
            </a:r>
            <a:r>
              <a:rPr lang="nl-NL" dirty="0" smtClean="0"/>
              <a:t> </a:t>
            </a:r>
            <a:r>
              <a:rPr lang="nl-NL" dirty="0" err="1" smtClean="0"/>
              <a:t>two</a:t>
            </a:r>
            <a:r>
              <a:rPr lang="nl-NL" dirty="0" smtClean="0"/>
              <a:t> public images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67744" y="1538680"/>
            <a:ext cx="6696744" cy="52026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39952" y="4261036"/>
            <a:ext cx="4680520" cy="11841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http://siliconangle.com/files/2013/09/homepage-docker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570" y="6023610"/>
            <a:ext cx="867382" cy="71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iliconangle.com/files/2013/09/homepage-docker-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3" r="43244" b="83519"/>
          <a:stretch/>
        </p:blipFill>
        <p:spPr bwMode="auto">
          <a:xfrm>
            <a:off x="4211266" y="5013178"/>
            <a:ext cx="288726" cy="34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blog.vtc.com/wp-content/uploads/2012/09/windows-mac-os-linux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5" t="50001" r="29121" b="-1"/>
          <a:stretch/>
        </p:blipFill>
        <p:spPr bwMode="auto">
          <a:xfrm>
            <a:off x="2339752" y="1556792"/>
            <a:ext cx="439353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139952" y="5578582"/>
            <a:ext cx="4680520" cy="10907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http://siliconangle.com/files/2013/09/homepage-docker-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3" r="43244" b="83519"/>
          <a:stretch/>
        </p:blipFill>
        <p:spPr bwMode="auto">
          <a:xfrm>
            <a:off x="4211266" y="6237312"/>
            <a:ext cx="288726" cy="34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lowchart: Direct Access Storage 15"/>
          <p:cNvSpPr/>
          <p:nvPr/>
        </p:nvSpPr>
        <p:spPr>
          <a:xfrm flipH="1">
            <a:off x="4056528" y="4552840"/>
            <a:ext cx="155432" cy="388328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131840" y="4581128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p</a:t>
            </a:r>
            <a:r>
              <a:rPr lang="nl-NL" sz="1400" dirty="0" smtClean="0"/>
              <a:t>ort 8080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139952" y="4581128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p</a:t>
            </a:r>
            <a:r>
              <a:rPr lang="nl-NL" sz="1400" dirty="0" smtClean="0"/>
              <a:t>ort 80</a:t>
            </a:r>
            <a:endParaRPr lang="en-US" sz="1400" dirty="0"/>
          </a:p>
        </p:txBody>
      </p:sp>
      <p:pic>
        <p:nvPicPr>
          <p:cNvPr id="28" name="Picture 8" descr="https://s.w.org/about/images/fanart/logo_500x5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704" y="4380210"/>
            <a:ext cx="805016" cy="80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https://upload.wikimedia.org/wikipedia/en/thumb/6/62/MySQL.svg/1280px-MySQL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396" y="5733256"/>
            <a:ext cx="1544924" cy="79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638356" y="1537628"/>
            <a:ext cx="1398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i="1" dirty="0" err="1"/>
              <a:t>d</a:t>
            </a:r>
            <a:r>
              <a:rPr lang="nl-NL" sz="1400" i="1" dirty="0" err="1" smtClean="0"/>
              <a:t>ockerhostvm</a:t>
            </a:r>
            <a:endParaRPr lang="nl-NL" sz="1400" i="1" dirty="0" smtClean="0"/>
          </a:p>
          <a:p>
            <a:pPr algn="r"/>
            <a:r>
              <a:rPr lang="nl-NL" sz="1400" dirty="0" smtClean="0"/>
              <a:t>IP: 10.10.10.29</a:t>
            </a:r>
            <a:endParaRPr lang="en-US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75" y="2937405"/>
            <a:ext cx="661511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>
            <a:off x="6480212" y="530120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1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/>
          <a:stretch/>
        </p:blipFill>
        <p:spPr bwMode="auto">
          <a:xfrm>
            <a:off x="84666" y="4887908"/>
            <a:ext cx="2099653" cy="1766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Straight Arrow Connector 34"/>
          <p:cNvCxnSpPr>
            <a:endCxn id="16" idx="2"/>
          </p:cNvCxnSpPr>
          <p:nvPr/>
        </p:nvCxnSpPr>
        <p:spPr>
          <a:xfrm flipV="1">
            <a:off x="827584" y="4941168"/>
            <a:ext cx="330666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loud 40"/>
          <p:cNvSpPr/>
          <p:nvPr/>
        </p:nvSpPr>
        <p:spPr>
          <a:xfrm>
            <a:off x="-18669" y="2064791"/>
            <a:ext cx="2183078" cy="87655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Docker Hub</a:t>
            </a:r>
            <a:endParaRPr lang="en-US" dirty="0"/>
          </a:p>
        </p:txBody>
      </p:sp>
      <p:pic>
        <p:nvPicPr>
          <p:cNvPr id="43" name="Picture 8" descr="https://s.w.org/about/images/fanart/logo_500x5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790" y="2204864"/>
            <a:ext cx="402508" cy="4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https://upload.wikimedia.org/wikipedia/en/thumb/6/62/MySQL.svg/1280px-MySQL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82" y="2554130"/>
            <a:ext cx="614306" cy="31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39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2FA-E44F-1241-B9B5-7B8834E103E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Commit</a:t>
            </a:r>
            <a:r>
              <a:rPr lang="nl-NL" dirty="0" smtClean="0"/>
              <a:t> container as image </a:t>
            </a:r>
            <a:r>
              <a:rPr lang="nl-NL" dirty="0" err="1" smtClean="0"/>
              <a:t>and</a:t>
            </a:r>
            <a:r>
              <a:rPr lang="nl-NL" dirty="0" smtClean="0"/>
              <a:t> push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registry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528" y="2636912"/>
            <a:ext cx="8640960" cy="3960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4" descr="http://siliconangle.com/files/2013/09/homepage-docker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570" y="5879594"/>
            <a:ext cx="867382" cy="71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blog.vtc.com/wp-content/uploads/2012/09/windows-mac-os-linux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5" t="50001" r="29121" b="-1"/>
          <a:stretch/>
        </p:blipFill>
        <p:spPr bwMode="auto">
          <a:xfrm>
            <a:off x="323528" y="2636912"/>
            <a:ext cx="439353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139952" y="5610544"/>
            <a:ext cx="4680520" cy="9147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http://siliconangle.com/files/2013/09/homepage-docker-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3" r="43244" b="83519"/>
          <a:stretch/>
        </p:blipFill>
        <p:spPr bwMode="auto">
          <a:xfrm>
            <a:off x="4211266" y="6093296"/>
            <a:ext cx="288726" cy="34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665736" y="2617167"/>
            <a:ext cx="1298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i="1" dirty="0" err="1" smtClean="0"/>
              <a:t>dockerhostvm</a:t>
            </a:r>
            <a:endParaRPr lang="nl-NL" sz="1400" i="1" dirty="0" smtClean="0"/>
          </a:p>
        </p:txBody>
      </p:sp>
      <p:sp>
        <p:nvSpPr>
          <p:cNvPr id="41" name="Cloud 40"/>
          <p:cNvSpPr/>
          <p:nvPr/>
        </p:nvSpPr>
        <p:spPr>
          <a:xfrm>
            <a:off x="-18670" y="1556793"/>
            <a:ext cx="4806694" cy="1008112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Docker Hub</a:t>
            </a:r>
            <a:endParaRPr lang="en-US" dirty="0"/>
          </a:p>
        </p:txBody>
      </p:sp>
      <p:pic>
        <p:nvPicPr>
          <p:cNvPr id="43" name="Picture 8" descr="https://s.w.org/about/images/fanart/logo_500x5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53532"/>
            <a:ext cx="402508" cy="4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https://upload.wikimedia.org/wikipedia/en/thumb/6/62/MySQL.svg/1280px-MySQL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839" y="1678420"/>
            <a:ext cx="614306" cy="31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lucas_j\AppData\Local\Temp\SNAGHTMLd5533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06"/>
          <a:stretch/>
        </p:blipFill>
        <p:spPr bwMode="auto">
          <a:xfrm>
            <a:off x="899592" y="2852936"/>
            <a:ext cx="7755854" cy="123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design.ubuntu.com/wp-content/uploads/logo-ubuntu_no%C2%AE-black_orange-hex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637212"/>
            <a:ext cx="2664296" cy="6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4572000" y="6246396"/>
            <a:ext cx="1656184" cy="2069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/</a:t>
            </a:r>
            <a:r>
              <a:rPr lang="nl-NL" sz="1400" dirty="0" err="1" smtClean="0"/>
              <a:t>tmp</a:t>
            </a:r>
            <a:r>
              <a:rPr lang="nl-NL" sz="1400" dirty="0" smtClean="0"/>
              <a:t>/mynewfile.txt</a:t>
            </a:r>
            <a:endParaRPr lang="en-US" sz="1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9" y="1772816"/>
            <a:ext cx="51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:\Users\lucas_j\AppData\Local\Temp\SNAGHTMLd9d09b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3"/>
          <a:stretch/>
        </p:blipFill>
        <p:spPr bwMode="auto">
          <a:xfrm>
            <a:off x="899592" y="4149080"/>
            <a:ext cx="7755854" cy="146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0"/>
          <p:cNvSpPr/>
          <p:nvPr/>
        </p:nvSpPr>
        <p:spPr>
          <a:xfrm>
            <a:off x="52299" y="2345267"/>
            <a:ext cx="1200768" cy="2954866"/>
          </a:xfrm>
          <a:custGeom>
            <a:avLst/>
            <a:gdLst>
              <a:gd name="connsiteX0" fmla="*/ 870568 w 1200768"/>
              <a:gd name="connsiteY0" fmla="*/ 2954866 h 2954866"/>
              <a:gd name="connsiteX1" fmla="*/ 125501 w 1200768"/>
              <a:gd name="connsiteY1" fmla="*/ 2167466 h 2954866"/>
              <a:gd name="connsiteX2" fmla="*/ 108568 w 1200768"/>
              <a:gd name="connsiteY2" fmla="*/ 516466 h 2954866"/>
              <a:gd name="connsiteX3" fmla="*/ 1200768 w 1200768"/>
              <a:gd name="connsiteY3" fmla="*/ 0 h 2954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0768" h="2954866">
                <a:moveTo>
                  <a:pt x="870568" y="2954866"/>
                </a:moveTo>
                <a:cubicBezTo>
                  <a:pt x="561534" y="2764366"/>
                  <a:pt x="252501" y="2573866"/>
                  <a:pt x="125501" y="2167466"/>
                </a:cubicBezTo>
                <a:cubicBezTo>
                  <a:pt x="-1499" y="1761066"/>
                  <a:pt x="-70643" y="877710"/>
                  <a:pt x="108568" y="516466"/>
                </a:cubicBezTo>
                <a:cubicBezTo>
                  <a:pt x="287779" y="155222"/>
                  <a:pt x="744273" y="77611"/>
                  <a:pt x="1200768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1325075" y="2156040"/>
            <a:ext cx="1518733" cy="408865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/>
              <a:t>Dockersig-trial:1.0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73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470D-3322-4186-AB13-ABBD6DE2E5D5}" type="slidenum">
              <a:rPr lang="en-US" smtClean="0"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Overview</a:t>
            </a:r>
            <a:endParaRPr lang="en-US" dirty="0"/>
          </a:p>
        </p:txBody>
      </p:sp>
      <p:pic>
        <p:nvPicPr>
          <p:cNvPr id="5" name="Picture 4" descr="https://www.istudiotech.in/wp-content/uploads/2015/02/docker-container-softw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656" y="3933056"/>
            <a:ext cx="738187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upload.wikimedia.org/wikipedia/commons/8/87/Vagra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67" y="1988840"/>
            <a:ext cx="741090" cy="9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Oracle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87"/>
          <a:stretch/>
        </p:blipFill>
        <p:spPr bwMode="auto">
          <a:xfrm>
            <a:off x="899592" y="3526234"/>
            <a:ext cx="65175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iliconangle.com/files/2010/10/puppet-labs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036234"/>
            <a:ext cx="828201" cy="81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>
            <a:endCxn id="7" idx="0"/>
          </p:cNvCxnSpPr>
          <p:nvPr/>
        </p:nvCxnSpPr>
        <p:spPr>
          <a:xfrm flipH="1">
            <a:off x="1225468" y="2996952"/>
            <a:ext cx="325875" cy="5292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551343" y="2996952"/>
            <a:ext cx="356361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tbo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073" y="6068463"/>
            <a:ext cx="101839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blog.vtc.com/wp-content/uploads/2012/09/windows-mac-os-linux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5" t="50001" r="29121" b="-1"/>
          <a:stretch/>
        </p:blipFill>
        <p:spPr bwMode="auto">
          <a:xfrm>
            <a:off x="978975" y="4265678"/>
            <a:ext cx="439353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blog.vtc.com/wp-content/uploads/2012/09/windows-mac-os-linux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410238" y="1513341"/>
            <a:ext cx="685630" cy="66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loud 15"/>
          <p:cNvSpPr/>
          <p:nvPr/>
        </p:nvSpPr>
        <p:spPr>
          <a:xfrm>
            <a:off x="3707904" y="1872643"/>
            <a:ext cx="4806694" cy="100811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Docker Hub</a:t>
            </a:r>
          </a:p>
          <a:p>
            <a:pPr algn="ctr"/>
            <a:endParaRPr lang="en-US" dirty="0"/>
          </a:p>
        </p:txBody>
      </p:sp>
      <p:pic>
        <p:nvPicPr>
          <p:cNvPr id="17" name="Picture 8" descr="https://s.w.org/about/images/fanart/logo_500x50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526" y="2069382"/>
            <a:ext cx="402508" cy="4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s://upload.wikimedia.org/wikipedia/en/thumb/6/62/MySQL.svg/1280px-MySQL.sv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616" y="1953869"/>
            <a:ext cx="764103" cy="39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03" y="2088666"/>
            <a:ext cx="51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https://design.ubuntu.com/wp-content/uploads/logo-ubuntu_no%C2%AE-black_orange-hex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36620"/>
            <a:ext cx="889246" cy="20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upload.wikimedia.org/wikipedia/commons/thumb/c/c5/Nginx_logo.svg/2000px-Nginx_logo.svg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61953"/>
            <a:ext cx="1033839" cy="21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goodlogo.com/images/logos/mac_os_logo_2351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59005"/>
            <a:ext cx="570096" cy="62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0.wp.com/www.linuxfunda.com/wp-content/uploads/2013/12/Apache-Tomcat-logo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650" y="2348880"/>
            <a:ext cx="1110590" cy="53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50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2FA-E44F-1241-B9B5-7B8834E103E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Image </a:t>
            </a:r>
            <a:r>
              <a:rPr lang="nl-NL" dirty="0" err="1" smtClean="0"/>
              <a:t>published</a:t>
            </a:r>
            <a:r>
              <a:rPr lang="nl-NL" dirty="0" smtClean="0"/>
              <a:t> on public Docker Hub </a:t>
            </a:r>
            <a:r>
              <a:rPr lang="nl-NL" dirty="0" err="1" smtClean="0"/>
              <a:t>registry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622425"/>
            <a:ext cx="8299450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25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2FA-E44F-1241-B9B5-7B8834E103E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Run container </a:t>
            </a:r>
            <a:r>
              <a:rPr lang="nl-NL" dirty="0" err="1" smtClean="0"/>
              <a:t>based</a:t>
            </a:r>
            <a:r>
              <a:rPr lang="nl-NL" dirty="0" smtClean="0"/>
              <a:t> on </a:t>
            </a:r>
            <a:r>
              <a:rPr lang="nl-NL" dirty="0" err="1" smtClean="0"/>
              <a:t>my</a:t>
            </a:r>
            <a:r>
              <a:rPr lang="nl-NL" dirty="0" smtClean="0"/>
              <a:t> </a:t>
            </a:r>
            <a:r>
              <a:rPr lang="nl-NL" dirty="0" err="1" smtClean="0"/>
              <a:t>published</a:t>
            </a:r>
            <a:r>
              <a:rPr lang="nl-NL" dirty="0" smtClean="0"/>
              <a:t> image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528" y="2636912"/>
            <a:ext cx="8640960" cy="3960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4" descr="http://siliconangle.com/files/2013/09/homepage-docker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89" y="5870794"/>
            <a:ext cx="867382" cy="71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blog.vtc.com/wp-content/uploads/2012/09/windows-mac-os-linux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5" t="50001" r="29121" b="-1"/>
          <a:stretch/>
        </p:blipFill>
        <p:spPr bwMode="auto">
          <a:xfrm>
            <a:off x="323528" y="2636912"/>
            <a:ext cx="439353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139952" y="5610544"/>
            <a:ext cx="4680520" cy="9147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http://siliconangle.com/files/2013/09/homepage-docker-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3" r="43244" b="83519"/>
          <a:stretch/>
        </p:blipFill>
        <p:spPr bwMode="auto">
          <a:xfrm>
            <a:off x="4211266" y="6093296"/>
            <a:ext cx="288726" cy="34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665736" y="2617167"/>
            <a:ext cx="1298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i="1" dirty="0" err="1" smtClean="0"/>
              <a:t>dockerhostvm</a:t>
            </a:r>
            <a:endParaRPr lang="nl-NL" sz="1400" i="1" dirty="0" smtClean="0"/>
          </a:p>
        </p:txBody>
      </p:sp>
      <p:sp>
        <p:nvSpPr>
          <p:cNvPr id="41" name="Cloud 40"/>
          <p:cNvSpPr/>
          <p:nvPr/>
        </p:nvSpPr>
        <p:spPr>
          <a:xfrm>
            <a:off x="-18670" y="1556793"/>
            <a:ext cx="4806694" cy="1008112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Docker Hub</a:t>
            </a:r>
            <a:endParaRPr lang="en-US" dirty="0"/>
          </a:p>
        </p:txBody>
      </p:sp>
      <p:pic>
        <p:nvPicPr>
          <p:cNvPr id="43" name="Picture 8" descr="https://s.w.org/about/images/fanart/logo_500x5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53532"/>
            <a:ext cx="402508" cy="4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https://upload.wikimedia.org/wikipedia/en/thumb/6/62/MySQL.svg/1280px-MySQL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839" y="1678420"/>
            <a:ext cx="614306" cy="31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design.ubuntu.com/wp-content/uploads/logo-ubuntu_no%C2%AE-black_orange-hex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637212"/>
            <a:ext cx="2664296" cy="6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4572000" y="6246396"/>
            <a:ext cx="1656184" cy="2069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/</a:t>
            </a:r>
            <a:r>
              <a:rPr lang="nl-NL" sz="1400" dirty="0" err="1" smtClean="0"/>
              <a:t>tmp</a:t>
            </a:r>
            <a:r>
              <a:rPr lang="nl-NL" sz="1400" dirty="0" smtClean="0"/>
              <a:t>/mynewfile.txt</a:t>
            </a:r>
            <a:endParaRPr lang="en-US" sz="1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9" y="1772816"/>
            <a:ext cx="51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be 11"/>
          <p:cNvSpPr/>
          <p:nvPr/>
        </p:nvSpPr>
        <p:spPr>
          <a:xfrm>
            <a:off x="1325075" y="2156040"/>
            <a:ext cx="1518733" cy="408865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/>
              <a:t>Dockersig-trial:1.0</a:t>
            </a:r>
            <a:endParaRPr lang="en-US" sz="1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16"/>
          <a:stretch/>
        </p:blipFill>
        <p:spPr bwMode="auto">
          <a:xfrm>
            <a:off x="966696" y="3428207"/>
            <a:ext cx="7505700" cy="158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04" y="2815563"/>
            <a:ext cx="608171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649306" y="2404533"/>
            <a:ext cx="3490894" cy="3825140"/>
          </a:xfrm>
          <a:custGeom>
            <a:avLst/>
            <a:gdLst>
              <a:gd name="connsiteX0" fmla="*/ 671494 w 3490894"/>
              <a:gd name="connsiteY0" fmla="*/ 0 h 3825140"/>
              <a:gd name="connsiteX1" fmla="*/ 188894 w 3490894"/>
              <a:gd name="connsiteY1" fmla="*/ 397934 h 3825140"/>
              <a:gd name="connsiteX2" fmla="*/ 2627 w 3490894"/>
              <a:gd name="connsiteY2" fmla="*/ 1972734 h 3825140"/>
              <a:gd name="connsiteX3" fmla="*/ 307427 w 3490894"/>
              <a:gd name="connsiteY3" fmla="*/ 3767667 h 3825140"/>
              <a:gd name="connsiteX4" fmla="*/ 2373294 w 3490894"/>
              <a:gd name="connsiteY4" fmla="*/ 3386667 h 3825140"/>
              <a:gd name="connsiteX5" fmla="*/ 3490894 w 3490894"/>
              <a:gd name="connsiteY5" fmla="*/ 3437467 h 3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0894" h="3825140">
                <a:moveTo>
                  <a:pt x="671494" y="0"/>
                </a:moveTo>
                <a:cubicBezTo>
                  <a:pt x="485933" y="34572"/>
                  <a:pt x="300372" y="69145"/>
                  <a:pt x="188894" y="397934"/>
                </a:cubicBezTo>
                <a:cubicBezTo>
                  <a:pt x="77416" y="726723"/>
                  <a:pt x="-17128" y="1411112"/>
                  <a:pt x="2627" y="1972734"/>
                </a:cubicBezTo>
                <a:cubicBezTo>
                  <a:pt x="22382" y="2534356"/>
                  <a:pt x="-87684" y="3532012"/>
                  <a:pt x="307427" y="3767667"/>
                </a:cubicBezTo>
                <a:cubicBezTo>
                  <a:pt x="702538" y="4003323"/>
                  <a:pt x="1842716" y="3441700"/>
                  <a:pt x="2373294" y="3386667"/>
                </a:cubicBezTo>
                <a:cubicBezTo>
                  <a:pt x="2903872" y="3331634"/>
                  <a:pt x="3197383" y="3384550"/>
                  <a:pt x="3490894" y="3437467"/>
                </a:cubicBezTo>
              </a:path>
            </a:pathLst>
          </a:custGeom>
          <a:noFill/>
          <a:ln>
            <a:solidFill>
              <a:schemeClr val="tx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5"/>
          <a:stretch/>
        </p:blipFill>
        <p:spPr bwMode="auto">
          <a:xfrm>
            <a:off x="969114" y="5085184"/>
            <a:ext cx="7505700" cy="44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ube 23"/>
          <p:cNvSpPr/>
          <p:nvPr/>
        </p:nvSpPr>
        <p:spPr>
          <a:xfrm>
            <a:off x="1115617" y="6229673"/>
            <a:ext cx="759366" cy="272488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 smtClean="0"/>
              <a:t>Dockersig-trial:1.0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6413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  <p:bldP spid="5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470D-3322-4186-AB13-ABBD6DE2E5D5}" type="slidenum">
              <a:rPr lang="en-US" smtClean="0"/>
              <a:t>22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How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Ship</a:t>
            </a:r>
            <a:r>
              <a:rPr lang="nl-NL" dirty="0" smtClean="0"/>
              <a:t> a </a:t>
            </a:r>
            <a:r>
              <a:rPr lang="nl-NL" dirty="0" err="1" smtClean="0"/>
              <a:t>Stand-Alone</a:t>
            </a:r>
            <a:r>
              <a:rPr lang="nl-NL" dirty="0" smtClean="0"/>
              <a:t> product?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Create</a:t>
            </a:r>
            <a:r>
              <a:rPr lang="nl-NL" dirty="0" smtClean="0"/>
              <a:t> </a:t>
            </a:r>
            <a:r>
              <a:rPr lang="nl-NL" dirty="0" err="1" smtClean="0"/>
              <a:t>Installers</a:t>
            </a:r>
            <a:r>
              <a:rPr lang="nl-NL" dirty="0" smtClean="0"/>
              <a:t> + </a:t>
            </a:r>
            <a:r>
              <a:rPr lang="nl-NL" dirty="0" err="1" smtClean="0"/>
              <a:t>Configuration</a:t>
            </a:r>
            <a:r>
              <a:rPr lang="nl-NL" dirty="0" smtClean="0"/>
              <a:t> </a:t>
            </a:r>
            <a:r>
              <a:rPr lang="nl-NL" dirty="0" err="1" smtClean="0"/>
              <a:t>Instructions</a:t>
            </a:r>
            <a:r>
              <a:rPr lang="nl-NL" dirty="0" smtClean="0"/>
              <a:t>?</a:t>
            </a:r>
          </a:p>
          <a:p>
            <a:r>
              <a:rPr lang="nl-NL" dirty="0" smtClean="0"/>
              <a:t>Make </a:t>
            </a:r>
            <a:r>
              <a:rPr lang="nl-NL" dirty="0" err="1" smtClean="0"/>
              <a:t>your</a:t>
            </a:r>
            <a:r>
              <a:rPr lang="nl-NL" dirty="0" smtClean="0"/>
              <a:t> product </a:t>
            </a:r>
            <a:r>
              <a:rPr lang="nl-NL" dirty="0" err="1" smtClean="0"/>
              <a:t>success</a:t>
            </a:r>
            <a:r>
              <a:rPr lang="nl-NL" dirty="0" smtClean="0"/>
              <a:t> </a:t>
            </a:r>
            <a:r>
              <a:rPr lang="nl-NL" dirty="0" err="1" smtClean="0"/>
              <a:t>dependent</a:t>
            </a:r>
            <a:r>
              <a:rPr lang="nl-NL" dirty="0" smtClean="0"/>
              <a:t> on platform </a:t>
            </a:r>
            <a:r>
              <a:rPr lang="nl-NL" dirty="0" err="1" smtClean="0"/>
              <a:t>configuration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OS </a:t>
            </a:r>
            <a:r>
              <a:rPr lang="nl-NL" dirty="0" err="1" smtClean="0"/>
              <a:t>settings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r>
              <a:rPr lang="nl-NL" dirty="0" err="1" smtClean="0"/>
              <a:t>Ship</a:t>
            </a:r>
            <a:r>
              <a:rPr lang="nl-NL" dirty="0" smtClean="0"/>
              <a:t> as a container image – </a:t>
            </a:r>
            <a:r>
              <a:rPr lang="nl-NL" dirty="0" err="1" smtClean="0"/>
              <a:t>everything</a:t>
            </a:r>
            <a:r>
              <a:rPr lang="nl-NL" dirty="0" smtClean="0"/>
              <a:t> set up </a:t>
            </a:r>
            <a:br>
              <a:rPr lang="nl-NL" dirty="0" smtClean="0"/>
            </a:br>
            <a:r>
              <a:rPr lang="nl-NL" dirty="0" err="1" smtClean="0"/>
              <a:t>and</a:t>
            </a:r>
            <a:r>
              <a:rPr lang="nl-NL" dirty="0" smtClean="0"/>
              <a:t> ready </a:t>
            </a:r>
            <a:r>
              <a:rPr lang="nl-NL" dirty="0" err="1" smtClean="0"/>
              <a:t>to</a:t>
            </a:r>
            <a:r>
              <a:rPr lang="nl-NL" dirty="0" smtClean="0"/>
              <a:t> run!</a:t>
            </a:r>
            <a:r>
              <a:rPr lang="nl-NL" smtClean="0"/>
              <a:t/>
            </a:r>
            <a:br>
              <a:rPr lang="nl-NL" smtClean="0"/>
            </a:b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For </a:t>
            </a:r>
            <a:r>
              <a:rPr lang="nl-NL" dirty="0" err="1" smtClean="0"/>
              <a:t>example</a:t>
            </a:r>
            <a:r>
              <a:rPr lang="nl-NL" dirty="0" smtClean="0"/>
              <a:t>:</a:t>
            </a:r>
            <a:br>
              <a:rPr lang="nl-NL" dirty="0" smtClean="0"/>
            </a:br>
            <a:endParaRPr lang="nl-NL" dirty="0" smtClean="0"/>
          </a:p>
          <a:p>
            <a:pPr lvl="1"/>
            <a:r>
              <a:rPr lang="nl-NL" dirty="0" err="1" smtClean="0"/>
              <a:t>RubiconRed</a:t>
            </a:r>
            <a:r>
              <a:rPr lang="nl-NL" dirty="0" smtClean="0"/>
              <a:t> </a:t>
            </a:r>
            <a:r>
              <a:rPr lang="nl-NL" dirty="0"/>
              <a:t>– </a:t>
            </a:r>
            <a:r>
              <a:rPr lang="nl-NL" dirty="0" err="1"/>
              <a:t>Preferred</a:t>
            </a:r>
            <a:r>
              <a:rPr lang="nl-NL" dirty="0"/>
              <a:t> way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deliver</a:t>
            </a:r>
            <a:r>
              <a:rPr lang="nl-NL" dirty="0"/>
              <a:t> </a:t>
            </a:r>
            <a:r>
              <a:rPr lang="nl-NL" dirty="0" err="1"/>
              <a:t>their</a:t>
            </a:r>
            <a:r>
              <a:rPr lang="nl-NL" dirty="0"/>
              <a:t> tool </a:t>
            </a:r>
            <a:r>
              <a:rPr lang="nl-NL" dirty="0" err="1"/>
              <a:t>MyST</a:t>
            </a:r>
            <a:r>
              <a:rPr lang="nl-NL" dirty="0"/>
              <a:t>: as Docker Container (image)</a:t>
            </a:r>
          </a:p>
          <a:p>
            <a:endParaRPr lang="en-US" dirty="0"/>
          </a:p>
        </p:txBody>
      </p:sp>
      <p:pic>
        <p:nvPicPr>
          <p:cNvPr id="6146" name="Picture 2" descr="MyST rubicon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38066"/>
            <a:ext cx="1952625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bluedesk.nl/app/uploads/2015/04/Docker-Build-Ship-Ru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79" r="42501" b="33024"/>
          <a:stretch/>
        </p:blipFill>
        <p:spPr bwMode="auto">
          <a:xfrm>
            <a:off x="6948264" y="3037218"/>
            <a:ext cx="1326648" cy="103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93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2FA-E44F-1241-B9B5-7B8834E103E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Ship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Cloud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Ship</a:t>
            </a:r>
            <a:r>
              <a:rPr lang="nl-NL" dirty="0" smtClean="0"/>
              <a:t> Image </a:t>
            </a:r>
            <a:r>
              <a:rPr lang="nl-NL" dirty="0" err="1" smtClean="0"/>
              <a:t>to</a:t>
            </a:r>
            <a:r>
              <a:rPr lang="nl-NL" dirty="0" smtClean="0"/>
              <a:t> [Run on] Cloud</a:t>
            </a:r>
          </a:p>
          <a:p>
            <a:pPr lvl="1"/>
            <a:r>
              <a:rPr lang="nl-NL" dirty="0" err="1"/>
              <a:t>All</a:t>
            </a:r>
            <a:r>
              <a:rPr lang="nl-NL" dirty="0"/>
              <a:t> product </a:t>
            </a:r>
            <a:r>
              <a:rPr lang="nl-NL" dirty="0" err="1"/>
              <a:t>installation</a:t>
            </a:r>
            <a:r>
              <a:rPr lang="nl-NL" dirty="0"/>
              <a:t>, </a:t>
            </a:r>
            <a:r>
              <a:rPr lang="nl-NL" dirty="0" err="1"/>
              <a:t>configuration</a:t>
            </a:r>
            <a:r>
              <a:rPr lang="nl-NL" dirty="0"/>
              <a:t>, </a:t>
            </a:r>
            <a:r>
              <a:rPr lang="nl-NL" dirty="0" err="1"/>
              <a:t>custom</a:t>
            </a:r>
            <a:r>
              <a:rPr lang="nl-NL" dirty="0"/>
              <a:t> software </a:t>
            </a:r>
            <a:r>
              <a:rPr lang="nl-NL" dirty="0" err="1"/>
              <a:t>deployment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testing</a:t>
            </a:r>
            <a:r>
              <a:rPr lang="nl-NL" dirty="0"/>
              <a:t> has been </a:t>
            </a:r>
            <a:r>
              <a:rPr lang="nl-NL" dirty="0" err="1"/>
              <a:t>done</a:t>
            </a:r>
            <a:r>
              <a:rPr lang="nl-NL" dirty="0"/>
              <a:t> – </a:t>
            </a:r>
            <a:r>
              <a:rPr lang="nl-NL" dirty="0" err="1"/>
              <a:t>all</a:t>
            </a:r>
            <a:r>
              <a:rPr lang="nl-NL" dirty="0"/>
              <a:t> we </a:t>
            </a:r>
            <a:r>
              <a:rPr lang="nl-NL" dirty="0" err="1"/>
              <a:t>need</a:t>
            </a:r>
            <a:r>
              <a:rPr lang="nl-NL" dirty="0"/>
              <a:t> is a </a:t>
            </a:r>
            <a:r>
              <a:rPr lang="nl-NL" dirty="0" err="1"/>
              <a:t>place</a:t>
            </a:r>
            <a:r>
              <a:rPr lang="nl-NL" dirty="0"/>
              <a:t> for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land</a:t>
            </a:r>
            <a:endParaRPr lang="en-US" dirty="0"/>
          </a:p>
          <a:p>
            <a:pPr lvl="1"/>
            <a:r>
              <a:rPr lang="nl-NL" dirty="0" smtClean="0"/>
              <a:t>Complete environment, ready </a:t>
            </a:r>
            <a:r>
              <a:rPr lang="nl-NL" dirty="0" err="1" smtClean="0"/>
              <a:t>to</a:t>
            </a:r>
            <a:r>
              <a:rPr lang="nl-NL" dirty="0" smtClean="0"/>
              <a:t> run on </a:t>
            </a:r>
            <a:r>
              <a:rPr lang="nl-NL" dirty="0" err="1" smtClean="0"/>
              <a:t>any</a:t>
            </a:r>
            <a:r>
              <a:rPr lang="nl-NL" dirty="0" smtClean="0"/>
              <a:t> Docker </a:t>
            </a:r>
            <a:r>
              <a:rPr lang="nl-NL" dirty="0" err="1" smtClean="0"/>
              <a:t>enabled</a:t>
            </a:r>
            <a:r>
              <a:rPr lang="nl-NL" dirty="0" smtClean="0"/>
              <a:t> platform</a:t>
            </a:r>
          </a:p>
          <a:p>
            <a:r>
              <a:rPr lang="nl-NL" dirty="0" err="1" smtClean="0"/>
              <a:t>Many</a:t>
            </a:r>
            <a:r>
              <a:rPr lang="nl-NL" dirty="0" smtClean="0"/>
              <a:t> public </a:t>
            </a:r>
            <a:r>
              <a:rPr lang="nl-NL" dirty="0" err="1" smtClean="0"/>
              <a:t>cloud</a:t>
            </a:r>
            <a:r>
              <a:rPr lang="nl-NL" dirty="0" smtClean="0"/>
              <a:t> providers support running Docker Containers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4090893" y="3944535"/>
            <a:ext cx="4081507" cy="2724825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54236" y="4581464"/>
            <a:ext cx="2330643" cy="16789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ttp://blog.vtc.com/wp-content/uploads/2012/09/windows-mac-os-linux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5" t="50001" r="29121" b="-1"/>
          <a:stretch/>
        </p:blipFill>
        <p:spPr bwMode="auto">
          <a:xfrm>
            <a:off x="4872072" y="4694922"/>
            <a:ext cx="439353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be 7"/>
          <p:cNvSpPr/>
          <p:nvPr/>
        </p:nvSpPr>
        <p:spPr>
          <a:xfrm>
            <a:off x="1763688" y="3356992"/>
            <a:ext cx="2038920" cy="1705063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/>
              <a:t>Public Docker </a:t>
            </a:r>
            <a:r>
              <a:rPr lang="nl-NL" sz="1600" dirty="0" err="1" smtClean="0"/>
              <a:t>Registry</a:t>
            </a: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r>
              <a:rPr lang="nl-NL" sz="1600" dirty="0" smtClean="0"/>
              <a:t>Docker Hub</a:t>
            </a:r>
            <a:endParaRPr lang="en-US" sz="1600" dirty="0"/>
          </a:p>
        </p:txBody>
      </p:sp>
      <p:pic>
        <p:nvPicPr>
          <p:cNvPr id="9" name="Picture 2" descr="http://bluedesk.nl/app/uploads/2015/04/Docker-Build-Ship-Run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7" r="42278" b="33569"/>
          <a:stretch/>
        </p:blipFill>
        <p:spPr bwMode="auto">
          <a:xfrm>
            <a:off x="3070727" y="4273179"/>
            <a:ext cx="803889" cy="5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bluedesk.nl/app/uploads/2015/04/Docker-Build-Ship-Run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8" b="32411"/>
          <a:stretch/>
        </p:blipFill>
        <p:spPr bwMode="auto">
          <a:xfrm>
            <a:off x="5424721" y="4816750"/>
            <a:ext cx="1430569" cy="104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bluedesk.nl/app/uploads/2015/04/Docker-Build-Ship-Run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7" r="42278" b="33569"/>
          <a:stretch/>
        </p:blipFill>
        <p:spPr bwMode="auto">
          <a:xfrm>
            <a:off x="2945666" y="4372282"/>
            <a:ext cx="803889" cy="5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bluedesk.nl/app/uploads/2015/04/Docker-Build-Ship-Run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7" r="42278" b="33569"/>
          <a:stretch/>
        </p:blipFill>
        <p:spPr bwMode="auto">
          <a:xfrm>
            <a:off x="3007164" y="4082555"/>
            <a:ext cx="803889" cy="5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bluedesk.nl/app/uploads/2015/04/Docker-Build-Ship-Run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7" r="42278" b="33569"/>
          <a:stretch/>
        </p:blipFill>
        <p:spPr bwMode="auto">
          <a:xfrm>
            <a:off x="3005873" y="3792828"/>
            <a:ext cx="803889" cy="5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 13"/>
          <p:cNvSpPr/>
          <p:nvPr/>
        </p:nvSpPr>
        <p:spPr>
          <a:xfrm>
            <a:off x="3635896" y="4200348"/>
            <a:ext cx="2349655" cy="762230"/>
          </a:xfrm>
          <a:custGeom>
            <a:avLst/>
            <a:gdLst>
              <a:gd name="connsiteX0" fmla="*/ 0 w 1701800"/>
              <a:gd name="connsiteY0" fmla="*/ 305030 h 762230"/>
              <a:gd name="connsiteX1" fmla="*/ 897467 w 1701800"/>
              <a:gd name="connsiteY1" fmla="*/ 230 h 762230"/>
              <a:gd name="connsiteX2" fmla="*/ 1566333 w 1701800"/>
              <a:gd name="connsiteY2" fmla="*/ 347364 h 762230"/>
              <a:gd name="connsiteX3" fmla="*/ 1701800 w 1701800"/>
              <a:gd name="connsiteY3" fmla="*/ 762230 h 76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1800" h="762230">
                <a:moveTo>
                  <a:pt x="0" y="305030"/>
                </a:moveTo>
                <a:cubicBezTo>
                  <a:pt x="318206" y="149102"/>
                  <a:pt x="636412" y="-6826"/>
                  <a:pt x="897467" y="230"/>
                </a:cubicBezTo>
                <a:cubicBezTo>
                  <a:pt x="1158522" y="7286"/>
                  <a:pt x="1432278" y="220364"/>
                  <a:pt x="1566333" y="347364"/>
                </a:cubicBezTo>
                <a:cubicBezTo>
                  <a:pt x="1700389" y="474364"/>
                  <a:pt x="1701094" y="618297"/>
                  <a:pt x="1701800" y="762230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2016243">
            <a:off x="5250400" y="411651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</a:t>
            </a:r>
            <a:r>
              <a:rPr lang="nl-NL" dirty="0" smtClean="0"/>
              <a:t>ull &amp;run</a:t>
            </a:r>
            <a:endParaRPr lang="en-US" dirty="0"/>
          </a:p>
        </p:txBody>
      </p:sp>
      <p:pic>
        <p:nvPicPr>
          <p:cNvPr id="16" name="Picture 2" descr="aws+dock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856" y="5949280"/>
            <a:ext cx="2825224" cy="89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pbs.twimg.com/media/B83fY48IIAEHfO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25" y="5863895"/>
            <a:ext cx="2043028" cy="81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blog.profitbricks.com/wp-content/uploads/2015/06/Docker-Hosting-ProfitBrick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834" y="3267322"/>
            <a:ext cx="1909649" cy="100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cloudtimes.org/wp-content/uploads/2015/01/azur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374" y="4875473"/>
            <a:ext cx="1012411" cy="50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://blog.altoros.com/wp-content/uploads/2015/05/cloud-foundry-docke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20" y="3321356"/>
            <a:ext cx="1336040" cy="62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blog.inforeseau.com/wp-content/uploads/2010/12/Capture-icone-archive-tar-gz-bz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20" y="5093218"/>
            <a:ext cx="1518336" cy="129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bluedesk.nl/app/uploads/2015/04/Docker-Build-Ship-Run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7" r="42278" b="33569"/>
          <a:stretch/>
        </p:blipFill>
        <p:spPr bwMode="auto">
          <a:xfrm>
            <a:off x="1361743" y="5421834"/>
            <a:ext cx="803889" cy="5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eeform 20"/>
          <p:cNvSpPr/>
          <p:nvPr/>
        </p:nvSpPr>
        <p:spPr>
          <a:xfrm>
            <a:off x="2091267" y="5411841"/>
            <a:ext cx="3445933" cy="699537"/>
          </a:xfrm>
          <a:custGeom>
            <a:avLst/>
            <a:gdLst>
              <a:gd name="connsiteX0" fmla="*/ 0 w 3445933"/>
              <a:gd name="connsiteY0" fmla="*/ 345492 h 699537"/>
              <a:gd name="connsiteX1" fmla="*/ 1837266 w 3445933"/>
              <a:gd name="connsiteY1" fmla="*/ 692626 h 699537"/>
              <a:gd name="connsiteX2" fmla="*/ 3005666 w 3445933"/>
              <a:gd name="connsiteY2" fmla="*/ 66092 h 699537"/>
              <a:gd name="connsiteX3" fmla="*/ 3445933 w 3445933"/>
              <a:gd name="connsiteY3" fmla="*/ 49159 h 69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5933" h="699537">
                <a:moveTo>
                  <a:pt x="0" y="345492"/>
                </a:moveTo>
                <a:cubicBezTo>
                  <a:pt x="668161" y="542342"/>
                  <a:pt x="1336322" y="739193"/>
                  <a:pt x="1837266" y="692626"/>
                </a:cubicBezTo>
                <a:cubicBezTo>
                  <a:pt x="2338210" y="646059"/>
                  <a:pt x="2737555" y="173336"/>
                  <a:pt x="3005666" y="66092"/>
                </a:cubicBezTo>
                <a:cubicBezTo>
                  <a:pt x="3273777" y="-41152"/>
                  <a:pt x="3359855" y="4003"/>
                  <a:pt x="3445933" y="49159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6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2FA-E44F-1241-B9B5-7B8834E103E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CD = Container Delivery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Why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make </a:t>
            </a:r>
            <a:r>
              <a:rPr lang="nl-NL" dirty="0" err="1" smtClean="0"/>
              <a:t>continuous</a:t>
            </a:r>
            <a:r>
              <a:rPr lang="nl-NL" dirty="0" smtClean="0"/>
              <a:t> software delivery </a:t>
            </a:r>
            <a:r>
              <a:rPr lang="nl-NL" dirty="0" err="1" smtClean="0"/>
              <a:t>include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container as well?</a:t>
            </a:r>
          </a:p>
          <a:p>
            <a:pPr lvl="1"/>
            <a:r>
              <a:rPr lang="nl-NL" dirty="0" err="1" smtClean="0"/>
              <a:t>Automated</a:t>
            </a:r>
            <a:r>
              <a:rPr lang="nl-NL" dirty="0" smtClean="0"/>
              <a:t> </a:t>
            </a:r>
            <a:r>
              <a:rPr lang="nl-NL" dirty="0" err="1" smtClean="0"/>
              <a:t>build</a:t>
            </a:r>
            <a:r>
              <a:rPr lang="nl-NL" dirty="0" smtClean="0"/>
              <a:t> does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just</a:t>
            </a:r>
            <a:r>
              <a:rPr lang="nl-NL" dirty="0" smtClean="0"/>
              <a:t> </a:t>
            </a:r>
            <a:r>
              <a:rPr lang="nl-NL" dirty="0" err="1" smtClean="0"/>
              <a:t>build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software but </a:t>
            </a:r>
            <a:r>
              <a:rPr lang="nl-NL" dirty="0" err="1" smtClean="0"/>
              <a:t>the</a:t>
            </a:r>
            <a:r>
              <a:rPr lang="nl-NL" dirty="0" smtClean="0"/>
              <a:t> container as well</a:t>
            </a:r>
          </a:p>
          <a:p>
            <a:pPr lvl="1"/>
            <a:r>
              <a:rPr lang="nl-NL" dirty="0" smtClean="0"/>
              <a:t>The </a:t>
            </a:r>
            <a:r>
              <a:rPr lang="nl-NL" dirty="0" err="1" smtClean="0"/>
              <a:t>delivered</a:t>
            </a:r>
            <a:r>
              <a:rPr lang="nl-NL" dirty="0" smtClean="0"/>
              <a:t> </a:t>
            </a:r>
            <a:r>
              <a:rPr lang="nl-NL" dirty="0" err="1" smtClean="0"/>
              <a:t>artifact</a:t>
            </a:r>
            <a:r>
              <a:rPr lang="nl-NL" dirty="0" smtClean="0"/>
              <a:t> is </a:t>
            </a:r>
            <a:r>
              <a:rPr lang="nl-NL" dirty="0" err="1" smtClean="0"/>
              <a:t>the</a:t>
            </a:r>
            <a:r>
              <a:rPr lang="nl-NL" dirty="0" smtClean="0"/>
              <a:t> container image</a:t>
            </a:r>
          </a:p>
          <a:p>
            <a:pPr lvl="1"/>
            <a:r>
              <a:rPr lang="nl-NL" dirty="0" smtClean="0"/>
              <a:t>The Test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Acceptance</a:t>
            </a:r>
            <a:r>
              <a:rPr lang="nl-NL" dirty="0" smtClean="0"/>
              <a:t> Environment are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definition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same</a:t>
            </a:r>
            <a:r>
              <a:rPr lang="nl-NL" dirty="0" smtClean="0"/>
              <a:t> as </a:t>
            </a:r>
            <a:r>
              <a:rPr lang="nl-NL" dirty="0" err="1" smtClean="0"/>
              <a:t>the</a:t>
            </a:r>
            <a:r>
              <a:rPr lang="nl-NL" dirty="0" smtClean="0"/>
              <a:t> development environment – </a:t>
            </a:r>
            <a:r>
              <a:rPr lang="nl-NL" dirty="0" err="1" smtClean="0"/>
              <a:t>because</a:t>
            </a:r>
            <a:r>
              <a:rPr lang="nl-NL" dirty="0" smtClean="0"/>
              <a:t> </a:t>
            </a:r>
            <a:r>
              <a:rPr lang="nl-NL" dirty="0" err="1" smtClean="0"/>
              <a:t>they</a:t>
            </a:r>
            <a:r>
              <a:rPr lang="nl-NL" dirty="0" smtClean="0"/>
              <a:t> </a:t>
            </a:r>
            <a:r>
              <a:rPr lang="nl-NL" i="1" dirty="0" smtClean="0"/>
              <a:t>are </a:t>
            </a:r>
            <a:r>
              <a:rPr lang="nl-NL" i="1" dirty="0" err="1" smtClean="0"/>
              <a:t>the</a:t>
            </a:r>
            <a:r>
              <a:rPr lang="nl-NL" i="1" dirty="0" smtClean="0"/>
              <a:t> container</a:t>
            </a:r>
            <a:endParaRPr lang="en-US" i="1" dirty="0"/>
          </a:p>
        </p:txBody>
      </p:sp>
      <p:pic>
        <p:nvPicPr>
          <p:cNvPr id="5" name="Picture 2" descr="http://engineering.laterooms.com/content/images/2015/09/pipeline-pl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388" y="3344763"/>
            <a:ext cx="709612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63688" y="4005064"/>
            <a:ext cx="1008112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http://edu.delestra.com/docker-slides/img/docker_in_CI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86" b="44549"/>
          <a:stretch/>
        </p:blipFill>
        <p:spPr bwMode="auto">
          <a:xfrm>
            <a:off x="221463" y="4683025"/>
            <a:ext cx="2541044" cy="107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16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2FA-E44F-1241-B9B5-7B8834E103E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Containers are built on </a:t>
            </a:r>
            <a:r>
              <a:rPr lang="nl-NL" dirty="0" err="1" smtClean="0"/>
              <a:t>layers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Containers (</a:t>
            </a:r>
            <a:r>
              <a:rPr lang="nl-NL" dirty="0" err="1" smtClean="0"/>
              <a:t>and</a:t>
            </a:r>
            <a:r>
              <a:rPr lang="nl-NL" dirty="0" smtClean="0"/>
              <a:t> Container Images) are </a:t>
            </a:r>
            <a:r>
              <a:rPr lang="nl-NL" dirty="0" err="1" smtClean="0"/>
              <a:t>collections</a:t>
            </a:r>
            <a:r>
              <a:rPr lang="nl-NL" dirty="0" smtClean="0"/>
              <a:t> of files in a Docker </a:t>
            </a:r>
            <a:r>
              <a:rPr lang="nl-NL" dirty="0" err="1" smtClean="0"/>
              <a:t>controlled</a:t>
            </a:r>
            <a:r>
              <a:rPr lang="nl-NL" dirty="0" smtClean="0"/>
              <a:t> file system</a:t>
            </a:r>
          </a:p>
          <a:p>
            <a:r>
              <a:rPr lang="nl-NL" dirty="0" smtClean="0"/>
              <a:t>Files are </a:t>
            </a:r>
            <a:r>
              <a:rPr lang="nl-NL" dirty="0" err="1" smtClean="0"/>
              <a:t>copied</a:t>
            </a:r>
            <a:r>
              <a:rPr lang="nl-NL" dirty="0" smtClean="0"/>
              <a:t>-on-</a:t>
            </a:r>
            <a:r>
              <a:rPr lang="nl-NL" dirty="0" err="1" smtClean="0"/>
              <a:t>write</a:t>
            </a:r>
            <a:r>
              <a:rPr lang="nl-NL" dirty="0" smtClean="0"/>
              <a:t> in </a:t>
            </a:r>
            <a:r>
              <a:rPr lang="nl-NL" dirty="0" err="1" smtClean="0"/>
              <a:t>this</a:t>
            </a:r>
            <a:r>
              <a:rPr lang="nl-NL" dirty="0" smtClean="0"/>
              <a:t> file system – </a:t>
            </a:r>
            <a:r>
              <a:rPr lang="nl-NL" dirty="0" err="1" smtClean="0"/>
              <a:t>and</a:t>
            </a:r>
            <a:r>
              <a:rPr lang="nl-NL" dirty="0" smtClean="0"/>
              <a:t> shared </a:t>
            </a:r>
            <a:r>
              <a:rPr lang="nl-NL" dirty="0" err="1" smtClean="0"/>
              <a:t>until</a:t>
            </a:r>
            <a:r>
              <a:rPr lang="nl-NL" dirty="0" smtClean="0"/>
              <a:t> </a:t>
            </a:r>
            <a:r>
              <a:rPr lang="nl-NL" dirty="0" err="1" smtClean="0"/>
              <a:t>then</a:t>
            </a:r>
            <a:endParaRPr lang="nl-NL" dirty="0" smtClean="0"/>
          </a:p>
          <a:p>
            <a:r>
              <a:rPr lang="nl-NL" dirty="0" smtClean="0"/>
              <a:t>(</a:t>
            </a:r>
            <a:r>
              <a:rPr lang="nl-NL" dirty="0" err="1" smtClean="0"/>
              <a:t>read</a:t>
            </a:r>
            <a:r>
              <a:rPr lang="nl-NL" dirty="0" smtClean="0"/>
              <a:t> </a:t>
            </a:r>
            <a:r>
              <a:rPr lang="nl-NL" dirty="0" err="1" smtClean="0"/>
              <a:t>only</a:t>
            </a:r>
            <a:r>
              <a:rPr lang="nl-NL" dirty="0" smtClean="0"/>
              <a:t>) Images are shared </a:t>
            </a:r>
            <a:r>
              <a:rPr lang="nl-NL" dirty="0" err="1" smtClean="0"/>
              <a:t>across</a:t>
            </a:r>
            <a:r>
              <a:rPr lang="nl-NL" dirty="0" smtClean="0"/>
              <a:t> </a:t>
            </a:r>
            <a:r>
              <a:rPr lang="nl-NL" dirty="0" err="1" smtClean="0"/>
              <a:t>all</a:t>
            </a:r>
            <a:r>
              <a:rPr lang="nl-NL" dirty="0" smtClean="0"/>
              <a:t> containers run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them</a:t>
            </a:r>
            <a:endParaRPr lang="nl-NL" dirty="0" smtClean="0"/>
          </a:p>
          <a:p>
            <a:pPr lvl="1"/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also</a:t>
            </a:r>
            <a:r>
              <a:rPr lang="nl-NL" dirty="0" smtClean="0"/>
              <a:t> shared </a:t>
            </a:r>
            <a:r>
              <a:rPr lang="nl-NL" dirty="0" err="1" smtClean="0"/>
              <a:t>across</a:t>
            </a:r>
            <a:r>
              <a:rPr lang="nl-NL" dirty="0" smtClean="0"/>
              <a:t> images built on top of </a:t>
            </a:r>
            <a:r>
              <a:rPr lang="nl-NL" dirty="0" err="1" smtClean="0"/>
              <a:t>them</a:t>
            </a:r>
            <a:endParaRPr lang="nl-NL" dirty="0" smtClean="0"/>
          </a:p>
          <a:p>
            <a:r>
              <a:rPr lang="nl-NL" dirty="0" smtClean="0"/>
              <a:t>The Docker host running </a:t>
            </a:r>
            <a:r>
              <a:rPr lang="nl-NL" dirty="0" err="1" smtClean="0"/>
              <a:t>the</a:t>
            </a:r>
            <a:r>
              <a:rPr lang="nl-NL" dirty="0" smtClean="0"/>
              <a:t> below 9 containers has </a:t>
            </a:r>
          </a:p>
          <a:p>
            <a:pPr lvl="1"/>
            <a:r>
              <a:rPr lang="nl-NL" dirty="0" smtClean="0"/>
              <a:t>5 containers </a:t>
            </a:r>
            <a:r>
              <a:rPr lang="nl-NL" dirty="0" err="1" smtClean="0"/>
              <a:t>sharing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same</a:t>
            </a:r>
            <a:r>
              <a:rPr lang="nl-NL" dirty="0" smtClean="0"/>
              <a:t> Ubuntu 14.04 image (188 MB </a:t>
            </a:r>
            <a:r>
              <a:rPr lang="nl-NL" dirty="0" err="1" smtClean="0"/>
              <a:t>once</a:t>
            </a:r>
            <a:r>
              <a:rPr lang="nl-NL" dirty="0" smtClean="0"/>
              <a:t>, </a:t>
            </a:r>
            <a:r>
              <a:rPr lang="nl-NL" dirty="0" err="1" smtClean="0"/>
              <a:t>not</a:t>
            </a:r>
            <a:r>
              <a:rPr lang="nl-NL" dirty="0" smtClean="0"/>
              <a:t> 5 </a:t>
            </a:r>
            <a:r>
              <a:rPr lang="nl-NL" dirty="0" err="1" smtClean="0"/>
              <a:t>times</a:t>
            </a:r>
            <a:r>
              <a:rPr lang="nl-NL" dirty="0" smtClean="0"/>
              <a:t>!)</a:t>
            </a:r>
          </a:p>
          <a:p>
            <a:pPr lvl="1"/>
            <a:r>
              <a:rPr lang="nl-NL" dirty="0" smtClean="0"/>
              <a:t>4 containers </a:t>
            </a:r>
            <a:r>
              <a:rPr lang="nl-NL" dirty="0" err="1" smtClean="0"/>
              <a:t>sharing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same</a:t>
            </a:r>
            <a:r>
              <a:rPr lang="nl-NL" dirty="0" smtClean="0"/>
              <a:t> </a:t>
            </a:r>
            <a:r>
              <a:rPr lang="nl-NL" dirty="0" err="1" smtClean="0"/>
              <a:t>CentOS</a:t>
            </a:r>
            <a:r>
              <a:rPr lang="nl-NL" dirty="0" smtClean="0"/>
              <a:t> 7 image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9552" y="5834422"/>
            <a:ext cx="5472608" cy="57606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Image</a:t>
            </a:r>
          </a:p>
          <a:p>
            <a:pPr algn="ctr"/>
            <a:r>
              <a:rPr lang="nl-NL" dirty="0" smtClean="0"/>
              <a:t>Ubuntu 14.04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95936" y="5380062"/>
            <a:ext cx="2016224" cy="38919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Tomcat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9552" y="4451495"/>
            <a:ext cx="2016224" cy="12817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My Simple Container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60285" y="5834422"/>
            <a:ext cx="2444163" cy="57606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Image</a:t>
            </a:r>
          </a:p>
          <a:p>
            <a:pPr algn="ctr"/>
            <a:r>
              <a:rPr lang="nl-NL" dirty="0" err="1" smtClean="0"/>
              <a:t>CentOS</a:t>
            </a:r>
            <a:r>
              <a:rPr lang="nl-NL" dirty="0" smtClean="0"/>
              <a:t> 7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663788" y="5380062"/>
            <a:ext cx="1260140" cy="38919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NGINX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56176" y="5380062"/>
            <a:ext cx="1224136" cy="38919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Node.js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452320" y="5380062"/>
            <a:ext cx="1152128" cy="38919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MySQL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663788" y="4451495"/>
            <a:ext cx="1260140" cy="8497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i="1" dirty="0" smtClean="0"/>
              <a:t>web</a:t>
            </a:r>
            <a:endParaRPr lang="en-US" i="1" dirty="0"/>
          </a:p>
        </p:txBody>
      </p:sp>
      <p:sp>
        <p:nvSpPr>
          <p:cNvPr id="13" name="Rectangle 12"/>
          <p:cNvSpPr/>
          <p:nvPr/>
        </p:nvSpPr>
        <p:spPr>
          <a:xfrm>
            <a:off x="4932040" y="4465878"/>
            <a:ext cx="495672" cy="835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i="1" dirty="0"/>
              <a:t>a</a:t>
            </a:r>
            <a:r>
              <a:rPr lang="nl-NL" sz="1200" i="1" dirty="0" smtClean="0"/>
              <a:t>pp</a:t>
            </a:r>
          </a:p>
          <a:p>
            <a:pPr algn="ctr"/>
            <a:r>
              <a:rPr lang="nl-NL" sz="1200" i="1" dirty="0" smtClean="0"/>
              <a:t>1</a:t>
            </a:r>
            <a:endParaRPr lang="en-US" sz="1200" i="1" dirty="0"/>
          </a:p>
        </p:txBody>
      </p:sp>
      <p:sp>
        <p:nvSpPr>
          <p:cNvPr id="14" name="Rectangle 13"/>
          <p:cNvSpPr/>
          <p:nvPr/>
        </p:nvSpPr>
        <p:spPr>
          <a:xfrm>
            <a:off x="3995936" y="4912010"/>
            <a:ext cx="864096" cy="38919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3rd party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5508104" y="4465878"/>
            <a:ext cx="495672" cy="835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i="1" dirty="0"/>
              <a:t>a</a:t>
            </a:r>
            <a:r>
              <a:rPr lang="nl-NL" sz="1200" i="1" dirty="0" smtClean="0"/>
              <a:t>pp</a:t>
            </a:r>
            <a:br>
              <a:rPr lang="nl-NL" sz="1200" i="1" dirty="0" smtClean="0"/>
            </a:br>
            <a:r>
              <a:rPr lang="nl-NL" sz="1200" i="1" dirty="0" smtClean="0"/>
              <a:t>2</a:t>
            </a:r>
            <a:endParaRPr lang="en-US" sz="1200" i="1" dirty="0"/>
          </a:p>
        </p:txBody>
      </p:sp>
      <p:sp>
        <p:nvSpPr>
          <p:cNvPr id="16" name="Rectangle 15"/>
          <p:cNvSpPr/>
          <p:nvPr/>
        </p:nvSpPr>
        <p:spPr>
          <a:xfrm>
            <a:off x="3995936" y="4465878"/>
            <a:ext cx="864096" cy="3908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i="1" dirty="0" smtClean="0"/>
              <a:t>IAM</a:t>
            </a:r>
            <a:endParaRPr lang="en-US" sz="1400" i="1" dirty="0"/>
          </a:p>
        </p:txBody>
      </p:sp>
      <p:sp>
        <p:nvSpPr>
          <p:cNvPr id="17" name="Rectangle 16"/>
          <p:cNvSpPr/>
          <p:nvPr/>
        </p:nvSpPr>
        <p:spPr>
          <a:xfrm>
            <a:off x="6164560" y="4465878"/>
            <a:ext cx="351656" cy="835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i="1" dirty="0" smtClean="0"/>
              <a:t>X</a:t>
            </a:r>
            <a:endParaRPr lang="en-US" sz="1200" i="1" dirty="0"/>
          </a:p>
        </p:txBody>
      </p:sp>
      <p:sp>
        <p:nvSpPr>
          <p:cNvPr id="18" name="Rectangle 17"/>
          <p:cNvSpPr/>
          <p:nvPr/>
        </p:nvSpPr>
        <p:spPr>
          <a:xfrm>
            <a:off x="7452320" y="4465878"/>
            <a:ext cx="1152128" cy="835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i="1" dirty="0" err="1" smtClean="0"/>
              <a:t>mydb</a:t>
            </a:r>
            <a:endParaRPr lang="en-US" sz="1400" i="1" dirty="0"/>
          </a:p>
        </p:txBody>
      </p:sp>
      <p:sp>
        <p:nvSpPr>
          <p:cNvPr id="19" name="Rectangle 18"/>
          <p:cNvSpPr/>
          <p:nvPr/>
        </p:nvSpPr>
        <p:spPr>
          <a:xfrm>
            <a:off x="6596608" y="4465878"/>
            <a:ext cx="351656" cy="835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i="1" dirty="0" smtClean="0"/>
              <a:t>Y</a:t>
            </a:r>
            <a:endParaRPr lang="en-US" sz="1200" i="1" dirty="0"/>
          </a:p>
        </p:txBody>
      </p:sp>
      <p:sp>
        <p:nvSpPr>
          <p:cNvPr id="20" name="Rectangle 19"/>
          <p:cNvSpPr/>
          <p:nvPr/>
        </p:nvSpPr>
        <p:spPr>
          <a:xfrm>
            <a:off x="7028656" y="4465878"/>
            <a:ext cx="351656" cy="835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i="1" dirty="0"/>
              <a:t>Z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9817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2FA-E44F-1241-B9B5-7B8834E103E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03848" y="548680"/>
            <a:ext cx="5616624" cy="990000"/>
          </a:xfrm>
        </p:spPr>
        <p:txBody>
          <a:bodyPr/>
          <a:lstStyle/>
          <a:p>
            <a:r>
              <a:rPr lang="nl-NL" dirty="0" smtClean="0"/>
              <a:t>Running a Container</a:t>
            </a:r>
            <a:br>
              <a:rPr lang="nl-NL" dirty="0" smtClean="0"/>
            </a:br>
            <a:r>
              <a:rPr lang="nl-NL" dirty="0" err="1" smtClean="0"/>
              <a:t>adds</a:t>
            </a:r>
            <a:r>
              <a:rPr lang="nl-NL" dirty="0" smtClean="0"/>
              <a:t> a </a:t>
            </a:r>
            <a:r>
              <a:rPr lang="nl-NL" dirty="0" err="1" smtClean="0"/>
              <a:t>Writable</a:t>
            </a:r>
            <a:r>
              <a:rPr lang="nl-NL" dirty="0" smtClean="0"/>
              <a:t> </a:t>
            </a:r>
            <a:r>
              <a:rPr lang="nl-NL" dirty="0" err="1" smtClean="0"/>
              <a:t>Layer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 container is run </a:t>
            </a:r>
            <a:r>
              <a:rPr lang="nl-NL" dirty="0" err="1" smtClean="0"/>
              <a:t>from</a:t>
            </a:r>
            <a:r>
              <a:rPr lang="nl-NL" dirty="0" smtClean="0"/>
              <a:t> a </a:t>
            </a:r>
            <a:r>
              <a:rPr lang="nl-NL" dirty="0" err="1" smtClean="0"/>
              <a:t>predefined</a:t>
            </a:r>
            <a:r>
              <a:rPr lang="nl-NL" dirty="0" smtClean="0"/>
              <a:t> Image</a:t>
            </a:r>
          </a:p>
          <a:p>
            <a:pPr lvl="1"/>
            <a:r>
              <a:rPr lang="nl-NL" dirty="0" err="1" smtClean="0"/>
              <a:t>This</a:t>
            </a:r>
            <a:r>
              <a:rPr lang="nl-NL" dirty="0" smtClean="0"/>
              <a:t> image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local</a:t>
            </a:r>
            <a:r>
              <a:rPr lang="nl-NL" dirty="0" smtClean="0"/>
              <a:t> – </a:t>
            </a:r>
            <a:r>
              <a:rPr lang="nl-NL" dirty="0" err="1" smtClean="0"/>
              <a:t>possibly</a:t>
            </a:r>
            <a:r>
              <a:rPr lang="nl-NL" dirty="0" smtClean="0"/>
              <a:t> </a:t>
            </a:r>
            <a:r>
              <a:rPr lang="nl-NL" dirty="0" err="1" smtClean="0"/>
              <a:t>used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existing</a:t>
            </a:r>
            <a:r>
              <a:rPr lang="nl-NL" dirty="0" smtClean="0"/>
              <a:t> container or image</a:t>
            </a:r>
          </a:p>
          <a:p>
            <a:r>
              <a:rPr lang="nl-NL" dirty="0" smtClean="0"/>
              <a:t>Running </a:t>
            </a:r>
            <a:r>
              <a:rPr lang="nl-NL" dirty="0"/>
              <a:t>a Container </a:t>
            </a:r>
            <a:r>
              <a:rPr lang="nl-NL" dirty="0" err="1"/>
              <a:t>entails</a:t>
            </a:r>
            <a:r>
              <a:rPr lang="nl-NL" dirty="0"/>
              <a:t> </a:t>
            </a:r>
            <a:r>
              <a:rPr lang="nl-NL" dirty="0" err="1"/>
              <a:t>adding</a:t>
            </a:r>
            <a:r>
              <a:rPr lang="nl-NL" dirty="0"/>
              <a:t> a container </a:t>
            </a:r>
            <a:r>
              <a:rPr lang="nl-NL" dirty="0" err="1"/>
              <a:t>specific</a:t>
            </a:r>
            <a:r>
              <a:rPr lang="nl-NL" dirty="0"/>
              <a:t> </a:t>
            </a:r>
            <a:r>
              <a:rPr lang="nl-NL" dirty="0" err="1"/>
              <a:t>Writable</a:t>
            </a:r>
            <a:r>
              <a:rPr lang="nl-NL" dirty="0"/>
              <a:t> </a:t>
            </a:r>
            <a:r>
              <a:rPr lang="nl-NL" dirty="0" err="1"/>
              <a:t>Layer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smtClean="0"/>
              <a:t>stack of </a:t>
            </a:r>
            <a:r>
              <a:rPr lang="nl-NL" dirty="0" err="1" smtClean="0"/>
              <a:t>reuable</a:t>
            </a:r>
            <a:r>
              <a:rPr lang="nl-NL" dirty="0" smtClean="0"/>
              <a:t> image </a:t>
            </a:r>
            <a:r>
              <a:rPr lang="nl-NL" dirty="0" err="1" smtClean="0"/>
              <a:t>layers</a:t>
            </a:r>
            <a:endParaRPr lang="nl-NL" dirty="0" smtClean="0"/>
          </a:p>
          <a:p>
            <a:r>
              <a:rPr lang="nl-NL" dirty="0" smtClean="0"/>
              <a:t>Copy on </a:t>
            </a:r>
            <a:r>
              <a:rPr lang="nl-NL" dirty="0" err="1" smtClean="0"/>
              <a:t>write</a:t>
            </a:r>
            <a:r>
              <a:rPr lang="nl-NL" dirty="0" smtClean="0"/>
              <a:t>: </a:t>
            </a:r>
            <a:r>
              <a:rPr lang="nl-NL" dirty="0" err="1" smtClean="0"/>
              <a:t>edit</a:t>
            </a:r>
            <a:r>
              <a:rPr lang="nl-NL" dirty="0" smtClean="0"/>
              <a:t> or </a:t>
            </a:r>
            <a:r>
              <a:rPr lang="nl-NL" dirty="0" err="1" smtClean="0"/>
              <a:t>create</a:t>
            </a:r>
            <a:r>
              <a:rPr lang="nl-NL" dirty="0" smtClean="0"/>
              <a:t> a file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dirty="0" smtClean="0"/>
              <a:t> </a:t>
            </a:r>
            <a:r>
              <a:rPr lang="nl-NL" dirty="0" err="1" smtClean="0"/>
              <a:t>gets</a:t>
            </a:r>
            <a:r>
              <a:rPr lang="nl-NL" dirty="0" smtClean="0"/>
              <a:t> </a:t>
            </a:r>
            <a:r>
              <a:rPr lang="nl-NL" dirty="0" err="1" smtClean="0"/>
              <a:t>copied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writable</a:t>
            </a:r>
            <a:r>
              <a:rPr lang="nl-NL" dirty="0" smtClean="0"/>
              <a:t> </a:t>
            </a:r>
            <a:r>
              <a:rPr lang="nl-NL" dirty="0" err="1" smtClean="0"/>
              <a:t>layer</a:t>
            </a:r>
            <a:endParaRPr lang="nl-NL" dirty="0" smtClean="0"/>
          </a:p>
          <a:p>
            <a:r>
              <a:rPr lang="nl-NL" dirty="0" smtClean="0"/>
              <a:t>A container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stopped</a:t>
            </a:r>
            <a:r>
              <a:rPr lang="nl-NL" dirty="0" smtClean="0"/>
              <a:t> –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writable</a:t>
            </a:r>
            <a:r>
              <a:rPr lang="nl-NL" dirty="0" smtClean="0"/>
              <a:t> </a:t>
            </a:r>
            <a:r>
              <a:rPr lang="nl-NL" dirty="0" err="1" smtClean="0"/>
              <a:t>layer</a:t>
            </a:r>
            <a:r>
              <a:rPr lang="nl-NL" dirty="0" smtClean="0"/>
              <a:t> is </a:t>
            </a:r>
            <a:r>
              <a:rPr lang="nl-NL" dirty="0" err="1" smtClean="0"/>
              <a:t>saved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preserved</a:t>
            </a:r>
            <a:endParaRPr lang="nl-NL" dirty="0" smtClean="0"/>
          </a:p>
          <a:p>
            <a:pPr lvl="1"/>
            <a:r>
              <a:rPr lang="nl-NL" dirty="0" err="1" smtClean="0"/>
              <a:t>When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container is </a:t>
            </a:r>
            <a:r>
              <a:rPr lang="nl-NL" dirty="0" err="1" smtClean="0"/>
              <a:t>restarted</a:t>
            </a:r>
            <a:r>
              <a:rPr lang="nl-NL" dirty="0" smtClean="0"/>
              <a:t>,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writable</a:t>
            </a:r>
            <a:r>
              <a:rPr lang="nl-NL" dirty="0" smtClean="0"/>
              <a:t> </a:t>
            </a:r>
            <a:r>
              <a:rPr lang="nl-NL" dirty="0" err="1" smtClean="0"/>
              <a:t>layer</a:t>
            </a:r>
            <a:r>
              <a:rPr lang="nl-NL" dirty="0" smtClean="0"/>
              <a:t> is </a:t>
            </a:r>
            <a:r>
              <a:rPr lang="nl-NL" dirty="0" err="1" smtClean="0"/>
              <a:t>activated</a:t>
            </a:r>
            <a:endParaRPr lang="nl-NL" dirty="0" smtClean="0"/>
          </a:p>
          <a:p>
            <a:r>
              <a:rPr lang="nl-NL" dirty="0" smtClean="0"/>
              <a:t>A container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committed</a:t>
            </a:r>
            <a:r>
              <a:rPr lang="nl-NL" dirty="0" smtClean="0"/>
              <a:t> as image – </a:t>
            </a:r>
            <a:br>
              <a:rPr lang="nl-NL" dirty="0" smtClean="0"/>
            </a:b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writable</a:t>
            </a:r>
            <a:r>
              <a:rPr lang="nl-NL" dirty="0" smtClean="0"/>
              <a:t> </a:t>
            </a:r>
            <a:r>
              <a:rPr lang="nl-NL" dirty="0" err="1" smtClean="0"/>
              <a:t>layer</a:t>
            </a:r>
            <a:r>
              <a:rPr lang="nl-NL" dirty="0" smtClean="0"/>
              <a:t> </a:t>
            </a:r>
            <a:r>
              <a:rPr lang="nl-NL" dirty="0" err="1" smtClean="0"/>
              <a:t>becomes</a:t>
            </a:r>
            <a:r>
              <a:rPr lang="nl-NL" dirty="0" smtClean="0"/>
              <a:t> part of </a:t>
            </a:r>
            <a:r>
              <a:rPr lang="nl-NL" dirty="0" err="1" smtClean="0"/>
              <a:t>the</a:t>
            </a:r>
            <a:r>
              <a:rPr lang="nl-NL" dirty="0" smtClean="0"/>
              <a:t> new image</a:t>
            </a:r>
          </a:p>
          <a:p>
            <a:pPr lvl="1"/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i="1" dirty="0" smtClean="0"/>
              <a:t>is</a:t>
            </a:r>
            <a:r>
              <a:rPr lang="nl-NL" dirty="0" smtClean="0"/>
              <a:t> </a:t>
            </a:r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new image </a:t>
            </a:r>
            <a:r>
              <a:rPr lang="nl-NL" dirty="0" err="1" smtClean="0"/>
              <a:t>adds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179512" y="6165304"/>
            <a:ext cx="8209644" cy="57606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Image</a:t>
            </a:r>
          </a:p>
          <a:p>
            <a:pPr algn="ctr"/>
            <a:r>
              <a:rPr lang="nl-NL" dirty="0" smtClean="0"/>
              <a:t>Ubuntu 14.04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3635896" y="5710944"/>
            <a:ext cx="4744144" cy="38919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Tomcat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2303748" y="5710944"/>
            <a:ext cx="1260140" cy="38919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NGINX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3635896" y="5242892"/>
            <a:ext cx="864096" cy="38919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3rd party</a:t>
            </a:r>
            <a:endParaRPr lang="en-US" sz="1400" dirty="0"/>
          </a:p>
        </p:txBody>
      </p:sp>
      <p:sp>
        <p:nvSpPr>
          <p:cNvPr id="61" name="Rectangle 60"/>
          <p:cNvSpPr/>
          <p:nvPr/>
        </p:nvSpPr>
        <p:spPr>
          <a:xfrm>
            <a:off x="5148064" y="4796760"/>
            <a:ext cx="1503784" cy="835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i="1" dirty="0" smtClean="0"/>
              <a:t>My Web App</a:t>
            </a:r>
          </a:p>
          <a:p>
            <a:pPr algn="ctr"/>
            <a:r>
              <a:rPr lang="nl-NL" sz="1400" i="1" dirty="0" smtClean="0"/>
              <a:t>Container</a:t>
            </a:r>
            <a:br>
              <a:rPr lang="nl-NL" sz="1400" i="1" dirty="0" smtClean="0"/>
            </a:br>
            <a:endParaRPr lang="en-US" sz="1400" i="1" dirty="0"/>
          </a:p>
        </p:txBody>
      </p:sp>
      <p:sp>
        <p:nvSpPr>
          <p:cNvPr id="62" name="Rectangle 61"/>
          <p:cNvSpPr/>
          <p:nvPr/>
        </p:nvSpPr>
        <p:spPr>
          <a:xfrm>
            <a:off x="5940152" y="5776105"/>
            <a:ext cx="1264332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erver.xml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355704" y="5344058"/>
            <a:ext cx="1264332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s</a:t>
            </a:r>
            <a:r>
              <a:rPr lang="nl-NL" dirty="0" smtClean="0"/>
              <a:t>erver.xml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6885372" y="4797152"/>
            <a:ext cx="1503784" cy="835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My Web App</a:t>
            </a:r>
          </a:p>
          <a:p>
            <a:pPr algn="ctr"/>
            <a:r>
              <a:rPr lang="nl-NL" sz="1600" dirty="0" smtClean="0"/>
              <a:t>Image</a:t>
            </a:r>
            <a:r>
              <a:rPr lang="nl-NL" sz="1600" dirty="0"/>
              <a:t/>
            </a:r>
            <a:br>
              <a:rPr lang="nl-NL" sz="1600" dirty="0"/>
            </a:br>
            <a:endParaRPr lang="en-US" sz="1600" dirty="0"/>
          </a:p>
        </p:txBody>
      </p:sp>
      <p:sp>
        <p:nvSpPr>
          <p:cNvPr id="66" name="Rectangle 65"/>
          <p:cNvSpPr/>
          <p:nvPr/>
        </p:nvSpPr>
        <p:spPr>
          <a:xfrm>
            <a:off x="7093012" y="5344450"/>
            <a:ext cx="1264332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server.xml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76256" y="4077072"/>
            <a:ext cx="1503784" cy="6193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i="1" dirty="0" smtClean="0"/>
              <a:t>My Web App</a:t>
            </a:r>
          </a:p>
          <a:p>
            <a:pPr algn="ctr"/>
            <a:r>
              <a:rPr lang="nl-NL" sz="1400" i="1" dirty="0" smtClean="0"/>
              <a:t>Container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50823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1" grpId="0" animBg="1"/>
      <p:bldP spid="61" grpId="1" animBg="1"/>
      <p:bldP spid="64" grpId="0" animBg="1"/>
      <p:bldP spid="64" grpId="1" animBg="1"/>
      <p:bldP spid="65" grpId="0" animBg="1"/>
      <p:bldP spid="66" grpId="0" animBg="1"/>
      <p:bldP spid="6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60032" y="4653136"/>
            <a:ext cx="2592288" cy="20882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470D-3322-4186-AB13-ABBD6DE2E5D5}" type="slidenum">
              <a:rPr lang="en-US" smtClean="0"/>
              <a:t>27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Building a Docker Container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Dockerfile</a:t>
            </a:r>
            <a:r>
              <a:rPr lang="nl-NL" dirty="0" smtClean="0"/>
              <a:t> </a:t>
            </a:r>
            <a:r>
              <a:rPr lang="nl-NL" dirty="0" err="1" smtClean="0"/>
              <a:t>specifies</a:t>
            </a:r>
            <a:r>
              <a:rPr lang="nl-NL" dirty="0" smtClean="0"/>
              <a:t>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build</a:t>
            </a:r>
            <a:r>
              <a:rPr lang="nl-NL" dirty="0" smtClean="0"/>
              <a:t> steps</a:t>
            </a:r>
          </a:p>
          <a:p>
            <a:pPr lvl="1"/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fairly</a:t>
            </a:r>
            <a:r>
              <a:rPr lang="nl-NL" dirty="0" smtClean="0"/>
              <a:t> low level </a:t>
            </a:r>
            <a:r>
              <a:rPr lang="nl-NL" dirty="0" err="1" smtClean="0"/>
              <a:t>commands</a:t>
            </a:r>
            <a:endParaRPr lang="nl-NL" dirty="0" smtClean="0"/>
          </a:p>
          <a:p>
            <a:r>
              <a:rPr lang="nl-NL" dirty="0" smtClean="0"/>
              <a:t>Start </a:t>
            </a:r>
            <a:r>
              <a:rPr lang="nl-NL" dirty="0" err="1" smtClean="0"/>
              <a:t>from</a:t>
            </a:r>
            <a:r>
              <a:rPr lang="nl-NL" dirty="0" smtClean="0"/>
              <a:t> base image</a:t>
            </a:r>
            <a:r>
              <a:rPr lang="nl-NL" dirty="0"/>
              <a:t> </a:t>
            </a:r>
            <a:r>
              <a:rPr lang="nl-NL" dirty="0" smtClean="0"/>
              <a:t>- </a:t>
            </a:r>
            <a:r>
              <a:rPr lang="nl-NL" dirty="0" err="1" smtClean="0"/>
              <a:t>each</a:t>
            </a:r>
            <a:r>
              <a:rPr lang="nl-NL" dirty="0" smtClean="0"/>
              <a:t> step in </a:t>
            </a:r>
            <a:r>
              <a:rPr lang="nl-NL" dirty="0" err="1" smtClean="0"/>
              <a:t>the</a:t>
            </a:r>
            <a:r>
              <a:rPr lang="nl-NL" dirty="0" smtClean="0"/>
              <a:t> Docker Script </a:t>
            </a:r>
            <a:r>
              <a:rPr lang="nl-NL" dirty="0" err="1" smtClean="0"/>
              <a:t>adds</a:t>
            </a:r>
            <a:r>
              <a:rPr lang="nl-NL" dirty="0" smtClean="0"/>
              <a:t> a </a:t>
            </a:r>
            <a:r>
              <a:rPr lang="nl-NL" dirty="0" err="1" smtClean="0"/>
              <a:t>layer</a:t>
            </a:r>
            <a:endParaRPr lang="nl-NL" dirty="0" smtClean="0"/>
          </a:p>
          <a:p>
            <a:r>
              <a:rPr lang="nl-NL" dirty="0" smtClean="0"/>
              <a:t>A </a:t>
            </a:r>
            <a:r>
              <a:rPr lang="nl-NL" dirty="0" err="1" smtClean="0"/>
              <a:t>layer</a:t>
            </a:r>
            <a:r>
              <a:rPr lang="nl-NL" dirty="0" smtClean="0"/>
              <a:t> is a </a:t>
            </a:r>
            <a:r>
              <a:rPr lang="nl-NL" dirty="0" err="1" smtClean="0"/>
              <a:t>logical</a:t>
            </a:r>
            <a:r>
              <a:rPr lang="nl-NL" dirty="0" smtClean="0"/>
              <a:t> ‘savepoint’ in </a:t>
            </a:r>
            <a:r>
              <a:rPr lang="nl-NL" dirty="0" err="1" smtClean="0"/>
              <a:t>the</a:t>
            </a:r>
            <a:r>
              <a:rPr lang="nl-NL" dirty="0" smtClean="0"/>
              <a:t> container </a:t>
            </a:r>
            <a:r>
              <a:rPr lang="nl-NL" dirty="0" err="1" smtClean="0"/>
              <a:t>history</a:t>
            </a:r>
            <a:endParaRPr lang="nl-NL" dirty="0" smtClean="0"/>
          </a:p>
          <a:p>
            <a:pPr lvl="1"/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marks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intermediate</a:t>
            </a:r>
            <a:r>
              <a:rPr lang="nl-NL" dirty="0" smtClean="0"/>
              <a:t> ‘image’</a:t>
            </a:r>
          </a:p>
          <a:p>
            <a:pPr lvl="1"/>
            <a:r>
              <a:rPr lang="nl-NL" dirty="0" smtClean="0"/>
              <a:t>A </a:t>
            </a:r>
            <a:r>
              <a:rPr lang="nl-NL" dirty="0" err="1" smtClean="0"/>
              <a:t>physical</a:t>
            </a:r>
            <a:r>
              <a:rPr lang="nl-NL" dirty="0" smtClean="0"/>
              <a:t> directory </a:t>
            </a:r>
            <a:r>
              <a:rPr lang="nl-NL" dirty="0" err="1" smtClean="0"/>
              <a:t>somewhere</a:t>
            </a:r>
            <a:r>
              <a:rPr lang="nl-NL" dirty="0" smtClean="0"/>
              <a:t> on </a:t>
            </a:r>
            <a:r>
              <a:rPr lang="nl-NL" dirty="0" err="1" smtClean="0"/>
              <a:t>the</a:t>
            </a:r>
            <a:r>
              <a:rPr lang="nl-NL" dirty="0" smtClean="0"/>
              <a:t> Docker Host</a:t>
            </a:r>
          </a:p>
          <a:p>
            <a:r>
              <a:rPr lang="nl-NL" dirty="0" smtClean="0"/>
              <a:t>The </a:t>
            </a:r>
            <a:r>
              <a:rPr lang="nl-NL" dirty="0" err="1" smtClean="0"/>
              <a:t>build</a:t>
            </a:r>
            <a:r>
              <a:rPr lang="nl-NL" dirty="0" smtClean="0"/>
              <a:t> context </a:t>
            </a:r>
            <a:r>
              <a:rPr lang="nl-NL" dirty="0" err="1" smtClean="0"/>
              <a:t>contains</a:t>
            </a:r>
            <a:r>
              <a:rPr lang="nl-NL" dirty="0" smtClean="0"/>
              <a:t> </a:t>
            </a:r>
            <a:r>
              <a:rPr lang="nl-NL" dirty="0" err="1" smtClean="0"/>
              <a:t>all</a:t>
            </a:r>
            <a:r>
              <a:rPr lang="nl-NL" dirty="0" smtClean="0"/>
              <a:t> files </a:t>
            </a:r>
            <a:r>
              <a:rPr lang="nl-NL" dirty="0" err="1" smtClean="0"/>
              <a:t>available</a:t>
            </a:r>
            <a:r>
              <a:rPr lang="nl-NL" dirty="0" smtClean="0"/>
              <a:t> </a:t>
            </a:r>
            <a:r>
              <a:rPr lang="nl-NL" dirty="0" err="1" smtClean="0"/>
              <a:t>during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build</a:t>
            </a:r>
            <a:r>
              <a:rPr lang="nl-NL" dirty="0" smtClean="0"/>
              <a:t> </a:t>
            </a:r>
            <a:r>
              <a:rPr lang="nl-NL" dirty="0" err="1" smtClean="0"/>
              <a:t>process</a:t>
            </a:r>
            <a:endParaRPr lang="nl-NL" dirty="0" smtClean="0"/>
          </a:p>
          <a:p>
            <a:pPr lvl="1"/>
            <a:r>
              <a:rPr lang="nl-NL" dirty="0" err="1" smtClean="0"/>
              <a:t>Note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additional</a:t>
            </a:r>
            <a:r>
              <a:rPr lang="nl-NL" dirty="0" smtClean="0"/>
              <a:t> files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downloaded</a:t>
            </a:r>
            <a:r>
              <a:rPr lang="nl-NL" dirty="0" smtClean="0"/>
              <a:t> (e.g. HTTP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wget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Linux package updates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apt</a:t>
            </a:r>
            <a:r>
              <a:rPr lang="nl-NL" dirty="0" smtClean="0"/>
              <a:t>-update)</a:t>
            </a:r>
          </a:p>
        </p:txBody>
      </p:sp>
      <p:pic>
        <p:nvPicPr>
          <p:cNvPr id="10" name="Picture 2" descr="http://www.slashroot.in/sites/default/files/styles/article_image_full_node/public/field/image/Dockerfile%20to%20build%20images_0.PNG?itok=xP4EIrx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16"/>
          <a:stretch/>
        </p:blipFill>
        <p:spPr bwMode="auto">
          <a:xfrm>
            <a:off x="755576" y="4509120"/>
            <a:ext cx="169556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47085" y="4581128"/>
            <a:ext cx="2232248" cy="19442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b="1" dirty="0" smtClean="0"/>
              <a:t>FROM Ubuntu:14.04</a:t>
            </a:r>
          </a:p>
          <a:p>
            <a:r>
              <a:rPr lang="nl-NL" sz="1600" b="1" dirty="0" smtClean="0"/>
              <a:t>COPY</a:t>
            </a:r>
          </a:p>
          <a:p>
            <a:r>
              <a:rPr lang="nl-NL" sz="1600" b="1" dirty="0" smtClean="0"/>
              <a:t>RUN</a:t>
            </a:r>
          </a:p>
          <a:p>
            <a:r>
              <a:rPr lang="nl-NL" sz="1600" b="1" dirty="0"/>
              <a:t>WORKDIR</a:t>
            </a:r>
          </a:p>
          <a:p>
            <a:r>
              <a:rPr lang="nl-NL" sz="1600" b="1" dirty="0" smtClean="0"/>
              <a:t>RUN</a:t>
            </a:r>
          </a:p>
          <a:p>
            <a:r>
              <a:rPr lang="nl-NL" sz="1600" b="1" dirty="0" smtClean="0"/>
              <a:t>EXPOSE</a:t>
            </a:r>
          </a:p>
          <a:p>
            <a:r>
              <a:rPr lang="nl-NL" sz="1600" b="1" dirty="0" smtClean="0"/>
              <a:t>CMD</a:t>
            </a:r>
            <a:endParaRPr lang="en-US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5004048" y="5654402"/>
            <a:ext cx="2376264" cy="3891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COPY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004048" y="5186350"/>
            <a:ext cx="2376264" cy="3891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RUN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004048" y="4725144"/>
            <a:ext cx="2376264" cy="3891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RUN</a:t>
            </a:r>
            <a:endParaRPr lang="en-US" dirty="0"/>
          </a:p>
        </p:txBody>
      </p:sp>
      <p:pic>
        <p:nvPicPr>
          <p:cNvPr id="15" name="Picture 2" descr="http://www.slashroot.in/sites/default/files/styles/article_image_full_node/public/field/image/Dockerfile%20to%20build%20images_0.PNG?itok=xP4EIrx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3" r="40776"/>
          <a:stretch/>
        </p:blipFill>
        <p:spPr bwMode="auto">
          <a:xfrm>
            <a:off x="4211960" y="4738836"/>
            <a:ext cx="5334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slashroot.in/sites/default/files/styles/article_image_full_node/public/field/image/Dockerfile%20to%20build%20images_0.PNG?itok=xP4EIrxQ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0" t="5953" b="16516"/>
          <a:stretch/>
        </p:blipFill>
        <p:spPr bwMode="auto">
          <a:xfrm>
            <a:off x="7198509" y="4869160"/>
            <a:ext cx="1195983" cy="13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004048" y="6093296"/>
            <a:ext cx="2376264" cy="57606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Image</a:t>
            </a:r>
          </a:p>
          <a:p>
            <a:pPr algn="ctr"/>
            <a:r>
              <a:rPr lang="nl-NL" dirty="0" smtClean="0"/>
              <a:t>Ubuntu 14.04</a:t>
            </a:r>
            <a:endParaRPr lang="en-US" dirty="0"/>
          </a:p>
        </p:txBody>
      </p:sp>
      <p:pic>
        <p:nvPicPr>
          <p:cNvPr id="17" name="Picture 2" descr="http://bluedesk.nl/app/uploads/2015/04/Docker-Build-Ship-Run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871"/>
          <a:stretch/>
        </p:blipFill>
        <p:spPr bwMode="auto">
          <a:xfrm>
            <a:off x="7959163" y="940320"/>
            <a:ext cx="1221349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35496" y="6093296"/>
            <a:ext cx="2016224" cy="7063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Build</a:t>
            </a:r>
            <a:r>
              <a:rPr lang="nl-NL" dirty="0" smtClean="0"/>
              <a:t> context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888067" y="5723467"/>
            <a:ext cx="2616200" cy="1024724"/>
          </a:xfrm>
          <a:custGeom>
            <a:avLst/>
            <a:gdLst>
              <a:gd name="connsiteX0" fmla="*/ 0 w 2616200"/>
              <a:gd name="connsiteY0" fmla="*/ 905933 h 1024724"/>
              <a:gd name="connsiteX1" fmla="*/ 1202266 w 2616200"/>
              <a:gd name="connsiteY1" fmla="*/ 999066 h 1024724"/>
              <a:gd name="connsiteX2" fmla="*/ 2514600 w 2616200"/>
              <a:gd name="connsiteY2" fmla="*/ 948266 h 1024724"/>
              <a:gd name="connsiteX3" fmla="*/ 2463800 w 2616200"/>
              <a:gd name="connsiteY3" fmla="*/ 228600 h 1024724"/>
              <a:gd name="connsiteX4" fmla="*/ 2616200 w 2616200"/>
              <a:gd name="connsiteY4" fmla="*/ 0 h 102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6200" h="1024724">
                <a:moveTo>
                  <a:pt x="0" y="905933"/>
                </a:moveTo>
                <a:cubicBezTo>
                  <a:pt x="391583" y="948972"/>
                  <a:pt x="783166" y="992011"/>
                  <a:pt x="1202266" y="999066"/>
                </a:cubicBezTo>
                <a:cubicBezTo>
                  <a:pt x="1621366" y="1006122"/>
                  <a:pt x="2304344" y="1076677"/>
                  <a:pt x="2514600" y="948266"/>
                </a:cubicBezTo>
                <a:cubicBezTo>
                  <a:pt x="2724856" y="819855"/>
                  <a:pt x="2446867" y="386644"/>
                  <a:pt x="2463800" y="228600"/>
                </a:cubicBezTo>
                <a:cubicBezTo>
                  <a:pt x="2480733" y="70556"/>
                  <a:pt x="2548466" y="35278"/>
                  <a:pt x="2616200" y="0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7884368" y="4365104"/>
            <a:ext cx="1141486" cy="648072"/>
          </a:xfrm>
          <a:prstGeom prst="wedgeRectCallout">
            <a:avLst>
              <a:gd name="adj1" fmla="val -53469"/>
              <a:gd name="adj2" fmla="val 8209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Final</a:t>
            </a:r>
            <a:r>
              <a:rPr lang="nl-NL" dirty="0" smtClean="0"/>
              <a:t> Image</a:t>
            </a:r>
            <a:endParaRPr lang="en-US" dirty="0"/>
          </a:p>
        </p:txBody>
      </p:sp>
      <p:sp>
        <p:nvSpPr>
          <p:cNvPr id="19" name="Rectangular Callout 18"/>
          <p:cNvSpPr/>
          <p:nvPr/>
        </p:nvSpPr>
        <p:spPr>
          <a:xfrm>
            <a:off x="7596336" y="6093296"/>
            <a:ext cx="1462367" cy="648072"/>
          </a:xfrm>
          <a:prstGeom prst="wedgeRectCallout">
            <a:avLst>
              <a:gd name="adj1" fmla="val -18768"/>
              <a:gd name="adj2" fmla="val -9427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Intermediate</a:t>
            </a:r>
            <a:r>
              <a:rPr lang="nl-NL" dirty="0" smtClean="0"/>
              <a:t> Image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148064" y="5723467"/>
            <a:ext cx="504056" cy="2258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48064" y="5301208"/>
            <a:ext cx="216024" cy="2258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256076" y="4797152"/>
            <a:ext cx="396044" cy="2258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9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uiExpand="1" build="p"/>
      <p:bldP spid="6" grpId="0" animBg="1"/>
      <p:bldP spid="12" grpId="0" animBg="1"/>
      <p:bldP spid="13" grpId="0" animBg="1"/>
      <p:bldP spid="14" grpId="0" animBg="1"/>
      <p:bldP spid="16" grpId="0" animBg="1"/>
      <p:bldP spid="9" grpId="0" animBg="1"/>
      <p:bldP spid="11" grpId="0" animBg="1"/>
      <p:bldP spid="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2FA-E44F-1241-B9B5-7B8834E103E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Subsequent</a:t>
            </a:r>
            <a:r>
              <a:rPr lang="nl-NL" dirty="0" smtClean="0"/>
              <a:t> </a:t>
            </a:r>
            <a:r>
              <a:rPr lang="nl-NL" dirty="0" err="1" smtClean="0"/>
              <a:t>Build</a:t>
            </a:r>
            <a:r>
              <a:rPr lang="nl-NL" dirty="0" smtClean="0"/>
              <a:t> Actions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When</a:t>
            </a:r>
            <a:r>
              <a:rPr lang="nl-NL" dirty="0" smtClean="0"/>
              <a:t> actions are </a:t>
            </a:r>
            <a:r>
              <a:rPr lang="nl-NL" dirty="0" err="1" smtClean="0"/>
              <a:t>performed</a:t>
            </a:r>
            <a:r>
              <a:rPr lang="nl-NL" dirty="0" smtClean="0"/>
              <a:t> in </a:t>
            </a:r>
            <a:r>
              <a:rPr lang="nl-NL" dirty="0" err="1" smtClean="0"/>
              <a:t>the</a:t>
            </a:r>
            <a:r>
              <a:rPr lang="nl-NL" dirty="0" smtClean="0"/>
              <a:t> container as </a:t>
            </a:r>
            <a:r>
              <a:rPr lang="nl-NL" dirty="0" err="1" smtClean="0"/>
              <a:t>initially</a:t>
            </a:r>
            <a:r>
              <a:rPr lang="nl-NL" dirty="0" smtClean="0"/>
              <a:t> built – more files are </a:t>
            </a:r>
            <a:r>
              <a:rPr lang="nl-NL" dirty="0" err="1" smtClean="0"/>
              <a:t>added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writable</a:t>
            </a:r>
            <a:r>
              <a:rPr lang="nl-NL" dirty="0" smtClean="0"/>
              <a:t> </a:t>
            </a:r>
            <a:r>
              <a:rPr lang="nl-NL" dirty="0" err="1" smtClean="0"/>
              <a:t>layer</a:t>
            </a:r>
            <a:endParaRPr lang="nl-NL" dirty="0" smtClean="0"/>
          </a:p>
          <a:p>
            <a:r>
              <a:rPr lang="nl-NL" dirty="0" err="1" smtClean="0"/>
              <a:t>There</a:t>
            </a:r>
            <a:r>
              <a:rPr lang="nl-NL" dirty="0" smtClean="0"/>
              <a:t> is no </a:t>
            </a:r>
            <a:r>
              <a:rPr lang="nl-NL" dirty="0" err="1" smtClean="0"/>
              <a:t>distinction</a:t>
            </a:r>
            <a:r>
              <a:rPr lang="nl-NL" dirty="0" smtClean="0"/>
              <a:t> </a:t>
            </a:r>
            <a:r>
              <a:rPr lang="nl-NL" dirty="0" err="1" smtClean="0"/>
              <a:t>between</a:t>
            </a:r>
            <a:r>
              <a:rPr lang="nl-NL" dirty="0" smtClean="0"/>
              <a:t> </a:t>
            </a:r>
            <a:r>
              <a:rPr lang="nl-NL" dirty="0" err="1" smtClean="0"/>
              <a:t>what</a:t>
            </a:r>
            <a:r>
              <a:rPr lang="nl-NL" dirty="0" smtClean="0"/>
              <a:t> was </a:t>
            </a:r>
            <a:r>
              <a:rPr lang="nl-NL" dirty="0" err="1" smtClean="0"/>
              <a:t>initially</a:t>
            </a:r>
            <a:r>
              <a:rPr lang="nl-NL" dirty="0" smtClean="0"/>
              <a:t> </a:t>
            </a:r>
            <a:r>
              <a:rPr lang="nl-NL" dirty="0" err="1" smtClean="0"/>
              <a:t>done</a:t>
            </a:r>
            <a:r>
              <a:rPr lang="nl-NL" dirty="0" smtClean="0"/>
              <a:t> </a:t>
            </a:r>
            <a:r>
              <a:rPr lang="nl-NL" dirty="0" err="1" smtClean="0"/>
              <a:t>based</a:t>
            </a:r>
            <a:r>
              <a:rPr lang="nl-NL" dirty="0" smtClean="0"/>
              <a:t> on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Dockerfile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what</a:t>
            </a:r>
            <a:r>
              <a:rPr lang="nl-NL" dirty="0" smtClean="0"/>
              <a:t> is </a:t>
            </a:r>
            <a:r>
              <a:rPr lang="nl-NL" dirty="0" err="1" smtClean="0"/>
              <a:t>subsequently</a:t>
            </a:r>
            <a:r>
              <a:rPr lang="nl-NL" dirty="0" smtClean="0"/>
              <a:t> </a:t>
            </a:r>
            <a:r>
              <a:rPr lang="nl-NL" dirty="0" err="1" smtClean="0"/>
              <a:t>done</a:t>
            </a:r>
            <a:r>
              <a:rPr lang="nl-NL" dirty="0" smtClean="0"/>
              <a:t> in </a:t>
            </a:r>
            <a:r>
              <a:rPr lang="nl-NL" dirty="0" err="1" smtClean="0"/>
              <a:t>the</a:t>
            </a:r>
            <a:r>
              <a:rPr lang="nl-NL" dirty="0" smtClean="0"/>
              <a:t> running container</a:t>
            </a:r>
            <a:endParaRPr lang="en-US" dirty="0" smtClean="0"/>
          </a:p>
          <a:p>
            <a:r>
              <a:rPr lang="nl-NL" dirty="0" smtClean="0"/>
              <a:t>At </a:t>
            </a:r>
            <a:r>
              <a:rPr lang="nl-NL" dirty="0" err="1" smtClean="0"/>
              <a:t>some</a:t>
            </a:r>
            <a:r>
              <a:rPr lang="nl-NL" dirty="0" smtClean="0"/>
              <a:t> point, </a:t>
            </a:r>
            <a:r>
              <a:rPr lang="nl-NL" dirty="0" err="1" smtClean="0"/>
              <a:t>the</a:t>
            </a:r>
            <a:r>
              <a:rPr lang="nl-NL" dirty="0" smtClean="0"/>
              <a:t> container is </a:t>
            </a:r>
            <a:r>
              <a:rPr lang="nl-NL" dirty="0" err="1" smtClean="0"/>
              <a:t>committed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becomes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image –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published</a:t>
            </a:r>
            <a:r>
              <a:rPr lang="nl-NL" dirty="0" smtClean="0"/>
              <a:t>, </a:t>
            </a:r>
            <a:r>
              <a:rPr lang="nl-NL" dirty="0" err="1" smtClean="0"/>
              <a:t>shipped</a:t>
            </a:r>
            <a:r>
              <a:rPr lang="nl-NL" dirty="0" smtClean="0"/>
              <a:t>, run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extended</a:t>
            </a:r>
            <a:r>
              <a:rPr lang="nl-NL" dirty="0" smtClean="0"/>
              <a:t> even </a:t>
            </a:r>
            <a:r>
              <a:rPr lang="nl-NL" dirty="0" err="1" smtClean="0"/>
              <a:t>further</a:t>
            </a:r>
            <a:endParaRPr lang="nl-NL" dirty="0" smtClean="0"/>
          </a:p>
        </p:txBody>
      </p:sp>
      <p:sp>
        <p:nvSpPr>
          <p:cNvPr id="5" name="Rectangle 4"/>
          <p:cNvSpPr/>
          <p:nvPr/>
        </p:nvSpPr>
        <p:spPr>
          <a:xfrm>
            <a:off x="251520" y="4490085"/>
            <a:ext cx="2016224" cy="172819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Rectangle 5"/>
          <p:cNvSpPr/>
          <p:nvPr/>
        </p:nvSpPr>
        <p:spPr>
          <a:xfrm>
            <a:off x="363532" y="5706072"/>
            <a:ext cx="1848205" cy="47674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Base Image</a:t>
            </a:r>
          </a:p>
          <a:p>
            <a:pPr algn="ctr"/>
            <a:r>
              <a:rPr lang="nl-NL" sz="1400" dirty="0" smtClean="0"/>
              <a:t>Ubuntu 14.04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363532" y="5318719"/>
            <a:ext cx="1848205" cy="32209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COPY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63532" y="4931366"/>
            <a:ext cx="1848205" cy="32209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RUN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363532" y="4549678"/>
            <a:ext cx="1848205" cy="32209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RUN</a:t>
            </a:r>
            <a:endParaRPr lang="en-US" sz="1400" dirty="0"/>
          </a:p>
        </p:txBody>
      </p:sp>
      <p:pic>
        <p:nvPicPr>
          <p:cNvPr id="10" name="Picture 2" descr="http://www.slashroot.in/sites/default/files/styles/article_image_full_node/public/field/image/Dockerfile%20to%20build%20images_0.PNG?itok=xP4EIrxQ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0" t="5953" b="16516"/>
          <a:stretch/>
        </p:blipFill>
        <p:spPr bwMode="auto">
          <a:xfrm>
            <a:off x="1914541" y="3924198"/>
            <a:ext cx="1195983" cy="13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slashroot.in/sites/default/files/styles/article_image_full_node/public/field/image/Dockerfile%20to%20build%20images_0.PNG?itok=xP4EIrxQ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0" t="5953" b="16516"/>
          <a:stretch/>
        </p:blipFill>
        <p:spPr bwMode="auto">
          <a:xfrm>
            <a:off x="7286376" y="4588829"/>
            <a:ext cx="1195983" cy="13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467544" y="5404325"/>
            <a:ext cx="504056" cy="1129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67544" y="5013176"/>
            <a:ext cx="216024" cy="1129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75556" y="4622026"/>
            <a:ext cx="396044" cy="1129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2627784" y="3836788"/>
            <a:ext cx="3156936" cy="2832572"/>
            <a:chOff x="2627784" y="3836788"/>
            <a:chExt cx="3156936" cy="2832572"/>
          </a:xfrm>
        </p:grpSpPr>
        <p:sp>
          <p:nvSpPr>
            <p:cNvPr id="11" name="Rectangle 10"/>
            <p:cNvSpPr/>
            <p:nvPr/>
          </p:nvSpPr>
          <p:spPr>
            <a:xfrm>
              <a:off x="3563888" y="3836788"/>
              <a:ext cx="2220832" cy="283257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76948" y="6206359"/>
              <a:ext cx="2035763" cy="42015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/>
                <a:t>Base Image</a:t>
              </a:r>
            </a:p>
            <a:p>
              <a:pPr algn="ctr"/>
              <a:r>
                <a:rPr lang="nl-NL" sz="1400" dirty="0" smtClean="0"/>
                <a:t>Ubuntu 14.04</a:t>
              </a:r>
              <a:endParaRPr lang="en-US" sz="1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76948" y="5857182"/>
              <a:ext cx="2035763" cy="283861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/>
                <a:t>COPY</a:t>
              </a:r>
              <a:endParaRPr lang="en-US" sz="1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76948" y="5497142"/>
              <a:ext cx="2035763" cy="283861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/>
                <a:t>RUN</a:t>
              </a:r>
              <a:endParaRPr lang="en-US" sz="14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76948" y="5137102"/>
              <a:ext cx="2035763" cy="283861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smtClean="0"/>
                <a:t>RUN</a:t>
              </a:r>
              <a:endParaRPr lang="en-US" sz="14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676948" y="3908795"/>
              <a:ext cx="2035763" cy="11521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600" dirty="0" err="1" smtClean="0"/>
                <a:t>Writable</a:t>
              </a:r>
              <a:r>
                <a:rPr lang="nl-NL" sz="1600" dirty="0" smtClean="0"/>
                <a:t> </a:t>
              </a:r>
              <a:r>
                <a:rPr lang="nl-NL" sz="1600" dirty="0" err="1" smtClean="0"/>
                <a:t>Layer</a:t>
              </a:r>
              <a:endParaRPr lang="nl-NL" sz="1600" dirty="0" smtClean="0"/>
            </a:p>
            <a:p>
              <a:pPr algn="ctr"/>
              <a:endParaRPr lang="nl-NL" sz="1600" dirty="0"/>
            </a:p>
            <a:p>
              <a:pPr algn="ctr"/>
              <a:endParaRPr lang="nl-NL" sz="1600" dirty="0" smtClean="0"/>
            </a:p>
            <a:p>
              <a:pPr algn="ctr"/>
              <a:endParaRPr lang="en-US" sz="1600" dirty="0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2627784" y="4725144"/>
              <a:ext cx="864096" cy="87867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run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779912" y="5939491"/>
              <a:ext cx="504056" cy="11290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779912" y="5548342"/>
              <a:ext cx="216024" cy="11290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887924" y="5229200"/>
              <a:ext cx="396044" cy="11290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ight Arrow 33"/>
          <p:cNvSpPr/>
          <p:nvPr/>
        </p:nvSpPr>
        <p:spPr>
          <a:xfrm>
            <a:off x="6012160" y="4725144"/>
            <a:ext cx="1224136" cy="8786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commit</a:t>
            </a:r>
            <a:endParaRPr lang="en-US" dirty="0"/>
          </a:p>
        </p:txBody>
      </p:sp>
      <p:sp>
        <p:nvSpPr>
          <p:cNvPr id="35" name="Rectangular Callout 34"/>
          <p:cNvSpPr/>
          <p:nvPr/>
        </p:nvSpPr>
        <p:spPr>
          <a:xfrm>
            <a:off x="7869914" y="3998607"/>
            <a:ext cx="1141486" cy="648072"/>
          </a:xfrm>
          <a:prstGeom prst="wedgeRectCallout">
            <a:avLst>
              <a:gd name="adj1" fmla="val -53469"/>
              <a:gd name="adj2" fmla="val 8209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Final</a:t>
            </a:r>
            <a:r>
              <a:rPr lang="nl-NL" dirty="0" smtClean="0"/>
              <a:t> Image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148064" y="4798421"/>
            <a:ext cx="504056" cy="2258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427984" y="4612237"/>
            <a:ext cx="531945" cy="2258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454098" y="4365104"/>
            <a:ext cx="198022" cy="2258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779912" y="4365104"/>
            <a:ext cx="576064" cy="2237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9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411760" y="5949280"/>
            <a:ext cx="1454244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b="1" dirty="0" smtClean="0"/>
              <a:t>Standard</a:t>
            </a:r>
            <a:br>
              <a:rPr lang="nl-NL" b="1" dirty="0" smtClean="0"/>
            </a:br>
            <a:r>
              <a:rPr lang="nl-NL" b="1" dirty="0" smtClean="0"/>
              <a:t>Image, </a:t>
            </a:r>
            <a:br>
              <a:rPr lang="nl-NL" b="1" dirty="0" smtClean="0"/>
            </a:br>
            <a:r>
              <a:rPr lang="nl-NL" b="1" dirty="0" err="1" smtClean="0"/>
              <a:t>locally</a:t>
            </a:r>
            <a:r>
              <a:rPr lang="nl-NL" b="1" dirty="0" smtClean="0"/>
              <a:t> built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470D-3322-4186-AB13-ABBD6DE2E5D5}" type="slidenum">
              <a:rPr lang="en-US" smtClean="0"/>
              <a:t>29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Build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 </a:t>
            </a:r>
            <a:r>
              <a:rPr lang="nl-NL" dirty="0" err="1" smtClean="0"/>
              <a:t>addition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10Ks of </a:t>
            </a:r>
            <a:r>
              <a:rPr lang="nl-NL" dirty="0" err="1" smtClean="0"/>
              <a:t>reusable</a:t>
            </a:r>
            <a:r>
              <a:rPr lang="nl-NL" dirty="0" smtClean="0"/>
              <a:t> images </a:t>
            </a:r>
            <a:r>
              <a:rPr lang="nl-NL" dirty="0" err="1" smtClean="0"/>
              <a:t>to</a:t>
            </a:r>
            <a:r>
              <a:rPr lang="nl-NL" dirty="0" smtClean="0"/>
              <a:t> start containers </a:t>
            </a:r>
            <a:r>
              <a:rPr lang="nl-NL" dirty="0" err="1" smtClean="0"/>
              <a:t>from</a:t>
            </a:r>
            <a:endParaRPr lang="nl-NL" dirty="0" smtClean="0"/>
          </a:p>
          <a:p>
            <a:r>
              <a:rPr lang="nl-NL" dirty="0" err="1" smtClean="0"/>
              <a:t>There</a:t>
            </a:r>
            <a:r>
              <a:rPr lang="nl-NL" dirty="0" smtClean="0"/>
              <a:t> are a </a:t>
            </a:r>
            <a:r>
              <a:rPr lang="nl-NL" dirty="0" err="1" smtClean="0"/>
              <a:t>zilion</a:t>
            </a:r>
            <a:r>
              <a:rPr lang="nl-NL" dirty="0" smtClean="0"/>
              <a:t> </a:t>
            </a:r>
            <a:r>
              <a:rPr lang="nl-NL" dirty="0" err="1" smtClean="0"/>
              <a:t>Dockerfiles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leverage</a:t>
            </a:r>
            <a:r>
              <a:rPr lang="nl-NL" dirty="0" smtClean="0"/>
              <a:t> for building images</a:t>
            </a:r>
          </a:p>
          <a:p>
            <a:pPr lvl="1"/>
            <a:r>
              <a:rPr lang="nl-NL" dirty="0" smtClean="0"/>
              <a:t>Download script</a:t>
            </a:r>
          </a:p>
          <a:p>
            <a:pPr lvl="1"/>
            <a:r>
              <a:rPr lang="nl-NL" dirty="0" err="1" smtClean="0"/>
              <a:t>Add</a:t>
            </a:r>
            <a:r>
              <a:rPr lang="nl-NL" dirty="0" smtClean="0"/>
              <a:t> software packages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installers</a:t>
            </a:r>
            <a:r>
              <a:rPr lang="nl-NL" dirty="0" smtClean="0"/>
              <a:t> (</a:t>
            </a:r>
            <a:r>
              <a:rPr lang="nl-NL" dirty="0" err="1" smtClean="0"/>
              <a:t>because</a:t>
            </a:r>
            <a:r>
              <a:rPr lang="nl-NL" dirty="0" smtClean="0"/>
              <a:t> of </a:t>
            </a:r>
            <a:r>
              <a:rPr lang="nl-NL" dirty="0" err="1" smtClean="0"/>
              <a:t>license</a:t>
            </a:r>
            <a:r>
              <a:rPr lang="nl-NL" dirty="0" smtClean="0"/>
              <a:t> </a:t>
            </a:r>
            <a:r>
              <a:rPr lang="nl-NL" dirty="0" err="1" smtClean="0"/>
              <a:t>reasons</a:t>
            </a:r>
            <a:r>
              <a:rPr lang="nl-NL" dirty="0" smtClean="0"/>
              <a:t>)</a:t>
            </a:r>
            <a:br>
              <a:rPr lang="nl-NL" dirty="0" smtClean="0"/>
            </a:br>
            <a:endParaRPr lang="nl-NL" dirty="0" smtClean="0"/>
          </a:p>
          <a:p>
            <a:pPr lvl="1"/>
            <a:r>
              <a:rPr lang="nl-NL" dirty="0" smtClean="0"/>
              <a:t>Tweak </a:t>
            </a:r>
            <a:r>
              <a:rPr lang="nl-NL" dirty="0" err="1" smtClean="0"/>
              <a:t>the</a:t>
            </a:r>
            <a:r>
              <a:rPr lang="nl-NL" dirty="0" smtClean="0"/>
              <a:t> script </a:t>
            </a:r>
            <a:r>
              <a:rPr lang="nl-NL" dirty="0" err="1" smtClean="0"/>
              <a:t>to</a:t>
            </a:r>
            <a:r>
              <a:rPr lang="nl-NL" dirty="0" smtClean="0"/>
              <a:t> fit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own</a:t>
            </a:r>
            <a:r>
              <a:rPr lang="nl-NL" dirty="0" smtClean="0"/>
              <a:t> </a:t>
            </a:r>
            <a:r>
              <a:rPr lang="nl-NL" dirty="0" err="1" smtClean="0"/>
              <a:t>needs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i="1" dirty="0" smtClean="0"/>
              <a:t>OR (</a:t>
            </a:r>
            <a:r>
              <a:rPr lang="nl-NL" i="1" dirty="0" err="1" smtClean="0"/>
              <a:t>preferably</a:t>
            </a:r>
            <a:r>
              <a:rPr lang="nl-NL" i="1" dirty="0" smtClean="0"/>
              <a:t>)</a:t>
            </a:r>
          </a:p>
          <a:p>
            <a:pPr lvl="1"/>
            <a:r>
              <a:rPr lang="nl-NL" dirty="0" smtClean="0"/>
              <a:t>Run </a:t>
            </a:r>
            <a:r>
              <a:rPr lang="nl-NL" dirty="0" err="1" smtClean="0"/>
              <a:t>the</a:t>
            </a:r>
            <a:r>
              <a:rPr lang="nl-NL" dirty="0" smtClean="0"/>
              <a:t> script, </a:t>
            </a:r>
            <a:r>
              <a:rPr lang="nl-NL" dirty="0" err="1" smtClean="0"/>
              <a:t>create</a:t>
            </a:r>
            <a:r>
              <a:rPr lang="nl-NL" dirty="0" smtClean="0"/>
              <a:t> a </a:t>
            </a:r>
            <a:r>
              <a:rPr lang="nl-NL" dirty="0" err="1" smtClean="0"/>
              <a:t>local</a:t>
            </a:r>
            <a:r>
              <a:rPr lang="nl-NL" dirty="0" smtClean="0"/>
              <a:t> image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then</a:t>
            </a:r>
            <a:r>
              <a:rPr lang="nl-NL" dirty="0" smtClean="0"/>
              <a:t> </a:t>
            </a:r>
            <a:r>
              <a:rPr lang="nl-NL" dirty="0" err="1" smtClean="0"/>
              <a:t>create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own</a:t>
            </a:r>
            <a:r>
              <a:rPr lang="nl-NL" dirty="0" smtClean="0"/>
              <a:t> Docker File </a:t>
            </a:r>
            <a:r>
              <a:rPr lang="nl-NL" dirty="0" err="1" smtClean="0"/>
              <a:t>that</a:t>
            </a:r>
            <a:r>
              <a:rPr lang="nl-NL" dirty="0" smtClean="0"/>
              <a:t> takes </a:t>
            </a:r>
            <a:r>
              <a:rPr lang="nl-NL" dirty="0" err="1" smtClean="0"/>
              <a:t>this</a:t>
            </a:r>
            <a:r>
              <a:rPr lang="nl-NL" dirty="0" smtClean="0"/>
              <a:t> image as </a:t>
            </a:r>
            <a:r>
              <a:rPr lang="nl-NL" dirty="0" err="1" smtClean="0"/>
              <a:t>its</a:t>
            </a:r>
            <a:r>
              <a:rPr lang="nl-NL" dirty="0" smtClean="0"/>
              <a:t> </a:t>
            </a:r>
            <a:r>
              <a:rPr lang="nl-NL" dirty="0" err="1" smtClean="0"/>
              <a:t>starting</a:t>
            </a:r>
            <a:r>
              <a:rPr lang="nl-NL" dirty="0" smtClean="0"/>
              <a:t> point</a:t>
            </a:r>
          </a:p>
        </p:txBody>
      </p:sp>
      <p:pic>
        <p:nvPicPr>
          <p:cNvPr id="14338" name="Picture 2" descr="http://www.slashroot.in/sites/default/files/styles/article_image_full_node/public/field/image/Dockerfile%20to%20build%20images_0.PNG?itok=xP4EIrx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00"/>
          <a:stretch/>
        </p:blipFill>
        <p:spPr bwMode="auto">
          <a:xfrm>
            <a:off x="827584" y="4653136"/>
            <a:ext cx="2924175" cy="138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Image result for github logo"/>
          <p:cNvSpPr>
            <a:spLocks noChangeAspect="1" noChangeArrowheads="1"/>
          </p:cNvSpPr>
          <p:nvPr/>
        </p:nvSpPr>
        <p:spPr bwMode="auto">
          <a:xfrm>
            <a:off x="155575" y="-525463"/>
            <a:ext cx="192405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mage result for github logo"/>
          <p:cNvSpPr>
            <a:spLocks noChangeAspect="1" noChangeArrowheads="1"/>
          </p:cNvSpPr>
          <p:nvPr/>
        </p:nvSpPr>
        <p:spPr bwMode="auto">
          <a:xfrm>
            <a:off x="307975" y="-373063"/>
            <a:ext cx="192405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Image result for github logo"/>
          <p:cNvSpPr>
            <a:spLocks noChangeAspect="1" noChangeArrowheads="1"/>
          </p:cNvSpPr>
          <p:nvPr/>
        </p:nvSpPr>
        <p:spPr bwMode="auto">
          <a:xfrm>
            <a:off x="460375" y="-220663"/>
            <a:ext cx="192405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https://camo.githubusercontent.com/fc74cf4a092fe0d9d193bdc46b0f9821883fa3cd/68747470733a2f2f662e636c6f75642e6769746875622e636f6d2f6173736574732f37323931392f3338313630382f30373464306230362d613565332d313165322d386237662d3966303965623264646661652e6a70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1" y="5382392"/>
            <a:ext cx="748656" cy="4228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611560" y="559382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www.slashroot.in/sites/default/files/styles/article_image_full_node/public/field/image/Dockerfile%20to%20build%20images_0.PNG?itok=xP4EIrxQ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0" t="5953" b="16516"/>
          <a:stretch/>
        </p:blipFill>
        <p:spPr bwMode="auto">
          <a:xfrm>
            <a:off x="1830098" y="6210481"/>
            <a:ext cx="568177" cy="63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slashroot.in/sites/default/files/styles/article_image_full_node/public/field/image/Dockerfile%20to%20build%20images_0.PNG?itok=xP4EIrx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3" r="40776"/>
          <a:stretch/>
        </p:blipFill>
        <p:spPr bwMode="auto">
          <a:xfrm>
            <a:off x="3923928" y="4594820"/>
            <a:ext cx="5334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72000" y="5949280"/>
            <a:ext cx="130035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b="1" dirty="0" err="1" smtClean="0"/>
              <a:t>Your</a:t>
            </a:r>
            <a:r>
              <a:rPr lang="nl-NL" b="1" dirty="0" smtClean="0"/>
              <a:t> </a:t>
            </a:r>
            <a:r>
              <a:rPr lang="nl-NL" b="1" dirty="0" err="1" smtClean="0"/>
              <a:t>Own</a:t>
            </a: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err="1" smtClean="0"/>
              <a:t>Dockerfile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23972" y="5949280"/>
            <a:ext cx="171495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b="1" dirty="0" err="1" smtClean="0"/>
              <a:t>Your</a:t>
            </a:r>
            <a:r>
              <a:rPr lang="nl-NL" b="1" dirty="0" smtClean="0"/>
              <a:t> </a:t>
            </a:r>
            <a:r>
              <a:rPr lang="nl-NL" b="1" dirty="0" err="1" smtClean="0"/>
              <a:t>Tweaked</a:t>
            </a: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Image</a:t>
            </a:r>
            <a:endParaRPr lang="en-US" b="1" dirty="0"/>
          </a:p>
        </p:txBody>
      </p:sp>
      <p:pic>
        <p:nvPicPr>
          <p:cNvPr id="6" name="Picture 2" descr="http://www.slashroot.in/sites/default/files/styles/article_image_full_node/public/field/image/Dockerfile%20to%20build%20images_0.PNG?itok=xP4EIrx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00"/>
          <a:stretch/>
        </p:blipFill>
        <p:spPr bwMode="auto">
          <a:xfrm>
            <a:off x="4572000" y="4653136"/>
            <a:ext cx="2924175" cy="138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eform 16"/>
          <p:cNvSpPr/>
          <p:nvPr/>
        </p:nvSpPr>
        <p:spPr>
          <a:xfrm>
            <a:off x="2099733" y="5629777"/>
            <a:ext cx="406400" cy="679543"/>
          </a:xfrm>
          <a:custGeom>
            <a:avLst/>
            <a:gdLst>
              <a:gd name="connsiteX0" fmla="*/ 0 w 406400"/>
              <a:gd name="connsiteY0" fmla="*/ 679543 h 679543"/>
              <a:gd name="connsiteX1" fmla="*/ 50800 w 406400"/>
              <a:gd name="connsiteY1" fmla="*/ 196943 h 679543"/>
              <a:gd name="connsiteX2" fmla="*/ 228600 w 406400"/>
              <a:gd name="connsiteY2" fmla="*/ 27609 h 679543"/>
              <a:gd name="connsiteX3" fmla="*/ 406400 w 406400"/>
              <a:gd name="connsiteY3" fmla="*/ 2209 h 67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" h="679543">
                <a:moveTo>
                  <a:pt x="0" y="679543"/>
                </a:moveTo>
                <a:cubicBezTo>
                  <a:pt x="6350" y="492571"/>
                  <a:pt x="12700" y="305599"/>
                  <a:pt x="50800" y="196943"/>
                </a:cubicBezTo>
                <a:cubicBezTo>
                  <a:pt x="88900" y="88287"/>
                  <a:pt x="169333" y="60065"/>
                  <a:pt x="228600" y="27609"/>
                </a:cubicBezTo>
                <a:cubicBezTo>
                  <a:pt x="287867" y="-4847"/>
                  <a:pt x="347133" y="-1319"/>
                  <a:pt x="406400" y="2209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http://bluedesk.nl/app/uploads/2015/04/Docker-Build-Ship-Run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871"/>
          <a:stretch/>
        </p:blipFill>
        <p:spPr bwMode="auto">
          <a:xfrm>
            <a:off x="7959163" y="940320"/>
            <a:ext cx="1221349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53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2FA-E44F-1241-B9B5-7B8834E103E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Who</a:t>
            </a:r>
            <a:r>
              <a:rPr lang="nl-NL" dirty="0" smtClean="0"/>
              <a:t> are </a:t>
            </a:r>
            <a:r>
              <a:rPr lang="nl-NL" dirty="0" err="1" smtClean="0"/>
              <a:t>you</a:t>
            </a:r>
            <a:r>
              <a:rPr lang="nl-NL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Developer or Administrator – Java, Oracle, Web, </a:t>
            </a:r>
            <a:r>
              <a:rPr lang="nl-NL" dirty="0" err="1" smtClean="0"/>
              <a:t>NoSQL</a:t>
            </a:r>
            <a:r>
              <a:rPr lang="nl-NL" dirty="0" smtClean="0"/>
              <a:t>, …</a:t>
            </a:r>
          </a:p>
          <a:p>
            <a:pPr lvl="1"/>
            <a:r>
              <a:rPr lang="nl-NL" dirty="0" err="1" smtClean="0"/>
              <a:t>Perhaps</a:t>
            </a:r>
            <a:r>
              <a:rPr lang="nl-NL" dirty="0" smtClean="0"/>
              <a:t> on a non-Linux laptop</a:t>
            </a:r>
          </a:p>
          <a:p>
            <a:r>
              <a:rPr lang="nl-NL" dirty="0" smtClean="0"/>
              <a:t>Limited </a:t>
            </a:r>
            <a:r>
              <a:rPr lang="nl-NL" dirty="0" err="1" smtClean="0"/>
              <a:t>physical</a:t>
            </a:r>
            <a:r>
              <a:rPr lang="nl-NL" dirty="0" smtClean="0"/>
              <a:t> computer resources</a:t>
            </a:r>
          </a:p>
          <a:p>
            <a:pPr lvl="1"/>
            <a:r>
              <a:rPr lang="nl-NL" dirty="0" smtClean="0"/>
              <a:t>CPU, Memory, Disk Space</a:t>
            </a:r>
          </a:p>
          <a:p>
            <a:r>
              <a:rPr lang="nl-NL" dirty="0" err="1" smtClean="0"/>
              <a:t>Inclined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try</a:t>
            </a:r>
            <a:r>
              <a:rPr lang="nl-NL" dirty="0" smtClean="0"/>
              <a:t> out new stuff – </a:t>
            </a:r>
            <a:r>
              <a:rPr lang="nl-NL" dirty="0" err="1" smtClean="0"/>
              <a:t>frameworks</a:t>
            </a:r>
            <a:r>
              <a:rPr lang="nl-NL" dirty="0" smtClean="0"/>
              <a:t>, tools, </a:t>
            </a:r>
            <a:r>
              <a:rPr lang="nl-NL" dirty="0" err="1" smtClean="0"/>
              <a:t>products</a:t>
            </a:r>
            <a:r>
              <a:rPr lang="nl-NL" dirty="0" smtClean="0"/>
              <a:t>, …</a:t>
            </a:r>
          </a:p>
          <a:p>
            <a:pPr lvl="1"/>
            <a:r>
              <a:rPr lang="nl-NL" dirty="0" err="1" smtClean="0"/>
              <a:t>Quickly</a:t>
            </a:r>
            <a:r>
              <a:rPr lang="nl-NL" dirty="0" smtClean="0"/>
              <a:t>, </a:t>
            </a:r>
            <a:r>
              <a:rPr lang="nl-NL" dirty="0" err="1" smtClean="0"/>
              <a:t>smoothly</a:t>
            </a:r>
            <a:r>
              <a:rPr lang="nl-NL" dirty="0" smtClean="0"/>
              <a:t>, without messing up </a:t>
            </a:r>
            <a:r>
              <a:rPr lang="nl-NL" dirty="0" err="1" smtClean="0"/>
              <a:t>your</a:t>
            </a:r>
            <a:r>
              <a:rPr lang="nl-NL" dirty="0" smtClean="0"/>
              <a:t> environment</a:t>
            </a:r>
          </a:p>
          <a:p>
            <a:r>
              <a:rPr lang="nl-NL" dirty="0" err="1" smtClean="0"/>
              <a:t>Create</a:t>
            </a:r>
            <a:r>
              <a:rPr lang="nl-NL" dirty="0" smtClean="0"/>
              <a:t> </a:t>
            </a:r>
            <a:r>
              <a:rPr lang="nl-NL" dirty="0" err="1" smtClean="0"/>
              <a:t>things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want </a:t>
            </a:r>
            <a:r>
              <a:rPr lang="nl-NL" dirty="0" err="1" smtClean="0"/>
              <a:t>to</a:t>
            </a:r>
            <a:r>
              <a:rPr lang="nl-NL" dirty="0" smtClean="0"/>
              <a:t> share</a:t>
            </a:r>
          </a:p>
          <a:p>
            <a:pPr lvl="1"/>
            <a:r>
              <a:rPr lang="nl-NL" dirty="0" smtClean="0"/>
              <a:t>Without </a:t>
            </a:r>
            <a:r>
              <a:rPr lang="nl-NL" dirty="0" err="1" smtClean="0"/>
              <a:t>creating</a:t>
            </a:r>
            <a:r>
              <a:rPr lang="nl-NL" dirty="0" smtClean="0"/>
              <a:t> </a:t>
            </a:r>
            <a:r>
              <a:rPr lang="nl-NL" dirty="0" err="1" smtClean="0"/>
              <a:t>elaborate</a:t>
            </a:r>
            <a:r>
              <a:rPr lang="nl-NL" dirty="0" smtClean="0"/>
              <a:t> </a:t>
            </a:r>
            <a:r>
              <a:rPr lang="nl-NL" dirty="0" err="1" smtClean="0"/>
              <a:t>instructions</a:t>
            </a:r>
            <a:r>
              <a:rPr lang="nl-NL" dirty="0" smtClean="0"/>
              <a:t> for </a:t>
            </a:r>
            <a:r>
              <a:rPr lang="nl-NL" dirty="0" err="1" smtClean="0"/>
              <a:t>installing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configuring</a:t>
            </a:r>
            <a:r>
              <a:rPr lang="nl-NL" dirty="0" smtClean="0"/>
              <a:t> </a:t>
            </a:r>
          </a:p>
          <a:p>
            <a:pPr lvl="1"/>
            <a:r>
              <a:rPr lang="nl-NL" dirty="0" smtClean="0"/>
              <a:t>Without </a:t>
            </a:r>
            <a:r>
              <a:rPr lang="nl-NL" dirty="0" err="1" smtClean="0"/>
              <a:t>discussions</a:t>
            </a:r>
            <a:r>
              <a:rPr lang="nl-NL" dirty="0" smtClean="0"/>
              <a:t> </a:t>
            </a:r>
            <a:r>
              <a:rPr lang="nl-NL" dirty="0" err="1" smtClean="0"/>
              <a:t>around</a:t>
            </a:r>
            <a:r>
              <a:rPr lang="nl-NL" dirty="0" smtClean="0"/>
              <a:t> ‘</a:t>
            </a:r>
            <a:r>
              <a:rPr lang="nl-NL" dirty="0" err="1" smtClean="0"/>
              <a:t>it</a:t>
            </a:r>
            <a:r>
              <a:rPr lang="nl-NL" dirty="0" smtClean="0"/>
              <a:t> </a:t>
            </a:r>
            <a:r>
              <a:rPr lang="nl-NL" dirty="0" err="1" smtClean="0"/>
              <a:t>works</a:t>
            </a:r>
            <a:r>
              <a:rPr lang="nl-NL" dirty="0" smtClean="0"/>
              <a:t> on </a:t>
            </a:r>
            <a:r>
              <a:rPr lang="nl-NL" dirty="0" err="1" smtClean="0"/>
              <a:t>my</a:t>
            </a:r>
            <a:r>
              <a:rPr lang="nl-NL" dirty="0" smtClean="0"/>
              <a:t> machine’ , ‘</a:t>
            </a:r>
            <a:r>
              <a:rPr lang="nl-NL" dirty="0" err="1" smtClean="0"/>
              <a:t>send</a:t>
            </a:r>
            <a:r>
              <a:rPr lang="nl-NL" dirty="0" smtClean="0"/>
              <a:t> me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config</a:t>
            </a:r>
            <a:r>
              <a:rPr lang="nl-NL" dirty="0" smtClean="0"/>
              <a:t> files’</a:t>
            </a:r>
          </a:p>
          <a:p>
            <a:r>
              <a:rPr lang="nl-NL" dirty="0" err="1" smtClean="0"/>
              <a:t>Interested</a:t>
            </a:r>
            <a:r>
              <a:rPr lang="nl-NL" dirty="0" smtClean="0"/>
              <a:t> in running stuff on “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cloud</a:t>
            </a:r>
            <a:r>
              <a:rPr lang="nl-NL" dirty="0" smtClean="0"/>
              <a:t>”</a:t>
            </a:r>
          </a:p>
          <a:p>
            <a:r>
              <a:rPr lang="nl-NL" dirty="0" smtClean="0"/>
              <a:t>No Linux </a:t>
            </a:r>
            <a:r>
              <a:rPr lang="nl-NL" dirty="0" err="1" smtClean="0"/>
              <a:t>allergy</a:t>
            </a:r>
            <a:endParaRPr lang="nl-NL" dirty="0" smtClean="0"/>
          </a:p>
          <a:p>
            <a:r>
              <a:rPr lang="nl-NL" dirty="0" err="1" smtClean="0"/>
              <a:t>Interested</a:t>
            </a:r>
            <a:r>
              <a:rPr lang="nl-NL" dirty="0" smtClean="0"/>
              <a:t> in ‘</a:t>
            </a:r>
            <a:r>
              <a:rPr lang="nl-NL" dirty="0" err="1" smtClean="0"/>
              <a:t>that</a:t>
            </a:r>
            <a:r>
              <a:rPr lang="nl-NL" dirty="0" smtClean="0"/>
              <a:t> Docker </a:t>
            </a:r>
            <a:r>
              <a:rPr lang="nl-NL" dirty="0" err="1" smtClean="0"/>
              <a:t>thing</a:t>
            </a:r>
            <a:r>
              <a:rPr lang="nl-NL" dirty="0" smtClean="0"/>
              <a:t>’</a:t>
            </a:r>
          </a:p>
          <a:p>
            <a:r>
              <a:rPr lang="nl-NL" dirty="0" smtClean="0"/>
              <a:t>(a bit like me)</a:t>
            </a:r>
          </a:p>
        </p:txBody>
      </p:sp>
    </p:spTree>
    <p:extLst>
      <p:ext uri="{BB962C8B-B14F-4D97-AF65-F5344CB8AC3E}">
        <p14:creationId xmlns:p14="http://schemas.microsoft.com/office/powerpoint/2010/main" val="101587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470D-3322-4186-AB13-ABBD6DE2E5D5}" type="slidenum">
              <a:rPr lang="en-US" smtClean="0"/>
              <a:t>30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“Docker” Search </a:t>
            </a:r>
            <a:r>
              <a:rPr lang="nl-NL" dirty="0" err="1" smtClean="0"/>
              <a:t>results</a:t>
            </a:r>
            <a:r>
              <a:rPr lang="nl-NL" dirty="0" smtClean="0"/>
              <a:t> on GitHub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13" y="1700808"/>
            <a:ext cx="7374961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99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470D-3322-4186-AB13-ABBD6DE2E5D5}" type="slidenum">
              <a:rPr lang="en-US" smtClean="0"/>
              <a:t>31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Demo </a:t>
            </a:r>
            <a:r>
              <a:rPr lang="nl-NL" dirty="0" err="1" smtClean="0"/>
              <a:t>Build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81" y="1581704"/>
            <a:ext cx="4009096" cy="1034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slashroot.in/sites/default/files/styles/article_image_full_node/public/field/image/Dockerfile%20to%20build%20images_0.PNG?itok=xP4EIrx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81704"/>
            <a:ext cx="2516220" cy="147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60497"/>
            <a:ext cx="4285814" cy="52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52" y="6021288"/>
            <a:ext cx="8668023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 descr="C:\Users\lucas_j\AppData\Local\Temp\SNAGHTML14fd15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52" y="3334296"/>
            <a:ext cx="5438775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73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470D-3322-4186-AB13-ABBD6DE2E5D5}" type="slidenum">
              <a:rPr lang="en-US" smtClean="0"/>
              <a:t>32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Demo run container </a:t>
            </a:r>
            <a:r>
              <a:rPr lang="nl-NL" dirty="0" err="1" smtClean="0"/>
              <a:t>after</a:t>
            </a:r>
            <a:r>
              <a:rPr lang="nl-NL" dirty="0" smtClean="0"/>
              <a:t> </a:t>
            </a:r>
            <a:r>
              <a:rPr lang="nl-NL" dirty="0" err="1"/>
              <a:t>b</a:t>
            </a:r>
            <a:r>
              <a:rPr lang="nl-NL" dirty="0" err="1" smtClean="0"/>
              <a:t>uild</a:t>
            </a:r>
            <a:endParaRPr lang="en-US" dirty="0"/>
          </a:p>
        </p:txBody>
      </p:sp>
      <p:pic>
        <p:nvPicPr>
          <p:cNvPr id="7" name="Picture 2" descr="http://www.slashroot.in/sites/default/files/styles/article_image_full_node/public/field/image/Dockerfile%20to%20build%20images_0.PNG?itok=xP4EIrx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81704"/>
            <a:ext cx="2516220" cy="147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3" t="38113" r="30714"/>
          <a:stretch/>
        </p:blipFill>
        <p:spPr bwMode="auto">
          <a:xfrm>
            <a:off x="7524328" y="2780928"/>
            <a:ext cx="1371600" cy="35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62093"/>
            <a:ext cx="5306825" cy="422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03" y="3918974"/>
            <a:ext cx="6316161" cy="950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99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8460432" y="4283548"/>
            <a:ext cx="1008112" cy="696326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  <a:alpha val="63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61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2FA-E44F-1241-B9B5-7B8834E103E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Image </a:t>
            </a:r>
            <a:r>
              <a:rPr lang="nl-NL" dirty="0" err="1" smtClean="0"/>
              <a:t>and</a:t>
            </a:r>
            <a:r>
              <a:rPr lang="nl-NL" dirty="0" smtClean="0"/>
              <a:t> Container </a:t>
            </a:r>
            <a:r>
              <a:rPr lang="nl-NL" dirty="0" err="1" smtClean="0"/>
              <a:t>Specifics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27784" y="2161126"/>
            <a:ext cx="2376264" cy="18147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Container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83768" y="3717032"/>
            <a:ext cx="2592288" cy="2736304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  <a:alpha val="63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61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27784" y="5834422"/>
            <a:ext cx="2376264" cy="57606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Base Image</a:t>
            </a:r>
          </a:p>
          <a:p>
            <a:pPr algn="ctr"/>
            <a:r>
              <a:rPr lang="nl-NL" dirty="0" smtClean="0"/>
              <a:t>Ubuntu 14.04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627784" y="5366370"/>
            <a:ext cx="2376264" cy="38919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COPY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27784" y="4898318"/>
            <a:ext cx="2376264" cy="38919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RUN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27784" y="4437112"/>
            <a:ext cx="2376264" cy="38919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RUN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627784" y="3975906"/>
            <a:ext cx="2376264" cy="3891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Writable</a:t>
            </a:r>
            <a:r>
              <a:rPr lang="nl-NL" dirty="0" smtClean="0"/>
              <a:t> </a:t>
            </a:r>
            <a:r>
              <a:rPr lang="nl-NL" dirty="0" err="1" smtClean="0"/>
              <a:t>Layer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 rot="21365622" flipH="1">
            <a:off x="1907704" y="3442011"/>
            <a:ext cx="762263" cy="1286934"/>
          </a:xfrm>
          <a:custGeom>
            <a:avLst/>
            <a:gdLst>
              <a:gd name="connsiteX0" fmla="*/ 67733 w 762263"/>
              <a:gd name="connsiteY0" fmla="*/ 1286934 h 1286934"/>
              <a:gd name="connsiteX1" fmla="*/ 762000 w 762263"/>
              <a:gd name="connsiteY1" fmla="*/ 508000 h 1286934"/>
              <a:gd name="connsiteX2" fmla="*/ 0 w 762263"/>
              <a:gd name="connsiteY2" fmla="*/ 0 h 128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263" h="1286934">
                <a:moveTo>
                  <a:pt x="67733" y="1286934"/>
                </a:moveTo>
                <a:cubicBezTo>
                  <a:pt x="420511" y="1004711"/>
                  <a:pt x="773289" y="722489"/>
                  <a:pt x="762000" y="508000"/>
                </a:cubicBezTo>
                <a:cubicBezTo>
                  <a:pt x="750711" y="293511"/>
                  <a:pt x="375355" y="146755"/>
                  <a:pt x="0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65677" y="365832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run</a:t>
            </a:r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>
            <a:off x="5012267" y="3106194"/>
            <a:ext cx="1176090" cy="855133"/>
          </a:xfrm>
          <a:custGeom>
            <a:avLst/>
            <a:gdLst>
              <a:gd name="connsiteX0" fmla="*/ 0 w 1930400"/>
              <a:gd name="connsiteY0" fmla="*/ 0 h 855133"/>
              <a:gd name="connsiteX1" fmla="*/ 1574800 w 1930400"/>
              <a:gd name="connsiteY1" fmla="*/ 211667 h 855133"/>
              <a:gd name="connsiteX2" fmla="*/ 1930400 w 1930400"/>
              <a:gd name="connsiteY2" fmla="*/ 855133 h 85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0400" h="855133">
                <a:moveTo>
                  <a:pt x="0" y="0"/>
                </a:moveTo>
                <a:cubicBezTo>
                  <a:pt x="626533" y="34572"/>
                  <a:pt x="1253067" y="69145"/>
                  <a:pt x="1574800" y="211667"/>
                </a:cubicBezTo>
                <a:cubicBezTo>
                  <a:pt x="1896533" y="354189"/>
                  <a:pt x="1913466" y="604661"/>
                  <a:pt x="1930400" y="855133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2196436">
            <a:off x="5323294" y="324387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commit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220072" y="3975905"/>
            <a:ext cx="2376264" cy="38919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Container “state”</a:t>
            </a:r>
            <a:endParaRPr lang="en-US" dirty="0"/>
          </a:p>
        </p:txBody>
      </p:sp>
      <p:sp>
        <p:nvSpPr>
          <p:cNvPr id="24" name="Left Arrow 23"/>
          <p:cNvSpPr/>
          <p:nvPr/>
        </p:nvSpPr>
        <p:spPr>
          <a:xfrm>
            <a:off x="5012267" y="4033335"/>
            <a:ext cx="279813" cy="25976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564090" y="3228506"/>
            <a:ext cx="1043643" cy="2965069"/>
          </a:xfrm>
          <a:custGeom>
            <a:avLst/>
            <a:gdLst>
              <a:gd name="connsiteX0" fmla="*/ 1043643 w 1043643"/>
              <a:gd name="connsiteY0" fmla="*/ 0 h 1820333"/>
              <a:gd name="connsiteX1" fmla="*/ 103843 w 1043643"/>
              <a:gd name="connsiteY1" fmla="*/ 270933 h 1820333"/>
              <a:gd name="connsiteX2" fmla="*/ 129243 w 1043643"/>
              <a:gd name="connsiteY2" fmla="*/ 1363133 h 1820333"/>
              <a:gd name="connsiteX3" fmla="*/ 1043643 w 1043643"/>
              <a:gd name="connsiteY3" fmla="*/ 1820333 h 182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643" h="1820333">
                <a:moveTo>
                  <a:pt x="1043643" y="0"/>
                </a:moveTo>
                <a:cubicBezTo>
                  <a:pt x="649943" y="21872"/>
                  <a:pt x="256243" y="43744"/>
                  <a:pt x="103843" y="270933"/>
                </a:cubicBezTo>
                <a:cubicBezTo>
                  <a:pt x="-48557" y="498122"/>
                  <a:pt x="-27390" y="1104900"/>
                  <a:pt x="129243" y="1363133"/>
                </a:cubicBezTo>
                <a:cubicBezTo>
                  <a:pt x="285876" y="1621366"/>
                  <a:pt x="664759" y="1720849"/>
                  <a:pt x="1043643" y="1820333"/>
                </a:cubicBezTo>
              </a:path>
            </a:pathLst>
          </a:custGeom>
          <a:noFill/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19218326">
            <a:off x="1526622" y="3138580"/>
            <a:ext cx="488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diff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3131718">
            <a:off x="4953153" y="5381967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history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043608" y="5047571"/>
            <a:ext cx="158417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21549" y="4809926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tag</a:t>
            </a:r>
          </a:p>
          <a:p>
            <a:r>
              <a:rPr lang="nl-NL" dirty="0" err="1"/>
              <a:t>r</a:t>
            </a:r>
            <a:r>
              <a:rPr lang="nl-NL" dirty="0" err="1" smtClean="0"/>
              <a:t>emove</a:t>
            </a:r>
            <a:endParaRPr lang="nl-NL" dirty="0" smtClean="0"/>
          </a:p>
          <a:p>
            <a:r>
              <a:rPr lang="nl-NL" dirty="0" err="1" smtClean="0"/>
              <a:t>inspect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 rot="1477345">
            <a:off x="1762525" y="451686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create</a:t>
            </a:r>
            <a:endParaRPr lang="en-US" dirty="0"/>
          </a:p>
        </p:txBody>
      </p:sp>
      <p:sp>
        <p:nvSpPr>
          <p:cNvPr id="33" name="Freeform 32"/>
          <p:cNvSpPr/>
          <p:nvPr/>
        </p:nvSpPr>
        <p:spPr>
          <a:xfrm rot="21365622" flipH="1">
            <a:off x="1879606" y="4141371"/>
            <a:ext cx="762263" cy="616722"/>
          </a:xfrm>
          <a:custGeom>
            <a:avLst/>
            <a:gdLst>
              <a:gd name="connsiteX0" fmla="*/ 67733 w 762263"/>
              <a:gd name="connsiteY0" fmla="*/ 1286934 h 1286934"/>
              <a:gd name="connsiteX1" fmla="*/ 762000 w 762263"/>
              <a:gd name="connsiteY1" fmla="*/ 508000 h 1286934"/>
              <a:gd name="connsiteX2" fmla="*/ 0 w 762263"/>
              <a:gd name="connsiteY2" fmla="*/ 0 h 128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263" h="1286934">
                <a:moveTo>
                  <a:pt x="67733" y="1286934"/>
                </a:moveTo>
                <a:cubicBezTo>
                  <a:pt x="420511" y="1004711"/>
                  <a:pt x="773289" y="722489"/>
                  <a:pt x="762000" y="508000"/>
                </a:cubicBezTo>
                <a:cubicBezTo>
                  <a:pt x="750711" y="293511"/>
                  <a:pt x="375355" y="146755"/>
                  <a:pt x="0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4996330" y="4449733"/>
            <a:ext cx="1303862" cy="37657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save</a:t>
            </a:r>
            <a:endParaRPr lang="en-US" dirty="0"/>
          </a:p>
        </p:txBody>
      </p:sp>
      <p:sp>
        <p:nvSpPr>
          <p:cNvPr id="35" name="Cube 34"/>
          <p:cNvSpPr/>
          <p:nvPr/>
        </p:nvSpPr>
        <p:spPr>
          <a:xfrm>
            <a:off x="6375743" y="4422193"/>
            <a:ext cx="720080" cy="558670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tar</a:t>
            </a:r>
            <a:endParaRPr lang="en-US" dirty="0"/>
          </a:p>
        </p:txBody>
      </p:sp>
      <p:sp>
        <p:nvSpPr>
          <p:cNvPr id="38" name="Right Arrow 37"/>
          <p:cNvSpPr/>
          <p:nvPr/>
        </p:nvSpPr>
        <p:spPr>
          <a:xfrm>
            <a:off x="7156570" y="4486899"/>
            <a:ext cx="1303862" cy="37657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load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8532440" y="4464968"/>
            <a:ext cx="576064" cy="38919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…</a:t>
            </a:r>
            <a:endParaRPr lang="en-US" dirty="0"/>
          </a:p>
        </p:txBody>
      </p:sp>
      <p:sp>
        <p:nvSpPr>
          <p:cNvPr id="43" name="Right Arrow 42"/>
          <p:cNvSpPr/>
          <p:nvPr/>
        </p:nvSpPr>
        <p:spPr>
          <a:xfrm>
            <a:off x="1313746" y="6186696"/>
            <a:ext cx="1303862" cy="37657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pull</a:t>
            </a:r>
            <a:endParaRPr lang="en-US" dirty="0"/>
          </a:p>
        </p:txBody>
      </p:sp>
      <p:sp>
        <p:nvSpPr>
          <p:cNvPr id="44" name="Cloud 43"/>
          <p:cNvSpPr/>
          <p:nvPr/>
        </p:nvSpPr>
        <p:spPr>
          <a:xfrm>
            <a:off x="179512" y="6021288"/>
            <a:ext cx="1224136" cy="72008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err="1" smtClean="0"/>
              <a:t>registry</a:t>
            </a:r>
            <a:endParaRPr lang="en-US" sz="1400" dirty="0"/>
          </a:p>
        </p:txBody>
      </p:sp>
      <p:sp>
        <p:nvSpPr>
          <p:cNvPr id="45" name="Freeform 44"/>
          <p:cNvSpPr/>
          <p:nvPr/>
        </p:nvSpPr>
        <p:spPr>
          <a:xfrm>
            <a:off x="5003800" y="5063067"/>
            <a:ext cx="600873" cy="1032933"/>
          </a:xfrm>
          <a:custGeom>
            <a:avLst/>
            <a:gdLst>
              <a:gd name="connsiteX0" fmla="*/ 16933 w 600873"/>
              <a:gd name="connsiteY0" fmla="*/ 0 h 1032933"/>
              <a:gd name="connsiteX1" fmla="*/ 550333 w 600873"/>
              <a:gd name="connsiteY1" fmla="*/ 474133 h 1032933"/>
              <a:gd name="connsiteX2" fmla="*/ 516467 w 600873"/>
              <a:gd name="connsiteY2" fmla="*/ 914400 h 1032933"/>
              <a:gd name="connsiteX3" fmla="*/ 0 w 600873"/>
              <a:gd name="connsiteY3" fmla="*/ 1032933 h 103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873" h="1032933">
                <a:moveTo>
                  <a:pt x="16933" y="0"/>
                </a:moveTo>
                <a:cubicBezTo>
                  <a:pt x="242005" y="160866"/>
                  <a:pt x="467077" y="321733"/>
                  <a:pt x="550333" y="474133"/>
                </a:cubicBezTo>
                <a:cubicBezTo>
                  <a:pt x="633589" y="626533"/>
                  <a:pt x="608189" y="821267"/>
                  <a:pt x="516467" y="914400"/>
                </a:cubicBezTo>
                <a:cubicBezTo>
                  <a:pt x="424745" y="1007533"/>
                  <a:pt x="212372" y="1020233"/>
                  <a:pt x="0" y="1032933"/>
                </a:cubicBezTo>
              </a:path>
            </a:pathLst>
          </a:custGeom>
          <a:noFill/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9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6" grpId="0" animBg="1"/>
      <p:bldP spid="12" grpId="0" animBg="1"/>
      <p:bldP spid="13" grpId="0" animBg="1"/>
      <p:bldP spid="14" grpId="0"/>
      <p:bldP spid="21" grpId="0" animBg="1"/>
      <p:bldP spid="22" grpId="0"/>
      <p:bldP spid="23" grpId="0" animBg="1"/>
      <p:bldP spid="24" grpId="0" animBg="1"/>
      <p:bldP spid="25" grpId="0" animBg="1"/>
      <p:bldP spid="26" grpId="0"/>
      <p:bldP spid="29" grpId="0"/>
      <p:bldP spid="31" grpId="0"/>
      <p:bldP spid="32" grpId="0"/>
      <p:bldP spid="33" grpId="0" animBg="1"/>
      <p:bldP spid="34" grpId="0" animBg="1"/>
      <p:bldP spid="35" grpId="0" animBg="1"/>
      <p:bldP spid="38" grpId="0" animBg="1"/>
      <p:bldP spid="42" grpId="0" animBg="1"/>
      <p:bldP spid="4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8460432" y="3750333"/>
            <a:ext cx="1008112" cy="696326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  <a:alpha val="63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61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2FA-E44F-1241-B9B5-7B8834E103E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Image </a:t>
            </a:r>
            <a:r>
              <a:rPr lang="nl-NL" dirty="0" err="1" smtClean="0"/>
              <a:t>and</a:t>
            </a:r>
            <a:r>
              <a:rPr lang="nl-NL" dirty="0" smtClean="0"/>
              <a:t> Container </a:t>
            </a:r>
            <a:r>
              <a:rPr lang="nl-NL" dirty="0" err="1" smtClean="0"/>
              <a:t>Specifics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27784" y="2161126"/>
            <a:ext cx="2376264" cy="18147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Container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83768" y="3717032"/>
            <a:ext cx="2592288" cy="2736304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  <a:alpha val="63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61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27784" y="5834422"/>
            <a:ext cx="2376264" cy="57606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Base Image</a:t>
            </a:r>
          </a:p>
          <a:p>
            <a:pPr algn="ctr"/>
            <a:r>
              <a:rPr lang="nl-NL" dirty="0" smtClean="0"/>
              <a:t>Ubuntu 14.04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627784" y="5366370"/>
            <a:ext cx="2376264" cy="38919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COPY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27784" y="4898318"/>
            <a:ext cx="2376264" cy="38919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RUN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27784" y="4437112"/>
            <a:ext cx="2376264" cy="38919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RUN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627784" y="3975906"/>
            <a:ext cx="2376264" cy="3891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Writable</a:t>
            </a:r>
            <a:r>
              <a:rPr lang="nl-NL" dirty="0" smtClean="0"/>
              <a:t> </a:t>
            </a:r>
            <a:r>
              <a:rPr lang="nl-NL" dirty="0" err="1" smtClean="0"/>
              <a:t>Layer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 rot="21365622" flipH="1">
            <a:off x="1907704" y="3442011"/>
            <a:ext cx="762263" cy="1286934"/>
          </a:xfrm>
          <a:custGeom>
            <a:avLst/>
            <a:gdLst>
              <a:gd name="connsiteX0" fmla="*/ 67733 w 762263"/>
              <a:gd name="connsiteY0" fmla="*/ 1286934 h 1286934"/>
              <a:gd name="connsiteX1" fmla="*/ 762000 w 762263"/>
              <a:gd name="connsiteY1" fmla="*/ 508000 h 1286934"/>
              <a:gd name="connsiteX2" fmla="*/ 0 w 762263"/>
              <a:gd name="connsiteY2" fmla="*/ 0 h 128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263" h="1286934">
                <a:moveTo>
                  <a:pt x="67733" y="1286934"/>
                </a:moveTo>
                <a:cubicBezTo>
                  <a:pt x="420511" y="1004711"/>
                  <a:pt x="773289" y="722489"/>
                  <a:pt x="762000" y="508000"/>
                </a:cubicBezTo>
                <a:cubicBezTo>
                  <a:pt x="750711" y="293511"/>
                  <a:pt x="375355" y="146755"/>
                  <a:pt x="0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65677" y="365832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run</a:t>
            </a:r>
            <a:endParaRPr lang="en-US" dirty="0"/>
          </a:p>
        </p:txBody>
      </p:sp>
      <p:cxnSp>
        <p:nvCxnSpPr>
          <p:cNvPr id="16" name="Straight Arrow Connector 15"/>
          <p:cNvCxnSpPr>
            <a:endCxn id="6" idx="1"/>
          </p:cNvCxnSpPr>
          <p:nvPr/>
        </p:nvCxnSpPr>
        <p:spPr>
          <a:xfrm>
            <a:off x="1043608" y="3068515"/>
            <a:ext cx="158417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5536" y="1725011"/>
            <a:ext cx="12234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start</a:t>
            </a:r>
          </a:p>
          <a:p>
            <a:r>
              <a:rPr lang="nl-NL" dirty="0" err="1" smtClean="0"/>
              <a:t>attach</a:t>
            </a:r>
            <a:endParaRPr lang="nl-NL" dirty="0" smtClean="0"/>
          </a:p>
          <a:p>
            <a:r>
              <a:rPr lang="nl-NL" dirty="0" smtClean="0"/>
              <a:t>(</a:t>
            </a:r>
            <a:r>
              <a:rPr lang="nl-NL" dirty="0" err="1" smtClean="0"/>
              <a:t>un</a:t>
            </a:r>
            <a:r>
              <a:rPr lang="nl-NL" dirty="0" smtClean="0"/>
              <a:t>)</a:t>
            </a:r>
            <a:r>
              <a:rPr lang="nl-NL" dirty="0" err="1" smtClean="0"/>
              <a:t>pause</a:t>
            </a:r>
            <a:endParaRPr lang="nl-NL" dirty="0" smtClean="0"/>
          </a:p>
          <a:p>
            <a:r>
              <a:rPr lang="nl-NL" dirty="0" err="1" smtClean="0"/>
              <a:t>kill</a:t>
            </a:r>
            <a:endParaRPr lang="nl-NL" dirty="0" smtClean="0"/>
          </a:p>
          <a:p>
            <a:r>
              <a:rPr lang="nl-NL" dirty="0"/>
              <a:t>s</a:t>
            </a:r>
            <a:r>
              <a:rPr lang="nl-NL" dirty="0" smtClean="0"/>
              <a:t>top</a:t>
            </a:r>
          </a:p>
          <a:p>
            <a:r>
              <a:rPr lang="nl-NL" dirty="0" err="1" smtClean="0"/>
              <a:t>restart</a:t>
            </a:r>
            <a:endParaRPr lang="nl-NL" dirty="0" smtClean="0"/>
          </a:p>
          <a:p>
            <a:r>
              <a:rPr lang="nl-NL" dirty="0" err="1"/>
              <a:t>r</a:t>
            </a:r>
            <a:r>
              <a:rPr lang="nl-NL" dirty="0" err="1" smtClean="0"/>
              <a:t>emove</a:t>
            </a:r>
            <a:endParaRPr lang="nl-NL" dirty="0" smtClean="0"/>
          </a:p>
          <a:p>
            <a:r>
              <a:rPr lang="nl-NL" dirty="0" err="1" smtClean="0"/>
              <a:t>inspect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004048" y="2161126"/>
            <a:ext cx="791194" cy="1440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076056" y="187309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logs</a:t>
            </a:r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>
            <a:off x="5012267" y="3106194"/>
            <a:ext cx="1176090" cy="855133"/>
          </a:xfrm>
          <a:custGeom>
            <a:avLst/>
            <a:gdLst>
              <a:gd name="connsiteX0" fmla="*/ 0 w 1930400"/>
              <a:gd name="connsiteY0" fmla="*/ 0 h 855133"/>
              <a:gd name="connsiteX1" fmla="*/ 1574800 w 1930400"/>
              <a:gd name="connsiteY1" fmla="*/ 211667 h 855133"/>
              <a:gd name="connsiteX2" fmla="*/ 1930400 w 1930400"/>
              <a:gd name="connsiteY2" fmla="*/ 855133 h 85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0400" h="855133">
                <a:moveTo>
                  <a:pt x="0" y="0"/>
                </a:moveTo>
                <a:cubicBezTo>
                  <a:pt x="626533" y="34572"/>
                  <a:pt x="1253067" y="69145"/>
                  <a:pt x="1574800" y="211667"/>
                </a:cubicBezTo>
                <a:cubicBezTo>
                  <a:pt x="1896533" y="354189"/>
                  <a:pt x="1913466" y="604661"/>
                  <a:pt x="1930400" y="855133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2196436">
            <a:off x="5323294" y="324387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commit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220072" y="3975905"/>
            <a:ext cx="2376264" cy="38919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Container “state”</a:t>
            </a:r>
            <a:endParaRPr lang="en-US" dirty="0"/>
          </a:p>
        </p:txBody>
      </p:sp>
      <p:sp>
        <p:nvSpPr>
          <p:cNvPr id="24" name="Left Arrow 23"/>
          <p:cNvSpPr/>
          <p:nvPr/>
        </p:nvSpPr>
        <p:spPr>
          <a:xfrm>
            <a:off x="5012267" y="4033335"/>
            <a:ext cx="279813" cy="25976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564090" y="3228506"/>
            <a:ext cx="1043643" cy="2965069"/>
          </a:xfrm>
          <a:custGeom>
            <a:avLst/>
            <a:gdLst>
              <a:gd name="connsiteX0" fmla="*/ 1043643 w 1043643"/>
              <a:gd name="connsiteY0" fmla="*/ 0 h 1820333"/>
              <a:gd name="connsiteX1" fmla="*/ 103843 w 1043643"/>
              <a:gd name="connsiteY1" fmla="*/ 270933 h 1820333"/>
              <a:gd name="connsiteX2" fmla="*/ 129243 w 1043643"/>
              <a:gd name="connsiteY2" fmla="*/ 1363133 h 1820333"/>
              <a:gd name="connsiteX3" fmla="*/ 1043643 w 1043643"/>
              <a:gd name="connsiteY3" fmla="*/ 1820333 h 182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643" h="1820333">
                <a:moveTo>
                  <a:pt x="1043643" y="0"/>
                </a:moveTo>
                <a:cubicBezTo>
                  <a:pt x="649943" y="21872"/>
                  <a:pt x="256243" y="43744"/>
                  <a:pt x="103843" y="270933"/>
                </a:cubicBezTo>
                <a:cubicBezTo>
                  <a:pt x="-48557" y="498122"/>
                  <a:pt x="-27390" y="1104900"/>
                  <a:pt x="129243" y="1363133"/>
                </a:cubicBezTo>
                <a:cubicBezTo>
                  <a:pt x="285876" y="1621366"/>
                  <a:pt x="664759" y="1720849"/>
                  <a:pt x="1043643" y="1820333"/>
                </a:cubicBezTo>
              </a:path>
            </a:pathLst>
          </a:custGeom>
          <a:noFill/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19218326">
            <a:off x="1526622" y="3138580"/>
            <a:ext cx="488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diff</a:t>
            </a:r>
            <a:endParaRPr lang="en-US" dirty="0"/>
          </a:p>
        </p:txBody>
      </p:sp>
      <p:sp>
        <p:nvSpPr>
          <p:cNvPr id="36" name="Right Arrow 35"/>
          <p:cNvSpPr/>
          <p:nvPr/>
        </p:nvSpPr>
        <p:spPr>
          <a:xfrm>
            <a:off x="5004048" y="2404691"/>
            <a:ext cx="1303862" cy="37657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export</a:t>
            </a:r>
            <a:endParaRPr lang="en-US" dirty="0"/>
          </a:p>
        </p:txBody>
      </p:sp>
      <p:sp>
        <p:nvSpPr>
          <p:cNvPr id="37" name="Cube 36"/>
          <p:cNvSpPr/>
          <p:nvPr/>
        </p:nvSpPr>
        <p:spPr>
          <a:xfrm>
            <a:off x="6383461" y="2377151"/>
            <a:ext cx="720080" cy="558670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tar</a:t>
            </a:r>
            <a:endParaRPr lang="en-US" dirty="0"/>
          </a:p>
        </p:txBody>
      </p:sp>
      <p:sp>
        <p:nvSpPr>
          <p:cNvPr id="39" name="Right Arrow 38"/>
          <p:cNvSpPr/>
          <p:nvPr/>
        </p:nvSpPr>
        <p:spPr>
          <a:xfrm rot="2331872">
            <a:off x="7041228" y="3113757"/>
            <a:ext cx="1543955" cy="37657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import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8540158" y="3903897"/>
            <a:ext cx="680086" cy="38919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…</a:t>
            </a:r>
            <a:endParaRPr lang="en-US" dirty="0"/>
          </a:p>
        </p:txBody>
      </p:sp>
      <p:sp>
        <p:nvSpPr>
          <p:cNvPr id="3" name="Rectangular Callout 2"/>
          <p:cNvSpPr/>
          <p:nvPr/>
        </p:nvSpPr>
        <p:spPr>
          <a:xfrm>
            <a:off x="6588224" y="1657070"/>
            <a:ext cx="1440160" cy="504056"/>
          </a:xfrm>
          <a:prstGeom prst="wedgeRectCallout">
            <a:avLst>
              <a:gd name="adj1" fmla="val -27418"/>
              <a:gd name="adj2" fmla="val 99454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err="1" smtClean="0"/>
              <a:t>Flattened</a:t>
            </a:r>
            <a:r>
              <a:rPr lang="nl-NL" sz="1400" dirty="0" smtClean="0"/>
              <a:t>, no image details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1402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0" grpId="0"/>
      <p:bldP spid="36" grpId="0" animBg="1"/>
      <p:bldP spid="37" grpId="0" animBg="1"/>
      <p:bldP spid="39" grpId="0" animBg="1"/>
      <p:bldP spid="41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2FA-E44F-1241-B9B5-7B8834E103E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Container Details &amp; Operations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35696" y="1628800"/>
            <a:ext cx="2376264" cy="18147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Container</a:t>
            </a:r>
          </a:p>
          <a:p>
            <a:pPr algn="ctr"/>
            <a:endParaRPr lang="nl-NL" dirty="0"/>
          </a:p>
          <a:p>
            <a:pPr algn="ctr"/>
            <a:r>
              <a:rPr lang="nl-NL" i="1" dirty="0" smtClean="0"/>
              <a:t>web</a:t>
            </a:r>
            <a:endParaRPr lang="en-US" i="1" dirty="0"/>
          </a:p>
        </p:txBody>
      </p:sp>
      <p:sp>
        <p:nvSpPr>
          <p:cNvPr id="6" name="Rectangle 5"/>
          <p:cNvSpPr/>
          <p:nvPr/>
        </p:nvSpPr>
        <p:spPr>
          <a:xfrm>
            <a:off x="5364088" y="1646396"/>
            <a:ext cx="2376264" cy="8897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Container</a:t>
            </a:r>
            <a:br>
              <a:rPr lang="nl-NL" dirty="0" smtClean="0"/>
            </a:br>
            <a:r>
              <a:rPr lang="nl-NL" i="1" dirty="0" err="1" smtClean="0"/>
              <a:t>db</a:t>
            </a:r>
            <a:endParaRPr lang="en-US" i="1" dirty="0"/>
          </a:p>
        </p:txBody>
      </p:sp>
      <p:sp>
        <p:nvSpPr>
          <p:cNvPr id="7" name="Right Arrow 6"/>
          <p:cNvSpPr/>
          <p:nvPr/>
        </p:nvSpPr>
        <p:spPr>
          <a:xfrm>
            <a:off x="4007352" y="1844825"/>
            <a:ext cx="1428744" cy="504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link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9552" y="4437112"/>
            <a:ext cx="7920880" cy="234040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l-NL" dirty="0" err="1"/>
              <a:t>d</a:t>
            </a:r>
            <a:r>
              <a:rPr lang="nl-NL" dirty="0" err="1" smtClean="0"/>
              <a:t>ocker</a:t>
            </a:r>
            <a:r>
              <a:rPr lang="nl-NL" dirty="0" smtClean="0"/>
              <a:t> run –</a:t>
            </a:r>
            <a:r>
              <a:rPr lang="nl-NL" dirty="0" err="1" smtClean="0"/>
              <a:t>it</a:t>
            </a:r>
            <a:r>
              <a:rPr lang="nl-NL" dirty="0" smtClean="0"/>
              <a:t> </a:t>
            </a:r>
            <a:br>
              <a:rPr lang="nl-NL" dirty="0" smtClean="0"/>
            </a:br>
            <a:endParaRPr lang="nl-NL" dirty="0" smtClean="0"/>
          </a:p>
          <a:p>
            <a:pPr>
              <a:lnSpc>
                <a:spcPct val="150000"/>
              </a:lnSpc>
            </a:pPr>
            <a:endParaRPr lang="nl-NL" dirty="0"/>
          </a:p>
          <a:p>
            <a:pPr>
              <a:lnSpc>
                <a:spcPct val="150000"/>
              </a:lnSpc>
            </a:pPr>
            <a:endParaRPr lang="nl-NL" dirty="0" smtClean="0"/>
          </a:p>
          <a:p>
            <a:pPr>
              <a:lnSpc>
                <a:spcPct val="150000"/>
              </a:lnSpc>
            </a:pPr>
            <a:endParaRPr lang="nl-NL" dirty="0"/>
          </a:p>
          <a:p>
            <a:pPr>
              <a:lnSpc>
                <a:spcPct val="150000"/>
              </a:lnSpc>
            </a:pPr>
            <a:r>
              <a:rPr lang="nl-NL" dirty="0" smtClean="0"/>
              <a:t>&lt;image-</a:t>
            </a:r>
            <a:r>
              <a:rPr lang="nl-NL" dirty="0" err="1" smtClean="0"/>
              <a:t>id</a:t>
            </a:r>
            <a:r>
              <a:rPr lang="nl-NL" dirty="0" smtClean="0"/>
              <a:t>&gt; /bin/</a:t>
            </a:r>
            <a:r>
              <a:rPr lang="nl-NL" dirty="0" err="1" smtClean="0"/>
              <a:t>bash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81848" y="2758656"/>
            <a:ext cx="2376264" cy="6703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Container</a:t>
            </a:r>
            <a:br>
              <a:rPr lang="nl-NL" dirty="0" smtClean="0"/>
            </a:br>
            <a:r>
              <a:rPr lang="nl-NL" i="1" dirty="0" smtClean="0"/>
              <a:t>xxx</a:t>
            </a:r>
            <a:endParaRPr lang="en-US" i="1" dirty="0"/>
          </a:p>
        </p:txBody>
      </p:sp>
      <p:sp>
        <p:nvSpPr>
          <p:cNvPr id="10" name="Right Arrow 9"/>
          <p:cNvSpPr/>
          <p:nvPr/>
        </p:nvSpPr>
        <p:spPr>
          <a:xfrm>
            <a:off x="4067944" y="2808767"/>
            <a:ext cx="1428744" cy="504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link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16200000">
            <a:off x="7081339" y="2286338"/>
            <a:ext cx="635673" cy="504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link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979712" y="1721134"/>
            <a:ext cx="758394" cy="24738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/>
              <a:t>80</a:t>
            </a:r>
            <a:endParaRPr lang="en-US" sz="1600" dirty="0"/>
          </a:p>
        </p:txBody>
      </p:sp>
      <p:sp>
        <p:nvSpPr>
          <p:cNvPr id="13" name="Rounded Rectangle 12"/>
          <p:cNvSpPr/>
          <p:nvPr/>
        </p:nvSpPr>
        <p:spPr>
          <a:xfrm>
            <a:off x="1009914" y="1711842"/>
            <a:ext cx="686387" cy="24738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/>
              <a:t>8080</a:t>
            </a:r>
            <a:endParaRPr lang="en-US" sz="1600" dirty="0"/>
          </a:p>
        </p:txBody>
      </p:sp>
      <p:sp>
        <p:nvSpPr>
          <p:cNvPr id="14" name="Left-Right Arrow 13"/>
          <p:cNvSpPr/>
          <p:nvPr/>
        </p:nvSpPr>
        <p:spPr>
          <a:xfrm>
            <a:off x="1619493" y="1752467"/>
            <a:ext cx="393733" cy="17336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Rectangle 14"/>
          <p:cNvSpPr/>
          <p:nvPr/>
        </p:nvSpPr>
        <p:spPr>
          <a:xfrm>
            <a:off x="611560" y="3789040"/>
            <a:ext cx="2736304" cy="43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dirty="0" smtClean="0"/>
              <a:t>/</a:t>
            </a:r>
            <a:r>
              <a:rPr lang="nl-NL" dirty="0" err="1" smtClean="0"/>
              <a:t>tmp</a:t>
            </a:r>
            <a:r>
              <a:rPr lang="nl-NL" dirty="0" smtClean="0"/>
              <a:t>/files</a:t>
            </a:r>
            <a:endParaRPr lang="en-US" dirty="0"/>
          </a:p>
        </p:txBody>
      </p:sp>
      <p:cxnSp>
        <p:nvCxnSpPr>
          <p:cNvPr id="16" name="Elbow Connector 15"/>
          <p:cNvCxnSpPr>
            <a:stCxn id="15" idx="0"/>
            <a:endCxn id="24" idx="2"/>
          </p:cNvCxnSpPr>
          <p:nvPr/>
        </p:nvCxnSpPr>
        <p:spPr>
          <a:xfrm rot="5400000" flipH="1" flipV="1">
            <a:off x="2011822" y="3389002"/>
            <a:ext cx="367928" cy="432148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be 16"/>
          <p:cNvSpPr/>
          <p:nvPr/>
        </p:nvSpPr>
        <p:spPr>
          <a:xfrm>
            <a:off x="1690986" y="3888522"/>
            <a:ext cx="1584870" cy="43204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/>
              <a:t>Shared Files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1902685" y="2629023"/>
            <a:ext cx="653091" cy="27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400" dirty="0" smtClean="0"/>
              <a:t>/data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1907704" y="3146999"/>
            <a:ext cx="1008311" cy="27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400" dirty="0" smtClean="0"/>
              <a:t>/</a:t>
            </a:r>
            <a:r>
              <a:rPr lang="nl-NL" sz="1400" dirty="0" err="1" smtClean="0"/>
              <a:t>host_files</a:t>
            </a:r>
            <a:endParaRPr lang="en-US" sz="1400" dirty="0"/>
          </a:p>
        </p:txBody>
      </p:sp>
      <p:sp>
        <p:nvSpPr>
          <p:cNvPr id="26" name="Can 25"/>
          <p:cNvSpPr/>
          <p:nvPr/>
        </p:nvSpPr>
        <p:spPr>
          <a:xfrm>
            <a:off x="611560" y="2492896"/>
            <a:ext cx="741547" cy="554256"/>
          </a:xfrm>
          <a:prstGeom prst="ca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 smtClean="0"/>
              <a:t>Docker storage</a:t>
            </a:r>
            <a:endParaRPr lang="en-US" sz="1100" dirty="0"/>
          </a:p>
        </p:txBody>
      </p:sp>
      <p:sp>
        <p:nvSpPr>
          <p:cNvPr id="27" name="Left Arrow 26"/>
          <p:cNvSpPr/>
          <p:nvPr/>
        </p:nvSpPr>
        <p:spPr>
          <a:xfrm>
            <a:off x="1259632" y="2687112"/>
            <a:ext cx="643053" cy="143088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724128" y="3824898"/>
            <a:ext cx="2736304" cy="43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dirty="0" smtClean="0"/>
              <a:t>/software</a:t>
            </a:r>
            <a:endParaRPr lang="en-US" dirty="0"/>
          </a:p>
        </p:txBody>
      </p:sp>
      <p:sp>
        <p:nvSpPr>
          <p:cNvPr id="29" name="Cube 28"/>
          <p:cNvSpPr/>
          <p:nvPr/>
        </p:nvSpPr>
        <p:spPr>
          <a:xfrm>
            <a:off x="6803554" y="3924380"/>
            <a:ext cx="1584870" cy="43204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/>
              <a:t>Shared Files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6948264" y="3146999"/>
            <a:ext cx="720774" cy="27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400" dirty="0" smtClean="0"/>
              <a:t>/</a:t>
            </a:r>
            <a:r>
              <a:rPr lang="nl-NL" sz="1400" dirty="0" err="1" smtClean="0"/>
              <a:t>repos</a:t>
            </a:r>
            <a:endParaRPr lang="en-US" sz="1400" dirty="0"/>
          </a:p>
        </p:txBody>
      </p:sp>
      <p:cxnSp>
        <p:nvCxnSpPr>
          <p:cNvPr id="32" name="Elbow Connector 31"/>
          <p:cNvCxnSpPr>
            <a:stCxn id="28" idx="0"/>
            <a:endCxn id="30" idx="2"/>
          </p:cNvCxnSpPr>
          <p:nvPr/>
        </p:nvCxnSpPr>
        <p:spPr>
          <a:xfrm rot="5400000" flipH="1" flipV="1">
            <a:off x="6998572" y="3514820"/>
            <a:ext cx="403786" cy="21637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203848" y="3146999"/>
            <a:ext cx="720774" cy="27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400" dirty="0" smtClean="0"/>
              <a:t>/</a:t>
            </a:r>
            <a:r>
              <a:rPr lang="nl-NL" sz="1400" dirty="0" err="1" smtClean="0"/>
              <a:t>repos</a:t>
            </a:r>
            <a:endParaRPr lang="en-US" sz="1400" dirty="0"/>
          </a:p>
        </p:txBody>
      </p:sp>
      <p:cxnSp>
        <p:nvCxnSpPr>
          <p:cNvPr id="36" name="Elbow Connector 35"/>
          <p:cNvCxnSpPr/>
          <p:nvPr/>
        </p:nvCxnSpPr>
        <p:spPr>
          <a:xfrm rot="10800000">
            <a:off x="3924622" y="3344291"/>
            <a:ext cx="3023642" cy="12700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28" idx="1"/>
            <a:endCxn id="34" idx="2"/>
          </p:cNvCxnSpPr>
          <p:nvPr/>
        </p:nvCxnSpPr>
        <p:spPr>
          <a:xfrm rot="10800000">
            <a:off x="3564236" y="3421112"/>
            <a:ext cx="2159893" cy="61981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179512" y="4869160"/>
            <a:ext cx="288032" cy="288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179512" y="5301208"/>
            <a:ext cx="288032" cy="288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2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179512" y="5733256"/>
            <a:ext cx="288032" cy="288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3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179512" y="6165304"/>
            <a:ext cx="288032" cy="288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4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1658114" y="1464435"/>
            <a:ext cx="288032" cy="288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1514098" y="2485007"/>
            <a:ext cx="288032" cy="288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2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3636590" y="3362920"/>
            <a:ext cx="288032" cy="288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3</a:t>
            </a:r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4824212" y="1771722"/>
            <a:ext cx="288032" cy="288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4</a:t>
            </a: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2483421" y="3362920"/>
            <a:ext cx="288032" cy="288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2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4788024" y="2708920"/>
            <a:ext cx="288032" cy="288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4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539552" y="4725144"/>
            <a:ext cx="7920880" cy="176000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–</a:t>
            </a:r>
            <a:r>
              <a:rPr lang="nl-NL" b="1" dirty="0" smtClean="0"/>
              <a:t>p</a:t>
            </a:r>
            <a:r>
              <a:rPr lang="nl-NL" dirty="0" smtClean="0"/>
              <a:t> 8080:80 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-</a:t>
            </a:r>
            <a:r>
              <a:rPr lang="nl-NL" b="1" dirty="0" smtClean="0"/>
              <a:t>v</a:t>
            </a:r>
            <a:r>
              <a:rPr lang="nl-NL" dirty="0" smtClean="0"/>
              <a:t> /data    -</a:t>
            </a:r>
            <a:r>
              <a:rPr lang="nl-NL" b="1" dirty="0" smtClean="0"/>
              <a:t>v</a:t>
            </a:r>
            <a:r>
              <a:rPr lang="nl-NL" dirty="0" smtClean="0"/>
              <a:t> /</a:t>
            </a:r>
            <a:r>
              <a:rPr lang="nl-NL" dirty="0" err="1" smtClean="0"/>
              <a:t>tmp</a:t>
            </a:r>
            <a:r>
              <a:rPr lang="nl-NL" dirty="0" smtClean="0"/>
              <a:t>/files:/</a:t>
            </a:r>
            <a:r>
              <a:rPr lang="nl-NL" dirty="0" err="1" smtClean="0"/>
              <a:t>host_files</a:t>
            </a:r>
            <a:r>
              <a:rPr lang="nl-NL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-</a:t>
            </a:r>
            <a:r>
              <a:rPr lang="nl-NL" b="1" dirty="0" smtClean="0"/>
              <a:t>volumes-</a:t>
            </a:r>
            <a:r>
              <a:rPr lang="nl-NL" b="1" dirty="0" err="1" smtClean="0"/>
              <a:t>from</a:t>
            </a:r>
            <a:r>
              <a:rPr lang="nl-NL" dirty="0" smtClean="0"/>
              <a:t> xxx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--</a:t>
            </a:r>
            <a:r>
              <a:rPr lang="en-US" dirty="0"/>
              <a:t>name web --</a:t>
            </a:r>
            <a:r>
              <a:rPr lang="en-US" b="1" dirty="0"/>
              <a:t>link</a:t>
            </a:r>
            <a:r>
              <a:rPr lang="en-US" dirty="0"/>
              <a:t> </a:t>
            </a:r>
            <a:r>
              <a:rPr lang="en-US" dirty="0" smtClean="0"/>
              <a:t>db:db1 –</a:t>
            </a:r>
            <a:r>
              <a:rPr lang="en-US" b="1" dirty="0" smtClean="0"/>
              <a:t>link</a:t>
            </a:r>
            <a:r>
              <a:rPr lang="en-US" dirty="0" smtClean="0"/>
              <a:t> </a:t>
            </a:r>
            <a:r>
              <a:rPr lang="en-US" dirty="0" err="1" smtClean="0"/>
              <a:t>xxx:web_xxx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5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4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2FA-E44F-1241-B9B5-7B8834E103EA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For </a:t>
            </a:r>
            <a:r>
              <a:rPr lang="nl-NL" dirty="0" err="1" smtClean="0"/>
              <a:t>example</a:t>
            </a:r>
            <a:r>
              <a:rPr lang="nl-NL" dirty="0" smtClean="0"/>
              <a:t>: </a:t>
            </a:r>
            <a:r>
              <a:rPr lang="nl-NL" dirty="0" err="1" smtClean="0"/>
              <a:t>build</a:t>
            </a:r>
            <a:r>
              <a:rPr lang="nl-NL" dirty="0" smtClean="0"/>
              <a:t> container for Oracle </a:t>
            </a:r>
            <a:r>
              <a:rPr lang="nl-NL" dirty="0" err="1" smtClean="0"/>
              <a:t>WebLogic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Clone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GitHub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Docker host</a:t>
            </a:r>
          </a:p>
          <a:p>
            <a:pPr lvl="1"/>
            <a:r>
              <a:rPr lang="nl-NL" dirty="0" err="1" smtClean="0"/>
              <a:t>Dockerfile</a:t>
            </a:r>
            <a:endParaRPr lang="nl-NL" dirty="0" smtClean="0"/>
          </a:p>
          <a:p>
            <a:pPr lvl="1"/>
            <a:r>
              <a:rPr lang="nl-NL" dirty="0" smtClean="0"/>
              <a:t>Shell scripts</a:t>
            </a:r>
          </a:p>
          <a:p>
            <a:pPr lvl="1"/>
            <a:r>
              <a:rPr lang="nl-NL" dirty="0" err="1" smtClean="0"/>
              <a:t>Supporting</a:t>
            </a:r>
            <a:r>
              <a:rPr lang="nl-NL" dirty="0" smtClean="0"/>
              <a:t> files</a:t>
            </a:r>
          </a:p>
          <a:p>
            <a:r>
              <a:rPr lang="nl-NL" dirty="0" smtClean="0"/>
              <a:t>Download </a:t>
            </a:r>
            <a:r>
              <a:rPr lang="nl-NL" dirty="0" err="1" smtClean="0"/>
              <a:t>RPMs</a:t>
            </a:r>
            <a:r>
              <a:rPr lang="nl-NL" dirty="0" smtClean="0"/>
              <a:t> for</a:t>
            </a:r>
          </a:p>
          <a:p>
            <a:pPr lvl="1"/>
            <a:r>
              <a:rPr lang="nl-NL" dirty="0" smtClean="0"/>
              <a:t>JDK 8</a:t>
            </a:r>
          </a:p>
          <a:p>
            <a:pPr lvl="1"/>
            <a:r>
              <a:rPr lang="nl-NL" dirty="0" err="1" smtClean="0"/>
              <a:t>WebLogic</a:t>
            </a:r>
            <a:r>
              <a:rPr lang="nl-NL" dirty="0" smtClean="0"/>
              <a:t> 12.1.3</a:t>
            </a:r>
          </a:p>
          <a:p>
            <a:r>
              <a:rPr lang="nl-NL" dirty="0" smtClean="0"/>
              <a:t>Docker </a:t>
            </a:r>
            <a:r>
              <a:rPr lang="nl-NL" dirty="0" err="1" smtClean="0"/>
              <a:t>Build</a:t>
            </a:r>
            <a:endParaRPr lang="nl-NL" dirty="0" smtClean="0"/>
          </a:p>
          <a:p>
            <a:r>
              <a:rPr lang="nl-NL" dirty="0" err="1" smtClean="0"/>
              <a:t>Optionally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second</a:t>
            </a:r>
            <a:br>
              <a:rPr lang="nl-NL" dirty="0" smtClean="0"/>
            </a:br>
            <a:r>
              <a:rPr lang="nl-NL" dirty="0" smtClean="0"/>
              <a:t>Docker file on top of</a:t>
            </a:r>
            <a:br>
              <a:rPr lang="nl-NL" dirty="0" smtClean="0"/>
            </a:br>
            <a:r>
              <a:rPr lang="nl-NL" dirty="0" err="1" smtClean="0"/>
              <a:t>WebLogic</a:t>
            </a:r>
            <a:r>
              <a:rPr lang="nl-NL" dirty="0" smtClean="0"/>
              <a:t> image </a:t>
            </a:r>
            <a:r>
              <a:rPr lang="nl-NL" dirty="0" err="1" smtClean="0"/>
              <a:t>to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create</a:t>
            </a:r>
            <a:r>
              <a:rPr lang="nl-NL" dirty="0" smtClean="0"/>
              <a:t> a WLS Domain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552" y="1538680"/>
            <a:ext cx="5362302" cy="253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slashroot.in/sites/default/files/styles/article_image_full_node/public/field/image/Dockerfile%20to%20build%20images_0.PNG?itok=xP4EIrx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88" b="19300"/>
          <a:stretch/>
        </p:blipFill>
        <p:spPr bwMode="auto">
          <a:xfrm>
            <a:off x="4716324" y="4084197"/>
            <a:ext cx="1193410" cy="138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camo.githubusercontent.com/fc74cf4a092fe0d9d193bdc46b0f9821883fa3cd/68747470733a2f2f662e636c6f75642e6769746875622e636f6d2f6173736574732f37323931392f3338313630382f30373464306230362d613565332d313165322d386237662d3966303965623264646661652e6a70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370" y="4813453"/>
            <a:ext cx="748656" cy="4228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4500299" y="5024889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http://www.oracle.com/ocom/groups/public/@otn/documents/digitalasset/35260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760" y="5494343"/>
            <a:ext cx="15049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trymebuddy.com/wp-content/uploads/2015/09/Java-JDK-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869" y="6093296"/>
            <a:ext cx="1079366" cy="66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 rot="20857018">
            <a:off x="4826738" y="5688369"/>
            <a:ext cx="576064" cy="30726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20828266">
            <a:off x="4688532" y="5752346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ownload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build</a:t>
            </a:r>
            <a:r>
              <a:rPr lang="nl-NL" dirty="0" smtClean="0"/>
              <a:t> context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20857018">
            <a:off x="4113706" y="6231890"/>
            <a:ext cx="576064" cy="30726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70867" y="5469031"/>
            <a:ext cx="2065629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b="1" dirty="0" smtClean="0"/>
              <a:t>Standard</a:t>
            </a:r>
            <a:br>
              <a:rPr lang="nl-NL" b="1" dirty="0" smtClean="0"/>
            </a:br>
            <a:r>
              <a:rPr lang="nl-NL" b="1" dirty="0" smtClean="0"/>
              <a:t>Oracle </a:t>
            </a:r>
            <a:r>
              <a:rPr lang="nl-NL" b="1" dirty="0" err="1" smtClean="0"/>
              <a:t>WebLogic</a:t>
            </a: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Image, </a:t>
            </a:r>
            <a:br>
              <a:rPr lang="nl-NL" b="1" dirty="0" smtClean="0"/>
            </a:br>
            <a:r>
              <a:rPr lang="nl-NL" b="1" dirty="0" err="1" smtClean="0"/>
              <a:t>locally</a:t>
            </a:r>
            <a:r>
              <a:rPr lang="nl-NL" b="1" dirty="0" smtClean="0"/>
              <a:t> built</a:t>
            </a:r>
            <a:endParaRPr lang="en-US" b="1" dirty="0"/>
          </a:p>
        </p:txBody>
      </p:sp>
      <p:pic>
        <p:nvPicPr>
          <p:cNvPr id="18" name="Picture 2" descr="http://www.slashroot.in/sites/default/files/styles/article_image_full_node/public/field/image/Dockerfile%20to%20build%20images_0.PNG?itok=xP4EIrx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2" b="19300"/>
          <a:stretch/>
        </p:blipFill>
        <p:spPr bwMode="auto">
          <a:xfrm>
            <a:off x="6057121" y="4061627"/>
            <a:ext cx="1722298" cy="138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10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13" grpId="0"/>
      <p:bldP spid="17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2FA-E44F-1241-B9B5-7B8834E103EA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Build</a:t>
            </a:r>
            <a:r>
              <a:rPr lang="nl-NL" dirty="0" smtClean="0"/>
              <a:t> File for </a:t>
            </a:r>
            <a:r>
              <a:rPr lang="nl-NL" dirty="0" err="1" smtClean="0"/>
              <a:t>WebLogic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13"/>
          <a:stretch/>
        </p:blipFill>
        <p:spPr bwMode="auto">
          <a:xfrm>
            <a:off x="539552" y="1556792"/>
            <a:ext cx="6120680" cy="5218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020272" y="3933056"/>
            <a:ext cx="1412540" cy="285116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Rectangle 10"/>
          <p:cNvSpPr/>
          <p:nvPr/>
        </p:nvSpPr>
        <p:spPr>
          <a:xfrm>
            <a:off x="7098746" y="6432495"/>
            <a:ext cx="1294828" cy="32737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 smtClean="0"/>
              <a:t>Base Image</a:t>
            </a:r>
          </a:p>
          <a:p>
            <a:pPr algn="ctr"/>
            <a:r>
              <a:rPr lang="nl-NL" sz="1050" dirty="0" smtClean="0"/>
              <a:t>Oraclelinux:7</a:t>
            </a:r>
            <a:endParaRPr lang="en-US" sz="1050" dirty="0"/>
          </a:p>
        </p:txBody>
      </p:sp>
      <p:sp>
        <p:nvSpPr>
          <p:cNvPr id="12" name="Rectangle 11"/>
          <p:cNvSpPr/>
          <p:nvPr/>
        </p:nvSpPr>
        <p:spPr>
          <a:xfrm>
            <a:off x="7098746" y="6171940"/>
            <a:ext cx="1294828" cy="22117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 smtClean="0"/>
              <a:t>RUN</a:t>
            </a:r>
            <a:endParaRPr lang="en-US" sz="1050" dirty="0"/>
          </a:p>
        </p:txBody>
      </p:sp>
      <p:sp>
        <p:nvSpPr>
          <p:cNvPr id="13" name="Rectangle 12"/>
          <p:cNvSpPr/>
          <p:nvPr/>
        </p:nvSpPr>
        <p:spPr>
          <a:xfrm>
            <a:off x="7098746" y="5911384"/>
            <a:ext cx="1294828" cy="22117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 smtClean="0"/>
              <a:t>COPY</a:t>
            </a:r>
            <a:endParaRPr lang="en-US" sz="1050" dirty="0"/>
          </a:p>
        </p:txBody>
      </p:sp>
      <p:sp>
        <p:nvSpPr>
          <p:cNvPr id="14" name="Rectangle 13"/>
          <p:cNvSpPr/>
          <p:nvPr/>
        </p:nvSpPr>
        <p:spPr>
          <a:xfrm>
            <a:off x="7098746" y="4869160"/>
            <a:ext cx="1294828" cy="22117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 smtClean="0"/>
              <a:t>RUN</a:t>
            </a:r>
            <a:endParaRPr lang="en-US" sz="1050" dirty="0"/>
          </a:p>
        </p:txBody>
      </p:sp>
      <p:sp>
        <p:nvSpPr>
          <p:cNvPr id="16" name="Rectangle 15"/>
          <p:cNvSpPr/>
          <p:nvPr/>
        </p:nvSpPr>
        <p:spPr>
          <a:xfrm>
            <a:off x="7098746" y="5650828"/>
            <a:ext cx="1294828" cy="22117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 smtClean="0"/>
              <a:t>COPY</a:t>
            </a:r>
            <a:endParaRPr lang="en-US" sz="1050" dirty="0"/>
          </a:p>
        </p:txBody>
      </p:sp>
      <p:sp>
        <p:nvSpPr>
          <p:cNvPr id="17" name="Rectangle 16"/>
          <p:cNvSpPr/>
          <p:nvPr/>
        </p:nvSpPr>
        <p:spPr>
          <a:xfrm>
            <a:off x="7098746" y="5390272"/>
            <a:ext cx="1294828" cy="22117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 smtClean="0"/>
              <a:t>COPY</a:t>
            </a:r>
            <a:endParaRPr lang="en-US" sz="1050" dirty="0"/>
          </a:p>
        </p:txBody>
      </p:sp>
      <p:sp>
        <p:nvSpPr>
          <p:cNvPr id="18" name="Rectangle 17"/>
          <p:cNvSpPr/>
          <p:nvPr/>
        </p:nvSpPr>
        <p:spPr>
          <a:xfrm>
            <a:off x="7098746" y="5129716"/>
            <a:ext cx="1294828" cy="22117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 smtClean="0"/>
              <a:t>COPY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08105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2FA-E44F-1241-B9B5-7B8834E103EA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Build</a:t>
            </a:r>
            <a:r>
              <a:rPr lang="nl-NL" dirty="0" smtClean="0"/>
              <a:t> File for </a:t>
            </a:r>
            <a:r>
              <a:rPr lang="nl-NL" dirty="0" err="1" smtClean="0"/>
              <a:t>WebLogic</a:t>
            </a:r>
            <a:r>
              <a:rPr lang="nl-NL" dirty="0" smtClean="0"/>
              <a:t> (2)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502245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407932" y="1340768"/>
            <a:ext cx="1412540" cy="34272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Rectangle 13"/>
          <p:cNvSpPr/>
          <p:nvPr/>
        </p:nvSpPr>
        <p:spPr>
          <a:xfrm>
            <a:off x="7486406" y="4416271"/>
            <a:ext cx="1294828" cy="32737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 smtClean="0"/>
              <a:t>Base Image</a:t>
            </a:r>
          </a:p>
          <a:p>
            <a:pPr algn="ctr"/>
            <a:r>
              <a:rPr lang="nl-NL" sz="1050" dirty="0" smtClean="0"/>
              <a:t>Oraclelinux:7</a:t>
            </a:r>
            <a:endParaRPr lang="en-US" sz="1050" dirty="0"/>
          </a:p>
        </p:txBody>
      </p:sp>
      <p:sp>
        <p:nvSpPr>
          <p:cNvPr id="15" name="Rectangle 14"/>
          <p:cNvSpPr/>
          <p:nvPr/>
        </p:nvSpPr>
        <p:spPr>
          <a:xfrm>
            <a:off x="7486406" y="4143226"/>
            <a:ext cx="1294828" cy="22117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 smtClean="0"/>
              <a:t>RUN</a:t>
            </a:r>
            <a:endParaRPr lang="en-US" sz="1050" dirty="0"/>
          </a:p>
        </p:txBody>
      </p:sp>
      <p:sp>
        <p:nvSpPr>
          <p:cNvPr id="16" name="Rectangle 15"/>
          <p:cNvSpPr/>
          <p:nvPr/>
        </p:nvSpPr>
        <p:spPr>
          <a:xfrm>
            <a:off x="7486406" y="3870181"/>
            <a:ext cx="1294828" cy="22117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 smtClean="0"/>
              <a:t>COPY</a:t>
            </a:r>
            <a:endParaRPr lang="en-US" sz="1050" dirty="0"/>
          </a:p>
        </p:txBody>
      </p:sp>
      <p:sp>
        <p:nvSpPr>
          <p:cNvPr id="17" name="Rectangle 16"/>
          <p:cNvSpPr/>
          <p:nvPr/>
        </p:nvSpPr>
        <p:spPr>
          <a:xfrm>
            <a:off x="7486406" y="2778001"/>
            <a:ext cx="1294828" cy="22117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 smtClean="0"/>
              <a:t>RUN</a:t>
            </a:r>
            <a:endParaRPr lang="en-US" sz="1050" dirty="0"/>
          </a:p>
        </p:txBody>
      </p:sp>
      <p:sp>
        <p:nvSpPr>
          <p:cNvPr id="18" name="Rectangle 17"/>
          <p:cNvSpPr/>
          <p:nvPr/>
        </p:nvSpPr>
        <p:spPr>
          <a:xfrm>
            <a:off x="7486406" y="3597136"/>
            <a:ext cx="1294828" cy="22117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 smtClean="0"/>
              <a:t>COPY</a:t>
            </a:r>
            <a:endParaRPr lang="en-US" sz="1050" dirty="0"/>
          </a:p>
        </p:txBody>
      </p:sp>
      <p:sp>
        <p:nvSpPr>
          <p:cNvPr id="19" name="Rectangle 18"/>
          <p:cNvSpPr/>
          <p:nvPr/>
        </p:nvSpPr>
        <p:spPr>
          <a:xfrm>
            <a:off x="7486406" y="3324091"/>
            <a:ext cx="1294828" cy="22117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 smtClean="0"/>
              <a:t>COPY</a:t>
            </a:r>
            <a:endParaRPr lang="en-US" sz="1050" dirty="0"/>
          </a:p>
        </p:txBody>
      </p:sp>
      <p:sp>
        <p:nvSpPr>
          <p:cNvPr id="20" name="Rectangle 19"/>
          <p:cNvSpPr/>
          <p:nvPr/>
        </p:nvSpPr>
        <p:spPr>
          <a:xfrm>
            <a:off x="7486406" y="3051046"/>
            <a:ext cx="1294828" cy="22117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 smtClean="0"/>
              <a:t>COPY</a:t>
            </a:r>
            <a:endParaRPr lang="en-US" sz="1050" dirty="0"/>
          </a:p>
        </p:txBody>
      </p:sp>
      <p:sp>
        <p:nvSpPr>
          <p:cNvPr id="21" name="Rectangle 20"/>
          <p:cNvSpPr/>
          <p:nvPr/>
        </p:nvSpPr>
        <p:spPr>
          <a:xfrm>
            <a:off x="7486406" y="2504956"/>
            <a:ext cx="1294828" cy="22117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 smtClean="0"/>
              <a:t>RUN</a:t>
            </a:r>
            <a:endParaRPr lang="en-US" sz="1050" dirty="0"/>
          </a:p>
        </p:txBody>
      </p:sp>
      <p:sp>
        <p:nvSpPr>
          <p:cNvPr id="22" name="Rectangle 21"/>
          <p:cNvSpPr/>
          <p:nvPr/>
        </p:nvSpPr>
        <p:spPr>
          <a:xfrm>
            <a:off x="7486406" y="2231911"/>
            <a:ext cx="1294828" cy="22117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 smtClean="0"/>
              <a:t>RUN</a:t>
            </a:r>
            <a:endParaRPr lang="en-US" sz="1050" dirty="0"/>
          </a:p>
        </p:txBody>
      </p:sp>
      <p:sp>
        <p:nvSpPr>
          <p:cNvPr id="23" name="Rectangle 22"/>
          <p:cNvSpPr/>
          <p:nvPr/>
        </p:nvSpPr>
        <p:spPr>
          <a:xfrm>
            <a:off x="7486406" y="1958866"/>
            <a:ext cx="1294828" cy="22117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 smtClean="0"/>
              <a:t>RUN</a:t>
            </a:r>
            <a:endParaRPr lang="en-US" sz="1050" dirty="0"/>
          </a:p>
        </p:txBody>
      </p:sp>
      <p:sp>
        <p:nvSpPr>
          <p:cNvPr id="24" name="Rectangle 23"/>
          <p:cNvSpPr/>
          <p:nvPr/>
        </p:nvSpPr>
        <p:spPr>
          <a:xfrm>
            <a:off x="7486406" y="1685821"/>
            <a:ext cx="1294828" cy="22117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 smtClean="0"/>
              <a:t>RUN</a:t>
            </a:r>
            <a:endParaRPr lang="en-US" sz="1050" dirty="0"/>
          </a:p>
        </p:txBody>
      </p:sp>
      <p:sp>
        <p:nvSpPr>
          <p:cNvPr id="25" name="Rectangle 24"/>
          <p:cNvSpPr/>
          <p:nvPr/>
        </p:nvSpPr>
        <p:spPr>
          <a:xfrm>
            <a:off x="7486406" y="1412776"/>
            <a:ext cx="1294828" cy="22117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 smtClean="0"/>
              <a:t>RUN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21523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www.slashroot.in/sites/default/files/styles/article_image_full_node/public/field/image/Dockerfile%20to%20build%20images_0.PNG?itok=xP4EIrxQ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41" r="-1" b="19300"/>
          <a:stretch/>
        </p:blipFill>
        <p:spPr bwMode="auto">
          <a:xfrm>
            <a:off x="5940152" y="1133697"/>
            <a:ext cx="2304256" cy="265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7164288" y="2420888"/>
            <a:ext cx="719535" cy="770053"/>
            <a:chOff x="467544" y="3147736"/>
            <a:chExt cx="1412540" cy="3427226"/>
          </a:xfrm>
        </p:grpSpPr>
        <p:sp>
          <p:nvSpPr>
            <p:cNvPr id="22" name="Rectangle 21"/>
            <p:cNvSpPr/>
            <p:nvPr/>
          </p:nvSpPr>
          <p:spPr>
            <a:xfrm>
              <a:off x="467544" y="3147736"/>
              <a:ext cx="1412540" cy="342722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6018" y="6223239"/>
              <a:ext cx="1294828" cy="327372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" dirty="0" smtClean="0"/>
                <a:t>Base Image</a:t>
              </a:r>
            </a:p>
            <a:p>
              <a:pPr algn="ctr"/>
              <a:r>
                <a:rPr lang="nl-NL" sz="200" dirty="0" smtClean="0"/>
                <a:t>Oraclelinux:7</a:t>
              </a:r>
              <a:endParaRPr lang="en-US" sz="2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6018" y="5950194"/>
              <a:ext cx="1294828" cy="221178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" dirty="0" smtClean="0"/>
                <a:t>RUN</a:t>
              </a:r>
              <a:endParaRPr lang="en-US" sz="2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46018" y="5677149"/>
              <a:ext cx="1294828" cy="221178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" dirty="0" smtClean="0"/>
                <a:t>COPY</a:t>
              </a:r>
              <a:endParaRPr lang="en-US" sz="2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6018" y="4584969"/>
              <a:ext cx="1294828" cy="221178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" dirty="0" smtClean="0"/>
                <a:t>RUN</a:t>
              </a:r>
              <a:endParaRPr lang="en-US" sz="2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46018" y="5404104"/>
              <a:ext cx="1294828" cy="221178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" dirty="0" smtClean="0"/>
                <a:t>COPY</a:t>
              </a:r>
              <a:endParaRPr lang="en-US" sz="2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6018" y="5131059"/>
              <a:ext cx="1294828" cy="221178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" dirty="0" smtClean="0"/>
                <a:t>COPY</a:t>
              </a:r>
              <a:endParaRPr lang="en-US" sz="2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46018" y="4858014"/>
              <a:ext cx="1294828" cy="221178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" dirty="0" smtClean="0"/>
                <a:t>COPY</a:t>
              </a:r>
              <a:endParaRPr lang="en-US" sz="2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46018" y="4311924"/>
              <a:ext cx="1294828" cy="221178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" dirty="0" smtClean="0"/>
                <a:t>RUN</a:t>
              </a:r>
              <a:endParaRPr lang="en-US" sz="2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46018" y="4038879"/>
              <a:ext cx="1294828" cy="221178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" dirty="0" smtClean="0"/>
                <a:t>RUN</a:t>
              </a:r>
              <a:endParaRPr lang="en-US" sz="2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46018" y="3765834"/>
              <a:ext cx="1294828" cy="221178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" dirty="0" smtClean="0"/>
                <a:t>RUN</a:t>
              </a:r>
              <a:endParaRPr lang="en-US" sz="2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46018" y="3492789"/>
              <a:ext cx="1294828" cy="221178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" dirty="0" smtClean="0"/>
                <a:t>RUN</a:t>
              </a:r>
              <a:endParaRPr lang="en-US" sz="2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46018" y="3219744"/>
              <a:ext cx="1294828" cy="221178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" dirty="0" smtClean="0"/>
                <a:t>RUN</a:t>
              </a:r>
              <a:endParaRPr lang="en-US" sz="2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2FA-E44F-1241-B9B5-7B8834E103EA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Turn container </a:t>
            </a:r>
            <a:r>
              <a:rPr lang="nl-NL" dirty="0" err="1" smtClean="0"/>
              <a:t>into</a:t>
            </a:r>
            <a:r>
              <a:rPr lang="nl-NL" dirty="0" smtClean="0"/>
              <a:t> image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467544" y="3147736"/>
            <a:ext cx="1412540" cy="3427226"/>
            <a:chOff x="467544" y="3147736"/>
            <a:chExt cx="1412540" cy="3427226"/>
          </a:xfrm>
        </p:grpSpPr>
        <p:sp>
          <p:nvSpPr>
            <p:cNvPr id="4" name="Rectangle 3"/>
            <p:cNvSpPr/>
            <p:nvPr/>
          </p:nvSpPr>
          <p:spPr>
            <a:xfrm>
              <a:off x="467544" y="3147736"/>
              <a:ext cx="1412540" cy="342722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46018" y="6223239"/>
              <a:ext cx="1294828" cy="327372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50" dirty="0" smtClean="0"/>
                <a:t>Base Image</a:t>
              </a:r>
            </a:p>
            <a:p>
              <a:pPr algn="ctr"/>
              <a:r>
                <a:rPr lang="nl-NL" sz="1050" dirty="0" smtClean="0"/>
                <a:t>Oraclelinux:7</a:t>
              </a:r>
              <a:endParaRPr lang="en-US" sz="105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6018" y="5950194"/>
              <a:ext cx="1294828" cy="221178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50" dirty="0" smtClean="0"/>
                <a:t>RUN</a:t>
              </a:r>
              <a:endParaRPr lang="en-US" sz="105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6018" y="5677149"/>
              <a:ext cx="1294828" cy="221178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50" dirty="0" smtClean="0"/>
                <a:t>COPY</a:t>
              </a:r>
              <a:endParaRPr lang="en-US" sz="105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6018" y="4584969"/>
              <a:ext cx="1294828" cy="221178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50" dirty="0" smtClean="0"/>
                <a:t>RUN</a:t>
              </a:r>
              <a:endParaRPr lang="en-US" sz="105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6018" y="5404104"/>
              <a:ext cx="1294828" cy="221178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50" dirty="0" smtClean="0"/>
                <a:t>COPY</a:t>
              </a:r>
              <a:endParaRPr lang="en-US" sz="105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6018" y="5131059"/>
              <a:ext cx="1294828" cy="221178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50" dirty="0" smtClean="0"/>
                <a:t>COPY</a:t>
              </a:r>
              <a:endParaRPr lang="en-US" sz="105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6018" y="4858014"/>
              <a:ext cx="1294828" cy="221178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50" dirty="0" smtClean="0"/>
                <a:t>COPY</a:t>
              </a:r>
              <a:endParaRPr lang="en-US" sz="105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6018" y="4311924"/>
              <a:ext cx="1294828" cy="221178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50" dirty="0" smtClean="0"/>
                <a:t>RUN</a:t>
              </a:r>
              <a:endParaRPr lang="en-US" sz="105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6018" y="4038879"/>
              <a:ext cx="1294828" cy="221178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50" dirty="0" smtClean="0"/>
                <a:t>RUN</a:t>
              </a:r>
              <a:endParaRPr lang="en-US" sz="105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6018" y="3765834"/>
              <a:ext cx="1294828" cy="221178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50" dirty="0" smtClean="0"/>
                <a:t>RUN</a:t>
              </a:r>
              <a:endParaRPr lang="en-US" sz="105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6018" y="3492789"/>
              <a:ext cx="1294828" cy="221178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50" dirty="0" smtClean="0"/>
                <a:t>RUN</a:t>
              </a:r>
              <a:endParaRPr lang="en-US" sz="105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6018" y="3219744"/>
              <a:ext cx="1294828" cy="221178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50" dirty="0" smtClean="0"/>
                <a:t>RUN</a:t>
              </a:r>
              <a:endParaRPr lang="en-US" sz="1050" dirty="0"/>
            </a:p>
          </p:txBody>
        </p:sp>
      </p:grpSp>
      <p:sp>
        <p:nvSpPr>
          <p:cNvPr id="17" name="Right Arrow 16"/>
          <p:cNvSpPr/>
          <p:nvPr/>
        </p:nvSpPr>
        <p:spPr>
          <a:xfrm>
            <a:off x="1979712" y="3147736"/>
            <a:ext cx="1800200" cy="3836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51720" y="3650985"/>
            <a:ext cx="5760640" cy="6720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dirty="0" err="1"/>
              <a:t>d</a:t>
            </a:r>
            <a:r>
              <a:rPr lang="nl-NL" dirty="0" err="1" smtClean="0"/>
              <a:t>ocker</a:t>
            </a:r>
            <a:r>
              <a:rPr lang="nl-NL" dirty="0" smtClean="0"/>
              <a:t> </a:t>
            </a:r>
            <a:r>
              <a:rPr lang="nl-NL" dirty="0" err="1" smtClean="0"/>
              <a:t>commit</a:t>
            </a:r>
            <a:r>
              <a:rPr lang="nl-NL" dirty="0" smtClean="0"/>
              <a:t> &lt;container-</a:t>
            </a:r>
            <a:r>
              <a:rPr lang="nl-NL" dirty="0" err="1" smtClean="0"/>
              <a:t>id</a:t>
            </a:r>
            <a:r>
              <a:rPr lang="nl-NL" dirty="0" smtClean="0"/>
              <a:t>&gt; weblogic:12.1.3-dev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95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2FA-E44F-1241-B9B5-7B8834E103E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session</a:t>
            </a:r>
            <a:r>
              <a:rPr lang="nl-NL" dirty="0" smtClean="0"/>
              <a:t> </a:t>
            </a:r>
            <a:r>
              <a:rPr lang="nl-NL" dirty="0" err="1" smtClean="0"/>
              <a:t>will</a:t>
            </a:r>
            <a:r>
              <a:rPr lang="nl-NL" dirty="0" smtClean="0"/>
              <a:t> </a:t>
            </a:r>
            <a:r>
              <a:rPr lang="nl-NL" dirty="0" err="1" smtClean="0"/>
              <a:t>give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is </a:t>
            </a:r>
            <a:r>
              <a:rPr lang="nl-NL" dirty="0" err="1"/>
              <a:t>this</a:t>
            </a:r>
            <a:r>
              <a:rPr lang="nl-NL" dirty="0"/>
              <a:t> Docker </a:t>
            </a:r>
            <a:r>
              <a:rPr lang="nl-NL" dirty="0" err="1"/>
              <a:t>thing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why</a:t>
            </a:r>
            <a:r>
              <a:rPr lang="nl-NL" dirty="0"/>
              <a:t> is </a:t>
            </a:r>
            <a:r>
              <a:rPr lang="nl-NL" dirty="0" err="1"/>
              <a:t>it</a:t>
            </a:r>
            <a:r>
              <a:rPr lang="nl-NL" dirty="0"/>
              <a:t> a hype?</a:t>
            </a:r>
          </a:p>
          <a:p>
            <a:r>
              <a:rPr lang="nl-NL" dirty="0"/>
              <a:t>How do Containers </a:t>
            </a:r>
            <a:r>
              <a:rPr lang="nl-NL" dirty="0" err="1"/>
              <a:t>compare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Virtual Machines?</a:t>
            </a:r>
          </a:p>
          <a:p>
            <a:r>
              <a:rPr lang="nl-NL" dirty="0"/>
              <a:t>How </a:t>
            </a:r>
            <a:r>
              <a:rPr lang="nl-NL" dirty="0" err="1"/>
              <a:t>can</a:t>
            </a:r>
            <a:r>
              <a:rPr lang="nl-NL" dirty="0"/>
              <a:t> I </a:t>
            </a:r>
            <a:r>
              <a:rPr lang="nl-NL" dirty="0" err="1"/>
              <a:t>build</a:t>
            </a:r>
            <a:r>
              <a:rPr lang="nl-NL" dirty="0"/>
              <a:t>, </a:t>
            </a:r>
            <a:r>
              <a:rPr lang="nl-NL" dirty="0" err="1"/>
              <a:t>ship</a:t>
            </a:r>
            <a:r>
              <a:rPr lang="nl-NL" dirty="0"/>
              <a:t> [| share | </a:t>
            </a:r>
            <a:r>
              <a:rPr lang="nl-NL" dirty="0" err="1"/>
              <a:t>distribute</a:t>
            </a:r>
            <a:r>
              <a:rPr lang="nl-NL" dirty="0"/>
              <a:t>] </a:t>
            </a:r>
            <a:r>
              <a:rPr lang="nl-NL" dirty="0" err="1"/>
              <a:t>and</a:t>
            </a:r>
            <a:r>
              <a:rPr lang="nl-NL" dirty="0"/>
              <a:t> run containers?</a:t>
            </a:r>
          </a:p>
          <a:p>
            <a:pPr lvl="1"/>
            <a:r>
              <a:rPr lang="nl-NL" dirty="0"/>
              <a:t>On </a:t>
            </a:r>
            <a:r>
              <a:rPr lang="nl-NL" dirty="0" err="1"/>
              <a:t>my</a:t>
            </a:r>
            <a:r>
              <a:rPr lang="nl-NL" dirty="0"/>
              <a:t> </a:t>
            </a:r>
            <a:r>
              <a:rPr lang="nl-NL" dirty="0" err="1"/>
              <a:t>local</a:t>
            </a:r>
            <a:r>
              <a:rPr lang="nl-NL" dirty="0"/>
              <a:t> machine </a:t>
            </a:r>
            <a:r>
              <a:rPr lang="nl-NL" dirty="0" err="1"/>
              <a:t>and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cloud</a:t>
            </a:r>
            <a:r>
              <a:rPr lang="nl-NL" dirty="0"/>
              <a:t>?</a:t>
            </a:r>
          </a:p>
          <a:p>
            <a:r>
              <a:rPr lang="nl-NL" dirty="0"/>
              <a:t>A way </a:t>
            </a:r>
            <a:r>
              <a:rPr lang="nl-NL" dirty="0" err="1"/>
              <a:t>to</a:t>
            </a:r>
            <a:r>
              <a:rPr lang="nl-NL" dirty="0"/>
              <a:t> more </a:t>
            </a:r>
            <a:r>
              <a:rPr lang="nl-NL" dirty="0" err="1"/>
              <a:t>efficiently</a:t>
            </a:r>
            <a:r>
              <a:rPr lang="nl-NL" dirty="0"/>
              <a:t> </a:t>
            </a:r>
            <a:r>
              <a:rPr lang="nl-NL" dirty="0" err="1"/>
              <a:t>leverage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physical</a:t>
            </a:r>
            <a:r>
              <a:rPr lang="nl-NL" dirty="0"/>
              <a:t> resources in </a:t>
            </a:r>
            <a:r>
              <a:rPr lang="nl-NL" dirty="0" err="1"/>
              <a:t>my</a:t>
            </a:r>
            <a:r>
              <a:rPr lang="nl-NL" dirty="0"/>
              <a:t> computer?</a:t>
            </a:r>
          </a:p>
          <a:p>
            <a:pPr lvl="1"/>
            <a:r>
              <a:rPr lang="nl-NL" dirty="0" err="1"/>
              <a:t>than</a:t>
            </a:r>
            <a:r>
              <a:rPr lang="nl-NL" dirty="0"/>
              <a:t> </a:t>
            </a:r>
            <a:r>
              <a:rPr lang="nl-NL" dirty="0" err="1"/>
              <a:t>through</a:t>
            </a:r>
            <a:r>
              <a:rPr lang="nl-NL" dirty="0"/>
              <a:t> </a:t>
            </a:r>
            <a:r>
              <a:rPr lang="nl-NL" dirty="0" err="1"/>
              <a:t>juggling</a:t>
            </a:r>
            <a:r>
              <a:rPr lang="nl-NL" dirty="0"/>
              <a:t> </a:t>
            </a:r>
            <a:r>
              <a:rPr lang="nl-NL" dirty="0" err="1"/>
              <a:t>VMs</a:t>
            </a:r>
            <a:endParaRPr lang="nl-NL" dirty="0"/>
          </a:p>
          <a:p>
            <a:r>
              <a:rPr lang="nl-NL" dirty="0"/>
              <a:t>A </a:t>
            </a:r>
            <a:r>
              <a:rPr lang="nl-NL" dirty="0" err="1"/>
              <a:t>structured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fast</a:t>
            </a:r>
            <a:r>
              <a:rPr lang="nl-NL" dirty="0"/>
              <a:t> way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try</a:t>
            </a:r>
            <a:r>
              <a:rPr lang="nl-NL" dirty="0"/>
              <a:t> out new software</a:t>
            </a:r>
          </a:p>
          <a:p>
            <a:pPr lvl="1"/>
            <a:r>
              <a:rPr lang="nl-NL" dirty="0"/>
              <a:t>Without messing up </a:t>
            </a:r>
            <a:r>
              <a:rPr lang="nl-NL" dirty="0" err="1"/>
              <a:t>my</a:t>
            </a:r>
            <a:r>
              <a:rPr lang="nl-NL" dirty="0"/>
              <a:t> </a:t>
            </a:r>
            <a:r>
              <a:rPr lang="nl-NL" dirty="0" err="1"/>
              <a:t>local</a:t>
            </a:r>
            <a:r>
              <a:rPr lang="nl-NL" dirty="0"/>
              <a:t> environment.</a:t>
            </a:r>
          </a:p>
          <a:p>
            <a:r>
              <a:rPr lang="nl-NL" dirty="0" err="1"/>
              <a:t>What</a:t>
            </a:r>
            <a:r>
              <a:rPr lang="nl-NL" dirty="0"/>
              <a:t> tools do I </a:t>
            </a:r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get </a:t>
            </a:r>
            <a:r>
              <a:rPr lang="nl-NL" dirty="0" err="1"/>
              <a:t>started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Docker </a:t>
            </a:r>
            <a:br>
              <a:rPr lang="nl-NL" dirty="0"/>
            </a:br>
            <a:r>
              <a:rPr lang="nl-NL" dirty="0"/>
              <a:t>on </a:t>
            </a:r>
            <a:r>
              <a:rPr lang="nl-NL" dirty="0" err="1"/>
              <a:t>my</a:t>
            </a:r>
            <a:r>
              <a:rPr lang="nl-NL" dirty="0"/>
              <a:t> non-Linux laptop</a:t>
            </a:r>
            <a:r>
              <a:rPr lang="nl-NL" dirty="0" smtClean="0"/>
              <a:t>?</a:t>
            </a:r>
          </a:p>
          <a:p>
            <a:r>
              <a:rPr lang="nl-NL" dirty="0" err="1" smtClean="0"/>
              <a:t>What</a:t>
            </a:r>
            <a:r>
              <a:rPr lang="nl-NL" dirty="0" smtClean="0"/>
              <a:t> is </a:t>
            </a:r>
            <a:r>
              <a:rPr lang="nl-NL" dirty="0" err="1" smtClean="0"/>
              <a:t>the</a:t>
            </a:r>
            <a:r>
              <a:rPr lang="nl-NL" dirty="0" smtClean="0"/>
              <a:t> status of Docker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where</a:t>
            </a:r>
            <a:r>
              <a:rPr lang="nl-NL" dirty="0" smtClean="0"/>
              <a:t> is </a:t>
            </a:r>
            <a:r>
              <a:rPr lang="nl-NL" dirty="0" err="1" smtClean="0"/>
              <a:t>it</a:t>
            </a:r>
            <a:r>
              <a:rPr lang="nl-NL" dirty="0" smtClean="0"/>
              <a:t> </a:t>
            </a:r>
            <a:r>
              <a:rPr lang="nl-NL" dirty="0" err="1" smtClean="0"/>
              <a:t>going</a:t>
            </a:r>
            <a:r>
              <a:rPr lang="nl-NL" dirty="0" smtClean="0"/>
              <a:t>?</a:t>
            </a:r>
            <a:endParaRPr lang="nl-NL" dirty="0"/>
          </a:p>
          <a:p>
            <a:r>
              <a:rPr lang="nl-NL" dirty="0"/>
              <a:t>How </a:t>
            </a:r>
            <a:r>
              <a:rPr lang="nl-NL" dirty="0" err="1"/>
              <a:t>can</a:t>
            </a:r>
            <a:r>
              <a:rPr lang="nl-NL" dirty="0"/>
              <a:t> I get </a:t>
            </a:r>
            <a:r>
              <a:rPr lang="nl-NL" dirty="0" err="1"/>
              <a:t>going</a:t>
            </a:r>
            <a:r>
              <a:rPr lang="nl-NL" dirty="0"/>
              <a:t> on </a:t>
            </a:r>
            <a:r>
              <a:rPr lang="nl-NL" dirty="0" err="1"/>
              <a:t>my</a:t>
            </a:r>
            <a:r>
              <a:rPr lang="nl-NL" dirty="0"/>
              <a:t> </a:t>
            </a:r>
            <a:r>
              <a:rPr lang="nl-NL" dirty="0" err="1"/>
              <a:t>own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Docker?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16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2FA-E44F-1241-B9B5-7B8834E103EA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Automated</a:t>
            </a:r>
            <a:r>
              <a:rPr lang="nl-NL" dirty="0" smtClean="0"/>
              <a:t> </a:t>
            </a:r>
            <a:r>
              <a:rPr lang="nl-NL" dirty="0" err="1" smtClean="0"/>
              <a:t>Configuration</a:t>
            </a:r>
            <a:r>
              <a:rPr lang="nl-NL" dirty="0" smtClean="0"/>
              <a:t> Management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Use</a:t>
            </a:r>
            <a:r>
              <a:rPr lang="nl-NL" dirty="0" smtClean="0"/>
              <a:t> of (hard </a:t>
            </a:r>
            <a:r>
              <a:rPr lang="nl-NL" dirty="0" err="1" smtClean="0"/>
              <a:t>coded</a:t>
            </a:r>
            <a:r>
              <a:rPr lang="nl-NL" dirty="0" smtClean="0"/>
              <a:t>, environment </a:t>
            </a:r>
            <a:r>
              <a:rPr lang="nl-NL" dirty="0" err="1" smtClean="0"/>
              <a:t>specific</a:t>
            </a:r>
            <a:r>
              <a:rPr lang="nl-NL" dirty="0" smtClean="0"/>
              <a:t>)  Shell Scripting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create</a:t>
            </a:r>
            <a:r>
              <a:rPr lang="nl-NL" dirty="0" smtClean="0"/>
              <a:t> | </a:t>
            </a:r>
            <a:r>
              <a:rPr lang="nl-NL" dirty="0" err="1" smtClean="0"/>
              <a:t>compose</a:t>
            </a:r>
            <a:r>
              <a:rPr lang="nl-NL" dirty="0" smtClean="0"/>
              <a:t> | </a:t>
            </a:r>
            <a:r>
              <a:rPr lang="nl-NL" dirty="0" err="1" smtClean="0"/>
              <a:t>configure</a:t>
            </a:r>
            <a:r>
              <a:rPr lang="nl-NL" dirty="0" smtClean="0"/>
              <a:t> environments is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exactly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latest</a:t>
            </a:r>
            <a:r>
              <a:rPr lang="nl-NL" dirty="0" smtClean="0"/>
              <a:t> fashion</a:t>
            </a:r>
          </a:p>
          <a:p>
            <a:r>
              <a:rPr lang="nl-NL" dirty="0" err="1" smtClean="0"/>
              <a:t>Declarative</a:t>
            </a:r>
            <a:r>
              <a:rPr lang="nl-NL" dirty="0" smtClean="0"/>
              <a:t>, </a:t>
            </a:r>
            <a:r>
              <a:rPr lang="nl-NL" dirty="0" err="1" smtClean="0"/>
              <a:t>automated</a:t>
            </a:r>
            <a:r>
              <a:rPr lang="nl-NL" dirty="0" smtClean="0"/>
              <a:t> </a:t>
            </a:r>
            <a:r>
              <a:rPr lang="nl-NL" dirty="0" err="1" smtClean="0"/>
              <a:t>configuration</a:t>
            </a:r>
            <a:r>
              <a:rPr lang="nl-NL" dirty="0" smtClean="0"/>
              <a:t> management </a:t>
            </a:r>
            <a:br>
              <a:rPr lang="nl-NL" dirty="0" smtClean="0"/>
            </a:br>
            <a:r>
              <a:rPr lang="nl-NL" dirty="0" smtClean="0"/>
              <a:t>tools have </a:t>
            </a:r>
            <a:r>
              <a:rPr lang="nl-NL" dirty="0" err="1" smtClean="0"/>
              <a:t>us</a:t>
            </a:r>
            <a:r>
              <a:rPr lang="nl-NL" dirty="0" smtClean="0"/>
              <a:t> </a:t>
            </a:r>
            <a:r>
              <a:rPr lang="nl-NL" dirty="0" err="1" smtClean="0"/>
              <a:t>specify</a:t>
            </a:r>
            <a:r>
              <a:rPr lang="nl-NL" dirty="0" smtClean="0"/>
              <a:t> </a:t>
            </a:r>
            <a:r>
              <a:rPr lang="nl-NL" dirty="0" err="1" smtClean="0"/>
              <a:t>what</a:t>
            </a:r>
            <a:r>
              <a:rPr lang="nl-NL" dirty="0" smtClean="0"/>
              <a:t> we </a:t>
            </a: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then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make </a:t>
            </a:r>
            <a:r>
              <a:rPr lang="nl-NL" dirty="0" err="1" smtClean="0"/>
              <a:t>that</a:t>
            </a:r>
            <a:r>
              <a:rPr lang="nl-NL" dirty="0" smtClean="0"/>
              <a:t> happen</a:t>
            </a:r>
          </a:p>
          <a:p>
            <a:pPr lvl="1"/>
            <a:r>
              <a:rPr lang="nl-NL" dirty="0" smtClean="0"/>
              <a:t>No </a:t>
            </a:r>
            <a:r>
              <a:rPr lang="nl-NL" dirty="0" err="1" smtClean="0"/>
              <a:t>scripting</a:t>
            </a:r>
            <a:endParaRPr lang="nl-NL" dirty="0" smtClean="0"/>
          </a:p>
          <a:p>
            <a:pPr lvl="1"/>
            <a:r>
              <a:rPr lang="nl-NL" dirty="0" smtClean="0"/>
              <a:t>Cross platform</a:t>
            </a:r>
          </a:p>
          <a:p>
            <a:pPr lvl="1"/>
            <a:r>
              <a:rPr lang="nl-NL" dirty="0" err="1" smtClean="0"/>
              <a:t>Parametrized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lvl="1"/>
            <a:r>
              <a:rPr lang="nl-NL" dirty="0" err="1" smtClean="0"/>
              <a:t>Leveraging</a:t>
            </a:r>
            <a:r>
              <a:rPr lang="nl-NL" dirty="0" smtClean="0"/>
              <a:t> public </a:t>
            </a:r>
            <a:r>
              <a:rPr lang="nl-NL" dirty="0" err="1" smtClean="0"/>
              <a:t>catalogs</a:t>
            </a:r>
            <a:r>
              <a:rPr lang="nl-NL" dirty="0" smtClean="0"/>
              <a:t> of </a:t>
            </a:r>
            <a:br>
              <a:rPr lang="nl-NL" dirty="0" smtClean="0"/>
            </a:br>
            <a:r>
              <a:rPr lang="nl-NL" dirty="0" smtClean="0"/>
              <a:t>environment </a:t>
            </a:r>
            <a:r>
              <a:rPr lang="nl-NL" dirty="0" err="1" smtClean="0"/>
              <a:t>definitions</a:t>
            </a:r>
            <a:endParaRPr lang="nl-NL" dirty="0" smtClean="0"/>
          </a:p>
          <a:p>
            <a:endParaRPr lang="en-US" dirty="0"/>
          </a:p>
        </p:txBody>
      </p:sp>
      <p:sp>
        <p:nvSpPr>
          <p:cNvPr id="5" name="AutoShape 2" descr="pupchef"/>
          <p:cNvSpPr>
            <a:spLocks noChangeAspect="1" noChangeArrowheads="1"/>
          </p:cNvSpPr>
          <p:nvPr/>
        </p:nvSpPr>
        <p:spPr bwMode="auto">
          <a:xfrm>
            <a:off x="155575" y="-1173163"/>
            <a:ext cx="2447925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8" name="Picture 4" descr="pupch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82763"/>
            <a:ext cx="24479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097" y="3068960"/>
            <a:ext cx="1897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841" y="4244677"/>
            <a:ext cx="196691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3438342" y="3538405"/>
            <a:ext cx="719667" cy="745067"/>
          </a:xfrm>
          <a:custGeom>
            <a:avLst/>
            <a:gdLst>
              <a:gd name="connsiteX0" fmla="*/ 719667 w 719667"/>
              <a:gd name="connsiteY0" fmla="*/ 0 h 745067"/>
              <a:gd name="connsiteX1" fmla="*/ 143934 w 719667"/>
              <a:gd name="connsiteY1" fmla="*/ 203200 h 745067"/>
              <a:gd name="connsiteX2" fmla="*/ 0 w 719667"/>
              <a:gd name="connsiteY2" fmla="*/ 745067 h 74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9667" h="745067">
                <a:moveTo>
                  <a:pt x="719667" y="0"/>
                </a:moveTo>
                <a:cubicBezTo>
                  <a:pt x="491773" y="39511"/>
                  <a:pt x="263879" y="79022"/>
                  <a:pt x="143934" y="203200"/>
                </a:cubicBezTo>
                <a:cubicBezTo>
                  <a:pt x="23989" y="327378"/>
                  <a:pt x="0" y="745067"/>
                  <a:pt x="0" y="745067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076060"/>
            <a:ext cx="4144503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664" y="5661248"/>
            <a:ext cx="3525680" cy="104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36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72816"/>
            <a:ext cx="3550152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 smtClean="0"/>
              <a:t>Container </a:t>
            </a:r>
            <a:r>
              <a:rPr lang="nl-NL" sz="1800" dirty="0" err="1" smtClean="0"/>
              <a:t>Build</a:t>
            </a:r>
            <a:r>
              <a:rPr lang="nl-NL" sz="1800" dirty="0" smtClean="0"/>
              <a:t> </a:t>
            </a:r>
            <a:r>
              <a:rPr lang="nl-NL" sz="1800" dirty="0" err="1" smtClean="0"/>
              <a:t>process</a:t>
            </a:r>
            <a:endParaRPr lang="nl-NL" sz="1800" dirty="0" smtClean="0"/>
          </a:p>
          <a:p>
            <a:r>
              <a:rPr lang="nl-NL" sz="1800" dirty="0" err="1" smtClean="0"/>
              <a:t>Regular</a:t>
            </a:r>
            <a:r>
              <a:rPr lang="nl-NL" sz="1800" dirty="0" smtClean="0"/>
              <a:t> Docker </a:t>
            </a:r>
            <a:r>
              <a:rPr lang="nl-NL" sz="1800" dirty="0" err="1" smtClean="0"/>
              <a:t>Build</a:t>
            </a:r>
            <a:endParaRPr lang="nl-NL" sz="1800" dirty="0" smtClean="0"/>
          </a:p>
          <a:p>
            <a:pPr lvl="1"/>
            <a:r>
              <a:rPr lang="nl-NL" sz="1400" dirty="0" err="1" smtClean="0"/>
              <a:t>From</a:t>
            </a:r>
            <a:r>
              <a:rPr lang="nl-NL" sz="1400" dirty="0" smtClean="0"/>
              <a:t> base image</a:t>
            </a:r>
          </a:p>
          <a:p>
            <a:pPr lvl="1"/>
            <a:r>
              <a:rPr lang="nl-NL" sz="1400" dirty="0" err="1" smtClean="0"/>
              <a:t>Add</a:t>
            </a:r>
            <a:r>
              <a:rPr lang="nl-NL" sz="1400" dirty="0" smtClean="0"/>
              <a:t> </a:t>
            </a:r>
            <a:r>
              <a:rPr lang="nl-NL" sz="1400" dirty="0" err="1" smtClean="0"/>
              <a:t>Puppet</a:t>
            </a:r>
            <a:r>
              <a:rPr lang="nl-NL" sz="1400" dirty="0" smtClean="0"/>
              <a:t> support</a:t>
            </a:r>
          </a:p>
          <a:p>
            <a:pPr lvl="1"/>
            <a:r>
              <a:rPr lang="nl-NL" sz="1400" dirty="0" err="1" smtClean="0"/>
              <a:t>Add</a:t>
            </a:r>
            <a:r>
              <a:rPr lang="nl-NL" sz="1400" dirty="0" smtClean="0"/>
              <a:t> </a:t>
            </a:r>
            <a:r>
              <a:rPr lang="nl-NL" sz="1400" dirty="0" err="1" smtClean="0"/>
              <a:t>Puppet</a:t>
            </a:r>
            <a:r>
              <a:rPr lang="nl-NL" sz="1400" dirty="0" smtClean="0"/>
              <a:t> </a:t>
            </a:r>
            <a:r>
              <a:rPr lang="nl-NL" sz="1400" dirty="0" err="1" smtClean="0"/>
              <a:t>Manifests</a:t>
            </a:r>
            <a:r>
              <a:rPr lang="nl-NL" sz="1400" dirty="0" smtClean="0"/>
              <a:t> &amp;</a:t>
            </a:r>
            <a:br>
              <a:rPr lang="nl-NL" sz="1400" dirty="0" smtClean="0"/>
            </a:br>
            <a:r>
              <a:rPr lang="nl-NL" sz="1400" dirty="0" smtClean="0"/>
              <a:t>Modules</a:t>
            </a:r>
          </a:p>
          <a:p>
            <a:r>
              <a:rPr lang="nl-NL" sz="1800" dirty="0" smtClean="0"/>
              <a:t>Start Container</a:t>
            </a:r>
          </a:p>
          <a:p>
            <a:pPr lvl="1"/>
            <a:r>
              <a:rPr lang="nl-NL" sz="1400" dirty="0" err="1" smtClean="0"/>
              <a:t>Optional</a:t>
            </a:r>
            <a:r>
              <a:rPr lang="nl-NL" sz="1400" dirty="0" smtClean="0"/>
              <a:t>: Map Volume </a:t>
            </a:r>
            <a:r>
              <a:rPr lang="nl-NL" sz="1400" dirty="0" err="1" smtClean="0"/>
              <a:t>from</a:t>
            </a:r>
            <a:r>
              <a:rPr lang="nl-NL" sz="1400" dirty="0" smtClean="0"/>
              <a:t/>
            </a:r>
            <a:br>
              <a:rPr lang="nl-NL" sz="1400" dirty="0" smtClean="0"/>
            </a:br>
            <a:r>
              <a:rPr lang="nl-NL" sz="1400" dirty="0" smtClean="0"/>
              <a:t>host </a:t>
            </a:r>
            <a:r>
              <a:rPr lang="nl-NL" sz="1400" dirty="0" err="1" smtClean="0"/>
              <a:t>with</a:t>
            </a:r>
            <a:r>
              <a:rPr lang="nl-NL" sz="1400" dirty="0" smtClean="0"/>
              <a:t> large files </a:t>
            </a:r>
          </a:p>
          <a:p>
            <a:pPr lvl="1"/>
            <a:r>
              <a:rPr lang="nl-NL" sz="1400" dirty="0" smtClean="0"/>
              <a:t>Run </a:t>
            </a:r>
            <a:r>
              <a:rPr lang="nl-NL" sz="1400" dirty="0" err="1" smtClean="0"/>
              <a:t>Puppet</a:t>
            </a:r>
            <a:r>
              <a:rPr lang="nl-NL" sz="1400" dirty="0" smtClean="0"/>
              <a:t> </a:t>
            </a:r>
            <a:r>
              <a:rPr lang="nl-NL" sz="1400" dirty="0" err="1" smtClean="0"/>
              <a:t>to</a:t>
            </a:r>
            <a:r>
              <a:rPr lang="nl-NL" sz="1400" dirty="0" smtClean="0"/>
              <a:t> </a:t>
            </a:r>
            <a:r>
              <a:rPr lang="nl-NL" sz="1400" dirty="0" err="1" smtClean="0"/>
              <a:t>apply</a:t>
            </a:r>
            <a:r>
              <a:rPr lang="nl-NL" sz="1400" dirty="0" smtClean="0"/>
              <a:t> </a:t>
            </a:r>
            <a:r>
              <a:rPr lang="nl-NL" sz="1400" dirty="0" err="1" smtClean="0"/>
              <a:t>Manifests</a:t>
            </a:r>
            <a:endParaRPr lang="nl-NL" sz="1400" dirty="0" smtClean="0"/>
          </a:p>
          <a:p>
            <a:pPr lvl="1"/>
            <a:r>
              <a:rPr lang="nl-NL" sz="1400" dirty="0" err="1" smtClean="0"/>
              <a:t>Perform</a:t>
            </a:r>
            <a:r>
              <a:rPr lang="nl-NL" sz="1400" dirty="0" smtClean="0"/>
              <a:t> </a:t>
            </a:r>
            <a:r>
              <a:rPr lang="nl-NL" sz="1400" dirty="0" err="1" smtClean="0"/>
              <a:t>additional</a:t>
            </a:r>
            <a:r>
              <a:rPr lang="nl-NL" sz="1400" dirty="0" smtClean="0"/>
              <a:t> actions in </a:t>
            </a:r>
            <a:br>
              <a:rPr lang="nl-NL" sz="1400" dirty="0" smtClean="0"/>
            </a:br>
            <a:r>
              <a:rPr lang="nl-NL" sz="1400" dirty="0" smtClean="0"/>
              <a:t>container</a:t>
            </a:r>
          </a:p>
          <a:p>
            <a:pPr lvl="1"/>
            <a:r>
              <a:rPr lang="nl-NL" sz="1400" dirty="0" smtClean="0"/>
              <a:t>Stop Container, </a:t>
            </a:r>
            <a:r>
              <a:rPr lang="nl-NL" sz="1400" dirty="0" err="1" smtClean="0"/>
              <a:t>Commit</a:t>
            </a:r>
            <a:r>
              <a:rPr lang="nl-NL" sz="1400" dirty="0" smtClean="0"/>
              <a:t> as Image</a:t>
            </a:r>
          </a:p>
          <a:p>
            <a:r>
              <a:rPr lang="nl-NL" sz="1700" dirty="0" smtClean="0"/>
              <a:t>Push/</a:t>
            </a:r>
            <a:r>
              <a:rPr lang="nl-NL" sz="1700" dirty="0" err="1" smtClean="0"/>
              <a:t>Ship</a:t>
            </a:r>
            <a:r>
              <a:rPr lang="nl-NL" sz="1700" dirty="0" smtClean="0"/>
              <a:t> new image</a:t>
            </a:r>
          </a:p>
          <a:p>
            <a:r>
              <a:rPr lang="nl-NL" sz="1700" dirty="0" smtClean="0"/>
              <a:t>Run containers </a:t>
            </a:r>
            <a:r>
              <a:rPr lang="nl-NL" sz="1700" dirty="0" err="1" smtClean="0"/>
              <a:t>from</a:t>
            </a:r>
            <a:r>
              <a:rPr lang="nl-NL" sz="1700" dirty="0" smtClean="0"/>
              <a:t> </a:t>
            </a:r>
            <a:br>
              <a:rPr lang="nl-NL" sz="1700" dirty="0" smtClean="0"/>
            </a:br>
            <a:r>
              <a:rPr lang="nl-NL" sz="1700" dirty="0" err="1" smtClean="0"/>
              <a:t>final</a:t>
            </a:r>
            <a:r>
              <a:rPr lang="nl-NL" sz="1700" dirty="0" smtClean="0"/>
              <a:t> image</a:t>
            </a:r>
          </a:p>
        </p:txBody>
      </p:sp>
      <p:sp>
        <p:nvSpPr>
          <p:cNvPr id="6" name="Rectangle 5"/>
          <p:cNvSpPr/>
          <p:nvPr/>
        </p:nvSpPr>
        <p:spPr>
          <a:xfrm>
            <a:off x="3851920" y="3006242"/>
            <a:ext cx="4896544" cy="36631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64288" y="2924944"/>
            <a:ext cx="1514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 err="1" smtClean="0"/>
              <a:t>dockerhostvm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5775221" y="3415252"/>
            <a:ext cx="2829227" cy="10938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siliconangle.com/files/2013/09/homepage-docker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52" y="3006242"/>
            <a:ext cx="867382" cy="71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siliconangle.com/files/2013/09/homepage-docker-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3" r="43244" b="83519"/>
          <a:stretch/>
        </p:blipFill>
        <p:spPr bwMode="auto">
          <a:xfrm>
            <a:off x="5868144" y="4093015"/>
            <a:ext cx="288726" cy="34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blog.vtc.com/wp-content/uploads/2012/09/windows-mac-os-linux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5" t="50001" r="29121" b="-1"/>
          <a:stretch/>
        </p:blipFill>
        <p:spPr bwMode="auto">
          <a:xfrm>
            <a:off x="3852614" y="3040276"/>
            <a:ext cx="439353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4007352" y="3850194"/>
            <a:ext cx="1428744" cy="298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dirty="0" err="1" smtClean="0"/>
              <a:t>Dockerfile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6795685" y="3347700"/>
            <a:ext cx="1952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i="1" dirty="0" err="1" smtClean="0"/>
              <a:t>my</a:t>
            </a:r>
            <a:r>
              <a:rPr lang="nl-NL" sz="1600" i="1" dirty="0" smtClean="0"/>
              <a:t>-base-container</a:t>
            </a:r>
            <a:endParaRPr lang="en-US" sz="1600" i="1" dirty="0"/>
          </a:p>
        </p:txBody>
      </p:sp>
      <p:sp>
        <p:nvSpPr>
          <p:cNvPr id="33" name="Rectangle 32"/>
          <p:cNvSpPr/>
          <p:nvPr/>
        </p:nvSpPr>
        <p:spPr>
          <a:xfrm>
            <a:off x="4059381" y="6021288"/>
            <a:ext cx="2736304" cy="43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dirty="0" smtClean="0"/>
              <a:t>/files</a:t>
            </a:r>
            <a:endParaRPr lang="en-US" dirty="0"/>
          </a:p>
        </p:txBody>
      </p:sp>
      <p:pic>
        <p:nvPicPr>
          <p:cNvPr id="5" name="Picture 2" descr="http://siliconangle.com/files/2010/10/puppet-labs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984" y="3962186"/>
            <a:ext cx="569707" cy="56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6593306" y="3717032"/>
            <a:ext cx="1075038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200" dirty="0" smtClean="0"/>
              <a:t>/</a:t>
            </a:r>
            <a:r>
              <a:rPr lang="nl-NL" sz="1200" dirty="0" err="1" smtClean="0"/>
              <a:t>puppet</a:t>
            </a:r>
            <a:endParaRPr lang="en-US" sz="1050" dirty="0"/>
          </a:p>
        </p:txBody>
      </p:sp>
      <p:sp>
        <p:nvSpPr>
          <p:cNvPr id="47" name="Rectangle 46"/>
          <p:cNvSpPr/>
          <p:nvPr/>
        </p:nvSpPr>
        <p:spPr>
          <a:xfrm>
            <a:off x="6593306" y="4005064"/>
            <a:ext cx="1075038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200" dirty="0" smtClean="0"/>
              <a:t>/files</a:t>
            </a:r>
            <a:endParaRPr lang="en-US" sz="1200" dirty="0"/>
          </a:p>
        </p:txBody>
      </p:sp>
      <p:cxnSp>
        <p:nvCxnSpPr>
          <p:cNvPr id="13" name="Elbow Connector 12"/>
          <p:cNvCxnSpPr>
            <a:endCxn id="45" idx="1"/>
          </p:cNvCxnSpPr>
          <p:nvPr/>
        </p:nvCxnSpPr>
        <p:spPr>
          <a:xfrm flipV="1">
            <a:off x="6300192" y="3825044"/>
            <a:ext cx="293114" cy="102179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33" idx="3"/>
            <a:endCxn id="47" idx="2"/>
          </p:cNvCxnSpPr>
          <p:nvPr/>
        </p:nvCxnSpPr>
        <p:spPr>
          <a:xfrm flipV="1">
            <a:off x="6795685" y="4221088"/>
            <a:ext cx="335140" cy="201622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 rot="16200000">
            <a:off x="6643180" y="5263847"/>
            <a:ext cx="804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/>
              <a:t>volume</a:t>
            </a:r>
            <a:endParaRPr lang="en-US" sz="1600" dirty="0"/>
          </a:p>
        </p:txBody>
      </p:sp>
      <p:sp>
        <p:nvSpPr>
          <p:cNvPr id="39" name="Cloud 38"/>
          <p:cNvSpPr/>
          <p:nvPr/>
        </p:nvSpPr>
        <p:spPr>
          <a:xfrm>
            <a:off x="6876256" y="1594669"/>
            <a:ext cx="2138776" cy="86409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  <a:p>
            <a:pPr algn="ctr"/>
            <a:endParaRPr lang="en-US" dirty="0"/>
          </a:p>
        </p:txBody>
      </p:sp>
      <p:pic>
        <p:nvPicPr>
          <p:cNvPr id="40" name="Picture 2" descr="http://siliconangle.com/files/2010/10/puppet-labs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712" y="1594669"/>
            <a:ext cx="937664" cy="92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6009334" y="2276872"/>
            <a:ext cx="400519" cy="1149774"/>
          </a:xfrm>
          <a:custGeom>
            <a:avLst/>
            <a:gdLst>
              <a:gd name="connsiteX0" fmla="*/ 65994 w 265170"/>
              <a:gd name="connsiteY0" fmla="*/ 0 h 1647730"/>
              <a:gd name="connsiteX1" fmla="*/ 11673 w 265170"/>
              <a:gd name="connsiteY1" fmla="*/ 932507 h 1647730"/>
              <a:gd name="connsiteX2" fmla="*/ 265170 w 265170"/>
              <a:gd name="connsiteY2" fmla="*/ 1647730 h 164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170" h="1647730">
                <a:moveTo>
                  <a:pt x="65994" y="0"/>
                </a:moveTo>
                <a:cubicBezTo>
                  <a:pt x="22235" y="328942"/>
                  <a:pt x="-21523" y="657885"/>
                  <a:pt x="11673" y="932507"/>
                </a:cubicBezTo>
                <a:cubicBezTo>
                  <a:pt x="44869" y="1207129"/>
                  <a:pt x="155019" y="1427429"/>
                  <a:pt x="265170" y="164773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627784" y="2410340"/>
            <a:ext cx="288032" cy="288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</a:t>
            </a:r>
            <a:endParaRPr lang="en-US" dirty="0"/>
          </a:p>
        </p:txBody>
      </p:sp>
      <p:sp>
        <p:nvSpPr>
          <p:cNvPr id="10" name="Cube 9"/>
          <p:cNvSpPr/>
          <p:nvPr/>
        </p:nvSpPr>
        <p:spPr>
          <a:xfrm>
            <a:off x="4886677" y="6120770"/>
            <a:ext cx="1584870" cy="43204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err="1" smtClean="0"/>
              <a:t>Very</a:t>
            </a:r>
            <a:r>
              <a:rPr lang="nl-NL" sz="1600" dirty="0" smtClean="0"/>
              <a:t> big files</a:t>
            </a:r>
            <a:endParaRPr lang="en-US" sz="160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Proposed</a:t>
            </a:r>
            <a:r>
              <a:rPr lang="nl-NL" dirty="0" smtClean="0"/>
              <a:t> workflow for building Docker Container Images</a:t>
            </a:r>
            <a:endParaRPr lang="en-US" dirty="0"/>
          </a:p>
        </p:txBody>
      </p:sp>
      <p:sp>
        <p:nvSpPr>
          <p:cNvPr id="51" name="Cloud 50"/>
          <p:cNvSpPr/>
          <p:nvPr/>
        </p:nvSpPr>
        <p:spPr>
          <a:xfrm>
            <a:off x="4307973" y="1585063"/>
            <a:ext cx="2138776" cy="86409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  <a:p>
            <a:pPr algn="ctr"/>
            <a:endParaRPr lang="en-US" dirty="0"/>
          </a:p>
        </p:txBody>
      </p:sp>
      <p:pic>
        <p:nvPicPr>
          <p:cNvPr id="53" name="Picture 4" descr="http://siliconangle.com/files/2013/09/homepage-docker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261" y="1697382"/>
            <a:ext cx="867382" cy="71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Freeform 42"/>
          <p:cNvSpPr/>
          <p:nvPr/>
        </p:nvSpPr>
        <p:spPr>
          <a:xfrm>
            <a:off x="4651890" y="3335867"/>
            <a:ext cx="538177" cy="508000"/>
          </a:xfrm>
          <a:custGeom>
            <a:avLst/>
            <a:gdLst>
              <a:gd name="connsiteX0" fmla="*/ 30177 w 538177"/>
              <a:gd name="connsiteY0" fmla="*/ 508000 h 508000"/>
              <a:gd name="connsiteX1" fmla="*/ 55577 w 538177"/>
              <a:gd name="connsiteY1" fmla="*/ 84666 h 508000"/>
              <a:gd name="connsiteX2" fmla="*/ 538177 w 538177"/>
              <a:gd name="connsiteY2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8177" h="508000">
                <a:moveTo>
                  <a:pt x="30177" y="508000"/>
                </a:moveTo>
                <a:cubicBezTo>
                  <a:pt x="543" y="338666"/>
                  <a:pt x="-29090" y="169333"/>
                  <a:pt x="55577" y="84666"/>
                </a:cubicBezTo>
                <a:cubicBezTo>
                  <a:pt x="140244" y="-1"/>
                  <a:pt x="339210" y="-1"/>
                  <a:pt x="538177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2" descr="http://bluedesk.nl/app/uploads/2015/04/Docker-Build-Ship-Run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7" r="42278" b="33569"/>
          <a:stretch/>
        </p:blipFill>
        <p:spPr bwMode="auto">
          <a:xfrm>
            <a:off x="5486386" y="1835686"/>
            <a:ext cx="803889" cy="5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Freeform 47"/>
          <p:cNvSpPr/>
          <p:nvPr/>
        </p:nvSpPr>
        <p:spPr>
          <a:xfrm>
            <a:off x="7670800" y="2276873"/>
            <a:ext cx="1205603" cy="1837928"/>
          </a:xfrm>
          <a:custGeom>
            <a:avLst/>
            <a:gdLst>
              <a:gd name="connsiteX0" fmla="*/ 0 w 1205603"/>
              <a:gd name="connsiteY0" fmla="*/ 0 h 1735667"/>
              <a:gd name="connsiteX1" fmla="*/ 1185333 w 1205603"/>
              <a:gd name="connsiteY1" fmla="*/ 626534 h 1735667"/>
              <a:gd name="connsiteX2" fmla="*/ 778933 w 1205603"/>
              <a:gd name="connsiteY2" fmla="*/ 1735667 h 173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5603" h="1735667">
                <a:moveTo>
                  <a:pt x="0" y="0"/>
                </a:moveTo>
                <a:cubicBezTo>
                  <a:pt x="527755" y="168628"/>
                  <a:pt x="1055511" y="337256"/>
                  <a:pt x="1185333" y="626534"/>
                </a:cubicBezTo>
                <a:cubicBezTo>
                  <a:pt x="1315155" y="915812"/>
                  <a:pt x="778933" y="1735667"/>
                  <a:pt x="778933" y="1735667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987824" y="2636912"/>
            <a:ext cx="288032" cy="288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2</a:t>
            </a:r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2987824" y="3068960"/>
            <a:ext cx="288032" cy="288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3</a:t>
            </a:r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3203848" y="3861048"/>
            <a:ext cx="288032" cy="288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4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3491880" y="4221088"/>
            <a:ext cx="288032" cy="288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5</a:t>
            </a:r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6986809" y="4365104"/>
            <a:ext cx="288032" cy="288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4</a:t>
            </a:r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8071805" y="2335018"/>
            <a:ext cx="288032" cy="288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2</a:t>
            </a:r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5888330" y="2410340"/>
            <a:ext cx="288032" cy="288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</a:t>
            </a:r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6327531" y="4536492"/>
            <a:ext cx="288032" cy="288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3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4047758" y="4725144"/>
            <a:ext cx="2252434" cy="2880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dirty="0" smtClean="0"/>
              <a:t>/</a:t>
            </a:r>
            <a:r>
              <a:rPr lang="nl-NL" sz="1600" dirty="0" err="1" smtClean="0"/>
              <a:t>puppet</a:t>
            </a:r>
            <a:r>
              <a:rPr lang="nl-NL" sz="1600" dirty="0"/>
              <a:t> </a:t>
            </a:r>
            <a:r>
              <a:rPr lang="nl-NL" sz="1200" dirty="0" err="1" smtClean="0"/>
              <a:t>Manifests</a:t>
            </a:r>
            <a:r>
              <a:rPr lang="nl-NL" sz="1200" dirty="0" smtClean="0"/>
              <a:t>/Modules</a:t>
            </a:r>
            <a:endParaRPr lang="en-US" sz="1200" dirty="0"/>
          </a:p>
        </p:txBody>
      </p:sp>
      <p:sp>
        <p:nvSpPr>
          <p:cNvPr id="42" name="Oval 41"/>
          <p:cNvSpPr/>
          <p:nvPr/>
        </p:nvSpPr>
        <p:spPr>
          <a:xfrm>
            <a:off x="7786952" y="3825044"/>
            <a:ext cx="288032" cy="288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5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3673541" y="4904885"/>
            <a:ext cx="288032" cy="288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7</a:t>
            </a:r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8100392" y="4653136"/>
            <a:ext cx="288032" cy="288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7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7642786" y="5113217"/>
            <a:ext cx="758388" cy="599480"/>
            <a:chOff x="467544" y="3147736"/>
            <a:chExt cx="1412540" cy="3427226"/>
          </a:xfrm>
        </p:grpSpPr>
        <p:sp>
          <p:nvSpPr>
            <p:cNvPr id="50" name="Rectangle 49"/>
            <p:cNvSpPr/>
            <p:nvPr/>
          </p:nvSpPr>
          <p:spPr>
            <a:xfrm>
              <a:off x="467544" y="3147736"/>
              <a:ext cx="1412540" cy="342722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46018" y="6223239"/>
              <a:ext cx="1294828" cy="327372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" dirty="0" smtClean="0"/>
                <a:t>Base Image</a:t>
              </a:r>
            </a:p>
            <a:p>
              <a:pPr algn="ctr"/>
              <a:r>
                <a:rPr lang="nl-NL" sz="200" dirty="0" smtClean="0"/>
                <a:t>Oraclelinux:7</a:t>
              </a:r>
              <a:endParaRPr lang="en-US" sz="20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46018" y="5950194"/>
              <a:ext cx="1294828" cy="221178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" dirty="0" smtClean="0"/>
                <a:t>RUN</a:t>
              </a:r>
              <a:endParaRPr lang="en-US" sz="2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46018" y="5677149"/>
              <a:ext cx="1294828" cy="221178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" dirty="0" smtClean="0"/>
                <a:t>COPY</a:t>
              </a:r>
              <a:endParaRPr lang="en-US" sz="200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46018" y="4584969"/>
              <a:ext cx="1294828" cy="221178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" dirty="0" smtClean="0"/>
                <a:t>RUN</a:t>
              </a:r>
              <a:endParaRPr lang="en-US" sz="200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46018" y="5404104"/>
              <a:ext cx="1294828" cy="221178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" dirty="0" smtClean="0"/>
                <a:t>COPY</a:t>
              </a:r>
              <a:endParaRPr lang="en-US" sz="2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46018" y="5131059"/>
              <a:ext cx="1294828" cy="221178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" dirty="0" smtClean="0"/>
                <a:t>COPY</a:t>
              </a:r>
              <a:endParaRPr lang="en-US" sz="2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46018" y="4858014"/>
              <a:ext cx="1294828" cy="221178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" dirty="0" smtClean="0"/>
                <a:t>COPY</a:t>
              </a:r>
              <a:endParaRPr lang="en-US" sz="2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46018" y="4311924"/>
              <a:ext cx="1294828" cy="221178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" dirty="0" smtClean="0"/>
                <a:t>RUN</a:t>
              </a:r>
              <a:endParaRPr lang="en-US" sz="200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46018" y="4038879"/>
              <a:ext cx="1294828" cy="221178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" dirty="0" smtClean="0"/>
                <a:t>RUN</a:t>
              </a:r>
              <a:endParaRPr lang="en-US" sz="200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46018" y="3765834"/>
              <a:ext cx="1294828" cy="221178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" dirty="0" smtClean="0"/>
                <a:t>RUN</a:t>
              </a:r>
              <a:endParaRPr lang="en-US" sz="200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46018" y="3492789"/>
              <a:ext cx="1294828" cy="221178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" dirty="0" smtClean="0"/>
                <a:t>RUN</a:t>
              </a:r>
              <a:endParaRPr lang="en-US" sz="2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46018" y="3219744"/>
              <a:ext cx="1294828" cy="221178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" dirty="0" smtClean="0"/>
                <a:t>RUN</a:t>
              </a:r>
              <a:endParaRPr lang="en-US" sz="200" dirty="0"/>
            </a:p>
          </p:txBody>
        </p:sp>
      </p:grpSp>
      <p:sp>
        <p:nvSpPr>
          <p:cNvPr id="77" name="Oval 76"/>
          <p:cNvSpPr/>
          <p:nvPr/>
        </p:nvSpPr>
        <p:spPr>
          <a:xfrm>
            <a:off x="3275856" y="4587944"/>
            <a:ext cx="288032" cy="288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6</a:t>
            </a:r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7670800" y="4221088"/>
            <a:ext cx="288032" cy="288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6</a:t>
            </a:r>
            <a:endParaRPr lang="en-US" dirty="0"/>
          </a:p>
        </p:txBody>
      </p:sp>
      <p:sp>
        <p:nvSpPr>
          <p:cNvPr id="2" name="Down Arrow 1"/>
          <p:cNvSpPr/>
          <p:nvPr/>
        </p:nvSpPr>
        <p:spPr>
          <a:xfrm>
            <a:off x="7897735" y="4500488"/>
            <a:ext cx="314769" cy="6480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8316416" y="5364613"/>
            <a:ext cx="460635" cy="31519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661672" y="5113217"/>
            <a:ext cx="288032" cy="288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8</a:t>
            </a:r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2863552" y="5219862"/>
            <a:ext cx="288032" cy="288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8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7394146" y="6152116"/>
            <a:ext cx="1152587" cy="4161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Picture 4" descr="http://siliconangle.com/files/2013/09/homepage-docker-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3" r="43244" b="83519"/>
          <a:stretch/>
        </p:blipFill>
        <p:spPr bwMode="auto">
          <a:xfrm>
            <a:off x="7523634" y="6152117"/>
            <a:ext cx="288726" cy="34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Down Arrow 82"/>
          <p:cNvSpPr/>
          <p:nvPr/>
        </p:nvSpPr>
        <p:spPr>
          <a:xfrm>
            <a:off x="7875127" y="5712096"/>
            <a:ext cx="314769" cy="6480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771623" y="5691462"/>
            <a:ext cx="288032" cy="288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9</a:t>
            </a:r>
            <a:endParaRPr lang="en-US" dirty="0"/>
          </a:p>
        </p:txBody>
      </p:sp>
      <p:sp>
        <p:nvSpPr>
          <p:cNvPr id="85" name="Oval 84"/>
          <p:cNvSpPr/>
          <p:nvPr/>
        </p:nvSpPr>
        <p:spPr>
          <a:xfrm>
            <a:off x="7999866" y="5832738"/>
            <a:ext cx="288032" cy="288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25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9" grpId="0" uiExpand="1" animBg="1"/>
      <p:bldP spid="22" grpId="0" uiExpand="1"/>
      <p:bldP spid="45" grpId="0" uiExpand="1" animBg="1"/>
      <p:bldP spid="47" grpId="0" uiExpand="1" animBg="1"/>
      <p:bldP spid="52" grpId="0" uiExpand="1"/>
      <p:bldP spid="39" grpId="0" uiExpand="1" animBg="1"/>
      <p:bldP spid="8" grpId="0" uiExpand="1" animBg="1"/>
      <p:bldP spid="41" grpId="0" uiExpand="1" animBg="1"/>
      <p:bldP spid="51" grpId="0" uiExpand="1" animBg="1"/>
      <p:bldP spid="43" grpId="0" uiExpand="1" animBg="1"/>
      <p:bldP spid="48" grpId="0" uiExpand="1" animBg="1"/>
      <p:bldP spid="59" grpId="0" uiExpand="1" animBg="1"/>
      <p:bldP spid="60" grpId="0" uiExpand="1" animBg="1"/>
      <p:bldP spid="61" grpId="0" uiExpand="1" animBg="1"/>
      <p:bldP spid="62" grpId="0" uiExpand="1" animBg="1"/>
      <p:bldP spid="64" grpId="0" uiExpand="1" animBg="1"/>
      <p:bldP spid="65" grpId="0" uiExpand="1" animBg="1"/>
      <p:bldP spid="66" grpId="0" uiExpand="1" animBg="1"/>
      <p:bldP spid="67" grpId="0" uiExpand="1" animBg="1"/>
      <p:bldP spid="42" grpId="0" uiExpand="1" animBg="1"/>
      <p:bldP spid="44" grpId="0" animBg="1"/>
      <p:bldP spid="46" grpId="0" animBg="1"/>
      <p:bldP spid="77" grpId="0" animBg="1"/>
      <p:bldP spid="78" grpId="0" animBg="1"/>
      <p:bldP spid="2" grpId="0" animBg="1"/>
      <p:bldP spid="3" grpId="0" animBg="1"/>
      <p:bldP spid="79" grpId="0" animBg="1"/>
      <p:bldP spid="80" grpId="0" animBg="1"/>
      <p:bldP spid="81" grpId="0" animBg="1"/>
      <p:bldP spid="83" grpId="0" animBg="1"/>
      <p:bldP spid="84" grpId="0" animBg="1"/>
      <p:bldP spid="8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2FA-E44F-1241-B9B5-7B8834E103EA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Notes</a:t>
            </a:r>
            <a:r>
              <a:rPr lang="nl-NL" dirty="0" smtClean="0"/>
              <a:t> on </a:t>
            </a:r>
            <a:br>
              <a:rPr lang="nl-NL" dirty="0" smtClean="0"/>
            </a:br>
            <a:r>
              <a:rPr lang="nl-NL" dirty="0" smtClean="0"/>
              <a:t>Using </a:t>
            </a:r>
            <a:r>
              <a:rPr lang="nl-NL" dirty="0" err="1" smtClean="0"/>
              <a:t>Puppet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Docker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1800" dirty="0" err="1" smtClean="0"/>
              <a:t>After</a:t>
            </a:r>
            <a:r>
              <a:rPr lang="nl-NL" sz="1800" dirty="0" smtClean="0"/>
              <a:t> </a:t>
            </a:r>
            <a:r>
              <a:rPr lang="nl-NL" sz="1800" dirty="0" err="1" smtClean="0"/>
              <a:t>applying</a:t>
            </a:r>
            <a:r>
              <a:rPr lang="nl-NL" sz="1800" dirty="0" smtClean="0"/>
              <a:t> </a:t>
            </a:r>
            <a:r>
              <a:rPr lang="nl-NL" sz="1800" dirty="0" err="1" smtClean="0"/>
              <a:t>Puppet</a:t>
            </a:r>
            <a:r>
              <a:rPr lang="nl-NL" sz="1800" dirty="0" smtClean="0"/>
              <a:t> – </a:t>
            </a:r>
            <a:r>
              <a:rPr lang="nl-NL" sz="1800" dirty="0" err="1" smtClean="0"/>
              <a:t>the</a:t>
            </a:r>
            <a:r>
              <a:rPr lang="nl-NL" sz="1800" dirty="0" smtClean="0"/>
              <a:t> container </a:t>
            </a:r>
            <a:r>
              <a:rPr lang="nl-NL" sz="1800" dirty="0" err="1" smtClean="0"/>
              <a:t>can</a:t>
            </a:r>
            <a:r>
              <a:rPr lang="nl-NL" sz="1800" dirty="0" smtClean="0"/>
              <a:t> </a:t>
            </a:r>
            <a:r>
              <a:rPr lang="nl-NL" sz="1800" dirty="0" err="1" smtClean="0"/>
              <a:t>be</a:t>
            </a:r>
            <a:r>
              <a:rPr lang="nl-NL" sz="1800" dirty="0" smtClean="0"/>
              <a:t> </a:t>
            </a:r>
            <a:r>
              <a:rPr lang="nl-NL" sz="1800" dirty="0" err="1" smtClean="0"/>
              <a:t>stopped</a:t>
            </a:r>
            <a:r>
              <a:rPr lang="nl-NL" sz="1800" dirty="0" smtClean="0"/>
              <a:t>, </a:t>
            </a:r>
            <a:r>
              <a:rPr lang="nl-NL" sz="1800" dirty="0" err="1" smtClean="0"/>
              <a:t>tagged</a:t>
            </a:r>
            <a:r>
              <a:rPr lang="nl-NL" sz="1800" dirty="0" smtClean="0"/>
              <a:t> </a:t>
            </a:r>
            <a:r>
              <a:rPr lang="nl-NL" sz="1800" dirty="0" err="1" smtClean="0"/>
              <a:t>and</a:t>
            </a:r>
            <a:r>
              <a:rPr lang="nl-NL" sz="1800" dirty="0" smtClean="0"/>
              <a:t> </a:t>
            </a:r>
            <a:r>
              <a:rPr lang="nl-NL" sz="1800" dirty="0" err="1" smtClean="0"/>
              <a:t>used</a:t>
            </a:r>
            <a:r>
              <a:rPr lang="nl-NL" sz="1800" dirty="0" smtClean="0"/>
              <a:t> as base image for next Docker </a:t>
            </a:r>
            <a:r>
              <a:rPr lang="nl-NL" sz="1800" dirty="0" err="1" smtClean="0"/>
              <a:t>Build</a:t>
            </a:r>
            <a:endParaRPr lang="nl-NL" sz="1800" dirty="0" smtClean="0"/>
          </a:p>
          <a:p>
            <a:pPr lvl="1"/>
            <a:r>
              <a:rPr lang="nl-NL" sz="1500" dirty="0" err="1" smtClean="0"/>
              <a:t>That</a:t>
            </a:r>
            <a:r>
              <a:rPr lang="nl-NL" sz="1500" dirty="0" smtClean="0"/>
              <a:t> </a:t>
            </a:r>
            <a:r>
              <a:rPr lang="nl-NL" sz="1500" dirty="0" err="1" smtClean="0"/>
              <a:t>could</a:t>
            </a:r>
            <a:r>
              <a:rPr lang="nl-NL" sz="1500" dirty="0" smtClean="0"/>
              <a:t> </a:t>
            </a:r>
            <a:r>
              <a:rPr lang="nl-NL" sz="1500" dirty="0" err="1" smtClean="0"/>
              <a:t>add</a:t>
            </a:r>
            <a:r>
              <a:rPr lang="nl-NL" sz="1500" dirty="0" smtClean="0"/>
              <a:t> EXPOSE, ENV, CMD or ENTRYPOINT</a:t>
            </a:r>
          </a:p>
          <a:p>
            <a:r>
              <a:rPr lang="nl-NL" sz="1800" dirty="0" err="1" smtClean="0"/>
              <a:t>With</a:t>
            </a:r>
            <a:r>
              <a:rPr lang="nl-NL" sz="1800" dirty="0" smtClean="0"/>
              <a:t> </a:t>
            </a:r>
            <a:r>
              <a:rPr lang="nl-NL" sz="1800" dirty="0" err="1" smtClean="0"/>
              <a:t>some</a:t>
            </a:r>
            <a:r>
              <a:rPr lang="nl-NL" sz="1800" dirty="0" smtClean="0"/>
              <a:t> </a:t>
            </a:r>
            <a:r>
              <a:rPr lang="nl-NL" sz="1800" dirty="0" err="1" smtClean="0"/>
              <a:t>workarounds</a:t>
            </a:r>
            <a:r>
              <a:rPr lang="nl-NL" sz="1800" dirty="0" smtClean="0"/>
              <a:t>, </a:t>
            </a:r>
            <a:r>
              <a:rPr lang="nl-NL" sz="1800" dirty="0" err="1" smtClean="0"/>
              <a:t>Puppet</a:t>
            </a:r>
            <a:r>
              <a:rPr lang="nl-NL" sz="1800" dirty="0" smtClean="0"/>
              <a:t> </a:t>
            </a:r>
            <a:r>
              <a:rPr lang="nl-NL" sz="1800" i="1" dirty="0" err="1" smtClean="0"/>
              <a:t>apply</a:t>
            </a:r>
            <a:r>
              <a:rPr lang="nl-NL" sz="1800" dirty="0" smtClean="0"/>
              <a:t> </a:t>
            </a:r>
            <a:r>
              <a:rPr lang="nl-NL" sz="1800" dirty="0" err="1" smtClean="0"/>
              <a:t>can</a:t>
            </a:r>
            <a:r>
              <a:rPr lang="nl-NL" sz="1800" dirty="0" smtClean="0"/>
              <a:t> </a:t>
            </a:r>
            <a:r>
              <a:rPr lang="nl-NL" sz="1800" dirty="0" err="1" smtClean="0"/>
              <a:t>be</a:t>
            </a:r>
            <a:r>
              <a:rPr lang="nl-NL" sz="1800" dirty="0" smtClean="0"/>
              <a:t> made </a:t>
            </a:r>
            <a:r>
              <a:rPr lang="nl-NL" sz="1800" dirty="0" err="1" smtClean="0"/>
              <a:t>to</a:t>
            </a:r>
            <a:r>
              <a:rPr lang="nl-NL" sz="1800" dirty="0" smtClean="0"/>
              <a:t> run </a:t>
            </a:r>
            <a:r>
              <a:rPr lang="nl-NL" sz="1800" i="1" dirty="0" err="1" smtClean="0"/>
              <a:t>during</a:t>
            </a:r>
            <a:r>
              <a:rPr lang="nl-NL" sz="1800" dirty="0" smtClean="0"/>
              <a:t> Docker </a:t>
            </a:r>
            <a:r>
              <a:rPr lang="nl-NL" sz="1800" dirty="0" err="1" smtClean="0"/>
              <a:t>Build</a:t>
            </a:r>
            <a:r>
              <a:rPr lang="nl-NL" sz="1800" dirty="0" smtClean="0"/>
              <a:t> (</a:t>
            </a:r>
            <a:r>
              <a:rPr lang="nl-NL" sz="1800" dirty="0" err="1" smtClean="0"/>
              <a:t>with</a:t>
            </a:r>
            <a:r>
              <a:rPr lang="nl-NL" sz="1800" dirty="0" smtClean="0"/>
              <a:t> RUN in </a:t>
            </a:r>
            <a:r>
              <a:rPr lang="nl-NL" sz="1800" dirty="0" err="1" smtClean="0"/>
              <a:t>Dockerfile</a:t>
            </a:r>
            <a:r>
              <a:rPr lang="nl-NL" sz="1800" dirty="0" smtClean="0"/>
              <a:t>)</a:t>
            </a:r>
          </a:p>
          <a:p>
            <a:pPr lvl="1"/>
            <a:r>
              <a:rPr lang="nl-NL" sz="1400" dirty="0" err="1" smtClean="0"/>
              <a:t>Less</a:t>
            </a:r>
            <a:r>
              <a:rPr lang="nl-NL" sz="1400" dirty="0" smtClean="0"/>
              <a:t> control over </a:t>
            </a:r>
            <a:r>
              <a:rPr lang="nl-NL" sz="1400" dirty="0" err="1" smtClean="0"/>
              <a:t>build</a:t>
            </a:r>
            <a:r>
              <a:rPr lang="nl-NL" sz="1400" dirty="0" smtClean="0"/>
              <a:t> context</a:t>
            </a:r>
          </a:p>
          <a:p>
            <a:pPr lvl="1"/>
            <a:r>
              <a:rPr lang="nl-NL" sz="1400" dirty="0" smtClean="0"/>
              <a:t>No Volume </a:t>
            </a:r>
            <a:r>
              <a:rPr lang="nl-NL" sz="1400" dirty="0" err="1" smtClean="0"/>
              <a:t>mapping</a:t>
            </a:r>
            <a:r>
              <a:rPr lang="nl-NL" sz="1400" dirty="0" smtClean="0"/>
              <a:t> </a:t>
            </a:r>
            <a:r>
              <a:rPr lang="nl-NL" sz="1400" dirty="0" err="1" smtClean="0"/>
              <a:t>from</a:t>
            </a:r>
            <a:r>
              <a:rPr lang="nl-NL" sz="1400" dirty="0" smtClean="0"/>
              <a:t> host</a:t>
            </a:r>
            <a:endParaRPr lang="en-US" dirty="0" smtClean="0"/>
          </a:p>
          <a:p>
            <a:r>
              <a:rPr lang="nl-NL" dirty="0" err="1" smtClean="0"/>
              <a:t>There</a:t>
            </a:r>
            <a:r>
              <a:rPr lang="nl-NL" dirty="0" smtClean="0"/>
              <a:t> are </a:t>
            </a:r>
            <a:r>
              <a:rPr lang="nl-NL" dirty="0" err="1" smtClean="0"/>
              <a:t>Puppet</a:t>
            </a:r>
            <a:r>
              <a:rPr lang="nl-NL" dirty="0" smtClean="0"/>
              <a:t> Modules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for </a:t>
            </a:r>
            <a:r>
              <a:rPr lang="nl-NL" dirty="0" err="1" smtClean="0"/>
              <a:t>automating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build</a:t>
            </a:r>
            <a:r>
              <a:rPr lang="nl-NL" dirty="0" smtClean="0"/>
              <a:t> pipeline of Docker (</a:t>
            </a:r>
            <a:r>
              <a:rPr lang="nl-NL" dirty="0" err="1" smtClean="0"/>
              <a:t>leveraging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Docker API)</a:t>
            </a:r>
          </a:p>
          <a:p>
            <a:pPr lvl="1"/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install</a:t>
            </a:r>
            <a:r>
              <a:rPr lang="nl-NL" dirty="0" smtClean="0"/>
              <a:t> Docker, </a:t>
            </a:r>
            <a:r>
              <a:rPr lang="nl-NL" dirty="0" err="1" smtClean="0"/>
              <a:t>build</a:t>
            </a:r>
            <a:r>
              <a:rPr lang="nl-NL" dirty="0" smtClean="0"/>
              <a:t> container, </a:t>
            </a:r>
            <a:r>
              <a:rPr lang="nl-NL" dirty="0" err="1" smtClean="0"/>
              <a:t>create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ship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image, run container</a:t>
            </a:r>
          </a:p>
          <a:p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applies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Puppet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large </a:t>
            </a:r>
            <a:r>
              <a:rPr lang="nl-NL" dirty="0" err="1" smtClean="0"/>
              <a:t>applies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similar</a:t>
            </a:r>
            <a:r>
              <a:rPr lang="nl-NL" dirty="0" smtClean="0"/>
              <a:t> tools </a:t>
            </a:r>
            <a:r>
              <a:rPr lang="nl-NL" dirty="0" err="1" smtClean="0"/>
              <a:t>such</a:t>
            </a:r>
            <a:r>
              <a:rPr lang="nl-NL" dirty="0" smtClean="0"/>
              <a:t> as Chef, Salt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Ansible</a:t>
            </a:r>
            <a:endParaRPr lang="nl-NL" dirty="0" smtClean="0"/>
          </a:p>
          <a:p>
            <a:r>
              <a:rPr lang="nl-NL" dirty="0" err="1" smtClean="0"/>
              <a:t>Puppet</a:t>
            </a:r>
            <a:r>
              <a:rPr lang="nl-NL" dirty="0" smtClean="0"/>
              <a:t> Modules are </a:t>
            </a:r>
            <a:r>
              <a:rPr lang="nl-NL" dirty="0" err="1" smtClean="0"/>
              <a:t>available</a:t>
            </a:r>
            <a:r>
              <a:rPr lang="nl-NL" dirty="0" smtClean="0"/>
              <a:t> for </a:t>
            </a:r>
            <a:r>
              <a:rPr lang="nl-NL" dirty="0" err="1" smtClean="0"/>
              <a:t>many</a:t>
            </a:r>
            <a:r>
              <a:rPr lang="nl-NL" dirty="0" smtClean="0"/>
              <a:t> Oracle Database &amp; </a:t>
            </a:r>
            <a:r>
              <a:rPr lang="nl-NL" dirty="0" err="1" smtClean="0"/>
              <a:t>Fusion</a:t>
            </a:r>
            <a:r>
              <a:rPr lang="nl-NL" dirty="0" smtClean="0"/>
              <a:t> Middleware </a:t>
            </a:r>
            <a:r>
              <a:rPr lang="nl-NL" dirty="0" err="1" smtClean="0"/>
              <a:t>configuration</a:t>
            </a:r>
            <a:r>
              <a:rPr lang="nl-NL" dirty="0" smtClean="0"/>
              <a:t> management </a:t>
            </a:r>
            <a:r>
              <a:rPr lang="nl-NL" dirty="0" err="1" smtClean="0"/>
              <a:t>tasks</a:t>
            </a:r>
            <a:endParaRPr lang="nl-NL" dirty="0" smtClean="0"/>
          </a:p>
          <a:p>
            <a:pPr lvl="1"/>
            <a:r>
              <a:rPr lang="nl-NL" dirty="0" smtClean="0"/>
              <a:t>Oracle Database (EE, SE, XE)</a:t>
            </a:r>
          </a:p>
          <a:p>
            <a:pPr lvl="1"/>
            <a:r>
              <a:rPr lang="nl-NL" dirty="0" err="1" smtClean="0"/>
              <a:t>WebLogic</a:t>
            </a:r>
            <a:r>
              <a:rPr lang="nl-NL" dirty="0" smtClean="0"/>
              <a:t>, SOA Suite, OSB, BPM Suite, WLST</a:t>
            </a:r>
          </a:p>
          <a:p>
            <a:pPr lvl="1"/>
            <a:r>
              <a:rPr lang="nl-NL" dirty="0" smtClean="0"/>
              <a:t>JDK, </a:t>
            </a:r>
            <a:r>
              <a:rPr lang="nl-NL" dirty="0" err="1" smtClean="0"/>
              <a:t>Opatch</a:t>
            </a:r>
            <a:r>
              <a:rPr lang="nl-NL" dirty="0" smtClean="0"/>
              <a:t>, </a:t>
            </a:r>
            <a:r>
              <a:rPr lang="nl-NL" dirty="0" err="1" smtClean="0"/>
              <a:t>VirtualBox</a:t>
            </a:r>
            <a:r>
              <a:rPr lang="nl-NL" dirty="0" smtClean="0"/>
              <a:t>, </a:t>
            </a:r>
            <a:r>
              <a:rPr lang="nl-NL" dirty="0" err="1" smtClean="0"/>
              <a:t>GlassFish</a:t>
            </a:r>
            <a:r>
              <a:rPr lang="nl-NL" dirty="0" smtClean="0"/>
              <a:t>, Hudson, </a:t>
            </a:r>
            <a:r>
              <a:rPr lang="nl-NL" dirty="0" err="1" smtClean="0"/>
              <a:t>Maven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92189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lucas_j\AppData\Local\Temp\SNAGHTML73825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37"/>
          <a:stretch/>
        </p:blipFill>
        <p:spPr bwMode="auto">
          <a:xfrm>
            <a:off x="323528" y="4797152"/>
            <a:ext cx="6830120" cy="25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2FA-E44F-1241-B9B5-7B8834E103EA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Demo </a:t>
            </a:r>
            <a:r>
              <a:rPr lang="nl-NL" dirty="0" err="1" smtClean="0"/>
              <a:t>build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Puppet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52887"/>
            <a:ext cx="2027237" cy="784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4991100" cy="211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slashroot.in/sites/default/files/styles/article_image_full_node/public/field/image/Dockerfile%20to%20build%20images_0.PNG?itok=xP4EIrxQ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41" r="-1" b="19300"/>
          <a:stretch/>
        </p:blipFill>
        <p:spPr bwMode="auto">
          <a:xfrm>
            <a:off x="4427984" y="3020095"/>
            <a:ext cx="14996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iliconangle.com/files/2010/10/puppet-labs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154" y="1905319"/>
            <a:ext cx="937664" cy="92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>
            <a:stCxn id="8" idx="1"/>
          </p:cNvCxnSpPr>
          <p:nvPr/>
        </p:nvCxnSpPr>
        <p:spPr>
          <a:xfrm flipH="1">
            <a:off x="5580112" y="2366911"/>
            <a:ext cx="868042" cy="10620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580112" y="3884191"/>
            <a:ext cx="792088" cy="1608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 rot="19020398">
            <a:off x="4233399" y="4517175"/>
            <a:ext cx="824110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http://siliconangle.com/files/2010/10/puppet-labs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620" y="4437112"/>
            <a:ext cx="402396" cy="39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lucas_j\AppData\Local\Temp\SNAGHTML73825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7152"/>
            <a:ext cx="6830120" cy="194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49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899592" y="1666341"/>
            <a:ext cx="7704856" cy="50030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2FA-E44F-1241-B9B5-7B8834E103EA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Run GUI </a:t>
            </a:r>
            <a:r>
              <a:rPr lang="nl-NL" dirty="0" err="1" smtClean="0"/>
              <a:t>applications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in Docker Container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07904" y="2307079"/>
            <a:ext cx="4680520" cy="18147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Container</a:t>
            </a:r>
          </a:p>
          <a:p>
            <a:pPr algn="ctr"/>
            <a:endParaRPr lang="nl-NL" i="1" dirty="0" smtClean="0"/>
          </a:p>
          <a:p>
            <a:pPr algn="ctr"/>
            <a:endParaRPr lang="nl-NL" i="1" dirty="0"/>
          </a:p>
          <a:p>
            <a:pPr algn="ctr"/>
            <a:endParaRPr lang="nl-NL" i="1" dirty="0" smtClean="0"/>
          </a:p>
          <a:p>
            <a:pPr algn="ctr"/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1043607" y="4797152"/>
            <a:ext cx="4117541" cy="17643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l-NL" dirty="0" err="1"/>
              <a:t>d</a:t>
            </a:r>
            <a:r>
              <a:rPr lang="nl-NL" dirty="0" err="1" smtClean="0"/>
              <a:t>ocker</a:t>
            </a:r>
            <a:r>
              <a:rPr lang="nl-NL" dirty="0" smtClean="0"/>
              <a:t> run –d –</a:t>
            </a:r>
            <a:r>
              <a:rPr lang="nl-NL" dirty="0" err="1" smtClean="0"/>
              <a:t>it</a:t>
            </a:r>
            <a:r>
              <a:rPr lang="nl-NL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-</a:t>
            </a:r>
            <a:r>
              <a:rPr lang="en-US" b="1" dirty="0"/>
              <a:t>v /</a:t>
            </a:r>
            <a:r>
              <a:rPr lang="en-US" b="1" dirty="0" err="1"/>
              <a:t>tmp</a:t>
            </a:r>
            <a:r>
              <a:rPr lang="en-US" b="1" dirty="0"/>
              <a:t>/.X11-unix:/</a:t>
            </a:r>
            <a:r>
              <a:rPr lang="en-US" b="1" dirty="0" err="1"/>
              <a:t>tmp</a:t>
            </a:r>
            <a:r>
              <a:rPr lang="en-US" b="1" dirty="0"/>
              <a:t>/.X11-unix </a:t>
            </a: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-</a:t>
            </a:r>
            <a:r>
              <a:rPr lang="en-US" b="1" dirty="0"/>
              <a:t>e DISPLAY=$DISPLAY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&lt;image-</a:t>
            </a:r>
            <a:r>
              <a:rPr lang="nl-NL" dirty="0" err="1" smtClean="0"/>
              <a:t>id</a:t>
            </a:r>
            <a:r>
              <a:rPr lang="nl-NL" dirty="0" smtClean="0"/>
              <a:t>&gt; /bin/</a:t>
            </a:r>
            <a:r>
              <a:rPr lang="nl-NL" dirty="0" err="1" smtClean="0"/>
              <a:t>bash</a:t>
            </a:r>
            <a:endParaRPr lang="en-US" dirty="0"/>
          </a:p>
        </p:txBody>
      </p:sp>
      <p:pic>
        <p:nvPicPr>
          <p:cNvPr id="51" name="Picture 4" descr="http://siliconangle.com/files/2013/09/homepage-docker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522" y="3469543"/>
            <a:ext cx="867382" cy="71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s://upload.wikimedia.org/wikipedia/commons/3/3e/Lubuntu_10.10_default_deskto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07" y="1936697"/>
            <a:ext cx="1365406" cy="85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http://blog.vtc.com/wp-content/uploads/2012/09/windows-mac-os-linux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5" t="50001" r="29121" b="-1"/>
          <a:stretch/>
        </p:blipFill>
        <p:spPr bwMode="auto">
          <a:xfrm>
            <a:off x="917427" y="1682698"/>
            <a:ext cx="439353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4355976" y="4293096"/>
            <a:ext cx="1667600" cy="3600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dirty="0" smtClean="0"/>
              <a:t>/</a:t>
            </a:r>
            <a:r>
              <a:rPr lang="nl-NL" dirty="0" err="1" smtClean="0"/>
              <a:t>tmp</a:t>
            </a:r>
            <a:r>
              <a:rPr lang="nl-NL" dirty="0" smtClean="0"/>
              <a:t>/.X11-unix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5863114" y="3777972"/>
            <a:ext cx="1517198" cy="27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400" dirty="0" smtClean="0"/>
              <a:t>/</a:t>
            </a:r>
            <a:r>
              <a:rPr lang="nl-NL" sz="1400" dirty="0" err="1"/>
              <a:t>tmp</a:t>
            </a:r>
            <a:r>
              <a:rPr lang="nl-NL" sz="1400" dirty="0"/>
              <a:t>/.</a:t>
            </a:r>
            <a:r>
              <a:rPr lang="nl-NL" sz="1400" dirty="0" smtClean="0"/>
              <a:t>X11-unix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7291268" y="16288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 err="1" smtClean="0"/>
              <a:t>dockerhost</a:t>
            </a:r>
            <a:endParaRPr lang="en-US" i="1" dirty="0"/>
          </a:p>
        </p:txBody>
      </p:sp>
      <p:cxnSp>
        <p:nvCxnSpPr>
          <p:cNvPr id="18" name="Elbow Connector 17"/>
          <p:cNvCxnSpPr>
            <a:stCxn id="54" idx="3"/>
            <a:endCxn id="55" idx="2"/>
          </p:cNvCxnSpPr>
          <p:nvPr/>
        </p:nvCxnSpPr>
        <p:spPr>
          <a:xfrm flipV="1">
            <a:off x="6023576" y="4052085"/>
            <a:ext cx="598137" cy="42103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3844599" y="3150511"/>
            <a:ext cx="1473161" cy="2451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200" dirty="0" smtClean="0"/>
              <a:t>GUI </a:t>
            </a:r>
            <a:r>
              <a:rPr lang="nl-NL" sz="1200" dirty="0" err="1" smtClean="0"/>
              <a:t>applications</a:t>
            </a:r>
            <a:endParaRPr lang="en-US" sz="1200" dirty="0"/>
          </a:p>
        </p:txBody>
      </p:sp>
      <p:pic>
        <p:nvPicPr>
          <p:cNvPr id="58" name="Picture 6" descr="https://pbs.twimg.com/profile_images/1705003665/jdevLogo_128_400x4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25" y="2991848"/>
            <a:ext cx="317326" cy="31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thscompsci.com/wp-content/uploads/2014/08/netbeans-logo-300x65.gif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14107"/>
            <a:ext cx="720080" cy="15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www.nodeclipse.org/img/icon-hug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691" y="3314107"/>
            <a:ext cx="330917" cy="3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e result for terminal window linu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www.videolan.org/doc/vlc-user-guide/en/images/terminal-linux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62" y="2190697"/>
            <a:ext cx="491842" cy="28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endCxn id="8" idx="0"/>
          </p:cNvCxnSpPr>
          <p:nvPr/>
        </p:nvCxnSpPr>
        <p:spPr>
          <a:xfrm>
            <a:off x="1661783" y="2477605"/>
            <a:ext cx="1440595" cy="23195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553" y="2416867"/>
            <a:ext cx="1639852" cy="89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90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4" grpId="0" animBg="1"/>
      <p:bldP spid="5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470D-3322-4186-AB13-ABBD6DE2E5D5}" type="slidenum">
              <a:rPr lang="en-US" smtClean="0"/>
              <a:t>45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Docker </a:t>
            </a:r>
            <a:r>
              <a:rPr lang="nl-NL" dirty="0" err="1" smtClean="0"/>
              <a:t>and</a:t>
            </a:r>
            <a:r>
              <a:rPr lang="nl-NL" dirty="0" smtClean="0"/>
              <a:t> Windows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Docker sits on Linux Containers</a:t>
            </a:r>
          </a:p>
          <a:p>
            <a:pPr lvl="1"/>
            <a:r>
              <a:rPr lang="nl-NL" dirty="0" smtClean="0"/>
              <a:t>Windows Server 2016 </a:t>
            </a:r>
            <a:r>
              <a:rPr lang="nl-NL" dirty="0" err="1" smtClean="0"/>
              <a:t>will</a:t>
            </a:r>
            <a:r>
              <a:rPr lang="nl-NL" dirty="0" smtClean="0"/>
              <a:t> have containers </a:t>
            </a:r>
            <a:r>
              <a:rPr lang="nl-NL" dirty="0" err="1" smtClean="0"/>
              <a:t>too</a:t>
            </a:r>
            <a:r>
              <a:rPr lang="nl-NL" dirty="0" smtClean="0"/>
              <a:t> – </a:t>
            </a:r>
            <a:r>
              <a:rPr lang="nl-NL" dirty="0" err="1" smtClean="0"/>
              <a:t>and</a:t>
            </a:r>
            <a:r>
              <a:rPr lang="nl-NL" dirty="0" smtClean="0"/>
              <a:t> Docker </a:t>
            </a:r>
            <a:r>
              <a:rPr lang="nl-NL" dirty="0" err="1" smtClean="0"/>
              <a:t>will</a:t>
            </a:r>
            <a:r>
              <a:rPr lang="nl-NL" dirty="0" smtClean="0"/>
              <a:t> </a:t>
            </a:r>
            <a:r>
              <a:rPr lang="nl-NL" dirty="0" err="1" smtClean="0"/>
              <a:t>sit</a:t>
            </a:r>
            <a:r>
              <a:rPr lang="nl-NL" dirty="0" smtClean="0"/>
              <a:t> on </a:t>
            </a:r>
            <a:r>
              <a:rPr lang="nl-NL" dirty="0" err="1" smtClean="0"/>
              <a:t>those</a:t>
            </a:r>
            <a:r>
              <a:rPr lang="nl-NL" dirty="0" smtClean="0"/>
              <a:t> as well</a:t>
            </a:r>
            <a:endParaRPr lang="en-US" dirty="0"/>
          </a:p>
          <a:p>
            <a:pPr lvl="1"/>
            <a:r>
              <a:rPr lang="nl-NL" dirty="0" err="1" smtClean="0"/>
              <a:t>However</a:t>
            </a:r>
            <a:r>
              <a:rPr lang="nl-NL" dirty="0" smtClean="0"/>
              <a:t>, </a:t>
            </a:r>
            <a:r>
              <a:rPr lang="nl-NL" dirty="0" err="1" smtClean="0"/>
              <a:t>today</a:t>
            </a:r>
            <a:r>
              <a:rPr lang="nl-NL" dirty="0" smtClean="0"/>
              <a:t>, Docker </a:t>
            </a:r>
            <a:r>
              <a:rPr lang="nl-NL" b="1" dirty="0" smtClean="0"/>
              <a:t>does </a:t>
            </a:r>
            <a:r>
              <a:rPr lang="nl-NL" b="1" dirty="0" err="1" smtClean="0"/>
              <a:t>not</a:t>
            </a:r>
            <a:r>
              <a:rPr lang="nl-NL" b="1" dirty="0" smtClean="0"/>
              <a:t> run </a:t>
            </a:r>
            <a:r>
              <a:rPr lang="nl-NL" dirty="0" smtClean="0"/>
              <a:t>on Windows (nor on              )</a:t>
            </a:r>
          </a:p>
        </p:txBody>
      </p:sp>
      <p:pic>
        <p:nvPicPr>
          <p:cNvPr id="15362" name="Picture 2" descr="DockerWithWindowsSrvAndLinux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50" y="2805880"/>
            <a:ext cx="8092430" cy="40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goodlogo.com/images/logos/mac_os_logo_235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236" y="2348880"/>
            <a:ext cx="528060" cy="57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91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95536" y="1700808"/>
            <a:ext cx="8568952" cy="46805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6" descr="http://blog.vtc.com/wp-content/uploads/2012/09/windows-mac-os-linux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395537" y="1685915"/>
            <a:ext cx="685630" cy="66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470D-3322-4186-AB13-ABBD6DE2E5D5}" type="slidenum">
              <a:rPr lang="en-US" smtClean="0"/>
              <a:t>46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7785" y="548680"/>
            <a:ext cx="6192688" cy="990000"/>
          </a:xfrm>
        </p:spPr>
        <p:txBody>
          <a:bodyPr/>
          <a:lstStyle/>
          <a:p>
            <a:r>
              <a:rPr lang="nl-NL" dirty="0" smtClean="0"/>
              <a:t>Docker </a:t>
            </a:r>
            <a:r>
              <a:rPr lang="nl-NL" dirty="0" err="1" smtClean="0"/>
              <a:t>cannot</a:t>
            </a:r>
            <a:r>
              <a:rPr lang="nl-NL" dirty="0" smtClean="0"/>
              <a:t> run on Windows - </a:t>
            </a:r>
            <a:r>
              <a:rPr lang="nl-NL" dirty="0" err="1" smtClean="0"/>
              <a:t>directly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08304" y="2207053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 err="1" smtClean="0"/>
              <a:t>dockerhost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5652120" y="2708921"/>
            <a:ext cx="2808312" cy="1008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Container</a:t>
            </a:r>
            <a:endParaRPr lang="en-US" i="1" dirty="0"/>
          </a:p>
        </p:txBody>
      </p:sp>
      <p:pic>
        <p:nvPicPr>
          <p:cNvPr id="9" name="Picture 4" descr="http://siliconangle.com/files/2013/09/homepage-docker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491" y="5373216"/>
            <a:ext cx="867382" cy="71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652120" y="3861049"/>
            <a:ext cx="2808312" cy="1008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Container</a:t>
            </a:r>
            <a:endParaRPr lang="en-US" i="1" dirty="0"/>
          </a:p>
        </p:txBody>
      </p:sp>
      <p:sp>
        <p:nvSpPr>
          <p:cNvPr id="11" name="Rectangle 10"/>
          <p:cNvSpPr/>
          <p:nvPr/>
        </p:nvSpPr>
        <p:spPr>
          <a:xfrm>
            <a:off x="5652120" y="5013177"/>
            <a:ext cx="2808312" cy="1008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Container</a:t>
            </a:r>
            <a:endParaRPr lang="en-US" i="1" dirty="0"/>
          </a:p>
        </p:txBody>
      </p:sp>
      <p:pic>
        <p:nvPicPr>
          <p:cNvPr id="14" name="Picture 2" descr="http://bluedesk.nl/app/uploads/2015/04/Docker-Build-Ship-Run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7" r="42278" b="33569"/>
          <a:stretch/>
        </p:blipFill>
        <p:spPr bwMode="auto">
          <a:xfrm>
            <a:off x="7656543" y="3138983"/>
            <a:ext cx="803889" cy="5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bluedesk.nl/app/uploads/2015/04/Docker-Build-Ship-Run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7" r="42278" b="33569"/>
          <a:stretch/>
        </p:blipFill>
        <p:spPr bwMode="auto">
          <a:xfrm>
            <a:off x="7668344" y="4289706"/>
            <a:ext cx="803889" cy="5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bluedesk.nl/app/uploads/2015/04/Docker-Build-Ship-Run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7" r="42278" b="33569"/>
          <a:stretch/>
        </p:blipFill>
        <p:spPr bwMode="auto">
          <a:xfrm>
            <a:off x="7680145" y="5440429"/>
            <a:ext cx="803889" cy="5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6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95536" y="1700808"/>
            <a:ext cx="8568952" cy="46805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6" descr="http://blog.vtc.com/wp-content/uploads/2012/09/windows-mac-os-linux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395537" y="1685915"/>
            <a:ext cx="685630" cy="66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470D-3322-4186-AB13-ABBD6DE2E5D5}" type="slidenum">
              <a:rPr lang="en-US" smtClean="0"/>
              <a:t>47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Docker </a:t>
            </a:r>
            <a:r>
              <a:rPr lang="nl-NL" dirty="0" err="1" smtClean="0"/>
              <a:t>cannot</a:t>
            </a:r>
            <a:r>
              <a:rPr lang="nl-NL" dirty="0" smtClean="0"/>
              <a:t> run on Windows</a:t>
            </a:r>
            <a:br>
              <a:rPr lang="nl-NL" dirty="0" smtClean="0"/>
            </a:br>
            <a:r>
              <a:rPr lang="nl-NL" dirty="0" smtClean="0"/>
              <a:t>- </a:t>
            </a:r>
            <a:r>
              <a:rPr lang="nl-NL" dirty="0" err="1" smtClean="0"/>
              <a:t>directly</a:t>
            </a:r>
            <a:r>
              <a:rPr lang="nl-NL" dirty="0" smtClean="0"/>
              <a:t>, without Linux VM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15816" y="2121363"/>
            <a:ext cx="5832648" cy="40439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http://blog.vtc.com/wp-content/uploads/2012/09/windows-mac-os-linux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5" t="50001" r="29121" b="-1"/>
          <a:stretch/>
        </p:blipFill>
        <p:spPr bwMode="auto">
          <a:xfrm>
            <a:off x="2933651" y="2200921"/>
            <a:ext cx="439353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08304" y="2207053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 err="1" smtClean="0"/>
              <a:t>dockerhost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5652120" y="2708921"/>
            <a:ext cx="2808312" cy="1008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Container</a:t>
            </a:r>
            <a:endParaRPr lang="en-US" i="1" dirty="0"/>
          </a:p>
        </p:txBody>
      </p:sp>
      <p:pic>
        <p:nvPicPr>
          <p:cNvPr id="9" name="Picture 4" descr="http://siliconangle.com/files/2013/09/homepage-docker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491" y="5373216"/>
            <a:ext cx="867382" cy="71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652120" y="3861049"/>
            <a:ext cx="2808312" cy="1008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Container</a:t>
            </a:r>
            <a:endParaRPr lang="en-US" i="1" dirty="0"/>
          </a:p>
        </p:txBody>
      </p:sp>
      <p:sp>
        <p:nvSpPr>
          <p:cNvPr id="11" name="Rectangle 10"/>
          <p:cNvSpPr/>
          <p:nvPr/>
        </p:nvSpPr>
        <p:spPr>
          <a:xfrm>
            <a:off x="5652120" y="5013177"/>
            <a:ext cx="2808312" cy="1008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Container</a:t>
            </a:r>
            <a:endParaRPr lang="en-US" i="1" dirty="0"/>
          </a:p>
        </p:txBody>
      </p:sp>
      <p:pic>
        <p:nvPicPr>
          <p:cNvPr id="14" name="Picture 2" descr="http://bluedesk.nl/app/uploads/2015/04/Docker-Build-Ship-Run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7" r="42278" b="33569"/>
          <a:stretch/>
        </p:blipFill>
        <p:spPr bwMode="auto">
          <a:xfrm>
            <a:off x="7656543" y="3138983"/>
            <a:ext cx="803889" cy="5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bluedesk.nl/app/uploads/2015/04/Docker-Build-Ship-Run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7" r="42278" b="33569"/>
          <a:stretch/>
        </p:blipFill>
        <p:spPr bwMode="auto">
          <a:xfrm>
            <a:off x="7668344" y="4289706"/>
            <a:ext cx="803889" cy="5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bluedesk.nl/app/uploads/2015/04/Docker-Build-Ship-Run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7" r="42278" b="33569"/>
          <a:stretch/>
        </p:blipFill>
        <p:spPr bwMode="auto">
          <a:xfrm>
            <a:off x="7680145" y="5440429"/>
            <a:ext cx="803889" cy="5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Oracl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34505"/>
            <a:ext cx="1905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upload.wikimedia.org/wikipedia/commons/8/87/Vagra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8380"/>
            <a:ext cx="741090" cy="9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avatars2.githubusercontent.com/u/6394678?v=3&amp;s=4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97" y="3789040"/>
            <a:ext cx="834075" cy="8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tbox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49474"/>
            <a:ext cx="1043710" cy="81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69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95536" y="1700808"/>
            <a:ext cx="8568952" cy="46805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6" descr="http://blog.vtc.com/wp-content/uploads/2012/09/windows-mac-os-linux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395537" y="1685915"/>
            <a:ext cx="685630" cy="66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470D-3322-4186-AB13-ABBD6DE2E5D5}" type="slidenum">
              <a:rPr lang="en-US" smtClean="0"/>
              <a:t>48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Vagrant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rescue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15816" y="2121363"/>
            <a:ext cx="5832648" cy="40439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http://blog.vtc.com/wp-content/uploads/2012/09/windows-mac-os-linux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5" t="50001" r="29121" b="-1"/>
          <a:stretch/>
        </p:blipFill>
        <p:spPr bwMode="auto">
          <a:xfrm>
            <a:off x="2933651" y="2200921"/>
            <a:ext cx="439353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08304" y="2207053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 err="1" smtClean="0"/>
              <a:t>dockerhost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5652120" y="2708921"/>
            <a:ext cx="2808312" cy="1008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Container</a:t>
            </a:r>
            <a:endParaRPr lang="en-US" i="1" dirty="0"/>
          </a:p>
        </p:txBody>
      </p:sp>
      <p:pic>
        <p:nvPicPr>
          <p:cNvPr id="9" name="Picture 4" descr="http://siliconangle.com/files/2013/09/homepage-docker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491" y="5373216"/>
            <a:ext cx="867382" cy="71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652120" y="3861049"/>
            <a:ext cx="2808312" cy="1008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Container</a:t>
            </a:r>
            <a:endParaRPr lang="en-US" i="1" dirty="0"/>
          </a:p>
        </p:txBody>
      </p:sp>
      <p:sp>
        <p:nvSpPr>
          <p:cNvPr id="11" name="Rectangle 10"/>
          <p:cNvSpPr/>
          <p:nvPr/>
        </p:nvSpPr>
        <p:spPr>
          <a:xfrm>
            <a:off x="5652120" y="5013177"/>
            <a:ext cx="2808312" cy="1008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Container</a:t>
            </a:r>
            <a:endParaRPr lang="en-US" i="1" dirty="0"/>
          </a:p>
        </p:txBody>
      </p:sp>
      <p:pic>
        <p:nvPicPr>
          <p:cNvPr id="14" name="Picture 2" descr="http://bluedesk.nl/app/uploads/2015/04/Docker-Build-Ship-Run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7" r="42278" b="33569"/>
          <a:stretch/>
        </p:blipFill>
        <p:spPr bwMode="auto">
          <a:xfrm>
            <a:off x="7656543" y="3138983"/>
            <a:ext cx="803889" cy="5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bluedesk.nl/app/uploads/2015/04/Docker-Build-Ship-Run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7" r="42278" b="33569"/>
          <a:stretch/>
        </p:blipFill>
        <p:spPr bwMode="auto">
          <a:xfrm>
            <a:off x="7668344" y="4289706"/>
            <a:ext cx="803889" cy="5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bluedesk.nl/app/uploads/2015/04/Docker-Build-Ship-Run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7" r="42278" b="33569"/>
          <a:stretch/>
        </p:blipFill>
        <p:spPr bwMode="auto">
          <a:xfrm>
            <a:off x="7680145" y="5440429"/>
            <a:ext cx="803889" cy="5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Oracl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34505"/>
            <a:ext cx="1905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upload.wikimedia.org/wikipedia/commons/8/87/Vagra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84" y="2537582"/>
            <a:ext cx="741090" cy="9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V="1">
            <a:off x="2116574" y="2348880"/>
            <a:ext cx="439202" cy="6408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116574" y="3138983"/>
            <a:ext cx="1036753" cy="22342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707904" y="3212976"/>
            <a:ext cx="1872208" cy="22274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55576" y="3552193"/>
            <a:ext cx="864096" cy="8849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827584" y="3717032"/>
            <a:ext cx="64807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27584" y="3869432"/>
            <a:ext cx="64807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27584" y="4021832"/>
            <a:ext cx="64807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27584" y="4174232"/>
            <a:ext cx="64807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27584" y="4326632"/>
            <a:ext cx="64807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19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10" grpId="0" animBg="1"/>
      <p:bldP spid="11" grpId="0" animBg="1"/>
      <p:bldP spid="2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95536" y="4437112"/>
            <a:ext cx="8568952" cy="22322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470D-3322-4186-AB13-ABBD6DE2E5D5}" type="slidenum">
              <a:rPr lang="en-US" smtClean="0"/>
              <a:t>49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Vagrant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rescue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Based</a:t>
            </a:r>
            <a:r>
              <a:rPr lang="nl-NL" dirty="0" smtClean="0"/>
              <a:t> on </a:t>
            </a:r>
            <a:r>
              <a:rPr lang="nl-NL" dirty="0" err="1" smtClean="0"/>
              <a:t>simple</a:t>
            </a:r>
            <a:r>
              <a:rPr lang="nl-NL" dirty="0" smtClean="0"/>
              <a:t> </a:t>
            </a:r>
            <a:r>
              <a:rPr lang="nl-NL" dirty="0" err="1" smtClean="0"/>
              <a:t>declarative</a:t>
            </a:r>
            <a:r>
              <a:rPr lang="nl-NL" dirty="0" smtClean="0"/>
              <a:t> </a:t>
            </a:r>
            <a:r>
              <a:rPr lang="nl-NL" dirty="0" err="1" smtClean="0"/>
              <a:t>definitions</a:t>
            </a:r>
            <a:r>
              <a:rPr lang="nl-NL" dirty="0" smtClean="0"/>
              <a:t>…</a:t>
            </a:r>
          </a:p>
          <a:p>
            <a:r>
              <a:rPr lang="nl-NL" dirty="0" err="1" smtClean="0"/>
              <a:t>Vagrant</a:t>
            </a:r>
            <a:r>
              <a:rPr lang="nl-NL" dirty="0" smtClean="0"/>
              <a:t> </a:t>
            </a:r>
            <a:r>
              <a:rPr lang="nl-NL" dirty="0" err="1" smtClean="0"/>
              <a:t>provisions</a:t>
            </a:r>
            <a:r>
              <a:rPr lang="nl-NL" dirty="0" smtClean="0"/>
              <a:t> environments </a:t>
            </a:r>
            <a:r>
              <a:rPr lang="nl-NL" dirty="0" err="1" smtClean="0"/>
              <a:t>through</a:t>
            </a:r>
            <a:r>
              <a:rPr lang="nl-NL" dirty="0" smtClean="0"/>
              <a:t> </a:t>
            </a:r>
            <a:r>
              <a:rPr lang="nl-NL" dirty="0" err="1" smtClean="0"/>
              <a:t>various</a:t>
            </a:r>
            <a:r>
              <a:rPr lang="nl-NL" dirty="0" smtClean="0"/>
              <a:t> providers</a:t>
            </a:r>
          </a:p>
          <a:p>
            <a:pPr lvl="1"/>
            <a:r>
              <a:rPr lang="nl-NL" dirty="0" err="1" smtClean="0"/>
              <a:t>VirtualBox</a:t>
            </a:r>
            <a:r>
              <a:rPr lang="nl-NL" dirty="0" smtClean="0"/>
              <a:t>, </a:t>
            </a:r>
            <a:r>
              <a:rPr lang="en-US" dirty="0"/>
              <a:t>VMware, </a:t>
            </a:r>
            <a:r>
              <a:rPr lang="en-US" dirty="0" smtClean="0"/>
              <a:t>AWS</a:t>
            </a:r>
          </a:p>
          <a:p>
            <a:r>
              <a:rPr lang="nl-NL" dirty="0" err="1" smtClean="0"/>
              <a:t>Subsequently</a:t>
            </a:r>
            <a:r>
              <a:rPr lang="nl-NL" dirty="0" smtClean="0"/>
              <a:t>, </a:t>
            </a:r>
            <a:r>
              <a:rPr lang="nl-NL" dirty="0" err="1" smtClean="0"/>
              <a:t>provisioning</a:t>
            </a:r>
            <a:r>
              <a:rPr lang="nl-NL" dirty="0" smtClean="0"/>
              <a:t> (‘</a:t>
            </a:r>
            <a:r>
              <a:rPr lang="nl-NL" dirty="0" err="1" smtClean="0"/>
              <a:t>configuration</a:t>
            </a:r>
            <a:r>
              <a:rPr lang="nl-NL" dirty="0" smtClean="0"/>
              <a:t> management’) </a:t>
            </a:r>
            <a:r>
              <a:rPr lang="nl-NL" dirty="0" err="1" smtClean="0"/>
              <a:t>using</a:t>
            </a:r>
            <a:r>
              <a:rPr lang="nl-NL" dirty="0" smtClean="0"/>
              <a:t> </a:t>
            </a:r>
            <a:r>
              <a:rPr lang="en-US" dirty="0"/>
              <a:t>shell scripts, Chef, </a:t>
            </a:r>
            <a:r>
              <a:rPr lang="en-US" dirty="0" err="1" smtClean="0"/>
              <a:t>Ansible</a:t>
            </a:r>
            <a:r>
              <a:rPr lang="en-US" dirty="0" smtClean="0"/>
              <a:t>, Salt or Puppet</a:t>
            </a:r>
            <a:endParaRPr lang="en-US" dirty="0"/>
          </a:p>
          <a:p>
            <a:r>
              <a:rPr lang="nl-NL" dirty="0" err="1" smtClean="0"/>
              <a:t>Vagrant</a:t>
            </a:r>
            <a:r>
              <a:rPr lang="nl-NL" dirty="0" smtClean="0"/>
              <a:t> supports Docker</a:t>
            </a:r>
          </a:p>
          <a:p>
            <a:pPr lvl="1"/>
            <a:r>
              <a:rPr lang="nl-NL" dirty="0" err="1" smtClean="0"/>
              <a:t>Create</a:t>
            </a:r>
            <a:r>
              <a:rPr lang="nl-NL" dirty="0" smtClean="0"/>
              <a:t> Docker Host VM, </a:t>
            </a:r>
            <a:r>
              <a:rPr lang="nl-NL" dirty="0" err="1" smtClean="0"/>
              <a:t>Build</a:t>
            </a:r>
            <a:r>
              <a:rPr lang="nl-NL" dirty="0" smtClean="0"/>
              <a:t> | Run | Manage Container</a:t>
            </a:r>
          </a:p>
          <a:p>
            <a:r>
              <a:rPr lang="nl-NL" dirty="0" err="1" smtClean="0"/>
              <a:t>Vagrant</a:t>
            </a:r>
            <a:r>
              <a:rPr lang="nl-NL" dirty="0" smtClean="0"/>
              <a:t> </a:t>
            </a:r>
            <a:r>
              <a:rPr lang="nl-NL" dirty="0" err="1" smtClean="0"/>
              <a:t>makes</a:t>
            </a:r>
            <a:r>
              <a:rPr lang="nl-NL" dirty="0" smtClean="0"/>
              <a:t> host-container </a:t>
            </a:r>
            <a:r>
              <a:rPr lang="nl-NL" i="1" dirty="0" smtClean="0"/>
              <a:t>folder </a:t>
            </a:r>
            <a:r>
              <a:rPr lang="nl-NL" i="1" dirty="0" err="1" smtClean="0"/>
              <a:t>mapping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i="1" dirty="0" err="1" smtClean="0"/>
              <a:t>networking</a:t>
            </a:r>
            <a:r>
              <a:rPr lang="nl-NL" dirty="0" smtClean="0"/>
              <a:t> </a:t>
            </a:r>
            <a:r>
              <a:rPr lang="nl-NL" dirty="0" err="1" smtClean="0"/>
              <a:t>quite</a:t>
            </a:r>
            <a:r>
              <a:rPr lang="nl-NL" dirty="0" smtClean="0"/>
              <a:t> easy</a:t>
            </a:r>
          </a:p>
        </p:txBody>
      </p:sp>
      <p:sp>
        <p:nvSpPr>
          <p:cNvPr id="5" name="Rectangle 4"/>
          <p:cNvSpPr/>
          <p:nvPr/>
        </p:nvSpPr>
        <p:spPr>
          <a:xfrm>
            <a:off x="2915816" y="4857668"/>
            <a:ext cx="5832648" cy="17396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http://blog.vtc.com/wp-content/uploads/2012/09/windows-mac-os-linux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5" t="50001" r="29121" b="-1"/>
          <a:stretch/>
        </p:blipFill>
        <p:spPr bwMode="auto">
          <a:xfrm>
            <a:off x="2933651" y="4937225"/>
            <a:ext cx="439353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08304" y="4943357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 err="1" smtClean="0"/>
              <a:t>dockerhost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5652120" y="5445225"/>
            <a:ext cx="2808312" cy="1008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Container</a:t>
            </a:r>
            <a:endParaRPr lang="en-US" i="1" dirty="0"/>
          </a:p>
        </p:txBody>
      </p:sp>
      <p:pic>
        <p:nvPicPr>
          <p:cNvPr id="9" name="Picture 4" descr="http://siliconangle.com/files/2013/09/homepage-docker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805264"/>
            <a:ext cx="867382" cy="71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bluedesk.nl/app/uploads/2015/04/Docker-Build-Ship-Run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7" r="42278" b="33569"/>
          <a:stretch/>
        </p:blipFill>
        <p:spPr bwMode="auto">
          <a:xfrm>
            <a:off x="7656543" y="5875287"/>
            <a:ext cx="803889" cy="5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Oracl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70809"/>
            <a:ext cx="1905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upload.wikimedia.org/wikipedia/commons/8/87/Vagra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84" y="5273886"/>
            <a:ext cx="741090" cy="9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V="1">
            <a:off x="2116574" y="5085184"/>
            <a:ext cx="439202" cy="6408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116574" y="5875287"/>
            <a:ext cx="943258" cy="217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3"/>
          </p:cNvCxnSpPr>
          <p:nvPr/>
        </p:nvCxnSpPr>
        <p:spPr>
          <a:xfrm flipV="1">
            <a:off x="3927214" y="5949282"/>
            <a:ext cx="1652898" cy="2148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6" descr="http://blog.vtc.com/wp-content/uploads/2012/09/windows-mac-os-linux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80392"/>
            <a:ext cx="1371261" cy="132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52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2FA-E44F-1241-B9B5-7B8834E103E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Supporting</a:t>
            </a:r>
            <a:r>
              <a:rPr lang="nl-NL" dirty="0" smtClean="0"/>
              <a:t> </a:t>
            </a:r>
            <a:r>
              <a:rPr lang="nl-NL" dirty="0" err="1" smtClean="0"/>
              <a:t>Materials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The slides for 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presentation</a:t>
            </a:r>
            <a:endParaRPr lang="nl-NL" dirty="0" smtClean="0"/>
          </a:p>
          <a:p>
            <a:r>
              <a:rPr lang="nl-NL" dirty="0" err="1" smtClean="0"/>
              <a:t>All</a:t>
            </a:r>
            <a:r>
              <a:rPr lang="nl-NL" dirty="0" smtClean="0"/>
              <a:t> demo scripts</a:t>
            </a:r>
          </a:p>
          <a:p>
            <a:r>
              <a:rPr lang="nl-NL" dirty="0" smtClean="0"/>
              <a:t>Extended slides </a:t>
            </a:r>
            <a:r>
              <a:rPr lang="nl-NL" dirty="0" err="1" smtClean="0"/>
              <a:t>with</a:t>
            </a:r>
            <a:r>
              <a:rPr lang="nl-NL" dirty="0" smtClean="0"/>
              <a:t> more details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examples</a:t>
            </a:r>
            <a:endParaRPr lang="nl-NL" dirty="0" smtClean="0"/>
          </a:p>
          <a:p>
            <a:r>
              <a:rPr lang="nl-NL" dirty="0" smtClean="0"/>
              <a:t>Workshop </a:t>
            </a:r>
            <a:r>
              <a:rPr lang="nl-NL" dirty="0" err="1" smtClean="0"/>
              <a:t>Introduction</a:t>
            </a:r>
            <a:r>
              <a:rPr lang="nl-NL" dirty="0" smtClean="0"/>
              <a:t>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Docker </a:t>
            </a:r>
            <a:r>
              <a:rPr lang="nl-NL" dirty="0" smtClean="0"/>
              <a:t>+ </a:t>
            </a:r>
            <a:r>
              <a:rPr lang="nl-NL" dirty="0" err="1" smtClean="0"/>
              <a:t>Vagrant</a:t>
            </a:r>
            <a:r>
              <a:rPr lang="nl-NL" dirty="0" smtClean="0"/>
              <a:t> + </a:t>
            </a:r>
            <a:r>
              <a:rPr lang="nl-NL" dirty="0" err="1" smtClean="0"/>
              <a:t>Puppet</a:t>
            </a:r>
            <a:r>
              <a:rPr lang="nl-NL" dirty="0" smtClean="0"/>
              <a:t>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3864243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http://bit.ly/1LWZZ4s</a:t>
            </a:r>
            <a:endParaRPr lang="en-U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50727"/>
            <a:ext cx="3366361" cy="393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43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576" y="3163579"/>
            <a:ext cx="8064896" cy="35057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236296" y="3645024"/>
            <a:ext cx="1512168" cy="14494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236296" y="3645023"/>
            <a:ext cx="1512168" cy="28325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758963" y="3671446"/>
            <a:ext cx="10615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i="1" dirty="0" err="1" smtClean="0"/>
              <a:t>dockerhostvm</a:t>
            </a:r>
            <a:endParaRPr lang="en-US" sz="105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2FA-E44F-1241-B9B5-7B8834E103EA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Vagrant</a:t>
            </a:r>
            <a:r>
              <a:rPr lang="nl-NL" dirty="0" smtClean="0"/>
              <a:t> Docker </a:t>
            </a:r>
            <a:r>
              <a:rPr lang="nl-NL" dirty="0" err="1" smtClean="0"/>
              <a:t>Provisioning</a:t>
            </a:r>
            <a:endParaRPr lang="en-US" dirty="0"/>
          </a:p>
        </p:txBody>
      </p:sp>
      <p:sp>
        <p:nvSpPr>
          <p:cNvPr id="35" name="Content Placeholder 3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Vagrantfile</a:t>
            </a:r>
            <a:r>
              <a:rPr lang="nl-NL" dirty="0" smtClean="0"/>
              <a:t> </a:t>
            </a:r>
            <a:r>
              <a:rPr lang="nl-NL" dirty="0" err="1" smtClean="0"/>
              <a:t>defines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Container </a:t>
            </a:r>
            <a:r>
              <a:rPr lang="nl-NL" dirty="0" err="1" smtClean="0"/>
              <a:t>to</a:t>
            </a:r>
            <a:r>
              <a:rPr lang="nl-NL" dirty="0" smtClean="0"/>
              <a:t> run – </a:t>
            </a:r>
            <a:r>
              <a:rPr lang="nl-NL" dirty="0" err="1" smtClean="0"/>
              <a:t>including</a:t>
            </a:r>
            <a:r>
              <a:rPr lang="nl-NL" dirty="0" smtClean="0"/>
              <a:t> name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initial</a:t>
            </a:r>
            <a:r>
              <a:rPr lang="nl-NL" dirty="0" smtClean="0"/>
              <a:t> </a:t>
            </a:r>
            <a:r>
              <a:rPr lang="nl-NL" dirty="0" err="1" smtClean="0"/>
              <a:t>command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also</a:t>
            </a:r>
            <a:r>
              <a:rPr lang="nl-NL" dirty="0" smtClean="0"/>
              <a:t> </a:t>
            </a:r>
            <a:r>
              <a:rPr lang="nl-NL" dirty="0" err="1" smtClean="0"/>
              <a:t>synched</a:t>
            </a:r>
            <a:r>
              <a:rPr lang="nl-NL" dirty="0" smtClean="0"/>
              <a:t> folders (i.e. host &lt;=&gt; container </a:t>
            </a:r>
            <a:r>
              <a:rPr lang="nl-NL" dirty="0" err="1" smtClean="0"/>
              <a:t>mapping</a:t>
            </a:r>
            <a:r>
              <a:rPr lang="nl-NL" dirty="0" smtClean="0"/>
              <a:t>)</a:t>
            </a:r>
            <a:endParaRPr lang="en-US" dirty="0" smtClean="0"/>
          </a:p>
          <a:p>
            <a:r>
              <a:rPr lang="nl-NL" dirty="0" err="1" smtClean="0"/>
              <a:t>Dockerfile</a:t>
            </a:r>
            <a:r>
              <a:rPr lang="nl-NL" dirty="0" smtClean="0"/>
              <a:t> </a:t>
            </a:r>
            <a:r>
              <a:rPr lang="nl-NL" dirty="0" err="1" smtClean="0"/>
              <a:t>contains</a:t>
            </a:r>
            <a:r>
              <a:rPr lang="nl-NL" dirty="0" smtClean="0"/>
              <a:t> </a:t>
            </a:r>
            <a:r>
              <a:rPr lang="nl-NL" dirty="0" err="1" smtClean="0"/>
              <a:t>build</a:t>
            </a:r>
            <a:r>
              <a:rPr lang="nl-NL" dirty="0" smtClean="0"/>
              <a:t> </a:t>
            </a:r>
            <a:r>
              <a:rPr lang="nl-NL" dirty="0" err="1" smtClean="0"/>
              <a:t>recipe</a:t>
            </a:r>
            <a:r>
              <a:rPr lang="nl-NL" dirty="0" smtClean="0"/>
              <a:t> for </a:t>
            </a:r>
            <a:r>
              <a:rPr lang="nl-NL" dirty="0" err="1" smtClean="0"/>
              <a:t>the</a:t>
            </a:r>
            <a:r>
              <a:rPr lang="nl-NL" dirty="0" smtClean="0"/>
              <a:t> Container we want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build</a:t>
            </a:r>
            <a:endParaRPr lang="nl-NL" dirty="0" smtClean="0"/>
          </a:p>
          <a:p>
            <a:r>
              <a:rPr lang="nl-NL" dirty="0" err="1" smtClean="0"/>
              <a:t>DockerHostVagrantfile</a:t>
            </a:r>
            <a:r>
              <a:rPr lang="nl-NL" dirty="0" smtClean="0"/>
              <a:t> </a:t>
            </a:r>
            <a:r>
              <a:rPr lang="nl-NL" dirty="0" err="1" smtClean="0"/>
              <a:t>describes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VM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used</a:t>
            </a:r>
            <a:r>
              <a:rPr lang="nl-NL" dirty="0" smtClean="0"/>
              <a:t> as Docker Host</a:t>
            </a:r>
          </a:p>
        </p:txBody>
      </p:sp>
      <p:pic>
        <p:nvPicPr>
          <p:cNvPr id="10" name="Picture 2" descr="https://upload.wikimedia.org/wikipedia/commons/8/87/Vagra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3964959"/>
            <a:ext cx="741090" cy="9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835696" y="4122368"/>
            <a:ext cx="1440160" cy="43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dirty="0" err="1" smtClean="0"/>
              <a:t>Vagrantfile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2195736" y="4662428"/>
            <a:ext cx="2448272" cy="43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dirty="0" err="1" smtClean="0"/>
              <a:t>DockerHostVagrantfile</a:t>
            </a:r>
            <a:endParaRPr lang="en-US" sz="1600" dirty="0"/>
          </a:p>
        </p:txBody>
      </p:sp>
      <p:cxnSp>
        <p:nvCxnSpPr>
          <p:cNvPr id="15" name="Elbow Connector 14"/>
          <p:cNvCxnSpPr>
            <a:endCxn id="14" idx="1"/>
          </p:cNvCxnSpPr>
          <p:nvPr/>
        </p:nvCxnSpPr>
        <p:spPr>
          <a:xfrm rot="16200000" flipH="1">
            <a:off x="1925706" y="4608422"/>
            <a:ext cx="324036" cy="21602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195736" y="5529487"/>
            <a:ext cx="2448272" cy="43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dirty="0" err="1" smtClean="0"/>
              <a:t>Dockerfile</a:t>
            </a:r>
            <a:endParaRPr lang="en-US" sz="1600" dirty="0"/>
          </a:p>
        </p:txBody>
      </p:sp>
      <p:cxnSp>
        <p:nvCxnSpPr>
          <p:cNvPr id="17" name="Elbow Connector 16"/>
          <p:cNvCxnSpPr>
            <a:endCxn id="16" idx="1"/>
          </p:cNvCxnSpPr>
          <p:nvPr/>
        </p:nvCxnSpPr>
        <p:spPr>
          <a:xfrm rot="16200000" flipH="1">
            <a:off x="1492177" y="5041951"/>
            <a:ext cx="1191095" cy="21602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6" descr="http://blog.vtc.com/wp-content/uploads/2012/09/windows-mac-os-linux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755576" y="3163579"/>
            <a:ext cx="685630" cy="66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603" y="5585398"/>
            <a:ext cx="2201863" cy="89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640" y="4797971"/>
            <a:ext cx="4114800" cy="503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" descr="http://blog.vtc.com/wp-content/uploads/2012/09/windows-mac-os-linux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5" t="50001" r="29121" b="-1"/>
          <a:stretch/>
        </p:blipFill>
        <p:spPr bwMode="auto">
          <a:xfrm>
            <a:off x="7292985" y="3671446"/>
            <a:ext cx="226258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196" y="3027412"/>
            <a:ext cx="4229100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402120" y="4162291"/>
            <a:ext cx="1202328" cy="4604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4" descr="http://siliconangle.com/files/2013/09/homepage-docker-log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3" r="43244" b="83519"/>
          <a:stretch/>
        </p:blipFill>
        <p:spPr bwMode="auto">
          <a:xfrm>
            <a:off x="7452320" y="4293096"/>
            <a:ext cx="238582" cy="28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380312" y="4149080"/>
            <a:ext cx="12971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i="1" dirty="0" err="1"/>
              <a:t>m</a:t>
            </a:r>
            <a:r>
              <a:rPr lang="nl-NL" sz="1050" i="1" dirty="0" err="1" smtClean="0"/>
              <a:t>y</a:t>
            </a:r>
            <a:r>
              <a:rPr lang="nl-NL" sz="1050" i="1" dirty="0" smtClean="0"/>
              <a:t>-</a:t>
            </a:r>
            <a:r>
              <a:rPr lang="nl-NL" sz="1050" i="1" dirty="0" err="1" smtClean="0"/>
              <a:t>little</a:t>
            </a:r>
            <a:r>
              <a:rPr lang="nl-NL" sz="1050" i="1" dirty="0" smtClean="0"/>
              <a:t>-container</a:t>
            </a:r>
            <a:endParaRPr lang="en-US" sz="1050" i="1" dirty="0"/>
          </a:p>
        </p:txBody>
      </p:sp>
      <p:sp>
        <p:nvSpPr>
          <p:cNvPr id="27" name="Rectangle 26"/>
          <p:cNvSpPr/>
          <p:nvPr/>
        </p:nvSpPr>
        <p:spPr>
          <a:xfrm>
            <a:off x="7402120" y="5386427"/>
            <a:ext cx="1202328" cy="4604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4" descr="http://siliconangle.com/files/2013/09/homepage-docker-log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3" r="43244" b="83519"/>
          <a:stretch/>
        </p:blipFill>
        <p:spPr bwMode="auto">
          <a:xfrm>
            <a:off x="7452320" y="5517232"/>
            <a:ext cx="238582" cy="28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524328" y="5373216"/>
            <a:ext cx="10935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i="1" dirty="0" err="1" smtClean="0"/>
              <a:t>other</a:t>
            </a:r>
            <a:r>
              <a:rPr lang="nl-NL" sz="1050" i="1" dirty="0" smtClean="0"/>
              <a:t>-container</a:t>
            </a:r>
            <a:endParaRPr lang="en-US" sz="1050" i="1" dirty="0"/>
          </a:p>
        </p:txBody>
      </p:sp>
      <p:sp>
        <p:nvSpPr>
          <p:cNvPr id="31" name="Rectangle 30"/>
          <p:cNvSpPr/>
          <p:nvPr/>
        </p:nvSpPr>
        <p:spPr>
          <a:xfrm>
            <a:off x="7402120" y="5890483"/>
            <a:ext cx="1202328" cy="4604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4" descr="http://siliconangle.com/files/2013/09/homepage-docker-log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3" r="43244" b="83519"/>
          <a:stretch/>
        </p:blipFill>
        <p:spPr bwMode="auto">
          <a:xfrm>
            <a:off x="7452320" y="6021288"/>
            <a:ext cx="238582" cy="28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7524328" y="5877272"/>
            <a:ext cx="11160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i="1" dirty="0" err="1" smtClean="0"/>
              <a:t>some</a:t>
            </a:r>
            <a:r>
              <a:rPr lang="nl-NL" sz="1050" i="1" dirty="0" smtClean="0"/>
              <a:t>-container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val="272070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5" grpId="0"/>
      <p:bldP spid="14" grpId="0" animBg="1"/>
      <p:bldP spid="19" grpId="0" animBg="1"/>
      <p:bldP spid="22" grpId="0"/>
      <p:bldP spid="27" grpId="0" animBg="1"/>
      <p:bldP spid="29" grpId="0"/>
      <p:bldP spid="31" grpId="0" animBg="1"/>
      <p:bldP spid="3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2FA-E44F-1241-B9B5-7B8834E103EA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Vagrant</a:t>
            </a:r>
            <a:r>
              <a:rPr lang="nl-NL" dirty="0" smtClean="0"/>
              <a:t> Docker </a:t>
            </a:r>
            <a:r>
              <a:rPr lang="nl-NL" dirty="0" err="1" smtClean="0"/>
              <a:t>Provisioning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5576" y="2875546"/>
            <a:ext cx="8064896" cy="37938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62984" y="3078252"/>
            <a:ext cx="2941463" cy="31590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14196" y="2996952"/>
            <a:ext cx="1462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i="1" dirty="0" err="1" smtClean="0"/>
              <a:t>dockerhostvm</a:t>
            </a:r>
            <a:endParaRPr lang="en-US" sz="1600" i="1" dirty="0"/>
          </a:p>
        </p:txBody>
      </p:sp>
      <p:sp>
        <p:nvSpPr>
          <p:cNvPr id="9" name="Rectangle 8"/>
          <p:cNvSpPr/>
          <p:nvPr/>
        </p:nvSpPr>
        <p:spPr>
          <a:xfrm>
            <a:off x="6444208" y="5445224"/>
            <a:ext cx="2016224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https://upload.wikimedia.org/wikipedia/commons/8/87/Vagra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3676927"/>
            <a:ext cx="741090" cy="9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iliconangle.com/files/2013/09/homepage-docker-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3" r="43244" b="83519"/>
          <a:stretch/>
        </p:blipFill>
        <p:spPr bwMode="auto">
          <a:xfrm>
            <a:off x="6516216" y="5677191"/>
            <a:ext cx="288726" cy="34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blog.vtc.com/wp-content/uploads/2012/09/windows-mac-os-linux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5" t="50001" r="29121" b="-1"/>
          <a:stretch/>
        </p:blipFill>
        <p:spPr bwMode="auto">
          <a:xfrm>
            <a:off x="5680819" y="3078252"/>
            <a:ext cx="439353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835696" y="4122368"/>
            <a:ext cx="1440160" cy="43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dirty="0" err="1" smtClean="0"/>
              <a:t>Vagrantfile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2195736" y="4662428"/>
            <a:ext cx="2448272" cy="43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dirty="0" err="1" smtClean="0"/>
              <a:t>DockerHostVagrantfile</a:t>
            </a:r>
            <a:endParaRPr lang="en-US" sz="1600" dirty="0"/>
          </a:p>
        </p:txBody>
      </p:sp>
      <p:cxnSp>
        <p:nvCxnSpPr>
          <p:cNvPr id="15" name="Elbow Connector 14"/>
          <p:cNvCxnSpPr>
            <a:endCxn id="14" idx="1"/>
          </p:cNvCxnSpPr>
          <p:nvPr/>
        </p:nvCxnSpPr>
        <p:spPr>
          <a:xfrm rot="16200000" flipH="1">
            <a:off x="1925706" y="4608422"/>
            <a:ext cx="324036" cy="21602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195736" y="5529487"/>
            <a:ext cx="2448272" cy="43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dirty="0" err="1" smtClean="0"/>
              <a:t>Dockerfile</a:t>
            </a:r>
            <a:endParaRPr lang="en-US" sz="1600" dirty="0"/>
          </a:p>
        </p:txBody>
      </p:sp>
      <p:cxnSp>
        <p:nvCxnSpPr>
          <p:cNvPr id="17" name="Elbow Connector 16"/>
          <p:cNvCxnSpPr>
            <a:endCxn id="16" idx="1"/>
          </p:cNvCxnSpPr>
          <p:nvPr/>
        </p:nvCxnSpPr>
        <p:spPr>
          <a:xfrm rot="16200000" flipH="1">
            <a:off x="1492177" y="5041951"/>
            <a:ext cx="1191095" cy="21602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6" idx="3"/>
          </p:cNvCxnSpPr>
          <p:nvPr/>
        </p:nvCxnSpPr>
        <p:spPr>
          <a:xfrm flipV="1">
            <a:off x="4644008" y="4485371"/>
            <a:ext cx="1368152" cy="12601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21917" y="5354632"/>
            <a:ext cx="1803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i="1" dirty="0" err="1"/>
              <a:t>m</a:t>
            </a:r>
            <a:r>
              <a:rPr lang="nl-NL" sz="1600" i="1" dirty="0" err="1" smtClean="0"/>
              <a:t>y</a:t>
            </a:r>
            <a:r>
              <a:rPr lang="nl-NL" sz="1600" i="1" dirty="0" smtClean="0"/>
              <a:t>-</a:t>
            </a:r>
            <a:r>
              <a:rPr lang="nl-NL" sz="1600" i="1" dirty="0" err="1" smtClean="0"/>
              <a:t>little</a:t>
            </a:r>
            <a:r>
              <a:rPr lang="nl-NL" sz="1600" i="1" dirty="0" smtClean="0"/>
              <a:t>-container</a:t>
            </a:r>
            <a:endParaRPr lang="en-US" sz="1600" i="1" dirty="0"/>
          </a:p>
        </p:txBody>
      </p:sp>
      <p:pic>
        <p:nvPicPr>
          <p:cNvPr id="20" name="Picture 6" descr="http://blog.vtc.com/wp-content/uploads/2012/09/windows-mac-os-linux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755576" y="2875547"/>
            <a:ext cx="685630" cy="66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7-Point Star 20"/>
          <p:cNvSpPr/>
          <p:nvPr/>
        </p:nvSpPr>
        <p:spPr>
          <a:xfrm>
            <a:off x="6133618" y="3366284"/>
            <a:ext cx="2254806" cy="1689743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588224" y="3645024"/>
            <a:ext cx="1399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 err="1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nl-NL" i="1" dirty="0" err="1" smtClean="0">
                <a:solidFill>
                  <a:schemeClr val="tx2">
                    <a:lumMod val="75000"/>
                  </a:schemeClr>
                </a:solidFill>
              </a:rPr>
              <a:t>uild</a:t>
            </a:r>
            <a:r>
              <a:rPr lang="nl-NL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i="1" dirty="0" err="1" smtClean="0">
                <a:solidFill>
                  <a:schemeClr val="tx2">
                    <a:lumMod val="75000"/>
                  </a:schemeClr>
                </a:solidFill>
              </a:rPr>
              <a:t>process</a:t>
            </a:r>
            <a:endParaRPr lang="en-US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856" y="6165304"/>
            <a:ext cx="1110571" cy="3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http://siliconangle.com/files/2013/09/homepage-docker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156" y="3979513"/>
            <a:ext cx="867382" cy="71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Elbow Connector 24"/>
          <p:cNvCxnSpPr>
            <a:stCxn id="23" idx="3"/>
          </p:cNvCxnSpPr>
          <p:nvPr/>
        </p:nvCxnSpPr>
        <p:spPr>
          <a:xfrm flipV="1">
            <a:off x="2945427" y="4605725"/>
            <a:ext cx="2955068" cy="1729250"/>
          </a:xfrm>
          <a:prstGeom prst="bentConnector3">
            <a:avLst>
              <a:gd name="adj1" fmla="val 8676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loud 25"/>
          <p:cNvSpPr/>
          <p:nvPr/>
        </p:nvSpPr>
        <p:spPr>
          <a:xfrm>
            <a:off x="4468274" y="1556792"/>
            <a:ext cx="3848142" cy="10081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Docker Hub</a:t>
            </a:r>
          </a:p>
          <a:p>
            <a:pPr algn="ctr"/>
            <a:endParaRPr lang="nl-NL" dirty="0"/>
          </a:p>
          <a:p>
            <a:pPr algn="ctr"/>
            <a:endParaRPr lang="en-US" dirty="0"/>
          </a:p>
        </p:txBody>
      </p:sp>
      <p:sp>
        <p:nvSpPr>
          <p:cNvPr id="27" name="Cube 26"/>
          <p:cNvSpPr/>
          <p:nvPr/>
        </p:nvSpPr>
        <p:spPr>
          <a:xfrm>
            <a:off x="5544740" y="1988840"/>
            <a:ext cx="1731845" cy="504056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ubuntu:14.04</a:t>
            </a:r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 rot="525633">
            <a:off x="6569593" y="2411452"/>
            <a:ext cx="953376" cy="1719513"/>
          </a:xfrm>
          <a:custGeom>
            <a:avLst/>
            <a:gdLst>
              <a:gd name="connsiteX0" fmla="*/ 443620 w 953376"/>
              <a:gd name="connsiteY0" fmla="*/ 0 h 2163778"/>
              <a:gd name="connsiteX1" fmla="*/ 941560 w 953376"/>
              <a:gd name="connsiteY1" fmla="*/ 642796 h 2163778"/>
              <a:gd name="connsiteX2" fmla="*/ 0 w 953376"/>
              <a:gd name="connsiteY2" fmla="*/ 2163778 h 216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3376" h="2163778">
                <a:moveTo>
                  <a:pt x="443620" y="0"/>
                </a:moveTo>
                <a:cubicBezTo>
                  <a:pt x="729558" y="141083"/>
                  <a:pt x="1015497" y="282166"/>
                  <a:pt x="941560" y="642796"/>
                </a:cubicBezTo>
                <a:cubicBezTo>
                  <a:pt x="867623" y="1003426"/>
                  <a:pt x="433811" y="1583602"/>
                  <a:pt x="0" y="2163778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895" y="5681959"/>
            <a:ext cx="1674729" cy="411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5"/>
          <a:stretch/>
        </p:blipFill>
        <p:spPr bwMode="auto">
          <a:xfrm>
            <a:off x="3059832" y="6288621"/>
            <a:ext cx="1668463" cy="459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Down Arrow 30"/>
          <p:cNvSpPr/>
          <p:nvPr/>
        </p:nvSpPr>
        <p:spPr>
          <a:xfrm>
            <a:off x="7164288" y="4824446"/>
            <a:ext cx="630910" cy="6927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776" y="3536936"/>
            <a:ext cx="3170237" cy="51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Elbow Connector 32"/>
          <p:cNvCxnSpPr>
            <a:stCxn id="13" idx="3"/>
          </p:cNvCxnSpPr>
          <p:nvPr/>
        </p:nvCxnSpPr>
        <p:spPr>
          <a:xfrm flipV="1">
            <a:off x="3275856" y="3960381"/>
            <a:ext cx="2736304" cy="37801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865" y="5013176"/>
            <a:ext cx="4114800" cy="503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6948264" y="5747175"/>
            <a:ext cx="1445190" cy="27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400" dirty="0" smtClean="0"/>
              <a:t>/u01/readme.txt</a:t>
            </a:r>
            <a:endParaRPr lang="en-US" sz="1400" dirty="0"/>
          </a:p>
        </p:txBody>
      </p:sp>
      <p:sp>
        <p:nvSpPr>
          <p:cNvPr id="34" name="Cloud 33"/>
          <p:cNvSpPr/>
          <p:nvPr/>
        </p:nvSpPr>
        <p:spPr>
          <a:xfrm>
            <a:off x="179512" y="1628800"/>
            <a:ext cx="3848142" cy="115212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Vagrant</a:t>
            </a:r>
            <a:r>
              <a:rPr lang="nl-NL" dirty="0" smtClean="0"/>
              <a:t> </a:t>
            </a:r>
            <a:r>
              <a:rPr lang="nl-NL" dirty="0" err="1" smtClean="0"/>
              <a:t>Boxes</a:t>
            </a:r>
            <a:endParaRPr lang="nl-NL" dirty="0" smtClean="0"/>
          </a:p>
          <a:p>
            <a:pPr algn="ctr"/>
            <a:endParaRPr lang="nl-NL" dirty="0"/>
          </a:p>
          <a:p>
            <a:pPr algn="ctr"/>
            <a:endParaRPr lang="en-US" dirty="0"/>
          </a:p>
        </p:txBody>
      </p:sp>
      <p:sp>
        <p:nvSpPr>
          <p:cNvPr id="35" name="Cube 34"/>
          <p:cNvSpPr/>
          <p:nvPr/>
        </p:nvSpPr>
        <p:spPr>
          <a:xfrm>
            <a:off x="899592" y="2060848"/>
            <a:ext cx="2088231" cy="504056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u</a:t>
            </a:r>
            <a:r>
              <a:rPr lang="en-US" dirty="0" err="1" smtClean="0"/>
              <a:t>buntu</a:t>
            </a:r>
            <a:r>
              <a:rPr lang="en-US" dirty="0" smtClean="0"/>
              <a:t>/trusty64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2904067" y="2336800"/>
            <a:ext cx="3720626" cy="905933"/>
          </a:xfrm>
          <a:custGeom>
            <a:avLst/>
            <a:gdLst>
              <a:gd name="connsiteX0" fmla="*/ 0 w 3720626"/>
              <a:gd name="connsiteY0" fmla="*/ 0 h 905933"/>
              <a:gd name="connsiteX1" fmla="*/ 3462866 w 3720626"/>
              <a:gd name="connsiteY1" fmla="*/ 474133 h 905933"/>
              <a:gd name="connsiteX2" fmla="*/ 3200400 w 3720626"/>
              <a:gd name="connsiteY2" fmla="*/ 905933 h 90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0626" h="905933">
                <a:moveTo>
                  <a:pt x="0" y="0"/>
                </a:moveTo>
                <a:cubicBezTo>
                  <a:pt x="1464733" y="161572"/>
                  <a:pt x="2929466" y="323144"/>
                  <a:pt x="3462866" y="474133"/>
                </a:cubicBezTo>
                <a:cubicBezTo>
                  <a:pt x="3996266" y="625122"/>
                  <a:pt x="3598333" y="765527"/>
                  <a:pt x="3200400" y="905933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Elbow Connector 36"/>
          <p:cNvCxnSpPr>
            <a:stCxn id="14" idx="3"/>
          </p:cNvCxnSpPr>
          <p:nvPr/>
        </p:nvCxnSpPr>
        <p:spPr>
          <a:xfrm flipV="1">
            <a:off x="4644008" y="4122368"/>
            <a:ext cx="1018976" cy="75608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" descr="https://upload.wikimedia.org/wikipedia/commons/8/87/Vagra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754" y="1741083"/>
            <a:ext cx="370545" cy="45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siliconangle.com/files/2013/09/homepage-docker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980" y="1572899"/>
            <a:ext cx="546346" cy="45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Oracle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87"/>
          <a:stretch/>
        </p:blipFill>
        <p:spPr bwMode="auto">
          <a:xfrm>
            <a:off x="4962895" y="2682160"/>
            <a:ext cx="65175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34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9" grpId="0"/>
      <p:bldP spid="21" grpId="0" animBg="1"/>
      <p:bldP spid="22" grpId="0"/>
      <p:bldP spid="28" grpId="0" animBg="1"/>
      <p:bldP spid="31" grpId="0" animBg="1"/>
      <p:bldP spid="36" grpId="0" animBg="1"/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2FA-E44F-1241-B9B5-7B8834E103EA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Vagrant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Docker </a:t>
            </a:r>
            <a:br>
              <a:rPr lang="nl-NL" dirty="0" smtClean="0"/>
            </a:br>
            <a:r>
              <a:rPr lang="nl-NL" dirty="0" smtClean="0"/>
              <a:t>Folder </a:t>
            </a:r>
            <a:r>
              <a:rPr lang="nl-NL" dirty="0" err="1" smtClean="0"/>
              <a:t>Mapping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5536" y="1916832"/>
            <a:ext cx="8568952" cy="47525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70896" y="2646203"/>
            <a:ext cx="3877568" cy="32869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58212" y="2564904"/>
            <a:ext cx="1462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i="1" dirty="0" err="1" smtClean="0"/>
              <a:t>dockerhostvm</a:t>
            </a:r>
            <a:endParaRPr lang="en-US" sz="1600" i="1" dirty="0"/>
          </a:p>
        </p:txBody>
      </p:sp>
      <p:sp>
        <p:nvSpPr>
          <p:cNvPr id="7" name="Rectangle 6"/>
          <p:cNvSpPr/>
          <p:nvPr/>
        </p:nvSpPr>
        <p:spPr>
          <a:xfrm>
            <a:off x="6156176" y="3798331"/>
            <a:ext cx="2448272" cy="18629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8" name="Picture 2" descr="https://upload.wikimedia.org/wikipedia/commons/8/87/Vagra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18212"/>
            <a:ext cx="741090" cy="9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iliconangle.com/files/2013/09/homepage-docker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839" y="5231522"/>
            <a:ext cx="867382" cy="71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iliconangle.com/files/2013/09/homepage-docker-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3" r="43244" b="83519"/>
          <a:stretch/>
        </p:blipFill>
        <p:spPr bwMode="auto">
          <a:xfrm>
            <a:off x="6227490" y="5157192"/>
            <a:ext cx="288726" cy="34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blog.vtc.com/wp-content/uploads/2012/09/windows-mac-os-linux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5" t="50001" r="29121" b="-1"/>
          <a:stretch/>
        </p:blipFill>
        <p:spPr bwMode="auto">
          <a:xfrm>
            <a:off x="4888731" y="2646204"/>
            <a:ext cx="439353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43608" y="3690320"/>
            <a:ext cx="1224136" cy="43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dirty="0" err="1" smtClean="0"/>
              <a:t>Vagrantfile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1403648" y="4581128"/>
            <a:ext cx="2448272" cy="43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dirty="0" err="1" smtClean="0"/>
              <a:t>DockerHostVagrantfile</a:t>
            </a:r>
            <a:endParaRPr lang="en-US" sz="1600" dirty="0"/>
          </a:p>
        </p:txBody>
      </p:sp>
      <p:cxnSp>
        <p:nvCxnSpPr>
          <p:cNvPr id="14" name="Elbow Connector 13"/>
          <p:cNvCxnSpPr>
            <a:endCxn id="13" idx="1"/>
          </p:cNvCxnSpPr>
          <p:nvPr/>
        </p:nvCxnSpPr>
        <p:spPr>
          <a:xfrm rot="16200000" flipH="1">
            <a:off x="971600" y="4365104"/>
            <a:ext cx="648072" cy="21602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04248" y="3738518"/>
            <a:ext cx="1803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i="1" dirty="0" err="1"/>
              <a:t>m</a:t>
            </a:r>
            <a:r>
              <a:rPr lang="nl-NL" sz="1600" i="1" dirty="0" err="1" smtClean="0"/>
              <a:t>y</a:t>
            </a:r>
            <a:r>
              <a:rPr lang="nl-NL" sz="1600" i="1" dirty="0" smtClean="0"/>
              <a:t>-</a:t>
            </a:r>
            <a:r>
              <a:rPr lang="nl-NL" sz="1600" i="1" dirty="0" err="1" smtClean="0"/>
              <a:t>little</a:t>
            </a:r>
            <a:r>
              <a:rPr lang="nl-NL" sz="1600" i="1" dirty="0" smtClean="0"/>
              <a:t>-container</a:t>
            </a:r>
            <a:endParaRPr lang="en-US" sz="1600" i="1" dirty="0"/>
          </a:p>
        </p:txBody>
      </p:sp>
      <p:pic>
        <p:nvPicPr>
          <p:cNvPr id="16" name="Picture 6" descr="http://blog.vtc.com/wp-content/uploads/2012/09/windows-mac-os-linux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395537" y="1916832"/>
            <a:ext cx="685630" cy="66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0"/>
            <a:ext cx="3634414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Elbow Connector 17"/>
          <p:cNvCxnSpPr>
            <a:stCxn id="17" idx="3"/>
            <a:endCxn id="21" idx="2"/>
          </p:cNvCxnSpPr>
          <p:nvPr/>
        </p:nvCxnSpPr>
        <p:spPr>
          <a:xfrm flipV="1">
            <a:off x="4173966" y="5501289"/>
            <a:ext cx="3071700" cy="916043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932040" y="3148039"/>
            <a:ext cx="1277404" cy="280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400" dirty="0" smtClean="0"/>
              <a:t>/</a:t>
            </a:r>
            <a:r>
              <a:rPr lang="nl-NL" sz="1400" dirty="0" err="1" smtClean="0"/>
              <a:t>vagrant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6246924" y="4077072"/>
            <a:ext cx="1277404" cy="280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200" dirty="0" smtClean="0"/>
              <a:t>/</a:t>
            </a:r>
            <a:r>
              <a:rPr lang="nl-NL" sz="1200" dirty="0" err="1" smtClean="0"/>
              <a:t>vagrant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6606964" y="5220328"/>
            <a:ext cx="1277404" cy="280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200" dirty="0" smtClean="0"/>
              <a:t>/</a:t>
            </a:r>
            <a:r>
              <a:rPr lang="nl-NL" sz="1200" dirty="0" err="1" smtClean="0"/>
              <a:t>host_temp</a:t>
            </a:r>
            <a:endParaRPr lang="en-US" sz="1200" dirty="0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23265"/>
            <a:ext cx="3570806" cy="21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932040" y="4876231"/>
            <a:ext cx="991013" cy="280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200" dirty="0" smtClean="0"/>
              <a:t>/</a:t>
            </a:r>
            <a:r>
              <a:rPr lang="nl-NL" sz="1200" dirty="0" err="1" smtClean="0"/>
              <a:t>host_data</a:t>
            </a:r>
            <a:endParaRPr lang="en-US" sz="1200" dirty="0"/>
          </a:p>
        </p:txBody>
      </p:sp>
      <p:cxnSp>
        <p:nvCxnSpPr>
          <p:cNvPr id="24" name="Elbow Connector 23"/>
          <p:cNvCxnSpPr>
            <a:stCxn id="22" idx="3"/>
            <a:endCxn id="23" idx="1"/>
          </p:cNvCxnSpPr>
          <p:nvPr/>
        </p:nvCxnSpPr>
        <p:spPr>
          <a:xfrm flipV="1">
            <a:off x="4110358" y="5016712"/>
            <a:ext cx="821682" cy="916406"/>
          </a:xfrm>
          <a:prstGeom prst="bentConnector3">
            <a:avLst>
              <a:gd name="adj1" fmla="val 70935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37" y="4059857"/>
            <a:ext cx="3749675" cy="449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Elbow Connector 28"/>
          <p:cNvCxnSpPr>
            <a:stCxn id="12" idx="3"/>
            <a:endCxn id="19" idx="1"/>
          </p:cNvCxnSpPr>
          <p:nvPr/>
        </p:nvCxnSpPr>
        <p:spPr>
          <a:xfrm flipV="1">
            <a:off x="2267744" y="3288520"/>
            <a:ext cx="2664296" cy="61782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932040" y="3861048"/>
            <a:ext cx="1080120" cy="8675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100" dirty="0" smtClean="0"/>
              <a:t>/var/</a:t>
            </a:r>
            <a:r>
              <a:rPr lang="nl-NL" sz="1100" dirty="0" err="1" smtClean="0"/>
              <a:t>lib</a:t>
            </a:r>
            <a:r>
              <a:rPr lang="nl-NL" sz="1100" dirty="0" smtClean="0"/>
              <a:t/>
            </a:r>
            <a:br>
              <a:rPr lang="nl-NL" sz="1100" dirty="0" smtClean="0"/>
            </a:br>
            <a:r>
              <a:rPr lang="nl-NL" sz="1100" dirty="0" smtClean="0"/>
              <a:t>/</a:t>
            </a:r>
            <a:r>
              <a:rPr lang="nl-NL" sz="1100" dirty="0" err="1" smtClean="0"/>
              <a:t>docker</a:t>
            </a:r>
            <a:r>
              <a:rPr lang="nl-NL" sz="1100" dirty="0" smtClean="0"/>
              <a:t/>
            </a:r>
            <a:br>
              <a:rPr lang="nl-NL" sz="1100" dirty="0" smtClean="0"/>
            </a:br>
            <a:r>
              <a:rPr lang="nl-NL" sz="1100" dirty="0" smtClean="0"/>
              <a:t>/</a:t>
            </a:r>
            <a:r>
              <a:rPr lang="nl-NL" sz="1100" dirty="0" err="1" smtClean="0"/>
              <a:t>docker</a:t>
            </a:r>
            <a:r>
              <a:rPr lang="nl-NL" sz="1100" dirty="0" smtClean="0"/>
              <a:t>_</a:t>
            </a:r>
            <a:br>
              <a:rPr lang="nl-NL" sz="1100" dirty="0" smtClean="0"/>
            </a:br>
            <a:r>
              <a:rPr lang="nl-NL" sz="1100" dirty="0" err="1" smtClean="0"/>
              <a:t>generatedId</a:t>
            </a:r>
            <a:endParaRPr lang="en-US" sz="1100" dirty="0"/>
          </a:p>
        </p:txBody>
      </p:sp>
      <p:cxnSp>
        <p:nvCxnSpPr>
          <p:cNvPr id="31" name="Elbow Connector 30"/>
          <p:cNvCxnSpPr>
            <a:endCxn id="30" idx="1"/>
          </p:cNvCxnSpPr>
          <p:nvPr/>
        </p:nvCxnSpPr>
        <p:spPr>
          <a:xfrm rot="5400000" flipH="1" flipV="1">
            <a:off x="3491744" y="4977038"/>
            <a:ext cx="2122519" cy="75807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>
            <a:off x="6012160" y="4653136"/>
            <a:ext cx="1233506" cy="58485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19" idx="3"/>
          </p:cNvCxnSpPr>
          <p:nvPr/>
        </p:nvCxnSpPr>
        <p:spPr>
          <a:xfrm>
            <a:off x="6209444" y="3288520"/>
            <a:ext cx="162409" cy="83384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93" y="4941168"/>
            <a:ext cx="3787775" cy="51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 descr="Oracle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87"/>
          <a:stretch/>
        </p:blipFill>
        <p:spPr bwMode="auto">
          <a:xfrm>
            <a:off x="4258092" y="2132856"/>
            <a:ext cx="65175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07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3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2FA-E44F-1241-B9B5-7B8834E103EA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Demo – Run Docker Containers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Vagrant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entire</a:t>
            </a:r>
            <a:r>
              <a:rPr lang="nl-NL" dirty="0" smtClean="0"/>
              <a:t> </a:t>
            </a:r>
            <a:r>
              <a:rPr lang="nl-NL" dirty="0" err="1" smtClean="0"/>
              <a:t>session</a:t>
            </a:r>
            <a:r>
              <a:rPr lang="nl-NL" dirty="0" smtClean="0"/>
              <a:t> was </a:t>
            </a:r>
            <a:r>
              <a:rPr lang="nl-NL" dirty="0" err="1" smtClean="0"/>
              <a:t>Vagrant</a:t>
            </a:r>
            <a:r>
              <a:rPr lang="nl-NL" dirty="0" smtClean="0"/>
              <a:t> </a:t>
            </a:r>
            <a:r>
              <a:rPr lang="nl-NL" dirty="0" err="1" smtClean="0"/>
              <a:t>based</a:t>
            </a:r>
            <a:r>
              <a:rPr lang="nl-NL" dirty="0" smtClean="0"/>
              <a:t>!</a:t>
            </a:r>
          </a:p>
          <a:p>
            <a:r>
              <a:rPr lang="nl-NL" dirty="0" err="1" smtClean="0"/>
              <a:t>Vagrant</a:t>
            </a:r>
            <a:r>
              <a:rPr lang="nl-NL" dirty="0" smtClean="0"/>
              <a:t>: </a:t>
            </a:r>
          </a:p>
          <a:p>
            <a:pPr lvl="1"/>
            <a:r>
              <a:rPr lang="nl-NL" dirty="0" err="1" smtClean="0"/>
              <a:t>Configures</a:t>
            </a:r>
            <a:r>
              <a:rPr lang="nl-NL" dirty="0" smtClean="0"/>
              <a:t> Windows Host/Container Folder </a:t>
            </a:r>
            <a:r>
              <a:rPr lang="nl-NL" dirty="0" err="1" smtClean="0"/>
              <a:t>mapping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Host </a:t>
            </a:r>
            <a:r>
              <a:rPr lang="nl-NL" dirty="0"/>
              <a:t>VM IP </a:t>
            </a:r>
            <a:r>
              <a:rPr lang="nl-NL" dirty="0" err="1"/>
              <a:t>Settings</a:t>
            </a:r>
            <a:endParaRPr lang="nl-NL" dirty="0"/>
          </a:p>
          <a:p>
            <a:pPr lvl="1"/>
            <a:r>
              <a:rPr lang="nl-NL" dirty="0" err="1" smtClean="0"/>
              <a:t>Can</a:t>
            </a:r>
            <a:r>
              <a:rPr lang="nl-NL" dirty="0" smtClean="0"/>
              <a:t> stop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/>
              <a:t>s</a:t>
            </a:r>
            <a:r>
              <a:rPr lang="nl-NL" dirty="0" smtClean="0"/>
              <a:t>tart as well as </a:t>
            </a:r>
            <a:r>
              <a:rPr lang="nl-NL" dirty="0" err="1" smtClean="0"/>
              <a:t>create</a:t>
            </a:r>
            <a:r>
              <a:rPr lang="nl-NL" dirty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/>
              <a:t>d</a:t>
            </a:r>
            <a:r>
              <a:rPr lang="nl-NL" dirty="0" err="1" smtClean="0"/>
              <a:t>estroy</a:t>
            </a:r>
            <a:r>
              <a:rPr lang="nl-NL" dirty="0" smtClean="0"/>
              <a:t> </a:t>
            </a:r>
            <a:r>
              <a:rPr lang="nl-NL" dirty="0"/>
              <a:t>c</a:t>
            </a:r>
            <a:r>
              <a:rPr lang="nl-NL" dirty="0" smtClean="0"/>
              <a:t>ontainers</a:t>
            </a:r>
          </a:p>
          <a:p>
            <a:r>
              <a:rPr lang="nl-NL" dirty="0" err="1" smtClean="0"/>
              <a:t>Note</a:t>
            </a:r>
            <a:r>
              <a:rPr lang="nl-NL" dirty="0" smtClean="0"/>
              <a:t>: </a:t>
            </a:r>
            <a:r>
              <a:rPr lang="nl-NL" dirty="0" err="1" smtClean="0"/>
              <a:t>docker</a:t>
            </a:r>
            <a:r>
              <a:rPr lang="nl-NL" dirty="0" smtClean="0"/>
              <a:t>-run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docker</a:t>
            </a:r>
            <a:r>
              <a:rPr lang="nl-NL" dirty="0" smtClean="0"/>
              <a:t>-logs are special </a:t>
            </a:r>
            <a:r>
              <a:rPr lang="nl-NL" dirty="0" err="1" smtClean="0"/>
              <a:t>Vagrant</a:t>
            </a:r>
            <a:r>
              <a:rPr lang="nl-NL" dirty="0" smtClean="0"/>
              <a:t> </a:t>
            </a:r>
            <a:r>
              <a:rPr lang="nl-NL" dirty="0" err="1" smtClean="0"/>
              <a:t>commands</a:t>
            </a:r>
            <a:endParaRPr lang="nl-NL" dirty="0" smtClean="0"/>
          </a:p>
          <a:p>
            <a:pPr lvl="1"/>
            <a:r>
              <a:rPr lang="nl-NL" dirty="0" smtClean="0"/>
              <a:t>For </a:t>
            </a:r>
            <a:r>
              <a:rPr lang="nl-NL" dirty="0" err="1" smtClean="0"/>
              <a:t>one</a:t>
            </a:r>
            <a:r>
              <a:rPr lang="nl-NL" dirty="0"/>
              <a:t>-</a:t>
            </a:r>
            <a:r>
              <a:rPr lang="nl-NL" dirty="0" smtClean="0"/>
              <a:t>off </a:t>
            </a:r>
            <a:r>
              <a:rPr lang="nl-NL" dirty="0" err="1" smtClean="0"/>
              <a:t>command</a:t>
            </a:r>
            <a:r>
              <a:rPr lang="nl-NL" dirty="0" smtClean="0"/>
              <a:t> in container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get </a:t>
            </a:r>
            <a:r>
              <a:rPr lang="nl-NL" dirty="0" err="1" smtClean="0"/>
              <a:t>insight</a:t>
            </a:r>
            <a:r>
              <a:rPr lang="nl-NL" dirty="0" smtClean="0"/>
              <a:t> in </a:t>
            </a:r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happens</a:t>
            </a:r>
            <a:r>
              <a:rPr lang="nl-NL" dirty="0" smtClean="0"/>
              <a:t> in </a:t>
            </a:r>
            <a:r>
              <a:rPr lang="nl-NL" dirty="0" err="1" smtClean="0"/>
              <a:t>the</a:t>
            </a:r>
            <a:r>
              <a:rPr lang="nl-NL" dirty="0" smtClean="0"/>
              <a:t> container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86920" y="4941167"/>
            <a:ext cx="3877568" cy="14960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72200" y="5517232"/>
            <a:ext cx="2448272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7" name="Picture 2" descr="https://upload.wikimedia.org/wikipedia/commons/8/87/Vagra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283477"/>
            <a:ext cx="741090" cy="9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iliconangle.com/files/2013/09/homepage-docker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863" y="5735578"/>
            <a:ext cx="867382" cy="71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iliconangle.com/files/2013/09/homepage-docker-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3" r="43244" b="83519"/>
          <a:stretch/>
        </p:blipFill>
        <p:spPr bwMode="auto">
          <a:xfrm>
            <a:off x="6443514" y="5661248"/>
            <a:ext cx="288726" cy="34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blog.vtc.com/wp-content/uploads/2012/09/windows-mac-os-linux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5" t="50001" r="29121" b="-1"/>
          <a:stretch/>
        </p:blipFill>
        <p:spPr bwMode="auto">
          <a:xfrm>
            <a:off x="5123863" y="5009233"/>
            <a:ext cx="439353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Oracle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87"/>
          <a:stretch/>
        </p:blipFill>
        <p:spPr bwMode="auto">
          <a:xfrm>
            <a:off x="4654845" y="4437112"/>
            <a:ext cx="65175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>
            <a:stCxn id="7" idx="0"/>
            <a:endCxn id="11" idx="1"/>
          </p:cNvCxnSpPr>
          <p:nvPr/>
        </p:nvCxnSpPr>
        <p:spPr>
          <a:xfrm flipV="1">
            <a:off x="3934433" y="4794300"/>
            <a:ext cx="720412" cy="4891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3"/>
          </p:cNvCxnSpPr>
          <p:nvPr/>
        </p:nvCxnSpPr>
        <p:spPr>
          <a:xfrm>
            <a:off x="4304978" y="5735578"/>
            <a:ext cx="915094" cy="2137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6" idx="1"/>
          </p:cNvCxnSpPr>
          <p:nvPr/>
        </p:nvCxnSpPr>
        <p:spPr>
          <a:xfrm flipV="1">
            <a:off x="5991245" y="5841268"/>
            <a:ext cx="380955" cy="253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294639" y="5517232"/>
            <a:ext cx="2077561" cy="158032"/>
          </a:xfrm>
          <a:prstGeom prst="straightConnector1">
            <a:avLst/>
          </a:prstGeom>
          <a:ln w="12700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99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b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307" y="2615530"/>
            <a:ext cx="2527197" cy="196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2FA-E44F-1241-B9B5-7B8834E103EA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Docker on Windows </a:t>
            </a:r>
            <a:br>
              <a:rPr lang="nl-NL" dirty="0" smtClean="0"/>
            </a:br>
            <a:r>
              <a:rPr lang="nl-NL" dirty="0" smtClean="0"/>
              <a:t>– </a:t>
            </a:r>
            <a:r>
              <a:rPr lang="nl-NL" dirty="0" err="1" smtClean="0"/>
              <a:t>other</a:t>
            </a:r>
            <a:r>
              <a:rPr lang="nl-NL" dirty="0" smtClean="0"/>
              <a:t> options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Docker </a:t>
            </a:r>
            <a:r>
              <a:rPr lang="nl-NL" dirty="0" err="1" smtClean="0"/>
              <a:t>Toolbox</a:t>
            </a:r>
            <a:r>
              <a:rPr lang="nl-NL" dirty="0" smtClean="0"/>
              <a:t> (</a:t>
            </a:r>
            <a:r>
              <a:rPr lang="nl-NL" dirty="0" err="1" smtClean="0"/>
              <a:t>since</a:t>
            </a:r>
            <a:r>
              <a:rPr lang="nl-NL" dirty="0" smtClean="0"/>
              <a:t> August 2015) </a:t>
            </a:r>
            <a:r>
              <a:rPr lang="nl-NL" dirty="0" err="1" smtClean="0"/>
              <a:t>replaces</a:t>
            </a:r>
            <a:r>
              <a:rPr lang="nl-NL" dirty="0" smtClean="0"/>
              <a:t> Boot2Docker</a:t>
            </a:r>
          </a:p>
          <a:p>
            <a:pPr lvl="1"/>
            <a:r>
              <a:rPr lang="nl-NL" dirty="0" err="1" smtClean="0"/>
              <a:t>Contains</a:t>
            </a:r>
            <a:r>
              <a:rPr lang="nl-NL" dirty="0" smtClean="0"/>
              <a:t> Docker Client for Windows, </a:t>
            </a:r>
            <a:r>
              <a:rPr lang="nl-NL" dirty="0" err="1" smtClean="0"/>
              <a:t>Kitematic</a:t>
            </a:r>
            <a:r>
              <a:rPr lang="nl-NL" dirty="0" smtClean="0"/>
              <a:t> (Docker GUI, </a:t>
            </a:r>
            <a:r>
              <a:rPr lang="nl-NL" dirty="0" err="1" smtClean="0"/>
              <a:t>alpha</a:t>
            </a:r>
            <a:r>
              <a:rPr lang="nl-NL" dirty="0" smtClean="0"/>
              <a:t> release), Docker Machine, Docker Engine 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leverages</a:t>
            </a:r>
            <a:r>
              <a:rPr lang="nl-NL" dirty="0" smtClean="0"/>
              <a:t> Oracle </a:t>
            </a:r>
            <a:r>
              <a:rPr lang="nl-NL" dirty="0" err="1" smtClean="0"/>
              <a:t>VirtualBox</a:t>
            </a:r>
            <a:endParaRPr lang="nl-NL" dirty="0" smtClean="0"/>
          </a:p>
          <a:p>
            <a:pPr lvl="1"/>
            <a:r>
              <a:rPr lang="nl-NL" dirty="0" err="1" smtClean="0"/>
              <a:t>Still</a:t>
            </a:r>
            <a:r>
              <a:rPr lang="nl-NL" dirty="0" smtClean="0"/>
              <a:t> </a:t>
            </a:r>
            <a:r>
              <a:rPr lang="nl-NL" dirty="0" err="1" smtClean="0"/>
              <a:t>uses</a:t>
            </a:r>
            <a:r>
              <a:rPr lang="nl-NL" dirty="0" smtClean="0"/>
              <a:t> Boot2Docker Linux Distribution </a:t>
            </a:r>
            <a:r>
              <a:rPr lang="nl-NL" dirty="0" err="1" smtClean="0"/>
              <a:t>to</a:t>
            </a:r>
            <a:r>
              <a:rPr lang="nl-NL" dirty="0" smtClean="0"/>
              <a:t> run containers</a:t>
            </a:r>
          </a:p>
          <a:p>
            <a:pPr lvl="1"/>
            <a:r>
              <a:rPr lang="nl-NL" dirty="0" smtClean="0"/>
              <a:t>No support for GUI in containers</a:t>
            </a:r>
            <a:endParaRPr lang="en-US" dirty="0"/>
          </a:p>
        </p:txBody>
      </p:sp>
      <p:sp>
        <p:nvSpPr>
          <p:cNvPr id="6" name="AutoShape 2" descr="tbox.jpg"/>
          <p:cNvSpPr>
            <a:spLocks noChangeAspect="1" noChangeArrowheads="1"/>
          </p:cNvSpPr>
          <p:nvPr/>
        </p:nvSpPr>
        <p:spPr bwMode="auto">
          <a:xfrm>
            <a:off x="155575" y="-1600200"/>
            <a:ext cx="4286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Release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3857833" cy="299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eskt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092580"/>
            <a:ext cx="3075607" cy="150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46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2FA-E44F-1241-B9B5-7B8834E103EA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Docker Containers </a:t>
            </a:r>
            <a:br>
              <a:rPr lang="nl-NL" dirty="0" smtClean="0"/>
            </a:br>
            <a:r>
              <a:rPr lang="nl-NL" dirty="0" smtClean="0"/>
              <a:t>Status &amp; </a:t>
            </a:r>
            <a:r>
              <a:rPr lang="nl-NL" dirty="0" err="1" smtClean="0"/>
              <a:t>Future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Growing</a:t>
            </a:r>
            <a:r>
              <a:rPr lang="nl-NL" dirty="0"/>
              <a:t> adoption </a:t>
            </a:r>
            <a:r>
              <a:rPr lang="nl-NL" dirty="0" err="1"/>
              <a:t>beyond</a:t>
            </a:r>
            <a:r>
              <a:rPr lang="nl-NL" dirty="0"/>
              <a:t> innovators</a:t>
            </a:r>
            <a:br>
              <a:rPr lang="nl-NL" dirty="0"/>
            </a:br>
            <a:r>
              <a:rPr lang="nl-NL" dirty="0" err="1"/>
              <a:t>and</a:t>
            </a:r>
            <a:r>
              <a:rPr lang="nl-NL" dirty="0"/>
              <a:t> [</a:t>
            </a:r>
            <a:r>
              <a:rPr lang="nl-NL" dirty="0" err="1"/>
              <a:t>very</a:t>
            </a:r>
            <a:r>
              <a:rPr lang="nl-NL" dirty="0"/>
              <a:t>] </a:t>
            </a:r>
            <a:r>
              <a:rPr lang="nl-NL" dirty="0" err="1"/>
              <a:t>early</a:t>
            </a:r>
            <a:r>
              <a:rPr lang="nl-NL" dirty="0"/>
              <a:t> adopters</a:t>
            </a:r>
          </a:p>
          <a:p>
            <a:r>
              <a:rPr lang="nl-NL" dirty="0" err="1" smtClean="0"/>
              <a:t>Growing</a:t>
            </a:r>
            <a:r>
              <a:rPr lang="nl-NL" dirty="0" smtClean="0"/>
              <a:t> </a:t>
            </a:r>
            <a:r>
              <a:rPr lang="nl-NL" dirty="0" err="1" smtClean="0"/>
              <a:t>number</a:t>
            </a:r>
            <a:r>
              <a:rPr lang="nl-NL" dirty="0" smtClean="0"/>
              <a:t> of tools </a:t>
            </a:r>
            <a:r>
              <a:rPr lang="nl-NL" dirty="0" err="1" smtClean="0"/>
              <a:t>around</a:t>
            </a:r>
            <a:r>
              <a:rPr lang="nl-NL" dirty="0" smtClean="0"/>
              <a:t> Docker</a:t>
            </a:r>
          </a:p>
          <a:p>
            <a:pPr lvl="1"/>
            <a:r>
              <a:rPr lang="nl-NL" dirty="0" smtClean="0"/>
              <a:t>Monitoring, Management, Clustering, …</a:t>
            </a:r>
          </a:p>
          <a:p>
            <a:r>
              <a:rPr lang="nl-NL" dirty="0" smtClean="0"/>
              <a:t>Windows </a:t>
            </a:r>
          </a:p>
          <a:p>
            <a:pPr lvl="1"/>
            <a:r>
              <a:rPr lang="nl-NL" dirty="0" smtClean="0"/>
              <a:t>support for containers in Windows 2016</a:t>
            </a:r>
          </a:p>
          <a:p>
            <a:r>
              <a:rPr lang="nl-NL" dirty="0" err="1" smtClean="0"/>
              <a:t>Solaris</a:t>
            </a:r>
            <a:r>
              <a:rPr lang="nl-NL" dirty="0" smtClean="0"/>
              <a:t> Zones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work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err="1" smtClean="0"/>
              <a:t>with</a:t>
            </a:r>
            <a:r>
              <a:rPr lang="nl-NL" dirty="0" smtClean="0"/>
              <a:t> Docker Client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Cloud Support</a:t>
            </a:r>
          </a:p>
          <a:p>
            <a:pPr lvl="1"/>
            <a:r>
              <a:rPr lang="nl-NL" dirty="0" err="1" smtClean="0"/>
              <a:t>By</a:t>
            </a:r>
            <a:r>
              <a:rPr lang="nl-NL" dirty="0" smtClean="0"/>
              <a:t> a </a:t>
            </a:r>
            <a:r>
              <a:rPr lang="nl-NL" dirty="0" err="1" smtClean="0"/>
              <a:t>fast</a:t>
            </a:r>
            <a:r>
              <a:rPr lang="nl-NL" dirty="0" smtClean="0"/>
              <a:t> </a:t>
            </a:r>
            <a:r>
              <a:rPr lang="nl-NL" dirty="0" err="1" smtClean="0"/>
              <a:t>evolving</a:t>
            </a:r>
            <a:r>
              <a:rPr lang="nl-NL" dirty="0" smtClean="0"/>
              <a:t> </a:t>
            </a:r>
            <a:r>
              <a:rPr lang="nl-NL" dirty="0" err="1" smtClean="0"/>
              <a:t>number</a:t>
            </a:r>
            <a:r>
              <a:rPr lang="nl-NL" dirty="0" smtClean="0"/>
              <a:t> of</a:t>
            </a:r>
            <a:br>
              <a:rPr lang="nl-NL" dirty="0" smtClean="0"/>
            </a:br>
            <a:r>
              <a:rPr lang="nl-NL" dirty="0" smtClean="0"/>
              <a:t>IaaS/PaaS </a:t>
            </a:r>
            <a:r>
              <a:rPr lang="nl-NL" dirty="0" err="1" smtClean="0"/>
              <a:t>cloud</a:t>
            </a:r>
            <a:r>
              <a:rPr lang="nl-NL" dirty="0" smtClean="0"/>
              <a:t> providers</a:t>
            </a:r>
          </a:p>
          <a:p>
            <a:pPr lvl="1"/>
            <a:r>
              <a:rPr lang="nl-NL" dirty="0" smtClean="0"/>
              <a:t>AWS, </a:t>
            </a:r>
            <a:r>
              <a:rPr lang="nl-NL" dirty="0" err="1" smtClean="0"/>
              <a:t>Azure</a:t>
            </a:r>
            <a:r>
              <a:rPr lang="nl-NL" dirty="0" smtClean="0"/>
              <a:t>, </a:t>
            </a:r>
            <a:br>
              <a:rPr lang="nl-NL" dirty="0" smtClean="0"/>
            </a:br>
            <a:r>
              <a:rPr lang="nl-NL" dirty="0" smtClean="0"/>
              <a:t>Google Container Engine</a:t>
            </a:r>
          </a:p>
          <a:p>
            <a:r>
              <a:rPr lang="nl-NL" dirty="0" smtClean="0"/>
              <a:t>Open Container </a:t>
            </a:r>
            <a:r>
              <a:rPr lang="nl-NL" dirty="0" err="1" smtClean="0"/>
              <a:t>Initiative</a:t>
            </a:r>
            <a:endParaRPr lang="nl-NL" dirty="0" smtClean="0"/>
          </a:p>
          <a:p>
            <a:r>
              <a:rPr lang="nl-NL" dirty="0" err="1" smtClean="0"/>
              <a:t>docker.con</a:t>
            </a:r>
            <a:r>
              <a:rPr lang="nl-NL" dirty="0" smtClean="0"/>
              <a:t> (EU)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9" b="30311"/>
          <a:stretch/>
        </p:blipFill>
        <p:spPr bwMode="auto">
          <a:xfrm>
            <a:off x="4283968" y="4149080"/>
            <a:ext cx="4680520" cy="213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s://blogs.oracle.com/solaris/resource/2015/docker-solari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841" y="3724448"/>
            <a:ext cx="703079" cy="64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bo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851" y="1551669"/>
            <a:ext cx="1263599" cy="98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674" y="2283271"/>
            <a:ext cx="925606" cy="85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images.techhive.com/images/article/2014/10/00-title-100527267-gallery.id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644" y="1551669"/>
            <a:ext cx="1983496" cy="13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avatars3.githubusercontent.com/u/8460345?v=3&amp;s=4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145" y="1559805"/>
            <a:ext cx="752872" cy="75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ockerWithWindowsSrvAndLinux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03"/>
          <a:stretch/>
        </p:blipFill>
        <p:spPr bwMode="auto">
          <a:xfrm>
            <a:off x="4621735" y="3003905"/>
            <a:ext cx="1750465" cy="114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blog.docker.com/media/2015/07/dc2015eu_ad200x20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504" y="5445224"/>
            <a:ext cx="1256928" cy="125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5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470D-3322-4186-AB13-ABBD6DE2E5D5}" type="slidenum">
              <a:rPr lang="en-US" smtClean="0"/>
              <a:t>56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Oracle </a:t>
            </a:r>
            <a:r>
              <a:rPr lang="nl-NL" dirty="0" err="1" smtClean="0"/>
              <a:t>and</a:t>
            </a:r>
            <a:r>
              <a:rPr lang="nl-NL" dirty="0" smtClean="0"/>
              <a:t> Docker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Oracle Linux 6 </a:t>
            </a:r>
            <a:r>
              <a:rPr lang="nl-NL" dirty="0" err="1" smtClean="0"/>
              <a:t>and</a:t>
            </a:r>
            <a:r>
              <a:rPr lang="nl-NL" dirty="0" smtClean="0"/>
              <a:t> 7 Images</a:t>
            </a:r>
          </a:p>
          <a:p>
            <a:r>
              <a:rPr lang="nl-NL" dirty="0" smtClean="0"/>
              <a:t>Oracle </a:t>
            </a:r>
            <a:r>
              <a:rPr lang="nl-NL" dirty="0" err="1" smtClean="0"/>
              <a:t>MySQL</a:t>
            </a:r>
            <a:r>
              <a:rPr lang="nl-NL" dirty="0" smtClean="0"/>
              <a:t> image </a:t>
            </a:r>
          </a:p>
          <a:p>
            <a:r>
              <a:rPr lang="nl-NL" dirty="0" err="1" smtClean="0"/>
              <a:t>WebLogic</a:t>
            </a:r>
            <a:r>
              <a:rPr lang="nl-NL" dirty="0" smtClean="0"/>
              <a:t> </a:t>
            </a:r>
            <a:r>
              <a:rPr lang="nl-NL" dirty="0" err="1" smtClean="0"/>
              <a:t>certified</a:t>
            </a:r>
            <a:r>
              <a:rPr lang="nl-NL" dirty="0" smtClean="0"/>
              <a:t> on Docker </a:t>
            </a:r>
          </a:p>
          <a:p>
            <a:pPr lvl="1"/>
            <a:r>
              <a:rPr lang="nl-NL" dirty="0" smtClean="0"/>
              <a:t>Official “Docker </a:t>
            </a:r>
            <a:r>
              <a:rPr lang="nl-NL" dirty="0" err="1" smtClean="0"/>
              <a:t>Build</a:t>
            </a:r>
            <a:r>
              <a:rPr lang="nl-NL" dirty="0" smtClean="0"/>
              <a:t>-scripts </a:t>
            </a:r>
            <a:br>
              <a:rPr lang="nl-NL" dirty="0" smtClean="0"/>
            </a:br>
            <a:r>
              <a:rPr lang="nl-NL" dirty="0" smtClean="0"/>
              <a:t>in GitHub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create</a:t>
            </a:r>
            <a:r>
              <a:rPr lang="nl-NL" dirty="0" smtClean="0"/>
              <a:t> images”</a:t>
            </a:r>
          </a:p>
          <a:p>
            <a:r>
              <a:rPr lang="nl-NL" dirty="0" err="1" smtClean="0"/>
              <a:t>Solaris</a:t>
            </a:r>
            <a:r>
              <a:rPr lang="nl-NL" dirty="0" smtClean="0"/>
              <a:t> Zones </a:t>
            </a:r>
            <a:r>
              <a:rPr lang="nl-NL" dirty="0" err="1" smtClean="0"/>
              <a:t>leveraged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Docker Engine</a:t>
            </a:r>
          </a:p>
          <a:p>
            <a:r>
              <a:rPr lang="nl-NL" dirty="0" err="1" smtClean="0"/>
              <a:t>Participate</a:t>
            </a:r>
            <a:r>
              <a:rPr lang="nl-NL" dirty="0" smtClean="0"/>
              <a:t> in OCI</a:t>
            </a:r>
          </a:p>
          <a:p>
            <a:r>
              <a:rPr lang="nl-NL" dirty="0" smtClean="0"/>
              <a:t>Docker on Oracle Cloud??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311072" y="1628800"/>
            <a:ext cx="3509400" cy="1941551"/>
            <a:chOff x="2975619" y="2780928"/>
            <a:chExt cx="5815013" cy="3452813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5619" y="2780928"/>
              <a:ext cx="5815013" cy="345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4" name="Picture 2" descr="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3172" y="3284984"/>
              <a:ext cx="1905000" cy="914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900856"/>
              <a:ext cx="1827940" cy="584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AutoShape 6" descr="https://blogs.oracle.com/solaris/resource/2015/docker-solari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0" name="Picture 8" descr="https://blogs.oracle.com/solaris/resource/2015/docker-solari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865" y="3161948"/>
            <a:ext cx="1019175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84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470D-3322-4186-AB13-ABBD6DE2E5D5}" type="slidenum">
              <a:rPr lang="en-US" smtClean="0"/>
              <a:t>57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Docker </a:t>
            </a:r>
            <a:r>
              <a:rPr lang="nl-NL" dirty="0" err="1" smtClean="0"/>
              <a:t>helps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run </a:t>
            </a:r>
            <a:r>
              <a:rPr lang="nl-NL" dirty="0" err="1" smtClean="0"/>
              <a:t>isolated</a:t>
            </a:r>
            <a:r>
              <a:rPr lang="nl-NL" dirty="0" smtClean="0"/>
              <a:t> environments in a </a:t>
            </a:r>
            <a:r>
              <a:rPr lang="nl-NL" dirty="0" err="1" smtClean="0"/>
              <a:t>quick</a:t>
            </a:r>
            <a:r>
              <a:rPr lang="nl-NL" dirty="0" smtClean="0"/>
              <a:t>, </a:t>
            </a:r>
            <a:r>
              <a:rPr lang="nl-NL" dirty="0" err="1" smtClean="0"/>
              <a:t>lean</a:t>
            </a:r>
            <a:r>
              <a:rPr lang="nl-NL" dirty="0" smtClean="0"/>
              <a:t> way</a:t>
            </a:r>
          </a:p>
          <a:p>
            <a:pPr lvl="1"/>
            <a:r>
              <a:rPr lang="nl-NL" dirty="0" smtClean="0"/>
              <a:t>Containers are far more light </a:t>
            </a:r>
            <a:r>
              <a:rPr lang="nl-NL" dirty="0" err="1" smtClean="0"/>
              <a:t>weight</a:t>
            </a:r>
            <a:r>
              <a:rPr lang="nl-NL" dirty="0" smtClean="0"/>
              <a:t>,  </a:t>
            </a:r>
            <a:r>
              <a:rPr lang="nl-NL" dirty="0" err="1" smtClean="0"/>
              <a:t>yet</a:t>
            </a:r>
            <a:r>
              <a:rPr lang="nl-NL" dirty="0" smtClean="0"/>
              <a:t> </a:t>
            </a:r>
            <a:r>
              <a:rPr lang="nl-NL" dirty="0" err="1" smtClean="0"/>
              <a:t>almost</a:t>
            </a:r>
            <a:r>
              <a:rPr lang="nl-NL" dirty="0" smtClean="0"/>
              <a:t> as stand </a:t>
            </a:r>
            <a:r>
              <a:rPr lang="nl-NL" dirty="0" err="1" smtClean="0"/>
              <a:t>alone</a:t>
            </a:r>
            <a:r>
              <a:rPr lang="nl-NL" dirty="0" smtClean="0"/>
              <a:t> as </a:t>
            </a:r>
            <a:r>
              <a:rPr lang="nl-NL" dirty="0" err="1" smtClean="0"/>
              <a:t>VMs</a:t>
            </a:r>
            <a:endParaRPr lang="nl-NL" dirty="0"/>
          </a:p>
          <a:p>
            <a:pPr lvl="1"/>
            <a:r>
              <a:rPr lang="nl-NL" dirty="0" err="1" smtClean="0"/>
              <a:t>Hundreds</a:t>
            </a:r>
            <a:r>
              <a:rPr lang="nl-NL" dirty="0" smtClean="0"/>
              <a:t> of official Docker Container base images are </a:t>
            </a:r>
            <a:r>
              <a:rPr lang="nl-NL" dirty="0" err="1" smtClean="0"/>
              <a:t>publicly</a:t>
            </a:r>
            <a:r>
              <a:rPr lang="nl-NL" dirty="0" smtClean="0"/>
              <a:t> </a:t>
            </a:r>
            <a:r>
              <a:rPr lang="nl-NL" dirty="0" err="1" smtClean="0"/>
              <a:t>available</a:t>
            </a:r>
            <a:endParaRPr lang="nl-NL" dirty="0" smtClean="0"/>
          </a:p>
          <a:p>
            <a:r>
              <a:rPr lang="nl-NL" dirty="0" smtClean="0"/>
              <a:t>Docker Containers are micro services </a:t>
            </a:r>
          </a:p>
          <a:p>
            <a:pPr lvl="1"/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exposed</a:t>
            </a:r>
            <a:r>
              <a:rPr lang="nl-NL" dirty="0" smtClean="0"/>
              <a:t> interface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inject</a:t>
            </a:r>
            <a:r>
              <a:rPr lang="nl-NL" dirty="0" smtClean="0"/>
              <a:t> </a:t>
            </a:r>
            <a:r>
              <a:rPr lang="nl-NL" dirty="0" err="1" smtClean="0"/>
              <a:t>dependencies</a:t>
            </a:r>
            <a:r>
              <a:rPr lang="nl-NL" dirty="0" smtClean="0"/>
              <a:t> (volume, link, environment </a:t>
            </a:r>
            <a:r>
              <a:rPr lang="nl-NL" dirty="0" err="1" smtClean="0"/>
              <a:t>settings</a:t>
            </a:r>
            <a:r>
              <a:rPr lang="nl-NL" dirty="0" smtClean="0"/>
              <a:t>)</a:t>
            </a:r>
          </a:p>
          <a:p>
            <a:r>
              <a:rPr lang="nl-NL" dirty="0" smtClean="0"/>
              <a:t>Share | </a:t>
            </a:r>
            <a:r>
              <a:rPr lang="nl-NL" dirty="0" err="1" smtClean="0"/>
              <a:t>Distribute</a:t>
            </a:r>
            <a:r>
              <a:rPr lang="nl-NL" dirty="0" smtClean="0"/>
              <a:t> | </a:t>
            </a:r>
            <a:r>
              <a:rPr lang="nl-NL" dirty="0" err="1" smtClean="0"/>
              <a:t>Publish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complete, </a:t>
            </a:r>
            <a:r>
              <a:rPr lang="nl-NL" dirty="0" err="1" smtClean="0"/>
              <a:t>working</a:t>
            </a:r>
            <a:r>
              <a:rPr lang="nl-NL" dirty="0" smtClean="0"/>
              <a:t> environments is </a:t>
            </a:r>
            <a:r>
              <a:rPr lang="nl-NL" dirty="0" err="1" smtClean="0"/>
              <a:t>very</a:t>
            </a:r>
            <a:r>
              <a:rPr lang="nl-NL" dirty="0" smtClean="0"/>
              <a:t> easy </a:t>
            </a:r>
            <a:r>
              <a:rPr lang="nl-NL" dirty="0" err="1" smtClean="0"/>
              <a:t>using</a:t>
            </a:r>
            <a:r>
              <a:rPr lang="nl-NL" dirty="0" smtClean="0"/>
              <a:t> Docker container images</a:t>
            </a:r>
          </a:p>
          <a:p>
            <a:pPr lvl="1"/>
            <a:r>
              <a:rPr lang="nl-NL" dirty="0" err="1" smtClean="0"/>
              <a:t>Either</a:t>
            </a:r>
            <a:r>
              <a:rPr lang="nl-NL" dirty="0" smtClean="0"/>
              <a:t> push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registry</a:t>
            </a:r>
            <a:r>
              <a:rPr lang="nl-NL" dirty="0" smtClean="0"/>
              <a:t> or save as TAR</a:t>
            </a:r>
          </a:p>
          <a:p>
            <a:r>
              <a:rPr lang="nl-NL" dirty="0" smtClean="0"/>
              <a:t>CD </a:t>
            </a:r>
            <a:r>
              <a:rPr lang="nl-NL" dirty="0" err="1" smtClean="0"/>
              <a:t>could</a:t>
            </a:r>
            <a:r>
              <a:rPr lang="nl-NL" dirty="0" smtClean="0"/>
              <a:t> </a:t>
            </a:r>
            <a:r>
              <a:rPr lang="nl-NL" dirty="0" err="1" smtClean="0"/>
              <a:t>become</a:t>
            </a:r>
            <a:r>
              <a:rPr lang="nl-NL" dirty="0" smtClean="0"/>
              <a:t> ‘Container Delivery’ – </a:t>
            </a:r>
            <a:r>
              <a:rPr lang="nl-NL" dirty="0" err="1" smtClean="0"/>
              <a:t>deliver</a:t>
            </a:r>
            <a:r>
              <a:rPr lang="nl-NL" dirty="0" smtClean="0"/>
              <a:t> software + environment</a:t>
            </a:r>
          </a:p>
          <a:p>
            <a:r>
              <a:rPr lang="nl-NL" dirty="0" err="1" smtClean="0"/>
              <a:t>Many</a:t>
            </a:r>
            <a:r>
              <a:rPr lang="nl-NL" dirty="0" smtClean="0"/>
              <a:t> </a:t>
            </a:r>
            <a:r>
              <a:rPr lang="nl-NL" dirty="0" err="1" smtClean="0"/>
              <a:t>cloud</a:t>
            </a:r>
            <a:r>
              <a:rPr lang="nl-NL" dirty="0" smtClean="0"/>
              <a:t> providers </a:t>
            </a:r>
            <a:r>
              <a:rPr lang="nl-NL" dirty="0" err="1" smtClean="0"/>
              <a:t>can</a:t>
            </a:r>
            <a:r>
              <a:rPr lang="nl-NL" dirty="0" smtClean="0"/>
              <a:t> run Docker Containers</a:t>
            </a:r>
          </a:p>
          <a:p>
            <a:r>
              <a:rPr lang="nl-NL" dirty="0" smtClean="0"/>
              <a:t>Do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attempt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build</a:t>
            </a:r>
            <a:r>
              <a:rPr lang="nl-NL" dirty="0" smtClean="0"/>
              <a:t> containers </a:t>
            </a:r>
            <a:r>
              <a:rPr lang="nl-NL" dirty="0" err="1" smtClean="0"/>
              <a:t>completely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Dockerfile</a:t>
            </a:r>
            <a:endParaRPr lang="nl-NL" dirty="0" smtClean="0"/>
          </a:p>
          <a:p>
            <a:pPr lvl="1"/>
            <a:r>
              <a:rPr lang="nl-NL" dirty="0" err="1" smtClean="0"/>
              <a:t>Leverage</a:t>
            </a:r>
            <a:r>
              <a:rPr lang="nl-NL" dirty="0" smtClean="0"/>
              <a:t> </a:t>
            </a:r>
            <a:r>
              <a:rPr lang="nl-NL" dirty="0" err="1" smtClean="0"/>
              <a:t>declarative</a:t>
            </a:r>
            <a:r>
              <a:rPr lang="nl-NL" dirty="0" smtClean="0"/>
              <a:t> </a:t>
            </a:r>
            <a:r>
              <a:rPr lang="nl-NL" dirty="0" err="1" smtClean="0"/>
              <a:t>configuration</a:t>
            </a:r>
            <a:r>
              <a:rPr lang="nl-NL" dirty="0" smtClean="0"/>
              <a:t> management tools </a:t>
            </a:r>
            <a:r>
              <a:rPr lang="nl-NL" dirty="0" err="1" smtClean="0"/>
              <a:t>such</a:t>
            </a:r>
            <a:r>
              <a:rPr lang="nl-NL" dirty="0" smtClean="0"/>
              <a:t> as </a:t>
            </a:r>
            <a:r>
              <a:rPr lang="nl-NL" dirty="0" err="1" smtClean="0"/>
              <a:t>Puppet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Chef</a:t>
            </a:r>
          </a:p>
          <a:p>
            <a:r>
              <a:rPr lang="nl-NL" dirty="0" smtClean="0"/>
              <a:t>Tools like </a:t>
            </a:r>
            <a:r>
              <a:rPr lang="nl-NL" dirty="0" err="1" smtClean="0"/>
              <a:t>Vagrant</a:t>
            </a:r>
            <a:r>
              <a:rPr lang="nl-NL" dirty="0" smtClean="0"/>
              <a:t> </a:t>
            </a:r>
            <a:r>
              <a:rPr lang="nl-NL" dirty="0" err="1" smtClean="0"/>
              <a:t>allow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easily</a:t>
            </a:r>
            <a:r>
              <a:rPr lang="nl-NL" dirty="0" smtClean="0"/>
              <a:t> </a:t>
            </a:r>
            <a:r>
              <a:rPr lang="nl-NL" dirty="0" err="1" smtClean="0"/>
              <a:t>work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Docker on a non-Linux host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3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2FA-E44F-1241-B9B5-7B8834E103EA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did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get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session</a:t>
            </a:r>
            <a:r>
              <a:rPr lang="nl-NL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is </a:t>
            </a:r>
            <a:r>
              <a:rPr lang="nl-NL" dirty="0" err="1" smtClean="0"/>
              <a:t>this</a:t>
            </a:r>
            <a:r>
              <a:rPr lang="nl-NL" dirty="0" smtClean="0"/>
              <a:t> Docker </a:t>
            </a:r>
            <a:r>
              <a:rPr lang="nl-NL" dirty="0" err="1" smtClean="0"/>
              <a:t>thing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why</a:t>
            </a:r>
            <a:r>
              <a:rPr lang="nl-NL" dirty="0" smtClean="0"/>
              <a:t> is </a:t>
            </a:r>
            <a:r>
              <a:rPr lang="nl-NL" dirty="0" err="1" smtClean="0"/>
              <a:t>it</a:t>
            </a:r>
            <a:r>
              <a:rPr lang="nl-NL" dirty="0" smtClean="0"/>
              <a:t> a hype?</a:t>
            </a:r>
          </a:p>
          <a:p>
            <a:r>
              <a:rPr lang="nl-NL" dirty="0" smtClean="0"/>
              <a:t>How do Containers </a:t>
            </a:r>
            <a:r>
              <a:rPr lang="nl-NL" dirty="0" err="1" smtClean="0"/>
              <a:t>compare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Virtual Machines?</a:t>
            </a:r>
          </a:p>
          <a:p>
            <a:r>
              <a:rPr lang="nl-NL" dirty="0" smtClean="0"/>
              <a:t>How </a:t>
            </a:r>
            <a:r>
              <a:rPr lang="nl-NL" dirty="0" err="1" smtClean="0"/>
              <a:t>can</a:t>
            </a:r>
            <a:r>
              <a:rPr lang="nl-NL" dirty="0" smtClean="0"/>
              <a:t> I </a:t>
            </a:r>
            <a:r>
              <a:rPr lang="nl-NL" dirty="0" err="1" smtClean="0"/>
              <a:t>build</a:t>
            </a:r>
            <a:r>
              <a:rPr lang="nl-NL" dirty="0" smtClean="0"/>
              <a:t>, </a:t>
            </a:r>
            <a:r>
              <a:rPr lang="nl-NL" dirty="0" err="1" smtClean="0"/>
              <a:t>ship</a:t>
            </a:r>
            <a:r>
              <a:rPr lang="nl-NL" dirty="0" smtClean="0"/>
              <a:t> [| share | </a:t>
            </a:r>
            <a:r>
              <a:rPr lang="nl-NL" dirty="0" err="1" smtClean="0"/>
              <a:t>distribute</a:t>
            </a:r>
            <a:r>
              <a:rPr lang="nl-NL" dirty="0" smtClean="0"/>
              <a:t>] </a:t>
            </a:r>
            <a:r>
              <a:rPr lang="nl-NL" dirty="0" err="1" smtClean="0"/>
              <a:t>and</a:t>
            </a:r>
            <a:r>
              <a:rPr lang="nl-NL" dirty="0" smtClean="0"/>
              <a:t> run containers?</a:t>
            </a:r>
          </a:p>
          <a:p>
            <a:pPr lvl="1"/>
            <a:r>
              <a:rPr lang="nl-NL" dirty="0" smtClean="0"/>
              <a:t>On </a:t>
            </a:r>
            <a:r>
              <a:rPr lang="nl-NL" dirty="0" err="1" smtClean="0"/>
              <a:t>my</a:t>
            </a:r>
            <a:r>
              <a:rPr lang="nl-NL" dirty="0" smtClean="0"/>
              <a:t> </a:t>
            </a:r>
            <a:r>
              <a:rPr lang="nl-NL" dirty="0" err="1" smtClean="0"/>
              <a:t>local</a:t>
            </a:r>
            <a:r>
              <a:rPr lang="nl-NL" dirty="0" smtClean="0"/>
              <a:t> machine </a:t>
            </a:r>
            <a:r>
              <a:rPr lang="nl-NL" dirty="0" err="1" smtClean="0"/>
              <a:t>and</a:t>
            </a:r>
            <a:r>
              <a:rPr lang="nl-NL" dirty="0" smtClean="0"/>
              <a:t> in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cloud</a:t>
            </a:r>
            <a:r>
              <a:rPr lang="nl-NL" dirty="0" smtClean="0"/>
              <a:t>?</a:t>
            </a:r>
          </a:p>
          <a:p>
            <a:r>
              <a:rPr lang="nl-NL" dirty="0" smtClean="0"/>
              <a:t>A way </a:t>
            </a:r>
            <a:r>
              <a:rPr lang="nl-NL" dirty="0" err="1" smtClean="0"/>
              <a:t>to</a:t>
            </a:r>
            <a:r>
              <a:rPr lang="nl-NL" dirty="0" smtClean="0"/>
              <a:t> more </a:t>
            </a:r>
            <a:r>
              <a:rPr lang="nl-NL" dirty="0" err="1" smtClean="0"/>
              <a:t>efficiently</a:t>
            </a:r>
            <a:r>
              <a:rPr lang="nl-NL" dirty="0" smtClean="0"/>
              <a:t> </a:t>
            </a:r>
            <a:r>
              <a:rPr lang="nl-NL" dirty="0" err="1" smtClean="0"/>
              <a:t>leverage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physical</a:t>
            </a:r>
            <a:r>
              <a:rPr lang="nl-NL" dirty="0" smtClean="0"/>
              <a:t> resources in </a:t>
            </a:r>
            <a:r>
              <a:rPr lang="nl-NL" dirty="0" err="1" smtClean="0"/>
              <a:t>my</a:t>
            </a:r>
            <a:r>
              <a:rPr lang="nl-NL" dirty="0" smtClean="0"/>
              <a:t> computer?</a:t>
            </a:r>
          </a:p>
          <a:p>
            <a:pPr lvl="1"/>
            <a:r>
              <a:rPr lang="nl-NL" dirty="0" err="1"/>
              <a:t>t</a:t>
            </a:r>
            <a:r>
              <a:rPr lang="nl-NL" dirty="0" err="1" smtClean="0"/>
              <a:t>han</a:t>
            </a:r>
            <a:r>
              <a:rPr lang="nl-NL" dirty="0" smtClean="0"/>
              <a:t> </a:t>
            </a:r>
            <a:r>
              <a:rPr lang="nl-NL" dirty="0" err="1" smtClean="0"/>
              <a:t>through</a:t>
            </a:r>
            <a:r>
              <a:rPr lang="nl-NL" dirty="0" smtClean="0"/>
              <a:t> </a:t>
            </a:r>
            <a:r>
              <a:rPr lang="nl-NL" dirty="0" err="1" smtClean="0"/>
              <a:t>juggling</a:t>
            </a:r>
            <a:r>
              <a:rPr lang="nl-NL" dirty="0" smtClean="0"/>
              <a:t> </a:t>
            </a:r>
            <a:r>
              <a:rPr lang="nl-NL" dirty="0" err="1" smtClean="0"/>
              <a:t>VMs</a:t>
            </a:r>
            <a:endParaRPr lang="nl-NL" dirty="0"/>
          </a:p>
          <a:p>
            <a:r>
              <a:rPr lang="nl-NL" dirty="0" smtClean="0"/>
              <a:t>A </a:t>
            </a:r>
            <a:r>
              <a:rPr lang="nl-NL" dirty="0" err="1" smtClean="0"/>
              <a:t>structured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fast</a:t>
            </a:r>
            <a:r>
              <a:rPr lang="nl-NL" dirty="0" smtClean="0"/>
              <a:t> way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try</a:t>
            </a:r>
            <a:r>
              <a:rPr lang="nl-NL" dirty="0" smtClean="0"/>
              <a:t> out new software</a:t>
            </a:r>
          </a:p>
          <a:p>
            <a:pPr lvl="1"/>
            <a:r>
              <a:rPr lang="nl-NL" dirty="0" smtClean="0"/>
              <a:t>Without messing up </a:t>
            </a:r>
            <a:r>
              <a:rPr lang="nl-NL" dirty="0" err="1" smtClean="0"/>
              <a:t>my</a:t>
            </a:r>
            <a:r>
              <a:rPr lang="nl-NL" dirty="0" smtClean="0"/>
              <a:t> </a:t>
            </a:r>
            <a:r>
              <a:rPr lang="nl-NL" dirty="0" err="1" smtClean="0"/>
              <a:t>local</a:t>
            </a:r>
            <a:r>
              <a:rPr lang="nl-NL" dirty="0" smtClean="0"/>
              <a:t> environment.</a:t>
            </a:r>
          </a:p>
          <a:p>
            <a:r>
              <a:rPr lang="nl-NL" dirty="0" err="1" smtClean="0"/>
              <a:t>What</a:t>
            </a:r>
            <a:r>
              <a:rPr lang="nl-NL" dirty="0" smtClean="0"/>
              <a:t> tools do I </a:t>
            </a: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get </a:t>
            </a:r>
            <a:r>
              <a:rPr lang="nl-NL" dirty="0" err="1" smtClean="0"/>
              <a:t>started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Docker </a:t>
            </a:r>
            <a:br>
              <a:rPr lang="nl-NL" dirty="0" smtClean="0"/>
            </a:br>
            <a:r>
              <a:rPr lang="nl-NL" dirty="0" smtClean="0"/>
              <a:t>on </a:t>
            </a:r>
            <a:r>
              <a:rPr lang="nl-NL" dirty="0" err="1" smtClean="0"/>
              <a:t>my</a:t>
            </a:r>
            <a:r>
              <a:rPr lang="nl-NL" dirty="0" smtClean="0"/>
              <a:t> non-Linux laptop?</a:t>
            </a:r>
          </a:p>
          <a:p>
            <a:r>
              <a:rPr lang="nl-NL" dirty="0" err="1"/>
              <a:t>What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status of Docker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where</a:t>
            </a:r>
            <a:r>
              <a:rPr lang="nl-NL" dirty="0"/>
              <a:t> is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going</a:t>
            </a:r>
            <a:r>
              <a:rPr lang="nl-NL" dirty="0"/>
              <a:t>?</a:t>
            </a:r>
          </a:p>
          <a:p>
            <a:r>
              <a:rPr lang="nl-NL" dirty="0" smtClean="0"/>
              <a:t>How </a:t>
            </a:r>
            <a:r>
              <a:rPr lang="nl-NL" dirty="0" err="1" smtClean="0"/>
              <a:t>can</a:t>
            </a:r>
            <a:r>
              <a:rPr lang="nl-NL" dirty="0" smtClean="0"/>
              <a:t> I get </a:t>
            </a:r>
            <a:r>
              <a:rPr lang="nl-NL" dirty="0" err="1" smtClean="0"/>
              <a:t>going</a:t>
            </a:r>
            <a:r>
              <a:rPr lang="nl-NL" dirty="0" smtClean="0"/>
              <a:t> on </a:t>
            </a:r>
            <a:r>
              <a:rPr lang="nl-NL" dirty="0" err="1" smtClean="0"/>
              <a:t>my</a:t>
            </a:r>
            <a:r>
              <a:rPr lang="nl-NL" dirty="0" smtClean="0"/>
              <a:t> </a:t>
            </a:r>
            <a:r>
              <a:rPr lang="nl-NL" dirty="0" err="1" smtClean="0"/>
              <a:t>own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Docker?</a:t>
            </a:r>
            <a:endParaRPr lang="en-US" dirty="0"/>
          </a:p>
        </p:txBody>
      </p:sp>
      <p:pic>
        <p:nvPicPr>
          <p:cNvPr id="1026" name="Picture 2" descr="http://www.clipartbest.com/cliparts/RiA/rAG/RiArAGr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16" y="1700808"/>
            <a:ext cx="458552" cy="41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lipartbest.com/cliparts/RiA/rAG/RiArAGr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16" y="2060848"/>
            <a:ext cx="458552" cy="41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lipartbest.com/cliparts/RiA/rAG/RiArAGr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16" y="2369488"/>
            <a:ext cx="458552" cy="41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clipartbest.com/cliparts/RiA/rAG/RiArAGr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16" y="3017560"/>
            <a:ext cx="458552" cy="41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clipartbest.com/cliparts/RiA/rAG/RiArAGr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16" y="3665632"/>
            <a:ext cx="458552" cy="41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clipartbest.com/cliparts/RiA/rAG/RiArAGr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16" y="4293096"/>
            <a:ext cx="458552" cy="41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clipartbest.com/cliparts/RiA/rAG/RiArAGr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16" y="4889768"/>
            <a:ext cx="458552" cy="41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5651956"/>
            <a:ext cx="696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/>
              <a:t>REPEAT SHORT URL FOR RESOURCES</a:t>
            </a:r>
            <a:endParaRPr lang="en-US" sz="2800" b="1" dirty="0"/>
          </a:p>
        </p:txBody>
      </p:sp>
      <p:pic>
        <p:nvPicPr>
          <p:cNvPr id="1028" name="Picture 4" descr="http://rippletunes.com/artwork/is1.mzstatic.com/image/pf/us/r30/Music1/v4/b3/81/de/b381dedb-0ce0-383a-8a6b-0ec826454377/TheNightIsStillYoung2400.600x600-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421" y="4437112"/>
            <a:ext cx="2293406" cy="229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clipartbest.com/cliparts/RiA/rAG/RiArAGr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16" y="5249808"/>
            <a:ext cx="458552" cy="41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32657"/>
            <a:ext cx="576063" cy="75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43608" y="260648"/>
            <a:ext cx="36631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Blog:	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://technology.amis.nl</a:t>
            </a:r>
            <a:endParaRPr lang="en-US" dirty="0"/>
          </a:p>
          <a:p>
            <a:r>
              <a:rPr lang="nl-NL" dirty="0" smtClean="0"/>
              <a:t>Twitter: 	</a:t>
            </a:r>
            <a:r>
              <a:rPr lang="nl-NL" dirty="0" err="1" smtClean="0"/>
              <a:t>lucasjellema</a:t>
            </a:r>
            <a:endParaRPr lang="nl-NL" dirty="0" smtClean="0"/>
          </a:p>
          <a:p>
            <a:r>
              <a:rPr lang="nl-NL" dirty="0" smtClean="0"/>
              <a:t>Mail: 	lucasjellema@gmail.com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470D-3322-4186-AB13-ABBD6DE2E5D5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Docker Container runs Linux – as does </a:t>
            </a:r>
            <a:r>
              <a:rPr lang="nl-NL" dirty="0" err="1" smtClean="0"/>
              <a:t>the</a:t>
            </a:r>
            <a:r>
              <a:rPr lang="nl-NL" dirty="0" smtClean="0"/>
              <a:t> host</a:t>
            </a:r>
          </a:p>
          <a:p>
            <a:r>
              <a:rPr lang="nl-NL" dirty="0" smtClean="0"/>
              <a:t>Container is </a:t>
            </a:r>
            <a:r>
              <a:rPr lang="nl-NL" dirty="0" err="1" smtClean="0"/>
              <a:t>isolated</a:t>
            </a:r>
            <a:r>
              <a:rPr lang="nl-NL" dirty="0" smtClean="0"/>
              <a:t> - </a:t>
            </a:r>
            <a:r>
              <a:rPr lang="nl-NL" dirty="0" err="1"/>
              <a:t>f</a:t>
            </a:r>
            <a:r>
              <a:rPr lang="nl-NL" dirty="0" err="1" smtClean="0"/>
              <a:t>eels</a:t>
            </a:r>
            <a:r>
              <a:rPr lang="nl-NL" dirty="0" smtClean="0"/>
              <a:t> as </a:t>
            </a:r>
            <a:br>
              <a:rPr lang="nl-NL" dirty="0" smtClean="0"/>
            </a:br>
            <a:r>
              <a:rPr lang="nl-NL" dirty="0" smtClean="0"/>
              <a:t>stand </a:t>
            </a:r>
            <a:r>
              <a:rPr lang="nl-NL" dirty="0" err="1" smtClean="0"/>
              <a:t>alone</a:t>
            </a:r>
            <a:r>
              <a:rPr lang="nl-NL" dirty="0" smtClean="0"/>
              <a:t> run time environment</a:t>
            </a:r>
          </a:p>
          <a:p>
            <a:pPr lvl="1"/>
            <a:r>
              <a:rPr lang="nl-NL" dirty="0" smtClean="0"/>
              <a:t>Directory </a:t>
            </a:r>
            <a:r>
              <a:rPr lang="nl-NL" dirty="0" err="1" smtClean="0"/>
              <a:t>structure</a:t>
            </a:r>
            <a:r>
              <a:rPr lang="nl-NL" dirty="0" smtClean="0"/>
              <a:t>, IP </a:t>
            </a:r>
            <a:r>
              <a:rPr lang="nl-NL" dirty="0" err="1" smtClean="0"/>
              <a:t>address</a:t>
            </a:r>
            <a:r>
              <a:rPr lang="nl-NL" dirty="0" smtClean="0"/>
              <a:t>, users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groups</a:t>
            </a:r>
            <a:endParaRPr lang="nl-NL" dirty="0" smtClean="0"/>
          </a:p>
          <a:p>
            <a:r>
              <a:rPr lang="nl-NL" dirty="0" smtClean="0"/>
              <a:t>Shared resources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underlying</a:t>
            </a:r>
            <a:r>
              <a:rPr lang="nl-NL" dirty="0" smtClean="0"/>
              <a:t> host </a:t>
            </a:r>
            <a:br>
              <a:rPr lang="nl-NL" dirty="0" smtClean="0"/>
            </a:br>
            <a:r>
              <a:rPr lang="nl-NL" dirty="0" smtClean="0"/>
              <a:t>(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therefore</a:t>
            </a:r>
            <a:r>
              <a:rPr lang="nl-NL" dirty="0" smtClean="0"/>
              <a:t> </a:t>
            </a:r>
            <a:r>
              <a:rPr lang="nl-NL" dirty="0" err="1" smtClean="0"/>
              <a:t>other</a:t>
            </a:r>
            <a:r>
              <a:rPr lang="nl-NL" dirty="0" smtClean="0"/>
              <a:t> containers)</a:t>
            </a:r>
          </a:p>
          <a:p>
            <a:pPr lvl="1"/>
            <a:r>
              <a:rPr lang="nl-NL" dirty="0" smtClean="0"/>
              <a:t>memory, CPU, host </a:t>
            </a:r>
          </a:p>
          <a:p>
            <a:r>
              <a:rPr lang="nl-NL" dirty="0" smtClean="0"/>
              <a:t>Light </a:t>
            </a:r>
            <a:r>
              <a:rPr lang="nl-NL" dirty="0" err="1" smtClean="0"/>
              <a:t>weight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Quick </a:t>
            </a:r>
            <a:r>
              <a:rPr lang="nl-NL" dirty="0" err="1" smtClean="0"/>
              <a:t>starting</a:t>
            </a:r>
            <a:r>
              <a:rPr lang="nl-NL" dirty="0" smtClean="0"/>
              <a:t> up </a:t>
            </a:r>
            <a:r>
              <a:rPr lang="nl-NL" dirty="0" err="1" smtClean="0"/>
              <a:t>and</a:t>
            </a:r>
            <a:r>
              <a:rPr lang="nl-NL" dirty="0" smtClean="0"/>
              <a:t> stopping</a:t>
            </a:r>
          </a:p>
          <a:p>
            <a:pPr lvl="1"/>
            <a:r>
              <a:rPr lang="nl-NL" dirty="0" err="1" smtClean="0"/>
              <a:t>Leverages</a:t>
            </a:r>
            <a:r>
              <a:rPr lang="nl-NL" dirty="0" smtClean="0"/>
              <a:t> </a:t>
            </a:r>
            <a:r>
              <a:rPr lang="nl-NL" dirty="0" err="1" smtClean="0"/>
              <a:t>underlying</a:t>
            </a:r>
            <a:r>
              <a:rPr lang="nl-NL" dirty="0" smtClean="0"/>
              <a:t> Linux </a:t>
            </a:r>
            <a:r>
              <a:rPr lang="nl-NL" dirty="0" err="1" smtClean="0"/>
              <a:t>kernel</a:t>
            </a:r>
            <a:r>
              <a:rPr lang="nl-NL" dirty="0" smtClean="0"/>
              <a:t>, </a:t>
            </a:r>
            <a:r>
              <a:rPr lang="nl-NL" dirty="0" err="1" smtClean="0"/>
              <a:t>only</a:t>
            </a:r>
            <a:r>
              <a:rPr lang="nl-NL" dirty="0" smtClean="0"/>
              <a:t> </a:t>
            </a:r>
            <a:r>
              <a:rPr lang="nl-NL" dirty="0" err="1" smtClean="0"/>
              <a:t>adds</a:t>
            </a:r>
            <a:r>
              <a:rPr lang="nl-NL" dirty="0" smtClean="0"/>
              <a:t> </a:t>
            </a:r>
            <a:r>
              <a:rPr lang="nl-NL" dirty="0" err="1" smtClean="0"/>
              <a:t>what</a:t>
            </a:r>
            <a:r>
              <a:rPr lang="nl-NL" dirty="0" smtClean="0"/>
              <a:t> is different/</a:t>
            </a:r>
            <a:r>
              <a:rPr lang="nl-NL" dirty="0" err="1" smtClean="0"/>
              <a:t>additional</a:t>
            </a:r>
            <a:endParaRPr lang="nl-NL" dirty="0" smtClean="0"/>
          </a:p>
          <a:p>
            <a:pPr lvl="1"/>
            <a:r>
              <a:rPr lang="nl-NL" dirty="0" smtClean="0"/>
              <a:t>Far </a:t>
            </a:r>
            <a:r>
              <a:rPr lang="nl-NL" dirty="0" err="1" smtClean="0"/>
              <a:t>less</a:t>
            </a:r>
            <a:r>
              <a:rPr lang="nl-NL" dirty="0" smtClean="0"/>
              <a:t> </a:t>
            </a:r>
            <a:r>
              <a:rPr lang="nl-NL" dirty="0" err="1" smtClean="0"/>
              <a:t>physical</a:t>
            </a:r>
            <a:r>
              <a:rPr lang="nl-NL" dirty="0" smtClean="0"/>
              <a:t> resource </a:t>
            </a:r>
            <a:r>
              <a:rPr lang="nl-NL" dirty="0" err="1" smtClean="0"/>
              <a:t>requirements</a:t>
            </a:r>
            <a:r>
              <a:rPr lang="nl-NL" dirty="0" smtClean="0"/>
              <a:t> (disk </a:t>
            </a:r>
            <a:r>
              <a:rPr lang="nl-NL" dirty="0" err="1" smtClean="0"/>
              <a:t>space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memory) </a:t>
            </a:r>
            <a:r>
              <a:rPr lang="nl-NL" dirty="0" err="1" smtClean="0"/>
              <a:t>than</a:t>
            </a:r>
            <a:r>
              <a:rPr lang="nl-NL" dirty="0" smtClean="0"/>
              <a:t> </a:t>
            </a:r>
            <a:r>
              <a:rPr lang="nl-NL" dirty="0" err="1" smtClean="0"/>
              <a:t>VMs</a:t>
            </a:r>
            <a:endParaRPr lang="nl-NL" dirty="0" smtClean="0"/>
          </a:p>
          <a:p>
            <a:r>
              <a:rPr lang="nl-NL" dirty="0" smtClean="0"/>
              <a:t>Clusters of containers</a:t>
            </a:r>
          </a:p>
          <a:p>
            <a:pPr lvl="1"/>
            <a:r>
              <a:rPr lang="nl-NL" dirty="0" err="1" smtClean="0"/>
              <a:t>Dynamic</a:t>
            </a:r>
            <a:r>
              <a:rPr lang="nl-NL" dirty="0" smtClean="0"/>
              <a:t> </a:t>
            </a:r>
            <a:r>
              <a:rPr lang="nl-NL" dirty="0" err="1" smtClean="0"/>
              <a:t>adding</a:t>
            </a:r>
            <a:r>
              <a:rPr lang="nl-NL" dirty="0" smtClean="0"/>
              <a:t>/</a:t>
            </a:r>
            <a:r>
              <a:rPr lang="nl-NL" dirty="0" err="1" smtClean="0"/>
              <a:t>removing</a:t>
            </a:r>
            <a:r>
              <a:rPr lang="nl-NL" dirty="0" smtClean="0"/>
              <a:t> containers </a:t>
            </a:r>
            <a:r>
              <a:rPr lang="nl-NL" dirty="0" err="1" smtClean="0"/>
              <a:t>from</a:t>
            </a:r>
            <a:r>
              <a:rPr lang="nl-NL" dirty="0" smtClean="0"/>
              <a:t> clusters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done</a:t>
            </a:r>
            <a:r>
              <a:rPr lang="nl-NL" dirty="0" smtClean="0"/>
              <a:t> </a:t>
            </a:r>
            <a:r>
              <a:rPr lang="nl-NL" dirty="0" err="1" smtClean="0"/>
              <a:t>very</a:t>
            </a:r>
            <a:r>
              <a:rPr lang="nl-NL" dirty="0" smtClean="0"/>
              <a:t> </a:t>
            </a:r>
            <a:r>
              <a:rPr lang="nl-NL" dirty="0" err="1" smtClean="0"/>
              <a:t>quickly</a:t>
            </a:r>
            <a:r>
              <a:rPr lang="nl-NL" dirty="0"/>
              <a:t> </a:t>
            </a:r>
            <a:r>
              <a:rPr lang="nl-NL" dirty="0" smtClean="0"/>
              <a:t>(Google)</a:t>
            </a:r>
          </a:p>
          <a:p>
            <a:pPr lvl="1"/>
            <a:r>
              <a:rPr lang="nl-NL" dirty="0" err="1" smtClean="0"/>
              <a:t>Especially</a:t>
            </a:r>
            <a:r>
              <a:rPr lang="nl-NL" dirty="0" smtClean="0"/>
              <a:t> </a:t>
            </a:r>
            <a:r>
              <a:rPr lang="nl-NL" dirty="0" err="1" smtClean="0"/>
              <a:t>when</a:t>
            </a:r>
            <a:r>
              <a:rPr lang="nl-NL" dirty="0" smtClean="0"/>
              <a:t> containers are </a:t>
            </a:r>
            <a:r>
              <a:rPr lang="nl-NL" dirty="0" err="1" smtClean="0"/>
              <a:t>stateless</a:t>
            </a:r>
            <a:r>
              <a:rPr lang="nl-NL" dirty="0" smtClean="0"/>
              <a:t> </a:t>
            </a:r>
          </a:p>
          <a:p>
            <a:pPr lvl="1"/>
            <a:r>
              <a:rPr lang="nl-NL" dirty="0" smtClean="0"/>
              <a:t>(no shared </a:t>
            </a:r>
            <a:r>
              <a:rPr lang="nl-NL" dirty="0" err="1" smtClean="0"/>
              <a:t>session</a:t>
            </a:r>
            <a:r>
              <a:rPr lang="nl-NL" dirty="0" smtClean="0"/>
              <a:t> state in containers; </a:t>
            </a:r>
            <a:r>
              <a:rPr lang="nl-NL" dirty="0" err="1" smtClean="0"/>
              <a:t>possibly</a:t>
            </a:r>
            <a:r>
              <a:rPr lang="nl-NL" dirty="0" smtClean="0"/>
              <a:t> in joint cache, shared file system or </a:t>
            </a:r>
            <a:r>
              <a:rPr lang="nl-NL" dirty="0" err="1" smtClean="0"/>
              <a:t>NoSQL</a:t>
            </a:r>
            <a:r>
              <a:rPr lang="nl-NL" dirty="0" smtClean="0"/>
              <a:t> database)</a:t>
            </a:r>
          </a:p>
          <a:p>
            <a:r>
              <a:rPr lang="nl-NL" dirty="0" smtClean="0"/>
              <a:t>Management tools – </a:t>
            </a:r>
            <a:r>
              <a:rPr lang="nl-NL" dirty="0" err="1" smtClean="0"/>
              <a:t>to</a:t>
            </a:r>
            <a:r>
              <a:rPr lang="nl-NL" dirty="0" smtClean="0"/>
              <a:t> monitor </a:t>
            </a:r>
            <a:r>
              <a:rPr lang="nl-NL" dirty="0" err="1" smtClean="0"/>
              <a:t>and</a:t>
            </a:r>
            <a:r>
              <a:rPr lang="nl-NL" dirty="0" smtClean="0"/>
              <a:t> manage </a:t>
            </a:r>
            <a:r>
              <a:rPr lang="nl-NL" dirty="0" err="1" smtClean="0"/>
              <a:t>individual</a:t>
            </a:r>
            <a:r>
              <a:rPr lang="nl-NL" dirty="0" smtClean="0"/>
              <a:t> containers </a:t>
            </a:r>
            <a:r>
              <a:rPr lang="nl-NL" dirty="0" err="1" smtClean="0"/>
              <a:t>and</a:t>
            </a:r>
            <a:r>
              <a:rPr lang="nl-NL" dirty="0" smtClean="0"/>
              <a:t> clusters of containers (</a:t>
            </a:r>
            <a:r>
              <a:rPr lang="nl-NL" dirty="0" err="1" smtClean="0"/>
              <a:t>dynamically</a:t>
            </a:r>
            <a:r>
              <a:rPr lang="nl-NL" dirty="0" smtClean="0"/>
              <a:t> </a:t>
            </a:r>
            <a:r>
              <a:rPr lang="nl-NL" dirty="0" err="1" smtClean="0"/>
              <a:t>scale</a:t>
            </a:r>
            <a:r>
              <a:rPr lang="nl-NL" dirty="0" smtClean="0"/>
              <a:t> up/</a:t>
            </a:r>
            <a:r>
              <a:rPr lang="nl-NL" dirty="0" err="1" smtClean="0"/>
              <a:t>scale</a:t>
            </a:r>
            <a:r>
              <a:rPr lang="nl-NL" dirty="0" smtClean="0"/>
              <a:t> down)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40152" y="1964663"/>
            <a:ext cx="2941463" cy="2304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10244" y="190754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Docker Host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65392" y="2324703"/>
            <a:ext cx="1872208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65392" y="3116790"/>
            <a:ext cx="1872208" cy="9602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04248" y="2276872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Docker Container</a:t>
            </a:r>
            <a:endParaRPr lang="en-US" sz="1400" dirty="0"/>
          </a:p>
        </p:txBody>
      </p:sp>
      <p:pic>
        <p:nvPicPr>
          <p:cNvPr id="10" name="Picture 4" descr="http://siliconangle.com/files/2013/09/homepage-docker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010" y="3551161"/>
            <a:ext cx="867382" cy="71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iliconangle.com/files/2013/09/homepage-docker-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3" r="43244" b="83519"/>
          <a:stretch/>
        </p:blipFill>
        <p:spPr bwMode="auto">
          <a:xfrm>
            <a:off x="6937400" y="2588558"/>
            <a:ext cx="288726" cy="34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iliconangle.com/files/2013/09/homepage-docker-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3" r="43244" b="83519"/>
          <a:stretch/>
        </p:blipFill>
        <p:spPr bwMode="auto">
          <a:xfrm>
            <a:off x="6936706" y="3660967"/>
            <a:ext cx="288726" cy="34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blog.vtc.com/wp-content/uploads/2012/09/windows-mac-os-linux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5" t="50001" r="29121" b="-1"/>
          <a:stretch/>
        </p:blipFill>
        <p:spPr bwMode="auto">
          <a:xfrm>
            <a:off x="5957987" y="1964663"/>
            <a:ext cx="439353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804248" y="3049215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Docker Container</a:t>
            </a:r>
            <a:endParaRPr lang="en-US" sz="1400" dirty="0"/>
          </a:p>
        </p:txBody>
      </p:sp>
      <p:pic>
        <p:nvPicPr>
          <p:cNvPr id="15" name="Picture 6" descr="http://blog.vtc.com/wp-content/uploads/2012/09/windows-mac-os-linux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5" t="50001" r="29121" b="-1"/>
          <a:stretch/>
        </p:blipFill>
        <p:spPr bwMode="auto">
          <a:xfrm>
            <a:off x="8432038" y="2343054"/>
            <a:ext cx="316426" cy="36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blog.vtc.com/wp-content/uploads/2012/09/windows-mac-os-linux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5" t="50001" r="29121" b="-1"/>
          <a:stretch/>
        </p:blipFill>
        <p:spPr bwMode="auto">
          <a:xfrm>
            <a:off x="8432038" y="3140968"/>
            <a:ext cx="316426" cy="36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256383" y="3356992"/>
            <a:ext cx="14318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 err="1" smtClean="0"/>
              <a:t>ip</a:t>
            </a:r>
            <a:r>
              <a:rPr lang="nl-NL" sz="1100" dirty="0" smtClean="0"/>
              <a:t> </a:t>
            </a:r>
            <a:r>
              <a:rPr lang="nl-NL" sz="1100" dirty="0" err="1" smtClean="0"/>
              <a:t>address</a:t>
            </a:r>
            <a:endParaRPr lang="nl-NL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 smtClean="0"/>
              <a:t>directories &amp; files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/>
              <a:t>u</a:t>
            </a:r>
            <a:r>
              <a:rPr lang="nl-NL" sz="1100" dirty="0" smtClean="0"/>
              <a:t>sers &amp; </a:t>
            </a:r>
            <a:r>
              <a:rPr lang="nl-NL" sz="1100" dirty="0" err="1" smtClean="0"/>
              <a:t>groups</a:t>
            </a:r>
            <a:endParaRPr lang="nl-NL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 dirty="0" err="1"/>
              <a:t>p</a:t>
            </a:r>
            <a:r>
              <a:rPr lang="nl-NL" sz="1100" dirty="0" err="1" smtClean="0"/>
              <a:t>rocess</a:t>
            </a:r>
            <a:r>
              <a:rPr lang="nl-NL" sz="1100" dirty="0" smtClean="0"/>
              <a:t> </a:t>
            </a:r>
            <a:r>
              <a:rPr lang="nl-NL" sz="1100" dirty="0" err="1" smtClean="0"/>
              <a:t>table</a:t>
            </a:r>
            <a:endParaRPr lang="en-US" sz="1100" dirty="0"/>
          </a:p>
        </p:txBody>
      </p:sp>
      <p:pic>
        <p:nvPicPr>
          <p:cNvPr id="18" name="Picture 2" descr="http://bluedesk.nl/app/uploads/2015/04/Docker-Build-Ship-Run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83"/>
          <a:stretch/>
        </p:blipFill>
        <p:spPr bwMode="auto">
          <a:xfrm>
            <a:off x="7506635" y="260648"/>
            <a:ext cx="1529861" cy="132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19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470D-3322-4186-AB13-ABBD6DE2E5D5}" type="slidenum">
              <a:rPr lang="en-US" smtClean="0"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75856" y="548680"/>
            <a:ext cx="5544616" cy="990000"/>
          </a:xfrm>
        </p:spPr>
        <p:txBody>
          <a:bodyPr/>
          <a:lstStyle/>
          <a:p>
            <a:r>
              <a:rPr lang="nl-NL" dirty="0" smtClean="0"/>
              <a:t>Demo – Run </a:t>
            </a:r>
            <a:r>
              <a:rPr lang="nl-NL" dirty="0" err="1" smtClean="0"/>
              <a:t>our</a:t>
            </a:r>
            <a:r>
              <a:rPr lang="nl-NL" dirty="0" smtClean="0"/>
              <a:t> first Docker container </a:t>
            </a:r>
            <a:r>
              <a:rPr lang="nl-NL" dirty="0" err="1" smtClean="0"/>
              <a:t>based</a:t>
            </a:r>
            <a:r>
              <a:rPr lang="nl-NL" dirty="0" smtClean="0"/>
              <a:t> on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i="1" dirty="0" err="1" smtClean="0"/>
              <a:t>nginx</a:t>
            </a:r>
            <a:r>
              <a:rPr lang="nl-NL" dirty="0" smtClean="0"/>
              <a:t> image</a:t>
            </a:r>
            <a:endParaRPr lang="en-US" dirty="0"/>
          </a:p>
        </p:txBody>
      </p:sp>
      <p:pic>
        <p:nvPicPr>
          <p:cNvPr id="2050" name="Picture 2" descr="C:\Users\lucas_j\AppData\Local\Temp\SNAGHTML263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640960" cy="3678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43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470D-3322-4186-AB13-ABBD6DE2E5D5}" type="slidenum">
              <a:rPr lang="en-US" smtClean="0"/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19872" y="548680"/>
            <a:ext cx="5400600" cy="990000"/>
          </a:xfrm>
        </p:spPr>
        <p:txBody>
          <a:bodyPr/>
          <a:lstStyle/>
          <a:p>
            <a:r>
              <a:rPr lang="nl-NL" dirty="0" smtClean="0"/>
              <a:t>Demo –running NGINX container; </a:t>
            </a:r>
            <a:r>
              <a:rPr lang="nl-NL" dirty="0" err="1" smtClean="0"/>
              <a:t>with</a:t>
            </a:r>
            <a:r>
              <a:rPr lang="nl-NL" dirty="0" smtClean="0"/>
              <a:t> port </a:t>
            </a:r>
            <a:r>
              <a:rPr lang="nl-NL" dirty="0" err="1" smtClean="0"/>
              <a:t>forwarding</a:t>
            </a:r>
            <a:endParaRPr lang="en-US" dirty="0"/>
          </a:p>
        </p:txBody>
      </p:sp>
      <p:pic>
        <p:nvPicPr>
          <p:cNvPr id="2050" name="Picture 2" descr="C:\Users\lucas_j\AppData\Local\Temp\SNAGHTML263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5616624" cy="2391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4077072"/>
            <a:ext cx="8712968" cy="25922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544" y="5704968"/>
            <a:ext cx="4680520" cy="8923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http://siliconangle.com/files/2013/09/homepage-docker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79594"/>
            <a:ext cx="867382" cy="71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iliconangle.com/files/2013/09/homepage-docker-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3" r="43244" b="83519"/>
          <a:stretch/>
        </p:blipFill>
        <p:spPr bwMode="auto">
          <a:xfrm>
            <a:off x="4271858" y="6165304"/>
            <a:ext cx="288726" cy="34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blog.vtc.com/wp-content/uploads/2012/09/windows-mac-os-linux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5" t="50001" r="29121" b="-1"/>
          <a:stretch/>
        </p:blipFill>
        <p:spPr bwMode="auto">
          <a:xfrm>
            <a:off x="251520" y="4073129"/>
            <a:ext cx="439353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upload.wikimedia.org/wikipedia/commons/thumb/c/c5/Nginx_logo.svg/2000px-Nginx_logo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719" y="5848982"/>
            <a:ext cx="2892265" cy="60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owchart: Direct Access Storage 11"/>
          <p:cNvSpPr/>
          <p:nvPr/>
        </p:nvSpPr>
        <p:spPr>
          <a:xfrm flipH="1">
            <a:off x="4117120" y="5776976"/>
            <a:ext cx="155432" cy="388328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00544" y="5805264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p</a:t>
            </a:r>
            <a:r>
              <a:rPr lang="nl-NL" sz="1400" dirty="0" smtClean="0"/>
              <a:t>ort 80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3419872" y="5929535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p</a:t>
            </a:r>
            <a:r>
              <a:rPr lang="nl-NL" sz="1400" dirty="0" smtClean="0"/>
              <a:t>ort 90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7718698" y="6361583"/>
            <a:ext cx="1245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IP 172.17.0.7</a:t>
            </a:r>
            <a:endParaRPr lang="en-US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37" y="4437113"/>
            <a:ext cx="3191433" cy="135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>
            <a:endCxn id="12" idx="3"/>
          </p:cNvCxnSpPr>
          <p:nvPr/>
        </p:nvCxnSpPr>
        <p:spPr>
          <a:xfrm>
            <a:off x="2051720" y="4768862"/>
            <a:ext cx="2117211" cy="1202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051720" y="5071039"/>
            <a:ext cx="2065400" cy="8881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5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470D-3322-4186-AB13-ABBD6DE2E5D5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87824" y="548680"/>
            <a:ext cx="5832648" cy="990000"/>
          </a:xfrm>
        </p:spPr>
        <p:txBody>
          <a:bodyPr/>
          <a:lstStyle/>
          <a:p>
            <a:r>
              <a:rPr lang="nl-NL" dirty="0" smtClean="0"/>
              <a:t>Demo: run container for Ubuntu image in </a:t>
            </a:r>
            <a:r>
              <a:rPr lang="nl-NL" dirty="0" err="1" smtClean="0"/>
              <a:t>interactive</a:t>
            </a:r>
            <a:r>
              <a:rPr lang="nl-NL" dirty="0" smtClean="0"/>
              <a:t> mode </a:t>
            </a:r>
            <a:r>
              <a:rPr lang="nl-NL" dirty="0" err="1" smtClean="0"/>
              <a:t>using</a:t>
            </a:r>
            <a:r>
              <a:rPr lang="nl-NL" dirty="0" smtClean="0"/>
              <a:t> shell</a:t>
            </a:r>
            <a:endParaRPr lang="en-US" dirty="0"/>
          </a:p>
        </p:txBody>
      </p:sp>
      <p:pic>
        <p:nvPicPr>
          <p:cNvPr id="5122" name="Picture 2" descr="C:\Users\lucas_j\AppData\Local\Temp\SNAGHTML7eb76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56792"/>
            <a:ext cx="7275091" cy="2831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520" y="4437112"/>
            <a:ext cx="8712968" cy="22322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68344" y="436510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 err="1" smtClean="0"/>
              <a:t>dockerhost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3923928" y="5413164"/>
            <a:ext cx="4680520" cy="11841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http://siliconangle.com/files/2013/09/homepage-docker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51602"/>
            <a:ext cx="867382" cy="71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iliconangle.com/files/2013/09/homepage-docker-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3" r="43244" b="83519"/>
          <a:stretch/>
        </p:blipFill>
        <p:spPr bwMode="auto">
          <a:xfrm>
            <a:off x="3995242" y="6165306"/>
            <a:ext cx="288726" cy="34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blog.vtc.com/wp-content/uploads/2012/09/windows-mac-os-linux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5" t="50001" r="29121" b="-1"/>
          <a:stretch/>
        </p:blipFill>
        <p:spPr bwMode="auto">
          <a:xfrm>
            <a:off x="251520" y="4437112"/>
            <a:ext cx="439353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design.ubuntu.com/wp-content/uploads/logo-ubuntu_no%C2%AE-black_orange-hex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536" y="5492481"/>
            <a:ext cx="3312021" cy="74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lucas_j\AppData\Local\Temp\SNAGHTML801daf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99"/>
          <a:stretch/>
        </p:blipFill>
        <p:spPr bwMode="auto">
          <a:xfrm>
            <a:off x="467463" y="4908541"/>
            <a:ext cx="3273070" cy="104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6265346"/>
            <a:ext cx="2036542" cy="2599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/</a:t>
            </a:r>
            <a:r>
              <a:rPr lang="nl-NL" dirty="0" err="1" smtClean="0"/>
              <a:t>tmp</a:t>
            </a:r>
            <a:r>
              <a:rPr lang="nl-NL" dirty="0" smtClean="0"/>
              <a:t>/mynewfile.txt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59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mis PPT nieuw (03-06-2013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mis th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BB16BB707F6D46B9645CA99004B4CC" ma:contentTypeVersion="0" ma:contentTypeDescription="Create a new document." ma:contentTypeScope="" ma:versionID="a09bd994abc5ee31c7179569fa34f12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9EA9B6-1E9D-48F4-8FE2-6C4860E55CA6}">
  <ds:schemaRefs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55B94D01-AA2A-4ED4-92F8-13223D5E0B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6200447-0037-45A1-8A3A-2034E67511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Amis PPT nieuw (03-06-2013)</Template>
  <TotalTime>21921</TotalTime>
  <Words>2437</Words>
  <Application>Microsoft Office PowerPoint</Application>
  <PresentationFormat>On-screen Show (4:3)</PresentationFormat>
  <Paragraphs>680</Paragraphs>
  <Slides>59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Amis PPT nieuw (03-06-2013)</vt:lpstr>
      <vt:lpstr>  Java Developer Intro to Environment Management with  Vagrant, Puppet, and Docker</vt:lpstr>
      <vt:lpstr>Overview</vt:lpstr>
      <vt:lpstr>Who are you?</vt:lpstr>
      <vt:lpstr>This session will give you</vt:lpstr>
      <vt:lpstr>Supporting Materials</vt:lpstr>
      <vt:lpstr>Run</vt:lpstr>
      <vt:lpstr>Demo – Run our first Docker container based on the nginx image</vt:lpstr>
      <vt:lpstr>Demo –running NGINX container; with port forwarding</vt:lpstr>
      <vt:lpstr>Demo: run container for Ubuntu image in interactive mode using shell</vt:lpstr>
      <vt:lpstr>Demo: restart container and attach to it and locate my file</vt:lpstr>
      <vt:lpstr>Micro Services</vt:lpstr>
      <vt:lpstr>Micro Services</vt:lpstr>
      <vt:lpstr>Ship (Container Images)</vt:lpstr>
      <vt:lpstr>Docker Image Registry</vt:lpstr>
      <vt:lpstr>Docker Registry</vt:lpstr>
      <vt:lpstr>Implicit Image Interface: environment variables, link, volume</vt:lpstr>
      <vt:lpstr>Demo Ship Run MySQL and Wordpress</vt:lpstr>
      <vt:lpstr>Running Wordpress instance by pulling two public images</vt:lpstr>
      <vt:lpstr>Commit container as image and push to registry</vt:lpstr>
      <vt:lpstr>Image published on public Docker Hub registry</vt:lpstr>
      <vt:lpstr>Run container based on my published image</vt:lpstr>
      <vt:lpstr>How to Ship a Stand-Alone product?</vt:lpstr>
      <vt:lpstr>Ship to Cloud</vt:lpstr>
      <vt:lpstr>CD = Container Delivery</vt:lpstr>
      <vt:lpstr>Containers are built on layers</vt:lpstr>
      <vt:lpstr>Running a Container adds a Writable Layer</vt:lpstr>
      <vt:lpstr>Building a Docker Container</vt:lpstr>
      <vt:lpstr>Subsequent Build Actions</vt:lpstr>
      <vt:lpstr>Build</vt:lpstr>
      <vt:lpstr>“Docker” Search results on GitHub</vt:lpstr>
      <vt:lpstr>Demo Build</vt:lpstr>
      <vt:lpstr>Demo run container after build</vt:lpstr>
      <vt:lpstr>Image and Container Specifics</vt:lpstr>
      <vt:lpstr>Image and Container Specifics</vt:lpstr>
      <vt:lpstr>Container Details &amp; Operations</vt:lpstr>
      <vt:lpstr>For example: build container for Oracle WebLogic</vt:lpstr>
      <vt:lpstr>Build File for WebLogic</vt:lpstr>
      <vt:lpstr>Build File for WebLogic (2)</vt:lpstr>
      <vt:lpstr>Turn container into image</vt:lpstr>
      <vt:lpstr>Automated Configuration Management</vt:lpstr>
      <vt:lpstr>Proposed workflow for building Docker Container Images</vt:lpstr>
      <vt:lpstr>Notes on  Using Puppet with Docker</vt:lpstr>
      <vt:lpstr>Demo build with Puppet</vt:lpstr>
      <vt:lpstr>Run GUI applications  in Docker Container</vt:lpstr>
      <vt:lpstr>Docker and Windows</vt:lpstr>
      <vt:lpstr>Docker cannot run on Windows - directly</vt:lpstr>
      <vt:lpstr>Docker cannot run on Windows - directly, without Linux VM</vt:lpstr>
      <vt:lpstr>Vagrant to the rescue</vt:lpstr>
      <vt:lpstr>Vagrant to the rescue</vt:lpstr>
      <vt:lpstr>Vagrant Docker Provisioning</vt:lpstr>
      <vt:lpstr>Vagrant Docker Provisioning</vt:lpstr>
      <vt:lpstr>Vagrant with Docker  Folder Mapping</vt:lpstr>
      <vt:lpstr>Demo – Run Docker Containers with Vagrant</vt:lpstr>
      <vt:lpstr>Docker on Windows  – other options</vt:lpstr>
      <vt:lpstr>Docker Containers  Status &amp; Future</vt:lpstr>
      <vt:lpstr>Oracle and Docker</vt:lpstr>
      <vt:lpstr>Summary</vt:lpstr>
      <vt:lpstr>What did you get from this session?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EverythingThatIsReallyUsefulinOracleDatabase12cforApplicationDevelopers_OOW2014</dc:title>
  <dc:creator>Lucas.Jellema@amis.nl</dc:creator>
  <cp:lastModifiedBy>Lucas Jellema</cp:lastModifiedBy>
  <cp:revision>618</cp:revision>
  <cp:lastPrinted>2013-03-13T15:49:11Z</cp:lastPrinted>
  <dcterms:created xsi:type="dcterms:W3CDTF">2013-06-19T12:21:41Z</dcterms:created>
  <dcterms:modified xsi:type="dcterms:W3CDTF">2015-10-18T13:55:19Z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0x01010099BB16BB707F6D46B9645CA99004B4CC</vt:lpwstr>
  </property>
</Properties>
</file>