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Intro: </a:t>
            </a:r>
          </a:p>
          <a:p>
            <a:pPr/>
            <a:r>
              <a:t>Hi I'm Sophia</a:t>
            </a:r>
            <a:br/>
            <a:br/>
            <a:r>
              <a:t>And my name is Georgia. </a:t>
            </a:r>
          </a:p>
          <a:p>
            <a:pPr/>
          </a:p>
          <a:p>
            <a:pPr/>
            <a:r>
              <a:t>Welcome to our presentation today .</a:t>
            </a:r>
          </a:p>
          <a:p>
            <a:pPr/>
          </a:p>
          <a:p>
            <a:pPr/>
            <a:r>
              <a:t>Today we are are going to talk about how the NetBeans IDE helps you to write, test and debug java. we're also going to demonstrate and explain to you how you can use all of these cool and helpful tools to help you write better code.</a:t>
            </a:r>
          </a:p>
          <a:p>
            <a:pPr/>
          </a:p>
          <a:p>
            <a:pPr/>
            <a:r>
              <a:t>We're both really excited to have been given this awesome opportunity and  to be here today to share all of our Netbeans hints and tips. </a:t>
            </a:r>
          </a:p>
          <a:p>
            <a:pPr/>
          </a:p>
          <a:p>
            <a:pPr/>
            <a:r>
              <a:t>So before we begin we're going to give you little bit of background history on who we 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Ok, so who am I? </a:t>
            </a:r>
            <a:br/>
            <a:r>
              <a:t>Okay so my name is Georgia. I have studied at Computer Science at De Montfort University and my hobbies include reading and cycling. This opportunity to speak to you all represents a lot of firsts for me. This is my first time at Java one and my first time in America actually. We both came a couple of days early just to site see. This is also my first time giving a presentation in front of so many people so you will have to forgive me if I am a bit nervous.</a:t>
            </a:r>
          </a:p>
          <a:p>
            <a:pPr/>
          </a:p>
          <a:p>
            <a:pPr/>
            <a:r>
              <a:t>I am sophia as i mentioned previously, and I have recently finished my Software Engineering Degree at De Montfort university. I am now working towards a whole new chapter in my life. And this talk is just the beginning of it all. </a:t>
            </a:r>
          </a:p>
          <a:p>
            <a:pPr/>
            <a:br/>
            <a:r>
              <a:t>What do we do:</a:t>
            </a:r>
          </a:p>
          <a:p>
            <a:pPr/>
            <a:r>
              <a:t>so what do we do? Together we both work at IDR Solutions which is a small, dynamic company based in the UK who specialize in Java, PDF and HTML5 solutions. We have a large customer database which is composed of customers who are based all around the world.</a:t>
            </a:r>
          </a:p>
          <a:p>
            <a:pPr/>
          </a:p>
          <a:p>
            <a:pPr/>
            <a:r>
              <a:t>It is when we are working on the development of our java pdf library, we utilize the vast amount of features which netbeans contains. We love how Netbeans works and how we individually and as a team work with netbeans, this is why we want to share our knowledge with you today.</a:t>
            </a:r>
          </a:p>
          <a:p>
            <a:pPr/>
          </a:p>
          <a:p>
            <a:pPr/>
          </a:p>
          <a:p>
            <a:pPr/>
            <a:r>
              <a:t>who are you?</a:t>
            </a:r>
          </a:p>
          <a:p>
            <a:pPr/>
            <a:r>
              <a:t>So who are you? We both know that everyone here has different backgrounds.</a:t>
            </a:r>
          </a:p>
          <a:p>
            <a:pPr/>
          </a:p>
          <a:p>
            <a:pPr/>
            <a:r>
              <a:t>You may have worked with different languages both on and off the screen, worked with different IDE's and have varying levels of experience.</a:t>
            </a:r>
          </a:p>
          <a:p>
            <a:pPr/>
          </a:p>
          <a:p>
            <a:pPr/>
            <a:r>
              <a:t>We're hoping that no matter where you've come from, that by the end of this presentation, you can all walk away with having learnt something new about how the netbeans IDE can also help you. </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What is netbeans?</a:t>
            </a:r>
          </a:p>
          <a:p>
            <a:pPr/>
            <a:r>
              <a:t>Before we try and convince you that the sun shines brighter with the NetBeans IDE we should probably fill you guys in with what Netbeans is and how we found it to be the most helpful and useful IDE.</a:t>
            </a:r>
          </a:p>
          <a:p>
            <a:pPr/>
            <a:r>
              <a:t>Why Switch to netbeans?</a:t>
            </a:r>
          </a:p>
          <a:p>
            <a:pPr/>
            <a:r>
              <a:t>Why should you switch to netbeans you ask?  well We've put together a list of reasons as to why we think you should switch and why people are already switching</a:t>
            </a:r>
          </a:p>
          <a:p>
            <a:pPr/>
            <a:r>
              <a:t>Our favourite features and options </a:t>
            </a:r>
          </a:p>
          <a:p>
            <a:pPr/>
            <a:r>
              <a:t>We're going to show you our favourite features and options. We use a lot of these on a day to day basis and they save a lot of time and it allows us to  write better quality code. This work ethic goes nicely with our company motto 'If you can keep it simple, then do'. </a:t>
            </a:r>
          </a:p>
          <a:p>
            <a:pPr/>
            <a:r>
              <a:t>Hands on demo</a:t>
            </a:r>
          </a:p>
          <a:p>
            <a:pPr/>
            <a:r>
              <a:t>We will also be giving a hands on demonstration to highlight more features.</a:t>
            </a:r>
          </a:p>
          <a:p>
            <a:pPr/>
            <a:r>
              <a:t>While hoping the I.T gods will be on our side.</a:t>
            </a:r>
          </a:p>
          <a:p>
            <a:pPr/>
            <a:r>
              <a:t>If not then we have plenty cat pictures to show you as a back up.</a:t>
            </a:r>
          </a:p>
          <a:p>
            <a:pPr/>
          </a:p>
          <a:p>
            <a:pPr/>
          </a:p>
          <a:p>
            <a:pPr/>
            <a:r>
              <a:t>Recommendations </a:t>
            </a:r>
          </a:p>
          <a:p>
            <a:pPr/>
            <a:r>
              <a:t>We have a list of different recommendations, this includes a few books, websites and other learning material. </a:t>
            </a:r>
          </a:p>
          <a:p>
            <a:pPr/>
            <a:r>
              <a:t>Questions </a:t>
            </a:r>
          </a:p>
          <a:p>
            <a:pPr/>
            <a:r>
              <a:t>if you have any question then please ask them at the end of the presentation.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hyperlink" Target="http://www.amazon.com/JavaFX-Client-Programming-NetBeans-Platform/dp/0321927710" TargetMode="External"/><Relationship Id="rId7" Type="http://schemas.openxmlformats.org/officeDocument/2006/relationships/hyperlink" Target="http://www.apress.com/9781484212585"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wallpaper2_4.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20" name="Shape 120"/>
          <p:cNvSpPr/>
          <p:nvPr/>
        </p:nvSpPr>
        <p:spPr>
          <a:xfrm>
            <a:off x="254000" y="546100"/>
            <a:ext cx="8940800" cy="350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5600">
                <a:solidFill>
                  <a:srgbClr val="FFFFFF"/>
                </a:solidFill>
                <a:latin typeface="Helvetica"/>
                <a:ea typeface="Helvetica"/>
                <a:cs typeface="Helvetica"/>
                <a:sym typeface="Helvetica"/>
              </a:defRPr>
            </a:lvl1pPr>
          </a:lstStyle>
          <a:p>
            <a:pPr/>
            <a:r>
              <a:t>Writing Better Code: How the NetBeans IDE Helps You Write, Test, and Debug Java</a:t>
            </a:r>
          </a:p>
        </p:txBody>
      </p:sp>
      <p:sp>
        <p:nvSpPr>
          <p:cNvPr id="121" name="Shape 121"/>
          <p:cNvSpPr/>
          <p:nvPr/>
        </p:nvSpPr>
        <p:spPr>
          <a:xfrm>
            <a:off x="431800" y="7810500"/>
            <a:ext cx="5168900"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solidFill>
                  <a:srgbClr val="FFFFFF"/>
                </a:solidFill>
                <a:latin typeface="Avenir Light"/>
                <a:ea typeface="Avenir Light"/>
                <a:cs typeface="Avenir Light"/>
                <a:sym typeface="Avenir Light"/>
              </a:defRPr>
            </a:pPr>
            <a:r>
              <a:t>Sophia Matarazzo </a:t>
            </a:r>
          </a:p>
          <a:p>
            <a:pPr algn="r">
              <a:defRPr sz="4000">
                <a:solidFill>
                  <a:srgbClr val="FFFFFF"/>
                </a:solidFill>
                <a:latin typeface="Avenir Light"/>
                <a:ea typeface="Avenir Light"/>
                <a:cs typeface="Avenir Light"/>
                <a:sym typeface="Avenir Light"/>
              </a:defRPr>
            </a:pPr>
            <a:r>
              <a:t> Georgia Ingham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93"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94" name="Shape 194"/>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3. Customise and import shortcuts</a:t>
            </a:r>
          </a:p>
        </p:txBody>
      </p:sp>
      <p:sp>
        <p:nvSpPr>
          <p:cNvPr id="195" name="Shape 195"/>
          <p:cNvSpPr/>
          <p:nvPr/>
        </p:nvSpPr>
        <p:spPr>
          <a:xfrm>
            <a:off x="-10361" y="3208996"/>
            <a:ext cx="12458701" cy="534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89000" indent="-444500" algn="l">
              <a:buSzPct val="75000"/>
              <a:buChar char="•"/>
              <a:defRPr sz="4900"/>
            </a:pPr>
            <a:r>
              <a:t>Profile management</a:t>
            </a:r>
          </a:p>
          <a:p>
            <a:pPr lvl="1" marL="889000" indent="-444500" algn="l">
              <a:buSzPct val="75000"/>
              <a:buChar char="•"/>
              <a:defRPr sz="4900"/>
            </a:pPr>
            <a:r>
              <a:t>Customise keyboard shortcuts</a:t>
            </a:r>
          </a:p>
          <a:p>
            <a:pPr lvl="1" marL="889000" indent="-444500" algn="l">
              <a:buSzPct val="75000"/>
              <a:buChar char="•"/>
              <a:defRPr sz="4900"/>
            </a:pPr>
            <a:r>
              <a:t>Import shortcuts </a:t>
            </a:r>
          </a:p>
          <a:p>
            <a:pPr lvl="2" marL="1333500" indent="-444500" algn="l">
              <a:buSzPct val="75000"/>
              <a:buChar char="-"/>
              <a:defRPr sz="4900"/>
            </a:pPr>
            <a:r>
              <a:t>Can from another version of NetBeans  </a:t>
            </a:r>
          </a:p>
          <a:p>
            <a:pPr lvl="2" marL="1333500" indent="-444500" algn="l">
              <a:buSzPct val="75000"/>
              <a:buChar char="-"/>
              <a:defRPr sz="4900"/>
            </a:pPr>
            <a:r>
              <a:t>Can create your own </a:t>
            </a:r>
          </a:p>
          <a:p>
            <a:pPr lvl="2" marL="1333500" indent="-444500" algn="l">
              <a:buSzPct val="75000"/>
              <a:buChar char="-"/>
              <a:defRPr sz="4900"/>
            </a:pPr>
            <a:r>
              <a:t>Can be from another IDE</a:t>
            </a:r>
          </a:p>
          <a:p>
            <a:pPr lvl="1" marL="889000" indent="-444500" algn="l">
              <a:buSzPct val="75000"/>
              <a:buChar char="•"/>
              <a:defRPr sz="4900"/>
            </a:pPr>
            <a:r>
              <a:t>Keep settings consistent for a team</a:t>
            </a:r>
          </a:p>
        </p:txBody>
      </p:sp>
      <p:sp>
        <p:nvSpPr>
          <p:cNvPr id="196" name="Shape 196"/>
          <p:cNvSpPr/>
          <p:nvPr/>
        </p:nvSpPr>
        <p:spPr>
          <a:xfrm>
            <a:off x="81610" y="1245723"/>
            <a:ext cx="12841580"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2300"/>
              </a:spcBef>
              <a:defRPr sz="4900"/>
            </a:lvl1pPr>
          </a:lstStyle>
          <a:p>
            <a:pPr/>
            <a:r>
              <a:t>Fully customise your NetBeans with your own imports and shortcuts: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95">
                                            <p:bg/>
                                          </p:spTgt>
                                        </p:tgtEl>
                                        <p:attrNameLst>
                                          <p:attrName>style.visibility</p:attrName>
                                        </p:attrNameLst>
                                      </p:cBhvr>
                                      <p:to>
                                        <p:strVal val="visible"/>
                                      </p:to>
                                    </p:set>
                                    <p:anim calcmode="lin" valueType="num">
                                      <p:cBhvr>
                                        <p:cTn id="7" dur="1250" fill="hold"/>
                                        <p:tgtEl>
                                          <p:spTgt spid="195">
                                            <p:bg/>
                                          </p:spTgt>
                                        </p:tgtEl>
                                        <p:attrNameLst>
                                          <p:attrName>ppt_x</p:attrName>
                                        </p:attrNameLst>
                                      </p:cBhvr>
                                      <p:tavLst>
                                        <p:tav tm="0">
                                          <p:val>
                                            <p:strVal val="0-#ppt_w/2"/>
                                          </p:val>
                                        </p:tav>
                                        <p:tav tm="100000">
                                          <p:val>
                                            <p:strVal val="#ppt_x"/>
                                          </p:val>
                                        </p:tav>
                                      </p:tavLst>
                                    </p:anim>
                                    <p:anim calcmode="lin" valueType="num">
                                      <p:cBhvr>
                                        <p:cTn id="8" dur="1250" fill="hold"/>
                                        <p:tgtEl>
                                          <p:spTgt spid="19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95">
                                            <p:txEl>
                                              <p:pRg st="0" end="0"/>
                                            </p:txEl>
                                          </p:spTgt>
                                        </p:tgtEl>
                                        <p:attrNameLst>
                                          <p:attrName>style.visibility</p:attrName>
                                        </p:attrNameLst>
                                      </p:cBhvr>
                                      <p:to>
                                        <p:strVal val="visible"/>
                                      </p:to>
                                    </p:set>
                                    <p:anim calcmode="lin" valueType="num">
                                      <p:cBhvr>
                                        <p:cTn id="11" dur="1250" fill="hold"/>
                                        <p:tgtEl>
                                          <p:spTgt spid="195">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95">
                                            <p:txEl>
                                              <p:pRg st="1" end="1"/>
                                            </p:txEl>
                                          </p:spTgt>
                                        </p:tgtEl>
                                        <p:attrNameLst>
                                          <p:attrName>style.visibility</p:attrName>
                                        </p:attrNameLst>
                                      </p:cBhvr>
                                      <p:to>
                                        <p:strVal val="visible"/>
                                      </p:to>
                                    </p:set>
                                    <p:anim calcmode="lin" valueType="num">
                                      <p:cBhvr>
                                        <p:cTn id="17" dur="1250" fill="hold"/>
                                        <p:tgtEl>
                                          <p:spTgt spid="195">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195">
                                            <p:txEl>
                                              <p:pRg st="2" end="2"/>
                                            </p:txEl>
                                          </p:spTgt>
                                        </p:tgtEl>
                                        <p:attrNameLst>
                                          <p:attrName>style.visibility</p:attrName>
                                        </p:attrNameLst>
                                      </p:cBhvr>
                                      <p:to>
                                        <p:strVal val="visible"/>
                                      </p:to>
                                    </p:set>
                                    <p:anim calcmode="lin" valueType="num">
                                      <p:cBhvr>
                                        <p:cTn id="23" dur="1250" fill="hold"/>
                                        <p:tgtEl>
                                          <p:spTgt spid="195">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195">
                                            <p:txEl>
                                              <p:pRg st="3" end="3"/>
                                            </p:txEl>
                                          </p:spTgt>
                                        </p:tgtEl>
                                        <p:attrNameLst>
                                          <p:attrName>style.visibility</p:attrName>
                                        </p:attrNameLst>
                                      </p:cBhvr>
                                      <p:to>
                                        <p:strVal val="visible"/>
                                      </p:to>
                                    </p:set>
                                    <p:anim calcmode="lin" valueType="num">
                                      <p:cBhvr>
                                        <p:cTn id="29" dur="1250" fill="hold"/>
                                        <p:tgtEl>
                                          <p:spTgt spid="195">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lt" backwards="0">
                                    <p:tmAbs val="0"/>
                                  </p:iterate>
                                  <p:childTnLst>
                                    <p:set>
                                      <p:cBhvr>
                                        <p:cTn id="34" fill="hold"/>
                                        <p:tgtEl>
                                          <p:spTgt spid="195">
                                            <p:txEl>
                                              <p:pRg st="4" end="4"/>
                                            </p:txEl>
                                          </p:spTgt>
                                        </p:tgtEl>
                                        <p:attrNameLst>
                                          <p:attrName>style.visibility</p:attrName>
                                        </p:attrNameLst>
                                      </p:cBhvr>
                                      <p:to>
                                        <p:strVal val="visible"/>
                                      </p:to>
                                    </p:set>
                                    <p:anim calcmode="lin" valueType="num">
                                      <p:cBhvr>
                                        <p:cTn id="35" dur="1250" fill="hold"/>
                                        <p:tgtEl>
                                          <p:spTgt spid="195">
                                            <p:txEl>
                                              <p:pRg st="4" end="4"/>
                                            </p:txEl>
                                          </p:spTgt>
                                        </p:tgtEl>
                                        <p:attrNameLst>
                                          <p:attrName>ppt_x</p:attrName>
                                        </p:attrNameLst>
                                      </p:cBhvr>
                                      <p:tavLst>
                                        <p:tav tm="0">
                                          <p:val>
                                            <p:strVal val="0-#ppt_w/2"/>
                                          </p:val>
                                        </p:tav>
                                        <p:tav tm="100000">
                                          <p:val>
                                            <p:strVal val="#ppt_x"/>
                                          </p:val>
                                        </p:tav>
                                      </p:tavLst>
                                    </p:anim>
                                    <p:anim calcmode="lin" valueType="num">
                                      <p:cBhvr>
                                        <p:cTn id="36" dur="1250" fill="hold"/>
                                        <p:tgtEl>
                                          <p:spTgt spid="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lt" backwards="0">
                                    <p:tmAbs val="0"/>
                                  </p:iterate>
                                  <p:childTnLst>
                                    <p:set>
                                      <p:cBhvr>
                                        <p:cTn id="40" fill="hold"/>
                                        <p:tgtEl>
                                          <p:spTgt spid="195">
                                            <p:txEl>
                                              <p:pRg st="5" end="5"/>
                                            </p:txEl>
                                          </p:spTgt>
                                        </p:tgtEl>
                                        <p:attrNameLst>
                                          <p:attrName>style.visibility</p:attrName>
                                        </p:attrNameLst>
                                      </p:cBhvr>
                                      <p:to>
                                        <p:strVal val="visible"/>
                                      </p:to>
                                    </p:set>
                                    <p:anim calcmode="lin" valueType="num">
                                      <p:cBhvr>
                                        <p:cTn id="41" dur="1250" fill="hold"/>
                                        <p:tgtEl>
                                          <p:spTgt spid="195">
                                            <p:txEl>
                                              <p:pRg st="5" end="5"/>
                                            </p:txEl>
                                          </p:spTgt>
                                        </p:tgtEl>
                                        <p:attrNameLst>
                                          <p:attrName>ppt_x</p:attrName>
                                        </p:attrNameLst>
                                      </p:cBhvr>
                                      <p:tavLst>
                                        <p:tav tm="0">
                                          <p:val>
                                            <p:strVal val="0-#ppt_w/2"/>
                                          </p:val>
                                        </p:tav>
                                        <p:tav tm="100000">
                                          <p:val>
                                            <p:strVal val="#ppt_x"/>
                                          </p:val>
                                        </p:tav>
                                      </p:tavLst>
                                    </p:anim>
                                    <p:anim calcmode="lin" valueType="num">
                                      <p:cBhvr>
                                        <p:cTn id="42" dur="1250" fill="hold"/>
                                        <p:tgtEl>
                                          <p:spTgt spid="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 fill="hold">
                                  <p:stCondLst>
                                    <p:cond delay="0"/>
                                  </p:stCondLst>
                                  <p:iterate type="lt" backwards="0">
                                    <p:tmAbs val="0"/>
                                  </p:iterate>
                                  <p:childTnLst>
                                    <p:set>
                                      <p:cBhvr>
                                        <p:cTn id="46" fill="hold"/>
                                        <p:tgtEl>
                                          <p:spTgt spid="195">
                                            <p:txEl>
                                              <p:pRg st="6" end="6"/>
                                            </p:txEl>
                                          </p:spTgt>
                                        </p:tgtEl>
                                        <p:attrNameLst>
                                          <p:attrName>style.visibility</p:attrName>
                                        </p:attrNameLst>
                                      </p:cBhvr>
                                      <p:to>
                                        <p:strVal val="visible"/>
                                      </p:to>
                                    </p:set>
                                    <p:anim calcmode="lin" valueType="num">
                                      <p:cBhvr>
                                        <p:cTn id="47" dur="1250" fill="hold"/>
                                        <p:tgtEl>
                                          <p:spTgt spid="195">
                                            <p:txEl>
                                              <p:pRg st="6" end="6"/>
                                            </p:txEl>
                                          </p:spTgt>
                                        </p:tgtEl>
                                        <p:attrNameLst>
                                          <p:attrName>ppt_x</p:attrName>
                                        </p:attrNameLst>
                                      </p:cBhvr>
                                      <p:tavLst>
                                        <p:tav tm="0">
                                          <p:val>
                                            <p:strVal val="0-#ppt_w/2"/>
                                          </p:val>
                                        </p:tav>
                                        <p:tav tm="100000">
                                          <p:val>
                                            <p:strVal val="#ppt_x"/>
                                          </p:val>
                                        </p:tav>
                                      </p:tavLst>
                                    </p:anim>
                                    <p:anim calcmode="lin" valueType="num">
                                      <p:cBhvr>
                                        <p:cTn id="48" dur="1250" fill="hold"/>
                                        <p:tgtEl>
                                          <p:spTgt spid="1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99"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00" name="Shape 200"/>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4. Plugin Manager</a:t>
            </a:r>
          </a:p>
        </p:txBody>
      </p:sp>
      <p:sp>
        <p:nvSpPr>
          <p:cNvPr id="201" name="Shape 201"/>
          <p:cNvSpPr/>
          <p:nvPr/>
        </p:nvSpPr>
        <p:spPr>
          <a:xfrm>
            <a:off x="-3037" y="2403566"/>
            <a:ext cx="12458701" cy="384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89000" indent="-444500" algn="l">
              <a:buSzPct val="75000"/>
              <a:buChar char="•"/>
              <a:defRPr sz="4900"/>
            </a:pPr>
            <a:r>
              <a:t>Allows you add extra functionality to NetBeans</a:t>
            </a:r>
          </a:p>
          <a:p>
            <a:pPr lvl="1" marL="889000" indent="-444500" algn="l">
              <a:buSzPct val="75000"/>
              <a:buChar char="•"/>
              <a:defRPr sz="4900"/>
            </a:pPr>
            <a:r>
              <a:t>Displays plugin details in dialog box</a:t>
            </a:r>
          </a:p>
          <a:p>
            <a:pPr lvl="1" marL="889000" indent="-444500" algn="l">
              <a:buSzPct val="75000"/>
              <a:buChar char="•"/>
              <a:defRPr sz="4900"/>
            </a:pPr>
            <a:r>
              <a:t>Search feature</a:t>
            </a:r>
          </a:p>
          <a:p>
            <a:pPr lvl="1" marL="889000" indent="-444500" algn="l">
              <a:buSzPct val="75000"/>
              <a:buChar char="•"/>
              <a:defRPr sz="4900"/>
            </a:pPr>
            <a:r>
              <a:t>Can install, activate and disable plugins</a:t>
            </a:r>
          </a:p>
        </p:txBody>
      </p:sp>
      <p:sp>
        <p:nvSpPr>
          <p:cNvPr id="202" name="Shape 202"/>
          <p:cNvSpPr/>
          <p:nvPr/>
        </p:nvSpPr>
        <p:spPr>
          <a:xfrm>
            <a:off x="29489" y="1217658"/>
            <a:ext cx="7757389"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900"/>
            </a:lvl1pPr>
          </a:lstStyle>
          <a:p>
            <a:pPr/>
            <a:r>
              <a:t>NetBeans Plugin Manager: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01">
                                            <p:bg/>
                                          </p:spTgt>
                                        </p:tgtEl>
                                        <p:attrNameLst>
                                          <p:attrName>style.visibility</p:attrName>
                                        </p:attrNameLst>
                                      </p:cBhvr>
                                      <p:to>
                                        <p:strVal val="visible"/>
                                      </p:to>
                                    </p:set>
                                    <p:anim calcmode="lin" valueType="num">
                                      <p:cBhvr>
                                        <p:cTn id="7" dur="1250" fill="hold"/>
                                        <p:tgtEl>
                                          <p:spTgt spid="201">
                                            <p:bg/>
                                          </p:spTgt>
                                        </p:tgtEl>
                                        <p:attrNameLst>
                                          <p:attrName>ppt_x</p:attrName>
                                        </p:attrNameLst>
                                      </p:cBhvr>
                                      <p:tavLst>
                                        <p:tav tm="0">
                                          <p:val>
                                            <p:strVal val="0-#ppt_w/2"/>
                                          </p:val>
                                        </p:tav>
                                        <p:tav tm="100000">
                                          <p:val>
                                            <p:strVal val="#ppt_x"/>
                                          </p:val>
                                        </p:tav>
                                      </p:tavLst>
                                    </p:anim>
                                    <p:anim calcmode="lin" valueType="num">
                                      <p:cBhvr>
                                        <p:cTn id="8" dur="1250" fill="hold"/>
                                        <p:tgtEl>
                                          <p:spTgt spid="20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01">
                                            <p:txEl>
                                              <p:pRg st="0" end="0"/>
                                            </p:txEl>
                                          </p:spTgt>
                                        </p:tgtEl>
                                        <p:attrNameLst>
                                          <p:attrName>style.visibility</p:attrName>
                                        </p:attrNameLst>
                                      </p:cBhvr>
                                      <p:to>
                                        <p:strVal val="visible"/>
                                      </p:to>
                                    </p:set>
                                    <p:anim calcmode="lin" valueType="num">
                                      <p:cBhvr>
                                        <p:cTn id="11" dur="1250" fill="hold"/>
                                        <p:tgtEl>
                                          <p:spTgt spid="201">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2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01">
                                            <p:txEl>
                                              <p:pRg st="1" end="1"/>
                                            </p:txEl>
                                          </p:spTgt>
                                        </p:tgtEl>
                                        <p:attrNameLst>
                                          <p:attrName>style.visibility</p:attrName>
                                        </p:attrNameLst>
                                      </p:cBhvr>
                                      <p:to>
                                        <p:strVal val="visible"/>
                                      </p:to>
                                    </p:set>
                                    <p:anim calcmode="lin" valueType="num">
                                      <p:cBhvr>
                                        <p:cTn id="17" dur="1250" fill="hold"/>
                                        <p:tgtEl>
                                          <p:spTgt spid="201">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01">
                                            <p:txEl>
                                              <p:pRg st="2" end="2"/>
                                            </p:txEl>
                                          </p:spTgt>
                                        </p:tgtEl>
                                        <p:attrNameLst>
                                          <p:attrName>style.visibility</p:attrName>
                                        </p:attrNameLst>
                                      </p:cBhvr>
                                      <p:to>
                                        <p:strVal val="visible"/>
                                      </p:to>
                                    </p:set>
                                    <p:anim calcmode="lin" valueType="num">
                                      <p:cBhvr>
                                        <p:cTn id="23" dur="1250" fill="hold"/>
                                        <p:tgtEl>
                                          <p:spTgt spid="201">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2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201">
                                            <p:txEl>
                                              <p:pRg st="3" end="3"/>
                                            </p:txEl>
                                          </p:spTgt>
                                        </p:tgtEl>
                                        <p:attrNameLst>
                                          <p:attrName>style.visibility</p:attrName>
                                        </p:attrNameLst>
                                      </p:cBhvr>
                                      <p:to>
                                        <p:strVal val="visible"/>
                                      </p:to>
                                    </p:set>
                                    <p:anim calcmode="lin" valueType="num">
                                      <p:cBhvr>
                                        <p:cTn id="29" dur="1250" fill="hold"/>
                                        <p:tgtEl>
                                          <p:spTgt spid="201">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20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05"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06" name="Shape 206"/>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5. Code completion</a:t>
            </a:r>
          </a:p>
        </p:txBody>
      </p:sp>
      <p:sp>
        <p:nvSpPr>
          <p:cNvPr id="207" name="Shape 207"/>
          <p:cNvSpPr/>
          <p:nvPr/>
        </p:nvSpPr>
        <p:spPr>
          <a:xfrm>
            <a:off x="6095" y="2940825"/>
            <a:ext cx="12458701" cy="609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89000" indent="-444500" algn="l">
              <a:buSzPct val="75000"/>
              <a:buChar char="•"/>
              <a:defRPr sz="4900"/>
            </a:pPr>
            <a:r>
              <a:t>“Smart” Code Completion </a:t>
            </a:r>
          </a:p>
          <a:p>
            <a:pPr lvl="2" marL="1333500" indent="-444500" algn="l">
              <a:buSzPct val="75000"/>
              <a:buChar char="-"/>
              <a:defRPr sz="4900"/>
            </a:pPr>
            <a:r>
              <a:t>Context Sensitive</a:t>
            </a:r>
          </a:p>
          <a:p>
            <a:pPr lvl="1" marL="889000" indent="-444500" algn="l">
              <a:buSzPct val="75000"/>
              <a:buChar char="•"/>
              <a:defRPr sz="4900"/>
            </a:pPr>
            <a:r>
              <a:t>Generate Code</a:t>
            </a:r>
          </a:p>
          <a:p>
            <a:pPr lvl="2" marL="1333500" indent="-444500" algn="l">
              <a:buSzPct val="75000"/>
              <a:buChar char="-"/>
              <a:defRPr sz="4900"/>
            </a:pPr>
            <a:r>
              <a:t>Keywords, variable names</a:t>
            </a:r>
          </a:p>
          <a:p>
            <a:pPr lvl="1" marL="889000" indent="-444500" algn="l">
              <a:buSzPct val="75000"/>
              <a:buChar char="•"/>
              <a:defRPr sz="4900"/>
            </a:pPr>
            <a:r>
              <a:t>Working with JavaDoc</a:t>
            </a:r>
          </a:p>
          <a:p>
            <a:pPr lvl="1" marL="889000" indent="-444500" algn="l">
              <a:buSzPct val="75000"/>
              <a:buChar char="•"/>
              <a:defRPr sz="4900"/>
            </a:pPr>
            <a:r>
              <a:t>Managing Imports</a:t>
            </a:r>
          </a:p>
          <a:p>
            <a:pPr lvl="2" marL="1333500" indent="-444500" algn="l">
              <a:buSzPct val="75000"/>
              <a:buChar char="-"/>
              <a:defRPr sz="4900"/>
            </a:pPr>
            <a:r>
              <a:t>Automatic imports when class dynamically imported</a:t>
            </a:r>
          </a:p>
        </p:txBody>
      </p:sp>
      <p:sp>
        <p:nvSpPr>
          <p:cNvPr id="208" name="Shape 208"/>
          <p:cNvSpPr/>
          <p:nvPr/>
        </p:nvSpPr>
        <p:spPr>
          <a:xfrm>
            <a:off x="-14745" y="1171999"/>
            <a:ext cx="12819800"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800"/>
              </a:spcBef>
              <a:defRPr sz="4900"/>
            </a:lvl1pPr>
          </a:lstStyle>
          <a:p>
            <a:pPr/>
            <a:r>
              <a:t>You can use NetBeans Code Completion tool for the following: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07">
                                            <p:bg/>
                                          </p:spTgt>
                                        </p:tgtEl>
                                        <p:attrNameLst>
                                          <p:attrName>style.visibility</p:attrName>
                                        </p:attrNameLst>
                                      </p:cBhvr>
                                      <p:to>
                                        <p:strVal val="visible"/>
                                      </p:to>
                                    </p:set>
                                    <p:anim calcmode="lin" valueType="num">
                                      <p:cBhvr>
                                        <p:cTn id="7" dur="1250" fill="hold"/>
                                        <p:tgtEl>
                                          <p:spTgt spid="207">
                                            <p:bg/>
                                          </p:spTgt>
                                        </p:tgtEl>
                                        <p:attrNameLst>
                                          <p:attrName>ppt_x</p:attrName>
                                        </p:attrNameLst>
                                      </p:cBhvr>
                                      <p:tavLst>
                                        <p:tav tm="0">
                                          <p:val>
                                            <p:strVal val="0-#ppt_w/2"/>
                                          </p:val>
                                        </p:tav>
                                        <p:tav tm="100000">
                                          <p:val>
                                            <p:strVal val="#ppt_x"/>
                                          </p:val>
                                        </p:tav>
                                      </p:tavLst>
                                    </p:anim>
                                    <p:anim calcmode="lin" valueType="num">
                                      <p:cBhvr>
                                        <p:cTn id="8" dur="1250" fill="hold"/>
                                        <p:tgtEl>
                                          <p:spTgt spid="20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07">
                                            <p:txEl>
                                              <p:pRg st="0" end="0"/>
                                            </p:txEl>
                                          </p:spTgt>
                                        </p:tgtEl>
                                        <p:attrNameLst>
                                          <p:attrName>style.visibility</p:attrName>
                                        </p:attrNameLst>
                                      </p:cBhvr>
                                      <p:to>
                                        <p:strVal val="visible"/>
                                      </p:to>
                                    </p:set>
                                    <p:anim calcmode="lin" valueType="num">
                                      <p:cBhvr>
                                        <p:cTn id="11" dur="1250" fill="hold"/>
                                        <p:tgtEl>
                                          <p:spTgt spid="207">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2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07">
                                            <p:txEl>
                                              <p:pRg st="1" end="1"/>
                                            </p:txEl>
                                          </p:spTgt>
                                        </p:tgtEl>
                                        <p:attrNameLst>
                                          <p:attrName>style.visibility</p:attrName>
                                        </p:attrNameLst>
                                      </p:cBhvr>
                                      <p:to>
                                        <p:strVal val="visible"/>
                                      </p:to>
                                    </p:set>
                                    <p:anim calcmode="lin" valueType="num">
                                      <p:cBhvr>
                                        <p:cTn id="17" dur="1250" fill="hold"/>
                                        <p:tgtEl>
                                          <p:spTgt spid="207">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2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07">
                                            <p:txEl>
                                              <p:pRg st="2" end="2"/>
                                            </p:txEl>
                                          </p:spTgt>
                                        </p:tgtEl>
                                        <p:attrNameLst>
                                          <p:attrName>style.visibility</p:attrName>
                                        </p:attrNameLst>
                                      </p:cBhvr>
                                      <p:to>
                                        <p:strVal val="visible"/>
                                      </p:to>
                                    </p:set>
                                    <p:anim calcmode="lin" valueType="num">
                                      <p:cBhvr>
                                        <p:cTn id="23" dur="1250" fill="hold"/>
                                        <p:tgtEl>
                                          <p:spTgt spid="207">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2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207">
                                            <p:txEl>
                                              <p:pRg st="3" end="3"/>
                                            </p:txEl>
                                          </p:spTgt>
                                        </p:tgtEl>
                                        <p:attrNameLst>
                                          <p:attrName>style.visibility</p:attrName>
                                        </p:attrNameLst>
                                      </p:cBhvr>
                                      <p:to>
                                        <p:strVal val="visible"/>
                                      </p:to>
                                    </p:set>
                                    <p:anim calcmode="lin" valueType="num">
                                      <p:cBhvr>
                                        <p:cTn id="29" dur="1250" fill="hold"/>
                                        <p:tgtEl>
                                          <p:spTgt spid="207">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2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lt" backwards="0">
                                    <p:tmAbs val="0"/>
                                  </p:iterate>
                                  <p:childTnLst>
                                    <p:set>
                                      <p:cBhvr>
                                        <p:cTn id="34" fill="hold"/>
                                        <p:tgtEl>
                                          <p:spTgt spid="207">
                                            <p:txEl>
                                              <p:pRg st="4" end="4"/>
                                            </p:txEl>
                                          </p:spTgt>
                                        </p:tgtEl>
                                        <p:attrNameLst>
                                          <p:attrName>style.visibility</p:attrName>
                                        </p:attrNameLst>
                                      </p:cBhvr>
                                      <p:to>
                                        <p:strVal val="visible"/>
                                      </p:to>
                                    </p:set>
                                    <p:anim calcmode="lin" valueType="num">
                                      <p:cBhvr>
                                        <p:cTn id="35" dur="1250" fill="hold"/>
                                        <p:tgtEl>
                                          <p:spTgt spid="207">
                                            <p:txEl>
                                              <p:pRg st="4" end="4"/>
                                            </p:txEl>
                                          </p:spTgt>
                                        </p:tgtEl>
                                        <p:attrNameLst>
                                          <p:attrName>ppt_x</p:attrName>
                                        </p:attrNameLst>
                                      </p:cBhvr>
                                      <p:tavLst>
                                        <p:tav tm="0">
                                          <p:val>
                                            <p:strVal val="0-#ppt_w/2"/>
                                          </p:val>
                                        </p:tav>
                                        <p:tav tm="100000">
                                          <p:val>
                                            <p:strVal val="#ppt_x"/>
                                          </p:val>
                                        </p:tav>
                                      </p:tavLst>
                                    </p:anim>
                                    <p:anim calcmode="lin" valueType="num">
                                      <p:cBhvr>
                                        <p:cTn id="36" dur="1250" fill="hold"/>
                                        <p:tgtEl>
                                          <p:spTgt spid="2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lt" backwards="0">
                                    <p:tmAbs val="0"/>
                                  </p:iterate>
                                  <p:childTnLst>
                                    <p:set>
                                      <p:cBhvr>
                                        <p:cTn id="40" fill="hold"/>
                                        <p:tgtEl>
                                          <p:spTgt spid="207">
                                            <p:txEl>
                                              <p:pRg st="5" end="5"/>
                                            </p:txEl>
                                          </p:spTgt>
                                        </p:tgtEl>
                                        <p:attrNameLst>
                                          <p:attrName>style.visibility</p:attrName>
                                        </p:attrNameLst>
                                      </p:cBhvr>
                                      <p:to>
                                        <p:strVal val="visible"/>
                                      </p:to>
                                    </p:set>
                                    <p:anim calcmode="lin" valueType="num">
                                      <p:cBhvr>
                                        <p:cTn id="41" dur="1250" fill="hold"/>
                                        <p:tgtEl>
                                          <p:spTgt spid="207">
                                            <p:txEl>
                                              <p:pRg st="5" end="5"/>
                                            </p:txEl>
                                          </p:spTgt>
                                        </p:tgtEl>
                                        <p:attrNameLst>
                                          <p:attrName>ppt_x</p:attrName>
                                        </p:attrNameLst>
                                      </p:cBhvr>
                                      <p:tavLst>
                                        <p:tav tm="0">
                                          <p:val>
                                            <p:strVal val="0-#ppt_w/2"/>
                                          </p:val>
                                        </p:tav>
                                        <p:tav tm="100000">
                                          <p:val>
                                            <p:strVal val="#ppt_x"/>
                                          </p:val>
                                        </p:tav>
                                      </p:tavLst>
                                    </p:anim>
                                    <p:anim calcmode="lin" valueType="num">
                                      <p:cBhvr>
                                        <p:cTn id="42" dur="1250" fill="hold"/>
                                        <p:tgtEl>
                                          <p:spTgt spid="2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 fill="hold">
                                  <p:stCondLst>
                                    <p:cond delay="0"/>
                                  </p:stCondLst>
                                  <p:iterate type="lt" backwards="0">
                                    <p:tmAbs val="0"/>
                                  </p:iterate>
                                  <p:childTnLst>
                                    <p:set>
                                      <p:cBhvr>
                                        <p:cTn id="46" fill="hold"/>
                                        <p:tgtEl>
                                          <p:spTgt spid="207">
                                            <p:txEl>
                                              <p:pRg st="6" end="6"/>
                                            </p:txEl>
                                          </p:spTgt>
                                        </p:tgtEl>
                                        <p:attrNameLst>
                                          <p:attrName>style.visibility</p:attrName>
                                        </p:attrNameLst>
                                      </p:cBhvr>
                                      <p:to>
                                        <p:strVal val="visible"/>
                                      </p:to>
                                    </p:set>
                                    <p:anim calcmode="lin" valueType="num">
                                      <p:cBhvr>
                                        <p:cTn id="47" dur="1250" fill="hold"/>
                                        <p:tgtEl>
                                          <p:spTgt spid="207">
                                            <p:txEl>
                                              <p:pRg st="6" end="6"/>
                                            </p:txEl>
                                          </p:spTgt>
                                        </p:tgtEl>
                                        <p:attrNameLst>
                                          <p:attrName>ppt_x</p:attrName>
                                        </p:attrNameLst>
                                      </p:cBhvr>
                                      <p:tavLst>
                                        <p:tav tm="0">
                                          <p:val>
                                            <p:strVal val="0-#ppt_w/2"/>
                                          </p:val>
                                        </p:tav>
                                        <p:tav tm="100000">
                                          <p:val>
                                            <p:strVal val="#ppt_x"/>
                                          </p:val>
                                        </p:tav>
                                      </p:tavLst>
                                    </p:anim>
                                    <p:anim calcmode="lin" valueType="num">
                                      <p:cBhvr>
                                        <p:cTn id="48" dur="1250" fill="hold"/>
                                        <p:tgtEl>
                                          <p:spTgt spid="2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11"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12" name="Shape 212"/>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6. Built in testing</a:t>
            </a:r>
          </a:p>
        </p:txBody>
      </p:sp>
      <p:sp>
        <p:nvSpPr>
          <p:cNvPr id="213" name="Shape 213"/>
          <p:cNvSpPr/>
          <p:nvPr/>
        </p:nvSpPr>
        <p:spPr>
          <a:xfrm>
            <a:off x="-10838" y="2504016"/>
            <a:ext cx="12458701" cy="534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buSzPct val="75000"/>
              <a:buChar char="•"/>
              <a:defRPr sz="4900"/>
            </a:pPr>
          </a:p>
          <a:p>
            <a:pPr lvl="1" marL="1049513" indent="-605013" algn="l">
              <a:buSzPct val="75000"/>
              <a:buChar char="•"/>
              <a:defRPr sz="4900"/>
            </a:pPr>
            <a:r>
              <a:t>Testing tools</a:t>
            </a:r>
            <a:br/>
            <a:r>
              <a:t>- JUnit  </a:t>
            </a:r>
            <a:br/>
            <a:r>
              <a:t>- TestNG</a:t>
            </a:r>
          </a:p>
          <a:p>
            <a:pPr lvl="1" marL="1049513" indent="-605013" algn="l">
              <a:buSzPct val="75000"/>
              <a:buChar char="•"/>
              <a:defRPr sz="4900"/>
            </a:pPr>
            <a:r>
              <a:t>Code analysers</a:t>
            </a:r>
            <a:br/>
            <a:r>
              <a:t>- PMD</a:t>
            </a:r>
            <a:br/>
            <a:r>
              <a:t>- FindBugs</a:t>
            </a:r>
          </a:p>
        </p:txBody>
      </p:sp>
      <p:sp>
        <p:nvSpPr>
          <p:cNvPr id="214" name="Shape 214"/>
          <p:cNvSpPr/>
          <p:nvPr/>
        </p:nvSpPr>
        <p:spPr>
          <a:xfrm>
            <a:off x="-14745" y="1171999"/>
            <a:ext cx="11944224"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800"/>
              </a:spcBef>
              <a:defRPr sz="4900"/>
            </a:lvl1pPr>
          </a:lstStyle>
          <a:p>
            <a:pPr/>
            <a:r>
              <a:t>NetBeans has a range of tools to help test and improve code quality: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17"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18" name="Shape 218"/>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7. Formatting options</a:t>
            </a:r>
          </a:p>
        </p:txBody>
      </p:sp>
      <p:sp>
        <p:nvSpPr>
          <p:cNvPr id="219" name="Shape 219"/>
          <p:cNvSpPr/>
          <p:nvPr/>
        </p:nvSpPr>
        <p:spPr>
          <a:xfrm>
            <a:off x="-10838" y="2556242"/>
            <a:ext cx="13026476" cy="579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89000" indent="-444500" algn="l">
              <a:buSzPct val="75000"/>
              <a:buChar char="•"/>
              <a:defRPr sz="4700"/>
            </a:pPr>
            <a:r>
              <a:t>Imports and the order they are written</a:t>
            </a:r>
          </a:p>
          <a:p>
            <a:pPr lvl="2" marL="1333500" indent="-444500" algn="l">
              <a:buSzPct val="75000"/>
              <a:buChar char="-"/>
              <a:defRPr sz="4700"/>
            </a:pPr>
            <a:r>
              <a:t>Only import specific package files</a:t>
            </a:r>
          </a:p>
          <a:p>
            <a:pPr lvl="1" marL="889000" indent="-444500" algn="l">
              <a:buSzPct val="75000"/>
              <a:buChar char="•"/>
              <a:defRPr sz="4700"/>
            </a:pPr>
            <a:r>
              <a:t>Easy naming conventions</a:t>
            </a:r>
          </a:p>
          <a:p>
            <a:pPr lvl="2" marL="1333500" indent="-444500" algn="l">
              <a:buSzPct val="75000"/>
              <a:buChar char="-"/>
              <a:defRPr sz="4700"/>
            </a:pPr>
            <a:r>
              <a:t>Local variable Prefixes and Suffixes</a:t>
            </a:r>
          </a:p>
          <a:p>
            <a:pPr lvl="1" marL="889000" indent="-444500" algn="l">
              <a:buSzPct val="75000"/>
              <a:buChar char="•"/>
              <a:defRPr sz="4700"/>
            </a:pPr>
            <a:r>
              <a:t>Braces</a:t>
            </a:r>
          </a:p>
          <a:p>
            <a:pPr lvl="2" marL="1333500" indent="-444500" algn="l">
              <a:buSzPct val="75000"/>
              <a:buChar char="-"/>
              <a:defRPr sz="4700"/>
            </a:pPr>
            <a:r>
              <a:t>Helping keep code consistent</a:t>
            </a:r>
          </a:p>
          <a:p>
            <a:pPr lvl="1" marL="889000" indent="-444500" algn="l">
              <a:buSzPct val="75000"/>
              <a:buChar char="•"/>
              <a:defRPr sz="4700"/>
            </a:pPr>
            <a:r>
              <a:t>Spaces </a:t>
            </a:r>
          </a:p>
          <a:p>
            <a:pPr lvl="2" marL="1333500" indent="-444500" algn="l">
              <a:buSzPct val="75000"/>
              <a:buChar char="-"/>
              <a:defRPr sz="4700"/>
            </a:pPr>
            <a:r>
              <a:t>NetBeans will sort this out for me</a:t>
            </a:r>
          </a:p>
        </p:txBody>
      </p:sp>
      <p:sp>
        <p:nvSpPr>
          <p:cNvPr id="220" name="Shape 220"/>
          <p:cNvSpPr/>
          <p:nvPr/>
        </p:nvSpPr>
        <p:spPr>
          <a:xfrm>
            <a:off x="59016" y="1217414"/>
            <a:ext cx="12886767"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700"/>
            </a:pPr>
            <a:r>
              <a:t>NetBeans offers a range of Formatting Options:</a:t>
            </a:r>
          </a:p>
          <a:p>
            <a:pPr algn="l">
              <a:defRPr sz="4700"/>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19">
                                            <p:bg/>
                                          </p:spTgt>
                                        </p:tgtEl>
                                        <p:attrNameLst>
                                          <p:attrName>style.visibility</p:attrName>
                                        </p:attrNameLst>
                                      </p:cBhvr>
                                      <p:to>
                                        <p:strVal val="visible"/>
                                      </p:to>
                                    </p:set>
                                    <p:anim calcmode="lin" valueType="num">
                                      <p:cBhvr>
                                        <p:cTn id="7" dur="1250" fill="hold"/>
                                        <p:tgtEl>
                                          <p:spTgt spid="219">
                                            <p:bg/>
                                          </p:spTgt>
                                        </p:tgtEl>
                                        <p:attrNameLst>
                                          <p:attrName>ppt_x</p:attrName>
                                        </p:attrNameLst>
                                      </p:cBhvr>
                                      <p:tavLst>
                                        <p:tav tm="0">
                                          <p:val>
                                            <p:strVal val="0-#ppt_w/2"/>
                                          </p:val>
                                        </p:tav>
                                        <p:tav tm="100000">
                                          <p:val>
                                            <p:strVal val="#ppt_x"/>
                                          </p:val>
                                        </p:tav>
                                      </p:tavLst>
                                    </p:anim>
                                    <p:anim calcmode="lin" valueType="num">
                                      <p:cBhvr>
                                        <p:cTn id="8" dur="1250" fill="hold"/>
                                        <p:tgtEl>
                                          <p:spTgt spid="21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19">
                                            <p:txEl>
                                              <p:pRg st="0" end="0"/>
                                            </p:txEl>
                                          </p:spTgt>
                                        </p:tgtEl>
                                        <p:attrNameLst>
                                          <p:attrName>style.visibility</p:attrName>
                                        </p:attrNameLst>
                                      </p:cBhvr>
                                      <p:to>
                                        <p:strVal val="visible"/>
                                      </p:to>
                                    </p:set>
                                    <p:anim calcmode="lin" valueType="num">
                                      <p:cBhvr>
                                        <p:cTn id="11" dur="1250" fill="hold"/>
                                        <p:tgtEl>
                                          <p:spTgt spid="219">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19">
                                            <p:txEl>
                                              <p:pRg st="1" end="1"/>
                                            </p:txEl>
                                          </p:spTgt>
                                        </p:tgtEl>
                                        <p:attrNameLst>
                                          <p:attrName>style.visibility</p:attrName>
                                        </p:attrNameLst>
                                      </p:cBhvr>
                                      <p:to>
                                        <p:strVal val="visible"/>
                                      </p:to>
                                    </p:set>
                                    <p:anim calcmode="lin" valueType="num">
                                      <p:cBhvr>
                                        <p:cTn id="17" dur="1250" fill="hold"/>
                                        <p:tgtEl>
                                          <p:spTgt spid="219">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19">
                                            <p:txEl>
                                              <p:pRg st="2" end="2"/>
                                            </p:txEl>
                                          </p:spTgt>
                                        </p:tgtEl>
                                        <p:attrNameLst>
                                          <p:attrName>style.visibility</p:attrName>
                                        </p:attrNameLst>
                                      </p:cBhvr>
                                      <p:to>
                                        <p:strVal val="visible"/>
                                      </p:to>
                                    </p:set>
                                    <p:anim calcmode="lin" valueType="num">
                                      <p:cBhvr>
                                        <p:cTn id="23" dur="1250" fill="hold"/>
                                        <p:tgtEl>
                                          <p:spTgt spid="219">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219">
                                            <p:txEl>
                                              <p:pRg st="3" end="3"/>
                                            </p:txEl>
                                          </p:spTgt>
                                        </p:tgtEl>
                                        <p:attrNameLst>
                                          <p:attrName>style.visibility</p:attrName>
                                        </p:attrNameLst>
                                      </p:cBhvr>
                                      <p:to>
                                        <p:strVal val="visible"/>
                                      </p:to>
                                    </p:set>
                                    <p:anim calcmode="lin" valueType="num">
                                      <p:cBhvr>
                                        <p:cTn id="29" dur="1250" fill="hold"/>
                                        <p:tgtEl>
                                          <p:spTgt spid="219">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lt" backwards="0">
                                    <p:tmAbs val="0"/>
                                  </p:iterate>
                                  <p:childTnLst>
                                    <p:set>
                                      <p:cBhvr>
                                        <p:cTn id="34" fill="hold"/>
                                        <p:tgtEl>
                                          <p:spTgt spid="219">
                                            <p:txEl>
                                              <p:pRg st="4" end="4"/>
                                            </p:txEl>
                                          </p:spTgt>
                                        </p:tgtEl>
                                        <p:attrNameLst>
                                          <p:attrName>style.visibility</p:attrName>
                                        </p:attrNameLst>
                                      </p:cBhvr>
                                      <p:to>
                                        <p:strVal val="visible"/>
                                      </p:to>
                                    </p:set>
                                    <p:anim calcmode="lin" valueType="num">
                                      <p:cBhvr>
                                        <p:cTn id="35" dur="1250" fill="hold"/>
                                        <p:tgtEl>
                                          <p:spTgt spid="219">
                                            <p:txEl>
                                              <p:pRg st="4" end="4"/>
                                            </p:txEl>
                                          </p:spTgt>
                                        </p:tgtEl>
                                        <p:attrNameLst>
                                          <p:attrName>ppt_x</p:attrName>
                                        </p:attrNameLst>
                                      </p:cBhvr>
                                      <p:tavLst>
                                        <p:tav tm="0">
                                          <p:val>
                                            <p:strVal val="0-#ppt_w/2"/>
                                          </p:val>
                                        </p:tav>
                                        <p:tav tm="100000">
                                          <p:val>
                                            <p:strVal val="#ppt_x"/>
                                          </p:val>
                                        </p:tav>
                                      </p:tavLst>
                                    </p:anim>
                                    <p:anim calcmode="lin" valueType="num">
                                      <p:cBhvr>
                                        <p:cTn id="36" dur="1250" fill="hold"/>
                                        <p:tgtEl>
                                          <p:spTgt spid="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lt" backwards="0">
                                    <p:tmAbs val="0"/>
                                  </p:iterate>
                                  <p:childTnLst>
                                    <p:set>
                                      <p:cBhvr>
                                        <p:cTn id="40" fill="hold"/>
                                        <p:tgtEl>
                                          <p:spTgt spid="219">
                                            <p:txEl>
                                              <p:pRg st="5" end="5"/>
                                            </p:txEl>
                                          </p:spTgt>
                                        </p:tgtEl>
                                        <p:attrNameLst>
                                          <p:attrName>style.visibility</p:attrName>
                                        </p:attrNameLst>
                                      </p:cBhvr>
                                      <p:to>
                                        <p:strVal val="visible"/>
                                      </p:to>
                                    </p:set>
                                    <p:anim calcmode="lin" valueType="num">
                                      <p:cBhvr>
                                        <p:cTn id="41" dur="1250" fill="hold"/>
                                        <p:tgtEl>
                                          <p:spTgt spid="219">
                                            <p:txEl>
                                              <p:pRg st="5" end="5"/>
                                            </p:txEl>
                                          </p:spTgt>
                                        </p:tgtEl>
                                        <p:attrNameLst>
                                          <p:attrName>ppt_x</p:attrName>
                                        </p:attrNameLst>
                                      </p:cBhvr>
                                      <p:tavLst>
                                        <p:tav tm="0">
                                          <p:val>
                                            <p:strVal val="0-#ppt_w/2"/>
                                          </p:val>
                                        </p:tav>
                                        <p:tav tm="100000">
                                          <p:val>
                                            <p:strVal val="#ppt_x"/>
                                          </p:val>
                                        </p:tav>
                                      </p:tavLst>
                                    </p:anim>
                                    <p:anim calcmode="lin" valueType="num">
                                      <p:cBhvr>
                                        <p:cTn id="42" dur="1250" fill="hold"/>
                                        <p:tgtEl>
                                          <p:spTgt spid="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 fill="hold">
                                  <p:stCondLst>
                                    <p:cond delay="0"/>
                                  </p:stCondLst>
                                  <p:iterate type="lt" backwards="0">
                                    <p:tmAbs val="0"/>
                                  </p:iterate>
                                  <p:childTnLst>
                                    <p:set>
                                      <p:cBhvr>
                                        <p:cTn id="46" fill="hold"/>
                                        <p:tgtEl>
                                          <p:spTgt spid="219">
                                            <p:txEl>
                                              <p:pRg st="6" end="6"/>
                                            </p:txEl>
                                          </p:spTgt>
                                        </p:tgtEl>
                                        <p:attrNameLst>
                                          <p:attrName>style.visibility</p:attrName>
                                        </p:attrNameLst>
                                      </p:cBhvr>
                                      <p:to>
                                        <p:strVal val="visible"/>
                                      </p:to>
                                    </p:set>
                                    <p:anim calcmode="lin" valueType="num">
                                      <p:cBhvr>
                                        <p:cTn id="47" dur="1250" fill="hold"/>
                                        <p:tgtEl>
                                          <p:spTgt spid="219">
                                            <p:txEl>
                                              <p:pRg st="6" end="6"/>
                                            </p:txEl>
                                          </p:spTgt>
                                        </p:tgtEl>
                                        <p:attrNameLst>
                                          <p:attrName>ppt_x</p:attrName>
                                        </p:attrNameLst>
                                      </p:cBhvr>
                                      <p:tavLst>
                                        <p:tav tm="0">
                                          <p:val>
                                            <p:strVal val="0-#ppt_w/2"/>
                                          </p:val>
                                        </p:tav>
                                        <p:tav tm="100000">
                                          <p:val>
                                            <p:strVal val="#ppt_x"/>
                                          </p:val>
                                        </p:tav>
                                      </p:tavLst>
                                    </p:anim>
                                    <p:anim calcmode="lin" valueType="num">
                                      <p:cBhvr>
                                        <p:cTn id="48" dur="1250" fill="hold"/>
                                        <p:tgtEl>
                                          <p:spTgt spid="2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1" fill="hold">
                                  <p:stCondLst>
                                    <p:cond delay="0"/>
                                  </p:stCondLst>
                                  <p:iterate type="lt" backwards="0">
                                    <p:tmAbs val="0"/>
                                  </p:iterate>
                                  <p:childTnLst>
                                    <p:set>
                                      <p:cBhvr>
                                        <p:cTn id="52" fill="hold"/>
                                        <p:tgtEl>
                                          <p:spTgt spid="219">
                                            <p:txEl>
                                              <p:pRg st="7" end="7"/>
                                            </p:txEl>
                                          </p:spTgt>
                                        </p:tgtEl>
                                        <p:attrNameLst>
                                          <p:attrName>style.visibility</p:attrName>
                                        </p:attrNameLst>
                                      </p:cBhvr>
                                      <p:to>
                                        <p:strVal val="visible"/>
                                      </p:to>
                                    </p:set>
                                    <p:anim calcmode="lin" valueType="num">
                                      <p:cBhvr>
                                        <p:cTn id="53" dur="1250" fill="hold"/>
                                        <p:tgtEl>
                                          <p:spTgt spid="219">
                                            <p:txEl>
                                              <p:pRg st="7" end="7"/>
                                            </p:txEl>
                                          </p:spTgt>
                                        </p:tgtEl>
                                        <p:attrNameLst>
                                          <p:attrName>ppt_x</p:attrName>
                                        </p:attrNameLst>
                                      </p:cBhvr>
                                      <p:tavLst>
                                        <p:tav tm="0">
                                          <p:val>
                                            <p:strVal val="0-#ppt_w/2"/>
                                          </p:val>
                                        </p:tav>
                                        <p:tav tm="100000">
                                          <p:val>
                                            <p:strVal val="#ppt_x"/>
                                          </p:val>
                                        </p:tav>
                                      </p:tavLst>
                                    </p:anim>
                                    <p:anim calcmode="lin" valueType="num">
                                      <p:cBhvr>
                                        <p:cTn id="54" dur="1250" fill="hold"/>
                                        <p:tgtEl>
                                          <p:spTgt spid="2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2"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23"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24" name="Shape 224"/>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8. Free Profiler</a:t>
            </a:r>
          </a:p>
        </p:txBody>
      </p:sp>
      <p:sp>
        <p:nvSpPr>
          <p:cNvPr id="225" name="Shape 225"/>
          <p:cNvSpPr/>
          <p:nvPr/>
        </p:nvSpPr>
        <p:spPr>
          <a:xfrm>
            <a:off x="0" y="700587"/>
            <a:ext cx="12407900" cy="834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900"/>
            </a:pPr>
          </a:p>
          <a:p>
            <a:pPr lvl="1" algn="l">
              <a:defRPr sz="4900"/>
            </a:pPr>
          </a:p>
          <a:p>
            <a:pPr lvl="1" marL="1049513" indent="-605013" algn="l">
              <a:buSzPct val="75000"/>
              <a:buChar char="•"/>
              <a:defRPr sz="4900"/>
            </a:pPr>
            <a:r>
              <a:t>Monitoring Applications</a:t>
            </a:r>
            <a:br/>
            <a:r>
              <a:t>- JVM properties, thread activity and memory allocations. </a:t>
            </a:r>
          </a:p>
          <a:p>
            <a:pPr lvl="1" marL="1049513" indent="-605013" algn="l">
              <a:buSzPct val="75000"/>
              <a:buChar char="•"/>
              <a:defRPr sz="4900"/>
            </a:pPr>
            <a:r>
              <a:t>Analyse CPU Performance</a:t>
            </a:r>
            <a:br/>
            <a:r>
              <a:t>- Count method duration and number of times method is invoked</a:t>
            </a:r>
          </a:p>
          <a:p>
            <a:pPr lvl="1" marL="1049513" indent="-605013" algn="l">
              <a:buSzPct val="75000"/>
              <a:buChar char="•"/>
              <a:defRPr sz="4900"/>
            </a:pPr>
            <a:r>
              <a:t>Analyse memory performance</a:t>
            </a:r>
            <a:br/>
            <a:r>
              <a:t>- Object allocation and garbage collection details</a:t>
            </a:r>
          </a:p>
        </p:txBody>
      </p:sp>
      <p:sp>
        <p:nvSpPr>
          <p:cNvPr id="226" name="Shape 226"/>
          <p:cNvSpPr/>
          <p:nvPr/>
        </p:nvSpPr>
        <p:spPr>
          <a:xfrm>
            <a:off x="-2045" y="1165649"/>
            <a:ext cx="5831993"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800"/>
              </a:spcBef>
              <a:defRPr sz="4900"/>
            </a:lvl1pPr>
          </a:lstStyle>
          <a:p>
            <a:pPr/>
            <a:r>
              <a:t>Free built-in profiler: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8"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29"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30" name="Shape 230"/>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9. Version Control</a:t>
            </a:r>
          </a:p>
        </p:txBody>
      </p:sp>
      <p:sp>
        <p:nvSpPr>
          <p:cNvPr id="231" name="Shape 231"/>
          <p:cNvSpPr/>
          <p:nvPr/>
        </p:nvSpPr>
        <p:spPr>
          <a:xfrm>
            <a:off x="6095" y="2668582"/>
            <a:ext cx="12992609" cy="759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defRPr sz="4900"/>
            </a:pPr>
            <a:r>
              <a:t>	- CVS</a:t>
            </a:r>
          </a:p>
          <a:p>
            <a:pPr lvl="1" algn="l">
              <a:defRPr sz="4900"/>
            </a:pPr>
            <a:r>
              <a:t>	- SubVersion</a:t>
            </a:r>
          </a:p>
          <a:p>
            <a:pPr lvl="1" algn="l">
              <a:defRPr sz="4900"/>
            </a:pPr>
            <a:r>
              <a:t>	- Mercurial </a:t>
            </a:r>
            <a:br/>
            <a:r>
              <a:t>	- ClearCase</a:t>
            </a:r>
            <a:br/>
          </a:p>
          <a:p>
            <a:pPr lvl="1" marL="1049513" indent="-605013" algn="l">
              <a:buSzPct val="75000"/>
              <a:buChar char="•"/>
              <a:defRPr sz="4900"/>
            </a:pPr>
            <a:r>
              <a:t>Stores login credentials</a:t>
            </a:r>
          </a:p>
          <a:p>
            <a:pPr lvl="1" marL="1049513" indent="-605013" algn="l">
              <a:buSzPct val="75000"/>
              <a:buChar char="•"/>
              <a:defRPr sz="4900"/>
            </a:pPr>
            <a:r>
              <a:t>Provides buttons for version control actions</a:t>
            </a:r>
            <a:br/>
          </a:p>
        </p:txBody>
      </p:sp>
      <p:sp>
        <p:nvSpPr>
          <p:cNvPr id="232" name="Shape 232"/>
          <p:cNvSpPr/>
          <p:nvPr/>
        </p:nvSpPr>
        <p:spPr>
          <a:xfrm>
            <a:off x="6110" y="1169955"/>
            <a:ext cx="12992101" cy="160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900"/>
            </a:lvl1pPr>
          </a:lstStyle>
          <a:p>
            <a:pPr/>
            <a:r>
              <a:t>NetBeans supports different versioning systems: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31">
                                            <p:bg/>
                                          </p:spTgt>
                                        </p:tgtEl>
                                        <p:attrNameLst>
                                          <p:attrName>style.visibility</p:attrName>
                                        </p:attrNameLst>
                                      </p:cBhvr>
                                      <p:to>
                                        <p:strVal val="visible"/>
                                      </p:to>
                                    </p:set>
                                    <p:anim calcmode="lin" valueType="num">
                                      <p:cBhvr>
                                        <p:cTn id="7" dur="1250" fill="hold"/>
                                        <p:tgtEl>
                                          <p:spTgt spid="231">
                                            <p:bg/>
                                          </p:spTgt>
                                        </p:tgtEl>
                                        <p:attrNameLst>
                                          <p:attrName>ppt_x</p:attrName>
                                        </p:attrNameLst>
                                      </p:cBhvr>
                                      <p:tavLst>
                                        <p:tav tm="0">
                                          <p:val>
                                            <p:strVal val="0-#ppt_w/2"/>
                                          </p:val>
                                        </p:tav>
                                        <p:tav tm="100000">
                                          <p:val>
                                            <p:strVal val="#ppt_x"/>
                                          </p:val>
                                        </p:tav>
                                      </p:tavLst>
                                    </p:anim>
                                    <p:anim calcmode="lin" valueType="num">
                                      <p:cBhvr>
                                        <p:cTn id="8" dur="1250" fill="hold"/>
                                        <p:tgtEl>
                                          <p:spTgt spid="231">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31">
                                            <p:txEl>
                                              <p:pRg st="0" end="0"/>
                                            </p:txEl>
                                          </p:spTgt>
                                        </p:tgtEl>
                                        <p:attrNameLst>
                                          <p:attrName>style.visibility</p:attrName>
                                        </p:attrNameLst>
                                      </p:cBhvr>
                                      <p:to>
                                        <p:strVal val="visible"/>
                                      </p:to>
                                    </p:set>
                                    <p:anim calcmode="lin" valueType="num">
                                      <p:cBhvr>
                                        <p:cTn id="11" dur="1250" fill="hold"/>
                                        <p:tgtEl>
                                          <p:spTgt spid="231">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2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31">
                                            <p:txEl>
                                              <p:pRg st="1" end="1"/>
                                            </p:txEl>
                                          </p:spTgt>
                                        </p:tgtEl>
                                        <p:attrNameLst>
                                          <p:attrName>style.visibility</p:attrName>
                                        </p:attrNameLst>
                                      </p:cBhvr>
                                      <p:to>
                                        <p:strVal val="visible"/>
                                      </p:to>
                                    </p:set>
                                    <p:anim calcmode="lin" valueType="num">
                                      <p:cBhvr>
                                        <p:cTn id="17" dur="1250" fill="hold"/>
                                        <p:tgtEl>
                                          <p:spTgt spid="231">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2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31">
                                            <p:txEl>
                                              <p:pRg st="2" end="2"/>
                                            </p:txEl>
                                          </p:spTgt>
                                        </p:tgtEl>
                                        <p:attrNameLst>
                                          <p:attrName>style.visibility</p:attrName>
                                        </p:attrNameLst>
                                      </p:cBhvr>
                                      <p:to>
                                        <p:strVal val="visible"/>
                                      </p:to>
                                    </p:set>
                                    <p:anim calcmode="lin" valueType="num">
                                      <p:cBhvr>
                                        <p:cTn id="23" dur="1250" fill="hold"/>
                                        <p:tgtEl>
                                          <p:spTgt spid="231">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2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231">
                                            <p:txEl>
                                              <p:pRg st="3" end="3"/>
                                            </p:txEl>
                                          </p:spTgt>
                                        </p:tgtEl>
                                        <p:attrNameLst>
                                          <p:attrName>style.visibility</p:attrName>
                                        </p:attrNameLst>
                                      </p:cBhvr>
                                      <p:to>
                                        <p:strVal val="visible"/>
                                      </p:to>
                                    </p:set>
                                    <p:anim calcmode="lin" valueType="num">
                                      <p:cBhvr>
                                        <p:cTn id="29" dur="1250" fill="hold"/>
                                        <p:tgtEl>
                                          <p:spTgt spid="231">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2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lt" backwards="0">
                                    <p:tmAbs val="0"/>
                                  </p:iterate>
                                  <p:childTnLst>
                                    <p:set>
                                      <p:cBhvr>
                                        <p:cTn id="34" fill="hold"/>
                                        <p:tgtEl>
                                          <p:spTgt spid="231">
                                            <p:txEl>
                                              <p:pRg st="4" end="4"/>
                                            </p:txEl>
                                          </p:spTgt>
                                        </p:tgtEl>
                                        <p:attrNameLst>
                                          <p:attrName>style.visibility</p:attrName>
                                        </p:attrNameLst>
                                      </p:cBhvr>
                                      <p:to>
                                        <p:strVal val="visible"/>
                                      </p:to>
                                    </p:set>
                                    <p:anim calcmode="lin" valueType="num">
                                      <p:cBhvr>
                                        <p:cTn id="35" dur="1250" fill="hold"/>
                                        <p:tgtEl>
                                          <p:spTgt spid="231">
                                            <p:txEl>
                                              <p:pRg st="4" end="4"/>
                                            </p:txEl>
                                          </p:spTgt>
                                        </p:tgtEl>
                                        <p:attrNameLst>
                                          <p:attrName>ppt_x</p:attrName>
                                        </p:attrNameLst>
                                      </p:cBhvr>
                                      <p:tavLst>
                                        <p:tav tm="0">
                                          <p:val>
                                            <p:strVal val="0-#ppt_w/2"/>
                                          </p:val>
                                        </p:tav>
                                        <p:tav tm="100000">
                                          <p:val>
                                            <p:strVal val="#ppt_x"/>
                                          </p:val>
                                        </p:tav>
                                      </p:tavLst>
                                    </p:anim>
                                    <p:anim calcmode="lin" valueType="num">
                                      <p:cBhvr>
                                        <p:cTn id="36" dur="1250" fill="hold"/>
                                        <p:tgtEl>
                                          <p:spTgt spid="2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lt" backwards="0">
                                    <p:tmAbs val="0"/>
                                  </p:iterate>
                                  <p:childTnLst>
                                    <p:set>
                                      <p:cBhvr>
                                        <p:cTn id="40" fill="hold"/>
                                        <p:tgtEl>
                                          <p:spTgt spid="231">
                                            <p:txEl>
                                              <p:pRg st="5" end="5"/>
                                            </p:txEl>
                                          </p:spTgt>
                                        </p:tgtEl>
                                        <p:attrNameLst>
                                          <p:attrName>style.visibility</p:attrName>
                                        </p:attrNameLst>
                                      </p:cBhvr>
                                      <p:to>
                                        <p:strVal val="visible"/>
                                      </p:to>
                                    </p:set>
                                    <p:anim calcmode="lin" valueType="num">
                                      <p:cBhvr>
                                        <p:cTn id="41" dur="1250" fill="hold"/>
                                        <p:tgtEl>
                                          <p:spTgt spid="231">
                                            <p:txEl>
                                              <p:pRg st="5" end="5"/>
                                            </p:txEl>
                                          </p:spTgt>
                                        </p:tgtEl>
                                        <p:attrNameLst>
                                          <p:attrName>ppt_x</p:attrName>
                                        </p:attrNameLst>
                                      </p:cBhvr>
                                      <p:tavLst>
                                        <p:tav tm="0">
                                          <p:val>
                                            <p:strVal val="0-#ppt_w/2"/>
                                          </p:val>
                                        </p:tav>
                                        <p:tav tm="100000">
                                          <p:val>
                                            <p:strVal val="#ppt_x"/>
                                          </p:val>
                                        </p:tav>
                                      </p:tavLst>
                                    </p:anim>
                                    <p:anim calcmode="lin" valueType="num">
                                      <p:cBhvr>
                                        <p:cTn id="42" dur="1250" fill="hold"/>
                                        <p:tgtEl>
                                          <p:spTgt spid="2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35"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36" name="Shape 236"/>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10. Never leave NetBeans</a:t>
            </a:r>
          </a:p>
        </p:txBody>
      </p:sp>
      <p:sp>
        <p:nvSpPr>
          <p:cNvPr id="237" name="Shape 237"/>
          <p:cNvSpPr/>
          <p:nvPr/>
        </p:nvSpPr>
        <p:spPr>
          <a:xfrm>
            <a:off x="6095" y="2952750"/>
            <a:ext cx="12458701" cy="384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1049513" indent="-605013" algn="l">
              <a:buSzPct val="75000"/>
              <a:buChar char="•"/>
              <a:defRPr sz="4900"/>
            </a:pPr>
            <a:r>
              <a:t>Built in browser</a:t>
            </a:r>
          </a:p>
          <a:p>
            <a:pPr lvl="1" marL="1049513" indent="-605013" algn="l">
              <a:buSzPct val="75000"/>
              <a:buChar char="•"/>
              <a:defRPr sz="4900"/>
            </a:pPr>
            <a:r>
              <a:t>Hudson and Jenkins </a:t>
            </a:r>
            <a:br/>
            <a:r>
              <a:t>- View job status</a:t>
            </a:r>
            <a:br/>
            <a:r>
              <a:t>- Receive alerts</a:t>
            </a:r>
          </a:p>
          <a:p>
            <a:pPr lvl="1" marL="1049513" indent="-605013" algn="l">
              <a:buSzPct val="75000"/>
              <a:buChar char="•"/>
              <a:defRPr sz="4900"/>
            </a:pPr>
            <a:r>
              <a:t>Terminal Emulator</a:t>
            </a:r>
          </a:p>
        </p:txBody>
      </p:sp>
      <p:sp>
        <p:nvSpPr>
          <p:cNvPr id="238" name="Shape 238"/>
          <p:cNvSpPr/>
          <p:nvPr/>
        </p:nvSpPr>
        <p:spPr>
          <a:xfrm>
            <a:off x="0" y="1168400"/>
            <a:ext cx="12288355"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900"/>
            </a:lvl1pPr>
          </a:lstStyle>
          <a:p>
            <a:pPr/>
            <a:r>
              <a:t>Built-in facilities means users never have to leave: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41"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42" name="Shape 242"/>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Recommendations</a:t>
            </a:r>
          </a:p>
        </p:txBody>
      </p:sp>
      <p:pic>
        <p:nvPicPr>
          <p:cNvPr id="243" name="51WPgDTxfFL._SX348_BO1,204,203,200_.jpg"/>
          <p:cNvPicPr>
            <a:picLocks noChangeAspect="1"/>
          </p:cNvPicPr>
          <p:nvPr/>
        </p:nvPicPr>
        <p:blipFill>
          <a:blip r:embed="rId4">
            <a:extLst/>
          </a:blip>
          <a:stretch>
            <a:fillRect/>
          </a:stretch>
        </p:blipFill>
        <p:spPr>
          <a:xfrm>
            <a:off x="168872" y="1450841"/>
            <a:ext cx="2288046" cy="3262100"/>
          </a:xfrm>
          <a:prstGeom prst="rect">
            <a:avLst/>
          </a:prstGeom>
          <a:ln w="12700">
            <a:miter lim="400000"/>
          </a:ln>
        </p:spPr>
      </p:pic>
      <p:pic>
        <p:nvPicPr>
          <p:cNvPr id="244" name="51JnsX8BO1L._SX343_BO1,204,203,200_.jpg"/>
          <p:cNvPicPr>
            <a:picLocks noChangeAspect="1"/>
          </p:cNvPicPr>
          <p:nvPr/>
        </p:nvPicPr>
        <p:blipFill>
          <a:blip r:embed="rId5">
            <a:extLst/>
          </a:blip>
          <a:stretch>
            <a:fillRect/>
          </a:stretch>
        </p:blipFill>
        <p:spPr>
          <a:xfrm>
            <a:off x="155779" y="5320719"/>
            <a:ext cx="2288047" cy="3309376"/>
          </a:xfrm>
          <a:prstGeom prst="rect">
            <a:avLst/>
          </a:prstGeom>
          <a:ln w="12700">
            <a:miter lim="400000"/>
          </a:ln>
        </p:spPr>
      </p:pic>
      <p:sp>
        <p:nvSpPr>
          <p:cNvPr id="245" name="Shape 245"/>
          <p:cNvSpPr/>
          <p:nvPr/>
        </p:nvSpPr>
        <p:spPr>
          <a:xfrm>
            <a:off x="2504105" y="1861229"/>
            <a:ext cx="10331823" cy="24413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300">
                <a:solidFill>
                  <a:srgbClr val="232323"/>
                </a:solidFill>
                <a:latin typeface="Helvetica Neue"/>
                <a:ea typeface="Helvetica Neue"/>
                <a:cs typeface="Helvetica Neue"/>
                <a:sym typeface="Helvetica Neue"/>
              </a:defRPr>
            </a:pPr>
            <a:r>
              <a:rPr i="1"/>
              <a:t>Beginning NetBeans IDE </a:t>
            </a:r>
            <a:r>
              <a:t>is your authoritative guide for getting started learning and using the free and open source NetBeans IDE. Written by </a:t>
            </a:r>
            <a:r>
              <a:rPr b="1"/>
              <a:t>Geertjan Wielenga</a:t>
            </a:r>
            <a:r>
              <a:t>, who has worked on the NetBeans Team since 2004, it shows you what the IDE is all about and how to use it with real-world case studies built from the ground up as you learn all about the IDE.</a:t>
            </a:r>
          </a:p>
          <a:p>
            <a:pPr algn="l" defTabSz="457200">
              <a:defRPr sz="1800">
                <a:solidFill>
                  <a:srgbClr val="232323"/>
                </a:solidFill>
                <a:latin typeface="Helvetica Neue"/>
                <a:ea typeface="Helvetica Neue"/>
                <a:cs typeface="Helvetica Neue"/>
                <a:sym typeface="Helvetica Neue"/>
              </a:defRPr>
            </a:pPr>
          </a:p>
          <a:p>
            <a:pPr algn="r">
              <a:defRPr sz="1800"/>
            </a:pPr>
            <a:r>
              <a:rPr u="sng">
                <a:hlinkClick r:id="rId6" invalidUrl="" action="" tgtFrame="" tooltip="" history="1" highlightClick="0" endSnd="0"/>
              </a:rPr>
              <a:t>http://www.amazon.com/JavaFX-Client-Programming-NetBeans-Platform/dp/0321927710</a:t>
            </a:r>
          </a:p>
        </p:txBody>
      </p:sp>
      <p:sp>
        <p:nvSpPr>
          <p:cNvPr id="246" name="Shape 246"/>
          <p:cNvSpPr/>
          <p:nvPr/>
        </p:nvSpPr>
        <p:spPr>
          <a:xfrm>
            <a:off x="2524115" y="5538201"/>
            <a:ext cx="10331823" cy="342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300">
                <a:solidFill>
                  <a:srgbClr val="323333"/>
                </a:solidFill>
                <a:latin typeface="Helvetica Neue"/>
                <a:ea typeface="Helvetica Neue"/>
                <a:cs typeface="Helvetica Neue"/>
                <a:sym typeface="Helvetica Neue"/>
              </a:defRPr>
            </a:pPr>
            <a:r>
              <a:t>JavaFX is a state-of-the-art graphics toolkit that is now built into Java and can be easily integrated with the NetBeans Platform. With JavaFX, you can create advanced user interfaces, manipulate media, generate graphical effects and animations, and much more. The NetBeans Platform provides a framework for building robust, modular applications with long life expectancies. Together, JavaFX and the NetBeans Platform provide the basis for creating visually appealing, industrial-strength applications.</a:t>
            </a:r>
          </a:p>
          <a:p>
            <a:pPr algn="l" defTabSz="457200">
              <a:defRPr sz="1800">
                <a:solidFill>
                  <a:srgbClr val="323333"/>
                </a:solidFill>
                <a:latin typeface="Helvetica Neue"/>
                <a:ea typeface="Helvetica Neue"/>
                <a:cs typeface="Helvetica Neue"/>
                <a:sym typeface="Helvetica Neue"/>
              </a:defRPr>
            </a:pPr>
          </a:p>
          <a:p>
            <a:pPr algn="r">
              <a:defRPr sz="1800"/>
            </a:pPr>
            <a:r>
              <a:rPr u="sng">
                <a:hlinkClick r:id="rId7" invalidUrl="" action="" tgtFrame="" tooltip="" history="1" highlightClick="0" endSnd="0"/>
              </a:rPr>
              <a:t>http://www.apress.com/9781484212585</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249"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250" name="Shape 250"/>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Questions</a:t>
            </a:r>
          </a:p>
        </p:txBody>
      </p:sp>
      <p:sp>
        <p:nvSpPr>
          <p:cNvPr id="251" name="Shape 251"/>
          <p:cNvSpPr/>
          <p:nvPr/>
        </p:nvSpPr>
        <p:spPr>
          <a:xfrm>
            <a:off x="2408859" y="4445000"/>
            <a:ext cx="8187082"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Thank you for listening.</a:t>
            </a:r>
          </a:p>
          <a:p>
            <a:pPr/>
            <a:r>
              <a:t>Please feel free to ask us any questions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wallpaper2_4___Copy.png"/>
          <p:cNvPicPr>
            <a:picLocks noChangeAspect="1"/>
          </p:cNvPicPr>
          <p:nvPr/>
        </p:nvPicPr>
        <p:blipFill>
          <a:blip r:embed="rId3">
            <a:extLst/>
          </a:blip>
          <a:srcRect l="2197" t="34241" r="2197" b="2197"/>
          <a:stretch>
            <a:fillRect/>
          </a:stretch>
        </p:blipFill>
        <p:spPr>
          <a:xfrm>
            <a:off x="-1049" y="9205450"/>
            <a:ext cx="13004801" cy="579401"/>
          </a:xfrm>
          <a:prstGeom prst="rect">
            <a:avLst/>
          </a:prstGeom>
          <a:ln w="12700">
            <a:miter lim="400000"/>
          </a:ln>
        </p:spPr>
      </p:pic>
      <p:pic>
        <p:nvPicPr>
          <p:cNvPr id="126" name="top.png"/>
          <p:cNvPicPr>
            <a:picLocks noChangeAspect="1"/>
          </p:cNvPicPr>
          <p:nvPr/>
        </p:nvPicPr>
        <p:blipFill>
          <a:blip r:embed="rId4">
            <a:extLst/>
          </a:blip>
          <a:stretch>
            <a:fillRect/>
          </a:stretch>
        </p:blipFill>
        <p:spPr>
          <a:xfrm>
            <a:off x="0" y="-1016"/>
            <a:ext cx="13004800" cy="1170433"/>
          </a:xfrm>
          <a:prstGeom prst="rect">
            <a:avLst/>
          </a:prstGeom>
          <a:ln w="12700">
            <a:miter lim="400000"/>
          </a:ln>
        </p:spPr>
      </p:pic>
      <p:sp>
        <p:nvSpPr>
          <p:cNvPr id="127" name="Shape 127"/>
          <p:cNvSpPr/>
          <p:nvPr/>
        </p:nvSpPr>
        <p:spPr>
          <a:xfrm>
            <a:off x="221945" y="196849"/>
            <a:ext cx="32385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About Us</a:t>
            </a:r>
          </a:p>
        </p:txBody>
      </p:sp>
      <p:sp>
        <p:nvSpPr>
          <p:cNvPr id="128" name="Shape 128"/>
          <p:cNvSpPr/>
          <p:nvPr/>
        </p:nvSpPr>
        <p:spPr>
          <a:xfrm>
            <a:off x="539241" y="2114549"/>
            <a:ext cx="4305008"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Who are we?</a:t>
            </a:r>
          </a:p>
        </p:txBody>
      </p:sp>
      <p:sp>
        <p:nvSpPr>
          <p:cNvPr id="129" name="Shape 129"/>
          <p:cNvSpPr/>
          <p:nvPr/>
        </p:nvSpPr>
        <p:spPr>
          <a:xfrm>
            <a:off x="533400" y="3219449"/>
            <a:ext cx="5215432"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What do we do?</a:t>
            </a:r>
          </a:p>
        </p:txBody>
      </p:sp>
      <p:sp>
        <p:nvSpPr>
          <p:cNvPr id="130" name="Shape 130"/>
          <p:cNvSpPr/>
          <p:nvPr/>
        </p:nvSpPr>
        <p:spPr>
          <a:xfrm>
            <a:off x="533400" y="4324349"/>
            <a:ext cx="4512855"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Who are you?</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28">
                                            <p:bg/>
                                          </p:spTgt>
                                        </p:tgtEl>
                                        <p:attrNameLst>
                                          <p:attrName>style.visibility</p:attrName>
                                        </p:attrNameLst>
                                      </p:cBhvr>
                                      <p:to>
                                        <p:strVal val="visible"/>
                                      </p:to>
                                    </p:set>
                                    <p:anim calcmode="lin" valueType="num">
                                      <p:cBhvr>
                                        <p:cTn id="7" dur="900" fill="hold"/>
                                        <p:tgtEl>
                                          <p:spTgt spid="128">
                                            <p:bg/>
                                          </p:spTgt>
                                        </p:tgtEl>
                                        <p:attrNameLst>
                                          <p:attrName>ppt_x</p:attrName>
                                        </p:attrNameLst>
                                      </p:cBhvr>
                                      <p:tavLst>
                                        <p:tav tm="0">
                                          <p:val>
                                            <p:strVal val="0-#ppt_w/2"/>
                                          </p:val>
                                        </p:tav>
                                        <p:tav tm="100000">
                                          <p:val>
                                            <p:strVal val="#ppt_x"/>
                                          </p:val>
                                        </p:tav>
                                      </p:tavLst>
                                    </p:anim>
                                    <p:anim calcmode="lin" valueType="num">
                                      <p:cBhvr>
                                        <p:cTn id="8" dur="900" fill="hold"/>
                                        <p:tgtEl>
                                          <p:spTgt spid="12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28">
                                            <p:txEl>
                                              <p:pRg st="0" end="0"/>
                                            </p:txEl>
                                          </p:spTgt>
                                        </p:tgtEl>
                                        <p:attrNameLst>
                                          <p:attrName>style.visibility</p:attrName>
                                        </p:attrNameLst>
                                      </p:cBhvr>
                                      <p:to>
                                        <p:strVal val="visible"/>
                                      </p:to>
                                    </p:set>
                                    <p:anim calcmode="lin" valueType="num">
                                      <p:cBhvr>
                                        <p:cTn id="11" dur="900" fill="hold"/>
                                        <p:tgtEl>
                                          <p:spTgt spid="128">
                                            <p:txEl>
                                              <p:pRg st="0" end="0"/>
                                            </p:txEl>
                                          </p:spTgt>
                                        </p:tgtEl>
                                        <p:attrNameLst>
                                          <p:attrName>ppt_x</p:attrName>
                                        </p:attrNameLst>
                                      </p:cBhvr>
                                      <p:tavLst>
                                        <p:tav tm="0">
                                          <p:val>
                                            <p:strVal val="0-#ppt_w/2"/>
                                          </p:val>
                                        </p:tav>
                                        <p:tav tm="100000">
                                          <p:val>
                                            <p:strVal val="#ppt_x"/>
                                          </p:val>
                                        </p:tav>
                                      </p:tavLst>
                                    </p:anim>
                                    <p:anim calcmode="lin" valueType="num">
                                      <p:cBhvr>
                                        <p:cTn id="12" dur="900" fill="hold"/>
                                        <p:tgtEl>
                                          <p:spTgt spid="1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lt" backwards="0">
                                    <p:tmAbs val="0"/>
                                  </p:iterate>
                                  <p:childTnLst>
                                    <p:set>
                                      <p:cBhvr>
                                        <p:cTn id="16" fill="hold"/>
                                        <p:tgtEl>
                                          <p:spTgt spid="129">
                                            <p:bg/>
                                          </p:spTgt>
                                        </p:tgtEl>
                                        <p:attrNameLst>
                                          <p:attrName>style.visibility</p:attrName>
                                        </p:attrNameLst>
                                      </p:cBhvr>
                                      <p:to>
                                        <p:strVal val="visible"/>
                                      </p:to>
                                    </p:set>
                                    <p:anim calcmode="lin" valueType="num">
                                      <p:cBhvr>
                                        <p:cTn id="17" dur="900" fill="hold"/>
                                        <p:tgtEl>
                                          <p:spTgt spid="129">
                                            <p:bg/>
                                          </p:spTgt>
                                        </p:tgtEl>
                                        <p:attrNameLst>
                                          <p:attrName>ppt_x</p:attrName>
                                        </p:attrNameLst>
                                      </p:cBhvr>
                                      <p:tavLst>
                                        <p:tav tm="0">
                                          <p:val>
                                            <p:strVal val="0-#ppt_w/2"/>
                                          </p:val>
                                        </p:tav>
                                        <p:tav tm="100000">
                                          <p:val>
                                            <p:strVal val="#ppt_x"/>
                                          </p:val>
                                        </p:tav>
                                      </p:tavLst>
                                    </p:anim>
                                    <p:anim calcmode="lin" valueType="num">
                                      <p:cBhvr>
                                        <p:cTn id="18" dur="900" fill="hold"/>
                                        <p:tgtEl>
                                          <p:spTgt spid="129">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lt" backwards="0">
                                    <p:tmAbs val="0"/>
                                  </p:iterate>
                                  <p:childTnLst>
                                    <p:set>
                                      <p:cBhvr>
                                        <p:cTn id="20" fill="hold"/>
                                        <p:tgtEl>
                                          <p:spTgt spid="129">
                                            <p:txEl>
                                              <p:pRg st="0" end="0"/>
                                            </p:txEl>
                                          </p:spTgt>
                                        </p:tgtEl>
                                        <p:attrNameLst>
                                          <p:attrName>style.visibility</p:attrName>
                                        </p:attrNameLst>
                                      </p:cBhvr>
                                      <p:to>
                                        <p:strVal val="visible"/>
                                      </p:to>
                                    </p:set>
                                    <p:anim calcmode="lin" valueType="num">
                                      <p:cBhvr>
                                        <p:cTn id="21" dur="900" fill="hold"/>
                                        <p:tgtEl>
                                          <p:spTgt spid="129">
                                            <p:txEl>
                                              <p:pRg st="0" end="0"/>
                                            </p:txEl>
                                          </p:spTgt>
                                        </p:tgtEl>
                                        <p:attrNameLst>
                                          <p:attrName>ppt_x</p:attrName>
                                        </p:attrNameLst>
                                      </p:cBhvr>
                                      <p:tavLst>
                                        <p:tav tm="0">
                                          <p:val>
                                            <p:strVal val="0-#ppt_w/2"/>
                                          </p:val>
                                        </p:tav>
                                        <p:tav tm="100000">
                                          <p:val>
                                            <p:strVal val="#ppt_x"/>
                                          </p:val>
                                        </p:tav>
                                      </p:tavLst>
                                    </p:anim>
                                    <p:anim calcmode="lin" valueType="num">
                                      <p:cBhvr>
                                        <p:cTn id="22" dur="900" fill="hold"/>
                                        <p:tgtEl>
                                          <p:spTgt spid="1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3" fill="hold">
                                  <p:stCondLst>
                                    <p:cond delay="0"/>
                                  </p:stCondLst>
                                  <p:iterate type="lt" backwards="0">
                                    <p:tmAbs val="0"/>
                                  </p:iterate>
                                  <p:childTnLst>
                                    <p:set>
                                      <p:cBhvr>
                                        <p:cTn id="26" fill="hold"/>
                                        <p:tgtEl>
                                          <p:spTgt spid="130">
                                            <p:bg/>
                                          </p:spTgt>
                                        </p:tgtEl>
                                        <p:attrNameLst>
                                          <p:attrName>style.visibility</p:attrName>
                                        </p:attrNameLst>
                                      </p:cBhvr>
                                      <p:to>
                                        <p:strVal val="visible"/>
                                      </p:to>
                                    </p:set>
                                    <p:anim calcmode="lin" valueType="num">
                                      <p:cBhvr>
                                        <p:cTn id="27" dur="900" fill="hold"/>
                                        <p:tgtEl>
                                          <p:spTgt spid="130">
                                            <p:bg/>
                                          </p:spTgt>
                                        </p:tgtEl>
                                        <p:attrNameLst>
                                          <p:attrName>ppt_x</p:attrName>
                                        </p:attrNameLst>
                                      </p:cBhvr>
                                      <p:tavLst>
                                        <p:tav tm="0">
                                          <p:val>
                                            <p:strVal val="0-#ppt_w/2"/>
                                          </p:val>
                                        </p:tav>
                                        <p:tav tm="100000">
                                          <p:val>
                                            <p:strVal val="#ppt_x"/>
                                          </p:val>
                                        </p:tav>
                                      </p:tavLst>
                                    </p:anim>
                                    <p:anim calcmode="lin" valueType="num">
                                      <p:cBhvr>
                                        <p:cTn id="28" dur="900" fill="hold"/>
                                        <p:tgtEl>
                                          <p:spTgt spid="130">
                                            <p:bg/>
                                          </p:spTgt>
                                        </p:tgtEl>
                                        <p:attrNameLst>
                                          <p:attrName>ppt_y</p:attrName>
                                        </p:attrNameLst>
                                      </p:cBhvr>
                                      <p:tavLst>
                                        <p:tav tm="0">
                                          <p:val>
                                            <p:strVal val="#ppt_y"/>
                                          </p:val>
                                        </p:tav>
                                        <p:tav tm="100000">
                                          <p:val>
                                            <p:strVal val="#ppt_y"/>
                                          </p:val>
                                        </p:tav>
                                      </p:tavLst>
                                    </p:anim>
                                  </p:childTnLst>
                                </p:cTn>
                              </p:par>
                              <p:par>
                                <p:cTn id="29" presetClass="entr" nodeType="withEffect" presetSubtype="8" presetID="2" grpId="3" fill="hold">
                                  <p:stCondLst>
                                    <p:cond delay="0"/>
                                  </p:stCondLst>
                                  <p:iterate type="lt" backwards="0">
                                    <p:tmAbs val="0"/>
                                  </p:iterate>
                                  <p:childTnLst>
                                    <p:set>
                                      <p:cBhvr>
                                        <p:cTn id="30" fill="hold"/>
                                        <p:tgtEl>
                                          <p:spTgt spid="130">
                                            <p:txEl>
                                              <p:pRg st="0" end="0"/>
                                            </p:txEl>
                                          </p:spTgt>
                                        </p:tgtEl>
                                        <p:attrNameLst>
                                          <p:attrName>style.visibility</p:attrName>
                                        </p:attrNameLst>
                                      </p:cBhvr>
                                      <p:to>
                                        <p:strVal val="visible"/>
                                      </p:to>
                                    </p:set>
                                    <p:anim calcmode="lin" valueType="num">
                                      <p:cBhvr>
                                        <p:cTn id="31" dur="900" fill="hold"/>
                                        <p:tgtEl>
                                          <p:spTgt spid="130">
                                            <p:txEl>
                                              <p:pRg st="0" end="0"/>
                                            </p:txEl>
                                          </p:spTgt>
                                        </p:tgtEl>
                                        <p:attrNameLst>
                                          <p:attrName>ppt_x</p:attrName>
                                        </p:attrNameLst>
                                      </p:cBhvr>
                                      <p:tavLst>
                                        <p:tav tm="0">
                                          <p:val>
                                            <p:strVal val="0-#ppt_w/2"/>
                                          </p:val>
                                        </p:tav>
                                        <p:tav tm="100000">
                                          <p:val>
                                            <p:strVal val="#ppt_x"/>
                                          </p:val>
                                        </p:tav>
                                      </p:tavLst>
                                    </p:anim>
                                    <p:anim calcmode="lin" valueType="num">
                                      <p:cBhvr>
                                        <p:cTn id="32" dur="900" fill="hold"/>
                                        <p:tgtEl>
                                          <p:spTgt spid="1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2"/>
      <p:bldP build="p" bldLvl="5" animBg="1" rev="0" advAuto="0" spid="128" grpId="1"/>
      <p:bldP build="p" bldLvl="5" animBg="1" rev="0" advAuto="0" spid="130"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wallpaper2_4___Copy.png"/>
          <p:cNvPicPr>
            <a:picLocks noChangeAspect="1"/>
          </p:cNvPicPr>
          <p:nvPr/>
        </p:nvPicPr>
        <p:blipFill>
          <a:blip r:embed="rId3">
            <a:extLst/>
          </a:blip>
          <a:srcRect l="2197" t="34241" r="2197" b="2197"/>
          <a:stretch>
            <a:fillRect/>
          </a:stretch>
        </p:blipFill>
        <p:spPr>
          <a:xfrm>
            <a:off x="-1049" y="9205450"/>
            <a:ext cx="13004801" cy="579401"/>
          </a:xfrm>
          <a:prstGeom prst="rect">
            <a:avLst/>
          </a:prstGeom>
          <a:ln w="12700">
            <a:miter lim="400000"/>
          </a:ln>
        </p:spPr>
      </p:pic>
      <p:pic>
        <p:nvPicPr>
          <p:cNvPr id="135" name="top.png"/>
          <p:cNvPicPr>
            <a:picLocks noChangeAspect="1"/>
          </p:cNvPicPr>
          <p:nvPr/>
        </p:nvPicPr>
        <p:blipFill>
          <a:blip r:embed="rId4">
            <a:extLst/>
          </a:blip>
          <a:stretch>
            <a:fillRect/>
          </a:stretch>
        </p:blipFill>
        <p:spPr>
          <a:xfrm>
            <a:off x="0" y="-1016"/>
            <a:ext cx="13004800" cy="1170433"/>
          </a:xfrm>
          <a:prstGeom prst="rect">
            <a:avLst/>
          </a:prstGeom>
          <a:ln w="12700">
            <a:miter lim="400000"/>
          </a:ln>
        </p:spPr>
      </p:pic>
      <p:sp>
        <p:nvSpPr>
          <p:cNvPr id="136" name="Shape 136"/>
          <p:cNvSpPr/>
          <p:nvPr/>
        </p:nvSpPr>
        <p:spPr>
          <a:xfrm>
            <a:off x="272745" y="196849"/>
            <a:ext cx="8394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What will our talk cover?</a:t>
            </a:r>
          </a:p>
        </p:txBody>
      </p:sp>
      <p:sp>
        <p:nvSpPr>
          <p:cNvPr id="137" name="Shape 137"/>
          <p:cNvSpPr/>
          <p:nvPr/>
        </p:nvSpPr>
        <p:spPr>
          <a:xfrm>
            <a:off x="566775" y="1670049"/>
            <a:ext cx="5976505"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What is NetBeans?</a:t>
            </a:r>
          </a:p>
        </p:txBody>
      </p:sp>
      <p:sp>
        <p:nvSpPr>
          <p:cNvPr id="138" name="Shape 138"/>
          <p:cNvSpPr/>
          <p:nvPr/>
        </p:nvSpPr>
        <p:spPr>
          <a:xfrm>
            <a:off x="584200" y="4070349"/>
            <a:ext cx="1018512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Our favourite features and options</a:t>
            </a:r>
          </a:p>
        </p:txBody>
      </p:sp>
      <p:sp>
        <p:nvSpPr>
          <p:cNvPr id="139" name="Shape 139"/>
          <p:cNvSpPr/>
          <p:nvPr/>
        </p:nvSpPr>
        <p:spPr>
          <a:xfrm>
            <a:off x="584200" y="5353049"/>
            <a:ext cx="7567104"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Hands on demonstration</a:t>
            </a:r>
          </a:p>
        </p:txBody>
      </p:sp>
      <p:sp>
        <p:nvSpPr>
          <p:cNvPr id="140" name="Shape 140"/>
          <p:cNvSpPr/>
          <p:nvPr/>
        </p:nvSpPr>
        <p:spPr>
          <a:xfrm>
            <a:off x="584200" y="2863849"/>
            <a:ext cx="7774952"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Why switch to NetBeans?</a:t>
            </a:r>
          </a:p>
        </p:txBody>
      </p:sp>
      <p:sp>
        <p:nvSpPr>
          <p:cNvPr id="141" name="Shape 141"/>
          <p:cNvSpPr/>
          <p:nvPr/>
        </p:nvSpPr>
        <p:spPr>
          <a:xfrm>
            <a:off x="584200" y="6711949"/>
            <a:ext cx="594165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Recommendations</a:t>
            </a:r>
          </a:p>
        </p:txBody>
      </p:sp>
      <p:sp>
        <p:nvSpPr>
          <p:cNvPr id="142" name="Shape 142"/>
          <p:cNvSpPr/>
          <p:nvPr/>
        </p:nvSpPr>
        <p:spPr>
          <a:xfrm>
            <a:off x="584200" y="7905749"/>
            <a:ext cx="3520909"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05013" indent="-605013" algn="l">
              <a:buSzPct val="75000"/>
              <a:buChar char="•"/>
              <a:defRPr sz="4900"/>
            </a:lvl1pPr>
          </a:lstStyle>
          <a:p>
            <a:pPr/>
            <a:r>
              <a:t>Questions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37">
                                            <p:bg/>
                                          </p:spTgt>
                                        </p:tgtEl>
                                        <p:attrNameLst>
                                          <p:attrName>style.visibility</p:attrName>
                                        </p:attrNameLst>
                                      </p:cBhvr>
                                      <p:to>
                                        <p:strVal val="visible"/>
                                      </p:to>
                                    </p:set>
                                    <p:anim calcmode="lin" valueType="num">
                                      <p:cBhvr>
                                        <p:cTn id="7" dur="500" fill="hold"/>
                                        <p:tgtEl>
                                          <p:spTgt spid="137">
                                            <p:bg/>
                                          </p:spTgt>
                                        </p:tgtEl>
                                        <p:attrNameLst>
                                          <p:attrName>ppt_x</p:attrName>
                                        </p:attrNameLst>
                                      </p:cBhvr>
                                      <p:tavLst>
                                        <p:tav tm="0">
                                          <p:val>
                                            <p:strVal val="0-#ppt_w/2"/>
                                          </p:val>
                                        </p:tav>
                                        <p:tav tm="100000">
                                          <p:val>
                                            <p:strVal val="#ppt_x"/>
                                          </p:val>
                                        </p:tav>
                                      </p:tavLst>
                                    </p:anim>
                                    <p:anim calcmode="lin" valueType="num">
                                      <p:cBhvr>
                                        <p:cTn id="8" dur="500" fill="hold"/>
                                        <p:tgtEl>
                                          <p:spTgt spid="13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37">
                                            <p:txEl>
                                              <p:pRg st="0" end="0"/>
                                            </p:txEl>
                                          </p:spTgt>
                                        </p:tgtEl>
                                        <p:attrNameLst>
                                          <p:attrName>style.visibility</p:attrName>
                                        </p:attrNameLst>
                                      </p:cBhvr>
                                      <p:to>
                                        <p:strVal val="visible"/>
                                      </p:to>
                                    </p:set>
                                    <p:anim calcmode="lin" valueType="num">
                                      <p:cBhvr>
                                        <p:cTn id="11" dur="500" fill="hold"/>
                                        <p:tgtEl>
                                          <p:spTgt spid="13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lt" backwards="0">
                                    <p:tmAbs val="0"/>
                                  </p:iterate>
                                  <p:childTnLst>
                                    <p:set>
                                      <p:cBhvr>
                                        <p:cTn id="16" fill="hold"/>
                                        <p:tgtEl>
                                          <p:spTgt spid="140">
                                            <p:bg/>
                                          </p:spTgt>
                                        </p:tgtEl>
                                        <p:attrNameLst>
                                          <p:attrName>style.visibility</p:attrName>
                                        </p:attrNameLst>
                                      </p:cBhvr>
                                      <p:to>
                                        <p:strVal val="visible"/>
                                      </p:to>
                                    </p:set>
                                    <p:anim calcmode="lin" valueType="num">
                                      <p:cBhvr>
                                        <p:cTn id="17" dur="500" fill="hold"/>
                                        <p:tgtEl>
                                          <p:spTgt spid="140">
                                            <p:bg/>
                                          </p:spTgt>
                                        </p:tgtEl>
                                        <p:attrNameLst>
                                          <p:attrName>ppt_x</p:attrName>
                                        </p:attrNameLst>
                                      </p:cBhvr>
                                      <p:tavLst>
                                        <p:tav tm="0">
                                          <p:val>
                                            <p:strVal val="0-#ppt_w/2"/>
                                          </p:val>
                                        </p:tav>
                                        <p:tav tm="100000">
                                          <p:val>
                                            <p:strVal val="#ppt_x"/>
                                          </p:val>
                                        </p:tav>
                                      </p:tavLst>
                                    </p:anim>
                                    <p:anim calcmode="lin" valueType="num">
                                      <p:cBhvr>
                                        <p:cTn id="18" dur="500" fill="hold"/>
                                        <p:tgtEl>
                                          <p:spTgt spid="140">
                                            <p:bg/>
                                          </p:spTgt>
                                        </p:tgtEl>
                                        <p:attrNameLst>
                                          <p:attrName>ppt_y</p:attrName>
                                        </p:attrNameLst>
                                      </p:cBhvr>
                                      <p:tavLst>
                                        <p:tav tm="0">
                                          <p:val>
                                            <p:strVal val="#ppt_y"/>
                                          </p:val>
                                        </p:tav>
                                        <p:tav tm="100000">
                                          <p:val>
                                            <p:strVal val="#ppt_y"/>
                                          </p:val>
                                        </p:tav>
                                      </p:tavLst>
                                    </p:anim>
                                  </p:childTnLst>
                                </p:cTn>
                              </p:par>
                              <p:par>
                                <p:cTn id="19" presetClass="entr" nodeType="withEffect" presetSubtype="8" presetID="2" grpId="2" fill="hold">
                                  <p:stCondLst>
                                    <p:cond delay="0"/>
                                  </p:stCondLst>
                                  <p:iterate type="lt" backwards="0">
                                    <p:tmAbs val="0"/>
                                  </p:iterate>
                                  <p:childTnLst>
                                    <p:set>
                                      <p:cBhvr>
                                        <p:cTn id="20" fill="hold"/>
                                        <p:tgtEl>
                                          <p:spTgt spid="140">
                                            <p:txEl>
                                              <p:pRg st="0" end="0"/>
                                            </p:txEl>
                                          </p:spTgt>
                                        </p:tgtEl>
                                        <p:attrNameLst>
                                          <p:attrName>style.visibility</p:attrName>
                                        </p:attrNameLst>
                                      </p:cBhvr>
                                      <p:to>
                                        <p:strVal val="visible"/>
                                      </p:to>
                                    </p:set>
                                    <p:anim calcmode="lin" valueType="num">
                                      <p:cBhvr>
                                        <p:cTn id="21" dur="500" fill="hold"/>
                                        <p:tgtEl>
                                          <p:spTgt spid="140">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3" fill="hold">
                                  <p:stCondLst>
                                    <p:cond delay="0"/>
                                  </p:stCondLst>
                                  <p:iterate type="lt" backwards="0">
                                    <p:tmAbs val="0"/>
                                  </p:iterate>
                                  <p:childTnLst>
                                    <p:set>
                                      <p:cBhvr>
                                        <p:cTn id="26" fill="hold"/>
                                        <p:tgtEl>
                                          <p:spTgt spid="138">
                                            <p:bg/>
                                          </p:spTgt>
                                        </p:tgtEl>
                                        <p:attrNameLst>
                                          <p:attrName>style.visibility</p:attrName>
                                        </p:attrNameLst>
                                      </p:cBhvr>
                                      <p:to>
                                        <p:strVal val="visible"/>
                                      </p:to>
                                    </p:set>
                                    <p:anim calcmode="lin" valueType="num">
                                      <p:cBhvr>
                                        <p:cTn id="27" dur="500" fill="hold"/>
                                        <p:tgtEl>
                                          <p:spTgt spid="138">
                                            <p:bg/>
                                          </p:spTgt>
                                        </p:tgtEl>
                                        <p:attrNameLst>
                                          <p:attrName>ppt_x</p:attrName>
                                        </p:attrNameLst>
                                      </p:cBhvr>
                                      <p:tavLst>
                                        <p:tav tm="0">
                                          <p:val>
                                            <p:strVal val="0-#ppt_w/2"/>
                                          </p:val>
                                        </p:tav>
                                        <p:tav tm="100000">
                                          <p:val>
                                            <p:strVal val="#ppt_x"/>
                                          </p:val>
                                        </p:tav>
                                      </p:tavLst>
                                    </p:anim>
                                    <p:anim calcmode="lin" valueType="num">
                                      <p:cBhvr>
                                        <p:cTn id="28" dur="500" fill="hold"/>
                                        <p:tgtEl>
                                          <p:spTgt spid="138">
                                            <p:bg/>
                                          </p:spTgt>
                                        </p:tgtEl>
                                        <p:attrNameLst>
                                          <p:attrName>ppt_y</p:attrName>
                                        </p:attrNameLst>
                                      </p:cBhvr>
                                      <p:tavLst>
                                        <p:tav tm="0">
                                          <p:val>
                                            <p:strVal val="#ppt_y"/>
                                          </p:val>
                                        </p:tav>
                                        <p:tav tm="100000">
                                          <p:val>
                                            <p:strVal val="#ppt_y"/>
                                          </p:val>
                                        </p:tav>
                                      </p:tavLst>
                                    </p:anim>
                                  </p:childTnLst>
                                </p:cTn>
                              </p:par>
                              <p:par>
                                <p:cTn id="29" presetClass="entr" nodeType="withEffect" presetSubtype="8" presetID="2" grpId="3" fill="hold">
                                  <p:stCondLst>
                                    <p:cond delay="0"/>
                                  </p:stCondLst>
                                  <p:iterate type="lt" backwards="0">
                                    <p:tmAbs val="0"/>
                                  </p:iterate>
                                  <p:childTnLst>
                                    <p:set>
                                      <p:cBhvr>
                                        <p:cTn id="30" fill="hold"/>
                                        <p:tgtEl>
                                          <p:spTgt spid="138">
                                            <p:txEl>
                                              <p:pRg st="0" end="0"/>
                                            </p:txEl>
                                          </p:spTgt>
                                        </p:tgtEl>
                                        <p:attrNameLst>
                                          <p:attrName>style.visibility</p:attrName>
                                        </p:attrNameLst>
                                      </p:cBhvr>
                                      <p:to>
                                        <p:strVal val="visible"/>
                                      </p:to>
                                    </p:set>
                                    <p:anim calcmode="lin" valueType="num">
                                      <p:cBhvr>
                                        <p:cTn id="31" dur="500" fill="hold"/>
                                        <p:tgtEl>
                                          <p:spTgt spid="138">
                                            <p:txEl>
                                              <p:pRg st="0" end="0"/>
                                            </p:txEl>
                                          </p:spTgt>
                                        </p:tgtEl>
                                        <p:attrNameLst>
                                          <p:attrName>ppt_x</p:attrName>
                                        </p:attrNameLst>
                                      </p:cBhvr>
                                      <p:tavLst>
                                        <p:tav tm="0">
                                          <p:val>
                                            <p:strVal val="0-#ppt_w/2"/>
                                          </p:val>
                                        </p:tav>
                                        <p:tav tm="100000">
                                          <p:val>
                                            <p:strVal val="#ppt_x"/>
                                          </p:val>
                                        </p:tav>
                                      </p:tavLst>
                                    </p:anim>
                                    <p:anim calcmode="lin" valueType="num">
                                      <p:cBhvr>
                                        <p:cTn id="32" dur="5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4" fill="hold">
                                  <p:stCondLst>
                                    <p:cond delay="0"/>
                                  </p:stCondLst>
                                  <p:iterate type="lt" backwards="0">
                                    <p:tmAbs val="0"/>
                                  </p:iterate>
                                  <p:childTnLst>
                                    <p:set>
                                      <p:cBhvr>
                                        <p:cTn id="36" fill="hold"/>
                                        <p:tgtEl>
                                          <p:spTgt spid="139">
                                            <p:bg/>
                                          </p:spTgt>
                                        </p:tgtEl>
                                        <p:attrNameLst>
                                          <p:attrName>style.visibility</p:attrName>
                                        </p:attrNameLst>
                                      </p:cBhvr>
                                      <p:to>
                                        <p:strVal val="visible"/>
                                      </p:to>
                                    </p:set>
                                    <p:anim calcmode="lin" valueType="num">
                                      <p:cBhvr>
                                        <p:cTn id="37" dur="500" fill="hold"/>
                                        <p:tgtEl>
                                          <p:spTgt spid="139">
                                            <p:bg/>
                                          </p:spTgt>
                                        </p:tgtEl>
                                        <p:attrNameLst>
                                          <p:attrName>ppt_x</p:attrName>
                                        </p:attrNameLst>
                                      </p:cBhvr>
                                      <p:tavLst>
                                        <p:tav tm="0">
                                          <p:val>
                                            <p:strVal val="0-#ppt_w/2"/>
                                          </p:val>
                                        </p:tav>
                                        <p:tav tm="100000">
                                          <p:val>
                                            <p:strVal val="#ppt_x"/>
                                          </p:val>
                                        </p:tav>
                                      </p:tavLst>
                                    </p:anim>
                                    <p:anim calcmode="lin" valueType="num">
                                      <p:cBhvr>
                                        <p:cTn id="38" dur="500" fill="hold"/>
                                        <p:tgtEl>
                                          <p:spTgt spid="139">
                                            <p:bg/>
                                          </p:spTgt>
                                        </p:tgtEl>
                                        <p:attrNameLst>
                                          <p:attrName>ppt_y</p:attrName>
                                        </p:attrNameLst>
                                      </p:cBhvr>
                                      <p:tavLst>
                                        <p:tav tm="0">
                                          <p:val>
                                            <p:strVal val="#ppt_y"/>
                                          </p:val>
                                        </p:tav>
                                        <p:tav tm="100000">
                                          <p:val>
                                            <p:strVal val="#ppt_y"/>
                                          </p:val>
                                        </p:tav>
                                      </p:tavLst>
                                    </p:anim>
                                  </p:childTnLst>
                                </p:cTn>
                              </p:par>
                              <p:par>
                                <p:cTn id="39" presetClass="entr" nodeType="withEffect" presetSubtype="8" presetID="2" grpId="4" fill="hold">
                                  <p:stCondLst>
                                    <p:cond delay="0"/>
                                  </p:stCondLst>
                                  <p:iterate type="lt" backwards="0">
                                    <p:tmAbs val="0"/>
                                  </p:iterate>
                                  <p:childTnLst>
                                    <p:set>
                                      <p:cBhvr>
                                        <p:cTn id="40" fill="hold"/>
                                        <p:tgtEl>
                                          <p:spTgt spid="139">
                                            <p:txEl>
                                              <p:pRg st="0" end="0"/>
                                            </p:txEl>
                                          </p:spTgt>
                                        </p:tgtEl>
                                        <p:attrNameLst>
                                          <p:attrName>style.visibility</p:attrName>
                                        </p:attrNameLst>
                                      </p:cBhvr>
                                      <p:to>
                                        <p:strVal val="visible"/>
                                      </p:to>
                                    </p:set>
                                    <p:anim calcmode="lin" valueType="num">
                                      <p:cBhvr>
                                        <p:cTn id="41" dur="500" fill="hold"/>
                                        <p:tgtEl>
                                          <p:spTgt spid="139">
                                            <p:txEl>
                                              <p:pRg st="0" end="0"/>
                                            </p:txEl>
                                          </p:spTgt>
                                        </p:tgtEl>
                                        <p:attrNameLst>
                                          <p:attrName>ppt_x</p:attrName>
                                        </p:attrNameLst>
                                      </p:cBhvr>
                                      <p:tavLst>
                                        <p:tav tm="0">
                                          <p:val>
                                            <p:strVal val="0-#ppt_w/2"/>
                                          </p:val>
                                        </p:tav>
                                        <p:tav tm="100000">
                                          <p:val>
                                            <p:strVal val="#ppt_x"/>
                                          </p:val>
                                        </p:tav>
                                      </p:tavLst>
                                    </p:anim>
                                    <p:anim calcmode="lin" valueType="num">
                                      <p:cBhvr>
                                        <p:cTn id="42" dur="500" fill="hold"/>
                                        <p:tgtEl>
                                          <p:spTgt spid="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5" fill="hold">
                                  <p:stCondLst>
                                    <p:cond delay="0"/>
                                  </p:stCondLst>
                                  <p:iterate type="lt" backwards="0">
                                    <p:tmAbs val="0"/>
                                  </p:iterate>
                                  <p:childTnLst>
                                    <p:set>
                                      <p:cBhvr>
                                        <p:cTn id="46" fill="hold"/>
                                        <p:tgtEl>
                                          <p:spTgt spid="141">
                                            <p:bg/>
                                          </p:spTgt>
                                        </p:tgtEl>
                                        <p:attrNameLst>
                                          <p:attrName>style.visibility</p:attrName>
                                        </p:attrNameLst>
                                      </p:cBhvr>
                                      <p:to>
                                        <p:strVal val="visible"/>
                                      </p:to>
                                    </p:set>
                                    <p:anim calcmode="lin" valueType="num">
                                      <p:cBhvr>
                                        <p:cTn id="47" dur="500" fill="hold"/>
                                        <p:tgtEl>
                                          <p:spTgt spid="141">
                                            <p:bg/>
                                          </p:spTgt>
                                        </p:tgtEl>
                                        <p:attrNameLst>
                                          <p:attrName>ppt_x</p:attrName>
                                        </p:attrNameLst>
                                      </p:cBhvr>
                                      <p:tavLst>
                                        <p:tav tm="0">
                                          <p:val>
                                            <p:strVal val="0-#ppt_w/2"/>
                                          </p:val>
                                        </p:tav>
                                        <p:tav tm="100000">
                                          <p:val>
                                            <p:strVal val="#ppt_x"/>
                                          </p:val>
                                        </p:tav>
                                      </p:tavLst>
                                    </p:anim>
                                    <p:anim calcmode="lin" valueType="num">
                                      <p:cBhvr>
                                        <p:cTn id="48" dur="500" fill="hold"/>
                                        <p:tgtEl>
                                          <p:spTgt spid="141">
                                            <p:bg/>
                                          </p:spTgt>
                                        </p:tgtEl>
                                        <p:attrNameLst>
                                          <p:attrName>ppt_y</p:attrName>
                                        </p:attrNameLst>
                                      </p:cBhvr>
                                      <p:tavLst>
                                        <p:tav tm="0">
                                          <p:val>
                                            <p:strVal val="#ppt_y"/>
                                          </p:val>
                                        </p:tav>
                                        <p:tav tm="100000">
                                          <p:val>
                                            <p:strVal val="#ppt_y"/>
                                          </p:val>
                                        </p:tav>
                                      </p:tavLst>
                                    </p:anim>
                                  </p:childTnLst>
                                </p:cTn>
                              </p:par>
                              <p:par>
                                <p:cTn id="49" presetClass="entr" nodeType="withEffect" presetSubtype="8" presetID="2" grpId="5" fill="hold">
                                  <p:stCondLst>
                                    <p:cond delay="0"/>
                                  </p:stCondLst>
                                  <p:iterate type="lt" backwards="0">
                                    <p:tmAbs val="0"/>
                                  </p:iterate>
                                  <p:childTnLst>
                                    <p:set>
                                      <p:cBhvr>
                                        <p:cTn id="50" fill="hold"/>
                                        <p:tgtEl>
                                          <p:spTgt spid="141">
                                            <p:txEl>
                                              <p:pRg st="0" end="0"/>
                                            </p:txEl>
                                          </p:spTgt>
                                        </p:tgtEl>
                                        <p:attrNameLst>
                                          <p:attrName>style.visibility</p:attrName>
                                        </p:attrNameLst>
                                      </p:cBhvr>
                                      <p:to>
                                        <p:strVal val="visible"/>
                                      </p:to>
                                    </p:set>
                                    <p:anim calcmode="lin" valueType="num">
                                      <p:cBhvr>
                                        <p:cTn id="51" dur="500" fill="hold"/>
                                        <p:tgtEl>
                                          <p:spTgt spid="141">
                                            <p:txEl>
                                              <p:pRg st="0" end="0"/>
                                            </p:txEl>
                                          </p:spTgt>
                                        </p:tgtEl>
                                        <p:attrNameLst>
                                          <p:attrName>ppt_x</p:attrName>
                                        </p:attrNameLst>
                                      </p:cBhvr>
                                      <p:tavLst>
                                        <p:tav tm="0">
                                          <p:val>
                                            <p:strVal val="0-#ppt_w/2"/>
                                          </p:val>
                                        </p:tav>
                                        <p:tav tm="100000">
                                          <p:val>
                                            <p:strVal val="#ppt_x"/>
                                          </p:val>
                                        </p:tav>
                                      </p:tavLst>
                                    </p:anim>
                                    <p:anim calcmode="lin" valueType="num">
                                      <p:cBhvr>
                                        <p:cTn id="52" dur="500" fill="hold"/>
                                        <p:tgtEl>
                                          <p:spTgt spid="1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 grpId="6" fill="hold">
                                  <p:stCondLst>
                                    <p:cond delay="0"/>
                                  </p:stCondLst>
                                  <p:iterate type="lt" backwards="0">
                                    <p:tmAbs val="0"/>
                                  </p:iterate>
                                  <p:childTnLst>
                                    <p:set>
                                      <p:cBhvr>
                                        <p:cTn id="56" fill="hold"/>
                                        <p:tgtEl>
                                          <p:spTgt spid="142">
                                            <p:bg/>
                                          </p:spTgt>
                                        </p:tgtEl>
                                        <p:attrNameLst>
                                          <p:attrName>style.visibility</p:attrName>
                                        </p:attrNameLst>
                                      </p:cBhvr>
                                      <p:to>
                                        <p:strVal val="visible"/>
                                      </p:to>
                                    </p:set>
                                    <p:anim calcmode="lin" valueType="num">
                                      <p:cBhvr>
                                        <p:cTn id="57" dur="500" fill="hold"/>
                                        <p:tgtEl>
                                          <p:spTgt spid="142">
                                            <p:bg/>
                                          </p:spTgt>
                                        </p:tgtEl>
                                        <p:attrNameLst>
                                          <p:attrName>ppt_x</p:attrName>
                                        </p:attrNameLst>
                                      </p:cBhvr>
                                      <p:tavLst>
                                        <p:tav tm="0">
                                          <p:val>
                                            <p:strVal val="0-#ppt_w/2"/>
                                          </p:val>
                                        </p:tav>
                                        <p:tav tm="100000">
                                          <p:val>
                                            <p:strVal val="#ppt_x"/>
                                          </p:val>
                                        </p:tav>
                                      </p:tavLst>
                                    </p:anim>
                                    <p:anim calcmode="lin" valueType="num">
                                      <p:cBhvr>
                                        <p:cTn id="58" dur="500" fill="hold"/>
                                        <p:tgtEl>
                                          <p:spTgt spid="142">
                                            <p:bg/>
                                          </p:spTgt>
                                        </p:tgtEl>
                                        <p:attrNameLst>
                                          <p:attrName>ppt_y</p:attrName>
                                        </p:attrNameLst>
                                      </p:cBhvr>
                                      <p:tavLst>
                                        <p:tav tm="0">
                                          <p:val>
                                            <p:strVal val="#ppt_y"/>
                                          </p:val>
                                        </p:tav>
                                        <p:tav tm="100000">
                                          <p:val>
                                            <p:strVal val="#ppt_y"/>
                                          </p:val>
                                        </p:tav>
                                      </p:tavLst>
                                    </p:anim>
                                  </p:childTnLst>
                                </p:cTn>
                              </p:par>
                              <p:par>
                                <p:cTn id="59" presetClass="entr" nodeType="withEffect" presetSubtype="8" presetID="2" grpId="6" fill="hold">
                                  <p:stCondLst>
                                    <p:cond delay="0"/>
                                  </p:stCondLst>
                                  <p:iterate type="lt" backwards="0">
                                    <p:tmAbs val="0"/>
                                  </p:iterate>
                                  <p:childTnLst>
                                    <p:set>
                                      <p:cBhvr>
                                        <p:cTn id="60" fill="hold"/>
                                        <p:tgtEl>
                                          <p:spTgt spid="142">
                                            <p:txEl>
                                              <p:pRg st="0" end="0"/>
                                            </p:txEl>
                                          </p:spTgt>
                                        </p:tgtEl>
                                        <p:attrNameLst>
                                          <p:attrName>style.visibility</p:attrName>
                                        </p:attrNameLst>
                                      </p:cBhvr>
                                      <p:to>
                                        <p:strVal val="visible"/>
                                      </p:to>
                                    </p:set>
                                    <p:anim calcmode="lin" valueType="num">
                                      <p:cBhvr>
                                        <p:cTn id="61" dur="500" fill="hold"/>
                                        <p:tgtEl>
                                          <p:spTgt spid="142">
                                            <p:txEl>
                                              <p:pRg st="0" end="0"/>
                                            </p:txEl>
                                          </p:spTgt>
                                        </p:tgtEl>
                                        <p:attrNameLst>
                                          <p:attrName>ppt_x</p:attrName>
                                        </p:attrNameLst>
                                      </p:cBhvr>
                                      <p:tavLst>
                                        <p:tav tm="0">
                                          <p:val>
                                            <p:strVal val="0-#ppt_w/2"/>
                                          </p:val>
                                        </p:tav>
                                        <p:tav tm="100000">
                                          <p:val>
                                            <p:strVal val="#ppt_x"/>
                                          </p:val>
                                        </p:tav>
                                      </p:tavLst>
                                    </p:anim>
                                    <p:anim calcmode="lin" valueType="num">
                                      <p:cBhvr>
                                        <p:cTn id="62" dur="500" fill="hold"/>
                                        <p:tgtEl>
                                          <p:spTgt spid="1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3"/>
      <p:bldP build="p" bldLvl="5" animBg="1" rev="0" advAuto="0" spid="141" grpId="5"/>
      <p:bldP build="p" bldLvl="5" animBg="1" rev="0" advAuto="0" spid="142" grpId="6"/>
      <p:bldP build="p" bldLvl="5" animBg="1" rev="0" advAuto="0" spid="139" grpId="4"/>
      <p:bldP build="p" bldLvl="5" animBg="1" rev="0" advAuto="0" spid="140" grpId="2"/>
      <p:bldP build="p" bldLvl="5" animBg="1" rev="0" advAuto="0" spid="13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2907487" y="8121755"/>
            <a:ext cx="712344" cy="917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9" y="21600"/>
                </a:moveTo>
                <a:lnTo>
                  <a:pt x="21600" y="0"/>
                </a:lnTo>
                <a:lnTo>
                  <a:pt x="0" y="0"/>
                </a:lnTo>
                <a:lnTo>
                  <a:pt x="11269" y="21600"/>
                </a:lnTo>
                <a:close/>
              </a:path>
            </a:pathLst>
          </a:custGeom>
          <a:solidFill>
            <a:schemeClr val="accent4">
              <a:satOff val="1488"/>
              <a:lumOff val="-7242"/>
            </a:schemeClr>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lgn="l">
              <a:defRPr sz="2400">
                <a:solidFill>
                  <a:srgbClr val="FFFFFF"/>
                </a:solidFill>
              </a:defRPr>
            </a:pPr>
          </a:p>
        </p:txBody>
      </p:sp>
      <p:sp>
        <p:nvSpPr>
          <p:cNvPr id="147" name="Shape 147"/>
          <p:cNvSpPr/>
          <p:nvPr/>
        </p:nvSpPr>
        <p:spPr>
          <a:xfrm>
            <a:off x="2907487" y="2105910"/>
            <a:ext cx="712344" cy="970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4">
              <a:satOff val="1488"/>
              <a:lumOff val="-7242"/>
            </a:schemeClr>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lgn="l">
              <a:defRPr sz="2400">
                <a:solidFill>
                  <a:srgbClr val="FFFFFF"/>
                </a:solidFill>
              </a:defRPr>
            </a:pPr>
          </a:p>
        </p:txBody>
      </p:sp>
      <p:pic>
        <p:nvPicPr>
          <p:cNvPr id="148"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49"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50" name="Shape 150"/>
          <p:cNvSpPr/>
          <p:nvPr/>
        </p:nvSpPr>
        <p:spPr>
          <a:xfrm>
            <a:off x="247345" y="196849"/>
            <a:ext cx="84201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What is NetBeans?</a:t>
            </a:r>
          </a:p>
        </p:txBody>
      </p:sp>
      <p:sp>
        <p:nvSpPr>
          <p:cNvPr id="151" name="Shape 151"/>
          <p:cNvSpPr/>
          <p:nvPr/>
        </p:nvSpPr>
        <p:spPr>
          <a:xfrm>
            <a:off x="78277" y="1183766"/>
            <a:ext cx="548878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700"/>
            </a:lvl1pPr>
          </a:lstStyle>
          <a:p>
            <a:pPr/>
            <a:r>
              <a:t>NetBeans Time Line</a:t>
            </a:r>
          </a:p>
        </p:txBody>
      </p:sp>
      <p:sp>
        <p:nvSpPr>
          <p:cNvPr id="152" name="Shape 152"/>
          <p:cNvSpPr/>
          <p:nvPr/>
        </p:nvSpPr>
        <p:spPr>
          <a:xfrm>
            <a:off x="3103884" y="3033555"/>
            <a:ext cx="292101" cy="5448301"/>
          </a:xfrm>
          <a:prstGeom prst="rect">
            <a:avLst/>
          </a:prstGeom>
          <a:solidFill>
            <a:schemeClr val="accent4">
              <a:satOff val="1488"/>
              <a:lumOff val="-7242"/>
            </a:schemeClr>
          </a:solidFill>
          <a:ln w="12700">
            <a:miter lim="400000"/>
          </a:ln>
        </p:spPr>
        <p:txBody>
          <a:bodyPr lIns="50800" tIns="50800" rIns="50800" bIns="50800" anchor="ctr"/>
          <a:lstStyle/>
          <a:p>
            <a:pPr>
              <a:defRPr sz="2400">
                <a:solidFill>
                  <a:srgbClr val="FFFFFF"/>
                </a:solidFill>
              </a:defRPr>
            </a:pPr>
          </a:p>
        </p:txBody>
      </p:sp>
      <p:sp>
        <p:nvSpPr>
          <p:cNvPr id="153" name="Shape 153"/>
          <p:cNvSpPr/>
          <p:nvPr/>
        </p:nvSpPr>
        <p:spPr>
          <a:xfrm>
            <a:off x="3626130" y="3123183"/>
            <a:ext cx="7886701"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lvl1pPr>
          </a:lstStyle>
          <a:p>
            <a:pPr/>
            <a:r>
              <a:t>Xelfi created by students from Charles University in Prague</a:t>
            </a:r>
          </a:p>
        </p:txBody>
      </p:sp>
      <p:sp>
        <p:nvSpPr>
          <p:cNvPr id="154" name="Shape 154"/>
          <p:cNvSpPr/>
          <p:nvPr/>
        </p:nvSpPr>
        <p:spPr>
          <a:xfrm>
            <a:off x="3563100" y="4692641"/>
            <a:ext cx="8216901"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lvl1pPr>
          </a:lstStyle>
          <a:p>
            <a:pPr/>
            <a:r>
              <a:t>Sun Microsystems purchased NetBeans</a:t>
            </a:r>
          </a:p>
        </p:txBody>
      </p:sp>
      <p:sp>
        <p:nvSpPr>
          <p:cNvPr id="155" name="Shape 155"/>
          <p:cNvSpPr/>
          <p:nvPr/>
        </p:nvSpPr>
        <p:spPr>
          <a:xfrm>
            <a:off x="1756904" y="3078733"/>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1996</a:t>
            </a:r>
          </a:p>
        </p:txBody>
      </p:sp>
      <p:sp>
        <p:nvSpPr>
          <p:cNvPr id="156" name="Shape 156"/>
          <p:cNvSpPr/>
          <p:nvPr/>
        </p:nvSpPr>
        <p:spPr>
          <a:xfrm>
            <a:off x="1756904" y="4688585"/>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1999</a:t>
            </a:r>
          </a:p>
        </p:txBody>
      </p:sp>
      <p:sp>
        <p:nvSpPr>
          <p:cNvPr id="157" name="Shape 157"/>
          <p:cNvSpPr/>
          <p:nvPr/>
        </p:nvSpPr>
        <p:spPr>
          <a:xfrm>
            <a:off x="1756904" y="7435832"/>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2015</a:t>
            </a:r>
          </a:p>
        </p:txBody>
      </p:sp>
      <p:sp>
        <p:nvSpPr>
          <p:cNvPr id="158" name="Shape 158"/>
          <p:cNvSpPr/>
          <p:nvPr/>
        </p:nvSpPr>
        <p:spPr>
          <a:xfrm>
            <a:off x="1782304" y="5346183"/>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2000</a:t>
            </a:r>
          </a:p>
        </p:txBody>
      </p:sp>
      <p:sp>
        <p:nvSpPr>
          <p:cNvPr id="159" name="Shape 159"/>
          <p:cNvSpPr/>
          <p:nvPr/>
        </p:nvSpPr>
        <p:spPr>
          <a:xfrm>
            <a:off x="3571468" y="5377933"/>
            <a:ext cx="6398586"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lvl1pPr>
          </a:lstStyle>
          <a:p>
            <a:pPr/>
            <a:r>
              <a:t>NetBeans became open source</a:t>
            </a:r>
          </a:p>
        </p:txBody>
      </p:sp>
      <p:sp>
        <p:nvSpPr>
          <p:cNvPr id="160" name="Shape 160"/>
          <p:cNvSpPr/>
          <p:nvPr/>
        </p:nvSpPr>
        <p:spPr>
          <a:xfrm>
            <a:off x="3632434" y="7461232"/>
            <a:ext cx="6276654"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lvl1pPr>
          </a:lstStyle>
          <a:p>
            <a:pPr/>
            <a:r>
              <a:t>NetBeans is on Version 8.0.2</a:t>
            </a:r>
          </a:p>
        </p:txBody>
      </p:sp>
      <p:sp>
        <p:nvSpPr>
          <p:cNvPr id="161" name="Shape 161"/>
          <p:cNvSpPr/>
          <p:nvPr/>
        </p:nvSpPr>
        <p:spPr>
          <a:xfrm>
            <a:off x="1783943" y="6648450"/>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2010</a:t>
            </a:r>
          </a:p>
        </p:txBody>
      </p:sp>
      <p:sp>
        <p:nvSpPr>
          <p:cNvPr id="162" name="Shape 162"/>
          <p:cNvSpPr/>
          <p:nvPr/>
        </p:nvSpPr>
        <p:spPr>
          <a:xfrm>
            <a:off x="3632200" y="6661149"/>
            <a:ext cx="815340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lvl1pPr>
          </a:lstStyle>
          <a:p>
            <a:pPr/>
            <a:r>
              <a:t>Oracle acquired Sun Microsystems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55"/>
                                        </p:tgtEl>
                                        <p:attrNameLst>
                                          <p:attrName>style.visibility</p:attrName>
                                        </p:attrNameLst>
                                      </p:cBhvr>
                                      <p:to>
                                        <p:strVal val="visible"/>
                                      </p:to>
                                    </p:set>
                                    <p:anim calcmode="lin" valueType="num">
                                      <p:cBhvr>
                                        <p:cTn id="7" dur="1250" fill="hold"/>
                                        <p:tgtEl>
                                          <p:spTgt spid="155"/>
                                        </p:tgtEl>
                                        <p:attrNameLst>
                                          <p:attrName>ppt_x</p:attrName>
                                        </p:attrNameLst>
                                      </p:cBhvr>
                                      <p:tavLst>
                                        <p:tav tm="0">
                                          <p:val>
                                            <p:strVal val="0-#ppt_w/2"/>
                                          </p:val>
                                        </p:tav>
                                        <p:tav tm="100000">
                                          <p:val>
                                            <p:strVal val="#ppt_x"/>
                                          </p:val>
                                        </p:tav>
                                      </p:tavLst>
                                    </p:anim>
                                    <p:anim calcmode="lin" valueType="num">
                                      <p:cBhvr>
                                        <p:cTn id="8" dur="1250" fill="hold"/>
                                        <p:tgtEl>
                                          <p:spTgt spid="155"/>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Class="entr" nodeType="afterEffect" presetSubtype="8" presetID="2" grpId="2" fill="hold">
                                  <p:stCondLst>
                                    <p:cond delay="0"/>
                                  </p:stCondLst>
                                  <p:iterate type="lt" backwards="0">
                                    <p:tmAbs val="0"/>
                                  </p:iterate>
                                  <p:childTnLst>
                                    <p:set>
                                      <p:cBhvr>
                                        <p:cTn id="11" fill="hold"/>
                                        <p:tgtEl>
                                          <p:spTgt spid="153"/>
                                        </p:tgtEl>
                                        <p:attrNameLst>
                                          <p:attrName>style.visibility</p:attrName>
                                        </p:attrNameLst>
                                      </p:cBhvr>
                                      <p:to>
                                        <p:strVal val="visible"/>
                                      </p:to>
                                    </p:set>
                                    <p:anim calcmode="lin" valueType="num">
                                      <p:cBhvr>
                                        <p:cTn id="12" dur="1250" fill="hold"/>
                                        <p:tgtEl>
                                          <p:spTgt spid="153"/>
                                        </p:tgtEl>
                                        <p:attrNameLst>
                                          <p:attrName>ppt_x</p:attrName>
                                        </p:attrNameLst>
                                      </p:cBhvr>
                                      <p:tavLst>
                                        <p:tav tm="0">
                                          <p:val>
                                            <p:strVal val="0-#ppt_w/2"/>
                                          </p:val>
                                        </p:tav>
                                        <p:tav tm="100000">
                                          <p:val>
                                            <p:strVal val="#ppt_x"/>
                                          </p:val>
                                        </p:tav>
                                      </p:tavLst>
                                    </p:anim>
                                    <p:anim calcmode="lin" valueType="num">
                                      <p:cBhvr>
                                        <p:cTn id="13" dur="1250" fill="hold"/>
                                        <p:tgtEl>
                                          <p:spTgt spid="153"/>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Class="entr" nodeType="afterEffect" presetSubtype="8" presetID="2" grpId="3" fill="hold">
                                  <p:stCondLst>
                                    <p:cond delay="0"/>
                                  </p:stCondLst>
                                  <p:iterate type="lt" backwards="0">
                                    <p:tmAbs val="0"/>
                                  </p:iterate>
                                  <p:childTnLst>
                                    <p:set>
                                      <p:cBhvr>
                                        <p:cTn id="16" fill="hold"/>
                                        <p:tgtEl>
                                          <p:spTgt spid="156"/>
                                        </p:tgtEl>
                                        <p:attrNameLst>
                                          <p:attrName>style.visibility</p:attrName>
                                        </p:attrNameLst>
                                      </p:cBhvr>
                                      <p:to>
                                        <p:strVal val="visible"/>
                                      </p:to>
                                    </p:set>
                                    <p:anim calcmode="lin" valueType="num">
                                      <p:cBhvr>
                                        <p:cTn id="17" dur="1250" fill="hold"/>
                                        <p:tgtEl>
                                          <p:spTgt spid="156"/>
                                        </p:tgtEl>
                                        <p:attrNameLst>
                                          <p:attrName>ppt_x</p:attrName>
                                        </p:attrNameLst>
                                      </p:cBhvr>
                                      <p:tavLst>
                                        <p:tav tm="0">
                                          <p:val>
                                            <p:strVal val="0-#ppt_w/2"/>
                                          </p:val>
                                        </p:tav>
                                        <p:tav tm="100000">
                                          <p:val>
                                            <p:strVal val="#ppt_x"/>
                                          </p:val>
                                        </p:tav>
                                      </p:tavLst>
                                    </p:anim>
                                    <p:anim calcmode="lin" valueType="num">
                                      <p:cBhvr>
                                        <p:cTn id="18" dur="1250" fill="hold"/>
                                        <p:tgtEl>
                                          <p:spTgt spid="156"/>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Class="entr" nodeType="afterEffect" presetSubtype="8" presetID="2" grpId="4" fill="hold">
                                  <p:stCondLst>
                                    <p:cond delay="0"/>
                                  </p:stCondLst>
                                  <p:iterate type="lt" backwards="0">
                                    <p:tmAbs val="0"/>
                                  </p:iterate>
                                  <p:childTnLst>
                                    <p:set>
                                      <p:cBhvr>
                                        <p:cTn id="21" fill="hold"/>
                                        <p:tgtEl>
                                          <p:spTgt spid="154"/>
                                        </p:tgtEl>
                                        <p:attrNameLst>
                                          <p:attrName>style.visibility</p:attrName>
                                        </p:attrNameLst>
                                      </p:cBhvr>
                                      <p:to>
                                        <p:strVal val="visible"/>
                                      </p:to>
                                    </p:set>
                                    <p:anim calcmode="lin" valueType="num">
                                      <p:cBhvr>
                                        <p:cTn id="22" dur="1250" fill="hold"/>
                                        <p:tgtEl>
                                          <p:spTgt spid="154"/>
                                        </p:tgtEl>
                                        <p:attrNameLst>
                                          <p:attrName>ppt_x</p:attrName>
                                        </p:attrNameLst>
                                      </p:cBhvr>
                                      <p:tavLst>
                                        <p:tav tm="0">
                                          <p:val>
                                            <p:strVal val="0-#ppt_w/2"/>
                                          </p:val>
                                        </p:tav>
                                        <p:tav tm="100000">
                                          <p:val>
                                            <p:strVal val="#ppt_x"/>
                                          </p:val>
                                        </p:tav>
                                      </p:tavLst>
                                    </p:anim>
                                    <p:anim calcmode="lin" valueType="num">
                                      <p:cBhvr>
                                        <p:cTn id="23" dur="1250" fill="hold"/>
                                        <p:tgtEl>
                                          <p:spTgt spid="154"/>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Class="entr" nodeType="afterEffect" presetSubtype="8" presetID="2" grpId="5" fill="hold">
                                  <p:stCondLst>
                                    <p:cond delay="0"/>
                                  </p:stCondLst>
                                  <p:iterate type="lt" backwards="0">
                                    <p:tmAbs val="0"/>
                                  </p:iterate>
                                  <p:childTnLst>
                                    <p:set>
                                      <p:cBhvr>
                                        <p:cTn id="26" fill="hold"/>
                                        <p:tgtEl>
                                          <p:spTgt spid="158"/>
                                        </p:tgtEl>
                                        <p:attrNameLst>
                                          <p:attrName>style.visibility</p:attrName>
                                        </p:attrNameLst>
                                      </p:cBhvr>
                                      <p:to>
                                        <p:strVal val="visible"/>
                                      </p:to>
                                    </p:set>
                                    <p:anim calcmode="lin" valueType="num">
                                      <p:cBhvr>
                                        <p:cTn id="27" dur="1250" fill="hold"/>
                                        <p:tgtEl>
                                          <p:spTgt spid="158"/>
                                        </p:tgtEl>
                                        <p:attrNameLst>
                                          <p:attrName>ppt_x</p:attrName>
                                        </p:attrNameLst>
                                      </p:cBhvr>
                                      <p:tavLst>
                                        <p:tav tm="0">
                                          <p:val>
                                            <p:strVal val="0-#ppt_w/2"/>
                                          </p:val>
                                        </p:tav>
                                        <p:tav tm="100000">
                                          <p:val>
                                            <p:strVal val="#ppt_x"/>
                                          </p:val>
                                        </p:tav>
                                      </p:tavLst>
                                    </p:anim>
                                    <p:anim calcmode="lin" valueType="num">
                                      <p:cBhvr>
                                        <p:cTn id="28" dur="1250" fill="hold"/>
                                        <p:tgtEl>
                                          <p:spTgt spid="158"/>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Class="entr" nodeType="afterEffect" presetSubtype="8" presetID="2" grpId="6" fill="hold">
                                  <p:stCondLst>
                                    <p:cond delay="0"/>
                                  </p:stCondLst>
                                  <p:iterate type="lt" backwards="0">
                                    <p:tmAbs val="0"/>
                                  </p:iterate>
                                  <p:childTnLst>
                                    <p:set>
                                      <p:cBhvr>
                                        <p:cTn id="31" fill="hold"/>
                                        <p:tgtEl>
                                          <p:spTgt spid="159"/>
                                        </p:tgtEl>
                                        <p:attrNameLst>
                                          <p:attrName>style.visibility</p:attrName>
                                        </p:attrNameLst>
                                      </p:cBhvr>
                                      <p:to>
                                        <p:strVal val="visible"/>
                                      </p:to>
                                    </p:set>
                                    <p:anim calcmode="lin" valueType="num">
                                      <p:cBhvr>
                                        <p:cTn id="32" dur="1250" fill="hold"/>
                                        <p:tgtEl>
                                          <p:spTgt spid="159"/>
                                        </p:tgtEl>
                                        <p:attrNameLst>
                                          <p:attrName>ppt_x</p:attrName>
                                        </p:attrNameLst>
                                      </p:cBhvr>
                                      <p:tavLst>
                                        <p:tav tm="0">
                                          <p:val>
                                            <p:strVal val="0-#ppt_w/2"/>
                                          </p:val>
                                        </p:tav>
                                        <p:tav tm="100000">
                                          <p:val>
                                            <p:strVal val="#ppt_x"/>
                                          </p:val>
                                        </p:tav>
                                      </p:tavLst>
                                    </p:anim>
                                    <p:anim calcmode="lin" valueType="num">
                                      <p:cBhvr>
                                        <p:cTn id="33" dur="1250" fill="hold"/>
                                        <p:tgtEl>
                                          <p:spTgt spid="159"/>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Class="entr" nodeType="afterEffect" presetSubtype="8" presetID="2" grpId="7" fill="hold">
                                  <p:stCondLst>
                                    <p:cond delay="0"/>
                                  </p:stCondLst>
                                  <p:iterate type="lt" backwards="0">
                                    <p:tmAbs val="0"/>
                                  </p:iterate>
                                  <p:childTnLst>
                                    <p:set>
                                      <p:cBhvr>
                                        <p:cTn id="36" fill="hold"/>
                                        <p:tgtEl>
                                          <p:spTgt spid="161"/>
                                        </p:tgtEl>
                                        <p:attrNameLst>
                                          <p:attrName>style.visibility</p:attrName>
                                        </p:attrNameLst>
                                      </p:cBhvr>
                                      <p:to>
                                        <p:strVal val="visible"/>
                                      </p:to>
                                    </p:set>
                                    <p:anim calcmode="lin" valueType="num">
                                      <p:cBhvr>
                                        <p:cTn id="37" dur="1250" fill="hold"/>
                                        <p:tgtEl>
                                          <p:spTgt spid="161"/>
                                        </p:tgtEl>
                                        <p:attrNameLst>
                                          <p:attrName>ppt_x</p:attrName>
                                        </p:attrNameLst>
                                      </p:cBhvr>
                                      <p:tavLst>
                                        <p:tav tm="0">
                                          <p:val>
                                            <p:strVal val="0-#ppt_w/2"/>
                                          </p:val>
                                        </p:tav>
                                        <p:tav tm="100000">
                                          <p:val>
                                            <p:strVal val="#ppt_x"/>
                                          </p:val>
                                        </p:tav>
                                      </p:tavLst>
                                    </p:anim>
                                    <p:anim calcmode="lin" valueType="num">
                                      <p:cBhvr>
                                        <p:cTn id="38" dur="1250" fill="hold"/>
                                        <p:tgtEl>
                                          <p:spTgt spid="161"/>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Class="entr" nodeType="afterEffect" presetSubtype="8" presetID="2" grpId="8" fill="hold">
                                  <p:stCondLst>
                                    <p:cond delay="0"/>
                                  </p:stCondLst>
                                  <p:iterate type="lt" backwards="0">
                                    <p:tmAbs val="0"/>
                                  </p:iterate>
                                  <p:childTnLst>
                                    <p:set>
                                      <p:cBhvr>
                                        <p:cTn id="41" fill="hold"/>
                                        <p:tgtEl>
                                          <p:spTgt spid="162"/>
                                        </p:tgtEl>
                                        <p:attrNameLst>
                                          <p:attrName>style.visibility</p:attrName>
                                        </p:attrNameLst>
                                      </p:cBhvr>
                                      <p:to>
                                        <p:strVal val="visible"/>
                                      </p:to>
                                    </p:set>
                                    <p:anim calcmode="lin" valueType="num">
                                      <p:cBhvr>
                                        <p:cTn id="42" dur="1250" fill="hold"/>
                                        <p:tgtEl>
                                          <p:spTgt spid="162"/>
                                        </p:tgtEl>
                                        <p:attrNameLst>
                                          <p:attrName>ppt_x</p:attrName>
                                        </p:attrNameLst>
                                      </p:cBhvr>
                                      <p:tavLst>
                                        <p:tav tm="0">
                                          <p:val>
                                            <p:strVal val="0-#ppt_w/2"/>
                                          </p:val>
                                        </p:tav>
                                        <p:tav tm="100000">
                                          <p:val>
                                            <p:strVal val="#ppt_x"/>
                                          </p:val>
                                        </p:tav>
                                      </p:tavLst>
                                    </p:anim>
                                    <p:anim calcmode="lin" valueType="num">
                                      <p:cBhvr>
                                        <p:cTn id="43" dur="1250" fill="hold"/>
                                        <p:tgtEl>
                                          <p:spTgt spid="162"/>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Class="entr" nodeType="afterEffect" presetSubtype="8" presetID="2" grpId="9" fill="hold">
                                  <p:stCondLst>
                                    <p:cond delay="0"/>
                                  </p:stCondLst>
                                  <p:iterate type="lt" backwards="0">
                                    <p:tmAbs val="0"/>
                                  </p:iterate>
                                  <p:childTnLst>
                                    <p:set>
                                      <p:cBhvr>
                                        <p:cTn id="46" fill="hold"/>
                                        <p:tgtEl>
                                          <p:spTgt spid="157"/>
                                        </p:tgtEl>
                                        <p:attrNameLst>
                                          <p:attrName>style.visibility</p:attrName>
                                        </p:attrNameLst>
                                      </p:cBhvr>
                                      <p:to>
                                        <p:strVal val="visible"/>
                                      </p:to>
                                    </p:set>
                                    <p:anim calcmode="lin" valueType="num">
                                      <p:cBhvr>
                                        <p:cTn id="47" dur="1250" fill="hold"/>
                                        <p:tgtEl>
                                          <p:spTgt spid="157"/>
                                        </p:tgtEl>
                                        <p:attrNameLst>
                                          <p:attrName>ppt_x</p:attrName>
                                        </p:attrNameLst>
                                      </p:cBhvr>
                                      <p:tavLst>
                                        <p:tav tm="0">
                                          <p:val>
                                            <p:strVal val="0-#ppt_w/2"/>
                                          </p:val>
                                        </p:tav>
                                        <p:tav tm="100000">
                                          <p:val>
                                            <p:strVal val="#ppt_x"/>
                                          </p:val>
                                        </p:tav>
                                      </p:tavLst>
                                    </p:anim>
                                    <p:anim calcmode="lin" valueType="num">
                                      <p:cBhvr>
                                        <p:cTn id="48" dur="1250" fill="hold"/>
                                        <p:tgtEl>
                                          <p:spTgt spid="157"/>
                                        </p:tgtEl>
                                        <p:attrNameLst>
                                          <p:attrName>ppt_y</p:attrName>
                                        </p:attrNameLst>
                                      </p:cBhvr>
                                      <p:tavLst>
                                        <p:tav tm="0">
                                          <p:val>
                                            <p:strVal val="#ppt_y"/>
                                          </p:val>
                                        </p:tav>
                                        <p:tav tm="100000">
                                          <p:val>
                                            <p:strVal val="#ppt_y"/>
                                          </p:val>
                                        </p:tav>
                                      </p:tavLst>
                                    </p:anim>
                                  </p:childTnLst>
                                </p:cTn>
                              </p:par>
                            </p:childTnLst>
                          </p:cTn>
                        </p:par>
                        <p:par>
                          <p:cTn id="49" fill="hold">
                            <p:stCondLst>
                              <p:cond delay="11250"/>
                            </p:stCondLst>
                            <p:childTnLst>
                              <p:par>
                                <p:cTn id="50" presetClass="entr" nodeType="afterEffect" presetSubtype="8" presetID="2" grpId="10" fill="hold">
                                  <p:stCondLst>
                                    <p:cond delay="0"/>
                                  </p:stCondLst>
                                  <p:iterate type="lt" backwards="0">
                                    <p:tmAbs val="0"/>
                                  </p:iterate>
                                  <p:childTnLst>
                                    <p:set>
                                      <p:cBhvr>
                                        <p:cTn id="51" fill="hold"/>
                                        <p:tgtEl>
                                          <p:spTgt spid="160"/>
                                        </p:tgtEl>
                                        <p:attrNameLst>
                                          <p:attrName>style.visibility</p:attrName>
                                        </p:attrNameLst>
                                      </p:cBhvr>
                                      <p:to>
                                        <p:strVal val="visible"/>
                                      </p:to>
                                    </p:set>
                                    <p:anim calcmode="lin" valueType="num">
                                      <p:cBhvr>
                                        <p:cTn id="52" dur="1250" fill="hold"/>
                                        <p:tgtEl>
                                          <p:spTgt spid="160"/>
                                        </p:tgtEl>
                                        <p:attrNameLst>
                                          <p:attrName>ppt_x</p:attrName>
                                        </p:attrNameLst>
                                      </p:cBhvr>
                                      <p:tavLst>
                                        <p:tav tm="0">
                                          <p:val>
                                            <p:strVal val="0-#ppt_w/2"/>
                                          </p:val>
                                        </p:tav>
                                        <p:tav tm="100000">
                                          <p:val>
                                            <p:strVal val="#ppt_x"/>
                                          </p:val>
                                        </p:tav>
                                      </p:tavLst>
                                    </p:anim>
                                    <p:anim calcmode="lin" valueType="num">
                                      <p:cBhvr>
                                        <p:cTn id="53" dur="125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5"/>
      <p:bldP build="whole" bldLvl="1" animBg="1" rev="0" advAuto="0" spid="156" grpId="3"/>
      <p:bldP build="whole" bldLvl="1" animBg="1" rev="0" advAuto="0" spid="159" grpId="6"/>
      <p:bldP build="whole" bldLvl="1" animBg="1" rev="0" advAuto="0" spid="153" grpId="2"/>
      <p:bldP build="whole" bldLvl="1" animBg="1" rev="0" advAuto="0" spid="162" grpId="8"/>
      <p:bldP build="whole" bldLvl="1" animBg="1" rev="0" advAuto="0" spid="155" grpId="1"/>
      <p:bldP build="whole" bldLvl="1" animBg="1" rev="0" advAuto="0" spid="161" grpId="7"/>
      <p:bldP build="whole" bldLvl="1" animBg="1" rev="0" advAuto="0" spid="157" grpId="9"/>
      <p:bldP build="whole" bldLvl="1" animBg="1" rev="0" advAuto="0" spid="160" grpId="10"/>
      <p:bldP build="whole" bldLvl="1" animBg="1" rev="0" advAuto="0" spid="154"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65"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66" name="Shape 166"/>
          <p:cNvSpPr/>
          <p:nvPr/>
        </p:nvSpPr>
        <p:spPr>
          <a:xfrm>
            <a:off x="247345" y="196849"/>
            <a:ext cx="84201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Why Switch to NetBeans?</a:t>
            </a:r>
          </a:p>
        </p:txBody>
      </p:sp>
      <p:sp>
        <p:nvSpPr>
          <p:cNvPr id="167" name="Shape 167"/>
          <p:cNvSpPr/>
          <p:nvPr/>
        </p:nvSpPr>
        <p:spPr>
          <a:xfrm>
            <a:off x="-12354" y="1130041"/>
            <a:ext cx="12377011"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900"/>
            </a:lvl1pPr>
          </a:lstStyle>
          <a:p>
            <a:pPr/>
            <a:r>
              <a:t>The top reason people are switching:</a:t>
            </a:r>
          </a:p>
        </p:txBody>
      </p:sp>
      <p:sp>
        <p:nvSpPr>
          <p:cNvPr id="168" name="Shape 168"/>
          <p:cNvSpPr/>
          <p:nvPr/>
        </p:nvSpPr>
        <p:spPr>
          <a:xfrm>
            <a:off x="56147" y="2139433"/>
            <a:ext cx="12240010" cy="568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1012472" indent="-567972" algn="l">
              <a:buSzPct val="75000"/>
              <a:buChar char="•"/>
              <a:defRPr sz="4600"/>
            </a:pPr>
            <a:r>
              <a:t>NetBeans works straight out of the box</a:t>
            </a:r>
          </a:p>
          <a:p>
            <a:pPr lvl="1" marL="1012472" indent="-567972" algn="l">
              <a:buSzPct val="75000"/>
              <a:buChar char="•"/>
              <a:defRPr sz="4600"/>
            </a:pPr>
            <a:r>
              <a:t>Powerful GUI Builder</a:t>
            </a:r>
          </a:p>
          <a:p>
            <a:pPr lvl="1" marL="1012472" indent="-567972" algn="l">
              <a:buSzPct val="75000"/>
              <a:buChar char="•"/>
              <a:defRPr sz="4600"/>
            </a:pPr>
            <a:r>
              <a:t>Dedicated Support</a:t>
            </a:r>
            <a:br/>
            <a:r>
              <a:t>- Developer Support Packages</a:t>
            </a:r>
          </a:p>
          <a:p>
            <a:pPr lvl="1" marL="1012472" indent="-567972" algn="l">
              <a:buSzPct val="75000"/>
              <a:buChar char="•"/>
              <a:defRPr sz="4600"/>
            </a:pPr>
            <a:r>
              <a:t>Support for Java Standards and Platforms </a:t>
            </a:r>
            <a:br/>
            <a:r>
              <a:t>- Java Mobility Support </a:t>
            </a:r>
            <a:br/>
            <a:r>
              <a:t>- Java Standard Edition</a:t>
            </a:r>
            <a:br/>
            <a:r>
              <a:t>- Java Enterprise Edition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68">
                                            <p:bg/>
                                          </p:spTgt>
                                        </p:tgtEl>
                                        <p:attrNameLst>
                                          <p:attrName>style.visibility</p:attrName>
                                        </p:attrNameLst>
                                      </p:cBhvr>
                                      <p:to>
                                        <p:strVal val="visible"/>
                                      </p:to>
                                    </p:set>
                                    <p:anim calcmode="lin" valueType="num">
                                      <p:cBhvr>
                                        <p:cTn id="7" dur="1250" fill="hold"/>
                                        <p:tgtEl>
                                          <p:spTgt spid="168">
                                            <p:bg/>
                                          </p:spTgt>
                                        </p:tgtEl>
                                        <p:attrNameLst>
                                          <p:attrName>ppt_x</p:attrName>
                                        </p:attrNameLst>
                                      </p:cBhvr>
                                      <p:tavLst>
                                        <p:tav tm="0">
                                          <p:val>
                                            <p:strVal val="0-#ppt_w/2"/>
                                          </p:val>
                                        </p:tav>
                                        <p:tav tm="100000">
                                          <p:val>
                                            <p:strVal val="#ppt_x"/>
                                          </p:val>
                                        </p:tav>
                                      </p:tavLst>
                                    </p:anim>
                                    <p:anim calcmode="lin" valueType="num">
                                      <p:cBhvr>
                                        <p:cTn id="8" dur="1250" fill="hold"/>
                                        <p:tgtEl>
                                          <p:spTgt spid="16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68">
                                            <p:txEl>
                                              <p:pRg st="0" end="0"/>
                                            </p:txEl>
                                          </p:spTgt>
                                        </p:tgtEl>
                                        <p:attrNameLst>
                                          <p:attrName>style.visibility</p:attrName>
                                        </p:attrNameLst>
                                      </p:cBhvr>
                                      <p:to>
                                        <p:strVal val="visible"/>
                                      </p:to>
                                    </p:set>
                                    <p:anim calcmode="lin" valueType="num">
                                      <p:cBhvr>
                                        <p:cTn id="11" dur="1250" fill="hold"/>
                                        <p:tgtEl>
                                          <p:spTgt spid="168">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68">
                                            <p:txEl>
                                              <p:pRg st="1" end="1"/>
                                            </p:txEl>
                                          </p:spTgt>
                                        </p:tgtEl>
                                        <p:attrNameLst>
                                          <p:attrName>style.visibility</p:attrName>
                                        </p:attrNameLst>
                                      </p:cBhvr>
                                      <p:to>
                                        <p:strVal val="visible"/>
                                      </p:to>
                                    </p:set>
                                    <p:anim calcmode="lin" valueType="num">
                                      <p:cBhvr>
                                        <p:cTn id="17" dur="1250" fill="hold"/>
                                        <p:tgtEl>
                                          <p:spTgt spid="168">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1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168">
                                            <p:txEl>
                                              <p:pRg st="2" end="2"/>
                                            </p:txEl>
                                          </p:spTgt>
                                        </p:tgtEl>
                                        <p:attrNameLst>
                                          <p:attrName>style.visibility</p:attrName>
                                        </p:attrNameLst>
                                      </p:cBhvr>
                                      <p:to>
                                        <p:strVal val="visible"/>
                                      </p:to>
                                    </p:set>
                                    <p:anim calcmode="lin" valueType="num">
                                      <p:cBhvr>
                                        <p:cTn id="23" dur="1250" fill="hold"/>
                                        <p:tgtEl>
                                          <p:spTgt spid="168">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1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168">
                                            <p:txEl>
                                              <p:pRg st="3" end="3"/>
                                            </p:txEl>
                                          </p:spTgt>
                                        </p:tgtEl>
                                        <p:attrNameLst>
                                          <p:attrName>style.visibility</p:attrName>
                                        </p:attrNameLst>
                                      </p:cBhvr>
                                      <p:to>
                                        <p:strVal val="visible"/>
                                      </p:to>
                                    </p:set>
                                    <p:anim calcmode="lin" valueType="num">
                                      <p:cBhvr>
                                        <p:cTn id="29" dur="1250" fill="hold"/>
                                        <p:tgtEl>
                                          <p:spTgt spid="168">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1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71"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72" name="Shape 172"/>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Our Favourite Features and Demo</a:t>
            </a:r>
          </a:p>
        </p:txBody>
      </p:sp>
      <p:sp>
        <p:nvSpPr>
          <p:cNvPr id="173" name="Shape 173"/>
          <p:cNvSpPr/>
          <p:nvPr/>
        </p:nvSpPr>
        <p:spPr>
          <a:xfrm>
            <a:off x="-37817" y="1246750"/>
            <a:ext cx="12720837" cy="759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89000" indent="-444500" algn="l">
              <a:buSzPct val="75000"/>
              <a:buChar char="•"/>
              <a:defRPr sz="4900"/>
            </a:pPr>
            <a:r>
              <a:t>NetCAT</a:t>
            </a:r>
          </a:p>
          <a:p>
            <a:pPr lvl="1" marL="889000" indent="-444500" algn="l">
              <a:buSzPct val="75000"/>
              <a:buChar char="•"/>
              <a:defRPr sz="4900"/>
            </a:pPr>
            <a:r>
              <a:t>Start-up and sample projects</a:t>
            </a:r>
          </a:p>
          <a:p>
            <a:pPr lvl="1" marL="889000" indent="-444500" algn="l">
              <a:buSzPct val="75000"/>
              <a:buChar char="•"/>
              <a:defRPr sz="4900"/>
            </a:pPr>
            <a:r>
              <a:t>Plugin manager</a:t>
            </a:r>
          </a:p>
          <a:p>
            <a:pPr lvl="1" marL="889000" indent="-444500" algn="l">
              <a:buSzPct val="75000"/>
              <a:buChar char="•"/>
              <a:defRPr sz="4900"/>
            </a:pPr>
            <a:r>
              <a:t>Customise and import shortcuts</a:t>
            </a:r>
          </a:p>
          <a:p>
            <a:pPr lvl="1" marL="889000" indent="-444500" algn="l">
              <a:buSzPct val="75000"/>
              <a:buChar char="•"/>
              <a:defRPr sz="4900"/>
            </a:pPr>
            <a:r>
              <a:t>Code Completion</a:t>
            </a:r>
          </a:p>
          <a:p>
            <a:pPr lvl="1" marL="889000" indent="-444500" algn="l">
              <a:buSzPct val="75000"/>
              <a:buChar char="•"/>
              <a:defRPr sz="4900"/>
            </a:pPr>
            <a:r>
              <a:t>Built in testing</a:t>
            </a:r>
          </a:p>
          <a:p>
            <a:pPr lvl="1" marL="889000" indent="-444500" algn="l">
              <a:buSzPct val="75000"/>
              <a:buChar char="•"/>
              <a:defRPr sz="4900"/>
            </a:pPr>
            <a:r>
              <a:t>Formatting options</a:t>
            </a:r>
          </a:p>
          <a:p>
            <a:pPr lvl="1" marL="889000" indent="-444500" algn="l">
              <a:buSzPct val="75000"/>
              <a:buChar char="•"/>
              <a:defRPr sz="4900"/>
            </a:pPr>
            <a:r>
              <a:t>Free Profiler</a:t>
            </a:r>
          </a:p>
          <a:p>
            <a:pPr lvl="1" marL="889000" indent="-444500" algn="l">
              <a:buSzPct val="75000"/>
              <a:buChar char="•"/>
              <a:defRPr sz="4900"/>
            </a:pPr>
            <a:r>
              <a:t>Version Control</a:t>
            </a:r>
          </a:p>
          <a:p>
            <a:pPr lvl="1" marL="889000" indent="-444500" algn="l">
              <a:buSzPct val="75000"/>
              <a:buChar char="•"/>
              <a:defRPr sz="4900"/>
            </a:pPr>
            <a:r>
              <a:t>Never leave NetBeans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73"/>
                                        </p:tgtEl>
                                        <p:attrNameLst>
                                          <p:attrName>style.visibility</p:attrName>
                                        </p:attrNameLst>
                                      </p:cBhvr>
                                      <p:to>
                                        <p:strVal val="visible"/>
                                      </p:to>
                                    </p:set>
                                    <p:anim calcmode="lin" valueType="num">
                                      <p:cBhvr>
                                        <p:cTn id="7" dur="1250" fill="hold"/>
                                        <p:tgtEl>
                                          <p:spTgt spid="173"/>
                                        </p:tgtEl>
                                        <p:attrNameLst>
                                          <p:attrName>ppt_x</p:attrName>
                                        </p:attrNameLst>
                                      </p:cBhvr>
                                      <p:tavLst>
                                        <p:tav tm="0">
                                          <p:val>
                                            <p:strVal val="0-#ppt_w/2"/>
                                          </p:val>
                                        </p:tav>
                                        <p:tav tm="100000">
                                          <p:val>
                                            <p:strVal val="#ppt_x"/>
                                          </p:val>
                                        </p:tav>
                                      </p:tavLst>
                                    </p:anim>
                                    <p:anim calcmode="lin" valueType="num">
                                      <p:cBhvr>
                                        <p:cTn id="8" dur="125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76"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77" name="Shape 177"/>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1. NetCAT</a:t>
            </a:r>
          </a:p>
        </p:txBody>
      </p:sp>
      <p:sp>
        <p:nvSpPr>
          <p:cNvPr id="178" name="Shape 178"/>
          <p:cNvSpPr/>
          <p:nvPr/>
        </p:nvSpPr>
        <p:spPr>
          <a:xfrm>
            <a:off x="6095" y="1454150"/>
            <a:ext cx="13109945" cy="684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1049513" indent="-605013" algn="l">
              <a:buSzPct val="75000"/>
              <a:buChar char="•"/>
              <a:defRPr sz="4900"/>
            </a:pPr>
            <a:r>
              <a:t>Voluntary Testing Program</a:t>
            </a:r>
          </a:p>
          <a:p>
            <a:pPr lvl="1" marL="1049513" indent="-605013" algn="l">
              <a:buSzPct val="75000"/>
              <a:buChar char="•"/>
              <a:defRPr sz="4900"/>
            </a:pPr>
            <a:r>
              <a:t>Run before every new release</a:t>
            </a:r>
          </a:p>
          <a:p>
            <a:pPr lvl="1" marL="889000" indent="-444500" algn="l">
              <a:buSzPct val="75000"/>
              <a:buChar char="•"/>
              <a:defRPr sz="4900"/>
            </a:pPr>
            <a:r>
              <a:t>Divided into NetCAT Tribes</a:t>
            </a:r>
          </a:p>
          <a:p>
            <a:pPr lvl="1" marL="1049513" indent="-605013" algn="l">
              <a:buSzPct val="75000"/>
              <a:buChar char="•"/>
              <a:defRPr sz="4900"/>
            </a:pPr>
            <a:r>
              <a:t>Leader's additional duties include:</a:t>
            </a:r>
            <a:br/>
            <a:r>
              <a:t>- Primary point of contact </a:t>
            </a:r>
            <a:br/>
            <a:r>
              <a:t>- Gathering feedback from tribe members</a:t>
            </a:r>
            <a:br/>
            <a:r>
              <a:t>- Co-ordinating tests</a:t>
            </a:r>
            <a:br/>
            <a:r>
              <a:t>- Updating wiki status</a:t>
            </a:r>
          </a:p>
          <a:p>
            <a:pPr lvl="1" marL="889000" indent="-444500" algn="l">
              <a:buSzPct val="75000"/>
              <a:buChar char="•"/>
              <a:defRPr sz="4900"/>
            </a:pPr>
            <a:r>
              <a:t>Completed by users for users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78">
                                            <p:bg/>
                                          </p:spTgt>
                                        </p:tgtEl>
                                        <p:attrNameLst>
                                          <p:attrName>style.visibility</p:attrName>
                                        </p:attrNameLst>
                                      </p:cBhvr>
                                      <p:to>
                                        <p:strVal val="visible"/>
                                      </p:to>
                                    </p:set>
                                    <p:anim calcmode="lin" valueType="num">
                                      <p:cBhvr>
                                        <p:cTn id="7" dur="1250" fill="hold"/>
                                        <p:tgtEl>
                                          <p:spTgt spid="178">
                                            <p:bg/>
                                          </p:spTgt>
                                        </p:tgtEl>
                                        <p:attrNameLst>
                                          <p:attrName>ppt_x</p:attrName>
                                        </p:attrNameLst>
                                      </p:cBhvr>
                                      <p:tavLst>
                                        <p:tav tm="0">
                                          <p:val>
                                            <p:strVal val="0-#ppt_w/2"/>
                                          </p:val>
                                        </p:tav>
                                        <p:tav tm="100000">
                                          <p:val>
                                            <p:strVal val="#ppt_x"/>
                                          </p:val>
                                        </p:tav>
                                      </p:tavLst>
                                    </p:anim>
                                    <p:anim calcmode="lin" valueType="num">
                                      <p:cBhvr>
                                        <p:cTn id="8" dur="1250" fill="hold"/>
                                        <p:tgtEl>
                                          <p:spTgt spid="17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78">
                                            <p:txEl>
                                              <p:pRg st="0" end="0"/>
                                            </p:txEl>
                                          </p:spTgt>
                                        </p:tgtEl>
                                        <p:attrNameLst>
                                          <p:attrName>style.visibility</p:attrName>
                                        </p:attrNameLst>
                                      </p:cBhvr>
                                      <p:to>
                                        <p:strVal val="visible"/>
                                      </p:to>
                                    </p:set>
                                    <p:anim calcmode="lin" valueType="num">
                                      <p:cBhvr>
                                        <p:cTn id="11" dur="1250" fill="hold"/>
                                        <p:tgtEl>
                                          <p:spTgt spid="178">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7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Class="entr" nodeType="afterEffect" presetSubtype="8" presetID="2" grpId="1" fill="hold">
                                  <p:stCondLst>
                                    <p:cond delay="0"/>
                                  </p:stCondLst>
                                  <p:iterate type="lt" backwards="0">
                                    <p:tmAbs val="0"/>
                                  </p:iterate>
                                  <p:childTnLst>
                                    <p:set>
                                      <p:cBhvr>
                                        <p:cTn id="15" fill="hold"/>
                                        <p:tgtEl>
                                          <p:spTgt spid="178">
                                            <p:txEl>
                                              <p:pRg st="1" end="1"/>
                                            </p:txEl>
                                          </p:spTgt>
                                        </p:tgtEl>
                                        <p:attrNameLst>
                                          <p:attrName>style.visibility</p:attrName>
                                        </p:attrNameLst>
                                      </p:cBhvr>
                                      <p:to>
                                        <p:strVal val="visible"/>
                                      </p:to>
                                    </p:set>
                                    <p:anim calcmode="lin" valueType="num">
                                      <p:cBhvr>
                                        <p:cTn id="16" dur="1250" fill="hold"/>
                                        <p:tgtEl>
                                          <p:spTgt spid="178">
                                            <p:txEl>
                                              <p:pRg st="1" end="1"/>
                                            </p:txEl>
                                          </p:spTgt>
                                        </p:tgtEl>
                                        <p:attrNameLst>
                                          <p:attrName>ppt_x</p:attrName>
                                        </p:attrNameLst>
                                      </p:cBhvr>
                                      <p:tavLst>
                                        <p:tav tm="0">
                                          <p:val>
                                            <p:strVal val="0-#ppt_w/2"/>
                                          </p:val>
                                        </p:tav>
                                        <p:tav tm="100000">
                                          <p:val>
                                            <p:strVal val="#ppt_x"/>
                                          </p:val>
                                        </p:tav>
                                      </p:tavLst>
                                    </p:anim>
                                    <p:anim calcmode="lin" valueType="num">
                                      <p:cBhvr>
                                        <p:cTn id="17" dur="1250" fill="hold"/>
                                        <p:tgtEl>
                                          <p:spTgt spid="17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Class="entr" nodeType="afterEffect" presetSubtype="8" presetID="2" grpId="1" fill="hold">
                                  <p:stCondLst>
                                    <p:cond delay="0"/>
                                  </p:stCondLst>
                                  <p:iterate type="lt" backwards="0">
                                    <p:tmAbs val="0"/>
                                  </p:iterate>
                                  <p:childTnLst>
                                    <p:set>
                                      <p:cBhvr>
                                        <p:cTn id="20" fill="hold"/>
                                        <p:tgtEl>
                                          <p:spTgt spid="178">
                                            <p:txEl>
                                              <p:pRg st="2" end="2"/>
                                            </p:txEl>
                                          </p:spTgt>
                                        </p:tgtEl>
                                        <p:attrNameLst>
                                          <p:attrName>style.visibility</p:attrName>
                                        </p:attrNameLst>
                                      </p:cBhvr>
                                      <p:to>
                                        <p:strVal val="visible"/>
                                      </p:to>
                                    </p:set>
                                    <p:anim calcmode="lin" valueType="num">
                                      <p:cBhvr>
                                        <p:cTn id="21" dur="1250" fill="hold"/>
                                        <p:tgtEl>
                                          <p:spTgt spid="178">
                                            <p:txEl>
                                              <p:pRg st="2" end="2"/>
                                            </p:txEl>
                                          </p:spTgt>
                                        </p:tgtEl>
                                        <p:attrNameLst>
                                          <p:attrName>ppt_x</p:attrName>
                                        </p:attrNameLst>
                                      </p:cBhvr>
                                      <p:tavLst>
                                        <p:tav tm="0">
                                          <p:val>
                                            <p:strVal val="0-#ppt_w/2"/>
                                          </p:val>
                                        </p:tav>
                                        <p:tav tm="100000">
                                          <p:val>
                                            <p:strVal val="#ppt_x"/>
                                          </p:val>
                                        </p:tav>
                                      </p:tavLst>
                                    </p:anim>
                                    <p:anim calcmode="lin" valueType="num">
                                      <p:cBhvr>
                                        <p:cTn id="22" dur="1250" fill="hold"/>
                                        <p:tgtEl>
                                          <p:spTgt spid="17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750"/>
                            </p:stCondLst>
                            <p:childTnLst>
                              <p:par>
                                <p:cTn id="24" presetClass="entr" nodeType="afterEffect" presetSubtype="8" presetID="2" grpId="1" fill="hold">
                                  <p:stCondLst>
                                    <p:cond delay="0"/>
                                  </p:stCondLst>
                                  <p:iterate type="lt" backwards="0">
                                    <p:tmAbs val="0"/>
                                  </p:iterate>
                                  <p:childTnLst>
                                    <p:set>
                                      <p:cBhvr>
                                        <p:cTn id="25" fill="hold"/>
                                        <p:tgtEl>
                                          <p:spTgt spid="178">
                                            <p:txEl>
                                              <p:pRg st="3" end="3"/>
                                            </p:txEl>
                                          </p:spTgt>
                                        </p:tgtEl>
                                        <p:attrNameLst>
                                          <p:attrName>style.visibility</p:attrName>
                                        </p:attrNameLst>
                                      </p:cBhvr>
                                      <p:to>
                                        <p:strVal val="visible"/>
                                      </p:to>
                                    </p:set>
                                    <p:anim calcmode="lin" valueType="num">
                                      <p:cBhvr>
                                        <p:cTn id="26" dur="1250" fill="hold"/>
                                        <p:tgtEl>
                                          <p:spTgt spid="178">
                                            <p:txEl>
                                              <p:pRg st="3" end="3"/>
                                            </p:txEl>
                                          </p:spTgt>
                                        </p:tgtEl>
                                        <p:attrNameLst>
                                          <p:attrName>ppt_x</p:attrName>
                                        </p:attrNameLst>
                                      </p:cBhvr>
                                      <p:tavLst>
                                        <p:tav tm="0">
                                          <p:val>
                                            <p:strVal val="0-#ppt_w/2"/>
                                          </p:val>
                                        </p:tav>
                                        <p:tav tm="100000">
                                          <p:val>
                                            <p:strVal val="#ppt_x"/>
                                          </p:val>
                                        </p:tav>
                                      </p:tavLst>
                                    </p:anim>
                                    <p:anim calcmode="lin" valueType="num">
                                      <p:cBhvr>
                                        <p:cTn id="27" dur="1250" fill="hold"/>
                                        <p:tgtEl>
                                          <p:spTgt spid="17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Class="entr" nodeType="afterEffect" presetSubtype="8" presetID="2" grpId="1" fill="hold">
                                  <p:stCondLst>
                                    <p:cond delay="0"/>
                                  </p:stCondLst>
                                  <p:iterate type="lt" backwards="0">
                                    <p:tmAbs val="0"/>
                                  </p:iterate>
                                  <p:childTnLst>
                                    <p:set>
                                      <p:cBhvr>
                                        <p:cTn id="30" fill="hold"/>
                                        <p:tgtEl>
                                          <p:spTgt spid="178">
                                            <p:txEl>
                                              <p:pRg st="4" end="4"/>
                                            </p:txEl>
                                          </p:spTgt>
                                        </p:tgtEl>
                                        <p:attrNameLst>
                                          <p:attrName>style.visibility</p:attrName>
                                        </p:attrNameLst>
                                      </p:cBhvr>
                                      <p:to>
                                        <p:strVal val="visible"/>
                                      </p:to>
                                    </p:set>
                                    <p:anim calcmode="lin" valueType="num">
                                      <p:cBhvr>
                                        <p:cTn id="31" dur="1250" fill="hold"/>
                                        <p:tgtEl>
                                          <p:spTgt spid="178">
                                            <p:txEl>
                                              <p:pRg st="4" end="4"/>
                                            </p:txEl>
                                          </p:spTgt>
                                        </p:tgtEl>
                                        <p:attrNameLst>
                                          <p:attrName>ppt_x</p:attrName>
                                        </p:attrNameLst>
                                      </p:cBhvr>
                                      <p:tavLst>
                                        <p:tav tm="0">
                                          <p:val>
                                            <p:strVal val="0-#ppt_w/2"/>
                                          </p:val>
                                        </p:tav>
                                        <p:tav tm="100000">
                                          <p:val>
                                            <p:strVal val="#ppt_x"/>
                                          </p:val>
                                        </p:tav>
                                      </p:tavLst>
                                    </p:anim>
                                    <p:anim calcmode="lin" valueType="num">
                                      <p:cBhvr>
                                        <p:cTn id="32" dur="1250" fill="hold"/>
                                        <p:tgtEl>
                                          <p:spTgt spid="17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81"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82" name="Shape 182"/>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2. Start up and sample projects</a:t>
            </a:r>
          </a:p>
        </p:txBody>
      </p:sp>
      <p:sp>
        <p:nvSpPr>
          <p:cNvPr id="183" name="Shape 183"/>
          <p:cNvSpPr/>
          <p:nvPr/>
        </p:nvSpPr>
        <p:spPr>
          <a:xfrm>
            <a:off x="21317" y="2235848"/>
            <a:ext cx="12458701" cy="568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1012472" indent="-567972" algn="l">
              <a:buSzPct val="75000"/>
              <a:buChar char="•"/>
              <a:defRPr sz="4600"/>
            </a:pPr>
            <a:r>
              <a:t>Learn and Discover</a:t>
            </a:r>
            <a:br/>
            <a:r>
              <a:t>- Try a sample Project</a:t>
            </a:r>
          </a:p>
          <a:p>
            <a:pPr lvl="1" marL="1012472" indent="-567972" algn="l">
              <a:buSzPct val="75000"/>
              <a:buChar char="•"/>
              <a:defRPr sz="4600"/>
            </a:pPr>
            <a:r>
              <a:t>My NetBeans</a:t>
            </a:r>
            <a:br/>
            <a:r>
              <a:t>- Quick access to recent projects</a:t>
            </a:r>
          </a:p>
          <a:p>
            <a:pPr lvl="1" marL="1012472" indent="-567972" algn="l">
              <a:buSzPct val="75000"/>
              <a:buChar char="•"/>
              <a:defRPr sz="4600"/>
            </a:pPr>
            <a:r>
              <a:t>What's new</a:t>
            </a:r>
            <a:br/>
            <a:r>
              <a:t>- Updated regularly </a:t>
            </a:r>
            <a:br/>
            <a:r>
              <a:t>- Contains the latest NetBeans news and community blogs.</a:t>
            </a:r>
          </a:p>
        </p:txBody>
      </p:sp>
      <p:sp>
        <p:nvSpPr>
          <p:cNvPr id="184" name="Shape 184"/>
          <p:cNvSpPr/>
          <p:nvPr/>
        </p:nvSpPr>
        <p:spPr>
          <a:xfrm>
            <a:off x="-19680" y="1133799"/>
            <a:ext cx="718114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800"/>
              </a:spcBef>
              <a:defRPr sz="4900"/>
            </a:lvl1pPr>
          </a:lstStyle>
          <a:p>
            <a:pPr/>
            <a:r>
              <a:t>NetBeans Start up Page: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83">
                                            <p:bg/>
                                          </p:spTgt>
                                        </p:tgtEl>
                                        <p:attrNameLst>
                                          <p:attrName>style.visibility</p:attrName>
                                        </p:attrNameLst>
                                      </p:cBhvr>
                                      <p:to>
                                        <p:strVal val="visible"/>
                                      </p:to>
                                    </p:set>
                                    <p:anim calcmode="lin" valueType="num">
                                      <p:cBhvr>
                                        <p:cTn id="7" dur="1250" fill="hold"/>
                                        <p:tgtEl>
                                          <p:spTgt spid="183">
                                            <p:bg/>
                                          </p:spTgt>
                                        </p:tgtEl>
                                        <p:attrNameLst>
                                          <p:attrName>ppt_x</p:attrName>
                                        </p:attrNameLst>
                                      </p:cBhvr>
                                      <p:tavLst>
                                        <p:tav tm="0">
                                          <p:val>
                                            <p:strVal val="0-#ppt_w/2"/>
                                          </p:val>
                                        </p:tav>
                                        <p:tav tm="100000">
                                          <p:val>
                                            <p:strVal val="#ppt_x"/>
                                          </p:val>
                                        </p:tav>
                                      </p:tavLst>
                                    </p:anim>
                                    <p:anim calcmode="lin" valueType="num">
                                      <p:cBhvr>
                                        <p:cTn id="8" dur="1250" fill="hold"/>
                                        <p:tgtEl>
                                          <p:spTgt spid="18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83">
                                            <p:txEl>
                                              <p:pRg st="0" end="0"/>
                                            </p:txEl>
                                          </p:spTgt>
                                        </p:tgtEl>
                                        <p:attrNameLst>
                                          <p:attrName>style.visibility</p:attrName>
                                        </p:attrNameLst>
                                      </p:cBhvr>
                                      <p:to>
                                        <p:strVal val="visible"/>
                                      </p:to>
                                    </p:set>
                                    <p:anim calcmode="lin" valueType="num">
                                      <p:cBhvr>
                                        <p:cTn id="11" dur="1250" fill="hold"/>
                                        <p:tgtEl>
                                          <p:spTgt spid="183">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83">
                                            <p:txEl>
                                              <p:pRg st="1" end="1"/>
                                            </p:txEl>
                                          </p:spTgt>
                                        </p:tgtEl>
                                        <p:attrNameLst>
                                          <p:attrName>style.visibility</p:attrName>
                                        </p:attrNameLst>
                                      </p:cBhvr>
                                      <p:to>
                                        <p:strVal val="visible"/>
                                      </p:to>
                                    </p:set>
                                    <p:anim calcmode="lin" valueType="num">
                                      <p:cBhvr>
                                        <p:cTn id="17" dur="1250" fill="hold"/>
                                        <p:tgtEl>
                                          <p:spTgt spid="183">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1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183">
                                            <p:txEl>
                                              <p:pRg st="2" end="2"/>
                                            </p:txEl>
                                          </p:spTgt>
                                        </p:tgtEl>
                                        <p:attrNameLst>
                                          <p:attrName>style.visibility</p:attrName>
                                        </p:attrNameLst>
                                      </p:cBhvr>
                                      <p:to>
                                        <p:strVal val="visible"/>
                                      </p:to>
                                    </p:set>
                                    <p:anim calcmode="lin" valueType="num">
                                      <p:cBhvr>
                                        <p:cTn id="23" dur="1250" fill="hold"/>
                                        <p:tgtEl>
                                          <p:spTgt spid="183">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1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wallpaper2_4___Copy.png"/>
          <p:cNvPicPr>
            <a:picLocks noChangeAspect="1"/>
          </p:cNvPicPr>
          <p:nvPr/>
        </p:nvPicPr>
        <p:blipFill>
          <a:blip r:embed="rId2">
            <a:extLst/>
          </a:blip>
          <a:srcRect l="2197" t="34241" r="2197" b="2197"/>
          <a:stretch>
            <a:fillRect/>
          </a:stretch>
        </p:blipFill>
        <p:spPr>
          <a:xfrm>
            <a:off x="-1049" y="9205450"/>
            <a:ext cx="13004801" cy="579401"/>
          </a:xfrm>
          <a:prstGeom prst="rect">
            <a:avLst/>
          </a:prstGeom>
          <a:ln w="12700">
            <a:miter lim="400000"/>
          </a:ln>
        </p:spPr>
      </p:pic>
      <p:pic>
        <p:nvPicPr>
          <p:cNvPr id="187" name="top.png"/>
          <p:cNvPicPr>
            <a:picLocks noChangeAspect="1"/>
          </p:cNvPicPr>
          <p:nvPr/>
        </p:nvPicPr>
        <p:blipFill>
          <a:blip r:embed="rId3">
            <a:extLst/>
          </a:blip>
          <a:stretch>
            <a:fillRect/>
          </a:stretch>
        </p:blipFill>
        <p:spPr>
          <a:xfrm>
            <a:off x="0" y="-1016"/>
            <a:ext cx="13004800" cy="1170433"/>
          </a:xfrm>
          <a:prstGeom prst="rect">
            <a:avLst/>
          </a:prstGeom>
          <a:ln w="12700">
            <a:miter lim="400000"/>
          </a:ln>
        </p:spPr>
      </p:pic>
      <p:sp>
        <p:nvSpPr>
          <p:cNvPr id="188" name="Shape 188"/>
          <p:cNvSpPr/>
          <p:nvPr/>
        </p:nvSpPr>
        <p:spPr>
          <a:xfrm>
            <a:off x="158445" y="107949"/>
            <a:ext cx="10045701"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400">
                <a:solidFill>
                  <a:srgbClr val="FFFFFF"/>
                </a:solidFill>
                <a:latin typeface="Helvetica"/>
                <a:ea typeface="Helvetica"/>
                <a:cs typeface="Helvetica"/>
                <a:sym typeface="Helvetica"/>
              </a:defRPr>
            </a:lvl1pPr>
          </a:lstStyle>
          <a:p>
            <a:pPr/>
            <a:r>
              <a:t>2. Start up and sample projects</a:t>
            </a:r>
          </a:p>
        </p:txBody>
      </p:sp>
      <p:sp>
        <p:nvSpPr>
          <p:cNvPr id="189" name="Shape 189"/>
          <p:cNvSpPr/>
          <p:nvPr/>
        </p:nvSpPr>
        <p:spPr>
          <a:xfrm>
            <a:off x="273049" y="2846412"/>
            <a:ext cx="12458701" cy="684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5013" indent="-605013" algn="l">
              <a:buSzPct val="75000"/>
              <a:buChar char="•"/>
              <a:defRPr sz="4900"/>
            </a:pPr>
            <a:r>
              <a:t>Click on the sample project button on the start up page. </a:t>
            </a:r>
          </a:p>
          <a:p>
            <a:pPr marL="605013" indent="-605013" algn="l">
              <a:buSzPct val="75000"/>
              <a:buChar char="•"/>
              <a:defRPr sz="4900"/>
            </a:pPr>
            <a:r>
              <a:t>Select the type of project you would like to sample.</a:t>
            </a:r>
          </a:p>
          <a:p>
            <a:pPr marL="605013" indent="-605013" algn="l">
              <a:buSzPct val="75000"/>
              <a:buChar char="•"/>
              <a:defRPr sz="4900"/>
            </a:pPr>
            <a:r>
              <a:t>Amend your project properties</a:t>
            </a:r>
          </a:p>
          <a:p>
            <a:pPr marL="605013" indent="-605013" algn="l">
              <a:buSzPct val="75000"/>
              <a:buChar char="•"/>
              <a:defRPr sz="4900"/>
            </a:pPr>
            <a:r>
              <a:t>Click Run and it will execute your sample project</a:t>
            </a:r>
          </a:p>
          <a:p>
            <a:pPr algn="l">
              <a:defRPr sz="4900"/>
            </a:pPr>
          </a:p>
        </p:txBody>
      </p:sp>
      <p:sp>
        <p:nvSpPr>
          <p:cNvPr id="190" name="Shape 190"/>
          <p:cNvSpPr/>
          <p:nvPr/>
        </p:nvSpPr>
        <p:spPr>
          <a:xfrm>
            <a:off x="2630" y="1178033"/>
            <a:ext cx="11643031"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300"/>
              </a:spcBef>
              <a:defRPr sz="4900"/>
            </a:lvl1pPr>
          </a:lstStyle>
          <a:p>
            <a:pPr/>
            <a:r>
              <a:t>Quick Steps to creating a sample project: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89">
                                            <p:bg/>
                                          </p:spTgt>
                                        </p:tgtEl>
                                        <p:attrNameLst>
                                          <p:attrName>style.visibility</p:attrName>
                                        </p:attrNameLst>
                                      </p:cBhvr>
                                      <p:to>
                                        <p:strVal val="visible"/>
                                      </p:to>
                                    </p:set>
                                    <p:anim calcmode="lin" valueType="num">
                                      <p:cBhvr>
                                        <p:cTn id="7" dur="1250" fill="hold"/>
                                        <p:tgtEl>
                                          <p:spTgt spid="189">
                                            <p:bg/>
                                          </p:spTgt>
                                        </p:tgtEl>
                                        <p:attrNameLst>
                                          <p:attrName>ppt_x</p:attrName>
                                        </p:attrNameLst>
                                      </p:cBhvr>
                                      <p:tavLst>
                                        <p:tav tm="0">
                                          <p:val>
                                            <p:strVal val="0-#ppt_w/2"/>
                                          </p:val>
                                        </p:tav>
                                        <p:tav tm="100000">
                                          <p:val>
                                            <p:strVal val="#ppt_x"/>
                                          </p:val>
                                        </p:tav>
                                      </p:tavLst>
                                    </p:anim>
                                    <p:anim calcmode="lin" valueType="num">
                                      <p:cBhvr>
                                        <p:cTn id="8" dur="1250" fill="hold"/>
                                        <p:tgtEl>
                                          <p:spTgt spid="18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89">
                                            <p:txEl>
                                              <p:pRg st="0" end="0"/>
                                            </p:txEl>
                                          </p:spTgt>
                                        </p:tgtEl>
                                        <p:attrNameLst>
                                          <p:attrName>style.visibility</p:attrName>
                                        </p:attrNameLst>
                                      </p:cBhvr>
                                      <p:to>
                                        <p:strVal val="visible"/>
                                      </p:to>
                                    </p:set>
                                    <p:anim calcmode="lin" valueType="num">
                                      <p:cBhvr>
                                        <p:cTn id="11" dur="1250" fill="hold"/>
                                        <p:tgtEl>
                                          <p:spTgt spid="189">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1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89">
                                            <p:txEl>
                                              <p:pRg st="1" end="1"/>
                                            </p:txEl>
                                          </p:spTgt>
                                        </p:tgtEl>
                                        <p:attrNameLst>
                                          <p:attrName>style.visibility</p:attrName>
                                        </p:attrNameLst>
                                      </p:cBhvr>
                                      <p:to>
                                        <p:strVal val="visible"/>
                                      </p:to>
                                    </p:set>
                                    <p:anim calcmode="lin" valueType="num">
                                      <p:cBhvr>
                                        <p:cTn id="17" dur="1250" fill="hold"/>
                                        <p:tgtEl>
                                          <p:spTgt spid="189">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1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189">
                                            <p:txEl>
                                              <p:pRg st="2" end="2"/>
                                            </p:txEl>
                                          </p:spTgt>
                                        </p:tgtEl>
                                        <p:attrNameLst>
                                          <p:attrName>style.visibility</p:attrName>
                                        </p:attrNameLst>
                                      </p:cBhvr>
                                      <p:to>
                                        <p:strVal val="visible"/>
                                      </p:to>
                                    </p:set>
                                    <p:anim calcmode="lin" valueType="num">
                                      <p:cBhvr>
                                        <p:cTn id="23" dur="1250" fill="hold"/>
                                        <p:tgtEl>
                                          <p:spTgt spid="189">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1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189">
                                            <p:txEl>
                                              <p:pRg st="3" end="3"/>
                                            </p:txEl>
                                          </p:spTgt>
                                        </p:tgtEl>
                                        <p:attrNameLst>
                                          <p:attrName>style.visibility</p:attrName>
                                        </p:attrNameLst>
                                      </p:cBhvr>
                                      <p:to>
                                        <p:strVal val="visible"/>
                                      </p:to>
                                    </p:set>
                                    <p:anim calcmode="lin" valueType="num">
                                      <p:cBhvr>
                                        <p:cTn id="29" dur="1250" fill="hold"/>
                                        <p:tgtEl>
                                          <p:spTgt spid="189">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1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lt" backwards="0">
                                    <p:tmAbs val="0"/>
                                  </p:iterate>
                                  <p:childTnLst>
                                    <p:set>
                                      <p:cBhvr>
                                        <p:cTn id="34" fill="hold"/>
                                        <p:tgtEl>
                                          <p:spTgt spid="189">
                                            <p:txEl>
                                              <p:pRg st="4" end="4"/>
                                            </p:txEl>
                                          </p:spTgt>
                                        </p:tgtEl>
                                        <p:attrNameLst>
                                          <p:attrName>style.visibility</p:attrName>
                                        </p:attrNameLst>
                                      </p:cBhvr>
                                      <p:to>
                                        <p:strVal val="visible"/>
                                      </p:to>
                                    </p:set>
                                    <p:anim calcmode="lin" valueType="num">
                                      <p:cBhvr>
                                        <p:cTn id="35" dur="1250" fill="hold"/>
                                        <p:tgtEl>
                                          <p:spTgt spid="189">
                                            <p:txEl>
                                              <p:pRg st="4" end="4"/>
                                            </p:txEl>
                                          </p:spTgt>
                                        </p:tgtEl>
                                        <p:attrNameLst>
                                          <p:attrName>ppt_x</p:attrName>
                                        </p:attrNameLst>
                                      </p:cBhvr>
                                      <p:tavLst>
                                        <p:tav tm="0">
                                          <p:val>
                                            <p:strVal val="0-#ppt_w/2"/>
                                          </p:val>
                                        </p:tav>
                                        <p:tav tm="100000">
                                          <p:val>
                                            <p:strVal val="#ppt_x"/>
                                          </p:val>
                                        </p:tav>
                                      </p:tavLst>
                                    </p:anim>
                                    <p:anim calcmode="lin" valueType="num">
                                      <p:cBhvr>
                                        <p:cTn id="36" dur="1250" fill="hold"/>
                                        <p:tgtEl>
                                          <p:spTgt spid="1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lt" backwards="0">
                                    <p:tmAbs val="0"/>
                                  </p:iterate>
                                  <p:childTnLst>
                                    <p:set>
                                      <p:cBhvr>
                                        <p:cTn id="40" fill="hold"/>
                                        <p:tgtEl>
                                          <p:spTgt spid="189">
                                            <p:txEl>
                                              <p:pRg st="5" end="5"/>
                                            </p:txEl>
                                          </p:spTgt>
                                        </p:tgtEl>
                                        <p:attrNameLst>
                                          <p:attrName>style.visibility</p:attrName>
                                        </p:attrNameLst>
                                      </p:cBhvr>
                                      <p:to>
                                        <p:strVal val="visible"/>
                                      </p:to>
                                    </p:set>
                                    <p:anim calcmode="lin" valueType="num">
                                      <p:cBhvr>
                                        <p:cTn id="41" dur="1250" fill="hold"/>
                                        <p:tgtEl>
                                          <p:spTgt spid="189">
                                            <p:txEl>
                                              <p:pRg st="5" end="5"/>
                                            </p:txEl>
                                          </p:spTgt>
                                        </p:tgtEl>
                                        <p:attrNameLst>
                                          <p:attrName>ppt_x</p:attrName>
                                        </p:attrNameLst>
                                      </p:cBhvr>
                                      <p:tavLst>
                                        <p:tav tm="0">
                                          <p:val>
                                            <p:strVal val="0-#ppt_w/2"/>
                                          </p:val>
                                        </p:tav>
                                        <p:tav tm="100000">
                                          <p:val>
                                            <p:strVal val="#ppt_x"/>
                                          </p:val>
                                        </p:tav>
                                      </p:tavLst>
                                    </p:anim>
                                    <p:anim calcmode="lin" valueType="num">
                                      <p:cBhvr>
                                        <p:cTn id="42" dur="1250" fill="hold"/>
                                        <p:tgtEl>
                                          <p:spTgt spid="18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