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467" r:id="rId2"/>
    <p:sldId id="468" r:id="rId3"/>
    <p:sldId id="469" r:id="rId4"/>
    <p:sldId id="470" r:id="rId5"/>
    <p:sldId id="471" r:id="rId6"/>
    <p:sldId id="472" r:id="rId7"/>
    <p:sldId id="473" r:id="rId8"/>
    <p:sldId id="475" r:id="rId9"/>
    <p:sldId id="474" r:id="rId10"/>
    <p:sldId id="476" r:id="rId11"/>
  </p:sldIdLst>
  <p:sldSz cx="9144000" cy="5143500" type="screen16x9"/>
  <p:notesSz cx="7099300" cy="10223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449" autoAdjust="0"/>
  </p:normalViewPr>
  <p:slideViewPr>
    <p:cSldViewPr>
      <p:cViewPr varScale="1">
        <p:scale>
          <a:sx n="65" d="100"/>
          <a:sy n="65" d="100"/>
        </p:scale>
        <p:origin x="-498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175"/>
          </a:xfrm>
          <a:prstGeom prst="rect">
            <a:avLst/>
          </a:prstGeom>
        </p:spPr>
        <p:txBody>
          <a:bodyPr vert="horz" lIns="98984" tIns="49492" rIns="98984" bIns="49492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175"/>
          </a:xfrm>
          <a:prstGeom prst="rect">
            <a:avLst/>
          </a:prstGeom>
        </p:spPr>
        <p:txBody>
          <a:bodyPr vert="horz" lIns="98984" tIns="49492" rIns="98984" bIns="49492" rtlCol="0"/>
          <a:lstStyle>
            <a:lvl1pPr algn="r">
              <a:defRPr sz="1300"/>
            </a:lvl1pPr>
          </a:lstStyle>
          <a:p>
            <a:fld id="{4614075F-0228-4922-93E3-0DBB8DD35455}" type="datetimeFigureOut">
              <a:rPr lang="en-GB" smtClean="0"/>
              <a:t>08/11/2015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10551"/>
            <a:ext cx="3076363" cy="511175"/>
          </a:xfrm>
          <a:prstGeom prst="rect">
            <a:avLst/>
          </a:prstGeom>
        </p:spPr>
        <p:txBody>
          <a:bodyPr vert="horz" lIns="98984" tIns="49492" rIns="98984" bIns="49492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9710551"/>
            <a:ext cx="3076363" cy="511175"/>
          </a:xfrm>
          <a:prstGeom prst="rect">
            <a:avLst/>
          </a:prstGeom>
        </p:spPr>
        <p:txBody>
          <a:bodyPr vert="horz" lIns="98984" tIns="49492" rIns="98984" bIns="49492" rtlCol="0" anchor="b"/>
          <a:lstStyle>
            <a:lvl1pPr algn="r">
              <a:defRPr sz="1300"/>
            </a:lvl1pPr>
          </a:lstStyle>
          <a:p>
            <a:fld id="{B5438B39-F543-4927-A46D-56BF24C784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3724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175"/>
          </a:xfrm>
          <a:prstGeom prst="rect">
            <a:avLst/>
          </a:prstGeom>
        </p:spPr>
        <p:txBody>
          <a:bodyPr vert="horz" lIns="98984" tIns="49492" rIns="98984" bIns="4949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175"/>
          </a:xfrm>
          <a:prstGeom prst="rect">
            <a:avLst/>
          </a:prstGeom>
        </p:spPr>
        <p:txBody>
          <a:bodyPr vert="horz" lIns="98984" tIns="49492" rIns="98984" bIns="4949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7F678B91-D60F-4EDC-8C08-C3E658108BE1}" type="datetimeFigureOut">
              <a:rPr lang="en-US"/>
              <a:pPr>
                <a:defRPr/>
              </a:pPr>
              <a:t>11/8/2015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6763"/>
            <a:ext cx="6813550" cy="38338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8984" tIns="49492" rIns="98984" bIns="49492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56163"/>
            <a:ext cx="5679440" cy="4600575"/>
          </a:xfrm>
          <a:prstGeom prst="rect">
            <a:avLst/>
          </a:prstGeom>
        </p:spPr>
        <p:txBody>
          <a:bodyPr vert="horz" lIns="98984" tIns="49492" rIns="98984" bIns="49492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10551"/>
            <a:ext cx="3076363" cy="511175"/>
          </a:xfrm>
          <a:prstGeom prst="rect">
            <a:avLst/>
          </a:prstGeom>
        </p:spPr>
        <p:txBody>
          <a:bodyPr vert="horz" lIns="98984" tIns="49492" rIns="98984" bIns="4949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10551"/>
            <a:ext cx="3076363" cy="511175"/>
          </a:xfrm>
          <a:prstGeom prst="rect">
            <a:avLst/>
          </a:prstGeom>
        </p:spPr>
        <p:txBody>
          <a:bodyPr vert="horz" lIns="98984" tIns="49492" rIns="98984" bIns="4949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873B355A-FB21-49A5-81B5-1D691B2C01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8956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2875" y="766763"/>
            <a:ext cx="6813550" cy="38338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Outsourcing of schools’ IT support</a:t>
            </a:r>
          </a:p>
          <a:p>
            <a:r>
              <a:rPr lang="en-GB" dirty="0" smtClean="0"/>
              <a:t>C.f. the Apple 2/spreadsheets story.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3B355A-FB21-49A5-81B5-1D691B2C012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4013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2875" y="766763"/>
            <a:ext cx="6813550" cy="38338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Mention IDLE -- Python lightweight</a:t>
            </a:r>
            <a:r>
              <a:rPr lang="en-GB" baseline="0" dirty="0" smtClean="0"/>
              <a:t> REPL/IDE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3B355A-FB21-49A5-81B5-1D691B2C012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618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4" r:id="rId1"/>
    <p:sldLayoutId id="2147483974" r:id="rId2"/>
    <p:sldLayoutId id="2147483965" r:id="rId3"/>
    <p:sldLayoutId id="2147483966" r:id="rId4"/>
    <p:sldLayoutId id="2147483967" r:id="rId5"/>
    <p:sldLayoutId id="2147483968" r:id="rId6"/>
    <p:sldLayoutId id="2147483969" r:id="rId7"/>
    <p:sldLayoutId id="2147483970" r:id="rId8"/>
    <p:sldLayoutId id="2147483971" r:id="rId9"/>
    <p:sldLayoutId id="2147483972" r:id="rId10"/>
    <p:sldLayoutId id="2147483973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9" descr="https://cdn.sparkfun.com//assets/parts/7/4/9/7/11546-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6455" y="2499742"/>
            <a:ext cx="1811849" cy="1811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6" descr="Imag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59063"/>
            <a:ext cx="1835150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 descr="\\csresws\files\www.cs\docs\homepage\new_images\fre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662238"/>
            <a:ext cx="1518989" cy="1258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\\csresws\files\www.cs\docs\homepage\images\intro_150x12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227" y="2671763"/>
            <a:ext cx="1586285" cy="126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iau\Documents\NetBeansProjects\bluej\icons\bluej-icon-512-embossed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6121" y="2601975"/>
            <a:ext cx="1481943" cy="1481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1"/>
            <a:ext cx="9144000" cy="26800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1000" y="51470"/>
            <a:ext cx="82234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chemeClr val="bg1"/>
                </a:solidFill>
                <a:latin typeface="+mj-lt"/>
              </a:rPr>
              <a:t>From Things to the Internet: Teaching Kids to Code Java on the Raspberry Pi </a:t>
            </a:r>
            <a:endParaRPr lang="en-GB" sz="1600" dirty="0" smtClean="0">
              <a:solidFill>
                <a:schemeClr val="bg1"/>
              </a:solidFill>
              <a:latin typeface="+mj-lt"/>
            </a:endParaRPr>
          </a:p>
          <a:p>
            <a:r>
              <a:rPr lang="en-GB" sz="2800" dirty="0" smtClean="0">
                <a:solidFill>
                  <a:schemeClr val="bg1"/>
                </a:solidFill>
                <a:latin typeface="+mj-lt"/>
              </a:rPr>
              <a:t>Ian Utting </a:t>
            </a:r>
            <a:r>
              <a:rPr lang="en-GB" sz="2800" dirty="0">
                <a:solidFill>
                  <a:schemeClr val="bg1"/>
                </a:solidFill>
                <a:latin typeface="+mj-lt"/>
              </a:rPr>
              <a:t>&amp; Fabio </a:t>
            </a:r>
            <a:r>
              <a:rPr lang="en-GB" sz="2800" dirty="0" err="1" smtClean="0">
                <a:solidFill>
                  <a:schemeClr val="bg1"/>
                </a:solidFill>
                <a:latin typeface="+mj-lt"/>
              </a:rPr>
              <a:t>Hedayioglu</a:t>
            </a:r>
            <a:endParaRPr lang="en-GB" sz="2800" dirty="0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636260"/>
            <a:ext cx="3600400" cy="1671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4" descr="Kent_Comp_294_cmyk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83918"/>
            <a:ext cx="3342593" cy="958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142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The Pi is a great platform for beginners to explore </a:t>
            </a:r>
            <a:r>
              <a:rPr lang="en-GB" sz="2400" dirty="0" err="1" smtClean="0"/>
              <a:t>IoT</a:t>
            </a:r>
            <a:endParaRPr lang="en-GB" sz="2400" dirty="0" smtClean="0"/>
          </a:p>
          <a:p>
            <a:r>
              <a:rPr lang="en-GB" sz="2400" dirty="0" smtClean="0"/>
              <a:t>Self-hosted development is much easier for beginners than using remote Pro Tools</a:t>
            </a:r>
          </a:p>
          <a:p>
            <a:r>
              <a:rPr lang="en-GB" sz="2400" dirty="0"/>
              <a:t>A</a:t>
            </a:r>
            <a:r>
              <a:rPr lang="en-GB" sz="2400" dirty="0" smtClean="0"/>
              <a:t>n IDE helps beginners focus on the task-in-hand</a:t>
            </a:r>
          </a:p>
          <a:p>
            <a:r>
              <a:rPr lang="en-GB" sz="2400" dirty="0" smtClean="0"/>
              <a:t>Abstractions of real Things into Java classes helps beginners to start </a:t>
            </a:r>
            <a:r>
              <a:rPr lang="en-GB" sz="2400" dirty="0" err="1" smtClean="0"/>
              <a:t>progreamming</a:t>
            </a:r>
            <a:r>
              <a:rPr lang="en-GB" sz="2400" dirty="0" smtClean="0"/>
              <a:t> for </a:t>
            </a:r>
            <a:r>
              <a:rPr lang="en-GB" sz="2400" dirty="0" err="1" smtClean="0"/>
              <a:t>IoT</a:t>
            </a:r>
            <a:endParaRPr lang="en-GB" sz="2400" dirty="0" smtClean="0"/>
          </a:p>
          <a:p>
            <a:r>
              <a:rPr lang="en-GB" sz="2400" dirty="0" smtClean="0"/>
              <a:t>Allowing exploration of the implementation of those abstractions helps advanced students go further</a:t>
            </a:r>
          </a:p>
          <a:p>
            <a:r>
              <a:rPr lang="en-GB" sz="2400" dirty="0" smtClean="0"/>
              <a:t>More details and demos: bluej.org/</a:t>
            </a:r>
            <a:r>
              <a:rPr lang="en-GB" sz="2400" dirty="0" err="1" smtClean="0"/>
              <a:t>raspberrypi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157236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/>
              <a:t>What is the Pi?</a:t>
            </a:r>
          </a:p>
          <a:p>
            <a:r>
              <a:rPr lang="en-GB" sz="2800" dirty="0" smtClean="0"/>
              <a:t>What is the Pi for?</a:t>
            </a:r>
          </a:p>
          <a:p>
            <a:r>
              <a:rPr lang="en-GB" sz="2800" dirty="0" smtClean="0"/>
              <a:t>Developing for/on the Pi</a:t>
            </a:r>
          </a:p>
          <a:p>
            <a:r>
              <a:rPr lang="en-GB" sz="2800" dirty="0" smtClean="0"/>
              <a:t>Java for the Pi</a:t>
            </a:r>
          </a:p>
          <a:p>
            <a:r>
              <a:rPr lang="en-GB" sz="2800" dirty="0" smtClean="0"/>
              <a:t>BlueJ for the Pi</a:t>
            </a:r>
          </a:p>
          <a:p>
            <a:r>
              <a:rPr lang="en-GB" sz="2800" dirty="0" smtClean="0"/>
              <a:t>Challenges</a:t>
            </a:r>
          </a:p>
          <a:p>
            <a:r>
              <a:rPr lang="en-GB" sz="2800" dirty="0" smtClean="0"/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2013923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the Raspberry Pi?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5479142" cy="3394472"/>
          </a:xfrm>
        </p:spPr>
        <p:txBody>
          <a:bodyPr/>
          <a:lstStyle/>
          <a:p>
            <a:r>
              <a:rPr lang="en-GB" sz="2400" dirty="0" smtClean="0"/>
              <a:t>A small, cheap, self-contained, Linux machine</a:t>
            </a:r>
          </a:p>
          <a:p>
            <a:r>
              <a:rPr lang="en-GB" sz="2400" dirty="0" smtClean="0"/>
              <a:t>Based </a:t>
            </a:r>
            <a:r>
              <a:rPr lang="en-GB" sz="2400" dirty="0"/>
              <a:t>on a Broadcom </a:t>
            </a:r>
            <a:r>
              <a:rPr lang="en-GB" sz="2400" dirty="0" err="1" smtClean="0"/>
              <a:t>SoC</a:t>
            </a:r>
            <a:r>
              <a:rPr lang="en-GB" sz="2400" dirty="0" smtClean="0"/>
              <a:t>:</a:t>
            </a:r>
            <a:endParaRPr lang="en-GB" sz="2400" dirty="0"/>
          </a:p>
          <a:p>
            <a:pPr lvl="1"/>
            <a:r>
              <a:rPr lang="en-GB" sz="2000" dirty="0"/>
              <a:t>9</a:t>
            </a:r>
            <a:r>
              <a:rPr lang="en-GB" sz="2000" dirty="0" smtClean="0"/>
              <a:t>00MHz ARM Cortex-A7, 1GB </a:t>
            </a:r>
            <a:r>
              <a:rPr lang="en-GB" sz="2000" dirty="0"/>
              <a:t>SDRAM</a:t>
            </a:r>
          </a:p>
          <a:p>
            <a:pPr lvl="1"/>
            <a:r>
              <a:rPr lang="en-GB" sz="2000" dirty="0" err="1"/>
              <a:t>VideoCore</a:t>
            </a:r>
            <a:r>
              <a:rPr lang="en-GB" sz="2000" dirty="0"/>
              <a:t> IV GPU (OpenGL, 1080p, H264</a:t>
            </a:r>
            <a:r>
              <a:rPr lang="en-GB" sz="2000" dirty="0" smtClean="0"/>
              <a:t>) </a:t>
            </a:r>
          </a:p>
          <a:p>
            <a:r>
              <a:rPr lang="en-GB" sz="2400" dirty="0" smtClean="0"/>
              <a:t>HDMI out</a:t>
            </a:r>
            <a:endParaRPr lang="en-GB" sz="2400" dirty="0"/>
          </a:p>
          <a:p>
            <a:r>
              <a:rPr lang="en-GB" sz="2400" dirty="0" smtClean="0"/>
              <a:t>40 </a:t>
            </a:r>
            <a:r>
              <a:rPr lang="en-GB" sz="2400" dirty="0"/>
              <a:t>GPIO pins, </a:t>
            </a:r>
            <a:r>
              <a:rPr lang="en-GB" sz="2400" dirty="0" smtClean="0"/>
              <a:t>I2C, CSI (Camera) etc.</a:t>
            </a:r>
          </a:p>
          <a:p>
            <a:r>
              <a:rPr lang="en-GB" sz="2400" dirty="0" smtClean="0"/>
              <a:t>Ethernet and 4xUSB 2.0 (e.g. for </a:t>
            </a:r>
            <a:r>
              <a:rPr lang="en-GB" sz="2400" dirty="0" err="1" smtClean="0"/>
              <a:t>WiFi</a:t>
            </a:r>
            <a:r>
              <a:rPr lang="en-GB" sz="2400" dirty="0" smtClean="0"/>
              <a:t>)</a:t>
            </a:r>
            <a:endParaRPr lang="en-GB" sz="2400" dirty="0"/>
          </a:p>
          <a:p>
            <a:r>
              <a:rPr lang="en-GB" sz="2400" dirty="0" smtClean="0"/>
              <a:t>Raspbian Linux boots from Micro SD</a:t>
            </a:r>
            <a:endParaRPr lang="en-GB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576" y="1275606"/>
            <a:ext cx="2801888" cy="3411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3883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the Raspberry Pi for?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/>
              <a:t>T</a:t>
            </a:r>
            <a:r>
              <a:rPr lang="en-GB" sz="2800" dirty="0" smtClean="0"/>
              <a:t>o </a:t>
            </a:r>
            <a:r>
              <a:rPr lang="en-GB" sz="2800" dirty="0"/>
              <a:t>support/encourage/revive programming in </a:t>
            </a:r>
            <a:r>
              <a:rPr lang="en-GB" sz="2800" dirty="0" smtClean="0"/>
              <a:t>schools</a:t>
            </a:r>
          </a:p>
          <a:p>
            <a:r>
              <a:rPr lang="en-GB" sz="2800" dirty="0" smtClean="0"/>
              <a:t>Conceived as an </a:t>
            </a:r>
            <a:r>
              <a:rPr lang="en-GB" sz="2800" dirty="0" err="1" smtClean="0"/>
              <a:t>IoT</a:t>
            </a:r>
            <a:r>
              <a:rPr lang="en-GB" sz="2800" dirty="0" smtClean="0"/>
              <a:t> sensor/actuator platform:</a:t>
            </a:r>
          </a:p>
          <a:p>
            <a:pPr lvl="1"/>
            <a:r>
              <a:rPr lang="en-GB" sz="2400" dirty="0" smtClean="0"/>
              <a:t>Many daughter boards available</a:t>
            </a:r>
            <a:endParaRPr lang="en-GB" sz="2400" dirty="0"/>
          </a:p>
          <a:p>
            <a:r>
              <a:rPr lang="en-GB" sz="2800" dirty="0" smtClean="0"/>
              <a:t> But also as a desktop replacement:</a:t>
            </a:r>
          </a:p>
          <a:p>
            <a:pPr lvl="1"/>
            <a:r>
              <a:rPr lang="en-GB" sz="2400" dirty="0" smtClean="0"/>
              <a:t>Needs a keyboard/mouse and screen (TV or monitor)</a:t>
            </a:r>
          </a:p>
          <a:p>
            <a:r>
              <a:rPr lang="en-GB" sz="2800" dirty="0" smtClean="0"/>
              <a:t>In schools, crucially, it doesn’t need “permission”</a:t>
            </a:r>
          </a:p>
        </p:txBody>
      </p:sp>
    </p:spTree>
    <p:extLst>
      <p:ext uri="{BB962C8B-B14F-4D97-AF65-F5344CB8AC3E}">
        <p14:creationId xmlns:p14="http://schemas.microsoft.com/office/powerpoint/2010/main" val="1025202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05979"/>
            <a:ext cx="8496944" cy="857250"/>
          </a:xfrm>
        </p:spPr>
        <p:txBody>
          <a:bodyPr/>
          <a:lstStyle/>
          <a:p>
            <a:r>
              <a:rPr lang="en-GB" dirty="0" smtClean="0"/>
              <a:t>Developing for the Pi: 2 approaches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363272" cy="3394472"/>
          </a:xfrm>
        </p:spPr>
        <p:txBody>
          <a:bodyPr/>
          <a:lstStyle/>
          <a:p>
            <a:r>
              <a:rPr lang="en-GB" sz="2800" dirty="0" smtClean="0"/>
              <a:t>Develop on a separate machine, treat the Pi as a slave</a:t>
            </a:r>
          </a:p>
          <a:p>
            <a:pPr lvl="1"/>
            <a:r>
              <a:rPr lang="en-GB" sz="2400" dirty="0" smtClean="0"/>
              <a:t>Allows use of standard tools (but their generality adds configuration complexity), and permission to install</a:t>
            </a:r>
          </a:p>
          <a:p>
            <a:pPr lvl="1"/>
            <a:r>
              <a:rPr lang="en-GB" sz="2400" dirty="0" smtClean="0"/>
              <a:t>Requires a second machine (and significantly complicates the execution model for beginners)</a:t>
            </a:r>
          </a:p>
          <a:p>
            <a:r>
              <a:rPr lang="en-GB" sz="2800" dirty="0" smtClean="0"/>
              <a:t>Develop on the Pi itself</a:t>
            </a:r>
          </a:p>
          <a:p>
            <a:pPr lvl="1"/>
            <a:r>
              <a:rPr lang="en-GB" sz="2400" dirty="0" smtClean="0"/>
              <a:t>Simplifies deploy/debug cycle</a:t>
            </a:r>
          </a:p>
          <a:p>
            <a:pPr lvl="1"/>
            <a:r>
              <a:rPr lang="en-GB" sz="2400" dirty="0" smtClean="0"/>
              <a:t>Standard tools (NetBeans/Eclipse) are too heavy, so use lightweight IDEs (IDLE) or vi/</a:t>
            </a:r>
            <a:r>
              <a:rPr lang="en-GB" sz="2400" dirty="0" err="1" smtClean="0"/>
              <a:t>emacs</a:t>
            </a:r>
            <a:r>
              <a:rPr lang="en-GB" sz="2400" dirty="0" smtClean="0"/>
              <a:t> and the command line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314200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Java on the Pi: 2 approaches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528" y="1200151"/>
            <a:ext cx="4320480" cy="3394472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 smtClean="0"/>
              <a:t>Java ME</a:t>
            </a:r>
          </a:p>
          <a:p>
            <a:r>
              <a:rPr lang="en-GB" sz="2000" dirty="0" smtClean="0"/>
              <a:t>Wants to be headless – no GUI APIs</a:t>
            </a:r>
          </a:p>
          <a:p>
            <a:r>
              <a:rPr lang="en-GB" sz="2000" dirty="0" smtClean="0"/>
              <a:t>Unfamiliar i/o mechanisms (GCF etc.)</a:t>
            </a:r>
          </a:p>
          <a:p>
            <a:pPr marL="0" indent="0">
              <a:buNone/>
            </a:pPr>
            <a:endParaRPr lang="en-GB" sz="2000" dirty="0" smtClean="0"/>
          </a:p>
          <a:p>
            <a:r>
              <a:rPr lang="en-GB" sz="2000" dirty="0" smtClean="0"/>
              <a:t>Views the Pi as a gateway platform for embedded systems</a:t>
            </a:r>
          </a:p>
          <a:p>
            <a:r>
              <a:rPr lang="en-GB" sz="2000" dirty="0" smtClean="0"/>
              <a:t>Very little support and material for beginners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1872" y="1193502"/>
            <a:ext cx="4254624" cy="3394472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/>
              <a:t>Java SE</a:t>
            </a:r>
          </a:p>
          <a:p>
            <a:r>
              <a:rPr lang="en-GB" sz="2000" dirty="0"/>
              <a:t>Includes Swing and JavaFX</a:t>
            </a:r>
          </a:p>
          <a:p>
            <a:r>
              <a:rPr lang="en-GB" sz="2000" dirty="0" smtClean="0"/>
              <a:t>Uses standard networking libraries</a:t>
            </a:r>
          </a:p>
          <a:p>
            <a:r>
              <a:rPr lang="en-GB" sz="2000" dirty="0" smtClean="0"/>
              <a:t>Pi4J </a:t>
            </a:r>
            <a:r>
              <a:rPr lang="en-GB" sz="2000" dirty="0"/>
              <a:t>library provides good access to GPIO etc.</a:t>
            </a:r>
          </a:p>
          <a:p>
            <a:r>
              <a:rPr lang="en-GB" sz="2000" dirty="0" smtClean="0"/>
              <a:t>Views the </a:t>
            </a:r>
            <a:r>
              <a:rPr lang="en-GB" sz="2000" dirty="0"/>
              <a:t>Pi as a desktop </a:t>
            </a:r>
            <a:r>
              <a:rPr lang="en-GB" sz="2000" dirty="0" smtClean="0"/>
              <a:t>machine with </a:t>
            </a:r>
            <a:r>
              <a:rPr lang="en-GB" sz="2000" dirty="0"/>
              <a:t>hardware extensions</a:t>
            </a:r>
          </a:p>
          <a:p>
            <a:r>
              <a:rPr lang="en-GB" sz="2000" dirty="0"/>
              <a:t>Lots of material and support for beginners </a:t>
            </a:r>
            <a:r>
              <a:rPr lang="en-GB" sz="2000" dirty="0" smtClean="0"/>
              <a:t>available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92592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BlueJ on the Pi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/>
              <a:t>BlueJ is a lightweight Java SE IDE designed for beginners. Used by ~2.5M students/year</a:t>
            </a:r>
          </a:p>
          <a:p>
            <a:r>
              <a:rPr lang="en-GB" sz="2800" dirty="0" smtClean="0"/>
              <a:t>It includes complete (but basic) IDE functionality: edit, compile, execute, debug, and version control</a:t>
            </a:r>
          </a:p>
          <a:p>
            <a:r>
              <a:rPr lang="en-GB" sz="2800" dirty="0" smtClean="0"/>
              <a:t>It also includes direct object manipulation through the GUI – great for exploring APIs and behaviours</a:t>
            </a:r>
          </a:p>
          <a:p>
            <a:r>
              <a:rPr lang="en-GB" sz="2800" dirty="0"/>
              <a:t>P</a:t>
            </a:r>
            <a:r>
              <a:rPr lang="en-GB" sz="2800" dirty="0" smtClean="0"/>
              <a:t>re-installed on the standard Raspbian desktop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8144107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It’s about </a:t>
            </a:r>
            <a:r>
              <a:rPr lang="en-GB" b="1" dirty="0" smtClean="0"/>
              <a:t>The Internet </a:t>
            </a:r>
            <a:r>
              <a:rPr lang="en-GB" dirty="0" smtClean="0"/>
              <a:t>and </a:t>
            </a:r>
            <a:r>
              <a:rPr lang="en-GB" b="1" dirty="0" smtClean="0"/>
              <a:t>Things</a:t>
            </a:r>
            <a:r>
              <a:rPr lang="en-GB" dirty="0" smtClean="0"/>
              <a:t>  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/>
              <a:t>Pi hardware is capable – real-time video with face recognition is feasible</a:t>
            </a:r>
          </a:p>
          <a:p>
            <a:r>
              <a:rPr lang="en-GB" sz="2800" dirty="0" smtClean="0"/>
              <a:t>Pi networking is easy (java.net.*)</a:t>
            </a:r>
          </a:p>
          <a:p>
            <a:r>
              <a:rPr lang="en-GB" sz="2800" dirty="0" smtClean="0"/>
              <a:t>This lets us link things (a small camera) to the internet (social networking – Twitter)</a:t>
            </a:r>
          </a:p>
          <a:p>
            <a:r>
              <a:rPr lang="en-GB" sz="2800" dirty="0" smtClean="0"/>
              <a:t>Our demo is about change detection – if we’d been sure of the room we’d have done it with door opening and tweeted the faces, as it is …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3568397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67544" y="1923678"/>
            <a:ext cx="8229600" cy="857250"/>
          </a:xfrm>
        </p:spPr>
        <p:txBody>
          <a:bodyPr/>
          <a:lstStyle/>
          <a:p>
            <a:r>
              <a:rPr lang="en-GB" dirty="0" smtClean="0"/>
              <a:t>Demo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29986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18487</TotalTime>
  <Words>547</Words>
  <Application>Microsoft Office PowerPoint</Application>
  <PresentationFormat>On-screen Show (16:9)</PresentationFormat>
  <Paragraphs>69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Overview</vt:lpstr>
      <vt:lpstr>What is the Raspberry Pi?</vt:lpstr>
      <vt:lpstr>What is the Raspberry Pi for?</vt:lpstr>
      <vt:lpstr>Developing for the Pi: 2 approaches</vt:lpstr>
      <vt:lpstr>Java on the Pi: 2 approaches</vt:lpstr>
      <vt:lpstr>BlueJ on the Pi</vt:lpstr>
      <vt:lpstr>It’s about The Internet and Things  </vt:lpstr>
      <vt:lpstr>Demo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From Things to the Internet: Teaching Kids to Code Java on the Raspberry Pi</dc:title>
  <dc:creator>Ian Utting &amp; Fabio Hedayioglu</dc:creator>
  <cp:lastModifiedBy>iau</cp:lastModifiedBy>
  <cp:revision>238</cp:revision>
  <dcterms:created xsi:type="dcterms:W3CDTF">2010-09-17T11:59:17Z</dcterms:created>
  <dcterms:modified xsi:type="dcterms:W3CDTF">2015-11-08T13:04:58Z</dcterms:modified>
</cp:coreProperties>
</file>