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8.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9.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0.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1.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 id="2147483709" r:id="rId2"/>
    <p:sldMasterId id="2147483668" r:id="rId3"/>
    <p:sldMasterId id="2147483749" r:id="rId4"/>
    <p:sldMasterId id="2147483769" r:id="rId5"/>
    <p:sldMasterId id="2147483689" r:id="rId6"/>
    <p:sldMasterId id="2147483796" r:id="rId7"/>
    <p:sldMasterId id="2147483817" r:id="rId8"/>
    <p:sldMasterId id="2147483838" r:id="rId9"/>
    <p:sldMasterId id="2147483859" r:id="rId10"/>
    <p:sldMasterId id="2147483880" r:id="rId11"/>
    <p:sldMasterId id="2147483906" r:id="rId12"/>
    <p:sldMasterId id="2147483923" r:id="rId13"/>
  </p:sldMasterIdLst>
  <p:notesMasterIdLst>
    <p:notesMasterId r:id="rId45"/>
  </p:notesMasterIdLst>
  <p:handoutMasterIdLst>
    <p:handoutMasterId r:id="rId46"/>
  </p:handoutMasterIdLst>
  <p:sldIdLst>
    <p:sldId id="321" r:id="rId14"/>
    <p:sldId id="382" r:id="rId15"/>
    <p:sldId id="438" r:id="rId16"/>
    <p:sldId id="371" r:id="rId17"/>
    <p:sldId id="380" r:id="rId18"/>
    <p:sldId id="439" r:id="rId19"/>
    <p:sldId id="387" r:id="rId20"/>
    <p:sldId id="390" r:id="rId21"/>
    <p:sldId id="392" r:id="rId22"/>
    <p:sldId id="393" r:id="rId23"/>
    <p:sldId id="437" r:id="rId24"/>
    <p:sldId id="395" r:id="rId25"/>
    <p:sldId id="396" r:id="rId26"/>
    <p:sldId id="398" r:id="rId27"/>
    <p:sldId id="399" r:id="rId28"/>
    <p:sldId id="424" r:id="rId29"/>
    <p:sldId id="401" r:id="rId30"/>
    <p:sldId id="403" r:id="rId31"/>
    <p:sldId id="404" r:id="rId32"/>
    <p:sldId id="406" r:id="rId33"/>
    <p:sldId id="407" r:id="rId34"/>
    <p:sldId id="408" r:id="rId35"/>
    <p:sldId id="411" r:id="rId36"/>
    <p:sldId id="412" r:id="rId37"/>
    <p:sldId id="413" r:id="rId38"/>
    <p:sldId id="416" r:id="rId39"/>
    <p:sldId id="417" r:id="rId40"/>
    <p:sldId id="436" r:id="rId41"/>
    <p:sldId id="319" r:id="rId42"/>
    <p:sldId id="370" r:id="rId43"/>
    <p:sldId id="38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005CB9"/>
    <a:srgbClr val="32A01E"/>
    <a:srgbClr val="EE7700"/>
    <a:srgbClr val="C30A28"/>
    <a:srgbClr val="595194"/>
    <a:srgbClr val="C1E0FF"/>
    <a:srgbClr val="FFFFFF"/>
    <a:srgbClr val="7FBD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5" autoAdjust="0"/>
    <p:restoredTop sz="88765" autoAdjust="0"/>
  </p:normalViewPr>
  <p:slideViewPr>
    <p:cSldViewPr snapToGrid="0" snapToObjects="1">
      <p:cViewPr>
        <p:scale>
          <a:sx n="90" d="100"/>
          <a:sy n="90" d="100"/>
        </p:scale>
        <p:origin x="-1188" y="-78"/>
      </p:cViewPr>
      <p:guideLst>
        <p:guide orient="horz" pos="431"/>
        <p:guide orient="horz" pos="706"/>
        <p:guide orient="horz" pos="1203"/>
        <p:guide orient="horz" pos="2173"/>
        <p:guide pos="2876"/>
        <p:guide pos="5561"/>
        <p:guide pos="264"/>
        <p:guide pos="48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3F295C-2931-8847-9516-34865F1616ED}" type="datetime1">
              <a:rPr lang="en-US" smtClean="0"/>
              <a:t>10/21/2015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7E6E25-EFE6-9749-B9A7-44B8B6B33871}" type="slidenum">
              <a:rPr lang="en-US" smtClean="0"/>
              <a:t>‹#›</a:t>
            </a:fld>
            <a:endParaRPr lang="en-US"/>
          </a:p>
        </p:txBody>
      </p:sp>
    </p:spTree>
    <p:extLst>
      <p:ext uri="{BB962C8B-B14F-4D97-AF65-F5344CB8AC3E}">
        <p14:creationId xmlns:p14="http://schemas.microsoft.com/office/powerpoint/2010/main" val="494070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7A30-794A-5940-B8DE-EA7B2634F3B8}" type="datetime1">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E4248-2355-5D45-BB27-FFAA52A79D6C}" type="slidenum">
              <a:rPr lang="en-US" smtClean="0"/>
              <a:t>‹#›</a:t>
            </a:fld>
            <a:endParaRPr lang="en-US"/>
          </a:p>
        </p:txBody>
      </p:sp>
    </p:spTree>
    <p:extLst>
      <p:ext uri="{BB962C8B-B14F-4D97-AF65-F5344CB8AC3E}">
        <p14:creationId xmlns:p14="http://schemas.microsoft.com/office/powerpoint/2010/main" val="212303442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8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Sits</a:t>
            </a:r>
            <a:r>
              <a:rPr lang="en-US" baseline="0" dirty="0" smtClean="0"/>
              <a:t> between the client and the </a:t>
            </a:r>
            <a:r>
              <a:rPr lang="en-US" baseline="0" dirty="0" err="1" smtClean="0"/>
              <a:t>microservices</a:t>
            </a:r>
            <a:r>
              <a:rPr lang="en-US" baseline="0" dirty="0" smtClean="0"/>
              <a:t> and provide </a:t>
            </a:r>
            <a:r>
              <a:rPr lang="en-US" baseline="0" dirty="0" err="1" smtClean="0"/>
              <a:t>api’s</a:t>
            </a:r>
            <a:r>
              <a:rPr lang="en-US" baseline="0" dirty="0" smtClean="0"/>
              <a:t> customized for the clients. </a:t>
            </a:r>
          </a:p>
          <a:p>
            <a:r>
              <a:rPr lang="en-US" baseline="0" dirty="0" err="1" smtClean="0"/>
              <a:t>Eg</a:t>
            </a:r>
            <a:r>
              <a:rPr lang="en-US" baseline="0" dirty="0" smtClean="0"/>
              <a:t> a mobile client could call a coarse grained API get all the product details </a:t>
            </a:r>
            <a:r>
              <a:rPr lang="en-US" baseline="0" dirty="0" err="1" smtClean="0"/>
              <a:t>vs</a:t>
            </a:r>
            <a:r>
              <a:rPr lang="en-US" baseline="0" dirty="0" smtClean="0"/>
              <a:t> a desktop client will call multiple calls since it uses a high performance </a:t>
            </a:r>
            <a:r>
              <a:rPr lang="en-US" baseline="0" dirty="0" err="1" smtClean="0"/>
              <a:t>netowrk</a:t>
            </a:r>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Parallel</a:t>
            </a:r>
            <a:r>
              <a:rPr lang="en-US" baseline="0" smtClean="0"/>
              <a:t> access </a:t>
            </a:r>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is </a:t>
            </a:r>
            <a:r>
              <a:rPr lang="en-US" dirty="0" err="1" smtClean="0"/>
              <a:t>Circute</a:t>
            </a:r>
            <a:r>
              <a:rPr lang="en-US" dirty="0" smtClean="0"/>
              <a:t> Breaker Triggered</a:t>
            </a:r>
            <a:r>
              <a:rPr lang="en-US" baseline="0" dirty="0" smtClean="0"/>
              <a:t> </a:t>
            </a:r>
            <a:endParaRPr lang="en-US" dirty="0" smtClean="0"/>
          </a:p>
          <a:p>
            <a:r>
              <a:rPr lang="en-US" dirty="0" smtClean="0"/>
              <a:t>A request to the remote service times out</a:t>
            </a:r>
          </a:p>
          <a:p>
            <a:r>
              <a:rPr lang="en-US" dirty="0" smtClean="0"/>
              <a:t>The thread pool and bounded task queue used to interact with a service dependency are at 100% capacity</a:t>
            </a:r>
          </a:p>
          <a:p>
            <a:r>
              <a:rPr lang="en-US" dirty="0" smtClean="0"/>
              <a:t>The client library used to interact with a service dependency throws an exception</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buckets of failures factor into a service's overall error rate and when the error rate exceeds a defined threshold then we "trip" the circuit for that service and immediately serve fallbacks without even attempting to communicate with the remote service.</a:t>
            </a:r>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This can negatively affect the device UX, which is not ideal, but it keeps API servers healthy and allows the system to recover quickly when the failing service becomes available again.</a:t>
            </a:r>
          </a:p>
          <a:p>
            <a:endParaRPr lang="en-US" dirty="0"/>
          </a:p>
        </p:txBody>
      </p:sp>
    </p:spTree>
    <p:extLst>
      <p:ext uri="{BB962C8B-B14F-4D97-AF65-F5344CB8AC3E}">
        <p14:creationId xmlns:p14="http://schemas.microsoft.com/office/powerpoint/2010/main" val="326449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is </a:t>
            </a:r>
            <a:r>
              <a:rPr lang="en-US" dirty="0" err="1" smtClean="0"/>
              <a:t>Circute</a:t>
            </a:r>
            <a:r>
              <a:rPr lang="en-US" dirty="0" smtClean="0"/>
              <a:t> Breaker Triggered</a:t>
            </a:r>
            <a:r>
              <a:rPr lang="en-US" baseline="0" dirty="0" smtClean="0"/>
              <a:t> </a:t>
            </a:r>
            <a:endParaRPr lang="en-US" dirty="0" smtClean="0"/>
          </a:p>
          <a:p>
            <a:r>
              <a:rPr lang="en-US" dirty="0" smtClean="0"/>
              <a:t>A request to the remote service times out</a:t>
            </a:r>
          </a:p>
          <a:p>
            <a:r>
              <a:rPr lang="en-US" dirty="0" smtClean="0"/>
              <a:t>The thread pool and bounded task queue used to interact with a service dependency are at 100% capacity</a:t>
            </a:r>
          </a:p>
          <a:p>
            <a:r>
              <a:rPr lang="en-US" dirty="0" smtClean="0"/>
              <a:t>The client library used to interact with a service dependency throws an exception</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https://</a:t>
            </a:r>
            <a:r>
              <a:rPr lang="en-US" baseline="0" dirty="0" err="1" smtClean="0"/>
              <a:t>github.build.ge.com</a:t>
            </a:r>
            <a:r>
              <a:rPr lang="en-US" baseline="0" dirty="0" smtClean="0"/>
              <a:t>/industrial-cloud/Documentation/wiki/DRAFT:-CF-Micro-Service-Operational-Design-Patterns</a:t>
            </a:r>
          </a:p>
          <a:p>
            <a:r>
              <a:rPr lang="en-US" baseline="0" dirty="0" smtClean="0"/>
              <a:t>https://</a:t>
            </a:r>
            <a:r>
              <a:rPr lang="en-US" baseline="0" dirty="0" err="1" smtClean="0"/>
              <a:t>msdn.microsoft.com</a:t>
            </a:r>
            <a:r>
              <a:rPr lang="en-US" baseline="0" dirty="0" smtClean="0"/>
              <a:t>/en-us/library/dn589789.aspx</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1057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0"/>
              </a:spcBef>
            </a:pPr>
            <a:endParaRPr lang="en-GB" sz="1000" dirty="0"/>
          </a:p>
        </p:txBody>
      </p:sp>
      <p:sp>
        <p:nvSpPr>
          <p:cNvPr id="4" name="Slide Number Placeholder 3"/>
          <p:cNvSpPr>
            <a:spLocks noGrp="1"/>
          </p:cNvSpPr>
          <p:nvPr>
            <p:ph type="sldNum" sz="quarter" idx="10"/>
          </p:nvPr>
        </p:nvSpPr>
        <p:spPr/>
        <p:txBody>
          <a:bodyPr/>
          <a:lstStyle/>
          <a:p>
            <a:fld id="{CC19ABB0-8FA3-47AB-B41D-EDD6BA5B617A}" type="slidenum">
              <a:rPr lang="en-US" smtClean="0"/>
              <a:pPr/>
              <a:t>5</a:t>
            </a:fld>
            <a:endParaRPr lang="en-US" dirty="0"/>
          </a:p>
        </p:txBody>
      </p:sp>
      <p:sp>
        <p:nvSpPr>
          <p:cNvPr id="7" name="Slide Image Placeholder 6"/>
          <p:cNvSpPr>
            <a:spLocks noGrp="1" noRot="1" noChangeAspect="1"/>
          </p:cNvSpPr>
          <p:nvPr>
            <p:ph type="sldImg"/>
          </p:nvPr>
        </p:nvSpPr>
        <p:spPr>
          <a:xfrm>
            <a:off x="952500" y="381000"/>
            <a:ext cx="3432175" cy="2573338"/>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563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15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a:t>
            </a:r>
            <a:r>
              <a:rPr lang="en-US" baseline="0" dirty="0" smtClean="0"/>
              <a:t> to develop, Easy to test,  Very good tor simple application . </a:t>
            </a:r>
          </a:p>
          <a:p>
            <a:r>
              <a:rPr lang="en-US" baseline="0" dirty="0" smtClean="0"/>
              <a:t>As the application get complex you can see it gets difficult to maintain and historically we have tried many approaches such as breaking up the application into </a:t>
            </a:r>
            <a:r>
              <a:rPr lang="en-US" baseline="0" dirty="0" err="1" smtClean="0"/>
              <a:t>mulitple</a:t>
            </a:r>
            <a:r>
              <a:rPr lang="en-US" baseline="0" dirty="0" smtClean="0"/>
              <a:t> war files , </a:t>
            </a:r>
          </a:p>
          <a:p>
            <a:r>
              <a:rPr lang="en-US" baseline="0" dirty="0" smtClean="0"/>
              <a:t>It is also difficult to make changes since a change to one table may impact the other parts of the application etc. </a:t>
            </a:r>
          </a:p>
          <a:p>
            <a:r>
              <a:rPr lang="en-US" dirty="0" smtClean="0"/>
              <a:t>Difficult</a:t>
            </a:r>
            <a:r>
              <a:rPr lang="en-US" baseline="0" dirty="0" smtClean="0"/>
              <a:t> to adopt new technologies to parts of the application due to its coupling </a:t>
            </a:r>
            <a:endParaRPr lang="en-US" dirty="0" smtClean="0"/>
          </a:p>
          <a:p>
            <a:r>
              <a:rPr lang="en-US" dirty="0" err="1" smtClean="0"/>
              <a:t>Scalling</a:t>
            </a:r>
            <a:r>
              <a:rPr lang="en-US" baseline="0" dirty="0" smtClean="0"/>
              <a:t> issues : You have to scale the </a:t>
            </a:r>
            <a:r>
              <a:rPr lang="en-US" baseline="0" dirty="0" err="1" smtClean="0"/>
              <a:t>entieire</a:t>
            </a:r>
            <a:r>
              <a:rPr lang="en-US" baseline="0" dirty="0" smtClean="0"/>
              <a:t> application </a:t>
            </a:r>
          </a:p>
          <a:p>
            <a:r>
              <a:rPr lang="en-US" baseline="0" dirty="0" smtClean="0"/>
              <a:t>Tightly coupled </a:t>
            </a:r>
            <a:endParaRPr lang="en-US" dirty="0"/>
          </a:p>
        </p:txBody>
      </p:sp>
    </p:spTree>
    <p:extLst>
      <p:ext uri="{BB962C8B-B14F-4D97-AF65-F5344CB8AC3E}">
        <p14:creationId xmlns:p14="http://schemas.microsoft.com/office/powerpoint/2010/main" val="74315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 of such an architecture : Each code base is</a:t>
            </a:r>
            <a:r>
              <a:rPr lang="en-US" baseline="0" dirty="0" smtClean="0"/>
              <a:t> relatively small, since it only contains its respective UI, Backend and DB makes the developer much more productive </a:t>
            </a:r>
          </a:p>
          <a:p>
            <a:r>
              <a:rPr lang="en-US" baseline="0" dirty="0" smtClean="0"/>
              <a:t>Each services can be </a:t>
            </a:r>
            <a:r>
              <a:rPr lang="en-US" baseline="0" dirty="0" err="1" smtClean="0"/>
              <a:t>scalled</a:t>
            </a:r>
            <a:r>
              <a:rPr lang="en-US" baseline="0" dirty="0" smtClean="0"/>
              <a:t> independently </a:t>
            </a:r>
          </a:p>
          <a:p>
            <a:r>
              <a:rPr lang="en-US" dirty="0" smtClean="0"/>
              <a:t>Each service</a:t>
            </a:r>
            <a:r>
              <a:rPr lang="en-US" baseline="0" dirty="0" smtClean="0"/>
              <a:t> can be developed by a relatively small team</a:t>
            </a:r>
          </a:p>
          <a:p>
            <a:r>
              <a:rPr lang="en-US" baseline="0" dirty="0" smtClean="0"/>
              <a:t> </a:t>
            </a:r>
          </a:p>
          <a:p>
            <a:r>
              <a:rPr lang="en-US" dirty="0" smtClean="0"/>
              <a:t>Fault isolation is</a:t>
            </a:r>
            <a:r>
              <a:rPr lang="en-US" baseline="0" dirty="0" smtClean="0"/>
              <a:t> a key feature as well , we can now limit the exposure of say a memory issues </a:t>
            </a:r>
            <a:r>
              <a:rPr lang="en-US" baseline="0" dirty="0" err="1" smtClean="0"/>
              <a:t>etc</a:t>
            </a:r>
            <a:r>
              <a:rPr lang="en-US" baseline="0" dirty="0" smtClean="0"/>
              <a:t> to one </a:t>
            </a:r>
            <a:r>
              <a:rPr lang="en-US" baseline="0" dirty="0" err="1" smtClean="0"/>
              <a:t>microservice</a:t>
            </a:r>
            <a:endParaRPr lang="en-US" dirty="0"/>
          </a:p>
        </p:txBody>
      </p:sp>
    </p:spTree>
    <p:extLst>
      <p:ext uri="{BB962C8B-B14F-4D97-AF65-F5344CB8AC3E}">
        <p14:creationId xmlns:p14="http://schemas.microsoft.com/office/powerpoint/2010/main" val="88247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1" name="Shape 641"/>
          <p:cNvSpPr>
            <a:spLocks noGrp="1"/>
          </p:cNvSpPr>
          <p:nvPr>
            <p:ph type="body" sz="quarter" idx="1"/>
          </p:nvPr>
        </p:nvSpPr>
        <p:spPr>
          <a:prstGeom prst="rect">
            <a:avLst/>
          </a:prstGeom>
        </p:spPr>
        <p:txBody>
          <a:bodyPr/>
          <a:lstStyle/>
          <a:p>
            <a:pPr marL="220578" lvl="0" indent="-220578">
              <a:buSzPct val="100000"/>
              <a:buChar char="*"/>
              <a:defRPr sz="1800"/>
            </a:pPr>
            <a:r>
              <a:rPr sz="2200"/>
              <a:t>REST and message-driven services</a:t>
            </a:r>
          </a:p>
          <a:p>
            <a:pPr marL="220578" lvl="0" indent="-220578">
              <a:buSzPct val="100000"/>
              <a:buChar char="*"/>
              <a:defRPr sz="1800"/>
            </a:pPr>
            <a:r>
              <a:rPr sz="2200"/>
              <a:t>Polyglot persistence, services encapsulate data store semantics</a:t>
            </a:r>
          </a:p>
          <a:p>
            <a:pPr marL="220578" lvl="0" indent="-220578">
              <a:buSzPct val="100000"/>
              <a:buChar char="*"/>
              <a:defRPr sz="1800"/>
            </a:pPr>
            <a:r>
              <a:rPr sz="2200"/>
              <a:t>Diversity of clients acknowledged</a:t>
            </a:r>
          </a:p>
          <a:p>
            <a:pPr marL="220578" lvl="0" indent="-220578">
              <a:buSzPct val="100000"/>
              <a:buChar char="*"/>
              <a:defRPr sz="1800"/>
            </a:pPr>
            <a:r>
              <a:rPr sz="2200"/>
              <a:t>API Gateway for service aggregation, reduce chattiness, protocol translation, reduce latency/round-trips, deal with mobile device fragmentation, build use case/device specific API’s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406400" y="695325"/>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301837" y="3021330"/>
            <a:ext cx="6406727" cy="5890948"/>
          </a:xfrm>
          <a:prstGeom prst="rect">
            <a:avLst/>
          </a:prstGeom>
          <a:noFill/>
          <a:ln>
            <a:noFill/>
          </a:ln>
        </p:spPr>
        <p:txBody>
          <a:bodyPr lIns="93150" tIns="46575" rIns="93150" bIns="46575" anchor="t" anchorCtr="0">
            <a:noAutofit/>
          </a:bodyPr>
          <a:lstStyle/>
          <a:p>
            <a:pPr marL="0" marR="0" lvl="0" indent="0" algn="l" rtl="0">
              <a:spcBef>
                <a:spcPts val="0"/>
              </a:spcBef>
              <a:buClr>
                <a:srgbClr val="000000"/>
              </a:buClr>
              <a:buSzPct val="25000"/>
              <a:buFont typeface="Calibri"/>
              <a:buNone/>
            </a:pPr>
            <a:r>
              <a:rPr lang="en" sz="3000" b="1" i="0" u="none" strike="noStrike" cap="none" baseline="0">
                <a:solidFill>
                  <a:srgbClr val="000000"/>
                </a:solidFill>
                <a:latin typeface="Calibri"/>
                <a:ea typeface="Calibri"/>
                <a:cs typeface="Calibri"/>
                <a:sym typeface="Calibri"/>
              </a:rPr>
              <a:t>Cloud Foundry PaaS</a:t>
            </a:r>
          </a:p>
          <a:p>
            <a:pPr marL="0" marR="0" lvl="0" indent="0" algn="l" rtl="0">
              <a:spcBef>
                <a:spcPts val="0"/>
              </a:spcBef>
              <a:buClr>
                <a:srgbClr val="000000"/>
              </a:buClr>
              <a:buSzPct val="25000"/>
              <a:buFont typeface="Calibri"/>
              <a:buNone/>
            </a:pPr>
            <a:r>
              <a:rPr lang="en" sz="2200" b="0" i="0" u="none" strike="noStrike" cap="none" baseline="0">
                <a:solidFill>
                  <a:srgbClr val="000000"/>
                </a:solidFill>
                <a:latin typeface="Calibri"/>
                <a:ea typeface="Calibri"/>
                <a:cs typeface="Calibri"/>
                <a:sym typeface="Calibri"/>
              </a:rPr>
              <a:t>An application runs in a </a:t>
            </a:r>
            <a:r>
              <a:rPr lang="en" sz="2200" b="1" i="0" u="none" strike="noStrike" cap="none" baseline="0">
                <a:solidFill>
                  <a:srgbClr val="000000"/>
                </a:solidFill>
                <a:latin typeface="Calibri"/>
                <a:ea typeface="Calibri"/>
                <a:cs typeface="Calibri"/>
                <a:sym typeface="Calibri"/>
              </a:rPr>
              <a:t>DEA. </a:t>
            </a:r>
            <a:r>
              <a:rPr lang="en" sz="2200" b="0" i="0" u="none" strike="noStrike" cap="none" baseline="0">
                <a:solidFill>
                  <a:srgbClr val="000000"/>
                </a:solidFill>
                <a:latin typeface="Calibri"/>
                <a:ea typeface="Calibri"/>
                <a:cs typeface="Calibri"/>
                <a:sym typeface="Calibri"/>
              </a:rPr>
              <a:t>The</a:t>
            </a:r>
            <a:r>
              <a:rPr lang="en" sz="2200" b="1" i="0" u="none" strike="noStrike" cap="none" baseline="0">
                <a:solidFill>
                  <a:srgbClr val="000000"/>
                </a:solidFill>
                <a:latin typeface="Calibri"/>
                <a:ea typeface="Calibri"/>
                <a:cs typeface="Calibri"/>
                <a:sym typeface="Calibri"/>
              </a:rPr>
              <a:t> Cloud Controller </a:t>
            </a:r>
            <a:r>
              <a:rPr lang="en" sz="2200" b="0" i="0" u="none" strike="noStrike" cap="none" baseline="0">
                <a:solidFill>
                  <a:srgbClr val="000000"/>
                </a:solidFill>
                <a:latin typeface="Calibri"/>
                <a:ea typeface="Calibri"/>
                <a:cs typeface="Calibri"/>
                <a:sym typeface="Calibri"/>
              </a:rPr>
              <a:t>orchestrates the routing and lifecycle of all DEAs in the pool. </a:t>
            </a:r>
            <a:r>
              <a:rPr lang="en" sz="2200" b="1" i="0" u="none" strike="noStrike" cap="none" baseline="0">
                <a:solidFill>
                  <a:srgbClr val="000000"/>
                </a:solidFill>
                <a:latin typeface="Calibri"/>
                <a:ea typeface="Calibri"/>
                <a:cs typeface="Calibri"/>
                <a:sym typeface="Calibri"/>
              </a:rPr>
              <a:t>Routers</a:t>
            </a:r>
            <a:r>
              <a:rPr lang="en" sz="2200" b="0" i="0" u="none" strike="noStrike" cap="none" baseline="0">
                <a:solidFill>
                  <a:srgbClr val="000000"/>
                </a:solidFill>
                <a:latin typeface="Calibri"/>
                <a:ea typeface="Calibri"/>
                <a:cs typeface="Calibri"/>
                <a:sym typeface="Calibri"/>
              </a:rPr>
              <a:t> manage application traffic. </a:t>
            </a:r>
            <a:r>
              <a:rPr lang="en" sz="2200" b="1" i="0" u="none" strike="noStrike" cap="none" baseline="0">
                <a:solidFill>
                  <a:srgbClr val="000000"/>
                </a:solidFill>
                <a:latin typeface="Calibri"/>
                <a:ea typeface="Calibri"/>
                <a:cs typeface="Calibri"/>
                <a:sym typeface="Calibri"/>
              </a:rPr>
              <a:t>Health Manager </a:t>
            </a:r>
            <a:r>
              <a:rPr lang="en" sz="2200" b="0" i="0" u="none" strike="noStrike" cap="none" baseline="0">
                <a:solidFill>
                  <a:srgbClr val="000000"/>
                </a:solidFill>
                <a:latin typeface="Calibri"/>
                <a:ea typeface="Calibri"/>
                <a:cs typeface="Calibri"/>
                <a:sym typeface="Calibri"/>
              </a:rPr>
              <a:t>reports mismatched application states to the CC. A </a:t>
            </a:r>
            <a:r>
              <a:rPr lang="en" sz="2200" b="1" i="0" u="none" strike="noStrike" cap="none" baseline="0">
                <a:solidFill>
                  <a:srgbClr val="000000"/>
                </a:solidFill>
                <a:latin typeface="Calibri"/>
                <a:ea typeface="Calibri"/>
                <a:cs typeface="Calibri"/>
                <a:sym typeface="Calibri"/>
              </a:rPr>
              <a:t>service</a:t>
            </a:r>
            <a:r>
              <a:rPr lang="en" sz="2200" b="0" i="0" u="none" strike="noStrike" cap="none" baseline="0">
                <a:solidFill>
                  <a:srgbClr val="000000"/>
                </a:solidFill>
                <a:latin typeface="Calibri"/>
                <a:ea typeface="Calibri"/>
                <a:cs typeface="Calibri"/>
                <a:sym typeface="Calibri"/>
              </a:rPr>
              <a:t> </a:t>
            </a:r>
            <a:r>
              <a:rPr lang="en" sz="2200" b="1" i="0" u="none" strike="noStrike" cap="none" baseline="0">
                <a:solidFill>
                  <a:srgbClr val="000000"/>
                </a:solidFill>
                <a:latin typeface="Calibri"/>
                <a:ea typeface="Calibri"/>
                <a:cs typeface="Calibri"/>
                <a:sym typeface="Calibri"/>
              </a:rPr>
              <a:t>gateway</a:t>
            </a:r>
            <a:r>
              <a:rPr lang="en" sz="2200" b="0" i="0" u="none" strike="noStrike" cap="none" baseline="0">
                <a:solidFill>
                  <a:srgbClr val="000000"/>
                </a:solidFill>
                <a:latin typeface="Calibri"/>
                <a:ea typeface="Calibri"/>
                <a:cs typeface="Calibri"/>
                <a:sym typeface="Calibri"/>
              </a:rPr>
              <a:t> provides an interface for services (native or external). A </a:t>
            </a:r>
            <a:r>
              <a:rPr lang="en" sz="2200" b="1" i="0" u="none" strike="noStrike" cap="none" baseline="0">
                <a:solidFill>
                  <a:srgbClr val="000000"/>
                </a:solidFill>
                <a:latin typeface="Calibri"/>
                <a:ea typeface="Calibri"/>
                <a:cs typeface="Calibri"/>
                <a:sym typeface="Calibri"/>
              </a:rPr>
              <a:t>messaging</a:t>
            </a:r>
            <a:r>
              <a:rPr lang="en" sz="2200" b="0" i="0" u="none" strike="noStrike" cap="none" baseline="0">
                <a:solidFill>
                  <a:srgbClr val="000000"/>
                </a:solidFill>
                <a:latin typeface="Calibri"/>
                <a:ea typeface="Calibri"/>
                <a:cs typeface="Calibri"/>
                <a:sym typeface="Calibri"/>
              </a:rPr>
              <a:t> bus manages all system communication. Apps are accessed directly through the router while web and CLI clients (e.g., vmc, STS) access Cloud Controller via RESTful services.</a:t>
            </a:r>
          </a:p>
        </p:txBody>
      </p:sp>
      <p:sp>
        <p:nvSpPr>
          <p:cNvPr id="124" name="Shape 124"/>
          <p:cNvSpPr txBox="1"/>
          <p:nvPr/>
        </p:nvSpPr>
        <p:spPr>
          <a:xfrm>
            <a:off x="3970937" y="8829967"/>
            <a:ext cx="3037839" cy="464818"/>
          </a:xfrm>
          <a:prstGeom prst="rect">
            <a:avLst/>
          </a:prstGeom>
          <a:noFill/>
          <a:ln>
            <a:noFill/>
          </a:ln>
        </p:spPr>
        <p:txBody>
          <a:bodyPr lIns="91550" tIns="45775" rIns="91550" bIns="45775" anchor="t" anchorCtr="0">
            <a:noAutofit/>
          </a:bodyPr>
          <a:lstStyle/>
          <a:p>
            <a:pPr marL="0" marR="0" lvl="0" indent="0" algn="l" rtl="0">
              <a:spcBef>
                <a:spcPts val="0"/>
              </a:spcBef>
              <a:buSzPct val="25000"/>
              <a:buFont typeface="Arial"/>
              <a:buNone/>
            </a:pPr>
            <a:r>
              <a:rPr lang="en" sz="1800" b="0" i="0" u="none" strike="noStrike" cap="none" baseline="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Microservices</a:t>
            </a:r>
            <a:r>
              <a:rPr lang="en-US" dirty="0" smtClean="0"/>
              <a:t> development is comple</a:t>
            </a:r>
            <a:r>
              <a:rPr lang="en-US" baseline="0" dirty="0" smtClean="0"/>
              <a:t>x due to the various interactions between the services, </a:t>
            </a:r>
          </a:p>
          <a:p>
            <a:r>
              <a:rPr lang="en-US" baseline="0" dirty="0" smtClean="0"/>
              <a:t>It also requires that there is a level of cross coordination between the teams in identifying the interfaces and combined deployment strategies</a:t>
            </a:r>
          </a:p>
          <a:p>
            <a:r>
              <a:rPr lang="en-US" baseline="0" dirty="0" err="1" smtClean="0"/>
              <a:t>Microservies</a:t>
            </a:r>
            <a:r>
              <a:rPr lang="en-US" baseline="0" dirty="0" smtClean="0"/>
              <a:t> also includes numerous deployment challenges and it it typically used in the context of a </a:t>
            </a:r>
            <a:r>
              <a:rPr lang="en-US" baseline="0" dirty="0" err="1" smtClean="0"/>
              <a:t>PaaS</a:t>
            </a:r>
            <a:r>
              <a:rPr lang="en-US" baseline="0" dirty="0" smtClean="0"/>
              <a:t> </a:t>
            </a:r>
            <a:r>
              <a:rPr lang="en-US" baseline="0" dirty="0" err="1" smtClean="0"/>
              <a:t>sysytem</a:t>
            </a:r>
            <a:r>
              <a:rPr lang="en-US" baseline="0" dirty="0" smtClean="0"/>
              <a:t> such as </a:t>
            </a:r>
            <a:r>
              <a:rPr lang="en-US" baseline="0" dirty="0" err="1" smtClean="0"/>
              <a:t>CloudFoundry</a:t>
            </a:r>
            <a:r>
              <a:rPr lang="en-US" baseline="0" dirty="0" smtClean="0"/>
              <a:t> </a:t>
            </a:r>
          </a:p>
          <a:p>
            <a:endParaRPr lang="en-US" dirty="0"/>
          </a:p>
        </p:txBody>
      </p:sp>
    </p:spTree>
    <p:extLst>
      <p:ext uri="{BB962C8B-B14F-4D97-AF65-F5344CB8AC3E}">
        <p14:creationId xmlns:p14="http://schemas.microsoft.com/office/powerpoint/2010/main" val="499386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7" name="Picture 16" descr="GE_motion_pattern_New_RGB_4.png"/>
          <p:cNvPicPr>
            <a:picLocks noChangeAspect="1"/>
          </p:cNvPicPr>
          <p:nvPr userDrawn="1"/>
        </p:nvPicPr>
        <p:blipFill rotWithShape="1">
          <a:blip r:embed="rId2">
            <a:extLst>
              <a:ext uri="{28A0092B-C50C-407E-A947-70E740481C1C}">
                <a14:useLocalDpi xmlns:a14="http://schemas.microsoft.com/office/drawing/2010/main" val="0"/>
              </a:ext>
            </a:extLst>
          </a:blip>
          <a:srcRect l="6696" t="45672" r="36705"/>
          <a:stretch/>
        </p:blipFill>
        <p:spPr>
          <a:xfrm>
            <a:off x="0" y="-1"/>
            <a:ext cx="9144000" cy="2439027"/>
          </a:xfrm>
          <a:prstGeom prst="rect">
            <a:avLst/>
          </a:prstGeom>
        </p:spPr>
      </p:pic>
      <p:pic>
        <p:nvPicPr>
          <p:cNvPr id="2" name="Picture 1" descr="Monogram_orang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1424" y="621792"/>
            <a:ext cx="1828800" cy="1828800"/>
          </a:xfrm>
          <a:prstGeom prst="rect">
            <a:avLst/>
          </a:prstGeom>
        </p:spPr>
      </p:pic>
      <p:sp>
        <p:nvSpPr>
          <p:cNvPr id="14" name="Footer Placeholder 1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66463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DC49DC-4C59-0B46-B4E4-08C86B3978D0}"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1116956015"/>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9970407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6396593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5" name="Picture 14" descr="GE_motion_pattern_New_RGB_6.png"/>
          <p:cNvPicPr>
            <a:picLocks noChangeAspect="1"/>
          </p:cNvPicPr>
          <p:nvPr userDrawn="1"/>
        </p:nvPicPr>
        <p:blipFill rotWithShape="1">
          <a:blip r:embed="rId2">
            <a:extLst>
              <a:ext uri="{28A0092B-C50C-407E-A947-70E740481C1C}">
                <a14:useLocalDpi xmlns:a14="http://schemas.microsoft.com/office/drawing/2010/main" val="0"/>
              </a:ext>
            </a:extLst>
          </a:blip>
          <a:srcRect l="34013" r="10404" b="44718"/>
          <a:stretch/>
        </p:blipFill>
        <p:spPr>
          <a:xfrm flipV="1">
            <a:off x="0" y="-1"/>
            <a:ext cx="9144000" cy="3032970"/>
          </a:xfrm>
          <a:prstGeom prst="rect">
            <a:avLst/>
          </a:prstGeom>
        </p:spPr>
      </p:pic>
      <p:pic>
        <p:nvPicPr>
          <p:cNvPr id="2" name="Picture 1" descr="Monogram_gray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960" y="7406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343632523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ay_Artboard 3a.png"/>
          <p:cNvPicPr>
            <a:picLocks noChangeAspect="1"/>
          </p:cNvPicPr>
          <p:nvPr userDrawn="1"/>
        </p:nvPicPr>
        <p:blipFill rotWithShape="1">
          <a:blip r:embed="rId2">
            <a:extLst>
              <a:ext uri="{28A0092B-C50C-407E-A947-70E740481C1C}">
                <a14:useLocalDpi xmlns:a14="http://schemas.microsoft.com/office/drawing/2010/main" val="0"/>
              </a:ext>
            </a:extLst>
          </a:blip>
          <a:srcRect b="19250"/>
          <a:stretch/>
        </p:blipFill>
        <p:spPr>
          <a:xfrm>
            <a:off x="6895252" y="950976"/>
            <a:ext cx="1828800"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405669564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425684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276030214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176930018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181366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5445066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3"/>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208131582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8069552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chemeClr val="tx2">
              <a:lumMod val="60000"/>
              <a:lumOff val="40000"/>
            </a:schemeClr>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3983274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8677221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64730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9750944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solidFill>
                  <a:schemeClr val="tx2"/>
                </a:solidFill>
              </a:defRPr>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54321688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755103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312089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8073492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0430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rgbClr val="595194"/>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3" name="Date Placeholder 2"/>
          <p:cNvSpPr>
            <a:spLocks noGrp="1"/>
          </p:cNvSpPr>
          <p:nvPr>
            <p:ph type="dt" sz="half" idx="12"/>
          </p:nvPr>
        </p:nvSpPr>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
        <p:nvSpPr>
          <p:cNvPr id="10" name="Slide Number Placeholder 9"/>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18378252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49101108"/>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305202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7" name="Picture 16" descr="GE_motion_pattern_New_RGB_4.png"/>
          <p:cNvPicPr>
            <a:picLocks noChangeAspect="1"/>
          </p:cNvPicPr>
          <p:nvPr userDrawn="1"/>
        </p:nvPicPr>
        <p:blipFill rotWithShape="1">
          <a:blip r:embed="rId2">
            <a:extLst>
              <a:ext uri="{28A0092B-C50C-407E-A947-70E740481C1C}">
                <a14:useLocalDpi xmlns:a14="http://schemas.microsoft.com/office/drawing/2010/main" val="0"/>
              </a:ext>
            </a:extLst>
          </a:blip>
          <a:srcRect l="6696" t="45672" r="36705"/>
          <a:stretch/>
        </p:blipFill>
        <p:spPr>
          <a:xfrm>
            <a:off x="0" y="-1"/>
            <a:ext cx="9144000" cy="2439027"/>
          </a:xfrm>
          <a:prstGeom prst="rect">
            <a:avLst/>
          </a:prstGeom>
        </p:spPr>
      </p:pic>
      <p:pic>
        <p:nvPicPr>
          <p:cNvPr id="2" name="Picture 1" descr="Monogram_orang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21424" y="621792"/>
            <a:ext cx="1828800" cy="1828800"/>
          </a:xfrm>
          <a:prstGeom prst="rect">
            <a:avLst/>
          </a:prstGeom>
        </p:spPr>
      </p:pic>
      <p:sp>
        <p:nvSpPr>
          <p:cNvPr id="14" name="Footer Placeholder 1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664632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175BBA.png"/>
          <p:cNvPicPr>
            <a:picLocks noChangeAspect="1"/>
          </p:cNvPicPr>
          <p:nvPr userDrawn="1"/>
        </p:nvPicPr>
        <p:blipFill rotWithShape="1">
          <a:blip r:embed="rId2">
            <a:extLst>
              <a:ext uri="{28A0092B-C50C-407E-A947-70E740481C1C}">
                <a14:useLocalDpi xmlns:a14="http://schemas.microsoft.com/office/drawing/2010/main" val="0"/>
              </a:ext>
            </a:extLst>
          </a:blip>
          <a:srcRect t="37889"/>
          <a:stretch/>
        </p:blipFill>
        <p:spPr>
          <a:xfrm>
            <a:off x="338328"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9040800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5" name="Picture 4"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2657755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79388463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159126717"/>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3" name="Date Placeholder 2"/>
          <p:cNvSpPr>
            <a:spLocks noGrp="1"/>
          </p:cNvSpPr>
          <p:nvPr>
            <p:ph type="dt" sz="half" idx="11"/>
          </p:nvPr>
        </p:nvSpPr>
        <p:spPr/>
        <p:txBody>
          <a:bodyPr/>
          <a:lstStyle/>
          <a:p>
            <a:endParaRPr lang="en-US"/>
          </a:p>
        </p:txBody>
      </p:sp>
      <p:sp>
        <p:nvSpPr>
          <p:cNvPr id="5" name="Footer Placeholder 4"/>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176876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20355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rgbClr val="595194"/>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3" name="Date Placeholder 2"/>
          <p:cNvSpPr>
            <a:spLocks noGrp="1"/>
          </p:cNvSpPr>
          <p:nvPr>
            <p:ph type="dt" sz="half" idx="12"/>
          </p:nvPr>
        </p:nvSpPr>
        <p:spPr/>
        <p:txBody>
          <a:bodyPr/>
          <a:lstStyle/>
          <a:p>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140513088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2686378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chemeClr val="accent5"/>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3" name="Date Placeholder 2"/>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endParaRPr lang="en-US" dirty="0"/>
          </a:p>
        </p:txBody>
      </p:sp>
      <p:sp>
        <p:nvSpPr>
          <p:cNvPr id="5" name="Slide Number Placeholder 4"/>
          <p:cNvSpPr>
            <a:spLocks noGrp="1"/>
          </p:cNvSpPr>
          <p:nvPr>
            <p:ph type="sldNum" sz="quarter" idx="20"/>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9696265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1695601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3"/>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8131582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3" name="Date Placeholder 2"/>
          <p:cNvSpPr>
            <a:spLocks noGrp="1"/>
          </p:cNvSpPr>
          <p:nvPr>
            <p:ph type="dt" sz="half" idx="12"/>
          </p:nvPr>
        </p:nvSpPr>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
        <p:nvSpPr>
          <p:cNvPr id="10" name="Slide Number Placeholder 9"/>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378252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3" name="Date Placeholder 2"/>
          <p:cNvSpPr>
            <a:spLocks noGrp="1"/>
          </p:cNvSpPr>
          <p:nvPr>
            <p:ph type="dt" sz="half" idx="12"/>
          </p:nvPr>
        </p:nvSpPr>
        <p:spPr/>
        <p:txBody>
          <a:bodyPr/>
          <a:lstStyle/>
          <a:p>
            <a:endParaRPr lang="en-US" dirty="0"/>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051308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54469568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103828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725471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2" name="Date Placeholder 1"/>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879640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rgbClr val="595194"/>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rgbClr val="595194"/>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rgbClr val="595194"/>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rgbClr val="595194"/>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354469568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Date Placeholder 2"/>
          <p:cNvSpPr>
            <a:spLocks noGrp="1"/>
          </p:cNvSpPr>
          <p:nvPr>
            <p:ph type="dt" sz="half" idx="12"/>
          </p:nvPr>
        </p:nvSpPr>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7120946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1"/>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2"/>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3"/>
          </p:nvPr>
        </p:nvSpPr>
        <p:spPr/>
        <p:txBody>
          <a:bodyPr/>
          <a:lstStyle>
            <a:lvl1pPr>
              <a:defRPr>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623476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2" name="Picture 1"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4" name="Picture 13" descr="GE_motion_pattern_New_RGB_5.png"/>
          <p:cNvPicPr>
            <a:picLocks noChangeAspect="1"/>
          </p:cNvPicPr>
          <p:nvPr userDrawn="1"/>
        </p:nvPicPr>
        <p:blipFill rotWithShape="1">
          <a:blip r:embed="rId2">
            <a:extLst>
              <a:ext uri="{28A0092B-C50C-407E-A947-70E740481C1C}">
                <a14:useLocalDpi xmlns:a14="http://schemas.microsoft.com/office/drawing/2010/main" val="0"/>
              </a:ext>
            </a:extLst>
          </a:blip>
          <a:srcRect l="8437" r="36103" b="23798"/>
          <a:stretch/>
        </p:blipFill>
        <p:spPr>
          <a:xfrm flipV="1">
            <a:off x="-1" y="-1"/>
            <a:ext cx="9144001" cy="2795063"/>
          </a:xfrm>
          <a:prstGeom prst="rect">
            <a:avLst/>
          </a:prstGeom>
        </p:spPr>
      </p:pic>
      <p:pic>
        <p:nvPicPr>
          <p:cNvPr id="2" name="Picture 1" descr="Monogram_green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312" y="9692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51419398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een_Artboard 4.png"/>
          <p:cNvPicPr>
            <a:picLocks noChangeAspect="1"/>
          </p:cNvPicPr>
          <p:nvPr userDrawn="1"/>
        </p:nvPicPr>
        <p:blipFill rotWithShape="1">
          <a:blip r:embed="rId2">
            <a:extLst>
              <a:ext uri="{28A0092B-C50C-407E-A947-70E740481C1C}">
                <a14:useLocalDpi xmlns:a14="http://schemas.microsoft.com/office/drawing/2010/main" val="0"/>
              </a:ext>
            </a:extLst>
          </a:blip>
          <a:srcRect b="13867"/>
          <a:stretch/>
        </p:blipFill>
        <p:spPr>
          <a:xfrm>
            <a:off x="338328" y="950976"/>
            <a:ext cx="1966888"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59913290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8"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9387725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42623377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410406319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01164399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120722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BFDC49DC-4C59-0B46-B4E4-08C86B3978D0}"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241038288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838945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chemeClr val="accent3"/>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77812703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22675183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2873278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2335607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4856956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3860512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332239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8893680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266172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rgbClr val="595194"/>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rgbClr val="595194"/>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rgbClr val="595194"/>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rgbClr val="595194"/>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3" name="Date Placeholder 2"/>
          <p:cNvSpPr>
            <a:spLocks noGrp="1"/>
          </p:cNvSpPr>
          <p:nvPr>
            <p:ph type="dt" sz="half" idx="15"/>
          </p:nvPr>
        </p:nvSpPr>
        <p:spPr/>
        <p:txBody>
          <a:bodyPr/>
          <a:lstStyle/>
          <a:p>
            <a:endParaRPr lang="en-US"/>
          </a:p>
        </p:txBody>
      </p:sp>
      <p:sp>
        <p:nvSpPr>
          <p:cNvPr id="5" name="Footer Placeholder 4"/>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BFDC49DC-4C59-0B46-B4E4-08C86B3978D0}"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8725471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67367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1574704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2.png"/>
          <p:cNvPicPr>
            <a:picLocks noChangeAspect="1"/>
          </p:cNvPicPr>
          <p:nvPr userDrawn="1"/>
        </p:nvPicPr>
        <p:blipFill rotWithShape="1">
          <a:blip r:embed="rId2">
            <a:extLst>
              <a:ext uri="{28A0092B-C50C-407E-A947-70E740481C1C}">
                <a14:useLocalDpi xmlns:a14="http://schemas.microsoft.com/office/drawing/2010/main" val="0"/>
              </a:ext>
            </a:extLst>
          </a:blip>
          <a:srcRect l="35654" r="11354" b="29670"/>
          <a:stretch/>
        </p:blipFill>
        <p:spPr>
          <a:xfrm flipV="1">
            <a:off x="0" y="-1"/>
            <a:ext cx="9144000" cy="3201681"/>
          </a:xfrm>
          <a:prstGeom prst="rect">
            <a:avLst/>
          </a:prstGeom>
        </p:spPr>
      </p:pic>
      <p:pic>
        <p:nvPicPr>
          <p:cNvPr id="2" name="Picture 1" descr="Monogram_purpl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648" y="448056"/>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70804155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Purple_Artboard 16.png"/>
          <p:cNvPicPr>
            <a:picLocks noChangeAspect="1"/>
          </p:cNvPicPr>
          <p:nvPr userDrawn="1"/>
        </p:nvPicPr>
        <p:blipFill rotWithShape="1">
          <a:blip r:embed="rId2">
            <a:extLst>
              <a:ext uri="{28A0092B-C50C-407E-A947-70E740481C1C}">
                <a14:useLocalDpi xmlns:a14="http://schemas.microsoft.com/office/drawing/2010/main" val="0"/>
              </a:ext>
            </a:extLst>
          </a:blip>
          <a:srcRect t="37958"/>
          <a:stretch/>
        </p:blipFill>
        <p:spPr>
          <a:xfrm>
            <a:off x="5066452"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242767765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1615282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96333137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62484366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129212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6234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2" name="Date Placeholder 1"/>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88796406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2157046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7" name="Text Placeholder 9"/>
          <p:cNvSpPr>
            <a:spLocks noGrp="1"/>
          </p:cNvSpPr>
          <p:nvPr>
            <p:ph type="body" sz="quarter" idx="17" hasCustomPrompt="1"/>
          </p:nvPr>
        </p:nvSpPr>
        <p:spPr>
          <a:xfrm>
            <a:off x="6025896" y="3968496"/>
            <a:ext cx="3118104" cy="2075688"/>
          </a:xfrm>
          <a:solidFill>
            <a:srgbClr val="826DAF"/>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5"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6"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782212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2228349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65849161"/>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11869127"/>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12233765"/>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6243284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988777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663859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493566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Date Placeholder 2"/>
          <p:cNvSpPr>
            <a:spLocks noGrp="1"/>
          </p:cNvSpPr>
          <p:nvPr>
            <p:ph type="dt" sz="half" idx="12"/>
          </p:nvPr>
        </p:nvSpPr>
        <p:spPr/>
        <p:txBody>
          <a:bodyPr/>
          <a:lstStyle/>
          <a:p>
            <a:endParaRPr lang="en-US"/>
          </a:p>
        </p:txBody>
      </p:sp>
      <p:sp>
        <p:nvSpPr>
          <p:cNvPr id="4" name="Footer Placeholder 3"/>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217120946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721157637"/>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4729493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1.png"/>
          <p:cNvPicPr>
            <a:picLocks noChangeAspect="1"/>
          </p:cNvPicPr>
          <p:nvPr userDrawn="1"/>
        </p:nvPicPr>
        <p:blipFill rotWithShape="1">
          <a:blip r:embed="rId2">
            <a:extLst>
              <a:ext uri="{28A0092B-C50C-407E-A947-70E740481C1C}">
                <a14:useLocalDpi xmlns:a14="http://schemas.microsoft.com/office/drawing/2010/main" val="0"/>
              </a:ext>
            </a:extLst>
          </a:blip>
          <a:srcRect l="40265" t="47510"/>
          <a:stretch/>
        </p:blipFill>
        <p:spPr>
          <a:xfrm>
            <a:off x="-1" y="0"/>
            <a:ext cx="8884907" cy="2602420"/>
          </a:xfrm>
          <a:prstGeom prst="rect">
            <a:avLst/>
          </a:prstGeom>
        </p:spPr>
      </p:pic>
      <p:pic>
        <p:nvPicPr>
          <p:cNvPr id="2" name="Picture 1"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832" y="777240"/>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30182296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27109"/>
          <a:stretch/>
        </p:blipFill>
        <p:spPr>
          <a:xfrm>
            <a:off x="340594" y="2146169"/>
            <a:ext cx="1846927" cy="4711831"/>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pic>
        <p:nvPicPr>
          <p:cNvPr id="7" name="Picture 6"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950976"/>
            <a:ext cx="1828800" cy="1828800"/>
          </a:xfrm>
          <a:prstGeom prst="rect">
            <a:avLst/>
          </a:prstGeom>
        </p:spPr>
      </p:pic>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742578831"/>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4939486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667276486"/>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21580378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0643748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94887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rgbClr val="59519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1"/>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2"/>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3"/>
          </p:nvPr>
        </p:nvSpPr>
        <p:spPr/>
        <p:txBody>
          <a:bodyPr/>
          <a:lstStyle>
            <a:lvl1pPr>
              <a:defRPr>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623476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5064745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rgbClr val="E04E5D"/>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1961535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0131050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5652069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5199884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96503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58739949"/>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88592046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64496487"/>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056945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175BBA.png"/>
          <p:cNvPicPr>
            <a:picLocks noChangeAspect="1"/>
          </p:cNvPicPr>
          <p:nvPr userDrawn="1"/>
        </p:nvPicPr>
        <p:blipFill rotWithShape="1">
          <a:blip r:embed="rId2">
            <a:extLst>
              <a:ext uri="{28A0092B-C50C-407E-A947-70E740481C1C}">
                <a14:useLocalDpi xmlns:a14="http://schemas.microsoft.com/office/drawing/2010/main" val="0"/>
              </a:ext>
            </a:extLst>
          </a:blip>
          <a:srcRect t="37889"/>
          <a:stretch/>
        </p:blipFill>
        <p:spPr>
          <a:xfrm>
            <a:off x="338328"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904080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595194"/>
        </a:solidFill>
        <a:effectLst/>
      </p:bgPr>
    </p:bg>
    <p:spTree>
      <p:nvGrpSpPr>
        <p:cNvPr id="1" name=""/>
        <p:cNvGrpSpPr/>
        <p:nvPr/>
      </p:nvGrpSpPr>
      <p:grpSpPr>
        <a:xfrm>
          <a:off x="0" y="0"/>
          <a:ext cx="0" cy="0"/>
          <a:chOff x="0" y="0"/>
          <a:chExt cx="0" cy="0"/>
        </a:xfrm>
      </p:grpSpPr>
      <p:pic>
        <p:nvPicPr>
          <p:cNvPr id="2" name="Picture 1"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9970407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6396593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5" name="Picture 14" descr="GE_motion_pattern_New_RGB_6.png"/>
          <p:cNvPicPr>
            <a:picLocks noChangeAspect="1"/>
          </p:cNvPicPr>
          <p:nvPr userDrawn="1"/>
        </p:nvPicPr>
        <p:blipFill rotWithShape="1">
          <a:blip r:embed="rId2">
            <a:extLst>
              <a:ext uri="{28A0092B-C50C-407E-A947-70E740481C1C}">
                <a14:useLocalDpi xmlns:a14="http://schemas.microsoft.com/office/drawing/2010/main" val="0"/>
              </a:ext>
            </a:extLst>
          </a:blip>
          <a:srcRect l="34013" r="10404" b="44718"/>
          <a:stretch/>
        </p:blipFill>
        <p:spPr>
          <a:xfrm flipV="1">
            <a:off x="0" y="-1"/>
            <a:ext cx="9144000" cy="3032970"/>
          </a:xfrm>
          <a:prstGeom prst="rect">
            <a:avLst/>
          </a:prstGeom>
        </p:spPr>
      </p:pic>
      <p:pic>
        <p:nvPicPr>
          <p:cNvPr id="2" name="Picture 1" descr="Monogram_gray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960" y="7406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3436325230"/>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ay_Artboard 3a.png"/>
          <p:cNvPicPr>
            <a:picLocks noChangeAspect="1"/>
          </p:cNvPicPr>
          <p:nvPr userDrawn="1"/>
        </p:nvPicPr>
        <p:blipFill rotWithShape="1">
          <a:blip r:embed="rId2">
            <a:extLst>
              <a:ext uri="{28A0092B-C50C-407E-A947-70E740481C1C}">
                <a14:useLocalDpi xmlns:a14="http://schemas.microsoft.com/office/drawing/2010/main" val="0"/>
              </a:ext>
            </a:extLst>
          </a:blip>
          <a:srcRect b="19250"/>
          <a:stretch/>
        </p:blipFill>
        <p:spPr>
          <a:xfrm>
            <a:off x="6895252" y="950976"/>
            <a:ext cx="1828800"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405669564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425684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2760302147"/>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1769300180"/>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181366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5445066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4" name="Picture 13" descr="GE_motion_pattern_New_RGB_5.png"/>
          <p:cNvPicPr>
            <a:picLocks noChangeAspect="1"/>
          </p:cNvPicPr>
          <p:nvPr userDrawn="1"/>
        </p:nvPicPr>
        <p:blipFill rotWithShape="1">
          <a:blip r:embed="rId2">
            <a:extLst>
              <a:ext uri="{28A0092B-C50C-407E-A947-70E740481C1C}">
                <a14:useLocalDpi xmlns:a14="http://schemas.microsoft.com/office/drawing/2010/main" val="0"/>
              </a:ext>
            </a:extLst>
          </a:blip>
          <a:srcRect l="8437" r="36103" b="23798"/>
          <a:stretch/>
        </p:blipFill>
        <p:spPr>
          <a:xfrm flipV="1">
            <a:off x="-1" y="-1"/>
            <a:ext cx="9144001" cy="2795063"/>
          </a:xfrm>
          <a:prstGeom prst="rect">
            <a:avLst/>
          </a:prstGeom>
        </p:spPr>
      </p:pic>
      <p:pic>
        <p:nvPicPr>
          <p:cNvPr id="2" name="Picture 1" descr="Monogram_green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312" y="969264"/>
            <a:ext cx="1828800" cy="1828800"/>
          </a:xfrm>
          <a:prstGeom prst="rect">
            <a:avLst/>
          </a:prstGeom>
        </p:spPr>
      </p:pic>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514193982"/>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80695528"/>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chemeClr val="tx2">
              <a:lumMod val="60000"/>
              <a:lumOff val="40000"/>
            </a:schemeClr>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3983274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86772212"/>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647308"/>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9750944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solidFill>
                  <a:schemeClr val="tx2"/>
                </a:solidFill>
              </a:defRPr>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54321688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04755103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312089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8073492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04308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Green_Artboard 4.png"/>
          <p:cNvPicPr>
            <a:picLocks noChangeAspect="1"/>
          </p:cNvPicPr>
          <p:nvPr userDrawn="1"/>
        </p:nvPicPr>
        <p:blipFill rotWithShape="1">
          <a:blip r:embed="rId2">
            <a:extLst>
              <a:ext uri="{28A0092B-C50C-407E-A947-70E740481C1C}">
                <a14:useLocalDpi xmlns:a14="http://schemas.microsoft.com/office/drawing/2010/main" val="0"/>
              </a:ext>
            </a:extLst>
          </a:blip>
          <a:srcRect b="13867"/>
          <a:stretch/>
        </p:blipFill>
        <p:spPr>
          <a:xfrm>
            <a:off x="338328" y="950976"/>
            <a:ext cx="1966888" cy="5907024"/>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59913290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4910110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93052023"/>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1" name="Picture 17"/>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2571"/>
          <a:stretch/>
        </p:blipFill>
        <p:spPr bwMode="auto">
          <a:xfrm>
            <a:off x="7096125" y="6287475"/>
            <a:ext cx="457200" cy="46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8474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Slide for Insert Image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40437"/>
            <a:ext cx="91440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userDrawn="1"/>
        </p:nvSpPr>
        <p:spPr>
          <a:xfrm>
            <a:off x="5353050" y="2638425"/>
            <a:ext cx="2409825" cy="2409825"/>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4" name="Picture Placeholder 3"/>
          <p:cNvSpPr>
            <a:spLocks noGrp="1"/>
          </p:cNvSpPr>
          <p:nvPr>
            <p:ph type="pic" sz="quarter" idx="10"/>
          </p:nvPr>
        </p:nvSpPr>
        <p:spPr>
          <a:xfrm>
            <a:off x="-657077" y="2638425"/>
            <a:ext cx="2428727" cy="2419350"/>
          </a:xfrm>
          <a:prstGeom prst="ellipse">
            <a:avLst/>
          </a:prstGeom>
        </p:spPr>
        <p:txBody>
          <a:bodyPr/>
          <a:lstStyle/>
          <a:p>
            <a:r>
              <a:rPr lang="en-US" smtClean="0"/>
              <a:t>Click icon to add picture</a:t>
            </a:r>
            <a:endParaRPr lang="en-US" dirty="0"/>
          </a:p>
        </p:txBody>
      </p:sp>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
        <p:nvSpPr>
          <p:cNvPr id="9" name="Picture Placeholder 3"/>
          <p:cNvSpPr>
            <a:spLocks noGrp="1"/>
          </p:cNvSpPr>
          <p:nvPr>
            <p:ph type="pic" sz="quarter" idx="11"/>
          </p:nvPr>
        </p:nvSpPr>
        <p:spPr>
          <a:xfrm>
            <a:off x="1162050" y="2638425"/>
            <a:ext cx="2428727" cy="2419350"/>
          </a:xfrm>
          <a:prstGeom prst="ellipse">
            <a:avLst/>
          </a:prstGeom>
        </p:spPr>
        <p:txBody>
          <a:bodyPr/>
          <a:lstStyle/>
          <a:p>
            <a:r>
              <a:rPr lang="en-US" smtClean="0"/>
              <a:t>Click icon to add picture</a:t>
            </a:r>
            <a:endParaRPr lang="en-US" dirty="0"/>
          </a:p>
        </p:txBody>
      </p:sp>
      <p:sp>
        <p:nvSpPr>
          <p:cNvPr id="10" name="Picture Placeholder 3"/>
          <p:cNvSpPr>
            <a:spLocks noGrp="1"/>
          </p:cNvSpPr>
          <p:nvPr>
            <p:ph type="pic" sz="quarter" idx="12"/>
          </p:nvPr>
        </p:nvSpPr>
        <p:spPr>
          <a:xfrm>
            <a:off x="3171825" y="2638425"/>
            <a:ext cx="2428727" cy="241935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2034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7"/>
          <p:cNvSpPr>
            <a:spLocks noGrp="1" noChangeArrowheads="1"/>
          </p:cNvSpPr>
          <p:nvPr>
            <p:ph type="ctrTitle" sz="quarter"/>
          </p:nvPr>
        </p:nvSpPr>
        <p:spPr>
          <a:xfrm>
            <a:off x="3829050" y="2376584"/>
            <a:ext cx="4933949" cy="11818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7" name="Rectangle 8"/>
          <p:cNvSpPr>
            <a:spLocks noGrp="1" noChangeArrowheads="1"/>
          </p:cNvSpPr>
          <p:nvPr>
            <p:ph type="subTitle" sz="quarter" idx="1"/>
          </p:nvPr>
        </p:nvSpPr>
        <p:spPr>
          <a:xfrm>
            <a:off x="3829050" y="3679377"/>
            <a:ext cx="4905375" cy="332399"/>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sp>
        <p:nvSpPr>
          <p:cNvPr id="9" name="Picture Placeholder 8"/>
          <p:cNvSpPr>
            <a:spLocks noGrp="1"/>
          </p:cNvSpPr>
          <p:nvPr>
            <p:ph type="pic" sz="quarter" idx="10"/>
          </p:nvPr>
        </p:nvSpPr>
        <p:spPr bwMode="auto">
          <a:xfrm>
            <a:off x="-13315" y="128804"/>
            <a:ext cx="3259878" cy="5577551"/>
          </a:xfrm>
          <a:custGeom>
            <a:avLst/>
            <a:gdLst>
              <a:gd name="connsiteX0" fmla="*/ 0 w 5554663"/>
              <a:gd name="connsiteY0" fmla="*/ 2778125 h 5556250"/>
              <a:gd name="connsiteX1" fmla="*/ 2777332 w 5554663"/>
              <a:gd name="connsiteY1" fmla="*/ 0 h 5556250"/>
              <a:gd name="connsiteX2" fmla="*/ 5554664 w 5554663"/>
              <a:gd name="connsiteY2" fmla="*/ 2778125 h 5556250"/>
              <a:gd name="connsiteX3" fmla="*/ 2777332 w 5554663"/>
              <a:gd name="connsiteY3" fmla="*/ 5556250 h 5556250"/>
              <a:gd name="connsiteX4" fmla="*/ 0 w 5554663"/>
              <a:gd name="connsiteY4" fmla="*/ 2778125 h 5556250"/>
              <a:gd name="connsiteX0" fmla="*/ 2393 w 5557057"/>
              <a:gd name="connsiteY0" fmla="*/ 2778125 h 5886926"/>
              <a:gd name="connsiteX1" fmla="*/ 2779725 w 5557057"/>
              <a:gd name="connsiteY1" fmla="*/ 0 h 5886926"/>
              <a:gd name="connsiteX2" fmla="*/ 5557057 w 5557057"/>
              <a:gd name="connsiteY2" fmla="*/ 2778125 h 5886926"/>
              <a:gd name="connsiteX3" fmla="*/ 2779725 w 5557057"/>
              <a:gd name="connsiteY3" fmla="*/ 5556250 h 5886926"/>
              <a:gd name="connsiteX4" fmla="*/ 2303539 w 5557057"/>
              <a:gd name="connsiteY4" fmla="*/ 5526209 h 5886926"/>
              <a:gd name="connsiteX5" fmla="*/ 2393 w 5557057"/>
              <a:gd name="connsiteY5" fmla="*/ 2778125 h 5886926"/>
              <a:gd name="connsiteX0" fmla="*/ 2393 w 5557057"/>
              <a:gd name="connsiteY0" fmla="*/ 3108272 h 6217073"/>
              <a:gd name="connsiteX1" fmla="*/ 2303539 w 5557057"/>
              <a:gd name="connsiteY1" fmla="*/ 361164 h 6217073"/>
              <a:gd name="connsiteX2" fmla="*/ 2779725 w 5557057"/>
              <a:gd name="connsiteY2" fmla="*/ 330147 h 6217073"/>
              <a:gd name="connsiteX3" fmla="*/ 5557057 w 5557057"/>
              <a:gd name="connsiteY3" fmla="*/ 3108272 h 6217073"/>
              <a:gd name="connsiteX4" fmla="*/ 2779725 w 5557057"/>
              <a:gd name="connsiteY4" fmla="*/ 5886397 h 6217073"/>
              <a:gd name="connsiteX5" fmla="*/ 2303539 w 5557057"/>
              <a:gd name="connsiteY5" fmla="*/ 5856356 h 6217073"/>
              <a:gd name="connsiteX6" fmla="*/ 2393 w 5557057"/>
              <a:gd name="connsiteY6" fmla="*/ 3108272 h 6217073"/>
              <a:gd name="connsiteX0" fmla="*/ 2393 w 5557057"/>
              <a:gd name="connsiteY0" fmla="*/ 3108272 h 6062303"/>
              <a:gd name="connsiteX1" fmla="*/ 2303539 w 5557057"/>
              <a:gd name="connsiteY1" fmla="*/ 361164 h 6062303"/>
              <a:gd name="connsiteX2" fmla="*/ 2779725 w 5557057"/>
              <a:gd name="connsiteY2" fmla="*/ 330147 h 6062303"/>
              <a:gd name="connsiteX3" fmla="*/ 5557057 w 5557057"/>
              <a:gd name="connsiteY3" fmla="*/ 3108272 h 6062303"/>
              <a:gd name="connsiteX4" fmla="*/ 2779725 w 5557057"/>
              <a:gd name="connsiteY4" fmla="*/ 5886397 h 6062303"/>
              <a:gd name="connsiteX5" fmla="*/ 2303539 w 5557057"/>
              <a:gd name="connsiteY5" fmla="*/ 5856356 h 6062303"/>
              <a:gd name="connsiteX6" fmla="*/ 2393 w 5557057"/>
              <a:gd name="connsiteY6" fmla="*/ 3108272 h 6062303"/>
              <a:gd name="connsiteX0" fmla="*/ 1953 w 5556617"/>
              <a:gd name="connsiteY0" fmla="*/ 3108272 h 6062303"/>
              <a:gd name="connsiteX1" fmla="*/ 2303099 w 5556617"/>
              <a:gd name="connsiteY1" fmla="*/ 361164 h 6062303"/>
              <a:gd name="connsiteX2" fmla="*/ 2779285 w 5556617"/>
              <a:gd name="connsiteY2" fmla="*/ 330147 h 6062303"/>
              <a:gd name="connsiteX3" fmla="*/ 5556617 w 5556617"/>
              <a:gd name="connsiteY3" fmla="*/ 3108272 h 6062303"/>
              <a:gd name="connsiteX4" fmla="*/ 2779285 w 5556617"/>
              <a:gd name="connsiteY4" fmla="*/ 5886397 h 6062303"/>
              <a:gd name="connsiteX5" fmla="*/ 2303099 w 5556617"/>
              <a:gd name="connsiteY5" fmla="*/ 5856356 h 6062303"/>
              <a:gd name="connsiteX6" fmla="*/ 1953 w 5556617"/>
              <a:gd name="connsiteY6" fmla="*/ 3108272 h 6062303"/>
              <a:gd name="connsiteX0" fmla="*/ 1953 w 5556617"/>
              <a:gd name="connsiteY0" fmla="*/ 3108272 h 5887073"/>
              <a:gd name="connsiteX1" fmla="*/ 2303099 w 5556617"/>
              <a:gd name="connsiteY1" fmla="*/ 361164 h 5887073"/>
              <a:gd name="connsiteX2" fmla="*/ 2779285 w 5556617"/>
              <a:gd name="connsiteY2" fmla="*/ 330147 h 5887073"/>
              <a:gd name="connsiteX3" fmla="*/ 5556617 w 5556617"/>
              <a:gd name="connsiteY3" fmla="*/ 3108272 h 5887073"/>
              <a:gd name="connsiteX4" fmla="*/ 2779285 w 5556617"/>
              <a:gd name="connsiteY4" fmla="*/ 5886397 h 5887073"/>
              <a:gd name="connsiteX5" fmla="*/ 2303099 w 5556617"/>
              <a:gd name="connsiteY5" fmla="*/ 5856356 h 5887073"/>
              <a:gd name="connsiteX6" fmla="*/ 1953 w 5556617"/>
              <a:gd name="connsiteY6" fmla="*/ 3108272 h 5887073"/>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778165 h 5556966"/>
              <a:gd name="connsiteX1" fmla="*/ 2303099 w 5556617"/>
              <a:gd name="connsiteY1" fmla="*/ 31057 h 5556966"/>
              <a:gd name="connsiteX2" fmla="*/ 2779285 w 5556617"/>
              <a:gd name="connsiteY2" fmla="*/ 40 h 5556966"/>
              <a:gd name="connsiteX3" fmla="*/ 5556617 w 5556617"/>
              <a:gd name="connsiteY3" fmla="*/ 2778165 h 5556966"/>
              <a:gd name="connsiteX4" fmla="*/ 2779285 w 5556617"/>
              <a:gd name="connsiteY4" fmla="*/ 5556290 h 5556966"/>
              <a:gd name="connsiteX5" fmla="*/ 2303099 w 5556617"/>
              <a:gd name="connsiteY5" fmla="*/ 5526249 h 5556966"/>
              <a:gd name="connsiteX6" fmla="*/ 1953 w 5556617"/>
              <a:gd name="connsiteY6" fmla="*/ 2778165 h 5556966"/>
              <a:gd name="connsiteX0" fmla="*/ 328507 w 3582025"/>
              <a:gd name="connsiteY0" fmla="*/ 5910874 h 5941591"/>
              <a:gd name="connsiteX1" fmla="*/ 328507 w 3582025"/>
              <a:gd name="connsiteY1" fmla="*/ 415682 h 5941591"/>
              <a:gd name="connsiteX2" fmla="*/ 804693 w 3582025"/>
              <a:gd name="connsiteY2" fmla="*/ 384665 h 5941591"/>
              <a:gd name="connsiteX3" fmla="*/ 3582025 w 3582025"/>
              <a:gd name="connsiteY3" fmla="*/ 3162790 h 5941591"/>
              <a:gd name="connsiteX4" fmla="*/ 804693 w 3582025"/>
              <a:gd name="connsiteY4" fmla="*/ 5940915 h 5941591"/>
              <a:gd name="connsiteX5" fmla="*/ 328507 w 3582025"/>
              <a:gd name="connsiteY5" fmla="*/ 5910874 h 5941591"/>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285006 w 3538524"/>
              <a:gd name="connsiteY0" fmla="*/ 5526222 h 5556939"/>
              <a:gd name="connsiteX1" fmla="*/ 285006 w 3538524"/>
              <a:gd name="connsiteY1" fmla="*/ 31030 h 5556939"/>
              <a:gd name="connsiteX2" fmla="*/ 761192 w 3538524"/>
              <a:gd name="connsiteY2" fmla="*/ 13 h 5556939"/>
              <a:gd name="connsiteX3" fmla="*/ 3538524 w 3538524"/>
              <a:gd name="connsiteY3" fmla="*/ 2778138 h 5556939"/>
              <a:gd name="connsiteX4" fmla="*/ 761192 w 3538524"/>
              <a:gd name="connsiteY4" fmla="*/ 5556263 h 5556939"/>
              <a:gd name="connsiteX5" fmla="*/ 285006 w 3538524"/>
              <a:gd name="connsiteY5" fmla="*/ 5526222 h 5556939"/>
              <a:gd name="connsiteX0" fmla="*/ 372134 w 3625652"/>
              <a:gd name="connsiteY0" fmla="*/ 5534003 h 5564720"/>
              <a:gd name="connsiteX1" fmla="*/ 372134 w 3625652"/>
              <a:gd name="connsiteY1" fmla="*/ 38811 h 5564720"/>
              <a:gd name="connsiteX2" fmla="*/ 848320 w 3625652"/>
              <a:gd name="connsiteY2" fmla="*/ 7794 h 5564720"/>
              <a:gd name="connsiteX3" fmla="*/ 3625652 w 3625652"/>
              <a:gd name="connsiteY3" fmla="*/ 2785919 h 5564720"/>
              <a:gd name="connsiteX4" fmla="*/ 848320 w 3625652"/>
              <a:gd name="connsiteY4" fmla="*/ 5564044 h 5564720"/>
              <a:gd name="connsiteX5" fmla="*/ 372134 w 3625652"/>
              <a:gd name="connsiteY5" fmla="*/ 5534003 h 5564720"/>
              <a:gd name="connsiteX0" fmla="*/ 372134 w 3625652"/>
              <a:gd name="connsiteY0" fmla="*/ 5534003 h 5564058"/>
              <a:gd name="connsiteX1" fmla="*/ 372134 w 3625652"/>
              <a:gd name="connsiteY1" fmla="*/ 38811 h 5564058"/>
              <a:gd name="connsiteX2" fmla="*/ 848320 w 3625652"/>
              <a:gd name="connsiteY2" fmla="*/ 7794 h 5564058"/>
              <a:gd name="connsiteX3" fmla="*/ 3625652 w 3625652"/>
              <a:gd name="connsiteY3" fmla="*/ 2785919 h 5564058"/>
              <a:gd name="connsiteX4" fmla="*/ 848320 w 3625652"/>
              <a:gd name="connsiteY4" fmla="*/ 5564044 h 5564058"/>
              <a:gd name="connsiteX5" fmla="*/ 372134 w 3625652"/>
              <a:gd name="connsiteY5" fmla="*/ 5534003 h 5564058"/>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44978 w 3598496"/>
              <a:gd name="connsiteY0" fmla="*/ 5914473 h 5944679"/>
              <a:gd name="connsiteX1" fmla="*/ 344978 w 3598496"/>
              <a:gd name="connsiteY1" fmla="*/ 419281 h 5944679"/>
              <a:gd name="connsiteX2" fmla="*/ 448494 w 3598496"/>
              <a:gd name="connsiteY2" fmla="*/ 381623 h 5944679"/>
              <a:gd name="connsiteX3" fmla="*/ 821164 w 3598496"/>
              <a:gd name="connsiteY3" fmla="*/ 388264 h 5944679"/>
              <a:gd name="connsiteX4" fmla="*/ 3598496 w 3598496"/>
              <a:gd name="connsiteY4" fmla="*/ 3166389 h 5944679"/>
              <a:gd name="connsiteX5" fmla="*/ 821164 w 3598496"/>
              <a:gd name="connsiteY5" fmla="*/ 5944514 h 5944679"/>
              <a:gd name="connsiteX6" fmla="*/ 344978 w 3598496"/>
              <a:gd name="connsiteY6" fmla="*/ 5914473 h 5944679"/>
              <a:gd name="connsiteX0" fmla="*/ 344978 w 3598496"/>
              <a:gd name="connsiteY0" fmla="*/ 5735395 h 5765601"/>
              <a:gd name="connsiteX1" fmla="*/ 344978 w 3598496"/>
              <a:gd name="connsiteY1" fmla="*/ 240203 h 5765601"/>
              <a:gd name="connsiteX2" fmla="*/ 448494 w 3598496"/>
              <a:gd name="connsiteY2" fmla="*/ 202545 h 5765601"/>
              <a:gd name="connsiteX3" fmla="*/ 821164 w 3598496"/>
              <a:gd name="connsiteY3" fmla="*/ 209186 h 5765601"/>
              <a:gd name="connsiteX4" fmla="*/ 3598496 w 3598496"/>
              <a:gd name="connsiteY4" fmla="*/ 2987311 h 5765601"/>
              <a:gd name="connsiteX5" fmla="*/ 821164 w 3598496"/>
              <a:gd name="connsiteY5" fmla="*/ 5765436 h 5765601"/>
              <a:gd name="connsiteX6" fmla="*/ 344978 w 3598496"/>
              <a:gd name="connsiteY6" fmla="*/ 5735395 h 5765601"/>
              <a:gd name="connsiteX0" fmla="*/ 344978 w 3598496"/>
              <a:gd name="connsiteY0" fmla="*/ 5535007 h 5565213"/>
              <a:gd name="connsiteX1" fmla="*/ 344978 w 3598496"/>
              <a:gd name="connsiteY1" fmla="*/ 39815 h 5565213"/>
              <a:gd name="connsiteX2" fmla="*/ 448494 w 3598496"/>
              <a:gd name="connsiteY2" fmla="*/ 2157 h 5565213"/>
              <a:gd name="connsiteX3" fmla="*/ 821164 w 3598496"/>
              <a:gd name="connsiteY3" fmla="*/ 8798 h 5565213"/>
              <a:gd name="connsiteX4" fmla="*/ 3598496 w 3598496"/>
              <a:gd name="connsiteY4" fmla="*/ 2786923 h 5565213"/>
              <a:gd name="connsiteX5" fmla="*/ 821164 w 3598496"/>
              <a:gd name="connsiteY5" fmla="*/ 5565048 h 5565213"/>
              <a:gd name="connsiteX6" fmla="*/ 344978 w 3598496"/>
              <a:gd name="connsiteY6" fmla="*/ 5535007 h 5565213"/>
              <a:gd name="connsiteX0" fmla="*/ 344978 w 3598496"/>
              <a:gd name="connsiteY0" fmla="*/ 5533245 h 5563451"/>
              <a:gd name="connsiteX1" fmla="*/ 344978 w 3598496"/>
              <a:gd name="connsiteY1" fmla="*/ 38053 h 5563451"/>
              <a:gd name="connsiteX2" fmla="*/ 448494 w 3598496"/>
              <a:gd name="connsiteY2" fmla="*/ 395 h 5563451"/>
              <a:gd name="connsiteX3" fmla="*/ 821164 w 3598496"/>
              <a:gd name="connsiteY3" fmla="*/ 7036 h 5563451"/>
              <a:gd name="connsiteX4" fmla="*/ 3598496 w 3598496"/>
              <a:gd name="connsiteY4" fmla="*/ 2785161 h 5563451"/>
              <a:gd name="connsiteX5" fmla="*/ 821164 w 3598496"/>
              <a:gd name="connsiteY5" fmla="*/ 5563286 h 5563451"/>
              <a:gd name="connsiteX6" fmla="*/ 344978 w 3598496"/>
              <a:gd name="connsiteY6" fmla="*/ 5533245 h 55634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598496"/>
              <a:gd name="connsiteY0" fmla="*/ 5533645 h 5563851"/>
              <a:gd name="connsiteX1" fmla="*/ 344978 w 3598496"/>
              <a:gd name="connsiteY1" fmla="*/ 38453 h 5563851"/>
              <a:gd name="connsiteX2" fmla="*/ 448494 w 3598496"/>
              <a:gd name="connsiteY2" fmla="*/ 795 h 5563851"/>
              <a:gd name="connsiteX3" fmla="*/ 821164 w 3598496"/>
              <a:gd name="connsiteY3" fmla="*/ 7436 h 5563851"/>
              <a:gd name="connsiteX4" fmla="*/ 3598496 w 3598496"/>
              <a:gd name="connsiteY4" fmla="*/ 2785561 h 5563851"/>
              <a:gd name="connsiteX5" fmla="*/ 821164 w 3598496"/>
              <a:gd name="connsiteY5" fmla="*/ 5563686 h 5563851"/>
              <a:gd name="connsiteX6" fmla="*/ 344978 w 3598496"/>
              <a:gd name="connsiteY6" fmla="*/ 5533645 h 55638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639584"/>
              <a:gd name="connsiteY0" fmla="*/ 5573343 h 5603488"/>
              <a:gd name="connsiteX1" fmla="*/ 344978 w 3639584"/>
              <a:gd name="connsiteY1" fmla="*/ 78151 h 5603488"/>
              <a:gd name="connsiteX2" fmla="*/ 448494 w 3639584"/>
              <a:gd name="connsiteY2" fmla="*/ 40493 h 5603488"/>
              <a:gd name="connsiteX3" fmla="*/ 821164 w 3639584"/>
              <a:gd name="connsiteY3" fmla="*/ 47134 h 5603488"/>
              <a:gd name="connsiteX4" fmla="*/ 2475702 w 3639584"/>
              <a:gd name="connsiteY4" fmla="*/ 635716 h 5603488"/>
              <a:gd name="connsiteX5" fmla="*/ 3598496 w 3639584"/>
              <a:gd name="connsiteY5" fmla="*/ 2825259 h 5603488"/>
              <a:gd name="connsiteX6" fmla="*/ 821164 w 3639584"/>
              <a:gd name="connsiteY6" fmla="*/ 5603384 h 5603488"/>
              <a:gd name="connsiteX7" fmla="*/ 344978 w 3639584"/>
              <a:gd name="connsiteY7" fmla="*/ 5573343 h 5603488"/>
              <a:gd name="connsiteX0" fmla="*/ 344978 w 3640204"/>
              <a:gd name="connsiteY0" fmla="*/ 5573343 h 5603488"/>
              <a:gd name="connsiteX1" fmla="*/ 344978 w 3640204"/>
              <a:gd name="connsiteY1" fmla="*/ 78151 h 5603488"/>
              <a:gd name="connsiteX2" fmla="*/ 448494 w 3640204"/>
              <a:gd name="connsiteY2" fmla="*/ 40493 h 5603488"/>
              <a:gd name="connsiteX3" fmla="*/ 821164 w 3640204"/>
              <a:gd name="connsiteY3" fmla="*/ 47134 h 5603488"/>
              <a:gd name="connsiteX4" fmla="*/ 2475702 w 3640204"/>
              <a:gd name="connsiteY4" fmla="*/ 635716 h 5603488"/>
              <a:gd name="connsiteX5" fmla="*/ 3598496 w 3640204"/>
              <a:gd name="connsiteY5" fmla="*/ 2825259 h 5603488"/>
              <a:gd name="connsiteX6" fmla="*/ 821164 w 3640204"/>
              <a:gd name="connsiteY6" fmla="*/ 5603384 h 5603488"/>
              <a:gd name="connsiteX7" fmla="*/ 344978 w 3640204"/>
              <a:gd name="connsiteY7" fmla="*/ 5573343 h 5603488"/>
              <a:gd name="connsiteX0" fmla="*/ 344978 w 3600660"/>
              <a:gd name="connsiteY0" fmla="*/ 5573343 h 5603488"/>
              <a:gd name="connsiteX1" fmla="*/ 344978 w 3600660"/>
              <a:gd name="connsiteY1" fmla="*/ 78151 h 5603488"/>
              <a:gd name="connsiteX2" fmla="*/ 448494 w 3600660"/>
              <a:gd name="connsiteY2" fmla="*/ 40493 h 5603488"/>
              <a:gd name="connsiteX3" fmla="*/ 821164 w 3600660"/>
              <a:gd name="connsiteY3" fmla="*/ 47134 h 5603488"/>
              <a:gd name="connsiteX4" fmla="*/ 2475702 w 3600660"/>
              <a:gd name="connsiteY4" fmla="*/ 635716 h 5603488"/>
              <a:gd name="connsiteX5" fmla="*/ 3598496 w 3600660"/>
              <a:gd name="connsiteY5" fmla="*/ 2825259 h 5603488"/>
              <a:gd name="connsiteX6" fmla="*/ 821164 w 3600660"/>
              <a:gd name="connsiteY6" fmla="*/ 5603384 h 5603488"/>
              <a:gd name="connsiteX7" fmla="*/ 344978 w 3600660"/>
              <a:gd name="connsiteY7" fmla="*/ 5573343 h 560348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467 w 3256149"/>
              <a:gd name="connsiteY0" fmla="*/ 5573343 h 5608543"/>
              <a:gd name="connsiteX1" fmla="*/ 467 w 3256149"/>
              <a:gd name="connsiteY1" fmla="*/ 78151 h 5608543"/>
              <a:gd name="connsiteX2" fmla="*/ 103983 w 3256149"/>
              <a:gd name="connsiteY2" fmla="*/ 40493 h 5608543"/>
              <a:gd name="connsiteX3" fmla="*/ 476653 w 3256149"/>
              <a:gd name="connsiteY3" fmla="*/ 47134 h 5608543"/>
              <a:gd name="connsiteX4" fmla="*/ 2131191 w 3256149"/>
              <a:gd name="connsiteY4" fmla="*/ 635716 h 5608543"/>
              <a:gd name="connsiteX5" fmla="*/ 3253985 w 3256149"/>
              <a:gd name="connsiteY5" fmla="*/ 2825259 h 5608543"/>
              <a:gd name="connsiteX6" fmla="*/ 2243334 w 3256149"/>
              <a:gd name="connsiteY6" fmla="*/ 5000683 h 5608543"/>
              <a:gd name="connsiteX7" fmla="*/ 476653 w 3256149"/>
              <a:gd name="connsiteY7" fmla="*/ 5603384 h 5608543"/>
              <a:gd name="connsiteX8" fmla="*/ 467 w 3256149"/>
              <a:gd name="connsiteY8" fmla="*/ 5573343 h 5608543"/>
              <a:gd name="connsiteX0" fmla="*/ 176 w 3255858"/>
              <a:gd name="connsiteY0" fmla="*/ 5573343 h 5637957"/>
              <a:gd name="connsiteX1" fmla="*/ 176 w 3255858"/>
              <a:gd name="connsiteY1" fmla="*/ 78151 h 5637957"/>
              <a:gd name="connsiteX2" fmla="*/ 103692 w 3255858"/>
              <a:gd name="connsiteY2" fmla="*/ 40493 h 5637957"/>
              <a:gd name="connsiteX3" fmla="*/ 476362 w 3255858"/>
              <a:gd name="connsiteY3" fmla="*/ 47134 h 5637957"/>
              <a:gd name="connsiteX4" fmla="*/ 2130900 w 3255858"/>
              <a:gd name="connsiteY4" fmla="*/ 635716 h 5637957"/>
              <a:gd name="connsiteX5" fmla="*/ 3253694 w 3255858"/>
              <a:gd name="connsiteY5" fmla="*/ 2825259 h 5637957"/>
              <a:gd name="connsiteX6" fmla="*/ 2268923 w 3255858"/>
              <a:gd name="connsiteY6" fmla="*/ 4957551 h 5637957"/>
              <a:gd name="connsiteX7" fmla="*/ 476362 w 3255858"/>
              <a:gd name="connsiteY7" fmla="*/ 5603384 h 5637957"/>
              <a:gd name="connsiteX8" fmla="*/ 176 w 3255858"/>
              <a:gd name="connsiteY8" fmla="*/ 5573343 h 5637957"/>
              <a:gd name="connsiteX0" fmla="*/ 176 w 3255858"/>
              <a:gd name="connsiteY0" fmla="*/ 5573343 h 5603387"/>
              <a:gd name="connsiteX1" fmla="*/ 176 w 3255858"/>
              <a:gd name="connsiteY1" fmla="*/ 78151 h 5603387"/>
              <a:gd name="connsiteX2" fmla="*/ 103692 w 3255858"/>
              <a:gd name="connsiteY2" fmla="*/ 40493 h 5603387"/>
              <a:gd name="connsiteX3" fmla="*/ 476362 w 3255858"/>
              <a:gd name="connsiteY3" fmla="*/ 47134 h 5603387"/>
              <a:gd name="connsiteX4" fmla="*/ 2130900 w 3255858"/>
              <a:gd name="connsiteY4" fmla="*/ 635716 h 5603387"/>
              <a:gd name="connsiteX5" fmla="*/ 3253694 w 3255858"/>
              <a:gd name="connsiteY5" fmla="*/ 2825259 h 5603387"/>
              <a:gd name="connsiteX6" fmla="*/ 2268923 w 3255858"/>
              <a:gd name="connsiteY6" fmla="*/ 4957551 h 5603387"/>
              <a:gd name="connsiteX7" fmla="*/ 476362 w 3255858"/>
              <a:gd name="connsiteY7" fmla="*/ 5603384 h 5603387"/>
              <a:gd name="connsiteX8" fmla="*/ 176 w 3255858"/>
              <a:gd name="connsiteY8" fmla="*/ 5573343 h 5603387"/>
              <a:gd name="connsiteX0" fmla="*/ 176 w 3255858"/>
              <a:gd name="connsiteY0" fmla="*/ 5534603 h 5564647"/>
              <a:gd name="connsiteX1" fmla="*/ 176 w 3255858"/>
              <a:gd name="connsiteY1" fmla="*/ 39411 h 5564647"/>
              <a:gd name="connsiteX2" fmla="*/ 103692 w 3255858"/>
              <a:gd name="connsiteY2" fmla="*/ 1753 h 5564647"/>
              <a:gd name="connsiteX3" fmla="*/ 476362 w 3255858"/>
              <a:gd name="connsiteY3" fmla="*/ 8394 h 5564647"/>
              <a:gd name="connsiteX4" fmla="*/ 2130900 w 3255858"/>
              <a:gd name="connsiteY4" fmla="*/ 596976 h 5564647"/>
              <a:gd name="connsiteX5" fmla="*/ 3253694 w 3255858"/>
              <a:gd name="connsiteY5" fmla="*/ 2786519 h 5564647"/>
              <a:gd name="connsiteX6" fmla="*/ 2268923 w 3255858"/>
              <a:gd name="connsiteY6" fmla="*/ 4918811 h 5564647"/>
              <a:gd name="connsiteX7" fmla="*/ 476362 w 3255858"/>
              <a:gd name="connsiteY7" fmla="*/ 5564644 h 5564647"/>
              <a:gd name="connsiteX8" fmla="*/ 176 w 3255858"/>
              <a:gd name="connsiteY8" fmla="*/ 5534603 h 5564647"/>
              <a:gd name="connsiteX0" fmla="*/ 176 w 3255858"/>
              <a:gd name="connsiteY0" fmla="*/ 5541116 h 5571160"/>
              <a:gd name="connsiteX1" fmla="*/ 176 w 3255858"/>
              <a:gd name="connsiteY1" fmla="*/ 11419 h 5571160"/>
              <a:gd name="connsiteX2" fmla="*/ 103692 w 3255858"/>
              <a:gd name="connsiteY2" fmla="*/ 8266 h 5571160"/>
              <a:gd name="connsiteX3" fmla="*/ 476362 w 3255858"/>
              <a:gd name="connsiteY3" fmla="*/ 14907 h 5571160"/>
              <a:gd name="connsiteX4" fmla="*/ 2130900 w 3255858"/>
              <a:gd name="connsiteY4" fmla="*/ 603489 h 5571160"/>
              <a:gd name="connsiteX5" fmla="*/ 3253694 w 3255858"/>
              <a:gd name="connsiteY5" fmla="*/ 2793032 h 5571160"/>
              <a:gd name="connsiteX6" fmla="*/ 2268923 w 3255858"/>
              <a:gd name="connsiteY6" fmla="*/ 4925324 h 5571160"/>
              <a:gd name="connsiteX7" fmla="*/ 476362 w 3255858"/>
              <a:gd name="connsiteY7" fmla="*/ 5571157 h 5571160"/>
              <a:gd name="connsiteX8" fmla="*/ 176 w 3255858"/>
              <a:gd name="connsiteY8" fmla="*/ 5541116 h 5571160"/>
              <a:gd name="connsiteX0" fmla="*/ 8630 w 3264312"/>
              <a:gd name="connsiteY0" fmla="*/ 5534603 h 5564647"/>
              <a:gd name="connsiteX1" fmla="*/ 4 w 3264312"/>
              <a:gd name="connsiteY1" fmla="*/ 39411 h 5564647"/>
              <a:gd name="connsiteX2" fmla="*/ 112146 w 3264312"/>
              <a:gd name="connsiteY2" fmla="*/ 1753 h 5564647"/>
              <a:gd name="connsiteX3" fmla="*/ 484816 w 3264312"/>
              <a:gd name="connsiteY3" fmla="*/ 8394 h 5564647"/>
              <a:gd name="connsiteX4" fmla="*/ 2139354 w 3264312"/>
              <a:gd name="connsiteY4" fmla="*/ 596976 h 5564647"/>
              <a:gd name="connsiteX5" fmla="*/ 3262148 w 3264312"/>
              <a:gd name="connsiteY5" fmla="*/ 2786519 h 5564647"/>
              <a:gd name="connsiteX6" fmla="*/ 2277377 w 3264312"/>
              <a:gd name="connsiteY6" fmla="*/ 4918811 h 5564647"/>
              <a:gd name="connsiteX7" fmla="*/ 484816 w 3264312"/>
              <a:gd name="connsiteY7" fmla="*/ 5564644 h 5564647"/>
              <a:gd name="connsiteX8" fmla="*/ 8630 w 3264312"/>
              <a:gd name="connsiteY8" fmla="*/ 5534603 h 5564647"/>
              <a:gd name="connsiteX0" fmla="*/ 5 w 3255687"/>
              <a:gd name="connsiteY0" fmla="*/ 5534603 h 5564647"/>
              <a:gd name="connsiteX1" fmla="*/ 8632 w 3255687"/>
              <a:gd name="connsiteY1" fmla="*/ 48038 h 5564647"/>
              <a:gd name="connsiteX2" fmla="*/ 103521 w 3255687"/>
              <a:gd name="connsiteY2" fmla="*/ 1753 h 5564647"/>
              <a:gd name="connsiteX3" fmla="*/ 476191 w 3255687"/>
              <a:gd name="connsiteY3" fmla="*/ 8394 h 5564647"/>
              <a:gd name="connsiteX4" fmla="*/ 2130729 w 3255687"/>
              <a:gd name="connsiteY4" fmla="*/ 596976 h 5564647"/>
              <a:gd name="connsiteX5" fmla="*/ 3253523 w 3255687"/>
              <a:gd name="connsiteY5" fmla="*/ 2786519 h 5564647"/>
              <a:gd name="connsiteX6" fmla="*/ 2268752 w 3255687"/>
              <a:gd name="connsiteY6" fmla="*/ 4918811 h 5564647"/>
              <a:gd name="connsiteX7" fmla="*/ 476191 w 3255687"/>
              <a:gd name="connsiteY7" fmla="*/ 5564644 h 5564647"/>
              <a:gd name="connsiteX8" fmla="*/ 5 w 3255687"/>
              <a:gd name="connsiteY8" fmla="*/ 5534603 h 5564647"/>
              <a:gd name="connsiteX0" fmla="*/ 5 w 3255804"/>
              <a:gd name="connsiteY0" fmla="*/ 5573953 h 5603997"/>
              <a:gd name="connsiteX1" fmla="*/ 8632 w 3255804"/>
              <a:gd name="connsiteY1" fmla="*/ 87388 h 5603997"/>
              <a:gd name="connsiteX2" fmla="*/ 103521 w 3255804"/>
              <a:gd name="connsiteY2" fmla="*/ 41103 h 5603997"/>
              <a:gd name="connsiteX3" fmla="*/ 476191 w 3255804"/>
              <a:gd name="connsiteY3" fmla="*/ 47744 h 5603997"/>
              <a:gd name="connsiteX4" fmla="*/ 2167967 w 3255804"/>
              <a:gd name="connsiteY4" fmla="*/ 644601 h 5603997"/>
              <a:gd name="connsiteX5" fmla="*/ 3253523 w 3255804"/>
              <a:gd name="connsiteY5" fmla="*/ 2825869 h 5603997"/>
              <a:gd name="connsiteX6" fmla="*/ 2268752 w 3255804"/>
              <a:gd name="connsiteY6" fmla="*/ 4958161 h 5603997"/>
              <a:gd name="connsiteX7" fmla="*/ 476191 w 3255804"/>
              <a:gd name="connsiteY7" fmla="*/ 5603994 h 5603997"/>
              <a:gd name="connsiteX8" fmla="*/ 5 w 3255804"/>
              <a:gd name="connsiteY8" fmla="*/ 5573953 h 5603997"/>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17"/>
              <a:gd name="connsiteY0" fmla="*/ 5537623 h 5567667"/>
              <a:gd name="connsiteX1" fmla="*/ 8632 w 3255817"/>
              <a:gd name="connsiteY1" fmla="*/ 51058 h 5567667"/>
              <a:gd name="connsiteX2" fmla="*/ 103521 w 3255817"/>
              <a:gd name="connsiteY2" fmla="*/ 4773 h 5567667"/>
              <a:gd name="connsiteX3" fmla="*/ 476191 w 3255817"/>
              <a:gd name="connsiteY3" fmla="*/ 11414 h 5567667"/>
              <a:gd name="connsiteX4" fmla="*/ 1170932 w 3255817"/>
              <a:gd name="connsiteY4" fmla="*/ 102945 h 5567667"/>
              <a:gd name="connsiteX5" fmla="*/ 2172105 w 3255817"/>
              <a:gd name="connsiteY5" fmla="*/ 595858 h 5567667"/>
              <a:gd name="connsiteX6" fmla="*/ 3253523 w 3255817"/>
              <a:gd name="connsiteY6" fmla="*/ 2789539 h 5567667"/>
              <a:gd name="connsiteX7" fmla="*/ 2268752 w 3255817"/>
              <a:gd name="connsiteY7" fmla="*/ 4921831 h 5567667"/>
              <a:gd name="connsiteX8" fmla="*/ 476191 w 3255817"/>
              <a:gd name="connsiteY8" fmla="*/ 5567664 h 5567667"/>
              <a:gd name="connsiteX9" fmla="*/ 5 w 3255817"/>
              <a:gd name="connsiteY9" fmla="*/ 5537623 h 5567667"/>
              <a:gd name="connsiteX0" fmla="*/ 5 w 3255629"/>
              <a:gd name="connsiteY0" fmla="*/ 5537623 h 5567667"/>
              <a:gd name="connsiteX1" fmla="*/ 8632 w 3255629"/>
              <a:gd name="connsiteY1" fmla="*/ 51058 h 5567667"/>
              <a:gd name="connsiteX2" fmla="*/ 103521 w 3255629"/>
              <a:gd name="connsiteY2" fmla="*/ 4773 h 5567667"/>
              <a:gd name="connsiteX3" fmla="*/ 476191 w 3255629"/>
              <a:gd name="connsiteY3" fmla="*/ 11414 h 5567667"/>
              <a:gd name="connsiteX4" fmla="*/ 1170932 w 3255629"/>
              <a:gd name="connsiteY4" fmla="*/ 102945 h 5567667"/>
              <a:gd name="connsiteX5" fmla="*/ 2172105 w 3255629"/>
              <a:gd name="connsiteY5" fmla="*/ 595858 h 5567667"/>
              <a:gd name="connsiteX6" fmla="*/ 3253523 w 3255629"/>
              <a:gd name="connsiteY6" fmla="*/ 2789539 h 5567667"/>
              <a:gd name="connsiteX7" fmla="*/ 2268752 w 3255629"/>
              <a:gd name="connsiteY7" fmla="*/ 4921831 h 5567667"/>
              <a:gd name="connsiteX8" fmla="*/ 476191 w 3255629"/>
              <a:gd name="connsiteY8" fmla="*/ 5567664 h 5567667"/>
              <a:gd name="connsiteX9" fmla="*/ 5 w 325562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2247 h 5562291"/>
              <a:gd name="connsiteX1" fmla="*/ 8632 w 3255689"/>
              <a:gd name="connsiteY1" fmla="*/ 45682 h 5562291"/>
              <a:gd name="connsiteX2" fmla="*/ 153172 w 3255689"/>
              <a:gd name="connsiteY2" fmla="*/ 11809 h 5562291"/>
              <a:gd name="connsiteX3" fmla="*/ 476191 w 3255689"/>
              <a:gd name="connsiteY3" fmla="*/ 6038 h 5562291"/>
              <a:gd name="connsiteX4" fmla="*/ 1170932 w 3255689"/>
              <a:gd name="connsiteY4" fmla="*/ 97569 h 5562291"/>
              <a:gd name="connsiteX5" fmla="*/ 2172105 w 3255689"/>
              <a:gd name="connsiteY5" fmla="*/ 590482 h 5562291"/>
              <a:gd name="connsiteX6" fmla="*/ 3253523 w 3255689"/>
              <a:gd name="connsiteY6" fmla="*/ 2784163 h 5562291"/>
              <a:gd name="connsiteX7" fmla="*/ 2268752 w 3255689"/>
              <a:gd name="connsiteY7" fmla="*/ 4916455 h 5562291"/>
              <a:gd name="connsiteX8" fmla="*/ 476191 w 3255689"/>
              <a:gd name="connsiteY8" fmla="*/ 5562288 h 5562291"/>
              <a:gd name="connsiteX9" fmla="*/ 5 w 3255689"/>
              <a:gd name="connsiteY9" fmla="*/ 5532247 h 5562291"/>
              <a:gd name="connsiteX0" fmla="*/ 3796 w 3259480"/>
              <a:gd name="connsiteY0" fmla="*/ 5532247 h 5562291"/>
              <a:gd name="connsiteX1" fmla="*/ 10 w 3259480"/>
              <a:gd name="connsiteY1" fmla="*/ 53957 h 5562291"/>
              <a:gd name="connsiteX2" fmla="*/ 156963 w 3259480"/>
              <a:gd name="connsiteY2" fmla="*/ 11809 h 5562291"/>
              <a:gd name="connsiteX3" fmla="*/ 479982 w 3259480"/>
              <a:gd name="connsiteY3" fmla="*/ 6038 h 5562291"/>
              <a:gd name="connsiteX4" fmla="*/ 1174723 w 3259480"/>
              <a:gd name="connsiteY4" fmla="*/ 97569 h 5562291"/>
              <a:gd name="connsiteX5" fmla="*/ 2175896 w 3259480"/>
              <a:gd name="connsiteY5" fmla="*/ 590482 h 5562291"/>
              <a:gd name="connsiteX6" fmla="*/ 3257314 w 3259480"/>
              <a:gd name="connsiteY6" fmla="*/ 2784163 h 5562291"/>
              <a:gd name="connsiteX7" fmla="*/ 2272543 w 3259480"/>
              <a:gd name="connsiteY7" fmla="*/ 4916455 h 5562291"/>
              <a:gd name="connsiteX8" fmla="*/ 479982 w 3259480"/>
              <a:gd name="connsiteY8" fmla="*/ 5562288 h 5562291"/>
              <a:gd name="connsiteX9" fmla="*/ 3796 w 3259480"/>
              <a:gd name="connsiteY9" fmla="*/ 5532247 h 5562291"/>
              <a:gd name="connsiteX0" fmla="*/ 3796 w 3259480"/>
              <a:gd name="connsiteY0" fmla="*/ 5535567 h 5565611"/>
              <a:gd name="connsiteX1" fmla="*/ 10 w 3259480"/>
              <a:gd name="connsiteY1" fmla="*/ 57277 h 5565611"/>
              <a:gd name="connsiteX2" fmla="*/ 156963 w 3259480"/>
              <a:gd name="connsiteY2" fmla="*/ 15129 h 5565611"/>
              <a:gd name="connsiteX3" fmla="*/ 575146 w 3259480"/>
              <a:gd name="connsiteY3" fmla="*/ 5220 h 5565611"/>
              <a:gd name="connsiteX4" fmla="*/ 1174723 w 3259480"/>
              <a:gd name="connsiteY4" fmla="*/ 100889 h 5565611"/>
              <a:gd name="connsiteX5" fmla="*/ 2175896 w 3259480"/>
              <a:gd name="connsiteY5" fmla="*/ 593802 h 5565611"/>
              <a:gd name="connsiteX6" fmla="*/ 3257314 w 3259480"/>
              <a:gd name="connsiteY6" fmla="*/ 2787483 h 5565611"/>
              <a:gd name="connsiteX7" fmla="*/ 2272543 w 3259480"/>
              <a:gd name="connsiteY7" fmla="*/ 4919775 h 5565611"/>
              <a:gd name="connsiteX8" fmla="*/ 479982 w 3259480"/>
              <a:gd name="connsiteY8" fmla="*/ 5565608 h 5565611"/>
              <a:gd name="connsiteX9" fmla="*/ 3796 w 3259480"/>
              <a:gd name="connsiteY9" fmla="*/ 5535567 h 5565611"/>
              <a:gd name="connsiteX0" fmla="*/ 3796 w 3259480"/>
              <a:gd name="connsiteY0" fmla="*/ 5532127 h 5562171"/>
              <a:gd name="connsiteX1" fmla="*/ 10 w 3259480"/>
              <a:gd name="connsiteY1" fmla="*/ 53837 h 5562171"/>
              <a:gd name="connsiteX2" fmla="*/ 156963 w 3259480"/>
              <a:gd name="connsiteY2" fmla="*/ 11689 h 5562171"/>
              <a:gd name="connsiteX3" fmla="*/ 575146 w 3259480"/>
              <a:gd name="connsiteY3" fmla="*/ 1780 h 5562171"/>
              <a:gd name="connsiteX4" fmla="*/ 1174723 w 3259480"/>
              <a:gd name="connsiteY4" fmla="*/ 97449 h 5562171"/>
              <a:gd name="connsiteX5" fmla="*/ 2175896 w 3259480"/>
              <a:gd name="connsiteY5" fmla="*/ 590362 h 5562171"/>
              <a:gd name="connsiteX6" fmla="*/ 3257314 w 3259480"/>
              <a:gd name="connsiteY6" fmla="*/ 2784043 h 5562171"/>
              <a:gd name="connsiteX7" fmla="*/ 2272543 w 3259480"/>
              <a:gd name="connsiteY7" fmla="*/ 4916335 h 5562171"/>
              <a:gd name="connsiteX8" fmla="*/ 479982 w 3259480"/>
              <a:gd name="connsiteY8" fmla="*/ 5562168 h 5562171"/>
              <a:gd name="connsiteX9" fmla="*/ 3796 w 3259480"/>
              <a:gd name="connsiteY9" fmla="*/ 5532127 h 5562171"/>
              <a:gd name="connsiteX0" fmla="*/ 3796 w 3259480"/>
              <a:gd name="connsiteY0" fmla="*/ 5533440 h 5563484"/>
              <a:gd name="connsiteX1" fmla="*/ 10 w 3259480"/>
              <a:gd name="connsiteY1" fmla="*/ 55150 h 5563484"/>
              <a:gd name="connsiteX2" fmla="*/ 156963 w 3259480"/>
              <a:gd name="connsiteY2" fmla="*/ 13002 h 5563484"/>
              <a:gd name="connsiteX3" fmla="*/ 575146 w 3259480"/>
              <a:gd name="connsiteY3" fmla="*/ 3093 h 5563484"/>
              <a:gd name="connsiteX4" fmla="*/ 1174723 w 3259480"/>
              <a:gd name="connsiteY4" fmla="*/ 98762 h 5563484"/>
              <a:gd name="connsiteX5" fmla="*/ 2175896 w 3259480"/>
              <a:gd name="connsiteY5" fmla="*/ 591675 h 5563484"/>
              <a:gd name="connsiteX6" fmla="*/ 3257314 w 3259480"/>
              <a:gd name="connsiteY6" fmla="*/ 2785356 h 5563484"/>
              <a:gd name="connsiteX7" fmla="*/ 2272543 w 3259480"/>
              <a:gd name="connsiteY7" fmla="*/ 4917648 h 5563484"/>
              <a:gd name="connsiteX8" fmla="*/ 479982 w 3259480"/>
              <a:gd name="connsiteY8" fmla="*/ 5563481 h 5563484"/>
              <a:gd name="connsiteX9" fmla="*/ 3796 w 3259480"/>
              <a:gd name="connsiteY9" fmla="*/ 5533440 h 5563484"/>
              <a:gd name="connsiteX0" fmla="*/ 3796 w 3259420"/>
              <a:gd name="connsiteY0" fmla="*/ 5533440 h 5563484"/>
              <a:gd name="connsiteX1" fmla="*/ 10 w 3259420"/>
              <a:gd name="connsiteY1" fmla="*/ 55150 h 5563484"/>
              <a:gd name="connsiteX2" fmla="*/ 156963 w 3259420"/>
              <a:gd name="connsiteY2" fmla="*/ 13002 h 5563484"/>
              <a:gd name="connsiteX3" fmla="*/ 575146 w 3259420"/>
              <a:gd name="connsiteY3" fmla="*/ 3093 h 5563484"/>
              <a:gd name="connsiteX4" fmla="*/ 1174723 w 3259420"/>
              <a:gd name="connsiteY4" fmla="*/ 98762 h 5563484"/>
              <a:gd name="connsiteX5" fmla="*/ 2175896 w 3259420"/>
              <a:gd name="connsiteY5" fmla="*/ 591675 h 5563484"/>
              <a:gd name="connsiteX6" fmla="*/ 3257314 w 3259420"/>
              <a:gd name="connsiteY6" fmla="*/ 2785356 h 5563484"/>
              <a:gd name="connsiteX7" fmla="*/ 2272543 w 3259420"/>
              <a:gd name="connsiteY7" fmla="*/ 4917648 h 5563484"/>
              <a:gd name="connsiteX8" fmla="*/ 479982 w 3259420"/>
              <a:gd name="connsiteY8" fmla="*/ 5563481 h 5563484"/>
              <a:gd name="connsiteX9" fmla="*/ 3796 w 3259420"/>
              <a:gd name="connsiteY9" fmla="*/ 5533440 h 5563484"/>
              <a:gd name="connsiteX0" fmla="*/ 3796 w 3259784"/>
              <a:gd name="connsiteY0" fmla="*/ 5533440 h 5563484"/>
              <a:gd name="connsiteX1" fmla="*/ 10 w 3259784"/>
              <a:gd name="connsiteY1" fmla="*/ 55150 h 5563484"/>
              <a:gd name="connsiteX2" fmla="*/ 156963 w 3259784"/>
              <a:gd name="connsiteY2" fmla="*/ 13002 h 5563484"/>
              <a:gd name="connsiteX3" fmla="*/ 575146 w 3259784"/>
              <a:gd name="connsiteY3" fmla="*/ 3093 h 5563484"/>
              <a:gd name="connsiteX4" fmla="*/ 1174723 w 3259784"/>
              <a:gd name="connsiteY4" fmla="*/ 98762 h 5563484"/>
              <a:gd name="connsiteX5" fmla="*/ 2175896 w 3259784"/>
              <a:gd name="connsiteY5" fmla="*/ 591675 h 5563484"/>
              <a:gd name="connsiteX6" fmla="*/ 3257314 w 3259784"/>
              <a:gd name="connsiteY6" fmla="*/ 2785356 h 5563484"/>
              <a:gd name="connsiteX7" fmla="*/ 2272543 w 3259784"/>
              <a:gd name="connsiteY7" fmla="*/ 4917648 h 5563484"/>
              <a:gd name="connsiteX8" fmla="*/ 479982 w 3259784"/>
              <a:gd name="connsiteY8" fmla="*/ 5563481 h 5563484"/>
              <a:gd name="connsiteX9" fmla="*/ 3796 w 3259784"/>
              <a:gd name="connsiteY9" fmla="*/ 5533440 h 5563484"/>
              <a:gd name="connsiteX0" fmla="*/ 3796 w 3259882"/>
              <a:gd name="connsiteY0" fmla="*/ 5533440 h 5563484"/>
              <a:gd name="connsiteX1" fmla="*/ 10 w 3259882"/>
              <a:gd name="connsiteY1" fmla="*/ 55150 h 5563484"/>
              <a:gd name="connsiteX2" fmla="*/ 156963 w 3259882"/>
              <a:gd name="connsiteY2" fmla="*/ 13002 h 5563484"/>
              <a:gd name="connsiteX3" fmla="*/ 575146 w 3259882"/>
              <a:gd name="connsiteY3" fmla="*/ 3093 h 5563484"/>
              <a:gd name="connsiteX4" fmla="*/ 1174723 w 3259882"/>
              <a:gd name="connsiteY4" fmla="*/ 98762 h 5563484"/>
              <a:gd name="connsiteX5" fmla="*/ 2175896 w 3259882"/>
              <a:gd name="connsiteY5" fmla="*/ 591675 h 5563484"/>
              <a:gd name="connsiteX6" fmla="*/ 3257314 w 3259882"/>
              <a:gd name="connsiteY6" fmla="*/ 2785356 h 5563484"/>
              <a:gd name="connsiteX7" fmla="*/ 2272543 w 3259882"/>
              <a:gd name="connsiteY7" fmla="*/ 4917648 h 5563484"/>
              <a:gd name="connsiteX8" fmla="*/ 479982 w 3259882"/>
              <a:gd name="connsiteY8" fmla="*/ 5563481 h 5563484"/>
              <a:gd name="connsiteX9" fmla="*/ 3796 w 3259882"/>
              <a:gd name="connsiteY9" fmla="*/ 5533440 h 5563484"/>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604541"/>
              <a:gd name="connsiteX1" fmla="*/ 10 w 3259882"/>
              <a:gd name="connsiteY1" fmla="*/ 55150 h 5604541"/>
              <a:gd name="connsiteX2" fmla="*/ 156963 w 3259882"/>
              <a:gd name="connsiteY2" fmla="*/ 13002 h 5604541"/>
              <a:gd name="connsiteX3" fmla="*/ 575146 w 3259882"/>
              <a:gd name="connsiteY3" fmla="*/ 3093 h 5604541"/>
              <a:gd name="connsiteX4" fmla="*/ 1174723 w 3259882"/>
              <a:gd name="connsiteY4" fmla="*/ 98762 h 5604541"/>
              <a:gd name="connsiteX5" fmla="*/ 2175896 w 3259882"/>
              <a:gd name="connsiteY5" fmla="*/ 591675 h 5604541"/>
              <a:gd name="connsiteX6" fmla="*/ 3257314 w 3259882"/>
              <a:gd name="connsiteY6" fmla="*/ 2785356 h 5604541"/>
              <a:gd name="connsiteX7" fmla="*/ 2272543 w 3259882"/>
              <a:gd name="connsiteY7" fmla="*/ 4925923 h 5604541"/>
              <a:gd name="connsiteX8" fmla="*/ 479982 w 3259882"/>
              <a:gd name="connsiteY8" fmla="*/ 5571756 h 5604541"/>
              <a:gd name="connsiteX9" fmla="*/ 3796 w 3259882"/>
              <a:gd name="connsiteY9" fmla="*/ 5533440 h 5604541"/>
              <a:gd name="connsiteX0" fmla="*/ 3796 w 3259882"/>
              <a:gd name="connsiteY0" fmla="*/ 5533440 h 5583637"/>
              <a:gd name="connsiteX1" fmla="*/ 10 w 3259882"/>
              <a:gd name="connsiteY1" fmla="*/ 55150 h 5583637"/>
              <a:gd name="connsiteX2" fmla="*/ 156963 w 3259882"/>
              <a:gd name="connsiteY2" fmla="*/ 13002 h 5583637"/>
              <a:gd name="connsiteX3" fmla="*/ 575146 w 3259882"/>
              <a:gd name="connsiteY3" fmla="*/ 3093 h 5583637"/>
              <a:gd name="connsiteX4" fmla="*/ 1174723 w 3259882"/>
              <a:gd name="connsiteY4" fmla="*/ 98762 h 5583637"/>
              <a:gd name="connsiteX5" fmla="*/ 2175896 w 3259882"/>
              <a:gd name="connsiteY5" fmla="*/ 591675 h 5583637"/>
              <a:gd name="connsiteX6" fmla="*/ 3257314 w 3259882"/>
              <a:gd name="connsiteY6" fmla="*/ 2785356 h 5583637"/>
              <a:gd name="connsiteX7" fmla="*/ 2272543 w 3259882"/>
              <a:gd name="connsiteY7" fmla="*/ 4925923 h 5583637"/>
              <a:gd name="connsiteX8" fmla="*/ 906150 w 3259882"/>
              <a:gd name="connsiteY8" fmla="*/ 5546931 h 5583637"/>
              <a:gd name="connsiteX9" fmla="*/ 3796 w 3259882"/>
              <a:gd name="connsiteY9" fmla="*/ 5533440 h 5583637"/>
              <a:gd name="connsiteX0" fmla="*/ 3796 w 3259882"/>
              <a:gd name="connsiteY0" fmla="*/ 5533440 h 5559432"/>
              <a:gd name="connsiteX1" fmla="*/ 10 w 3259882"/>
              <a:gd name="connsiteY1" fmla="*/ 55150 h 5559432"/>
              <a:gd name="connsiteX2" fmla="*/ 156963 w 3259882"/>
              <a:gd name="connsiteY2" fmla="*/ 13002 h 5559432"/>
              <a:gd name="connsiteX3" fmla="*/ 575146 w 3259882"/>
              <a:gd name="connsiteY3" fmla="*/ 3093 h 5559432"/>
              <a:gd name="connsiteX4" fmla="*/ 1174723 w 3259882"/>
              <a:gd name="connsiteY4" fmla="*/ 98762 h 5559432"/>
              <a:gd name="connsiteX5" fmla="*/ 2175896 w 3259882"/>
              <a:gd name="connsiteY5" fmla="*/ 591675 h 5559432"/>
              <a:gd name="connsiteX6" fmla="*/ 3257314 w 3259882"/>
              <a:gd name="connsiteY6" fmla="*/ 2785356 h 5559432"/>
              <a:gd name="connsiteX7" fmla="*/ 2272543 w 3259882"/>
              <a:gd name="connsiteY7" fmla="*/ 4925923 h 5559432"/>
              <a:gd name="connsiteX8" fmla="*/ 906150 w 3259882"/>
              <a:gd name="connsiteY8" fmla="*/ 5546931 h 5559432"/>
              <a:gd name="connsiteX9" fmla="*/ 3796 w 3259882"/>
              <a:gd name="connsiteY9" fmla="*/ 5533440 h 5559432"/>
              <a:gd name="connsiteX0" fmla="*/ 3796 w 3259882"/>
              <a:gd name="connsiteY0" fmla="*/ 5533440 h 5551828"/>
              <a:gd name="connsiteX1" fmla="*/ 10 w 3259882"/>
              <a:gd name="connsiteY1" fmla="*/ 55150 h 5551828"/>
              <a:gd name="connsiteX2" fmla="*/ 156963 w 3259882"/>
              <a:gd name="connsiteY2" fmla="*/ 13002 h 5551828"/>
              <a:gd name="connsiteX3" fmla="*/ 575146 w 3259882"/>
              <a:gd name="connsiteY3" fmla="*/ 3093 h 5551828"/>
              <a:gd name="connsiteX4" fmla="*/ 1174723 w 3259882"/>
              <a:gd name="connsiteY4" fmla="*/ 98762 h 5551828"/>
              <a:gd name="connsiteX5" fmla="*/ 2175896 w 3259882"/>
              <a:gd name="connsiteY5" fmla="*/ 591675 h 5551828"/>
              <a:gd name="connsiteX6" fmla="*/ 3257314 w 3259882"/>
              <a:gd name="connsiteY6" fmla="*/ 2785356 h 5551828"/>
              <a:gd name="connsiteX7" fmla="*/ 2272543 w 3259882"/>
              <a:gd name="connsiteY7" fmla="*/ 4925923 h 5551828"/>
              <a:gd name="connsiteX8" fmla="*/ 906150 w 3259882"/>
              <a:gd name="connsiteY8" fmla="*/ 5546931 h 5551828"/>
              <a:gd name="connsiteX9" fmla="*/ 3796 w 3259882"/>
              <a:gd name="connsiteY9" fmla="*/ 5533440 h 5551828"/>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82024 w 3259882"/>
              <a:gd name="connsiteY8" fmla="*/ 5563481 h 5567513"/>
              <a:gd name="connsiteX9" fmla="*/ 3796 w 3259882"/>
              <a:gd name="connsiteY9" fmla="*/ 5533440 h 5567513"/>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11685 w 3259882"/>
              <a:gd name="connsiteY8" fmla="*/ 5563481 h 5567513"/>
              <a:gd name="connsiteX9" fmla="*/ 3796 w 3259882"/>
              <a:gd name="connsiteY9" fmla="*/ 5533440 h 5567513"/>
              <a:gd name="connsiteX0" fmla="*/ 3796 w 3259882"/>
              <a:gd name="connsiteY0" fmla="*/ 5533440 h 5579455"/>
              <a:gd name="connsiteX1" fmla="*/ 10 w 3259882"/>
              <a:gd name="connsiteY1" fmla="*/ 55150 h 5579455"/>
              <a:gd name="connsiteX2" fmla="*/ 156963 w 3259882"/>
              <a:gd name="connsiteY2" fmla="*/ 13002 h 5579455"/>
              <a:gd name="connsiteX3" fmla="*/ 575146 w 3259882"/>
              <a:gd name="connsiteY3" fmla="*/ 3093 h 5579455"/>
              <a:gd name="connsiteX4" fmla="*/ 1174723 w 3259882"/>
              <a:gd name="connsiteY4" fmla="*/ 98762 h 5579455"/>
              <a:gd name="connsiteX5" fmla="*/ 2175896 w 3259882"/>
              <a:gd name="connsiteY5" fmla="*/ 591675 h 5579455"/>
              <a:gd name="connsiteX6" fmla="*/ 3257314 w 3259882"/>
              <a:gd name="connsiteY6" fmla="*/ 2785356 h 5579455"/>
              <a:gd name="connsiteX7" fmla="*/ 2272543 w 3259882"/>
              <a:gd name="connsiteY7" fmla="*/ 4925923 h 5579455"/>
              <a:gd name="connsiteX8" fmla="*/ 641347 w 3259882"/>
              <a:gd name="connsiteY8" fmla="*/ 5575893 h 5579455"/>
              <a:gd name="connsiteX9" fmla="*/ 3796 w 3259882"/>
              <a:gd name="connsiteY9" fmla="*/ 5533440 h 5579455"/>
              <a:gd name="connsiteX0" fmla="*/ 3796 w 3259882"/>
              <a:gd name="connsiteY0" fmla="*/ 5533440 h 5583073"/>
              <a:gd name="connsiteX1" fmla="*/ 10 w 3259882"/>
              <a:gd name="connsiteY1" fmla="*/ 55150 h 5583073"/>
              <a:gd name="connsiteX2" fmla="*/ 156963 w 3259882"/>
              <a:gd name="connsiteY2" fmla="*/ 13002 h 5583073"/>
              <a:gd name="connsiteX3" fmla="*/ 575146 w 3259882"/>
              <a:gd name="connsiteY3" fmla="*/ 3093 h 5583073"/>
              <a:gd name="connsiteX4" fmla="*/ 1174723 w 3259882"/>
              <a:gd name="connsiteY4" fmla="*/ 98762 h 5583073"/>
              <a:gd name="connsiteX5" fmla="*/ 2175896 w 3259882"/>
              <a:gd name="connsiteY5" fmla="*/ 591675 h 5583073"/>
              <a:gd name="connsiteX6" fmla="*/ 3257314 w 3259882"/>
              <a:gd name="connsiteY6" fmla="*/ 2785356 h 5583073"/>
              <a:gd name="connsiteX7" fmla="*/ 2272543 w 3259882"/>
              <a:gd name="connsiteY7" fmla="*/ 4925923 h 5583073"/>
              <a:gd name="connsiteX8" fmla="*/ 641347 w 3259882"/>
              <a:gd name="connsiteY8" fmla="*/ 5575893 h 5583073"/>
              <a:gd name="connsiteX9" fmla="*/ 3796 w 3259882"/>
              <a:gd name="connsiteY9" fmla="*/ 5533440 h 5583073"/>
              <a:gd name="connsiteX0" fmla="*/ 3907 w 3259993"/>
              <a:gd name="connsiteY0" fmla="*/ 5533440 h 5583073"/>
              <a:gd name="connsiteX1" fmla="*/ 121 w 3259993"/>
              <a:gd name="connsiteY1" fmla="*/ 55150 h 5583073"/>
              <a:gd name="connsiteX2" fmla="*/ 157074 w 3259993"/>
              <a:gd name="connsiteY2" fmla="*/ 13002 h 5583073"/>
              <a:gd name="connsiteX3" fmla="*/ 575257 w 3259993"/>
              <a:gd name="connsiteY3" fmla="*/ 3093 h 5583073"/>
              <a:gd name="connsiteX4" fmla="*/ 1174834 w 3259993"/>
              <a:gd name="connsiteY4" fmla="*/ 98762 h 5583073"/>
              <a:gd name="connsiteX5" fmla="*/ 2176007 w 3259993"/>
              <a:gd name="connsiteY5" fmla="*/ 591675 h 5583073"/>
              <a:gd name="connsiteX6" fmla="*/ 3257425 w 3259993"/>
              <a:gd name="connsiteY6" fmla="*/ 2785356 h 5583073"/>
              <a:gd name="connsiteX7" fmla="*/ 2272654 w 3259993"/>
              <a:gd name="connsiteY7" fmla="*/ 4925923 h 5583073"/>
              <a:gd name="connsiteX8" fmla="*/ 641458 w 3259993"/>
              <a:gd name="connsiteY8" fmla="*/ 5575893 h 5583073"/>
              <a:gd name="connsiteX9" fmla="*/ 3907 w 3259993"/>
              <a:gd name="connsiteY9" fmla="*/ 5533440 h 5583073"/>
              <a:gd name="connsiteX0" fmla="*/ 3792 w 3259878"/>
              <a:gd name="connsiteY0" fmla="*/ 5533440 h 5583073"/>
              <a:gd name="connsiteX1" fmla="*/ 6 w 3259878"/>
              <a:gd name="connsiteY1" fmla="*/ 55150 h 5583073"/>
              <a:gd name="connsiteX2" fmla="*/ 156959 w 3259878"/>
              <a:gd name="connsiteY2" fmla="*/ 13002 h 5583073"/>
              <a:gd name="connsiteX3" fmla="*/ 575142 w 3259878"/>
              <a:gd name="connsiteY3" fmla="*/ 3093 h 5583073"/>
              <a:gd name="connsiteX4" fmla="*/ 1174719 w 3259878"/>
              <a:gd name="connsiteY4" fmla="*/ 98762 h 5583073"/>
              <a:gd name="connsiteX5" fmla="*/ 2175892 w 3259878"/>
              <a:gd name="connsiteY5" fmla="*/ 591675 h 5583073"/>
              <a:gd name="connsiteX6" fmla="*/ 3257310 w 3259878"/>
              <a:gd name="connsiteY6" fmla="*/ 2785356 h 5583073"/>
              <a:gd name="connsiteX7" fmla="*/ 2272539 w 3259878"/>
              <a:gd name="connsiteY7" fmla="*/ 4925923 h 5583073"/>
              <a:gd name="connsiteX8" fmla="*/ 641343 w 3259878"/>
              <a:gd name="connsiteY8" fmla="*/ 5575893 h 5583073"/>
              <a:gd name="connsiteX9" fmla="*/ 3792 w 3259878"/>
              <a:gd name="connsiteY9" fmla="*/ 5533440 h 5583073"/>
              <a:gd name="connsiteX0" fmla="*/ 3792 w 3259878"/>
              <a:gd name="connsiteY0" fmla="*/ 5533440 h 5590219"/>
              <a:gd name="connsiteX1" fmla="*/ 6 w 3259878"/>
              <a:gd name="connsiteY1" fmla="*/ 55150 h 5590219"/>
              <a:gd name="connsiteX2" fmla="*/ 156959 w 3259878"/>
              <a:gd name="connsiteY2" fmla="*/ 13002 h 5590219"/>
              <a:gd name="connsiteX3" fmla="*/ 575142 w 3259878"/>
              <a:gd name="connsiteY3" fmla="*/ 3093 h 5590219"/>
              <a:gd name="connsiteX4" fmla="*/ 1174719 w 3259878"/>
              <a:gd name="connsiteY4" fmla="*/ 98762 h 5590219"/>
              <a:gd name="connsiteX5" fmla="*/ 2175892 w 3259878"/>
              <a:gd name="connsiteY5" fmla="*/ 591675 h 5590219"/>
              <a:gd name="connsiteX6" fmla="*/ 3257310 w 3259878"/>
              <a:gd name="connsiteY6" fmla="*/ 2785356 h 5590219"/>
              <a:gd name="connsiteX7" fmla="*/ 2272539 w 3259878"/>
              <a:gd name="connsiteY7" fmla="*/ 4925923 h 5590219"/>
              <a:gd name="connsiteX8" fmla="*/ 641343 w 3259878"/>
              <a:gd name="connsiteY8" fmla="*/ 5575893 h 5590219"/>
              <a:gd name="connsiteX9" fmla="*/ 3792 w 3259878"/>
              <a:gd name="connsiteY9" fmla="*/ 5533440 h 5590219"/>
              <a:gd name="connsiteX0" fmla="*/ 3792 w 3259878"/>
              <a:gd name="connsiteY0" fmla="*/ 5533440 h 5580581"/>
              <a:gd name="connsiteX1" fmla="*/ 6 w 3259878"/>
              <a:gd name="connsiteY1" fmla="*/ 55150 h 5580581"/>
              <a:gd name="connsiteX2" fmla="*/ 156959 w 3259878"/>
              <a:gd name="connsiteY2" fmla="*/ 13002 h 5580581"/>
              <a:gd name="connsiteX3" fmla="*/ 575142 w 3259878"/>
              <a:gd name="connsiteY3" fmla="*/ 3093 h 5580581"/>
              <a:gd name="connsiteX4" fmla="*/ 1174719 w 3259878"/>
              <a:gd name="connsiteY4" fmla="*/ 98762 h 5580581"/>
              <a:gd name="connsiteX5" fmla="*/ 2175892 w 3259878"/>
              <a:gd name="connsiteY5" fmla="*/ 591675 h 5580581"/>
              <a:gd name="connsiteX6" fmla="*/ 3257310 w 3259878"/>
              <a:gd name="connsiteY6" fmla="*/ 2785356 h 5580581"/>
              <a:gd name="connsiteX7" fmla="*/ 2272539 w 3259878"/>
              <a:gd name="connsiteY7" fmla="*/ 4925923 h 5580581"/>
              <a:gd name="connsiteX8" fmla="*/ 641343 w 3259878"/>
              <a:gd name="connsiteY8" fmla="*/ 5575893 h 5580581"/>
              <a:gd name="connsiteX9" fmla="*/ 3792 w 3259878"/>
              <a:gd name="connsiteY9" fmla="*/ 5533440 h 5580581"/>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583933"/>
              <a:gd name="connsiteX1" fmla="*/ 6 w 3259878"/>
              <a:gd name="connsiteY1" fmla="*/ 55150 h 5583933"/>
              <a:gd name="connsiteX2" fmla="*/ 156959 w 3259878"/>
              <a:gd name="connsiteY2" fmla="*/ 13002 h 5583933"/>
              <a:gd name="connsiteX3" fmla="*/ 575142 w 3259878"/>
              <a:gd name="connsiteY3" fmla="*/ 3093 h 5583933"/>
              <a:gd name="connsiteX4" fmla="*/ 1174719 w 3259878"/>
              <a:gd name="connsiteY4" fmla="*/ 98762 h 5583933"/>
              <a:gd name="connsiteX5" fmla="*/ 2175892 w 3259878"/>
              <a:gd name="connsiteY5" fmla="*/ 591675 h 5583933"/>
              <a:gd name="connsiteX6" fmla="*/ 3257310 w 3259878"/>
              <a:gd name="connsiteY6" fmla="*/ 2785356 h 5583933"/>
              <a:gd name="connsiteX7" fmla="*/ 2276677 w 3259878"/>
              <a:gd name="connsiteY7" fmla="*/ 4921785 h 5583933"/>
              <a:gd name="connsiteX8" fmla="*/ 906147 w 3259878"/>
              <a:gd name="connsiteY8" fmla="*/ 5546930 h 5583933"/>
              <a:gd name="connsiteX9" fmla="*/ 3792 w 3259878"/>
              <a:gd name="connsiteY9" fmla="*/ 5533440 h 5583933"/>
              <a:gd name="connsiteX0" fmla="*/ 3792 w 3259878"/>
              <a:gd name="connsiteY0" fmla="*/ 5533440 h 5556505"/>
              <a:gd name="connsiteX1" fmla="*/ 6 w 3259878"/>
              <a:gd name="connsiteY1" fmla="*/ 55150 h 5556505"/>
              <a:gd name="connsiteX2" fmla="*/ 156959 w 3259878"/>
              <a:gd name="connsiteY2" fmla="*/ 13002 h 5556505"/>
              <a:gd name="connsiteX3" fmla="*/ 575142 w 3259878"/>
              <a:gd name="connsiteY3" fmla="*/ 3093 h 5556505"/>
              <a:gd name="connsiteX4" fmla="*/ 1174719 w 3259878"/>
              <a:gd name="connsiteY4" fmla="*/ 98762 h 5556505"/>
              <a:gd name="connsiteX5" fmla="*/ 2175892 w 3259878"/>
              <a:gd name="connsiteY5" fmla="*/ 591675 h 5556505"/>
              <a:gd name="connsiteX6" fmla="*/ 3257310 w 3259878"/>
              <a:gd name="connsiteY6" fmla="*/ 2785356 h 5556505"/>
              <a:gd name="connsiteX7" fmla="*/ 2276677 w 3259878"/>
              <a:gd name="connsiteY7" fmla="*/ 4921785 h 5556505"/>
              <a:gd name="connsiteX8" fmla="*/ 906147 w 3259878"/>
              <a:gd name="connsiteY8" fmla="*/ 5546930 h 5556505"/>
              <a:gd name="connsiteX9" fmla="*/ 3792 w 3259878"/>
              <a:gd name="connsiteY9" fmla="*/ 5533440 h 5556505"/>
              <a:gd name="connsiteX0" fmla="*/ 3792 w 3259878"/>
              <a:gd name="connsiteY0" fmla="*/ 5533440 h 5585123"/>
              <a:gd name="connsiteX1" fmla="*/ 6 w 3259878"/>
              <a:gd name="connsiteY1" fmla="*/ 55150 h 5585123"/>
              <a:gd name="connsiteX2" fmla="*/ 156959 w 3259878"/>
              <a:gd name="connsiteY2" fmla="*/ 13002 h 5585123"/>
              <a:gd name="connsiteX3" fmla="*/ 575142 w 3259878"/>
              <a:gd name="connsiteY3" fmla="*/ 3093 h 5585123"/>
              <a:gd name="connsiteX4" fmla="*/ 1174719 w 3259878"/>
              <a:gd name="connsiteY4" fmla="*/ 98762 h 5585123"/>
              <a:gd name="connsiteX5" fmla="*/ 2175892 w 3259878"/>
              <a:gd name="connsiteY5" fmla="*/ 591675 h 5585123"/>
              <a:gd name="connsiteX6" fmla="*/ 3257310 w 3259878"/>
              <a:gd name="connsiteY6" fmla="*/ 2785356 h 5585123"/>
              <a:gd name="connsiteX7" fmla="*/ 2284952 w 3259878"/>
              <a:gd name="connsiteY7" fmla="*/ 4905235 h 5585123"/>
              <a:gd name="connsiteX8" fmla="*/ 906147 w 3259878"/>
              <a:gd name="connsiteY8" fmla="*/ 5546930 h 5585123"/>
              <a:gd name="connsiteX9" fmla="*/ 3792 w 3259878"/>
              <a:gd name="connsiteY9" fmla="*/ 5533440 h 5585123"/>
              <a:gd name="connsiteX0" fmla="*/ 3792 w 3259878"/>
              <a:gd name="connsiteY0" fmla="*/ 5533440 h 5559160"/>
              <a:gd name="connsiteX1" fmla="*/ 6 w 3259878"/>
              <a:gd name="connsiteY1" fmla="*/ 55150 h 5559160"/>
              <a:gd name="connsiteX2" fmla="*/ 156959 w 3259878"/>
              <a:gd name="connsiteY2" fmla="*/ 13002 h 5559160"/>
              <a:gd name="connsiteX3" fmla="*/ 575142 w 3259878"/>
              <a:gd name="connsiteY3" fmla="*/ 3093 h 5559160"/>
              <a:gd name="connsiteX4" fmla="*/ 1174719 w 3259878"/>
              <a:gd name="connsiteY4" fmla="*/ 98762 h 5559160"/>
              <a:gd name="connsiteX5" fmla="*/ 2175892 w 3259878"/>
              <a:gd name="connsiteY5" fmla="*/ 591675 h 5559160"/>
              <a:gd name="connsiteX6" fmla="*/ 3257310 w 3259878"/>
              <a:gd name="connsiteY6" fmla="*/ 2785356 h 5559160"/>
              <a:gd name="connsiteX7" fmla="*/ 2284952 w 3259878"/>
              <a:gd name="connsiteY7" fmla="*/ 4905235 h 5559160"/>
              <a:gd name="connsiteX8" fmla="*/ 906147 w 3259878"/>
              <a:gd name="connsiteY8" fmla="*/ 5546930 h 5559160"/>
              <a:gd name="connsiteX9" fmla="*/ 3792 w 3259878"/>
              <a:gd name="connsiteY9" fmla="*/ 5533440 h 5559160"/>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577551"/>
              <a:gd name="connsiteX1" fmla="*/ 6 w 3259878"/>
              <a:gd name="connsiteY1" fmla="*/ 55150 h 5577551"/>
              <a:gd name="connsiteX2" fmla="*/ 156959 w 3259878"/>
              <a:gd name="connsiteY2" fmla="*/ 13002 h 5577551"/>
              <a:gd name="connsiteX3" fmla="*/ 575142 w 3259878"/>
              <a:gd name="connsiteY3" fmla="*/ 3093 h 5577551"/>
              <a:gd name="connsiteX4" fmla="*/ 1174719 w 3259878"/>
              <a:gd name="connsiteY4" fmla="*/ 98762 h 5577551"/>
              <a:gd name="connsiteX5" fmla="*/ 2175892 w 3259878"/>
              <a:gd name="connsiteY5" fmla="*/ 591675 h 5577551"/>
              <a:gd name="connsiteX6" fmla="*/ 3257310 w 3259878"/>
              <a:gd name="connsiteY6" fmla="*/ 2785356 h 5577551"/>
              <a:gd name="connsiteX7" fmla="*/ 2284952 w 3259878"/>
              <a:gd name="connsiteY7" fmla="*/ 4905235 h 5577551"/>
              <a:gd name="connsiteX8" fmla="*/ 906147 w 3259878"/>
              <a:gd name="connsiteY8" fmla="*/ 5546930 h 5577551"/>
              <a:gd name="connsiteX9" fmla="*/ 384445 w 3259878"/>
              <a:gd name="connsiteY9" fmla="*/ 5576886 h 5577551"/>
              <a:gd name="connsiteX10" fmla="*/ 3792 w 3259878"/>
              <a:gd name="connsiteY10" fmla="*/ 5533440 h 557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878" h="5577551">
                <a:moveTo>
                  <a:pt x="3792" y="5533440"/>
                </a:moveTo>
                <a:cubicBezTo>
                  <a:pt x="7696" y="5624200"/>
                  <a:pt x="-227" y="26616"/>
                  <a:pt x="6" y="55150"/>
                </a:cubicBezTo>
                <a:cubicBezTo>
                  <a:pt x="2881" y="28718"/>
                  <a:pt x="77595" y="18171"/>
                  <a:pt x="156959" y="13002"/>
                </a:cubicBezTo>
                <a:cubicBezTo>
                  <a:pt x="273561" y="-443"/>
                  <a:pt x="401377" y="-2925"/>
                  <a:pt x="575142" y="3093"/>
                </a:cubicBezTo>
                <a:cubicBezTo>
                  <a:pt x="748907" y="9111"/>
                  <a:pt x="950681" y="44799"/>
                  <a:pt x="1174719" y="98762"/>
                </a:cubicBezTo>
                <a:cubicBezTo>
                  <a:pt x="1464957" y="189962"/>
                  <a:pt x="1708804" y="259761"/>
                  <a:pt x="2175892" y="591675"/>
                </a:cubicBezTo>
                <a:cubicBezTo>
                  <a:pt x="2730510" y="994584"/>
                  <a:pt x="3303028" y="1859645"/>
                  <a:pt x="3257310" y="2785356"/>
                </a:cubicBezTo>
                <a:cubicBezTo>
                  <a:pt x="3238619" y="3492722"/>
                  <a:pt x="3127403" y="4114411"/>
                  <a:pt x="2284952" y="4905235"/>
                </a:cubicBezTo>
                <a:cubicBezTo>
                  <a:pt x="1706212" y="5405494"/>
                  <a:pt x="1131872" y="5505326"/>
                  <a:pt x="906147" y="5546930"/>
                </a:cubicBezTo>
                <a:cubicBezTo>
                  <a:pt x="680422" y="5588534"/>
                  <a:pt x="464499" y="5574996"/>
                  <a:pt x="384445" y="5576886"/>
                </a:cubicBezTo>
                <a:cubicBezTo>
                  <a:pt x="234053" y="5574638"/>
                  <a:pt x="-4542" y="5546914"/>
                  <a:pt x="3792" y="553344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333819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7"/>
          <p:cNvSpPr>
            <a:spLocks noGrp="1" noChangeArrowheads="1"/>
          </p:cNvSpPr>
          <p:nvPr>
            <p:ph type="ctrTitle" sz="quarter"/>
          </p:nvPr>
        </p:nvSpPr>
        <p:spPr>
          <a:xfrm>
            <a:off x="3829050" y="2376584"/>
            <a:ext cx="4933949" cy="11818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12" name="Rectangle 8"/>
          <p:cNvSpPr>
            <a:spLocks noGrp="1" noChangeArrowheads="1"/>
          </p:cNvSpPr>
          <p:nvPr>
            <p:ph type="subTitle" sz="quarter" idx="1"/>
          </p:nvPr>
        </p:nvSpPr>
        <p:spPr>
          <a:xfrm>
            <a:off x="3829050" y="3679377"/>
            <a:ext cx="4905375" cy="332399"/>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83132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bg bwMode="invGray">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spcBef>
                <a:spcPts val="1200"/>
              </a:spcBef>
              <a:defRPr sz="2800">
                <a:solidFill>
                  <a:schemeClr val="accent5"/>
                </a:solidFill>
              </a:defRPr>
            </a:lvl1pPr>
            <a:lvl2pPr>
              <a:spcBef>
                <a:spcPts val="1200"/>
              </a:spcBef>
              <a:defRPr sz="2400">
                <a:solidFill>
                  <a:schemeClr val="accent5"/>
                </a:solidFill>
              </a:defRPr>
            </a:lvl2pPr>
            <a:lvl3pPr>
              <a:spcBef>
                <a:spcPts val="300"/>
              </a:spcBef>
              <a:defRPr sz="2000">
                <a:solidFill>
                  <a:schemeClr val="accent5"/>
                </a:solidFill>
              </a:defRPr>
            </a:lvl3pPr>
            <a:lvl4pPr>
              <a:spcBef>
                <a:spcPts val="300"/>
              </a:spcBef>
              <a:defRPr sz="2000">
                <a:solidFill>
                  <a:schemeClr val="accent5"/>
                </a:solidFill>
              </a:defRPr>
            </a:lvl4pPr>
            <a:lvl5pPr>
              <a:spcBef>
                <a:spcPts val="3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708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2076450"/>
            <a:ext cx="8459788" cy="1815882"/>
          </a:xfrm>
        </p:spPr>
        <p:txBody>
          <a:bodyPr>
            <a:spAutoFit/>
          </a:bodyPr>
          <a:lstStyle>
            <a:lvl1pPr>
              <a:spcBef>
                <a:spcPts val="1200"/>
              </a:spcBef>
              <a:defRPr>
                <a:solidFill>
                  <a:schemeClr val="accent5"/>
                </a:solidFill>
              </a:defRPr>
            </a:lvl1pPr>
            <a:lvl2pPr>
              <a:spcBef>
                <a:spcPts val="1200"/>
              </a:spcBef>
              <a:defRPr sz="2400">
                <a:solidFill>
                  <a:schemeClr val="accent5"/>
                </a:solidFill>
              </a:defRPr>
            </a:lvl2pPr>
            <a:lvl3pPr>
              <a:spcBef>
                <a:spcPts val="400"/>
              </a:spcBef>
              <a:defRPr sz="2000">
                <a:solidFill>
                  <a:schemeClr val="accent5"/>
                </a:solidFill>
              </a:defRPr>
            </a:lvl3pPr>
            <a:lvl4pPr>
              <a:spcBef>
                <a:spcPts val="400"/>
              </a:spcBef>
              <a:defRPr sz="2000">
                <a:solidFill>
                  <a:schemeClr val="accent5"/>
                </a:solidFill>
              </a:defRPr>
            </a:lvl4pPr>
            <a:lvl5pPr>
              <a:spcBef>
                <a:spcPts val="4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339725" y="1449746"/>
            <a:ext cx="8475663" cy="431800"/>
          </a:xfrm>
        </p:spPr>
        <p:txBody>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24540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1066800"/>
            <a:ext cx="8459788" cy="1777410"/>
          </a:xfrm>
        </p:spPr>
        <p:txBody>
          <a:bodyPr>
            <a:spAutoFit/>
          </a:bodyPr>
          <a:lstStyle>
            <a:lvl1pPr>
              <a:spcBef>
                <a:spcPts val="1200"/>
              </a:spcBef>
              <a:defRPr sz="2800">
                <a:solidFill>
                  <a:schemeClr val="accent5"/>
                </a:solidFill>
              </a:defRPr>
            </a:lvl1pPr>
            <a:lvl2pPr marL="342900" indent="-284163">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330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8"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93877254"/>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Sub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1457326"/>
            <a:ext cx="8459788" cy="1777410"/>
          </a:xfrm>
        </p:spPr>
        <p:txBody>
          <a:bodyPr>
            <a:spAutoFit/>
          </a:bodyPr>
          <a:lstStyle>
            <a:lvl1pPr>
              <a:spcBef>
                <a:spcPts val="1200"/>
              </a:spcBef>
              <a:defRPr sz="2800">
                <a:solidFill>
                  <a:schemeClr val="accent5"/>
                </a:solidFill>
              </a:defRPr>
            </a:lvl1pPr>
            <a:lvl2pPr>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339725" y="906821"/>
            <a:ext cx="8475663" cy="344710"/>
          </a:xfrm>
        </p:spPr>
        <p:txBody>
          <a:bodyPr>
            <a:spAutoFit/>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96342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42900" y="1527048"/>
            <a:ext cx="4086225" cy="1777410"/>
          </a:xfrm>
        </p:spPr>
        <p:txBody>
          <a:bodyPr>
            <a:spAutoFit/>
          </a:bodyPr>
          <a:lstStyle>
            <a:lvl1pPr>
              <a:defRPr sz="2800">
                <a:solidFill>
                  <a:schemeClr val="accent5"/>
                </a:solidFill>
              </a:defRPr>
            </a:lvl1pPr>
            <a:lvl2pPr marL="285750" indent="-285750">
              <a:defRPr sz="2400">
                <a:solidFill>
                  <a:schemeClr val="accent5"/>
                </a:solidFill>
              </a:defRPr>
            </a:lvl2pPr>
            <a:lvl3pPr marL="571500" indent="-230188">
              <a:defRPr sz="2000">
                <a:solidFill>
                  <a:schemeClr val="accent5"/>
                </a:solidFill>
              </a:defRPr>
            </a:lvl3pPr>
            <a:lvl4pPr marL="914400" indent="-227013">
              <a:defRPr sz="2000">
                <a:solidFill>
                  <a:schemeClr val="accent5"/>
                </a:solidFill>
              </a:defRPr>
            </a:lvl4pPr>
            <a:lvl5pPr marL="1257300" indent="-225425">
              <a:defRPr sz="20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33924" y="1527048"/>
            <a:ext cx="4068763" cy="1728165"/>
          </a:xfrm>
        </p:spPr>
        <p:txBody>
          <a:bodyPr>
            <a:spAutoFit/>
          </a:bodyPr>
          <a:lstStyle>
            <a:lvl1pPr>
              <a:defRPr sz="2400">
                <a:solidFill>
                  <a:schemeClr val="accent5"/>
                </a:solidFill>
              </a:defRPr>
            </a:lvl1pPr>
            <a:lvl2pPr marL="285750" indent="-285750" algn="l" rtl="0" eaLnBrk="1" fontAlgn="base" hangingPunct="1">
              <a:lnSpc>
                <a:spcPct val="90000"/>
              </a:lnSpc>
              <a:spcAft>
                <a:spcPct val="0"/>
              </a:spcAft>
              <a:buClr>
                <a:schemeClr val="accent1"/>
              </a:buClr>
              <a:defRPr lang="en-US" sz="2400" dirty="0" smtClean="0">
                <a:solidFill>
                  <a:schemeClr val="accent5"/>
                </a:solidFill>
                <a:latin typeface="+mn-lt"/>
              </a:defRPr>
            </a:lvl2pPr>
            <a:lvl3pPr marL="571500" indent="-230188" algn="l" rtl="0" eaLnBrk="1" fontAlgn="base" hangingPunct="1">
              <a:lnSpc>
                <a:spcPct val="90000"/>
              </a:lnSpc>
              <a:spcAft>
                <a:spcPct val="0"/>
              </a:spcAft>
              <a:buClr>
                <a:schemeClr val="accent1"/>
              </a:buClr>
              <a:defRPr lang="en-US" sz="2000" dirty="0" smtClean="0">
                <a:solidFill>
                  <a:schemeClr val="accent5"/>
                </a:solidFill>
                <a:latin typeface="+mn-lt"/>
              </a:defRPr>
            </a:lvl3pPr>
            <a:lvl4pPr marL="914400" indent="-227013" algn="l" rtl="0" eaLnBrk="1" fontAlgn="base" hangingPunct="1">
              <a:lnSpc>
                <a:spcPct val="90000"/>
              </a:lnSpc>
              <a:spcAft>
                <a:spcPct val="0"/>
              </a:spcAft>
              <a:buClr>
                <a:schemeClr val="accent1"/>
              </a:buClr>
              <a:defRPr lang="en-US" sz="2000" dirty="0" smtClean="0">
                <a:solidFill>
                  <a:schemeClr val="accent5"/>
                </a:solidFill>
                <a:latin typeface="+mn-lt"/>
              </a:defRPr>
            </a:lvl4pPr>
            <a:lvl5pPr marL="1257300" indent="-225425" algn="l" rtl="0" eaLnBrk="1" fontAlgn="base" hangingPunct="1">
              <a:lnSpc>
                <a:spcPct val="90000"/>
              </a:lnSpc>
              <a:spcAft>
                <a:spcPct val="0"/>
              </a:spcAft>
              <a:buClr>
                <a:schemeClr val="accent1"/>
              </a:buClr>
              <a:defRPr lang="en-GB" sz="2000" dirty="0">
                <a:solidFill>
                  <a:schemeClr val="accent5"/>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8232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42900"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10" hasCustomPrompt="1"/>
          </p:nvPr>
        </p:nvSpPr>
        <p:spPr>
          <a:xfrm>
            <a:off x="3206870"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1" hasCustomPrompt="1"/>
          </p:nvPr>
        </p:nvSpPr>
        <p:spPr>
          <a:xfrm>
            <a:off x="6063201"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1693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8142" y="1625938"/>
            <a:ext cx="4080983" cy="295466"/>
          </a:xfrm>
        </p:spPr>
        <p:txBody>
          <a:bodyPr anchor="b" anchorCtr="0">
            <a:spAutoFit/>
          </a:bodyPr>
          <a:lstStyle>
            <a:lvl1pPr marL="0" indent="0" algn="ctr">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4" name="Content Placeholder 3"/>
          <p:cNvSpPr>
            <a:spLocks noGrp="1"/>
          </p:cNvSpPr>
          <p:nvPr>
            <p:ph sz="half" idx="2" hasCustomPrompt="1"/>
          </p:nvPr>
        </p:nvSpPr>
        <p:spPr>
          <a:xfrm>
            <a:off x="348142" y="2048839"/>
            <a:ext cx="4080983" cy="1728165"/>
          </a:xfrm>
        </p:spPr>
        <p:txBody>
          <a:bodyPr>
            <a:spAutoFit/>
          </a:bodyPr>
          <a:lstStyle>
            <a:lvl1pPr>
              <a:defRPr sz="2400">
                <a:solidFill>
                  <a:schemeClr val="accent5"/>
                </a:solidFill>
              </a:defRPr>
            </a:lvl1pPr>
            <a:lvl2pPr marL="228600" indent="-228600">
              <a:defRPr sz="2400">
                <a:solidFill>
                  <a:schemeClr val="accent5"/>
                </a:solidFill>
              </a:defRPr>
            </a:lvl2pPr>
            <a:lvl3pPr marL="514350" indent="-228600">
              <a:defRPr sz="2000">
                <a:solidFill>
                  <a:schemeClr val="accent5"/>
                </a:solidFill>
              </a:defRPr>
            </a:lvl3pPr>
            <a:lvl4pPr marL="800100" indent="-220663">
              <a:defRPr sz="2000">
                <a:solidFill>
                  <a:schemeClr val="accent5"/>
                </a:solidFill>
              </a:defRPr>
            </a:lvl4pPr>
            <a:lvl5pPr marL="114458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hasCustomPrompt="1"/>
          </p:nvPr>
        </p:nvSpPr>
        <p:spPr>
          <a:xfrm>
            <a:off x="4725792" y="1625938"/>
            <a:ext cx="4081658" cy="295466"/>
          </a:xfrm>
        </p:spPr>
        <p:txBody>
          <a:bodyPr anchor="b" anchorCtr="0">
            <a:spAutoFit/>
          </a:bodyPr>
          <a:lstStyle>
            <a:lvl1pPr marL="0" indent="0" algn="ctr">
              <a:lnSpc>
                <a:spcPct val="80000"/>
              </a:lnSpc>
              <a:buNone/>
              <a:defRPr sz="24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9" name="Title 1"/>
          <p:cNvSpPr>
            <a:spLocks noGrp="1"/>
          </p:cNvSpPr>
          <p:nvPr>
            <p:ph type="title"/>
          </p:nvPr>
        </p:nvSpPr>
        <p:spPr>
          <a:xfrm>
            <a:off x="342900" y="280988"/>
            <a:ext cx="8459788" cy="492443"/>
          </a:xfrm>
        </p:spPr>
        <p:txBody>
          <a:bodyPr>
            <a:spAutoFit/>
          </a:bodyPr>
          <a:lstStyle/>
          <a:p>
            <a:r>
              <a:rPr lang="en-US" smtClean="0"/>
              <a:t>Click to edit Master title style</a:t>
            </a:r>
            <a:endParaRPr lang="en-GB" dirty="0"/>
          </a:p>
        </p:txBody>
      </p:sp>
      <p:sp>
        <p:nvSpPr>
          <p:cNvPr id="10" name="Content Placeholder 3"/>
          <p:cNvSpPr>
            <a:spLocks noGrp="1"/>
          </p:cNvSpPr>
          <p:nvPr>
            <p:ph sz="half" idx="10" hasCustomPrompt="1"/>
          </p:nvPr>
        </p:nvSpPr>
        <p:spPr>
          <a:xfrm>
            <a:off x="4733925" y="2057401"/>
            <a:ext cx="4080055" cy="1728165"/>
          </a:xfrm>
        </p:spPr>
        <p:txBody>
          <a:bodyPr>
            <a:spAutoFit/>
          </a:bodyPr>
          <a:lstStyle>
            <a:lvl1pPr>
              <a:defRPr sz="2400">
                <a:solidFill>
                  <a:schemeClr val="accent5"/>
                </a:solidFill>
              </a:defRPr>
            </a:lvl1pPr>
            <a:lvl2pPr marL="228600" indent="-227013">
              <a:defRPr sz="2400">
                <a:solidFill>
                  <a:schemeClr val="accent5"/>
                </a:solidFill>
              </a:defRPr>
            </a:lvl2pPr>
            <a:lvl3pPr marL="574675" indent="-241300">
              <a:defRPr sz="2000">
                <a:solidFill>
                  <a:schemeClr val="accent5"/>
                </a:solidFill>
              </a:defRPr>
            </a:lvl3pPr>
            <a:lvl4pPr marL="914400" indent="-220663">
              <a:defRPr sz="2000">
                <a:solidFill>
                  <a:schemeClr val="accent5"/>
                </a:solidFill>
              </a:defRPr>
            </a:lvl4pPr>
            <a:lvl5pPr marL="120173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3849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4" name="Text Placeholder 4"/>
          <p:cNvSpPr>
            <a:spLocks noGrp="1"/>
          </p:cNvSpPr>
          <p:nvPr>
            <p:ph type="body" sz="quarter" idx="10"/>
          </p:nvPr>
        </p:nvSpPr>
        <p:spPr>
          <a:xfrm>
            <a:off x="339725" y="906821"/>
            <a:ext cx="8475663" cy="344710"/>
          </a:xfrm>
        </p:spPr>
        <p:txBody>
          <a:bodyPr>
            <a:spAutoFit/>
          </a:bodyPr>
          <a:lstStyle>
            <a:lvl1pPr>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2105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378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83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Thank you</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1334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492443"/>
          </a:xfrm>
          <a:prstGeom prst="rect">
            <a:avLst/>
          </a:prstGeom>
        </p:spPr>
        <p:txBody>
          <a:bodyPr/>
          <a:lstStyle>
            <a:lvl1pPr>
              <a:defRPr/>
            </a:lvl1pPr>
          </a:lstStyle>
          <a:p>
            <a:r>
              <a:rPr lang="en-US" dirty="0" smtClean="0"/>
              <a:t>Click to edit Master title style</a:t>
            </a:r>
            <a:endParaRPr lang="en-GB" dirty="0"/>
          </a:p>
        </p:txBody>
      </p:sp>
      <p:sp>
        <p:nvSpPr>
          <p:cNvPr id="4" name="Text Placeholder 4"/>
          <p:cNvSpPr>
            <a:spLocks noGrp="1"/>
          </p:cNvSpPr>
          <p:nvPr>
            <p:ph type="body" sz="quarter" idx="10"/>
          </p:nvPr>
        </p:nvSpPr>
        <p:spPr>
          <a:xfrm>
            <a:off x="339727" y="906821"/>
            <a:ext cx="8475663" cy="393954"/>
          </a:xfrm>
          <a:prstGeom prst="rect">
            <a:avLst/>
          </a:prstGeom>
        </p:spPr>
        <p:txBody>
          <a:bodyPr/>
          <a:lstStyle>
            <a:lvl1pPr>
              <a:spcBef>
                <a:spcPts val="0"/>
              </a:spcBef>
              <a:defRPr sz="3200">
                <a:solidFill>
                  <a:schemeClr val="tx1"/>
                </a:solidFill>
              </a:defRPr>
            </a:lvl1pPr>
          </a:lstStyle>
          <a:p>
            <a:pPr lvl="0"/>
            <a:endParaRPr lang="en-US" dirty="0"/>
          </a:p>
        </p:txBody>
      </p:sp>
    </p:spTree>
    <p:extLst>
      <p:ext uri="{BB962C8B-B14F-4D97-AF65-F5344CB8AC3E}">
        <p14:creationId xmlns:p14="http://schemas.microsoft.com/office/powerpoint/2010/main" val="45760958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41" name="Picture 17"/>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72571"/>
          <a:stretch/>
        </p:blipFill>
        <p:spPr bwMode="auto">
          <a:xfrm>
            <a:off x="7096125" y="6287475"/>
            <a:ext cx="457200" cy="46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48522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426233776"/>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for Insert Image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40437"/>
            <a:ext cx="91440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userDrawn="1"/>
        </p:nvSpPr>
        <p:spPr>
          <a:xfrm>
            <a:off x="5353050" y="2638425"/>
            <a:ext cx="2409825" cy="2409825"/>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4" name="Picture Placeholder 3"/>
          <p:cNvSpPr>
            <a:spLocks noGrp="1"/>
          </p:cNvSpPr>
          <p:nvPr>
            <p:ph type="pic" sz="quarter" idx="10"/>
          </p:nvPr>
        </p:nvSpPr>
        <p:spPr>
          <a:xfrm>
            <a:off x="-657077" y="2638425"/>
            <a:ext cx="2428727" cy="2419350"/>
          </a:xfrm>
          <a:prstGeom prst="ellipse">
            <a:avLst/>
          </a:prstGeom>
        </p:spPr>
        <p:txBody>
          <a:bodyPr/>
          <a:lstStyle/>
          <a:p>
            <a:r>
              <a:rPr lang="en-US" smtClean="0"/>
              <a:t>Click icon to add picture</a:t>
            </a:r>
            <a:endParaRPr lang="en-US" dirty="0"/>
          </a:p>
        </p:txBody>
      </p:sp>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title</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
        <p:nvSpPr>
          <p:cNvPr id="9" name="Picture Placeholder 3"/>
          <p:cNvSpPr>
            <a:spLocks noGrp="1"/>
          </p:cNvSpPr>
          <p:nvPr>
            <p:ph type="pic" sz="quarter" idx="11"/>
          </p:nvPr>
        </p:nvSpPr>
        <p:spPr>
          <a:xfrm>
            <a:off x="1162050" y="2638425"/>
            <a:ext cx="2428727" cy="2419350"/>
          </a:xfrm>
          <a:prstGeom prst="ellipse">
            <a:avLst/>
          </a:prstGeom>
        </p:spPr>
        <p:txBody>
          <a:bodyPr/>
          <a:lstStyle/>
          <a:p>
            <a:r>
              <a:rPr lang="en-US" smtClean="0"/>
              <a:t>Click icon to add picture</a:t>
            </a:r>
            <a:endParaRPr lang="en-US" dirty="0"/>
          </a:p>
        </p:txBody>
      </p:sp>
      <p:sp>
        <p:nvSpPr>
          <p:cNvPr id="10" name="Picture Placeholder 3"/>
          <p:cNvSpPr>
            <a:spLocks noGrp="1"/>
          </p:cNvSpPr>
          <p:nvPr>
            <p:ph type="pic" sz="quarter" idx="12"/>
          </p:nvPr>
        </p:nvSpPr>
        <p:spPr>
          <a:xfrm>
            <a:off x="3171825" y="2638425"/>
            <a:ext cx="2428727" cy="2419350"/>
          </a:xfrm>
          <a:prstGeom prst="ellipse">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46882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7"/>
          <p:cNvSpPr>
            <a:spLocks noGrp="1" noChangeArrowheads="1"/>
          </p:cNvSpPr>
          <p:nvPr>
            <p:ph type="ctrTitle" sz="quarter"/>
          </p:nvPr>
        </p:nvSpPr>
        <p:spPr>
          <a:xfrm>
            <a:off x="3829050" y="2376584"/>
            <a:ext cx="4933949" cy="11818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7" name="Rectangle 8"/>
          <p:cNvSpPr>
            <a:spLocks noGrp="1" noChangeArrowheads="1"/>
          </p:cNvSpPr>
          <p:nvPr>
            <p:ph type="subTitle" sz="quarter" idx="1"/>
          </p:nvPr>
        </p:nvSpPr>
        <p:spPr>
          <a:xfrm>
            <a:off x="3829050" y="3679377"/>
            <a:ext cx="4905375" cy="332399"/>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sp>
        <p:nvSpPr>
          <p:cNvPr id="9" name="Picture Placeholder 8"/>
          <p:cNvSpPr>
            <a:spLocks noGrp="1"/>
          </p:cNvSpPr>
          <p:nvPr>
            <p:ph type="pic" sz="quarter" idx="10"/>
          </p:nvPr>
        </p:nvSpPr>
        <p:spPr bwMode="auto">
          <a:xfrm>
            <a:off x="-13315" y="128804"/>
            <a:ext cx="3259878" cy="5577551"/>
          </a:xfrm>
          <a:custGeom>
            <a:avLst/>
            <a:gdLst>
              <a:gd name="connsiteX0" fmla="*/ 0 w 5554663"/>
              <a:gd name="connsiteY0" fmla="*/ 2778125 h 5556250"/>
              <a:gd name="connsiteX1" fmla="*/ 2777332 w 5554663"/>
              <a:gd name="connsiteY1" fmla="*/ 0 h 5556250"/>
              <a:gd name="connsiteX2" fmla="*/ 5554664 w 5554663"/>
              <a:gd name="connsiteY2" fmla="*/ 2778125 h 5556250"/>
              <a:gd name="connsiteX3" fmla="*/ 2777332 w 5554663"/>
              <a:gd name="connsiteY3" fmla="*/ 5556250 h 5556250"/>
              <a:gd name="connsiteX4" fmla="*/ 0 w 5554663"/>
              <a:gd name="connsiteY4" fmla="*/ 2778125 h 5556250"/>
              <a:gd name="connsiteX0" fmla="*/ 2393 w 5557057"/>
              <a:gd name="connsiteY0" fmla="*/ 2778125 h 5886926"/>
              <a:gd name="connsiteX1" fmla="*/ 2779725 w 5557057"/>
              <a:gd name="connsiteY1" fmla="*/ 0 h 5886926"/>
              <a:gd name="connsiteX2" fmla="*/ 5557057 w 5557057"/>
              <a:gd name="connsiteY2" fmla="*/ 2778125 h 5886926"/>
              <a:gd name="connsiteX3" fmla="*/ 2779725 w 5557057"/>
              <a:gd name="connsiteY3" fmla="*/ 5556250 h 5886926"/>
              <a:gd name="connsiteX4" fmla="*/ 2303539 w 5557057"/>
              <a:gd name="connsiteY4" fmla="*/ 5526209 h 5886926"/>
              <a:gd name="connsiteX5" fmla="*/ 2393 w 5557057"/>
              <a:gd name="connsiteY5" fmla="*/ 2778125 h 5886926"/>
              <a:gd name="connsiteX0" fmla="*/ 2393 w 5557057"/>
              <a:gd name="connsiteY0" fmla="*/ 3108272 h 6217073"/>
              <a:gd name="connsiteX1" fmla="*/ 2303539 w 5557057"/>
              <a:gd name="connsiteY1" fmla="*/ 361164 h 6217073"/>
              <a:gd name="connsiteX2" fmla="*/ 2779725 w 5557057"/>
              <a:gd name="connsiteY2" fmla="*/ 330147 h 6217073"/>
              <a:gd name="connsiteX3" fmla="*/ 5557057 w 5557057"/>
              <a:gd name="connsiteY3" fmla="*/ 3108272 h 6217073"/>
              <a:gd name="connsiteX4" fmla="*/ 2779725 w 5557057"/>
              <a:gd name="connsiteY4" fmla="*/ 5886397 h 6217073"/>
              <a:gd name="connsiteX5" fmla="*/ 2303539 w 5557057"/>
              <a:gd name="connsiteY5" fmla="*/ 5856356 h 6217073"/>
              <a:gd name="connsiteX6" fmla="*/ 2393 w 5557057"/>
              <a:gd name="connsiteY6" fmla="*/ 3108272 h 6217073"/>
              <a:gd name="connsiteX0" fmla="*/ 2393 w 5557057"/>
              <a:gd name="connsiteY0" fmla="*/ 3108272 h 6062303"/>
              <a:gd name="connsiteX1" fmla="*/ 2303539 w 5557057"/>
              <a:gd name="connsiteY1" fmla="*/ 361164 h 6062303"/>
              <a:gd name="connsiteX2" fmla="*/ 2779725 w 5557057"/>
              <a:gd name="connsiteY2" fmla="*/ 330147 h 6062303"/>
              <a:gd name="connsiteX3" fmla="*/ 5557057 w 5557057"/>
              <a:gd name="connsiteY3" fmla="*/ 3108272 h 6062303"/>
              <a:gd name="connsiteX4" fmla="*/ 2779725 w 5557057"/>
              <a:gd name="connsiteY4" fmla="*/ 5886397 h 6062303"/>
              <a:gd name="connsiteX5" fmla="*/ 2303539 w 5557057"/>
              <a:gd name="connsiteY5" fmla="*/ 5856356 h 6062303"/>
              <a:gd name="connsiteX6" fmla="*/ 2393 w 5557057"/>
              <a:gd name="connsiteY6" fmla="*/ 3108272 h 6062303"/>
              <a:gd name="connsiteX0" fmla="*/ 1953 w 5556617"/>
              <a:gd name="connsiteY0" fmla="*/ 3108272 h 6062303"/>
              <a:gd name="connsiteX1" fmla="*/ 2303099 w 5556617"/>
              <a:gd name="connsiteY1" fmla="*/ 361164 h 6062303"/>
              <a:gd name="connsiteX2" fmla="*/ 2779285 w 5556617"/>
              <a:gd name="connsiteY2" fmla="*/ 330147 h 6062303"/>
              <a:gd name="connsiteX3" fmla="*/ 5556617 w 5556617"/>
              <a:gd name="connsiteY3" fmla="*/ 3108272 h 6062303"/>
              <a:gd name="connsiteX4" fmla="*/ 2779285 w 5556617"/>
              <a:gd name="connsiteY4" fmla="*/ 5886397 h 6062303"/>
              <a:gd name="connsiteX5" fmla="*/ 2303099 w 5556617"/>
              <a:gd name="connsiteY5" fmla="*/ 5856356 h 6062303"/>
              <a:gd name="connsiteX6" fmla="*/ 1953 w 5556617"/>
              <a:gd name="connsiteY6" fmla="*/ 3108272 h 6062303"/>
              <a:gd name="connsiteX0" fmla="*/ 1953 w 5556617"/>
              <a:gd name="connsiteY0" fmla="*/ 3108272 h 5887073"/>
              <a:gd name="connsiteX1" fmla="*/ 2303099 w 5556617"/>
              <a:gd name="connsiteY1" fmla="*/ 361164 h 5887073"/>
              <a:gd name="connsiteX2" fmla="*/ 2779285 w 5556617"/>
              <a:gd name="connsiteY2" fmla="*/ 330147 h 5887073"/>
              <a:gd name="connsiteX3" fmla="*/ 5556617 w 5556617"/>
              <a:gd name="connsiteY3" fmla="*/ 3108272 h 5887073"/>
              <a:gd name="connsiteX4" fmla="*/ 2779285 w 5556617"/>
              <a:gd name="connsiteY4" fmla="*/ 5886397 h 5887073"/>
              <a:gd name="connsiteX5" fmla="*/ 2303099 w 5556617"/>
              <a:gd name="connsiteY5" fmla="*/ 5856356 h 5887073"/>
              <a:gd name="connsiteX6" fmla="*/ 1953 w 5556617"/>
              <a:gd name="connsiteY6" fmla="*/ 3108272 h 5887073"/>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959333 h 5738134"/>
              <a:gd name="connsiteX1" fmla="*/ 2303099 w 5556617"/>
              <a:gd name="connsiteY1" fmla="*/ 212225 h 5738134"/>
              <a:gd name="connsiteX2" fmla="*/ 2779285 w 5556617"/>
              <a:gd name="connsiteY2" fmla="*/ 181208 h 5738134"/>
              <a:gd name="connsiteX3" fmla="*/ 5556617 w 5556617"/>
              <a:gd name="connsiteY3" fmla="*/ 2959333 h 5738134"/>
              <a:gd name="connsiteX4" fmla="*/ 2779285 w 5556617"/>
              <a:gd name="connsiteY4" fmla="*/ 5737458 h 5738134"/>
              <a:gd name="connsiteX5" fmla="*/ 2303099 w 5556617"/>
              <a:gd name="connsiteY5" fmla="*/ 5707417 h 5738134"/>
              <a:gd name="connsiteX6" fmla="*/ 1953 w 5556617"/>
              <a:gd name="connsiteY6" fmla="*/ 2959333 h 5738134"/>
              <a:gd name="connsiteX0" fmla="*/ 1953 w 5556617"/>
              <a:gd name="connsiteY0" fmla="*/ 2778165 h 5556966"/>
              <a:gd name="connsiteX1" fmla="*/ 2303099 w 5556617"/>
              <a:gd name="connsiteY1" fmla="*/ 31057 h 5556966"/>
              <a:gd name="connsiteX2" fmla="*/ 2779285 w 5556617"/>
              <a:gd name="connsiteY2" fmla="*/ 40 h 5556966"/>
              <a:gd name="connsiteX3" fmla="*/ 5556617 w 5556617"/>
              <a:gd name="connsiteY3" fmla="*/ 2778165 h 5556966"/>
              <a:gd name="connsiteX4" fmla="*/ 2779285 w 5556617"/>
              <a:gd name="connsiteY4" fmla="*/ 5556290 h 5556966"/>
              <a:gd name="connsiteX5" fmla="*/ 2303099 w 5556617"/>
              <a:gd name="connsiteY5" fmla="*/ 5526249 h 5556966"/>
              <a:gd name="connsiteX6" fmla="*/ 1953 w 5556617"/>
              <a:gd name="connsiteY6" fmla="*/ 2778165 h 5556966"/>
              <a:gd name="connsiteX0" fmla="*/ 328507 w 3582025"/>
              <a:gd name="connsiteY0" fmla="*/ 5910874 h 5941591"/>
              <a:gd name="connsiteX1" fmla="*/ 328507 w 3582025"/>
              <a:gd name="connsiteY1" fmla="*/ 415682 h 5941591"/>
              <a:gd name="connsiteX2" fmla="*/ 804693 w 3582025"/>
              <a:gd name="connsiteY2" fmla="*/ 384665 h 5941591"/>
              <a:gd name="connsiteX3" fmla="*/ 3582025 w 3582025"/>
              <a:gd name="connsiteY3" fmla="*/ 3162790 h 5941591"/>
              <a:gd name="connsiteX4" fmla="*/ 804693 w 3582025"/>
              <a:gd name="connsiteY4" fmla="*/ 5940915 h 5941591"/>
              <a:gd name="connsiteX5" fmla="*/ 328507 w 3582025"/>
              <a:gd name="connsiteY5" fmla="*/ 5910874 h 5941591"/>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349719 w 3603237"/>
              <a:gd name="connsiteY0" fmla="*/ 5526249 h 5556966"/>
              <a:gd name="connsiteX1" fmla="*/ 349719 w 3603237"/>
              <a:gd name="connsiteY1" fmla="*/ 31057 h 5556966"/>
              <a:gd name="connsiteX2" fmla="*/ 825905 w 3603237"/>
              <a:gd name="connsiteY2" fmla="*/ 40 h 5556966"/>
              <a:gd name="connsiteX3" fmla="*/ 3603237 w 3603237"/>
              <a:gd name="connsiteY3" fmla="*/ 2778165 h 5556966"/>
              <a:gd name="connsiteX4" fmla="*/ 825905 w 3603237"/>
              <a:gd name="connsiteY4" fmla="*/ 5556290 h 5556966"/>
              <a:gd name="connsiteX5" fmla="*/ 349719 w 3603237"/>
              <a:gd name="connsiteY5" fmla="*/ 5526249 h 5556966"/>
              <a:gd name="connsiteX0" fmla="*/ 285006 w 3538524"/>
              <a:gd name="connsiteY0" fmla="*/ 5526222 h 5556939"/>
              <a:gd name="connsiteX1" fmla="*/ 285006 w 3538524"/>
              <a:gd name="connsiteY1" fmla="*/ 31030 h 5556939"/>
              <a:gd name="connsiteX2" fmla="*/ 761192 w 3538524"/>
              <a:gd name="connsiteY2" fmla="*/ 13 h 5556939"/>
              <a:gd name="connsiteX3" fmla="*/ 3538524 w 3538524"/>
              <a:gd name="connsiteY3" fmla="*/ 2778138 h 5556939"/>
              <a:gd name="connsiteX4" fmla="*/ 761192 w 3538524"/>
              <a:gd name="connsiteY4" fmla="*/ 5556263 h 5556939"/>
              <a:gd name="connsiteX5" fmla="*/ 285006 w 3538524"/>
              <a:gd name="connsiteY5" fmla="*/ 5526222 h 5556939"/>
              <a:gd name="connsiteX0" fmla="*/ 372134 w 3625652"/>
              <a:gd name="connsiteY0" fmla="*/ 5534003 h 5564720"/>
              <a:gd name="connsiteX1" fmla="*/ 372134 w 3625652"/>
              <a:gd name="connsiteY1" fmla="*/ 38811 h 5564720"/>
              <a:gd name="connsiteX2" fmla="*/ 848320 w 3625652"/>
              <a:gd name="connsiteY2" fmla="*/ 7794 h 5564720"/>
              <a:gd name="connsiteX3" fmla="*/ 3625652 w 3625652"/>
              <a:gd name="connsiteY3" fmla="*/ 2785919 h 5564720"/>
              <a:gd name="connsiteX4" fmla="*/ 848320 w 3625652"/>
              <a:gd name="connsiteY4" fmla="*/ 5564044 h 5564720"/>
              <a:gd name="connsiteX5" fmla="*/ 372134 w 3625652"/>
              <a:gd name="connsiteY5" fmla="*/ 5534003 h 5564720"/>
              <a:gd name="connsiteX0" fmla="*/ 372134 w 3625652"/>
              <a:gd name="connsiteY0" fmla="*/ 5534003 h 5564058"/>
              <a:gd name="connsiteX1" fmla="*/ 372134 w 3625652"/>
              <a:gd name="connsiteY1" fmla="*/ 38811 h 5564058"/>
              <a:gd name="connsiteX2" fmla="*/ 848320 w 3625652"/>
              <a:gd name="connsiteY2" fmla="*/ 7794 h 5564058"/>
              <a:gd name="connsiteX3" fmla="*/ 3625652 w 3625652"/>
              <a:gd name="connsiteY3" fmla="*/ 2785919 h 5564058"/>
              <a:gd name="connsiteX4" fmla="*/ 848320 w 3625652"/>
              <a:gd name="connsiteY4" fmla="*/ 5564044 h 5564058"/>
              <a:gd name="connsiteX5" fmla="*/ 372134 w 3625652"/>
              <a:gd name="connsiteY5" fmla="*/ 5534003 h 5564058"/>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72134 w 3625652"/>
              <a:gd name="connsiteY0" fmla="*/ 5534003 h 5564209"/>
              <a:gd name="connsiteX1" fmla="*/ 372134 w 3625652"/>
              <a:gd name="connsiteY1" fmla="*/ 38811 h 5564209"/>
              <a:gd name="connsiteX2" fmla="*/ 848320 w 3625652"/>
              <a:gd name="connsiteY2" fmla="*/ 7794 h 5564209"/>
              <a:gd name="connsiteX3" fmla="*/ 3625652 w 3625652"/>
              <a:gd name="connsiteY3" fmla="*/ 2785919 h 5564209"/>
              <a:gd name="connsiteX4" fmla="*/ 848320 w 3625652"/>
              <a:gd name="connsiteY4" fmla="*/ 5564044 h 5564209"/>
              <a:gd name="connsiteX5" fmla="*/ 372134 w 3625652"/>
              <a:gd name="connsiteY5" fmla="*/ 5534003 h 5564209"/>
              <a:gd name="connsiteX0" fmla="*/ 344978 w 3598496"/>
              <a:gd name="connsiteY0" fmla="*/ 5914473 h 5944679"/>
              <a:gd name="connsiteX1" fmla="*/ 344978 w 3598496"/>
              <a:gd name="connsiteY1" fmla="*/ 419281 h 5944679"/>
              <a:gd name="connsiteX2" fmla="*/ 448494 w 3598496"/>
              <a:gd name="connsiteY2" fmla="*/ 381623 h 5944679"/>
              <a:gd name="connsiteX3" fmla="*/ 821164 w 3598496"/>
              <a:gd name="connsiteY3" fmla="*/ 388264 h 5944679"/>
              <a:gd name="connsiteX4" fmla="*/ 3598496 w 3598496"/>
              <a:gd name="connsiteY4" fmla="*/ 3166389 h 5944679"/>
              <a:gd name="connsiteX5" fmla="*/ 821164 w 3598496"/>
              <a:gd name="connsiteY5" fmla="*/ 5944514 h 5944679"/>
              <a:gd name="connsiteX6" fmla="*/ 344978 w 3598496"/>
              <a:gd name="connsiteY6" fmla="*/ 5914473 h 5944679"/>
              <a:gd name="connsiteX0" fmla="*/ 344978 w 3598496"/>
              <a:gd name="connsiteY0" fmla="*/ 5735395 h 5765601"/>
              <a:gd name="connsiteX1" fmla="*/ 344978 w 3598496"/>
              <a:gd name="connsiteY1" fmla="*/ 240203 h 5765601"/>
              <a:gd name="connsiteX2" fmla="*/ 448494 w 3598496"/>
              <a:gd name="connsiteY2" fmla="*/ 202545 h 5765601"/>
              <a:gd name="connsiteX3" fmla="*/ 821164 w 3598496"/>
              <a:gd name="connsiteY3" fmla="*/ 209186 h 5765601"/>
              <a:gd name="connsiteX4" fmla="*/ 3598496 w 3598496"/>
              <a:gd name="connsiteY4" fmla="*/ 2987311 h 5765601"/>
              <a:gd name="connsiteX5" fmla="*/ 821164 w 3598496"/>
              <a:gd name="connsiteY5" fmla="*/ 5765436 h 5765601"/>
              <a:gd name="connsiteX6" fmla="*/ 344978 w 3598496"/>
              <a:gd name="connsiteY6" fmla="*/ 5735395 h 5765601"/>
              <a:gd name="connsiteX0" fmla="*/ 344978 w 3598496"/>
              <a:gd name="connsiteY0" fmla="*/ 5535007 h 5565213"/>
              <a:gd name="connsiteX1" fmla="*/ 344978 w 3598496"/>
              <a:gd name="connsiteY1" fmla="*/ 39815 h 5565213"/>
              <a:gd name="connsiteX2" fmla="*/ 448494 w 3598496"/>
              <a:gd name="connsiteY2" fmla="*/ 2157 h 5565213"/>
              <a:gd name="connsiteX3" fmla="*/ 821164 w 3598496"/>
              <a:gd name="connsiteY3" fmla="*/ 8798 h 5565213"/>
              <a:gd name="connsiteX4" fmla="*/ 3598496 w 3598496"/>
              <a:gd name="connsiteY4" fmla="*/ 2786923 h 5565213"/>
              <a:gd name="connsiteX5" fmla="*/ 821164 w 3598496"/>
              <a:gd name="connsiteY5" fmla="*/ 5565048 h 5565213"/>
              <a:gd name="connsiteX6" fmla="*/ 344978 w 3598496"/>
              <a:gd name="connsiteY6" fmla="*/ 5535007 h 5565213"/>
              <a:gd name="connsiteX0" fmla="*/ 344978 w 3598496"/>
              <a:gd name="connsiteY0" fmla="*/ 5533245 h 5563451"/>
              <a:gd name="connsiteX1" fmla="*/ 344978 w 3598496"/>
              <a:gd name="connsiteY1" fmla="*/ 38053 h 5563451"/>
              <a:gd name="connsiteX2" fmla="*/ 448494 w 3598496"/>
              <a:gd name="connsiteY2" fmla="*/ 395 h 5563451"/>
              <a:gd name="connsiteX3" fmla="*/ 821164 w 3598496"/>
              <a:gd name="connsiteY3" fmla="*/ 7036 h 5563451"/>
              <a:gd name="connsiteX4" fmla="*/ 3598496 w 3598496"/>
              <a:gd name="connsiteY4" fmla="*/ 2785161 h 5563451"/>
              <a:gd name="connsiteX5" fmla="*/ 821164 w 3598496"/>
              <a:gd name="connsiteY5" fmla="*/ 5563286 h 5563451"/>
              <a:gd name="connsiteX6" fmla="*/ 344978 w 3598496"/>
              <a:gd name="connsiteY6" fmla="*/ 5533245 h 55634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598496"/>
              <a:gd name="connsiteY0" fmla="*/ 5533645 h 5563851"/>
              <a:gd name="connsiteX1" fmla="*/ 344978 w 3598496"/>
              <a:gd name="connsiteY1" fmla="*/ 38453 h 5563851"/>
              <a:gd name="connsiteX2" fmla="*/ 448494 w 3598496"/>
              <a:gd name="connsiteY2" fmla="*/ 795 h 5563851"/>
              <a:gd name="connsiteX3" fmla="*/ 821164 w 3598496"/>
              <a:gd name="connsiteY3" fmla="*/ 7436 h 5563851"/>
              <a:gd name="connsiteX4" fmla="*/ 3598496 w 3598496"/>
              <a:gd name="connsiteY4" fmla="*/ 2785561 h 5563851"/>
              <a:gd name="connsiteX5" fmla="*/ 821164 w 3598496"/>
              <a:gd name="connsiteY5" fmla="*/ 5563686 h 5563851"/>
              <a:gd name="connsiteX6" fmla="*/ 344978 w 3598496"/>
              <a:gd name="connsiteY6" fmla="*/ 5533645 h 5563851"/>
              <a:gd name="connsiteX0" fmla="*/ 344978 w 3598496"/>
              <a:gd name="connsiteY0" fmla="*/ 5535006 h 5565212"/>
              <a:gd name="connsiteX1" fmla="*/ 344978 w 3598496"/>
              <a:gd name="connsiteY1" fmla="*/ 39814 h 5565212"/>
              <a:gd name="connsiteX2" fmla="*/ 448494 w 3598496"/>
              <a:gd name="connsiteY2" fmla="*/ 2156 h 5565212"/>
              <a:gd name="connsiteX3" fmla="*/ 821164 w 3598496"/>
              <a:gd name="connsiteY3" fmla="*/ 8797 h 5565212"/>
              <a:gd name="connsiteX4" fmla="*/ 3598496 w 3598496"/>
              <a:gd name="connsiteY4" fmla="*/ 2786922 h 5565212"/>
              <a:gd name="connsiteX5" fmla="*/ 821164 w 3598496"/>
              <a:gd name="connsiteY5" fmla="*/ 5565047 h 5565212"/>
              <a:gd name="connsiteX6" fmla="*/ 344978 w 3598496"/>
              <a:gd name="connsiteY6" fmla="*/ 5535006 h 5565212"/>
              <a:gd name="connsiteX0" fmla="*/ 344978 w 3639584"/>
              <a:gd name="connsiteY0" fmla="*/ 5573343 h 5603488"/>
              <a:gd name="connsiteX1" fmla="*/ 344978 w 3639584"/>
              <a:gd name="connsiteY1" fmla="*/ 78151 h 5603488"/>
              <a:gd name="connsiteX2" fmla="*/ 448494 w 3639584"/>
              <a:gd name="connsiteY2" fmla="*/ 40493 h 5603488"/>
              <a:gd name="connsiteX3" fmla="*/ 821164 w 3639584"/>
              <a:gd name="connsiteY3" fmla="*/ 47134 h 5603488"/>
              <a:gd name="connsiteX4" fmla="*/ 2475702 w 3639584"/>
              <a:gd name="connsiteY4" fmla="*/ 635716 h 5603488"/>
              <a:gd name="connsiteX5" fmla="*/ 3598496 w 3639584"/>
              <a:gd name="connsiteY5" fmla="*/ 2825259 h 5603488"/>
              <a:gd name="connsiteX6" fmla="*/ 821164 w 3639584"/>
              <a:gd name="connsiteY6" fmla="*/ 5603384 h 5603488"/>
              <a:gd name="connsiteX7" fmla="*/ 344978 w 3639584"/>
              <a:gd name="connsiteY7" fmla="*/ 5573343 h 5603488"/>
              <a:gd name="connsiteX0" fmla="*/ 344978 w 3640204"/>
              <a:gd name="connsiteY0" fmla="*/ 5573343 h 5603488"/>
              <a:gd name="connsiteX1" fmla="*/ 344978 w 3640204"/>
              <a:gd name="connsiteY1" fmla="*/ 78151 h 5603488"/>
              <a:gd name="connsiteX2" fmla="*/ 448494 w 3640204"/>
              <a:gd name="connsiteY2" fmla="*/ 40493 h 5603488"/>
              <a:gd name="connsiteX3" fmla="*/ 821164 w 3640204"/>
              <a:gd name="connsiteY3" fmla="*/ 47134 h 5603488"/>
              <a:gd name="connsiteX4" fmla="*/ 2475702 w 3640204"/>
              <a:gd name="connsiteY4" fmla="*/ 635716 h 5603488"/>
              <a:gd name="connsiteX5" fmla="*/ 3598496 w 3640204"/>
              <a:gd name="connsiteY5" fmla="*/ 2825259 h 5603488"/>
              <a:gd name="connsiteX6" fmla="*/ 821164 w 3640204"/>
              <a:gd name="connsiteY6" fmla="*/ 5603384 h 5603488"/>
              <a:gd name="connsiteX7" fmla="*/ 344978 w 3640204"/>
              <a:gd name="connsiteY7" fmla="*/ 5573343 h 5603488"/>
              <a:gd name="connsiteX0" fmla="*/ 344978 w 3600660"/>
              <a:gd name="connsiteY0" fmla="*/ 5573343 h 5603488"/>
              <a:gd name="connsiteX1" fmla="*/ 344978 w 3600660"/>
              <a:gd name="connsiteY1" fmla="*/ 78151 h 5603488"/>
              <a:gd name="connsiteX2" fmla="*/ 448494 w 3600660"/>
              <a:gd name="connsiteY2" fmla="*/ 40493 h 5603488"/>
              <a:gd name="connsiteX3" fmla="*/ 821164 w 3600660"/>
              <a:gd name="connsiteY3" fmla="*/ 47134 h 5603488"/>
              <a:gd name="connsiteX4" fmla="*/ 2475702 w 3600660"/>
              <a:gd name="connsiteY4" fmla="*/ 635716 h 5603488"/>
              <a:gd name="connsiteX5" fmla="*/ 3598496 w 3600660"/>
              <a:gd name="connsiteY5" fmla="*/ 2825259 h 5603488"/>
              <a:gd name="connsiteX6" fmla="*/ 821164 w 3600660"/>
              <a:gd name="connsiteY6" fmla="*/ 5603384 h 5603488"/>
              <a:gd name="connsiteX7" fmla="*/ 344978 w 3600660"/>
              <a:gd name="connsiteY7" fmla="*/ 5573343 h 560348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176 w 3255858"/>
              <a:gd name="connsiteY0" fmla="*/ 5573343 h 5634948"/>
              <a:gd name="connsiteX1" fmla="*/ 176 w 3255858"/>
              <a:gd name="connsiteY1" fmla="*/ 78151 h 5634948"/>
              <a:gd name="connsiteX2" fmla="*/ 103692 w 3255858"/>
              <a:gd name="connsiteY2" fmla="*/ 40493 h 5634948"/>
              <a:gd name="connsiteX3" fmla="*/ 476362 w 3255858"/>
              <a:gd name="connsiteY3" fmla="*/ 47134 h 5634948"/>
              <a:gd name="connsiteX4" fmla="*/ 2130900 w 3255858"/>
              <a:gd name="connsiteY4" fmla="*/ 635716 h 5634948"/>
              <a:gd name="connsiteX5" fmla="*/ 3253694 w 3255858"/>
              <a:gd name="connsiteY5" fmla="*/ 2825259 h 5634948"/>
              <a:gd name="connsiteX6" fmla="*/ 2243043 w 3255858"/>
              <a:gd name="connsiteY6" fmla="*/ 5000683 h 5634948"/>
              <a:gd name="connsiteX7" fmla="*/ 476362 w 3255858"/>
              <a:gd name="connsiteY7" fmla="*/ 5603384 h 5634948"/>
              <a:gd name="connsiteX8" fmla="*/ 176 w 3255858"/>
              <a:gd name="connsiteY8" fmla="*/ 5573343 h 5634948"/>
              <a:gd name="connsiteX0" fmla="*/ 467 w 3256149"/>
              <a:gd name="connsiteY0" fmla="*/ 5573343 h 5608543"/>
              <a:gd name="connsiteX1" fmla="*/ 467 w 3256149"/>
              <a:gd name="connsiteY1" fmla="*/ 78151 h 5608543"/>
              <a:gd name="connsiteX2" fmla="*/ 103983 w 3256149"/>
              <a:gd name="connsiteY2" fmla="*/ 40493 h 5608543"/>
              <a:gd name="connsiteX3" fmla="*/ 476653 w 3256149"/>
              <a:gd name="connsiteY3" fmla="*/ 47134 h 5608543"/>
              <a:gd name="connsiteX4" fmla="*/ 2131191 w 3256149"/>
              <a:gd name="connsiteY4" fmla="*/ 635716 h 5608543"/>
              <a:gd name="connsiteX5" fmla="*/ 3253985 w 3256149"/>
              <a:gd name="connsiteY5" fmla="*/ 2825259 h 5608543"/>
              <a:gd name="connsiteX6" fmla="*/ 2243334 w 3256149"/>
              <a:gd name="connsiteY6" fmla="*/ 5000683 h 5608543"/>
              <a:gd name="connsiteX7" fmla="*/ 476653 w 3256149"/>
              <a:gd name="connsiteY7" fmla="*/ 5603384 h 5608543"/>
              <a:gd name="connsiteX8" fmla="*/ 467 w 3256149"/>
              <a:gd name="connsiteY8" fmla="*/ 5573343 h 5608543"/>
              <a:gd name="connsiteX0" fmla="*/ 176 w 3255858"/>
              <a:gd name="connsiteY0" fmla="*/ 5573343 h 5637957"/>
              <a:gd name="connsiteX1" fmla="*/ 176 w 3255858"/>
              <a:gd name="connsiteY1" fmla="*/ 78151 h 5637957"/>
              <a:gd name="connsiteX2" fmla="*/ 103692 w 3255858"/>
              <a:gd name="connsiteY2" fmla="*/ 40493 h 5637957"/>
              <a:gd name="connsiteX3" fmla="*/ 476362 w 3255858"/>
              <a:gd name="connsiteY3" fmla="*/ 47134 h 5637957"/>
              <a:gd name="connsiteX4" fmla="*/ 2130900 w 3255858"/>
              <a:gd name="connsiteY4" fmla="*/ 635716 h 5637957"/>
              <a:gd name="connsiteX5" fmla="*/ 3253694 w 3255858"/>
              <a:gd name="connsiteY5" fmla="*/ 2825259 h 5637957"/>
              <a:gd name="connsiteX6" fmla="*/ 2268923 w 3255858"/>
              <a:gd name="connsiteY6" fmla="*/ 4957551 h 5637957"/>
              <a:gd name="connsiteX7" fmla="*/ 476362 w 3255858"/>
              <a:gd name="connsiteY7" fmla="*/ 5603384 h 5637957"/>
              <a:gd name="connsiteX8" fmla="*/ 176 w 3255858"/>
              <a:gd name="connsiteY8" fmla="*/ 5573343 h 5637957"/>
              <a:gd name="connsiteX0" fmla="*/ 176 w 3255858"/>
              <a:gd name="connsiteY0" fmla="*/ 5573343 h 5603387"/>
              <a:gd name="connsiteX1" fmla="*/ 176 w 3255858"/>
              <a:gd name="connsiteY1" fmla="*/ 78151 h 5603387"/>
              <a:gd name="connsiteX2" fmla="*/ 103692 w 3255858"/>
              <a:gd name="connsiteY2" fmla="*/ 40493 h 5603387"/>
              <a:gd name="connsiteX3" fmla="*/ 476362 w 3255858"/>
              <a:gd name="connsiteY3" fmla="*/ 47134 h 5603387"/>
              <a:gd name="connsiteX4" fmla="*/ 2130900 w 3255858"/>
              <a:gd name="connsiteY4" fmla="*/ 635716 h 5603387"/>
              <a:gd name="connsiteX5" fmla="*/ 3253694 w 3255858"/>
              <a:gd name="connsiteY5" fmla="*/ 2825259 h 5603387"/>
              <a:gd name="connsiteX6" fmla="*/ 2268923 w 3255858"/>
              <a:gd name="connsiteY6" fmla="*/ 4957551 h 5603387"/>
              <a:gd name="connsiteX7" fmla="*/ 476362 w 3255858"/>
              <a:gd name="connsiteY7" fmla="*/ 5603384 h 5603387"/>
              <a:gd name="connsiteX8" fmla="*/ 176 w 3255858"/>
              <a:gd name="connsiteY8" fmla="*/ 5573343 h 5603387"/>
              <a:gd name="connsiteX0" fmla="*/ 176 w 3255858"/>
              <a:gd name="connsiteY0" fmla="*/ 5534603 h 5564647"/>
              <a:gd name="connsiteX1" fmla="*/ 176 w 3255858"/>
              <a:gd name="connsiteY1" fmla="*/ 39411 h 5564647"/>
              <a:gd name="connsiteX2" fmla="*/ 103692 w 3255858"/>
              <a:gd name="connsiteY2" fmla="*/ 1753 h 5564647"/>
              <a:gd name="connsiteX3" fmla="*/ 476362 w 3255858"/>
              <a:gd name="connsiteY3" fmla="*/ 8394 h 5564647"/>
              <a:gd name="connsiteX4" fmla="*/ 2130900 w 3255858"/>
              <a:gd name="connsiteY4" fmla="*/ 596976 h 5564647"/>
              <a:gd name="connsiteX5" fmla="*/ 3253694 w 3255858"/>
              <a:gd name="connsiteY5" fmla="*/ 2786519 h 5564647"/>
              <a:gd name="connsiteX6" fmla="*/ 2268923 w 3255858"/>
              <a:gd name="connsiteY6" fmla="*/ 4918811 h 5564647"/>
              <a:gd name="connsiteX7" fmla="*/ 476362 w 3255858"/>
              <a:gd name="connsiteY7" fmla="*/ 5564644 h 5564647"/>
              <a:gd name="connsiteX8" fmla="*/ 176 w 3255858"/>
              <a:gd name="connsiteY8" fmla="*/ 5534603 h 5564647"/>
              <a:gd name="connsiteX0" fmla="*/ 176 w 3255858"/>
              <a:gd name="connsiteY0" fmla="*/ 5541116 h 5571160"/>
              <a:gd name="connsiteX1" fmla="*/ 176 w 3255858"/>
              <a:gd name="connsiteY1" fmla="*/ 11419 h 5571160"/>
              <a:gd name="connsiteX2" fmla="*/ 103692 w 3255858"/>
              <a:gd name="connsiteY2" fmla="*/ 8266 h 5571160"/>
              <a:gd name="connsiteX3" fmla="*/ 476362 w 3255858"/>
              <a:gd name="connsiteY3" fmla="*/ 14907 h 5571160"/>
              <a:gd name="connsiteX4" fmla="*/ 2130900 w 3255858"/>
              <a:gd name="connsiteY4" fmla="*/ 603489 h 5571160"/>
              <a:gd name="connsiteX5" fmla="*/ 3253694 w 3255858"/>
              <a:gd name="connsiteY5" fmla="*/ 2793032 h 5571160"/>
              <a:gd name="connsiteX6" fmla="*/ 2268923 w 3255858"/>
              <a:gd name="connsiteY6" fmla="*/ 4925324 h 5571160"/>
              <a:gd name="connsiteX7" fmla="*/ 476362 w 3255858"/>
              <a:gd name="connsiteY7" fmla="*/ 5571157 h 5571160"/>
              <a:gd name="connsiteX8" fmla="*/ 176 w 3255858"/>
              <a:gd name="connsiteY8" fmla="*/ 5541116 h 5571160"/>
              <a:gd name="connsiteX0" fmla="*/ 8630 w 3264312"/>
              <a:gd name="connsiteY0" fmla="*/ 5534603 h 5564647"/>
              <a:gd name="connsiteX1" fmla="*/ 4 w 3264312"/>
              <a:gd name="connsiteY1" fmla="*/ 39411 h 5564647"/>
              <a:gd name="connsiteX2" fmla="*/ 112146 w 3264312"/>
              <a:gd name="connsiteY2" fmla="*/ 1753 h 5564647"/>
              <a:gd name="connsiteX3" fmla="*/ 484816 w 3264312"/>
              <a:gd name="connsiteY3" fmla="*/ 8394 h 5564647"/>
              <a:gd name="connsiteX4" fmla="*/ 2139354 w 3264312"/>
              <a:gd name="connsiteY4" fmla="*/ 596976 h 5564647"/>
              <a:gd name="connsiteX5" fmla="*/ 3262148 w 3264312"/>
              <a:gd name="connsiteY5" fmla="*/ 2786519 h 5564647"/>
              <a:gd name="connsiteX6" fmla="*/ 2277377 w 3264312"/>
              <a:gd name="connsiteY6" fmla="*/ 4918811 h 5564647"/>
              <a:gd name="connsiteX7" fmla="*/ 484816 w 3264312"/>
              <a:gd name="connsiteY7" fmla="*/ 5564644 h 5564647"/>
              <a:gd name="connsiteX8" fmla="*/ 8630 w 3264312"/>
              <a:gd name="connsiteY8" fmla="*/ 5534603 h 5564647"/>
              <a:gd name="connsiteX0" fmla="*/ 5 w 3255687"/>
              <a:gd name="connsiteY0" fmla="*/ 5534603 h 5564647"/>
              <a:gd name="connsiteX1" fmla="*/ 8632 w 3255687"/>
              <a:gd name="connsiteY1" fmla="*/ 48038 h 5564647"/>
              <a:gd name="connsiteX2" fmla="*/ 103521 w 3255687"/>
              <a:gd name="connsiteY2" fmla="*/ 1753 h 5564647"/>
              <a:gd name="connsiteX3" fmla="*/ 476191 w 3255687"/>
              <a:gd name="connsiteY3" fmla="*/ 8394 h 5564647"/>
              <a:gd name="connsiteX4" fmla="*/ 2130729 w 3255687"/>
              <a:gd name="connsiteY4" fmla="*/ 596976 h 5564647"/>
              <a:gd name="connsiteX5" fmla="*/ 3253523 w 3255687"/>
              <a:gd name="connsiteY5" fmla="*/ 2786519 h 5564647"/>
              <a:gd name="connsiteX6" fmla="*/ 2268752 w 3255687"/>
              <a:gd name="connsiteY6" fmla="*/ 4918811 h 5564647"/>
              <a:gd name="connsiteX7" fmla="*/ 476191 w 3255687"/>
              <a:gd name="connsiteY7" fmla="*/ 5564644 h 5564647"/>
              <a:gd name="connsiteX8" fmla="*/ 5 w 3255687"/>
              <a:gd name="connsiteY8" fmla="*/ 5534603 h 5564647"/>
              <a:gd name="connsiteX0" fmla="*/ 5 w 3255804"/>
              <a:gd name="connsiteY0" fmla="*/ 5573953 h 5603997"/>
              <a:gd name="connsiteX1" fmla="*/ 8632 w 3255804"/>
              <a:gd name="connsiteY1" fmla="*/ 87388 h 5603997"/>
              <a:gd name="connsiteX2" fmla="*/ 103521 w 3255804"/>
              <a:gd name="connsiteY2" fmla="*/ 41103 h 5603997"/>
              <a:gd name="connsiteX3" fmla="*/ 476191 w 3255804"/>
              <a:gd name="connsiteY3" fmla="*/ 47744 h 5603997"/>
              <a:gd name="connsiteX4" fmla="*/ 2167967 w 3255804"/>
              <a:gd name="connsiteY4" fmla="*/ 644601 h 5603997"/>
              <a:gd name="connsiteX5" fmla="*/ 3253523 w 3255804"/>
              <a:gd name="connsiteY5" fmla="*/ 2825869 h 5603997"/>
              <a:gd name="connsiteX6" fmla="*/ 2268752 w 3255804"/>
              <a:gd name="connsiteY6" fmla="*/ 4958161 h 5603997"/>
              <a:gd name="connsiteX7" fmla="*/ 476191 w 3255804"/>
              <a:gd name="connsiteY7" fmla="*/ 5603994 h 5603997"/>
              <a:gd name="connsiteX8" fmla="*/ 5 w 3255804"/>
              <a:gd name="connsiteY8" fmla="*/ 5573953 h 5603997"/>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6914 h 5566958"/>
              <a:gd name="connsiteX1" fmla="*/ 8632 w 3255804"/>
              <a:gd name="connsiteY1" fmla="*/ 50349 h 5566958"/>
              <a:gd name="connsiteX2" fmla="*/ 103521 w 3255804"/>
              <a:gd name="connsiteY2" fmla="*/ 4064 h 5566958"/>
              <a:gd name="connsiteX3" fmla="*/ 476191 w 3255804"/>
              <a:gd name="connsiteY3" fmla="*/ 10705 h 5566958"/>
              <a:gd name="connsiteX4" fmla="*/ 1104731 w 3255804"/>
              <a:gd name="connsiteY4" fmla="*/ 89823 h 5566958"/>
              <a:gd name="connsiteX5" fmla="*/ 2167967 w 3255804"/>
              <a:gd name="connsiteY5" fmla="*/ 607562 h 5566958"/>
              <a:gd name="connsiteX6" fmla="*/ 3253523 w 3255804"/>
              <a:gd name="connsiteY6" fmla="*/ 2788830 h 5566958"/>
              <a:gd name="connsiteX7" fmla="*/ 2268752 w 3255804"/>
              <a:gd name="connsiteY7" fmla="*/ 4921122 h 5566958"/>
              <a:gd name="connsiteX8" fmla="*/ 476191 w 3255804"/>
              <a:gd name="connsiteY8" fmla="*/ 5566955 h 5566958"/>
              <a:gd name="connsiteX9" fmla="*/ 5 w 3255804"/>
              <a:gd name="connsiteY9" fmla="*/ 5536914 h 5566958"/>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04"/>
              <a:gd name="connsiteY0" fmla="*/ 5537623 h 5567667"/>
              <a:gd name="connsiteX1" fmla="*/ 8632 w 3255804"/>
              <a:gd name="connsiteY1" fmla="*/ 51058 h 5567667"/>
              <a:gd name="connsiteX2" fmla="*/ 103521 w 3255804"/>
              <a:gd name="connsiteY2" fmla="*/ 4773 h 5567667"/>
              <a:gd name="connsiteX3" fmla="*/ 476191 w 3255804"/>
              <a:gd name="connsiteY3" fmla="*/ 11414 h 5567667"/>
              <a:gd name="connsiteX4" fmla="*/ 1170932 w 3255804"/>
              <a:gd name="connsiteY4" fmla="*/ 102945 h 5567667"/>
              <a:gd name="connsiteX5" fmla="*/ 2167967 w 3255804"/>
              <a:gd name="connsiteY5" fmla="*/ 608271 h 5567667"/>
              <a:gd name="connsiteX6" fmla="*/ 3253523 w 3255804"/>
              <a:gd name="connsiteY6" fmla="*/ 2789539 h 5567667"/>
              <a:gd name="connsiteX7" fmla="*/ 2268752 w 3255804"/>
              <a:gd name="connsiteY7" fmla="*/ 4921831 h 5567667"/>
              <a:gd name="connsiteX8" fmla="*/ 476191 w 3255804"/>
              <a:gd name="connsiteY8" fmla="*/ 5567664 h 5567667"/>
              <a:gd name="connsiteX9" fmla="*/ 5 w 3255804"/>
              <a:gd name="connsiteY9" fmla="*/ 5537623 h 5567667"/>
              <a:gd name="connsiteX0" fmla="*/ 5 w 3255817"/>
              <a:gd name="connsiteY0" fmla="*/ 5537623 h 5567667"/>
              <a:gd name="connsiteX1" fmla="*/ 8632 w 3255817"/>
              <a:gd name="connsiteY1" fmla="*/ 51058 h 5567667"/>
              <a:gd name="connsiteX2" fmla="*/ 103521 w 3255817"/>
              <a:gd name="connsiteY2" fmla="*/ 4773 h 5567667"/>
              <a:gd name="connsiteX3" fmla="*/ 476191 w 3255817"/>
              <a:gd name="connsiteY3" fmla="*/ 11414 h 5567667"/>
              <a:gd name="connsiteX4" fmla="*/ 1170932 w 3255817"/>
              <a:gd name="connsiteY4" fmla="*/ 102945 h 5567667"/>
              <a:gd name="connsiteX5" fmla="*/ 2172105 w 3255817"/>
              <a:gd name="connsiteY5" fmla="*/ 595858 h 5567667"/>
              <a:gd name="connsiteX6" fmla="*/ 3253523 w 3255817"/>
              <a:gd name="connsiteY6" fmla="*/ 2789539 h 5567667"/>
              <a:gd name="connsiteX7" fmla="*/ 2268752 w 3255817"/>
              <a:gd name="connsiteY7" fmla="*/ 4921831 h 5567667"/>
              <a:gd name="connsiteX8" fmla="*/ 476191 w 3255817"/>
              <a:gd name="connsiteY8" fmla="*/ 5567664 h 5567667"/>
              <a:gd name="connsiteX9" fmla="*/ 5 w 3255817"/>
              <a:gd name="connsiteY9" fmla="*/ 5537623 h 5567667"/>
              <a:gd name="connsiteX0" fmla="*/ 5 w 3255629"/>
              <a:gd name="connsiteY0" fmla="*/ 5537623 h 5567667"/>
              <a:gd name="connsiteX1" fmla="*/ 8632 w 3255629"/>
              <a:gd name="connsiteY1" fmla="*/ 51058 h 5567667"/>
              <a:gd name="connsiteX2" fmla="*/ 103521 w 3255629"/>
              <a:gd name="connsiteY2" fmla="*/ 4773 h 5567667"/>
              <a:gd name="connsiteX3" fmla="*/ 476191 w 3255629"/>
              <a:gd name="connsiteY3" fmla="*/ 11414 h 5567667"/>
              <a:gd name="connsiteX4" fmla="*/ 1170932 w 3255629"/>
              <a:gd name="connsiteY4" fmla="*/ 102945 h 5567667"/>
              <a:gd name="connsiteX5" fmla="*/ 2172105 w 3255629"/>
              <a:gd name="connsiteY5" fmla="*/ 595858 h 5567667"/>
              <a:gd name="connsiteX6" fmla="*/ 3253523 w 3255629"/>
              <a:gd name="connsiteY6" fmla="*/ 2789539 h 5567667"/>
              <a:gd name="connsiteX7" fmla="*/ 2268752 w 3255629"/>
              <a:gd name="connsiteY7" fmla="*/ 4921831 h 5567667"/>
              <a:gd name="connsiteX8" fmla="*/ 476191 w 3255629"/>
              <a:gd name="connsiteY8" fmla="*/ 5567664 h 5567667"/>
              <a:gd name="connsiteX9" fmla="*/ 5 w 325562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7623 h 5567667"/>
              <a:gd name="connsiteX1" fmla="*/ 8632 w 3255689"/>
              <a:gd name="connsiteY1" fmla="*/ 51058 h 5567667"/>
              <a:gd name="connsiteX2" fmla="*/ 103521 w 3255689"/>
              <a:gd name="connsiteY2" fmla="*/ 4773 h 5567667"/>
              <a:gd name="connsiteX3" fmla="*/ 476191 w 3255689"/>
              <a:gd name="connsiteY3" fmla="*/ 11414 h 5567667"/>
              <a:gd name="connsiteX4" fmla="*/ 1170932 w 3255689"/>
              <a:gd name="connsiteY4" fmla="*/ 102945 h 5567667"/>
              <a:gd name="connsiteX5" fmla="*/ 2172105 w 3255689"/>
              <a:gd name="connsiteY5" fmla="*/ 595858 h 5567667"/>
              <a:gd name="connsiteX6" fmla="*/ 3253523 w 3255689"/>
              <a:gd name="connsiteY6" fmla="*/ 2789539 h 5567667"/>
              <a:gd name="connsiteX7" fmla="*/ 2268752 w 3255689"/>
              <a:gd name="connsiteY7" fmla="*/ 4921831 h 5567667"/>
              <a:gd name="connsiteX8" fmla="*/ 476191 w 3255689"/>
              <a:gd name="connsiteY8" fmla="*/ 5567664 h 5567667"/>
              <a:gd name="connsiteX9" fmla="*/ 5 w 3255689"/>
              <a:gd name="connsiteY9" fmla="*/ 5537623 h 5567667"/>
              <a:gd name="connsiteX0" fmla="*/ 5 w 3255689"/>
              <a:gd name="connsiteY0" fmla="*/ 5532247 h 5562291"/>
              <a:gd name="connsiteX1" fmla="*/ 8632 w 3255689"/>
              <a:gd name="connsiteY1" fmla="*/ 45682 h 5562291"/>
              <a:gd name="connsiteX2" fmla="*/ 153172 w 3255689"/>
              <a:gd name="connsiteY2" fmla="*/ 11809 h 5562291"/>
              <a:gd name="connsiteX3" fmla="*/ 476191 w 3255689"/>
              <a:gd name="connsiteY3" fmla="*/ 6038 h 5562291"/>
              <a:gd name="connsiteX4" fmla="*/ 1170932 w 3255689"/>
              <a:gd name="connsiteY4" fmla="*/ 97569 h 5562291"/>
              <a:gd name="connsiteX5" fmla="*/ 2172105 w 3255689"/>
              <a:gd name="connsiteY5" fmla="*/ 590482 h 5562291"/>
              <a:gd name="connsiteX6" fmla="*/ 3253523 w 3255689"/>
              <a:gd name="connsiteY6" fmla="*/ 2784163 h 5562291"/>
              <a:gd name="connsiteX7" fmla="*/ 2268752 w 3255689"/>
              <a:gd name="connsiteY7" fmla="*/ 4916455 h 5562291"/>
              <a:gd name="connsiteX8" fmla="*/ 476191 w 3255689"/>
              <a:gd name="connsiteY8" fmla="*/ 5562288 h 5562291"/>
              <a:gd name="connsiteX9" fmla="*/ 5 w 3255689"/>
              <a:gd name="connsiteY9" fmla="*/ 5532247 h 5562291"/>
              <a:gd name="connsiteX0" fmla="*/ 3796 w 3259480"/>
              <a:gd name="connsiteY0" fmla="*/ 5532247 h 5562291"/>
              <a:gd name="connsiteX1" fmla="*/ 10 w 3259480"/>
              <a:gd name="connsiteY1" fmla="*/ 53957 h 5562291"/>
              <a:gd name="connsiteX2" fmla="*/ 156963 w 3259480"/>
              <a:gd name="connsiteY2" fmla="*/ 11809 h 5562291"/>
              <a:gd name="connsiteX3" fmla="*/ 479982 w 3259480"/>
              <a:gd name="connsiteY3" fmla="*/ 6038 h 5562291"/>
              <a:gd name="connsiteX4" fmla="*/ 1174723 w 3259480"/>
              <a:gd name="connsiteY4" fmla="*/ 97569 h 5562291"/>
              <a:gd name="connsiteX5" fmla="*/ 2175896 w 3259480"/>
              <a:gd name="connsiteY5" fmla="*/ 590482 h 5562291"/>
              <a:gd name="connsiteX6" fmla="*/ 3257314 w 3259480"/>
              <a:gd name="connsiteY6" fmla="*/ 2784163 h 5562291"/>
              <a:gd name="connsiteX7" fmla="*/ 2272543 w 3259480"/>
              <a:gd name="connsiteY7" fmla="*/ 4916455 h 5562291"/>
              <a:gd name="connsiteX8" fmla="*/ 479982 w 3259480"/>
              <a:gd name="connsiteY8" fmla="*/ 5562288 h 5562291"/>
              <a:gd name="connsiteX9" fmla="*/ 3796 w 3259480"/>
              <a:gd name="connsiteY9" fmla="*/ 5532247 h 5562291"/>
              <a:gd name="connsiteX0" fmla="*/ 3796 w 3259480"/>
              <a:gd name="connsiteY0" fmla="*/ 5535567 h 5565611"/>
              <a:gd name="connsiteX1" fmla="*/ 10 w 3259480"/>
              <a:gd name="connsiteY1" fmla="*/ 57277 h 5565611"/>
              <a:gd name="connsiteX2" fmla="*/ 156963 w 3259480"/>
              <a:gd name="connsiteY2" fmla="*/ 15129 h 5565611"/>
              <a:gd name="connsiteX3" fmla="*/ 575146 w 3259480"/>
              <a:gd name="connsiteY3" fmla="*/ 5220 h 5565611"/>
              <a:gd name="connsiteX4" fmla="*/ 1174723 w 3259480"/>
              <a:gd name="connsiteY4" fmla="*/ 100889 h 5565611"/>
              <a:gd name="connsiteX5" fmla="*/ 2175896 w 3259480"/>
              <a:gd name="connsiteY5" fmla="*/ 593802 h 5565611"/>
              <a:gd name="connsiteX6" fmla="*/ 3257314 w 3259480"/>
              <a:gd name="connsiteY6" fmla="*/ 2787483 h 5565611"/>
              <a:gd name="connsiteX7" fmla="*/ 2272543 w 3259480"/>
              <a:gd name="connsiteY7" fmla="*/ 4919775 h 5565611"/>
              <a:gd name="connsiteX8" fmla="*/ 479982 w 3259480"/>
              <a:gd name="connsiteY8" fmla="*/ 5565608 h 5565611"/>
              <a:gd name="connsiteX9" fmla="*/ 3796 w 3259480"/>
              <a:gd name="connsiteY9" fmla="*/ 5535567 h 5565611"/>
              <a:gd name="connsiteX0" fmla="*/ 3796 w 3259480"/>
              <a:gd name="connsiteY0" fmla="*/ 5532127 h 5562171"/>
              <a:gd name="connsiteX1" fmla="*/ 10 w 3259480"/>
              <a:gd name="connsiteY1" fmla="*/ 53837 h 5562171"/>
              <a:gd name="connsiteX2" fmla="*/ 156963 w 3259480"/>
              <a:gd name="connsiteY2" fmla="*/ 11689 h 5562171"/>
              <a:gd name="connsiteX3" fmla="*/ 575146 w 3259480"/>
              <a:gd name="connsiteY3" fmla="*/ 1780 h 5562171"/>
              <a:gd name="connsiteX4" fmla="*/ 1174723 w 3259480"/>
              <a:gd name="connsiteY4" fmla="*/ 97449 h 5562171"/>
              <a:gd name="connsiteX5" fmla="*/ 2175896 w 3259480"/>
              <a:gd name="connsiteY5" fmla="*/ 590362 h 5562171"/>
              <a:gd name="connsiteX6" fmla="*/ 3257314 w 3259480"/>
              <a:gd name="connsiteY6" fmla="*/ 2784043 h 5562171"/>
              <a:gd name="connsiteX7" fmla="*/ 2272543 w 3259480"/>
              <a:gd name="connsiteY7" fmla="*/ 4916335 h 5562171"/>
              <a:gd name="connsiteX8" fmla="*/ 479982 w 3259480"/>
              <a:gd name="connsiteY8" fmla="*/ 5562168 h 5562171"/>
              <a:gd name="connsiteX9" fmla="*/ 3796 w 3259480"/>
              <a:gd name="connsiteY9" fmla="*/ 5532127 h 5562171"/>
              <a:gd name="connsiteX0" fmla="*/ 3796 w 3259480"/>
              <a:gd name="connsiteY0" fmla="*/ 5533440 h 5563484"/>
              <a:gd name="connsiteX1" fmla="*/ 10 w 3259480"/>
              <a:gd name="connsiteY1" fmla="*/ 55150 h 5563484"/>
              <a:gd name="connsiteX2" fmla="*/ 156963 w 3259480"/>
              <a:gd name="connsiteY2" fmla="*/ 13002 h 5563484"/>
              <a:gd name="connsiteX3" fmla="*/ 575146 w 3259480"/>
              <a:gd name="connsiteY3" fmla="*/ 3093 h 5563484"/>
              <a:gd name="connsiteX4" fmla="*/ 1174723 w 3259480"/>
              <a:gd name="connsiteY4" fmla="*/ 98762 h 5563484"/>
              <a:gd name="connsiteX5" fmla="*/ 2175896 w 3259480"/>
              <a:gd name="connsiteY5" fmla="*/ 591675 h 5563484"/>
              <a:gd name="connsiteX6" fmla="*/ 3257314 w 3259480"/>
              <a:gd name="connsiteY6" fmla="*/ 2785356 h 5563484"/>
              <a:gd name="connsiteX7" fmla="*/ 2272543 w 3259480"/>
              <a:gd name="connsiteY7" fmla="*/ 4917648 h 5563484"/>
              <a:gd name="connsiteX8" fmla="*/ 479982 w 3259480"/>
              <a:gd name="connsiteY8" fmla="*/ 5563481 h 5563484"/>
              <a:gd name="connsiteX9" fmla="*/ 3796 w 3259480"/>
              <a:gd name="connsiteY9" fmla="*/ 5533440 h 5563484"/>
              <a:gd name="connsiteX0" fmla="*/ 3796 w 3259420"/>
              <a:gd name="connsiteY0" fmla="*/ 5533440 h 5563484"/>
              <a:gd name="connsiteX1" fmla="*/ 10 w 3259420"/>
              <a:gd name="connsiteY1" fmla="*/ 55150 h 5563484"/>
              <a:gd name="connsiteX2" fmla="*/ 156963 w 3259420"/>
              <a:gd name="connsiteY2" fmla="*/ 13002 h 5563484"/>
              <a:gd name="connsiteX3" fmla="*/ 575146 w 3259420"/>
              <a:gd name="connsiteY3" fmla="*/ 3093 h 5563484"/>
              <a:gd name="connsiteX4" fmla="*/ 1174723 w 3259420"/>
              <a:gd name="connsiteY4" fmla="*/ 98762 h 5563484"/>
              <a:gd name="connsiteX5" fmla="*/ 2175896 w 3259420"/>
              <a:gd name="connsiteY5" fmla="*/ 591675 h 5563484"/>
              <a:gd name="connsiteX6" fmla="*/ 3257314 w 3259420"/>
              <a:gd name="connsiteY6" fmla="*/ 2785356 h 5563484"/>
              <a:gd name="connsiteX7" fmla="*/ 2272543 w 3259420"/>
              <a:gd name="connsiteY7" fmla="*/ 4917648 h 5563484"/>
              <a:gd name="connsiteX8" fmla="*/ 479982 w 3259420"/>
              <a:gd name="connsiteY8" fmla="*/ 5563481 h 5563484"/>
              <a:gd name="connsiteX9" fmla="*/ 3796 w 3259420"/>
              <a:gd name="connsiteY9" fmla="*/ 5533440 h 5563484"/>
              <a:gd name="connsiteX0" fmla="*/ 3796 w 3259784"/>
              <a:gd name="connsiteY0" fmla="*/ 5533440 h 5563484"/>
              <a:gd name="connsiteX1" fmla="*/ 10 w 3259784"/>
              <a:gd name="connsiteY1" fmla="*/ 55150 h 5563484"/>
              <a:gd name="connsiteX2" fmla="*/ 156963 w 3259784"/>
              <a:gd name="connsiteY2" fmla="*/ 13002 h 5563484"/>
              <a:gd name="connsiteX3" fmla="*/ 575146 w 3259784"/>
              <a:gd name="connsiteY3" fmla="*/ 3093 h 5563484"/>
              <a:gd name="connsiteX4" fmla="*/ 1174723 w 3259784"/>
              <a:gd name="connsiteY4" fmla="*/ 98762 h 5563484"/>
              <a:gd name="connsiteX5" fmla="*/ 2175896 w 3259784"/>
              <a:gd name="connsiteY5" fmla="*/ 591675 h 5563484"/>
              <a:gd name="connsiteX6" fmla="*/ 3257314 w 3259784"/>
              <a:gd name="connsiteY6" fmla="*/ 2785356 h 5563484"/>
              <a:gd name="connsiteX7" fmla="*/ 2272543 w 3259784"/>
              <a:gd name="connsiteY7" fmla="*/ 4917648 h 5563484"/>
              <a:gd name="connsiteX8" fmla="*/ 479982 w 3259784"/>
              <a:gd name="connsiteY8" fmla="*/ 5563481 h 5563484"/>
              <a:gd name="connsiteX9" fmla="*/ 3796 w 3259784"/>
              <a:gd name="connsiteY9" fmla="*/ 5533440 h 5563484"/>
              <a:gd name="connsiteX0" fmla="*/ 3796 w 3259882"/>
              <a:gd name="connsiteY0" fmla="*/ 5533440 h 5563484"/>
              <a:gd name="connsiteX1" fmla="*/ 10 w 3259882"/>
              <a:gd name="connsiteY1" fmla="*/ 55150 h 5563484"/>
              <a:gd name="connsiteX2" fmla="*/ 156963 w 3259882"/>
              <a:gd name="connsiteY2" fmla="*/ 13002 h 5563484"/>
              <a:gd name="connsiteX3" fmla="*/ 575146 w 3259882"/>
              <a:gd name="connsiteY3" fmla="*/ 3093 h 5563484"/>
              <a:gd name="connsiteX4" fmla="*/ 1174723 w 3259882"/>
              <a:gd name="connsiteY4" fmla="*/ 98762 h 5563484"/>
              <a:gd name="connsiteX5" fmla="*/ 2175896 w 3259882"/>
              <a:gd name="connsiteY5" fmla="*/ 591675 h 5563484"/>
              <a:gd name="connsiteX6" fmla="*/ 3257314 w 3259882"/>
              <a:gd name="connsiteY6" fmla="*/ 2785356 h 5563484"/>
              <a:gd name="connsiteX7" fmla="*/ 2272543 w 3259882"/>
              <a:gd name="connsiteY7" fmla="*/ 4917648 h 5563484"/>
              <a:gd name="connsiteX8" fmla="*/ 479982 w 3259882"/>
              <a:gd name="connsiteY8" fmla="*/ 5563481 h 5563484"/>
              <a:gd name="connsiteX9" fmla="*/ 3796 w 3259882"/>
              <a:gd name="connsiteY9" fmla="*/ 5533440 h 5563484"/>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571759"/>
              <a:gd name="connsiteX1" fmla="*/ 10 w 3259882"/>
              <a:gd name="connsiteY1" fmla="*/ 55150 h 5571759"/>
              <a:gd name="connsiteX2" fmla="*/ 156963 w 3259882"/>
              <a:gd name="connsiteY2" fmla="*/ 13002 h 5571759"/>
              <a:gd name="connsiteX3" fmla="*/ 575146 w 3259882"/>
              <a:gd name="connsiteY3" fmla="*/ 3093 h 5571759"/>
              <a:gd name="connsiteX4" fmla="*/ 1174723 w 3259882"/>
              <a:gd name="connsiteY4" fmla="*/ 98762 h 5571759"/>
              <a:gd name="connsiteX5" fmla="*/ 2175896 w 3259882"/>
              <a:gd name="connsiteY5" fmla="*/ 591675 h 5571759"/>
              <a:gd name="connsiteX6" fmla="*/ 3257314 w 3259882"/>
              <a:gd name="connsiteY6" fmla="*/ 2785356 h 5571759"/>
              <a:gd name="connsiteX7" fmla="*/ 2272543 w 3259882"/>
              <a:gd name="connsiteY7" fmla="*/ 4917648 h 5571759"/>
              <a:gd name="connsiteX8" fmla="*/ 479982 w 3259882"/>
              <a:gd name="connsiteY8" fmla="*/ 5571756 h 5571759"/>
              <a:gd name="connsiteX9" fmla="*/ 3796 w 3259882"/>
              <a:gd name="connsiteY9" fmla="*/ 5533440 h 5571759"/>
              <a:gd name="connsiteX0" fmla="*/ 3796 w 3259882"/>
              <a:gd name="connsiteY0" fmla="*/ 5533440 h 5604541"/>
              <a:gd name="connsiteX1" fmla="*/ 10 w 3259882"/>
              <a:gd name="connsiteY1" fmla="*/ 55150 h 5604541"/>
              <a:gd name="connsiteX2" fmla="*/ 156963 w 3259882"/>
              <a:gd name="connsiteY2" fmla="*/ 13002 h 5604541"/>
              <a:gd name="connsiteX3" fmla="*/ 575146 w 3259882"/>
              <a:gd name="connsiteY3" fmla="*/ 3093 h 5604541"/>
              <a:gd name="connsiteX4" fmla="*/ 1174723 w 3259882"/>
              <a:gd name="connsiteY4" fmla="*/ 98762 h 5604541"/>
              <a:gd name="connsiteX5" fmla="*/ 2175896 w 3259882"/>
              <a:gd name="connsiteY5" fmla="*/ 591675 h 5604541"/>
              <a:gd name="connsiteX6" fmla="*/ 3257314 w 3259882"/>
              <a:gd name="connsiteY6" fmla="*/ 2785356 h 5604541"/>
              <a:gd name="connsiteX7" fmla="*/ 2272543 w 3259882"/>
              <a:gd name="connsiteY7" fmla="*/ 4925923 h 5604541"/>
              <a:gd name="connsiteX8" fmla="*/ 479982 w 3259882"/>
              <a:gd name="connsiteY8" fmla="*/ 5571756 h 5604541"/>
              <a:gd name="connsiteX9" fmla="*/ 3796 w 3259882"/>
              <a:gd name="connsiteY9" fmla="*/ 5533440 h 5604541"/>
              <a:gd name="connsiteX0" fmla="*/ 3796 w 3259882"/>
              <a:gd name="connsiteY0" fmla="*/ 5533440 h 5583637"/>
              <a:gd name="connsiteX1" fmla="*/ 10 w 3259882"/>
              <a:gd name="connsiteY1" fmla="*/ 55150 h 5583637"/>
              <a:gd name="connsiteX2" fmla="*/ 156963 w 3259882"/>
              <a:gd name="connsiteY2" fmla="*/ 13002 h 5583637"/>
              <a:gd name="connsiteX3" fmla="*/ 575146 w 3259882"/>
              <a:gd name="connsiteY3" fmla="*/ 3093 h 5583637"/>
              <a:gd name="connsiteX4" fmla="*/ 1174723 w 3259882"/>
              <a:gd name="connsiteY4" fmla="*/ 98762 h 5583637"/>
              <a:gd name="connsiteX5" fmla="*/ 2175896 w 3259882"/>
              <a:gd name="connsiteY5" fmla="*/ 591675 h 5583637"/>
              <a:gd name="connsiteX6" fmla="*/ 3257314 w 3259882"/>
              <a:gd name="connsiteY6" fmla="*/ 2785356 h 5583637"/>
              <a:gd name="connsiteX7" fmla="*/ 2272543 w 3259882"/>
              <a:gd name="connsiteY7" fmla="*/ 4925923 h 5583637"/>
              <a:gd name="connsiteX8" fmla="*/ 906150 w 3259882"/>
              <a:gd name="connsiteY8" fmla="*/ 5546931 h 5583637"/>
              <a:gd name="connsiteX9" fmla="*/ 3796 w 3259882"/>
              <a:gd name="connsiteY9" fmla="*/ 5533440 h 5583637"/>
              <a:gd name="connsiteX0" fmla="*/ 3796 w 3259882"/>
              <a:gd name="connsiteY0" fmla="*/ 5533440 h 5559432"/>
              <a:gd name="connsiteX1" fmla="*/ 10 w 3259882"/>
              <a:gd name="connsiteY1" fmla="*/ 55150 h 5559432"/>
              <a:gd name="connsiteX2" fmla="*/ 156963 w 3259882"/>
              <a:gd name="connsiteY2" fmla="*/ 13002 h 5559432"/>
              <a:gd name="connsiteX3" fmla="*/ 575146 w 3259882"/>
              <a:gd name="connsiteY3" fmla="*/ 3093 h 5559432"/>
              <a:gd name="connsiteX4" fmla="*/ 1174723 w 3259882"/>
              <a:gd name="connsiteY4" fmla="*/ 98762 h 5559432"/>
              <a:gd name="connsiteX5" fmla="*/ 2175896 w 3259882"/>
              <a:gd name="connsiteY5" fmla="*/ 591675 h 5559432"/>
              <a:gd name="connsiteX6" fmla="*/ 3257314 w 3259882"/>
              <a:gd name="connsiteY6" fmla="*/ 2785356 h 5559432"/>
              <a:gd name="connsiteX7" fmla="*/ 2272543 w 3259882"/>
              <a:gd name="connsiteY7" fmla="*/ 4925923 h 5559432"/>
              <a:gd name="connsiteX8" fmla="*/ 906150 w 3259882"/>
              <a:gd name="connsiteY8" fmla="*/ 5546931 h 5559432"/>
              <a:gd name="connsiteX9" fmla="*/ 3796 w 3259882"/>
              <a:gd name="connsiteY9" fmla="*/ 5533440 h 5559432"/>
              <a:gd name="connsiteX0" fmla="*/ 3796 w 3259882"/>
              <a:gd name="connsiteY0" fmla="*/ 5533440 h 5551828"/>
              <a:gd name="connsiteX1" fmla="*/ 10 w 3259882"/>
              <a:gd name="connsiteY1" fmla="*/ 55150 h 5551828"/>
              <a:gd name="connsiteX2" fmla="*/ 156963 w 3259882"/>
              <a:gd name="connsiteY2" fmla="*/ 13002 h 5551828"/>
              <a:gd name="connsiteX3" fmla="*/ 575146 w 3259882"/>
              <a:gd name="connsiteY3" fmla="*/ 3093 h 5551828"/>
              <a:gd name="connsiteX4" fmla="*/ 1174723 w 3259882"/>
              <a:gd name="connsiteY4" fmla="*/ 98762 h 5551828"/>
              <a:gd name="connsiteX5" fmla="*/ 2175896 w 3259882"/>
              <a:gd name="connsiteY5" fmla="*/ 591675 h 5551828"/>
              <a:gd name="connsiteX6" fmla="*/ 3257314 w 3259882"/>
              <a:gd name="connsiteY6" fmla="*/ 2785356 h 5551828"/>
              <a:gd name="connsiteX7" fmla="*/ 2272543 w 3259882"/>
              <a:gd name="connsiteY7" fmla="*/ 4925923 h 5551828"/>
              <a:gd name="connsiteX8" fmla="*/ 906150 w 3259882"/>
              <a:gd name="connsiteY8" fmla="*/ 5546931 h 5551828"/>
              <a:gd name="connsiteX9" fmla="*/ 3796 w 3259882"/>
              <a:gd name="connsiteY9" fmla="*/ 5533440 h 5551828"/>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82024 w 3259882"/>
              <a:gd name="connsiteY8" fmla="*/ 5563481 h 5567513"/>
              <a:gd name="connsiteX9" fmla="*/ 3796 w 3259882"/>
              <a:gd name="connsiteY9" fmla="*/ 5533440 h 5567513"/>
              <a:gd name="connsiteX0" fmla="*/ 3796 w 3259882"/>
              <a:gd name="connsiteY0" fmla="*/ 5533440 h 5567513"/>
              <a:gd name="connsiteX1" fmla="*/ 10 w 3259882"/>
              <a:gd name="connsiteY1" fmla="*/ 55150 h 5567513"/>
              <a:gd name="connsiteX2" fmla="*/ 156963 w 3259882"/>
              <a:gd name="connsiteY2" fmla="*/ 13002 h 5567513"/>
              <a:gd name="connsiteX3" fmla="*/ 575146 w 3259882"/>
              <a:gd name="connsiteY3" fmla="*/ 3093 h 5567513"/>
              <a:gd name="connsiteX4" fmla="*/ 1174723 w 3259882"/>
              <a:gd name="connsiteY4" fmla="*/ 98762 h 5567513"/>
              <a:gd name="connsiteX5" fmla="*/ 2175896 w 3259882"/>
              <a:gd name="connsiteY5" fmla="*/ 591675 h 5567513"/>
              <a:gd name="connsiteX6" fmla="*/ 3257314 w 3259882"/>
              <a:gd name="connsiteY6" fmla="*/ 2785356 h 5567513"/>
              <a:gd name="connsiteX7" fmla="*/ 2272543 w 3259882"/>
              <a:gd name="connsiteY7" fmla="*/ 4925923 h 5567513"/>
              <a:gd name="connsiteX8" fmla="*/ 711685 w 3259882"/>
              <a:gd name="connsiteY8" fmla="*/ 5563481 h 5567513"/>
              <a:gd name="connsiteX9" fmla="*/ 3796 w 3259882"/>
              <a:gd name="connsiteY9" fmla="*/ 5533440 h 5567513"/>
              <a:gd name="connsiteX0" fmla="*/ 3796 w 3259882"/>
              <a:gd name="connsiteY0" fmla="*/ 5533440 h 5579455"/>
              <a:gd name="connsiteX1" fmla="*/ 10 w 3259882"/>
              <a:gd name="connsiteY1" fmla="*/ 55150 h 5579455"/>
              <a:gd name="connsiteX2" fmla="*/ 156963 w 3259882"/>
              <a:gd name="connsiteY2" fmla="*/ 13002 h 5579455"/>
              <a:gd name="connsiteX3" fmla="*/ 575146 w 3259882"/>
              <a:gd name="connsiteY3" fmla="*/ 3093 h 5579455"/>
              <a:gd name="connsiteX4" fmla="*/ 1174723 w 3259882"/>
              <a:gd name="connsiteY4" fmla="*/ 98762 h 5579455"/>
              <a:gd name="connsiteX5" fmla="*/ 2175896 w 3259882"/>
              <a:gd name="connsiteY5" fmla="*/ 591675 h 5579455"/>
              <a:gd name="connsiteX6" fmla="*/ 3257314 w 3259882"/>
              <a:gd name="connsiteY6" fmla="*/ 2785356 h 5579455"/>
              <a:gd name="connsiteX7" fmla="*/ 2272543 w 3259882"/>
              <a:gd name="connsiteY7" fmla="*/ 4925923 h 5579455"/>
              <a:gd name="connsiteX8" fmla="*/ 641347 w 3259882"/>
              <a:gd name="connsiteY8" fmla="*/ 5575893 h 5579455"/>
              <a:gd name="connsiteX9" fmla="*/ 3796 w 3259882"/>
              <a:gd name="connsiteY9" fmla="*/ 5533440 h 5579455"/>
              <a:gd name="connsiteX0" fmla="*/ 3796 w 3259882"/>
              <a:gd name="connsiteY0" fmla="*/ 5533440 h 5583073"/>
              <a:gd name="connsiteX1" fmla="*/ 10 w 3259882"/>
              <a:gd name="connsiteY1" fmla="*/ 55150 h 5583073"/>
              <a:gd name="connsiteX2" fmla="*/ 156963 w 3259882"/>
              <a:gd name="connsiteY2" fmla="*/ 13002 h 5583073"/>
              <a:gd name="connsiteX3" fmla="*/ 575146 w 3259882"/>
              <a:gd name="connsiteY3" fmla="*/ 3093 h 5583073"/>
              <a:gd name="connsiteX4" fmla="*/ 1174723 w 3259882"/>
              <a:gd name="connsiteY4" fmla="*/ 98762 h 5583073"/>
              <a:gd name="connsiteX5" fmla="*/ 2175896 w 3259882"/>
              <a:gd name="connsiteY5" fmla="*/ 591675 h 5583073"/>
              <a:gd name="connsiteX6" fmla="*/ 3257314 w 3259882"/>
              <a:gd name="connsiteY6" fmla="*/ 2785356 h 5583073"/>
              <a:gd name="connsiteX7" fmla="*/ 2272543 w 3259882"/>
              <a:gd name="connsiteY7" fmla="*/ 4925923 h 5583073"/>
              <a:gd name="connsiteX8" fmla="*/ 641347 w 3259882"/>
              <a:gd name="connsiteY8" fmla="*/ 5575893 h 5583073"/>
              <a:gd name="connsiteX9" fmla="*/ 3796 w 3259882"/>
              <a:gd name="connsiteY9" fmla="*/ 5533440 h 5583073"/>
              <a:gd name="connsiteX0" fmla="*/ 3907 w 3259993"/>
              <a:gd name="connsiteY0" fmla="*/ 5533440 h 5583073"/>
              <a:gd name="connsiteX1" fmla="*/ 121 w 3259993"/>
              <a:gd name="connsiteY1" fmla="*/ 55150 h 5583073"/>
              <a:gd name="connsiteX2" fmla="*/ 157074 w 3259993"/>
              <a:gd name="connsiteY2" fmla="*/ 13002 h 5583073"/>
              <a:gd name="connsiteX3" fmla="*/ 575257 w 3259993"/>
              <a:gd name="connsiteY3" fmla="*/ 3093 h 5583073"/>
              <a:gd name="connsiteX4" fmla="*/ 1174834 w 3259993"/>
              <a:gd name="connsiteY4" fmla="*/ 98762 h 5583073"/>
              <a:gd name="connsiteX5" fmla="*/ 2176007 w 3259993"/>
              <a:gd name="connsiteY5" fmla="*/ 591675 h 5583073"/>
              <a:gd name="connsiteX6" fmla="*/ 3257425 w 3259993"/>
              <a:gd name="connsiteY6" fmla="*/ 2785356 h 5583073"/>
              <a:gd name="connsiteX7" fmla="*/ 2272654 w 3259993"/>
              <a:gd name="connsiteY7" fmla="*/ 4925923 h 5583073"/>
              <a:gd name="connsiteX8" fmla="*/ 641458 w 3259993"/>
              <a:gd name="connsiteY8" fmla="*/ 5575893 h 5583073"/>
              <a:gd name="connsiteX9" fmla="*/ 3907 w 3259993"/>
              <a:gd name="connsiteY9" fmla="*/ 5533440 h 5583073"/>
              <a:gd name="connsiteX0" fmla="*/ 3792 w 3259878"/>
              <a:gd name="connsiteY0" fmla="*/ 5533440 h 5583073"/>
              <a:gd name="connsiteX1" fmla="*/ 6 w 3259878"/>
              <a:gd name="connsiteY1" fmla="*/ 55150 h 5583073"/>
              <a:gd name="connsiteX2" fmla="*/ 156959 w 3259878"/>
              <a:gd name="connsiteY2" fmla="*/ 13002 h 5583073"/>
              <a:gd name="connsiteX3" fmla="*/ 575142 w 3259878"/>
              <a:gd name="connsiteY3" fmla="*/ 3093 h 5583073"/>
              <a:gd name="connsiteX4" fmla="*/ 1174719 w 3259878"/>
              <a:gd name="connsiteY4" fmla="*/ 98762 h 5583073"/>
              <a:gd name="connsiteX5" fmla="*/ 2175892 w 3259878"/>
              <a:gd name="connsiteY5" fmla="*/ 591675 h 5583073"/>
              <a:gd name="connsiteX6" fmla="*/ 3257310 w 3259878"/>
              <a:gd name="connsiteY6" fmla="*/ 2785356 h 5583073"/>
              <a:gd name="connsiteX7" fmla="*/ 2272539 w 3259878"/>
              <a:gd name="connsiteY7" fmla="*/ 4925923 h 5583073"/>
              <a:gd name="connsiteX8" fmla="*/ 641343 w 3259878"/>
              <a:gd name="connsiteY8" fmla="*/ 5575893 h 5583073"/>
              <a:gd name="connsiteX9" fmla="*/ 3792 w 3259878"/>
              <a:gd name="connsiteY9" fmla="*/ 5533440 h 5583073"/>
              <a:gd name="connsiteX0" fmla="*/ 3792 w 3259878"/>
              <a:gd name="connsiteY0" fmla="*/ 5533440 h 5590219"/>
              <a:gd name="connsiteX1" fmla="*/ 6 w 3259878"/>
              <a:gd name="connsiteY1" fmla="*/ 55150 h 5590219"/>
              <a:gd name="connsiteX2" fmla="*/ 156959 w 3259878"/>
              <a:gd name="connsiteY2" fmla="*/ 13002 h 5590219"/>
              <a:gd name="connsiteX3" fmla="*/ 575142 w 3259878"/>
              <a:gd name="connsiteY3" fmla="*/ 3093 h 5590219"/>
              <a:gd name="connsiteX4" fmla="*/ 1174719 w 3259878"/>
              <a:gd name="connsiteY4" fmla="*/ 98762 h 5590219"/>
              <a:gd name="connsiteX5" fmla="*/ 2175892 w 3259878"/>
              <a:gd name="connsiteY5" fmla="*/ 591675 h 5590219"/>
              <a:gd name="connsiteX6" fmla="*/ 3257310 w 3259878"/>
              <a:gd name="connsiteY6" fmla="*/ 2785356 h 5590219"/>
              <a:gd name="connsiteX7" fmla="*/ 2272539 w 3259878"/>
              <a:gd name="connsiteY7" fmla="*/ 4925923 h 5590219"/>
              <a:gd name="connsiteX8" fmla="*/ 641343 w 3259878"/>
              <a:gd name="connsiteY8" fmla="*/ 5575893 h 5590219"/>
              <a:gd name="connsiteX9" fmla="*/ 3792 w 3259878"/>
              <a:gd name="connsiteY9" fmla="*/ 5533440 h 5590219"/>
              <a:gd name="connsiteX0" fmla="*/ 3792 w 3259878"/>
              <a:gd name="connsiteY0" fmla="*/ 5533440 h 5580581"/>
              <a:gd name="connsiteX1" fmla="*/ 6 w 3259878"/>
              <a:gd name="connsiteY1" fmla="*/ 55150 h 5580581"/>
              <a:gd name="connsiteX2" fmla="*/ 156959 w 3259878"/>
              <a:gd name="connsiteY2" fmla="*/ 13002 h 5580581"/>
              <a:gd name="connsiteX3" fmla="*/ 575142 w 3259878"/>
              <a:gd name="connsiteY3" fmla="*/ 3093 h 5580581"/>
              <a:gd name="connsiteX4" fmla="*/ 1174719 w 3259878"/>
              <a:gd name="connsiteY4" fmla="*/ 98762 h 5580581"/>
              <a:gd name="connsiteX5" fmla="*/ 2175892 w 3259878"/>
              <a:gd name="connsiteY5" fmla="*/ 591675 h 5580581"/>
              <a:gd name="connsiteX6" fmla="*/ 3257310 w 3259878"/>
              <a:gd name="connsiteY6" fmla="*/ 2785356 h 5580581"/>
              <a:gd name="connsiteX7" fmla="*/ 2272539 w 3259878"/>
              <a:gd name="connsiteY7" fmla="*/ 4925923 h 5580581"/>
              <a:gd name="connsiteX8" fmla="*/ 641343 w 3259878"/>
              <a:gd name="connsiteY8" fmla="*/ 5575893 h 5580581"/>
              <a:gd name="connsiteX9" fmla="*/ 3792 w 3259878"/>
              <a:gd name="connsiteY9" fmla="*/ 5533440 h 5580581"/>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608388"/>
              <a:gd name="connsiteX1" fmla="*/ 6 w 3259878"/>
              <a:gd name="connsiteY1" fmla="*/ 55150 h 5608388"/>
              <a:gd name="connsiteX2" fmla="*/ 156959 w 3259878"/>
              <a:gd name="connsiteY2" fmla="*/ 13002 h 5608388"/>
              <a:gd name="connsiteX3" fmla="*/ 575142 w 3259878"/>
              <a:gd name="connsiteY3" fmla="*/ 3093 h 5608388"/>
              <a:gd name="connsiteX4" fmla="*/ 1174719 w 3259878"/>
              <a:gd name="connsiteY4" fmla="*/ 98762 h 5608388"/>
              <a:gd name="connsiteX5" fmla="*/ 2175892 w 3259878"/>
              <a:gd name="connsiteY5" fmla="*/ 591675 h 5608388"/>
              <a:gd name="connsiteX6" fmla="*/ 3257310 w 3259878"/>
              <a:gd name="connsiteY6" fmla="*/ 2785356 h 5608388"/>
              <a:gd name="connsiteX7" fmla="*/ 2276677 w 3259878"/>
              <a:gd name="connsiteY7" fmla="*/ 4921785 h 5608388"/>
              <a:gd name="connsiteX8" fmla="*/ 641343 w 3259878"/>
              <a:gd name="connsiteY8" fmla="*/ 5575893 h 5608388"/>
              <a:gd name="connsiteX9" fmla="*/ 3792 w 3259878"/>
              <a:gd name="connsiteY9" fmla="*/ 5533440 h 5608388"/>
              <a:gd name="connsiteX0" fmla="*/ 3792 w 3259878"/>
              <a:gd name="connsiteY0" fmla="*/ 5533440 h 5583933"/>
              <a:gd name="connsiteX1" fmla="*/ 6 w 3259878"/>
              <a:gd name="connsiteY1" fmla="*/ 55150 h 5583933"/>
              <a:gd name="connsiteX2" fmla="*/ 156959 w 3259878"/>
              <a:gd name="connsiteY2" fmla="*/ 13002 h 5583933"/>
              <a:gd name="connsiteX3" fmla="*/ 575142 w 3259878"/>
              <a:gd name="connsiteY3" fmla="*/ 3093 h 5583933"/>
              <a:gd name="connsiteX4" fmla="*/ 1174719 w 3259878"/>
              <a:gd name="connsiteY4" fmla="*/ 98762 h 5583933"/>
              <a:gd name="connsiteX5" fmla="*/ 2175892 w 3259878"/>
              <a:gd name="connsiteY5" fmla="*/ 591675 h 5583933"/>
              <a:gd name="connsiteX6" fmla="*/ 3257310 w 3259878"/>
              <a:gd name="connsiteY6" fmla="*/ 2785356 h 5583933"/>
              <a:gd name="connsiteX7" fmla="*/ 2276677 w 3259878"/>
              <a:gd name="connsiteY7" fmla="*/ 4921785 h 5583933"/>
              <a:gd name="connsiteX8" fmla="*/ 906147 w 3259878"/>
              <a:gd name="connsiteY8" fmla="*/ 5546930 h 5583933"/>
              <a:gd name="connsiteX9" fmla="*/ 3792 w 3259878"/>
              <a:gd name="connsiteY9" fmla="*/ 5533440 h 5583933"/>
              <a:gd name="connsiteX0" fmla="*/ 3792 w 3259878"/>
              <a:gd name="connsiteY0" fmla="*/ 5533440 h 5556505"/>
              <a:gd name="connsiteX1" fmla="*/ 6 w 3259878"/>
              <a:gd name="connsiteY1" fmla="*/ 55150 h 5556505"/>
              <a:gd name="connsiteX2" fmla="*/ 156959 w 3259878"/>
              <a:gd name="connsiteY2" fmla="*/ 13002 h 5556505"/>
              <a:gd name="connsiteX3" fmla="*/ 575142 w 3259878"/>
              <a:gd name="connsiteY3" fmla="*/ 3093 h 5556505"/>
              <a:gd name="connsiteX4" fmla="*/ 1174719 w 3259878"/>
              <a:gd name="connsiteY4" fmla="*/ 98762 h 5556505"/>
              <a:gd name="connsiteX5" fmla="*/ 2175892 w 3259878"/>
              <a:gd name="connsiteY5" fmla="*/ 591675 h 5556505"/>
              <a:gd name="connsiteX6" fmla="*/ 3257310 w 3259878"/>
              <a:gd name="connsiteY6" fmla="*/ 2785356 h 5556505"/>
              <a:gd name="connsiteX7" fmla="*/ 2276677 w 3259878"/>
              <a:gd name="connsiteY7" fmla="*/ 4921785 h 5556505"/>
              <a:gd name="connsiteX8" fmla="*/ 906147 w 3259878"/>
              <a:gd name="connsiteY8" fmla="*/ 5546930 h 5556505"/>
              <a:gd name="connsiteX9" fmla="*/ 3792 w 3259878"/>
              <a:gd name="connsiteY9" fmla="*/ 5533440 h 5556505"/>
              <a:gd name="connsiteX0" fmla="*/ 3792 w 3259878"/>
              <a:gd name="connsiteY0" fmla="*/ 5533440 h 5585123"/>
              <a:gd name="connsiteX1" fmla="*/ 6 w 3259878"/>
              <a:gd name="connsiteY1" fmla="*/ 55150 h 5585123"/>
              <a:gd name="connsiteX2" fmla="*/ 156959 w 3259878"/>
              <a:gd name="connsiteY2" fmla="*/ 13002 h 5585123"/>
              <a:gd name="connsiteX3" fmla="*/ 575142 w 3259878"/>
              <a:gd name="connsiteY3" fmla="*/ 3093 h 5585123"/>
              <a:gd name="connsiteX4" fmla="*/ 1174719 w 3259878"/>
              <a:gd name="connsiteY4" fmla="*/ 98762 h 5585123"/>
              <a:gd name="connsiteX5" fmla="*/ 2175892 w 3259878"/>
              <a:gd name="connsiteY5" fmla="*/ 591675 h 5585123"/>
              <a:gd name="connsiteX6" fmla="*/ 3257310 w 3259878"/>
              <a:gd name="connsiteY6" fmla="*/ 2785356 h 5585123"/>
              <a:gd name="connsiteX7" fmla="*/ 2284952 w 3259878"/>
              <a:gd name="connsiteY7" fmla="*/ 4905235 h 5585123"/>
              <a:gd name="connsiteX8" fmla="*/ 906147 w 3259878"/>
              <a:gd name="connsiteY8" fmla="*/ 5546930 h 5585123"/>
              <a:gd name="connsiteX9" fmla="*/ 3792 w 3259878"/>
              <a:gd name="connsiteY9" fmla="*/ 5533440 h 5585123"/>
              <a:gd name="connsiteX0" fmla="*/ 3792 w 3259878"/>
              <a:gd name="connsiteY0" fmla="*/ 5533440 h 5559160"/>
              <a:gd name="connsiteX1" fmla="*/ 6 w 3259878"/>
              <a:gd name="connsiteY1" fmla="*/ 55150 h 5559160"/>
              <a:gd name="connsiteX2" fmla="*/ 156959 w 3259878"/>
              <a:gd name="connsiteY2" fmla="*/ 13002 h 5559160"/>
              <a:gd name="connsiteX3" fmla="*/ 575142 w 3259878"/>
              <a:gd name="connsiteY3" fmla="*/ 3093 h 5559160"/>
              <a:gd name="connsiteX4" fmla="*/ 1174719 w 3259878"/>
              <a:gd name="connsiteY4" fmla="*/ 98762 h 5559160"/>
              <a:gd name="connsiteX5" fmla="*/ 2175892 w 3259878"/>
              <a:gd name="connsiteY5" fmla="*/ 591675 h 5559160"/>
              <a:gd name="connsiteX6" fmla="*/ 3257310 w 3259878"/>
              <a:gd name="connsiteY6" fmla="*/ 2785356 h 5559160"/>
              <a:gd name="connsiteX7" fmla="*/ 2284952 w 3259878"/>
              <a:gd name="connsiteY7" fmla="*/ 4905235 h 5559160"/>
              <a:gd name="connsiteX8" fmla="*/ 906147 w 3259878"/>
              <a:gd name="connsiteY8" fmla="*/ 5546930 h 5559160"/>
              <a:gd name="connsiteX9" fmla="*/ 3792 w 3259878"/>
              <a:gd name="connsiteY9" fmla="*/ 5533440 h 5559160"/>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951365"/>
              <a:gd name="connsiteX1" fmla="*/ 6 w 3259878"/>
              <a:gd name="connsiteY1" fmla="*/ 55150 h 5951365"/>
              <a:gd name="connsiteX2" fmla="*/ 156959 w 3259878"/>
              <a:gd name="connsiteY2" fmla="*/ 13002 h 5951365"/>
              <a:gd name="connsiteX3" fmla="*/ 575142 w 3259878"/>
              <a:gd name="connsiteY3" fmla="*/ 3093 h 5951365"/>
              <a:gd name="connsiteX4" fmla="*/ 1174719 w 3259878"/>
              <a:gd name="connsiteY4" fmla="*/ 98762 h 5951365"/>
              <a:gd name="connsiteX5" fmla="*/ 2175892 w 3259878"/>
              <a:gd name="connsiteY5" fmla="*/ 591675 h 5951365"/>
              <a:gd name="connsiteX6" fmla="*/ 3257310 w 3259878"/>
              <a:gd name="connsiteY6" fmla="*/ 2785356 h 5951365"/>
              <a:gd name="connsiteX7" fmla="*/ 2284952 w 3259878"/>
              <a:gd name="connsiteY7" fmla="*/ 4905235 h 5951365"/>
              <a:gd name="connsiteX8" fmla="*/ 906147 w 3259878"/>
              <a:gd name="connsiteY8" fmla="*/ 5546930 h 5951365"/>
              <a:gd name="connsiteX9" fmla="*/ 384445 w 3259878"/>
              <a:gd name="connsiteY9" fmla="*/ 5576886 h 5951365"/>
              <a:gd name="connsiteX10" fmla="*/ 3792 w 3259878"/>
              <a:gd name="connsiteY10" fmla="*/ 5533440 h 5951365"/>
              <a:gd name="connsiteX0" fmla="*/ 3792 w 3259878"/>
              <a:gd name="connsiteY0" fmla="*/ 5533440 h 5577551"/>
              <a:gd name="connsiteX1" fmla="*/ 6 w 3259878"/>
              <a:gd name="connsiteY1" fmla="*/ 55150 h 5577551"/>
              <a:gd name="connsiteX2" fmla="*/ 156959 w 3259878"/>
              <a:gd name="connsiteY2" fmla="*/ 13002 h 5577551"/>
              <a:gd name="connsiteX3" fmla="*/ 575142 w 3259878"/>
              <a:gd name="connsiteY3" fmla="*/ 3093 h 5577551"/>
              <a:gd name="connsiteX4" fmla="*/ 1174719 w 3259878"/>
              <a:gd name="connsiteY4" fmla="*/ 98762 h 5577551"/>
              <a:gd name="connsiteX5" fmla="*/ 2175892 w 3259878"/>
              <a:gd name="connsiteY5" fmla="*/ 591675 h 5577551"/>
              <a:gd name="connsiteX6" fmla="*/ 3257310 w 3259878"/>
              <a:gd name="connsiteY6" fmla="*/ 2785356 h 5577551"/>
              <a:gd name="connsiteX7" fmla="*/ 2284952 w 3259878"/>
              <a:gd name="connsiteY7" fmla="*/ 4905235 h 5577551"/>
              <a:gd name="connsiteX8" fmla="*/ 906147 w 3259878"/>
              <a:gd name="connsiteY8" fmla="*/ 5546930 h 5577551"/>
              <a:gd name="connsiteX9" fmla="*/ 384445 w 3259878"/>
              <a:gd name="connsiteY9" fmla="*/ 5576886 h 5577551"/>
              <a:gd name="connsiteX10" fmla="*/ 3792 w 3259878"/>
              <a:gd name="connsiteY10" fmla="*/ 5533440 h 557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878" h="5577551">
                <a:moveTo>
                  <a:pt x="3792" y="5533440"/>
                </a:moveTo>
                <a:cubicBezTo>
                  <a:pt x="7696" y="5624200"/>
                  <a:pt x="-227" y="26616"/>
                  <a:pt x="6" y="55150"/>
                </a:cubicBezTo>
                <a:cubicBezTo>
                  <a:pt x="2881" y="28718"/>
                  <a:pt x="77595" y="18171"/>
                  <a:pt x="156959" y="13002"/>
                </a:cubicBezTo>
                <a:cubicBezTo>
                  <a:pt x="273561" y="-443"/>
                  <a:pt x="401377" y="-2925"/>
                  <a:pt x="575142" y="3093"/>
                </a:cubicBezTo>
                <a:cubicBezTo>
                  <a:pt x="748907" y="9111"/>
                  <a:pt x="950681" y="44799"/>
                  <a:pt x="1174719" y="98762"/>
                </a:cubicBezTo>
                <a:cubicBezTo>
                  <a:pt x="1464957" y="189962"/>
                  <a:pt x="1708804" y="259761"/>
                  <a:pt x="2175892" y="591675"/>
                </a:cubicBezTo>
                <a:cubicBezTo>
                  <a:pt x="2730510" y="994584"/>
                  <a:pt x="3303028" y="1859645"/>
                  <a:pt x="3257310" y="2785356"/>
                </a:cubicBezTo>
                <a:cubicBezTo>
                  <a:pt x="3238619" y="3492722"/>
                  <a:pt x="3127403" y="4114411"/>
                  <a:pt x="2284952" y="4905235"/>
                </a:cubicBezTo>
                <a:cubicBezTo>
                  <a:pt x="1706212" y="5405494"/>
                  <a:pt x="1131872" y="5505326"/>
                  <a:pt x="906147" y="5546930"/>
                </a:cubicBezTo>
                <a:cubicBezTo>
                  <a:pt x="680422" y="5588534"/>
                  <a:pt x="464499" y="5574996"/>
                  <a:pt x="384445" y="5576886"/>
                </a:cubicBezTo>
                <a:cubicBezTo>
                  <a:pt x="234053" y="5574638"/>
                  <a:pt x="-4542" y="5546914"/>
                  <a:pt x="3792" y="553344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lvl1pPr>
          </a:lstStyle>
          <a:p>
            <a:r>
              <a:rPr lang="en-US" smtClean="0"/>
              <a:t>Click icon to add picture</a:t>
            </a:r>
            <a:endParaRPr lang="en-US" dirty="0"/>
          </a:p>
        </p:txBody>
      </p:sp>
    </p:spTree>
    <p:extLst>
      <p:ext uri="{BB962C8B-B14F-4D97-AF65-F5344CB8AC3E}">
        <p14:creationId xmlns:p14="http://schemas.microsoft.com/office/powerpoint/2010/main" val="36794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7"/>
          <p:cNvSpPr>
            <a:spLocks noGrp="1" noChangeArrowheads="1"/>
          </p:cNvSpPr>
          <p:nvPr>
            <p:ph type="ctrTitle" sz="quarter"/>
          </p:nvPr>
        </p:nvSpPr>
        <p:spPr>
          <a:xfrm>
            <a:off x="3829050" y="2376584"/>
            <a:ext cx="4933949" cy="11818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0"/>
              </a:spcBef>
              <a:defRPr lang="en-US" sz="4800" b="1" noProof="0" smtClean="0">
                <a:solidFill>
                  <a:schemeClr val="accent1"/>
                </a:solidFill>
                <a:latin typeface="+mj-lt"/>
              </a:defRPr>
            </a:lvl1pPr>
          </a:lstStyle>
          <a:p>
            <a:pPr lvl="0">
              <a:spcBef>
                <a:spcPct val="25000"/>
              </a:spcBef>
            </a:pPr>
            <a:r>
              <a:rPr lang="en-US" noProof="0" dirty="0" smtClean="0"/>
              <a:t>Click to edit Master title style</a:t>
            </a:r>
          </a:p>
        </p:txBody>
      </p:sp>
      <p:sp>
        <p:nvSpPr>
          <p:cNvPr id="12" name="Rectangle 8"/>
          <p:cNvSpPr>
            <a:spLocks noGrp="1" noChangeArrowheads="1"/>
          </p:cNvSpPr>
          <p:nvPr>
            <p:ph type="subTitle" sz="quarter" idx="1"/>
          </p:nvPr>
        </p:nvSpPr>
        <p:spPr>
          <a:xfrm>
            <a:off x="3829050" y="3679377"/>
            <a:ext cx="4905375" cy="332399"/>
          </a:xfrm>
        </p:spPr>
        <p:txBody>
          <a:bodyPr wrap="square">
            <a:spAutoFit/>
          </a:bodyPr>
          <a:lstStyle>
            <a:lvl1pPr algn="r">
              <a:lnSpc>
                <a:spcPct val="90000"/>
              </a:lnSpc>
              <a:spcBef>
                <a:spcPts val="600"/>
              </a:spcBef>
              <a:defRPr sz="2400" b="0">
                <a:solidFill>
                  <a:schemeClr val="accent5"/>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6917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bg bwMode="invGray">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spcBef>
                <a:spcPts val="1200"/>
              </a:spcBef>
              <a:defRPr sz="2800">
                <a:solidFill>
                  <a:schemeClr val="accent5"/>
                </a:solidFill>
              </a:defRPr>
            </a:lvl1pPr>
            <a:lvl2pPr>
              <a:spcBef>
                <a:spcPts val="1200"/>
              </a:spcBef>
              <a:defRPr sz="2400">
                <a:solidFill>
                  <a:schemeClr val="accent5"/>
                </a:solidFill>
              </a:defRPr>
            </a:lvl2pPr>
            <a:lvl3pPr>
              <a:spcBef>
                <a:spcPts val="300"/>
              </a:spcBef>
              <a:defRPr sz="2000">
                <a:solidFill>
                  <a:schemeClr val="accent5"/>
                </a:solidFill>
              </a:defRPr>
            </a:lvl3pPr>
            <a:lvl4pPr>
              <a:spcBef>
                <a:spcPts val="300"/>
              </a:spcBef>
              <a:defRPr sz="2000">
                <a:solidFill>
                  <a:schemeClr val="accent5"/>
                </a:solidFill>
              </a:defRPr>
            </a:lvl4pPr>
            <a:lvl5pPr>
              <a:spcBef>
                <a:spcPts val="3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3095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2076450"/>
            <a:ext cx="8459788" cy="1815882"/>
          </a:xfrm>
        </p:spPr>
        <p:txBody>
          <a:bodyPr>
            <a:spAutoFit/>
          </a:bodyPr>
          <a:lstStyle>
            <a:lvl1pPr>
              <a:spcBef>
                <a:spcPts val="1200"/>
              </a:spcBef>
              <a:defRPr>
                <a:solidFill>
                  <a:schemeClr val="accent5"/>
                </a:solidFill>
              </a:defRPr>
            </a:lvl1pPr>
            <a:lvl2pPr>
              <a:spcBef>
                <a:spcPts val="1200"/>
              </a:spcBef>
              <a:defRPr sz="2400">
                <a:solidFill>
                  <a:schemeClr val="accent5"/>
                </a:solidFill>
              </a:defRPr>
            </a:lvl2pPr>
            <a:lvl3pPr>
              <a:spcBef>
                <a:spcPts val="400"/>
              </a:spcBef>
              <a:defRPr sz="2000">
                <a:solidFill>
                  <a:schemeClr val="accent5"/>
                </a:solidFill>
              </a:defRPr>
            </a:lvl3pPr>
            <a:lvl4pPr>
              <a:spcBef>
                <a:spcPts val="400"/>
              </a:spcBef>
              <a:defRPr sz="2000">
                <a:solidFill>
                  <a:schemeClr val="accent5"/>
                </a:solidFill>
              </a:defRPr>
            </a:lvl4pPr>
            <a:lvl5pPr>
              <a:spcBef>
                <a:spcPts val="4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339725" y="1449746"/>
            <a:ext cx="8475663" cy="431800"/>
          </a:xfrm>
        </p:spPr>
        <p:txBody>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81528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1066800"/>
            <a:ext cx="8459788" cy="1777410"/>
          </a:xfrm>
        </p:spPr>
        <p:txBody>
          <a:bodyPr>
            <a:spAutoFit/>
          </a:bodyPr>
          <a:lstStyle>
            <a:lvl1pPr>
              <a:spcBef>
                <a:spcPts val="1200"/>
              </a:spcBef>
              <a:defRPr sz="2800">
                <a:solidFill>
                  <a:schemeClr val="accent5"/>
                </a:solidFill>
              </a:defRPr>
            </a:lvl1pPr>
            <a:lvl2pPr marL="342900" indent="-284163">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561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nd Subtitle and Content Text Heav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342900" y="1457326"/>
            <a:ext cx="8459788" cy="1777410"/>
          </a:xfrm>
        </p:spPr>
        <p:txBody>
          <a:bodyPr>
            <a:spAutoFit/>
          </a:bodyPr>
          <a:lstStyle>
            <a:lvl1pPr>
              <a:spcBef>
                <a:spcPts val="1200"/>
              </a:spcBef>
              <a:defRPr sz="2800">
                <a:solidFill>
                  <a:schemeClr val="accent5"/>
                </a:solidFill>
              </a:defRPr>
            </a:lvl1pPr>
            <a:lvl2pPr>
              <a:defRPr sz="2400">
                <a:solidFill>
                  <a:schemeClr val="accent5"/>
                </a:solidFill>
              </a:defRPr>
            </a:lvl2pPr>
            <a:lvl3pPr>
              <a:defRPr sz="2000">
                <a:solidFill>
                  <a:schemeClr val="accent5"/>
                </a:solidFill>
              </a:defRPr>
            </a:lvl3pPr>
            <a:lvl4pPr>
              <a:defRPr sz="2000">
                <a:solidFill>
                  <a:schemeClr val="accent5"/>
                </a:solidFill>
              </a:defRPr>
            </a:lvl4pPr>
            <a:lvl5pPr>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4"/>
          <p:cNvSpPr>
            <a:spLocks noGrp="1"/>
          </p:cNvSpPr>
          <p:nvPr>
            <p:ph type="body" sz="quarter" idx="10"/>
          </p:nvPr>
        </p:nvSpPr>
        <p:spPr>
          <a:xfrm>
            <a:off x="339725" y="906821"/>
            <a:ext cx="8475663" cy="344710"/>
          </a:xfrm>
        </p:spPr>
        <p:txBody>
          <a:bodyPr>
            <a:spAutoFit/>
          </a:bodyPr>
          <a:lstStyle>
            <a:lvl1pPr>
              <a:lnSpc>
                <a:spcPct val="80000"/>
              </a:lnSpc>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2401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42900" y="1527048"/>
            <a:ext cx="4086225" cy="1777410"/>
          </a:xfrm>
        </p:spPr>
        <p:txBody>
          <a:bodyPr>
            <a:spAutoFit/>
          </a:bodyPr>
          <a:lstStyle>
            <a:lvl1pPr>
              <a:defRPr sz="2800">
                <a:solidFill>
                  <a:schemeClr val="accent5"/>
                </a:solidFill>
              </a:defRPr>
            </a:lvl1pPr>
            <a:lvl2pPr marL="285750" indent="-285750">
              <a:defRPr sz="2400">
                <a:solidFill>
                  <a:schemeClr val="accent5"/>
                </a:solidFill>
              </a:defRPr>
            </a:lvl2pPr>
            <a:lvl3pPr marL="571500" indent="-230188">
              <a:defRPr sz="2000">
                <a:solidFill>
                  <a:schemeClr val="accent5"/>
                </a:solidFill>
              </a:defRPr>
            </a:lvl3pPr>
            <a:lvl4pPr marL="914400" indent="-227013">
              <a:defRPr sz="2000">
                <a:solidFill>
                  <a:schemeClr val="accent5"/>
                </a:solidFill>
              </a:defRPr>
            </a:lvl4pPr>
            <a:lvl5pPr marL="1257300" indent="-225425">
              <a:defRPr sz="20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33924" y="1527048"/>
            <a:ext cx="4068763" cy="1728165"/>
          </a:xfrm>
        </p:spPr>
        <p:txBody>
          <a:bodyPr>
            <a:spAutoFit/>
          </a:bodyPr>
          <a:lstStyle>
            <a:lvl1pPr>
              <a:defRPr sz="2400">
                <a:solidFill>
                  <a:schemeClr val="accent5"/>
                </a:solidFill>
              </a:defRPr>
            </a:lvl1pPr>
            <a:lvl2pPr marL="285750" indent="-285750" algn="l" rtl="0" eaLnBrk="1" fontAlgn="base" hangingPunct="1">
              <a:lnSpc>
                <a:spcPct val="90000"/>
              </a:lnSpc>
              <a:spcAft>
                <a:spcPct val="0"/>
              </a:spcAft>
              <a:buClr>
                <a:schemeClr val="accent1"/>
              </a:buClr>
              <a:defRPr lang="en-US" sz="2400" dirty="0" smtClean="0">
                <a:solidFill>
                  <a:schemeClr val="accent5"/>
                </a:solidFill>
                <a:latin typeface="+mn-lt"/>
              </a:defRPr>
            </a:lvl2pPr>
            <a:lvl3pPr marL="571500" indent="-230188" algn="l" rtl="0" eaLnBrk="1" fontAlgn="base" hangingPunct="1">
              <a:lnSpc>
                <a:spcPct val="90000"/>
              </a:lnSpc>
              <a:spcAft>
                <a:spcPct val="0"/>
              </a:spcAft>
              <a:buClr>
                <a:schemeClr val="accent1"/>
              </a:buClr>
              <a:defRPr lang="en-US" sz="2000" dirty="0" smtClean="0">
                <a:solidFill>
                  <a:schemeClr val="accent5"/>
                </a:solidFill>
                <a:latin typeface="+mn-lt"/>
              </a:defRPr>
            </a:lvl3pPr>
            <a:lvl4pPr marL="914400" indent="-227013" algn="l" rtl="0" eaLnBrk="1" fontAlgn="base" hangingPunct="1">
              <a:lnSpc>
                <a:spcPct val="90000"/>
              </a:lnSpc>
              <a:spcAft>
                <a:spcPct val="0"/>
              </a:spcAft>
              <a:buClr>
                <a:schemeClr val="accent1"/>
              </a:buClr>
              <a:defRPr lang="en-US" sz="2000" dirty="0" smtClean="0">
                <a:solidFill>
                  <a:schemeClr val="accent5"/>
                </a:solidFill>
                <a:latin typeface="+mn-lt"/>
              </a:defRPr>
            </a:lvl4pPr>
            <a:lvl5pPr marL="1257300" indent="-225425" algn="l" rtl="0" eaLnBrk="1" fontAlgn="base" hangingPunct="1">
              <a:lnSpc>
                <a:spcPct val="90000"/>
              </a:lnSpc>
              <a:spcAft>
                <a:spcPct val="0"/>
              </a:spcAft>
              <a:buClr>
                <a:schemeClr val="accent1"/>
              </a:buClr>
              <a:defRPr lang="en-GB" sz="2000" dirty="0">
                <a:solidFill>
                  <a:schemeClr val="accent5"/>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50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42900"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10" hasCustomPrompt="1"/>
          </p:nvPr>
        </p:nvSpPr>
        <p:spPr>
          <a:xfrm>
            <a:off x="3206870"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sz="half" idx="11" hasCustomPrompt="1"/>
          </p:nvPr>
        </p:nvSpPr>
        <p:spPr>
          <a:xfrm>
            <a:off x="6063201" y="1527048"/>
            <a:ext cx="2744249" cy="1506566"/>
          </a:xfrm>
        </p:spPr>
        <p:txBody>
          <a:bodyPr>
            <a:spAutoFit/>
          </a:bodyPr>
          <a:lstStyle>
            <a:lvl1pPr>
              <a:defRPr sz="2400">
                <a:solidFill>
                  <a:schemeClr val="accent5"/>
                </a:solidFill>
              </a:defRPr>
            </a:lvl1pPr>
            <a:lvl2pPr marL="180975" indent="-179388">
              <a:defRPr sz="2000">
                <a:solidFill>
                  <a:schemeClr val="accent5"/>
                </a:solidFill>
              </a:defRPr>
            </a:lvl2pPr>
            <a:lvl3pPr marL="361950" indent="-180975">
              <a:defRPr sz="1600">
                <a:solidFill>
                  <a:schemeClr val="accent5"/>
                </a:solidFill>
              </a:defRPr>
            </a:lvl3pPr>
            <a:lvl4pPr marL="542925" indent="-180975">
              <a:defRPr sz="1600">
                <a:solidFill>
                  <a:schemeClr val="accent5"/>
                </a:solidFill>
              </a:defRPr>
            </a:lvl4pPr>
            <a:lvl5pPr marL="715963" indent="-173038">
              <a:defRPr sz="1600">
                <a:solidFill>
                  <a:schemeClr val="accent5"/>
                </a:solidFill>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5201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8142" y="1625938"/>
            <a:ext cx="4080983" cy="295466"/>
          </a:xfrm>
        </p:spPr>
        <p:txBody>
          <a:bodyPr anchor="b" anchorCtr="0">
            <a:spAutoFit/>
          </a:bodyPr>
          <a:lstStyle>
            <a:lvl1pPr marL="0" indent="0" algn="ctr">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4" name="Content Placeholder 3"/>
          <p:cNvSpPr>
            <a:spLocks noGrp="1"/>
          </p:cNvSpPr>
          <p:nvPr>
            <p:ph sz="half" idx="2" hasCustomPrompt="1"/>
          </p:nvPr>
        </p:nvSpPr>
        <p:spPr>
          <a:xfrm>
            <a:off x="348142" y="2048839"/>
            <a:ext cx="4080983" cy="1728165"/>
          </a:xfrm>
        </p:spPr>
        <p:txBody>
          <a:bodyPr>
            <a:spAutoFit/>
          </a:bodyPr>
          <a:lstStyle>
            <a:lvl1pPr>
              <a:defRPr sz="2400">
                <a:solidFill>
                  <a:schemeClr val="accent5"/>
                </a:solidFill>
              </a:defRPr>
            </a:lvl1pPr>
            <a:lvl2pPr marL="228600" indent="-228600">
              <a:defRPr sz="2400">
                <a:solidFill>
                  <a:schemeClr val="accent5"/>
                </a:solidFill>
              </a:defRPr>
            </a:lvl2pPr>
            <a:lvl3pPr marL="514350" indent="-228600">
              <a:defRPr sz="2000">
                <a:solidFill>
                  <a:schemeClr val="accent5"/>
                </a:solidFill>
              </a:defRPr>
            </a:lvl3pPr>
            <a:lvl4pPr marL="800100" indent="-220663">
              <a:defRPr sz="2000">
                <a:solidFill>
                  <a:schemeClr val="accent5"/>
                </a:solidFill>
              </a:defRPr>
            </a:lvl4pPr>
            <a:lvl5pPr marL="114458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hasCustomPrompt="1"/>
          </p:nvPr>
        </p:nvSpPr>
        <p:spPr>
          <a:xfrm>
            <a:off x="4725792" y="1625938"/>
            <a:ext cx="4081658" cy="295466"/>
          </a:xfrm>
        </p:spPr>
        <p:txBody>
          <a:bodyPr anchor="b" anchorCtr="0">
            <a:spAutoFit/>
          </a:bodyPr>
          <a:lstStyle>
            <a:lvl1pPr marL="0" indent="0" algn="ctr">
              <a:lnSpc>
                <a:spcPct val="80000"/>
              </a:lnSpc>
              <a:buNone/>
              <a:defRPr sz="24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a:t>
            </a:r>
          </a:p>
        </p:txBody>
      </p:sp>
      <p:sp>
        <p:nvSpPr>
          <p:cNvPr id="9" name="Title 1"/>
          <p:cNvSpPr>
            <a:spLocks noGrp="1"/>
          </p:cNvSpPr>
          <p:nvPr>
            <p:ph type="title"/>
          </p:nvPr>
        </p:nvSpPr>
        <p:spPr>
          <a:xfrm>
            <a:off x="342900" y="280988"/>
            <a:ext cx="8459788" cy="492443"/>
          </a:xfrm>
        </p:spPr>
        <p:txBody>
          <a:bodyPr>
            <a:spAutoFit/>
          </a:bodyPr>
          <a:lstStyle/>
          <a:p>
            <a:r>
              <a:rPr lang="en-US" smtClean="0"/>
              <a:t>Click to edit Master title style</a:t>
            </a:r>
            <a:endParaRPr lang="en-GB" dirty="0"/>
          </a:p>
        </p:txBody>
      </p:sp>
      <p:sp>
        <p:nvSpPr>
          <p:cNvPr id="10" name="Content Placeholder 3"/>
          <p:cNvSpPr>
            <a:spLocks noGrp="1"/>
          </p:cNvSpPr>
          <p:nvPr>
            <p:ph sz="half" idx="10" hasCustomPrompt="1"/>
          </p:nvPr>
        </p:nvSpPr>
        <p:spPr>
          <a:xfrm>
            <a:off x="4733925" y="2057401"/>
            <a:ext cx="4080055" cy="1728165"/>
          </a:xfrm>
        </p:spPr>
        <p:txBody>
          <a:bodyPr>
            <a:spAutoFit/>
          </a:bodyPr>
          <a:lstStyle>
            <a:lvl1pPr>
              <a:defRPr sz="2400">
                <a:solidFill>
                  <a:schemeClr val="accent5"/>
                </a:solidFill>
              </a:defRPr>
            </a:lvl1pPr>
            <a:lvl2pPr marL="228600" indent="-227013">
              <a:defRPr sz="2400">
                <a:solidFill>
                  <a:schemeClr val="accent5"/>
                </a:solidFill>
              </a:defRPr>
            </a:lvl2pPr>
            <a:lvl3pPr marL="574675" indent="-241300">
              <a:defRPr sz="2000">
                <a:solidFill>
                  <a:schemeClr val="accent5"/>
                </a:solidFill>
              </a:defRPr>
            </a:lvl3pPr>
            <a:lvl4pPr marL="914400" indent="-220663">
              <a:defRPr sz="2000">
                <a:solidFill>
                  <a:schemeClr val="accent5"/>
                </a:solidFill>
              </a:defRPr>
            </a:lvl4pPr>
            <a:lvl5pPr marL="1201738" indent="-228600">
              <a:defRPr sz="2000">
                <a:solidFill>
                  <a:schemeClr val="accent5"/>
                </a:solidFill>
              </a:defRPr>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517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410406319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80988"/>
            <a:ext cx="8459788" cy="608245"/>
          </a:xfrm>
        </p:spPr>
        <p:txBody>
          <a:bodyPr/>
          <a:lstStyle>
            <a:lvl1pPr>
              <a:defRPr/>
            </a:lvl1pPr>
          </a:lstStyle>
          <a:p>
            <a:r>
              <a:rPr lang="en-US" smtClean="0"/>
              <a:t>Click to edit Master title style</a:t>
            </a:r>
            <a:endParaRPr lang="en-GB" dirty="0"/>
          </a:p>
        </p:txBody>
      </p:sp>
      <p:sp>
        <p:nvSpPr>
          <p:cNvPr id="4" name="Text Placeholder 4"/>
          <p:cNvSpPr>
            <a:spLocks noGrp="1"/>
          </p:cNvSpPr>
          <p:nvPr>
            <p:ph type="body" sz="quarter" idx="10"/>
          </p:nvPr>
        </p:nvSpPr>
        <p:spPr>
          <a:xfrm>
            <a:off x="339725" y="906821"/>
            <a:ext cx="8475663" cy="344710"/>
          </a:xfrm>
        </p:spPr>
        <p:txBody>
          <a:bodyPr>
            <a:spAutoFit/>
          </a:bodyPr>
          <a:lstStyle>
            <a:lvl1pPr>
              <a:spcBef>
                <a:spcPts val="1200"/>
              </a:spcBef>
              <a:defRPr sz="2800">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67690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6092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0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80615" name="Rectangle 7"/>
          <p:cNvSpPr>
            <a:spLocks noGrp="1" noChangeArrowheads="1"/>
          </p:cNvSpPr>
          <p:nvPr>
            <p:ph type="ctrTitle" sz="quarter" hasCustomPrompt="1"/>
          </p:nvPr>
        </p:nvSpPr>
        <p:spPr>
          <a:xfrm>
            <a:off x="514351" y="1776889"/>
            <a:ext cx="6894576" cy="59093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lnSpc>
                <a:spcPct val="80000"/>
              </a:lnSpc>
              <a:spcBef>
                <a:spcPts val="1200"/>
              </a:spcBef>
              <a:defRPr lang="en-US" sz="4800" b="1" noProof="0" smtClean="0">
                <a:solidFill>
                  <a:schemeClr val="accent1"/>
                </a:solidFill>
                <a:latin typeface="+mj-lt"/>
              </a:defRPr>
            </a:lvl1pPr>
          </a:lstStyle>
          <a:p>
            <a:pPr lvl="0">
              <a:spcBef>
                <a:spcPct val="25000"/>
              </a:spcBef>
            </a:pPr>
            <a:r>
              <a:rPr lang="en-US" noProof="0" dirty="0" smtClean="0"/>
              <a:t>Thank you</a:t>
            </a:r>
          </a:p>
        </p:txBody>
      </p:sp>
      <p:sp>
        <p:nvSpPr>
          <p:cNvPr id="580616" name="Rectangle 8"/>
          <p:cNvSpPr>
            <a:spLocks noGrp="1" noChangeArrowheads="1"/>
          </p:cNvSpPr>
          <p:nvPr>
            <p:ph type="subTitle" sz="quarter" idx="1"/>
          </p:nvPr>
        </p:nvSpPr>
        <p:spPr bwMode="white">
          <a:xfrm>
            <a:off x="5676901" y="3393627"/>
            <a:ext cx="1866899" cy="886397"/>
          </a:xfrm>
        </p:spPr>
        <p:txBody>
          <a:bodyPr wrap="square" anchor="ctr">
            <a:spAutoFit/>
          </a:bodyPr>
          <a:lstStyle>
            <a:lvl1pPr algn="ctr">
              <a:lnSpc>
                <a:spcPct val="80000"/>
              </a:lnSpc>
              <a:spcBef>
                <a:spcPts val="600"/>
              </a:spcBef>
              <a:defRPr sz="2400" b="0">
                <a:solidFill>
                  <a:schemeClr val="bg1"/>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60483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0116439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4120722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83894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chemeClr val="accent3"/>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778127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5" name="Picture 4"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265775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2267518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2873278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9233560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54856956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386051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633223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8893680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266172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6736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157470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7938846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41082" t="15080" r="1149"/>
          <a:stretch/>
        </p:blipFill>
        <p:spPr>
          <a:xfrm>
            <a:off x="0" y="-1"/>
            <a:ext cx="9144000" cy="3162299"/>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rgbClr val="005CB9"/>
                </a:solidFill>
                <a:latin typeface="GE Inspira Pitch"/>
                <a:cs typeface="GE Inspira Pitch"/>
              </a:rPr>
              <a:t>Imagination </a:t>
            </a:r>
            <a:r>
              <a:rPr lang="en-US" sz="1600" b="1" dirty="0">
                <a:solidFill>
                  <a:srgbClr val="005CB9"/>
                </a:solidFill>
                <a:latin typeface="GE Inspira Pitch"/>
                <a:cs typeface="GE Inspira Pitch"/>
              </a:rPr>
              <a:t>at </a:t>
            </a:r>
            <a:r>
              <a:rPr lang="en-US" sz="1600" b="1" dirty="0" smtClean="0">
                <a:solidFill>
                  <a:srgbClr val="005CB9"/>
                </a:solidFill>
                <a:latin typeface="GE Inspira Pitch"/>
                <a:cs typeface="GE Inspira Pitch"/>
              </a:rPr>
              <a:t>work.</a:t>
            </a:r>
            <a:endParaRPr lang="en-US" sz="1600" b="1" dirty="0">
              <a:solidFill>
                <a:srgbClr val="005CB9"/>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7541452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37966"/>
          <a:stretch/>
        </p:blipFill>
        <p:spPr>
          <a:xfrm>
            <a:off x="5065978" y="-1"/>
            <a:ext cx="3658074" cy="5102651"/>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15311138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59519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8" name="Picture 7"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7"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9298439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a:xfrm>
            <a:off x="411480" y="539496"/>
            <a:ext cx="8311896" cy="886968"/>
          </a:xfrm>
        </p:spPr>
        <p:txBody>
          <a:bodyPr/>
          <a:lstStyle>
            <a:lvl1pPr marL="0" marR="0" indent="0" algn="l" defTabSz="457200" rtl="0" eaLnBrk="1" fontAlgn="auto" latinLnBrk="0" hangingPunct="1">
              <a:lnSpc>
                <a:spcPct val="90000"/>
              </a:lnSpc>
              <a:spcBef>
                <a:spcPct val="0"/>
              </a:spcBef>
              <a:spcAft>
                <a:spcPts val="0"/>
              </a:spcAft>
              <a:buClrTx/>
              <a:buSzTx/>
              <a:buFontTx/>
              <a:buNone/>
              <a:tabLst/>
              <a:defRPr sz="3600">
                <a:solidFill>
                  <a:schemeClr val="tx2"/>
                </a:solidFill>
              </a:defRPr>
            </a:lvl1pPr>
          </a:lstStyle>
          <a:p>
            <a:pPr>
              <a:lnSpc>
                <a:spcPct val="90000"/>
              </a:lnSpc>
            </a:pPr>
            <a:r>
              <a:rPr lang="en-US" dirty="0" smtClean="0"/>
              <a:t>Click to insert headline</a:t>
            </a:r>
            <a:endParaRPr lang="en-US" dirty="0"/>
          </a:p>
        </p:txBody>
      </p:sp>
    </p:spTree>
    <p:extLst>
      <p:ext uri="{BB962C8B-B14F-4D97-AF65-F5344CB8AC3E}">
        <p14:creationId xmlns:p14="http://schemas.microsoft.com/office/powerpoint/2010/main" val="239962301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13716589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739915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8604822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6746750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0" name="Text Placeholder 9"/>
          <p:cNvSpPr>
            <a:spLocks noGrp="1"/>
          </p:cNvSpPr>
          <p:nvPr>
            <p:ph type="body" sz="quarter" idx="17" hasCustomPrompt="1"/>
          </p:nvPr>
        </p:nvSpPr>
        <p:spPr>
          <a:xfrm>
            <a:off x="6025896" y="3968496"/>
            <a:ext cx="3118104" cy="2075688"/>
          </a:xfrm>
          <a:solidFill>
            <a:schemeClr val="accent1"/>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5"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6"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922656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1591267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8" name="Text Box 18"/>
          <p:cNvSpPr txBox="1">
            <a:spLocks noChangeArrowheads="1"/>
          </p:cNvSpPr>
          <p:nvPr userDrawn="1"/>
        </p:nvSpPr>
        <p:spPr bwMode="auto">
          <a:xfrm>
            <a:off x="6442075" y="6229350"/>
            <a:ext cx="2455863" cy="2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pPr>
            <a:fld id="{95990F28-EF56-40AF-B6C1-2CF755EA3890}" type="slidenum">
              <a:rPr lang="en-US" sz="900"/>
              <a:pPr algn="r">
                <a:lnSpc>
                  <a:spcPct val="90000"/>
                </a:lnSpc>
              </a:pPr>
              <a:t>‹#›</a:t>
            </a:fld>
            <a:r>
              <a:rPr lang="en-US" sz="900" dirty="0"/>
              <a:t> </a:t>
            </a:r>
          </a:p>
        </p:txBody>
      </p:sp>
      <p:sp>
        <p:nvSpPr>
          <p:cNvPr id="9" name="Slide Number Placeholder 1"/>
          <p:cNvSpPr>
            <a:spLocks noGrp="1"/>
          </p:cNvSpPr>
          <p:nvPr userDrawn="1"/>
        </p:nvSpPr>
        <p:spPr>
          <a:xfrm>
            <a:off x="3288637" y="6625242"/>
            <a:ext cx="2566684" cy="215423"/>
          </a:xfrm>
          <a:prstGeom prst="rect">
            <a:avLst/>
          </a:prstGeom>
        </p:spPr>
        <p:txBody>
          <a:bodyPr vert="horz" wrap="none" lIns="91418" tIns="45710" rIns="91418" bIns="45710" rtlCol="0" anchor="t">
            <a:spAutoFit/>
          </a:bodyPr>
          <a:lstStyle>
            <a:defPPr>
              <a:defRPr lang="en-US"/>
            </a:defPPr>
            <a:lvl1pPr algn="l" rtl="0" eaLnBrk="0" fontAlgn="base" hangingPunct="0">
              <a:spcBef>
                <a:spcPct val="0"/>
              </a:spcBef>
              <a:spcAft>
                <a:spcPct val="0"/>
              </a:spcAft>
              <a:defRPr sz="3200" kern="1200">
                <a:solidFill>
                  <a:schemeClr val="tx1"/>
                </a:solidFill>
                <a:latin typeface="GE Inspira Pitch" pitchFamily="34" charset="0"/>
                <a:ea typeface="+mn-ea"/>
                <a:cs typeface="+mn-cs"/>
              </a:defRPr>
            </a:lvl1pPr>
            <a:lvl2pPr marL="457200" algn="l" rtl="0" eaLnBrk="0" fontAlgn="base" hangingPunct="0">
              <a:spcBef>
                <a:spcPct val="0"/>
              </a:spcBef>
              <a:spcAft>
                <a:spcPct val="0"/>
              </a:spcAft>
              <a:defRPr sz="3200" kern="1200">
                <a:solidFill>
                  <a:schemeClr val="tx1"/>
                </a:solidFill>
                <a:latin typeface="GE Inspira Pitch" pitchFamily="34" charset="0"/>
                <a:ea typeface="+mn-ea"/>
                <a:cs typeface="+mn-cs"/>
              </a:defRPr>
            </a:lvl2pPr>
            <a:lvl3pPr marL="914400" algn="l" rtl="0" eaLnBrk="0" fontAlgn="base" hangingPunct="0">
              <a:spcBef>
                <a:spcPct val="0"/>
              </a:spcBef>
              <a:spcAft>
                <a:spcPct val="0"/>
              </a:spcAft>
              <a:defRPr sz="3200" kern="1200">
                <a:solidFill>
                  <a:schemeClr val="tx1"/>
                </a:solidFill>
                <a:latin typeface="GE Inspira Pitch"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GE Inspira Pitch"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GE Inspira Pitch" pitchFamily="34" charset="0"/>
                <a:ea typeface="+mn-ea"/>
                <a:cs typeface="+mn-cs"/>
              </a:defRPr>
            </a:lvl5pPr>
            <a:lvl6pPr marL="2286000" algn="l" defTabSz="914400" rtl="0" eaLnBrk="1" latinLnBrk="0" hangingPunct="1">
              <a:defRPr sz="3200" kern="1200">
                <a:solidFill>
                  <a:schemeClr val="tx1"/>
                </a:solidFill>
                <a:latin typeface="GE Inspira Pitch" pitchFamily="34" charset="0"/>
                <a:ea typeface="+mn-ea"/>
                <a:cs typeface="+mn-cs"/>
              </a:defRPr>
            </a:lvl6pPr>
            <a:lvl7pPr marL="2743200" algn="l" defTabSz="914400" rtl="0" eaLnBrk="1" latinLnBrk="0" hangingPunct="1">
              <a:defRPr sz="3200" kern="1200">
                <a:solidFill>
                  <a:schemeClr val="tx1"/>
                </a:solidFill>
                <a:latin typeface="GE Inspira Pitch" pitchFamily="34" charset="0"/>
                <a:ea typeface="+mn-ea"/>
                <a:cs typeface="+mn-cs"/>
              </a:defRPr>
            </a:lvl7pPr>
            <a:lvl8pPr marL="3200400" algn="l" defTabSz="914400" rtl="0" eaLnBrk="1" latinLnBrk="0" hangingPunct="1">
              <a:defRPr sz="3200" kern="1200">
                <a:solidFill>
                  <a:schemeClr val="tx1"/>
                </a:solidFill>
                <a:latin typeface="GE Inspira Pitch" pitchFamily="34" charset="0"/>
                <a:ea typeface="+mn-ea"/>
                <a:cs typeface="+mn-cs"/>
              </a:defRPr>
            </a:lvl8pPr>
            <a:lvl9pPr marL="3657600" algn="l" defTabSz="914400" rtl="0" eaLnBrk="1" latinLnBrk="0" hangingPunct="1">
              <a:defRPr sz="3200" kern="1200">
                <a:solidFill>
                  <a:schemeClr val="tx1"/>
                </a:solidFill>
                <a:latin typeface="GE Inspira Pitch" pitchFamily="34" charset="0"/>
                <a:ea typeface="+mn-ea"/>
                <a:cs typeface="+mn-cs"/>
              </a:defRPr>
            </a:lvl9pPr>
          </a:lstStyle>
          <a:p>
            <a:r>
              <a:rPr lang="en-US" sz="800" dirty="0">
                <a:latin typeface="+mn-lt"/>
              </a:rPr>
              <a:t>© </a:t>
            </a:r>
            <a:r>
              <a:rPr lang="en-US" sz="800" dirty="0" smtClean="0">
                <a:latin typeface="+mn-lt"/>
              </a:rPr>
              <a:t>2014 </a:t>
            </a:r>
            <a:r>
              <a:rPr lang="en-US" sz="800" dirty="0">
                <a:latin typeface="+mn-lt"/>
              </a:rPr>
              <a:t>General Electric </a:t>
            </a:r>
            <a:r>
              <a:rPr lang="en-US" sz="800" dirty="0" smtClean="0">
                <a:latin typeface="+mn-lt"/>
              </a:rPr>
              <a:t>Company - All </a:t>
            </a:r>
            <a:r>
              <a:rPr lang="en-US" sz="800" dirty="0">
                <a:latin typeface="+mn-lt"/>
              </a:rPr>
              <a:t>rights reserved</a:t>
            </a:r>
          </a:p>
        </p:txBody>
      </p:sp>
    </p:spTree>
    <p:extLst>
      <p:ext uri="{BB962C8B-B14F-4D97-AF65-F5344CB8AC3E}">
        <p14:creationId xmlns:p14="http://schemas.microsoft.com/office/powerpoint/2010/main" val="3133186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74409498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973479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37415092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944389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9865921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893265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8357536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306423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53638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3" name="Date Placeholder 2"/>
          <p:cNvSpPr>
            <a:spLocks noGrp="1"/>
          </p:cNvSpPr>
          <p:nvPr>
            <p:ph type="dt" sz="half" idx="11"/>
          </p:nvPr>
        </p:nvSpPr>
        <p:spPr/>
        <p:txBody>
          <a:bodyPr/>
          <a:lstStyle/>
          <a:p>
            <a:endParaRPr lang="en-US"/>
          </a:p>
        </p:txBody>
      </p:sp>
      <p:sp>
        <p:nvSpPr>
          <p:cNvPr id="5" name="Footer Placeholder 4"/>
          <p:cNvSpPr>
            <a:spLocks noGrp="1"/>
          </p:cNvSpPr>
          <p:nvPr>
            <p:ph type="ftr" sz="quarter" idx="12"/>
          </p:nvPr>
        </p:nvSpPr>
        <p:spPr/>
        <p:txBody>
          <a:bodyPr/>
          <a:lstStyle/>
          <a:p>
            <a:endParaRPr lang="en-US" dirty="0"/>
          </a:p>
        </p:txBody>
      </p:sp>
      <p:sp>
        <p:nvSpPr>
          <p:cNvPr id="6" name="Slide Number Placeholder 5"/>
          <p:cNvSpPr>
            <a:spLocks noGrp="1"/>
          </p:cNvSpPr>
          <p:nvPr>
            <p:ph type="sldNum" sz="quarter" idx="13"/>
          </p:nvPr>
        </p:nvSpPr>
        <p:spPr/>
        <p:txBody>
          <a:bodyPr/>
          <a:lstStyle/>
          <a:p>
            <a:fld id="{BFDC49DC-4C59-0B46-B4E4-08C86B3978D0}"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32176876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4110470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bg bwMode="invGray">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spcBef>
                <a:spcPts val="1200"/>
              </a:spcBef>
              <a:defRPr sz="2800">
                <a:solidFill>
                  <a:schemeClr val="accent5"/>
                </a:solidFill>
              </a:defRPr>
            </a:lvl1pPr>
            <a:lvl2pPr>
              <a:spcBef>
                <a:spcPts val="1200"/>
              </a:spcBef>
              <a:defRPr sz="2400">
                <a:solidFill>
                  <a:schemeClr val="accent5"/>
                </a:solidFill>
              </a:defRPr>
            </a:lvl2pPr>
            <a:lvl3pPr>
              <a:spcBef>
                <a:spcPts val="300"/>
              </a:spcBef>
              <a:defRPr sz="2000">
                <a:solidFill>
                  <a:schemeClr val="accent5"/>
                </a:solidFill>
              </a:defRPr>
            </a:lvl3pPr>
            <a:lvl4pPr>
              <a:spcBef>
                <a:spcPts val="300"/>
              </a:spcBef>
              <a:defRPr sz="2000">
                <a:solidFill>
                  <a:schemeClr val="accent5"/>
                </a:solidFill>
              </a:defRPr>
            </a:lvl4pPr>
            <a:lvl5pPr>
              <a:spcBef>
                <a:spcPts val="300"/>
              </a:spcBef>
              <a:defRPr sz="2000">
                <a:solidFill>
                  <a:schemeClr val="accent5"/>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316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userDrawn="1"/>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2.png"/>
          <p:cNvPicPr>
            <a:picLocks noChangeAspect="1"/>
          </p:cNvPicPr>
          <p:nvPr userDrawn="1"/>
        </p:nvPicPr>
        <p:blipFill rotWithShape="1">
          <a:blip r:embed="rId2">
            <a:extLst>
              <a:ext uri="{28A0092B-C50C-407E-A947-70E740481C1C}">
                <a14:useLocalDpi xmlns:a14="http://schemas.microsoft.com/office/drawing/2010/main" val="0"/>
              </a:ext>
            </a:extLst>
          </a:blip>
          <a:srcRect l="35654" r="11354" b="29670"/>
          <a:stretch/>
        </p:blipFill>
        <p:spPr>
          <a:xfrm flipV="1">
            <a:off x="0" y="-1"/>
            <a:ext cx="9144000" cy="3201681"/>
          </a:xfrm>
          <a:prstGeom prst="rect">
            <a:avLst/>
          </a:prstGeom>
        </p:spPr>
      </p:pic>
      <p:pic>
        <p:nvPicPr>
          <p:cNvPr id="2" name="Picture 1" descr="Monogram_purple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648" y="448056"/>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70804155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2" name="Picture 1" descr="GE_motion_pattern_RGB_Purple_Artboard 16.png"/>
          <p:cNvPicPr>
            <a:picLocks noChangeAspect="1"/>
          </p:cNvPicPr>
          <p:nvPr userDrawn="1"/>
        </p:nvPicPr>
        <p:blipFill rotWithShape="1">
          <a:blip r:embed="rId2">
            <a:extLst>
              <a:ext uri="{28A0092B-C50C-407E-A947-70E740481C1C}">
                <a14:useLocalDpi xmlns:a14="http://schemas.microsoft.com/office/drawing/2010/main" val="0"/>
              </a:ext>
            </a:extLst>
          </a:blip>
          <a:srcRect t="37958"/>
          <a:stretch/>
        </p:blipFill>
        <p:spPr>
          <a:xfrm>
            <a:off x="5066452" y="0"/>
            <a:ext cx="3657600" cy="5102650"/>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242767765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1615282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196333137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62484366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129212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623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292035547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22157046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7" name="Text Placeholder 9"/>
          <p:cNvSpPr>
            <a:spLocks noGrp="1"/>
          </p:cNvSpPr>
          <p:nvPr>
            <p:ph type="body" sz="quarter" idx="17" hasCustomPrompt="1"/>
          </p:nvPr>
        </p:nvSpPr>
        <p:spPr>
          <a:xfrm>
            <a:off x="6025896" y="3968496"/>
            <a:ext cx="3118104" cy="2075688"/>
          </a:xfrm>
          <a:solidFill>
            <a:srgbClr val="826DAF"/>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2"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5"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6"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5782212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2228349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86584916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1186912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1223376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06243284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9887778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66385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49356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rgbClr val="595194"/>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3" name="Date Placeholder 2"/>
          <p:cNvSpPr>
            <a:spLocks noGrp="1"/>
          </p:cNvSpPr>
          <p:nvPr>
            <p:ph type="dt" sz="half" idx="12"/>
          </p:nvPr>
        </p:nvSpPr>
        <p:spPr/>
        <p:txBody>
          <a:bodyPr/>
          <a:lstStyle/>
          <a:p>
            <a:endParaRPr lang="en-US"/>
          </a:p>
        </p:txBody>
      </p:sp>
      <p:sp>
        <p:nvSpPr>
          <p:cNvPr id="5" name="Footer Placeholder 4"/>
          <p:cNvSpPr>
            <a:spLocks noGrp="1"/>
          </p:cNvSpPr>
          <p:nvPr>
            <p:ph type="ftr" sz="quarter" idx="13"/>
          </p:nvPr>
        </p:nvSpPr>
        <p:spPr/>
        <p:txBody>
          <a:bodyPr/>
          <a:lstStyle/>
          <a:p>
            <a:endParaRPr lang="en-US" dirty="0"/>
          </a:p>
        </p:txBody>
      </p:sp>
      <p:sp>
        <p:nvSpPr>
          <p:cNvPr id="6" name="Slide Number Placeholder 5"/>
          <p:cNvSpPr>
            <a:spLocks noGrp="1"/>
          </p:cNvSpPr>
          <p:nvPr>
            <p:ph type="sldNum" sz="quarter" idx="14"/>
          </p:nvPr>
        </p:nvSpPr>
        <p:spPr/>
        <p:txBody>
          <a:bodyPr/>
          <a:lstStyle/>
          <a:p>
            <a:fld id="{BFDC49DC-4C59-0B46-B4E4-08C86B3978D0}"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162686378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5" name="Chart Placeholder 4"/>
          <p:cNvSpPr>
            <a:spLocks noGrp="1"/>
          </p:cNvSpPr>
          <p:nvPr>
            <p:ph type="chart" sz="quarter" idx="10"/>
          </p:nvPr>
        </p:nvSpPr>
        <p:spPr>
          <a:xfrm>
            <a:off x="411480" y="1729241"/>
            <a:ext cx="8311896" cy="3571273"/>
          </a:xfrm>
        </p:spPr>
        <p:txBody>
          <a:bodyPr/>
          <a:lstStyle/>
          <a:p>
            <a:r>
              <a:rPr lang="en-US" smtClean="0"/>
              <a:t>Click icon to add chart</a:t>
            </a:r>
            <a:endParaRPr lang="en-US" dirty="0"/>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7211576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ext Slide w/ Color Bckgr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pic>
        <p:nvPicPr>
          <p:cNvPr id="10" name="Picture 9"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94729493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4" name="Picture 3" descr="Monogram_ART_end slide2.png"/>
          <p:cNvPicPr>
            <a:picLocks noChangeAspect="1"/>
          </p:cNvPicPr>
          <p:nvPr userDrawn="1"/>
        </p:nvPicPr>
        <p:blipFill rotWithShape="1">
          <a:blip r:embed="rId2">
            <a:extLst>
              <a:ext uri="{28A0092B-C50C-407E-A947-70E740481C1C}">
                <a14:useLocalDpi xmlns:a14="http://schemas.microsoft.com/office/drawing/2010/main" val="0"/>
              </a:ext>
            </a:extLst>
          </a:blip>
          <a:srcRect l="16625"/>
          <a:stretch/>
        </p:blipFill>
        <p:spPr>
          <a:xfrm>
            <a:off x="0" y="2282952"/>
            <a:ext cx="5717836" cy="2292096"/>
          </a:xfrm>
          <a:prstGeom prst="rect">
            <a:avLst/>
          </a:prstGeom>
        </p:spPr>
      </p:pic>
    </p:spTree>
    <p:extLst>
      <p:ext uri="{BB962C8B-B14F-4D97-AF65-F5344CB8AC3E}">
        <p14:creationId xmlns:p14="http://schemas.microsoft.com/office/powerpoint/2010/main" val="28640984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7" name="TextBox 6"/>
          <p:cNvSpPr txBox="1"/>
          <p:nvPr/>
        </p:nvSpPr>
        <p:spPr>
          <a:xfrm>
            <a:off x="-909898" y="2805761"/>
            <a:ext cx="184666" cy="369332"/>
          </a:xfrm>
          <a:prstGeom prst="rect">
            <a:avLst/>
          </a:prstGeom>
          <a:noFill/>
        </p:spPr>
        <p:txBody>
          <a:bodyPr wrap="none" rtlCol="0">
            <a:spAutoFit/>
          </a:bodyPr>
          <a:lstStyle/>
          <a:p>
            <a:endParaRPr lang="en-US" dirty="0"/>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sp>
        <p:nvSpPr>
          <p:cNvPr id="12" name="TextBox 11"/>
          <p:cNvSpPr txBox="1"/>
          <p:nvPr userDrawn="1"/>
        </p:nvSpPr>
        <p:spPr>
          <a:xfrm>
            <a:off x="-909898" y="2805761"/>
            <a:ext cx="184666" cy="369332"/>
          </a:xfrm>
          <a:prstGeom prst="rect">
            <a:avLst/>
          </a:prstGeom>
          <a:noFill/>
        </p:spPr>
        <p:txBody>
          <a:bodyPr wrap="none" rtlCol="0">
            <a:spAutoFit/>
          </a:bodyPr>
          <a:lstStyle/>
          <a:p>
            <a:endParaRPr lang="en-US" dirty="0"/>
          </a:p>
        </p:txBody>
      </p:sp>
      <p:pic>
        <p:nvPicPr>
          <p:cNvPr id="11" name="Picture 10" descr="GE_motion_pattern_New_RGB_1.png"/>
          <p:cNvPicPr>
            <a:picLocks noChangeAspect="1"/>
          </p:cNvPicPr>
          <p:nvPr userDrawn="1"/>
        </p:nvPicPr>
        <p:blipFill rotWithShape="1">
          <a:blip r:embed="rId2">
            <a:extLst>
              <a:ext uri="{28A0092B-C50C-407E-A947-70E740481C1C}">
                <a14:useLocalDpi xmlns:a14="http://schemas.microsoft.com/office/drawing/2010/main" val="0"/>
              </a:ext>
            </a:extLst>
          </a:blip>
          <a:srcRect l="40265" t="47510"/>
          <a:stretch/>
        </p:blipFill>
        <p:spPr>
          <a:xfrm>
            <a:off x="11805" y="0"/>
            <a:ext cx="8884907" cy="2602420"/>
          </a:xfrm>
          <a:prstGeom prst="rect">
            <a:avLst/>
          </a:prstGeom>
        </p:spPr>
      </p:pic>
      <p:pic>
        <p:nvPicPr>
          <p:cNvPr id="2" name="Picture 1"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6832" y="777240"/>
            <a:ext cx="1828800" cy="1828800"/>
          </a:xfrm>
          <a:prstGeom prst="rect">
            <a:avLst/>
          </a:prstGeom>
        </p:spPr>
      </p:pic>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30182296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27109"/>
          <a:stretch/>
        </p:blipFill>
        <p:spPr>
          <a:xfrm>
            <a:off x="340594" y="2146169"/>
            <a:ext cx="1846927" cy="4711831"/>
          </a:xfrm>
          <a:prstGeom prst="rect">
            <a:avLst/>
          </a:prstGeom>
        </p:spPr>
      </p:pic>
      <p:sp>
        <p:nvSpPr>
          <p:cNvPr id="3" name="Subtitle 2"/>
          <p:cNvSpPr>
            <a:spLocks noGrp="1"/>
          </p:cNvSpPr>
          <p:nvPr>
            <p:ph type="subTitle" idx="1" hasCustomPrompt="1"/>
          </p:nvPr>
        </p:nvSpPr>
        <p:spPr>
          <a:xfrm>
            <a:off x="429768" y="5056631"/>
            <a:ext cx="5577840" cy="740664"/>
          </a:xfrm>
          <a:prstGeom prst="rect">
            <a:avLst/>
          </a:prstGeom>
        </p:spPr>
        <p:txBody>
          <a:bodyPr tIns="0"/>
          <a:lstStyle>
            <a:lvl1pPr marL="0" indent="0" algn="l">
              <a:lnSpc>
                <a:spcPct val="100000"/>
              </a:lnSpc>
              <a:spcBef>
                <a:spcPts val="0"/>
              </a:spcBef>
              <a:buNone/>
              <a:defRPr sz="2300" spc="-20" baseline="0">
                <a:solidFill>
                  <a:schemeClr val="tx1"/>
                </a:solidFill>
                <a:latin typeface="GE Inspira Pitch"/>
                <a:cs typeface="GE Inspira Pitch"/>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br>
              <a:rPr lang="en-US" dirty="0" smtClean="0"/>
            </a:br>
            <a:r>
              <a:rPr lang="en-US" dirty="0" smtClean="0"/>
              <a:t>Month XX, 201X</a:t>
            </a:r>
          </a:p>
        </p:txBody>
      </p:sp>
      <p:sp>
        <p:nvSpPr>
          <p:cNvPr id="9" name="Title 8"/>
          <p:cNvSpPr>
            <a:spLocks noGrp="1"/>
          </p:cNvSpPr>
          <p:nvPr>
            <p:ph type="title" hasCustomPrompt="1"/>
          </p:nvPr>
        </p:nvSpPr>
        <p:spPr>
          <a:xfrm>
            <a:off x="411480" y="3319272"/>
            <a:ext cx="8311896" cy="1618488"/>
          </a:xfrm>
          <a:prstGeom prst="rect">
            <a:avLst/>
          </a:prstGeom>
        </p:spPr>
        <p:txBody>
          <a:bodyPr anchor="b" anchorCtr="0"/>
          <a:lstStyle>
            <a:lvl1pPr>
              <a:lnSpc>
                <a:spcPct val="90000"/>
              </a:lnSpc>
              <a:defRPr sz="4800" spc="-100" baseline="0">
                <a:latin typeface="GE Inspira Pitch"/>
                <a:cs typeface="GE Inspira Pitch"/>
              </a:defRPr>
            </a:lvl1pPr>
          </a:lstStyle>
          <a:p>
            <a:r>
              <a:rPr lang="en-US" dirty="0" smtClean="0"/>
              <a:t>Click to add title</a:t>
            </a:r>
            <a:br>
              <a:rPr lang="en-US" dirty="0" smtClean="0"/>
            </a:br>
            <a:r>
              <a:rPr lang="en-US" dirty="0" smtClean="0"/>
              <a:t>(two lines maximum)</a:t>
            </a:r>
            <a:endParaRPr lang="en-US" dirty="0"/>
          </a:p>
        </p:txBody>
      </p:sp>
      <p:sp>
        <p:nvSpPr>
          <p:cNvPr id="10" name="TextBox 9"/>
          <p:cNvSpPr txBox="1"/>
          <p:nvPr/>
        </p:nvSpPr>
        <p:spPr>
          <a:xfrm>
            <a:off x="425566" y="6217840"/>
            <a:ext cx="4066897" cy="419693"/>
          </a:xfrm>
          <a:prstGeom prst="rect">
            <a:avLst/>
          </a:prstGeom>
        </p:spPr>
        <p:txBody>
          <a:bodyPr vert="horz" lIns="0" tIns="0" rIns="0" bIns="0" rtlCol="0" anchor="t" anchorCtr="0">
            <a:noAutofit/>
          </a:bodyPr>
          <a:lstStyle/>
          <a:p>
            <a:r>
              <a:rPr lang="en-US" sz="1600" b="1" dirty="0" smtClean="0">
                <a:solidFill>
                  <a:schemeClr val="tx2"/>
                </a:solidFill>
                <a:latin typeface="GE Inspira Pitch"/>
                <a:cs typeface="GE Inspira Pitch"/>
              </a:rPr>
              <a:t>Imagination </a:t>
            </a:r>
            <a:r>
              <a:rPr lang="en-US" sz="1600" b="1" dirty="0">
                <a:solidFill>
                  <a:schemeClr val="tx2"/>
                </a:solidFill>
                <a:latin typeface="GE Inspira Pitch"/>
                <a:cs typeface="GE Inspira Pitch"/>
              </a:rPr>
              <a:t>at </a:t>
            </a:r>
            <a:r>
              <a:rPr lang="en-US" sz="1600" b="1" dirty="0" smtClean="0">
                <a:solidFill>
                  <a:schemeClr val="tx2"/>
                </a:solidFill>
                <a:latin typeface="GE Inspira Pitch"/>
                <a:cs typeface="GE Inspira Pitch"/>
              </a:rPr>
              <a:t>work.</a:t>
            </a:r>
            <a:endParaRPr lang="en-US" sz="1600" b="1" dirty="0">
              <a:solidFill>
                <a:schemeClr val="tx2"/>
              </a:solidFill>
              <a:latin typeface="GE Inspira Pitch"/>
              <a:cs typeface="GE Inspira Pitch"/>
            </a:endParaRPr>
          </a:p>
        </p:txBody>
      </p:sp>
      <p:pic>
        <p:nvPicPr>
          <p:cNvPr id="7" name="Picture 6" descr="Monogram_red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950976"/>
            <a:ext cx="1828800" cy="1828800"/>
          </a:xfrm>
          <a:prstGeom prst="rect">
            <a:avLst/>
          </a:prstGeom>
        </p:spPr>
      </p:pic>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Tree>
    <p:extLst>
      <p:ext uri="{BB962C8B-B14F-4D97-AF65-F5344CB8AC3E}">
        <p14:creationId xmlns:p14="http://schemas.microsoft.com/office/powerpoint/2010/main" val="74257883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79" y="1536192"/>
            <a:ext cx="8308375" cy="1508760"/>
          </a:xfrm>
        </p:spPr>
        <p:txBody>
          <a:bodyPr/>
          <a:lstStyle>
            <a:lvl1pPr>
              <a:defRPr sz="5400">
                <a:solidFill>
                  <a:schemeClr val="bg1"/>
                </a:solidFill>
              </a:defRPr>
            </a:lvl1pPr>
          </a:lstStyle>
          <a:p>
            <a:r>
              <a:rPr lang="en-US" dirty="0" smtClean="0"/>
              <a:t>Click to add title</a:t>
            </a:r>
            <a:br>
              <a:rPr lang="en-US" dirty="0" smtClean="0"/>
            </a:br>
            <a:r>
              <a:rPr lang="en-US" dirty="0" smtClean="0"/>
              <a:t>(two lines maximum)</a:t>
            </a:r>
            <a:endParaRPr lang="en-US" dirty="0"/>
          </a:p>
        </p:txBody>
      </p:sp>
      <p:pic>
        <p:nvPicPr>
          <p:cNvPr id="7" name="Picture 6" descr="Monogram_PPT_small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rgbClr val="FFFFFF"/>
                </a:solidFill>
              </a:defRPr>
            </a:lvl1pPr>
          </a:lstStyle>
          <a:p>
            <a:endParaRPr lang="en-US"/>
          </a:p>
        </p:txBody>
      </p:sp>
      <p:sp>
        <p:nvSpPr>
          <p:cNvPr id="9"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rgbClr val="FFFFFF"/>
                </a:solidFill>
              </a:defRPr>
            </a:lvl1pPr>
          </a:lstStyle>
          <a:p>
            <a:endParaRPr lang="en-US" dirty="0"/>
          </a:p>
        </p:txBody>
      </p:sp>
      <p:sp>
        <p:nvSpPr>
          <p:cNvPr id="10"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rgbClr val="FFFFFF"/>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4939486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solidFill>
            <a:schemeClr val="bg1">
              <a:lumMod val="85000"/>
            </a:schemeClr>
          </a:solidFill>
        </p:spPr>
        <p:txBody>
          <a:bodyPr/>
          <a:lstStyle/>
          <a:p>
            <a:r>
              <a:rPr lang="en-US" smtClean="0"/>
              <a:t>Click icon to add picture</a:t>
            </a:r>
            <a:endParaRPr lang="en-US"/>
          </a:p>
        </p:txBody>
      </p:sp>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insert headline</a:t>
            </a:r>
            <a:endParaRPr lang="en-US" dirty="0"/>
          </a:p>
        </p:txBody>
      </p:sp>
    </p:spTree>
    <p:extLst>
      <p:ext uri="{BB962C8B-B14F-4D97-AF65-F5344CB8AC3E}">
        <p14:creationId xmlns:p14="http://schemas.microsoft.com/office/powerpoint/2010/main" val="366727648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5321808"/>
          </a:xfrm>
          <a:solidFill>
            <a:schemeClr val="bg1">
              <a:lumMod val="85000"/>
            </a:schemeClr>
          </a:solidFill>
        </p:spPr>
        <p:txBody>
          <a:bodyPr/>
          <a:lstStyle/>
          <a:p>
            <a:r>
              <a:rPr lang="en-US" smtClean="0"/>
              <a:t>Click icon to add picture</a:t>
            </a:r>
            <a:endParaRPr lang="en-US"/>
          </a:p>
        </p:txBody>
      </p:sp>
    </p:spTree>
    <p:extLst>
      <p:ext uri="{BB962C8B-B14F-4D97-AF65-F5344CB8AC3E}">
        <p14:creationId xmlns:p14="http://schemas.microsoft.com/office/powerpoint/2010/main" val="22158037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mage w/ 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p:cNvSpPr>
          <p:nvPr>
            <p:ph type="pic" sz="quarter" idx="10"/>
          </p:nvPr>
        </p:nvSpPr>
        <p:spPr>
          <a:xfrm>
            <a:off x="0" y="1536192"/>
            <a:ext cx="9144000" cy="4498848"/>
          </a:xfrm>
          <a:solidFill>
            <a:schemeClr val="bg1">
              <a:lumMod val="85000"/>
            </a:schemeClr>
          </a:solidFill>
        </p:spPr>
        <p:txBody>
          <a:bodyPr/>
          <a:lstStyle/>
          <a:p>
            <a:r>
              <a:rPr lang="en-US" smtClean="0"/>
              <a:t>Click icon to add picture</a:t>
            </a:r>
            <a:endParaRPr lang="en-US"/>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10643748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alf Text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p:spPr>
        <p:txBody>
          <a:bodyPr lIns="182880"/>
          <a:lstStyle>
            <a:lvl1pPr marL="0">
              <a:lnSpc>
                <a:spcPts val="2580"/>
              </a:lnSpc>
              <a:defRPr sz="2150" baseline="0">
                <a:solidFill>
                  <a:schemeClr val="tx1"/>
                </a:solidFill>
              </a:defRPr>
            </a:lvl1pPr>
            <a:lvl2pPr>
              <a:lnSpc>
                <a:spcPts val="2580"/>
              </a:lnSpc>
              <a:defRPr sz="2150">
                <a:solidFill>
                  <a:schemeClr val="tx1"/>
                </a:solidFill>
              </a:defRPr>
            </a:lvl2pPr>
            <a:lvl3pPr marL="182880" indent="-182880">
              <a:lnSpc>
                <a:spcPts val="2580"/>
              </a:lnSpc>
              <a:defRPr sz="2150">
                <a:solidFill>
                  <a:schemeClr val="tx1"/>
                </a:solidFill>
              </a:defRPr>
            </a:lvl3pPr>
            <a:lvl4pPr marL="274320" indent="-91440">
              <a:lnSpc>
                <a:spcPts val="2580"/>
              </a:lnSpc>
              <a:buFont typeface="Arial"/>
              <a:buChar char="•"/>
              <a:defRPr sz="1750">
                <a:solidFill>
                  <a:schemeClr val="tx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4094887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rgbClr val="595194"/>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rgbClr val="595194"/>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3" name="Date Placeholder 2"/>
          <p:cNvSpPr>
            <a:spLocks noGrp="1"/>
          </p:cNvSpPr>
          <p:nvPr>
            <p:ph type="dt" sz="half" idx="18"/>
          </p:nvPr>
        </p:nvSpPr>
        <p:spPr/>
        <p:txBody>
          <a:bodyPr/>
          <a:lstStyle/>
          <a:p>
            <a:endParaRPr lang="en-US"/>
          </a:p>
        </p:txBody>
      </p:sp>
      <p:sp>
        <p:nvSpPr>
          <p:cNvPr id="4" name="Footer Placeholder 3"/>
          <p:cNvSpPr>
            <a:spLocks noGrp="1"/>
          </p:cNvSpPr>
          <p:nvPr>
            <p:ph type="ftr" sz="quarter" idx="19"/>
          </p:nvPr>
        </p:nvSpPr>
        <p:spPr/>
        <p:txBody>
          <a:bodyPr/>
          <a:lstStyle/>
          <a:p>
            <a:endParaRPr lang="en-US" dirty="0"/>
          </a:p>
        </p:txBody>
      </p:sp>
      <p:sp>
        <p:nvSpPr>
          <p:cNvPr id="5" name="Slide Number Placeholder 4"/>
          <p:cNvSpPr>
            <a:spLocks noGrp="1"/>
          </p:cNvSpPr>
          <p:nvPr>
            <p:ph type="sldNum" sz="quarter" idx="20"/>
          </p:nvPr>
        </p:nvSpPr>
        <p:spPr/>
        <p:txBody>
          <a:bodyPr/>
          <a:lstStyle/>
          <a:p>
            <a:fld id="{BFDC49DC-4C59-0B46-B4E4-08C86B3978D0}"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87" y="6208396"/>
            <a:ext cx="466345" cy="466345"/>
          </a:xfrm>
          <a:prstGeom prst="rect">
            <a:avLst/>
          </a:prstGeom>
        </p:spPr>
      </p:pic>
    </p:spTree>
    <p:extLst>
      <p:ext uri="{BB962C8B-B14F-4D97-AF65-F5344CB8AC3E}">
        <p14:creationId xmlns:p14="http://schemas.microsoft.com/office/powerpoint/2010/main" val="129696265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Half Text - Half Image 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Picture Placeholder 3"/>
          <p:cNvSpPr>
            <a:spLocks noGrp="1" noChangeAspect="1"/>
          </p:cNvSpPr>
          <p:nvPr>
            <p:ph type="pic" sz="quarter" idx="10"/>
          </p:nvPr>
        </p:nvSpPr>
        <p:spPr>
          <a:xfrm>
            <a:off x="0" y="1536192"/>
            <a:ext cx="4498848" cy="4498848"/>
          </a:xfrm>
          <a:solidFill>
            <a:schemeClr val="bg1">
              <a:lumMod val="85000"/>
            </a:schemeClr>
          </a:solidFill>
        </p:spPr>
        <p:txBody>
          <a:bodyPr/>
          <a:lstStyle/>
          <a:p>
            <a:r>
              <a:rPr lang="en-US" smtClean="0"/>
              <a:t>Click icon to add picture</a:t>
            </a:r>
            <a:endParaRPr lang="en-US"/>
          </a:p>
        </p:txBody>
      </p:sp>
      <p:sp>
        <p:nvSpPr>
          <p:cNvPr id="59" name="Text Placeholder 58"/>
          <p:cNvSpPr>
            <a:spLocks noGrp="1"/>
          </p:cNvSpPr>
          <p:nvPr>
            <p:ph type="body" sz="quarter" idx="11" hasCustomPrompt="1"/>
          </p:nvPr>
        </p:nvSpPr>
        <p:spPr>
          <a:xfrm>
            <a:off x="4626864" y="1536192"/>
            <a:ext cx="4096512" cy="4498848"/>
          </a:xfrm>
          <a:solidFill>
            <a:schemeClr val="tx2"/>
          </a:solidFill>
        </p:spPr>
        <p:txBody>
          <a:bodyPr lIns="274320" tIns="137160" rIns="182880" bIns="0">
            <a:noAutofit/>
          </a:bodyPr>
          <a:lstStyle>
            <a:lvl1pPr marL="0">
              <a:lnSpc>
                <a:spcPts val="2580"/>
              </a:lnSpc>
              <a:defRPr sz="2150" baseline="0">
                <a:solidFill>
                  <a:schemeClr val="bg1"/>
                </a:solidFill>
              </a:defRPr>
            </a:lvl1pPr>
            <a:lvl2pPr>
              <a:lnSpc>
                <a:spcPts val="2580"/>
              </a:lnSpc>
              <a:defRPr sz="2150" baseline="0">
                <a:solidFill>
                  <a:schemeClr val="bg1"/>
                </a:solidFill>
              </a:defRPr>
            </a:lvl2pPr>
            <a:lvl3pPr marL="182880" indent="-182880">
              <a:lnSpc>
                <a:spcPts val="2580"/>
              </a:lnSpc>
              <a:defRPr sz="2150" baseline="0">
                <a:solidFill>
                  <a:schemeClr val="bg1"/>
                </a:solidFill>
              </a:defRPr>
            </a:lvl3pPr>
            <a:lvl4pPr marL="274320" indent="-91440">
              <a:lnSpc>
                <a:spcPts val="2580"/>
              </a:lnSpc>
              <a:buFont typeface="Arial"/>
              <a:buChar char="•"/>
              <a:defRPr sz="1750" baseline="0">
                <a:solidFill>
                  <a:schemeClr val="bg1"/>
                </a:solidFill>
              </a:defRPr>
            </a:lvl4pPr>
            <a:lvl5pPr>
              <a:defRPr>
                <a:solidFill>
                  <a:schemeClr val="tx1"/>
                </a:solidFill>
              </a:defRPr>
            </a:lvl5pPr>
          </a:lstStyle>
          <a:p>
            <a:pPr lvl="0"/>
            <a:r>
              <a:rPr lang="en-US" dirty="0" smtClean="0"/>
              <a:t>First level copy </a:t>
            </a:r>
          </a:p>
          <a:p>
            <a:pPr lvl="1"/>
            <a:r>
              <a:rPr lang="en-US" dirty="0" smtClean="0"/>
              <a:t>First level bullet</a:t>
            </a:r>
          </a:p>
          <a:p>
            <a:pPr lvl="2"/>
            <a:r>
              <a:rPr lang="en-US" dirty="0" smtClean="0"/>
              <a:t>Second level bullet</a:t>
            </a:r>
          </a:p>
          <a:p>
            <a:pPr lvl="3"/>
            <a:r>
              <a:rPr lang="en-US" dirty="0" smtClean="0"/>
              <a:t>Third level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8506474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amp; Image w/ Color">
    <p:spTree>
      <p:nvGrpSpPr>
        <p:cNvPr id="1" name=""/>
        <p:cNvGrpSpPr/>
        <p:nvPr/>
      </p:nvGrpSpPr>
      <p:grpSpPr>
        <a:xfrm>
          <a:off x="0" y="0"/>
          <a:ext cx="0" cy="0"/>
          <a:chOff x="0" y="0"/>
          <a:chExt cx="0" cy="0"/>
        </a:xfrm>
      </p:grpSpPr>
      <p:sp>
        <p:nvSpPr>
          <p:cNvPr id="14" name="TextBox 13"/>
          <p:cNvSpPr txBox="1"/>
          <p:nvPr userDrawn="1"/>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7" name="TextBox 6"/>
          <p:cNvSpPr txBox="1"/>
          <p:nvPr/>
        </p:nvSpPr>
        <p:spPr>
          <a:xfrm>
            <a:off x="0" y="367888"/>
            <a:ext cx="5916331" cy="5670767"/>
          </a:xfrm>
          <a:prstGeom prst="rect">
            <a:avLst/>
          </a:prstGeom>
          <a:solidFill>
            <a:schemeClr val="tx2"/>
          </a:solidFill>
        </p:spPr>
        <p:txBody>
          <a:bodyPr wrap="square" lIns="91440" tIns="45720" rIns="91440" bIns="0" rtlCol="0" anchor="t" anchorCtr="0">
            <a:noAutofit/>
          </a:bodyPr>
          <a:lstStyle/>
          <a:p>
            <a:pPr marL="182880" indent="-182880">
              <a:lnSpc>
                <a:spcPts val="2500"/>
              </a:lnSpc>
              <a:spcBef>
                <a:spcPts val="600"/>
              </a:spcBef>
              <a:buSzPct val="80000"/>
              <a:buFont typeface="Lucida Grande"/>
              <a:buChar char="–"/>
            </a:pPr>
            <a:endParaRPr lang="en-US" sz="2600" b="1" dirty="0">
              <a:solidFill>
                <a:schemeClr val="bg1"/>
              </a:solidFill>
              <a:latin typeface="GE Inspira Pitch"/>
              <a:cs typeface="GE Inspira Pitch"/>
            </a:endParaRPr>
          </a:p>
        </p:txBody>
      </p:sp>
      <p:sp>
        <p:nvSpPr>
          <p:cNvPr id="11" name="Text Placeholder 58"/>
          <p:cNvSpPr>
            <a:spLocks noGrp="1"/>
          </p:cNvSpPr>
          <p:nvPr>
            <p:ph type="body" sz="quarter" idx="11" hasCustomPrompt="1"/>
          </p:nvPr>
        </p:nvSpPr>
        <p:spPr>
          <a:xfrm>
            <a:off x="411480" y="1609344"/>
            <a:ext cx="5248656" cy="4151284"/>
          </a:xfrm>
          <a:noFill/>
        </p:spPr>
        <p:txBody>
          <a:bodyPr lIns="0" tIns="0" rIns="91440" bIns="0">
            <a:noAutofit/>
          </a:bodyPr>
          <a:lstStyle>
            <a:lvl1pPr marL="0">
              <a:lnSpc>
                <a:spcPct val="100000"/>
              </a:lnSpc>
              <a:defRPr sz="2600" baseline="0">
                <a:solidFill>
                  <a:schemeClr val="bg1"/>
                </a:solidFill>
              </a:defRPr>
            </a:lvl1pPr>
            <a:lvl2pPr>
              <a:lnSpc>
                <a:spcPct val="100000"/>
              </a:lnSpc>
              <a:defRPr sz="2600" baseline="0">
                <a:solidFill>
                  <a:schemeClr val="bg1"/>
                </a:solidFill>
              </a:defRPr>
            </a:lvl2pPr>
            <a:lvl3pPr marL="182880" indent="-182880">
              <a:lnSpc>
                <a:spcPct val="100000"/>
              </a:lnSpc>
              <a:defRPr sz="2150" baseline="0">
                <a:solidFill>
                  <a:schemeClr val="bg1"/>
                </a:solidFill>
              </a:defRPr>
            </a:lvl3pPr>
            <a:lvl4pPr marL="274320" indent="-91440">
              <a:lnSpc>
                <a:spcPct val="100000"/>
              </a:lnSpc>
              <a:buFont typeface="Arial"/>
              <a:buChar char="•"/>
              <a:defRPr sz="2150" baseline="0">
                <a:solidFill>
                  <a:schemeClr val="bg1"/>
                </a:solidFill>
              </a:defRPr>
            </a:lvl4pPr>
            <a:lvl5pPr>
              <a:defRPr>
                <a:solidFill>
                  <a:schemeClr val="tx1"/>
                </a:solidFill>
              </a:defRPr>
            </a:lvl5pPr>
          </a:lstStyle>
          <a:p>
            <a:pPr lvl="0"/>
            <a:r>
              <a:rPr lang="en-US" dirty="0" smtClean="0"/>
              <a:t>First level copy</a:t>
            </a:r>
          </a:p>
          <a:p>
            <a:pPr lvl="1"/>
            <a:r>
              <a:rPr lang="en-US" dirty="0" smtClean="0"/>
              <a:t>First level bullet</a:t>
            </a:r>
          </a:p>
          <a:p>
            <a:pPr lvl="2"/>
            <a:r>
              <a:rPr lang="en-US" dirty="0" smtClean="0"/>
              <a:t>Second level bullet</a:t>
            </a:r>
          </a:p>
        </p:txBody>
      </p:sp>
      <p:sp>
        <p:nvSpPr>
          <p:cNvPr id="2" name="Title 1"/>
          <p:cNvSpPr>
            <a:spLocks noGrp="1"/>
          </p:cNvSpPr>
          <p:nvPr>
            <p:ph type="title" hasCustomPrompt="1"/>
          </p:nvPr>
        </p:nvSpPr>
        <p:spPr>
          <a:xfrm>
            <a:off x="411480" y="548640"/>
            <a:ext cx="4572000" cy="786384"/>
          </a:xfrm>
        </p:spPr>
        <p:txBody>
          <a:bodyPr/>
          <a:lstStyle>
            <a:lvl1pPr>
              <a:defRPr baseline="0">
                <a:solidFill>
                  <a:srgbClr val="FFFFFF"/>
                </a:solidFill>
              </a:defRPr>
            </a:lvl1pPr>
          </a:lstStyle>
          <a:p>
            <a:r>
              <a:rPr lang="en-US" dirty="0" smtClean="0"/>
              <a:t>Click to insert headline</a:t>
            </a:r>
            <a:endParaRPr lang="en-US" dirty="0"/>
          </a:p>
        </p:txBody>
      </p:sp>
      <p:sp>
        <p:nvSpPr>
          <p:cNvPr id="13" name="Picture Placeholder 12"/>
          <p:cNvSpPr>
            <a:spLocks noGrp="1"/>
          </p:cNvSpPr>
          <p:nvPr>
            <p:ph type="pic" sz="quarter" idx="12"/>
          </p:nvPr>
        </p:nvSpPr>
        <p:spPr>
          <a:xfrm>
            <a:off x="6025896" y="365760"/>
            <a:ext cx="3118104" cy="3419856"/>
          </a:xfrm>
          <a:solidFill>
            <a:schemeClr val="bg1">
              <a:lumMod val="85000"/>
            </a:schemeClr>
          </a:solidFill>
        </p:spPr>
        <p:txBody>
          <a:bodyPr/>
          <a:lstStyle/>
          <a:p>
            <a:r>
              <a:rPr lang="en-US" smtClean="0"/>
              <a:t>Click icon to add picture</a:t>
            </a:r>
            <a:endParaRPr lang="en-US"/>
          </a:p>
        </p:txBody>
      </p:sp>
      <p:sp>
        <p:nvSpPr>
          <p:cNvPr id="12" name="Text Placeholder 9"/>
          <p:cNvSpPr>
            <a:spLocks noGrp="1"/>
          </p:cNvSpPr>
          <p:nvPr>
            <p:ph type="body" sz="quarter" idx="17" hasCustomPrompt="1"/>
          </p:nvPr>
        </p:nvSpPr>
        <p:spPr>
          <a:xfrm>
            <a:off x="6025896" y="3968496"/>
            <a:ext cx="3118104" cy="2075688"/>
          </a:xfrm>
          <a:solidFill>
            <a:srgbClr val="E04E5D"/>
          </a:solidFill>
        </p:spPr>
        <p:txBody>
          <a:bodyPr lIns="182880" tIns="137160" rIns="91440" bIns="45720"/>
          <a:lstStyle>
            <a:lvl1pPr>
              <a:defRPr sz="1200" baseline="0">
                <a:solidFill>
                  <a:schemeClr val="bg1"/>
                </a:solidFill>
              </a:defRPr>
            </a:lvl1pPr>
            <a:lvl2pPr>
              <a:defRPr sz="1200"/>
            </a:lvl2pPr>
            <a:lvl3pPr>
              <a:defRPr sz="1200"/>
            </a:lvl3pPr>
            <a:lvl4pPr>
              <a:defRPr sz="1200"/>
            </a:lvl4pPr>
            <a:lvl5pPr>
              <a:defRPr sz="1200"/>
            </a:lvl5pPr>
          </a:lstStyle>
          <a:p>
            <a:pPr lvl="0"/>
            <a:r>
              <a:rPr lang="en-US" dirty="0" smtClean="0"/>
              <a:t>Click to insert caption.</a:t>
            </a:r>
          </a:p>
        </p:txBody>
      </p:sp>
      <p:sp>
        <p:nvSpPr>
          <p:cNvPr id="15"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6"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7"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51961535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6"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0131050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0"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1"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4565206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Slide w/ Take 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smtClean="0"/>
              <a:t>Click to insert content</a:t>
            </a:r>
          </a:p>
          <a:p>
            <a:pPr lvl="1"/>
            <a:r>
              <a:rPr lang="en-US" dirty="0" smtClean="0"/>
              <a:t>First level bullet </a:t>
            </a:r>
          </a:p>
          <a:p>
            <a:pPr lvl="2"/>
            <a:r>
              <a:rPr lang="en-US" dirty="0" smtClean="0"/>
              <a:t>Second level bullet</a:t>
            </a:r>
          </a:p>
          <a:p>
            <a:pPr lvl="3"/>
            <a:r>
              <a:rPr lang="en-US" dirty="0" smtClean="0"/>
              <a:t>Third level bullet</a:t>
            </a:r>
          </a:p>
        </p:txBody>
      </p:sp>
      <p:sp>
        <p:nvSpPr>
          <p:cNvPr id="9" name="Text Placeholder 8"/>
          <p:cNvSpPr>
            <a:spLocks noGrp="1"/>
          </p:cNvSpPr>
          <p:nvPr>
            <p:ph type="body" sz="quarter" idx="11" hasCustomPrompt="1"/>
          </p:nvPr>
        </p:nvSpPr>
        <p:spPr>
          <a:xfrm>
            <a:off x="0" y="5115281"/>
            <a:ext cx="9144000" cy="923373"/>
          </a:xfrm>
          <a:solidFill>
            <a:schemeClr val="tx2"/>
          </a:solidFill>
        </p:spPr>
        <p:txBody>
          <a:bodyPr lIns="457200" tIns="137160" rIns="91440" bIns="137160" anchor="ctr" anchorCtr="0">
            <a:noAutofit/>
          </a:bodyPr>
          <a:lstStyle>
            <a:lvl1pPr marL="0">
              <a:lnSpc>
                <a:spcPct val="100000"/>
              </a:lnSpc>
              <a:spcBef>
                <a:spcPts val="0"/>
              </a:spcBef>
              <a:defRPr sz="1800" baseline="0">
                <a:solidFill>
                  <a:srgbClr val="FFFFFF"/>
                </a:solidFill>
              </a:defRPr>
            </a:lvl1pPr>
          </a:lstStyle>
          <a:p>
            <a:pPr lvl="0"/>
            <a:r>
              <a:rPr lang="en-US" dirty="0" smtClean="0"/>
              <a:t>Take away boxes should only be used for occasional emphasis.</a:t>
            </a:r>
            <a:br>
              <a:rPr lang="en-US" dirty="0" smtClean="0"/>
            </a:br>
            <a:r>
              <a:rPr lang="en-US" dirty="0" smtClean="0"/>
              <a:t>Do not use on every slide.</a:t>
            </a:r>
            <a:endParaRPr lang="en-US" dirty="0"/>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2519988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0" hasCustomPrompt="1"/>
          </p:nvPr>
        </p:nvSpPr>
        <p:spPr>
          <a:xfrm>
            <a:off x="393192" y="2478024"/>
            <a:ext cx="8330184" cy="1801368"/>
          </a:xfrm>
        </p:spPr>
        <p:txBody>
          <a:bodyPr>
            <a:noAutofit/>
          </a:bodyPr>
          <a:lstStyle>
            <a:lvl1pPr marL="0">
              <a:lnSpc>
                <a:spcPts val="6599"/>
              </a:lnSpc>
              <a:spcBef>
                <a:spcPts val="0"/>
              </a:spcBef>
              <a:defRPr sz="6000" spc="-130" baseline="0">
                <a:solidFill>
                  <a:schemeClr val="tx2"/>
                </a:solidFill>
              </a:defRPr>
            </a:lvl1pPr>
          </a:lstStyle>
          <a:p>
            <a:pPr lvl="0"/>
            <a:r>
              <a:rPr lang="en-US" dirty="0" smtClean="0"/>
              <a:t>Click to insert quote</a:t>
            </a:r>
          </a:p>
        </p:txBody>
      </p:sp>
      <p:sp>
        <p:nvSpPr>
          <p:cNvPr id="9" name="Text Placeholder 8"/>
          <p:cNvSpPr>
            <a:spLocks noGrp="1"/>
          </p:cNvSpPr>
          <p:nvPr>
            <p:ph type="body" sz="quarter" idx="11" hasCustomPrompt="1"/>
          </p:nvPr>
        </p:nvSpPr>
        <p:spPr>
          <a:xfrm>
            <a:off x="393192" y="4645152"/>
            <a:ext cx="4572000" cy="1014984"/>
          </a:xfrm>
        </p:spPr>
        <p:txBody>
          <a:bodyPr>
            <a:noAutofit/>
          </a:bodyPr>
          <a:lstStyle>
            <a:lvl1pPr marL="0">
              <a:lnSpc>
                <a:spcPts val="4000"/>
              </a:lnSpc>
              <a:spcBef>
                <a:spcPts val="0"/>
              </a:spcBef>
              <a:defRPr sz="3000" baseline="0"/>
            </a:lvl1pPr>
          </a:lstStyle>
          <a:p>
            <a:pPr lvl="0"/>
            <a:r>
              <a:rPr lang="en-US" dirty="0" smtClean="0"/>
              <a:t>Click to insert content</a:t>
            </a:r>
            <a:endParaRPr lang="en-US" dirty="0"/>
          </a:p>
        </p:txBody>
      </p:sp>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73796503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Vertical 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tx2"/>
          </a:solidFill>
        </p:spPr>
        <p:txBody>
          <a:bodyPr lIns="182880" tIns="137160" rIns="91440"/>
          <a:lstStyle>
            <a:lvl1pPr marL="0">
              <a:lnSpc>
                <a:spcPts val="2200"/>
              </a:lnSpc>
              <a:spcBef>
                <a:spcPts val="0"/>
              </a:spcBef>
              <a:spcAft>
                <a:spcPts val="1600"/>
              </a:spcAft>
              <a:defRPr sz="2000">
                <a:solidFill>
                  <a:schemeClr val="bg1"/>
                </a:solidFill>
              </a:defRPr>
            </a:lvl1pPr>
            <a:lvl2pPr marL="0" indent="0">
              <a:lnSpc>
                <a:spcPts val="2000"/>
              </a:lnSpc>
              <a:spcBef>
                <a:spcPts val="0"/>
              </a:spcBef>
              <a:spcAft>
                <a:spcPts val="1200"/>
              </a:spcAft>
              <a:buFontTx/>
              <a:buNone/>
              <a:defRPr sz="1600">
                <a:solidFill>
                  <a:schemeClr val="bg1"/>
                </a:solidFill>
              </a:defRPr>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5873994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lt Vertical Quadrant">
    <p:bg>
      <p:bgPr>
        <a:solidFill>
          <a:srgbClr val="EDEDE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41148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8" name="Text Placeholder 3"/>
          <p:cNvSpPr>
            <a:spLocks noGrp="1"/>
          </p:cNvSpPr>
          <p:nvPr>
            <p:ph type="body" sz="quarter" idx="12" hasCustomPrompt="1"/>
          </p:nvPr>
        </p:nvSpPr>
        <p:spPr>
          <a:xfrm>
            <a:off x="251460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9" name="Text Placeholder 3"/>
          <p:cNvSpPr>
            <a:spLocks noGrp="1"/>
          </p:cNvSpPr>
          <p:nvPr>
            <p:ph type="body" sz="quarter" idx="13" hasCustomPrompt="1"/>
          </p:nvPr>
        </p:nvSpPr>
        <p:spPr>
          <a:xfrm>
            <a:off x="4617720"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1" name="Text Placeholder 3"/>
          <p:cNvSpPr>
            <a:spLocks noGrp="1"/>
          </p:cNvSpPr>
          <p:nvPr>
            <p:ph type="body" sz="quarter" idx="14" hasCustomPrompt="1"/>
          </p:nvPr>
        </p:nvSpPr>
        <p:spPr>
          <a:xfrm>
            <a:off x="6729984" y="1746504"/>
            <a:ext cx="2002536" cy="4289425"/>
          </a:xfrm>
          <a:solidFill>
            <a:schemeClr val="bg1"/>
          </a:solidFill>
        </p:spPr>
        <p:txBody>
          <a:bodyPr lIns="182880" tIns="137160" rIns="91440"/>
          <a:lstStyle>
            <a:lvl1pPr marL="0">
              <a:lnSpc>
                <a:spcPts val="2200"/>
              </a:lnSpc>
              <a:spcBef>
                <a:spcPts val="0"/>
              </a:spcBef>
              <a:spcAft>
                <a:spcPts val="1600"/>
              </a:spcAft>
              <a:defRPr sz="2000"/>
            </a:lvl1pPr>
            <a:lvl2pPr marL="0" indent="0">
              <a:lnSpc>
                <a:spcPts val="2000"/>
              </a:lnSpc>
              <a:spcBef>
                <a:spcPts val="0"/>
              </a:spcBef>
              <a:spcAft>
                <a:spcPts val="1200"/>
              </a:spcAft>
              <a:buFontTx/>
              <a:buNone/>
              <a:defRPr sz="1600"/>
            </a:lvl2pPr>
            <a:lvl3pPr marL="0" indent="0">
              <a:lnSpc>
                <a:spcPts val="2000"/>
              </a:lnSpc>
              <a:spcBef>
                <a:spcPts val="0"/>
              </a:spcBef>
              <a:spcAft>
                <a:spcPts val="1200"/>
              </a:spcAft>
              <a:buNone/>
              <a:defRPr sz="1600"/>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3"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4"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88592046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adra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insert headline</a:t>
            </a:r>
            <a:endParaRPr lang="en-US" dirty="0"/>
          </a:p>
        </p:txBody>
      </p:sp>
      <p:sp>
        <p:nvSpPr>
          <p:cNvPr id="4" name="Text Placeholder 3"/>
          <p:cNvSpPr>
            <a:spLocks noGrp="1"/>
          </p:cNvSpPr>
          <p:nvPr>
            <p:ph type="body" sz="quarter" idx="11" hasCustomPrompt="1"/>
          </p:nvPr>
        </p:nvSpPr>
        <p:spPr>
          <a:xfrm>
            <a:off x="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4" name="Text Placeholder 3"/>
          <p:cNvSpPr>
            <a:spLocks noGrp="1"/>
          </p:cNvSpPr>
          <p:nvPr>
            <p:ph type="body" sz="quarter" idx="12" hasCustomPrompt="1"/>
          </p:nvPr>
        </p:nvSpPr>
        <p:spPr>
          <a:xfrm>
            <a:off x="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5" name="Text Placeholder 3"/>
          <p:cNvSpPr>
            <a:spLocks noGrp="1"/>
          </p:cNvSpPr>
          <p:nvPr>
            <p:ph type="body" sz="quarter" idx="13" hasCustomPrompt="1"/>
          </p:nvPr>
        </p:nvSpPr>
        <p:spPr>
          <a:xfrm>
            <a:off x="4617720" y="1737360"/>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6" name="Text Placeholder 3"/>
          <p:cNvSpPr>
            <a:spLocks noGrp="1"/>
          </p:cNvSpPr>
          <p:nvPr>
            <p:ph type="body" sz="quarter" idx="14" hasCustomPrompt="1"/>
          </p:nvPr>
        </p:nvSpPr>
        <p:spPr>
          <a:xfrm>
            <a:off x="4617720" y="3959352"/>
            <a:ext cx="4526280" cy="2039112"/>
          </a:xfrm>
          <a:solidFill>
            <a:schemeClr val="tx2"/>
          </a:solidFill>
        </p:spPr>
        <p:txBody>
          <a:bodyPr lIns="457200" tIns="182880" rIns="182880">
            <a:noAutofit/>
          </a:bodyPr>
          <a:lstStyle>
            <a:lvl1pPr marL="0">
              <a:lnSpc>
                <a:spcPts val="2350"/>
              </a:lnSpc>
              <a:spcBef>
                <a:spcPts val="0"/>
              </a:spcBef>
              <a:spcAft>
                <a:spcPts val="1200"/>
              </a:spcAft>
              <a:defRPr sz="2150">
                <a:solidFill>
                  <a:schemeClr val="bg1"/>
                </a:solidFill>
              </a:defRPr>
            </a:lvl1pPr>
            <a:lvl2pPr marL="164592" indent="-164592">
              <a:lnSpc>
                <a:spcPct val="100000"/>
              </a:lnSpc>
              <a:spcBef>
                <a:spcPts val="0"/>
              </a:spcBef>
              <a:spcAft>
                <a:spcPts val="600"/>
              </a:spcAft>
              <a:buFont typeface="Arial"/>
              <a:buChar char="•"/>
              <a:defRPr sz="1800" baseline="0">
                <a:solidFill>
                  <a:schemeClr val="bg1"/>
                </a:solidFill>
              </a:defRPr>
            </a:lvl2pPr>
            <a:lvl3pPr marL="0" indent="0">
              <a:lnSpc>
                <a:spcPct val="100000"/>
              </a:lnSpc>
              <a:spcBef>
                <a:spcPts val="0"/>
              </a:spcBef>
              <a:spcAft>
                <a:spcPts val="600"/>
              </a:spcAft>
              <a:buFont typeface="Arial"/>
              <a:buNone/>
              <a:defRPr sz="1800">
                <a:solidFill>
                  <a:srgbClr val="FFFFFF"/>
                </a:solidFill>
              </a:defRPr>
            </a:lvl3pPr>
            <a:lvl4pPr marL="0" indent="0">
              <a:lnSpc>
                <a:spcPts val="2000"/>
              </a:lnSpc>
              <a:spcBef>
                <a:spcPts val="0"/>
              </a:spcBef>
              <a:spcAft>
                <a:spcPts val="1200"/>
              </a:spcAft>
              <a:buNone/>
              <a:defRPr sz="1600"/>
            </a:lvl4pPr>
            <a:lvl5pPr marL="0" indent="0">
              <a:lnSpc>
                <a:spcPts val="2000"/>
              </a:lnSpc>
              <a:spcBef>
                <a:spcPts val="0"/>
              </a:spcBef>
              <a:spcAft>
                <a:spcPts val="1200"/>
              </a:spcAft>
              <a:buNone/>
              <a:defRPr sz="1600"/>
            </a:lvl5pPr>
          </a:lstStyle>
          <a:p>
            <a:pPr lvl="0"/>
            <a:r>
              <a:rPr lang="en-US" dirty="0" smtClean="0"/>
              <a:t>Click to insert content</a:t>
            </a:r>
          </a:p>
          <a:p>
            <a:pPr lvl="1"/>
            <a:r>
              <a:rPr lang="en-US" dirty="0" smtClean="0"/>
              <a:t>Level 1 bullet</a:t>
            </a:r>
          </a:p>
          <a:p>
            <a:pPr lvl="1"/>
            <a:r>
              <a:rPr lang="en-US" dirty="0" smtClean="0"/>
              <a:t>Level 1 bullet</a:t>
            </a:r>
          </a:p>
        </p:txBody>
      </p:sp>
      <p:sp>
        <p:nvSpPr>
          <p:cNvPr id="10"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6449648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11163" y="2112264"/>
            <a:ext cx="8311896" cy="3163824"/>
          </a:xfrm>
        </p:spPr>
        <p:txBody>
          <a:bodyPr/>
          <a:lstStyle/>
          <a:p>
            <a:r>
              <a:rPr lang="en-US" smtClean="0"/>
              <a:t>Click icon to add table</a:t>
            </a:r>
            <a:endParaRPr lang="en-US"/>
          </a:p>
        </p:txBody>
      </p:sp>
      <p:sp>
        <p:nvSpPr>
          <p:cNvPr id="6" name="Text Placeholder 5"/>
          <p:cNvSpPr>
            <a:spLocks noGrp="1"/>
          </p:cNvSpPr>
          <p:nvPr>
            <p:ph type="body" sz="quarter" idx="11"/>
          </p:nvPr>
        </p:nvSpPr>
        <p:spPr>
          <a:xfrm>
            <a:off x="411163" y="5657850"/>
            <a:ext cx="3529584" cy="393192"/>
          </a:xfrm>
        </p:spPr>
        <p:txBody>
          <a:bodyPr>
            <a:noAutofit/>
          </a:bodyPr>
          <a:lstStyle>
            <a:lvl1pPr marL="0">
              <a:lnSpc>
                <a:spcPct val="100000"/>
              </a:lnSpc>
              <a:spcBef>
                <a:spcPts val="0"/>
              </a:spcBef>
              <a:defRPr sz="900">
                <a:solidFill>
                  <a:schemeClr val="tx1"/>
                </a:solidFill>
              </a:defRPr>
            </a:lvl1pPr>
          </a:lstStyle>
          <a:p>
            <a:pPr lvl="0"/>
            <a:r>
              <a:rPr lang="en-US" smtClean="0"/>
              <a:t>Click to edit Master text styles</a:t>
            </a:r>
          </a:p>
        </p:txBody>
      </p:sp>
      <p:sp>
        <p:nvSpPr>
          <p:cNvPr id="3" name="Title 2"/>
          <p:cNvSpPr>
            <a:spLocks noGrp="1"/>
          </p:cNvSpPr>
          <p:nvPr>
            <p:ph type="title" hasCustomPrompt="1"/>
          </p:nvPr>
        </p:nvSpPr>
        <p:spPr/>
        <p:txBody>
          <a:bodyPr/>
          <a:lstStyle>
            <a:lvl1pPr>
              <a:defRPr baseline="0"/>
            </a:lvl1pPr>
          </a:lstStyle>
          <a:p>
            <a:r>
              <a:rPr lang="en-US" dirty="0" smtClean="0"/>
              <a:t>Click to insert headline</a:t>
            </a:r>
            <a:endParaRPr lang="en-US" dirty="0"/>
          </a:p>
        </p:txBody>
      </p:sp>
      <p:sp>
        <p:nvSpPr>
          <p:cNvPr id="8"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056945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theme" Target="../theme/theme10.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slideLayout" Target="../slideLayouts/slideLayout220.xml"/><Relationship Id="rId3" Type="http://schemas.openxmlformats.org/officeDocument/2006/relationships/slideLayout" Target="../slideLayouts/slideLayout205.xml"/><Relationship Id="rId21" Type="http://schemas.openxmlformats.org/officeDocument/2006/relationships/theme" Target="../theme/theme11.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20" Type="http://schemas.openxmlformats.org/officeDocument/2006/relationships/slideLayout" Target="../slideLayouts/slideLayout222.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slideLayout" Target="../slideLayouts/slideLayout221.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 Id="rId22"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image" Target="../media/image22.jpe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theme" Target="../theme/theme12.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image" Target="../media/image23.pn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image" Target="../media/image23.pn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image" Target="../media/image22.jpeg"/><Relationship Id="rId2" Type="http://schemas.openxmlformats.org/officeDocument/2006/relationships/slideLayout" Target="../slideLayouts/slideLayout240.xml"/><Relationship Id="rId16" Type="http://schemas.openxmlformats.org/officeDocument/2006/relationships/theme" Target="../theme/theme13.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10.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theme" Target="../theme/theme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theme" Target="../theme/theme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theme" Target="../theme/theme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image" Target="../media/image1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theme" Target="../theme/theme7.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theme" Target="../theme/theme8.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21" Type="http://schemas.openxmlformats.org/officeDocument/2006/relationships/theme" Target="../theme/theme9.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sp>
        <p:nvSpPr>
          <p:cNvPr id="4"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9"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8284462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91"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red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1502929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ay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722192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bwMode="ltGray">
          <a:xfrm flipV="1">
            <a:off x="0" y="6610350"/>
            <a:ext cx="9144000" cy="24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579586" name="Rectangle 2"/>
          <p:cNvSpPr>
            <a:spLocks noGrp="1" noChangeArrowheads="1"/>
          </p:cNvSpPr>
          <p:nvPr>
            <p:ph type="title"/>
          </p:nvPr>
        </p:nvSpPr>
        <p:spPr bwMode="auto">
          <a:xfrm>
            <a:off x="342900" y="280988"/>
            <a:ext cx="84597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en-US" dirty="0" smtClean="0"/>
          </a:p>
        </p:txBody>
      </p:sp>
      <p:sp>
        <p:nvSpPr>
          <p:cNvPr id="579587" name="Rectangle 3"/>
          <p:cNvSpPr>
            <a:spLocks noGrp="1" noChangeArrowheads="1"/>
          </p:cNvSpPr>
          <p:nvPr>
            <p:ph type="body" idx="1"/>
          </p:nvPr>
        </p:nvSpPr>
        <p:spPr bwMode="auto">
          <a:xfrm>
            <a:off x="342900" y="1524000"/>
            <a:ext cx="8459788" cy="177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15"/>
          <p:cNvPicPr>
            <a:picLocks noChangeAspect="1"/>
          </p:cNvPicPr>
          <p:nvPr/>
        </p:nvPicPr>
        <p:blipFill rotWithShape="1">
          <a:blip r:embed="rId19" cstate="print">
            <a:extLst>
              <a:ext uri="{28A0092B-C50C-407E-A947-70E740481C1C}">
                <a14:useLocalDpi xmlns:a14="http://schemas.microsoft.com/office/drawing/2010/main" val="0"/>
              </a:ext>
            </a:extLst>
          </a:blip>
          <a:srcRect t="17307" r="34813" b="-7309"/>
          <a:stretch/>
        </p:blipFill>
        <p:spPr bwMode="gray">
          <a:xfrm flipH="1" flipV="1">
            <a:off x="-1" y="6505575"/>
            <a:ext cx="4395454" cy="299167"/>
          </a:xfrm>
          <a:prstGeom prst="rect">
            <a:avLst/>
          </a:prstGeom>
        </p:spPr>
      </p:pic>
      <p:sp>
        <p:nvSpPr>
          <p:cNvPr id="13" name="Text Box 18"/>
          <p:cNvSpPr txBox="1">
            <a:spLocks noChangeArrowheads="1"/>
          </p:cNvSpPr>
          <p:nvPr/>
        </p:nvSpPr>
        <p:spPr bwMode="black">
          <a:xfrm>
            <a:off x="333351" y="6677468"/>
            <a:ext cx="184345"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p>
            <a:pPr defTabSz="914400" eaLnBrk="0" fontAlgn="base" hangingPunct="0">
              <a:lnSpc>
                <a:spcPct val="90000"/>
              </a:lnSpc>
              <a:spcBef>
                <a:spcPct val="0"/>
              </a:spcBef>
              <a:spcAft>
                <a:spcPct val="0"/>
              </a:spcAft>
            </a:pPr>
            <a:fld id="{95990F28-EF56-40AF-B6C1-2CF755EA3890}" type="slidenum">
              <a:rPr lang="en-US" sz="900" smtClean="0">
                <a:solidFill>
                  <a:srgbClr val="FFFFFF"/>
                </a:solidFill>
              </a:rPr>
              <a:pPr defTabSz="914400" eaLnBrk="0" fontAlgn="base" hangingPunct="0">
                <a:lnSpc>
                  <a:spcPct val="90000"/>
                </a:lnSpc>
                <a:spcBef>
                  <a:spcPct val="0"/>
                </a:spcBef>
                <a:spcAft>
                  <a:spcPct val="0"/>
                </a:spcAft>
              </a:pPr>
              <a:t>‹#›</a:t>
            </a:fld>
            <a:r>
              <a:rPr lang="en-US" sz="900" dirty="0" smtClean="0">
                <a:solidFill>
                  <a:srgbClr val="FFFFFF"/>
                </a:solidFill>
              </a:rPr>
              <a:t> </a:t>
            </a:r>
            <a:endParaRPr lang="en-US" sz="900" dirty="0">
              <a:solidFill>
                <a:srgbClr val="FFFFFF"/>
              </a:solidFill>
            </a:endParaRPr>
          </a:p>
        </p:txBody>
      </p:sp>
      <p:cxnSp>
        <p:nvCxnSpPr>
          <p:cNvPr id="15" name="Straight Connector 14"/>
          <p:cNvCxnSpPr/>
          <p:nvPr/>
        </p:nvCxnSpPr>
        <p:spPr bwMode="black">
          <a:xfrm>
            <a:off x="600075" y="6657975"/>
            <a:ext cx="0" cy="1333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4992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4000" b="1">
          <a:solidFill>
            <a:schemeClr val="accent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80000"/>
        </a:lnSpc>
        <a:spcBef>
          <a:spcPts val="1200"/>
        </a:spcBef>
        <a:spcAft>
          <a:spcPct val="0"/>
        </a:spcAft>
        <a:buClr>
          <a:srgbClr val="004880"/>
        </a:buClr>
        <a:defRPr sz="2800">
          <a:solidFill>
            <a:schemeClr val="accent5"/>
          </a:solidFill>
          <a:latin typeface="+mn-lt"/>
          <a:ea typeface="+mn-ea"/>
          <a:cs typeface="+mn-cs"/>
        </a:defRPr>
      </a:lvl1pPr>
      <a:lvl2pPr marL="341313" indent="-284163" algn="l" rtl="0" eaLnBrk="1" fontAlgn="base" hangingPunct="1">
        <a:lnSpc>
          <a:spcPct val="90000"/>
        </a:lnSpc>
        <a:spcBef>
          <a:spcPts val="1200"/>
        </a:spcBef>
        <a:spcAft>
          <a:spcPct val="0"/>
        </a:spcAft>
        <a:buClr>
          <a:schemeClr val="accent1"/>
        </a:buClr>
        <a:buFont typeface="GE Inspira Pitch" pitchFamily="34" charset="0"/>
        <a:buChar char="•"/>
        <a:defRPr sz="2400">
          <a:solidFill>
            <a:schemeClr val="accent5"/>
          </a:solidFill>
          <a:latin typeface="+mn-lt"/>
        </a:defRPr>
      </a:lvl2pPr>
      <a:lvl3pPr marL="685800" indent="-230188" algn="l" rtl="0" eaLnBrk="1" fontAlgn="base" hangingPunct="1">
        <a:lnSpc>
          <a:spcPct val="90000"/>
        </a:lnSpc>
        <a:spcBef>
          <a:spcPts val="300"/>
        </a:spcBef>
        <a:spcAft>
          <a:spcPct val="0"/>
        </a:spcAft>
        <a:buClr>
          <a:schemeClr val="accent1"/>
        </a:buClr>
        <a:buChar char="–"/>
        <a:defRPr sz="2000">
          <a:solidFill>
            <a:schemeClr val="accent5"/>
          </a:solidFill>
          <a:latin typeface="+mn-lt"/>
        </a:defRPr>
      </a:lvl3pPr>
      <a:lvl4pPr marL="1028700" indent="-227013" algn="l" rtl="0" eaLnBrk="1" fontAlgn="base" hangingPunct="1">
        <a:lnSpc>
          <a:spcPct val="90000"/>
        </a:lnSpc>
        <a:spcBef>
          <a:spcPts val="300"/>
        </a:spcBef>
        <a:spcAft>
          <a:spcPct val="0"/>
        </a:spcAft>
        <a:buClr>
          <a:schemeClr val="accent1"/>
        </a:buClr>
        <a:buChar char="–"/>
        <a:defRPr sz="2000">
          <a:solidFill>
            <a:schemeClr val="accent5"/>
          </a:solidFill>
          <a:latin typeface="+mn-lt"/>
        </a:defRPr>
      </a:lvl4pPr>
      <a:lvl5pPr marL="1371600" indent="-225425" algn="l" rtl="0" eaLnBrk="1" fontAlgn="base" hangingPunct="1">
        <a:lnSpc>
          <a:spcPct val="90000"/>
        </a:lnSpc>
        <a:spcBef>
          <a:spcPts val="300"/>
        </a:spcBef>
        <a:spcAft>
          <a:spcPct val="0"/>
        </a:spcAft>
        <a:buClr>
          <a:schemeClr val="accent1"/>
        </a:buClr>
        <a:buChar char="–"/>
        <a:defRPr sz="2000">
          <a:solidFill>
            <a:schemeClr val="accent5"/>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bwMode="ltGray">
          <a:xfrm flipV="1">
            <a:off x="0" y="6610350"/>
            <a:ext cx="9144000" cy="247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lnSpc>
                <a:spcPct val="90000"/>
              </a:lnSpc>
              <a:spcBef>
                <a:spcPct val="0"/>
              </a:spcBef>
              <a:spcAft>
                <a:spcPct val="0"/>
              </a:spcAft>
            </a:pPr>
            <a:endParaRPr lang="en-US" sz="2400" dirty="0">
              <a:solidFill>
                <a:srgbClr val="FFFFFF"/>
              </a:solidFill>
            </a:endParaRPr>
          </a:p>
        </p:txBody>
      </p:sp>
      <p:sp>
        <p:nvSpPr>
          <p:cNvPr id="579586" name="Rectangle 2"/>
          <p:cNvSpPr>
            <a:spLocks noGrp="1" noChangeArrowheads="1"/>
          </p:cNvSpPr>
          <p:nvPr>
            <p:ph type="title"/>
          </p:nvPr>
        </p:nvSpPr>
        <p:spPr bwMode="auto">
          <a:xfrm>
            <a:off x="342900" y="280988"/>
            <a:ext cx="84597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endParaRPr lang="en-US" dirty="0" smtClean="0"/>
          </a:p>
        </p:txBody>
      </p:sp>
      <p:sp>
        <p:nvSpPr>
          <p:cNvPr id="579587" name="Rectangle 3"/>
          <p:cNvSpPr>
            <a:spLocks noGrp="1" noChangeArrowheads="1"/>
          </p:cNvSpPr>
          <p:nvPr>
            <p:ph type="body" idx="1"/>
          </p:nvPr>
        </p:nvSpPr>
        <p:spPr bwMode="auto">
          <a:xfrm>
            <a:off x="342900" y="1524000"/>
            <a:ext cx="8459788" cy="177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6" name="Picture 15"/>
          <p:cNvPicPr>
            <a:picLocks noChangeAspect="1"/>
          </p:cNvPicPr>
          <p:nvPr/>
        </p:nvPicPr>
        <p:blipFill rotWithShape="1">
          <a:blip r:embed="rId18" cstate="print">
            <a:extLst>
              <a:ext uri="{28A0092B-C50C-407E-A947-70E740481C1C}">
                <a14:useLocalDpi xmlns:a14="http://schemas.microsoft.com/office/drawing/2010/main" val="0"/>
              </a:ext>
            </a:extLst>
          </a:blip>
          <a:srcRect t="17307" r="34813" b="-7309"/>
          <a:stretch/>
        </p:blipFill>
        <p:spPr bwMode="gray">
          <a:xfrm flipH="1" flipV="1">
            <a:off x="-1" y="6505575"/>
            <a:ext cx="4395454" cy="299167"/>
          </a:xfrm>
          <a:prstGeom prst="rect">
            <a:avLst/>
          </a:prstGeom>
        </p:spPr>
      </p:pic>
      <p:sp>
        <p:nvSpPr>
          <p:cNvPr id="13" name="Text Box 18"/>
          <p:cNvSpPr txBox="1">
            <a:spLocks noChangeArrowheads="1"/>
          </p:cNvSpPr>
          <p:nvPr/>
        </p:nvSpPr>
        <p:spPr bwMode="black">
          <a:xfrm>
            <a:off x="333351" y="6677468"/>
            <a:ext cx="184345" cy="1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p>
            <a:pPr defTabSz="914400" eaLnBrk="0" fontAlgn="base" hangingPunct="0">
              <a:lnSpc>
                <a:spcPct val="90000"/>
              </a:lnSpc>
              <a:spcBef>
                <a:spcPct val="0"/>
              </a:spcBef>
              <a:spcAft>
                <a:spcPct val="0"/>
              </a:spcAft>
            </a:pPr>
            <a:fld id="{95990F28-EF56-40AF-B6C1-2CF755EA3890}" type="slidenum">
              <a:rPr lang="en-US" sz="900" smtClean="0">
                <a:solidFill>
                  <a:srgbClr val="FFFFFF"/>
                </a:solidFill>
              </a:rPr>
              <a:pPr defTabSz="914400" eaLnBrk="0" fontAlgn="base" hangingPunct="0">
                <a:lnSpc>
                  <a:spcPct val="90000"/>
                </a:lnSpc>
                <a:spcBef>
                  <a:spcPct val="0"/>
                </a:spcBef>
                <a:spcAft>
                  <a:spcPct val="0"/>
                </a:spcAft>
              </a:pPr>
              <a:t>‹#›</a:t>
            </a:fld>
            <a:r>
              <a:rPr lang="en-US" sz="900" dirty="0" smtClean="0">
                <a:solidFill>
                  <a:srgbClr val="FFFFFF"/>
                </a:solidFill>
              </a:rPr>
              <a:t> </a:t>
            </a:r>
            <a:endParaRPr lang="en-US" sz="900" dirty="0">
              <a:solidFill>
                <a:srgbClr val="FFFFFF"/>
              </a:solidFill>
            </a:endParaRPr>
          </a:p>
        </p:txBody>
      </p:sp>
      <p:cxnSp>
        <p:nvCxnSpPr>
          <p:cNvPr id="15" name="Straight Connector 14"/>
          <p:cNvCxnSpPr/>
          <p:nvPr/>
        </p:nvCxnSpPr>
        <p:spPr bwMode="black">
          <a:xfrm>
            <a:off x="600075" y="6657975"/>
            <a:ext cx="0" cy="1333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1040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sz="4000" b="1">
          <a:solidFill>
            <a:schemeClr val="accent1"/>
          </a:solidFill>
          <a:latin typeface="+mj-lt"/>
          <a:ea typeface="+mj-ea"/>
          <a:cs typeface="+mj-cs"/>
        </a:defRPr>
      </a:lvl1pPr>
      <a:lvl2pPr algn="l" rtl="0" eaLnBrk="1" fontAlgn="base" hangingPunct="1">
        <a:lnSpc>
          <a:spcPct val="90000"/>
        </a:lnSpc>
        <a:spcBef>
          <a:spcPct val="0"/>
        </a:spcBef>
        <a:spcAft>
          <a:spcPct val="0"/>
        </a:spcAft>
        <a:defRPr sz="4000">
          <a:solidFill>
            <a:srgbClr val="1E4191"/>
          </a:solidFill>
          <a:latin typeface="GE Inspira Pitch" pitchFamily="34" charset="0"/>
        </a:defRPr>
      </a:lvl2pPr>
      <a:lvl3pPr algn="l" rtl="0" eaLnBrk="1" fontAlgn="base" hangingPunct="1">
        <a:lnSpc>
          <a:spcPct val="90000"/>
        </a:lnSpc>
        <a:spcBef>
          <a:spcPct val="0"/>
        </a:spcBef>
        <a:spcAft>
          <a:spcPct val="0"/>
        </a:spcAft>
        <a:defRPr sz="4000">
          <a:solidFill>
            <a:srgbClr val="1E4191"/>
          </a:solidFill>
          <a:latin typeface="GE Inspira Pitch" pitchFamily="34" charset="0"/>
        </a:defRPr>
      </a:lvl3pPr>
      <a:lvl4pPr algn="l" rtl="0" eaLnBrk="1" fontAlgn="base" hangingPunct="1">
        <a:lnSpc>
          <a:spcPct val="90000"/>
        </a:lnSpc>
        <a:spcBef>
          <a:spcPct val="0"/>
        </a:spcBef>
        <a:spcAft>
          <a:spcPct val="0"/>
        </a:spcAft>
        <a:defRPr sz="4000">
          <a:solidFill>
            <a:srgbClr val="1E4191"/>
          </a:solidFill>
          <a:latin typeface="GE Inspira Pitch" pitchFamily="34" charset="0"/>
        </a:defRPr>
      </a:lvl4pPr>
      <a:lvl5pPr algn="l" rtl="0" eaLnBrk="1" fontAlgn="base" hangingPunct="1">
        <a:lnSpc>
          <a:spcPct val="90000"/>
        </a:lnSpc>
        <a:spcBef>
          <a:spcPct val="0"/>
        </a:spcBef>
        <a:spcAft>
          <a:spcPct val="0"/>
        </a:spcAft>
        <a:defRPr sz="4000">
          <a:solidFill>
            <a:srgbClr val="1E4191"/>
          </a:solidFill>
          <a:latin typeface="GE Inspira Pitch" pitchFamily="34" charset="0"/>
        </a:defRPr>
      </a:lvl5pPr>
      <a:lvl6pPr marL="457200" algn="l" rtl="0" eaLnBrk="1" fontAlgn="base" hangingPunct="1">
        <a:lnSpc>
          <a:spcPct val="90000"/>
        </a:lnSpc>
        <a:spcBef>
          <a:spcPct val="0"/>
        </a:spcBef>
        <a:spcAft>
          <a:spcPct val="0"/>
        </a:spcAft>
        <a:defRPr sz="4000">
          <a:solidFill>
            <a:srgbClr val="1E4191"/>
          </a:solidFill>
          <a:latin typeface="GE Inspira Pitch" pitchFamily="34" charset="0"/>
        </a:defRPr>
      </a:lvl6pPr>
      <a:lvl7pPr marL="914400" algn="l" rtl="0" eaLnBrk="1" fontAlgn="base" hangingPunct="1">
        <a:lnSpc>
          <a:spcPct val="90000"/>
        </a:lnSpc>
        <a:spcBef>
          <a:spcPct val="0"/>
        </a:spcBef>
        <a:spcAft>
          <a:spcPct val="0"/>
        </a:spcAft>
        <a:defRPr sz="4000">
          <a:solidFill>
            <a:srgbClr val="1E4191"/>
          </a:solidFill>
          <a:latin typeface="GE Inspira Pitch" pitchFamily="34" charset="0"/>
        </a:defRPr>
      </a:lvl7pPr>
      <a:lvl8pPr marL="1371600" algn="l" rtl="0" eaLnBrk="1" fontAlgn="base" hangingPunct="1">
        <a:lnSpc>
          <a:spcPct val="90000"/>
        </a:lnSpc>
        <a:spcBef>
          <a:spcPct val="0"/>
        </a:spcBef>
        <a:spcAft>
          <a:spcPct val="0"/>
        </a:spcAft>
        <a:defRPr sz="4000">
          <a:solidFill>
            <a:srgbClr val="1E4191"/>
          </a:solidFill>
          <a:latin typeface="GE Inspira Pitch" pitchFamily="34" charset="0"/>
        </a:defRPr>
      </a:lvl8pPr>
      <a:lvl9pPr marL="1828800" algn="l" rtl="0" eaLnBrk="1" fontAlgn="base" hangingPunct="1">
        <a:lnSpc>
          <a:spcPct val="90000"/>
        </a:lnSpc>
        <a:spcBef>
          <a:spcPct val="0"/>
        </a:spcBef>
        <a:spcAft>
          <a:spcPct val="0"/>
        </a:spcAft>
        <a:defRPr sz="4000">
          <a:solidFill>
            <a:srgbClr val="1E4191"/>
          </a:solidFill>
          <a:latin typeface="GE Inspira Pitch" pitchFamily="34" charset="0"/>
        </a:defRPr>
      </a:lvl9pPr>
    </p:titleStyle>
    <p:bodyStyle>
      <a:lvl1pPr algn="l" rtl="0" eaLnBrk="1" fontAlgn="base" hangingPunct="1">
        <a:lnSpc>
          <a:spcPct val="80000"/>
        </a:lnSpc>
        <a:spcBef>
          <a:spcPts val="1200"/>
        </a:spcBef>
        <a:spcAft>
          <a:spcPct val="0"/>
        </a:spcAft>
        <a:buClr>
          <a:srgbClr val="004880"/>
        </a:buClr>
        <a:defRPr sz="2800">
          <a:solidFill>
            <a:schemeClr val="accent5"/>
          </a:solidFill>
          <a:latin typeface="+mn-lt"/>
          <a:ea typeface="+mn-ea"/>
          <a:cs typeface="+mn-cs"/>
        </a:defRPr>
      </a:lvl1pPr>
      <a:lvl2pPr marL="341313" indent="-284163" algn="l" rtl="0" eaLnBrk="1" fontAlgn="base" hangingPunct="1">
        <a:lnSpc>
          <a:spcPct val="90000"/>
        </a:lnSpc>
        <a:spcBef>
          <a:spcPts val="1200"/>
        </a:spcBef>
        <a:spcAft>
          <a:spcPct val="0"/>
        </a:spcAft>
        <a:buClr>
          <a:schemeClr val="accent1"/>
        </a:buClr>
        <a:buFont typeface="GE Inspira Pitch" pitchFamily="34" charset="0"/>
        <a:buChar char="•"/>
        <a:defRPr sz="2400">
          <a:solidFill>
            <a:schemeClr val="accent5"/>
          </a:solidFill>
          <a:latin typeface="+mn-lt"/>
        </a:defRPr>
      </a:lvl2pPr>
      <a:lvl3pPr marL="685800" indent="-230188" algn="l" rtl="0" eaLnBrk="1" fontAlgn="base" hangingPunct="1">
        <a:lnSpc>
          <a:spcPct val="90000"/>
        </a:lnSpc>
        <a:spcBef>
          <a:spcPts val="300"/>
        </a:spcBef>
        <a:spcAft>
          <a:spcPct val="0"/>
        </a:spcAft>
        <a:buClr>
          <a:schemeClr val="accent1"/>
        </a:buClr>
        <a:buChar char="–"/>
        <a:defRPr sz="2000">
          <a:solidFill>
            <a:schemeClr val="accent5"/>
          </a:solidFill>
          <a:latin typeface="+mn-lt"/>
        </a:defRPr>
      </a:lvl3pPr>
      <a:lvl4pPr marL="1028700" indent="-227013" algn="l" rtl="0" eaLnBrk="1" fontAlgn="base" hangingPunct="1">
        <a:lnSpc>
          <a:spcPct val="90000"/>
        </a:lnSpc>
        <a:spcBef>
          <a:spcPts val="300"/>
        </a:spcBef>
        <a:spcAft>
          <a:spcPct val="0"/>
        </a:spcAft>
        <a:buClr>
          <a:schemeClr val="accent1"/>
        </a:buClr>
        <a:buChar char="–"/>
        <a:defRPr sz="2000">
          <a:solidFill>
            <a:schemeClr val="accent5"/>
          </a:solidFill>
          <a:latin typeface="+mn-lt"/>
        </a:defRPr>
      </a:lvl4pPr>
      <a:lvl5pPr marL="1371600" indent="-225425" algn="l" rtl="0" eaLnBrk="1" fontAlgn="base" hangingPunct="1">
        <a:lnSpc>
          <a:spcPct val="90000"/>
        </a:lnSpc>
        <a:spcBef>
          <a:spcPts val="300"/>
        </a:spcBef>
        <a:spcAft>
          <a:spcPct val="0"/>
        </a:spcAft>
        <a:buClr>
          <a:schemeClr val="accent1"/>
        </a:buClr>
        <a:buChar char="–"/>
        <a:defRPr sz="2000">
          <a:solidFill>
            <a:schemeClr val="accent5"/>
          </a:solidFill>
          <a:latin typeface="+mn-lt"/>
        </a:defRPr>
      </a:lvl5pPr>
      <a:lvl6pPr marL="20034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6pPr>
      <a:lvl7pPr marL="24606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7pPr>
      <a:lvl8pPr marL="29178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8pPr>
      <a:lvl9pPr marL="3375025" indent="-285750" algn="l" rtl="0" eaLnBrk="1" fontAlgn="base" hangingPunct="1">
        <a:lnSpc>
          <a:spcPct val="90000"/>
        </a:lnSpc>
        <a:spcBef>
          <a:spcPct val="0"/>
        </a:spcBef>
        <a:spcAft>
          <a:spcPct val="0"/>
        </a:spcAft>
        <a:buClr>
          <a:srgbClr val="004880"/>
        </a:buClr>
        <a:buChar char="–"/>
        <a:defRPr sz="3200">
          <a:solidFill>
            <a:srgbClr val="1E41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een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986340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92"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blue_sm.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31078638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8" r:id="rId11"/>
    <p:sldLayoutId id="2147483680" r:id="rId12"/>
    <p:sldLayoutId id="2147483681" r:id="rId13"/>
    <p:sldLayoutId id="2147483683" r:id="rId14"/>
    <p:sldLayoutId id="2147483682" r:id="rId15"/>
    <p:sldLayoutId id="2147483684" r:id="rId16"/>
    <p:sldLayoutId id="2147483685" r:id="rId17"/>
    <p:sldLayoutId id="2147483686" r:id="rId18"/>
    <p:sldLayoutId id="2147483687" r:id="rId19"/>
    <p:sldLayoutId id="2147483790" r:id="rId20"/>
    <p:sldLayoutId id="2147483902" r:id="rId21"/>
    <p:sldLayoutId id="2147483904" r:id="rId22"/>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9" name="Picture 8" descr="Monogram_purple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39494102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93"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red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42150292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94"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ay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9"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1"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2"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1072219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95"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2" name="Picture 1" descr="Monogram_orange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4"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7"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9"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78284462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7" name="Picture 6" descr="Monogram_green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3"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4"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5"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239863403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11480" y="365760"/>
            <a:ext cx="8311896" cy="109728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10" name="Text Placeholder 9"/>
          <p:cNvSpPr>
            <a:spLocks noGrp="1"/>
          </p:cNvSpPr>
          <p:nvPr>
            <p:ph type="body" idx="1"/>
          </p:nvPr>
        </p:nvSpPr>
        <p:spPr>
          <a:xfrm>
            <a:off x="411480" y="1545336"/>
            <a:ext cx="8311896" cy="3383280"/>
          </a:xfrm>
          <a:prstGeom prst="rect">
            <a:avLst/>
          </a:prstGeom>
        </p:spPr>
        <p:txBody>
          <a:bodyPr vert="horz" lIns="0" tIns="0" rIns="0" bIns="0" rtlCol="0">
            <a:noAutofit/>
          </a:bodyPr>
          <a:lstStyle/>
          <a:p>
            <a:pPr lvl="0"/>
            <a:r>
              <a:rPr lang="en-US" dirty="0" smtClean="0"/>
              <a:t>Click to edit Master text styles</a:t>
            </a:r>
          </a:p>
          <a:p>
            <a:pPr lvl="1"/>
            <a:r>
              <a:rPr lang="en-US" dirty="0" smtClean="0"/>
              <a:t>First level bullet </a:t>
            </a:r>
          </a:p>
          <a:p>
            <a:pPr lvl="2"/>
            <a:r>
              <a:rPr lang="en-US" dirty="0" smtClean="0"/>
              <a:t>Second level bullet</a:t>
            </a:r>
          </a:p>
          <a:p>
            <a:pPr lvl="3"/>
            <a:r>
              <a:rPr lang="en-US" dirty="0" smtClean="0"/>
              <a:t>Third level bullet</a:t>
            </a:r>
          </a:p>
        </p:txBody>
      </p:sp>
      <p:pic>
        <p:nvPicPr>
          <p:cNvPr id="9" name="Picture 8" descr="Monogram_purple_sm.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1480" y="6217920"/>
            <a:ext cx="457200" cy="457200"/>
          </a:xfrm>
          <a:prstGeom prst="rect">
            <a:avLst/>
          </a:prstGeom>
        </p:spPr>
      </p:pic>
      <p:sp>
        <p:nvSpPr>
          <p:cNvPr id="11" name="Date Placeholder 3"/>
          <p:cNvSpPr>
            <a:spLocks noGrp="1"/>
          </p:cNvSpPr>
          <p:nvPr>
            <p:ph type="dt" sz="half" idx="2"/>
          </p:nvPr>
        </p:nvSpPr>
        <p:spPr>
          <a:xfrm>
            <a:off x="1700784" y="6355080"/>
            <a:ext cx="2807208" cy="182880"/>
          </a:xfrm>
          <a:prstGeom prst="rect">
            <a:avLst/>
          </a:prstGeom>
        </p:spPr>
        <p:txBody>
          <a:bodyPr vert="horz" lIns="0" tIns="0" rIns="0" bIns="0" rtlCol="0" anchor="t" anchorCtr="0"/>
          <a:lstStyle>
            <a:lvl1pPr algn="r">
              <a:defRPr sz="900">
                <a:solidFill>
                  <a:schemeClr val="tx1"/>
                </a:solidFill>
              </a:defRPr>
            </a:lvl1pPr>
          </a:lstStyle>
          <a:p>
            <a:endParaRPr lang="en-US"/>
          </a:p>
        </p:txBody>
      </p:sp>
      <p:sp>
        <p:nvSpPr>
          <p:cNvPr id="12" name="Footer Placeholder 6"/>
          <p:cNvSpPr>
            <a:spLocks noGrp="1"/>
          </p:cNvSpPr>
          <p:nvPr>
            <p:ph type="ftr" sz="quarter" idx="3"/>
          </p:nvPr>
        </p:nvSpPr>
        <p:spPr>
          <a:xfrm>
            <a:off x="6025896" y="6355080"/>
            <a:ext cx="1536192" cy="320040"/>
          </a:xfrm>
          <a:prstGeom prst="rect">
            <a:avLst/>
          </a:prstGeom>
        </p:spPr>
        <p:txBody>
          <a:bodyPr vert="horz" lIns="0" tIns="0" rIns="0" bIns="0" rtlCol="0" anchor="t" anchorCtr="0"/>
          <a:lstStyle>
            <a:lvl1pPr algn="l">
              <a:defRPr sz="900" baseline="0">
                <a:solidFill>
                  <a:schemeClr val="tx1"/>
                </a:solidFill>
              </a:defRPr>
            </a:lvl1pPr>
          </a:lstStyle>
          <a:p>
            <a:endParaRPr lang="en-US" dirty="0"/>
          </a:p>
        </p:txBody>
      </p:sp>
      <p:sp>
        <p:nvSpPr>
          <p:cNvPr id="13" name="Slide Number Placeholder 8"/>
          <p:cNvSpPr>
            <a:spLocks noGrp="1"/>
          </p:cNvSpPr>
          <p:nvPr>
            <p:ph type="sldNum" sz="quarter" idx="4"/>
          </p:nvPr>
        </p:nvSpPr>
        <p:spPr>
          <a:xfrm>
            <a:off x="8494776" y="6355080"/>
            <a:ext cx="219456" cy="420624"/>
          </a:xfrm>
          <a:prstGeom prst="rect">
            <a:avLst/>
          </a:prstGeom>
        </p:spPr>
        <p:txBody>
          <a:bodyPr vert="horz" lIns="0" tIns="0" rIns="0" bIns="0" rtlCol="0" anchor="t" anchorCtr="0"/>
          <a:lstStyle>
            <a:lvl1pPr algn="r">
              <a:defRPr sz="900" baseline="0">
                <a:solidFill>
                  <a:schemeClr val="tx1"/>
                </a:solidFill>
              </a:defRPr>
            </a:lvl1pPr>
          </a:lstStyle>
          <a:p>
            <a:fld id="{BFDC49DC-4C59-0B46-B4E4-08C86B3978D0}" type="slidenum">
              <a:rPr lang="en-US" smtClean="0"/>
              <a:pPr/>
              <a:t>‹#›</a:t>
            </a:fld>
            <a:endParaRPr lang="en-US" dirty="0"/>
          </a:p>
        </p:txBody>
      </p:sp>
    </p:spTree>
    <p:extLst>
      <p:ext uri="{BB962C8B-B14F-4D97-AF65-F5344CB8AC3E}">
        <p14:creationId xmlns:p14="http://schemas.microsoft.com/office/powerpoint/2010/main" val="139494102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Lst>
  <p:timing>
    <p:tnLst>
      <p:par>
        <p:cTn id="1" dur="indefinite" restart="never" nodeType="tmRoot"/>
      </p:par>
    </p:tnLst>
  </p:timing>
  <p:hf hdr="0" ftr="0" dt="0"/>
  <p:txStyles>
    <p:title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p:titleStyle>
    <p:body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1.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42.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68.png"/><Relationship Id="rId5" Type="http://schemas.openxmlformats.org/officeDocument/2006/relationships/image" Target="../media/image42.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69.png"/><Relationship Id="rId5" Type="http://schemas.openxmlformats.org/officeDocument/2006/relationships/image" Target="../media/image42.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69.png"/><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69.png"/><Relationship Id="rId5" Type="http://schemas.openxmlformats.org/officeDocument/2006/relationships/image" Target="../media/image42.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image" Target="../media/image68.png"/><Relationship Id="rId5" Type="http://schemas.openxmlformats.org/officeDocument/2006/relationships/image" Target="../media/image42.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hyperlink" Target="http://docs.cloudfoundry.org/concepts/architecture/" TargetMode="External"/><Relationship Id="rId2" Type="http://schemas.openxmlformats.org/officeDocument/2006/relationships/hyperlink" Target="http://thenewstack.io/dockercon-europe-adrian-cockcroft-on-the-state-of-microservices/" TargetMode="External"/><Relationship Id="rId1" Type="http://schemas.openxmlformats.org/officeDocument/2006/relationships/slideLayout" Target="../slideLayouts/slideLayout51.xml"/><Relationship Id="rId4" Type="http://schemas.openxmlformats.org/officeDocument/2006/relationships/hyperlink" Target="http://www.infoq.com/microservic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30.wmf"/></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9768" y="5056631"/>
            <a:ext cx="7818882" cy="740664"/>
          </a:xfrm>
        </p:spPr>
        <p:txBody>
          <a:bodyPr/>
          <a:lstStyle/>
          <a:p>
            <a:r>
              <a:rPr lang="en-US" sz="1800" dirty="0" smtClean="0"/>
              <a:t>Stephen Chin , </a:t>
            </a:r>
            <a:r>
              <a:rPr lang="en-US" sz="1800" dirty="0"/>
              <a:t> Lead Java Community Manager, Oracle</a:t>
            </a:r>
            <a:endParaRPr lang="en-US" sz="1800" dirty="0" smtClean="0"/>
          </a:p>
          <a:p>
            <a:r>
              <a:rPr lang="en-US" sz="1800" dirty="0" smtClean="0"/>
              <a:t>Shyam </a:t>
            </a:r>
            <a:r>
              <a:rPr lang="en-US" sz="1800" dirty="0"/>
              <a:t>Varan Nath </a:t>
            </a:r>
            <a:r>
              <a:rPr lang="en-US" sz="1800" dirty="0" smtClean="0"/>
              <a:t>– Industrial Internet  Architect, </a:t>
            </a:r>
            <a:r>
              <a:rPr lang="en-US" sz="1800" dirty="0"/>
              <a:t>GE </a:t>
            </a:r>
            <a:r>
              <a:rPr lang="en-US" sz="1800" dirty="0" smtClean="0"/>
              <a:t>Digital</a:t>
            </a:r>
            <a:endParaRPr lang="en-US" sz="1800" dirty="0"/>
          </a:p>
          <a:p>
            <a:r>
              <a:rPr lang="en-US" sz="1800" dirty="0" smtClean="0"/>
              <a:t>Jayant Thomas – </a:t>
            </a:r>
            <a:r>
              <a:rPr lang="en-US" sz="1800" dirty="0" err="1" smtClean="0"/>
              <a:t>Snr</a:t>
            </a:r>
            <a:r>
              <a:rPr lang="en-US" sz="1800" dirty="0" smtClean="0"/>
              <a:t>  Software Dev </a:t>
            </a:r>
            <a:r>
              <a:rPr lang="en-US" sz="1800" dirty="0" err="1" smtClean="0"/>
              <a:t>Mgr</a:t>
            </a:r>
            <a:r>
              <a:rPr lang="en-US" sz="1800" dirty="0" smtClean="0"/>
              <a:t>, GE Digital</a:t>
            </a:r>
          </a:p>
        </p:txBody>
      </p:sp>
      <p:sp>
        <p:nvSpPr>
          <p:cNvPr id="4" name="Title 3"/>
          <p:cNvSpPr>
            <a:spLocks noGrp="1"/>
          </p:cNvSpPr>
          <p:nvPr>
            <p:ph type="title"/>
          </p:nvPr>
        </p:nvSpPr>
        <p:spPr/>
        <p:txBody>
          <a:bodyPr/>
          <a:lstStyle/>
          <a:p>
            <a:r>
              <a:rPr lang="en-US" sz="3200" dirty="0"/>
              <a:t/>
            </a:r>
            <a:br>
              <a:rPr lang="en-US" sz="3200" dirty="0"/>
            </a:br>
            <a:r>
              <a:rPr lang="en-US" sz="3200" dirty="0"/>
              <a:t> </a:t>
            </a:r>
            <a:r>
              <a:rPr lang="en-US" sz="3200" dirty="0" err="1"/>
              <a:t>IoT</a:t>
            </a:r>
            <a:r>
              <a:rPr lang="en-US" sz="3200" dirty="0"/>
              <a:t>: What Is in It for Java Professionals? </a:t>
            </a:r>
            <a:r>
              <a:rPr lang="en-US" sz="3200" dirty="0" smtClean="0"/>
              <a:t/>
            </a:r>
            <a:br>
              <a:rPr lang="en-US" sz="3200" dirty="0" smtClean="0"/>
            </a:br>
            <a:r>
              <a:rPr lang="en-US" sz="3200" dirty="0" smtClean="0"/>
              <a:t>[</a:t>
            </a:r>
            <a:r>
              <a:rPr lang="en-US" sz="3200" dirty="0"/>
              <a:t>BOF4433]</a:t>
            </a:r>
            <a:r>
              <a:rPr lang="en-US" sz="3200" b="1" dirty="0"/>
              <a:t/>
            </a:r>
            <a:br>
              <a:rPr lang="en-US" sz="3200" b="1" dirty="0"/>
            </a:br>
            <a:endParaRPr lang="en-US" sz="3600" b="1" dirty="0"/>
          </a:p>
        </p:txBody>
      </p:sp>
    </p:spTree>
    <p:extLst>
      <p:ext uri="{BB962C8B-B14F-4D97-AF65-F5344CB8AC3E}">
        <p14:creationId xmlns:p14="http://schemas.microsoft.com/office/powerpoint/2010/main" val="222810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dix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133"/>
            <a:ext cx="9261301" cy="4758267"/>
          </a:xfrm>
          <a:prstGeom prst="rect">
            <a:avLst/>
          </a:prstGeom>
        </p:spPr>
      </p:pic>
      <p:sp>
        <p:nvSpPr>
          <p:cNvPr id="4" name="TextBox 3"/>
          <p:cNvSpPr txBox="1"/>
          <p:nvPr/>
        </p:nvSpPr>
        <p:spPr>
          <a:xfrm>
            <a:off x="220132" y="254000"/>
            <a:ext cx="7501467" cy="954107"/>
          </a:xfrm>
          <a:prstGeom prst="rect">
            <a:avLst/>
          </a:prstGeom>
          <a:noFill/>
        </p:spPr>
        <p:txBody>
          <a:bodyPr wrap="square" rtlCol="0">
            <a:spAutoFit/>
          </a:bodyPr>
          <a:lstStyle/>
          <a:p>
            <a:r>
              <a:rPr lang="en-US" sz="2800" dirty="0" smtClean="0">
                <a:solidFill>
                  <a:srgbClr val="008000"/>
                </a:solidFill>
              </a:rPr>
              <a:t>How to Monitor Asset Performance</a:t>
            </a:r>
            <a:r>
              <a:rPr lang="en-US" sz="2800" smtClean="0">
                <a:solidFill>
                  <a:srgbClr val="008000"/>
                </a:solidFill>
              </a:rPr>
              <a:t>? </a:t>
            </a:r>
          </a:p>
          <a:p>
            <a:r>
              <a:rPr lang="en-US" sz="2800" smtClean="0">
                <a:solidFill>
                  <a:srgbClr val="008000"/>
                </a:solidFill>
              </a:rPr>
              <a:t>High Level View</a:t>
            </a:r>
            <a:endParaRPr lang="en-US" sz="2800" dirty="0">
              <a:solidFill>
                <a:srgbClr val="008000"/>
              </a:solidFill>
            </a:endParaRPr>
          </a:p>
        </p:txBody>
      </p:sp>
    </p:spTree>
    <p:extLst>
      <p:ext uri="{BB962C8B-B14F-4D97-AF65-F5344CB8AC3E}">
        <p14:creationId xmlns:p14="http://schemas.microsoft.com/office/powerpoint/2010/main" val="29321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8" y="1095153"/>
            <a:ext cx="9174978" cy="508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hape 577"/>
          <p:cNvSpPr txBox="1">
            <a:spLocks/>
          </p:cNvSpPr>
          <p:nvPr/>
        </p:nvSpPr>
        <p:spPr>
          <a:xfrm>
            <a:off x="366713" y="95252"/>
            <a:ext cx="8410576" cy="738805"/>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pPr>
              <a:defRPr sz="1800">
                <a:solidFill>
                  <a:srgbClr val="000000"/>
                </a:solidFill>
                <a:uFillTx/>
              </a:defRPr>
            </a:pPr>
            <a:r>
              <a:rPr lang="en-US" sz="3200" dirty="0" smtClean="0">
                <a:solidFill>
                  <a:srgbClr val="008881"/>
                </a:solidFill>
                <a:uFill>
                  <a:solidFill>
                    <a:srgbClr val="008881"/>
                  </a:solidFill>
                </a:uFill>
              </a:rPr>
              <a:t>API Documentation</a:t>
            </a:r>
            <a:endParaRPr lang="en-US" sz="3200" dirty="0">
              <a:solidFill>
                <a:srgbClr val="008881"/>
              </a:solidFill>
              <a:uFill>
                <a:solidFill>
                  <a:srgbClr val="008881"/>
                </a:solidFill>
              </a:uFill>
            </a:endParaRPr>
          </a:p>
        </p:txBody>
      </p:sp>
    </p:spTree>
    <p:extLst>
      <p:ext uri="{BB962C8B-B14F-4D97-AF65-F5344CB8AC3E}">
        <p14:creationId xmlns:p14="http://schemas.microsoft.com/office/powerpoint/2010/main" val="9047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FDC49DC-4C59-0B46-B4E4-08C86B3978D0}" type="slidenum">
              <a:rPr lang="en-US" smtClean="0"/>
              <a:pPr/>
              <a:t>12</a:t>
            </a:fld>
            <a:endParaRPr lang="en-US" dirty="0"/>
          </a:p>
        </p:txBody>
      </p:sp>
      <p:sp>
        <p:nvSpPr>
          <p:cNvPr id="9" name="Rectangle 8"/>
          <p:cNvSpPr/>
          <p:nvPr/>
        </p:nvSpPr>
        <p:spPr>
          <a:xfrm>
            <a:off x="5359400" y="914400"/>
            <a:ext cx="3354832" cy="93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Shape 577"/>
          <p:cNvSpPr txBox="1">
            <a:spLocks/>
          </p:cNvSpPr>
          <p:nvPr/>
        </p:nvSpPr>
        <p:spPr>
          <a:xfrm>
            <a:off x="303656" y="1985524"/>
            <a:ext cx="8410576" cy="738805"/>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pPr>
              <a:defRPr sz="1800">
                <a:solidFill>
                  <a:srgbClr val="000000"/>
                </a:solidFill>
                <a:uFillTx/>
              </a:defRPr>
            </a:pPr>
            <a:r>
              <a:rPr lang="en-US" sz="1800" dirty="0" smtClean="0">
                <a:solidFill>
                  <a:schemeClr val="accent2">
                    <a:lumMod val="60000"/>
                    <a:lumOff val="40000"/>
                  </a:schemeClr>
                </a:solidFill>
              </a:rPr>
              <a:t>“ </a:t>
            </a:r>
            <a:r>
              <a:rPr lang="en-US" sz="2400" i="1" dirty="0" err="1">
                <a:solidFill>
                  <a:schemeClr val="accent2">
                    <a:lumMod val="60000"/>
                    <a:lumOff val="40000"/>
                  </a:schemeClr>
                </a:solidFill>
              </a:rPr>
              <a:t>M</a:t>
            </a:r>
            <a:r>
              <a:rPr lang="en-US" sz="2400" i="1" dirty="0" err="1" smtClean="0">
                <a:solidFill>
                  <a:schemeClr val="accent2">
                    <a:lumMod val="60000"/>
                    <a:lumOff val="40000"/>
                  </a:schemeClr>
                </a:solidFill>
              </a:rPr>
              <a:t>icroservice</a:t>
            </a:r>
            <a:r>
              <a:rPr lang="en-US" sz="2400" i="1" dirty="0" smtClean="0">
                <a:solidFill>
                  <a:schemeClr val="accent2">
                    <a:lumMod val="60000"/>
                    <a:lumOff val="40000"/>
                  </a:schemeClr>
                </a:solidFill>
              </a:rPr>
              <a:t> </a:t>
            </a:r>
            <a:r>
              <a:rPr lang="en-US" sz="2400" i="1" dirty="0">
                <a:solidFill>
                  <a:schemeClr val="accent2">
                    <a:lumMod val="60000"/>
                    <a:lumOff val="40000"/>
                  </a:schemeClr>
                </a:solidFill>
              </a:rPr>
              <a:t>architectural style </a:t>
            </a:r>
            <a:r>
              <a:rPr lang="en-US" sz="2400" i="1" dirty="0" smtClean="0">
                <a:solidFill>
                  <a:schemeClr val="accent2">
                    <a:lumMod val="60000"/>
                    <a:lumOff val="40000"/>
                  </a:schemeClr>
                </a:solidFill>
              </a:rPr>
              <a:t>is </a:t>
            </a:r>
            <a:r>
              <a:rPr lang="en-US" sz="2400" i="1" dirty="0">
                <a:solidFill>
                  <a:schemeClr val="accent2">
                    <a:lumMod val="60000"/>
                    <a:lumOff val="40000"/>
                  </a:schemeClr>
                </a:solidFill>
              </a:rPr>
              <a:t>an approach to developing a single application as a suite of small </a:t>
            </a:r>
            <a:r>
              <a:rPr lang="en-US" sz="2400" i="1" dirty="0" smtClean="0">
                <a:solidFill>
                  <a:schemeClr val="accent2">
                    <a:lumMod val="60000"/>
                    <a:lumOff val="40000"/>
                  </a:schemeClr>
                </a:solidFill>
              </a:rPr>
              <a:t>services </a:t>
            </a:r>
            <a:r>
              <a:rPr lang="en-US" sz="2400" dirty="0" smtClean="0">
                <a:solidFill>
                  <a:schemeClr val="accent2">
                    <a:lumMod val="60000"/>
                    <a:lumOff val="40000"/>
                  </a:schemeClr>
                </a:solidFill>
              </a:rPr>
              <a:t>“</a:t>
            </a:r>
          </a:p>
          <a:p>
            <a:pPr>
              <a:defRPr sz="1800">
                <a:solidFill>
                  <a:srgbClr val="000000"/>
                </a:solidFill>
                <a:uFillTx/>
              </a:defRPr>
            </a:pPr>
            <a:r>
              <a:rPr lang="en-US" sz="2400" dirty="0">
                <a:solidFill>
                  <a:schemeClr val="accent2">
                    <a:lumMod val="60000"/>
                    <a:lumOff val="40000"/>
                  </a:schemeClr>
                </a:solidFill>
              </a:rPr>
              <a:t>	</a:t>
            </a:r>
            <a:r>
              <a:rPr lang="en-US" sz="2400" dirty="0" smtClean="0">
                <a:solidFill>
                  <a:schemeClr val="accent2">
                    <a:lumMod val="60000"/>
                    <a:lumOff val="40000"/>
                  </a:schemeClr>
                </a:solidFill>
              </a:rPr>
              <a:t>												 –Martin Fowler </a:t>
            </a:r>
            <a:endParaRPr lang="en-US" sz="3200" dirty="0">
              <a:solidFill>
                <a:schemeClr val="accent2">
                  <a:lumMod val="60000"/>
                  <a:lumOff val="40000"/>
                </a:schemeClr>
              </a:solidFill>
              <a:uFill>
                <a:solidFill>
                  <a:srgbClr val="008881"/>
                </a:solidFill>
              </a:uFill>
            </a:endParaRPr>
          </a:p>
        </p:txBody>
      </p:sp>
      <p:sp>
        <p:nvSpPr>
          <p:cNvPr id="34" name="Shape 577"/>
          <p:cNvSpPr txBox="1">
            <a:spLocks/>
          </p:cNvSpPr>
          <p:nvPr/>
        </p:nvSpPr>
        <p:spPr>
          <a:xfrm>
            <a:off x="456056" y="4000591"/>
            <a:ext cx="8410576" cy="738805"/>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pPr>
              <a:defRPr sz="1800">
                <a:solidFill>
                  <a:srgbClr val="000000"/>
                </a:solidFill>
                <a:uFillTx/>
              </a:defRPr>
            </a:pPr>
            <a:r>
              <a:rPr lang="en-US" sz="1800" dirty="0" smtClean="0">
                <a:solidFill>
                  <a:schemeClr val="accent2">
                    <a:lumMod val="60000"/>
                    <a:lumOff val="40000"/>
                  </a:schemeClr>
                </a:solidFill>
              </a:rPr>
              <a:t>“</a:t>
            </a:r>
            <a:r>
              <a:rPr lang="en-US" sz="2400" i="1" dirty="0" smtClean="0">
                <a:solidFill>
                  <a:schemeClr val="accent2">
                    <a:lumMod val="60000"/>
                    <a:lumOff val="40000"/>
                  </a:schemeClr>
                </a:solidFill>
              </a:rPr>
              <a:t>Loosely coupled </a:t>
            </a:r>
            <a:r>
              <a:rPr lang="en-US" sz="2400" i="1" dirty="0">
                <a:solidFill>
                  <a:schemeClr val="accent2">
                    <a:lumMod val="60000"/>
                    <a:lumOff val="40000"/>
                  </a:schemeClr>
                </a:solidFill>
              </a:rPr>
              <a:t>s</a:t>
            </a:r>
            <a:r>
              <a:rPr lang="en-US" sz="2400" i="1" dirty="0" smtClean="0">
                <a:solidFill>
                  <a:schemeClr val="accent2">
                    <a:lumMod val="60000"/>
                    <a:lumOff val="40000"/>
                  </a:schemeClr>
                </a:solidFill>
              </a:rPr>
              <a:t>ervice oriented architecture with bounded context </a:t>
            </a:r>
            <a:r>
              <a:rPr lang="en-US" sz="2400" dirty="0" smtClean="0">
                <a:solidFill>
                  <a:schemeClr val="accent2">
                    <a:lumMod val="60000"/>
                    <a:lumOff val="40000"/>
                  </a:schemeClr>
                </a:solidFill>
              </a:rPr>
              <a:t>“</a:t>
            </a:r>
          </a:p>
          <a:p>
            <a:pPr>
              <a:defRPr sz="1800">
                <a:solidFill>
                  <a:srgbClr val="000000"/>
                </a:solidFill>
                <a:uFillTx/>
              </a:defRPr>
            </a:pPr>
            <a:r>
              <a:rPr lang="en-US" sz="2400" dirty="0">
                <a:solidFill>
                  <a:schemeClr val="accent2">
                    <a:lumMod val="60000"/>
                    <a:lumOff val="40000"/>
                  </a:schemeClr>
                </a:solidFill>
              </a:rPr>
              <a:t>	</a:t>
            </a:r>
            <a:r>
              <a:rPr lang="en-US" sz="2400" dirty="0" smtClean="0">
                <a:solidFill>
                  <a:schemeClr val="accent2">
                    <a:lumMod val="60000"/>
                    <a:lumOff val="40000"/>
                  </a:schemeClr>
                </a:solidFill>
              </a:rPr>
              <a:t>												–Adrian Cockcroft</a:t>
            </a:r>
            <a:endParaRPr lang="en-US" sz="1800" b="1" dirty="0"/>
          </a:p>
          <a:p>
            <a:pPr>
              <a:defRPr sz="1800">
                <a:solidFill>
                  <a:srgbClr val="000000"/>
                </a:solidFill>
                <a:uFillTx/>
              </a:defRPr>
            </a:pPr>
            <a:endParaRPr lang="en-US" sz="3200" dirty="0">
              <a:solidFill>
                <a:schemeClr val="accent2">
                  <a:lumMod val="60000"/>
                  <a:lumOff val="40000"/>
                </a:schemeClr>
              </a:solidFill>
              <a:uFill>
                <a:solidFill>
                  <a:srgbClr val="008881"/>
                </a:solidFill>
              </a:uFill>
            </a:endParaRPr>
          </a:p>
        </p:txBody>
      </p:sp>
      <p:sp>
        <p:nvSpPr>
          <p:cNvPr id="7" name="Title 1"/>
          <p:cNvSpPr>
            <a:spLocks noGrp="1"/>
          </p:cNvSpPr>
          <p:nvPr>
            <p:ph type="title"/>
          </p:nvPr>
        </p:nvSpPr>
        <p:spPr>
          <a:xfrm>
            <a:off x="411480" y="365760"/>
            <a:ext cx="8311896" cy="1097280"/>
          </a:xfrm>
        </p:spPr>
        <p:txBody>
          <a:bodyPr/>
          <a:lstStyle/>
          <a:p>
            <a:r>
              <a:rPr lang="en-US" dirty="0" err="1" smtClean="0"/>
              <a:t>Microservices</a:t>
            </a:r>
            <a:endParaRPr lang="en-US" dirty="0"/>
          </a:p>
        </p:txBody>
      </p:sp>
    </p:spTree>
    <p:extLst>
      <p:ext uri="{BB962C8B-B14F-4D97-AF65-F5344CB8AC3E}">
        <p14:creationId xmlns:p14="http://schemas.microsoft.com/office/powerpoint/2010/main" val="2549029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sz="quarter" idx="10"/>
          </p:nvPr>
        </p:nvSpPr>
        <p:spPr/>
        <p:txBody>
          <a:bodyPr/>
          <a:lstStyle/>
          <a:p>
            <a:r>
              <a:rPr lang="en-US" dirty="0" smtClean="0"/>
              <a:t> </a:t>
            </a: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13</a:t>
            </a:fld>
            <a:endParaRPr lang="en-US" dirty="0"/>
          </a:p>
        </p:txBody>
      </p:sp>
      <p:sp>
        <p:nvSpPr>
          <p:cNvPr id="9" name="Rectangle 8"/>
          <p:cNvSpPr/>
          <p:nvPr/>
        </p:nvSpPr>
        <p:spPr>
          <a:xfrm>
            <a:off x="5359400" y="914400"/>
            <a:ext cx="3354832" cy="93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3" name="Rectangle 12"/>
          <p:cNvSpPr/>
          <p:nvPr/>
        </p:nvSpPr>
        <p:spPr>
          <a:xfrm>
            <a:off x="2540001" y="1450765"/>
            <a:ext cx="4787392" cy="25146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02265" y="1252221"/>
            <a:ext cx="6477001" cy="35229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464734" y="2886288"/>
            <a:ext cx="1557866" cy="1667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Asset Service</a:t>
            </a:r>
            <a:endParaRPr lang="en-US" dirty="0"/>
          </a:p>
        </p:txBody>
      </p:sp>
      <p:sp>
        <p:nvSpPr>
          <p:cNvPr id="12" name="Rectangle 11"/>
          <p:cNvSpPr/>
          <p:nvPr/>
        </p:nvSpPr>
        <p:spPr>
          <a:xfrm>
            <a:off x="3488267" y="2886287"/>
            <a:ext cx="1557866" cy="1667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 Service</a:t>
            </a:r>
            <a:endParaRPr lang="en-US" dirty="0"/>
          </a:p>
        </p:txBody>
      </p:sp>
      <p:sp>
        <p:nvSpPr>
          <p:cNvPr id="14" name="Rectangle 13"/>
          <p:cNvSpPr/>
          <p:nvPr/>
        </p:nvSpPr>
        <p:spPr>
          <a:xfrm>
            <a:off x="5630333" y="2886287"/>
            <a:ext cx="1557866" cy="1667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Notes Service</a:t>
            </a:r>
            <a:endParaRPr lang="en-US" dirty="0"/>
          </a:p>
        </p:txBody>
      </p:sp>
      <p:sp>
        <p:nvSpPr>
          <p:cNvPr id="15" name="Rectangle 14"/>
          <p:cNvSpPr/>
          <p:nvPr/>
        </p:nvSpPr>
        <p:spPr>
          <a:xfrm>
            <a:off x="2540001" y="1454575"/>
            <a:ext cx="3598332" cy="10160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Alarm UI</a:t>
            </a:r>
            <a:endParaRPr lang="en-US" dirty="0"/>
          </a:p>
        </p:txBody>
      </p:sp>
      <p:sp>
        <p:nvSpPr>
          <p:cNvPr id="4" name="Rectangle 3"/>
          <p:cNvSpPr/>
          <p:nvPr/>
        </p:nvSpPr>
        <p:spPr>
          <a:xfrm>
            <a:off x="6802965" y="1299802"/>
            <a:ext cx="770467" cy="245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WAR</a:t>
            </a:r>
            <a:endParaRPr lang="en-US" dirty="0"/>
          </a:p>
        </p:txBody>
      </p:sp>
      <p:sp>
        <p:nvSpPr>
          <p:cNvPr id="7" name="Can 6"/>
          <p:cNvSpPr/>
          <p:nvPr/>
        </p:nvSpPr>
        <p:spPr>
          <a:xfrm>
            <a:off x="3251200" y="5359400"/>
            <a:ext cx="2379133" cy="8890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DB</a:t>
            </a:r>
            <a:endParaRPr lang="en-US" dirty="0"/>
          </a:p>
        </p:txBody>
      </p:sp>
      <p:cxnSp>
        <p:nvCxnSpPr>
          <p:cNvPr id="17" name="Straight Connector 16"/>
          <p:cNvCxnSpPr>
            <a:stCxn id="10" idx="2"/>
          </p:cNvCxnSpPr>
          <p:nvPr/>
        </p:nvCxnSpPr>
        <p:spPr>
          <a:xfrm flipH="1">
            <a:off x="4436534" y="4775200"/>
            <a:ext cx="4232" cy="584200"/>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3"/>
          <a:stretch>
            <a:fillRect/>
          </a:stretch>
        </p:blipFill>
        <p:spPr>
          <a:xfrm>
            <a:off x="3640667" y="5647266"/>
            <a:ext cx="584199" cy="584199"/>
          </a:xfrm>
          <a:prstGeom prst="rect">
            <a:avLst/>
          </a:prstGeom>
        </p:spPr>
      </p:pic>
      <p:pic>
        <p:nvPicPr>
          <p:cNvPr id="26" name="Picture 25"/>
          <p:cNvPicPr>
            <a:picLocks noChangeAspect="1"/>
          </p:cNvPicPr>
          <p:nvPr/>
        </p:nvPicPr>
        <p:blipFill>
          <a:blip r:embed="rId3"/>
          <a:stretch>
            <a:fillRect/>
          </a:stretch>
        </p:blipFill>
        <p:spPr>
          <a:xfrm>
            <a:off x="4665134" y="5664201"/>
            <a:ext cx="584199" cy="584199"/>
          </a:xfrm>
          <a:prstGeom prst="rect">
            <a:avLst/>
          </a:prstGeom>
        </p:spPr>
      </p:pic>
      <p:pic>
        <p:nvPicPr>
          <p:cNvPr id="27" name="Picture 26"/>
          <p:cNvPicPr>
            <a:picLocks noChangeAspect="1"/>
          </p:cNvPicPr>
          <p:nvPr/>
        </p:nvPicPr>
        <p:blipFill>
          <a:blip r:embed="rId3"/>
          <a:stretch>
            <a:fillRect/>
          </a:stretch>
        </p:blipFill>
        <p:spPr>
          <a:xfrm>
            <a:off x="3208868" y="5647266"/>
            <a:ext cx="584199" cy="584199"/>
          </a:xfrm>
          <a:prstGeom prst="rect">
            <a:avLst/>
          </a:prstGeom>
        </p:spPr>
      </p:pic>
      <p:pic>
        <p:nvPicPr>
          <p:cNvPr id="28" name="Picture 27"/>
          <p:cNvPicPr>
            <a:picLocks noChangeAspect="1"/>
          </p:cNvPicPr>
          <p:nvPr/>
        </p:nvPicPr>
        <p:blipFill>
          <a:blip r:embed="rId3"/>
          <a:stretch>
            <a:fillRect/>
          </a:stretch>
        </p:blipFill>
        <p:spPr>
          <a:xfrm>
            <a:off x="5067300" y="5647266"/>
            <a:ext cx="584199" cy="584199"/>
          </a:xfrm>
          <a:prstGeom prst="rect">
            <a:avLst/>
          </a:prstGeom>
        </p:spPr>
      </p:pic>
      <p:pic>
        <p:nvPicPr>
          <p:cNvPr id="29" name="Picture 28"/>
          <p:cNvPicPr>
            <a:picLocks noChangeAspect="1"/>
          </p:cNvPicPr>
          <p:nvPr/>
        </p:nvPicPr>
        <p:blipFill>
          <a:blip r:embed="rId4"/>
          <a:stretch>
            <a:fillRect/>
          </a:stretch>
        </p:blipFill>
        <p:spPr>
          <a:xfrm>
            <a:off x="5134779" y="1702225"/>
            <a:ext cx="991107" cy="503953"/>
          </a:xfrm>
          <a:prstGeom prst="rect">
            <a:avLst/>
          </a:prstGeom>
        </p:spPr>
      </p:pic>
      <p:pic>
        <p:nvPicPr>
          <p:cNvPr id="30" name="Picture 29"/>
          <p:cNvPicPr>
            <a:picLocks noChangeAspect="1"/>
          </p:cNvPicPr>
          <p:nvPr/>
        </p:nvPicPr>
        <p:blipFill>
          <a:blip r:embed="rId5"/>
          <a:stretch>
            <a:fillRect/>
          </a:stretch>
        </p:blipFill>
        <p:spPr>
          <a:xfrm>
            <a:off x="1557867" y="2954021"/>
            <a:ext cx="465666" cy="465666"/>
          </a:xfrm>
          <a:prstGeom prst="rect">
            <a:avLst/>
          </a:prstGeom>
        </p:spPr>
      </p:pic>
      <p:pic>
        <p:nvPicPr>
          <p:cNvPr id="31" name="Picture 30"/>
          <p:cNvPicPr>
            <a:picLocks noChangeAspect="1"/>
          </p:cNvPicPr>
          <p:nvPr/>
        </p:nvPicPr>
        <p:blipFill>
          <a:blip r:embed="rId5"/>
          <a:stretch>
            <a:fillRect/>
          </a:stretch>
        </p:blipFill>
        <p:spPr>
          <a:xfrm>
            <a:off x="3560234" y="2954021"/>
            <a:ext cx="465666" cy="465666"/>
          </a:xfrm>
          <a:prstGeom prst="rect">
            <a:avLst/>
          </a:prstGeom>
        </p:spPr>
      </p:pic>
      <p:pic>
        <p:nvPicPr>
          <p:cNvPr id="32" name="Picture 31"/>
          <p:cNvPicPr>
            <a:picLocks noChangeAspect="1"/>
          </p:cNvPicPr>
          <p:nvPr/>
        </p:nvPicPr>
        <p:blipFill>
          <a:blip r:embed="rId5"/>
          <a:stretch>
            <a:fillRect/>
          </a:stretch>
        </p:blipFill>
        <p:spPr>
          <a:xfrm>
            <a:off x="5799667" y="2954021"/>
            <a:ext cx="465666" cy="465666"/>
          </a:xfrm>
          <a:prstGeom prst="rect">
            <a:avLst/>
          </a:prstGeom>
        </p:spPr>
      </p:pic>
      <p:sp>
        <p:nvSpPr>
          <p:cNvPr id="33" name="Shape 577"/>
          <p:cNvSpPr txBox="1">
            <a:spLocks/>
          </p:cNvSpPr>
          <p:nvPr/>
        </p:nvSpPr>
        <p:spPr>
          <a:xfrm>
            <a:off x="366713" y="95252"/>
            <a:ext cx="8410576" cy="738805"/>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pPr>
              <a:defRPr sz="1800">
                <a:solidFill>
                  <a:srgbClr val="000000"/>
                </a:solidFill>
                <a:uFillTx/>
              </a:defRPr>
            </a:pPr>
            <a:r>
              <a:rPr lang="en-US" sz="3200" dirty="0" smtClean="0">
                <a:solidFill>
                  <a:srgbClr val="008881"/>
                </a:solidFill>
                <a:uFill>
                  <a:solidFill>
                    <a:srgbClr val="008881"/>
                  </a:solidFill>
                </a:uFill>
              </a:rPr>
              <a:t>Monolithic Architecture</a:t>
            </a:r>
            <a:endParaRPr lang="en-US" sz="3200" dirty="0">
              <a:solidFill>
                <a:srgbClr val="008881"/>
              </a:solidFill>
              <a:uFill>
                <a:solidFill>
                  <a:srgbClr val="008881"/>
                </a:solidFill>
              </a:uFill>
            </a:endParaRPr>
          </a:p>
        </p:txBody>
      </p:sp>
    </p:spTree>
    <p:extLst>
      <p:ext uri="{BB962C8B-B14F-4D97-AF65-F5344CB8AC3E}">
        <p14:creationId xmlns:p14="http://schemas.microsoft.com/office/powerpoint/2010/main" val="225406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sz="quarter" idx="10"/>
          </p:nvPr>
        </p:nvSpPr>
        <p:spPr/>
        <p:txBody>
          <a:bodyPr/>
          <a:lstStyle/>
          <a:p>
            <a:r>
              <a:rPr lang="en-US" dirty="0" smtClean="0"/>
              <a:t> </a:t>
            </a: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14</a:t>
            </a:fld>
            <a:endParaRPr lang="en-US" dirty="0"/>
          </a:p>
        </p:txBody>
      </p:sp>
      <p:sp>
        <p:nvSpPr>
          <p:cNvPr id="9" name="Rectangle 8"/>
          <p:cNvSpPr/>
          <p:nvPr/>
        </p:nvSpPr>
        <p:spPr>
          <a:xfrm>
            <a:off x="5359400" y="914400"/>
            <a:ext cx="3354832" cy="93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3" name="Rectangle 12"/>
          <p:cNvSpPr/>
          <p:nvPr/>
        </p:nvSpPr>
        <p:spPr>
          <a:xfrm>
            <a:off x="2446868" y="1968077"/>
            <a:ext cx="4787392" cy="25146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3166533" y="1545337"/>
            <a:ext cx="2590800" cy="918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10" idx="3"/>
          </p:cNvCxnSpPr>
          <p:nvPr/>
        </p:nvCxnSpPr>
        <p:spPr>
          <a:xfrm flipV="1">
            <a:off x="3166533" y="3488267"/>
            <a:ext cx="2590800" cy="16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66533" y="4470400"/>
            <a:ext cx="2590800" cy="770467"/>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1109133" y="1769533"/>
            <a:ext cx="2057400" cy="3471334"/>
            <a:chOff x="1109133" y="1769533"/>
            <a:chExt cx="2057400" cy="3471334"/>
          </a:xfrm>
        </p:grpSpPr>
        <p:sp>
          <p:nvSpPr>
            <p:cNvPr id="10" name="Rectangle 9"/>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a:stretch>
              <a:fillRect/>
            </a:stretch>
          </p:blipFill>
          <p:spPr>
            <a:xfrm>
              <a:off x="1727206" y="4279901"/>
              <a:ext cx="719662" cy="719662"/>
            </a:xfrm>
            <a:prstGeom prst="rect">
              <a:avLst/>
            </a:prstGeom>
          </p:spPr>
        </p:pic>
        <p:pic>
          <p:nvPicPr>
            <p:cNvPr id="7" name="Picture 6"/>
            <p:cNvPicPr>
              <a:picLocks noChangeAspect="1"/>
            </p:cNvPicPr>
            <p:nvPr/>
          </p:nvPicPr>
          <p:blipFill>
            <a:blip r:embed="rId4"/>
            <a:stretch>
              <a:fillRect/>
            </a:stretch>
          </p:blipFill>
          <p:spPr>
            <a:xfrm>
              <a:off x="1667937" y="2379133"/>
              <a:ext cx="914400" cy="464949"/>
            </a:xfrm>
            <a:prstGeom prst="rect">
              <a:avLst/>
            </a:prstGeom>
          </p:spPr>
        </p:pic>
        <p:pic>
          <p:nvPicPr>
            <p:cNvPr id="8" name="Picture 7"/>
            <p:cNvPicPr>
              <a:picLocks noChangeAspect="1"/>
            </p:cNvPicPr>
            <p:nvPr/>
          </p:nvPicPr>
          <p:blipFill>
            <a:blip r:embed="rId5"/>
            <a:stretch>
              <a:fillRect/>
            </a:stretch>
          </p:blipFill>
          <p:spPr>
            <a:xfrm>
              <a:off x="1820336" y="3361266"/>
              <a:ext cx="567263" cy="567263"/>
            </a:xfrm>
            <a:prstGeom prst="rect">
              <a:avLst/>
            </a:prstGeom>
          </p:spPr>
        </p:pic>
        <p:cxnSp>
          <p:nvCxnSpPr>
            <p:cNvPr id="21" name="Straight Connector 2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a:off x="6637867" y="125134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37868" y="2296978"/>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5757333" y="728133"/>
            <a:ext cx="1075267" cy="1735667"/>
            <a:chOff x="1109133" y="1769533"/>
            <a:chExt cx="2057400" cy="3471334"/>
          </a:xfrm>
        </p:grpSpPr>
        <p:sp>
          <p:nvSpPr>
            <p:cNvPr id="37" name="Rectangle 36"/>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37"/>
            <p:cNvPicPr>
              <a:picLocks noChangeAspect="1"/>
            </p:cNvPicPr>
            <p:nvPr/>
          </p:nvPicPr>
          <p:blipFill>
            <a:blip r:embed="rId3"/>
            <a:stretch>
              <a:fillRect/>
            </a:stretch>
          </p:blipFill>
          <p:spPr>
            <a:xfrm>
              <a:off x="1727206" y="4279901"/>
              <a:ext cx="719662" cy="719662"/>
            </a:xfrm>
            <a:prstGeom prst="rect">
              <a:avLst/>
            </a:prstGeom>
          </p:spPr>
        </p:pic>
        <p:pic>
          <p:nvPicPr>
            <p:cNvPr id="39" name="Picture 38"/>
            <p:cNvPicPr>
              <a:picLocks noChangeAspect="1"/>
            </p:cNvPicPr>
            <p:nvPr/>
          </p:nvPicPr>
          <p:blipFill>
            <a:blip r:embed="rId4"/>
            <a:stretch>
              <a:fillRect/>
            </a:stretch>
          </p:blipFill>
          <p:spPr>
            <a:xfrm>
              <a:off x="1667937" y="2379133"/>
              <a:ext cx="914400" cy="464949"/>
            </a:xfrm>
            <a:prstGeom prst="rect">
              <a:avLst/>
            </a:prstGeom>
          </p:spPr>
        </p:pic>
        <p:pic>
          <p:nvPicPr>
            <p:cNvPr id="40" name="Picture 39"/>
            <p:cNvPicPr>
              <a:picLocks noChangeAspect="1"/>
            </p:cNvPicPr>
            <p:nvPr/>
          </p:nvPicPr>
          <p:blipFill>
            <a:blip r:embed="rId5"/>
            <a:stretch>
              <a:fillRect/>
            </a:stretch>
          </p:blipFill>
          <p:spPr>
            <a:xfrm>
              <a:off x="1820336" y="3361266"/>
              <a:ext cx="567263" cy="567263"/>
            </a:xfrm>
            <a:prstGeom prst="rect">
              <a:avLst/>
            </a:prstGeom>
          </p:spPr>
        </p:pic>
        <p:cxnSp>
          <p:nvCxnSpPr>
            <p:cNvPr id="41" name="Straight Connector 4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5757333" y="2567518"/>
            <a:ext cx="1075267" cy="1735667"/>
            <a:chOff x="1109133" y="1769533"/>
            <a:chExt cx="2057400" cy="3471334"/>
          </a:xfrm>
        </p:grpSpPr>
        <p:sp>
          <p:nvSpPr>
            <p:cNvPr id="51" name="Rectangle 50"/>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2" name="Picture 51"/>
            <p:cNvPicPr>
              <a:picLocks noChangeAspect="1"/>
            </p:cNvPicPr>
            <p:nvPr/>
          </p:nvPicPr>
          <p:blipFill>
            <a:blip r:embed="rId3"/>
            <a:stretch>
              <a:fillRect/>
            </a:stretch>
          </p:blipFill>
          <p:spPr>
            <a:xfrm>
              <a:off x="1727206" y="4279901"/>
              <a:ext cx="719662" cy="719662"/>
            </a:xfrm>
            <a:prstGeom prst="rect">
              <a:avLst/>
            </a:prstGeom>
          </p:spPr>
        </p:pic>
        <p:pic>
          <p:nvPicPr>
            <p:cNvPr id="53" name="Picture 52"/>
            <p:cNvPicPr>
              <a:picLocks noChangeAspect="1"/>
            </p:cNvPicPr>
            <p:nvPr/>
          </p:nvPicPr>
          <p:blipFill>
            <a:blip r:embed="rId4"/>
            <a:stretch>
              <a:fillRect/>
            </a:stretch>
          </p:blipFill>
          <p:spPr>
            <a:xfrm>
              <a:off x="1667937" y="2379133"/>
              <a:ext cx="914400" cy="464949"/>
            </a:xfrm>
            <a:prstGeom prst="rect">
              <a:avLst/>
            </a:prstGeom>
          </p:spPr>
        </p:pic>
        <p:pic>
          <p:nvPicPr>
            <p:cNvPr id="54" name="Picture 53"/>
            <p:cNvPicPr>
              <a:picLocks noChangeAspect="1"/>
            </p:cNvPicPr>
            <p:nvPr/>
          </p:nvPicPr>
          <p:blipFill>
            <a:blip r:embed="rId5"/>
            <a:stretch>
              <a:fillRect/>
            </a:stretch>
          </p:blipFill>
          <p:spPr>
            <a:xfrm>
              <a:off x="1820336" y="3361266"/>
              <a:ext cx="567263" cy="567263"/>
            </a:xfrm>
            <a:prstGeom prst="rect">
              <a:avLst/>
            </a:prstGeom>
          </p:spPr>
        </p:pic>
        <p:cxnSp>
          <p:nvCxnSpPr>
            <p:cNvPr id="55" name="Straight Connector 54"/>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5743798" y="4491571"/>
            <a:ext cx="1075267" cy="1735667"/>
            <a:chOff x="1109133" y="1769533"/>
            <a:chExt cx="2057400" cy="3471334"/>
          </a:xfrm>
        </p:grpSpPr>
        <p:sp>
          <p:nvSpPr>
            <p:cNvPr id="58" name="Rectangle 57"/>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9" name="Picture 58"/>
            <p:cNvPicPr>
              <a:picLocks noChangeAspect="1"/>
            </p:cNvPicPr>
            <p:nvPr/>
          </p:nvPicPr>
          <p:blipFill>
            <a:blip r:embed="rId3"/>
            <a:stretch>
              <a:fillRect/>
            </a:stretch>
          </p:blipFill>
          <p:spPr>
            <a:xfrm>
              <a:off x="1727206" y="4279901"/>
              <a:ext cx="719662" cy="719662"/>
            </a:xfrm>
            <a:prstGeom prst="rect">
              <a:avLst/>
            </a:prstGeom>
          </p:spPr>
        </p:pic>
        <p:pic>
          <p:nvPicPr>
            <p:cNvPr id="60" name="Picture 59"/>
            <p:cNvPicPr>
              <a:picLocks noChangeAspect="1"/>
            </p:cNvPicPr>
            <p:nvPr/>
          </p:nvPicPr>
          <p:blipFill>
            <a:blip r:embed="rId4"/>
            <a:stretch>
              <a:fillRect/>
            </a:stretch>
          </p:blipFill>
          <p:spPr>
            <a:xfrm>
              <a:off x="1667937" y="2379133"/>
              <a:ext cx="914400" cy="464949"/>
            </a:xfrm>
            <a:prstGeom prst="rect">
              <a:avLst/>
            </a:prstGeom>
          </p:spPr>
        </p:pic>
        <p:pic>
          <p:nvPicPr>
            <p:cNvPr id="61" name="Picture 60"/>
            <p:cNvPicPr>
              <a:picLocks noChangeAspect="1"/>
            </p:cNvPicPr>
            <p:nvPr/>
          </p:nvPicPr>
          <p:blipFill>
            <a:blip r:embed="rId5"/>
            <a:stretch>
              <a:fillRect/>
            </a:stretch>
          </p:blipFill>
          <p:spPr>
            <a:xfrm>
              <a:off x="1820336" y="3361266"/>
              <a:ext cx="567263" cy="567263"/>
            </a:xfrm>
            <a:prstGeom prst="rect">
              <a:avLst/>
            </a:prstGeom>
          </p:spPr>
        </p:pic>
        <p:cxnSp>
          <p:nvCxnSpPr>
            <p:cNvPr id="62" name="Straight Connector 61"/>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65" name="Rectangle 64"/>
          <p:cNvSpPr/>
          <p:nvPr/>
        </p:nvSpPr>
        <p:spPr>
          <a:xfrm>
            <a:off x="1210734" y="1265408"/>
            <a:ext cx="1845731" cy="464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Alarm Service</a:t>
            </a:r>
            <a:endParaRPr lang="en-US" dirty="0"/>
          </a:p>
        </p:txBody>
      </p:sp>
      <p:sp>
        <p:nvSpPr>
          <p:cNvPr id="66" name="Rectangle 65"/>
          <p:cNvSpPr/>
          <p:nvPr/>
        </p:nvSpPr>
        <p:spPr>
          <a:xfrm>
            <a:off x="6931558" y="745066"/>
            <a:ext cx="1845731"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Asset Service</a:t>
            </a:r>
            <a:endParaRPr lang="en-US" dirty="0"/>
          </a:p>
        </p:txBody>
      </p:sp>
      <p:sp>
        <p:nvSpPr>
          <p:cNvPr id="67" name="Rectangle 66"/>
          <p:cNvSpPr/>
          <p:nvPr/>
        </p:nvSpPr>
        <p:spPr>
          <a:xfrm>
            <a:off x="6931558" y="2567518"/>
            <a:ext cx="1845731"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Notes Service</a:t>
            </a:r>
            <a:endParaRPr lang="en-US" dirty="0"/>
          </a:p>
        </p:txBody>
      </p:sp>
      <p:sp>
        <p:nvSpPr>
          <p:cNvPr id="68" name="Rectangle 67"/>
          <p:cNvSpPr/>
          <p:nvPr/>
        </p:nvSpPr>
        <p:spPr>
          <a:xfrm>
            <a:off x="6931558" y="4464051"/>
            <a:ext cx="1916109"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User Service</a:t>
            </a:r>
            <a:endParaRPr lang="en-US" dirty="0"/>
          </a:p>
        </p:txBody>
      </p:sp>
    </p:spTree>
    <p:extLst>
      <p:ext uri="{BB962C8B-B14F-4D97-AF65-F5344CB8AC3E}">
        <p14:creationId xmlns:p14="http://schemas.microsoft.com/office/powerpoint/2010/main" val="28198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pasted-image.pdf"/>
          <p:cNvPicPr/>
          <p:nvPr/>
        </p:nvPicPr>
        <p:blipFill>
          <a:blip r:embed="rId3">
            <a:extLst/>
          </a:blip>
          <a:stretch>
            <a:fillRect/>
          </a:stretch>
        </p:blipFill>
        <p:spPr>
          <a:xfrm rot="10800000" flipH="1">
            <a:off x="6230711" y="5482155"/>
            <a:ext cx="489084" cy="550220"/>
          </a:xfrm>
          <a:prstGeom prst="rect">
            <a:avLst/>
          </a:prstGeom>
          <a:ln w="12700">
            <a:miter lim="400000"/>
          </a:ln>
        </p:spPr>
      </p:pic>
      <p:pic>
        <p:nvPicPr>
          <p:cNvPr id="569" name="pasted-image.pdf"/>
          <p:cNvPicPr/>
          <p:nvPr/>
        </p:nvPicPr>
        <p:blipFill>
          <a:blip r:embed="rId3">
            <a:extLst/>
          </a:blip>
          <a:stretch>
            <a:fillRect/>
          </a:stretch>
        </p:blipFill>
        <p:spPr>
          <a:xfrm rot="10800000" flipH="1">
            <a:off x="6615154" y="5191451"/>
            <a:ext cx="489085" cy="550220"/>
          </a:xfrm>
          <a:prstGeom prst="rect">
            <a:avLst/>
          </a:prstGeom>
          <a:ln w="12700">
            <a:miter lim="400000"/>
          </a:ln>
        </p:spPr>
      </p:pic>
      <p:pic>
        <p:nvPicPr>
          <p:cNvPr id="570" name="pasted-image.pdf"/>
          <p:cNvPicPr/>
          <p:nvPr/>
        </p:nvPicPr>
        <p:blipFill>
          <a:blip r:embed="rId3">
            <a:extLst/>
          </a:blip>
          <a:stretch>
            <a:fillRect/>
          </a:stretch>
        </p:blipFill>
        <p:spPr>
          <a:xfrm rot="10800000" flipH="1">
            <a:off x="6989741" y="5480491"/>
            <a:ext cx="489084" cy="550220"/>
          </a:xfrm>
          <a:prstGeom prst="rect">
            <a:avLst/>
          </a:prstGeom>
          <a:ln w="12700">
            <a:miter lim="400000"/>
          </a:ln>
        </p:spPr>
      </p:pic>
      <p:pic>
        <p:nvPicPr>
          <p:cNvPr id="571" name="pasted-image.pdf"/>
          <p:cNvPicPr/>
          <p:nvPr/>
        </p:nvPicPr>
        <p:blipFill>
          <a:blip r:embed="rId4">
            <a:extLst/>
          </a:blip>
          <a:stretch>
            <a:fillRect/>
          </a:stretch>
        </p:blipFill>
        <p:spPr>
          <a:xfrm>
            <a:off x="5778454" y="2598437"/>
            <a:ext cx="407887" cy="679811"/>
          </a:xfrm>
          <a:prstGeom prst="rect">
            <a:avLst/>
          </a:prstGeom>
          <a:ln w="12700">
            <a:miter lim="400000"/>
          </a:ln>
        </p:spPr>
      </p:pic>
      <p:pic>
        <p:nvPicPr>
          <p:cNvPr id="572" name="pasted-image.pdf"/>
          <p:cNvPicPr/>
          <p:nvPr/>
        </p:nvPicPr>
        <p:blipFill>
          <a:blip r:embed="rId5">
            <a:extLst/>
          </a:blip>
          <a:stretch>
            <a:fillRect/>
          </a:stretch>
        </p:blipFill>
        <p:spPr>
          <a:xfrm>
            <a:off x="4060028" y="986334"/>
            <a:ext cx="488752" cy="549847"/>
          </a:xfrm>
          <a:prstGeom prst="rect">
            <a:avLst/>
          </a:prstGeom>
          <a:ln w="12700">
            <a:miter lim="400000"/>
          </a:ln>
        </p:spPr>
      </p:pic>
      <p:pic>
        <p:nvPicPr>
          <p:cNvPr id="573" name="pasted-image.pdf"/>
          <p:cNvPicPr/>
          <p:nvPr/>
        </p:nvPicPr>
        <p:blipFill>
          <a:blip r:embed="rId6">
            <a:extLst/>
          </a:blip>
          <a:stretch>
            <a:fillRect/>
          </a:stretch>
        </p:blipFill>
        <p:spPr>
          <a:xfrm>
            <a:off x="4100705" y="2517596"/>
            <a:ext cx="485615" cy="546317"/>
          </a:xfrm>
          <a:prstGeom prst="rect">
            <a:avLst/>
          </a:prstGeom>
          <a:ln w="12700">
            <a:miter lim="400000"/>
          </a:ln>
        </p:spPr>
      </p:pic>
      <p:pic>
        <p:nvPicPr>
          <p:cNvPr id="574" name="pasted-image.pdf"/>
          <p:cNvPicPr/>
          <p:nvPr/>
        </p:nvPicPr>
        <p:blipFill>
          <a:blip r:embed="rId7">
            <a:extLst/>
          </a:blip>
          <a:stretch>
            <a:fillRect/>
          </a:stretch>
        </p:blipFill>
        <p:spPr>
          <a:xfrm>
            <a:off x="936786" y="3977152"/>
            <a:ext cx="261272" cy="583304"/>
          </a:xfrm>
          <a:prstGeom prst="rect">
            <a:avLst/>
          </a:prstGeom>
          <a:ln w="12700">
            <a:miter lim="400000"/>
          </a:ln>
        </p:spPr>
      </p:pic>
      <p:pic>
        <p:nvPicPr>
          <p:cNvPr id="575" name="pasted-image.pdf"/>
          <p:cNvPicPr/>
          <p:nvPr/>
        </p:nvPicPr>
        <p:blipFill>
          <a:blip r:embed="rId8">
            <a:extLst/>
          </a:blip>
          <a:stretch>
            <a:fillRect/>
          </a:stretch>
        </p:blipFill>
        <p:spPr>
          <a:xfrm>
            <a:off x="759885" y="2756624"/>
            <a:ext cx="589683" cy="595408"/>
          </a:xfrm>
          <a:prstGeom prst="rect">
            <a:avLst/>
          </a:prstGeom>
          <a:ln w="12700">
            <a:miter lim="400000"/>
          </a:ln>
        </p:spPr>
      </p:pic>
      <p:pic>
        <p:nvPicPr>
          <p:cNvPr id="576" name="pasted-image.pdf"/>
          <p:cNvPicPr/>
          <p:nvPr/>
        </p:nvPicPr>
        <p:blipFill>
          <a:blip r:embed="rId9">
            <a:extLst/>
          </a:blip>
          <a:stretch>
            <a:fillRect/>
          </a:stretch>
        </p:blipFill>
        <p:spPr>
          <a:xfrm>
            <a:off x="867039" y="1521482"/>
            <a:ext cx="400766" cy="649447"/>
          </a:xfrm>
          <a:prstGeom prst="rect">
            <a:avLst/>
          </a:prstGeom>
          <a:ln w="12700">
            <a:miter lim="400000"/>
          </a:ln>
        </p:spPr>
      </p:pic>
      <p:sp>
        <p:nvSpPr>
          <p:cNvPr id="577" name="Shape 577"/>
          <p:cNvSpPr>
            <a:spLocks noGrp="1"/>
          </p:cNvSpPr>
          <p:nvPr>
            <p:ph type="title"/>
          </p:nvPr>
        </p:nvSpPr>
        <p:spPr>
          <a:xfrm>
            <a:off x="366713" y="95252"/>
            <a:ext cx="8410576" cy="738805"/>
          </a:xfrm>
          <a:prstGeom prst="rect">
            <a:avLst/>
          </a:prstGeom>
        </p:spPr>
        <p:txBody>
          <a:bodyPr/>
          <a:lstStyle/>
          <a:p>
            <a:pPr lvl="0">
              <a:defRPr sz="1800">
                <a:solidFill>
                  <a:srgbClr val="000000"/>
                </a:solidFill>
                <a:uFillTx/>
              </a:defRPr>
            </a:pPr>
            <a:r>
              <a:rPr lang="en-US" sz="3200" dirty="0" smtClean="0">
                <a:solidFill>
                  <a:srgbClr val="008881"/>
                </a:solidFill>
                <a:uFill>
                  <a:solidFill>
                    <a:srgbClr val="008881"/>
                  </a:solidFill>
                </a:uFill>
              </a:rPr>
              <a:t>Polyglot </a:t>
            </a:r>
            <a:r>
              <a:rPr sz="3200" dirty="0" err="1" smtClean="0">
                <a:solidFill>
                  <a:srgbClr val="008881"/>
                </a:solidFill>
                <a:uFill>
                  <a:solidFill>
                    <a:srgbClr val="008881"/>
                  </a:solidFill>
                </a:uFill>
              </a:rPr>
              <a:t>Microservice</a:t>
            </a:r>
            <a:r>
              <a:rPr sz="3200" dirty="0" smtClean="0">
                <a:solidFill>
                  <a:srgbClr val="008881"/>
                </a:solidFill>
                <a:uFill>
                  <a:solidFill>
                    <a:srgbClr val="008881"/>
                  </a:solidFill>
                </a:uFill>
              </a:rPr>
              <a:t> </a:t>
            </a:r>
            <a:r>
              <a:rPr sz="3200" dirty="0">
                <a:solidFill>
                  <a:srgbClr val="008881"/>
                </a:solidFill>
                <a:uFill>
                  <a:solidFill>
                    <a:srgbClr val="008881"/>
                  </a:solidFill>
                </a:uFill>
              </a:rPr>
              <a:t>Architecture</a:t>
            </a:r>
          </a:p>
        </p:txBody>
      </p:sp>
      <p:sp>
        <p:nvSpPr>
          <p:cNvPr id="578" name="Shape 578"/>
          <p:cNvSpPr>
            <a:spLocks noGrp="1"/>
          </p:cNvSpPr>
          <p:nvPr>
            <p:ph type="sldNum" sz="quarter" idx="4294967295"/>
          </p:nvPr>
        </p:nvSpPr>
        <p:spPr>
          <a:xfrm>
            <a:off x="8494776" y="6355080"/>
            <a:ext cx="219456" cy="420624"/>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800">
                <a:solidFill>
                  <a:srgbClr val="808080"/>
                </a:solidFill>
                <a:uFill>
                  <a:solidFill>
                    <a:srgbClr val="808080"/>
                  </a:solidFill>
                </a:uFill>
              </a:rPr>
              <a:t>15</a:t>
            </a:fld>
            <a:endParaRPr sz="800">
              <a:solidFill>
                <a:srgbClr val="808080"/>
              </a:solidFill>
              <a:uFill>
                <a:solidFill>
                  <a:srgbClr val="808080"/>
                </a:solidFill>
              </a:uFill>
            </a:endParaRPr>
          </a:p>
        </p:txBody>
      </p:sp>
      <p:sp>
        <p:nvSpPr>
          <p:cNvPr id="579" name="Shape 579"/>
          <p:cNvSpPr/>
          <p:nvPr/>
        </p:nvSpPr>
        <p:spPr>
          <a:xfrm>
            <a:off x="4024505" y="4511039"/>
            <a:ext cx="965201" cy="1099805"/>
          </a:xfrm>
          <a:prstGeom prst="roundRect">
            <a:avLst>
              <a:gd name="adj" fmla="val 7731"/>
            </a:avLst>
          </a:prstGeom>
          <a:solidFill>
            <a:srgbClr val="E59A2D"/>
          </a:solidFill>
          <a:ln w="12700">
            <a:miter lim="400000"/>
          </a:ln>
        </p:spPr>
        <p:txBody>
          <a:bodyPr lIns="0" tIns="0" rIns="0" bIns="0" anchor="ctr"/>
          <a:lstStyle/>
          <a:p>
            <a:pPr lvl="0"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FFFFFF"/>
                </a:solidFill>
                <a:uFillTx/>
                <a:latin typeface="FontAwesome"/>
                <a:ea typeface="FontAwesome"/>
                <a:cs typeface="FontAwesome"/>
                <a:sym typeface="FontAwesome"/>
              </a:defRPr>
            </a:pPr>
            <a:endParaRPr/>
          </a:p>
        </p:txBody>
      </p:sp>
      <p:sp>
        <p:nvSpPr>
          <p:cNvPr id="580" name="Shape 580"/>
          <p:cNvSpPr/>
          <p:nvPr/>
        </p:nvSpPr>
        <p:spPr>
          <a:xfrm>
            <a:off x="3070120" y="3064797"/>
            <a:ext cx="833467"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1" name="Shape 581"/>
          <p:cNvSpPr/>
          <p:nvPr/>
        </p:nvSpPr>
        <p:spPr>
          <a:xfrm>
            <a:off x="3070120" y="5065906"/>
            <a:ext cx="833467"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2" name="Shape 582"/>
          <p:cNvSpPr/>
          <p:nvPr/>
        </p:nvSpPr>
        <p:spPr>
          <a:xfrm flipV="1">
            <a:off x="5040626" y="3982141"/>
            <a:ext cx="1137802" cy="978175"/>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3" name="Shape 583"/>
          <p:cNvSpPr/>
          <p:nvPr/>
        </p:nvSpPr>
        <p:spPr>
          <a:xfrm>
            <a:off x="1362262" y="1863033"/>
            <a:ext cx="1214706"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4" name="Shape 584"/>
          <p:cNvSpPr/>
          <p:nvPr/>
        </p:nvSpPr>
        <p:spPr>
          <a:xfrm>
            <a:off x="1362262" y="3063913"/>
            <a:ext cx="1214706"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5" name="Shape 585"/>
          <p:cNvSpPr/>
          <p:nvPr/>
        </p:nvSpPr>
        <p:spPr>
          <a:xfrm>
            <a:off x="1362262" y="4294684"/>
            <a:ext cx="1214706"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6" name="Shape 586"/>
          <p:cNvSpPr/>
          <p:nvPr/>
        </p:nvSpPr>
        <p:spPr>
          <a:xfrm>
            <a:off x="1360280" y="5418642"/>
            <a:ext cx="1214705"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7" name="Shape 587"/>
          <p:cNvSpPr/>
          <p:nvPr/>
        </p:nvSpPr>
        <p:spPr>
          <a:xfrm>
            <a:off x="3106393" y="1490460"/>
            <a:ext cx="833468"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8" name="Shape 588"/>
          <p:cNvSpPr/>
          <p:nvPr/>
        </p:nvSpPr>
        <p:spPr>
          <a:xfrm>
            <a:off x="5040626" y="4988697"/>
            <a:ext cx="1137802" cy="978175"/>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589" name="Shape 589"/>
          <p:cNvSpPr/>
          <p:nvPr/>
        </p:nvSpPr>
        <p:spPr>
          <a:xfrm rot="5400000">
            <a:off x="6841404" y="4712511"/>
            <a:ext cx="223446" cy="33855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200" b="1">
                <a:solidFill>
                  <a:srgbClr val="0A6258"/>
                </a:solidFill>
              </a:defRPr>
            </a:lvl1pPr>
          </a:lstStyle>
          <a:p>
            <a:pPr lvl="0">
              <a:defRPr sz="1800" b="0">
                <a:solidFill>
                  <a:srgbClr val="000000"/>
                </a:solidFill>
                <a:uFillTx/>
              </a:defRPr>
            </a:pPr>
            <a:r>
              <a:rPr sz="2200" b="1">
                <a:solidFill>
                  <a:srgbClr val="0A6258"/>
                </a:solidFill>
                <a:uFill>
                  <a:solidFill>
                    <a:srgbClr val="4D4D4D"/>
                  </a:solidFill>
                </a:uFill>
              </a:rPr>
              <a:t>…</a:t>
            </a:r>
          </a:p>
        </p:txBody>
      </p:sp>
      <p:grpSp>
        <p:nvGrpSpPr>
          <p:cNvPr id="598" name="Group 598"/>
          <p:cNvGrpSpPr/>
          <p:nvPr/>
        </p:nvGrpSpPr>
        <p:grpSpPr>
          <a:xfrm>
            <a:off x="576558" y="5172272"/>
            <a:ext cx="710665" cy="473705"/>
            <a:chOff x="0" y="0"/>
            <a:chExt cx="710663" cy="355277"/>
          </a:xfrm>
        </p:grpSpPr>
        <p:sp>
          <p:nvSpPr>
            <p:cNvPr id="590" name="Shape 590"/>
            <p:cNvSpPr/>
            <p:nvPr/>
          </p:nvSpPr>
          <p:spPr>
            <a:xfrm>
              <a:off x="0" y="0"/>
              <a:ext cx="710664" cy="355278"/>
            </a:xfrm>
            <a:prstGeom prst="roundRect">
              <a:avLst>
                <a:gd name="adj" fmla="val 6249"/>
              </a:avLst>
            </a:prstGeom>
            <a:solidFill>
              <a:srgbClr val="FFFFFF"/>
            </a:solidFill>
            <a:ln w="25400" cap="flat">
              <a:solidFill>
                <a:srgbClr val="33928A"/>
              </a:solidFill>
              <a:prstDash val="solid"/>
              <a:round/>
            </a:ln>
            <a:effectLst/>
          </p:spPr>
          <p:txBody>
            <a:bodyPr wrap="square" lIns="0" tIns="0" rIns="0" bIns="0" numCol="1" anchor="ctr">
              <a:noAutofit/>
            </a:bodyPr>
            <a:lstStyle/>
            <a:p>
              <a:pPr lvl="0"/>
              <a:endParaRPr/>
            </a:p>
          </p:txBody>
        </p:sp>
        <p:grpSp>
          <p:nvGrpSpPr>
            <p:cNvPr id="597" name="Group 597"/>
            <p:cNvGrpSpPr/>
            <p:nvPr/>
          </p:nvGrpSpPr>
          <p:grpSpPr>
            <a:xfrm>
              <a:off x="14322" y="16652"/>
              <a:ext cx="682020" cy="321974"/>
              <a:chOff x="0" y="0"/>
              <a:chExt cx="682019" cy="321973"/>
            </a:xfrm>
          </p:grpSpPr>
          <p:sp>
            <p:nvSpPr>
              <p:cNvPr id="591" name="Shape 591"/>
              <p:cNvSpPr/>
              <p:nvPr/>
            </p:nvSpPr>
            <p:spPr>
              <a:xfrm>
                <a:off x="0" y="222811"/>
                <a:ext cx="679970" cy="99163"/>
              </a:xfrm>
              <a:prstGeom prst="roundRect">
                <a:avLst>
                  <a:gd name="adj" fmla="val 20000"/>
                </a:avLst>
              </a:prstGeom>
              <a:solidFill>
                <a:srgbClr val="006D63"/>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592" name="Shape 592"/>
              <p:cNvSpPr/>
              <p:nvPr/>
            </p:nvSpPr>
            <p:spPr>
              <a:xfrm>
                <a:off x="911" y="110199"/>
                <a:ext cx="448877" cy="99163"/>
              </a:xfrm>
              <a:prstGeom prst="roundRect">
                <a:avLst>
                  <a:gd name="adj" fmla="val 20000"/>
                </a:avLst>
              </a:prstGeom>
              <a:solidFill>
                <a:srgbClr val="E8A433"/>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593" name="Shape 593"/>
              <p:cNvSpPr/>
              <p:nvPr/>
            </p:nvSpPr>
            <p:spPr>
              <a:xfrm>
                <a:off x="5639" y="0"/>
                <a:ext cx="218157" cy="99163"/>
              </a:xfrm>
              <a:prstGeom prst="roundRect">
                <a:avLst>
                  <a:gd name="adj" fmla="val 20000"/>
                </a:avLst>
              </a:prstGeom>
              <a:solidFill>
                <a:srgbClr val="A7A7A7"/>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594" name="Shape 594"/>
              <p:cNvSpPr/>
              <p:nvPr/>
            </p:nvSpPr>
            <p:spPr>
              <a:xfrm>
                <a:off x="234750" y="0"/>
                <a:ext cx="218158" cy="99163"/>
              </a:xfrm>
              <a:prstGeom prst="roundRect">
                <a:avLst>
                  <a:gd name="adj" fmla="val 20000"/>
                </a:avLst>
              </a:prstGeom>
              <a:solidFill>
                <a:srgbClr val="A7A7A7"/>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595" name="Shape 595"/>
              <p:cNvSpPr/>
              <p:nvPr/>
            </p:nvSpPr>
            <p:spPr>
              <a:xfrm>
                <a:off x="463862" y="1431"/>
                <a:ext cx="218158" cy="99164"/>
              </a:xfrm>
              <a:prstGeom prst="roundRect">
                <a:avLst>
                  <a:gd name="adj" fmla="val 20000"/>
                </a:avLst>
              </a:prstGeom>
              <a:solidFill>
                <a:srgbClr val="A7A7A7"/>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sp>
            <p:nvSpPr>
              <p:cNvPr id="596" name="Shape 596"/>
              <p:cNvSpPr/>
              <p:nvPr/>
            </p:nvSpPr>
            <p:spPr>
              <a:xfrm>
                <a:off x="463862" y="110199"/>
                <a:ext cx="218158" cy="99163"/>
              </a:xfrm>
              <a:prstGeom prst="roundRect">
                <a:avLst>
                  <a:gd name="adj" fmla="val 20000"/>
                </a:avLst>
              </a:prstGeom>
              <a:solidFill>
                <a:srgbClr val="E8A433"/>
              </a:solidFill>
              <a:ln w="12700" cap="flat">
                <a:noFill/>
                <a:miter lim="400000"/>
              </a:ln>
              <a:effectLst/>
            </p:spPr>
            <p:txBody>
              <a:bodyPr wrap="square" lIns="50800" tIns="50800" rIns="50800" bIns="50800" numCol="1" anchor="ctr">
                <a:noAutofit/>
              </a:bodyPr>
              <a:lstStyle/>
              <a:p>
                <a:pPr lvl="0" algn="ctr" defTabSz="58420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a:p>
            </p:txBody>
          </p:sp>
        </p:grpSp>
      </p:grpSp>
      <p:sp>
        <p:nvSpPr>
          <p:cNvPr id="599" name="Shape 599"/>
          <p:cNvSpPr/>
          <p:nvPr/>
        </p:nvSpPr>
        <p:spPr>
          <a:xfrm>
            <a:off x="4963727" y="1327900"/>
            <a:ext cx="713741"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00" name="Shape 600"/>
          <p:cNvSpPr/>
          <p:nvPr/>
        </p:nvSpPr>
        <p:spPr>
          <a:xfrm>
            <a:off x="5008587" y="3018845"/>
            <a:ext cx="713741"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01" name="Shape 601"/>
          <p:cNvSpPr/>
          <p:nvPr/>
        </p:nvSpPr>
        <p:spPr>
          <a:xfrm>
            <a:off x="7523483" y="4170617"/>
            <a:ext cx="365398" cy="487199"/>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02" name="Shape 602"/>
          <p:cNvSpPr/>
          <p:nvPr/>
        </p:nvSpPr>
        <p:spPr>
          <a:xfrm flipV="1">
            <a:off x="7523483" y="5207568"/>
            <a:ext cx="365398" cy="487197"/>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03" name="Shape 603"/>
          <p:cNvSpPr/>
          <p:nvPr/>
        </p:nvSpPr>
        <p:spPr>
          <a:xfrm>
            <a:off x="1698673" y="1899439"/>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4" name="Shape 604"/>
          <p:cNvSpPr/>
          <p:nvPr/>
        </p:nvSpPr>
        <p:spPr>
          <a:xfrm>
            <a:off x="1701370" y="3063911"/>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5" name="Shape 605"/>
          <p:cNvSpPr/>
          <p:nvPr/>
        </p:nvSpPr>
        <p:spPr>
          <a:xfrm>
            <a:off x="1678716" y="4283265"/>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6" name="Shape 606"/>
          <p:cNvSpPr/>
          <p:nvPr/>
        </p:nvSpPr>
        <p:spPr>
          <a:xfrm>
            <a:off x="1678716" y="5406759"/>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7" name="Shape 607"/>
          <p:cNvSpPr/>
          <p:nvPr/>
        </p:nvSpPr>
        <p:spPr>
          <a:xfrm>
            <a:off x="3252185" y="1571737"/>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8" name="Shape 608"/>
          <p:cNvSpPr/>
          <p:nvPr/>
        </p:nvSpPr>
        <p:spPr>
          <a:xfrm>
            <a:off x="3223981" y="3145191"/>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09" name="Shape 609"/>
          <p:cNvSpPr/>
          <p:nvPr/>
        </p:nvSpPr>
        <p:spPr>
          <a:xfrm>
            <a:off x="3189753" y="5115533"/>
            <a:ext cx="548479"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AMQP</a:t>
            </a:r>
          </a:p>
        </p:txBody>
      </p:sp>
      <p:sp>
        <p:nvSpPr>
          <p:cNvPr id="610" name="Shape 610"/>
          <p:cNvSpPr/>
          <p:nvPr/>
        </p:nvSpPr>
        <p:spPr>
          <a:xfrm>
            <a:off x="5336871" y="4764705"/>
            <a:ext cx="548479"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AMQP</a:t>
            </a:r>
          </a:p>
        </p:txBody>
      </p:sp>
      <p:sp>
        <p:nvSpPr>
          <p:cNvPr id="611" name="Shape 611"/>
          <p:cNvSpPr/>
          <p:nvPr/>
        </p:nvSpPr>
        <p:spPr>
          <a:xfrm>
            <a:off x="6305811" y="1085753"/>
            <a:ext cx="816697" cy="43088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Relational</a:t>
            </a:r>
          </a:p>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DB</a:t>
            </a:r>
          </a:p>
        </p:txBody>
      </p:sp>
      <p:sp>
        <p:nvSpPr>
          <p:cNvPr id="612" name="Shape 612"/>
          <p:cNvSpPr/>
          <p:nvPr/>
        </p:nvSpPr>
        <p:spPr>
          <a:xfrm>
            <a:off x="6314905" y="2552063"/>
            <a:ext cx="833578" cy="43088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Key/Value</a:t>
            </a:r>
          </a:p>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Store</a:t>
            </a:r>
          </a:p>
        </p:txBody>
      </p:sp>
      <p:sp>
        <p:nvSpPr>
          <p:cNvPr id="613" name="Shape 613"/>
          <p:cNvSpPr/>
          <p:nvPr/>
        </p:nvSpPr>
        <p:spPr>
          <a:xfrm>
            <a:off x="7891551" y="5335915"/>
            <a:ext cx="518318" cy="43088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Graph</a:t>
            </a:r>
          </a:p>
          <a:p>
            <a:pPr lvl="0">
              <a:defRPr>
                <a:solidFill>
                  <a:srgbClr val="000000"/>
                </a:solidFill>
                <a:uFillTx/>
              </a:defRPr>
            </a:pPr>
            <a:r>
              <a:rPr sz="1400">
                <a:solidFill>
                  <a:srgbClr val="4D4D4D"/>
                </a:solidFill>
                <a:uFill>
                  <a:solidFill>
                    <a:srgbClr val="4D4D4D"/>
                  </a:solidFill>
                </a:uFill>
                <a:latin typeface="Avenir Next Medium"/>
                <a:ea typeface="Avenir Next Medium"/>
                <a:cs typeface="Avenir Next Medium"/>
                <a:sym typeface="Avenir Next Medium"/>
              </a:rPr>
              <a:t>DB</a:t>
            </a:r>
          </a:p>
        </p:txBody>
      </p:sp>
      <p:pic>
        <p:nvPicPr>
          <p:cNvPr id="614" name="pasted-image.pdf"/>
          <p:cNvPicPr/>
          <p:nvPr/>
        </p:nvPicPr>
        <p:blipFill>
          <a:blip r:embed="rId10">
            <a:extLst/>
          </a:blip>
          <a:stretch>
            <a:fillRect/>
          </a:stretch>
        </p:blipFill>
        <p:spPr>
          <a:xfrm>
            <a:off x="7985075" y="168322"/>
            <a:ext cx="723901" cy="1270001"/>
          </a:xfrm>
          <a:prstGeom prst="rect">
            <a:avLst/>
          </a:prstGeom>
          <a:ln w="12700">
            <a:miter lim="400000"/>
          </a:ln>
        </p:spPr>
      </p:pic>
      <p:pic>
        <p:nvPicPr>
          <p:cNvPr id="615" name="pasted-image.pdf"/>
          <p:cNvPicPr/>
          <p:nvPr/>
        </p:nvPicPr>
        <p:blipFill>
          <a:blip r:embed="rId6">
            <a:extLst/>
          </a:blip>
          <a:stretch>
            <a:fillRect/>
          </a:stretch>
        </p:blipFill>
        <p:spPr>
          <a:xfrm>
            <a:off x="4472104" y="2805719"/>
            <a:ext cx="485614" cy="546316"/>
          </a:xfrm>
          <a:prstGeom prst="rect">
            <a:avLst/>
          </a:prstGeom>
          <a:ln w="12700">
            <a:miter lim="400000"/>
          </a:ln>
        </p:spPr>
      </p:pic>
      <p:pic>
        <p:nvPicPr>
          <p:cNvPr id="616" name="pasted-image.pdf"/>
          <p:cNvPicPr/>
          <p:nvPr/>
        </p:nvPicPr>
        <p:blipFill>
          <a:blip r:embed="rId6">
            <a:extLst/>
          </a:blip>
          <a:stretch>
            <a:fillRect/>
          </a:stretch>
        </p:blipFill>
        <p:spPr>
          <a:xfrm>
            <a:off x="4481554" y="3381075"/>
            <a:ext cx="485614" cy="546316"/>
          </a:xfrm>
          <a:prstGeom prst="rect">
            <a:avLst/>
          </a:prstGeom>
          <a:ln w="12700">
            <a:miter lim="400000"/>
          </a:ln>
        </p:spPr>
      </p:pic>
      <p:pic>
        <p:nvPicPr>
          <p:cNvPr id="617" name="pasted-image.pdf"/>
          <p:cNvPicPr/>
          <p:nvPr/>
        </p:nvPicPr>
        <p:blipFill>
          <a:blip r:embed="rId5">
            <a:extLst/>
          </a:blip>
          <a:stretch>
            <a:fillRect/>
          </a:stretch>
        </p:blipFill>
        <p:spPr>
          <a:xfrm>
            <a:off x="4430805" y="1286054"/>
            <a:ext cx="488752" cy="549847"/>
          </a:xfrm>
          <a:prstGeom prst="rect">
            <a:avLst/>
          </a:prstGeom>
          <a:ln w="12700">
            <a:miter lim="400000"/>
          </a:ln>
        </p:spPr>
      </p:pic>
      <p:pic>
        <p:nvPicPr>
          <p:cNvPr id="618" name="pasted-image.pdf"/>
          <p:cNvPicPr/>
          <p:nvPr/>
        </p:nvPicPr>
        <p:blipFill>
          <a:blip r:embed="rId11">
            <a:extLst/>
          </a:blip>
          <a:stretch>
            <a:fillRect/>
          </a:stretch>
        </p:blipFill>
        <p:spPr>
          <a:xfrm>
            <a:off x="5778449" y="1075860"/>
            <a:ext cx="415646" cy="692744"/>
          </a:xfrm>
          <a:prstGeom prst="rect">
            <a:avLst/>
          </a:prstGeom>
          <a:ln w="12700">
            <a:miter lim="400000"/>
          </a:ln>
        </p:spPr>
      </p:pic>
      <p:pic>
        <p:nvPicPr>
          <p:cNvPr id="619" name="pasted-image.pdf"/>
          <p:cNvPicPr/>
          <p:nvPr/>
        </p:nvPicPr>
        <p:blipFill>
          <a:blip r:embed="rId3">
            <a:extLst/>
          </a:blip>
          <a:stretch>
            <a:fillRect/>
          </a:stretch>
        </p:blipFill>
        <p:spPr>
          <a:xfrm>
            <a:off x="6206799" y="3711931"/>
            <a:ext cx="489085" cy="550220"/>
          </a:xfrm>
          <a:prstGeom prst="rect">
            <a:avLst/>
          </a:prstGeom>
          <a:ln w="12700">
            <a:miter lim="400000"/>
          </a:ln>
        </p:spPr>
      </p:pic>
      <p:pic>
        <p:nvPicPr>
          <p:cNvPr id="620" name="pasted-image.pdf"/>
          <p:cNvPicPr/>
          <p:nvPr/>
        </p:nvPicPr>
        <p:blipFill>
          <a:blip r:embed="rId3">
            <a:extLst/>
          </a:blip>
          <a:stretch>
            <a:fillRect/>
          </a:stretch>
        </p:blipFill>
        <p:spPr>
          <a:xfrm>
            <a:off x="6591233" y="4002639"/>
            <a:ext cx="489084" cy="550220"/>
          </a:xfrm>
          <a:prstGeom prst="rect">
            <a:avLst/>
          </a:prstGeom>
          <a:ln w="12700">
            <a:miter lim="400000"/>
          </a:ln>
        </p:spPr>
      </p:pic>
      <p:pic>
        <p:nvPicPr>
          <p:cNvPr id="621" name="pasted-image.pdf"/>
          <p:cNvPicPr/>
          <p:nvPr/>
        </p:nvPicPr>
        <p:blipFill>
          <a:blip r:embed="rId3">
            <a:extLst/>
          </a:blip>
          <a:stretch>
            <a:fillRect/>
          </a:stretch>
        </p:blipFill>
        <p:spPr>
          <a:xfrm>
            <a:off x="6965824" y="3713595"/>
            <a:ext cx="489084" cy="550220"/>
          </a:xfrm>
          <a:prstGeom prst="rect">
            <a:avLst/>
          </a:prstGeom>
          <a:ln w="12700">
            <a:miter lim="400000"/>
          </a:ln>
        </p:spPr>
      </p:pic>
      <p:pic>
        <p:nvPicPr>
          <p:cNvPr id="622" name="pasted-image.pdf"/>
          <p:cNvPicPr/>
          <p:nvPr/>
        </p:nvPicPr>
        <p:blipFill>
          <a:blip r:embed="rId12">
            <a:extLst/>
          </a:blip>
          <a:stretch>
            <a:fillRect/>
          </a:stretch>
        </p:blipFill>
        <p:spPr>
          <a:xfrm>
            <a:off x="4316605" y="4849277"/>
            <a:ext cx="381001" cy="423335"/>
          </a:xfrm>
          <a:prstGeom prst="rect">
            <a:avLst/>
          </a:prstGeom>
          <a:ln w="12700">
            <a:miter lim="400000"/>
          </a:ln>
        </p:spPr>
      </p:pic>
      <p:grpSp>
        <p:nvGrpSpPr>
          <p:cNvPr id="625" name="Group 625"/>
          <p:cNvGrpSpPr/>
          <p:nvPr/>
        </p:nvGrpSpPr>
        <p:grpSpPr>
          <a:xfrm>
            <a:off x="2642224" y="1409177"/>
            <a:ext cx="388405" cy="790259"/>
            <a:chOff x="0" y="0"/>
            <a:chExt cx="388403" cy="592693"/>
          </a:xfrm>
        </p:grpSpPr>
        <p:sp>
          <p:nvSpPr>
            <p:cNvPr id="623" name="Shape 623"/>
            <p:cNvSpPr/>
            <p:nvPr/>
          </p:nvSpPr>
          <p:spPr>
            <a:xfrm rot="16200000" flipH="1">
              <a:off x="-102145" y="102144"/>
              <a:ext cx="592694" cy="388405"/>
            </a:xfrm>
            <a:prstGeom prst="roundRect">
              <a:avLst>
                <a:gd name="adj" fmla="val 13079"/>
              </a:avLst>
            </a:prstGeom>
            <a:solidFill>
              <a:srgbClr val="E59A2D"/>
            </a:solidFill>
            <a:ln w="12700" cap="flat">
              <a:noFill/>
              <a:miter lim="400000"/>
            </a:ln>
            <a:effectLst/>
          </p:spPr>
          <p:txBody>
            <a:bodyPr wrap="square" lIns="0" tIns="0" rIns="0" bIns="0" numCol="1" anchor="ctr">
              <a:noAutofit/>
            </a:bodyPr>
            <a:lstStyle/>
            <a:p>
              <a:pPr lvl="0" algn="ctr">
                <a:defRPr>
                  <a:solidFill>
                    <a:srgbClr val="FFFFFF"/>
                  </a:solidFill>
                  <a:latin typeface="Avenir Next"/>
                  <a:ea typeface="Avenir Next"/>
                  <a:cs typeface="Avenir Next"/>
                  <a:sym typeface="Avenir Next"/>
                </a:defRPr>
              </a:pPr>
              <a:endParaRPr/>
            </a:p>
          </p:txBody>
        </p:sp>
        <p:pic>
          <p:nvPicPr>
            <p:cNvPr id="624" name="pasted-image.pdf"/>
            <p:cNvPicPr/>
            <p:nvPr/>
          </p:nvPicPr>
          <p:blipFill>
            <a:blip r:embed="rId13">
              <a:extLst/>
            </a:blip>
            <a:stretch>
              <a:fillRect/>
            </a:stretch>
          </p:blipFill>
          <p:spPr>
            <a:xfrm rot="16200000">
              <a:off x="79901" y="208279"/>
              <a:ext cx="228601" cy="203201"/>
            </a:xfrm>
            <a:prstGeom prst="rect">
              <a:avLst/>
            </a:prstGeom>
            <a:ln w="12700" cap="flat">
              <a:noFill/>
              <a:miter lim="400000"/>
            </a:ln>
            <a:effectLst/>
          </p:spPr>
        </p:pic>
      </p:grpSp>
      <p:pic>
        <p:nvPicPr>
          <p:cNvPr id="626" name="pasted-image.pdf"/>
          <p:cNvPicPr/>
          <p:nvPr/>
        </p:nvPicPr>
        <p:blipFill>
          <a:blip r:embed="rId14">
            <a:extLst/>
          </a:blip>
          <a:stretch>
            <a:fillRect/>
          </a:stretch>
        </p:blipFill>
        <p:spPr>
          <a:xfrm>
            <a:off x="7939137" y="4634597"/>
            <a:ext cx="407887" cy="679811"/>
          </a:xfrm>
          <a:prstGeom prst="rect">
            <a:avLst/>
          </a:prstGeom>
          <a:ln w="12700">
            <a:miter lim="400000"/>
          </a:ln>
        </p:spPr>
      </p:pic>
      <p:grpSp>
        <p:nvGrpSpPr>
          <p:cNvPr id="629" name="Group 629"/>
          <p:cNvGrpSpPr/>
          <p:nvPr/>
        </p:nvGrpSpPr>
        <p:grpSpPr>
          <a:xfrm>
            <a:off x="2642224" y="2659201"/>
            <a:ext cx="388405" cy="790259"/>
            <a:chOff x="0" y="0"/>
            <a:chExt cx="388403" cy="592693"/>
          </a:xfrm>
        </p:grpSpPr>
        <p:sp>
          <p:nvSpPr>
            <p:cNvPr id="627" name="Shape 627"/>
            <p:cNvSpPr/>
            <p:nvPr/>
          </p:nvSpPr>
          <p:spPr>
            <a:xfrm rot="16200000" flipH="1">
              <a:off x="-102145" y="102144"/>
              <a:ext cx="592694" cy="388405"/>
            </a:xfrm>
            <a:prstGeom prst="roundRect">
              <a:avLst>
                <a:gd name="adj" fmla="val 13079"/>
              </a:avLst>
            </a:prstGeom>
            <a:solidFill>
              <a:srgbClr val="E59A2D"/>
            </a:solidFill>
            <a:ln w="12700" cap="flat">
              <a:noFill/>
              <a:miter lim="400000"/>
            </a:ln>
            <a:effectLst/>
          </p:spPr>
          <p:txBody>
            <a:bodyPr wrap="square" lIns="0" tIns="0" rIns="0" bIns="0" numCol="1" anchor="ctr">
              <a:noAutofit/>
            </a:bodyPr>
            <a:lstStyle/>
            <a:p>
              <a:pPr lvl="0" algn="ctr">
                <a:defRPr>
                  <a:solidFill>
                    <a:srgbClr val="FFFFFF"/>
                  </a:solidFill>
                  <a:latin typeface="Avenir Next"/>
                  <a:ea typeface="Avenir Next"/>
                  <a:cs typeface="Avenir Next"/>
                  <a:sym typeface="Avenir Next"/>
                </a:defRPr>
              </a:pPr>
              <a:endParaRPr/>
            </a:p>
          </p:txBody>
        </p:sp>
        <p:pic>
          <p:nvPicPr>
            <p:cNvPr id="628" name="pasted-image.pdf"/>
            <p:cNvPicPr/>
            <p:nvPr/>
          </p:nvPicPr>
          <p:blipFill>
            <a:blip r:embed="rId13">
              <a:extLst/>
            </a:blip>
            <a:stretch>
              <a:fillRect/>
            </a:stretch>
          </p:blipFill>
          <p:spPr>
            <a:xfrm rot="16200000">
              <a:off x="79901" y="208279"/>
              <a:ext cx="228601" cy="203201"/>
            </a:xfrm>
            <a:prstGeom prst="rect">
              <a:avLst/>
            </a:prstGeom>
            <a:ln w="12700" cap="flat">
              <a:noFill/>
              <a:miter lim="400000"/>
            </a:ln>
            <a:effectLst/>
          </p:spPr>
        </p:pic>
      </p:grpSp>
      <p:grpSp>
        <p:nvGrpSpPr>
          <p:cNvPr id="632" name="Group 632"/>
          <p:cNvGrpSpPr/>
          <p:nvPr/>
        </p:nvGrpSpPr>
        <p:grpSpPr>
          <a:xfrm>
            <a:off x="2642224" y="3867021"/>
            <a:ext cx="388405" cy="790259"/>
            <a:chOff x="0" y="0"/>
            <a:chExt cx="388403" cy="592693"/>
          </a:xfrm>
        </p:grpSpPr>
        <p:sp>
          <p:nvSpPr>
            <p:cNvPr id="630" name="Shape 630"/>
            <p:cNvSpPr/>
            <p:nvPr/>
          </p:nvSpPr>
          <p:spPr>
            <a:xfrm rot="16200000" flipH="1">
              <a:off x="-102145" y="102144"/>
              <a:ext cx="592694" cy="388405"/>
            </a:xfrm>
            <a:prstGeom prst="roundRect">
              <a:avLst>
                <a:gd name="adj" fmla="val 13079"/>
              </a:avLst>
            </a:prstGeom>
            <a:solidFill>
              <a:srgbClr val="E59A2D"/>
            </a:solidFill>
            <a:ln w="12700" cap="flat">
              <a:noFill/>
              <a:miter lim="400000"/>
            </a:ln>
            <a:effectLst/>
          </p:spPr>
          <p:txBody>
            <a:bodyPr wrap="square" lIns="0" tIns="0" rIns="0" bIns="0" numCol="1" anchor="ctr">
              <a:noAutofit/>
            </a:bodyPr>
            <a:lstStyle/>
            <a:p>
              <a:pPr lvl="0" algn="ctr">
                <a:defRPr>
                  <a:solidFill>
                    <a:srgbClr val="FFFFFF"/>
                  </a:solidFill>
                  <a:latin typeface="Avenir Next"/>
                  <a:ea typeface="Avenir Next"/>
                  <a:cs typeface="Avenir Next"/>
                  <a:sym typeface="Avenir Next"/>
                </a:defRPr>
              </a:pPr>
              <a:endParaRPr/>
            </a:p>
          </p:txBody>
        </p:sp>
        <p:pic>
          <p:nvPicPr>
            <p:cNvPr id="631" name="pasted-image.pdf"/>
            <p:cNvPicPr/>
            <p:nvPr/>
          </p:nvPicPr>
          <p:blipFill>
            <a:blip r:embed="rId13">
              <a:extLst/>
            </a:blip>
            <a:stretch>
              <a:fillRect/>
            </a:stretch>
          </p:blipFill>
          <p:spPr>
            <a:xfrm rot="16200000">
              <a:off x="79901" y="208279"/>
              <a:ext cx="228601" cy="203201"/>
            </a:xfrm>
            <a:prstGeom prst="rect">
              <a:avLst/>
            </a:prstGeom>
            <a:ln w="12700" cap="flat">
              <a:noFill/>
              <a:miter lim="400000"/>
            </a:ln>
            <a:effectLst/>
          </p:spPr>
        </p:pic>
      </p:grpSp>
      <p:grpSp>
        <p:nvGrpSpPr>
          <p:cNvPr id="635" name="Group 635"/>
          <p:cNvGrpSpPr/>
          <p:nvPr/>
        </p:nvGrpSpPr>
        <p:grpSpPr>
          <a:xfrm>
            <a:off x="2642224" y="4944801"/>
            <a:ext cx="388405" cy="790259"/>
            <a:chOff x="0" y="0"/>
            <a:chExt cx="388403" cy="592693"/>
          </a:xfrm>
        </p:grpSpPr>
        <p:sp>
          <p:nvSpPr>
            <p:cNvPr id="633" name="Shape 633"/>
            <p:cNvSpPr/>
            <p:nvPr/>
          </p:nvSpPr>
          <p:spPr>
            <a:xfrm rot="16200000" flipH="1">
              <a:off x="-102145" y="102144"/>
              <a:ext cx="592694" cy="388405"/>
            </a:xfrm>
            <a:prstGeom prst="roundRect">
              <a:avLst>
                <a:gd name="adj" fmla="val 13079"/>
              </a:avLst>
            </a:prstGeom>
            <a:solidFill>
              <a:srgbClr val="E59A2D"/>
            </a:solidFill>
            <a:ln w="12700" cap="flat">
              <a:noFill/>
              <a:miter lim="400000"/>
            </a:ln>
            <a:effectLst/>
          </p:spPr>
          <p:txBody>
            <a:bodyPr wrap="square" lIns="0" tIns="0" rIns="0" bIns="0" numCol="1" anchor="ctr">
              <a:noAutofit/>
            </a:bodyPr>
            <a:lstStyle/>
            <a:p>
              <a:pPr lvl="0" algn="ctr">
                <a:defRPr>
                  <a:solidFill>
                    <a:srgbClr val="FFFFFF"/>
                  </a:solidFill>
                  <a:latin typeface="Avenir Next"/>
                  <a:ea typeface="Avenir Next"/>
                  <a:cs typeface="Avenir Next"/>
                  <a:sym typeface="Avenir Next"/>
                </a:defRPr>
              </a:pPr>
              <a:endParaRPr/>
            </a:p>
          </p:txBody>
        </p:sp>
        <p:pic>
          <p:nvPicPr>
            <p:cNvPr id="634" name="pasted-image.pdf"/>
            <p:cNvPicPr/>
            <p:nvPr/>
          </p:nvPicPr>
          <p:blipFill>
            <a:blip r:embed="rId13">
              <a:extLst/>
            </a:blip>
            <a:stretch>
              <a:fillRect/>
            </a:stretch>
          </p:blipFill>
          <p:spPr>
            <a:xfrm rot="16200000">
              <a:off x="79901" y="208279"/>
              <a:ext cx="228601" cy="203201"/>
            </a:xfrm>
            <a:prstGeom prst="rect">
              <a:avLst/>
            </a:prstGeom>
            <a:ln w="12700" cap="flat">
              <a:noFill/>
              <a:miter lim="400000"/>
            </a:ln>
            <a:effectLst/>
          </p:spPr>
        </p:pic>
      </p:grpSp>
      <p:sp>
        <p:nvSpPr>
          <p:cNvPr id="636" name="Shape 636"/>
          <p:cNvSpPr/>
          <p:nvPr/>
        </p:nvSpPr>
        <p:spPr>
          <a:xfrm flipV="1">
            <a:off x="3076948" y="2029531"/>
            <a:ext cx="974116" cy="945608"/>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37" name="Shape 637"/>
          <p:cNvSpPr/>
          <p:nvPr/>
        </p:nvSpPr>
        <p:spPr>
          <a:xfrm rot="19368018">
            <a:off x="3192527" y="2345835"/>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638" name="Shape 638"/>
          <p:cNvSpPr/>
          <p:nvPr/>
        </p:nvSpPr>
        <p:spPr>
          <a:xfrm>
            <a:off x="3110829" y="3992697"/>
            <a:ext cx="833468" cy="1"/>
          </a:xfrm>
          <a:prstGeom prst="line">
            <a:avLst/>
          </a:prstGeom>
          <a:ln w="25400">
            <a:solidFill>
              <a:srgbClr val="0A6258"/>
            </a:solidFill>
            <a:round/>
            <a:headEnd type="triangle"/>
            <a:tailEnd type="triangle"/>
          </a:ln>
        </p:spPr>
        <p:txBody>
          <a:bodyPr lIns="0" tIns="0" rIns="0" bIns="0"/>
          <a:lstStyle/>
          <a:p>
            <a:pPr lvl="0" defTabSz="457200">
              <a:defRPr sz="1200">
                <a:solidFill>
                  <a:srgbClr val="000000"/>
                </a:solidFill>
                <a:uFillTx/>
                <a:latin typeface="+mn-lt"/>
                <a:ea typeface="+mn-ea"/>
                <a:cs typeface="+mn-cs"/>
                <a:sym typeface="Helvetica"/>
              </a:defRPr>
            </a:pPr>
            <a:endParaRPr/>
          </a:p>
        </p:txBody>
      </p:sp>
      <p:sp>
        <p:nvSpPr>
          <p:cNvPr id="639" name="Shape 639"/>
          <p:cNvSpPr/>
          <p:nvPr/>
        </p:nvSpPr>
        <p:spPr>
          <a:xfrm>
            <a:off x="3215907" y="4072855"/>
            <a:ext cx="442008"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a:latin typeface="Avenir Next Medium"/>
                <a:ea typeface="Avenir Next Medium"/>
                <a:cs typeface="Avenir Next Medium"/>
                <a:sym typeface="Avenir Next Medium"/>
              </a:defRPr>
            </a:lvl1pPr>
          </a:lstStyle>
          <a:p>
            <a:pPr lvl="0">
              <a:defRPr sz="1800">
                <a:solidFill>
                  <a:srgbClr val="000000"/>
                </a:solidFill>
                <a:uFillTx/>
              </a:defRPr>
            </a:pPr>
            <a:r>
              <a:rPr sz="1400">
                <a:solidFill>
                  <a:srgbClr val="4D4D4D"/>
                </a:solidFill>
                <a:uFill>
                  <a:solidFill>
                    <a:srgbClr val="4D4D4D"/>
                  </a:solidFill>
                </a:uFill>
              </a:rPr>
              <a:t>HTTP</a:t>
            </a:r>
          </a:p>
        </p:txBody>
      </p:sp>
      <p:sp>
        <p:nvSpPr>
          <p:cNvPr id="74" name="Rectangle 73"/>
          <p:cNvSpPr/>
          <p:nvPr/>
        </p:nvSpPr>
        <p:spPr>
          <a:xfrm>
            <a:off x="3831737" y="628529"/>
            <a:ext cx="1845731"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Asset Service</a:t>
            </a:r>
            <a:endParaRPr lang="en-US" dirty="0"/>
          </a:p>
        </p:txBody>
      </p:sp>
      <p:sp>
        <p:nvSpPr>
          <p:cNvPr id="75" name="Rectangle 74"/>
          <p:cNvSpPr/>
          <p:nvPr/>
        </p:nvSpPr>
        <p:spPr>
          <a:xfrm>
            <a:off x="4460080" y="2029531"/>
            <a:ext cx="1845731"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Notes Service</a:t>
            </a:r>
            <a:endParaRPr lang="en-US" dirty="0"/>
          </a:p>
        </p:txBody>
      </p:sp>
      <p:sp>
        <p:nvSpPr>
          <p:cNvPr id="76" name="Rectangle 75"/>
          <p:cNvSpPr/>
          <p:nvPr/>
        </p:nvSpPr>
        <p:spPr>
          <a:xfrm>
            <a:off x="6295852" y="3348095"/>
            <a:ext cx="1916109" cy="411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User Service</a:t>
            </a:r>
            <a:endParaRPr lang="en-US" dirty="0"/>
          </a:p>
        </p:txBody>
      </p:sp>
    </p:spTree>
    <p:extLst>
      <p:ext uri="{BB962C8B-B14F-4D97-AF65-F5344CB8AC3E}">
        <p14:creationId xmlns:p14="http://schemas.microsoft.com/office/powerpoint/2010/main" val="13854391"/>
      </p:ext>
    </p:extLst>
  </p:cSld>
  <p:clrMapOvr>
    <a:masterClrMapping/>
  </p:clrMapOvr>
  <p:transition spd="med">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5562600" y="1234434"/>
            <a:ext cx="3302100" cy="2479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400" b="1" i="0" u="none" strike="noStrike" cap="none" baseline="0">
                <a:solidFill>
                  <a:srgbClr val="000000"/>
                </a:solidFill>
                <a:latin typeface="Calibri"/>
                <a:ea typeface="Calibri"/>
                <a:cs typeface="Calibri"/>
                <a:sym typeface="Calibri"/>
                <a:rtl val="0"/>
              </a:rPr>
              <a:t>Cloud Foundry PaaS</a:t>
            </a:r>
          </a:p>
          <a:p>
            <a:pPr marL="0" marR="0" lvl="0" indent="0" algn="l" rtl="0">
              <a:lnSpc>
                <a:spcPct val="100000"/>
              </a:lnSpc>
              <a:spcBef>
                <a:spcPts val="0"/>
              </a:spcBef>
              <a:spcAft>
                <a:spcPts val="0"/>
              </a:spcAft>
              <a:buClr>
                <a:srgbClr val="000000"/>
              </a:buClr>
              <a:buFont typeface="Arial"/>
              <a:buNone/>
            </a:pPr>
            <a:endParaRPr sz="1400" b="1"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 sz="1400" b="0" i="0" u="none" strike="noStrike" cap="none" baseline="0">
                <a:solidFill>
                  <a:srgbClr val="000000"/>
                </a:solidFill>
                <a:latin typeface="Calibri"/>
                <a:ea typeface="Calibri"/>
                <a:cs typeface="Calibri"/>
                <a:sym typeface="Calibri"/>
                <a:rtl val="0"/>
              </a:rPr>
              <a:t>Cloud Foundry provides a services registry and runtime management layer.  Components are dynamically discoverable and loosely coupled, exposing health through HTTP endpoints so agents can collect state</a:t>
            </a:r>
          </a:p>
        </p:txBody>
      </p:sp>
      <p:sp>
        <p:nvSpPr>
          <p:cNvPr id="71" name="Shape 71"/>
          <p:cNvSpPr txBox="1"/>
          <p:nvPr/>
        </p:nvSpPr>
        <p:spPr>
          <a:xfrm>
            <a:off x="301626" y="217171"/>
            <a:ext cx="8539162" cy="333375"/>
          </a:xfrm>
          <a:prstGeom prst="rect">
            <a:avLst/>
          </a:prstGeom>
          <a:noFill/>
          <a:ln>
            <a:noFill/>
          </a:ln>
        </p:spPr>
        <p:txBody>
          <a:bodyPr lIns="91425" tIns="45700" rIns="91425" bIns="45700" anchor="t" anchorCtr="0">
            <a:noAutofit/>
          </a:bodyPr>
          <a:lstStyle/>
          <a:p>
            <a:pPr>
              <a:spcBef>
                <a:spcPts val="0"/>
              </a:spcBef>
              <a:buNone/>
            </a:pPr>
            <a:endParaRPr/>
          </a:p>
        </p:txBody>
      </p:sp>
      <p:sp>
        <p:nvSpPr>
          <p:cNvPr id="72" name="Shape 72"/>
          <p:cNvSpPr/>
          <p:nvPr/>
        </p:nvSpPr>
        <p:spPr>
          <a:xfrm>
            <a:off x="228601" y="415288"/>
            <a:ext cx="4038283" cy="61555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7671F"/>
              </a:buClr>
              <a:buSzPct val="25000"/>
              <a:buFont typeface="Arial"/>
              <a:buNone/>
            </a:pPr>
            <a:r>
              <a:rPr lang="en" sz="2400" b="0" i="0" u="none" strike="noStrike" cap="none" baseline="0">
                <a:solidFill>
                  <a:srgbClr val="37671F"/>
                </a:solidFill>
                <a:latin typeface="Arial"/>
                <a:ea typeface="Arial"/>
                <a:cs typeface="Arial"/>
                <a:sym typeface="Arial"/>
                <a:rtl val="0"/>
              </a:rPr>
              <a:t>Cloud Foundry Components</a:t>
            </a:r>
          </a:p>
        </p:txBody>
      </p:sp>
      <p:grpSp>
        <p:nvGrpSpPr>
          <p:cNvPr id="73" name="Shape 73"/>
          <p:cNvGrpSpPr/>
          <p:nvPr/>
        </p:nvGrpSpPr>
        <p:grpSpPr>
          <a:xfrm>
            <a:off x="304800" y="1143000"/>
            <a:ext cx="4899023" cy="5269111"/>
            <a:chOff x="301619" y="881947"/>
            <a:chExt cx="4899383" cy="3952314"/>
          </a:xfrm>
        </p:grpSpPr>
        <p:grpSp>
          <p:nvGrpSpPr>
            <p:cNvPr id="74" name="Shape 74"/>
            <p:cNvGrpSpPr/>
            <p:nvPr/>
          </p:nvGrpSpPr>
          <p:grpSpPr>
            <a:xfrm>
              <a:off x="301619" y="881947"/>
              <a:ext cx="4899383" cy="3952314"/>
              <a:chOff x="2291850" y="761889"/>
              <a:chExt cx="4899383" cy="3952314"/>
            </a:xfrm>
          </p:grpSpPr>
          <p:grpSp>
            <p:nvGrpSpPr>
              <p:cNvPr id="75" name="Shape 75"/>
              <p:cNvGrpSpPr/>
              <p:nvPr/>
            </p:nvGrpSpPr>
            <p:grpSpPr>
              <a:xfrm>
                <a:off x="2291850" y="1179688"/>
                <a:ext cx="4891670" cy="374030"/>
                <a:chOff x="484550" y="1950775"/>
                <a:chExt cx="4891670" cy="498707"/>
              </a:xfrm>
            </p:grpSpPr>
            <p:sp>
              <p:nvSpPr>
                <p:cNvPr id="76" name="Shape 76"/>
                <p:cNvSpPr/>
                <p:nvPr/>
              </p:nvSpPr>
              <p:spPr>
                <a:xfrm>
                  <a:off x="484550" y="1950775"/>
                  <a:ext cx="4891670" cy="498707"/>
                </a:xfrm>
                <a:prstGeom prst="roundRect">
                  <a:avLst>
                    <a:gd name="adj" fmla="val 17741"/>
                  </a:avLst>
                </a:prstGeom>
                <a:solidFill>
                  <a:srgbClr val="0A183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User Authentication and Authorization</a:t>
                  </a:r>
                </a:p>
              </p:txBody>
            </p:sp>
            <p:pic>
              <p:nvPicPr>
                <p:cNvPr id="77" name="Shape 77"/>
                <p:cNvPicPr preferRelativeResize="0"/>
                <p:nvPr/>
              </p:nvPicPr>
              <p:blipFill>
                <a:blip r:embed="rId3">
                  <a:alphaModFix/>
                </a:blip>
                <a:stretch>
                  <a:fillRect/>
                </a:stretch>
              </p:blipFill>
              <p:spPr>
                <a:xfrm>
                  <a:off x="4564423" y="2022035"/>
                  <a:ext cx="602002" cy="378400"/>
                </a:xfrm>
                <a:prstGeom prst="rect">
                  <a:avLst/>
                </a:prstGeom>
                <a:noFill/>
                <a:ln>
                  <a:noFill/>
                </a:ln>
              </p:spPr>
            </p:pic>
          </p:grpSp>
          <p:grpSp>
            <p:nvGrpSpPr>
              <p:cNvPr id="78" name="Shape 78"/>
              <p:cNvGrpSpPr/>
              <p:nvPr/>
            </p:nvGrpSpPr>
            <p:grpSpPr>
              <a:xfrm>
                <a:off x="2299562" y="761889"/>
                <a:ext cx="4891670" cy="382993"/>
                <a:chOff x="492262" y="1380341"/>
                <a:chExt cx="4891670" cy="510657"/>
              </a:xfrm>
            </p:grpSpPr>
            <p:sp>
              <p:nvSpPr>
                <p:cNvPr id="79" name="Shape 79"/>
                <p:cNvSpPr/>
                <p:nvPr/>
              </p:nvSpPr>
              <p:spPr>
                <a:xfrm>
                  <a:off x="492262" y="1380341"/>
                  <a:ext cx="4891670" cy="498707"/>
                </a:xfrm>
                <a:prstGeom prst="roundRect">
                  <a:avLst>
                    <a:gd name="adj" fmla="val 17741"/>
                  </a:avLst>
                </a:prstGeom>
                <a:solidFill>
                  <a:srgbClr val="0A1831"/>
                </a:solidFill>
                <a:ln>
                  <a:noFill/>
                </a:ln>
              </p:spPr>
              <p:txBody>
                <a:bodyPr lIns="0" tIns="0" rIns="0" bIns="0" anchor="ctr" anchorCtr="0">
                  <a:noAutofit/>
                </a:bodyPr>
                <a:lstStyle/>
                <a:p>
                  <a:pPr marL="0" marR="0" lvl="0" indent="0" algn="ctr"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Router</a:t>
                  </a:r>
                </a:p>
              </p:txBody>
            </p:sp>
            <p:pic>
              <p:nvPicPr>
                <p:cNvPr id="80" name="Shape 80"/>
                <p:cNvPicPr preferRelativeResize="0"/>
                <p:nvPr/>
              </p:nvPicPr>
              <p:blipFill>
                <a:blip r:embed="rId4">
                  <a:alphaModFix/>
                </a:blip>
                <a:stretch>
                  <a:fillRect/>
                </a:stretch>
              </p:blipFill>
              <p:spPr>
                <a:xfrm>
                  <a:off x="3230650" y="1414633"/>
                  <a:ext cx="476367" cy="476366"/>
                </a:xfrm>
                <a:prstGeom prst="rect">
                  <a:avLst/>
                </a:prstGeom>
                <a:noFill/>
                <a:ln>
                  <a:noFill/>
                </a:ln>
              </p:spPr>
            </p:pic>
          </p:grpSp>
          <p:sp>
            <p:nvSpPr>
              <p:cNvPr id="81" name="Shape 81"/>
              <p:cNvSpPr/>
              <p:nvPr/>
            </p:nvSpPr>
            <p:spPr>
              <a:xfrm>
                <a:off x="4773398" y="2054548"/>
                <a:ext cx="2401857" cy="1543860"/>
              </a:xfrm>
              <a:prstGeom prst="roundRect">
                <a:avLst>
                  <a:gd name="adj" fmla="val 7750"/>
                </a:avLst>
              </a:prstGeom>
              <a:solidFill>
                <a:srgbClr val="0A1831"/>
              </a:solidFill>
              <a:ln>
                <a:noFill/>
              </a:ln>
            </p:spPr>
            <p:txBody>
              <a:bodyPr lIns="0" tIns="0" rIns="182875" bIns="45700" anchor="b" anchorCtr="0">
                <a:noAutofit/>
              </a:bodyPr>
              <a:lstStyle/>
              <a:p>
                <a:pPr marL="0" marR="0" lvl="0" indent="0" algn="r"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DEA Pool  </a:t>
                </a:r>
              </a:p>
            </p:txBody>
          </p:sp>
          <p:sp>
            <p:nvSpPr>
              <p:cNvPr id="82" name="Shape 82"/>
              <p:cNvSpPr/>
              <p:nvPr/>
            </p:nvSpPr>
            <p:spPr>
              <a:xfrm>
                <a:off x="2312458" y="2054548"/>
                <a:ext cx="2388275" cy="624620"/>
              </a:xfrm>
              <a:prstGeom prst="roundRect">
                <a:avLst>
                  <a:gd name="adj" fmla="val 9514"/>
                </a:avLst>
              </a:prstGeom>
              <a:solidFill>
                <a:srgbClr val="0A1831"/>
              </a:solidFill>
              <a:ln>
                <a:noFill/>
              </a:ln>
            </p:spPr>
            <p:txBody>
              <a:bodyPr lIns="0" tIns="0" rIns="0" bIns="0" anchor="t" anchorCtr="0">
                <a:noAutofit/>
              </a:bodyPr>
              <a:lstStyle/>
              <a:p>
                <a:pPr marL="0" marR="0" lvl="0" indent="0" algn="ctr"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Service Gateway</a:t>
                </a:r>
              </a:p>
            </p:txBody>
          </p:sp>
          <p:sp>
            <p:nvSpPr>
              <p:cNvPr id="83" name="Shape 83"/>
              <p:cNvSpPr/>
              <p:nvPr/>
            </p:nvSpPr>
            <p:spPr>
              <a:xfrm>
                <a:off x="5114560" y="2090833"/>
                <a:ext cx="1777279" cy="581922"/>
              </a:xfrm>
              <a:prstGeom prst="roundRect">
                <a:avLst>
                  <a:gd name="adj" fmla="val 10426"/>
                </a:avLst>
              </a:prstGeom>
              <a:solidFill>
                <a:srgbClr val="0A1831"/>
              </a:solidFill>
              <a:ln w="12700" cap="flat" cmpd="sng">
                <a:solidFill>
                  <a:schemeClr val="lt1"/>
                </a:solidFill>
                <a:prstDash val="solid"/>
                <a:round/>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Apps</a:t>
                </a:r>
              </a:p>
            </p:txBody>
          </p:sp>
          <p:pic>
            <p:nvPicPr>
              <p:cNvPr id="84" name="Shape 84"/>
              <p:cNvPicPr preferRelativeResize="0"/>
              <p:nvPr/>
            </p:nvPicPr>
            <p:blipFill>
              <a:blip r:embed="rId5">
                <a:alphaModFix/>
              </a:blip>
              <a:stretch>
                <a:fillRect/>
              </a:stretch>
            </p:blipFill>
            <p:spPr>
              <a:xfrm>
                <a:off x="4938471" y="3329701"/>
                <a:ext cx="358487" cy="236797"/>
              </a:xfrm>
              <a:prstGeom prst="rect">
                <a:avLst/>
              </a:prstGeom>
              <a:noFill/>
              <a:ln>
                <a:noFill/>
              </a:ln>
            </p:spPr>
          </p:pic>
          <p:sp>
            <p:nvSpPr>
              <p:cNvPr id="85" name="Shape 85"/>
              <p:cNvSpPr/>
              <p:nvPr/>
            </p:nvSpPr>
            <p:spPr>
              <a:xfrm>
                <a:off x="2291850" y="2693749"/>
                <a:ext cx="2415282" cy="484309"/>
              </a:xfrm>
              <a:prstGeom prst="roundRect">
                <a:avLst>
                  <a:gd name="adj" fmla="val 17741"/>
                </a:avLst>
              </a:prstGeom>
              <a:solidFill>
                <a:srgbClr val="0A1831"/>
              </a:solidFill>
              <a:ln w="12700" cap="flat" cmpd="sng">
                <a:solidFill>
                  <a:schemeClr val="lt1"/>
                </a:solidFill>
                <a:prstDash val="solid"/>
                <a:round/>
                <a:headEnd type="none" w="med" len="med"/>
                <a:tailEnd type="none" w="med" len="med"/>
              </a:ln>
            </p:spPr>
            <p:txBody>
              <a:bodyPr lIns="0" tIns="0" rIns="91425" bIns="0" anchor="ctr" anchorCtr="0">
                <a:noAutofit/>
              </a:bodyPr>
              <a:lstStyle/>
              <a:p>
                <a:pPr marL="0" marR="0" lvl="0" indent="0" algn="r"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Service Connector</a:t>
                </a:r>
              </a:p>
            </p:txBody>
          </p:sp>
          <p:pic>
            <p:nvPicPr>
              <p:cNvPr id="86" name="Shape 86"/>
              <p:cNvPicPr preferRelativeResize="0"/>
              <p:nvPr/>
            </p:nvPicPr>
            <p:blipFill>
              <a:blip r:embed="rId6">
                <a:alphaModFix/>
              </a:blip>
              <a:stretch>
                <a:fillRect/>
              </a:stretch>
            </p:blipFill>
            <p:spPr>
              <a:xfrm>
                <a:off x="5295985" y="2321299"/>
                <a:ext cx="452642" cy="383384"/>
              </a:xfrm>
              <a:prstGeom prst="rect">
                <a:avLst/>
              </a:prstGeom>
              <a:noFill/>
              <a:ln>
                <a:noFill/>
              </a:ln>
            </p:spPr>
          </p:pic>
          <p:pic>
            <p:nvPicPr>
              <p:cNvPr id="87" name="Shape 87"/>
              <p:cNvPicPr preferRelativeResize="0"/>
              <p:nvPr/>
            </p:nvPicPr>
            <p:blipFill>
              <a:blip r:embed="rId6">
                <a:alphaModFix/>
              </a:blip>
              <a:stretch>
                <a:fillRect/>
              </a:stretch>
            </p:blipFill>
            <p:spPr>
              <a:xfrm>
                <a:off x="5775407" y="2321299"/>
                <a:ext cx="452642" cy="383384"/>
              </a:xfrm>
              <a:prstGeom prst="rect">
                <a:avLst/>
              </a:prstGeom>
              <a:noFill/>
              <a:ln>
                <a:noFill/>
              </a:ln>
            </p:spPr>
          </p:pic>
          <p:pic>
            <p:nvPicPr>
              <p:cNvPr id="88" name="Shape 88"/>
              <p:cNvPicPr preferRelativeResize="0"/>
              <p:nvPr/>
            </p:nvPicPr>
            <p:blipFill>
              <a:blip r:embed="rId6">
                <a:alphaModFix/>
              </a:blip>
              <a:stretch>
                <a:fillRect/>
              </a:stretch>
            </p:blipFill>
            <p:spPr>
              <a:xfrm>
                <a:off x="6254832" y="2321299"/>
                <a:ext cx="452642" cy="383384"/>
              </a:xfrm>
              <a:prstGeom prst="rect">
                <a:avLst/>
              </a:prstGeom>
              <a:noFill/>
              <a:ln>
                <a:noFill/>
              </a:ln>
            </p:spPr>
          </p:pic>
          <p:sp>
            <p:nvSpPr>
              <p:cNvPr id="89" name="Shape 89"/>
              <p:cNvSpPr/>
              <p:nvPr/>
            </p:nvSpPr>
            <p:spPr>
              <a:xfrm>
                <a:off x="4773398" y="1593200"/>
                <a:ext cx="2410123" cy="430334"/>
              </a:xfrm>
              <a:prstGeom prst="roundRect">
                <a:avLst>
                  <a:gd name="adj" fmla="val 9037"/>
                </a:avLst>
              </a:prstGeom>
              <a:solidFill>
                <a:srgbClr val="0A1831"/>
              </a:solidFill>
              <a:ln>
                <a:noFill/>
              </a:ln>
            </p:spPr>
            <p:txBody>
              <a:bodyPr lIns="0" tIns="45700" rIns="0" bIns="0" anchor="t" anchorCtr="0">
                <a:noAutofit/>
              </a:bodyPr>
              <a:lstStyle/>
              <a:p>
                <a:pPr marL="0" marR="0" lvl="0" indent="0" algn="l"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Health Manager</a:t>
                </a:r>
              </a:p>
            </p:txBody>
          </p:sp>
          <p:pic>
            <p:nvPicPr>
              <p:cNvPr id="90" name="Shape 90"/>
              <p:cNvPicPr preferRelativeResize="0"/>
              <p:nvPr/>
            </p:nvPicPr>
            <p:blipFill>
              <a:blip r:embed="rId7">
                <a:alphaModFix/>
              </a:blip>
              <a:stretch>
                <a:fillRect/>
              </a:stretch>
            </p:blipFill>
            <p:spPr>
              <a:xfrm>
                <a:off x="6249487" y="1680399"/>
                <a:ext cx="490360" cy="328963"/>
              </a:xfrm>
              <a:prstGeom prst="rect">
                <a:avLst/>
              </a:prstGeom>
              <a:noFill/>
              <a:ln>
                <a:noFill/>
              </a:ln>
            </p:spPr>
          </p:pic>
          <p:sp>
            <p:nvSpPr>
              <p:cNvPr id="91" name="Shape 91"/>
              <p:cNvSpPr/>
              <p:nvPr/>
            </p:nvSpPr>
            <p:spPr>
              <a:xfrm>
                <a:off x="2304216" y="3197547"/>
                <a:ext cx="2415282" cy="400861"/>
              </a:xfrm>
              <a:prstGeom prst="roundRect">
                <a:avLst>
                  <a:gd name="adj" fmla="val 17741"/>
                </a:avLst>
              </a:prstGeom>
              <a:solidFill>
                <a:srgbClr val="0A1831"/>
              </a:solidFill>
              <a:ln>
                <a:noFill/>
              </a:ln>
            </p:spPr>
            <p:txBody>
              <a:bodyPr lIns="0" tIns="0" rIns="0" bIns="0" anchor="ctr" anchorCtr="0">
                <a:noAutofit/>
              </a:bodyPr>
              <a:lstStyle/>
              <a:p>
                <a:pPr marL="0" marR="0" lvl="0" indent="0" algn="l"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Messaging</a:t>
                </a:r>
              </a:p>
            </p:txBody>
          </p:sp>
          <p:pic>
            <p:nvPicPr>
              <p:cNvPr id="92" name="Shape 92"/>
              <p:cNvPicPr preferRelativeResize="0"/>
              <p:nvPr/>
            </p:nvPicPr>
            <p:blipFill>
              <a:blip r:embed="rId8">
                <a:alphaModFix/>
              </a:blip>
              <a:stretch>
                <a:fillRect/>
              </a:stretch>
            </p:blipFill>
            <p:spPr>
              <a:xfrm>
                <a:off x="3368351" y="3190892"/>
                <a:ext cx="462041" cy="346531"/>
              </a:xfrm>
              <a:prstGeom prst="rect">
                <a:avLst/>
              </a:prstGeom>
              <a:noFill/>
              <a:ln>
                <a:noFill/>
              </a:ln>
            </p:spPr>
          </p:pic>
          <p:pic>
            <p:nvPicPr>
              <p:cNvPr id="93" name="Shape 93"/>
              <p:cNvPicPr preferRelativeResize="0"/>
              <p:nvPr/>
            </p:nvPicPr>
            <p:blipFill>
              <a:blip r:embed="rId9">
                <a:alphaModFix/>
              </a:blip>
              <a:stretch>
                <a:fillRect/>
              </a:stretch>
            </p:blipFill>
            <p:spPr>
              <a:xfrm>
                <a:off x="2497950" y="2752030"/>
                <a:ext cx="443381" cy="332535"/>
              </a:xfrm>
              <a:prstGeom prst="rect">
                <a:avLst/>
              </a:prstGeom>
              <a:noFill/>
              <a:ln>
                <a:noFill/>
              </a:ln>
            </p:spPr>
          </p:pic>
          <p:sp>
            <p:nvSpPr>
              <p:cNvPr id="94" name="Shape 94"/>
              <p:cNvSpPr/>
              <p:nvPr/>
            </p:nvSpPr>
            <p:spPr>
              <a:xfrm>
                <a:off x="2304216" y="1593199"/>
                <a:ext cx="2402915" cy="438802"/>
              </a:xfrm>
              <a:prstGeom prst="roundRect">
                <a:avLst>
                  <a:gd name="adj" fmla="val 9037"/>
                </a:avLst>
              </a:prstGeom>
              <a:solidFill>
                <a:srgbClr val="0A1831"/>
              </a:solidFill>
              <a:ln>
                <a:noFill/>
              </a:ln>
            </p:spPr>
            <p:txBody>
              <a:bodyPr lIns="0" tIns="45700" rIns="0" bIns="0" anchor="t" anchorCtr="0">
                <a:noAutofit/>
              </a:bodyPr>
              <a:lstStyle/>
              <a:p>
                <a:pPr marL="0" marR="0" lvl="0" indent="0" algn="l"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Cloud Controller</a:t>
                </a:r>
              </a:p>
            </p:txBody>
          </p:sp>
          <p:pic>
            <p:nvPicPr>
              <p:cNvPr id="95" name="Shape 95"/>
              <p:cNvPicPr preferRelativeResize="0"/>
              <p:nvPr/>
            </p:nvPicPr>
            <p:blipFill>
              <a:blip r:embed="rId10">
                <a:alphaModFix/>
              </a:blip>
              <a:stretch>
                <a:fillRect/>
              </a:stretch>
            </p:blipFill>
            <p:spPr>
              <a:xfrm>
                <a:off x="3777635" y="1593200"/>
                <a:ext cx="610104" cy="337987"/>
              </a:xfrm>
              <a:prstGeom prst="rect">
                <a:avLst/>
              </a:prstGeom>
              <a:noFill/>
              <a:ln>
                <a:noFill/>
              </a:ln>
            </p:spPr>
          </p:pic>
          <p:grpSp>
            <p:nvGrpSpPr>
              <p:cNvPr id="96" name="Shape 96"/>
              <p:cNvGrpSpPr/>
              <p:nvPr/>
            </p:nvGrpSpPr>
            <p:grpSpPr>
              <a:xfrm>
                <a:off x="5114561" y="2780123"/>
                <a:ext cx="1777279" cy="504218"/>
                <a:chOff x="3307260" y="3813782"/>
                <a:chExt cx="1777279" cy="672293"/>
              </a:xfrm>
            </p:grpSpPr>
            <p:sp>
              <p:nvSpPr>
                <p:cNvPr id="97" name="Shape 97"/>
                <p:cNvSpPr/>
                <p:nvPr/>
              </p:nvSpPr>
              <p:spPr>
                <a:xfrm>
                  <a:off x="3307260" y="3813782"/>
                  <a:ext cx="1777279" cy="672293"/>
                </a:xfrm>
                <a:prstGeom prst="roundRect">
                  <a:avLst>
                    <a:gd name="adj" fmla="val 9014"/>
                  </a:avLst>
                </a:prstGeom>
                <a:solidFill>
                  <a:srgbClr val="0A1831"/>
                </a:solidFill>
                <a:ln w="12700" cap="flat" cmpd="sng">
                  <a:solidFill>
                    <a:schemeClr val="lt1"/>
                  </a:solidFill>
                  <a:prstDash val="solid"/>
                  <a:round/>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rgbClr val="F2F2F2"/>
                    </a:buClr>
                    <a:buSzPct val="25000"/>
                    <a:buFont typeface="Arial"/>
                    <a:buNone/>
                  </a:pPr>
                  <a:r>
                    <a:rPr lang="en" sz="1600" b="0" i="0" u="none" strike="noStrike" cap="none" baseline="0">
                      <a:solidFill>
                        <a:srgbClr val="F2F2F2"/>
                      </a:solidFill>
                      <a:latin typeface="Arial"/>
                      <a:ea typeface="Arial"/>
                      <a:cs typeface="Arial"/>
                      <a:sym typeface="Arial"/>
                      <a:rtl val="0"/>
                    </a:rPr>
                    <a:t>Build Packs</a:t>
                  </a:r>
                </a:p>
              </p:txBody>
            </p:sp>
            <p:pic>
              <p:nvPicPr>
                <p:cNvPr id="98" name="Shape 98"/>
                <p:cNvPicPr preferRelativeResize="0"/>
                <p:nvPr/>
              </p:nvPicPr>
              <p:blipFill>
                <a:blip r:embed="rId11">
                  <a:alphaModFix/>
                </a:blip>
                <a:stretch>
                  <a:fillRect/>
                </a:stretch>
              </p:blipFill>
              <p:spPr>
                <a:xfrm>
                  <a:off x="3633576" y="4051923"/>
                  <a:ext cx="502751" cy="409963"/>
                </a:xfrm>
                <a:prstGeom prst="rect">
                  <a:avLst/>
                </a:prstGeom>
                <a:noFill/>
                <a:ln>
                  <a:noFill/>
                </a:ln>
              </p:spPr>
            </p:pic>
            <p:pic>
              <p:nvPicPr>
                <p:cNvPr id="99" name="Shape 99"/>
                <p:cNvPicPr preferRelativeResize="0"/>
                <p:nvPr/>
              </p:nvPicPr>
              <p:blipFill>
                <a:blip r:embed="rId11">
                  <a:alphaModFix/>
                </a:blip>
                <a:stretch>
                  <a:fillRect/>
                </a:stretch>
              </p:blipFill>
              <p:spPr>
                <a:xfrm>
                  <a:off x="4315464" y="4051923"/>
                  <a:ext cx="502751" cy="409963"/>
                </a:xfrm>
                <a:prstGeom prst="rect">
                  <a:avLst/>
                </a:prstGeom>
                <a:noFill/>
                <a:ln>
                  <a:noFill/>
                </a:ln>
              </p:spPr>
            </p:pic>
          </p:grpSp>
          <p:pic>
            <p:nvPicPr>
              <p:cNvPr id="100" name="Shape 100"/>
              <p:cNvPicPr preferRelativeResize="0"/>
              <p:nvPr/>
            </p:nvPicPr>
            <p:blipFill>
              <a:blip r:embed="rId12">
                <a:alphaModFix/>
              </a:blip>
              <a:stretch>
                <a:fillRect/>
              </a:stretch>
            </p:blipFill>
            <p:spPr>
              <a:xfrm>
                <a:off x="2505924" y="2290631"/>
                <a:ext cx="352055" cy="339521"/>
              </a:xfrm>
              <a:prstGeom prst="rect">
                <a:avLst/>
              </a:prstGeom>
              <a:noFill/>
              <a:ln>
                <a:noFill/>
              </a:ln>
            </p:spPr>
          </p:pic>
          <p:pic>
            <p:nvPicPr>
              <p:cNvPr id="101" name="Shape 101"/>
              <p:cNvPicPr preferRelativeResize="0"/>
              <p:nvPr/>
            </p:nvPicPr>
            <p:blipFill>
              <a:blip r:embed="rId12">
                <a:alphaModFix/>
              </a:blip>
              <a:stretch>
                <a:fillRect/>
              </a:stretch>
            </p:blipFill>
            <p:spPr>
              <a:xfrm>
                <a:off x="3310598" y="2296950"/>
                <a:ext cx="352055" cy="339521"/>
              </a:xfrm>
              <a:prstGeom prst="rect">
                <a:avLst/>
              </a:prstGeom>
              <a:noFill/>
              <a:ln>
                <a:noFill/>
              </a:ln>
            </p:spPr>
          </p:pic>
          <p:pic>
            <p:nvPicPr>
              <p:cNvPr id="102" name="Shape 102"/>
              <p:cNvPicPr preferRelativeResize="0"/>
              <p:nvPr/>
            </p:nvPicPr>
            <p:blipFill>
              <a:blip r:embed="rId5">
                <a:alphaModFix/>
              </a:blip>
              <a:stretch>
                <a:fillRect/>
              </a:stretch>
            </p:blipFill>
            <p:spPr>
              <a:xfrm>
                <a:off x="5298312" y="3329701"/>
                <a:ext cx="358487" cy="236797"/>
              </a:xfrm>
              <a:prstGeom prst="rect">
                <a:avLst/>
              </a:prstGeom>
              <a:noFill/>
              <a:ln>
                <a:noFill/>
              </a:ln>
            </p:spPr>
          </p:pic>
          <p:pic>
            <p:nvPicPr>
              <p:cNvPr id="103" name="Shape 103"/>
              <p:cNvPicPr preferRelativeResize="0"/>
              <p:nvPr/>
            </p:nvPicPr>
            <p:blipFill>
              <a:blip r:embed="rId5">
                <a:alphaModFix/>
              </a:blip>
              <a:stretch>
                <a:fillRect/>
              </a:stretch>
            </p:blipFill>
            <p:spPr>
              <a:xfrm>
                <a:off x="5658153" y="3329701"/>
                <a:ext cx="358487" cy="236797"/>
              </a:xfrm>
              <a:prstGeom prst="rect">
                <a:avLst/>
              </a:prstGeom>
              <a:noFill/>
              <a:ln>
                <a:noFill/>
              </a:ln>
            </p:spPr>
          </p:pic>
          <p:sp>
            <p:nvSpPr>
              <p:cNvPr id="104" name="Shape 104"/>
              <p:cNvSpPr/>
              <p:nvPr/>
            </p:nvSpPr>
            <p:spPr>
              <a:xfrm>
                <a:off x="2304550" y="3651173"/>
                <a:ext cx="4805716" cy="374376"/>
              </a:xfrm>
              <a:prstGeom prst="roundRect">
                <a:avLst>
                  <a:gd name="adj" fmla="val 21984"/>
                </a:avLst>
              </a:prstGeom>
              <a:noFill/>
              <a:ln w="41275" cap="flat" cmpd="sng">
                <a:solidFill>
                  <a:schemeClr val="dk2"/>
                </a:solidFill>
                <a:prstDash val="solid"/>
                <a:round/>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200" b="0" i="0" u="none" strike="noStrike" cap="none" baseline="0">
                    <a:solidFill>
                      <a:srgbClr val="000000"/>
                    </a:solidFill>
                    <a:latin typeface="Calibri"/>
                    <a:ea typeface="Calibri"/>
                    <a:cs typeface="Calibri"/>
                    <a:sym typeface="Calibri"/>
                    <a:rtl val="0"/>
                  </a:rPr>
                  <a:t> </a:t>
                </a:r>
              </a:p>
            </p:txBody>
          </p:sp>
          <p:sp>
            <p:nvSpPr>
              <p:cNvPr id="105" name="Shape 105"/>
              <p:cNvSpPr/>
              <p:nvPr/>
            </p:nvSpPr>
            <p:spPr>
              <a:xfrm>
                <a:off x="4773398" y="3902142"/>
                <a:ext cx="2235736" cy="215846"/>
              </a:xfrm>
              <a:prstGeom prst="rect">
                <a:avLst/>
              </a:prstGeom>
              <a:solidFill>
                <a:schemeClr val="lt1"/>
              </a:solidFill>
              <a:ln>
                <a:noFill/>
              </a:ln>
            </p:spPr>
            <p:txBody>
              <a:bodyPr lIns="0" tIns="0" rIns="0" bIns="0" anchor="ctr" anchorCtr="1">
                <a:noAutofit/>
              </a:bodyPr>
              <a:lstStyle/>
              <a:p>
                <a:pPr marL="0" marR="0" lvl="0" indent="0" algn="l" rtl="0">
                  <a:lnSpc>
                    <a:spcPct val="100000"/>
                  </a:lnSpc>
                  <a:spcBef>
                    <a:spcPts val="0"/>
                  </a:spcBef>
                  <a:spcAft>
                    <a:spcPts val="0"/>
                  </a:spcAft>
                  <a:buClr>
                    <a:srgbClr val="000033"/>
                  </a:buClr>
                  <a:buSzPct val="25000"/>
                  <a:buFont typeface="Arial"/>
                  <a:buNone/>
                </a:pPr>
                <a:r>
                  <a:rPr lang="en" sz="1600" b="1" i="0" u="none" strike="noStrike" cap="none" baseline="0">
                    <a:solidFill>
                      <a:srgbClr val="000033"/>
                    </a:solidFill>
                    <a:latin typeface="Arial"/>
                    <a:ea typeface="Arial"/>
                    <a:cs typeface="Arial"/>
                    <a:sym typeface="Arial"/>
                    <a:rtl val="0"/>
                  </a:rPr>
                  <a:t>Cloud Foundry BOSH</a:t>
                </a:r>
              </a:p>
            </p:txBody>
          </p:sp>
          <p:pic>
            <p:nvPicPr>
              <p:cNvPr id="106" name="Shape 106"/>
              <p:cNvPicPr preferRelativeResize="0"/>
              <p:nvPr/>
            </p:nvPicPr>
            <p:blipFill>
              <a:blip r:embed="rId13">
                <a:alphaModFix/>
              </a:blip>
              <a:stretch>
                <a:fillRect/>
              </a:stretch>
            </p:blipFill>
            <p:spPr>
              <a:xfrm>
                <a:off x="2483550" y="3648257"/>
                <a:ext cx="490766" cy="368075"/>
              </a:xfrm>
              <a:prstGeom prst="rect">
                <a:avLst/>
              </a:prstGeom>
              <a:noFill/>
              <a:ln>
                <a:noFill/>
              </a:ln>
            </p:spPr>
          </p:pic>
          <p:grpSp>
            <p:nvGrpSpPr>
              <p:cNvPr id="107" name="Shape 107"/>
              <p:cNvGrpSpPr/>
              <p:nvPr/>
            </p:nvGrpSpPr>
            <p:grpSpPr>
              <a:xfrm>
                <a:off x="2904396" y="4119054"/>
                <a:ext cx="3580690" cy="595148"/>
                <a:chOff x="1109463" y="5969032"/>
                <a:chExt cx="3580690" cy="793532"/>
              </a:xfrm>
            </p:grpSpPr>
            <p:grpSp>
              <p:nvGrpSpPr>
                <p:cNvPr id="108" name="Shape 108"/>
                <p:cNvGrpSpPr/>
                <p:nvPr/>
              </p:nvGrpSpPr>
              <p:grpSpPr>
                <a:xfrm>
                  <a:off x="3645247" y="6142415"/>
                  <a:ext cx="1044906" cy="620141"/>
                  <a:chOff x="4844617" y="4924037"/>
                  <a:chExt cx="1847848" cy="1677439"/>
                </a:xfrm>
              </p:grpSpPr>
              <p:pic>
                <p:nvPicPr>
                  <p:cNvPr id="109" name="Shape 109"/>
                  <p:cNvPicPr preferRelativeResize="0"/>
                  <p:nvPr/>
                </p:nvPicPr>
                <p:blipFill>
                  <a:blip r:embed="rId14">
                    <a:alphaModFix/>
                  </a:blip>
                  <a:stretch>
                    <a:fillRect/>
                  </a:stretch>
                </p:blipFill>
                <p:spPr>
                  <a:xfrm>
                    <a:off x="4844617" y="4924037"/>
                    <a:ext cx="1847848" cy="1677439"/>
                  </a:xfrm>
                  <a:prstGeom prst="rect">
                    <a:avLst/>
                  </a:prstGeom>
                  <a:noFill/>
                  <a:ln>
                    <a:noFill/>
                  </a:ln>
                </p:spPr>
              </p:pic>
              <p:sp>
                <p:nvSpPr>
                  <p:cNvPr id="110" name="Shape 110"/>
                  <p:cNvSpPr txBox="1"/>
                  <p:nvPr/>
                </p:nvSpPr>
                <p:spPr>
                  <a:xfrm>
                    <a:off x="5083323" y="4975505"/>
                    <a:ext cx="1021170" cy="15542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82CD"/>
                      </a:buClr>
                      <a:buSzPct val="25000"/>
                      <a:buFont typeface="Calibri"/>
                      <a:buNone/>
                    </a:pPr>
                    <a:r>
                      <a:rPr lang="en" sz="900" b="1" i="0" u="none" strike="noStrike" cap="none" baseline="0">
                        <a:solidFill>
                          <a:srgbClr val="1082CD"/>
                        </a:solidFill>
                        <a:latin typeface="Calibri"/>
                        <a:ea typeface="Calibri"/>
                        <a:cs typeface="Calibri"/>
                        <a:sym typeface="Calibri"/>
                        <a:rtl val="0"/>
                      </a:rPr>
                      <a:t>Micro</a:t>
                    </a:r>
                    <a:br>
                      <a:rPr lang="en" sz="900" b="1" i="0" u="none" strike="noStrike" cap="none" baseline="0">
                        <a:solidFill>
                          <a:srgbClr val="1082CD"/>
                        </a:solidFill>
                        <a:latin typeface="Calibri"/>
                        <a:ea typeface="Calibri"/>
                        <a:cs typeface="Calibri"/>
                        <a:sym typeface="Calibri"/>
                        <a:rtl val="0"/>
                      </a:rPr>
                    </a:br>
                    <a:r>
                      <a:rPr lang="en" sz="900" b="1" i="0" u="none" strike="noStrike" cap="none" baseline="0">
                        <a:solidFill>
                          <a:srgbClr val="1082CD"/>
                        </a:solidFill>
                        <a:latin typeface="Calibri"/>
                        <a:ea typeface="Calibri"/>
                        <a:cs typeface="Calibri"/>
                        <a:sym typeface="Calibri"/>
                        <a:rtl val="0"/>
                      </a:rPr>
                      <a:t>Clouds</a:t>
                    </a:r>
                  </a:p>
                </p:txBody>
              </p:sp>
            </p:grpSp>
            <p:grpSp>
              <p:nvGrpSpPr>
                <p:cNvPr id="111" name="Shape 111"/>
                <p:cNvGrpSpPr/>
                <p:nvPr/>
              </p:nvGrpSpPr>
              <p:grpSpPr>
                <a:xfrm>
                  <a:off x="2346959" y="6127116"/>
                  <a:ext cx="1044906" cy="606962"/>
                  <a:chOff x="4844617" y="4924032"/>
                  <a:chExt cx="1847848" cy="1641792"/>
                </a:xfrm>
              </p:grpSpPr>
              <p:pic>
                <p:nvPicPr>
                  <p:cNvPr id="112" name="Shape 112"/>
                  <p:cNvPicPr preferRelativeResize="0"/>
                  <p:nvPr/>
                </p:nvPicPr>
                <p:blipFill>
                  <a:blip r:embed="rId15">
                    <a:alphaModFix/>
                  </a:blip>
                  <a:stretch>
                    <a:fillRect/>
                  </a:stretch>
                </p:blipFill>
                <p:spPr>
                  <a:xfrm>
                    <a:off x="4844617" y="4924032"/>
                    <a:ext cx="1847848" cy="1599804"/>
                  </a:xfrm>
                  <a:prstGeom prst="rect">
                    <a:avLst/>
                  </a:prstGeom>
                  <a:noFill/>
                  <a:ln>
                    <a:noFill/>
                  </a:ln>
                </p:spPr>
              </p:pic>
              <p:sp>
                <p:nvSpPr>
                  <p:cNvPr id="113" name="Shape 113"/>
                  <p:cNvSpPr txBox="1"/>
                  <p:nvPr/>
                </p:nvSpPr>
                <p:spPr>
                  <a:xfrm>
                    <a:off x="5058046" y="5011610"/>
                    <a:ext cx="1063697" cy="15542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82CD"/>
                      </a:buClr>
                      <a:buSzPct val="25000"/>
                      <a:buFont typeface="Calibri"/>
                      <a:buNone/>
                    </a:pPr>
                    <a:r>
                      <a:rPr lang="en" sz="900" b="1" i="0" u="none" strike="noStrike" cap="none" baseline="0">
                        <a:solidFill>
                          <a:srgbClr val="1082CD"/>
                        </a:solidFill>
                        <a:latin typeface="Calibri"/>
                        <a:ea typeface="Calibri"/>
                        <a:cs typeface="Calibri"/>
                        <a:sym typeface="Calibri"/>
                        <a:rtl val="0"/>
                      </a:rPr>
                      <a:t>Private</a:t>
                    </a:r>
                    <a:br>
                      <a:rPr lang="en" sz="900" b="1" i="0" u="none" strike="noStrike" cap="none" baseline="0">
                        <a:solidFill>
                          <a:srgbClr val="1082CD"/>
                        </a:solidFill>
                        <a:latin typeface="Calibri"/>
                        <a:ea typeface="Calibri"/>
                        <a:cs typeface="Calibri"/>
                        <a:sym typeface="Calibri"/>
                        <a:rtl val="0"/>
                      </a:rPr>
                    </a:br>
                    <a:r>
                      <a:rPr lang="en" sz="900" b="1" i="0" u="none" strike="noStrike" cap="none" baseline="0">
                        <a:solidFill>
                          <a:srgbClr val="1082CD"/>
                        </a:solidFill>
                        <a:latin typeface="Calibri"/>
                        <a:ea typeface="Calibri"/>
                        <a:cs typeface="Calibri"/>
                        <a:sym typeface="Calibri"/>
                        <a:rtl val="0"/>
                      </a:rPr>
                      <a:t>Clouds</a:t>
                    </a:r>
                  </a:p>
                </p:txBody>
              </p:sp>
            </p:grpSp>
            <p:grpSp>
              <p:nvGrpSpPr>
                <p:cNvPr id="114" name="Shape 114"/>
                <p:cNvGrpSpPr/>
                <p:nvPr/>
              </p:nvGrpSpPr>
              <p:grpSpPr>
                <a:xfrm>
                  <a:off x="1109463" y="6142412"/>
                  <a:ext cx="1044906" cy="620151"/>
                  <a:chOff x="4844617" y="4924028"/>
                  <a:chExt cx="1847848" cy="1677468"/>
                </a:xfrm>
              </p:grpSpPr>
              <p:pic>
                <p:nvPicPr>
                  <p:cNvPr id="115" name="Shape 115"/>
                  <p:cNvPicPr preferRelativeResize="0"/>
                  <p:nvPr/>
                </p:nvPicPr>
                <p:blipFill>
                  <a:blip r:embed="rId14">
                    <a:alphaModFix/>
                  </a:blip>
                  <a:stretch>
                    <a:fillRect/>
                  </a:stretch>
                </p:blipFill>
                <p:spPr>
                  <a:xfrm>
                    <a:off x="4844617" y="4924028"/>
                    <a:ext cx="1847848" cy="1677468"/>
                  </a:xfrm>
                  <a:prstGeom prst="rect">
                    <a:avLst/>
                  </a:prstGeom>
                  <a:noFill/>
                  <a:ln>
                    <a:noFill/>
                  </a:ln>
                </p:spPr>
              </p:pic>
              <p:sp>
                <p:nvSpPr>
                  <p:cNvPr id="116" name="Shape 116"/>
                  <p:cNvSpPr txBox="1"/>
                  <p:nvPr/>
                </p:nvSpPr>
                <p:spPr>
                  <a:xfrm>
                    <a:off x="5083323" y="5042407"/>
                    <a:ext cx="1021170" cy="1554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1082CD"/>
                      </a:buClr>
                      <a:buSzPct val="25000"/>
                      <a:buFont typeface="Calibri"/>
                      <a:buNone/>
                    </a:pPr>
                    <a:r>
                      <a:rPr lang="en" sz="900" b="1" i="0" u="none" strike="noStrike" cap="none" baseline="0">
                        <a:solidFill>
                          <a:srgbClr val="1082CD"/>
                        </a:solidFill>
                        <a:latin typeface="Calibri"/>
                        <a:ea typeface="Calibri"/>
                        <a:cs typeface="Calibri"/>
                        <a:sym typeface="Calibri"/>
                        <a:rtl val="0"/>
                      </a:rPr>
                      <a:t>Public</a:t>
                    </a:r>
                    <a:br>
                      <a:rPr lang="en" sz="900" b="1" i="0" u="none" strike="noStrike" cap="none" baseline="0">
                        <a:solidFill>
                          <a:srgbClr val="1082CD"/>
                        </a:solidFill>
                        <a:latin typeface="Calibri"/>
                        <a:ea typeface="Calibri"/>
                        <a:cs typeface="Calibri"/>
                        <a:sym typeface="Calibri"/>
                        <a:rtl val="0"/>
                      </a:rPr>
                    </a:br>
                    <a:r>
                      <a:rPr lang="en" sz="900" b="1" i="0" u="none" strike="noStrike" cap="none" baseline="0">
                        <a:solidFill>
                          <a:srgbClr val="1082CD"/>
                        </a:solidFill>
                        <a:latin typeface="Calibri"/>
                        <a:ea typeface="Calibri"/>
                        <a:cs typeface="Calibri"/>
                        <a:sym typeface="Calibri"/>
                        <a:rtl val="0"/>
                      </a:rPr>
                      <a:t>Clouds</a:t>
                    </a:r>
                  </a:p>
                </p:txBody>
              </p:sp>
            </p:grpSp>
            <p:sp>
              <p:nvSpPr>
                <p:cNvPr id="117" name="Shape 117"/>
                <p:cNvSpPr/>
                <p:nvPr/>
              </p:nvSpPr>
              <p:spPr>
                <a:xfrm>
                  <a:off x="2173041" y="5969032"/>
                  <a:ext cx="229429" cy="316165"/>
                </a:xfrm>
                <a:prstGeom prst="upDownArrow">
                  <a:avLst>
                    <a:gd name="adj1" fmla="val 50000"/>
                    <a:gd name="adj2" fmla="val 49999"/>
                  </a:avLst>
                </a:prstGeom>
                <a:noFill/>
                <a:ln w="19050" cap="flat" cmpd="sng">
                  <a:solidFill>
                    <a:schemeClr val="dk2"/>
                  </a:solidFill>
                  <a:prstDash val="solid"/>
                  <a:round/>
                  <a:headEnd type="none" w="med" len="med"/>
                  <a:tailEnd type="none" w="med" len="med"/>
                </a:ln>
              </p:spPr>
              <p:txBody>
                <a:bodyPr lIns="0" tIns="0" rIns="0" bIns="0" anchor="ctr" anchorCtr="0">
                  <a:noAutofit/>
                </a:bodyPr>
                <a:lstStyle/>
                <a:p>
                  <a:pPr>
                    <a:spcBef>
                      <a:spcPts val="0"/>
                    </a:spcBef>
                    <a:buNone/>
                  </a:pPr>
                  <a:endParaRPr/>
                </a:p>
              </p:txBody>
            </p:sp>
            <p:sp>
              <p:nvSpPr>
                <p:cNvPr id="118" name="Shape 118"/>
                <p:cNvSpPr/>
                <p:nvPr/>
              </p:nvSpPr>
              <p:spPr>
                <a:xfrm>
                  <a:off x="3416514" y="5969032"/>
                  <a:ext cx="229429" cy="316165"/>
                </a:xfrm>
                <a:prstGeom prst="upDownArrow">
                  <a:avLst>
                    <a:gd name="adj1" fmla="val 50000"/>
                    <a:gd name="adj2" fmla="val 49999"/>
                  </a:avLst>
                </a:prstGeom>
                <a:noFill/>
                <a:ln w="19050" cap="flat" cmpd="sng">
                  <a:solidFill>
                    <a:schemeClr val="dk2"/>
                  </a:solidFill>
                  <a:prstDash val="solid"/>
                  <a:round/>
                  <a:headEnd type="none" w="med" len="med"/>
                  <a:tailEnd type="none" w="med" len="med"/>
                </a:ln>
              </p:spPr>
              <p:txBody>
                <a:bodyPr lIns="0" tIns="0" rIns="0" bIns="0" anchor="ctr" anchorCtr="0">
                  <a:noAutofit/>
                </a:bodyPr>
                <a:lstStyle/>
                <a:p>
                  <a:pPr>
                    <a:spcBef>
                      <a:spcPts val="0"/>
                    </a:spcBef>
                    <a:buNone/>
                  </a:pPr>
                  <a:endParaRPr/>
                </a:p>
              </p:txBody>
            </p:sp>
          </p:grpSp>
        </p:grpSp>
        <p:sp>
          <p:nvSpPr>
            <p:cNvPr id="119" name="Shape 119"/>
            <p:cNvSpPr/>
            <p:nvPr/>
          </p:nvSpPr>
          <p:spPr>
            <a:xfrm>
              <a:off x="1699591" y="2466018"/>
              <a:ext cx="979321" cy="301611"/>
            </a:xfrm>
            <a:prstGeom prst="roundRect">
              <a:avLst>
                <a:gd name="adj" fmla="val 9514"/>
              </a:avLst>
            </a:prstGeom>
            <a:solidFill>
              <a:srgbClr val="0A1831"/>
            </a:solidFill>
            <a:ln>
              <a:noFill/>
            </a:ln>
          </p:spPr>
          <p:txBody>
            <a:bodyPr lIns="0" tIns="0" rIns="0" bIns="0" anchor="t" anchorCtr="0">
              <a:noAutofit/>
            </a:bodyPr>
            <a:lstStyle/>
            <a:p>
              <a:pPr marL="0" marR="0" lvl="0" indent="0" algn="l" rtl="0">
                <a:lnSpc>
                  <a:spcPct val="100000"/>
                </a:lnSpc>
                <a:spcBef>
                  <a:spcPts val="0"/>
                </a:spcBef>
                <a:spcAft>
                  <a:spcPts val="0"/>
                </a:spcAft>
                <a:buClr>
                  <a:srgbClr val="F2F2F2"/>
                </a:buClr>
                <a:buSzPct val="25000"/>
                <a:buFont typeface="Arial"/>
                <a:buNone/>
              </a:pPr>
              <a:r>
                <a:rPr lang="en" sz="1200" b="0" i="0" u="none" strike="noStrike" cap="none" baseline="0">
                  <a:solidFill>
                    <a:srgbClr val="F2F2F2"/>
                  </a:solidFill>
                  <a:latin typeface="Arial"/>
                  <a:ea typeface="Arial"/>
                  <a:cs typeface="Arial"/>
                  <a:sym typeface="Arial"/>
                  <a:rtl val="0"/>
                </a:rPr>
                <a:t>Service Nodes</a:t>
              </a:r>
            </a:p>
          </p:txBody>
        </p:sp>
        <p:pic>
          <p:nvPicPr>
            <p:cNvPr id="120" name="Shape 120"/>
            <p:cNvPicPr preferRelativeResize="0"/>
            <p:nvPr/>
          </p:nvPicPr>
          <p:blipFill>
            <a:blip r:embed="rId12">
              <a:alphaModFix/>
            </a:blip>
            <a:stretch>
              <a:fillRect/>
            </a:stretch>
          </p:blipFill>
          <p:spPr>
            <a:xfrm>
              <a:off x="923086" y="2405117"/>
              <a:ext cx="352055" cy="339521"/>
            </a:xfrm>
            <a:prstGeom prst="rect">
              <a:avLst/>
            </a:prstGeom>
            <a:noFill/>
            <a:ln>
              <a:noFill/>
            </a:ln>
          </p:spPr>
        </p:pic>
      </p:grpSp>
    </p:spTree>
    <p:extLst>
      <p:ext uri="{BB962C8B-B14F-4D97-AF65-F5344CB8AC3E}">
        <p14:creationId xmlns:p14="http://schemas.microsoft.com/office/powerpoint/2010/main" val="270765828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577"/>
          <p:cNvSpPr txBox="1">
            <a:spLocks noGrp="1"/>
          </p:cNvSpPr>
          <p:nvPr>
            <p:ph type="title"/>
          </p:nvPr>
        </p:nvSpPr>
        <p:spPr>
          <a:xfrm>
            <a:off x="182880" y="72944"/>
            <a:ext cx="8311896" cy="109728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pPr>
              <a:defRPr sz="1800">
                <a:solidFill>
                  <a:srgbClr val="000000"/>
                </a:solidFill>
                <a:uFillTx/>
              </a:defRPr>
            </a:pPr>
            <a:r>
              <a:rPr lang="en-US" sz="3200" dirty="0" err="1" smtClean="0">
                <a:solidFill>
                  <a:srgbClr val="008881"/>
                </a:solidFill>
                <a:uFill>
                  <a:solidFill>
                    <a:srgbClr val="008881"/>
                  </a:solidFill>
                </a:uFill>
              </a:rPr>
              <a:t>Microservices</a:t>
            </a:r>
            <a:r>
              <a:rPr lang="en-US" sz="3200" dirty="0" smtClean="0">
                <a:solidFill>
                  <a:srgbClr val="008881"/>
                </a:solidFill>
                <a:uFill>
                  <a:solidFill>
                    <a:srgbClr val="008881"/>
                  </a:solidFill>
                </a:uFill>
              </a:rPr>
              <a:t> Ecosystem </a:t>
            </a:r>
            <a:endParaRPr lang="en-US" sz="3200" dirty="0">
              <a:solidFill>
                <a:srgbClr val="008881"/>
              </a:solidFill>
              <a:uFill>
                <a:solidFill>
                  <a:srgbClr val="008881"/>
                </a:solidFill>
              </a:uFill>
            </a:endParaRPr>
          </a:p>
        </p:txBody>
      </p:sp>
      <p:sp>
        <p:nvSpPr>
          <p:cNvPr id="6" name="Slide Number Placeholder 5"/>
          <p:cNvSpPr>
            <a:spLocks noGrp="1"/>
          </p:cNvSpPr>
          <p:nvPr>
            <p:ph type="sldNum" sz="quarter" idx="4"/>
          </p:nvPr>
        </p:nvSpPr>
        <p:spPr/>
        <p:txBody>
          <a:bodyPr/>
          <a:lstStyle/>
          <a:p>
            <a:fld id="{BFDC49DC-4C59-0B46-B4E4-08C86B3978D0}" type="slidenum">
              <a:rPr lang="en-US" smtClean="0"/>
              <a:pPr/>
              <a:t>17</a:t>
            </a:fld>
            <a:endParaRPr lang="en-US" dirty="0"/>
          </a:p>
        </p:txBody>
      </p:sp>
      <p:sp>
        <p:nvSpPr>
          <p:cNvPr id="10" name="Rounded Rectangle 9"/>
          <p:cNvSpPr/>
          <p:nvPr/>
        </p:nvSpPr>
        <p:spPr>
          <a:xfrm>
            <a:off x="888492" y="4087091"/>
            <a:ext cx="7606284" cy="20204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p>
        </p:txBody>
      </p:sp>
      <p:sp>
        <p:nvSpPr>
          <p:cNvPr id="12" name="Rounded Rectangle 11"/>
          <p:cNvSpPr/>
          <p:nvPr/>
        </p:nvSpPr>
        <p:spPr>
          <a:xfrm>
            <a:off x="1002284" y="4398807"/>
            <a:ext cx="1397000" cy="90054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smtClean="0"/>
          </a:p>
          <a:p>
            <a:pPr algn="ctr"/>
            <a:r>
              <a:rPr lang="en-US" dirty="0" err="1" smtClean="0"/>
              <a:t>MySql</a:t>
            </a:r>
            <a:r>
              <a:rPr lang="en-US" dirty="0" smtClean="0"/>
              <a:t>, </a:t>
            </a:r>
            <a:r>
              <a:rPr lang="en-US" dirty="0" err="1" smtClean="0"/>
              <a:t>Redis</a:t>
            </a:r>
            <a:r>
              <a:rPr lang="en-US" dirty="0" smtClean="0"/>
              <a:t>, Blob</a:t>
            </a:r>
          </a:p>
          <a:p>
            <a:pPr algn="ctr"/>
            <a:r>
              <a:rPr lang="en-US" sz="1200" dirty="0" smtClean="0"/>
              <a:t>Data Stores</a:t>
            </a:r>
          </a:p>
          <a:p>
            <a:pPr algn="ctr"/>
            <a:endParaRPr lang="en-US" dirty="0"/>
          </a:p>
        </p:txBody>
      </p:sp>
      <p:sp>
        <p:nvSpPr>
          <p:cNvPr id="14" name="Rounded Rectangle 13"/>
          <p:cNvSpPr/>
          <p:nvPr/>
        </p:nvSpPr>
        <p:spPr>
          <a:xfrm>
            <a:off x="2504208" y="4398807"/>
            <a:ext cx="1457037" cy="87745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Bosh,</a:t>
            </a:r>
          </a:p>
          <a:p>
            <a:pPr algn="ctr"/>
            <a:r>
              <a:rPr lang="en-US" dirty="0" smtClean="0"/>
              <a:t>Jenkins CI,</a:t>
            </a:r>
          </a:p>
          <a:p>
            <a:pPr algn="ctr"/>
            <a:r>
              <a:rPr lang="en-US" sz="1200" dirty="0" smtClean="0"/>
              <a:t>Configuration</a:t>
            </a:r>
            <a:endParaRPr lang="en-US" sz="1200" dirty="0"/>
          </a:p>
        </p:txBody>
      </p:sp>
      <p:sp>
        <p:nvSpPr>
          <p:cNvPr id="16" name="Rounded Rectangle 15"/>
          <p:cNvSpPr/>
          <p:nvPr/>
        </p:nvSpPr>
        <p:spPr>
          <a:xfrm>
            <a:off x="4136735" y="4421899"/>
            <a:ext cx="1614055" cy="87745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CF Router, </a:t>
            </a:r>
            <a:r>
              <a:rPr lang="en-US" dirty="0" err="1" smtClean="0"/>
              <a:t>Zuul</a:t>
            </a:r>
            <a:r>
              <a:rPr lang="en-US" sz="1050" dirty="0" smtClean="0"/>
              <a:t>(Netflix OSS)</a:t>
            </a:r>
          </a:p>
          <a:p>
            <a:pPr algn="ctr"/>
            <a:r>
              <a:rPr lang="en-US" sz="1200" dirty="0" smtClean="0"/>
              <a:t>Router</a:t>
            </a:r>
            <a:endParaRPr lang="en-US" sz="1200" dirty="0"/>
          </a:p>
        </p:txBody>
      </p:sp>
      <p:sp>
        <p:nvSpPr>
          <p:cNvPr id="17" name="Rounded Rectangle 16"/>
          <p:cNvSpPr/>
          <p:nvPr/>
        </p:nvSpPr>
        <p:spPr>
          <a:xfrm>
            <a:off x="5913583" y="4421899"/>
            <a:ext cx="1082964" cy="87745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050" dirty="0" smtClean="0"/>
          </a:p>
          <a:p>
            <a:pPr algn="ctr"/>
            <a:r>
              <a:rPr lang="en-US" sz="1600" dirty="0" smtClean="0"/>
              <a:t>Service Broker </a:t>
            </a:r>
            <a:endParaRPr lang="en-US" sz="1200" dirty="0"/>
          </a:p>
          <a:p>
            <a:pPr algn="ctr"/>
            <a:r>
              <a:rPr lang="en-US" sz="1200" dirty="0" smtClean="0"/>
              <a:t>Discovery</a:t>
            </a:r>
            <a:endParaRPr lang="en-US" sz="1200" dirty="0"/>
          </a:p>
        </p:txBody>
      </p:sp>
      <p:sp>
        <p:nvSpPr>
          <p:cNvPr id="18" name="Rounded Rectangle 17"/>
          <p:cNvSpPr/>
          <p:nvPr/>
        </p:nvSpPr>
        <p:spPr>
          <a:xfrm>
            <a:off x="7148947" y="4421899"/>
            <a:ext cx="1244598" cy="87745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050" dirty="0" smtClean="0"/>
          </a:p>
          <a:p>
            <a:pPr algn="ctr"/>
            <a:r>
              <a:rPr lang="en-US" sz="1600" dirty="0" smtClean="0"/>
              <a:t>Health Manager</a:t>
            </a:r>
            <a:endParaRPr lang="en-US" sz="1600" dirty="0"/>
          </a:p>
          <a:p>
            <a:pPr algn="ctr"/>
            <a:r>
              <a:rPr lang="en-US" sz="1200" dirty="0" err="1" smtClean="0"/>
              <a:t>Observability</a:t>
            </a:r>
            <a:endParaRPr lang="en-US" sz="1200" dirty="0"/>
          </a:p>
        </p:txBody>
      </p:sp>
      <p:sp>
        <p:nvSpPr>
          <p:cNvPr id="19" name="Rounded Rectangle 18"/>
          <p:cNvSpPr/>
          <p:nvPr/>
        </p:nvSpPr>
        <p:spPr>
          <a:xfrm>
            <a:off x="1002283" y="5537161"/>
            <a:ext cx="7391261" cy="36485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err="1" smtClean="0"/>
              <a:t>CloudFoundry</a:t>
            </a:r>
            <a:endParaRPr lang="en-US" sz="1200" dirty="0"/>
          </a:p>
        </p:txBody>
      </p:sp>
      <p:sp>
        <p:nvSpPr>
          <p:cNvPr id="43" name="Rounded Rectangle 42"/>
          <p:cNvSpPr/>
          <p:nvPr/>
        </p:nvSpPr>
        <p:spPr>
          <a:xfrm>
            <a:off x="888491" y="3203749"/>
            <a:ext cx="6260455" cy="7904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b" anchorCtr="0"/>
          <a:lstStyle/>
          <a:p>
            <a:pPr algn="ctr"/>
            <a:endParaRPr lang="en-US" dirty="0"/>
          </a:p>
        </p:txBody>
      </p:sp>
      <p:sp>
        <p:nvSpPr>
          <p:cNvPr id="45" name="Rounded Rectangle 44"/>
          <p:cNvSpPr/>
          <p:nvPr/>
        </p:nvSpPr>
        <p:spPr>
          <a:xfrm>
            <a:off x="3824799" y="3275833"/>
            <a:ext cx="2181183" cy="543406"/>
          </a:xfrm>
          <a:prstGeom prst="round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smtClean="0"/>
          </a:p>
          <a:p>
            <a:pPr algn="ctr"/>
            <a:r>
              <a:rPr lang="en-US" dirty="0" smtClean="0"/>
              <a:t>Aggregator framework</a:t>
            </a:r>
            <a:endParaRPr lang="en-US" sz="1200" dirty="0" smtClean="0"/>
          </a:p>
          <a:p>
            <a:pPr algn="ctr"/>
            <a:endParaRPr lang="en-US" dirty="0"/>
          </a:p>
        </p:txBody>
      </p:sp>
      <p:grpSp>
        <p:nvGrpSpPr>
          <p:cNvPr id="13" name="Group 12"/>
          <p:cNvGrpSpPr/>
          <p:nvPr/>
        </p:nvGrpSpPr>
        <p:grpSpPr>
          <a:xfrm>
            <a:off x="1675317" y="307942"/>
            <a:ext cx="5321230" cy="2802483"/>
            <a:chOff x="1109133" y="728133"/>
            <a:chExt cx="5723467" cy="5499105"/>
          </a:xfrm>
        </p:grpSpPr>
        <p:cxnSp>
          <p:nvCxnSpPr>
            <p:cNvPr id="46" name="Straight Connector 45"/>
            <p:cNvCxnSpPr/>
            <p:nvPr/>
          </p:nvCxnSpPr>
          <p:spPr>
            <a:xfrm flipV="1">
              <a:off x="3166533" y="1545337"/>
              <a:ext cx="2590800" cy="918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50" idx="3"/>
            </p:cNvCxnSpPr>
            <p:nvPr/>
          </p:nvCxnSpPr>
          <p:spPr>
            <a:xfrm flipV="1">
              <a:off x="3166533" y="3488267"/>
              <a:ext cx="2590800" cy="16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166533" y="4470400"/>
              <a:ext cx="2590800" cy="770467"/>
            </a:xfrm>
            <a:prstGeom prst="line">
              <a:avLst/>
            </a:prstGeom>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1109133" y="1769533"/>
              <a:ext cx="2057400" cy="3471334"/>
              <a:chOff x="1109133" y="1769533"/>
              <a:chExt cx="2057400" cy="3471334"/>
            </a:xfrm>
          </p:grpSpPr>
          <p:sp>
            <p:nvSpPr>
              <p:cNvPr id="50" name="Rectangle 49"/>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Picture 50"/>
              <p:cNvPicPr>
                <a:picLocks noChangeAspect="1"/>
              </p:cNvPicPr>
              <p:nvPr/>
            </p:nvPicPr>
            <p:blipFill>
              <a:blip r:embed="rId3"/>
              <a:stretch>
                <a:fillRect/>
              </a:stretch>
            </p:blipFill>
            <p:spPr>
              <a:xfrm>
                <a:off x="1727206" y="4279901"/>
                <a:ext cx="719662" cy="719662"/>
              </a:xfrm>
              <a:prstGeom prst="rect">
                <a:avLst/>
              </a:prstGeom>
            </p:spPr>
          </p:pic>
          <p:pic>
            <p:nvPicPr>
              <p:cNvPr id="52" name="Picture 51"/>
              <p:cNvPicPr>
                <a:picLocks noChangeAspect="1"/>
              </p:cNvPicPr>
              <p:nvPr/>
            </p:nvPicPr>
            <p:blipFill>
              <a:blip r:embed="rId4"/>
              <a:stretch>
                <a:fillRect/>
              </a:stretch>
            </p:blipFill>
            <p:spPr>
              <a:xfrm>
                <a:off x="1667937" y="2379133"/>
                <a:ext cx="914400" cy="464949"/>
              </a:xfrm>
              <a:prstGeom prst="rect">
                <a:avLst/>
              </a:prstGeom>
            </p:spPr>
          </p:pic>
          <p:pic>
            <p:nvPicPr>
              <p:cNvPr id="53" name="Picture 52"/>
              <p:cNvPicPr>
                <a:picLocks noChangeAspect="1"/>
              </p:cNvPicPr>
              <p:nvPr/>
            </p:nvPicPr>
            <p:blipFill>
              <a:blip r:embed="rId5"/>
              <a:stretch>
                <a:fillRect/>
              </a:stretch>
            </p:blipFill>
            <p:spPr>
              <a:xfrm>
                <a:off x="1820336" y="3361266"/>
                <a:ext cx="567263" cy="567263"/>
              </a:xfrm>
              <a:prstGeom prst="rect">
                <a:avLst/>
              </a:prstGeom>
            </p:spPr>
          </p:pic>
          <p:cxnSp>
            <p:nvCxnSpPr>
              <p:cNvPr id="54" name="Straight Connector 53"/>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6" name="Straight Connector 55"/>
            <p:cNvCxnSpPr/>
            <p:nvPr/>
          </p:nvCxnSpPr>
          <p:spPr>
            <a:xfrm>
              <a:off x="6637867" y="1251344"/>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37868" y="2296978"/>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757333" y="728133"/>
              <a:ext cx="1075267" cy="1735667"/>
              <a:chOff x="1109133" y="1769533"/>
              <a:chExt cx="2057400" cy="3471334"/>
            </a:xfrm>
          </p:grpSpPr>
          <p:sp>
            <p:nvSpPr>
              <p:cNvPr id="59" name="Rectangle 58"/>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0" name="Picture 59"/>
              <p:cNvPicPr>
                <a:picLocks noChangeAspect="1"/>
              </p:cNvPicPr>
              <p:nvPr/>
            </p:nvPicPr>
            <p:blipFill>
              <a:blip r:embed="rId3"/>
              <a:stretch>
                <a:fillRect/>
              </a:stretch>
            </p:blipFill>
            <p:spPr>
              <a:xfrm>
                <a:off x="1727206" y="4279901"/>
                <a:ext cx="719662" cy="719662"/>
              </a:xfrm>
              <a:prstGeom prst="rect">
                <a:avLst/>
              </a:prstGeom>
            </p:spPr>
          </p:pic>
          <p:pic>
            <p:nvPicPr>
              <p:cNvPr id="61" name="Picture 60"/>
              <p:cNvPicPr>
                <a:picLocks noChangeAspect="1"/>
              </p:cNvPicPr>
              <p:nvPr/>
            </p:nvPicPr>
            <p:blipFill>
              <a:blip r:embed="rId4"/>
              <a:stretch>
                <a:fillRect/>
              </a:stretch>
            </p:blipFill>
            <p:spPr>
              <a:xfrm>
                <a:off x="1667937" y="2379133"/>
                <a:ext cx="914400" cy="464949"/>
              </a:xfrm>
              <a:prstGeom prst="rect">
                <a:avLst/>
              </a:prstGeom>
            </p:spPr>
          </p:pic>
          <p:pic>
            <p:nvPicPr>
              <p:cNvPr id="62" name="Picture 61"/>
              <p:cNvPicPr>
                <a:picLocks noChangeAspect="1"/>
              </p:cNvPicPr>
              <p:nvPr/>
            </p:nvPicPr>
            <p:blipFill>
              <a:blip r:embed="rId5"/>
              <a:stretch>
                <a:fillRect/>
              </a:stretch>
            </p:blipFill>
            <p:spPr>
              <a:xfrm>
                <a:off x="1820336" y="3361266"/>
                <a:ext cx="567263" cy="567263"/>
              </a:xfrm>
              <a:prstGeom prst="rect">
                <a:avLst/>
              </a:prstGeom>
            </p:spPr>
          </p:pic>
          <p:cxnSp>
            <p:nvCxnSpPr>
              <p:cNvPr id="63" name="Straight Connector 62"/>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5757333" y="2567518"/>
              <a:ext cx="1075267" cy="1735667"/>
              <a:chOff x="1109133" y="1769533"/>
              <a:chExt cx="2057400" cy="3471334"/>
            </a:xfrm>
          </p:grpSpPr>
          <p:sp>
            <p:nvSpPr>
              <p:cNvPr id="66" name="Rectangle 65"/>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7" name="Picture 66"/>
              <p:cNvPicPr>
                <a:picLocks noChangeAspect="1"/>
              </p:cNvPicPr>
              <p:nvPr/>
            </p:nvPicPr>
            <p:blipFill>
              <a:blip r:embed="rId3"/>
              <a:stretch>
                <a:fillRect/>
              </a:stretch>
            </p:blipFill>
            <p:spPr>
              <a:xfrm>
                <a:off x="1727206" y="4279901"/>
                <a:ext cx="719662" cy="719662"/>
              </a:xfrm>
              <a:prstGeom prst="rect">
                <a:avLst/>
              </a:prstGeom>
            </p:spPr>
          </p:pic>
          <p:pic>
            <p:nvPicPr>
              <p:cNvPr id="68" name="Picture 67"/>
              <p:cNvPicPr>
                <a:picLocks noChangeAspect="1"/>
              </p:cNvPicPr>
              <p:nvPr/>
            </p:nvPicPr>
            <p:blipFill>
              <a:blip r:embed="rId4"/>
              <a:stretch>
                <a:fillRect/>
              </a:stretch>
            </p:blipFill>
            <p:spPr>
              <a:xfrm>
                <a:off x="1667937" y="2379133"/>
                <a:ext cx="914400" cy="464949"/>
              </a:xfrm>
              <a:prstGeom prst="rect">
                <a:avLst/>
              </a:prstGeom>
            </p:spPr>
          </p:pic>
          <p:pic>
            <p:nvPicPr>
              <p:cNvPr id="69" name="Picture 68"/>
              <p:cNvPicPr>
                <a:picLocks noChangeAspect="1"/>
              </p:cNvPicPr>
              <p:nvPr/>
            </p:nvPicPr>
            <p:blipFill>
              <a:blip r:embed="rId5"/>
              <a:stretch>
                <a:fillRect/>
              </a:stretch>
            </p:blipFill>
            <p:spPr>
              <a:xfrm>
                <a:off x="1820336" y="3361266"/>
                <a:ext cx="567263" cy="567263"/>
              </a:xfrm>
              <a:prstGeom prst="rect">
                <a:avLst/>
              </a:prstGeom>
            </p:spPr>
          </p:pic>
          <p:cxnSp>
            <p:nvCxnSpPr>
              <p:cNvPr id="70" name="Straight Connector 69"/>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5743798" y="4491571"/>
              <a:ext cx="1075267" cy="1735667"/>
              <a:chOff x="1109133" y="1769533"/>
              <a:chExt cx="2057400" cy="3471334"/>
            </a:xfrm>
          </p:grpSpPr>
          <p:sp>
            <p:nvSpPr>
              <p:cNvPr id="73" name="Rectangle 72"/>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p:cNvPicPr>
                <a:picLocks noChangeAspect="1"/>
              </p:cNvPicPr>
              <p:nvPr/>
            </p:nvPicPr>
            <p:blipFill>
              <a:blip r:embed="rId3"/>
              <a:stretch>
                <a:fillRect/>
              </a:stretch>
            </p:blipFill>
            <p:spPr>
              <a:xfrm>
                <a:off x="1727206" y="4279901"/>
                <a:ext cx="719662" cy="719662"/>
              </a:xfrm>
              <a:prstGeom prst="rect">
                <a:avLst/>
              </a:prstGeom>
            </p:spPr>
          </p:pic>
          <p:pic>
            <p:nvPicPr>
              <p:cNvPr id="75" name="Picture 74"/>
              <p:cNvPicPr>
                <a:picLocks noChangeAspect="1"/>
              </p:cNvPicPr>
              <p:nvPr/>
            </p:nvPicPr>
            <p:blipFill>
              <a:blip r:embed="rId4"/>
              <a:stretch>
                <a:fillRect/>
              </a:stretch>
            </p:blipFill>
            <p:spPr>
              <a:xfrm>
                <a:off x="1667937" y="2379133"/>
                <a:ext cx="914400" cy="464949"/>
              </a:xfrm>
              <a:prstGeom prst="rect">
                <a:avLst/>
              </a:prstGeom>
            </p:spPr>
          </p:pic>
          <p:pic>
            <p:nvPicPr>
              <p:cNvPr id="76" name="Picture 75"/>
              <p:cNvPicPr>
                <a:picLocks noChangeAspect="1"/>
              </p:cNvPicPr>
              <p:nvPr/>
            </p:nvPicPr>
            <p:blipFill>
              <a:blip r:embed="rId5"/>
              <a:stretch>
                <a:fillRect/>
              </a:stretch>
            </p:blipFill>
            <p:spPr>
              <a:xfrm>
                <a:off x="1820336" y="3361266"/>
                <a:ext cx="567263" cy="567263"/>
              </a:xfrm>
              <a:prstGeom prst="rect">
                <a:avLst/>
              </a:prstGeom>
            </p:spPr>
          </p:pic>
          <p:cxnSp>
            <p:nvCxnSpPr>
              <p:cNvPr id="77" name="Straight Connector 76"/>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82" name="Rounded Rectangle 81"/>
          <p:cNvSpPr/>
          <p:nvPr/>
        </p:nvSpPr>
        <p:spPr>
          <a:xfrm>
            <a:off x="1089021" y="3305851"/>
            <a:ext cx="2358984" cy="543406"/>
          </a:xfrm>
          <a:prstGeom prst="roundRect">
            <a:avLst/>
          </a:prstGeom>
          <a:solidFill>
            <a:srgbClr val="FF66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smtClean="0"/>
          </a:p>
          <a:p>
            <a:pPr algn="ctr"/>
            <a:r>
              <a:rPr lang="en-US" dirty="0" smtClean="0"/>
              <a:t>Micro Service Patterns</a:t>
            </a:r>
            <a:endParaRPr lang="en-US" sz="1200" dirty="0" smtClean="0"/>
          </a:p>
          <a:p>
            <a:pPr algn="ctr"/>
            <a:endParaRPr lang="en-US" dirty="0"/>
          </a:p>
        </p:txBody>
      </p:sp>
      <p:sp>
        <p:nvSpPr>
          <p:cNvPr id="83" name="Left Bracket 82"/>
          <p:cNvSpPr/>
          <p:nvPr/>
        </p:nvSpPr>
        <p:spPr>
          <a:xfrm>
            <a:off x="8708982" y="4148667"/>
            <a:ext cx="287359" cy="186574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400" dirty="0" err="1" smtClean="0"/>
              <a:t>PaaS</a:t>
            </a:r>
            <a:endParaRPr lang="en-US" dirty="0"/>
          </a:p>
        </p:txBody>
      </p:sp>
      <p:sp>
        <p:nvSpPr>
          <p:cNvPr id="84" name="Left Bracket 83"/>
          <p:cNvSpPr/>
          <p:nvPr/>
        </p:nvSpPr>
        <p:spPr>
          <a:xfrm>
            <a:off x="8714232" y="2944260"/>
            <a:ext cx="287359" cy="103815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dirty="0" smtClean="0"/>
              <a:t>Tools</a:t>
            </a:r>
            <a:endParaRPr lang="en-US" sz="1100" dirty="0"/>
          </a:p>
        </p:txBody>
      </p:sp>
      <p:sp>
        <p:nvSpPr>
          <p:cNvPr id="85" name="Left Bracket 84"/>
          <p:cNvSpPr/>
          <p:nvPr/>
        </p:nvSpPr>
        <p:spPr>
          <a:xfrm>
            <a:off x="8708982" y="330288"/>
            <a:ext cx="287359" cy="2316169"/>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1200" dirty="0" err="1" smtClean="0"/>
              <a:t>Microservice</a:t>
            </a:r>
            <a:endParaRPr lang="en-US" sz="1100" dirty="0"/>
          </a:p>
        </p:txBody>
      </p:sp>
      <p:cxnSp>
        <p:nvCxnSpPr>
          <p:cNvPr id="79" name="Straight Connector 78"/>
          <p:cNvCxnSpPr/>
          <p:nvPr/>
        </p:nvCxnSpPr>
        <p:spPr>
          <a:xfrm>
            <a:off x="1089021" y="1673676"/>
            <a:ext cx="578553" cy="0"/>
          </a:xfrm>
          <a:prstGeom prst="line">
            <a:avLst/>
          </a:prstGeom>
        </p:spPr>
        <p:style>
          <a:lnRef idx="2">
            <a:schemeClr val="accent1"/>
          </a:lnRef>
          <a:fillRef idx="0">
            <a:schemeClr val="accent1"/>
          </a:fillRef>
          <a:effectRef idx="1">
            <a:schemeClr val="accent1"/>
          </a:effectRef>
          <a:fontRef idx="minor">
            <a:schemeClr val="tx1"/>
          </a:fontRef>
        </p:style>
      </p:cxnSp>
      <p:pic>
        <p:nvPicPr>
          <p:cNvPr id="80" name="Picture 79"/>
          <p:cNvPicPr>
            <a:picLocks noChangeAspect="1"/>
          </p:cNvPicPr>
          <p:nvPr/>
        </p:nvPicPr>
        <p:blipFill>
          <a:blip r:embed="rId6"/>
          <a:stretch>
            <a:fillRect/>
          </a:stretch>
        </p:blipFill>
        <p:spPr>
          <a:xfrm>
            <a:off x="0" y="1107465"/>
            <a:ext cx="1432116" cy="1149609"/>
          </a:xfrm>
          <a:prstGeom prst="rect">
            <a:avLst/>
          </a:prstGeom>
        </p:spPr>
      </p:pic>
    </p:spTree>
    <p:extLst>
      <p:ext uri="{BB962C8B-B14F-4D97-AF65-F5344CB8AC3E}">
        <p14:creationId xmlns:p14="http://schemas.microsoft.com/office/powerpoint/2010/main" val="218893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 y="365760"/>
            <a:ext cx="8311896" cy="1097280"/>
          </a:xfrm>
        </p:spPr>
        <p:txBody>
          <a:bodyPr/>
          <a:lstStyle/>
          <a:p>
            <a:r>
              <a:rPr lang="en-US" dirty="0" smtClean="0"/>
              <a:t>API Gateway Pattern :</a:t>
            </a:r>
            <a:endParaRPr lang="en-US" dirty="0"/>
          </a:p>
        </p:txBody>
      </p:sp>
      <p:sp>
        <p:nvSpPr>
          <p:cNvPr id="7" name="Text Placeholder 6"/>
          <p:cNvSpPr>
            <a:spLocks noGrp="1"/>
          </p:cNvSpPr>
          <p:nvPr>
            <p:ph type="body" sz="quarter" idx="10"/>
          </p:nvPr>
        </p:nvSpPr>
        <p:spPr>
          <a:xfrm>
            <a:off x="411163" y="1071203"/>
            <a:ext cx="8311896" cy="3383280"/>
          </a:xfrm>
        </p:spPr>
        <p:txBody>
          <a:bodyPr/>
          <a:lstStyle/>
          <a:p>
            <a:r>
              <a:rPr lang="en-US" sz="1800" dirty="0" smtClean="0"/>
              <a:t>Applicability :</a:t>
            </a:r>
          </a:p>
          <a:p>
            <a:pPr marL="457200" indent="-457200">
              <a:buFont typeface="Arial"/>
              <a:buChar char="•"/>
            </a:pPr>
            <a:r>
              <a:rPr lang="en-US" sz="1200" dirty="0"/>
              <a:t>The granularity of APIs provided by </a:t>
            </a:r>
            <a:r>
              <a:rPr lang="en-US" sz="1200" dirty="0" err="1"/>
              <a:t>microservices</a:t>
            </a:r>
            <a:r>
              <a:rPr lang="en-US" sz="1200" dirty="0"/>
              <a:t> is often different than what a client </a:t>
            </a:r>
            <a:r>
              <a:rPr lang="en-US" sz="1200" dirty="0" smtClean="0"/>
              <a:t>needs and hence we need a API that can support data for different clients </a:t>
            </a:r>
          </a:p>
          <a:p>
            <a:pPr marL="457200" indent="-457200">
              <a:buFont typeface="Arial"/>
              <a:buChar char="•"/>
            </a:pPr>
            <a:r>
              <a:rPr lang="en-US" sz="1200" dirty="0" smtClean="0"/>
              <a:t>Very often clients have to call number of </a:t>
            </a:r>
            <a:r>
              <a:rPr lang="en-US" sz="1200" dirty="0" err="1" smtClean="0"/>
              <a:t>Microserices</a:t>
            </a:r>
            <a:r>
              <a:rPr lang="en-US" sz="1200" dirty="0" smtClean="0"/>
              <a:t> to display a single page , it is better to limit the calls to server side to optimize for the bandwidth and reduce latency </a:t>
            </a:r>
          </a:p>
          <a:p>
            <a:pPr marL="457200" indent="-457200">
              <a:buFont typeface="Arial"/>
              <a:buChar char="•"/>
            </a:pPr>
            <a:endParaRPr lang="en-US" sz="1100" dirty="0" smtClean="0"/>
          </a:p>
          <a:p>
            <a:pPr marL="457200" indent="-457200">
              <a:buFont typeface="Arial"/>
              <a:buChar char="•"/>
            </a:pPr>
            <a:endParaRPr lang="en-US" sz="1600" dirty="0" smtClean="0"/>
          </a:p>
          <a:p>
            <a:pPr marL="457200" indent="-457200">
              <a:buFont typeface="Arial"/>
              <a:buChar char="•"/>
            </a:pPr>
            <a:endParaRPr lang="en-US" sz="1600"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18</a:t>
            </a:fld>
            <a:endParaRPr lang="en-US" dirty="0"/>
          </a:p>
        </p:txBody>
      </p:sp>
      <p:sp>
        <p:nvSpPr>
          <p:cNvPr id="9" name="Title 1"/>
          <p:cNvSpPr txBox="1">
            <a:spLocks/>
          </p:cNvSpPr>
          <p:nvPr/>
        </p:nvSpPr>
        <p:spPr>
          <a:xfrm>
            <a:off x="1258093" y="228133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2987585"/>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p:nvSpPr>
          <p:cNvPr id="11" name="Rectangle 10"/>
          <p:cNvSpPr/>
          <p:nvPr/>
        </p:nvSpPr>
        <p:spPr>
          <a:xfrm>
            <a:off x="5361329" y="2609825"/>
            <a:ext cx="2782112" cy="562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2" name="Rectangle 11"/>
          <p:cNvSpPr/>
          <p:nvPr/>
        </p:nvSpPr>
        <p:spPr>
          <a:xfrm>
            <a:off x="2946010" y="3240692"/>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3542817" y="2987585"/>
            <a:ext cx="2148512" cy="5499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7" idx="3"/>
          </p:cNvCxnSpPr>
          <p:nvPr/>
        </p:nvCxnSpPr>
        <p:spPr>
          <a:xfrm flipV="1">
            <a:off x="3765229" y="4150874"/>
            <a:ext cx="2148512" cy="10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42817" y="4738906"/>
            <a:ext cx="2148512" cy="461301"/>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2059058" y="3121818"/>
            <a:ext cx="1706171" cy="2078389"/>
            <a:chOff x="1109133" y="1769533"/>
            <a:chExt cx="2057400" cy="3471334"/>
          </a:xfrm>
        </p:grpSpPr>
        <p:sp>
          <p:nvSpPr>
            <p:cNvPr id="17" name="Rectangle 16"/>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1727206" y="4279901"/>
              <a:ext cx="719662" cy="719662"/>
            </a:xfrm>
            <a:prstGeom prst="rect">
              <a:avLst/>
            </a:prstGeom>
          </p:spPr>
        </p:pic>
        <p:pic>
          <p:nvPicPr>
            <p:cNvPr id="19" name="Picture 18"/>
            <p:cNvPicPr>
              <a:picLocks noChangeAspect="1"/>
            </p:cNvPicPr>
            <p:nvPr/>
          </p:nvPicPr>
          <p:blipFill>
            <a:blip r:embed="rId4"/>
            <a:stretch>
              <a:fillRect/>
            </a:stretch>
          </p:blipFill>
          <p:spPr>
            <a:xfrm>
              <a:off x="1667937" y="2379133"/>
              <a:ext cx="914400" cy="464949"/>
            </a:xfrm>
            <a:prstGeom prst="rect">
              <a:avLst/>
            </a:prstGeom>
          </p:spPr>
        </p:pic>
        <p:pic>
          <p:nvPicPr>
            <p:cNvPr id="20" name="Picture 19"/>
            <p:cNvPicPr>
              <a:picLocks noChangeAspect="1"/>
            </p:cNvPicPr>
            <p:nvPr/>
          </p:nvPicPr>
          <p:blipFill>
            <a:blip r:embed="rId5"/>
            <a:stretch>
              <a:fillRect/>
            </a:stretch>
          </p:blipFill>
          <p:spPr>
            <a:xfrm>
              <a:off x="1820336" y="3361266"/>
              <a:ext cx="567263" cy="567263"/>
            </a:xfrm>
            <a:prstGeom prst="rect">
              <a:avLst/>
            </a:prstGeom>
          </p:spPr>
        </p:pic>
        <p:cxnSp>
          <p:nvCxnSpPr>
            <p:cNvPr id="21" name="Straight Connector 2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421543" y="281156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21544" y="3437615"/>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691329" y="2498301"/>
            <a:ext cx="891703" cy="1039195"/>
            <a:chOff x="1109133" y="1769533"/>
            <a:chExt cx="2057400" cy="3471334"/>
          </a:xfrm>
        </p:grpSpPr>
        <p:sp>
          <p:nvSpPr>
            <p:cNvPr id="26" name="Rectangle 25"/>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a:stretch>
              <a:fillRect/>
            </a:stretch>
          </p:blipFill>
          <p:spPr>
            <a:xfrm>
              <a:off x="1727206" y="4279901"/>
              <a:ext cx="719662" cy="719662"/>
            </a:xfrm>
            <a:prstGeom prst="rect">
              <a:avLst/>
            </a:prstGeom>
          </p:spPr>
        </p:pic>
        <p:pic>
          <p:nvPicPr>
            <p:cNvPr id="28" name="Picture 27"/>
            <p:cNvPicPr>
              <a:picLocks noChangeAspect="1"/>
            </p:cNvPicPr>
            <p:nvPr/>
          </p:nvPicPr>
          <p:blipFill>
            <a:blip r:embed="rId4"/>
            <a:stretch>
              <a:fillRect/>
            </a:stretch>
          </p:blipFill>
          <p:spPr>
            <a:xfrm>
              <a:off x="1667937" y="2379133"/>
              <a:ext cx="914400" cy="464949"/>
            </a:xfrm>
            <a:prstGeom prst="rect">
              <a:avLst/>
            </a:prstGeom>
          </p:spPr>
        </p:pic>
        <p:pic>
          <p:nvPicPr>
            <p:cNvPr id="29" name="Picture 28"/>
            <p:cNvPicPr>
              <a:picLocks noChangeAspect="1"/>
            </p:cNvPicPr>
            <p:nvPr/>
          </p:nvPicPr>
          <p:blipFill>
            <a:blip r:embed="rId5"/>
            <a:stretch>
              <a:fillRect/>
            </a:stretch>
          </p:blipFill>
          <p:spPr>
            <a:xfrm>
              <a:off x="1820336" y="3361266"/>
              <a:ext cx="567263" cy="567263"/>
            </a:xfrm>
            <a:prstGeom prst="rect">
              <a:avLst/>
            </a:prstGeom>
          </p:spPr>
        </p:pic>
        <p:cxnSp>
          <p:nvCxnSpPr>
            <p:cNvPr id="30" name="Straight Connector 29"/>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691329" y="3599595"/>
            <a:ext cx="891703" cy="1039195"/>
            <a:chOff x="1109133" y="1769533"/>
            <a:chExt cx="2057400" cy="3471334"/>
          </a:xfrm>
        </p:grpSpPr>
        <p:sp>
          <p:nvSpPr>
            <p:cNvPr id="33" name="Rectangle 32"/>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stretch>
              <a:fillRect/>
            </a:stretch>
          </p:blipFill>
          <p:spPr>
            <a:xfrm>
              <a:off x="1727206" y="4279901"/>
              <a:ext cx="719662" cy="719662"/>
            </a:xfrm>
            <a:prstGeom prst="rect">
              <a:avLst/>
            </a:prstGeom>
          </p:spPr>
        </p:pic>
        <p:pic>
          <p:nvPicPr>
            <p:cNvPr id="35" name="Picture 34"/>
            <p:cNvPicPr>
              <a:picLocks noChangeAspect="1"/>
            </p:cNvPicPr>
            <p:nvPr/>
          </p:nvPicPr>
          <p:blipFill>
            <a:blip r:embed="rId4"/>
            <a:stretch>
              <a:fillRect/>
            </a:stretch>
          </p:blipFill>
          <p:spPr>
            <a:xfrm>
              <a:off x="1667937" y="2379133"/>
              <a:ext cx="914400" cy="464949"/>
            </a:xfrm>
            <a:prstGeom prst="rect">
              <a:avLst/>
            </a:prstGeom>
          </p:spPr>
        </p:pic>
        <p:pic>
          <p:nvPicPr>
            <p:cNvPr id="36" name="Picture 35"/>
            <p:cNvPicPr>
              <a:picLocks noChangeAspect="1"/>
            </p:cNvPicPr>
            <p:nvPr/>
          </p:nvPicPr>
          <p:blipFill>
            <a:blip r:embed="rId5"/>
            <a:stretch>
              <a:fillRect/>
            </a:stretch>
          </p:blipFill>
          <p:spPr>
            <a:xfrm>
              <a:off x="1820336" y="3361266"/>
              <a:ext cx="567263" cy="567263"/>
            </a:xfrm>
            <a:prstGeom prst="rect">
              <a:avLst/>
            </a:prstGeom>
          </p:spPr>
        </p:pic>
        <p:cxnSp>
          <p:nvCxnSpPr>
            <p:cNvPr id="37" name="Straight Connector 36"/>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5680105" y="4751581"/>
            <a:ext cx="891703" cy="1039195"/>
            <a:chOff x="1109133" y="1769533"/>
            <a:chExt cx="2057400" cy="3471334"/>
          </a:xfrm>
        </p:grpSpPr>
        <p:sp>
          <p:nvSpPr>
            <p:cNvPr id="40" name="Rectangle 39"/>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3"/>
            <a:stretch>
              <a:fillRect/>
            </a:stretch>
          </p:blipFill>
          <p:spPr>
            <a:xfrm>
              <a:off x="1727206" y="4279901"/>
              <a:ext cx="719662" cy="719662"/>
            </a:xfrm>
            <a:prstGeom prst="rect">
              <a:avLst/>
            </a:prstGeom>
          </p:spPr>
        </p:pic>
        <p:pic>
          <p:nvPicPr>
            <p:cNvPr id="42" name="Picture 41"/>
            <p:cNvPicPr>
              <a:picLocks noChangeAspect="1"/>
            </p:cNvPicPr>
            <p:nvPr/>
          </p:nvPicPr>
          <p:blipFill>
            <a:blip r:embed="rId4"/>
            <a:stretch>
              <a:fillRect/>
            </a:stretch>
          </p:blipFill>
          <p:spPr>
            <a:xfrm>
              <a:off x="1667937" y="2379133"/>
              <a:ext cx="914400" cy="464949"/>
            </a:xfrm>
            <a:prstGeom prst="rect">
              <a:avLst/>
            </a:prstGeom>
          </p:spPr>
        </p:pic>
        <p:pic>
          <p:nvPicPr>
            <p:cNvPr id="43" name="Picture 42"/>
            <p:cNvPicPr>
              <a:picLocks noChangeAspect="1"/>
            </p:cNvPicPr>
            <p:nvPr/>
          </p:nvPicPr>
          <p:blipFill>
            <a:blip r:embed="rId5"/>
            <a:stretch>
              <a:fillRect/>
            </a:stretch>
          </p:blipFill>
          <p:spPr>
            <a:xfrm>
              <a:off x="1820336" y="3361266"/>
              <a:ext cx="567263" cy="567263"/>
            </a:xfrm>
            <a:prstGeom prst="rect">
              <a:avLst/>
            </a:prstGeom>
          </p:spPr>
        </p:pic>
        <p:cxnSp>
          <p:nvCxnSpPr>
            <p:cNvPr id="44" name="Straight Connector 43"/>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6665097" y="2508440"/>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Asset Service</a:t>
            </a:r>
            <a:endParaRPr lang="en-US" sz="1200" dirty="0"/>
          </a:p>
        </p:txBody>
      </p:sp>
      <p:sp>
        <p:nvSpPr>
          <p:cNvPr id="48" name="Rectangle 47"/>
          <p:cNvSpPr/>
          <p:nvPr/>
        </p:nvSpPr>
        <p:spPr>
          <a:xfrm>
            <a:off x="6665097" y="3599595"/>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User Service</a:t>
            </a:r>
            <a:endParaRPr lang="en-US" dirty="0"/>
          </a:p>
        </p:txBody>
      </p:sp>
      <p:sp>
        <p:nvSpPr>
          <p:cNvPr id="52" name="Rectangle 51"/>
          <p:cNvSpPr/>
          <p:nvPr/>
        </p:nvSpPr>
        <p:spPr>
          <a:xfrm>
            <a:off x="2131540" y="3171120"/>
            <a:ext cx="1530637" cy="19275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t>API Gateway</a:t>
            </a:r>
            <a:endParaRPr lang="en-US" sz="1400" dirty="0"/>
          </a:p>
        </p:txBody>
      </p:sp>
      <p:sp>
        <p:nvSpPr>
          <p:cNvPr id="60" name="Rectangle 59"/>
          <p:cNvSpPr/>
          <p:nvPr/>
        </p:nvSpPr>
        <p:spPr>
          <a:xfrm>
            <a:off x="6665097" y="4767143"/>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Notes Service</a:t>
            </a:r>
            <a:endParaRPr lang="en-US" sz="1200" dirty="0"/>
          </a:p>
        </p:txBody>
      </p:sp>
      <p:pic>
        <p:nvPicPr>
          <p:cNvPr id="61" name="Picture 60"/>
          <p:cNvPicPr>
            <a:picLocks noChangeAspect="1"/>
          </p:cNvPicPr>
          <p:nvPr/>
        </p:nvPicPr>
        <p:blipFill>
          <a:blip r:embed="rId6"/>
          <a:stretch>
            <a:fillRect/>
          </a:stretch>
        </p:blipFill>
        <p:spPr>
          <a:xfrm>
            <a:off x="37830" y="2799910"/>
            <a:ext cx="1220000" cy="1220000"/>
          </a:xfrm>
          <a:prstGeom prst="rect">
            <a:avLst/>
          </a:prstGeom>
        </p:spPr>
      </p:pic>
      <p:cxnSp>
        <p:nvCxnSpPr>
          <p:cNvPr id="63" name="Straight Connector 62"/>
          <p:cNvCxnSpPr/>
          <p:nvPr/>
        </p:nvCxnSpPr>
        <p:spPr>
          <a:xfrm>
            <a:off x="1258093" y="3391248"/>
            <a:ext cx="80096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95867" y="4751581"/>
            <a:ext cx="1263191" cy="15562"/>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7"/>
          <a:stretch>
            <a:fillRect/>
          </a:stretch>
        </p:blipFill>
        <p:spPr>
          <a:xfrm>
            <a:off x="-277814" y="4159535"/>
            <a:ext cx="1535907" cy="1232926"/>
          </a:xfrm>
          <a:prstGeom prst="rect">
            <a:avLst/>
          </a:prstGeom>
        </p:spPr>
      </p:pic>
      <p:sp>
        <p:nvSpPr>
          <p:cNvPr id="54" name="Rectangle 53"/>
          <p:cNvSpPr/>
          <p:nvPr/>
        </p:nvSpPr>
        <p:spPr>
          <a:xfrm>
            <a:off x="907591" y="4890198"/>
            <a:ext cx="1151467" cy="2461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getDetails</a:t>
            </a:r>
            <a:r>
              <a:rPr lang="en-US" sz="1200" dirty="0" smtClean="0"/>
              <a:t> ()</a:t>
            </a:r>
            <a:endParaRPr lang="en-US" sz="1200" dirty="0"/>
          </a:p>
        </p:txBody>
      </p:sp>
      <p:sp>
        <p:nvSpPr>
          <p:cNvPr id="55" name="Rectangle 54"/>
          <p:cNvSpPr/>
          <p:nvPr/>
        </p:nvSpPr>
        <p:spPr>
          <a:xfrm>
            <a:off x="930922" y="2741474"/>
            <a:ext cx="1591544" cy="2461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err="1" smtClean="0"/>
              <a:t>getPartial</a:t>
            </a:r>
            <a:r>
              <a:rPr lang="en-US" sz="1200" dirty="0" smtClean="0"/>
              <a:t> Details()</a:t>
            </a:r>
            <a:endParaRPr lang="en-US" sz="1200" dirty="0"/>
          </a:p>
        </p:txBody>
      </p:sp>
    </p:spTree>
    <p:extLst>
      <p:ext uri="{BB962C8B-B14F-4D97-AF65-F5344CB8AC3E}">
        <p14:creationId xmlns:p14="http://schemas.microsoft.com/office/powerpoint/2010/main" val="420868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FDC49DC-4C59-0B46-B4E4-08C86B3978D0}" type="slidenum">
              <a:rPr lang="en-US" smtClean="0"/>
              <a:pPr/>
              <a:t>19</a:t>
            </a:fld>
            <a:endParaRPr lang="en-US" dirty="0"/>
          </a:p>
        </p:txBody>
      </p:sp>
      <p:sp>
        <p:nvSpPr>
          <p:cNvPr id="9" name="Title 1"/>
          <p:cNvSpPr txBox="1">
            <a:spLocks/>
          </p:cNvSpPr>
          <p:nvPr/>
        </p:nvSpPr>
        <p:spPr>
          <a:xfrm>
            <a:off x="1258093" y="134996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2056215"/>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p:nvSpPr>
          <p:cNvPr id="11" name="Rectangle 10"/>
          <p:cNvSpPr/>
          <p:nvPr/>
        </p:nvSpPr>
        <p:spPr>
          <a:xfrm>
            <a:off x="5361329" y="1678455"/>
            <a:ext cx="2782112" cy="562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2" name="Rectangle 11"/>
          <p:cNvSpPr/>
          <p:nvPr/>
        </p:nvSpPr>
        <p:spPr>
          <a:xfrm>
            <a:off x="2946010" y="2309322"/>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3542817" y="2056215"/>
            <a:ext cx="2148512" cy="549911"/>
          </a:xfrm>
          <a:prstGeom prst="line">
            <a:avLst/>
          </a:prstGeom>
          <a:ln>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7" idx="3"/>
          </p:cNvCxnSpPr>
          <p:nvPr/>
        </p:nvCxnSpPr>
        <p:spPr>
          <a:xfrm flipV="1">
            <a:off x="3542817" y="3219504"/>
            <a:ext cx="2148512" cy="10138"/>
          </a:xfrm>
          <a:prstGeom prst="line">
            <a:avLst/>
          </a:prstGeom>
          <a:ln>
            <a:headEnd type="diamond"/>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42817" y="3807536"/>
            <a:ext cx="2148512" cy="461301"/>
          </a:xfrm>
          <a:prstGeom prst="line">
            <a:avLst/>
          </a:prstGeom>
          <a:ln>
            <a:headEnd type="diamond"/>
            <a:tailEnd type="triangle"/>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836646" y="2190448"/>
            <a:ext cx="1706171" cy="2078389"/>
            <a:chOff x="1109133" y="1769533"/>
            <a:chExt cx="2057400" cy="3471334"/>
          </a:xfrm>
        </p:grpSpPr>
        <p:sp>
          <p:nvSpPr>
            <p:cNvPr id="17" name="Rectangle 16"/>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1727206" y="4279901"/>
              <a:ext cx="719662" cy="719662"/>
            </a:xfrm>
            <a:prstGeom prst="rect">
              <a:avLst/>
            </a:prstGeom>
          </p:spPr>
        </p:pic>
        <p:pic>
          <p:nvPicPr>
            <p:cNvPr id="19" name="Picture 18"/>
            <p:cNvPicPr>
              <a:picLocks noChangeAspect="1"/>
            </p:cNvPicPr>
            <p:nvPr/>
          </p:nvPicPr>
          <p:blipFill>
            <a:blip r:embed="rId4"/>
            <a:stretch>
              <a:fillRect/>
            </a:stretch>
          </p:blipFill>
          <p:spPr>
            <a:xfrm>
              <a:off x="1667937" y="2379133"/>
              <a:ext cx="914400" cy="464949"/>
            </a:xfrm>
            <a:prstGeom prst="rect">
              <a:avLst/>
            </a:prstGeom>
          </p:spPr>
        </p:pic>
        <p:pic>
          <p:nvPicPr>
            <p:cNvPr id="20" name="Picture 19"/>
            <p:cNvPicPr>
              <a:picLocks noChangeAspect="1"/>
            </p:cNvPicPr>
            <p:nvPr/>
          </p:nvPicPr>
          <p:blipFill>
            <a:blip r:embed="rId5"/>
            <a:stretch>
              <a:fillRect/>
            </a:stretch>
          </p:blipFill>
          <p:spPr>
            <a:xfrm>
              <a:off x="1820336" y="3361266"/>
              <a:ext cx="567263" cy="567263"/>
            </a:xfrm>
            <a:prstGeom prst="rect">
              <a:avLst/>
            </a:prstGeom>
          </p:spPr>
        </p:pic>
        <p:cxnSp>
          <p:nvCxnSpPr>
            <p:cNvPr id="21" name="Straight Connector 2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421543" y="188019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21544" y="2506245"/>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691329" y="1566931"/>
            <a:ext cx="891703" cy="1039195"/>
            <a:chOff x="1109133" y="1769533"/>
            <a:chExt cx="2057400" cy="3471334"/>
          </a:xfrm>
        </p:grpSpPr>
        <p:sp>
          <p:nvSpPr>
            <p:cNvPr id="26" name="Rectangle 25"/>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a:stretch>
              <a:fillRect/>
            </a:stretch>
          </p:blipFill>
          <p:spPr>
            <a:xfrm>
              <a:off x="1727206" y="4279901"/>
              <a:ext cx="719662" cy="719662"/>
            </a:xfrm>
            <a:prstGeom prst="rect">
              <a:avLst/>
            </a:prstGeom>
          </p:spPr>
        </p:pic>
        <p:pic>
          <p:nvPicPr>
            <p:cNvPr id="28" name="Picture 27"/>
            <p:cNvPicPr>
              <a:picLocks noChangeAspect="1"/>
            </p:cNvPicPr>
            <p:nvPr/>
          </p:nvPicPr>
          <p:blipFill>
            <a:blip r:embed="rId4"/>
            <a:stretch>
              <a:fillRect/>
            </a:stretch>
          </p:blipFill>
          <p:spPr>
            <a:xfrm>
              <a:off x="1667937" y="2379133"/>
              <a:ext cx="914400" cy="464949"/>
            </a:xfrm>
            <a:prstGeom prst="rect">
              <a:avLst/>
            </a:prstGeom>
          </p:spPr>
        </p:pic>
        <p:pic>
          <p:nvPicPr>
            <p:cNvPr id="29" name="Picture 28"/>
            <p:cNvPicPr>
              <a:picLocks noChangeAspect="1"/>
            </p:cNvPicPr>
            <p:nvPr/>
          </p:nvPicPr>
          <p:blipFill>
            <a:blip r:embed="rId5"/>
            <a:stretch>
              <a:fillRect/>
            </a:stretch>
          </p:blipFill>
          <p:spPr>
            <a:xfrm>
              <a:off x="1820336" y="3361266"/>
              <a:ext cx="567263" cy="567263"/>
            </a:xfrm>
            <a:prstGeom prst="rect">
              <a:avLst/>
            </a:prstGeom>
          </p:spPr>
        </p:pic>
        <p:cxnSp>
          <p:nvCxnSpPr>
            <p:cNvPr id="30" name="Straight Connector 29"/>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691329" y="2668225"/>
            <a:ext cx="891703" cy="1039195"/>
            <a:chOff x="1109133" y="1769533"/>
            <a:chExt cx="2057400" cy="3471334"/>
          </a:xfrm>
        </p:grpSpPr>
        <p:sp>
          <p:nvSpPr>
            <p:cNvPr id="33" name="Rectangle 32"/>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stretch>
              <a:fillRect/>
            </a:stretch>
          </p:blipFill>
          <p:spPr>
            <a:xfrm>
              <a:off x="1727206" y="4279901"/>
              <a:ext cx="719662" cy="719662"/>
            </a:xfrm>
            <a:prstGeom prst="rect">
              <a:avLst/>
            </a:prstGeom>
          </p:spPr>
        </p:pic>
        <p:pic>
          <p:nvPicPr>
            <p:cNvPr id="35" name="Picture 34"/>
            <p:cNvPicPr>
              <a:picLocks noChangeAspect="1"/>
            </p:cNvPicPr>
            <p:nvPr/>
          </p:nvPicPr>
          <p:blipFill>
            <a:blip r:embed="rId4"/>
            <a:stretch>
              <a:fillRect/>
            </a:stretch>
          </p:blipFill>
          <p:spPr>
            <a:xfrm>
              <a:off x="1667937" y="2379133"/>
              <a:ext cx="914400" cy="464949"/>
            </a:xfrm>
            <a:prstGeom prst="rect">
              <a:avLst/>
            </a:prstGeom>
          </p:spPr>
        </p:pic>
        <p:pic>
          <p:nvPicPr>
            <p:cNvPr id="36" name="Picture 35"/>
            <p:cNvPicPr>
              <a:picLocks noChangeAspect="1"/>
            </p:cNvPicPr>
            <p:nvPr/>
          </p:nvPicPr>
          <p:blipFill>
            <a:blip r:embed="rId5"/>
            <a:stretch>
              <a:fillRect/>
            </a:stretch>
          </p:blipFill>
          <p:spPr>
            <a:xfrm>
              <a:off x="1820336" y="3361266"/>
              <a:ext cx="567263" cy="567263"/>
            </a:xfrm>
            <a:prstGeom prst="rect">
              <a:avLst/>
            </a:prstGeom>
          </p:spPr>
        </p:pic>
        <p:cxnSp>
          <p:nvCxnSpPr>
            <p:cNvPr id="37" name="Straight Connector 36"/>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5680105" y="3820211"/>
            <a:ext cx="891703" cy="1039195"/>
            <a:chOff x="1109133" y="1769533"/>
            <a:chExt cx="2057400" cy="3471334"/>
          </a:xfrm>
        </p:grpSpPr>
        <p:sp>
          <p:nvSpPr>
            <p:cNvPr id="40" name="Rectangle 39"/>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3"/>
            <a:stretch>
              <a:fillRect/>
            </a:stretch>
          </p:blipFill>
          <p:spPr>
            <a:xfrm>
              <a:off x="1727206" y="4279901"/>
              <a:ext cx="719662" cy="719662"/>
            </a:xfrm>
            <a:prstGeom prst="rect">
              <a:avLst/>
            </a:prstGeom>
          </p:spPr>
        </p:pic>
        <p:pic>
          <p:nvPicPr>
            <p:cNvPr id="42" name="Picture 41"/>
            <p:cNvPicPr>
              <a:picLocks noChangeAspect="1"/>
            </p:cNvPicPr>
            <p:nvPr/>
          </p:nvPicPr>
          <p:blipFill>
            <a:blip r:embed="rId4"/>
            <a:stretch>
              <a:fillRect/>
            </a:stretch>
          </p:blipFill>
          <p:spPr>
            <a:xfrm>
              <a:off x="1667937" y="2379133"/>
              <a:ext cx="914400" cy="464949"/>
            </a:xfrm>
            <a:prstGeom prst="rect">
              <a:avLst/>
            </a:prstGeom>
          </p:spPr>
        </p:pic>
        <p:pic>
          <p:nvPicPr>
            <p:cNvPr id="43" name="Picture 42"/>
            <p:cNvPicPr>
              <a:picLocks noChangeAspect="1"/>
            </p:cNvPicPr>
            <p:nvPr/>
          </p:nvPicPr>
          <p:blipFill>
            <a:blip r:embed="rId5"/>
            <a:stretch>
              <a:fillRect/>
            </a:stretch>
          </p:blipFill>
          <p:spPr>
            <a:xfrm>
              <a:off x="1820336" y="3361266"/>
              <a:ext cx="567263" cy="567263"/>
            </a:xfrm>
            <a:prstGeom prst="rect">
              <a:avLst/>
            </a:prstGeom>
          </p:spPr>
        </p:pic>
        <p:cxnSp>
          <p:nvCxnSpPr>
            <p:cNvPr id="44" name="Straight Connector 43"/>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6" name="Rectangle 45"/>
          <p:cNvSpPr/>
          <p:nvPr/>
        </p:nvSpPr>
        <p:spPr>
          <a:xfrm>
            <a:off x="1920902" y="2233409"/>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Alarm Service</a:t>
            </a:r>
            <a:endParaRPr lang="en-US" sz="1200" dirty="0"/>
          </a:p>
        </p:txBody>
      </p:sp>
      <p:sp>
        <p:nvSpPr>
          <p:cNvPr id="47" name="Rectangle 46"/>
          <p:cNvSpPr/>
          <p:nvPr/>
        </p:nvSpPr>
        <p:spPr>
          <a:xfrm>
            <a:off x="6665097" y="1577070"/>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Asset Service</a:t>
            </a:r>
            <a:endParaRPr lang="en-US" sz="1200" dirty="0"/>
          </a:p>
        </p:txBody>
      </p:sp>
      <p:sp>
        <p:nvSpPr>
          <p:cNvPr id="48" name="Rectangle 47"/>
          <p:cNvSpPr/>
          <p:nvPr/>
        </p:nvSpPr>
        <p:spPr>
          <a:xfrm>
            <a:off x="6665097" y="2668225"/>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User Service</a:t>
            </a:r>
            <a:endParaRPr lang="en-US" dirty="0"/>
          </a:p>
        </p:txBody>
      </p:sp>
      <p:sp>
        <p:nvSpPr>
          <p:cNvPr id="49" name="Rectangle 48"/>
          <p:cNvSpPr/>
          <p:nvPr/>
        </p:nvSpPr>
        <p:spPr>
          <a:xfrm>
            <a:off x="6665097" y="3803734"/>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Notes Service</a:t>
            </a:r>
            <a:endParaRPr lang="en-US" sz="1200" dirty="0"/>
          </a:p>
        </p:txBody>
      </p:sp>
      <p:sp>
        <p:nvSpPr>
          <p:cNvPr id="52" name="Rectangle 51"/>
          <p:cNvSpPr/>
          <p:nvPr/>
        </p:nvSpPr>
        <p:spPr>
          <a:xfrm>
            <a:off x="1920902" y="1861505"/>
            <a:ext cx="1530637" cy="24611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t>API Gateway</a:t>
            </a:r>
            <a:endParaRPr lang="en-US" sz="1400" dirty="0"/>
          </a:p>
        </p:txBody>
      </p:sp>
      <p:pic>
        <p:nvPicPr>
          <p:cNvPr id="50" name="Picture 49"/>
          <p:cNvPicPr>
            <a:picLocks noChangeAspect="1"/>
          </p:cNvPicPr>
          <p:nvPr/>
        </p:nvPicPr>
        <p:blipFill>
          <a:blip r:embed="rId6"/>
          <a:stretch>
            <a:fillRect/>
          </a:stretch>
        </p:blipFill>
        <p:spPr>
          <a:xfrm>
            <a:off x="37830" y="2006942"/>
            <a:ext cx="1220000" cy="1220000"/>
          </a:xfrm>
          <a:prstGeom prst="rect">
            <a:avLst/>
          </a:prstGeom>
        </p:spPr>
      </p:pic>
      <p:cxnSp>
        <p:nvCxnSpPr>
          <p:cNvPr id="51" name="Straight Connector 50"/>
          <p:cNvCxnSpPr/>
          <p:nvPr/>
        </p:nvCxnSpPr>
        <p:spPr>
          <a:xfrm>
            <a:off x="1198824" y="2598280"/>
            <a:ext cx="5785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199087" y="3990785"/>
            <a:ext cx="578553" cy="0"/>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7"/>
          <a:stretch>
            <a:fillRect/>
          </a:stretch>
        </p:blipFill>
        <p:spPr>
          <a:xfrm>
            <a:off x="0" y="3285513"/>
            <a:ext cx="1677018" cy="1346200"/>
          </a:xfrm>
          <a:prstGeom prst="rect">
            <a:avLst/>
          </a:prstGeom>
        </p:spPr>
      </p:pic>
      <p:sp>
        <p:nvSpPr>
          <p:cNvPr id="55" name="Title 1"/>
          <p:cNvSpPr>
            <a:spLocks noGrp="1"/>
          </p:cNvSpPr>
          <p:nvPr>
            <p:ph type="title"/>
          </p:nvPr>
        </p:nvSpPr>
        <p:spPr>
          <a:xfrm>
            <a:off x="250613" y="365760"/>
            <a:ext cx="8311896" cy="1097280"/>
          </a:xfrm>
        </p:spPr>
        <p:txBody>
          <a:bodyPr/>
          <a:lstStyle/>
          <a:p>
            <a:r>
              <a:rPr lang="en-US" dirty="0" smtClean="0"/>
              <a:t>API Gateway Pattern :</a:t>
            </a:r>
            <a:endParaRPr lang="en-US" dirty="0"/>
          </a:p>
        </p:txBody>
      </p:sp>
    </p:spTree>
    <p:extLst>
      <p:ext uri="{BB962C8B-B14F-4D97-AF65-F5344CB8AC3E}">
        <p14:creationId xmlns:p14="http://schemas.microsoft.com/office/powerpoint/2010/main" val="2855930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 To be Removed</a:t>
            </a:r>
            <a:endParaRPr lang="en-US" dirty="0"/>
          </a:p>
        </p:txBody>
      </p:sp>
      <p:sp>
        <p:nvSpPr>
          <p:cNvPr id="3" name="Content Placeholder 2"/>
          <p:cNvSpPr>
            <a:spLocks noGrp="1"/>
          </p:cNvSpPr>
          <p:nvPr>
            <p:ph idx="1"/>
          </p:nvPr>
        </p:nvSpPr>
        <p:spPr/>
        <p:txBody>
          <a:bodyPr/>
          <a:lstStyle/>
          <a:p>
            <a:r>
              <a:rPr lang="en-US" sz="1600" dirty="0"/>
              <a:t>This BOF session is a moderated panel of industry professionals from the Internet of Things arena, Java professionals, and Oracle Java/</a:t>
            </a:r>
            <a:r>
              <a:rPr lang="en-US" sz="1600" dirty="0" err="1"/>
              <a:t>IoT</a:t>
            </a:r>
            <a:r>
              <a:rPr lang="en-US" sz="1600" dirty="0"/>
              <a:t> evangelist Stephen Chin. </a:t>
            </a:r>
            <a:endParaRPr lang="en-US" sz="1600" dirty="0" smtClean="0"/>
          </a:p>
          <a:p>
            <a:r>
              <a:rPr lang="en-US" sz="1600" dirty="0" smtClean="0"/>
              <a:t>The </a:t>
            </a:r>
            <a:r>
              <a:rPr lang="en-US" sz="1600" dirty="0"/>
              <a:t>emergence of </a:t>
            </a:r>
            <a:r>
              <a:rPr lang="en-US" sz="1600" dirty="0" err="1"/>
              <a:t>IoT</a:t>
            </a:r>
            <a:r>
              <a:rPr lang="en-US" sz="1600" dirty="0"/>
              <a:t> creates several opportunities—such as data acquisition from devices, edge computing, complex event processing, and cloud analytics—for Java professionals at different levels. The session includes topics such as analytics and the </a:t>
            </a:r>
            <a:r>
              <a:rPr lang="en-US" sz="1600" dirty="0" err="1"/>
              <a:t>IoT</a:t>
            </a:r>
            <a:r>
              <a:rPr lang="en-US" sz="1600" dirty="0"/>
              <a:t> cloud, </a:t>
            </a:r>
            <a:r>
              <a:rPr lang="en-US" sz="1600" dirty="0" err="1"/>
              <a:t>microservices</a:t>
            </a:r>
            <a:r>
              <a:rPr lang="en-US" sz="1600" dirty="0"/>
              <a:t> architecture, and use of </a:t>
            </a:r>
            <a:r>
              <a:rPr lang="en-US" sz="1600" dirty="0" err="1"/>
              <a:t>PaaS</a:t>
            </a:r>
            <a:r>
              <a:rPr lang="en-US" sz="1600" dirty="0"/>
              <a:t> for enabling the monetization of data. </a:t>
            </a:r>
            <a:endParaRPr lang="en-US" sz="1600" dirty="0" smtClean="0"/>
          </a:p>
          <a:p>
            <a:r>
              <a:rPr lang="en-US" sz="1600" dirty="0" smtClean="0"/>
              <a:t>Use </a:t>
            </a:r>
            <a:r>
              <a:rPr lang="en-US" sz="1600" dirty="0"/>
              <a:t>cases discussed involve agile development and the emergence of new products and hybrids of products and services. Overall, Java professionals will be able to look at career paths in this relatively new field of </a:t>
            </a:r>
            <a:r>
              <a:rPr lang="en-US" sz="1600" dirty="0" err="1"/>
              <a:t>IoT</a:t>
            </a:r>
            <a:r>
              <a:rPr lang="en-US" sz="1600" dirty="0" smtClean="0"/>
              <a:t>.</a:t>
            </a:r>
          </a:p>
          <a:p>
            <a:r>
              <a:rPr lang="en-US" sz="1600" dirty="0" smtClean="0"/>
              <a:t>Interoperability of different </a:t>
            </a:r>
            <a:r>
              <a:rPr lang="en-US" sz="1600" dirty="0" err="1" smtClean="0"/>
              <a:t>IoT</a:t>
            </a:r>
            <a:r>
              <a:rPr lang="en-US" sz="1600" dirty="0" smtClean="0"/>
              <a:t> Platforms</a:t>
            </a:r>
            <a:endParaRPr lang="en-US" sz="1600" dirty="0"/>
          </a:p>
          <a:p>
            <a:endParaRPr lang="en-US" sz="1600" dirty="0" smtClean="0"/>
          </a:p>
        </p:txBody>
      </p:sp>
    </p:spTree>
    <p:extLst>
      <p:ext uri="{BB962C8B-B14F-4D97-AF65-F5344CB8AC3E}">
        <p14:creationId xmlns:p14="http://schemas.microsoft.com/office/powerpoint/2010/main" val="5899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Gateway Pattern Benefits:</a:t>
            </a:r>
            <a:endParaRPr lang="en-US" dirty="0"/>
          </a:p>
        </p:txBody>
      </p:sp>
      <p:sp>
        <p:nvSpPr>
          <p:cNvPr id="7" name="Text Placeholder 6"/>
          <p:cNvSpPr>
            <a:spLocks noGrp="1"/>
          </p:cNvSpPr>
          <p:nvPr>
            <p:ph type="body" sz="quarter" idx="10"/>
          </p:nvPr>
        </p:nvSpPr>
        <p:spPr/>
        <p:txBody>
          <a:bodyPr/>
          <a:lstStyle/>
          <a:p>
            <a:pPr marL="457200" indent="-457200">
              <a:buFont typeface="Arial"/>
              <a:buChar char="•"/>
            </a:pPr>
            <a:r>
              <a:rPr lang="en-US" sz="1800" dirty="0" smtClean="0"/>
              <a:t>Remove Chattiness between Client and Server</a:t>
            </a:r>
          </a:p>
          <a:p>
            <a:pPr marL="457200" indent="-457200">
              <a:buFont typeface="Arial"/>
              <a:buChar char="•"/>
            </a:pPr>
            <a:r>
              <a:rPr lang="en-US" sz="1800" dirty="0" smtClean="0"/>
              <a:t>Helps evolution of the different </a:t>
            </a:r>
            <a:r>
              <a:rPr lang="en-US" sz="1800" dirty="0" err="1" smtClean="0"/>
              <a:t>microservices</a:t>
            </a:r>
            <a:r>
              <a:rPr lang="en-US" sz="1800" dirty="0" smtClean="0"/>
              <a:t> without impacting the clients </a:t>
            </a:r>
          </a:p>
          <a:p>
            <a:pPr marL="457200" indent="-457200">
              <a:buFont typeface="Arial"/>
              <a:buChar char="•"/>
            </a:pPr>
            <a:r>
              <a:rPr lang="en-US" sz="1800" dirty="0" smtClean="0"/>
              <a:t>Encapsulates orchestration of calls to different </a:t>
            </a:r>
            <a:r>
              <a:rPr lang="en-US" sz="1800" dirty="0" err="1" smtClean="0"/>
              <a:t>microservices</a:t>
            </a:r>
            <a:r>
              <a:rPr lang="en-US" sz="1800" dirty="0" smtClean="0"/>
              <a:t> such as Service chaining , Concurrent Services </a:t>
            </a:r>
          </a:p>
          <a:p>
            <a:pPr marL="457200" indent="-457200">
              <a:buFont typeface="Arial"/>
              <a:buChar char="•"/>
            </a:pPr>
            <a:r>
              <a:rPr lang="en-US" sz="1800" dirty="0" smtClean="0"/>
              <a:t>GET</a:t>
            </a:r>
            <a:r>
              <a:rPr lang="en-US" sz="1800" dirty="0" smtClean="0">
                <a:sym typeface="Wingdings"/>
              </a:rPr>
              <a:t>POSTGET</a:t>
            </a:r>
          </a:p>
          <a:p>
            <a:pPr marL="640080" lvl="1" indent="-457200"/>
            <a:r>
              <a:rPr lang="en-US" sz="1800" dirty="0" smtClean="0">
                <a:sym typeface="Wingdings"/>
              </a:rPr>
              <a:t>GET GET</a:t>
            </a:r>
          </a:p>
          <a:p>
            <a:pPr lvl="3" indent="0">
              <a:buNone/>
            </a:pPr>
            <a:r>
              <a:rPr lang="en-US" sz="1750" dirty="0" smtClean="0">
                <a:sym typeface="Wingdings"/>
              </a:rPr>
              <a:t>  		   GET</a:t>
            </a:r>
          </a:p>
          <a:p>
            <a:pPr lvl="3" indent="0">
              <a:buNone/>
            </a:pPr>
            <a:r>
              <a:rPr lang="en-US" sz="1750" dirty="0">
                <a:sym typeface="Wingdings"/>
              </a:rPr>
              <a:t>	</a:t>
            </a:r>
            <a:r>
              <a:rPr lang="en-US" sz="1750" dirty="0" smtClean="0">
                <a:sym typeface="Wingdings"/>
              </a:rPr>
              <a:t>	  POSTGET	</a:t>
            </a:r>
            <a:endParaRPr lang="en-US" sz="1750" dirty="0" smtClean="0"/>
          </a:p>
          <a:p>
            <a:pPr marL="640080" lvl="1" indent="-457200"/>
            <a:endParaRPr lang="en-US" sz="1800" dirty="0" smtClean="0"/>
          </a:p>
          <a:p>
            <a:pPr marL="457200" indent="-457200">
              <a:buFont typeface="Arial"/>
              <a:buChar char="•"/>
            </a:pPr>
            <a:r>
              <a:rPr lang="en-US" sz="1800" dirty="0" smtClean="0"/>
              <a:t>Improves performance of the API’s by using Caching, Concurrency. </a:t>
            </a:r>
          </a:p>
          <a:p>
            <a:pPr marL="457200" indent="-457200">
              <a:buFont typeface="Arial"/>
              <a:buChar char="•"/>
            </a:pPr>
            <a:r>
              <a:rPr lang="en-US" sz="1800" dirty="0" smtClean="0"/>
              <a:t>Distribute API Development  and removes development bottlenecks</a:t>
            </a:r>
            <a:endParaRPr lang="en-US" sz="2000" dirty="0" smtClean="0"/>
          </a:p>
          <a:p>
            <a:pPr marL="457200" indent="-457200">
              <a:buFont typeface="Arial"/>
              <a:buChar char="•"/>
            </a:pPr>
            <a:endParaRPr lang="en-US" b="1" dirty="0"/>
          </a:p>
          <a:p>
            <a:pPr marL="457200" indent="-457200">
              <a:buFont typeface="Arial"/>
              <a:buChar char="•"/>
            </a:pPr>
            <a:endParaRPr lang="en-US" dirty="0" smtClean="0"/>
          </a:p>
          <a:p>
            <a:pPr marL="457200" indent="-457200">
              <a:buFont typeface="Arial"/>
              <a:buChar char="•"/>
            </a:pP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20</a:t>
            </a:fld>
            <a:endParaRPr lang="en-US" dirty="0"/>
          </a:p>
        </p:txBody>
      </p:sp>
    </p:spTree>
    <p:extLst>
      <p:ext uri="{BB962C8B-B14F-4D97-AF65-F5344CB8AC3E}">
        <p14:creationId xmlns:p14="http://schemas.microsoft.com/office/powerpoint/2010/main" val="1649748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 y="365760"/>
            <a:ext cx="8311896" cy="1097280"/>
          </a:xfrm>
        </p:spPr>
        <p:txBody>
          <a:bodyPr/>
          <a:lstStyle/>
          <a:p>
            <a:r>
              <a:rPr lang="en-US" dirty="0" smtClean="0"/>
              <a:t>Circuit Breaker Pattern :</a:t>
            </a:r>
            <a:endParaRPr lang="en-US" dirty="0"/>
          </a:p>
        </p:txBody>
      </p:sp>
      <p:sp>
        <p:nvSpPr>
          <p:cNvPr id="7" name="Text Placeholder 6"/>
          <p:cNvSpPr>
            <a:spLocks noGrp="1"/>
          </p:cNvSpPr>
          <p:nvPr>
            <p:ph type="body" sz="quarter" idx="10"/>
          </p:nvPr>
        </p:nvSpPr>
        <p:spPr>
          <a:xfrm>
            <a:off x="411163" y="1071203"/>
            <a:ext cx="8311896" cy="3383280"/>
          </a:xfrm>
        </p:spPr>
        <p:txBody>
          <a:bodyPr/>
          <a:lstStyle/>
          <a:p>
            <a:r>
              <a:rPr lang="en-US" sz="1800" dirty="0" smtClean="0"/>
              <a:t>Applicability :</a:t>
            </a:r>
          </a:p>
          <a:p>
            <a:pPr marL="171450" indent="-171450">
              <a:buFont typeface="Arial"/>
              <a:buChar char="•"/>
            </a:pPr>
            <a:r>
              <a:rPr lang="en-US" sz="1200" dirty="0"/>
              <a:t>API </a:t>
            </a:r>
            <a:r>
              <a:rPr lang="en-US" sz="1200" dirty="0" smtClean="0"/>
              <a:t>to gracefully enable fallback mechanisms to </a:t>
            </a:r>
            <a:r>
              <a:rPr lang="en-US" sz="1200" dirty="0"/>
              <a:t>kick in when a service dependency fails</a:t>
            </a:r>
            <a:endParaRPr lang="en-US" sz="1200" dirty="0" smtClean="0"/>
          </a:p>
          <a:p>
            <a:pPr marL="171450" indent="-171450">
              <a:buFont typeface="Arial"/>
              <a:buChar char="•"/>
            </a:pPr>
            <a:r>
              <a:rPr lang="en-US" sz="1200" dirty="0" smtClean="0"/>
              <a:t>A </a:t>
            </a:r>
            <a:r>
              <a:rPr lang="en-US" sz="1200" dirty="0"/>
              <a:t>failure in a service dependency should not break </a:t>
            </a:r>
            <a:r>
              <a:rPr lang="en-US" sz="1200" dirty="0" smtClean="0"/>
              <a:t>client experience </a:t>
            </a:r>
          </a:p>
          <a:p>
            <a:pPr marL="171450" indent="-171450">
              <a:buFont typeface="Arial"/>
              <a:buChar char="•"/>
            </a:pPr>
            <a:r>
              <a:rPr lang="en-US" sz="1200" dirty="0" smtClean="0"/>
              <a:t>API </a:t>
            </a:r>
            <a:r>
              <a:rPr lang="en-US" sz="1200" dirty="0"/>
              <a:t>should automatically take corrective action when one of its service dependencies fails</a:t>
            </a:r>
            <a:endParaRPr lang="en-US" sz="1100" dirty="0" smtClean="0"/>
          </a:p>
          <a:p>
            <a:pPr marL="457200" indent="-457200">
              <a:buFont typeface="Arial"/>
              <a:buChar char="•"/>
            </a:pPr>
            <a:endParaRPr lang="en-US" sz="1600" dirty="0" smtClean="0"/>
          </a:p>
          <a:p>
            <a:pPr marL="457200" indent="-457200">
              <a:buFont typeface="Arial"/>
              <a:buChar char="•"/>
            </a:pPr>
            <a:endParaRPr lang="en-US" sz="1600"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21</a:t>
            </a:fld>
            <a:endParaRPr lang="en-US" dirty="0"/>
          </a:p>
        </p:txBody>
      </p:sp>
      <p:sp>
        <p:nvSpPr>
          <p:cNvPr id="9" name="Title 1"/>
          <p:cNvSpPr txBox="1">
            <a:spLocks/>
          </p:cNvSpPr>
          <p:nvPr/>
        </p:nvSpPr>
        <p:spPr>
          <a:xfrm>
            <a:off x="1258093" y="228133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2987585"/>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p:nvSpPr>
          <p:cNvPr id="11" name="Rectangle 10"/>
          <p:cNvSpPr/>
          <p:nvPr/>
        </p:nvSpPr>
        <p:spPr>
          <a:xfrm>
            <a:off x="5361329" y="2609825"/>
            <a:ext cx="2782112" cy="562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2" name="Rectangle 11"/>
          <p:cNvSpPr/>
          <p:nvPr/>
        </p:nvSpPr>
        <p:spPr>
          <a:xfrm>
            <a:off x="2946010" y="3240692"/>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3542817" y="2987585"/>
            <a:ext cx="2148512" cy="5499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7" idx="3"/>
          </p:cNvCxnSpPr>
          <p:nvPr/>
        </p:nvCxnSpPr>
        <p:spPr>
          <a:xfrm flipV="1">
            <a:off x="3542817" y="4150874"/>
            <a:ext cx="2148512" cy="101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542817" y="4738906"/>
            <a:ext cx="2148512" cy="461301"/>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836646" y="3121818"/>
            <a:ext cx="1706171" cy="2078389"/>
            <a:chOff x="1109133" y="1769533"/>
            <a:chExt cx="2057400" cy="3471334"/>
          </a:xfrm>
        </p:grpSpPr>
        <p:sp>
          <p:nvSpPr>
            <p:cNvPr id="17" name="Rectangle 16"/>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1727206" y="4279901"/>
              <a:ext cx="719662" cy="719662"/>
            </a:xfrm>
            <a:prstGeom prst="rect">
              <a:avLst/>
            </a:prstGeom>
          </p:spPr>
        </p:pic>
        <p:pic>
          <p:nvPicPr>
            <p:cNvPr id="19" name="Picture 18"/>
            <p:cNvPicPr>
              <a:picLocks noChangeAspect="1"/>
            </p:cNvPicPr>
            <p:nvPr/>
          </p:nvPicPr>
          <p:blipFill>
            <a:blip r:embed="rId4"/>
            <a:stretch>
              <a:fillRect/>
            </a:stretch>
          </p:blipFill>
          <p:spPr>
            <a:xfrm>
              <a:off x="1667937" y="2379133"/>
              <a:ext cx="914400" cy="464949"/>
            </a:xfrm>
            <a:prstGeom prst="rect">
              <a:avLst/>
            </a:prstGeom>
          </p:spPr>
        </p:pic>
        <p:pic>
          <p:nvPicPr>
            <p:cNvPr id="20" name="Picture 19"/>
            <p:cNvPicPr>
              <a:picLocks noChangeAspect="1"/>
            </p:cNvPicPr>
            <p:nvPr/>
          </p:nvPicPr>
          <p:blipFill>
            <a:blip r:embed="rId5"/>
            <a:stretch>
              <a:fillRect/>
            </a:stretch>
          </p:blipFill>
          <p:spPr>
            <a:xfrm>
              <a:off x="1820336" y="3361266"/>
              <a:ext cx="567263" cy="567263"/>
            </a:xfrm>
            <a:prstGeom prst="rect">
              <a:avLst/>
            </a:prstGeom>
          </p:spPr>
        </p:pic>
        <p:cxnSp>
          <p:nvCxnSpPr>
            <p:cNvPr id="21" name="Straight Connector 2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421543" y="281156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21544" y="3437615"/>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691329" y="2498301"/>
            <a:ext cx="891703" cy="1039195"/>
            <a:chOff x="1109133" y="1769533"/>
            <a:chExt cx="2057400" cy="3471334"/>
          </a:xfrm>
        </p:grpSpPr>
        <p:sp>
          <p:nvSpPr>
            <p:cNvPr id="26" name="Rectangle 25"/>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a:stretch>
              <a:fillRect/>
            </a:stretch>
          </p:blipFill>
          <p:spPr>
            <a:xfrm>
              <a:off x="1727206" y="4279901"/>
              <a:ext cx="719662" cy="719662"/>
            </a:xfrm>
            <a:prstGeom prst="rect">
              <a:avLst/>
            </a:prstGeom>
          </p:spPr>
        </p:pic>
        <p:pic>
          <p:nvPicPr>
            <p:cNvPr id="28" name="Picture 27"/>
            <p:cNvPicPr>
              <a:picLocks noChangeAspect="1"/>
            </p:cNvPicPr>
            <p:nvPr/>
          </p:nvPicPr>
          <p:blipFill>
            <a:blip r:embed="rId4"/>
            <a:stretch>
              <a:fillRect/>
            </a:stretch>
          </p:blipFill>
          <p:spPr>
            <a:xfrm>
              <a:off x="1667937" y="2379133"/>
              <a:ext cx="914400" cy="464949"/>
            </a:xfrm>
            <a:prstGeom prst="rect">
              <a:avLst/>
            </a:prstGeom>
          </p:spPr>
        </p:pic>
        <p:pic>
          <p:nvPicPr>
            <p:cNvPr id="29" name="Picture 28"/>
            <p:cNvPicPr>
              <a:picLocks noChangeAspect="1"/>
            </p:cNvPicPr>
            <p:nvPr/>
          </p:nvPicPr>
          <p:blipFill>
            <a:blip r:embed="rId5"/>
            <a:stretch>
              <a:fillRect/>
            </a:stretch>
          </p:blipFill>
          <p:spPr>
            <a:xfrm>
              <a:off x="1820336" y="3361266"/>
              <a:ext cx="567263" cy="567263"/>
            </a:xfrm>
            <a:prstGeom prst="rect">
              <a:avLst/>
            </a:prstGeom>
          </p:spPr>
        </p:pic>
        <p:cxnSp>
          <p:nvCxnSpPr>
            <p:cNvPr id="30" name="Straight Connector 29"/>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5691329" y="3599595"/>
            <a:ext cx="891703" cy="1039195"/>
            <a:chOff x="1109133" y="1769533"/>
            <a:chExt cx="2057400" cy="3471334"/>
          </a:xfrm>
        </p:grpSpPr>
        <p:sp>
          <p:nvSpPr>
            <p:cNvPr id="33" name="Rectangle 32"/>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stretch>
              <a:fillRect/>
            </a:stretch>
          </p:blipFill>
          <p:spPr>
            <a:xfrm>
              <a:off x="1727206" y="4279901"/>
              <a:ext cx="719662" cy="719662"/>
            </a:xfrm>
            <a:prstGeom prst="rect">
              <a:avLst/>
            </a:prstGeom>
          </p:spPr>
        </p:pic>
        <p:pic>
          <p:nvPicPr>
            <p:cNvPr id="35" name="Picture 34"/>
            <p:cNvPicPr>
              <a:picLocks noChangeAspect="1"/>
            </p:cNvPicPr>
            <p:nvPr/>
          </p:nvPicPr>
          <p:blipFill>
            <a:blip r:embed="rId4"/>
            <a:stretch>
              <a:fillRect/>
            </a:stretch>
          </p:blipFill>
          <p:spPr>
            <a:xfrm>
              <a:off x="1667937" y="2379133"/>
              <a:ext cx="914400" cy="464949"/>
            </a:xfrm>
            <a:prstGeom prst="rect">
              <a:avLst/>
            </a:prstGeom>
          </p:spPr>
        </p:pic>
        <p:pic>
          <p:nvPicPr>
            <p:cNvPr id="36" name="Picture 35"/>
            <p:cNvPicPr>
              <a:picLocks noChangeAspect="1"/>
            </p:cNvPicPr>
            <p:nvPr/>
          </p:nvPicPr>
          <p:blipFill>
            <a:blip r:embed="rId5"/>
            <a:stretch>
              <a:fillRect/>
            </a:stretch>
          </p:blipFill>
          <p:spPr>
            <a:xfrm>
              <a:off x="1820336" y="3361266"/>
              <a:ext cx="567263" cy="567263"/>
            </a:xfrm>
            <a:prstGeom prst="rect">
              <a:avLst/>
            </a:prstGeom>
          </p:spPr>
        </p:pic>
        <p:cxnSp>
          <p:nvCxnSpPr>
            <p:cNvPr id="37" name="Straight Connector 36"/>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5680105" y="4751581"/>
            <a:ext cx="891703" cy="1039195"/>
            <a:chOff x="1109133" y="1769533"/>
            <a:chExt cx="2057400" cy="3471334"/>
          </a:xfrm>
        </p:grpSpPr>
        <p:sp>
          <p:nvSpPr>
            <p:cNvPr id="40" name="Rectangle 39"/>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3"/>
            <a:stretch>
              <a:fillRect/>
            </a:stretch>
          </p:blipFill>
          <p:spPr>
            <a:xfrm>
              <a:off x="1727206" y="4279901"/>
              <a:ext cx="719662" cy="719662"/>
            </a:xfrm>
            <a:prstGeom prst="rect">
              <a:avLst/>
            </a:prstGeom>
          </p:spPr>
        </p:pic>
        <p:pic>
          <p:nvPicPr>
            <p:cNvPr id="42" name="Picture 41"/>
            <p:cNvPicPr>
              <a:picLocks noChangeAspect="1"/>
            </p:cNvPicPr>
            <p:nvPr/>
          </p:nvPicPr>
          <p:blipFill>
            <a:blip r:embed="rId4"/>
            <a:stretch>
              <a:fillRect/>
            </a:stretch>
          </p:blipFill>
          <p:spPr>
            <a:xfrm>
              <a:off x="1667937" y="2379133"/>
              <a:ext cx="914400" cy="464949"/>
            </a:xfrm>
            <a:prstGeom prst="rect">
              <a:avLst/>
            </a:prstGeom>
          </p:spPr>
        </p:pic>
        <p:pic>
          <p:nvPicPr>
            <p:cNvPr id="43" name="Picture 42"/>
            <p:cNvPicPr>
              <a:picLocks noChangeAspect="1"/>
            </p:cNvPicPr>
            <p:nvPr/>
          </p:nvPicPr>
          <p:blipFill>
            <a:blip r:embed="rId5"/>
            <a:stretch>
              <a:fillRect/>
            </a:stretch>
          </p:blipFill>
          <p:spPr>
            <a:xfrm>
              <a:off x="1820336" y="3361266"/>
              <a:ext cx="567263" cy="567263"/>
            </a:xfrm>
            <a:prstGeom prst="rect">
              <a:avLst/>
            </a:prstGeom>
          </p:spPr>
        </p:pic>
        <p:cxnSp>
          <p:nvCxnSpPr>
            <p:cNvPr id="44" name="Straight Connector 43"/>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a:xfrm>
            <a:off x="6665097" y="2508440"/>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Asset Service</a:t>
            </a:r>
            <a:endParaRPr lang="en-US" sz="1200" dirty="0"/>
          </a:p>
        </p:txBody>
      </p:sp>
      <p:sp>
        <p:nvSpPr>
          <p:cNvPr id="48" name="Rectangle 47"/>
          <p:cNvSpPr/>
          <p:nvPr/>
        </p:nvSpPr>
        <p:spPr>
          <a:xfrm>
            <a:off x="6665097" y="3599595"/>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User Service</a:t>
            </a:r>
            <a:endParaRPr lang="en-US" dirty="0"/>
          </a:p>
        </p:txBody>
      </p:sp>
      <p:sp>
        <p:nvSpPr>
          <p:cNvPr id="52" name="Rectangle 51"/>
          <p:cNvSpPr/>
          <p:nvPr/>
        </p:nvSpPr>
        <p:spPr>
          <a:xfrm>
            <a:off x="1920903" y="3171120"/>
            <a:ext cx="1530637" cy="19275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smtClean="0"/>
              <a:t>API Gateway</a:t>
            </a:r>
            <a:endParaRPr lang="en-US" sz="1400" dirty="0"/>
          </a:p>
        </p:txBody>
      </p:sp>
      <p:sp>
        <p:nvSpPr>
          <p:cNvPr id="60" name="Rectangle 59"/>
          <p:cNvSpPr/>
          <p:nvPr/>
        </p:nvSpPr>
        <p:spPr>
          <a:xfrm>
            <a:off x="6665097" y="4767143"/>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Notes Service</a:t>
            </a:r>
            <a:endParaRPr lang="en-US" sz="1200" dirty="0"/>
          </a:p>
        </p:txBody>
      </p:sp>
      <p:pic>
        <p:nvPicPr>
          <p:cNvPr id="61" name="Picture 60"/>
          <p:cNvPicPr>
            <a:picLocks noChangeAspect="1"/>
          </p:cNvPicPr>
          <p:nvPr/>
        </p:nvPicPr>
        <p:blipFill>
          <a:blip r:embed="rId6"/>
          <a:stretch>
            <a:fillRect/>
          </a:stretch>
        </p:blipFill>
        <p:spPr>
          <a:xfrm>
            <a:off x="37830" y="2799910"/>
            <a:ext cx="1220000" cy="1220000"/>
          </a:xfrm>
          <a:prstGeom prst="rect">
            <a:avLst/>
          </a:prstGeom>
        </p:spPr>
      </p:pic>
      <p:cxnSp>
        <p:nvCxnSpPr>
          <p:cNvPr id="63" name="Straight Connector 62"/>
          <p:cNvCxnSpPr/>
          <p:nvPr/>
        </p:nvCxnSpPr>
        <p:spPr>
          <a:xfrm>
            <a:off x="1198824" y="3391248"/>
            <a:ext cx="5785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199087" y="4783753"/>
            <a:ext cx="578553" cy="0"/>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7"/>
          <a:stretch>
            <a:fillRect/>
          </a:stretch>
        </p:blipFill>
        <p:spPr>
          <a:xfrm>
            <a:off x="0" y="4078481"/>
            <a:ext cx="1677018" cy="1346200"/>
          </a:xfrm>
          <a:prstGeom prst="rect">
            <a:avLst/>
          </a:prstGeom>
        </p:spPr>
      </p:pic>
      <p:sp>
        <p:nvSpPr>
          <p:cNvPr id="3" name="Multiply 2"/>
          <p:cNvSpPr/>
          <p:nvPr/>
        </p:nvSpPr>
        <p:spPr>
          <a:xfrm>
            <a:off x="4538133" y="2974810"/>
            <a:ext cx="448734" cy="499303"/>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0000"/>
              </a:solidFill>
            </a:endParaRPr>
          </a:p>
        </p:txBody>
      </p:sp>
      <p:sp>
        <p:nvSpPr>
          <p:cNvPr id="50" name="Arc 49"/>
          <p:cNvSpPr/>
          <p:nvPr/>
        </p:nvSpPr>
        <p:spPr>
          <a:xfrm>
            <a:off x="4682067" y="2938312"/>
            <a:ext cx="431800" cy="302380"/>
          </a:xfrm>
          <a:prstGeom prst="arc">
            <a:avLst>
              <a:gd name="adj1" fmla="val 11126414"/>
              <a:gd name="adj2" fmla="val 5685815"/>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Rectangle 56"/>
          <p:cNvSpPr/>
          <p:nvPr/>
        </p:nvSpPr>
        <p:spPr>
          <a:xfrm>
            <a:off x="3962400" y="2644880"/>
            <a:ext cx="1151467" cy="2461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Trip  Circuit</a:t>
            </a:r>
            <a:endParaRPr lang="en-US" sz="1200" dirty="0"/>
          </a:p>
        </p:txBody>
      </p:sp>
    </p:spTree>
    <p:extLst>
      <p:ext uri="{BB962C8B-B14F-4D97-AF65-F5344CB8AC3E}">
        <p14:creationId xmlns:p14="http://schemas.microsoft.com/office/powerpoint/2010/main" val="1876508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FDC49DC-4C59-0B46-B4E4-08C86B3978D0}" type="slidenum">
              <a:rPr lang="en-US" smtClean="0"/>
              <a:pPr/>
              <a:t>22</a:t>
            </a:fld>
            <a:endParaRPr lang="en-US" dirty="0"/>
          </a:p>
        </p:txBody>
      </p:sp>
      <p:sp>
        <p:nvSpPr>
          <p:cNvPr id="9" name="Title 1"/>
          <p:cNvSpPr txBox="1">
            <a:spLocks/>
          </p:cNvSpPr>
          <p:nvPr/>
        </p:nvSpPr>
        <p:spPr>
          <a:xfrm>
            <a:off x="1258093" y="134996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2056215"/>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useBgFill="1">
        <p:nvSpPr>
          <p:cNvPr id="12" name="Rectangle 11"/>
          <p:cNvSpPr/>
          <p:nvPr/>
        </p:nvSpPr>
        <p:spPr>
          <a:xfrm>
            <a:off x="2946010" y="2309322"/>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889997" y="652884"/>
            <a:ext cx="4338735" cy="5307649"/>
          </a:xfrm>
          <a:prstGeom prst="rect">
            <a:avLst/>
          </a:prstGeom>
        </p:spPr>
      </p:pic>
      <p:sp>
        <p:nvSpPr>
          <p:cNvPr id="52" name="Rectangle 51"/>
          <p:cNvSpPr/>
          <p:nvPr/>
        </p:nvSpPr>
        <p:spPr>
          <a:xfrm>
            <a:off x="4989955" y="500484"/>
            <a:ext cx="1530637" cy="76951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400" dirty="0" err="1" smtClean="0"/>
              <a:t>Microservice</a:t>
            </a:r>
            <a:endParaRPr lang="en-US" sz="1400" dirty="0"/>
          </a:p>
        </p:txBody>
      </p:sp>
    </p:spTree>
    <p:extLst>
      <p:ext uri="{BB962C8B-B14F-4D97-AF65-F5344CB8AC3E}">
        <p14:creationId xmlns:p14="http://schemas.microsoft.com/office/powerpoint/2010/main" val="550293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Breaker </a:t>
            </a:r>
            <a:r>
              <a:rPr lang="en-US" dirty="0"/>
              <a:t>Pattern </a:t>
            </a:r>
            <a:r>
              <a:rPr lang="en-US" dirty="0" smtClean="0"/>
              <a:t>Benefits:</a:t>
            </a:r>
            <a:endParaRPr lang="en-US" dirty="0"/>
          </a:p>
        </p:txBody>
      </p:sp>
      <p:sp>
        <p:nvSpPr>
          <p:cNvPr id="7" name="Text Placeholder 6"/>
          <p:cNvSpPr>
            <a:spLocks noGrp="1"/>
          </p:cNvSpPr>
          <p:nvPr>
            <p:ph type="body" sz="quarter" idx="10"/>
          </p:nvPr>
        </p:nvSpPr>
        <p:spPr/>
        <p:txBody>
          <a:bodyPr/>
          <a:lstStyle/>
          <a:p>
            <a:pPr marL="285750" indent="-285750">
              <a:buFont typeface="Arial"/>
              <a:buChar char="•"/>
            </a:pPr>
            <a:r>
              <a:rPr lang="en-US" sz="1600" b="1" dirty="0"/>
              <a:t>Custom fallback</a:t>
            </a:r>
            <a:r>
              <a:rPr lang="en-US" sz="1600" dirty="0"/>
              <a:t> </a:t>
            </a:r>
            <a:r>
              <a:rPr lang="en-US" sz="1600" dirty="0" smtClean="0"/>
              <a:t>– Used in cases if the dependent service is down and we can retrieve the data from cache or call a fallback service </a:t>
            </a:r>
            <a:endParaRPr lang="en-US" sz="1600" dirty="0"/>
          </a:p>
          <a:p>
            <a:pPr marL="285750" indent="-285750">
              <a:buFont typeface="Arial"/>
              <a:buChar char="•"/>
            </a:pPr>
            <a:r>
              <a:rPr lang="en-US" sz="1600" b="1" dirty="0"/>
              <a:t>Fail silent</a:t>
            </a:r>
            <a:r>
              <a:rPr lang="en-US" sz="1600" dirty="0"/>
              <a:t> </a:t>
            </a:r>
            <a:r>
              <a:rPr lang="en-US" sz="1600" dirty="0" smtClean="0"/>
              <a:t>– Used in cases If the dependent service contains optional data needed by clients we can send a null value</a:t>
            </a:r>
            <a:endParaRPr lang="en-US" sz="1600" dirty="0"/>
          </a:p>
          <a:p>
            <a:pPr marL="285750" indent="-285750">
              <a:buFont typeface="Arial"/>
              <a:buChar char="•"/>
            </a:pPr>
            <a:r>
              <a:rPr lang="en-US" sz="1600" b="1" dirty="0"/>
              <a:t>Fail fast</a:t>
            </a:r>
            <a:r>
              <a:rPr lang="en-US" sz="1600" dirty="0"/>
              <a:t> - </a:t>
            </a:r>
            <a:r>
              <a:rPr lang="en-US" sz="1600" dirty="0" smtClean="0"/>
              <a:t>Used </a:t>
            </a:r>
            <a:r>
              <a:rPr lang="en-US" sz="1600" dirty="0"/>
              <a:t>in cases where the data is required or there’s no good fallback and results in a client getting a 5xx response. </a:t>
            </a:r>
            <a:endParaRPr lang="en-US" sz="1600" dirty="0" smtClean="0"/>
          </a:p>
          <a:p>
            <a:endParaRPr lang="en-US" b="1" dirty="0"/>
          </a:p>
          <a:p>
            <a:pPr marL="457200" indent="-457200">
              <a:buFont typeface="Arial"/>
              <a:buChar char="•"/>
            </a:pPr>
            <a:endParaRPr lang="en-US" dirty="0" smtClean="0"/>
          </a:p>
          <a:p>
            <a:pPr marL="457200" indent="-457200">
              <a:buFont typeface="Arial"/>
              <a:buChar char="•"/>
            </a:pP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23</a:t>
            </a:fld>
            <a:endParaRPr lang="en-US" dirty="0"/>
          </a:p>
        </p:txBody>
      </p:sp>
    </p:spTree>
    <p:extLst>
      <p:ext uri="{BB962C8B-B14F-4D97-AF65-F5344CB8AC3E}">
        <p14:creationId xmlns:p14="http://schemas.microsoft.com/office/powerpoint/2010/main" val="318270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4701199" y="3750036"/>
            <a:ext cx="1210734" cy="3825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Cache Triggered</a:t>
            </a:r>
            <a:endParaRPr lang="en-US" sz="1200" dirty="0"/>
          </a:p>
        </p:txBody>
      </p:sp>
      <p:sp>
        <p:nvSpPr>
          <p:cNvPr id="2" name="Title 1"/>
          <p:cNvSpPr>
            <a:spLocks noGrp="1"/>
          </p:cNvSpPr>
          <p:nvPr>
            <p:ph type="title"/>
          </p:nvPr>
        </p:nvSpPr>
        <p:spPr>
          <a:xfrm>
            <a:off x="250613" y="365760"/>
            <a:ext cx="8311896" cy="1097280"/>
          </a:xfrm>
        </p:spPr>
        <p:txBody>
          <a:bodyPr/>
          <a:lstStyle/>
          <a:p>
            <a:r>
              <a:rPr lang="en-US" dirty="0" smtClean="0"/>
              <a:t>Cache Pattern :</a:t>
            </a:r>
            <a:endParaRPr lang="en-US" dirty="0"/>
          </a:p>
        </p:txBody>
      </p:sp>
      <p:sp>
        <p:nvSpPr>
          <p:cNvPr id="7" name="Text Placeholder 6"/>
          <p:cNvSpPr>
            <a:spLocks noGrp="1"/>
          </p:cNvSpPr>
          <p:nvPr>
            <p:ph type="body" sz="quarter" idx="10"/>
          </p:nvPr>
        </p:nvSpPr>
        <p:spPr>
          <a:xfrm>
            <a:off x="411163" y="1071203"/>
            <a:ext cx="8311896" cy="3383280"/>
          </a:xfrm>
        </p:spPr>
        <p:txBody>
          <a:bodyPr/>
          <a:lstStyle/>
          <a:p>
            <a:r>
              <a:rPr lang="en-US" sz="1800" dirty="0" smtClean="0"/>
              <a:t>Applicability :</a:t>
            </a:r>
          </a:p>
          <a:p>
            <a:pPr marL="171450" indent="-171450">
              <a:buFont typeface="Arial"/>
              <a:buChar char="•"/>
            </a:pPr>
            <a:r>
              <a:rPr lang="en-US" sz="1200" dirty="0" smtClean="0"/>
              <a:t>Multiple calls to a </a:t>
            </a:r>
            <a:r>
              <a:rPr lang="en-US" sz="1200" dirty="0" err="1" smtClean="0"/>
              <a:t>microservice</a:t>
            </a:r>
            <a:r>
              <a:rPr lang="en-US" sz="1200" dirty="0" smtClean="0"/>
              <a:t> to retrieve  read-only data  </a:t>
            </a:r>
            <a:r>
              <a:rPr lang="en-US" sz="1200" dirty="0" err="1" smtClean="0"/>
              <a:t>eg</a:t>
            </a:r>
            <a:r>
              <a:rPr lang="en-US" sz="1200" dirty="0" smtClean="0"/>
              <a:t> list of items in Storefront may require same billing address </a:t>
            </a:r>
          </a:p>
          <a:p>
            <a:pPr marL="171450" indent="-171450">
              <a:buFont typeface="Arial"/>
              <a:buChar char="•"/>
            </a:pPr>
            <a:r>
              <a:rPr lang="en-US" sz="1200" dirty="0" smtClean="0"/>
              <a:t>Workloads </a:t>
            </a:r>
            <a:r>
              <a:rPr lang="en-US" sz="1200" dirty="0"/>
              <a:t>from specific providers where the read-only data is provided to clients and clients make a lot of repeated queries and perform analytics </a:t>
            </a:r>
            <a:endParaRPr lang="en-US" sz="1600" dirty="0" smtClean="0"/>
          </a:p>
          <a:p>
            <a:pPr marL="457200" indent="-457200">
              <a:buFont typeface="Arial"/>
              <a:buChar char="•"/>
            </a:pPr>
            <a:endParaRPr lang="en-US" sz="1600"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24</a:t>
            </a:fld>
            <a:endParaRPr lang="en-US" dirty="0"/>
          </a:p>
        </p:txBody>
      </p:sp>
      <p:sp>
        <p:nvSpPr>
          <p:cNvPr id="9" name="Title 1"/>
          <p:cNvSpPr txBox="1">
            <a:spLocks/>
          </p:cNvSpPr>
          <p:nvPr/>
        </p:nvSpPr>
        <p:spPr>
          <a:xfrm>
            <a:off x="1258093" y="228133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2987585"/>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p:nvSpPr>
          <p:cNvPr id="11" name="Rectangle 10"/>
          <p:cNvSpPr/>
          <p:nvPr/>
        </p:nvSpPr>
        <p:spPr>
          <a:xfrm>
            <a:off x="5361329" y="2609825"/>
            <a:ext cx="2782112" cy="5626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12" name="Rectangle 11"/>
          <p:cNvSpPr/>
          <p:nvPr/>
        </p:nvSpPr>
        <p:spPr>
          <a:xfrm>
            <a:off x="2946010" y="3240692"/>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3542817" y="3871037"/>
            <a:ext cx="1012250" cy="10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542817" y="3448289"/>
            <a:ext cx="2148512" cy="10138"/>
          </a:xfrm>
          <a:prstGeom prst="line">
            <a:avLst/>
          </a:prstGeom>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1836646" y="3121818"/>
            <a:ext cx="1706171" cy="2483115"/>
            <a:chOff x="1109133" y="1769533"/>
            <a:chExt cx="2057400" cy="3471334"/>
          </a:xfrm>
        </p:grpSpPr>
        <p:sp>
          <p:nvSpPr>
            <p:cNvPr id="17" name="Rectangle 16"/>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stretch>
              <a:fillRect/>
            </a:stretch>
          </p:blipFill>
          <p:spPr>
            <a:xfrm>
              <a:off x="1727206" y="4279901"/>
              <a:ext cx="719662" cy="719662"/>
            </a:xfrm>
            <a:prstGeom prst="rect">
              <a:avLst/>
            </a:prstGeom>
          </p:spPr>
        </p:pic>
        <p:pic>
          <p:nvPicPr>
            <p:cNvPr id="19" name="Picture 18"/>
            <p:cNvPicPr>
              <a:picLocks noChangeAspect="1"/>
            </p:cNvPicPr>
            <p:nvPr/>
          </p:nvPicPr>
          <p:blipFill>
            <a:blip r:embed="rId4"/>
            <a:stretch>
              <a:fillRect/>
            </a:stretch>
          </p:blipFill>
          <p:spPr>
            <a:xfrm>
              <a:off x="1667937" y="2379133"/>
              <a:ext cx="914400" cy="464949"/>
            </a:xfrm>
            <a:prstGeom prst="rect">
              <a:avLst/>
            </a:prstGeom>
          </p:spPr>
        </p:pic>
        <p:pic>
          <p:nvPicPr>
            <p:cNvPr id="20" name="Picture 19"/>
            <p:cNvPicPr>
              <a:picLocks noChangeAspect="1"/>
            </p:cNvPicPr>
            <p:nvPr/>
          </p:nvPicPr>
          <p:blipFill>
            <a:blip r:embed="rId5"/>
            <a:stretch>
              <a:fillRect/>
            </a:stretch>
          </p:blipFill>
          <p:spPr>
            <a:xfrm>
              <a:off x="1820336" y="3361266"/>
              <a:ext cx="567263" cy="567263"/>
            </a:xfrm>
            <a:prstGeom prst="rect">
              <a:avLst/>
            </a:prstGeom>
          </p:spPr>
        </p:pic>
        <p:cxnSp>
          <p:nvCxnSpPr>
            <p:cNvPr id="21" name="Straight Connector 20"/>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421543" y="281156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21544" y="3437615"/>
            <a:ext cx="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5669740" y="2974809"/>
            <a:ext cx="1391460" cy="2325323"/>
            <a:chOff x="1109133" y="1769533"/>
            <a:chExt cx="2057400" cy="3471334"/>
          </a:xfrm>
        </p:grpSpPr>
        <p:sp>
          <p:nvSpPr>
            <p:cNvPr id="33" name="Rectangle 32"/>
            <p:cNvSpPr/>
            <p:nvPr/>
          </p:nvSpPr>
          <p:spPr>
            <a:xfrm>
              <a:off x="1109133" y="1769533"/>
              <a:ext cx="2057400" cy="3471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3"/>
            <a:stretch>
              <a:fillRect/>
            </a:stretch>
          </p:blipFill>
          <p:spPr>
            <a:xfrm>
              <a:off x="1727206" y="4279901"/>
              <a:ext cx="719662" cy="719662"/>
            </a:xfrm>
            <a:prstGeom prst="rect">
              <a:avLst/>
            </a:prstGeom>
          </p:spPr>
        </p:pic>
        <p:pic>
          <p:nvPicPr>
            <p:cNvPr id="35" name="Picture 34"/>
            <p:cNvPicPr>
              <a:picLocks noChangeAspect="1"/>
            </p:cNvPicPr>
            <p:nvPr/>
          </p:nvPicPr>
          <p:blipFill>
            <a:blip r:embed="rId4"/>
            <a:stretch>
              <a:fillRect/>
            </a:stretch>
          </p:blipFill>
          <p:spPr>
            <a:xfrm>
              <a:off x="1667937" y="2379133"/>
              <a:ext cx="914400" cy="464949"/>
            </a:xfrm>
            <a:prstGeom prst="rect">
              <a:avLst/>
            </a:prstGeom>
          </p:spPr>
        </p:pic>
        <p:pic>
          <p:nvPicPr>
            <p:cNvPr id="36" name="Picture 35"/>
            <p:cNvPicPr>
              <a:picLocks noChangeAspect="1"/>
            </p:cNvPicPr>
            <p:nvPr/>
          </p:nvPicPr>
          <p:blipFill>
            <a:blip r:embed="rId5"/>
            <a:stretch>
              <a:fillRect/>
            </a:stretch>
          </p:blipFill>
          <p:spPr>
            <a:xfrm>
              <a:off x="1820336" y="3361266"/>
              <a:ext cx="567263" cy="567263"/>
            </a:xfrm>
            <a:prstGeom prst="rect">
              <a:avLst/>
            </a:prstGeom>
          </p:spPr>
        </p:pic>
        <p:cxnSp>
          <p:nvCxnSpPr>
            <p:cNvPr id="37" name="Straight Connector 36"/>
            <p:cNvCxnSpPr/>
            <p:nvPr/>
          </p:nvCxnSpPr>
          <p:spPr>
            <a:xfrm>
              <a:off x="2133600" y="2844082"/>
              <a:ext cx="0" cy="517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133600" y="3928529"/>
              <a:ext cx="1" cy="478371"/>
            </a:xfrm>
            <a:prstGeom prst="line">
              <a:avLst/>
            </a:prstGeom>
          </p:spPr>
          <p:style>
            <a:lnRef idx="2">
              <a:schemeClr val="accent1"/>
            </a:lnRef>
            <a:fillRef idx="0">
              <a:schemeClr val="accent1"/>
            </a:fillRef>
            <a:effectRef idx="1">
              <a:schemeClr val="accent1"/>
            </a:effectRef>
            <a:fontRef idx="minor">
              <a:schemeClr val="tx1"/>
            </a:fontRef>
          </p:style>
        </p:cxnSp>
      </p:grpSp>
      <p:sp>
        <p:nvSpPr>
          <p:cNvPr id="48" name="Rectangle 47"/>
          <p:cNvSpPr/>
          <p:nvPr/>
        </p:nvSpPr>
        <p:spPr>
          <a:xfrm>
            <a:off x="5669740" y="2687925"/>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Asset Service</a:t>
            </a:r>
            <a:endParaRPr lang="en-US" dirty="0"/>
          </a:p>
        </p:txBody>
      </p:sp>
      <p:cxnSp>
        <p:nvCxnSpPr>
          <p:cNvPr id="67" name="Straight Connector 66"/>
          <p:cNvCxnSpPr/>
          <p:nvPr/>
        </p:nvCxnSpPr>
        <p:spPr>
          <a:xfrm>
            <a:off x="1113897" y="4241608"/>
            <a:ext cx="578553" cy="0"/>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6"/>
          <a:stretch>
            <a:fillRect/>
          </a:stretch>
        </p:blipFill>
        <p:spPr>
          <a:xfrm>
            <a:off x="-110067" y="3556002"/>
            <a:ext cx="1677018" cy="1346200"/>
          </a:xfrm>
          <a:prstGeom prst="rect">
            <a:avLst/>
          </a:prstGeom>
        </p:spPr>
      </p:pic>
      <p:sp>
        <p:nvSpPr>
          <p:cNvPr id="3" name="Multiply 2"/>
          <p:cNvSpPr/>
          <p:nvPr/>
        </p:nvSpPr>
        <p:spPr>
          <a:xfrm>
            <a:off x="4411133" y="3605155"/>
            <a:ext cx="448734" cy="499303"/>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0000"/>
              </a:solidFill>
            </a:endParaRPr>
          </a:p>
        </p:txBody>
      </p:sp>
      <p:sp>
        <p:nvSpPr>
          <p:cNvPr id="50" name="Arc 49"/>
          <p:cNvSpPr/>
          <p:nvPr/>
        </p:nvSpPr>
        <p:spPr>
          <a:xfrm>
            <a:off x="4555067" y="3568657"/>
            <a:ext cx="431800" cy="302380"/>
          </a:xfrm>
          <a:prstGeom prst="arc">
            <a:avLst>
              <a:gd name="adj1" fmla="val 11126414"/>
              <a:gd name="adj2" fmla="val 5685815"/>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Rectangle 55"/>
          <p:cNvSpPr/>
          <p:nvPr/>
        </p:nvSpPr>
        <p:spPr>
          <a:xfrm>
            <a:off x="3805766" y="3018951"/>
            <a:ext cx="1210734" cy="3825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/asset/1</a:t>
            </a:r>
            <a:endParaRPr lang="en-US" sz="1200" dirty="0"/>
          </a:p>
        </p:txBody>
      </p:sp>
      <p:sp>
        <p:nvSpPr>
          <p:cNvPr id="58" name="Rectangle 57"/>
          <p:cNvSpPr/>
          <p:nvPr/>
        </p:nvSpPr>
        <p:spPr>
          <a:xfrm>
            <a:off x="3657600" y="3599595"/>
            <a:ext cx="753533" cy="2423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/asset/1</a:t>
            </a:r>
            <a:endParaRPr lang="en-US" sz="1200" dirty="0"/>
          </a:p>
        </p:txBody>
      </p:sp>
      <p:cxnSp>
        <p:nvCxnSpPr>
          <p:cNvPr id="59" name="Straight Connector 58"/>
          <p:cNvCxnSpPr/>
          <p:nvPr/>
        </p:nvCxnSpPr>
        <p:spPr>
          <a:xfrm flipV="1">
            <a:off x="3561679" y="4848736"/>
            <a:ext cx="2148512" cy="1013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824628" y="4419398"/>
            <a:ext cx="1210734" cy="3825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/asset/2</a:t>
            </a:r>
            <a:endParaRPr lang="en-US" sz="1200" dirty="0"/>
          </a:p>
        </p:txBody>
      </p:sp>
      <p:sp>
        <p:nvSpPr>
          <p:cNvPr id="64" name="Rectangle 63"/>
          <p:cNvSpPr/>
          <p:nvPr/>
        </p:nvSpPr>
        <p:spPr>
          <a:xfrm>
            <a:off x="1836646" y="2736999"/>
            <a:ext cx="1530637" cy="2461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Alarm Service</a:t>
            </a:r>
            <a:endParaRPr lang="en-US" dirty="0"/>
          </a:p>
        </p:txBody>
      </p:sp>
    </p:spTree>
    <p:extLst>
      <p:ext uri="{BB962C8B-B14F-4D97-AF65-F5344CB8AC3E}">
        <p14:creationId xmlns:p14="http://schemas.microsoft.com/office/powerpoint/2010/main" val="4205690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Pattern Benefits:</a:t>
            </a:r>
            <a:endParaRPr lang="en-US" dirty="0"/>
          </a:p>
        </p:txBody>
      </p:sp>
      <p:sp>
        <p:nvSpPr>
          <p:cNvPr id="7" name="Text Placeholder 6"/>
          <p:cNvSpPr>
            <a:spLocks noGrp="1"/>
          </p:cNvSpPr>
          <p:nvPr>
            <p:ph type="body" sz="quarter" idx="10"/>
          </p:nvPr>
        </p:nvSpPr>
        <p:spPr/>
        <p:txBody>
          <a:bodyPr/>
          <a:lstStyle/>
          <a:p>
            <a:pPr marL="285750" indent="-285750">
              <a:buFont typeface="Arial"/>
              <a:buChar char="•"/>
            </a:pPr>
            <a:r>
              <a:rPr lang="en-US" sz="1400" dirty="0" smtClean="0"/>
              <a:t>Increased throughput of the API </a:t>
            </a:r>
          </a:p>
          <a:p>
            <a:pPr marL="285750" indent="-285750">
              <a:buFont typeface="Arial"/>
              <a:buChar char="•"/>
            </a:pPr>
            <a:r>
              <a:rPr lang="en-US" sz="1400" dirty="0"/>
              <a:t>Improving performance of the composite API</a:t>
            </a:r>
            <a:endParaRPr lang="en-US" sz="1200" dirty="0"/>
          </a:p>
          <a:p>
            <a:pPr marL="285750" indent="-285750">
              <a:buFont typeface="Arial"/>
              <a:buChar char="•"/>
            </a:pPr>
            <a:r>
              <a:rPr lang="en-US" sz="1400" dirty="0" smtClean="0"/>
              <a:t>Reduces rapid service invocation to retrieve temporal data</a:t>
            </a:r>
          </a:p>
          <a:p>
            <a:pPr marL="285750" indent="-285750">
              <a:buFont typeface="Arial"/>
              <a:buChar char="•"/>
            </a:pPr>
            <a:r>
              <a:rPr lang="en-US" sz="1400" dirty="0" smtClean="0"/>
              <a:t>Various different caching strategies can be used , </a:t>
            </a:r>
            <a:r>
              <a:rPr lang="en-US" sz="1400" dirty="0" err="1" smtClean="0"/>
              <a:t>Memcache</a:t>
            </a:r>
            <a:r>
              <a:rPr lang="en-US" sz="1400" dirty="0" smtClean="0"/>
              <a:t>,   </a:t>
            </a:r>
            <a:r>
              <a:rPr lang="en-US" sz="1400" dirty="0" err="1" smtClean="0"/>
              <a:t>Redis</a:t>
            </a:r>
            <a:r>
              <a:rPr lang="en-US" sz="1400" dirty="0" smtClean="0"/>
              <a:t> etc. </a:t>
            </a:r>
            <a:endParaRPr lang="en-US" sz="1400" dirty="0"/>
          </a:p>
          <a:p>
            <a:pPr marL="457200" indent="-457200">
              <a:buFont typeface="Arial"/>
              <a:buChar char="•"/>
            </a:pPr>
            <a:endParaRPr lang="en-US" sz="1600" dirty="0" smtClean="0"/>
          </a:p>
          <a:p>
            <a:endParaRPr lang="en-US" b="1" dirty="0"/>
          </a:p>
          <a:p>
            <a:pPr marL="457200" indent="-457200">
              <a:buFont typeface="Arial"/>
              <a:buChar char="•"/>
            </a:pPr>
            <a:endParaRPr lang="en-US" dirty="0" smtClean="0"/>
          </a:p>
          <a:p>
            <a:pPr marL="457200" indent="-457200">
              <a:buFont typeface="Arial"/>
              <a:buChar char="•"/>
            </a:pP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25</a:t>
            </a:fld>
            <a:endParaRPr lang="en-US" dirty="0"/>
          </a:p>
        </p:txBody>
      </p:sp>
    </p:spTree>
    <p:extLst>
      <p:ext uri="{BB962C8B-B14F-4D97-AF65-F5344CB8AC3E}">
        <p14:creationId xmlns:p14="http://schemas.microsoft.com/office/powerpoint/2010/main" val="2423168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 y="365760"/>
            <a:ext cx="8311896" cy="1097280"/>
          </a:xfrm>
        </p:spPr>
        <p:txBody>
          <a:bodyPr/>
          <a:lstStyle/>
          <a:p>
            <a:r>
              <a:rPr lang="en-US" dirty="0"/>
              <a:t>Health Endpoint Monitoring Pattern</a:t>
            </a:r>
            <a:r>
              <a:rPr lang="en-US" dirty="0" smtClean="0"/>
              <a:t>:</a:t>
            </a:r>
            <a:endParaRPr lang="en-US" dirty="0"/>
          </a:p>
        </p:txBody>
      </p:sp>
      <p:sp>
        <p:nvSpPr>
          <p:cNvPr id="7" name="Text Placeholder 6"/>
          <p:cNvSpPr>
            <a:spLocks noGrp="1"/>
          </p:cNvSpPr>
          <p:nvPr>
            <p:ph type="body" sz="quarter" idx="10"/>
          </p:nvPr>
        </p:nvSpPr>
        <p:spPr>
          <a:xfrm>
            <a:off x="250613" y="1071203"/>
            <a:ext cx="8732837" cy="3383280"/>
          </a:xfrm>
        </p:spPr>
        <p:txBody>
          <a:bodyPr/>
          <a:lstStyle/>
          <a:p>
            <a:r>
              <a:rPr lang="en-US" sz="1800" dirty="0" smtClean="0"/>
              <a:t>Applicability :</a:t>
            </a:r>
          </a:p>
          <a:p>
            <a:pPr marL="171450" indent="-171450">
              <a:buFont typeface="Arial"/>
              <a:buChar char="•"/>
            </a:pPr>
            <a:r>
              <a:rPr lang="en-US" sz="1200" dirty="0" smtClean="0"/>
              <a:t>In </a:t>
            </a:r>
            <a:r>
              <a:rPr lang="en-US" sz="1200" dirty="0" err="1" smtClean="0"/>
              <a:t>microservices</a:t>
            </a:r>
            <a:r>
              <a:rPr lang="en-US" sz="1200" dirty="0" smtClean="0"/>
              <a:t> environment It is difficult to troubleshoot performance and availability of services an application may depend on.</a:t>
            </a:r>
          </a:p>
          <a:p>
            <a:pPr marL="171450" indent="-171450">
              <a:buFont typeface="Arial"/>
              <a:buChar char="•"/>
            </a:pPr>
            <a:r>
              <a:rPr lang="en-US" sz="1200" dirty="0" smtClean="0"/>
              <a:t> Brownouts</a:t>
            </a:r>
            <a:r>
              <a:rPr lang="en-US" sz="1200" dirty="0"/>
              <a:t>, or complete outages in a single </a:t>
            </a:r>
            <a:r>
              <a:rPr lang="en-US" sz="1200" dirty="0" err="1"/>
              <a:t>microservice</a:t>
            </a:r>
            <a:r>
              <a:rPr lang="en-US" sz="1200" dirty="0"/>
              <a:t> may negatively impact the application on which is depending on it, so it's imperative to provide an easy, light weight mechanism by which performance and availability status can collected.</a:t>
            </a:r>
            <a:endParaRPr lang="en-US" sz="1600"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26</a:t>
            </a:fld>
            <a:endParaRPr lang="en-US" dirty="0"/>
          </a:p>
        </p:txBody>
      </p:sp>
      <p:sp>
        <p:nvSpPr>
          <p:cNvPr id="9" name="Title 1"/>
          <p:cNvSpPr txBox="1">
            <a:spLocks/>
          </p:cNvSpPr>
          <p:nvPr/>
        </p:nvSpPr>
        <p:spPr>
          <a:xfrm>
            <a:off x="1258093" y="2281338"/>
            <a:ext cx="6892932" cy="656974"/>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kern="1200">
                <a:solidFill>
                  <a:schemeClr val="tx1"/>
                </a:solidFill>
                <a:latin typeface="GE Inspira Pitch"/>
                <a:ea typeface="+mj-ea"/>
                <a:cs typeface="GE Inspira Pitch"/>
              </a:defRPr>
            </a:lvl1pPr>
          </a:lstStyle>
          <a:p>
            <a:r>
              <a:rPr lang="en-US" smtClean="0"/>
              <a:t> </a:t>
            </a:r>
            <a:endParaRPr lang="en-US" dirty="0"/>
          </a:p>
        </p:txBody>
      </p:sp>
      <p:sp>
        <p:nvSpPr>
          <p:cNvPr id="10" name="Text Placeholder 2"/>
          <p:cNvSpPr txBox="1">
            <a:spLocks/>
          </p:cNvSpPr>
          <p:nvPr/>
        </p:nvSpPr>
        <p:spPr>
          <a:xfrm>
            <a:off x="1257830" y="3868153"/>
            <a:ext cx="6892932" cy="2025669"/>
          </a:xfrm>
          <a:prstGeom prst="rect">
            <a:avLst/>
          </a:prstGeom>
        </p:spPr>
        <p:txBody>
          <a:bodyPr vert="horz" lIns="0" tIns="0" rIns="0" bIns="0" rtlCol="0">
            <a:noAutofit/>
          </a:bodyPr>
          <a:lstStyle>
            <a:lvl1pPr marL="0" indent="0" algn="l" defTabSz="457200" rtl="0" eaLnBrk="1" latinLnBrk="0" hangingPunct="1">
              <a:lnSpc>
                <a:spcPct val="100000"/>
              </a:lnSpc>
              <a:spcBef>
                <a:spcPts val="600"/>
              </a:spcBef>
              <a:buFont typeface="Arial"/>
              <a:buNone/>
              <a:defRPr sz="2600" kern="1200">
                <a:solidFill>
                  <a:schemeClr val="tx1"/>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 </a:t>
            </a:r>
            <a:endParaRPr lang="en-US" dirty="0"/>
          </a:p>
        </p:txBody>
      </p:sp>
      <p:sp useBgFill="1">
        <p:nvSpPr>
          <p:cNvPr id="12" name="Rectangle 11"/>
          <p:cNvSpPr/>
          <p:nvPr/>
        </p:nvSpPr>
        <p:spPr>
          <a:xfrm>
            <a:off x="2946010" y="4121260"/>
            <a:ext cx="3970113" cy="15055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421543" y="369213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21544" y="4318183"/>
            <a:ext cx="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HealthPatter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70" y="2481452"/>
            <a:ext cx="6630766" cy="3673461"/>
          </a:xfrm>
          <a:prstGeom prst="rect">
            <a:avLst/>
          </a:prstGeom>
        </p:spPr>
      </p:pic>
      <p:sp>
        <p:nvSpPr>
          <p:cNvPr id="39" name="Multiply 38"/>
          <p:cNvSpPr/>
          <p:nvPr/>
        </p:nvSpPr>
        <p:spPr>
          <a:xfrm>
            <a:off x="6197177" y="4022164"/>
            <a:ext cx="448734" cy="499303"/>
          </a:xfrm>
          <a:prstGeom prst="mathMultiply">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33717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Endpoint Monitoring </a:t>
            </a:r>
            <a:r>
              <a:rPr lang="en-US" dirty="0" smtClean="0"/>
              <a:t>Pattern Benefits:</a:t>
            </a:r>
            <a:endParaRPr lang="en-US" dirty="0"/>
          </a:p>
        </p:txBody>
      </p:sp>
      <p:sp>
        <p:nvSpPr>
          <p:cNvPr id="7" name="Text Placeholder 6"/>
          <p:cNvSpPr>
            <a:spLocks noGrp="1"/>
          </p:cNvSpPr>
          <p:nvPr>
            <p:ph type="body" sz="quarter" idx="10"/>
          </p:nvPr>
        </p:nvSpPr>
        <p:spPr/>
        <p:txBody>
          <a:bodyPr/>
          <a:lstStyle/>
          <a:p>
            <a:pPr marL="285750" indent="-285750">
              <a:buFont typeface="Arial"/>
              <a:buChar char="•"/>
            </a:pPr>
            <a:r>
              <a:rPr lang="en-US" sz="1800" dirty="0" smtClean="0"/>
              <a:t>Easy to identify the issue with the </a:t>
            </a:r>
            <a:r>
              <a:rPr lang="en-US" sz="1800" dirty="0" err="1" smtClean="0"/>
              <a:t>microservice</a:t>
            </a:r>
            <a:r>
              <a:rPr lang="en-US" sz="1800" dirty="0" smtClean="0"/>
              <a:t> proactively </a:t>
            </a:r>
          </a:p>
          <a:p>
            <a:pPr marL="285750" indent="-285750">
              <a:buFont typeface="Arial"/>
              <a:buChar char="•"/>
            </a:pPr>
            <a:r>
              <a:rPr lang="en-US" sz="1800" dirty="0" smtClean="0"/>
              <a:t>Understand what issues are causing downtime of the </a:t>
            </a:r>
            <a:r>
              <a:rPr lang="en-US" sz="1800" dirty="0" err="1" smtClean="0"/>
              <a:t>Microservice</a:t>
            </a:r>
            <a:r>
              <a:rPr lang="en-US" sz="1800" dirty="0" smtClean="0"/>
              <a:t> </a:t>
            </a:r>
          </a:p>
          <a:p>
            <a:pPr marL="468630" lvl="1" indent="-285750"/>
            <a:r>
              <a:rPr lang="en-US" sz="1800" dirty="0" err="1" smtClean="0"/>
              <a:t>Eg</a:t>
            </a:r>
            <a:r>
              <a:rPr lang="en-US" sz="1800" dirty="0" smtClean="0"/>
              <a:t> if a </a:t>
            </a:r>
            <a:r>
              <a:rPr lang="en-US" sz="1800" dirty="0" err="1" smtClean="0"/>
              <a:t>Microservice</a:t>
            </a:r>
            <a:r>
              <a:rPr lang="en-US" sz="1800" dirty="0" smtClean="0"/>
              <a:t> is </a:t>
            </a:r>
            <a:r>
              <a:rPr lang="en-US" sz="1800" dirty="0" err="1" smtClean="0"/>
              <a:t>dependend</a:t>
            </a:r>
            <a:r>
              <a:rPr lang="en-US" sz="1800" dirty="0" smtClean="0"/>
              <a:t> on the Service A , Infrastructure component  B it is it better to know proactively which service is down. </a:t>
            </a:r>
          </a:p>
          <a:p>
            <a:pPr marL="285750" indent="-285750">
              <a:buFont typeface="Arial"/>
              <a:buChar char="•"/>
            </a:pPr>
            <a:r>
              <a:rPr lang="en-US" sz="1800" dirty="0" smtClean="0"/>
              <a:t>Enables Monitoring of </a:t>
            </a:r>
            <a:r>
              <a:rPr lang="en-US" sz="1800" dirty="0" err="1" smtClean="0"/>
              <a:t>Microservcies</a:t>
            </a:r>
            <a:r>
              <a:rPr lang="en-US" sz="1800" dirty="0" smtClean="0"/>
              <a:t>  </a:t>
            </a:r>
            <a:r>
              <a:rPr lang="en-US" sz="1800" dirty="0"/>
              <a:t>to check for correct operation.</a:t>
            </a:r>
          </a:p>
          <a:p>
            <a:pPr marL="285750" indent="-285750">
              <a:buFont typeface="Arial"/>
              <a:buChar char="•"/>
            </a:pPr>
            <a:r>
              <a:rPr lang="en-US" sz="1800" dirty="0" smtClean="0"/>
              <a:t>Easy to Monitoring </a:t>
            </a:r>
            <a:r>
              <a:rPr lang="en-US" sz="1800" dirty="0"/>
              <a:t>middle-tier or shared services to detect and isolate a failure that could disrupt other applications.</a:t>
            </a:r>
          </a:p>
          <a:p>
            <a:pPr marL="285750" indent="-285750">
              <a:buFont typeface="Arial"/>
              <a:buChar char="•"/>
            </a:pPr>
            <a:r>
              <a:rPr lang="en-US" sz="1800" dirty="0"/>
              <a:t>To complement existing instrumentation within the application, such as performance counters and error handlers. Health verification checking does not replace the requirement for logging and auditing in the application. Instrumentation can provide valuable information for an existing framework that monitors counters and error logs to detect failures or other issues. However, it cannot provide information if the application is unavailable.</a:t>
            </a:r>
            <a:endParaRPr lang="en-US" sz="1800" dirty="0" smtClean="0"/>
          </a:p>
          <a:p>
            <a:pPr marL="285750" indent="-285750">
              <a:buFont typeface="Arial"/>
              <a:buChar char="•"/>
            </a:pPr>
            <a:endParaRPr lang="en-US" sz="1400" dirty="0" smtClean="0"/>
          </a:p>
          <a:p>
            <a:endParaRPr lang="en-US" b="1" dirty="0"/>
          </a:p>
          <a:p>
            <a:pPr marL="457200" indent="-457200">
              <a:buFont typeface="Arial"/>
              <a:buChar char="•"/>
            </a:pPr>
            <a:endParaRPr lang="en-US" dirty="0" smtClean="0"/>
          </a:p>
          <a:p>
            <a:pPr marL="457200" indent="-457200">
              <a:buFont typeface="Arial"/>
              <a:buChar char="•"/>
            </a:pPr>
            <a:endParaRPr lang="en-US"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27</a:t>
            </a:fld>
            <a:endParaRPr lang="en-US" dirty="0"/>
          </a:p>
        </p:txBody>
      </p:sp>
    </p:spTree>
    <p:extLst>
      <p:ext uri="{BB962C8B-B14F-4D97-AF65-F5344CB8AC3E}">
        <p14:creationId xmlns:p14="http://schemas.microsoft.com/office/powerpoint/2010/main" val="379561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Text Placeholder 2"/>
          <p:cNvSpPr>
            <a:spLocks noGrp="1"/>
          </p:cNvSpPr>
          <p:nvPr>
            <p:ph type="body" sz="quarter" idx="10"/>
          </p:nvPr>
        </p:nvSpPr>
        <p:spPr/>
        <p:txBody>
          <a:bodyPr/>
          <a:lstStyle/>
          <a:p>
            <a:r>
              <a:rPr lang="en-US" sz="1600" dirty="0" smtClean="0"/>
              <a:t>State of </a:t>
            </a:r>
            <a:r>
              <a:rPr lang="en-US" sz="1600" dirty="0" err="1" smtClean="0"/>
              <a:t>Microservices</a:t>
            </a:r>
            <a:r>
              <a:rPr lang="en-US" sz="1600" dirty="0" smtClean="0"/>
              <a:t> : Adrian Cockcroft </a:t>
            </a:r>
          </a:p>
          <a:p>
            <a:r>
              <a:rPr lang="en-US" sz="1600" dirty="0" smtClean="0">
                <a:hlinkClick r:id="rId2"/>
              </a:rPr>
              <a:t>http</a:t>
            </a:r>
            <a:r>
              <a:rPr lang="en-US" sz="1600" dirty="0">
                <a:hlinkClick r:id="rId2"/>
              </a:rPr>
              <a:t>://thenewstack.io/dockercon-europe-adrian-cockcroft-on-the-state-of-microservices</a:t>
            </a:r>
            <a:r>
              <a:rPr lang="en-US" sz="1600" dirty="0" smtClean="0">
                <a:hlinkClick r:id="rId2"/>
              </a:rPr>
              <a:t>/</a:t>
            </a:r>
            <a:endParaRPr lang="en-US" sz="1600" dirty="0" smtClean="0"/>
          </a:p>
          <a:p>
            <a:endParaRPr lang="en-US" sz="1600" dirty="0" smtClean="0"/>
          </a:p>
          <a:p>
            <a:r>
              <a:rPr lang="en-US" sz="1600" dirty="0" smtClean="0"/>
              <a:t>Cloud Foundry Architecture  : </a:t>
            </a:r>
            <a:endParaRPr lang="en-US" sz="1600" dirty="0"/>
          </a:p>
          <a:p>
            <a:r>
              <a:rPr lang="en-US" sz="1600" dirty="0">
                <a:hlinkClick r:id="rId3"/>
              </a:rPr>
              <a:t>http://docs.cloudfoundry.org/concepts/architecture</a:t>
            </a:r>
            <a:r>
              <a:rPr lang="en-US" sz="1600" dirty="0" smtClean="0">
                <a:hlinkClick r:id="rId3"/>
              </a:rPr>
              <a:t>/</a:t>
            </a:r>
            <a:endParaRPr lang="en-US" sz="1600" dirty="0" smtClean="0"/>
          </a:p>
          <a:p>
            <a:endParaRPr lang="en-US" sz="1600" dirty="0" smtClean="0"/>
          </a:p>
          <a:p>
            <a:r>
              <a:rPr lang="en-US" sz="1600" dirty="0" err="1" smtClean="0"/>
              <a:t>Microservices</a:t>
            </a:r>
            <a:r>
              <a:rPr lang="en-US" sz="1600" dirty="0" smtClean="0"/>
              <a:t> Architecture  </a:t>
            </a:r>
            <a:r>
              <a:rPr lang="en-US" sz="1600" dirty="0"/>
              <a:t>: </a:t>
            </a:r>
          </a:p>
          <a:p>
            <a:r>
              <a:rPr lang="en-US" sz="1600" dirty="0">
                <a:hlinkClick r:id="rId4"/>
              </a:rPr>
              <a:t>www.infoq.com/</a:t>
            </a:r>
            <a:r>
              <a:rPr lang="en-US" sz="1600" dirty="0" smtClean="0">
                <a:hlinkClick r:id="rId4"/>
              </a:rPr>
              <a:t>microservices</a:t>
            </a:r>
            <a:endParaRPr lang="en-US" sz="1600" dirty="0" smtClean="0"/>
          </a:p>
          <a:p>
            <a:endParaRPr lang="en-US" sz="1600" dirty="0"/>
          </a:p>
          <a:p>
            <a:endParaRPr lang="en-US" sz="1600" dirty="0"/>
          </a:p>
        </p:txBody>
      </p:sp>
      <p:sp>
        <p:nvSpPr>
          <p:cNvPr id="6" name="Slide Number Placeholder 5"/>
          <p:cNvSpPr>
            <a:spLocks noGrp="1"/>
          </p:cNvSpPr>
          <p:nvPr>
            <p:ph type="sldNum" sz="quarter" idx="4"/>
          </p:nvPr>
        </p:nvSpPr>
        <p:spPr/>
        <p:txBody>
          <a:bodyPr/>
          <a:lstStyle/>
          <a:p>
            <a:fld id="{BFDC49DC-4C59-0B46-B4E4-08C86B3978D0}" type="slidenum">
              <a:rPr lang="en-US" smtClean="0"/>
              <a:pPr/>
              <a:t>28</a:t>
            </a:fld>
            <a:endParaRPr lang="en-US" dirty="0"/>
          </a:p>
        </p:txBody>
      </p:sp>
    </p:spTree>
    <p:extLst>
      <p:ext uri="{BB962C8B-B14F-4D97-AF65-F5344CB8AC3E}">
        <p14:creationId xmlns:p14="http://schemas.microsoft.com/office/powerpoint/2010/main" val="107315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46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sz="1400" dirty="0">
                <a:solidFill>
                  <a:schemeClr val="tx1"/>
                </a:solidFill>
              </a:rPr>
              <a:t>What is </a:t>
            </a:r>
            <a:r>
              <a:rPr lang="en-US" sz="1400" dirty="0" err="1">
                <a:solidFill>
                  <a:schemeClr val="tx1"/>
                </a:solidFill>
              </a:rPr>
              <a:t>IoT</a:t>
            </a:r>
            <a:r>
              <a:rPr lang="en-US" sz="1400" dirty="0">
                <a:solidFill>
                  <a:schemeClr val="tx1"/>
                </a:solidFill>
              </a:rPr>
              <a:t> and </a:t>
            </a:r>
            <a:r>
              <a:rPr lang="en-US" sz="1400" dirty="0" err="1" smtClean="0">
                <a:solidFill>
                  <a:schemeClr val="tx1"/>
                </a:solidFill>
              </a:rPr>
              <a:t>IIoT</a:t>
            </a:r>
            <a:r>
              <a:rPr lang="en-US" sz="1400" dirty="0" smtClean="0">
                <a:solidFill>
                  <a:schemeClr val="tx1"/>
                </a:solidFill>
              </a:rPr>
              <a:t>?</a:t>
            </a:r>
            <a:endParaRPr lang="en-US" sz="1400" dirty="0">
              <a:solidFill>
                <a:schemeClr val="tx1"/>
              </a:solidFill>
            </a:endParaRPr>
          </a:p>
          <a:p>
            <a:pPr lvl="0"/>
            <a:r>
              <a:rPr lang="en-US" sz="1400" dirty="0" err="1" smtClean="0">
                <a:solidFill>
                  <a:schemeClr val="tx1"/>
                </a:solidFill>
              </a:rPr>
              <a:t>IoT</a:t>
            </a:r>
            <a:r>
              <a:rPr lang="en-US" sz="1400" dirty="0" smtClean="0">
                <a:solidFill>
                  <a:schemeClr val="tx1"/>
                </a:solidFill>
              </a:rPr>
              <a:t> Reference Architecture </a:t>
            </a:r>
          </a:p>
          <a:p>
            <a:pPr lvl="3"/>
            <a:r>
              <a:rPr lang="en-US" sz="1200" dirty="0">
                <a:solidFill>
                  <a:schemeClr val="tx1"/>
                </a:solidFill>
              </a:rPr>
              <a:t>Java Professionals  skills</a:t>
            </a:r>
          </a:p>
          <a:p>
            <a:pPr lvl="3"/>
            <a:r>
              <a:rPr lang="en-US" sz="1200" dirty="0">
                <a:solidFill>
                  <a:schemeClr val="tx1"/>
                </a:solidFill>
              </a:rPr>
              <a:t>New opportunities</a:t>
            </a:r>
          </a:p>
          <a:p>
            <a:pPr lvl="0"/>
            <a:r>
              <a:rPr lang="en-US" sz="1400" dirty="0" smtClean="0">
                <a:solidFill>
                  <a:schemeClr val="tx1"/>
                </a:solidFill>
              </a:rPr>
              <a:t>Platform </a:t>
            </a:r>
            <a:r>
              <a:rPr lang="en-US" sz="1400" dirty="0">
                <a:solidFill>
                  <a:schemeClr val="tx1"/>
                </a:solidFill>
              </a:rPr>
              <a:t>Tier </a:t>
            </a:r>
          </a:p>
          <a:p>
            <a:pPr lvl="3"/>
            <a:r>
              <a:rPr lang="en-US" sz="1200" dirty="0">
                <a:solidFill>
                  <a:schemeClr val="tx1"/>
                </a:solidFill>
              </a:rPr>
              <a:t>Introduce Micro Services- complete</a:t>
            </a:r>
          </a:p>
          <a:p>
            <a:pPr lvl="3"/>
            <a:r>
              <a:rPr lang="en-US" sz="1200" dirty="0">
                <a:solidFill>
                  <a:schemeClr val="tx1"/>
                </a:solidFill>
              </a:rPr>
              <a:t>Introduce different </a:t>
            </a:r>
            <a:r>
              <a:rPr lang="en-US" sz="1200" dirty="0" err="1">
                <a:solidFill>
                  <a:schemeClr val="tx1"/>
                </a:solidFill>
              </a:rPr>
              <a:t>IoT</a:t>
            </a:r>
            <a:r>
              <a:rPr lang="en-US" sz="1200" dirty="0">
                <a:solidFill>
                  <a:schemeClr val="tx1"/>
                </a:solidFill>
              </a:rPr>
              <a:t> </a:t>
            </a:r>
            <a:r>
              <a:rPr lang="en-US" sz="1200" dirty="0" smtClean="0">
                <a:solidFill>
                  <a:schemeClr val="tx1"/>
                </a:solidFill>
              </a:rPr>
              <a:t>Platforms</a:t>
            </a:r>
            <a:endParaRPr lang="en-US" sz="1200" dirty="0">
              <a:solidFill>
                <a:schemeClr val="tx1"/>
              </a:solidFill>
            </a:endParaRPr>
          </a:p>
          <a:p>
            <a:r>
              <a:rPr lang="en-US" sz="1400" dirty="0">
                <a:solidFill>
                  <a:schemeClr val="tx1"/>
                </a:solidFill>
              </a:rPr>
              <a:t> </a:t>
            </a:r>
            <a:r>
              <a:rPr lang="en-US" sz="1400" dirty="0" smtClean="0">
                <a:solidFill>
                  <a:schemeClr val="tx1"/>
                </a:solidFill>
              </a:rPr>
              <a:t>Loosely </a:t>
            </a:r>
            <a:r>
              <a:rPr lang="en-US" sz="1400" dirty="0">
                <a:solidFill>
                  <a:schemeClr val="tx1"/>
                </a:solidFill>
              </a:rPr>
              <a:t>coupled API’s</a:t>
            </a:r>
          </a:p>
          <a:p>
            <a:pPr marL="0" lvl="1" indent="0">
              <a:buNone/>
            </a:pPr>
            <a:r>
              <a:rPr lang="en-US" sz="1400" dirty="0">
                <a:solidFill>
                  <a:schemeClr val="tx1"/>
                </a:solidFill>
              </a:rPr>
              <a:t>Best Practices of developing for </a:t>
            </a:r>
            <a:r>
              <a:rPr lang="en-US" sz="1400" dirty="0" err="1">
                <a:solidFill>
                  <a:schemeClr val="tx1"/>
                </a:solidFill>
              </a:rPr>
              <a:t>MicroServices</a:t>
            </a:r>
            <a:endParaRPr lang="en-US" sz="1400" dirty="0">
              <a:solidFill>
                <a:schemeClr val="tx1"/>
              </a:solidFill>
            </a:endParaRPr>
          </a:p>
          <a:p>
            <a:r>
              <a:rPr lang="en-US" sz="1400" dirty="0"/>
              <a:t> </a:t>
            </a:r>
          </a:p>
          <a:p>
            <a:endParaRPr lang="en-US" sz="1400" dirty="0"/>
          </a:p>
        </p:txBody>
      </p:sp>
    </p:spTree>
    <p:extLst>
      <p:ext uri="{BB962C8B-B14F-4D97-AF65-F5344CB8AC3E}">
        <p14:creationId xmlns:p14="http://schemas.microsoft.com/office/powerpoint/2010/main" val="7039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About </a:t>
            </a:r>
            <a:r>
              <a:rPr lang="en-US" dirty="0" err="1" smtClean="0"/>
              <a:t>Shyam@GE</a:t>
            </a:r>
            <a:endParaRPr lang="en-US" dirty="0"/>
          </a:p>
        </p:txBody>
      </p:sp>
      <p:sp>
        <p:nvSpPr>
          <p:cNvPr id="11" name="Content Placeholder 10"/>
          <p:cNvSpPr>
            <a:spLocks noGrp="1"/>
          </p:cNvSpPr>
          <p:nvPr>
            <p:ph idx="1"/>
          </p:nvPr>
        </p:nvSpPr>
        <p:spPr>
          <a:xfrm>
            <a:off x="411480" y="1097661"/>
            <a:ext cx="8311896" cy="3383280"/>
          </a:xfrm>
        </p:spPr>
        <p:txBody>
          <a:bodyPr/>
          <a:lstStyle/>
          <a:p>
            <a:pPr marL="457200" indent="-457200">
              <a:buFont typeface="Arial" panose="020B0604020202020204" pitchFamily="34" charset="0"/>
              <a:buChar char="•"/>
            </a:pPr>
            <a:r>
              <a:rPr lang="en-US" sz="2400" dirty="0" smtClean="0">
                <a:solidFill>
                  <a:schemeClr val="tx1"/>
                </a:solidFill>
              </a:rPr>
              <a:t>Principal Architect, working on Industrial Internet at GE</a:t>
            </a:r>
          </a:p>
          <a:p>
            <a:pPr marL="457200" indent="-457200">
              <a:buFont typeface="Arial" panose="020B0604020202020204" pitchFamily="34" charset="0"/>
              <a:buChar char="•"/>
            </a:pPr>
            <a:r>
              <a:rPr lang="en-US" sz="2400" dirty="0" smtClean="0">
                <a:solidFill>
                  <a:schemeClr val="tx1"/>
                </a:solidFill>
              </a:rPr>
              <a:t>Oracle Certified DBA since 1998, Certified in Oracle BI and BI Applications</a:t>
            </a:r>
          </a:p>
          <a:p>
            <a:pPr marL="457200" indent="-457200">
              <a:buFont typeface="Arial" panose="020B0604020202020204" pitchFamily="34" charset="0"/>
              <a:buChar char="•"/>
            </a:pPr>
            <a:r>
              <a:rPr lang="en-US" sz="2400" dirty="0" smtClean="0">
                <a:solidFill>
                  <a:schemeClr val="tx1"/>
                </a:solidFill>
              </a:rPr>
              <a:t>Director of Special Interest Groups (SIG’s) as Board Member of IOUG (30K+ members)</a:t>
            </a:r>
          </a:p>
          <a:p>
            <a:pPr marL="457200" indent="-457200">
              <a:buFont typeface="Arial" panose="020B0604020202020204" pitchFamily="34" charset="0"/>
              <a:buChar char="•"/>
            </a:pPr>
            <a:r>
              <a:rPr lang="en-US" sz="2400" dirty="0" smtClean="0">
                <a:solidFill>
                  <a:schemeClr val="tx1"/>
                </a:solidFill>
              </a:rPr>
              <a:t>Founder/President of Oracle </a:t>
            </a:r>
            <a:r>
              <a:rPr lang="en-US" sz="2400" dirty="0" err="1" smtClean="0">
                <a:solidFill>
                  <a:schemeClr val="tx1"/>
                </a:solidFill>
              </a:rPr>
              <a:t>Exadata</a:t>
            </a:r>
            <a:r>
              <a:rPr lang="en-US" sz="2400" dirty="0" smtClean="0">
                <a:solidFill>
                  <a:schemeClr val="tx1"/>
                </a:solidFill>
              </a:rPr>
              <a:t> SIG (10K members) and BIWA SIG (2.7K members), </a:t>
            </a:r>
            <a:r>
              <a:rPr lang="en-US" sz="2400" dirty="0" err="1" smtClean="0">
                <a:solidFill>
                  <a:schemeClr val="tx1"/>
                </a:solidFill>
              </a:rPr>
              <a:t>IoT</a:t>
            </a:r>
            <a:r>
              <a:rPr lang="en-US" sz="2400" dirty="0" smtClean="0">
                <a:solidFill>
                  <a:schemeClr val="tx1"/>
                </a:solidFill>
              </a:rPr>
              <a:t> </a:t>
            </a:r>
            <a:r>
              <a:rPr lang="en-US" sz="2400" dirty="0" err="1" smtClean="0">
                <a:solidFill>
                  <a:schemeClr val="tx1"/>
                </a:solidFill>
              </a:rPr>
              <a:t>Meetup</a:t>
            </a:r>
            <a:r>
              <a:rPr lang="en-US" sz="2400" dirty="0" smtClean="0">
                <a:solidFill>
                  <a:schemeClr val="tx1"/>
                </a:solidFill>
              </a:rPr>
              <a:t> in Bay Area</a:t>
            </a:r>
          </a:p>
          <a:p>
            <a:pPr marL="457200" indent="-457200">
              <a:buFont typeface="Arial" panose="020B0604020202020204" pitchFamily="34" charset="0"/>
              <a:buChar char="•"/>
            </a:pPr>
            <a:r>
              <a:rPr lang="en-US" sz="2400" dirty="0" smtClean="0">
                <a:solidFill>
                  <a:schemeClr val="tx1"/>
                </a:solidFill>
              </a:rPr>
              <a:t>Speaker at OOW since 2003</a:t>
            </a:r>
          </a:p>
          <a:p>
            <a:pPr marL="457200" indent="-457200">
              <a:buFont typeface="Arial" panose="020B0604020202020204" pitchFamily="34" charset="0"/>
              <a:buChar char="•"/>
            </a:pPr>
            <a:r>
              <a:rPr lang="en-US" sz="2400" dirty="0" smtClean="0">
                <a:solidFill>
                  <a:schemeClr val="tx1"/>
                </a:solidFill>
              </a:rPr>
              <a:t>MBA and MS from Florida Atlantic University</a:t>
            </a:r>
          </a:p>
          <a:p>
            <a:endParaRPr lang="en-US" sz="2600" dirty="0" smtClean="0"/>
          </a:p>
          <a:p>
            <a:endParaRPr lang="en-US" sz="2600" dirty="0"/>
          </a:p>
        </p:txBody>
      </p:sp>
      <p:sp>
        <p:nvSpPr>
          <p:cNvPr id="5" name="Slide Number Placeholder 4"/>
          <p:cNvSpPr>
            <a:spLocks noGrp="1"/>
          </p:cNvSpPr>
          <p:nvPr>
            <p:ph type="sldNum" sz="quarter" idx="4294967295"/>
          </p:nvPr>
        </p:nvSpPr>
        <p:spPr>
          <a:xfrm>
            <a:off x="8459212" y="6556248"/>
            <a:ext cx="286320" cy="182880"/>
          </a:xfrm>
          <a:prstGeom prst="rect">
            <a:avLst/>
          </a:prstGeom>
        </p:spPr>
        <p:txBody>
          <a:bodyPr/>
          <a:lstStyle/>
          <a:p>
            <a:fld id="{C51EAA63-D034-42AE-91FA-B13B9518C7BE}" type="slidenum">
              <a:rPr lang="en-US" smtClean="0"/>
              <a:pPr/>
              <a:t>30</a:t>
            </a:fld>
            <a:endParaRPr lang="en-US" dirty="0"/>
          </a:p>
        </p:txBody>
      </p:sp>
    </p:spTree>
    <p:extLst>
      <p:ext uri="{BB962C8B-B14F-4D97-AF65-F5344CB8AC3E}">
        <p14:creationId xmlns:p14="http://schemas.microsoft.com/office/powerpoint/2010/main" val="413023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About JT@GE</a:t>
            </a:r>
            <a:endParaRPr lang="en-US" dirty="0"/>
          </a:p>
        </p:txBody>
      </p:sp>
      <p:sp>
        <p:nvSpPr>
          <p:cNvPr id="11" name="Content Placeholder 10"/>
          <p:cNvSpPr>
            <a:spLocks noGrp="1"/>
          </p:cNvSpPr>
          <p:nvPr>
            <p:ph idx="1"/>
          </p:nvPr>
        </p:nvSpPr>
        <p:spPr>
          <a:xfrm>
            <a:off x="411480" y="1097661"/>
            <a:ext cx="8311896" cy="3383280"/>
          </a:xfrm>
        </p:spPr>
        <p:txBody>
          <a:bodyPr/>
          <a:lstStyle/>
          <a:p>
            <a:pPr marL="457200" indent="-457200">
              <a:buFont typeface="Arial" panose="020B0604020202020204" pitchFamily="34" charset="0"/>
              <a:buChar char="•"/>
            </a:pPr>
            <a:r>
              <a:rPr lang="en-US" sz="2400" dirty="0" smtClean="0">
                <a:solidFill>
                  <a:schemeClr val="tx1"/>
                </a:solidFill>
              </a:rPr>
              <a:t>Dev </a:t>
            </a:r>
            <a:r>
              <a:rPr lang="en-US" sz="2400" dirty="0" err="1" smtClean="0">
                <a:solidFill>
                  <a:schemeClr val="tx1"/>
                </a:solidFill>
              </a:rPr>
              <a:t>Mgr</a:t>
            </a:r>
            <a:r>
              <a:rPr lang="en-US" sz="2400" dirty="0" smtClean="0">
                <a:solidFill>
                  <a:schemeClr val="tx1"/>
                </a:solidFill>
              </a:rPr>
              <a:t> for Software, working on Industrial Internet at GE</a:t>
            </a:r>
          </a:p>
          <a:p>
            <a:endParaRPr lang="en-US" sz="2600" dirty="0" smtClean="0"/>
          </a:p>
          <a:p>
            <a:endParaRPr lang="en-US" sz="2600" dirty="0"/>
          </a:p>
        </p:txBody>
      </p:sp>
      <p:sp>
        <p:nvSpPr>
          <p:cNvPr id="5" name="Slide Number Placeholder 4"/>
          <p:cNvSpPr>
            <a:spLocks noGrp="1"/>
          </p:cNvSpPr>
          <p:nvPr>
            <p:ph type="sldNum" sz="quarter" idx="4294967295"/>
          </p:nvPr>
        </p:nvSpPr>
        <p:spPr>
          <a:xfrm>
            <a:off x="8459212" y="6556248"/>
            <a:ext cx="286320" cy="182880"/>
          </a:xfrm>
          <a:prstGeom prst="rect">
            <a:avLst/>
          </a:prstGeom>
        </p:spPr>
        <p:txBody>
          <a:bodyPr/>
          <a:lstStyle/>
          <a:p>
            <a:fld id="{C51EAA63-D034-42AE-91FA-B13B9518C7BE}" type="slidenum">
              <a:rPr lang="en-US" smtClean="0"/>
              <a:pPr/>
              <a:t>31</a:t>
            </a:fld>
            <a:endParaRPr lang="en-US" dirty="0"/>
          </a:p>
        </p:txBody>
      </p:sp>
    </p:spTree>
    <p:extLst>
      <p:ext uri="{BB962C8B-B14F-4D97-AF65-F5344CB8AC3E}">
        <p14:creationId xmlns:p14="http://schemas.microsoft.com/office/powerpoint/2010/main" val="35002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IoT</a:t>
            </a:r>
            <a:r>
              <a:rPr lang="en-US" dirty="0" smtClean="0"/>
              <a:t> is at </a:t>
            </a:r>
            <a:r>
              <a:rPr lang="en-US" dirty="0" smtClean="0"/>
              <a:t>the Peak of Hype</a:t>
            </a:r>
            <a:r>
              <a:rPr lang="en-US" dirty="0" smtClean="0"/>
              <a:t/>
            </a:r>
            <a:br>
              <a:rPr lang="en-US" dirty="0" smtClean="0"/>
            </a:br>
            <a:endParaRPr lang="en-US" dirty="0"/>
          </a:p>
        </p:txBody>
      </p:sp>
      <p:sp>
        <p:nvSpPr>
          <p:cNvPr id="5" name="Slide Number Placeholder 4"/>
          <p:cNvSpPr>
            <a:spLocks noGrp="1"/>
          </p:cNvSpPr>
          <p:nvPr>
            <p:ph type="sldNum" sz="quarter" idx="4294967295"/>
          </p:nvPr>
        </p:nvSpPr>
        <p:spPr>
          <a:xfrm>
            <a:off x="8459212" y="6556248"/>
            <a:ext cx="286320" cy="182880"/>
          </a:xfrm>
          <a:prstGeom prst="rect">
            <a:avLst/>
          </a:prstGeom>
        </p:spPr>
        <p:txBody>
          <a:bodyPr/>
          <a:lstStyle/>
          <a:p>
            <a:fld id="{C51EAA63-D034-42AE-91FA-B13B9518C7BE}" type="slidenum">
              <a:rPr lang="en-US" smtClean="0"/>
              <a:pPr/>
              <a:t>4</a:t>
            </a:fld>
            <a:endParaRPr lang="en-US" dirty="0"/>
          </a:p>
        </p:txBody>
      </p:sp>
      <p:sp>
        <p:nvSpPr>
          <p:cNvPr id="4" name="TextBox 3"/>
          <p:cNvSpPr txBox="1"/>
          <p:nvPr/>
        </p:nvSpPr>
        <p:spPr>
          <a:xfrm>
            <a:off x="4837824" y="1463040"/>
            <a:ext cx="671979" cy="369332"/>
          </a:xfrm>
          <a:prstGeom prst="rect">
            <a:avLst/>
          </a:prstGeom>
          <a:noFill/>
        </p:spPr>
        <p:txBody>
          <a:bodyPr wrap="none" rtlCol="0">
            <a:spAutoFit/>
          </a:bodyPr>
          <a:lstStyle/>
          <a:p>
            <a:r>
              <a:rPr lang="en-US" dirty="0" smtClean="0"/>
              <a:t>2015</a:t>
            </a:r>
            <a:endParaRPr lang="en-US" dirty="0"/>
          </a:p>
        </p:txBody>
      </p:sp>
      <p:sp>
        <p:nvSpPr>
          <p:cNvPr id="9" name="TextBox 8"/>
          <p:cNvSpPr txBox="1"/>
          <p:nvPr/>
        </p:nvSpPr>
        <p:spPr>
          <a:xfrm>
            <a:off x="8392638" y="1545336"/>
            <a:ext cx="671979" cy="369332"/>
          </a:xfrm>
          <a:prstGeom prst="rect">
            <a:avLst/>
          </a:prstGeom>
          <a:noFill/>
        </p:spPr>
        <p:txBody>
          <a:bodyPr wrap="none" rtlCol="0">
            <a:spAutoFit/>
          </a:bodyPr>
          <a:lstStyle/>
          <a:p>
            <a:r>
              <a:rPr lang="en-US" dirty="0" smtClean="0"/>
              <a:t>2014</a:t>
            </a:r>
            <a:endParaRPr lang="en-US" dirty="0"/>
          </a:p>
        </p:txBody>
      </p:sp>
      <p:sp>
        <p:nvSpPr>
          <p:cNvPr id="10" name="TextBox 9"/>
          <p:cNvSpPr txBox="1"/>
          <p:nvPr/>
        </p:nvSpPr>
        <p:spPr>
          <a:xfrm>
            <a:off x="8387386" y="4387703"/>
            <a:ext cx="671979" cy="369332"/>
          </a:xfrm>
          <a:prstGeom prst="rect">
            <a:avLst/>
          </a:prstGeom>
          <a:noFill/>
        </p:spPr>
        <p:txBody>
          <a:bodyPr wrap="none" rtlCol="0">
            <a:spAutoFit/>
          </a:bodyPr>
          <a:lstStyle/>
          <a:p>
            <a:r>
              <a:rPr lang="en-US" dirty="0" smtClean="0"/>
              <a:t>2013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463098"/>
            <a:ext cx="663892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8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flipH="1">
            <a:off x="5392734" y="3493954"/>
            <a:ext cx="1738944" cy="3478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239599" y="3244422"/>
            <a:ext cx="1275377" cy="132757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355820" y="2009775"/>
            <a:ext cx="1557710" cy="14192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280757" y="1565880"/>
            <a:ext cx="346394" cy="179042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05393" y="3429000"/>
            <a:ext cx="1123798" cy="167679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1212" y="1919015"/>
            <a:ext cx="2213078" cy="13455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8517" y="438633"/>
            <a:ext cx="1547321" cy="877163"/>
          </a:xfrm>
          <a:prstGeom prst="rect">
            <a:avLst/>
          </a:prstGeom>
          <a:noFill/>
        </p:spPr>
        <p:txBody>
          <a:bodyPr wrap="square" rtlCol="0">
            <a:spAutoFit/>
          </a:bodyPr>
          <a:lstStyle/>
          <a:p>
            <a:pPr algn="ctr">
              <a:lnSpc>
                <a:spcPct val="85000"/>
              </a:lnSpc>
            </a:pPr>
            <a:r>
              <a:rPr lang="en-US" sz="2800" b="1" dirty="0" smtClean="0">
                <a:solidFill>
                  <a:schemeClr val="accent2"/>
                </a:solidFill>
                <a:latin typeface="+mj-lt"/>
              </a:rPr>
              <a:t>Cloud</a:t>
            </a:r>
            <a:r>
              <a:rPr lang="en-US" sz="1600" dirty="0" smtClean="0">
                <a:solidFill>
                  <a:schemeClr val="accent2"/>
                </a:solidFill>
              </a:rPr>
              <a:t/>
            </a:r>
            <a:br>
              <a:rPr lang="en-US" sz="1600" dirty="0" smtClean="0">
                <a:solidFill>
                  <a:schemeClr val="accent2"/>
                </a:solidFill>
              </a:rPr>
            </a:br>
            <a:r>
              <a:rPr lang="en-US" sz="1600" dirty="0" smtClean="0">
                <a:solidFill>
                  <a:schemeClr val="tx1">
                    <a:lumMod val="65000"/>
                    <a:lumOff val="35000"/>
                  </a:schemeClr>
                </a:solidFill>
                <a:latin typeface="+mj-lt"/>
              </a:rPr>
              <a:t>for efficiency and agility</a:t>
            </a:r>
            <a:endParaRPr lang="en-US" sz="1600" dirty="0" smtClean="0">
              <a:solidFill>
                <a:schemeClr val="accent2"/>
              </a:solidFill>
              <a:latin typeface="+mj-lt"/>
            </a:endParaRPr>
          </a:p>
        </p:txBody>
      </p:sp>
      <p:sp>
        <p:nvSpPr>
          <p:cNvPr id="16" name="TextBox 15"/>
          <p:cNvSpPr txBox="1"/>
          <p:nvPr/>
        </p:nvSpPr>
        <p:spPr>
          <a:xfrm>
            <a:off x="4773868" y="440864"/>
            <a:ext cx="1531650" cy="1034129"/>
          </a:xfrm>
          <a:prstGeom prst="rect">
            <a:avLst/>
          </a:prstGeom>
          <a:noFill/>
        </p:spPr>
        <p:txBody>
          <a:bodyPr wrap="square" rtlCol="0">
            <a:spAutoFit/>
          </a:bodyPr>
          <a:lstStyle/>
          <a:p>
            <a:pPr algn="ctr">
              <a:lnSpc>
                <a:spcPct val="85000"/>
              </a:lnSpc>
            </a:pPr>
            <a:r>
              <a:rPr lang="en-US" sz="1600" dirty="0" smtClean="0">
                <a:solidFill>
                  <a:schemeClr val="tx1">
                    <a:lumMod val="65000"/>
                    <a:lumOff val="35000"/>
                  </a:schemeClr>
                </a:solidFill>
                <a:latin typeface="+mj-lt"/>
              </a:rPr>
              <a:t>Going mobile: anytime/ anywhere </a:t>
            </a:r>
            <a:r>
              <a:rPr lang="en-US" sz="2400" b="1" dirty="0">
                <a:solidFill>
                  <a:schemeClr val="accent3"/>
                </a:solidFill>
                <a:latin typeface="+mj-lt"/>
              </a:rPr>
              <a:t>A</a:t>
            </a:r>
            <a:r>
              <a:rPr lang="en-US" sz="2400" b="1" dirty="0" smtClean="0">
                <a:solidFill>
                  <a:schemeClr val="accent3"/>
                </a:solidFill>
                <a:latin typeface="+mj-lt"/>
              </a:rPr>
              <a:t>ccess</a:t>
            </a:r>
            <a:endParaRPr lang="en-US" sz="1800" b="1" dirty="0" smtClean="0">
              <a:solidFill>
                <a:schemeClr val="accent3"/>
              </a:solidFill>
              <a:latin typeface="+mj-lt"/>
            </a:endParaRPr>
          </a:p>
        </p:txBody>
      </p:sp>
      <p:sp>
        <p:nvSpPr>
          <p:cNvPr id="17" name="TextBox 16"/>
          <p:cNvSpPr txBox="1"/>
          <p:nvPr/>
        </p:nvSpPr>
        <p:spPr>
          <a:xfrm>
            <a:off x="7269695" y="901570"/>
            <a:ext cx="1585484" cy="624786"/>
          </a:xfrm>
          <a:prstGeom prst="rect">
            <a:avLst/>
          </a:prstGeom>
          <a:noFill/>
        </p:spPr>
        <p:txBody>
          <a:bodyPr wrap="square" rtlCol="0">
            <a:spAutoFit/>
          </a:bodyPr>
          <a:lstStyle/>
          <a:p>
            <a:pPr algn="ctr">
              <a:lnSpc>
                <a:spcPct val="85000"/>
              </a:lnSpc>
            </a:pPr>
            <a:r>
              <a:rPr lang="en-US" sz="1600" dirty="0" smtClean="0">
                <a:solidFill>
                  <a:schemeClr val="tx1">
                    <a:lumMod val="65000"/>
                    <a:lumOff val="35000"/>
                  </a:schemeClr>
                </a:solidFill>
                <a:latin typeface="+mj-lt"/>
              </a:rPr>
              <a:t>End-to-end</a:t>
            </a:r>
            <a:br>
              <a:rPr lang="en-US" sz="1600" dirty="0" smtClean="0">
                <a:solidFill>
                  <a:schemeClr val="tx1">
                    <a:lumMod val="65000"/>
                    <a:lumOff val="35000"/>
                  </a:schemeClr>
                </a:solidFill>
                <a:latin typeface="+mj-lt"/>
              </a:rPr>
            </a:br>
            <a:r>
              <a:rPr lang="en-US" sz="2400" b="1" dirty="0">
                <a:solidFill>
                  <a:schemeClr val="accent1"/>
                </a:solidFill>
                <a:latin typeface="+mj-lt"/>
              </a:rPr>
              <a:t>S</a:t>
            </a:r>
            <a:r>
              <a:rPr lang="en-US" sz="2400" b="1" dirty="0" smtClean="0">
                <a:solidFill>
                  <a:schemeClr val="accent1"/>
                </a:solidFill>
                <a:latin typeface="+mj-lt"/>
              </a:rPr>
              <a:t>ecurity</a:t>
            </a:r>
            <a:endParaRPr lang="en-US" sz="1600" b="1" dirty="0" smtClean="0">
              <a:solidFill>
                <a:schemeClr val="accent1"/>
              </a:solidFill>
              <a:latin typeface="+mj-lt"/>
            </a:endParaRPr>
          </a:p>
        </p:txBody>
      </p:sp>
      <p:sp>
        <p:nvSpPr>
          <p:cNvPr id="18" name="TextBox 17"/>
          <p:cNvSpPr txBox="1"/>
          <p:nvPr/>
        </p:nvSpPr>
        <p:spPr>
          <a:xfrm>
            <a:off x="402635" y="2516047"/>
            <a:ext cx="1547321" cy="824841"/>
          </a:xfrm>
          <a:prstGeom prst="rect">
            <a:avLst/>
          </a:prstGeom>
          <a:noFill/>
        </p:spPr>
        <p:txBody>
          <a:bodyPr wrap="square" rtlCol="0">
            <a:spAutoFit/>
          </a:bodyPr>
          <a:lstStyle/>
          <a:p>
            <a:pPr algn="ctr">
              <a:lnSpc>
                <a:spcPct val="85000"/>
              </a:lnSpc>
            </a:pPr>
            <a:r>
              <a:rPr lang="en-US" sz="1600" dirty="0" smtClean="0">
                <a:solidFill>
                  <a:schemeClr val="tx1">
                    <a:lumMod val="65000"/>
                    <a:lumOff val="35000"/>
                  </a:schemeClr>
                </a:solidFill>
                <a:latin typeface="+mj-lt"/>
              </a:rPr>
              <a:t>Predictive</a:t>
            </a:r>
            <a:br>
              <a:rPr lang="en-US" sz="1600" dirty="0" smtClean="0">
                <a:solidFill>
                  <a:schemeClr val="tx1">
                    <a:lumMod val="65000"/>
                    <a:lumOff val="35000"/>
                  </a:schemeClr>
                </a:solidFill>
                <a:latin typeface="+mj-lt"/>
              </a:rPr>
            </a:br>
            <a:r>
              <a:rPr lang="en-US" sz="1600" dirty="0" smtClean="0">
                <a:solidFill>
                  <a:schemeClr val="tx1">
                    <a:lumMod val="65000"/>
                    <a:lumOff val="35000"/>
                  </a:schemeClr>
                </a:solidFill>
                <a:latin typeface="+mj-lt"/>
              </a:rPr>
              <a:t>insights from</a:t>
            </a:r>
            <a:br>
              <a:rPr lang="en-US" sz="1600" dirty="0" smtClean="0">
                <a:solidFill>
                  <a:schemeClr val="tx1">
                    <a:lumMod val="65000"/>
                    <a:lumOff val="35000"/>
                  </a:schemeClr>
                </a:solidFill>
                <a:latin typeface="+mj-lt"/>
              </a:rPr>
            </a:br>
            <a:r>
              <a:rPr lang="en-US" sz="2400" b="1" dirty="0" smtClean="0">
                <a:solidFill>
                  <a:schemeClr val="accent4"/>
                </a:solidFill>
                <a:latin typeface="+mj-lt"/>
              </a:rPr>
              <a:t>Big Data</a:t>
            </a:r>
            <a:endParaRPr lang="en-US" sz="1800" b="1" dirty="0" smtClean="0">
              <a:solidFill>
                <a:schemeClr val="accent4"/>
              </a:solidFill>
              <a:latin typeface="+mj-lt"/>
            </a:endParaRPr>
          </a:p>
        </p:txBody>
      </p:sp>
      <p:sp>
        <p:nvSpPr>
          <p:cNvPr id="23" name="TextBox 22"/>
          <p:cNvSpPr txBox="1"/>
          <p:nvPr/>
        </p:nvSpPr>
        <p:spPr>
          <a:xfrm>
            <a:off x="4584594" y="5746570"/>
            <a:ext cx="2702327" cy="570926"/>
          </a:xfrm>
          <a:prstGeom prst="rect">
            <a:avLst/>
          </a:prstGeom>
          <a:noFill/>
        </p:spPr>
        <p:txBody>
          <a:bodyPr wrap="square" rtlCol="0">
            <a:spAutoFit/>
          </a:bodyPr>
          <a:lstStyle/>
          <a:p>
            <a:pPr algn="ctr">
              <a:lnSpc>
                <a:spcPct val="85000"/>
              </a:lnSpc>
            </a:pPr>
            <a:r>
              <a:rPr lang="en-US" sz="1600" dirty="0" smtClean="0">
                <a:solidFill>
                  <a:schemeClr val="tx1">
                    <a:lumMod val="65000"/>
                    <a:lumOff val="35000"/>
                  </a:schemeClr>
                </a:solidFill>
                <a:latin typeface="+mj-lt"/>
              </a:rPr>
              <a:t>Transition to</a:t>
            </a:r>
            <a:br>
              <a:rPr lang="en-US" sz="1600" dirty="0" smtClean="0">
                <a:solidFill>
                  <a:schemeClr val="tx1">
                    <a:lumMod val="65000"/>
                    <a:lumOff val="35000"/>
                  </a:schemeClr>
                </a:solidFill>
                <a:latin typeface="+mj-lt"/>
              </a:rPr>
            </a:br>
            <a:r>
              <a:rPr lang="en-US" sz="2000" b="1" dirty="0" smtClean="0">
                <a:solidFill>
                  <a:schemeClr val="accent3"/>
                </a:solidFill>
                <a:latin typeface="+mj-lt"/>
              </a:rPr>
              <a:t>“Brilliant machines” </a:t>
            </a:r>
            <a:endParaRPr lang="en-US" sz="2000" b="1" dirty="0">
              <a:solidFill>
                <a:schemeClr val="accent3"/>
              </a:solidFill>
              <a:latin typeface="+mj-lt"/>
            </a:endParaRPr>
          </a:p>
        </p:txBody>
      </p:sp>
      <p:sp>
        <p:nvSpPr>
          <p:cNvPr id="24" name="TextBox 23"/>
          <p:cNvSpPr txBox="1"/>
          <p:nvPr/>
        </p:nvSpPr>
        <p:spPr>
          <a:xfrm>
            <a:off x="669528" y="5348236"/>
            <a:ext cx="2667786" cy="832536"/>
          </a:xfrm>
          <a:prstGeom prst="rect">
            <a:avLst/>
          </a:prstGeom>
          <a:noFill/>
        </p:spPr>
        <p:txBody>
          <a:bodyPr wrap="square" rtlCol="0">
            <a:spAutoFit/>
          </a:bodyPr>
          <a:lstStyle/>
          <a:p>
            <a:pPr algn="ctr">
              <a:lnSpc>
                <a:spcPct val="85000"/>
              </a:lnSpc>
            </a:pPr>
            <a:r>
              <a:rPr lang="en-US" sz="1600" dirty="0" smtClean="0">
                <a:solidFill>
                  <a:schemeClr val="accent5"/>
                </a:solidFill>
              </a:rPr>
              <a:t>Cloud based Integrated </a:t>
            </a:r>
          </a:p>
          <a:p>
            <a:pPr algn="ctr">
              <a:lnSpc>
                <a:spcPct val="85000"/>
              </a:lnSpc>
            </a:pPr>
            <a:r>
              <a:rPr lang="en-US" sz="2000" b="1" dirty="0" smtClean="0">
                <a:solidFill>
                  <a:schemeClr val="tx2"/>
                </a:solidFill>
                <a:latin typeface="+mj-lt"/>
              </a:rPr>
              <a:t>Asset </a:t>
            </a:r>
          </a:p>
          <a:p>
            <a:pPr algn="ctr">
              <a:lnSpc>
                <a:spcPct val="85000"/>
              </a:lnSpc>
            </a:pPr>
            <a:r>
              <a:rPr lang="en-US" sz="2000" b="1" dirty="0" smtClean="0">
                <a:solidFill>
                  <a:schemeClr val="tx2"/>
                </a:solidFill>
                <a:latin typeface="+mj-lt"/>
              </a:rPr>
              <a:t>Management</a:t>
            </a:r>
            <a:endParaRPr lang="en-US" sz="2000" dirty="0">
              <a:solidFill>
                <a:schemeClr val="tx1">
                  <a:lumMod val="65000"/>
                  <a:lumOff val="35000"/>
                </a:schemeClr>
              </a:solidFill>
              <a:latin typeface="+mj-lt"/>
            </a:endParaRPr>
          </a:p>
        </p:txBody>
      </p:sp>
      <p:cxnSp>
        <p:nvCxnSpPr>
          <p:cNvPr id="38" name="Straight Connector 37"/>
          <p:cNvCxnSpPr>
            <a:stCxn id="75" idx="3"/>
          </p:cNvCxnSpPr>
          <p:nvPr/>
        </p:nvCxnSpPr>
        <p:spPr>
          <a:xfrm flipV="1">
            <a:off x="2238643" y="3449975"/>
            <a:ext cx="2575250" cy="5686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bwMode="white">
          <a:xfrm>
            <a:off x="3031609" y="3034720"/>
            <a:ext cx="964733" cy="788565"/>
          </a:xfrm>
          <a:prstGeom prst="ellipse">
            <a:avLst/>
          </a:prstGeom>
          <a:solidFill>
            <a:schemeClr val="bg1"/>
          </a:solidFill>
          <a:ln w="6350">
            <a:solidFill>
              <a:schemeClr val="bg1"/>
            </a:solidFill>
          </a:ln>
          <a:effectLst>
            <a:glow rad="7874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60" name="Oval 59"/>
          <p:cNvSpPr/>
          <p:nvPr/>
        </p:nvSpPr>
        <p:spPr bwMode="white">
          <a:xfrm>
            <a:off x="4082794" y="2461094"/>
            <a:ext cx="1037468" cy="967909"/>
          </a:xfrm>
          <a:prstGeom prst="ellipse">
            <a:avLst/>
          </a:prstGeom>
          <a:solidFill>
            <a:schemeClr val="bg1"/>
          </a:solidFill>
          <a:ln w="6350">
            <a:solidFill>
              <a:schemeClr val="bg1"/>
            </a:solidFill>
          </a:ln>
          <a:effectLst>
            <a:glow rad="7874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61" name="Oval 60"/>
          <p:cNvSpPr/>
          <p:nvPr/>
        </p:nvSpPr>
        <p:spPr bwMode="white">
          <a:xfrm>
            <a:off x="4176929" y="2962026"/>
            <a:ext cx="788565" cy="788565"/>
          </a:xfrm>
          <a:prstGeom prst="ellipse">
            <a:avLst/>
          </a:prstGeom>
          <a:solidFill>
            <a:schemeClr val="bg1"/>
          </a:solidFill>
          <a:ln w="6350">
            <a:solidFill>
              <a:schemeClr val="bg1"/>
            </a:solidFill>
          </a:ln>
          <a:effectLst>
            <a:glow rad="7874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62" name="Oval 61"/>
          <p:cNvSpPr/>
          <p:nvPr/>
        </p:nvSpPr>
        <p:spPr bwMode="white">
          <a:xfrm>
            <a:off x="4571213" y="2360478"/>
            <a:ext cx="1667923" cy="1667923"/>
          </a:xfrm>
          <a:prstGeom prst="ellipse">
            <a:avLst/>
          </a:prstGeom>
          <a:solidFill>
            <a:schemeClr val="bg1"/>
          </a:solidFill>
          <a:ln w="6350">
            <a:solidFill>
              <a:schemeClr val="bg1"/>
            </a:solidFill>
          </a:ln>
          <a:effectLst>
            <a:glow rad="7874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63" name="Oval 62"/>
          <p:cNvSpPr/>
          <p:nvPr/>
        </p:nvSpPr>
        <p:spPr bwMode="white">
          <a:xfrm>
            <a:off x="2952881" y="2419004"/>
            <a:ext cx="1455594" cy="1455594"/>
          </a:xfrm>
          <a:prstGeom prst="ellipse">
            <a:avLst/>
          </a:prstGeom>
          <a:solidFill>
            <a:schemeClr val="bg1"/>
          </a:solidFill>
          <a:ln w="6350">
            <a:solidFill>
              <a:schemeClr val="bg1"/>
            </a:solidFill>
          </a:ln>
          <a:effectLst>
            <a:glow rad="787400">
              <a:schemeClr val="bg1">
                <a:alpha val="8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2" name="Title 1"/>
          <p:cNvSpPr>
            <a:spLocks noGrp="1"/>
          </p:cNvSpPr>
          <p:nvPr>
            <p:ph type="ctrTitle" sz="quarter" idx="4294967295"/>
          </p:nvPr>
        </p:nvSpPr>
        <p:spPr>
          <a:xfrm>
            <a:off x="2622430" y="2626611"/>
            <a:ext cx="3769744" cy="1182118"/>
          </a:xfrm>
          <a:noFill/>
        </p:spPr>
        <p:txBody>
          <a:bodyPr anchor="ctr" anchorCtr="1"/>
          <a:lstStyle/>
          <a:p>
            <a:pPr algn="ctr"/>
            <a:r>
              <a:rPr lang="en-US" sz="3200" dirty="0" smtClean="0"/>
              <a:t>Industrial Internet Computing Paradigm</a:t>
            </a:r>
            <a:endParaRPr lang="en-US" sz="3200" dirty="0"/>
          </a:p>
        </p:txBody>
      </p:sp>
      <p:grpSp>
        <p:nvGrpSpPr>
          <p:cNvPr id="4" name="Group 3"/>
          <p:cNvGrpSpPr/>
          <p:nvPr/>
        </p:nvGrpSpPr>
        <p:grpSpPr>
          <a:xfrm>
            <a:off x="3598771" y="567924"/>
            <a:ext cx="1338167" cy="1338167"/>
            <a:chOff x="3688288" y="4548205"/>
            <a:chExt cx="1463040" cy="1463040"/>
          </a:xfrm>
        </p:grpSpPr>
        <p:sp>
          <p:nvSpPr>
            <p:cNvPr id="29" name="Oval 28"/>
            <p:cNvSpPr>
              <a:spLocks noChangeAspect="1"/>
            </p:cNvSpPr>
            <p:nvPr/>
          </p:nvSpPr>
          <p:spPr>
            <a:xfrm>
              <a:off x="3688288" y="4548205"/>
              <a:ext cx="1463040" cy="1463040"/>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pic>
          <p:nvPicPr>
            <p:cNvPr id="25" name="Picture 24" descr="mobile.wmf"/>
            <p:cNvPicPr>
              <a:picLocks noChangeAspect="1"/>
            </p:cNvPicPr>
            <p:nvPr/>
          </p:nvPicPr>
          <p:blipFill>
            <a:blip r:embed="rId3" cstate="print"/>
            <a:stretch>
              <a:fillRect/>
            </a:stretch>
          </p:blipFill>
          <p:spPr>
            <a:xfrm>
              <a:off x="4149323" y="4779448"/>
              <a:ext cx="566154" cy="971578"/>
            </a:xfrm>
            <a:prstGeom prst="rect">
              <a:avLst/>
            </a:prstGeom>
          </p:spPr>
        </p:pic>
      </p:grpSp>
      <p:sp>
        <p:nvSpPr>
          <p:cNvPr id="27" name="Oval 26"/>
          <p:cNvSpPr>
            <a:spLocks noChangeAspect="1"/>
          </p:cNvSpPr>
          <p:nvPr/>
        </p:nvSpPr>
        <p:spPr bwMode="ltGray">
          <a:xfrm>
            <a:off x="6191584" y="1182816"/>
            <a:ext cx="1338167" cy="1338167"/>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nvGrpSpPr>
          <p:cNvPr id="3" name="Group 2"/>
          <p:cNvGrpSpPr/>
          <p:nvPr/>
        </p:nvGrpSpPr>
        <p:grpSpPr bwMode="gray">
          <a:xfrm>
            <a:off x="1722166" y="1114477"/>
            <a:ext cx="1344629" cy="1344629"/>
            <a:chOff x="3856903" y="1669408"/>
            <a:chExt cx="1470105" cy="1470105"/>
          </a:xfrm>
        </p:grpSpPr>
        <p:sp>
          <p:nvSpPr>
            <p:cNvPr id="31" name="Oval 30"/>
            <p:cNvSpPr/>
            <p:nvPr/>
          </p:nvSpPr>
          <p:spPr bwMode="gray">
            <a:xfrm>
              <a:off x="3856903" y="1669408"/>
              <a:ext cx="1470105" cy="1470105"/>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pic>
          <p:nvPicPr>
            <p:cNvPr id="73" name="Picture 72" descr="cloud.wmf"/>
            <p:cNvPicPr>
              <a:picLocks noChangeAspect="1"/>
            </p:cNvPicPr>
            <p:nvPr/>
          </p:nvPicPr>
          <p:blipFill>
            <a:blip r:embed="rId4" cstate="print"/>
            <a:stretch>
              <a:fillRect/>
            </a:stretch>
          </p:blipFill>
          <p:spPr bwMode="gray">
            <a:xfrm>
              <a:off x="4023508" y="2011052"/>
              <a:ext cx="968479" cy="629174"/>
            </a:xfrm>
            <a:prstGeom prst="rect">
              <a:avLst/>
            </a:prstGeom>
          </p:spPr>
        </p:pic>
        <p:sp>
          <p:nvSpPr>
            <p:cNvPr id="1029" name="Freeform 5"/>
            <p:cNvSpPr>
              <a:spLocks/>
            </p:cNvSpPr>
            <p:nvPr/>
          </p:nvSpPr>
          <p:spPr bwMode="gray">
            <a:xfrm>
              <a:off x="4610125" y="2328785"/>
              <a:ext cx="556236" cy="346015"/>
            </a:xfrm>
            <a:custGeom>
              <a:avLst/>
              <a:gdLst/>
              <a:ahLst/>
              <a:cxnLst>
                <a:cxn ang="0">
                  <a:pos x="378" y="157"/>
                </a:cxn>
                <a:cxn ang="0">
                  <a:pos x="388" y="142"/>
                </a:cxn>
                <a:cxn ang="0">
                  <a:pos x="391" y="126"/>
                </a:cxn>
                <a:cxn ang="0">
                  <a:pos x="391" y="120"/>
                </a:cxn>
                <a:cxn ang="0">
                  <a:pos x="388" y="109"/>
                </a:cxn>
                <a:cxn ang="0">
                  <a:pos x="378" y="94"/>
                </a:cxn>
                <a:cxn ang="0">
                  <a:pos x="359" y="79"/>
                </a:cxn>
                <a:cxn ang="0">
                  <a:pos x="334" y="71"/>
                </a:cxn>
                <a:cxn ang="0">
                  <a:pos x="320" y="70"/>
                </a:cxn>
                <a:cxn ang="0">
                  <a:pos x="302" y="72"/>
                </a:cxn>
                <a:cxn ang="0">
                  <a:pos x="302" y="70"/>
                </a:cxn>
                <a:cxn ang="0">
                  <a:pos x="302" y="62"/>
                </a:cxn>
                <a:cxn ang="0">
                  <a:pos x="298" y="49"/>
                </a:cxn>
                <a:cxn ang="0">
                  <a:pos x="291" y="36"/>
                </a:cxn>
                <a:cxn ang="0">
                  <a:pos x="282" y="25"/>
                </a:cxn>
                <a:cxn ang="0">
                  <a:pos x="270" y="16"/>
                </a:cxn>
                <a:cxn ang="0">
                  <a:pos x="255" y="8"/>
                </a:cxn>
                <a:cxn ang="0">
                  <a:pos x="239" y="3"/>
                </a:cxn>
                <a:cxn ang="0">
                  <a:pos x="223" y="0"/>
                </a:cxn>
                <a:cxn ang="0">
                  <a:pos x="213" y="0"/>
                </a:cxn>
                <a:cxn ang="0">
                  <a:pos x="195" y="1"/>
                </a:cxn>
                <a:cxn ang="0">
                  <a:pos x="179" y="5"/>
                </a:cxn>
                <a:cxn ang="0">
                  <a:pos x="163" y="12"/>
                </a:cxn>
                <a:cxn ang="0">
                  <a:pos x="150" y="20"/>
                </a:cxn>
                <a:cxn ang="0">
                  <a:pos x="140" y="31"/>
                </a:cxn>
                <a:cxn ang="0">
                  <a:pos x="131" y="42"/>
                </a:cxn>
                <a:cxn ang="0">
                  <a:pos x="126" y="55"/>
                </a:cxn>
                <a:cxn ang="0">
                  <a:pos x="124" y="70"/>
                </a:cxn>
                <a:cxn ang="0">
                  <a:pos x="125" y="72"/>
                </a:cxn>
                <a:cxn ang="0">
                  <a:pos x="115" y="70"/>
                </a:cxn>
                <a:cxn ang="0">
                  <a:pos x="107" y="70"/>
                </a:cxn>
                <a:cxn ang="0">
                  <a:pos x="78" y="74"/>
                </a:cxn>
                <a:cxn ang="0">
                  <a:pos x="56" y="86"/>
                </a:cxn>
                <a:cxn ang="0">
                  <a:pos x="41" y="104"/>
                </a:cxn>
                <a:cxn ang="0">
                  <a:pos x="37" y="114"/>
                </a:cxn>
                <a:cxn ang="0">
                  <a:pos x="36" y="126"/>
                </a:cxn>
                <a:cxn ang="0">
                  <a:pos x="36" y="135"/>
                </a:cxn>
                <a:cxn ang="0">
                  <a:pos x="42" y="149"/>
                </a:cxn>
                <a:cxn ang="0">
                  <a:pos x="48" y="157"/>
                </a:cxn>
                <a:cxn ang="0">
                  <a:pos x="28" y="165"/>
                </a:cxn>
                <a:cxn ang="0">
                  <a:pos x="14" y="177"/>
                </a:cxn>
                <a:cxn ang="0">
                  <a:pos x="3" y="192"/>
                </a:cxn>
                <a:cxn ang="0">
                  <a:pos x="0" y="210"/>
                </a:cxn>
                <a:cxn ang="0">
                  <a:pos x="0" y="215"/>
                </a:cxn>
                <a:cxn ang="0">
                  <a:pos x="3" y="226"/>
                </a:cxn>
                <a:cxn ang="0">
                  <a:pos x="12" y="241"/>
                </a:cxn>
                <a:cxn ang="0">
                  <a:pos x="32" y="256"/>
                </a:cxn>
                <a:cxn ang="0">
                  <a:pos x="57" y="264"/>
                </a:cxn>
                <a:cxn ang="0">
                  <a:pos x="355" y="265"/>
                </a:cxn>
                <a:cxn ang="0">
                  <a:pos x="370" y="264"/>
                </a:cxn>
                <a:cxn ang="0">
                  <a:pos x="395" y="256"/>
                </a:cxn>
                <a:cxn ang="0">
                  <a:pos x="414" y="241"/>
                </a:cxn>
                <a:cxn ang="0">
                  <a:pos x="423" y="226"/>
                </a:cxn>
                <a:cxn ang="0">
                  <a:pos x="426" y="215"/>
                </a:cxn>
                <a:cxn ang="0">
                  <a:pos x="426" y="210"/>
                </a:cxn>
                <a:cxn ang="0">
                  <a:pos x="423" y="192"/>
                </a:cxn>
                <a:cxn ang="0">
                  <a:pos x="413" y="177"/>
                </a:cxn>
                <a:cxn ang="0">
                  <a:pos x="397" y="165"/>
                </a:cxn>
                <a:cxn ang="0">
                  <a:pos x="378" y="157"/>
                </a:cxn>
              </a:cxnLst>
              <a:rect l="0" t="0" r="r" b="b"/>
              <a:pathLst>
                <a:path w="426" h="265">
                  <a:moveTo>
                    <a:pt x="378" y="157"/>
                  </a:moveTo>
                  <a:lnTo>
                    <a:pt x="378" y="157"/>
                  </a:lnTo>
                  <a:lnTo>
                    <a:pt x="384" y="149"/>
                  </a:lnTo>
                  <a:lnTo>
                    <a:pt x="388" y="142"/>
                  </a:lnTo>
                  <a:lnTo>
                    <a:pt x="390" y="135"/>
                  </a:lnTo>
                  <a:lnTo>
                    <a:pt x="391" y="126"/>
                  </a:lnTo>
                  <a:lnTo>
                    <a:pt x="391" y="126"/>
                  </a:lnTo>
                  <a:lnTo>
                    <a:pt x="391" y="120"/>
                  </a:lnTo>
                  <a:lnTo>
                    <a:pt x="390" y="114"/>
                  </a:lnTo>
                  <a:lnTo>
                    <a:pt x="388" y="109"/>
                  </a:lnTo>
                  <a:lnTo>
                    <a:pt x="386" y="104"/>
                  </a:lnTo>
                  <a:lnTo>
                    <a:pt x="378" y="94"/>
                  </a:lnTo>
                  <a:lnTo>
                    <a:pt x="370" y="86"/>
                  </a:lnTo>
                  <a:lnTo>
                    <a:pt x="359" y="79"/>
                  </a:lnTo>
                  <a:lnTo>
                    <a:pt x="348" y="74"/>
                  </a:lnTo>
                  <a:lnTo>
                    <a:pt x="334" y="71"/>
                  </a:lnTo>
                  <a:lnTo>
                    <a:pt x="320" y="70"/>
                  </a:lnTo>
                  <a:lnTo>
                    <a:pt x="320" y="70"/>
                  </a:lnTo>
                  <a:lnTo>
                    <a:pt x="311" y="70"/>
                  </a:lnTo>
                  <a:lnTo>
                    <a:pt x="302" y="72"/>
                  </a:lnTo>
                  <a:lnTo>
                    <a:pt x="302" y="72"/>
                  </a:lnTo>
                  <a:lnTo>
                    <a:pt x="302" y="70"/>
                  </a:lnTo>
                  <a:lnTo>
                    <a:pt x="302" y="70"/>
                  </a:lnTo>
                  <a:lnTo>
                    <a:pt x="302" y="62"/>
                  </a:lnTo>
                  <a:lnTo>
                    <a:pt x="300" y="55"/>
                  </a:lnTo>
                  <a:lnTo>
                    <a:pt x="298" y="49"/>
                  </a:lnTo>
                  <a:lnTo>
                    <a:pt x="295" y="42"/>
                  </a:lnTo>
                  <a:lnTo>
                    <a:pt x="291" y="36"/>
                  </a:lnTo>
                  <a:lnTo>
                    <a:pt x="287" y="31"/>
                  </a:lnTo>
                  <a:lnTo>
                    <a:pt x="282" y="25"/>
                  </a:lnTo>
                  <a:lnTo>
                    <a:pt x="277" y="20"/>
                  </a:lnTo>
                  <a:lnTo>
                    <a:pt x="270" y="16"/>
                  </a:lnTo>
                  <a:lnTo>
                    <a:pt x="263" y="12"/>
                  </a:lnTo>
                  <a:lnTo>
                    <a:pt x="255" y="8"/>
                  </a:lnTo>
                  <a:lnTo>
                    <a:pt x="248" y="5"/>
                  </a:lnTo>
                  <a:lnTo>
                    <a:pt x="239" y="3"/>
                  </a:lnTo>
                  <a:lnTo>
                    <a:pt x="231" y="1"/>
                  </a:lnTo>
                  <a:lnTo>
                    <a:pt x="223" y="0"/>
                  </a:lnTo>
                  <a:lnTo>
                    <a:pt x="213" y="0"/>
                  </a:lnTo>
                  <a:lnTo>
                    <a:pt x="213" y="0"/>
                  </a:lnTo>
                  <a:lnTo>
                    <a:pt x="204" y="0"/>
                  </a:lnTo>
                  <a:lnTo>
                    <a:pt x="195" y="1"/>
                  </a:lnTo>
                  <a:lnTo>
                    <a:pt x="186" y="3"/>
                  </a:lnTo>
                  <a:lnTo>
                    <a:pt x="179" y="5"/>
                  </a:lnTo>
                  <a:lnTo>
                    <a:pt x="171" y="8"/>
                  </a:lnTo>
                  <a:lnTo>
                    <a:pt x="163" y="12"/>
                  </a:lnTo>
                  <a:lnTo>
                    <a:pt x="157" y="16"/>
                  </a:lnTo>
                  <a:lnTo>
                    <a:pt x="150" y="20"/>
                  </a:lnTo>
                  <a:lnTo>
                    <a:pt x="145" y="25"/>
                  </a:lnTo>
                  <a:lnTo>
                    <a:pt x="140" y="31"/>
                  </a:lnTo>
                  <a:lnTo>
                    <a:pt x="135" y="36"/>
                  </a:lnTo>
                  <a:lnTo>
                    <a:pt x="131" y="42"/>
                  </a:lnTo>
                  <a:lnTo>
                    <a:pt x="128" y="49"/>
                  </a:lnTo>
                  <a:lnTo>
                    <a:pt x="126" y="55"/>
                  </a:lnTo>
                  <a:lnTo>
                    <a:pt x="125" y="62"/>
                  </a:lnTo>
                  <a:lnTo>
                    <a:pt x="124" y="70"/>
                  </a:lnTo>
                  <a:lnTo>
                    <a:pt x="124" y="70"/>
                  </a:lnTo>
                  <a:lnTo>
                    <a:pt x="125" y="72"/>
                  </a:lnTo>
                  <a:lnTo>
                    <a:pt x="125" y="72"/>
                  </a:lnTo>
                  <a:lnTo>
                    <a:pt x="115" y="70"/>
                  </a:lnTo>
                  <a:lnTo>
                    <a:pt x="107" y="70"/>
                  </a:lnTo>
                  <a:lnTo>
                    <a:pt x="107" y="70"/>
                  </a:lnTo>
                  <a:lnTo>
                    <a:pt x="92" y="71"/>
                  </a:lnTo>
                  <a:lnTo>
                    <a:pt x="78" y="74"/>
                  </a:lnTo>
                  <a:lnTo>
                    <a:pt x="67" y="79"/>
                  </a:lnTo>
                  <a:lnTo>
                    <a:pt x="56" y="86"/>
                  </a:lnTo>
                  <a:lnTo>
                    <a:pt x="48" y="94"/>
                  </a:lnTo>
                  <a:lnTo>
                    <a:pt x="41" y="104"/>
                  </a:lnTo>
                  <a:lnTo>
                    <a:pt x="39" y="109"/>
                  </a:lnTo>
                  <a:lnTo>
                    <a:pt x="37" y="114"/>
                  </a:lnTo>
                  <a:lnTo>
                    <a:pt x="36" y="120"/>
                  </a:lnTo>
                  <a:lnTo>
                    <a:pt x="36" y="126"/>
                  </a:lnTo>
                  <a:lnTo>
                    <a:pt x="36" y="126"/>
                  </a:lnTo>
                  <a:lnTo>
                    <a:pt x="36" y="135"/>
                  </a:lnTo>
                  <a:lnTo>
                    <a:pt x="39" y="142"/>
                  </a:lnTo>
                  <a:lnTo>
                    <a:pt x="42" y="149"/>
                  </a:lnTo>
                  <a:lnTo>
                    <a:pt x="48" y="157"/>
                  </a:lnTo>
                  <a:lnTo>
                    <a:pt x="48" y="157"/>
                  </a:lnTo>
                  <a:lnTo>
                    <a:pt x="38" y="160"/>
                  </a:lnTo>
                  <a:lnTo>
                    <a:pt x="28" y="165"/>
                  </a:lnTo>
                  <a:lnTo>
                    <a:pt x="20" y="171"/>
                  </a:lnTo>
                  <a:lnTo>
                    <a:pt x="14" y="177"/>
                  </a:lnTo>
                  <a:lnTo>
                    <a:pt x="7" y="184"/>
                  </a:lnTo>
                  <a:lnTo>
                    <a:pt x="3" y="192"/>
                  </a:lnTo>
                  <a:lnTo>
                    <a:pt x="1" y="200"/>
                  </a:lnTo>
                  <a:lnTo>
                    <a:pt x="0" y="210"/>
                  </a:lnTo>
                  <a:lnTo>
                    <a:pt x="0" y="210"/>
                  </a:lnTo>
                  <a:lnTo>
                    <a:pt x="0" y="215"/>
                  </a:lnTo>
                  <a:lnTo>
                    <a:pt x="1" y="221"/>
                  </a:lnTo>
                  <a:lnTo>
                    <a:pt x="3" y="226"/>
                  </a:lnTo>
                  <a:lnTo>
                    <a:pt x="5" y="231"/>
                  </a:lnTo>
                  <a:lnTo>
                    <a:pt x="12" y="241"/>
                  </a:lnTo>
                  <a:lnTo>
                    <a:pt x="21" y="249"/>
                  </a:lnTo>
                  <a:lnTo>
                    <a:pt x="32" y="256"/>
                  </a:lnTo>
                  <a:lnTo>
                    <a:pt x="43" y="261"/>
                  </a:lnTo>
                  <a:lnTo>
                    <a:pt x="57" y="264"/>
                  </a:lnTo>
                  <a:lnTo>
                    <a:pt x="71" y="265"/>
                  </a:lnTo>
                  <a:lnTo>
                    <a:pt x="355" y="265"/>
                  </a:lnTo>
                  <a:lnTo>
                    <a:pt x="355" y="265"/>
                  </a:lnTo>
                  <a:lnTo>
                    <a:pt x="370" y="264"/>
                  </a:lnTo>
                  <a:lnTo>
                    <a:pt x="383" y="261"/>
                  </a:lnTo>
                  <a:lnTo>
                    <a:pt x="395" y="256"/>
                  </a:lnTo>
                  <a:lnTo>
                    <a:pt x="406" y="249"/>
                  </a:lnTo>
                  <a:lnTo>
                    <a:pt x="414" y="241"/>
                  </a:lnTo>
                  <a:lnTo>
                    <a:pt x="421" y="231"/>
                  </a:lnTo>
                  <a:lnTo>
                    <a:pt x="423" y="226"/>
                  </a:lnTo>
                  <a:lnTo>
                    <a:pt x="425" y="221"/>
                  </a:lnTo>
                  <a:lnTo>
                    <a:pt x="426" y="215"/>
                  </a:lnTo>
                  <a:lnTo>
                    <a:pt x="426" y="210"/>
                  </a:lnTo>
                  <a:lnTo>
                    <a:pt x="426" y="210"/>
                  </a:lnTo>
                  <a:lnTo>
                    <a:pt x="426" y="200"/>
                  </a:lnTo>
                  <a:lnTo>
                    <a:pt x="423" y="192"/>
                  </a:lnTo>
                  <a:lnTo>
                    <a:pt x="419" y="184"/>
                  </a:lnTo>
                  <a:lnTo>
                    <a:pt x="413" y="177"/>
                  </a:lnTo>
                  <a:lnTo>
                    <a:pt x="406" y="171"/>
                  </a:lnTo>
                  <a:lnTo>
                    <a:pt x="397" y="165"/>
                  </a:lnTo>
                  <a:lnTo>
                    <a:pt x="389" y="160"/>
                  </a:lnTo>
                  <a:lnTo>
                    <a:pt x="378" y="157"/>
                  </a:lnTo>
                  <a:lnTo>
                    <a:pt x="378" y="157"/>
                  </a:lnTo>
                  <a:close/>
                </a:path>
              </a:pathLst>
            </a:custGeom>
            <a:solidFill>
              <a:schemeClr val="accent2"/>
            </a:solidFill>
            <a:ln w="4921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p:cNvGrpSpPr/>
          <p:nvPr/>
        </p:nvGrpSpPr>
        <p:grpSpPr bwMode="gray">
          <a:xfrm>
            <a:off x="955116" y="3321564"/>
            <a:ext cx="1338167" cy="1338167"/>
            <a:chOff x="342073" y="3663314"/>
            <a:chExt cx="1463040" cy="1463040"/>
          </a:xfrm>
        </p:grpSpPr>
        <p:sp>
          <p:nvSpPr>
            <p:cNvPr id="30" name="Oval 29"/>
            <p:cNvSpPr>
              <a:spLocks noChangeAspect="1"/>
            </p:cNvSpPr>
            <p:nvPr/>
          </p:nvSpPr>
          <p:spPr bwMode="gray">
            <a:xfrm>
              <a:off x="342073" y="3663314"/>
              <a:ext cx="1463040" cy="146304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nvGrpSpPr>
            <p:cNvPr id="35" name="Group 34"/>
            <p:cNvGrpSpPr/>
            <p:nvPr/>
          </p:nvGrpSpPr>
          <p:grpSpPr bwMode="gray">
            <a:xfrm>
              <a:off x="408853" y="3772139"/>
              <a:ext cx="1336521" cy="1297491"/>
              <a:chOff x="418581" y="3723499"/>
              <a:chExt cx="1336521" cy="1297491"/>
            </a:xfrm>
          </p:grpSpPr>
          <p:sp>
            <p:nvSpPr>
              <p:cNvPr id="75" name="TextBox 74"/>
              <p:cNvSpPr txBox="1"/>
              <p:nvPr/>
            </p:nvSpPr>
            <p:spPr bwMode="gray">
              <a:xfrm>
                <a:off x="418581" y="3922483"/>
                <a:ext cx="1336521" cy="908543"/>
              </a:xfrm>
              <a:prstGeom prst="rect">
                <a:avLst/>
              </a:prstGeom>
              <a:noFill/>
            </p:spPr>
            <p:txBody>
              <a:bodyPr wrap="square" rtlCol="0">
                <a:spAutoFit/>
              </a:bodyPr>
              <a:lstStyle/>
              <a:p>
                <a:pPr algn="ctr"/>
                <a:r>
                  <a:rPr lang="en-US" sz="1200" dirty="0" smtClean="0">
                    <a:solidFill>
                      <a:schemeClr val="bg1"/>
                    </a:solidFill>
                  </a:rPr>
                  <a:t>021010308</a:t>
                </a:r>
                <a:br>
                  <a:rPr lang="en-US" sz="1200" dirty="0" smtClean="0">
                    <a:solidFill>
                      <a:schemeClr val="bg1"/>
                    </a:solidFill>
                  </a:rPr>
                </a:br>
                <a:r>
                  <a:rPr lang="en-US" sz="1200" dirty="0" smtClean="0">
                    <a:solidFill>
                      <a:schemeClr val="bg1"/>
                    </a:solidFill>
                  </a:rPr>
                  <a:t>013161090</a:t>
                </a:r>
              </a:p>
              <a:p>
                <a:pPr algn="ctr"/>
                <a:r>
                  <a:rPr lang="en-US" sz="1200" dirty="0" smtClean="0">
                    <a:solidFill>
                      <a:schemeClr val="bg1"/>
                    </a:solidFill>
                  </a:rPr>
                  <a:t>040109010</a:t>
                </a:r>
              </a:p>
              <a:p>
                <a:pPr algn="ctr"/>
                <a:r>
                  <a:rPr lang="en-US" sz="1200" dirty="0" smtClean="0">
                    <a:solidFill>
                      <a:schemeClr val="bg1"/>
                    </a:solidFill>
                  </a:rPr>
                  <a:t>104078050</a:t>
                </a:r>
              </a:p>
            </p:txBody>
          </p:sp>
          <p:sp>
            <p:nvSpPr>
              <p:cNvPr id="98" name="Down Arrow 97"/>
              <p:cNvSpPr/>
              <p:nvPr/>
            </p:nvSpPr>
            <p:spPr bwMode="gray">
              <a:xfrm flipV="1">
                <a:off x="975870" y="3723499"/>
                <a:ext cx="221942" cy="221942"/>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99" name="Down Arrow 98"/>
              <p:cNvSpPr/>
              <p:nvPr/>
            </p:nvSpPr>
            <p:spPr bwMode="gray">
              <a:xfrm rot="16200000">
                <a:off x="1519109" y="4231571"/>
                <a:ext cx="221942" cy="221942"/>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100" name="Down Arrow 99"/>
              <p:cNvSpPr/>
              <p:nvPr/>
            </p:nvSpPr>
            <p:spPr bwMode="gray">
              <a:xfrm>
                <a:off x="975870" y="4799048"/>
                <a:ext cx="221942" cy="221942"/>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101" name="Down Arrow 100"/>
              <p:cNvSpPr/>
              <p:nvPr/>
            </p:nvSpPr>
            <p:spPr bwMode="gray">
              <a:xfrm rot="16200000" flipH="1" flipV="1">
                <a:off x="424922" y="4231571"/>
                <a:ext cx="221942" cy="221942"/>
              </a:xfrm>
              <a:prstGeom prst="down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grpSp>
      <p:grpSp>
        <p:nvGrpSpPr>
          <p:cNvPr id="37" name="Group 36"/>
          <p:cNvGrpSpPr/>
          <p:nvPr/>
        </p:nvGrpSpPr>
        <p:grpSpPr bwMode="gray">
          <a:xfrm>
            <a:off x="2912703" y="4389382"/>
            <a:ext cx="1338167" cy="1338166"/>
            <a:chOff x="2141177" y="4384305"/>
            <a:chExt cx="1463040" cy="1463039"/>
          </a:xfrm>
        </p:grpSpPr>
        <p:sp>
          <p:nvSpPr>
            <p:cNvPr id="28" name="Oval 27"/>
            <p:cNvSpPr>
              <a:spLocks noChangeAspect="1"/>
            </p:cNvSpPr>
            <p:nvPr/>
          </p:nvSpPr>
          <p:spPr bwMode="gray">
            <a:xfrm>
              <a:off x="2141177" y="4384305"/>
              <a:ext cx="1463040" cy="1463039"/>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nvGrpSpPr>
            <p:cNvPr id="22" name="Group 21"/>
            <p:cNvGrpSpPr/>
            <p:nvPr/>
          </p:nvGrpSpPr>
          <p:grpSpPr bwMode="gray">
            <a:xfrm>
              <a:off x="2286098" y="4533089"/>
              <a:ext cx="1112651" cy="1177046"/>
              <a:chOff x="2402830" y="4598708"/>
              <a:chExt cx="1386584" cy="1466833"/>
            </a:xfrm>
          </p:grpSpPr>
          <p:grpSp>
            <p:nvGrpSpPr>
              <p:cNvPr id="1039" name="Group 15"/>
              <p:cNvGrpSpPr>
                <a:grpSpLocks noChangeAspect="1"/>
              </p:cNvGrpSpPr>
              <p:nvPr/>
            </p:nvGrpSpPr>
            <p:grpSpPr bwMode="gray">
              <a:xfrm>
                <a:off x="2981686" y="5609930"/>
                <a:ext cx="455611" cy="455611"/>
                <a:chOff x="807" y="3169"/>
                <a:chExt cx="255" cy="255"/>
              </a:xfrm>
            </p:grpSpPr>
            <p:sp>
              <p:nvSpPr>
                <p:cNvPr id="1038" name="AutoShape 14"/>
                <p:cNvSpPr>
                  <a:spLocks noChangeAspect="1" noChangeArrowheads="1" noTextEdit="1"/>
                </p:cNvSpPr>
                <p:nvPr/>
              </p:nvSpPr>
              <p:spPr bwMode="gray">
                <a:xfrm>
                  <a:off x="807" y="3169"/>
                  <a:ext cx="238" cy="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noEditPoints="1"/>
                </p:cNvSpPr>
                <p:nvPr/>
              </p:nvSpPr>
              <p:spPr bwMode="gray">
                <a:xfrm>
                  <a:off x="824" y="3186"/>
                  <a:ext cx="238" cy="238"/>
                </a:xfrm>
                <a:custGeom>
                  <a:avLst/>
                  <a:gdLst/>
                  <a:ahLst/>
                  <a:cxnLst>
                    <a:cxn ang="0">
                      <a:pos x="216" y="108"/>
                    </a:cxn>
                    <a:cxn ang="0">
                      <a:pos x="204" y="72"/>
                    </a:cxn>
                    <a:cxn ang="0">
                      <a:pos x="196" y="28"/>
                    </a:cxn>
                    <a:cxn ang="0">
                      <a:pos x="180" y="44"/>
                    </a:cxn>
                    <a:cxn ang="0">
                      <a:pos x="146" y="26"/>
                    </a:cxn>
                    <a:cxn ang="0">
                      <a:pos x="110" y="0"/>
                    </a:cxn>
                    <a:cxn ang="0">
                      <a:pos x="108" y="22"/>
                    </a:cxn>
                    <a:cxn ang="0">
                      <a:pos x="72" y="34"/>
                    </a:cxn>
                    <a:cxn ang="0">
                      <a:pos x="28" y="42"/>
                    </a:cxn>
                    <a:cxn ang="0">
                      <a:pos x="42" y="58"/>
                    </a:cxn>
                    <a:cxn ang="0">
                      <a:pos x="26" y="92"/>
                    </a:cxn>
                    <a:cxn ang="0">
                      <a:pos x="0" y="128"/>
                    </a:cxn>
                    <a:cxn ang="0">
                      <a:pos x="22" y="130"/>
                    </a:cxn>
                    <a:cxn ang="0">
                      <a:pos x="34" y="166"/>
                    </a:cxn>
                    <a:cxn ang="0">
                      <a:pos x="40" y="210"/>
                    </a:cxn>
                    <a:cxn ang="0">
                      <a:pos x="58" y="196"/>
                    </a:cxn>
                    <a:cxn ang="0">
                      <a:pos x="92" y="214"/>
                    </a:cxn>
                    <a:cxn ang="0">
                      <a:pos x="128" y="238"/>
                    </a:cxn>
                    <a:cxn ang="0">
                      <a:pos x="130" y="216"/>
                    </a:cxn>
                    <a:cxn ang="0">
                      <a:pos x="166" y="204"/>
                    </a:cxn>
                    <a:cxn ang="0">
                      <a:pos x="210" y="198"/>
                    </a:cxn>
                    <a:cxn ang="0">
                      <a:pos x="196" y="180"/>
                    </a:cxn>
                    <a:cxn ang="0">
                      <a:pos x="212" y="146"/>
                    </a:cxn>
                    <a:cxn ang="0">
                      <a:pos x="238" y="110"/>
                    </a:cxn>
                    <a:cxn ang="0">
                      <a:pos x="182" y="124"/>
                    </a:cxn>
                    <a:cxn ang="0">
                      <a:pos x="180" y="138"/>
                    </a:cxn>
                    <a:cxn ang="0">
                      <a:pos x="168" y="160"/>
                    </a:cxn>
                    <a:cxn ang="0">
                      <a:pos x="160" y="168"/>
                    </a:cxn>
                    <a:cxn ang="0">
                      <a:pos x="138" y="180"/>
                    </a:cxn>
                    <a:cxn ang="0">
                      <a:pos x="114" y="182"/>
                    </a:cxn>
                    <a:cxn ang="0">
                      <a:pos x="100" y="180"/>
                    </a:cxn>
                    <a:cxn ang="0">
                      <a:pos x="80" y="168"/>
                    </a:cxn>
                    <a:cxn ang="0">
                      <a:pos x="70" y="160"/>
                    </a:cxn>
                    <a:cxn ang="0">
                      <a:pos x="58" y="138"/>
                    </a:cxn>
                    <a:cxn ang="0">
                      <a:pos x="56" y="114"/>
                    </a:cxn>
                    <a:cxn ang="0">
                      <a:pos x="58" y="102"/>
                    </a:cxn>
                    <a:cxn ang="0">
                      <a:pos x="70" y="80"/>
                    </a:cxn>
                    <a:cxn ang="0">
                      <a:pos x="78" y="72"/>
                    </a:cxn>
                    <a:cxn ang="0">
                      <a:pos x="100" y="60"/>
                    </a:cxn>
                    <a:cxn ang="0">
                      <a:pos x="124" y="56"/>
                    </a:cxn>
                    <a:cxn ang="0">
                      <a:pos x="136" y="60"/>
                    </a:cxn>
                    <a:cxn ang="0">
                      <a:pos x="158" y="70"/>
                    </a:cxn>
                    <a:cxn ang="0">
                      <a:pos x="166" y="80"/>
                    </a:cxn>
                    <a:cxn ang="0">
                      <a:pos x="178" y="100"/>
                    </a:cxn>
                    <a:cxn ang="0">
                      <a:pos x="182" y="124"/>
                    </a:cxn>
                  </a:cxnLst>
                  <a:rect l="0" t="0" r="r" b="b"/>
                  <a:pathLst>
                    <a:path w="238" h="238">
                      <a:moveTo>
                        <a:pt x="216" y="108"/>
                      </a:moveTo>
                      <a:lnTo>
                        <a:pt x="216" y="108"/>
                      </a:lnTo>
                      <a:lnTo>
                        <a:pt x="212" y="90"/>
                      </a:lnTo>
                      <a:lnTo>
                        <a:pt x="204" y="72"/>
                      </a:lnTo>
                      <a:lnTo>
                        <a:pt x="222" y="58"/>
                      </a:lnTo>
                      <a:lnTo>
                        <a:pt x="196" y="28"/>
                      </a:lnTo>
                      <a:lnTo>
                        <a:pt x="180" y="44"/>
                      </a:lnTo>
                      <a:lnTo>
                        <a:pt x="180" y="44"/>
                      </a:lnTo>
                      <a:lnTo>
                        <a:pt x="164" y="34"/>
                      </a:lnTo>
                      <a:lnTo>
                        <a:pt x="146" y="26"/>
                      </a:lnTo>
                      <a:lnTo>
                        <a:pt x="148" y="4"/>
                      </a:lnTo>
                      <a:lnTo>
                        <a:pt x="110" y="0"/>
                      </a:lnTo>
                      <a:lnTo>
                        <a:pt x="108" y="22"/>
                      </a:lnTo>
                      <a:lnTo>
                        <a:pt x="108" y="22"/>
                      </a:lnTo>
                      <a:lnTo>
                        <a:pt x="90" y="26"/>
                      </a:lnTo>
                      <a:lnTo>
                        <a:pt x="72" y="34"/>
                      </a:lnTo>
                      <a:lnTo>
                        <a:pt x="58" y="16"/>
                      </a:lnTo>
                      <a:lnTo>
                        <a:pt x="28" y="42"/>
                      </a:lnTo>
                      <a:lnTo>
                        <a:pt x="42" y="58"/>
                      </a:lnTo>
                      <a:lnTo>
                        <a:pt x="42" y="58"/>
                      </a:lnTo>
                      <a:lnTo>
                        <a:pt x="32" y="74"/>
                      </a:lnTo>
                      <a:lnTo>
                        <a:pt x="26" y="92"/>
                      </a:lnTo>
                      <a:lnTo>
                        <a:pt x="2" y="90"/>
                      </a:lnTo>
                      <a:lnTo>
                        <a:pt x="0" y="128"/>
                      </a:lnTo>
                      <a:lnTo>
                        <a:pt x="22" y="130"/>
                      </a:lnTo>
                      <a:lnTo>
                        <a:pt x="22" y="130"/>
                      </a:lnTo>
                      <a:lnTo>
                        <a:pt x="26" y="148"/>
                      </a:lnTo>
                      <a:lnTo>
                        <a:pt x="34" y="166"/>
                      </a:lnTo>
                      <a:lnTo>
                        <a:pt x="16" y="180"/>
                      </a:lnTo>
                      <a:lnTo>
                        <a:pt x="40" y="210"/>
                      </a:lnTo>
                      <a:lnTo>
                        <a:pt x="58" y="196"/>
                      </a:lnTo>
                      <a:lnTo>
                        <a:pt x="58" y="196"/>
                      </a:lnTo>
                      <a:lnTo>
                        <a:pt x="74" y="206"/>
                      </a:lnTo>
                      <a:lnTo>
                        <a:pt x="92" y="214"/>
                      </a:lnTo>
                      <a:lnTo>
                        <a:pt x="90" y="236"/>
                      </a:lnTo>
                      <a:lnTo>
                        <a:pt x="128" y="238"/>
                      </a:lnTo>
                      <a:lnTo>
                        <a:pt x="130" y="216"/>
                      </a:lnTo>
                      <a:lnTo>
                        <a:pt x="130" y="216"/>
                      </a:lnTo>
                      <a:lnTo>
                        <a:pt x="148" y="212"/>
                      </a:lnTo>
                      <a:lnTo>
                        <a:pt x="166" y="204"/>
                      </a:lnTo>
                      <a:lnTo>
                        <a:pt x="180" y="222"/>
                      </a:lnTo>
                      <a:lnTo>
                        <a:pt x="210" y="198"/>
                      </a:lnTo>
                      <a:lnTo>
                        <a:pt x="196" y="180"/>
                      </a:lnTo>
                      <a:lnTo>
                        <a:pt x="196" y="180"/>
                      </a:lnTo>
                      <a:lnTo>
                        <a:pt x="206" y="164"/>
                      </a:lnTo>
                      <a:lnTo>
                        <a:pt x="212" y="146"/>
                      </a:lnTo>
                      <a:lnTo>
                        <a:pt x="234" y="148"/>
                      </a:lnTo>
                      <a:lnTo>
                        <a:pt x="238" y="110"/>
                      </a:lnTo>
                      <a:lnTo>
                        <a:pt x="216" y="108"/>
                      </a:lnTo>
                      <a:close/>
                      <a:moveTo>
                        <a:pt x="182" y="124"/>
                      </a:moveTo>
                      <a:lnTo>
                        <a:pt x="182" y="124"/>
                      </a:lnTo>
                      <a:lnTo>
                        <a:pt x="180" y="138"/>
                      </a:lnTo>
                      <a:lnTo>
                        <a:pt x="174" y="148"/>
                      </a:lnTo>
                      <a:lnTo>
                        <a:pt x="168" y="160"/>
                      </a:lnTo>
                      <a:lnTo>
                        <a:pt x="160" y="168"/>
                      </a:lnTo>
                      <a:lnTo>
                        <a:pt x="160" y="168"/>
                      </a:lnTo>
                      <a:lnTo>
                        <a:pt x="150" y="174"/>
                      </a:lnTo>
                      <a:lnTo>
                        <a:pt x="138" y="180"/>
                      </a:lnTo>
                      <a:lnTo>
                        <a:pt x="126" y="182"/>
                      </a:lnTo>
                      <a:lnTo>
                        <a:pt x="114" y="182"/>
                      </a:lnTo>
                      <a:lnTo>
                        <a:pt x="114" y="182"/>
                      </a:lnTo>
                      <a:lnTo>
                        <a:pt x="100" y="180"/>
                      </a:lnTo>
                      <a:lnTo>
                        <a:pt x="90" y="176"/>
                      </a:lnTo>
                      <a:lnTo>
                        <a:pt x="80" y="168"/>
                      </a:lnTo>
                      <a:lnTo>
                        <a:pt x="70" y="160"/>
                      </a:lnTo>
                      <a:lnTo>
                        <a:pt x="70" y="160"/>
                      </a:lnTo>
                      <a:lnTo>
                        <a:pt x="64" y="150"/>
                      </a:lnTo>
                      <a:lnTo>
                        <a:pt x="58" y="138"/>
                      </a:lnTo>
                      <a:lnTo>
                        <a:pt x="56" y="126"/>
                      </a:lnTo>
                      <a:lnTo>
                        <a:pt x="56" y="114"/>
                      </a:lnTo>
                      <a:lnTo>
                        <a:pt x="56" y="114"/>
                      </a:lnTo>
                      <a:lnTo>
                        <a:pt x="58" y="102"/>
                      </a:lnTo>
                      <a:lnTo>
                        <a:pt x="64" y="90"/>
                      </a:lnTo>
                      <a:lnTo>
                        <a:pt x="70" y="80"/>
                      </a:lnTo>
                      <a:lnTo>
                        <a:pt x="78" y="72"/>
                      </a:lnTo>
                      <a:lnTo>
                        <a:pt x="78" y="72"/>
                      </a:lnTo>
                      <a:lnTo>
                        <a:pt x="88" y="64"/>
                      </a:lnTo>
                      <a:lnTo>
                        <a:pt x="100" y="60"/>
                      </a:lnTo>
                      <a:lnTo>
                        <a:pt x="112" y="58"/>
                      </a:lnTo>
                      <a:lnTo>
                        <a:pt x="124" y="56"/>
                      </a:lnTo>
                      <a:lnTo>
                        <a:pt x="124" y="56"/>
                      </a:lnTo>
                      <a:lnTo>
                        <a:pt x="136" y="60"/>
                      </a:lnTo>
                      <a:lnTo>
                        <a:pt x="148" y="64"/>
                      </a:lnTo>
                      <a:lnTo>
                        <a:pt x="158" y="70"/>
                      </a:lnTo>
                      <a:lnTo>
                        <a:pt x="166" y="80"/>
                      </a:lnTo>
                      <a:lnTo>
                        <a:pt x="166" y="80"/>
                      </a:lnTo>
                      <a:lnTo>
                        <a:pt x="174" y="90"/>
                      </a:lnTo>
                      <a:lnTo>
                        <a:pt x="178" y="100"/>
                      </a:lnTo>
                      <a:lnTo>
                        <a:pt x="182" y="112"/>
                      </a:lnTo>
                      <a:lnTo>
                        <a:pt x="182" y="124"/>
                      </a:lnTo>
                      <a:lnTo>
                        <a:pt x="182" y="1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43" name="Group 19"/>
              <p:cNvGrpSpPr>
                <a:grpSpLocks noChangeAspect="1"/>
              </p:cNvGrpSpPr>
              <p:nvPr/>
            </p:nvGrpSpPr>
            <p:grpSpPr bwMode="gray">
              <a:xfrm>
                <a:off x="2402830" y="5279726"/>
                <a:ext cx="510998" cy="510998"/>
                <a:chOff x="510" y="2854"/>
                <a:chExt cx="286" cy="286"/>
              </a:xfrm>
            </p:grpSpPr>
            <p:sp>
              <p:nvSpPr>
                <p:cNvPr id="1042" name="AutoShape 18"/>
                <p:cNvSpPr>
                  <a:spLocks noChangeAspect="1" noChangeArrowheads="1" noTextEdit="1"/>
                </p:cNvSpPr>
                <p:nvPr/>
              </p:nvSpPr>
              <p:spPr bwMode="gray">
                <a:xfrm>
                  <a:off x="510" y="2854"/>
                  <a:ext cx="286" cy="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noEditPoints="1"/>
                </p:cNvSpPr>
                <p:nvPr/>
              </p:nvSpPr>
              <p:spPr bwMode="gray">
                <a:xfrm>
                  <a:off x="510" y="2854"/>
                  <a:ext cx="286" cy="286"/>
                </a:xfrm>
                <a:custGeom>
                  <a:avLst/>
                  <a:gdLst/>
                  <a:ahLst/>
                  <a:cxnLst>
                    <a:cxn ang="0">
                      <a:pos x="260" y="144"/>
                    </a:cxn>
                    <a:cxn ang="0">
                      <a:pos x="284" y="116"/>
                    </a:cxn>
                    <a:cxn ang="0">
                      <a:pos x="250" y="94"/>
                    </a:cxn>
                    <a:cxn ang="0">
                      <a:pos x="264" y="66"/>
                    </a:cxn>
                    <a:cxn ang="0">
                      <a:pos x="238" y="38"/>
                    </a:cxn>
                    <a:cxn ang="0">
                      <a:pos x="208" y="44"/>
                    </a:cxn>
                    <a:cxn ang="0">
                      <a:pos x="192" y="8"/>
                    </a:cxn>
                    <a:cxn ang="0">
                      <a:pos x="170" y="28"/>
                    </a:cxn>
                    <a:cxn ang="0">
                      <a:pos x="142" y="0"/>
                    </a:cxn>
                    <a:cxn ang="0">
                      <a:pos x="114" y="30"/>
                    </a:cxn>
                    <a:cxn ang="0">
                      <a:pos x="88" y="12"/>
                    </a:cxn>
                    <a:cxn ang="0">
                      <a:pos x="54" y="30"/>
                    </a:cxn>
                    <a:cxn ang="0">
                      <a:pos x="58" y="62"/>
                    </a:cxn>
                    <a:cxn ang="0">
                      <a:pos x="18" y="72"/>
                    </a:cxn>
                    <a:cxn ang="0">
                      <a:pos x="34" y="96"/>
                    </a:cxn>
                    <a:cxn ang="0">
                      <a:pos x="2" y="120"/>
                    </a:cxn>
                    <a:cxn ang="0">
                      <a:pos x="24" y="144"/>
                    </a:cxn>
                    <a:cxn ang="0">
                      <a:pos x="2" y="168"/>
                    </a:cxn>
                    <a:cxn ang="0">
                      <a:pos x="30" y="178"/>
                    </a:cxn>
                    <a:cxn ang="0">
                      <a:pos x="20" y="216"/>
                    </a:cxn>
                    <a:cxn ang="0">
                      <a:pos x="58" y="226"/>
                    </a:cxn>
                    <a:cxn ang="0">
                      <a:pos x="56" y="258"/>
                    </a:cxn>
                    <a:cxn ang="0">
                      <a:pos x="90" y="276"/>
                    </a:cxn>
                    <a:cxn ang="0">
                      <a:pos x="116" y="258"/>
                    </a:cxn>
                    <a:cxn ang="0">
                      <a:pos x="144" y="286"/>
                    </a:cxn>
                    <a:cxn ang="0">
                      <a:pos x="156" y="260"/>
                    </a:cxn>
                    <a:cxn ang="0">
                      <a:pos x="194" y="278"/>
                    </a:cxn>
                    <a:cxn ang="0">
                      <a:pos x="210" y="240"/>
                    </a:cxn>
                    <a:cxn ang="0">
                      <a:pos x="240" y="248"/>
                    </a:cxn>
                    <a:cxn ang="0">
                      <a:pos x="264" y="220"/>
                    </a:cxn>
                    <a:cxn ang="0">
                      <a:pos x="252" y="190"/>
                    </a:cxn>
                    <a:cxn ang="0">
                      <a:pos x="284" y="168"/>
                    </a:cxn>
                    <a:cxn ang="0">
                      <a:pos x="228" y="134"/>
                    </a:cxn>
                    <a:cxn ang="0">
                      <a:pos x="210" y="88"/>
                    </a:cxn>
                    <a:cxn ang="0">
                      <a:pos x="226" y="122"/>
                    </a:cxn>
                    <a:cxn ang="0">
                      <a:pos x="154" y="118"/>
                    </a:cxn>
                    <a:cxn ang="0">
                      <a:pos x="152" y="58"/>
                    </a:cxn>
                    <a:cxn ang="0">
                      <a:pos x="196" y="76"/>
                    </a:cxn>
                    <a:cxn ang="0">
                      <a:pos x="132" y="116"/>
                    </a:cxn>
                    <a:cxn ang="0">
                      <a:pos x="98" y="70"/>
                    </a:cxn>
                    <a:cxn ang="0">
                      <a:pos x="132" y="58"/>
                    </a:cxn>
                    <a:cxn ang="0">
                      <a:pos x="116" y="134"/>
                    </a:cxn>
                    <a:cxn ang="0">
                      <a:pos x="62" y="110"/>
                    </a:cxn>
                    <a:cxn ang="0">
                      <a:pos x="56" y="154"/>
                    </a:cxn>
                    <a:cxn ang="0">
                      <a:pos x="76" y="198"/>
                    </a:cxn>
                    <a:cxn ang="0">
                      <a:pos x="60" y="166"/>
                    </a:cxn>
                    <a:cxn ang="0">
                      <a:pos x="130" y="170"/>
                    </a:cxn>
                    <a:cxn ang="0">
                      <a:pos x="134" y="230"/>
                    </a:cxn>
                    <a:cxn ang="0">
                      <a:pos x="90" y="212"/>
                    </a:cxn>
                    <a:cxn ang="0">
                      <a:pos x="152" y="170"/>
                    </a:cxn>
                    <a:cxn ang="0">
                      <a:pos x="188" y="218"/>
                    </a:cxn>
                    <a:cxn ang="0">
                      <a:pos x="152" y="230"/>
                    </a:cxn>
                    <a:cxn ang="0">
                      <a:pos x="170" y="152"/>
                    </a:cxn>
                    <a:cxn ang="0">
                      <a:pos x="222" y="176"/>
                    </a:cxn>
                  </a:cxnLst>
                  <a:rect l="0" t="0" r="r" b="b"/>
                  <a:pathLst>
                    <a:path w="286" h="286">
                      <a:moveTo>
                        <a:pt x="260" y="150"/>
                      </a:moveTo>
                      <a:lnTo>
                        <a:pt x="260" y="150"/>
                      </a:lnTo>
                      <a:lnTo>
                        <a:pt x="260" y="144"/>
                      </a:lnTo>
                      <a:lnTo>
                        <a:pt x="260" y="144"/>
                      </a:lnTo>
                      <a:lnTo>
                        <a:pt x="260" y="134"/>
                      </a:lnTo>
                      <a:lnTo>
                        <a:pt x="284" y="124"/>
                      </a:lnTo>
                      <a:lnTo>
                        <a:pt x="284" y="118"/>
                      </a:lnTo>
                      <a:lnTo>
                        <a:pt x="284" y="116"/>
                      </a:lnTo>
                      <a:lnTo>
                        <a:pt x="282" y="112"/>
                      </a:lnTo>
                      <a:lnTo>
                        <a:pt x="256" y="110"/>
                      </a:lnTo>
                      <a:lnTo>
                        <a:pt x="256" y="110"/>
                      </a:lnTo>
                      <a:lnTo>
                        <a:pt x="250" y="94"/>
                      </a:lnTo>
                      <a:lnTo>
                        <a:pt x="270" y="76"/>
                      </a:lnTo>
                      <a:lnTo>
                        <a:pt x="266" y="72"/>
                      </a:lnTo>
                      <a:lnTo>
                        <a:pt x="266" y="70"/>
                      </a:lnTo>
                      <a:lnTo>
                        <a:pt x="264" y="66"/>
                      </a:lnTo>
                      <a:lnTo>
                        <a:pt x="238" y="74"/>
                      </a:lnTo>
                      <a:lnTo>
                        <a:pt x="238" y="74"/>
                      </a:lnTo>
                      <a:lnTo>
                        <a:pt x="228" y="62"/>
                      </a:lnTo>
                      <a:lnTo>
                        <a:pt x="238" y="38"/>
                      </a:lnTo>
                      <a:lnTo>
                        <a:pt x="234" y="34"/>
                      </a:lnTo>
                      <a:lnTo>
                        <a:pt x="234" y="32"/>
                      </a:lnTo>
                      <a:lnTo>
                        <a:pt x="230" y="30"/>
                      </a:lnTo>
                      <a:lnTo>
                        <a:pt x="208" y="44"/>
                      </a:lnTo>
                      <a:lnTo>
                        <a:pt x="208" y="44"/>
                      </a:lnTo>
                      <a:lnTo>
                        <a:pt x="194" y="38"/>
                      </a:lnTo>
                      <a:lnTo>
                        <a:pt x="196" y="10"/>
                      </a:lnTo>
                      <a:lnTo>
                        <a:pt x="192" y="8"/>
                      </a:lnTo>
                      <a:lnTo>
                        <a:pt x="190" y="8"/>
                      </a:lnTo>
                      <a:lnTo>
                        <a:pt x="186" y="6"/>
                      </a:lnTo>
                      <a:lnTo>
                        <a:pt x="170" y="28"/>
                      </a:lnTo>
                      <a:lnTo>
                        <a:pt x="170" y="28"/>
                      </a:lnTo>
                      <a:lnTo>
                        <a:pt x="154" y="26"/>
                      </a:lnTo>
                      <a:lnTo>
                        <a:pt x="148" y="0"/>
                      </a:lnTo>
                      <a:lnTo>
                        <a:pt x="142" y="0"/>
                      </a:lnTo>
                      <a:lnTo>
                        <a:pt x="142" y="0"/>
                      </a:lnTo>
                      <a:lnTo>
                        <a:pt x="136" y="0"/>
                      </a:lnTo>
                      <a:lnTo>
                        <a:pt x="130" y="26"/>
                      </a:lnTo>
                      <a:lnTo>
                        <a:pt x="130" y="26"/>
                      </a:lnTo>
                      <a:lnTo>
                        <a:pt x="114" y="30"/>
                      </a:lnTo>
                      <a:lnTo>
                        <a:pt x="98" y="8"/>
                      </a:lnTo>
                      <a:lnTo>
                        <a:pt x="94" y="10"/>
                      </a:lnTo>
                      <a:lnTo>
                        <a:pt x="92" y="10"/>
                      </a:lnTo>
                      <a:lnTo>
                        <a:pt x="88" y="12"/>
                      </a:lnTo>
                      <a:lnTo>
                        <a:pt x="90" y="38"/>
                      </a:lnTo>
                      <a:lnTo>
                        <a:pt x="90" y="38"/>
                      </a:lnTo>
                      <a:lnTo>
                        <a:pt x="76" y="46"/>
                      </a:lnTo>
                      <a:lnTo>
                        <a:pt x="54" y="30"/>
                      </a:lnTo>
                      <a:lnTo>
                        <a:pt x="50" y="34"/>
                      </a:lnTo>
                      <a:lnTo>
                        <a:pt x="50" y="34"/>
                      </a:lnTo>
                      <a:lnTo>
                        <a:pt x="46" y="38"/>
                      </a:lnTo>
                      <a:lnTo>
                        <a:pt x="58" y="62"/>
                      </a:lnTo>
                      <a:lnTo>
                        <a:pt x="58" y="62"/>
                      </a:lnTo>
                      <a:lnTo>
                        <a:pt x="46" y="74"/>
                      </a:lnTo>
                      <a:lnTo>
                        <a:pt x="22" y="68"/>
                      </a:lnTo>
                      <a:lnTo>
                        <a:pt x="18" y="72"/>
                      </a:lnTo>
                      <a:lnTo>
                        <a:pt x="18" y="74"/>
                      </a:lnTo>
                      <a:lnTo>
                        <a:pt x="16" y="78"/>
                      </a:lnTo>
                      <a:lnTo>
                        <a:pt x="34" y="96"/>
                      </a:lnTo>
                      <a:lnTo>
                        <a:pt x="34" y="96"/>
                      </a:lnTo>
                      <a:lnTo>
                        <a:pt x="30" y="112"/>
                      </a:lnTo>
                      <a:lnTo>
                        <a:pt x="2" y="114"/>
                      </a:lnTo>
                      <a:lnTo>
                        <a:pt x="2" y="120"/>
                      </a:lnTo>
                      <a:lnTo>
                        <a:pt x="2" y="120"/>
                      </a:lnTo>
                      <a:lnTo>
                        <a:pt x="0" y="126"/>
                      </a:lnTo>
                      <a:lnTo>
                        <a:pt x="26" y="136"/>
                      </a:lnTo>
                      <a:lnTo>
                        <a:pt x="26" y="136"/>
                      </a:lnTo>
                      <a:lnTo>
                        <a:pt x="24" y="144"/>
                      </a:lnTo>
                      <a:lnTo>
                        <a:pt x="24" y="144"/>
                      </a:lnTo>
                      <a:lnTo>
                        <a:pt x="26" y="152"/>
                      </a:lnTo>
                      <a:lnTo>
                        <a:pt x="0" y="164"/>
                      </a:lnTo>
                      <a:lnTo>
                        <a:pt x="2" y="168"/>
                      </a:lnTo>
                      <a:lnTo>
                        <a:pt x="2" y="170"/>
                      </a:lnTo>
                      <a:lnTo>
                        <a:pt x="2" y="176"/>
                      </a:lnTo>
                      <a:lnTo>
                        <a:pt x="30" y="178"/>
                      </a:lnTo>
                      <a:lnTo>
                        <a:pt x="30" y="178"/>
                      </a:lnTo>
                      <a:lnTo>
                        <a:pt x="36" y="192"/>
                      </a:lnTo>
                      <a:lnTo>
                        <a:pt x="16" y="210"/>
                      </a:lnTo>
                      <a:lnTo>
                        <a:pt x="18" y="216"/>
                      </a:lnTo>
                      <a:lnTo>
                        <a:pt x="20" y="216"/>
                      </a:lnTo>
                      <a:lnTo>
                        <a:pt x="22" y="222"/>
                      </a:lnTo>
                      <a:lnTo>
                        <a:pt x="48" y="214"/>
                      </a:lnTo>
                      <a:lnTo>
                        <a:pt x="48" y="214"/>
                      </a:lnTo>
                      <a:lnTo>
                        <a:pt x="58" y="226"/>
                      </a:lnTo>
                      <a:lnTo>
                        <a:pt x="46" y="250"/>
                      </a:lnTo>
                      <a:lnTo>
                        <a:pt x="52" y="254"/>
                      </a:lnTo>
                      <a:lnTo>
                        <a:pt x="52" y="254"/>
                      </a:lnTo>
                      <a:lnTo>
                        <a:pt x="56" y="258"/>
                      </a:lnTo>
                      <a:lnTo>
                        <a:pt x="78" y="242"/>
                      </a:lnTo>
                      <a:lnTo>
                        <a:pt x="78" y="242"/>
                      </a:lnTo>
                      <a:lnTo>
                        <a:pt x="92" y="250"/>
                      </a:lnTo>
                      <a:lnTo>
                        <a:pt x="90" y="276"/>
                      </a:lnTo>
                      <a:lnTo>
                        <a:pt x="94" y="278"/>
                      </a:lnTo>
                      <a:lnTo>
                        <a:pt x="96" y="278"/>
                      </a:lnTo>
                      <a:lnTo>
                        <a:pt x="100" y="280"/>
                      </a:lnTo>
                      <a:lnTo>
                        <a:pt x="116" y="258"/>
                      </a:lnTo>
                      <a:lnTo>
                        <a:pt x="116" y="258"/>
                      </a:lnTo>
                      <a:lnTo>
                        <a:pt x="132" y="260"/>
                      </a:lnTo>
                      <a:lnTo>
                        <a:pt x="138" y="286"/>
                      </a:lnTo>
                      <a:lnTo>
                        <a:pt x="144" y="286"/>
                      </a:lnTo>
                      <a:lnTo>
                        <a:pt x="144" y="286"/>
                      </a:lnTo>
                      <a:lnTo>
                        <a:pt x="150" y="286"/>
                      </a:lnTo>
                      <a:lnTo>
                        <a:pt x="156" y="260"/>
                      </a:lnTo>
                      <a:lnTo>
                        <a:pt x="156" y="260"/>
                      </a:lnTo>
                      <a:lnTo>
                        <a:pt x="172" y="258"/>
                      </a:lnTo>
                      <a:lnTo>
                        <a:pt x="188" y="280"/>
                      </a:lnTo>
                      <a:lnTo>
                        <a:pt x="192" y="278"/>
                      </a:lnTo>
                      <a:lnTo>
                        <a:pt x="194" y="278"/>
                      </a:lnTo>
                      <a:lnTo>
                        <a:pt x="198" y="276"/>
                      </a:lnTo>
                      <a:lnTo>
                        <a:pt x="196" y="248"/>
                      </a:lnTo>
                      <a:lnTo>
                        <a:pt x="196" y="248"/>
                      </a:lnTo>
                      <a:lnTo>
                        <a:pt x="210" y="240"/>
                      </a:lnTo>
                      <a:lnTo>
                        <a:pt x="232" y="256"/>
                      </a:lnTo>
                      <a:lnTo>
                        <a:pt x="236" y="254"/>
                      </a:lnTo>
                      <a:lnTo>
                        <a:pt x="236" y="252"/>
                      </a:lnTo>
                      <a:lnTo>
                        <a:pt x="240" y="248"/>
                      </a:lnTo>
                      <a:lnTo>
                        <a:pt x="228" y="224"/>
                      </a:lnTo>
                      <a:lnTo>
                        <a:pt x="228" y="224"/>
                      </a:lnTo>
                      <a:lnTo>
                        <a:pt x="238" y="212"/>
                      </a:lnTo>
                      <a:lnTo>
                        <a:pt x="264" y="220"/>
                      </a:lnTo>
                      <a:lnTo>
                        <a:pt x="268" y="214"/>
                      </a:lnTo>
                      <a:lnTo>
                        <a:pt x="268" y="214"/>
                      </a:lnTo>
                      <a:lnTo>
                        <a:pt x="270" y="208"/>
                      </a:lnTo>
                      <a:lnTo>
                        <a:pt x="252" y="190"/>
                      </a:lnTo>
                      <a:lnTo>
                        <a:pt x="252" y="190"/>
                      </a:lnTo>
                      <a:lnTo>
                        <a:pt x="256" y="176"/>
                      </a:lnTo>
                      <a:lnTo>
                        <a:pt x="284" y="174"/>
                      </a:lnTo>
                      <a:lnTo>
                        <a:pt x="284" y="168"/>
                      </a:lnTo>
                      <a:lnTo>
                        <a:pt x="284" y="166"/>
                      </a:lnTo>
                      <a:lnTo>
                        <a:pt x="286" y="162"/>
                      </a:lnTo>
                      <a:lnTo>
                        <a:pt x="260" y="150"/>
                      </a:lnTo>
                      <a:close/>
                      <a:moveTo>
                        <a:pt x="228" y="134"/>
                      </a:moveTo>
                      <a:lnTo>
                        <a:pt x="170" y="134"/>
                      </a:lnTo>
                      <a:lnTo>
                        <a:pt x="170" y="134"/>
                      </a:lnTo>
                      <a:lnTo>
                        <a:pt x="168" y="130"/>
                      </a:lnTo>
                      <a:lnTo>
                        <a:pt x="210" y="88"/>
                      </a:lnTo>
                      <a:lnTo>
                        <a:pt x="210" y="88"/>
                      </a:lnTo>
                      <a:lnTo>
                        <a:pt x="216" y="98"/>
                      </a:lnTo>
                      <a:lnTo>
                        <a:pt x="222" y="110"/>
                      </a:lnTo>
                      <a:lnTo>
                        <a:pt x="226" y="122"/>
                      </a:lnTo>
                      <a:lnTo>
                        <a:pt x="228" y="134"/>
                      </a:lnTo>
                      <a:lnTo>
                        <a:pt x="228" y="134"/>
                      </a:lnTo>
                      <a:close/>
                      <a:moveTo>
                        <a:pt x="196" y="76"/>
                      </a:moveTo>
                      <a:lnTo>
                        <a:pt x="154" y="118"/>
                      </a:lnTo>
                      <a:lnTo>
                        <a:pt x="154" y="118"/>
                      </a:lnTo>
                      <a:lnTo>
                        <a:pt x="152" y="116"/>
                      </a:lnTo>
                      <a:lnTo>
                        <a:pt x="152" y="58"/>
                      </a:lnTo>
                      <a:lnTo>
                        <a:pt x="152" y="58"/>
                      </a:lnTo>
                      <a:lnTo>
                        <a:pt x="164" y="60"/>
                      </a:lnTo>
                      <a:lnTo>
                        <a:pt x="176" y="64"/>
                      </a:lnTo>
                      <a:lnTo>
                        <a:pt x="186" y="68"/>
                      </a:lnTo>
                      <a:lnTo>
                        <a:pt x="196" y="76"/>
                      </a:lnTo>
                      <a:lnTo>
                        <a:pt x="196" y="76"/>
                      </a:lnTo>
                      <a:close/>
                      <a:moveTo>
                        <a:pt x="132" y="58"/>
                      </a:moveTo>
                      <a:lnTo>
                        <a:pt x="132" y="116"/>
                      </a:lnTo>
                      <a:lnTo>
                        <a:pt x="132" y="116"/>
                      </a:lnTo>
                      <a:lnTo>
                        <a:pt x="130" y="118"/>
                      </a:lnTo>
                      <a:lnTo>
                        <a:pt x="88" y="76"/>
                      </a:lnTo>
                      <a:lnTo>
                        <a:pt x="88" y="76"/>
                      </a:lnTo>
                      <a:lnTo>
                        <a:pt x="98" y="70"/>
                      </a:lnTo>
                      <a:lnTo>
                        <a:pt x="108" y="64"/>
                      </a:lnTo>
                      <a:lnTo>
                        <a:pt x="120" y="60"/>
                      </a:lnTo>
                      <a:lnTo>
                        <a:pt x="132" y="58"/>
                      </a:lnTo>
                      <a:lnTo>
                        <a:pt x="132" y="58"/>
                      </a:lnTo>
                      <a:close/>
                      <a:moveTo>
                        <a:pt x="76" y="90"/>
                      </a:moveTo>
                      <a:lnTo>
                        <a:pt x="116" y="132"/>
                      </a:lnTo>
                      <a:lnTo>
                        <a:pt x="116" y="132"/>
                      </a:lnTo>
                      <a:lnTo>
                        <a:pt x="116" y="134"/>
                      </a:lnTo>
                      <a:lnTo>
                        <a:pt x="56" y="134"/>
                      </a:lnTo>
                      <a:lnTo>
                        <a:pt x="56" y="134"/>
                      </a:lnTo>
                      <a:lnTo>
                        <a:pt x="58" y="122"/>
                      </a:lnTo>
                      <a:lnTo>
                        <a:pt x="62" y="110"/>
                      </a:lnTo>
                      <a:lnTo>
                        <a:pt x="68" y="100"/>
                      </a:lnTo>
                      <a:lnTo>
                        <a:pt x="76" y="90"/>
                      </a:lnTo>
                      <a:lnTo>
                        <a:pt x="76" y="90"/>
                      </a:lnTo>
                      <a:close/>
                      <a:moveTo>
                        <a:pt x="56" y="154"/>
                      </a:moveTo>
                      <a:lnTo>
                        <a:pt x="116" y="154"/>
                      </a:lnTo>
                      <a:lnTo>
                        <a:pt x="116" y="154"/>
                      </a:lnTo>
                      <a:lnTo>
                        <a:pt x="118" y="156"/>
                      </a:lnTo>
                      <a:lnTo>
                        <a:pt x="76" y="198"/>
                      </a:lnTo>
                      <a:lnTo>
                        <a:pt x="76" y="198"/>
                      </a:lnTo>
                      <a:lnTo>
                        <a:pt x="68" y="188"/>
                      </a:lnTo>
                      <a:lnTo>
                        <a:pt x="64" y="178"/>
                      </a:lnTo>
                      <a:lnTo>
                        <a:pt x="60" y="166"/>
                      </a:lnTo>
                      <a:lnTo>
                        <a:pt x="56" y="154"/>
                      </a:lnTo>
                      <a:lnTo>
                        <a:pt x="56" y="154"/>
                      </a:lnTo>
                      <a:close/>
                      <a:moveTo>
                        <a:pt x="90" y="212"/>
                      </a:moveTo>
                      <a:lnTo>
                        <a:pt x="130" y="170"/>
                      </a:lnTo>
                      <a:lnTo>
                        <a:pt x="130" y="170"/>
                      </a:lnTo>
                      <a:lnTo>
                        <a:pt x="134" y="170"/>
                      </a:lnTo>
                      <a:lnTo>
                        <a:pt x="134" y="230"/>
                      </a:lnTo>
                      <a:lnTo>
                        <a:pt x="134" y="230"/>
                      </a:lnTo>
                      <a:lnTo>
                        <a:pt x="122" y="228"/>
                      </a:lnTo>
                      <a:lnTo>
                        <a:pt x="110" y="224"/>
                      </a:lnTo>
                      <a:lnTo>
                        <a:pt x="100" y="218"/>
                      </a:lnTo>
                      <a:lnTo>
                        <a:pt x="90" y="212"/>
                      </a:lnTo>
                      <a:lnTo>
                        <a:pt x="90" y="212"/>
                      </a:lnTo>
                      <a:close/>
                      <a:moveTo>
                        <a:pt x="152" y="230"/>
                      </a:moveTo>
                      <a:lnTo>
                        <a:pt x="152" y="170"/>
                      </a:lnTo>
                      <a:lnTo>
                        <a:pt x="152" y="170"/>
                      </a:lnTo>
                      <a:lnTo>
                        <a:pt x="156" y="170"/>
                      </a:lnTo>
                      <a:lnTo>
                        <a:pt x="198" y="210"/>
                      </a:lnTo>
                      <a:lnTo>
                        <a:pt x="198" y="210"/>
                      </a:lnTo>
                      <a:lnTo>
                        <a:pt x="188" y="218"/>
                      </a:lnTo>
                      <a:lnTo>
                        <a:pt x="176" y="224"/>
                      </a:lnTo>
                      <a:lnTo>
                        <a:pt x="166" y="228"/>
                      </a:lnTo>
                      <a:lnTo>
                        <a:pt x="152" y="230"/>
                      </a:lnTo>
                      <a:lnTo>
                        <a:pt x="152" y="230"/>
                      </a:lnTo>
                      <a:close/>
                      <a:moveTo>
                        <a:pt x="210" y="198"/>
                      </a:moveTo>
                      <a:lnTo>
                        <a:pt x="168" y="156"/>
                      </a:lnTo>
                      <a:lnTo>
                        <a:pt x="168" y="156"/>
                      </a:lnTo>
                      <a:lnTo>
                        <a:pt x="170" y="152"/>
                      </a:lnTo>
                      <a:lnTo>
                        <a:pt x="228" y="152"/>
                      </a:lnTo>
                      <a:lnTo>
                        <a:pt x="228" y="152"/>
                      </a:lnTo>
                      <a:lnTo>
                        <a:pt x="226" y="164"/>
                      </a:lnTo>
                      <a:lnTo>
                        <a:pt x="222" y="176"/>
                      </a:lnTo>
                      <a:lnTo>
                        <a:pt x="218" y="188"/>
                      </a:lnTo>
                      <a:lnTo>
                        <a:pt x="210" y="198"/>
                      </a:lnTo>
                      <a:lnTo>
                        <a:pt x="210" y="19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11" name="Straight Connector 110"/>
              <p:cNvCxnSpPr/>
              <p:nvPr/>
            </p:nvCxnSpPr>
            <p:spPr bwMode="gray">
              <a:xfrm flipH="1" flipV="1">
                <a:off x="2810383" y="5613780"/>
                <a:ext cx="307682" cy="1750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gray">
              <a:xfrm flipH="1">
                <a:off x="2792098" y="5334315"/>
                <a:ext cx="392558" cy="1432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bwMode="gray">
              <a:xfrm>
                <a:off x="3057340" y="5244441"/>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116" name="Oval 115"/>
              <p:cNvSpPr/>
              <p:nvPr/>
            </p:nvSpPr>
            <p:spPr bwMode="gray">
              <a:xfrm>
                <a:off x="2919414" y="4912402"/>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cxnSp>
            <p:nvCxnSpPr>
              <p:cNvPr id="117" name="Straight Connector 116"/>
              <p:cNvCxnSpPr/>
              <p:nvPr/>
            </p:nvCxnSpPr>
            <p:spPr bwMode="gray">
              <a:xfrm flipH="1" flipV="1">
                <a:off x="3039883" y="5054085"/>
                <a:ext cx="90390" cy="2083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21" idx="6"/>
              </p:cNvCxnSpPr>
              <p:nvPr/>
            </p:nvCxnSpPr>
            <p:spPr bwMode="gray">
              <a:xfrm flipH="1" flipV="1">
                <a:off x="3027282" y="5001880"/>
                <a:ext cx="406705" cy="353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bwMode="gray">
              <a:xfrm>
                <a:off x="3243011" y="4941755"/>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122" name="Oval 121"/>
              <p:cNvSpPr/>
              <p:nvPr/>
            </p:nvSpPr>
            <p:spPr bwMode="gray">
              <a:xfrm>
                <a:off x="3197035" y="4598708"/>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cxnSp>
            <p:nvCxnSpPr>
              <p:cNvPr id="123" name="Straight Connector 122"/>
              <p:cNvCxnSpPr/>
              <p:nvPr/>
            </p:nvCxnSpPr>
            <p:spPr bwMode="gray">
              <a:xfrm flipH="1" flipV="1">
                <a:off x="3285774" y="4687449"/>
                <a:ext cx="58030" cy="41345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Oval 124"/>
              <p:cNvSpPr/>
              <p:nvPr/>
            </p:nvSpPr>
            <p:spPr bwMode="gray">
              <a:xfrm>
                <a:off x="3534780" y="5196390"/>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cxnSp>
            <p:nvCxnSpPr>
              <p:cNvPr id="127" name="Straight Connector 126"/>
              <p:cNvCxnSpPr/>
              <p:nvPr/>
            </p:nvCxnSpPr>
            <p:spPr bwMode="gray">
              <a:xfrm flipH="1" flipV="1">
                <a:off x="3363579" y="5062325"/>
                <a:ext cx="261382" cy="2083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gray">
              <a:xfrm flipH="1">
                <a:off x="3384800" y="4925840"/>
                <a:ext cx="261380" cy="12057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bwMode="gray">
              <a:xfrm>
                <a:off x="3598438" y="4830355"/>
                <a:ext cx="190976" cy="190976"/>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grpSp>
      <p:grpSp>
        <p:nvGrpSpPr>
          <p:cNvPr id="41" name="Group 40"/>
          <p:cNvGrpSpPr/>
          <p:nvPr/>
        </p:nvGrpSpPr>
        <p:grpSpPr bwMode="gray">
          <a:xfrm>
            <a:off x="5230625" y="4389383"/>
            <a:ext cx="1338167" cy="1338167"/>
            <a:chOff x="6472298" y="4000502"/>
            <a:chExt cx="1463040" cy="1463040"/>
          </a:xfrm>
        </p:grpSpPr>
        <p:sp>
          <p:nvSpPr>
            <p:cNvPr id="26" name="Oval 25"/>
            <p:cNvSpPr>
              <a:spLocks noChangeAspect="1"/>
            </p:cNvSpPr>
            <p:nvPr/>
          </p:nvSpPr>
          <p:spPr bwMode="gray">
            <a:xfrm>
              <a:off x="6472298" y="4000502"/>
              <a:ext cx="1463040" cy="1463040"/>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nvGrpSpPr>
            <p:cNvPr id="21" name="Group 20"/>
            <p:cNvGrpSpPr/>
            <p:nvPr/>
          </p:nvGrpSpPr>
          <p:grpSpPr bwMode="gray">
            <a:xfrm>
              <a:off x="6585342" y="4239216"/>
              <a:ext cx="1261254" cy="838623"/>
              <a:chOff x="6585342" y="4239216"/>
              <a:chExt cx="1261254" cy="838623"/>
            </a:xfrm>
          </p:grpSpPr>
          <p:sp>
            <p:nvSpPr>
              <p:cNvPr id="1031" name="AutoShape 7"/>
              <p:cNvSpPr>
                <a:spLocks noChangeAspect="1" noChangeArrowheads="1" noTextEdit="1"/>
              </p:cNvSpPr>
              <p:nvPr/>
            </p:nvSpPr>
            <p:spPr bwMode="gray">
              <a:xfrm>
                <a:off x="6585342" y="4309354"/>
                <a:ext cx="1261254" cy="7684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noEditPoints="1"/>
              </p:cNvSpPr>
              <p:nvPr/>
            </p:nvSpPr>
            <p:spPr bwMode="gray">
              <a:xfrm>
                <a:off x="6595119" y="4746393"/>
                <a:ext cx="321669" cy="321669"/>
              </a:xfrm>
              <a:custGeom>
                <a:avLst/>
                <a:gdLst/>
                <a:ahLst/>
                <a:cxnLst>
                  <a:cxn ang="0">
                    <a:pos x="329" y="144"/>
                  </a:cxn>
                  <a:cxn ang="0">
                    <a:pos x="288" y="144"/>
                  </a:cxn>
                  <a:cxn ang="0">
                    <a:pos x="268" y="92"/>
                  </a:cxn>
                  <a:cxn ang="0">
                    <a:pos x="268" y="36"/>
                  </a:cxn>
                  <a:cxn ang="0">
                    <a:pos x="237" y="62"/>
                  </a:cxn>
                  <a:cxn ang="0">
                    <a:pos x="185" y="41"/>
                  </a:cxn>
                  <a:cxn ang="0">
                    <a:pos x="144" y="0"/>
                  </a:cxn>
                  <a:cxn ang="0">
                    <a:pos x="144" y="41"/>
                  </a:cxn>
                  <a:cxn ang="0">
                    <a:pos x="93" y="62"/>
                  </a:cxn>
                  <a:cxn ang="0">
                    <a:pos x="36" y="62"/>
                  </a:cxn>
                  <a:cxn ang="0">
                    <a:pos x="62" y="92"/>
                  </a:cxn>
                  <a:cxn ang="0">
                    <a:pos x="41" y="144"/>
                  </a:cxn>
                  <a:cxn ang="0">
                    <a:pos x="0" y="185"/>
                  </a:cxn>
                  <a:cxn ang="0">
                    <a:pos x="41" y="185"/>
                  </a:cxn>
                  <a:cxn ang="0">
                    <a:pos x="62" y="236"/>
                  </a:cxn>
                  <a:cxn ang="0">
                    <a:pos x="62" y="293"/>
                  </a:cxn>
                  <a:cxn ang="0">
                    <a:pos x="93" y="267"/>
                  </a:cxn>
                  <a:cxn ang="0">
                    <a:pos x="144" y="288"/>
                  </a:cxn>
                  <a:cxn ang="0">
                    <a:pos x="185" y="329"/>
                  </a:cxn>
                  <a:cxn ang="0">
                    <a:pos x="185" y="288"/>
                  </a:cxn>
                  <a:cxn ang="0">
                    <a:pos x="237" y="267"/>
                  </a:cxn>
                  <a:cxn ang="0">
                    <a:pos x="293" y="267"/>
                  </a:cxn>
                  <a:cxn ang="0">
                    <a:pos x="268" y="236"/>
                  </a:cxn>
                  <a:cxn ang="0">
                    <a:pos x="288" y="185"/>
                  </a:cxn>
                  <a:cxn ang="0">
                    <a:pos x="165" y="231"/>
                  </a:cxn>
                  <a:cxn ang="0">
                    <a:pos x="139" y="226"/>
                  </a:cxn>
                  <a:cxn ang="0">
                    <a:pos x="103" y="190"/>
                  </a:cxn>
                  <a:cxn ang="0">
                    <a:pos x="98" y="164"/>
                  </a:cxn>
                  <a:cxn ang="0">
                    <a:pos x="118" y="118"/>
                  </a:cxn>
                  <a:cxn ang="0">
                    <a:pos x="165" y="98"/>
                  </a:cxn>
                  <a:cxn ang="0">
                    <a:pos x="190" y="103"/>
                  </a:cxn>
                  <a:cxn ang="0">
                    <a:pos x="226" y="139"/>
                  </a:cxn>
                  <a:cxn ang="0">
                    <a:pos x="232" y="164"/>
                  </a:cxn>
                  <a:cxn ang="0">
                    <a:pos x="211" y="211"/>
                  </a:cxn>
                  <a:cxn ang="0">
                    <a:pos x="165" y="231"/>
                  </a:cxn>
                </a:cxnLst>
                <a:rect l="0" t="0" r="r" b="b"/>
                <a:pathLst>
                  <a:path w="329" h="329">
                    <a:moveTo>
                      <a:pt x="329" y="185"/>
                    </a:moveTo>
                    <a:lnTo>
                      <a:pt x="329" y="144"/>
                    </a:lnTo>
                    <a:lnTo>
                      <a:pt x="288" y="144"/>
                    </a:lnTo>
                    <a:lnTo>
                      <a:pt x="288" y="144"/>
                    </a:lnTo>
                    <a:lnTo>
                      <a:pt x="278" y="118"/>
                    </a:lnTo>
                    <a:lnTo>
                      <a:pt x="268" y="92"/>
                    </a:lnTo>
                    <a:lnTo>
                      <a:pt x="293" y="62"/>
                    </a:lnTo>
                    <a:lnTo>
                      <a:pt x="268" y="36"/>
                    </a:lnTo>
                    <a:lnTo>
                      <a:pt x="237" y="62"/>
                    </a:lnTo>
                    <a:lnTo>
                      <a:pt x="237" y="62"/>
                    </a:lnTo>
                    <a:lnTo>
                      <a:pt x="211" y="51"/>
                    </a:lnTo>
                    <a:lnTo>
                      <a:pt x="185" y="41"/>
                    </a:lnTo>
                    <a:lnTo>
                      <a:pt x="185" y="0"/>
                    </a:lnTo>
                    <a:lnTo>
                      <a:pt x="144" y="0"/>
                    </a:lnTo>
                    <a:lnTo>
                      <a:pt x="144" y="41"/>
                    </a:lnTo>
                    <a:lnTo>
                      <a:pt x="144" y="41"/>
                    </a:lnTo>
                    <a:lnTo>
                      <a:pt x="118" y="51"/>
                    </a:lnTo>
                    <a:lnTo>
                      <a:pt x="93" y="62"/>
                    </a:lnTo>
                    <a:lnTo>
                      <a:pt x="62" y="36"/>
                    </a:lnTo>
                    <a:lnTo>
                      <a:pt x="36" y="62"/>
                    </a:lnTo>
                    <a:lnTo>
                      <a:pt x="62" y="92"/>
                    </a:lnTo>
                    <a:lnTo>
                      <a:pt x="62" y="92"/>
                    </a:lnTo>
                    <a:lnTo>
                      <a:pt x="52" y="118"/>
                    </a:lnTo>
                    <a:lnTo>
                      <a:pt x="41" y="144"/>
                    </a:lnTo>
                    <a:lnTo>
                      <a:pt x="0" y="144"/>
                    </a:lnTo>
                    <a:lnTo>
                      <a:pt x="0" y="185"/>
                    </a:lnTo>
                    <a:lnTo>
                      <a:pt x="41" y="185"/>
                    </a:lnTo>
                    <a:lnTo>
                      <a:pt x="41" y="185"/>
                    </a:lnTo>
                    <a:lnTo>
                      <a:pt x="52" y="211"/>
                    </a:lnTo>
                    <a:lnTo>
                      <a:pt x="62" y="236"/>
                    </a:lnTo>
                    <a:lnTo>
                      <a:pt x="36" y="267"/>
                    </a:lnTo>
                    <a:lnTo>
                      <a:pt x="62" y="293"/>
                    </a:lnTo>
                    <a:lnTo>
                      <a:pt x="93" y="267"/>
                    </a:lnTo>
                    <a:lnTo>
                      <a:pt x="93" y="267"/>
                    </a:lnTo>
                    <a:lnTo>
                      <a:pt x="118" y="277"/>
                    </a:lnTo>
                    <a:lnTo>
                      <a:pt x="144" y="288"/>
                    </a:lnTo>
                    <a:lnTo>
                      <a:pt x="144" y="329"/>
                    </a:lnTo>
                    <a:lnTo>
                      <a:pt x="185" y="329"/>
                    </a:lnTo>
                    <a:lnTo>
                      <a:pt x="185" y="288"/>
                    </a:lnTo>
                    <a:lnTo>
                      <a:pt x="185" y="288"/>
                    </a:lnTo>
                    <a:lnTo>
                      <a:pt x="211" y="277"/>
                    </a:lnTo>
                    <a:lnTo>
                      <a:pt x="237" y="267"/>
                    </a:lnTo>
                    <a:lnTo>
                      <a:pt x="268" y="293"/>
                    </a:lnTo>
                    <a:lnTo>
                      <a:pt x="293" y="267"/>
                    </a:lnTo>
                    <a:lnTo>
                      <a:pt x="268" y="236"/>
                    </a:lnTo>
                    <a:lnTo>
                      <a:pt x="268" y="236"/>
                    </a:lnTo>
                    <a:lnTo>
                      <a:pt x="278" y="211"/>
                    </a:lnTo>
                    <a:lnTo>
                      <a:pt x="288" y="185"/>
                    </a:lnTo>
                    <a:lnTo>
                      <a:pt x="329" y="185"/>
                    </a:lnTo>
                    <a:close/>
                    <a:moveTo>
                      <a:pt x="165" y="231"/>
                    </a:moveTo>
                    <a:lnTo>
                      <a:pt x="165" y="231"/>
                    </a:lnTo>
                    <a:lnTo>
                      <a:pt x="139" y="226"/>
                    </a:lnTo>
                    <a:lnTo>
                      <a:pt x="118" y="211"/>
                    </a:lnTo>
                    <a:lnTo>
                      <a:pt x="103" y="190"/>
                    </a:lnTo>
                    <a:lnTo>
                      <a:pt x="98" y="164"/>
                    </a:lnTo>
                    <a:lnTo>
                      <a:pt x="98" y="164"/>
                    </a:lnTo>
                    <a:lnTo>
                      <a:pt x="103" y="139"/>
                    </a:lnTo>
                    <a:lnTo>
                      <a:pt x="118" y="118"/>
                    </a:lnTo>
                    <a:lnTo>
                      <a:pt x="139" y="103"/>
                    </a:lnTo>
                    <a:lnTo>
                      <a:pt x="165" y="98"/>
                    </a:lnTo>
                    <a:lnTo>
                      <a:pt x="165" y="98"/>
                    </a:lnTo>
                    <a:lnTo>
                      <a:pt x="190" y="103"/>
                    </a:lnTo>
                    <a:lnTo>
                      <a:pt x="211" y="118"/>
                    </a:lnTo>
                    <a:lnTo>
                      <a:pt x="226" y="139"/>
                    </a:lnTo>
                    <a:lnTo>
                      <a:pt x="232" y="164"/>
                    </a:lnTo>
                    <a:lnTo>
                      <a:pt x="232" y="164"/>
                    </a:lnTo>
                    <a:lnTo>
                      <a:pt x="226" y="190"/>
                    </a:lnTo>
                    <a:lnTo>
                      <a:pt x="211" y="211"/>
                    </a:lnTo>
                    <a:lnTo>
                      <a:pt x="190" y="226"/>
                    </a:lnTo>
                    <a:lnTo>
                      <a:pt x="165" y="231"/>
                    </a:lnTo>
                    <a:lnTo>
                      <a:pt x="165" y="231"/>
                    </a:lnTo>
                    <a:close/>
                  </a:path>
                </a:pathLst>
              </a:custGeom>
              <a:noFill/>
              <a:ln w="333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noEditPoints="1"/>
              </p:cNvSpPr>
              <p:nvPr/>
            </p:nvSpPr>
            <p:spPr bwMode="gray">
              <a:xfrm>
                <a:off x="7262142" y="4376637"/>
                <a:ext cx="416000" cy="487193"/>
              </a:xfrm>
              <a:custGeom>
                <a:avLst/>
                <a:gdLst/>
                <a:ahLst/>
                <a:cxnLst>
                  <a:cxn ang="0">
                    <a:pos x="21" y="134"/>
                  </a:cxn>
                  <a:cxn ang="0">
                    <a:pos x="21" y="226"/>
                  </a:cxn>
                  <a:cxn ang="0">
                    <a:pos x="31" y="272"/>
                  </a:cxn>
                  <a:cxn ang="0">
                    <a:pos x="93" y="319"/>
                  </a:cxn>
                  <a:cxn ang="0">
                    <a:pos x="293" y="154"/>
                  </a:cxn>
                  <a:cxn ang="0">
                    <a:pos x="226" y="67"/>
                  </a:cxn>
                  <a:cxn ang="0">
                    <a:pos x="226" y="46"/>
                  </a:cxn>
                  <a:cxn ang="0">
                    <a:pos x="252" y="77"/>
                  </a:cxn>
                  <a:cxn ang="0">
                    <a:pos x="216" y="87"/>
                  </a:cxn>
                  <a:cxn ang="0">
                    <a:pos x="191" y="31"/>
                  </a:cxn>
                  <a:cxn ang="0">
                    <a:pos x="216" y="72"/>
                  </a:cxn>
                  <a:cxn ang="0">
                    <a:pos x="201" y="93"/>
                  </a:cxn>
                  <a:cxn ang="0">
                    <a:pos x="201" y="72"/>
                  </a:cxn>
                  <a:cxn ang="0">
                    <a:pos x="185" y="36"/>
                  </a:cxn>
                  <a:cxn ang="0">
                    <a:pos x="149" y="77"/>
                  </a:cxn>
                  <a:cxn ang="0">
                    <a:pos x="129" y="41"/>
                  </a:cxn>
                  <a:cxn ang="0">
                    <a:pos x="165" y="46"/>
                  </a:cxn>
                  <a:cxn ang="0">
                    <a:pos x="155" y="41"/>
                  </a:cxn>
                  <a:cxn ang="0">
                    <a:pos x="185" y="72"/>
                  </a:cxn>
                  <a:cxn ang="0">
                    <a:pos x="149" y="98"/>
                  </a:cxn>
                  <a:cxn ang="0">
                    <a:pos x="139" y="98"/>
                  </a:cxn>
                  <a:cxn ang="0">
                    <a:pos x="108" y="108"/>
                  </a:cxn>
                  <a:cxn ang="0">
                    <a:pos x="119" y="87"/>
                  </a:cxn>
                  <a:cxn ang="0">
                    <a:pos x="113" y="72"/>
                  </a:cxn>
                  <a:cxn ang="0">
                    <a:pos x="144" y="108"/>
                  </a:cxn>
                  <a:cxn ang="0">
                    <a:pos x="62" y="93"/>
                  </a:cxn>
                  <a:cxn ang="0">
                    <a:pos x="98" y="72"/>
                  </a:cxn>
                  <a:cxn ang="0">
                    <a:pos x="77" y="51"/>
                  </a:cxn>
                  <a:cxn ang="0">
                    <a:pos x="119" y="36"/>
                  </a:cxn>
                  <a:cxn ang="0">
                    <a:pos x="98" y="51"/>
                  </a:cxn>
                  <a:cxn ang="0">
                    <a:pos x="119" y="57"/>
                  </a:cxn>
                  <a:cxn ang="0">
                    <a:pos x="103" y="82"/>
                  </a:cxn>
                  <a:cxn ang="0">
                    <a:pos x="67" y="98"/>
                  </a:cxn>
                  <a:cxn ang="0">
                    <a:pos x="77" y="103"/>
                  </a:cxn>
                  <a:cxn ang="0">
                    <a:pos x="119" y="118"/>
                  </a:cxn>
                  <a:cxn ang="0">
                    <a:pos x="180" y="164"/>
                  </a:cxn>
                  <a:cxn ang="0">
                    <a:pos x="216" y="175"/>
                  </a:cxn>
                  <a:cxn ang="0">
                    <a:pos x="221" y="144"/>
                  </a:cxn>
                  <a:cxn ang="0">
                    <a:pos x="273" y="108"/>
                  </a:cxn>
                  <a:cxn ang="0">
                    <a:pos x="232" y="113"/>
                  </a:cxn>
                  <a:cxn ang="0">
                    <a:pos x="247" y="134"/>
                  </a:cxn>
                  <a:cxn ang="0">
                    <a:pos x="242" y="123"/>
                  </a:cxn>
                  <a:cxn ang="0">
                    <a:pos x="247" y="108"/>
                  </a:cxn>
                  <a:cxn ang="0">
                    <a:pos x="252" y="144"/>
                  </a:cxn>
                  <a:cxn ang="0">
                    <a:pos x="211" y="139"/>
                  </a:cxn>
                  <a:cxn ang="0">
                    <a:pos x="216" y="128"/>
                  </a:cxn>
                  <a:cxn ang="0">
                    <a:pos x="201" y="128"/>
                  </a:cxn>
                  <a:cxn ang="0">
                    <a:pos x="170" y="128"/>
                  </a:cxn>
                  <a:cxn ang="0">
                    <a:pos x="180" y="154"/>
                  </a:cxn>
                  <a:cxn ang="0">
                    <a:pos x="144" y="159"/>
                  </a:cxn>
                  <a:cxn ang="0">
                    <a:pos x="113" y="128"/>
                  </a:cxn>
                  <a:cxn ang="0">
                    <a:pos x="139" y="134"/>
                  </a:cxn>
                  <a:cxn ang="0">
                    <a:pos x="160" y="128"/>
                  </a:cxn>
                  <a:cxn ang="0">
                    <a:pos x="149" y="113"/>
                  </a:cxn>
                  <a:cxn ang="0">
                    <a:pos x="170" y="113"/>
                  </a:cxn>
                  <a:cxn ang="0">
                    <a:pos x="191" y="103"/>
                  </a:cxn>
                  <a:cxn ang="0">
                    <a:pos x="211" y="98"/>
                  </a:cxn>
                  <a:cxn ang="0">
                    <a:pos x="257" y="82"/>
                  </a:cxn>
                </a:cxnLst>
                <a:rect l="0" t="0" r="r" b="b"/>
                <a:pathLst>
                  <a:path w="298" h="349">
                    <a:moveTo>
                      <a:pt x="149" y="0"/>
                    </a:moveTo>
                    <a:lnTo>
                      <a:pt x="149" y="0"/>
                    </a:lnTo>
                    <a:lnTo>
                      <a:pt x="124" y="0"/>
                    </a:lnTo>
                    <a:lnTo>
                      <a:pt x="98" y="10"/>
                    </a:lnTo>
                    <a:lnTo>
                      <a:pt x="77" y="21"/>
                    </a:lnTo>
                    <a:lnTo>
                      <a:pt x="57" y="36"/>
                    </a:lnTo>
                    <a:lnTo>
                      <a:pt x="41" y="57"/>
                    </a:lnTo>
                    <a:lnTo>
                      <a:pt x="31" y="77"/>
                    </a:lnTo>
                    <a:lnTo>
                      <a:pt x="26" y="103"/>
                    </a:lnTo>
                    <a:lnTo>
                      <a:pt x="21" y="134"/>
                    </a:lnTo>
                    <a:lnTo>
                      <a:pt x="21" y="134"/>
                    </a:lnTo>
                    <a:lnTo>
                      <a:pt x="26" y="144"/>
                    </a:lnTo>
                    <a:lnTo>
                      <a:pt x="26" y="144"/>
                    </a:lnTo>
                    <a:lnTo>
                      <a:pt x="16" y="175"/>
                    </a:lnTo>
                    <a:lnTo>
                      <a:pt x="0" y="206"/>
                    </a:lnTo>
                    <a:lnTo>
                      <a:pt x="0" y="206"/>
                    </a:lnTo>
                    <a:lnTo>
                      <a:pt x="0" y="216"/>
                    </a:lnTo>
                    <a:lnTo>
                      <a:pt x="5" y="221"/>
                    </a:lnTo>
                    <a:lnTo>
                      <a:pt x="11" y="221"/>
                    </a:lnTo>
                    <a:lnTo>
                      <a:pt x="11" y="221"/>
                    </a:lnTo>
                    <a:lnTo>
                      <a:pt x="16" y="226"/>
                    </a:lnTo>
                    <a:lnTo>
                      <a:pt x="21" y="226"/>
                    </a:lnTo>
                    <a:lnTo>
                      <a:pt x="21" y="236"/>
                    </a:lnTo>
                    <a:lnTo>
                      <a:pt x="21" y="236"/>
                    </a:lnTo>
                    <a:lnTo>
                      <a:pt x="16" y="241"/>
                    </a:lnTo>
                    <a:lnTo>
                      <a:pt x="21" y="247"/>
                    </a:lnTo>
                    <a:lnTo>
                      <a:pt x="21" y="247"/>
                    </a:lnTo>
                    <a:lnTo>
                      <a:pt x="36" y="252"/>
                    </a:lnTo>
                    <a:lnTo>
                      <a:pt x="36" y="252"/>
                    </a:lnTo>
                    <a:lnTo>
                      <a:pt x="26" y="262"/>
                    </a:lnTo>
                    <a:lnTo>
                      <a:pt x="26" y="262"/>
                    </a:lnTo>
                    <a:lnTo>
                      <a:pt x="31" y="272"/>
                    </a:lnTo>
                    <a:lnTo>
                      <a:pt x="31" y="272"/>
                    </a:lnTo>
                    <a:lnTo>
                      <a:pt x="41" y="277"/>
                    </a:lnTo>
                    <a:lnTo>
                      <a:pt x="41" y="277"/>
                    </a:lnTo>
                    <a:lnTo>
                      <a:pt x="41" y="283"/>
                    </a:lnTo>
                    <a:lnTo>
                      <a:pt x="41" y="293"/>
                    </a:lnTo>
                    <a:lnTo>
                      <a:pt x="41" y="303"/>
                    </a:lnTo>
                    <a:lnTo>
                      <a:pt x="41" y="303"/>
                    </a:lnTo>
                    <a:lnTo>
                      <a:pt x="47" y="313"/>
                    </a:lnTo>
                    <a:lnTo>
                      <a:pt x="52" y="319"/>
                    </a:lnTo>
                    <a:lnTo>
                      <a:pt x="62" y="324"/>
                    </a:lnTo>
                    <a:lnTo>
                      <a:pt x="62" y="324"/>
                    </a:lnTo>
                    <a:lnTo>
                      <a:pt x="93" y="319"/>
                    </a:lnTo>
                    <a:lnTo>
                      <a:pt x="108" y="313"/>
                    </a:lnTo>
                    <a:lnTo>
                      <a:pt x="113" y="349"/>
                    </a:lnTo>
                    <a:lnTo>
                      <a:pt x="113" y="349"/>
                    </a:lnTo>
                    <a:lnTo>
                      <a:pt x="237" y="308"/>
                    </a:lnTo>
                    <a:lnTo>
                      <a:pt x="237" y="308"/>
                    </a:lnTo>
                    <a:lnTo>
                      <a:pt x="242" y="308"/>
                    </a:lnTo>
                    <a:lnTo>
                      <a:pt x="237" y="262"/>
                    </a:lnTo>
                    <a:lnTo>
                      <a:pt x="237" y="262"/>
                    </a:lnTo>
                    <a:lnTo>
                      <a:pt x="268" y="211"/>
                    </a:lnTo>
                    <a:lnTo>
                      <a:pt x="288" y="185"/>
                    </a:lnTo>
                    <a:lnTo>
                      <a:pt x="293" y="154"/>
                    </a:lnTo>
                    <a:lnTo>
                      <a:pt x="293" y="154"/>
                    </a:lnTo>
                    <a:lnTo>
                      <a:pt x="298" y="118"/>
                    </a:lnTo>
                    <a:lnTo>
                      <a:pt x="288" y="82"/>
                    </a:lnTo>
                    <a:lnTo>
                      <a:pt x="278" y="57"/>
                    </a:lnTo>
                    <a:lnTo>
                      <a:pt x="257" y="36"/>
                    </a:lnTo>
                    <a:lnTo>
                      <a:pt x="237" y="21"/>
                    </a:lnTo>
                    <a:lnTo>
                      <a:pt x="211" y="10"/>
                    </a:lnTo>
                    <a:lnTo>
                      <a:pt x="180" y="0"/>
                    </a:lnTo>
                    <a:lnTo>
                      <a:pt x="149" y="0"/>
                    </a:lnTo>
                    <a:lnTo>
                      <a:pt x="149" y="0"/>
                    </a:lnTo>
                    <a:close/>
                    <a:moveTo>
                      <a:pt x="226" y="67"/>
                    </a:moveTo>
                    <a:lnTo>
                      <a:pt x="226" y="67"/>
                    </a:lnTo>
                    <a:lnTo>
                      <a:pt x="226" y="67"/>
                    </a:lnTo>
                    <a:lnTo>
                      <a:pt x="226" y="67"/>
                    </a:lnTo>
                    <a:lnTo>
                      <a:pt x="226" y="67"/>
                    </a:lnTo>
                    <a:lnTo>
                      <a:pt x="226" y="67"/>
                    </a:lnTo>
                    <a:lnTo>
                      <a:pt x="226" y="57"/>
                    </a:lnTo>
                    <a:lnTo>
                      <a:pt x="226" y="57"/>
                    </a:lnTo>
                    <a:lnTo>
                      <a:pt x="226" y="51"/>
                    </a:lnTo>
                    <a:lnTo>
                      <a:pt x="226" y="51"/>
                    </a:lnTo>
                    <a:lnTo>
                      <a:pt x="226" y="46"/>
                    </a:lnTo>
                    <a:lnTo>
                      <a:pt x="226" y="46"/>
                    </a:lnTo>
                    <a:lnTo>
                      <a:pt x="232" y="46"/>
                    </a:lnTo>
                    <a:lnTo>
                      <a:pt x="232" y="46"/>
                    </a:lnTo>
                    <a:lnTo>
                      <a:pt x="237" y="46"/>
                    </a:lnTo>
                    <a:lnTo>
                      <a:pt x="237" y="46"/>
                    </a:lnTo>
                    <a:lnTo>
                      <a:pt x="252" y="57"/>
                    </a:lnTo>
                    <a:lnTo>
                      <a:pt x="257" y="67"/>
                    </a:lnTo>
                    <a:lnTo>
                      <a:pt x="257" y="67"/>
                    </a:lnTo>
                    <a:lnTo>
                      <a:pt x="257" y="72"/>
                    </a:lnTo>
                    <a:lnTo>
                      <a:pt x="257" y="72"/>
                    </a:lnTo>
                    <a:lnTo>
                      <a:pt x="252" y="77"/>
                    </a:lnTo>
                    <a:lnTo>
                      <a:pt x="252" y="77"/>
                    </a:lnTo>
                    <a:lnTo>
                      <a:pt x="242" y="82"/>
                    </a:lnTo>
                    <a:lnTo>
                      <a:pt x="242" y="82"/>
                    </a:lnTo>
                    <a:lnTo>
                      <a:pt x="232" y="93"/>
                    </a:lnTo>
                    <a:lnTo>
                      <a:pt x="232" y="93"/>
                    </a:lnTo>
                    <a:lnTo>
                      <a:pt x="226" y="98"/>
                    </a:lnTo>
                    <a:lnTo>
                      <a:pt x="226" y="98"/>
                    </a:lnTo>
                    <a:lnTo>
                      <a:pt x="221" y="98"/>
                    </a:lnTo>
                    <a:lnTo>
                      <a:pt x="221" y="98"/>
                    </a:lnTo>
                    <a:lnTo>
                      <a:pt x="216" y="93"/>
                    </a:lnTo>
                    <a:lnTo>
                      <a:pt x="216" y="93"/>
                    </a:lnTo>
                    <a:lnTo>
                      <a:pt x="216" y="87"/>
                    </a:lnTo>
                    <a:lnTo>
                      <a:pt x="216" y="87"/>
                    </a:lnTo>
                    <a:lnTo>
                      <a:pt x="216" y="77"/>
                    </a:lnTo>
                    <a:lnTo>
                      <a:pt x="216" y="77"/>
                    </a:lnTo>
                    <a:lnTo>
                      <a:pt x="226" y="72"/>
                    </a:lnTo>
                    <a:lnTo>
                      <a:pt x="226" y="72"/>
                    </a:lnTo>
                    <a:lnTo>
                      <a:pt x="232" y="72"/>
                    </a:lnTo>
                    <a:lnTo>
                      <a:pt x="232" y="72"/>
                    </a:lnTo>
                    <a:lnTo>
                      <a:pt x="226" y="67"/>
                    </a:lnTo>
                    <a:lnTo>
                      <a:pt x="226" y="67"/>
                    </a:lnTo>
                    <a:close/>
                    <a:moveTo>
                      <a:pt x="191" y="31"/>
                    </a:moveTo>
                    <a:lnTo>
                      <a:pt x="191" y="31"/>
                    </a:lnTo>
                    <a:lnTo>
                      <a:pt x="196" y="31"/>
                    </a:lnTo>
                    <a:lnTo>
                      <a:pt x="196" y="31"/>
                    </a:lnTo>
                    <a:lnTo>
                      <a:pt x="206" y="31"/>
                    </a:lnTo>
                    <a:lnTo>
                      <a:pt x="216" y="36"/>
                    </a:lnTo>
                    <a:lnTo>
                      <a:pt x="216" y="36"/>
                    </a:lnTo>
                    <a:lnTo>
                      <a:pt x="216" y="41"/>
                    </a:lnTo>
                    <a:lnTo>
                      <a:pt x="216" y="46"/>
                    </a:lnTo>
                    <a:lnTo>
                      <a:pt x="216" y="46"/>
                    </a:lnTo>
                    <a:lnTo>
                      <a:pt x="216" y="57"/>
                    </a:lnTo>
                    <a:lnTo>
                      <a:pt x="216" y="57"/>
                    </a:lnTo>
                    <a:lnTo>
                      <a:pt x="216" y="72"/>
                    </a:lnTo>
                    <a:lnTo>
                      <a:pt x="216" y="72"/>
                    </a:lnTo>
                    <a:lnTo>
                      <a:pt x="216" y="72"/>
                    </a:lnTo>
                    <a:lnTo>
                      <a:pt x="216" y="72"/>
                    </a:lnTo>
                    <a:lnTo>
                      <a:pt x="211" y="77"/>
                    </a:lnTo>
                    <a:lnTo>
                      <a:pt x="206" y="82"/>
                    </a:lnTo>
                    <a:lnTo>
                      <a:pt x="206" y="82"/>
                    </a:lnTo>
                    <a:lnTo>
                      <a:pt x="206" y="87"/>
                    </a:lnTo>
                    <a:lnTo>
                      <a:pt x="206" y="87"/>
                    </a:lnTo>
                    <a:lnTo>
                      <a:pt x="201" y="87"/>
                    </a:lnTo>
                    <a:lnTo>
                      <a:pt x="201" y="87"/>
                    </a:lnTo>
                    <a:lnTo>
                      <a:pt x="201" y="93"/>
                    </a:lnTo>
                    <a:lnTo>
                      <a:pt x="201" y="93"/>
                    </a:lnTo>
                    <a:lnTo>
                      <a:pt x="196" y="93"/>
                    </a:lnTo>
                    <a:lnTo>
                      <a:pt x="196" y="93"/>
                    </a:lnTo>
                    <a:lnTo>
                      <a:pt x="196" y="87"/>
                    </a:lnTo>
                    <a:lnTo>
                      <a:pt x="196" y="87"/>
                    </a:lnTo>
                    <a:lnTo>
                      <a:pt x="201" y="77"/>
                    </a:lnTo>
                    <a:lnTo>
                      <a:pt x="201" y="77"/>
                    </a:lnTo>
                    <a:lnTo>
                      <a:pt x="196" y="72"/>
                    </a:lnTo>
                    <a:lnTo>
                      <a:pt x="196" y="72"/>
                    </a:lnTo>
                    <a:lnTo>
                      <a:pt x="201" y="72"/>
                    </a:lnTo>
                    <a:lnTo>
                      <a:pt x="201" y="72"/>
                    </a:lnTo>
                    <a:lnTo>
                      <a:pt x="201" y="72"/>
                    </a:lnTo>
                    <a:lnTo>
                      <a:pt x="201" y="72"/>
                    </a:lnTo>
                    <a:lnTo>
                      <a:pt x="206" y="67"/>
                    </a:lnTo>
                    <a:lnTo>
                      <a:pt x="206" y="67"/>
                    </a:lnTo>
                    <a:lnTo>
                      <a:pt x="206" y="67"/>
                    </a:lnTo>
                    <a:lnTo>
                      <a:pt x="206" y="67"/>
                    </a:lnTo>
                    <a:lnTo>
                      <a:pt x="201" y="62"/>
                    </a:lnTo>
                    <a:lnTo>
                      <a:pt x="201" y="62"/>
                    </a:lnTo>
                    <a:lnTo>
                      <a:pt x="185" y="57"/>
                    </a:lnTo>
                    <a:lnTo>
                      <a:pt x="180" y="46"/>
                    </a:lnTo>
                    <a:lnTo>
                      <a:pt x="185" y="36"/>
                    </a:lnTo>
                    <a:lnTo>
                      <a:pt x="191" y="31"/>
                    </a:lnTo>
                    <a:lnTo>
                      <a:pt x="191" y="31"/>
                    </a:lnTo>
                    <a:close/>
                    <a:moveTo>
                      <a:pt x="129" y="67"/>
                    </a:moveTo>
                    <a:lnTo>
                      <a:pt x="129" y="67"/>
                    </a:lnTo>
                    <a:lnTo>
                      <a:pt x="129" y="67"/>
                    </a:lnTo>
                    <a:lnTo>
                      <a:pt x="129" y="67"/>
                    </a:lnTo>
                    <a:lnTo>
                      <a:pt x="129" y="67"/>
                    </a:lnTo>
                    <a:lnTo>
                      <a:pt x="129" y="67"/>
                    </a:lnTo>
                    <a:lnTo>
                      <a:pt x="149" y="77"/>
                    </a:lnTo>
                    <a:lnTo>
                      <a:pt x="149" y="77"/>
                    </a:lnTo>
                    <a:lnTo>
                      <a:pt x="149" y="77"/>
                    </a:lnTo>
                    <a:lnTo>
                      <a:pt x="149" y="77"/>
                    </a:lnTo>
                    <a:lnTo>
                      <a:pt x="155" y="77"/>
                    </a:lnTo>
                    <a:lnTo>
                      <a:pt x="155" y="77"/>
                    </a:lnTo>
                    <a:lnTo>
                      <a:pt x="155" y="72"/>
                    </a:lnTo>
                    <a:lnTo>
                      <a:pt x="155" y="72"/>
                    </a:lnTo>
                    <a:lnTo>
                      <a:pt x="149" y="72"/>
                    </a:lnTo>
                    <a:lnTo>
                      <a:pt x="149" y="72"/>
                    </a:lnTo>
                    <a:lnTo>
                      <a:pt x="139" y="62"/>
                    </a:lnTo>
                    <a:lnTo>
                      <a:pt x="129" y="57"/>
                    </a:lnTo>
                    <a:lnTo>
                      <a:pt x="129" y="57"/>
                    </a:lnTo>
                    <a:lnTo>
                      <a:pt x="129" y="41"/>
                    </a:lnTo>
                    <a:lnTo>
                      <a:pt x="129" y="31"/>
                    </a:lnTo>
                    <a:lnTo>
                      <a:pt x="139" y="26"/>
                    </a:lnTo>
                    <a:lnTo>
                      <a:pt x="139" y="26"/>
                    </a:lnTo>
                    <a:lnTo>
                      <a:pt x="155" y="21"/>
                    </a:lnTo>
                    <a:lnTo>
                      <a:pt x="155" y="21"/>
                    </a:lnTo>
                    <a:lnTo>
                      <a:pt x="170" y="26"/>
                    </a:lnTo>
                    <a:lnTo>
                      <a:pt x="180" y="31"/>
                    </a:lnTo>
                    <a:lnTo>
                      <a:pt x="180" y="31"/>
                    </a:lnTo>
                    <a:lnTo>
                      <a:pt x="175" y="41"/>
                    </a:lnTo>
                    <a:lnTo>
                      <a:pt x="170" y="46"/>
                    </a:lnTo>
                    <a:lnTo>
                      <a:pt x="165" y="46"/>
                    </a:lnTo>
                    <a:lnTo>
                      <a:pt x="165" y="41"/>
                    </a:lnTo>
                    <a:lnTo>
                      <a:pt x="165" y="41"/>
                    </a:lnTo>
                    <a:lnTo>
                      <a:pt x="160" y="36"/>
                    </a:lnTo>
                    <a:lnTo>
                      <a:pt x="160" y="36"/>
                    </a:lnTo>
                    <a:lnTo>
                      <a:pt x="160" y="36"/>
                    </a:lnTo>
                    <a:lnTo>
                      <a:pt x="160" y="36"/>
                    </a:lnTo>
                    <a:lnTo>
                      <a:pt x="155" y="36"/>
                    </a:lnTo>
                    <a:lnTo>
                      <a:pt x="155" y="36"/>
                    </a:lnTo>
                    <a:lnTo>
                      <a:pt x="155" y="41"/>
                    </a:lnTo>
                    <a:lnTo>
                      <a:pt x="155" y="41"/>
                    </a:lnTo>
                    <a:lnTo>
                      <a:pt x="155" y="41"/>
                    </a:lnTo>
                    <a:lnTo>
                      <a:pt x="155" y="41"/>
                    </a:lnTo>
                    <a:lnTo>
                      <a:pt x="155" y="46"/>
                    </a:lnTo>
                    <a:lnTo>
                      <a:pt x="155" y="46"/>
                    </a:lnTo>
                    <a:lnTo>
                      <a:pt x="160" y="51"/>
                    </a:lnTo>
                    <a:lnTo>
                      <a:pt x="160" y="51"/>
                    </a:lnTo>
                    <a:lnTo>
                      <a:pt x="165" y="57"/>
                    </a:lnTo>
                    <a:lnTo>
                      <a:pt x="165" y="57"/>
                    </a:lnTo>
                    <a:lnTo>
                      <a:pt x="180" y="62"/>
                    </a:lnTo>
                    <a:lnTo>
                      <a:pt x="180" y="62"/>
                    </a:lnTo>
                    <a:lnTo>
                      <a:pt x="185" y="72"/>
                    </a:lnTo>
                    <a:lnTo>
                      <a:pt x="185" y="72"/>
                    </a:lnTo>
                    <a:lnTo>
                      <a:pt x="191" y="77"/>
                    </a:lnTo>
                    <a:lnTo>
                      <a:pt x="191" y="77"/>
                    </a:lnTo>
                    <a:lnTo>
                      <a:pt x="191" y="87"/>
                    </a:lnTo>
                    <a:lnTo>
                      <a:pt x="191" y="87"/>
                    </a:lnTo>
                    <a:lnTo>
                      <a:pt x="180" y="93"/>
                    </a:lnTo>
                    <a:lnTo>
                      <a:pt x="180" y="93"/>
                    </a:lnTo>
                    <a:lnTo>
                      <a:pt x="175" y="98"/>
                    </a:lnTo>
                    <a:lnTo>
                      <a:pt x="175" y="98"/>
                    </a:lnTo>
                    <a:lnTo>
                      <a:pt x="165" y="103"/>
                    </a:lnTo>
                    <a:lnTo>
                      <a:pt x="165" y="103"/>
                    </a:lnTo>
                    <a:lnTo>
                      <a:pt x="149" y="98"/>
                    </a:lnTo>
                    <a:lnTo>
                      <a:pt x="149" y="98"/>
                    </a:lnTo>
                    <a:lnTo>
                      <a:pt x="149" y="98"/>
                    </a:lnTo>
                    <a:lnTo>
                      <a:pt x="149" y="98"/>
                    </a:lnTo>
                    <a:lnTo>
                      <a:pt x="144" y="98"/>
                    </a:lnTo>
                    <a:lnTo>
                      <a:pt x="144" y="98"/>
                    </a:lnTo>
                    <a:lnTo>
                      <a:pt x="144" y="98"/>
                    </a:lnTo>
                    <a:lnTo>
                      <a:pt x="144" y="98"/>
                    </a:lnTo>
                    <a:lnTo>
                      <a:pt x="144" y="98"/>
                    </a:lnTo>
                    <a:lnTo>
                      <a:pt x="144" y="98"/>
                    </a:lnTo>
                    <a:lnTo>
                      <a:pt x="139" y="98"/>
                    </a:lnTo>
                    <a:lnTo>
                      <a:pt x="139" y="98"/>
                    </a:lnTo>
                    <a:lnTo>
                      <a:pt x="134" y="108"/>
                    </a:lnTo>
                    <a:lnTo>
                      <a:pt x="134" y="108"/>
                    </a:lnTo>
                    <a:lnTo>
                      <a:pt x="129" y="113"/>
                    </a:lnTo>
                    <a:lnTo>
                      <a:pt x="129" y="113"/>
                    </a:lnTo>
                    <a:lnTo>
                      <a:pt x="124" y="113"/>
                    </a:lnTo>
                    <a:lnTo>
                      <a:pt x="124" y="113"/>
                    </a:lnTo>
                    <a:lnTo>
                      <a:pt x="124" y="113"/>
                    </a:lnTo>
                    <a:lnTo>
                      <a:pt x="113" y="113"/>
                    </a:lnTo>
                    <a:lnTo>
                      <a:pt x="113" y="113"/>
                    </a:lnTo>
                    <a:lnTo>
                      <a:pt x="108" y="108"/>
                    </a:lnTo>
                    <a:lnTo>
                      <a:pt x="108" y="108"/>
                    </a:lnTo>
                    <a:lnTo>
                      <a:pt x="108" y="108"/>
                    </a:lnTo>
                    <a:lnTo>
                      <a:pt x="103" y="103"/>
                    </a:lnTo>
                    <a:lnTo>
                      <a:pt x="103" y="103"/>
                    </a:lnTo>
                    <a:lnTo>
                      <a:pt x="103" y="103"/>
                    </a:lnTo>
                    <a:lnTo>
                      <a:pt x="103" y="103"/>
                    </a:lnTo>
                    <a:lnTo>
                      <a:pt x="108" y="93"/>
                    </a:lnTo>
                    <a:lnTo>
                      <a:pt x="108" y="93"/>
                    </a:lnTo>
                    <a:lnTo>
                      <a:pt x="113" y="87"/>
                    </a:lnTo>
                    <a:lnTo>
                      <a:pt x="113" y="87"/>
                    </a:lnTo>
                    <a:lnTo>
                      <a:pt x="119" y="87"/>
                    </a:lnTo>
                    <a:lnTo>
                      <a:pt x="119" y="87"/>
                    </a:lnTo>
                    <a:lnTo>
                      <a:pt x="119" y="87"/>
                    </a:lnTo>
                    <a:lnTo>
                      <a:pt x="119" y="87"/>
                    </a:lnTo>
                    <a:lnTo>
                      <a:pt x="119" y="87"/>
                    </a:lnTo>
                    <a:lnTo>
                      <a:pt x="119" y="87"/>
                    </a:lnTo>
                    <a:lnTo>
                      <a:pt x="124" y="82"/>
                    </a:lnTo>
                    <a:lnTo>
                      <a:pt x="124" y="82"/>
                    </a:lnTo>
                    <a:lnTo>
                      <a:pt x="119" y="82"/>
                    </a:lnTo>
                    <a:lnTo>
                      <a:pt x="119" y="82"/>
                    </a:lnTo>
                    <a:lnTo>
                      <a:pt x="113" y="82"/>
                    </a:lnTo>
                    <a:lnTo>
                      <a:pt x="113" y="82"/>
                    </a:lnTo>
                    <a:lnTo>
                      <a:pt x="113" y="72"/>
                    </a:lnTo>
                    <a:lnTo>
                      <a:pt x="113" y="72"/>
                    </a:lnTo>
                    <a:lnTo>
                      <a:pt x="119" y="67"/>
                    </a:lnTo>
                    <a:lnTo>
                      <a:pt x="119" y="67"/>
                    </a:lnTo>
                    <a:lnTo>
                      <a:pt x="129" y="67"/>
                    </a:lnTo>
                    <a:lnTo>
                      <a:pt x="129" y="67"/>
                    </a:lnTo>
                    <a:lnTo>
                      <a:pt x="129" y="67"/>
                    </a:lnTo>
                    <a:lnTo>
                      <a:pt x="129" y="67"/>
                    </a:lnTo>
                    <a:close/>
                    <a:moveTo>
                      <a:pt x="149" y="103"/>
                    </a:moveTo>
                    <a:lnTo>
                      <a:pt x="149" y="103"/>
                    </a:lnTo>
                    <a:lnTo>
                      <a:pt x="144" y="108"/>
                    </a:lnTo>
                    <a:lnTo>
                      <a:pt x="144" y="108"/>
                    </a:lnTo>
                    <a:lnTo>
                      <a:pt x="144" y="108"/>
                    </a:lnTo>
                    <a:lnTo>
                      <a:pt x="144" y="108"/>
                    </a:lnTo>
                    <a:lnTo>
                      <a:pt x="144" y="103"/>
                    </a:lnTo>
                    <a:lnTo>
                      <a:pt x="144" y="103"/>
                    </a:lnTo>
                    <a:lnTo>
                      <a:pt x="149" y="103"/>
                    </a:lnTo>
                    <a:lnTo>
                      <a:pt x="149" y="103"/>
                    </a:lnTo>
                    <a:lnTo>
                      <a:pt x="149" y="103"/>
                    </a:lnTo>
                    <a:lnTo>
                      <a:pt x="149" y="103"/>
                    </a:lnTo>
                    <a:close/>
                    <a:moveTo>
                      <a:pt x="67" y="98"/>
                    </a:moveTo>
                    <a:lnTo>
                      <a:pt x="67" y="98"/>
                    </a:lnTo>
                    <a:lnTo>
                      <a:pt x="62" y="93"/>
                    </a:lnTo>
                    <a:lnTo>
                      <a:pt x="62" y="82"/>
                    </a:lnTo>
                    <a:lnTo>
                      <a:pt x="62" y="82"/>
                    </a:lnTo>
                    <a:lnTo>
                      <a:pt x="67" y="72"/>
                    </a:lnTo>
                    <a:lnTo>
                      <a:pt x="67" y="72"/>
                    </a:lnTo>
                    <a:lnTo>
                      <a:pt x="77" y="72"/>
                    </a:lnTo>
                    <a:lnTo>
                      <a:pt x="77" y="72"/>
                    </a:lnTo>
                    <a:lnTo>
                      <a:pt x="93" y="72"/>
                    </a:lnTo>
                    <a:lnTo>
                      <a:pt x="93" y="72"/>
                    </a:lnTo>
                    <a:lnTo>
                      <a:pt x="98" y="72"/>
                    </a:lnTo>
                    <a:lnTo>
                      <a:pt x="98" y="72"/>
                    </a:lnTo>
                    <a:lnTo>
                      <a:pt x="98" y="72"/>
                    </a:lnTo>
                    <a:lnTo>
                      <a:pt x="98" y="72"/>
                    </a:lnTo>
                    <a:lnTo>
                      <a:pt x="98" y="67"/>
                    </a:lnTo>
                    <a:lnTo>
                      <a:pt x="98" y="67"/>
                    </a:lnTo>
                    <a:lnTo>
                      <a:pt x="98" y="67"/>
                    </a:lnTo>
                    <a:lnTo>
                      <a:pt x="98" y="67"/>
                    </a:lnTo>
                    <a:lnTo>
                      <a:pt x="77" y="62"/>
                    </a:lnTo>
                    <a:lnTo>
                      <a:pt x="77" y="62"/>
                    </a:lnTo>
                    <a:lnTo>
                      <a:pt x="72" y="62"/>
                    </a:lnTo>
                    <a:lnTo>
                      <a:pt x="72" y="62"/>
                    </a:lnTo>
                    <a:lnTo>
                      <a:pt x="77" y="51"/>
                    </a:lnTo>
                    <a:lnTo>
                      <a:pt x="77" y="51"/>
                    </a:lnTo>
                    <a:lnTo>
                      <a:pt x="83" y="46"/>
                    </a:lnTo>
                    <a:lnTo>
                      <a:pt x="93" y="41"/>
                    </a:lnTo>
                    <a:lnTo>
                      <a:pt x="93" y="41"/>
                    </a:lnTo>
                    <a:lnTo>
                      <a:pt x="93" y="41"/>
                    </a:lnTo>
                    <a:lnTo>
                      <a:pt x="93" y="41"/>
                    </a:lnTo>
                    <a:lnTo>
                      <a:pt x="98" y="36"/>
                    </a:lnTo>
                    <a:lnTo>
                      <a:pt x="113" y="31"/>
                    </a:lnTo>
                    <a:lnTo>
                      <a:pt x="113" y="31"/>
                    </a:lnTo>
                    <a:lnTo>
                      <a:pt x="119" y="31"/>
                    </a:lnTo>
                    <a:lnTo>
                      <a:pt x="119" y="31"/>
                    </a:lnTo>
                    <a:lnTo>
                      <a:pt x="119" y="36"/>
                    </a:lnTo>
                    <a:lnTo>
                      <a:pt x="119" y="46"/>
                    </a:lnTo>
                    <a:lnTo>
                      <a:pt x="119" y="46"/>
                    </a:lnTo>
                    <a:lnTo>
                      <a:pt x="113" y="51"/>
                    </a:lnTo>
                    <a:lnTo>
                      <a:pt x="113" y="51"/>
                    </a:lnTo>
                    <a:lnTo>
                      <a:pt x="108" y="57"/>
                    </a:lnTo>
                    <a:lnTo>
                      <a:pt x="108" y="57"/>
                    </a:lnTo>
                    <a:lnTo>
                      <a:pt x="103" y="51"/>
                    </a:lnTo>
                    <a:lnTo>
                      <a:pt x="103" y="51"/>
                    </a:lnTo>
                    <a:lnTo>
                      <a:pt x="98" y="51"/>
                    </a:lnTo>
                    <a:lnTo>
                      <a:pt x="98" y="51"/>
                    </a:lnTo>
                    <a:lnTo>
                      <a:pt x="98" y="51"/>
                    </a:lnTo>
                    <a:lnTo>
                      <a:pt x="98" y="51"/>
                    </a:lnTo>
                    <a:lnTo>
                      <a:pt x="98" y="51"/>
                    </a:lnTo>
                    <a:lnTo>
                      <a:pt x="93" y="57"/>
                    </a:lnTo>
                    <a:lnTo>
                      <a:pt x="93" y="57"/>
                    </a:lnTo>
                    <a:lnTo>
                      <a:pt x="93" y="57"/>
                    </a:lnTo>
                    <a:lnTo>
                      <a:pt x="93" y="57"/>
                    </a:lnTo>
                    <a:lnTo>
                      <a:pt x="93" y="62"/>
                    </a:lnTo>
                    <a:lnTo>
                      <a:pt x="93" y="62"/>
                    </a:lnTo>
                    <a:lnTo>
                      <a:pt x="108" y="62"/>
                    </a:lnTo>
                    <a:lnTo>
                      <a:pt x="108" y="62"/>
                    </a:lnTo>
                    <a:lnTo>
                      <a:pt x="119" y="57"/>
                    </a:lnTo>
                    <a:lnTo>
                      <a:pt x="119" y="57"/>
                    </a:lnTo>
                    <a:lnTo>
                      <a:pt x="119" y="57"/>
                    </a:lnTo>
                    <a:lnTo>
                      <a:pt x="119" y="57"/>
                    </a:lnTo>
                    <a:lnTo>
                      <a:pt x="124" y="57"/>
                    </a:lnTo>
                    <a:lnTo>
                      <a:pt x="124" y="57"/>
                    </a:lnTo>
                    <a:lnTo>
                      <a:pt x="119" y="62"/>
                    </a:lnTo>
                    <a:lnTo>
                      <a:pt x="119" y="62"/>
                    </a:lnTo>
                    <a:lnTo>
                      <a:pt x="108" y="67"/>
                    </a:lnTo>
                    <a:lnTo>
                      <a:pt x="108" y="67"/>
                    </a:lnTo>
                    <a:lnTo>
                      <a:pt x="103" y="82"/>
                    </a:lnTo>
                    <a:lnTo>
                      <a:pt x="103" y="82"/>
                    </a:lnTo>
                    <a:lnTo>
                      <a:pt x="103" y="82"/>
                    </a:lnTo>
                    <a:lnTo>
                      <a:pt x="103" y="82"/>
                    </a:lnTo>
                    <a:lnTo>
                      <a:pt x="98" y="87"/>
                    </a:lnTo>
                    <a:lnTo>
                      <a:pt x="98" y="87"/>
                    </a:lnTo>
                    <a:lnTo>
                      <a:pt x="93" y="103"/>
                    </a:lnTo>
                    <a:lnTo>
                      <a:pt x="93" y="103"/>
                    </a:lnTo>
                    <a:lnTo>
                      <a:pt x="77" y="98"/>
                    </a:lnTo>
                    <a:lnTo>
                      <a:pt x="77" y="98"/>
                    </a:lnTo>
                    <a:lnTo>
                      <a:pt x="67" y="98"/>
                    </a:lnTo>
                    <a:lnTo>
                      <a:pt x="67" y="98"/>
                    </a:lnTo>
                    <a:lnTo>
                      <a:pt x="67" y="98"/>
                    </a:lnTo>
                    <a:lnTo>
                      <a:pt x="67" y="98"/>
                    </a:lnTo>
                    <a:close/>
                    <a:moveTo>
                      <a:pt x="103" y="128"/>
                    </a:moveTo>
                    <a:lnTo>
                      <a:pt x="103" y="128"/>
                    </a:lnTo>
                    <a:lnTo>
                      <a:pt x="103" y="128"/>
                    </a:lnTo>
                    <a:lnTo>
                      <a:pt x="88" y="123"/>
                    </a:lnTo>
                    <a:lnTo>
                      <a:pt x="83" y="118"/>
                    </a:lnTo>
                    <a:lnTo>
                      <a:pt x="72" y="108"/>
                    </a:lnTo>
                    <a:lnTo>
                      <a:pt x="72" y="108"/>
                    </a:lnTo>
                    <a:lnTo>
                      <a:pt x="72" y="108"/>
                    </a:lnTo>
                    <a:lnTo>
                      <a:pt x="72" y="108"/>
                    </a:lnTo>
                    <a:lnTo>
                      <a:pt x="77" y="103"/>
                    </a:lnTo>
                    <a:lnTo>
                      <a:pt x="77" y="103"/>
                    </a:lnTo>
                    <a:lnTo>
                      <a:pt x="93" y="108"/>
                    </a:lnTo>
                    <a:lnTo>
                      <a:pt x="93" y="108"/>
                    </a:lnTo>
                    <a:lnTo>
                      <a:pt x="98" y="113"/>
                    </a:lnTo>
                    <a:lnTo>
                      <a:pt x="98" y="113"/>
                    </a:lnTo>
                    <a:lnTo>
                      <a:pt x="103" y="118"/>
                    </a:lnTo>
                    <a:lnTo>
                      <a:pt x="103" y="118"/>
                    </a:lnTo>
                    <a:lnTo>
                      <a:pt x="103" y="118"/>
                    </a:lnTo>
                    <a:lnTo>
                      <a:pt x="108" y="118"/>
                    </a:lnTo>
                    <a:lnTo>
                      <a:pt x="108" y="118"/>
                    </a:lnTo>
                    <a:lnTo>
                      <a:pt x="119" y="118"/>
                    </a:lnTo>
                    <a:lnTo>
                      <a:pt x="119" y="118"/>
                    </a:lnTo>
                    <a:lnTo>
                      <a:pt x="108" y="123"/>
                    </a:lnTo>
                    <a:lnTo>
                      <a:pt x="108" y="123"/>
                    </a:lnTo>
                    <a:lnTo>
                      <a:pt x="103" y="128"/>
                    </a:lnTo>
                    <a:lnTo>
                      <a:pt x="103" y="128"/>
                    </a:lnTo>
                    <a:close/>
                    <a:moveTo>
                      <a:pt x="185" y="195"/>
                    </a:moveTo>
                    <a:lnTo>
                      <a:pt x="165" y="170"/>
                    </a:lnTo>
                    <a:lnTo>
                      <a:pt x="165" y="170"/>
                    </a:lnTo>
                    <a:lnTo>
                      <a:pt x="170" y="170"/>
                    </a:lnTo>
                    <a:lnTo>
                      <a:pt x="170" y="170"/>
                    </a:lnTo>
                    <a:lnTo>
                      <a:pt x="180" y="164"/>
                    </a:lnTo>
                    <a:lnTo>
                      <a:pt x="180" y="164"/>
                    </a:lnTo>
                    <a:lnTo>
                      <a:pt x="191" y="175"/>
                    </a:lnTo>
                    <a:lnTo>
                      <a:pt x="191" y="175"/>
                    </a:lnTo>
                    <a:lnTo>
                      <a:pt x="196" y="185"/>
                    </a:lnTo>
                    <a:lnTo>
                      <a:pt x="196" y="185"/>
                    </a:lnTo>
                    <a:lnTo>
                      <a:pt x="201" y="195"/>
                    </a:lnTo>
                    <a:lnTo>
                      <a:pt x="185" y="195"/>
                    </a:lnTo>
                    <a:close/>
                    <a:moveTo>
                      <a:pt x="237" y="159"/>
                    </a:moveTo>
                    <a:lnTo>
                      <a:pt x="237" y="159"/>
                    </a:lnTo>
                    <a:lnTo>
                      <a:pt x="226" y="170"/>
                    </a:lnTo>
                    <a:lnTo>
                      <a:pt x="216" y="175"/>
                    </a:lnTo>
                    <a:lnTo>
                      <a:pt x="216" y="175"/>
                    </a:lnTo>
                    <a:lnTo>
                      <a:pt x="191" y="164"/>
                    </a:lnTo>
                    <a:lnTo>
                      <a:pt x="191" y="164"/>
                    </a:lnTo>
                    <a:lnTo>
                      <a:pt x="191" y="159"/>
                    </a:lnTo>
                    <a:lnTo>
                      <a:pt x="191" y="159"/>
                    </a:lnTo>
                    <a:lnTo>
                      <a:pt x="191" y="154"/>
                    </a:lnTo>
                    <a:lnTo>
                      <a:pt x="191" y="154"/>
                    </a:lnTo>
                    <a:lnTo>
                      <a:pt x="201" y="149"/>
                    </a:lnTo>
                    <a:lnTo>
                      <a:pt x="201" y="149"/>
                    </a:lnTo>
                    <a:lnTo>
                      <a:pt x="211" y="144"/>
                    </a:lnTo>
                    <a:lnTo>
                      <a:pt x="221" y="144"/>
                    </a:lnTo>
                    <a:lnTo>
                      <a:pt x="221" y="144"/>
                    </a:lnTo>
                    <a:lnTo>
                      <a:pt x="232" y="144"/>
                    </a:lnTo>
                    <a:lnTo>
                      <a:pt x="232" y="144"/>
                    </a:lnTo>
                    <a:lnTo>
                      <a:pt x="237" y="149"/>
                    </a:lnTo>
                    <a:lnTo>
                      <a:pt x="237" y="149"/>
                    </a:lnTo>
                    <a:lnTo>
                      <a:pt x="237" y="149"/>
                    </a:lnTo>
                    <a:lnTo>
                      <a:pt x="237" y="149"/>
                    </a:lnTo>
                    <a:lnTo>
                      <a:pt x="242" y="154"/>
                    </a:lnTo>
                    <a:lnTo>
                      <a:pt x="237" y="159"/>
                    </a:lnTo>
                    <a:lnTo>
                      <a:pt x="237" y="159"/>
                    </a:lnTo>
                    <a:close/>
                    <a:moveTo>
                      <a:pt x="273" y="108"/>
                    </a:moveTo>
                    <a:lnTo>
                      <a:pt x="273" y="108"/>
                    </a:lnTo>
                    <a:lnTo>
                      <a:pt x="273" y="108"/>
                    </a:lnTo>
                    <a:lnTo>
                      <a:pt x="273" y="108"/>
                    </a:lnTo>
                    <a:lnTo>
                      <a:pt x="268" y="108"/>
                    </a:lnTo>
                    <a:lnTo>
                      <a:pt x="268" y="108"/>
                    </a:lnTo>
                    <a:lnTo>
                      <a:pt x="247" y="103"/>
                    </a:lnTo>
                    <a:lnTo>
                      <a:pt x="247" y="103"/>
                    </a:lnTo>
                    <a:lnTo>
                      <a:pt x="237" y="103"/>
                    </a:lnTo>
                    <a:lnTo>
                      <a:pt x="237" y="103"/>
                    </a:lnTo>
                    <a:lnTo>
                      <a:pt x="232" y="113"/>
                    </a:lnTo>
                    <a:lnTo>
                      <a:pt x="232" y="113"/>
                    </a:lnTo>
                    <a:lnTo>
                      <a:pt x="226" y="123"/>
                    </a:lnTo>
                    <a:lnTo>
                      <a:pt x="226" y="123"/>
                    </a:lnTo>
                    <a:lnTo>
                      <a:pt x="232" y="128"/>
                    </a:lnTo>
                    <a:lnTo>
                      <a:pt x="232" y="128"/>
                    </a:lnTo>
                    <a:lnTo>
                      <a:pt x="232" y="128"/>
                    </a:lnTo>
                    <a:lnTo>
                      <a:pt x="232" y="128"/>
                    </a:lnTo>
                    <a:lnTo>
                      <a:pt x="237" y="134"/>
                    </a:lnTo>
                    <a:lnTo>
                      <a:pt x="237" y="134"/>
                    </a:lnTo>
                    <a:lnTo>
                      <a:pt x="242" y="134"/>
                    </a:lnTo>
                    <a:lnTo>
                      <a:pt x="242" y="134"/>
                    </a:lnTo>
                    <a:lnTo>
                      <a:pt x="247" y="134"/>
                    </a:lnTo>
                    <a:lnTo>
                      <a:pt x="247" y="134"/>
                    </a:lnTo>
                    <a:lnTo>
                      <a:pt x="247" y="128"/>
                    </a:lnTo>
                    <a:lnTo>
                      <a:pt x="247" y="128"/>
                    </a:lnTo>
                    <a:lnTo>
                      <a:pt x="247" y="128"/>
                    </a:lnTo>
                    <a:lnTo>
                      <a:pt x="247" y="128"/>
                    </a:lnTo>
                    <a:lnTo>
                      <a:pt x="242" y="123"/>
                    </a:lnTo>
                    <a:lnTo>
                      <a:pt x="242" y="123"/>
                    </a:lnTo>
                    <a:lnTo>
                      <a:pt x="242" y="123"/>
                    </a:lnTo>
                    <a:lnTo>
                      <a:pt x="242" y="123"/>
                    </a:lnTo>
                    <a:lnTo>
                      <a:pt x="242" y="123"/>
                    </a:lnTo>
                    <a:lnTo>
                      <a:pt x="242" y="123"/>
                    </a:lnTo>
                    <a:lnTo>
                      <a:pt x="237" y="123"/>
                    </a:lnTo>
                    <a:lnTo>
                      <a:pt x="237" y="123"/>
                    </a:lnTo>
                    <a:lnTo>
                      <a:pt x="237" y="123"/>
                    </a:lnTo>
                    <a:lnTo>
                      <a:pt x="237" y="123"/>
                    </a:lnTo>
                    <a:lnTo>
                      <a:pt x="237" y="123"/>
                    </a:lnTo>
                    <a:lnTo>
                      <a:pt x="237" y="123"/>
                    </a:lnTo>
                    <a:lnTo>
                      <a:pt x="237" y="118"/>
                    </a:lnTo>
                    <a:lnTo>
                      <a:pt x="237" y="118"/>
                    </a:lnTo>
                    <a:lnTo>
                      <a:pt x="242" y="113"/>
                    </a:lnTo>
                    <a:lnTo>
                      <a:pt x="242" y="113"/>
                    </a:lnTo>
                    <a:lnTo>
                      <a:pt x="247" y="108"/>
                    </a:lnTo>
                    <a:lnTo>
                      <a:pt x="247" y="108"/>
                    </a:lnTo>
                    <a:lnTo>
                      <a:pt x="257" y="113"/>
                    </a:lnTo>
                    <a:lnTo>
                      <a:pt x="268" y="118"/>
                    </a:lnTo>
                    <a:lnTo>
                      <a:pt x="268" y="118"/>
                    </a:lnTo>
                    <a:lnTo>
                      <a:pt x="268" y="128"/>
                    </a:lnTo>
                    <a:lnTo>
                      <a:pt x="268" y="139"/>
                    </a:lnTo>
                    <a:lnTo>
                      <a:pt x="262" y="144"/>
                    </a:lnTo>
                    <a:lnTo>
                      <a:pt x="262" y="144"/>
                    </a:lnTo>
                    <a:lnTo>
                      <a:pt x="252" y="144"/>
                    </a:lnTo>
                    <a:lnTo>
                      <a:pt x="252" y="144"/>
                    </a:lnTo>
                    <a:lnTo>
                      <a:pt x="252" y="144"/>
                    </a:lnTo>
                    <a:lnTo>
                      <a:pt x="252" y="144"/>
                    </a:lnTo>
                    <a:lnTo>
                      <a:pt x="247" y="144"/>
                    </a:lnTo>
                    <a:lnTo>
                      <a:pt x="247" y="144"/>
                    </a:lnTo>
                    <a:lnTo>
                      <a:pt x="242" y="144"/>
                    </a:lnTo>
                    <a:lnTo>
                      <a:pt x="242" y="144"/>
                    </a:lnTo>
                    <a:lnTo>
                      <a:pt x="242" y="144"/>
                    </a:lnTo>
                    <a:lnTo>
                      <a:pt x="232" y="139"/>
                    </a:lnTo>
                    <a:lnTo>
                      <a:pt x="232" y="139"/>
                    </a:lnTo>
                    <a:lnTo>
                      <a:pt x="221" y="134"/>
                    </a:lnTo>
                    <a:lnTo>
                      <a:pt x="221" y="134"/>
                    </a:lnTo>
                    <a:lnTo>
                      <a:pt x="211" y="139"/>
                    </a:lnTo>
                    <a:lnTo>
                      <a:pt x="196" y="144"/>
                    </a:lnTo>
                    <a:lnTo>
                      <a:pt x="196" y="144"/>
                    </a:lnTo>
                    <a:lnTo>
                      <a:pt x="196" y="144"/>
                    </a:lnTo>
                    <a:lnTo>
                      <a:pt x="196" y="144"/>
                    </a:lnTo>
                    <a:lnTo>
                      <a:pt x="191" y="139"/>
                    </a:lnTo>
                    <a:lnTo>
                      <a:pt x="191" y="139"/>
                    </a:lnTo>
                    <a:lnTo>
                      <a:pt x="191" y="134"/>
                    </a:lnTo>
                    <a:lnTo>
                      <a:pt x="191" y="134"/>
                    </a:lnTo>
                    <a:lnTo>
                      <a:pt x="206" y="134"/>
                    </a:lnTo>
                    <a:lnTo>
                      <a:pt x="206" y="134"/>
                    </a:lnTo>
                    <a:lnTo>
                      <a:pt x="216" y="128"/>
                    </a:lnTo>
                    <a:lnTo>
                      <a:pt x="216" y="128"/>
                    </a:lnTo>
                    <a:lnTo>
                      <a:pt x="216" y="118"/>
                    </a:lnTo>
                    <a:lnTo>
                      <a:pt x="216" y="118"/>
                    </a:lnTo>
                    <a:lnTo>
                      <a:pt x="216" y="113"/>
                    </a:lnTo>
                    <a:lnTo>
                      <a:pt x="216" y="113"/>
                    </a:lnTo>
                    <a:lnTo>
                      <a:pt x="211" y="118"/>
                    </a:lnTo>
                    <a:lnTo>
                      <a:pt x="211" y="118"/>
                    </a:lnTo>
                    <a:lnTo>
                      <a:pt x="206" y="123"/>
                    </a:lnTo>
                    <a:lnTo>
                      <a:pt x="206" y="123"/>
                    </a:lnTo>
                    <a:lnTo>
                      <a:pt x="201" y="128"/>
                    </a:lnTo>
                    <a:lnTo>
                      <a:pt x="201" y="128"/>
                    </a:lnTo>
                    <a:lnTo>
                      <a:pt x="191" y="128"/>
                    </a:lnTo>
                    <a:lnTo>
                      <a:pt x="191" y="128"/>
                    </a:lnTo>
                    <a:lnTo>
                      <a:pt x="180" y="123"/>
                    </a:lnTo>
                    <a:lnTo>
                      <a:pt x="180" y="123"/>
                    </a:lnTo>
                    <a:lnTo>
                      <a:pt x="175" y="123"/>
                    </a:lnTo>
                    <a:lnTo>
                      <a:pt x="175" y="123"/>
                    </a:lnTo>
                    <a:lnTo>
                      <a:pt x="175" y="123"/>
                    </a:lnTo>
                    <a:lnTo>
                      <a:pt x="175" y="123"/>
                    </a:lnTo>
                    <a:lnTo>
                      <a:pt x="170" y="123"/>
                    </a:lnTo>
                    <a:lnTo>
                      <a:pt x="170" y="123"/>
                    </a:lnTo>
                    <a:lnTo>
                      <a:pt x="170" y="128"/>
                    </a:lnTo>
                    <a:lnTo>
                      <a:pt x="170" y="128"/>
                    </a:lnTo>
                    <a:lnTo>
                      <a:pt x="175" y="128"/>
                    </a:lnTo>
                    <a:lnTo>
                      <a:pt x="175" y="128"/>
                    </a:lnTo>
                    <a:lnTo>
                      <a:pt x="180" y="139"/>
                    </a:lnTo>
                    <a:lnTo>
                      <a:pt x="180" y="139"/>
                    </a:lnTo>
                    <a:lnTo>
                      <a:pt x="185" y="144"/>
                    </a:lnTo>
                    <a:lnTo>
                      <a:pt x="185" y="144"/>
                    </a:lnTo>
                    <a:lnTo>
                      <a:pt x="180" y="149"/>
                    </a:lnTo>
                    <a:lnTo>
                      <a:pt x="180" y="149"/>
                    </a:lnTo>
                    <a:lnTo>
                      <a:pt x="180" y="154"/>
                    </a:lnTo>
                    <a:lnTo>
                      <a:pt x="180" y="154"/>
                    </a:lnTo>
                    <a:lnTo>
                      <a:pt x="180" y="154"/>
                    </a:lnTo>
                    <a:lnTo>
                      <a:pt x="180" y="154"/>
                    </a:lnTo>
                    <a:lnTo>
                      <a:pt x="175" y="154"/>
                    </a:lnTo>
                    <a:lnTo>
                      <a:pt x="175" y="154"/>
                    </a:lnTo>
                    <a:lnTo>
                      <a:pt x="165" y="159"/>
                    </a:lnTo>
                    <a:lnTo>
                      <a:pt x="165" y="159"/>
                    </a:lnTo>
                    <a:lnTo>
                      <a:pt x="160" y="164"/>
                    </a:lnTo>
                    <a:lnTo>
                      <a:pt x="160" y="164"/>
                    </a:lnTo>
                    <a:lnTo>
                      <a:pt x="160" y="164"/>
                    </a:lnTo>
                    <a:lnTo>
                      <a:pt x="144" y="159"/>
                    </a:lnTo>
                    <a:lnTo>
                      <a:pt x="144" y="159"/>
                    </a:lnTo>
                    <a:lnTo>
                      <a:pt x="144" y="159"/>
                    </a:lnTo>
                    <a:lnTo>
                      <a:pt x="144" y="159"/>
                    </a:lnTo>
                    <a:lnTo>
                      <a:pt x="134" y="159"/>
                    </a:lnTo>
                    <a:lnTo>
                      <a:pt x="134" y="159"/>
                    </a:lnTo>
                    <a:lnTo>
                      <a:pt x="119" y="154"/>
                    </a:lnTo>
                    <a:lnTo>
                      <a:pt x="119" y="154"/>
                    </a:lnTo>
                    <a:lnTo>
                      <a:pt x="113" y="149"/>
                    </a:lnTo>
                    <a:lnTo>
                      <a:pt x="108" y="144"/>
                    </a:lnTo>
                    <a:lnTo>
                      <a:pt x="108" y="144"/>
                    </a:lnTo>
                    <a:lnTo>
                      <a:pt x="108" y="139"/>
                    </a:lnTo>
                    <a:lnTo>
                      <a:pt x="113" y="128"/>
                    </a:lnTo>
                    <a:lnTo>
                      <a:pt x="113" y="128"/>
                    </a:lnTo>
                    <a:lnTo>
                      <a:pt x="113" y="128"/>
                    </a:lnTo>
                    <a:lnTo>
                      <a:pt x="113" y="128"/>
                    </a:lnTo>
                    <a:lnTo>
                      <a:pt x="124" y="128"/>
                    </a:lnTo>
                    <a:lnTo>
                      <a:pt x="124" y="128"/>
                    </a:lnTo>
                    <a:lnTo>
                      <a:pt x="124" y="128"/>
                    </a:lnTo>
                    <a:lnTo>
                      <a:pt x="124" y="128"/>
                    </a:lnTo>
                    <a:lnTo>
                      <a:pt x="134" y="134"/>
                    </a:lnTo>
                    <a:lnTo>
                      <a:pt x="134" y="134"/>
                    </a:lnTo>
                    <a:lnTo>
                      <a:pt x="139" y="134"/>
                    </a:lnTo>
                    <a:lnTo>
                      <a:pt x="139" y="134"/>
                    </a:lnTo>
                    <a:lnTo>
                      <a:pt x="155" y="139"/>
                    </a:lnTo>
                    <a:lnTo>
                      <a:pt x="155" y="139"/>
                    </a:lnTo>
                    <a:lnTo>
                      <a:pt x="160" y="139"/>
                    </a:lnTo>
                    <a:lnTo>
                      <a:pt x="160" y="139"/>
                    </a:lnTo>
                    <a:lnTo>
                      <a:pt x="165" y="139"/>
                    </a:lnTo>
                    <a:lnTo>
                      <a:pt x="165" y="139"/>
                    </a:lnTo>
                    <a:lnTo>
                      <a:pt x="165" y="134"/>
                    </a:lnTo>
                    <a:lnTo>
                      <a:pt x="165" y="134"/>
                    </a:lnTo>
                    <a:lnTo>
                      <a:pt x="160" y="128"/>
                    </a:lnTo>
                    <a:lnTo>
                      <a:pt x="160" y="128"/>
                    </a:lnTo>
                    <a:lnTo>
                      <a:pt x="160" y="128"/>
                    </a:lnTo>
                    <a:lnTo>
                      <a:pt x="160" y="128"/>
                    </a:lnTo>
                    <a:lnTo>
                      <a:pt x="155" y="134"/>
                    </a:lnTo>
                    <a:lnTo>
                      <a:pt x="155" y="134"/>
                    </a:lnTo>
                    <a:lnTo>
                      <a:pt x="139" y="128"/>
                    </a:lnTo>
                    <a:lnTo>
                      <a:pt x="139" y="128"/>
                    </a:lnTo>
                    <a:lnTo>
                      <a:pt x="139" y="123"/>
                    </a:lnTo>
                    <a:lnTo>
                      <a:pt x="139" y="123"/>
                    </a:lnTo>
                    <a:lnTo>
                      <a:pt x="139" y="118"/>
                    </a:lnTo>
                    <a:lnTo>
                      <a:pt x="139" y="118"/>
                    </a:lnTo>
                    <a:lnTo>
                      <a:pt x="149" y="113"/>
                    </a:lnTo>
                    <a:lnTo>
                      <a:pt x="149" y="113"/>
                    </a:lnTo>
                    <a:lnTo>
                      <a:pt x="160" y="108"/>
                    </a:lnTo>
                    <a:lnTo>
                      <a:pt x="160" y="108"/>
                    </a:lnTo>
                    <a:lnTo>
                      <a:pt x="160" y="108"/>
                    </a:lnTo>
                    <a:lnTo>
                      <a:pt x="160" y="108"/>
                    </a:lnTo>
                    <a:lnTo>
                      <a:pt x="170" y="113"/>
                    </a:lnTo>
                    <a:lnTo>
                      <a:pt x="170" y="113"/>
                    </a:lnTo>
                    <a:lnTo>
                      <a:pt x="170" y="113"/>
                    </a:lnTo>
                    <a:lnTo>
                      <a:pt x="170" y="113"/>
                    </a:lnTo>
                    <a:lnTo>
                      <a:pt x="170" y="113"/>
                    </a:lnTo>
                    <a:lnTo>
                      <a:pt x="170" y="113"/>
                    </a:lnTo>
                    <a:lnTo>
                      <a:pt x="170" y="113"/>
                    </a:lnTo>
                    <a:lnTo>
                      <a:pt x="170" y="113"/>
                    </a:lnTo>
                    <a:lnTo>
                      <a:pt x="175" y="113"/>
                    </a:lnTo>
                    <a:lnTo>
                      <a:pt x="175" y="113"/>
                    </a:lnTo>
                    <a:lnTo>
                      <a:pt x="175" y="113"/>
                    </a:lnTo>
                    <a:lnTo>
                      <a:pt x="180" y="113"/>
                    </a:lnTo>
                    <a:lnTo>
                      <a:pt x="180" y="113"/>
                    </a:lnTo>
                    <a:lnTo>
                      <a:pt x="185" y="108"/>
                    </a:lnTo>
                    <a:lnTo>
                      <a:pt x="185" y="108"/>
                    </a:lnTo>
                    <a:lnTo>
                      <a:pt x="185" y="103"/>
                    </a:lnTo>
                    <a:lnTo>
                      <a:pt x="185" y="103"/>
                    </a:lnTo>
                    <a:lnTo>
                      <a:pt x="191" y="103"/>
                    </a:lnTo>
                    <a:lnTo>
                      <a:pt x="191" y="103"/>
                    </a:lnTo>
                    <a:lnTo>
                      <a:pt x="196" y="98"/>
                    </a:lnTo>
                    <a:lnTo>
                      <a:pt x="196" y="98"/>
                    </a:lnTo>
                    <a:lnTo>
                      <a:pt x="201" y="98"/>
                    </a:lnTo>
                    <a:lnTo>
                      <a:pt x="201" y="98"/>
                    </a:lnTo>
                    <a:lnTo>
                      <a:pt x="201" y="98"/>
                    </a:lnTo>
                    <a:lnTo>
                      <a:pt x="206" y="98"/>
                    </a:lnTo>
                    <a:lnTo>
                      <a:pt x="206" y="98"/>
                    </a:lnTo>
                    <a:lnTo>
                      <a:pt x="211" y="93"/>
                    </a:lnTo>
                    <a:lnTo>
                      <a:pt x="211" y="93"/>
                    </a:lnTo>
                    <a:lnTo>
                      <a:pt x="211" y="98"/>
                    </a:lnTo>
                    <a:lnTo>
                      <a:pt x="211" y="98"/>
                    </a:lnTo>
                    <a:lnTo>
                      <a:pt x="216" y="103"/>
                    </a:lnTo>
                    <a:lnTo>
                      <a:pt x="216" y="103"/>
                    </a:lnTo>
                    <a:lnTo>
                      <a:pt x="226" y="108"/>
                    </a:lnTo>
                    <a:lnTo>
                      <a:pt x="226" y="108"/>
                    </a:lnTo>
                    <a:lnTo>
                      <a:pt x="237" y="103"/>
                    </a:lnTo>
                    <a:lnTo>
                      <a:pt x="237" y="103"/>
                    </a:lnTo>
                    <a:lnTo>
                      <a:pt x="252" y="87"/>
                    </a:lnTo>
                    <a:lnTo>
                      <a:pt x="252" y="87"/>
                    </a:lnTo>
                    <a:lnTo>
                      <a:pt x="257" y="82"/>
                    </a:lnTo>
                    <a:lnTo>
                      <a:pt x="257" y="82"/>
                    </a:lnTo>
                    <a:lnTo>
                      <a:pt x="257" y="82"/>
                    </a:lnTo>
                    <a:lnTo>
                      <a:pt x="257" y="82"/>
                    </a:lnTo>
                    <a:lnTo>
                      <a:pt x="262" y="87"/>
                    </a:lnTo>
                    <a:lnTo>
                      <a:pt x="268" y="87"/>
                    </a:lnTo>
                    <a:lnTo>
                      <a:pt x="268" y="87"/>
                    </a:lnTo>
                    <a:lnTo>
                      <a:pt x="273" y="98"/>
                    </a:lnTo>
                    <a:lnTo>
                      <a:pt x="273" y="108"/>
                    </a:lnTo>
                    <a:lnTo>
                      <a:pt x="273"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gray">
              <a:xfrm>
                <a:off x="6791689" y="4474539"/>
                <a:ext cx="281582" cy="251273"/>
              </a:xfrm>
              <a:custGeom>
                <a:avLst/>
                <a:gdLst/>
                <a:ahLst/>
                <a:cxnLst>
                  <a:cxn ang="0">
                    <a:pos x="288" y="46"/>
                  </a:cxn>
                  <a:cxn ang="0">
                    <a:pos x="288" y="46"/>
                  </a:cxn>
                  <a:cxn ang="0">
                    <a:pos x="195" y="0"/>
                  </a:cxn>
                  <a:cxn ang="0">
                    <a:pos x="195" y="0"/>
                  </a:cxn>
                  <a:cxn ang="0">
                    <a:pos x="200" y="36"/>
                  </a:cxn>
                  <a:cxn ang="0">
                    <a:pos x="200" y="36"/>
                  </a:cxn>
                  <a:cxn ang="0">
                    <a:pos x="159" y="46"/>
                  </a:cxn>
                  <a:cxn ang="0">
                    <a:pos x="123" y="57"/>
                  </a:cxn>
                  <a:cxn ang="0">
                    <a:pos x="93" y="72"/>
                  </a:cxn>
                  <a:cxn ang="0">
                    <a:pos x="67" y="98"/>
                  </a:cxn>
                  <a:cxn ang="0">
                    <a:pos x="46" y="124"/>
                  </a:cxn>
                  <a:cxn ang="0">
                    <a:pos x="26" y="160"/>
                  </a:cxn>
                  <a:cxn ang="0">
                    <a:pos x="15" y="201"/>
                  </a:cxn>
                  <a:cxn ang="0">
                    <a:pos x="0" y="257"/>
                  </a:cxn>
                  <a:cxn ang="0">
                    <a:pos x="0" y="257"/>
                  </a:cxn>
                  <a:cxn ang="0">
                    <a:pos x="21" y="216"/>
                  </a:cxn>
                  <a:cxn ang="0">
                    <a:pos x="36" y="180"/>
                  </a:cxn>
                  <a:cxn ang="0">
                    <a:pos x="57" y="154"/>
                  </a:cxn>
                  <a:cxn ang="0">
                    <a:pos x="82" y="134"/>
                  </a:cxn>
                  <a:cxn ang="0">
                    <a:pos x="108" y="118"/>
                  </a:cxn>
                  <a:cxn ang="0">
                    <a:pos x="134" y="108"/>
                  </a:cxn>
                  <a:cxn ang="0">
                    <a:pos x="170" y="103"/>
                  </a:cxn>
                  <a:cxn ang="0">
                    <a:pos x="206" y="98"/>
                  </a:cxn>
                  <a:cxn ang="0">
                    <a:pos x="206" y="98"/>
                  </a:cxn>
                  <a:cxn ang="0">
                    <a:pos x="211" y="129"/>
                  </a:cxn>
                  <a:cxn ang="0">
                    <a:pos x="211" y="129"/>
                  </a:cxn>
                  <a:cxn ang="0">
                    <a:pos x="288" y="46"/>
                  </a:cxn>
                  <a:cxn ang="0">
                    <a:pos x="288" y="46"/>
                  </a:cxn>
                </a:cxnLst>
                <a:rect l="0" t="0" r="r" b="b"/>
                <a:pathLst>
                  <a:path w="288" h="257">
                    <a:moveTo>
                      <a:pt x="288" y="46"/>
                    </a:moveTo>
                    <a:lnTo>
                      <a:pt x="288" y="46"/>
                    </a:lnTo>
                    <a:lnTo>
                      <a:pt x="195" y="0"/>
                    </a:lnTo>
                    <a:lnTo>
                      <a:pt x="195" y="0"/>
                    </a:lnTo>
                    <a:lnTo>
                      <a:pt x="200" y="36"/>
                    </a:lnTo>
                    <a:lnTo>
                      <a:pt x="200" y="36"/>
                    </a:lnTo>
                    <a:lnTo>
                      <a:pt x="159" y="46"/>
                    </a:lnTo>
                    <a:lnTo>
                      <a:pt x="123" y="57"/>
                    </a:lnTo>
                    <a:lnTo>
                      <a:pt x="93" y="72"/>
                    </a:lnTo>
                    <a:lnTo>
                      <a:pt x="67" y="98"/>
                    </a:lnTo>
                    <a:lnTo>
                      <a:pt x="46" y="124"/>
                    </a:lnTo>
                    <a:lnTo>
                      <a:pt x="26" y="160"/>
                    </a:lnTo>
                    <a:lnTo>
                      <a:pt x="15" y="201"/>
                    </a:lnTo>
                    <a:lnTo>
                      <a:pt x="0" y="257"/>
                    </a:lnTo>
                    <a:lnTo>
                      <a:pt x="0" y="257"/>
                    </a:lnTo>
                    <a:lnTo>
                      <a:pt x="21" y="216"/>
                    </a:lnTo>
                    <a:lnTo>
                      <a:pt x="36" y="180"/>
                    </a:lnTo>
                    <a:lnTo>
                      <a:pt x="57" y="154"/>
                    </a:lnTo>
                    <a:lnTo>
                      <a:pt x="82" y="134"/>
                    </a:lnTo>
                    <a:lnTo>
                      <a:pt x="108" y="118"/>
                    </a:lnTo>
                    <a:lnTo>
                      <a:pt x="134" y="108"/>
                    </a:lnTo>
                    <a:lnTo>
                      <a:pt x="170" y="103"/>
                    </a:lnTo>
                    <a:lnTo>
                      <a:pt x="206" y="98"/>
                    </a:lnTo>
                    <a:lnTo>
                      <a:pt x="206" y="98"/>
                    </a:lnTo>
                    <a:lnTo>
                      <a:pt x="211" y="129"/>
                    </a:lnTo>
                    <a:lnTo>
                      <a:pt x="211" y="129"/>
                    </a:lnTo>
                    <a:lnTo>
                      <a:pt x="288" y="46"/>
                    </a:lnTo>
                    <a:lnTo>
                      <a:pt x="288" y="4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10"/>
              <p:cNvSpPr>
                <a:spLocks/>
              </p:cNvSpPr>
              <p:nvPr/>
            </p:nvSpPr>
            <p:spPr bwMode="gray">
              <a:xfrm>
                <a:off x="7106054" y="4239216"/>
                <a:ext cx="722067" cy="731618"/>
              </a:xfrm>
              <a:custGeom>
                <a:avLst/>
                <a:gdLst/>
                <a:ahLst/>
                <a:cxnLst>
                  <a:cxn ang="0">
                    <a:pos x="694" y="380"/>
                  </a:cxn>
                  <a:cxn ang="0">
                    <a:pos x="756" y="329"/>
                  </a:cxn>
                  <a:cxn ang="0">
                    <a:pos x="750" y="298"/>
                  </a:cxn>
                  <a:cxn ang="0">
                    <a:pos x="663" y="252"/>
                  </a:cxn>
                  <a:cxn ang="0">
                    <a:pos x="704" y="190"/>
                  </a:cxn>
                  <a:cxn ang="0">
                    <a:pos x="632" y="195"/>
                  </a:cxn>
                  <a:cxn ang="0">
                    <a:pos x="622" y="88"/>
                  </a:cxn>
                  <a:cxn ang="0">
                    <a:pos x="550" y="118"/>
                  </a:cxn>
                  <a:cxn ang="0">
                    <a:pos x="524" y="31"/>
                  </a:cxn>
                  <a:cxn ang="0">
                    <a:pos x="493" y="16"/>
                  </a:cxn>
                  <a:cxn ang="0">
                    <a:pos x="411" y="72"/>
                  </a:cxn>
                  <a:cxn ang="0">
                    <a:pos x="375" y="0"/>
                  </a:cxn>
                  <a:cxn ang="0">
                    <a:pos x="344" y="72"/>
                  </a:cxn>
                  <a:cxn ang="0">
                    <a:pos x="247" y="26"/>
                  </a:cxn>
                  <a:cxn ang="0">
                    <a:pos x="236" y="103"/>
                  </a:cxn>
                  <a:cxn ang="0">
                    <a:pos x="144" y="82"/>
                  </a:cxn>
                  <a:cxn ang="0">
                    <a:pos x="118" y="103"/>
                  </a:cxn>
                  <a:cxn ang="0">
                    <a:pos x="123" y="201"/>
                  </a:cxn>
                  <a:cxn ang="0">
                    <a:pos x="46" y="195"/>
                  </a:cxn>
                  <a:cxn ang="0">
                    <a:pos x="93" y="257"/>
                  </a:cxn>
                  <a:cxn ang="0">
                    <a:pos x="5" y="319"/>
                  </a:cxn>
                  <a:cxn ang="0">
                    <a:pos x="67" y="365"/>
                  </a:cxn>
                  <a:cxn ang="0">
                    <a:pos x="67" y="380"/>
                  </a:cxn>
                  <a:cxn ang="0">
                    <a:pos x="5" y="452"/>
                  </a:cxn>
                  <a:cxn ang="0">
                    <a:pos x="77" y="473"/>
                  </a:cxn>
                  <a:cxn ang="0">
                    <a:pos x="41" y="560"/>
                  </a:cxn>
                  <a:cxn ang="0">
                    <a:pos x="57" y="591"/>
                  </a:cxn>
                  <a:cxn ang="0">
                    <a:pos x="154" y="601"/>
                  </a:cxn>
                  <a:cxn ang="0">
                    <a:pos x="139" y="678"/>
                  </a:cxn>
                  <a:cxn ang="0">
                    <a:pos x="206" y="642"/>
                  </a:cxn>
                  <a:cxn ang="0">
                    <a:pos x="252" y="740"/>
                  </a:cxn>
                  <a:cxn ang="0">
                    <a:pos x="308" y="689"/>
                  </a:cxn>
                  <a:cxn ang="0">
                    <a:pos x="365" y="766"/>
                  </a:cxn>
                  <a:cxn ang="0">
                    <a:pos x="396" y="766"/>
                  </a:cxn>
                  <a:cxn ang="0">
                    <a:pos x="457" y="689"/>
                  </a:cxn>
                  <a:cxn ang="0">
                    <a:pos x="514" y="740"/>
                  </a:cxn>
                  <a:cxn ang="0">
                    <a:pos x="519" y="663"/>
                  </a:cxn>
                  <a:cxn ang="0">
                    <a:pos x="627" y="673"/>
                  </a:cxn>
                  <a:cxn ang="0">
                    <a:pos x="607" y="596"/>
                  </a:cxn>
                  <a:cxn ang="0">
                    <a:pos x="704" y="586"/>
                  </a:cxn>
                  <a:cxn ang="0">
                    <a:pos x="720" y="555"/>
                  </a:cxn>
                  <a:cxn ang="0">
                    <a:pos x="684" y="468"/>
                  </a:cxn>
                  <a:cxn ang="0">
                    <a:pos x="756" y="442"/>
                  </a:cxn>
                </a:cxnLst>
                <a:rect l="0" t="0" r="r" b="b"/>
                <a:pathLst>
                  <a:path w="756" h="766">
                    <a:moveTo>
                      <a:pt x="694" y="401"/>
                    </a:moveTo>
                    <a:lnTo>
                      <a:pt x="694" y="401"/>
                    </a:lnTo>
                    <a:lnTo>
                      <a:pt x="694" y="380"/>
                    </a:lnTo>
                    <a:lnTo>
                      <a:pt x="694" y="380"/>
                    </a:lnTo>
                    <a:lnTo>
                      <a:pt x="694" y="360"/>
                    </a:lnTo>
                    <a:lnTo>
                      <a:pt x="756" y="329"/>
                    </a:lnTo>
                    <a:lnTo>
                      <a:pt x="756" y="314"/>
                    </a:lnTo>
                    <a:lnTo>
                      <a:pt x="756" y="314"/>
                    </a:lnTo>
                    <a:lnTo>
                      <a:pt x="750" y="298"/>
                    </a:lnTo>
                    <a:lnTo>
                      <a:pt x="678" y="293"/>
                    </a:lnTo>
                    <a:lnTo>
                      <a:pt x="678" y="293"/>
                    </a:lnTo>
                    <a:lnTo>
                      <a:pt x="663" y="252"/>
                    </a:lnTo>
                    <a:lnTo>
                      <a:pt x="714" y="206"/>
                    </a:lnTo>
                    <a:lnTo>
                      <a:pt x="709" y="190"/>
                    </a:lnTo>
                    <a:lnTo>
                      <a:pt x="704" y="190"/>
                    </a:lnTo>
                    <a:lnTo>
                      <a:pt x="699" y="175"/>
                    </a:lnTo>
                    <a:lnTo>
                      <a:pt x="632" y="195"/>
                    </a:lnTo>
                    <a:lnTo>
                      <a:pt x="632" y="195"/>
                    </a:lnTo>
                    <a:lnTo>
                      <a:pt x="601" y="165"/>
                    </a:lnTo>
                    <a:lnTo>
                      <a:pt x="632" y="98"/>
                    </a:lnTo>
                    <a:lnTo>
                      <a:pt x="622" y="88"/>
                    </a:lnTo>
                    <a:lnTo>
                      <a:pt x="622" y="88"/>
                    </a:lnTo>
                    <a:lnTo>
                      <a:pt x="607" y="77"/>
                    </a:lnTo>
                    <a:lnTo>
                      <a:pt x="550" y="118"/>
                    </a:lnTo>
                    <a:lnTo>
                      <a:pt x="550" y="118"/>
                    </a:lnTo>
                    <a:lnTo>
                      <a:pt x="514" y="98"/>
                    </a:lnTo>
                    <a:lnTo>
                      <a:pt x="524" y="31"/>
                    </a:lnTo>
                    <a:lnTo>
                      <a:pt x="509" y="26"/>
                    </a:lnTo>
                    <a:lnTo>
                      <a:pt x="504" y="21"/>
                    </a:lnTo>
                    <a:lnTo>
                      <a:pt x="493" y="16"/>
                    </a:lnTo>
                    <a:lnTo>
                      <a:pt x="452" y="77"/>
                    </a:lnTo>
                    <a:lnTo>
                      <a:pt x="452" y="77"/>
                    </a:lnTo>
                    <a:lnTo>
                      <a:pt x="411" y="72"/>
                    </a:lnTo>
                    <a:lnTo>
                      <a:pt x="391" y="0"/>
                    </a:lnTo>
                    <a:lnTo>
                      <a:pt x="375" y="0"/>
                    </a:lnTo>
                    <a:lnTo>
                      <a:pt x="375" y="0"/>
                    </a:lnTo>
                    <a:lnTo>
                      <a:pt x="360" y="0"/>
                    </a:lnTo>
                    <a:lnTo>
                      <a:pt x="344" y="72"/>
                    </a:lnTo>
                    <a:lnTo>
                      <a:pt x="344" y="72"/>
                    </a:lnTo>
                    <a:lnTo>
                      <a:pt x="303" y="77"/>
                    </a:lnTo>
                    <a:lnTo>
                      <a:pt x="262" y="21"/>
                    </a:lnTo>
                    <a:lnTo>
                      <a:pt x="247" y="26"/>
                    </a:lnTo>
                    <a:lnTo>
                      <a:pt x="247" y="26"/>
                    </a:lnTo>
                    <a:lnTo>
                      <a:pt x="231" y="31"/>
                    </a:lnTo>
                    <a:lnTo>
                      <a:pt x="236" y="103"/>
                    </a:lnTo>
                    <a:lnTo>
                      <a:pt x="236" y="103"/>
                    </a:lnTo>
                    <a:lnTo>
                      <a:pt x="201" y="124"/>
                    </a:lnTo>
                    <a:lnTo>
                      <a:pt x="144" y="82"/>
                    </a:lnTo>
                    <a:lnTo>
                      <a:pt x="134" y="93"/>
                    </a:lnTo>
                    <a:lnTo>
                      <a:pt x="129" y="93"/>
                    </a:lnTo>
                    <a:lnTo>
                      <a:pt x="118" y="103"/>
                    </a:lnTo>
                    <a:lnTo>
                      <a:pt x="149" y="170"/>
                    </a:lnTo>
                    <a:lnTo>
                      <a:pt x="149" y="170"/>
                    </a:lnTo>
                    <a:lnTo>
                      <a:pt x="123" y="201"/>
                    </a:lnTo>
                    <a:lnTo>
                      <a:pt x="57" y="180"/>
                    </a:lnTo>
                    <a:lnTo>
                      <a:pt x="46" y="195"/>
                    </a:lnTo>
                    <a:lnTo>
                      <a:pt x="46" y="195"/>
                    </a:lnTo>
                    <a:lnTo>
                      <a:pt x="41" y="211"/>
                    </a:lnTo>
                    <a:lnTo>
                      <a:pt x="93" y="257"/>
                    </a:lnTo>
                    <a:lnTo>
                      <a:pt x="93" y="257"/>
                    </a:lnTo>
                    <a:lnTo>
                      <a:pt x="77" y="298"/>
                    </a:lnTo>
                    <a:lnTo>
                      <a:pt x="5" y="303"/>
                    </a:lnTo>
                    <a:lnTo>
                      <a:pt x="5" y="319"/>
                    </a:lnTo>
                    <a:lnTo>
                      <a:pt x="5" y="319"/>
                    </a:lnTo>
                    <a:lnTo>
                      <a:pt x="0" y="334"/>
                    </a:lnTo>
                    <a:lnTo>
                      <a:pt x="67" y="365"/>
                    </a:lnTo>
                    <a:lnTo>
                      <a:pt x="67" y="365"/>
                    </a:lnTo>
                    <a:lnTo>
                      <a:pt x="67" y="380"/>
                    </a:lnTo>
                    <a:lnTo>
                      <a:pt x="67" y="380"/>
                    </a:lnTo>
                    <a:lnTo>
                      <a:pt x="67" y="406"/>
                    </a:lnTo>
                    <a:lnTo>
                      <a:pt x="0" y="437"/>
                    </a:lnTo>
                    <a:lnTo>
                      <a:pt x="5" y="452"/>
                    </a:lnTo>
                    <a:lnTo>
                      <a:pt x="5" y="452"/>
                    </a:lnTo>
                    <a:lnTo>
                      <a:pt x="5" y="468"/>
                    </a:lnTo>
                    <a:lnTo>
                      <a:pt x="77" y="473"/>
                    </a:lnTo>
                    <a:lnTo>
                      <a:pt x="77" y="473"/>
                    </a:lnTo>
                    <a:lnTo>
                      <a:pt x="93" y="514"/>
                    </a:lnTo>
                    <a:lnTo>
                      <a:pt x="41" y="560"/>
                    </a:lnTo>
                    <a:lnTo>
                      <a:pt x="51" y="576"/>
                    </a:lnTo>
                    <a:lnTo>
                      <a:pt x="51" y="576"/>
                    </a:lnTo>
                    <a:lnTo>
                      <a:pt x="57" y="591"/>
                    </a:lnTo>
                    <a:lnTo>
                      <a:pt x="129" y="571"/>
                    </a:lnTo>
                    <a:lnTo>
                      <a:pt x="129" y="571"/>
                    </a:lnTo>
                    <a:lnTo>
                      <a:pt x="154" y="601"/>
                    </a:lnTo>
                    <a:lnTo>
                      <a:pt x="123" y="668"/>
                    </a:lnTo>
                    <a:lnTo>
                      <a:pt x="134" y="673"/>
                    </a:lnTo>
                    <a:lnTo>
                      <a:pt x="139" y="678"/>
                    </a:lnTo>
                    <a:lnTo>
                      <a:pt x="149" y="689"/>
                    </a:lnTo>
                    <a:lnTo>
                      <a:pt x="206" y="642"/>
                    </a:lnTo>
                    <a:lnTo>
                      <a:pt x="206" y="642"/>
                    </a:lnTo>
                    <a:lnTo>
                      <a:pt x="242" y="663"/>
                    </a:lnTo>
                    <a:lnTo>
                      <a:pt x="236" y="735"/>
                    </a:lnTo>
                    <a:lnTo>
                      <a:pt x="252" y="740"/>
                    </a:lnTo>
                    <a:lnTo>
                      <a:pt x="252" y="740"/>
                    </a:lnTo>
                    <a:lnTo>
                      <a:pt x="267" y="745"/>
                    </a:lnTo>
                    <a:lnTo>
                      <a:pt x="308" y="689"/>
                    </a:lnTo>
                    <a:lnTo>
                      <a:pt x="308" y="689"/>
                    </a:lnTo>
                    <a:lnTo>
                      <a:pt x="350" y="694"/>
                    </a:lnTo>
                    <a:lnTo>
                      <a:pt x="365" y="766"/>
                    </a:lnTo>
                    <a:lnTo>
                      <a:pt x="380" y="766"/>
                    </a:lnTo>
                    <a:lnTo>
                      <a:pt x="386" y="766"/>
                    </a:lnTo>
                    <a:lnTo>
                      <a:pt x="396" y="766"/>
                    </a:lnTo>
                    <a:lnTo>
                      <a:pt x="416" y="694"/>
                    </a:lnTo>
                    <a:lnTo>
                      <a:pt x="416" y="694"/>
                    </a:lnTo>
                    <a:lnTo>
                      <a:pt x="457" y="689"/>
                    </a:lnTo>
                    <a:lnTo>
                      <a:pt x="499" y="745"/>
                    </a:lnTo>
                    <a:lnTo>
                      <a:pt x="509" y="740"/>
                    </a:lnTo>
                    <a:lnTo>
                      <a:pt x="514" y="740"/>
                    </a:lnTo>
                    <a:lnTo>
                      <a:pt x="529" y="735"/>
                    </a:lnTo>
                    <a:lnTo>
                      <a:pt x="519" y="663"/>
                    </a:lnTo>
                    <a:lnTo>
                      <a:pt x="519" y="663"/>
                    </a:lnTo>
                    <a:lnTo>
                      <a:pt x="555" y="642"/>
                    </a:lnTo>
                    <a:lnTo>
                      <a:pt x="612" y="684"/>
                    </a:lnTo>
                    <a:lnTo>
                      <a:pt x="627" y="673"/>
                    </a:lnTo>
                    <a:lnTo>
                      <a:pt x="627" y="673"/>
                    </a:lnTo>
                    <a:lnTo>
                      <a:pt x="637" y="663"/>
                    </a:lnTo>
                    <a:lnTo>
                      <a:pt x="607" y="596"/>
                    </a:lnTo>
                    <a:lnTo>
                      <a:pt x="607" y="596"/>
                    </a:lnTo>
                    <a:lnTo>
                      <a:pt x="632" y="565"/>
                    </a:lnTo>
                    <a:lnTo>
                      <a:pt x="704" y="586"/>
                    </a:lnTo>
                    <a:lnTo>
                      <a:pt x="709" y="571"/>
                    </a:lnTo>
                    <a:lnTo>
                      <a:pt x="709" y="571"/>
                    </a:lnTo>
                    <a:lnTo>
                      <a:pt x="720" y="555"/>
                    </a:lnTo>
                    <a:lnTo>
                      <a:pt x="668" y="509"/>
                    </a:lnTo>
                    <a:lnTo>
                      <a:pt x="668" y="509"/>
                    </a:lnTo>
                    <a:lnTo>
                      <a:pt x="684" y="468"/>
                    </a:lnTo>
                    <a:lnTo>
                      <a:pt x="750" y="463"/>
                    </a:lnTo>
                    <a:lnTo>
                      <a:pt x="756" y="447"/>
                    </a:lnTo>
                    <a:lnTo>
                      <a:pt x="756" y="442"/>
                    </a:lnTo>
                    <a:lnTo>
                      <a:pt x="756" y="432"/>
                    </a:lnTo>
                    <a:lnTo>
                      <a:pt x="694" y="401"/>
                    </a:lnTo>
                    <a:close/>
                  </a:path>
                </a:pathLst>
              </a:custGeom>
              <a:noFill/>
              <a:ln w="333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87" name="Rectangle 86"/>
          <p:cNvSpPr/>
          <p:nvPr/>
        </p:nvSpPr>
        <p:spPr>
          <a:xfrm>
            <a:off x="6867064" y="4199205"/>
            <a:ext cx="2031839" cy="1138773"/>
          </a:xfrm>
          <a:prstGeom prst="rect">
            <a:avLst/>
          </a:prstGeom>
          <a:noFill/>
        </p:spPr>
        <p:txBody>
          <a:bodyPr wrap="square">
            <a:spAutoFit/>
          </a:bodyPr>
          <a:lstStyle/>
          <a:p>
            <a:pPr algn="ctr">
              <a:lnSpc>
                <a:spcPct val="85000"/>
              </a:lnSpc>
              <a:spcBef>
                <a:spcPts val="1600"/>
              </a:spcBef>
            </a:pPr>
            <a:r>
              <a:rPr lang="en-US" sz="1600" dirty="0" smtClean="0">
                <a:solidFill>
                  <a:schemeClr val="accent5"/>
                </a:solidFill>
                <a:latin typeface="+mj-lt"/>
              </a:rPr>
              <a:t>Consistent and meaningful</a:t>
            </a:r>
            <a:br>
              <a:rPr lang="en-US" sz="1600" dirty="0" smtClean="0">
                <a:solidFill>
                  <a:schemeClr val="accent5"/>
                </a:solidFill>
                <a:latin typeface="+mj-lt"/>
              </a:rPr>
            </a:br>
            <a:r>
              <a:rPr lang="en-US" sz="2400" b="1" dirty="0">
                <a:solidFill>
                  <a:schemeClr val="bg2"/>
                </a:solidFill>
                <a:latin typeface="+mj-lt"/>
              </a:rPr>
              <a:t>U</a:t>
            </a:r>
            <a:r>
              <a:rPr lang="en-US" sz="2400" b="1" dirty="0" smtClean="0">
                <a:solidFill>
                  <a:schemeClr val="bg2"/>
                </a:solidFill>
                <a:latin typeface="+mj-lt"/>
              </a:rPr>
              <a:t>ser experience</a:t>
            </a:r>
            <a:endParaRPr lang="en-US" sz="2400" b="1" dirty="0">
              <a:solidFill>
                <a:schemeClr val="bg2"/>
              </a:solidFill>
              <a:latin typeface="+mj-lt"/>
            </a:endParaRPr>
          </a:p>
        </p:txBody>
      </p:sp>
      <p:sp>
        <p:nvSpPr>
          <p:cNvPr id="88" name="Oval 87"/>
          <p:cNvSpPr/>
          <p:nvPr/>
        </p:nvSpPr>
        <p:spPr bwMode="invGray">
          <a:xfrm>
            <a:off x="7131678" y="2821639"/>
            <a:ext cx="1344629" cy="134462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grpSp>
        <p:nvGrpSpPr>
          <p:cNvPr id="89" name="Group 88"/>
          <p:cNvGrpSpPr/>
          <p:nvPr/>
        </p:nvGrpSpPr>
        <p:grpSpPr bwMode="gray">
          <a:xfrm>
            <a:off x="7341904" y="2927266"/>
            <a:ext cx="868649" cy="939888"/>
            <a:chOff x="7328178" y="2882317"/>
            <a:chExt cx="929999" cy="1006268"/>
          </a:xfrm>
        </p:grpSpPr>
        <p:sp>
          <p:nvSpPr>
            <p:cNvPr id="90" name="Oval 89"/>
            <p:cNvSpPr/>
            <p:nvPr/>
          </p:nvSpPr>
          <p:spPr bwMode="gray">
            <a:xfrm>
              <a:off x="7776925" y="2882317"/>
              <a:ext cx="298221" cy="40078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91" name="Freeform 90"/>
            <p:cNvSpPr/>
            <p:nvPr/>
          </p:nvSpPr>
          <p:spPr bwMode="gray">
            <a:xfrm>
              <a:off x="7328178" y="3498063"/>
              <a:ext cx="647958" cy="285746"/>
            </a:xfrm>
            <a:custGeom>
              <a:avLst/>
              <a:gdLst>
                <a:gd name="connsiteX0" fmla="*/ 133350 w 800100"/>
                <a:gd name="connsiteY0" fmla="*/ 457200 h 457200"/>
                <a:gd name="connsiteX1" fmla="*/ 0 w 800100"/>
                <a:gd name="connsiteY1" fmla="*/ 0 h 457200"/>
                <a:gd name="connsiteX2" fmla="*/ 695325 w 800100"/>
                <a:gd name="connsiteY2" fmla="*/ 0 h 457200"/>
                <a:gd name="connsiteX3" fmla="*/ 800100 w 800100"/>
                <a:gd name="connsiteY3" fmla="*/ 438150 h 457200"/>
                <a:gd name="connsiteX4" fmla="*/ 133350 w 800100"/>
                <a:gd name="connsiteY4" fmla="*/ 457200 h 457200"/>
                <a:gd name="connsiteX0" fmla="*/ 133350 w 819150"/>
                <a:gd name="connsiteY0" fmla="*/ 457200 h 457200"/>
                <a:gd name="connsiteX1" fmla="*/ 0 w 819150"/>
                <a:gd name="connsiteY1" fmla="*/ 0 h 457200"/>
                <a:gd name="connsiteX2" fmla="*/ 695325 w 819150"/>
                <a:gd name="connsiteY2" fmla="*/ 0 h 457200"/>
                <a:gd name="connsiteX3" fmla="*/ 819150 w 819150"/>
                <a:gd name="connsiteY3" fmla="*/ 447675 h 457200"/>
                <a:gd name="connsiteX4" fmla="*/ 133350 w 819150"/>
                <a:gd name="connsiteY4" fmla="*/ 457200 h 457200"/>
                <a:gd name="connsiteX0" fmla="*/ 133350 w 832747"/>
                <a:gd name="connsiteY0" fmla="*/ 457200 h 461272"/>
                <a:gd name="connsiteX1" fmla="*/ 0 w 832747"/>
                <a:gd name="connsiteY1" fmla="*/ 0 h 461272"/>
                <a:gd name="connsiteX2" fmla="*/ 695325 w 832747"/>
                <a:gd name="connsiteY2" fmla="*/ 0 h 461272"/>
                <a:gd name="connsiteX3" fmla="*/ 832747 w 832747"/>
                <a:gd name="connsiteY3" fmla="*/ 461272 h 461272"/>
                <a:gd name="connsiteX4" fmla="*/ 133350 w 832747"/>
                <a:gd name="connsiteY4" fmla="*/ 457200 h 461272"/>
                <a:gd name="connsiteX0" fmla="*/ 133350 w 829348"/>
                <a:gd name="connsiteY0" fmla="*/ 457200 h 457200"/>
                <a:gd name="connsiteX1" fmla="*/ 0 w 829348"/>
                <a:gd name="connsiteY1" fmla="*/ 0 h 457200"/>
                <a:gd name="connsiteX2" fmla="*/ 695325 w 829348"/>
                <a:gd name="connsiteY2" fmla="*/ 0 h 457200"/>
                <a:gd name="connsiteX3" fmla="*/ 829348 w 829348"/>
                <a:gd name="connsiteY3" fmla="*/ 451074 h 457200"/>
                <a:gd name="connsiteX4" fmla="*/ 133350 w 829348"/>
                <a:gd name="connsiteY4" fmla="*/ 457200 h 457200"/>
                <a:gd name="connsiteX0" fmla="*/ 133350 w 825949"/>
                <a:gd name="connsiteY0" fmla="*/ 457200 h 457872"/>
                <a:gd name="connsiteX1" fmla="*/ 0 w 825949"/>
                <a:gd name="connsiteY1" fmla="*/ 0 h 457872"/>
                <a:gd name="connsiteX2" fmla="*/ 695325 w 825949"/>
                <a:gd name="connsiteY2" fmla="*/ 0 h 457872"/>
                <a:gd name="connsiteX3" fmla="*/ 825949 w 825949"/>
                <a:gd name="connsiteY3" fmla="*/ 457872 h 457872"/>
                <a:gd name="connsiteX4" fmla="*/ 133350 w 825949"/>
                <a:gd name="connsiteY4" fmla="*/ 457200 h 45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949" h="457872">
                  <a:moveTo>
                    <a:pt x="133350" y="457200"/>
                  </a:moveTo>
                  <a:lnTo>
                    <a:pt x="0" y="0"/>
                  </a:lnTo>
                  <a:lnTo>
                    <a:pt x="695325" y="0"/>
                  </a:lnTo>
                  <a:lnTo>
                    <a:pt x="825949" y="457872"/>
                  </a:lnTo>
                  <a:lnTo>
                    <a:pt x="133350" y="457200"/>
                  </a:lnTo>
                  <a:close/>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92" name="Freeform 91"/>
            <p:cNvSpPr/>
            <p:nvPr/>
          </p:nvSpPr>
          <p:spPr bwMode="gray">
            <a:xfrm>
              <a:off x="7419082" y="3836194"/>
              <a:ext cx="671278" cy="52391"/>
            </a:xfrm>
            <a:custGeom>
              <a:avLst/>
              <a:gdLst>
                <a:gd name="connsiteX0" fmla="*/ 0 w 904875"/>
                <a:gd name="connsiteY0" fmla="*/ 19050 h 76200"/>
                <a:gd name="connsiteX1" fmla="*/ 876300 w 904875"/>
                <a:gd name="connsiteY1" fmla="*/ 0 h 76200"/>
                <a:gd name="connsiteX2" fmla="*/ 904875 w 904875"/>
                <a:gd name="connsiteY2" fmla="*/ 57150 h 76200"/>
                <a:gd name="connsiteX3" fmla="*/ 38100 w 904875"/>
                <a:gd name="connsiteY3" fmla="*/ 76200 h 76200"/>
                <a:gd name="connsiteX4" fmla="*/ 0 w 904875"/>
                <a:gd name="connsiteY4" fmla="*/ 19050 h 76200"/>
                <a:gd name="connsiteX0" fmla="*/ 0 w 914400"/>
                <a:gd name="connsiteY0" fmla="*/ 19050 h 76200"/>
                <a:gd name="connsiteX1" fmla="*/ 876300 w 914400"/>
                <a:gd name="connsiteY1" fmla="*/ 0 h 76200"/>
                <a:gd name="connsiteX2" fmla="*/ 914400 w 914400"/>
                <a:gd name="connsiteY2" fmla="*/ 76200 h 76200"/>
                <a:gd name="connsiteX3" fmla="*/ 38100 w 914400"/>
                <a:gd name="connsiteY3" fmla="*/ 76200 h 76200"/>
                <a:gd name="connsiteX4" fmla="*/ 0 w 914400"/>
                <a:gd name="connsiteY4" fmla="*/ 19050 h 76200"/>
                <a:gd name="connsiteX0" fmla="*/ 0 w 914400"/>
                <a:gd name="connsiteY0" fmla="*/ 0 h 57150"/>
                <a:gd name="connsiteX1" fmla="*/ 885825 w 914400"/>
                <a:gd name="connsiteY1" fmla="*/ 9525 h 57150"/>
                <a:gd name="connsiteX2" fmla="*/ 914400 w 914400"/>
                <a:gd name="connsiteY2" fmla="*/ 57150 h 57150"/>
                <a:gd name="connsiteX3" fmla="*/ 38100 w 914400"/>
                <a:gd name="connsiteY3" fmla="*/ 57150 h 57150"/>
                <a:gd name="connsiteX4" fmla="*/ 0 w 914400"/>
                <a:gd name="connsiteY4" fmla="*/ 0 h 57150"/>
                <a:gd name="connsiteX0" fmla="*/ 0 w 914400"/>
                <a:gd name="connsiteY0" fmla="*/ 19050 h 76200"/>
                <a:gd name="connsiteX1" fmla="*/ 876300 w 914400"/>
                <a:gd name="connsiteY1" fmla="*/ 0 h 76200"/>
                <a:gd name="connsiteX2" fmla="*/ 914400 w 914400"/>
                <a:gd name="connsiteY2" fmla="*/ 76200 h 76200"/>
                <a:gd name="connsiteX3" fmla="*/ 38100 w 914400"/>
                <a:gd name="connsiteY3" fmla="*/ 76200 h 76200"/>
                <a:gd name="connsiteX4" fmla="*/ 0 w 914400"/>
                <a:gd name="connsiteY4" fmla="*/ 19050 h 76200"/>
                <a:gd name="connsiteX0" fmla="*/ 0 w 914400"/>
                <a:gd name="connsiteY0" fmla="*/ 0 h 57150"/>
                <a:gd name="connsiteX1" fmla="*/ 904875 w 914400"/>
                <a:gd name="connsiteY1" fmla="*/ 9525 h 57150"/>
                <a:gd name="connsiteX2" fmla="*/ 914400 w 914400"/>
                <a:gd name="connsiteY2" fmla="*/ 57150 h 57150"/>
                <a:gd name="connsiteX3" fmla="*/ 38100 w 914400"/>
                <a:gd name="connsiteY3" fmla="*/ 57150 h 57150"/>
                <a:gd name="connsiteX4" fmla="*/ 0 w 914400"/>
                <a:gd name="connsiteY4" fmla="*/ 0 h 57150"/>
                <a:gd name="connsiteX0" fmla="*/ 0 w 914400"/>
                <a:gd name="connsiteY0" fmla="*/ 0 h 57150"/>
                <a:gd name="connsiteX1" fmla="*/ 891278 w 914400"/>
                <a:gd name="connsiteY1" fmla="*/ 2726 h 57150"/>
                <a:gd name="connsiteX2" fmla="*/ 914400 w 914400"/>
                <a:gd name="connsiteY2" fmla="*/ 57150 h 57150"/>
                <a:gd name="connsiteX3" fmla="*/ 38100 w 914400"/>
                <a:gd name="connsiteY3" fmla="*/ 57150 h 57150"/>
                <a:gd name="connsiteX4" fmla="*/ 0 w 914400"/>
                <a:gd name="connsiteY4" fmla="*/ 0 h 57150"/>
                <a:gd name="connsiteX0" fmla="*/ 0 w 914400"/>
                <a:gd name="connsiteY0" fmla="*/ 7472 h 64622"/>
                <a:gd name="connsiteX1" fmla="*/ 887879 w 914400"/>
                <a:gd name="connsiteY1" fmla="*/ 0 h 64622"/>
                <a:gd name="connsiteX2" fmla="*/ 914400 w 914400"/>
                <a:gd name="connsiteY2" fmla="*/ 64622 h 64622"/>
                <a:gd name="connsiteX3" fmla="*/ 38100 w 914400"/>
                <a:gd name="connsiteY3" fmla="*/ 64622 h 64622"/>
                <a:gd name="connsiteX4" fmla="*/ 0 w 914400"/>
                <a:gd name="connsiteY4" fmla="*/ 7472 h 64622"/>
                <a:gd name="connsiteX0" fmla="*/ 0 w 914400"/>
                <a:gd name="connsiteY0" fmla="*/ 0 h 57150"/>
                <a:gd name="connsiteX1" fmla="*/ 891278 w 914400"/>
                <a:gd name="connsiteY1" fmla="*/ 6125 h 57150"/>
                <a:gd name="connsiteX2" fmla="*/ 914400 w 914400"/>
                <a:gd name="connsiteY2" fmla="*/ 57150 h 57150"/>
                <a:gd name="connsiteX3" fmla="*/ 38100 w 914400"/>
                <a:gd name="connsiteY3" fmla="*/ 57150 h 57150"/>
                <a:gd name="connsiteX4" fmla="*/ 0 w 914400"/>
                <a:gd name="connsiteY4" fmla="*/ 0 h 57150"/>
                <a:gd name="connsiteX0" fmla="*/ 0 w 914400"/>
                <a:gd name="connsiteY0" fmla="*/ 0 h 57150"/>
                <a:gd name="connsiteX1" fmla="*/ 891278 w 914400"/>
                <a:gd name="connsiteY1" fmla="*/ 6125 h 57150"/>
                <a:gd name="connsiteX2" fmla="*/ 914400 w 914400"/>
                <a:gd name="connsiteY2" fmla="*/ 57150 h 57150"/>
                <a:gd name="connsiteX3" fmla="*/ 38100 w 914400"/>
                <a:gd name="connsiteY3" fmla="*/ 57150 h 57150"/>
                <a:gd name="connsiteX4" fmla="*/ 0 w 914400"/>
                <a:gd name="connsiteY4" fmla="*/ 0 h 57150"/>
                <a:gd name="connsiteX0" fmla="*/ 0 w 914400"/>
                <a:gd name="connsiteY0" fmla="*/ 0 h 57150"/>
                <a:gd name="connsiteX1" fmla="*/ 875059 w 914400"/>
                <a:gd name="connsiteY1" fmla="*/ 2881 h 57150"/>
                <a:gd name="connsiteX2" fmla="*/ 914400 w 914400"/>
                <a:gd name="connsiteY2" fmla="*/ 57150 h 57150"/>
                <a:gd name="connsiteX3" fmla="*/ 38100 w 914400"/>
                <a:gd name="connsiteY3" fmla="*/ 57150 h 57150"/>
                <a:gd name="connsiteX4" fmla="*/ 0 w 9144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57150">
                  <a:moveTo>
                    <a:pt x="0" y="0"/>
                  </a:moveTo>
                  <a:lnTo>
                    <a:pt x="875059" y="2881"/>
                  </a:lnTo>
                  <a:lnTo>
                    <a:pt x="914400" y="57150"/>
                  </a:lnTo>
                  <a:lnTo>
                    <a:pt x="38100" y="57150"/>
                  </a:lnTo>
                  <a:lnTo>
                    <a:pt x="0" y="0"/>
                  </a:ln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a:p>
          </p:txBody>
        </p:sp>
        <p:sp>
          <p:nvSpPr>
            <p:cNvPr id="93" name="Freeform 92"/>
            <p:cNvSpPr/>
            <p:nvPr/>
          </p:nvSpPr>
          <p:spPr bwMode="gray">
            <a:xfrm>
              <a:off x="7642728" y="3359237"/>
              <a:ext cx="615449" cy="499770"/>
            </a:xfrm>
            <a:custGeom>
              <a:avLst/>
              <a:gdLst>
                <a:gd name="connsiteX0" fmla="*/ 0 w 809625"/>
                <a:gd name="connsiteY0" fmla="*/ 104775 h 714375"/>
                <a:gd name="connsiteX1" fmla="*/ 276225 w 809625"/>
                <a:gd name="connsiteY1" fmla="*/ 9525 h 714375"/>
                <a:gd name="connsiteX2" fmla="*/ 361950 w 809625"/>
                <a:gd name="connsiteY2" fmla="*/ 66675 h 714375"/>
                <a:gd name="connsiteX3" fmla="*/ 466725 w 809625"/>
                <a:gd name="connsiteY3" fmla="*/ 0 h 714375"/>
                <a:gd name="connsiteX4" fmla="*/ 647700 w 809625"/>
                <a:gd name="connsiteY4" fmla="*/ 57150 h 714375"/>
                <a:gd name="connsiteX5" fmla="*/ 742950 w 809625"/>
                <a:gd name="connsiteY5" fmla="*/ 152400 h 714375"/>
                <a:gd name="connsiteX6" fmla="*/ 800100 w 809625"/>
                <a:gd name="connsiteY6" fmla="*/ 247650 h 714375"/>
                <a:gd name="connsiteX7" fmla="*/ 809625 w 809625"/>
                <a:gd name="connsiteY7" fmla="*/ 714375 h 714375"/>
                <a:gd name="connsiteX8" fmla="*/ 628650 w 809625"/>
                <a:gd name="connsiteY8" fmla="*/ 704850 h 714375"/>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742950 w 809625"/>
                <a:gd name="connsiteY5" fmla="*/ 152400 h 715569"/>
                <a:gd name="connsiteX6" fmla="*/ 800100 w 809625"/>
                <a:gd name="connsiteY6" fmla="*/ 247650 h 715569"/>
                <a:gd name="connsiteX7" fmla="*/ 809625 w 809625"/>
                <a:gd name="connsiteY7" fmla="*/ 714375 h 715569"/>
                <a:gd name="connsiteX8" fmla="*/ 621851 w 809625"/>
                <a:gd name="connsiteY8"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7700 w 809625"/>
                <a:gd name="connsiteY4" fmla="*/ 57150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40901 w 809625"/>
                <a:gd name="connsiteY4" fmla="*/ 42858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30703 w 809625"/>
                <a:gd name="connsiteY4" fmla="*/ 53577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30703 w 809625"/>
                <a:gd name="connsiteY4" fmla="*/ 53577 h 715569"/>
                <a:gd name="connsiteX5" fmla="*/ 800100 w 809625"/>
                <a:gd name="connsiteY5" fmla="*/ 247650 h 715569"/>
                <a:gd name="connsiteX6" fmla="*/ 809625 w 809625"/>
                <a:gd name="connsiteY6" fmla="*/ 714375 h 715569"/>
                <a:gd name="connsiteX7" fmla="*/ 621851 w 809625"/>
                <a:gd name="connsiteY7"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30703 w 809625"/>
                <a:gd name="connsiteY4" fmla="*/ 53577 h 715569"/>
                <a:gd name="connsiteX5" fmla="*/ 800100 w 809625"/>
                <a:gd name="connsiteY5" fmla="*/ 247650 h 715569"/>
                <a:gd name="connsiteX6" fmla="*/ 809625 w 809625"/>
                <a:gd name="connsiteY6" fmla="*/ 714375 h 715569"/>
                <a:gd name="connsiteX7" fmla="*/ 621851 w 809625"/>
                <a:gd name="connsiteY7" fmla="*/ 715569 h 715569"/>
                <a:gd name="connsiteX0" fmla="*/ 9270 w 818895"/>
                <a:gd name="connsiteY0" fmla="*/ 104775 h 715569"/>
                <a:gd name="connsiteX1" fmla="*/ 24815 w 818895"/>
                <a:gd name="connsiteY1" fmla="*/ 121258 h 715569"/>
                <a:gd name="connsiteX2" fmla="*/ 285495 w 818895"/>
                <a:gd name="connsiteY2" fmla="*/ 9525 h 715569"/>
                <a:gd name="connsiteX3" fmla="*/ 371220 w 818895"/>
                <a:gd name="connsiteY3" fmla="*/ 66675 h 715569"/>
                <a:gd name="connsiteX4" fmla="*/ 475995 w 818895"/>
                <a:gd name="connsiteY4" fmla="*/ 0 h 715569"/>
                <a:gd name="connsiteX5" fmla="*/ 639973 w 818895"/>
                <a:gd name="connsiteY5" fmla="*/ 53577 h 715569"/>
                <a:gd name="connsiteX6" fmla="*/ 809370 w 818895"/>
                <a:gd name="connsiteY6" fmla="*/ 247650 h 715569"/>
                <a:gd name="connsiteX7" fmla="*/ 818895 w 818895"/>
                <a:gd name="connsiteY7" fmla="*/ 714375 h 715569"/>
                <a:gd name="connsiteX8" fmla="*/ 631121 w 818895"/>
                <a:gd name="connsiteY8" fmla="*/ 715569 h 715569"/>
                <a:gd name="connsiteX0" fmla="*/ 9270 w 818895"/>
                <a:gd name="connsiteY0" fmla="*/ 104775 h 715569"/>
                <a:gd name="connsiteX1" fmla="*/ 24815 w 818895"/>
                <a:gd name="connsiteY1" fmla="*/ 121258 h 715569"/>
                <a:gd name="connsiteX2" fmla="*/ 285495 w 818895"/>
                <a:gd name="connsiteY2" fmla="*/ 9525 h 715569"/>
                <a:gd name="connsiteX3" fmla="*/ 371220 w 818895"/>
                <a:gd name="connsiteY3" fmla="*/ 66675 h 715569"/>
                <a:gd name="connsiteX4" fmla="*/ 475995 w 818895"/>
                <a:gd name="connsiteY4" fmla="*/ 0 h 715569"/>
                <a:gd name="connsiteX5" fmla="*/ 639973 w 818895"/>
                <a:gd name="connsiteY5" fmla="*/ 53577 h 715569"/>
                <a:gd name="connsiteX6" fmla="*/ 809370 w 818895"/>
                <a:gd name="connsiteY6" fmla="*/ 247650 h 715569"/>
                <a:gd name="connsiteX7" fmla="*/ 818895 w 818895"/>
                <a:gd name="connsiteY7" fmla="*/ 714375 h 715569"/>
                <a:gd name="connsiteX8" fmla="*/ 631121 w 818895"/>
                <a:gd name="connsiteY8" fmla="*/ 715569 h 715569"/>
                <a:gd name="connsiteX0" fmla="*/ 0 w 809625"/>
                <a:gd name="connsiteY0" fmla="*/ 104775 h 715569"/>
                <a:gd name="connsiteX1" fmla="*/ 276225 w 809625"/>
                <a:gd name="connsiteY1" fmla="*/ 9525 h 715569"/>
                <a:gd name="connsiteX2" fmla="*/ 361950 w 809625"/>
                <a:gd name="connsiteY2" fmla="*/ 66675 h 715569"/>
                <a:gd name="connsiteX3" fmla="*/ 466725 w 809625"/>
                <a:gd name="connsiteY3" fmla="*/ 0 h 715569"/>
                <a:gd name="connsiteX4" fmla="*/ 630703 w 809625"/>
                <a:gd name="connsiteY4" fmla="*/ 53577 h 715569"/>
                <a:gd name="connsiteX5" fmla="*/ 800100 w 809625"/>
                <a:gd name="connsiteY5" fmla="*/ 247650 h 715569"/>
                <a:gd name="connsiteX6" fmla="*/ 809625 w 809625"/>
                <a:gd name="connsiteY6" fmla="*/ 714375 h 715569"/>
                <a:gd name="connsiteX7" fmla="*/ 621851 w 809625"/>
                <a:gd name="connsiteY7" fmla="*/ 715569 h 715569"/>
                <a:gd name="connsiteX0" fmla="*/ 0 w 799427"/>
                <a:gd name="connsiteY0" fmla="*/ 129786 h 715569"/>
                <a:gd name="connsiteX1" fmla="*/ 266027 w 799427"/>
                <a:gd name="connsiteY1" fmla="*/ 9525 h 715569"/>
                <a:gd name="connsiteX2" fmla="*/ 351752 w 799427"/>
                <a:gd name="connsiteY2" fmla="*/ 66675 h 715569"/>
                <a:gd name="connsiteX3" fmla="*/ 456527 w 799427"/>
                <a:gd name="connsiteY3" fmla="*/ 0 h 715569"/>
                <a:gd name="connsiteX4" fmla="*/ 620505 w 799427"/>
                <a:gd name="connsiteY4" fmla="*/ 53577 h 715569"/>
                <a:gd name="connsiteX5" fmla="*/ 789902 w 799427"/>
                <a:gd name="connsiteY5" fmla="*/ 247650 h 715569"/>
                <a:gd name="connsiteX6" fmla="*/ 799427 w 799427"/>
                <a:gd name="connsiteY6" fmla="*/ 714375 h 715569"/>
                <a:gd name="connsiteX7" fmla="*/ 611653 w 799427"/>
                <a:gd name="connsiteY7" fmla="*/ 715569 h 715569"/>
                <a:gd name="connsiteX0" fmla="*/ 0 w 799427"/>
                <a:gd name="connsiteY0" fmla="*/ 129786 h 715569"/>
                <a:gd name="connsiteX1" fmla="*/ 266027 w 799427"/>
                <a:gd name="connsiteY1" fmla="*/ 9525 h 715569"/>
                <a:gd name="connsiteX2" fmla="*/ 351752 w 799427"/>
                <a:gd name="connsiteY2" fmla="*/ 66675 h 715569"/>
                <a:gd name="connsiteX3" fmla="*/ 456527 w 799427"/>
                <a:gd name="connsiteY3" fmla="*/ 0 h 715569"/>
                <a:gd name="connsiteX4" fmla="*/ 620505 w 799427"/>
                <a:gd name="connsiteY4" fmla="*/ 53577 h 715569"/>
                <a:gd name="connsiteX5" fmla="*/ 789902 w 799427"/>
                <a:gd name="connsiteY5" fmla="*/ 247650 h 715569"/>
                <a:gd name="connsiteX6" fmla="*/ 799427 w 799427"/>
                <a:gd name="connsiteY6" fmla="*/ 714375 h 715569"/>
                <a:gd name="connsiteX7" fmla="*/ 611653 w 799427"/>
                <a:gd name="connsiteY7" fmla="*/ 715569 h 715569"/>
                <a:gd name="connsiteX0" fmla="*/ 0 w 838351"/>
                <a:gd name="connsiteY0" fmla="*/ 194565 h 715569"/>
                <a:gd name="connsiteX1" fmla="*/ 304951 w 838351"/>
                <a:gd name="connsiteY1" fmla="*/ 9525 h 715569"/>
                <a:gd name="connsiteX2" fmla="*/ 390676 w 838351"/>
                <a:gd name="connsiteY2" fmla="*/ 66675 h 715569"/>
                <a:gd name="connsiteX3" fmla="*/ 495451 w 838351"/>
                <a:gd name="connsiteY3" fmla="*/ 0 h 715569"/>
                <a:gd name="connsiteX4" fmla="*/ 659429 w 838351"/>
                <a:gd name="connsiteY4" fmla="*/ 53577 h 715569"/>
                <a:gd name="connsiteX5" fmla="*/ 828826 w 838351"/>
                <a:gd name="connsiteY5" fmla="*/ 247650 h 715569"/>
                <a:gd name="connsiteX6" fmla="*/ 838351 w 838351"/>
                <a:gd name="connsiteY6" fmla="*/ 714375 h 715569"/>
                <a:gd name="connsiteX7" fmla="*/ 650577 w 838351"/>
                <a:gd name="connsiteY7" fmla="*/ 715569 h 715569"/>
                <a:gd name="connsiteX0" fmla="*/ 0 w 838351"/>
                <a:gd name="connsiteY0" fmla="*/ 194565 h 715569"/>
                <a:gd name="connsiteX1" fmla="*/ 304951 w 838351"/>
                <a:gd name="connsiteY1" fmla="*/ 9525 h 715569"/>
                <a:gd name="connsiteX2" fmla="*/ 390676 w 838351"/>
                <a:gd name="connsiteY2" fmla="*/ 66675 h 715569"/>
                <a:gd name="connsiteX3" fmla="*/ 495451 w 838351"/>
                <a:gd name="connsiteY3" fmla="*/ 0 h 715569"/>
                <a:gd name="connsiteX4" fmla="*/ 659429 w 838351"/>
                <a:gd name="connsiteY4" fmla="*/ 53577 h 715569"/>
                <a:gd name="connsiteX5" fmla="*/ 828826 w 838351"/>
                <a:gd name="connsiteY5" fmla="*/ 247650 h 715569"/>
                <a:gd name="connsiteX6" fmla="*/ 838351 w 838351"/>
                <a:gd name="connsiteY6" fmla="*/ 714375 h 715569"/>
                <a:gd name="connsiteX7" fmla="*/ 650577 w 838351"/>
                <a:gd name="connsiteY7" fmla="*/ 715569 h 7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351" h="715569">
                  <a:moveTo>
                    <a:pt x="0" y="194565"/>
                  </a:moveTo>
                  <a:cubicBezTo>
                    <a:pt x="80720" y="53101"/>
                    <a:pt x="244626" y="15875"/>
                    <a:pt x="304951" y="9525"/>
                  </a:cubicBezTo>
                  <a:lnTo>
                    <a:pt x="390676" y="66675"/>
                  </a:lnTo>
                  <a:lnTo>
                    <a:pt x="495451" y="0"/>
                  </a:lnTo>
                  <a:cubicBezTo>
                    <a:pt x="555776" y="19050"/>
                    <a:pt x="571910" y="9515"/>
                    <a:pt x="659429" y="53577"/>
                  </a:cubicBezTo>
                  <a:cubicBezTo>
                    <a:pt x="757819" y="106357"/>
                    <a:pt x="795023" y="162713"/>
                    <a:pt x="828826" y="247650"/>
                  </a:cubicBezTo>
                  <a:cubicBezTo>
                    <a:pt x="842199" y="410371"/>
                    <a:pt x="835176" y="558800"/>
                    <a:pt x="838351" y="714375"/>
                  </a:cubicBezTo>
                  <a:lnTo>
                    <a:pt x="650577" y="715569"/>
                  </a:lnTo>
                </a:path>
              </a:pathLst>
            </a:custGeom>
            <a:noFill/>
            <a:ln w="5715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7" name="AutoShape 3"/>
          <p:cNvSpPr>
            <a:spLocks noChangeAspect="1" noChangeArrowheads="1" noTextEdit="1"/>
          </p:cNvSpPr>
          <p:nvPr/>
        </p:nvSpPr>
        <p:spPr bwMode="auto">
          <a:xfrm>
            <a:off x="6542088" y="1379538"/>
            <a:ext cx="671512" cy="941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5"/>
          <p:cNvSpPr>
            <a:spLocks noEditPoints="1"/>
          </p:cNvSpPr>
          <p:nvPr/>
        </p:nvSpPr>
        <p:spPr bwMode="auto">
          <a:xfrm>
            <a:off x="6542088" y="1379538"/>
            <a:ext cx="671512" cy="941387"/>
          </a:xfrm>
          <a:custGeom>
            <a:avLst/>
            <a:gdLst/>
            <a:ahLst/>
            <a:cxnLst>
              <a:cxn ang="0">
                <a:pos x="329" y="111"/>
              </a:cxn>
              <a:cxn ang="0">
                <a:pos x="312" y="51"/>
              </a:cxn>
              <a:cxn ang="0">
                <a:pos x="279" y="17"/>
              </a:cxn>
              <a:cxn ang="0">
                <a:pos x="232" y="1"/>
              </a:cxn>
              <a:cxn ang="0">
                <a:pos x="187" y="3"/>
              </a:cxn>
              <a:cxn ang="0">
                <a:pos x="144" y="20"/>
              </a:cxn>
              <a:cxn ang="0">
                <a:pos x="113" y="54"/>
              </a:cxn>
              <a:cxn ang="0">
                <a:pos x="97" y="103"/>
              </a:cxn>
              <a:cxn ang="0">
                <a:pos x="94" y="206"/>
              </a:cxn>
              <a:cxn ang="0">
                <a:pos x="26" y="280"/>
              </a:cxn>
              <a:cxn ang="0">
                <a:pos x="0" y="367"/>
              </a:cxn>
              <a:cxn ang="0">
                <a:pos x="4" y="424"/>
              </a:cxn>
              <a:cxn ang="0">
                <a:pos x="36" y="500"/>
              </a:cxn>
              <a:cxn ang="0">
                <a:pos x="94" y="557"/>
              </a:cxn>
              <a:cxn ang="0">
                <a:pos x="169" y="589"/>
              </a:cxn>
              <a:cxn ang="0">
                <a:pos x="233" y="592"/>
              </a:cxn>
              <a:cxn ang="0">
                <a:pos x="313" y="567"/>
              </a:cxn>
              <a:cxn ang="0">
                <a:pos x="376" y="516"/>
              </a:cxn>
              <a:cxn ang="0">
                <a:pos x="414" y="444"/>
              </a:cxn>
              <a:cxn ang="0">
                <a:pos x="423" y="382"/>
              </a:cxn>
              <a:cxn ang="0">
                <a:pos x="409" y="303"/>
              </a:cxn>
              <a:cxn ang="0">
                <a:pos x="349" y="220"/>
              </a:cxn>
              <a:cxn ang="0">
                <a:pos x="143" y="133"/>
              </a:cxn>
              <a:cxn ang="0">
                <a:pos x="151" y="84"/>
              </a:cxn>
              <a:cxn ang="0">
                <a:pos x="171" y="59"/>
              </a:cxn>
              <a:cxn ang="0">
                <a:pos x="214" y="49"/>
              </a:cxn>
              <a:cxn ang="0">
                <a:pos x="250" y="56"/>
              </a:cxn>
              <a:cxn ang="0">
                <a:pos x="269" y="73"/>
              </a:cxn>
              <a:cxn ang="0">
                <a:pos x="279" y="107"/>
              </a:cxn>
              <a:cxn ang="0">
                <a:pos x="264" y="177"/>
              </a:cxn>
              <a:cxn ang="0">
                <a:pos x="212" y="170"/>
              </a:cxn>
              <a:cxn ang="0">
                <a:pos x="143" y="181"/>
              </a:cxn>
              <a:cxn ang="0">
                <a:pos x="374" y="397"/>
              </a:cxn>
              <a:cxn ang="0">
                <a:pos x="334" y="424"/>
              </a:cxn>
              <a:cxn ang="0">
                <a:pos x="330" y="494"/>
              </a:cxn>
              <a:cxn ang="0">
                <a:pos x="280" y="530"/>
              </a:cxn>
              <a:cxn ang="0">
                <a:pos x="236" y="510"/>
              </a:cxn>
              <a:cxn ang="0">
                <a:pos x="173" y="540"/>
              </a:cxn>
              <a:cxn ang="0">
                <a:pos x="117" y="514"/>
              </a:cxn>
              <a:cxn ang="0">
                <a:pos x="113" y="467"/>
              </a:cxn>
              <a:cxn ang="0">
                <a:pos x="54" y="427"/>
              </a:cxn>
              <a:cxn ang="0">
                <a:pos x="49" y="382"/>
              </a:cxn>
              <a:cxn ang="0">
                <a:pos x="60" y="322"/>
              </a:cxn>
              <a:cxn ang="0">
                <a:pos x="84" y="280"/>
              </a:cxn>
              <a:cxn ang="0">
                <a:pos x="130" y="240"/>
              </a:cxn>
              <a:cxn ang="0">
                <a:pos x="187" y="220"/>
              </a:cxn>
              <a:cxn ang="0">
                <a:pos x="236" y="220"/>
              </a:cxn>
              <a:cxn ang="0">
                <a:pos x="294" y="240"/>
              </a:cxn>
              <a:cxn ang="0">
                <a:pos x="340" y="280"/>
              </a:cxn>
              <a:cxn ang="0">
                <a:pos x="364" y="322"/>
              </a:cxn>
              <a:cxn ang="0">
                <a:pos x="376" y="382"/>
              </a:cxn>
            </a:cxnLst>
            <a:rect l="0" t="0" r="r" b="b"/>
            <a:pathLst>
              <a:path w="423" h="593">
                <a:moveTo>
                  <a:pt x="329" y="206"/>
                </a:moveTo>
                <a:lnTo>
                  <a:pt x="329" y="133"/>
                </a:lnTo>
                <a:lnTo>
                  <a:pt x="329" y="133"/>
                </a:lnTo>
                <a:lnTo>
                  <a:pt x="329" y="111"/>
                </a:lnTo>
                <a:lnTo>
                  <a:pt x="326" y="94"/>
                </a:lnTo>
                <a:lnTo>
                  <a:pt x="322" y="77"/>
                </a:lnTo>
                <a:lnTo>
                  <a:pt x="317" y="63"/>
                </a:lnTo>
                <a:lnTo>
                  <a:pt x="312" y="51"/>
                </a:lnTo>
                <a:lnTo>
                  <a:pt x="304" y="40"/>
                </a:lnTo>
                <a:lnTo>
                  <a:pt x="296" y="31"/>
                </a:lnTo>
                <a:lnTo>
                  <a:pt x="287" y="23"/>
                </a:lnTo>
                <a:lnTo>
                  <a:pt x="279" y="17"/>
                </a:lnTo>
                <a:lnTo>
                  <a:pt x="269" y="11"/>
                </a:lnTo>
                <a:lnTo>
                  <a:pt x="260" y="9"/>
                </a:lnTo>
                <a:lnTo>
                  <a:pt x="250" y="4"/>
                </a:lnTo>
                <a:lnTo>
                  <a:pt x="232" y="1"/>
                </a:lnTo>
                <a:lnTo>
                  <a:pt x="214" y="0"/>
                </a:lnTo>
                <a:lnTo>
                  <a:pt x="214" y="0"/>
                </a:lnTo>
                <a:lnTo>
                  <a:pt x="200" y="1"/>
                </a:lnTo>
                <a:lnTo>
                  <a:pt x="187" y="3"/>
                </a:lnTo>
                <a:lnTo>
                  <a:pt x="176" y="6"/>
                </a:lnTo>
                <a:lnTo>
                  <a:pt x="164" y="10"/>
                </a:lnTo>
                <a:lnTo>
                  <a:pt x="153" y="14"/>
                </a:lnTo>
                <a:lnTo>
                  <a:pt x="144" y="20"/>
                </a:lnTo>
                <a:lnTo>
                  <a:pt x="134" y="27"/>
                </a:lnTo>
                <a:lnTo>
                  <a:pt x="127" y="36"/>
                </a:lnTo>
                <a:lnTo>
                  <a:pt x="120" y="44"/>
                </a:lnTo>
                <a:lnTo>
                  <a:pt x="113" y="54"/>
                </a:lnTo>
                <a:lnTo>
                  <a:pt x="107" y="66"/>
                </a:lnTo>
                <a:lnTo>
                  <a:pt x="103" y="77"/>
                </a:lnTo>
                <a:lnTo>
                  <a:pt x="100" y="90"/>
                </a:lnTo>
                <a:lnTo>
                  <a:pt x="97" y="103"/>
                </a:lnTo>
                <a:lnTo>
                  <a:pt x="96" y="117"/>
                </a:lnTo>
                <a:lnTo>
                  <a:pt x="94" y="133"/>
                </a:lnTo>
                <a:lnTo>
                  <a:pt x="94" y="206"/>
                </a:lnTo>
                <a:lnTo>
                  <a:pt x="94" y="206"/>
                </a:lnTo>
                <a:lnTo>
                  <a:pt x="74" y="220"/>
                </a:lnTo>
                <a:lnTo>
                  <a:pt x="56" y="239"/>
                </a:lnTo>
                <a:lnTo>
                  <a:pt x="40" y="259"/>
                </a:lnTo>
                <a:lnTo>
                  <a:pt x="26" y="280"/>
                </a:lnTo>
                <a:lnTo>
                  <a:pt x="16" y="303"/>
                </a:lnTo>
                <a:lnTo>
                  <a:pt x="7" y="329"/>
                </a:lnTo>
                <a:lnTo>
                  <a:pt x="1" y="354"/>
                </a:lnTo>
                <a:lnTo>
                  <a:pt x="0" y="367"/>
                </a:lnTo>
                <a:lnTo>
                  <a:pt x="0" y="382"/>
                </a:lnTo>
                <a:lnTo>
                  <a:pt x="0" y="382"/>
                </a:lnTo>
                <a:lnTo>
                  <a:pt x="1" y="403"/>
                </a:lnTo>
                <a:lnTo>
                  <a:pt x="4" y="424"/>
                </a:lnTo>
                <a:lnTo>
                  <a:pt x="10" y="444"/>
                </a:lnTo>
                <a:lnTo>
                  <a:pt x="17" y="464"/>
                </a:lnTo>
                <a:lnTo>
                  <a:pt x="26" y="483"/>
                </a:lnTo>
                <a:lnTo>
                  <a:pt x="36" y="500"/>
                </a:lnTo>
                <a:lnTo>
                  <a:pt x="49" y="516"/>
                </a:lnTo>
                <a:lnTo>
                  <a:pt x="63" y="532"/>
                </a:lnTo>
                <a:lnTo>
                  <a:pt x="77" y="544"/>
                </a:lnTo>
                <a:lnTo>
                  <a:pt x="94" y="557"/>
                </a:lnTo>
                <a:lnTo>
                  <a:pt x="111" y="567"/>
                </a:lnTo>
                <a:lnTo>
                  <a:pt x="130" y="577"/>
                </a:lnTo>
                <a:lnTo>
                  <a:pt x="149" y="584"/>
                </a:lnTo>
                <a:lnTo>
                  <a:pt x="169" y="589"/>
                </a:lnTo>
                <a:lnTo>
                  <a:pt x="190" y="592"/>
                </a:lnTo>
                <a:lnTo>
                  <a:pt x="212" y="593"/>
                </a:lnTo>
                <a:lnTo>
                  <a:pt x="212" y="593"/>
                </a:lnTo>
                <a:lnTo>
                  <a:pt x="233" y="592"/>
                </a:lnTo>
                <a:lnTo>
                  <a:pt x="254" y="589"/>
                </a:lnTo>
                <a:lnTo>
                  <a:pt x="274" y="584"/>
                </a:lnTo>
                <a:lnTo>
                  <a:pt x="294" y="577"/>
                </a:lnTo>
                <a:lnTo>
                  <a:pt x="313" y="567"/>
                </a:lnTo>
                <a:lnTo>
                  <a:pt x="330" y="557"/>
                </a:lnTo>
                <a:lnTo>
                  <a:pt x="346" y="544"/>
                </a:lnTo>
                <a:lnTo>
                  <a:pt x="362" y="532"/>
                </a:lnTo>
                <a:lnTo>
                  <a:pt x="376" y="516"/>
                </a:lnTo>
                <a:lnTo>
                  <a:pt x="387" y="500"/>
                </a:lnTo>
                <a:lnTo>
                  <a:pt x="399" y="483"/>
                </a:lnTo>
                <a:lnTo>
                  <a:pt x="407" y="464"/>
                </a:lnTo>
                <a:lnTo>
                  <a:pt x="414" y="444"/>
                </a:lnTo>
                <a:lnTo>
                  <a:pt x="419" y="424"/>
                </a:lnTo>
                <a:lnTo>
                  <a:pt x="423" y="403"/>
                </a:lnTo>
                <a:lnTo>
                  <a:pt x="423" y="382"/>
                </a:lnTo>
                <a:lnTo>
                  <a:pt x="423" y="382"/>
                </a:lnTo>
                <a:lnTo>
                  <a:pt x="423" y="367"/>
                </a:lnTo>
                <a:lnTo>
                  <a:pt x="422" y="354"/>
                </a:lnTo>
                <a:lnTo>
                  <a:pt x="417" y="329"/>
                </a:lnTo>
                <a:lnTo>
                  <a:pt x="409" y="303"/>
                </a:lnTo>
                <a:lnTo>
                  <a:pt x="397" y="280"/>
                </a:lnTo>
                <a:lnTo>
                  <a:pt x="384" y="259"/>
                </a:lnTo>
                <a:lnTo>
                  <a:pt x="367" y="239"/>
                </a:lnTo>
                <a:lnTo>
                  <a:pt x="349" y="220"/>
                </a:lnTo>
                <a:lnTo>
                  <a:pt x="329" y="206"/>
                </a:lnTo>
                <a:lnTo>
                  <a:pt x="329" y="206"/>
                </a:lnTo>
                <a:close/>
                <a:moveTo>
                  <a:pt x="143" y="133"/>
                </a:moveTo>
                <a:lnTo>
                  <a:pt x="143" y="133"/>
                </a:lnTo>
                <a:lnTo>
                  <a:pt x="144" y="117"/>
                </a:lnTo>
                <a:lnTo>
                  <a:pt x="146" y="104"/>
                </a:lnTo>
                <a:lnTo>
                  <a:pt x="149" y="93"/>
                </a:lnTo>
                <a:lnTo>
                  <a:pt x="151" y="84"/>
                </a:lnTo>
                <a:lnTo>
                  <a:pt x="156" y="76"/>
                </a:lnTo>
                <a:lnTo>
                  <a:pt x="161" y="69"/>
                </a:lnTo>
                <a:lnTo>
                  <a:pt x="166" y="63"/>
                </a:lnTo>
                <a:lnTo>
                  <a:pt x="171" y="59"/>
                </a:lnTo>
                <a:lnTo>
                  <a:pt x="184" y="53"/>
                </a:lnTo>
                <a:lnTo>
                  <a:pt x="196" y="50"/>
                </a:lnTo>
                <a:lnTo>
                  <a:pt x="206" y="49"/>
                </a:lnTo>
                <a:lnTo>
                  <a:pt x="214" y="49"/>
                </a:lnTo>
                <a:lnTo>
                  <a:pt x="214" y="49"/>
                </a:lnTo>
                <a:lnTo>
                  <a:pt x="227" y="49"/>
                </a:lnTo>
                <a:lnTo>
                  <a:pt x="239" y="51"/>
                </a:lnTo>
                <a:lnTo>
                  <a:pt x="250" y="56"/>
                </a:lnTo>
                <a:lnTo>
                  <a:pt x="254" y="59"/>
                </a:lnTo>
                <a:lnTo>
                  <a:pt x="260" y="63"/>
                </a:lnTo>
                <a:lnTo>
                  <a:pt x="264" y="67"/>
                </a:lnTo>
                <a:lnTo>
                  <a:pt x="269" y="73"/>
                </a:lnTo>
                <a:lnTo>
                  <a:pt x="272" y="80"/>
                </a:lnTo>
                <a:lnTo>
                  <a:pt x="274" y="89"/>
                </a:lnTo>
                <a:lnTo>
                  <a:pt x="277" y="97"/>
                </a:lnTo>
                <a:lnTo>
                  <a:pt x="279" y="107"/>
                </a:lnTo>
                <a:lnTo>
                  <a:pt x="280" y="133"/>
                </a:lnTo>
                <a:lnTo>
                  <a:pt x="280" y="181"/>
                </a:lnTo>
                <a:lnTo>
                  <a:pt x="280" y="181"/>
                </a:lnTo>
                <a:lnTo>
                  <a:pt x="264" y="177"/>
                </a:lnTo>
                <a:lnTo>
                  <a:pt x="247" y="173"/>
                </a:lnTo>
                <a:lnTo>
                  <a:pt x="230" y="170"/>
                </a:lnTo>
                <a:lnTo>
                  <a:pt x="212" y="170"/>
                </a:lnTo>
                <a:lnTo>
                  <a:pt x="212" y="170"/>
                </a:lnTo>
                <a:lnTo>
                  <a:pt x="194" y="170"/>
                </a:lnTo>
                <a:lnTo>
                  <a:pt x="177" y="173"/>
                </a:lnTo>
                <a:lnTo>
                  <a:pt x="160" y="177"/>
                </a:lnTo>
                <a:lnTo>
                  <a:pt x="143" y="181"/>
                </a:lnTo>
                <a:lnTo>
                  <a:pt x="143" y="133"/>
                </a:lnTo>
                <a:close/>
                <a:moveTo>
                  <a:pt x="376" y="382"/>
                </a:moveTo>
                <a:lnTo>
                  <a:pt x="376" y="382"/>
                </a:lnTo>
                <a:lnTo>
                  <a:pt x="374" y="397"/>
                </a:lnTo>
                <a:lnTo>
                  <a:pt x="373" y="413"/>
                </a:lnTo>
                <a:lnTo>
                  <a:pt x="369" y="427"/>
                </a:lnTo>
                <a:lnTo>
                  <a:pt x="364" y="442"/>
                </a:lnTo>
                <a:lnTo>
                  <a:pt x="334" y="424"/>
                </a:lnTo>
                <a:lnTo>
                  <a:pt x="312" y="467"/>
                </a:lnTo>
                <a:lnTo>
                  <a:pt x="340" y="483"/>
                </a:lnTo>
                <a:lnTo>
                  <a:pt x="340" y="483"/>
                </a:lnTo>
                <a:lnTo>
                  <a:pt x="330" y="494"/>
                </a:lnTo>
                <a:lnTo>
                  <a:pt x="319" y="506"/>
                </a:lnTo>
                <a:lnTo>
                  <a:pt x="307" y="514"/>
                </a:lnTo>
                <a:lnTo>
                  <a:pt x="294" y="523"/>
                </a:lnTo>
                <a:lnTo>
                  <a:pt x="280" y="530"/>
                </a:lnTo>
                <a:lnTo>
                  <a:pt x="266" y="536"/>
                </a:lnTo>
                <a:lnTo>
                  <a:pt x="252" y="540"/>
                </a:lnTo>
                <a:lnTo>
                  <a:pt x="236" y="543"/>
                </a:lnTo>
                <a:lnTo>
                  <a:pt x="236" y="510"/>
                </a:lnTo>
                <a:lnTo>
                  <a:pt x="187" y="510"/>
                </a:lnTo>
                <a:lnTo>
                  <a:pt x="187" y="543"/>
                </a:lnTo>
                <a:lnTo>
                  <a:pt x="187" y="543"/>
                </a:lnTo>
                <a:lnTo>
                  <a:pt x="173" y="540"/>
                </a:lnTo>
                <a:lnTo>
                  <a:pt x="157" y="536"/>
                </a:lnTo>
                <a:lnTo>
                  <a:pt x="143" y="530"/>
                </a:lnTo>
                <a:lnTo>
                  <a:pt x="130" y="523"/>
                </a:lnTo>
                <a:lnTo>
                  <a:pt x="117" y="514"/>
                </a:lnTo>
                <a:lnTo>
                  <a:pt x="104" y="506"/>
                </a:lnTo>
                <a:lnTo>
                  <a:pt x="94" y="494"/>
                </a:lnTo>
                <a:lnTo>
                  <a:pt x="84" y="483"/>
                </a:lnTo>
                <a:lnTo>
                  <a:pt x="113" y="467"/>
                </a:lnTo>
                <a:lnTo>
                  <a:pt x="89" y="424"/>
                </a:lnTo>
                <a:lnTo>
                  <a:pt x="60" y="442"/>
                </a:lnTo>
                <a:lnTo>
                  <a:pt x="60" y="442"/>
                </a:lnTo>
                <a:lnTo>
                  <a:pt x="54" y="427"/>
                </a:lnTo>
                <a:lnTo>
                  <a:pt x="51" y="413"/>
                </a:lnTo>
                <a:lnTo>
                  <a:pt x="49" y="397"/>
                </a:lnTo>
                <a:lnTo>
                  <a:pt x="49" y="382"/>
                </a:lnTo>
                <a:lnTo>
                  <a:pt x="49" y="382"/>
                </a:lnTo>
                <a:lnTo>
                  <a:pt x="49" y="366"/>
                </a:lnTo>
                <a:lnTo>
                  <a:pt x="51" y="350"/>
                </a:lnTo>
                <a:lnTo>
                  <a:pt x="54" y="336"/>
                </a:lnTo>
                <a:lnTo>
                  <a:pt x="60" y="322"/>
                </a:lnTo>
                <a:lnTo>
                  <a:pt x="89" y="339"/>
                </a:lnTo>
                <a:lnTo>
                  <a:pt x="113" y="297"/>
                </a:lnTo>
                <a:lnTo>
                  <a:pt x="84" y="280"/>
                </a:lnTo>
                <a:lnTo>
                  <a:pt x="84" y="280"/>
                </a:lnTo>
                <a:lnTo>
                  <a:pt x="94" y="269"/>
                </a:lnTo>
                <a:lnTo>
                  <a:pt x="104" y="259"/>
                </a:lnTo>
                <a:lnTo>
                  <a:pt x="117" y="249"/>
                </a:lnTo>
                <a:lnTo>
                  <a:pt x="130" y="240"/>
                </a:lnTo>
                <a:lnTo>
                  <a:pt x="143" y="233"/>
                </a:lnTo>
                <a:lnTo>
                  <a:pt x="157" y="227"/>
                </a:lnTo>
                <a:lnTo>
                  <a:pt x="173" y="223"/>
                </a:lnTo>
                <a:lnTo>
                  <a:pt x="187" y="220"/>
                </a:lnTo>
                <a:lnTo>
                  <a:pt x="187" y="253"/>
                </a:lnTo>
                <a:lnTo>
                  <a:pt x="236" y="253"/>
                </a:lnTo>
                <a:lnTo>
                  <a:pt x="236" y="220"/>
                </a:lnTo>
                <a:lnTo>
                  <a:pt x="236" y="220"/>
                </a:lnTo>
                <a:lnTo>
                  <a:pt x="252" y="223"/>
                </a:lnTo>
                <a:lnTo>
                  <a:pt x="266" y="227"/>
                </a:lnTo>
                <a:lnTo>
                  <a:pt x="280" y="233"/>
                </a:lnTo>
                <a:lnTo>
                  <a:pt x="294" y="240"/>
                </a:lnTo>
                <a:lnTo>
                  <a:pt x="307" y="249"/>
                </a:lnTo>
                <a:lnTo>
                  <a:pt x="319" y="259"/>
                </a:lnTo>
                <a:lnTo>
                  <a:pt x="330" y="269"/>
                </a:lnTo>
                <a:lnTo>
                  <a:pt x="340" y="280"/>
                </a:lnTo>
                <a:lnTo>
                  <a:pt x="312" y="297"/>
                </a:lnTo>
                <a:lnTo>
                  <a:pt x="334" y="339"/>
                </a:lnTo>
                <a:lnTo>
                  <a:pt x="364" y="322"/>
                </a:lnTo>
                <a:lnTo>
                  <a:pt x="364" y="322"/>
                </a:lnTo>
                <a:lnTo>
                  <a:pt x="369" y="336"/>
                </a:lnTo>
                <a:lnTo>
                  <a:pt x="373" y="350"/>
                </a:lnTo>
                <a:lnTo>
                  <a:pt x="374" y="366"/>
                </a:lnTo>
                <a:lnTo>
                  <a:pt x="376" y="382"/>
                </a:lnTo>
                <a:lnTo>
                  <a:pt x="376" y="3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noEditPoints="1"/>
          </p:cNvSpPr>
          <p:nvPr/>
        </p:nvSpPr>
        <p:spPr bwMode="auto">
          <a:xfrm>
            <a:off x="6727826" y="1839913"/>
            <a:ext cx="301625" cy="296862"/>
          </a:xfrm>
          <a:custGeom>
            <a:avLst/>
            <a:gdLst/>
            <a:ahLst/>
            <a:cxnLst>
              <a:cxn ang="0">
                <a:pos x="119" y="23"/>
              </a:cxn>
              <a:cxn ang="0">
                <a:pos x="107" y="20"/>
              </a:cxn>
              <a:cxn ang="0">
                <a:pos x="95" y="19"/>
              </a:cxn>
              <a:cxn ang="0">
                <a:pos x="70" y="23"/>
              </a:cxn>
              <a:cxn ang="0">
                <a:pos x="70" y="0"/>
              </a:cxn>
              <a:cxn ang="0">
                <a:pos x="43" y="13"/>
              </a:cxn>
              <a:cxn ang="0">
                <a:pos x="20" y="33"/>
              </a:cxn>
              <a:cxn ang="0">
                <a:pos x="6" y="60"/>
              </a:cxn>
              <a:cxn ang="0">
                <a:pos x="0" y="92"/>
              </a:cxn>
              <a:cxn ang="0">
                <a:pos x="0" y="102"/>
              </a:cxn>
              <a:cxn ang="0">
                <a:pos x="4" y="119"/>
              </a:cxn>
              <a:cxn ang="0">
                <a:pos x="12" y="136"/>
              </a:cxn>
              <a:cxn ang="0">
                <a:pos x="22" y="152"/>
              </a:cxn>
              <a:cxn ang="0">
                <a:pos x="27" y="159"/>
              </a:cxn>
              <a:cxn ang="0">
                <a:pos x="42" y="170"/>
              </a:cxn>
              <a:cxn ang="0">
                <a:pos x="59" y="180"/>
              </a:cxn>
              <a:cxn ang="0">
                <a:pos x="76" y="184"/>
              </a:cxn>
              <a:cxn ang="0">
                <a:pos x="95" y="187"/>
              </a:cxn>
              <a:cxn ang="0">
                <a:pos x="105" y="186"/>
              </a:cxn>
              <a:cxn ang="0">
                <a:pos x="123" y="183"/>
              </a:cxn>
              <a:cxn ang="0">
                <a:pos x="140" y="176"/>
              </a:cxn>
              <a:cxn ang="0">
                <a:pos x="156" y="164"/>
              </a:cxn>
              <a:cxn ang="0">
                <a:pos x="169" y="152"/>
              </a:cxn>
              <a:cxn ang="0">
                <a:pos x="179" y="137"/>
              </a:cxn>
              <a:cxn ang="0">
                <a:pos x="186" y="120"/>
              </a:cxn>
              <a:cxn ang="0">
                <a:pos x="189" y="102"/>
              </a:cxn>
              <a:cxn ang="0">
                <a:pos x="190" y="92"/>
              </a:cxn>
              <a:cxn ang="0">
                <a:pos x="185" y="60"/>
              </a:cxn>
              <a:cxn ang="0">
                <a:pos x="170" y="33"/>
              </a:cxn>
              <a:cxn ang="0">
                <a:pos x="147" y="13"/>
              </a:cxn>
              <a:cxn ang="0">
                <a:pos x="119" y="0"/>
              </a:cxn>
              <a:cxn ang="0">
                <a:pos x="95" y="139"/>
              </a:cxn>
              <a:cxn ang="0">
                <a:pos x="86" y="137"/>
              </a:cxn>
              <a:cxn ang="0">
                <a:pos x="69" y="130"/>
              </a:cxn>
              <a:cxn ang="0">
                <a:pos x="56" y="117"/>
              </a:cxn>
              <a:cxn ang="0">
                <a:pos x="49" y="102"/>
              </a:cxn>
              <a:cxn ang="0">
                <a:pos x="49" y="92"/>
              </a:cxn>
              <a:cxn ang="0">
                <a:pos x="54" y="69"/>
              </a:cxn>
              <a:cxn ang="0">
                <a:pos x="70" y="52"/>
              </a:cxn>
              <a:cxn ang="0">
                <a:pos x="82" y="47"/>
              </a:cxn>
              <a:cxn ang="0">
                <a:pos x="95" y="44"/>
              </a:cxn>
              <a:cxn ang="0">
                <a:pos x="102" y="46"/>
              </a:cxn>
              <a:cxn ang="0">
                <a:pos x="119" y="52"/>
              </a:cxn>
              <a:cxn ang="0">
                <a:pos x="129" y="59"/>
              </a:cxn>
              <a:cxn ang="0">
                <a:pos x="140" y="80"/>
              </a:cxn>
              <a:cxn ang="0">
                <a:pos x="142" y="92"/>
              </a:cxn>
              <a:cxn ang="0">
                <a:pos x="137" y="110"/>
              </a:cxn>
              <a:cxn ang="0">
                <a:pos x="127" y="124"/>
              </a:cxn>
              <a:cxn ang="0">
                <a:pos x="113" y="134"/>
              </a:cxn>
              <a:cxn ang="0">
                <a:pos x="95" y="139"/>
              </a:cxn>
            </a:cxnLst>
            <a:rect l="0" t="0" r="r" b="b"/>
            <a:pathLst>
              <a:path w="190" h="187">
                <a:moveTo>
                  <a:pt x="119" y="0"/>
                </a:moveTo>
                <a:lnTo>
                  <a:pt x="119" y="23"/>
                </a:lnTo>
                <a:lnTo>
                  <a:pt x="119" y="23"/>
                </a:lnTo>
                <a:lnTo>
                  <a:pt x="107" y="20"/>
                </a:lnTo>
                <a:lnTo>
                  <a:pt x="95" y="19"/>
                </a:lnTo>
                <a:lnTo>
                  <a:pt x="95" y="19"/>
                </a:lnTo>
                <a:lnTo>
                  <a:pt x="83" y="20"/>
                </a:lnTo>
                <a:lnTo>
                  <a:pt x="70" y="23"/>
                </a:lnTo>
                <a:lnTo>
                  <a:pt x="70" y="0"/>
                </a:lnTo>
                <a:lnTo>
                  <a:pt x="70" y="0"/>
                </a:lnTo>
                <a:lnTo>
                  <a:pt x="56" y="4"/>
                </a:lnTo>
                <a:lnTo>
                  <a:pt x="43" y="13"/>
                </a:lnTo>
                <a:lnTo>
                  <a:pt x="30" y="22"/>
                </a:lnTo>
                <a:lnTo>
                  <a:pt x="20" y="33"/>
                </a:lnTo>
                <a:lnTo>
                  <a:pt x="12" y="46"/>
                </a:lnTo>
                <a:lnTo>
                  <a:pt x="6" y="60"/>
                </a:lnTo>
                <a:lnTo>
                  <a:pt x="2" y="76"/>
                </a:lnTo>
                <a:lnTo>
                  <a:pt x="0" y="92"/>
                </a:lnTo>
                <a:lnTo>
                  <a:pt x="0" y="92"/>
                </a:lnTo>
                <a:lnTo>
                  <a:pt x="0" y="102"/>
                </a:lnTo>
                <a:lnTo>
                  <a:pt x="2" y="110"/>
                </a:lnTo>
                <a:lnTo>
                  <a:pt x="4" y="119"/>
                </a:lnTo>
                <a:lnTo>
                  <a:pt x="7" y="129"/>
                </a:lnTo>
                <a:lnTo>
                  <a:pt x="12" y="136"/>
                </a:lnTo>
                <a:lnTo>
                  <a:pt x="16" y="144"/>
                </a:lnTo>
                <a:lnTo>
                  <a:pt x="22" y="152"/>
                </a:lnTo>
                <a:lnTo>
                  <a:pt x="27" y="159"/>
                </a:lnTo>
                <a:lnTo>
                  <a:pt x="27" y="159"/>
                </a:lnTo>
                <a:lnTo>
                  <a:pt x="34" y="166"/>
                </a:lnTo>
                <a:lnTo>
                  <a:pt x="42" y="170"/>
                </a:lnTo>
                <a:lnTo>
                  <a:pt x="50" y="176"/>
                </a:lnTo>
                <a:lnTo>
                  <a:pt x="59" y="180"/>
                </a:lnTo>
                <a:lnTo>
                  <a:pt x="67" y="183"/>
                </a:lnTo>
                <a:lnTo>
                  <a:pt x="76" y="184"/>
                </a:lnTo>
                <a:lnTo>
                  <a:pt x="86" y="186"/>
                </a:lnTo>
                <a:lnTo>
                  <a:pt x="95" y="187"/>
                </a:lnTo>
                <a:lnTo>
                  <a:pt x="95" y="187"/>
                </a:lnTo>
                <a:lnTo>
                  <a:pt x="105" y="186"/>
                </a:lnTo>
                <a:lnTo>
                  <a:pt x="115" y="184"/>
                </a:lnTo>
                <a:lnTo>
                  <a:pt x="123" y="183"/>
                </a:lnTo>
                <a:lnTo>
                  <a:pt x="132" y="179"/>
                </a:lnTo>
                <a:lnTo>
                  <a:pt x="140" y="176"/>
                </a:lnTo>
                <a:lnTo>
                  <a:pt x="147" y="170"/>
                </a:lnTo>
                <a:lnTo>
                  <a:pt x="156" y="164"/>
                </a:lnTo>
                <a:lnTo>
                  <a:pt x="162" y="159"/>
                </a:lnTo>
                <a:lnTo>
                  <a:pt x="169" y="152"/>
                </a:lnTo>
                <a:lnTo>
                  <a:pt x="173" y="144"/>
                </a:lnTo>
                <a:lnTo>
                  <a:pt x="179" y="137"/>
                </a:lnTo>
                <a:lnTo>
                  <a:pt x="183" y="129"/>
                </a:lnTo>
                <a:lnTo>
                  <a:pt x="186" y="120"/>
                </a:lnTo>
                <a:lnTo>
                  <a:pt x="187" y="110"/>
                </a:lnTo>
                <a:lnTo>
                  <a:pt x="189" y="102"/>
                </a:lnTo>
                <a:lnTo>
                  <a:pt x="190" y="92"/>
                </a:lnTo>
                <a:lnTo>
                  <a:pt x="190" y="92"/>
                </a:lnTo>
                <a:lnTo>
                  <a:pt x="189" y="76"/>
                </a:lnTo>
                <a:lnTo>
                  <a:pt x="185" y="60"/>
                </a:lnTo>
                <a:lnTo>
                  <a:pt x="179" y="46"/>
                </a:lnTo>
                <a:lnTo>
                  <a:pt x="170" y="33"/>
                </a:lnTo>
                <a:lnTo>
                  <a:pt x="159" y="22"/>
                </a:lnTo>
                <a:lnTo>
                  <a:pt x="147" y="13"/>
                </a:lnTo>
                <a:lnTo>
                  <a:pt x="133" y="4"/>
                </a:lnTo>
                <a:lnTo>
                  <a:pt x="119" y="0"/>
                </a:lnTo>
                <a:lnTo>
                  <a:pt x="119" y="0"/>
                </a:lnTo>
                <a:close/>
                <a:moveTo>
                  <a:pt x="95" y="139"/>
                </a:moveTo>
                <a:lnTo>
                  <a:pt x="95" y="139"/>
                </a:lnTo>
                <a:lnTo>
                  <a:pt x="86" y="137"/>
                </a:lnTo>
                <a:lnTo>
                  <a:pt x="77" y="134"/>
                </a:lnTo>
                <a:lnTo>
                  <a:pt x="69" y="130"/>
                </a:lnTo>
                <a:lnTo>
                  <a:pt x="62" y="124"/>
                </a:lnTo>
                <a:lnTo>
                  <a:pt x="56" y="117"/>
                </a:lnTo>
                <a:lnTo>
                  <a:pt x="52" y="110"/>
                </a:lnTo>
                <a:lnTo>
                  <a:pt x="49" y="102"/>
                </a:lnTo>
                <a:lnTo>
                  <a:pt x="49" y="92"/>
                </a:lnTo>
                <a:lnTo>
                  <a:pt x="49" y="92"/>
                </a:lnTo>
                <a:lnTo>
                  <a:pt x="50" y="80"/>
                </a:lnTo>
                <a:lnTo>
                  <a:pt x="54" y="69"/>
                </a:lnTo>
                <a:lnTo>
                  <a:pt x="62" y="59"/>
                </a:lnTo>
                <a:lnTo>
                  <a:pt x="70" y="52"/>
                </a:lnTo>
                <a:lnTo>
                  <a:pt x="70" y="52"/>
                </a:lnTo>
                <a:lnTo>
                  <a:pt x="82" y="47"/>
                </a:lnTo>
                <a:lnTo>
                  <a:pt x="89" y="46"/>
                </a:lnTo>
                <a:lnTo>
                  <a:pt x="95" y="44"/>
                </a:lnTo>
                <a:lnTo>
                  <a:pt x="95" y="44"/>
                </a:lnTo>
                <a:lnTo>
                  <a:pt x="102" y="46"/>
                </a:lnTo>
                <a:lnTo>
                  <a:pt x="107" y="47"/>
                </a:lnTo>
                <a:lnTo>
                  <a:pt x="119" y="52"/>
                </a:lnTo>
                <a:lnTo>
                  <a:pt x="119" y="52"/>
                </a:lnTo>
                <a:lnTo>
                  <a:pt x="129" y="59"/>
                </a:lnTo>
                <a:lnTo>
                  <a:pt x="136" y="69"/>
                </a:lnTo>
                <a:lnTo>
                  <a:pt x="140" y="80"/>
                </a:lnTo>
                <a:lnTo>
                  <a:pt x="142" y="92"/>
                </a:lnTo>
                <a:lnTo>
                  <a:pt x="142" y="92"/>
                </a:lnTo>
                <a:lnTo>
                  <a:pt x="140" y="102"/>
                </a:lnTo>
                <a:lnTo>
                  <a:pt x="137" y="110"/>
                </a:lnTo>
                <a:lnTo>
                  <a:pt x="133" y="117"/>
                </a:lnTo>
                <a:lnTo>
                  <a:pt x="127" y="124"/>
                </a:lnTo>
                <a:lnTo>
                  <a:pt x="122" y="130"/>
                </a:lnTo>
                <a:lnTo>
                  <a:pt x="113" y="134"/>
                </a:lnTo>
                <a:lnTo>
                  <a:pt x="105" y="137"/>
                </a:lnTo>
                <a:lnTo>
                  <a:pt x="95" y="139"/>
                </a:lnTo>
                <a:lnTo>
                  <a:pt x="95" y="13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6837364" y="1941513"/>
            <a:ext cx="84137" cy="87312"/>
          </a:xfrm>
          <a:custGeom>
            <a:avLst/>
            <a:gdLst/>
            <a:ahLst/>
            <a:cxnLst>
              <a:cxn ang="0">
                <a:pos x="26" y="0"/>
              </a:cxn>
              <a:cxn ang="0">
                <a:pos x="26" y="0"/>
              </a:cxn>
              <a:cxn ang="0">
                <a:pos x="21" y="2"/>
              </a:cxn>
              <a:cxn ang="0">
                <a:pos x="15" y="3"/>
              </a:cxn>
              <a:cxn ang="0">
                <a:pos x="11" y="6"/>
              </a:cxn>
              <a:cxn ang="0">
                <a:pos x="7" y="9"/>
              </a:cxn>
              <a:cxn ang="0">
                <a:pos x="4" y="13"/>
              </a:cxn>
              <a:cxn ang="0">
                <a:pos x="1" y="18"/>
              </a:cxn>
              <a:cxn ang="0">
                <a:pos x="0" y="22"/>
              </a:cxn>
              <a:cxn ang="0">
                <a:pos x="0" y="28"/>
              </a:cxn>
              <a:cxn ang="0">
                <a:pos x="0" y="28"/>
              </a:cxn>
              <a:cxn ang="0">
                <a:pos x="0" y="33"/>
              </a:cxn>
              <a:cxn ang="0">
                <a:pos x="1" y="38"/>
              </a:cxn>
              <a:cxn ang="0">
                <a:pos x="4" y="43"/>
              </a:cxn>
              <a:cxn ang="0">
                <a:pos x="7" y="46"/>
              </a:cxn>
              <a:cxn ang="0">
                <a:pos x="11" y="50"/>
              </a:cxn>
              <a:cxn ang="0">
                <a:pos x="15" y="52"/>
              </a:cxn>
              <a:cxn ang="0">
                <a:pos x="21" y="53"/>
              </a:cxn>
              <a:cxn ang="0">
                <a:pos x="26" y="55"/>
              </a:cxn>
              <a:cxn ang="0">
                <a:pos x="26" y="55"/>
              </a:cxn>
              <a:cxn ang="0">
                <a:pos x="31" y="53"/>
              </a:cxn>
              <a:cxn ang="0">
                <a:pos x="37" y="52"/>
              </a:cxn>
              <a:cxn ang="0">
                <a:pos x="41" y="50"/>
              </a:cxn>
              <a:cxn ang="0">
                <a:pos x="46" y="46"/>
              </a:cxn>
              <a:cxn ang="0">
                <a:pos x="48" y="43"/>
              </a:cxn>
              <a:cxn ang="0">
                <a:pos x="51" y="38"/>
              </a:cxn>
              <a:cxn ang="0">
                <a:pos x="53" y="33"/>
              </a:cxn>
              <a:cxn ang="0">
                <a:pos x="53" y="28"/>
              </a:cxn>
              <a:cxn ang="0">
                <a:pos x="53" y="28"/>
              </a:cxn>
              <a:cxn ang="0">
                <a:pos x="53" y="22"/>
              </a:cxn>
              <a:cxn ang="0">
                <a:pos x="51" y="18"/>
              </a:cxn>
              <a:cxn ang="0">
                <a:pos x="48" y="13"/>
              </a:cxn>
              <a:cxn ang="0">
                <a:pos x="46" y="9"/>
              </a:cxn>
              <a:cxn ang="0">
                <a:pos x="41" y="6"/>
              </a:cxn>
              <a:cxn ang="0">
                <a:pos x="37" y="3"/>
              </a:cxn>
              <a:cxn ang="0">
                <a:pos x="31" y="2"/>
              </a:cxn>
              <a:cxn ang="0">
                <a:pos x="26" y="0"/>
              </a:cxn>
              <a:cxn ang="0">
                <a:pos x="26" y="0"/>
              </a:cxn>
            </a:cxnLst>
            <a:rect l="0" t="0" r="r" b="b"/>
            <a:pathLst>
              <a:path w="53" h="55">
                <a:moveTo>
                  <a:pt x="26" y="0"/>
                </a:moveTo>
                <a:lnTo>
                  <a:pt x="26" y="0"/>
                </a:lnTo>
                <a:lnTo>
                  <a:pt x="21" y="2"/>
                </a:lnTo>
                <a:lnTo>
                  <a:pt x="15" y="3"/>
                </a:lnTo>
                <a:lnTo>
                  <a:pt x="11" y="6"/>
                </a:lnTo>
                <a:lnTo>
                  <a:pt x="7" y="9"/>
                </a:lnTo>
                <a:lnTo>
                  <a:pt x="4" y="13"/>
                </a:lnTo>
                <a:lnTo>
                  <a:pt x="1" y="18"/>
                </a:lnTo>
                <a:lnTo>
                  <a:pt x="0" y="22"/>
                </a:lnTo>
                <a:lnTo>
                  <a:pt x="0" y="28"/>
                </a:lnTo>
                <a:lnTo>
                  <a:pt x="0" y="28"/>
                </a:lnTo>
                <a:lnTo>
                  <a:pt x="0" y="33"/>
                </a:lnTo>
                <a:lnTo>
                  <a:pt x="1" y="38"/>
                </a:lnTo>
                <a:lnTo>
                  <a:pt x="4" y="43"/>
                </a:lnTo>
                <a:lnTo>
                  <a:pt x="7" y="46"/>
                </a:lnTo>
                <a:lnTo>
                  <a:pt x="11" y="50"/>
                </a:lnTo>
                <a:lnTo>
                  <a:pt x="15" y="52"/>
                </a:lnTo>
                <a:lnTo>
                  <a:pt x="21" y="53"/>
                </a:lnTo>
                <a:lnTo>
                  <a:pt x="26" y="55"/>
                </a:lnTo>
                <a:lnTo>
                  <a:pt x="26" y="55"/>
                </a:lnTo>
                <a:lnTo>
                  <a:pt x="31" y="53"/>
                </a:lnTo>
                <a:lnTo>
                  <a:pt x="37" y="52"/>
                </a:lnTo>
                <a:lnTo>
                  <a:pt x="41" y="50"/>
                </a:lnTo>
                <a:lnTo>
                  <a:pt x="46" y="46"/>
                </a:lnTo>
                <a:lnTo>
                  <a:pt x="48" y="43"/>
                </a:lnTo>
                <a:lnTo>
                  <a:pt x="51" y="38"/>
                </a:lnTo>
                <a:lnTo>
                  <a:pt x="53" y="33"/>
                </a:lnTo>
                <a:lnTo>
                  <a:pt x="53" y="28"/>
                </a:lnTo>
                <a:lnTo>
                  <a:pt x="53" y="28"/>
                </a:lnTo>
                <a:lnTo>
                  <a:pt x="53" y="22"/>
                </a:lnTo>
                <a:lnTo>
                  <a:pt x="51" y="18"/>
                </a:lnTo>
                <a:lnTo>
                  <a:pt x="48" y="13"/>
                </a:lnTo>
                <a:lnTo>
                  <a:pt x="46" y="9"/>
                </a:lnTo>
                <a:lnTo>
                  <a:pt x="41" y="6"/>
                </a:lnTo>
                <a:lnTo>
                  <a:pt x="37" y="3"/>
                </a:lnTo>
                <a:lnTo>
                  <a:pt x="31" y="2"/>
                </a:lnTo>
                <a:lnTo>
                  <a:pt x="26" y="0"/>
                </a:lnTo>
                <a:lnTo>
                  <a:pt x="2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395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9" y="1333135"/>
            <a:ext cx="8315325" cy="49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Industrial </a:t>
            </a:r>
            <a:r>
              <a:rPr lang="en-US" dirty="0" err="1" smtClean="0"/>
              <a:t>IoT</a:t>
            </a:r>
            <a:r>
              <a:rPr lang="en-US" dirty="0" smtClean="0"/>
              <a:t> – Reference Architecture Compliance</a:t>
            </a:r>
            <a:endParaRPr lang="en-US" dirty="0"/>
          </a:p>
        </p:txBody>
      </p:sp>
      <p:sp>
        <p:nvSpPr>
          <p:cNvPr id="5" name="Slide Number Placeholder 4"/>
          <p:cNvSpPr>
            <a:spLocks noGrp="1"/>
          </p:cNvSpPr>
          <p:nvPr>
            <p:ph type="sldNum" sz="quarter" idx="4294967295"/>
          </p:nvPr>
        </p:nvSpPr>
        <p:spPr>
          <a:xfrm>
            <a:off x="8459212" y="6556248"/>
            <a:ext cx="286320" cy="182880"/>
          </a:xfrm>
          <a:prstGeom prst="rect">
            <a:avLst/>
          </a:prstGeom>
        </p:spPr>
        <p:txBody>
          <a:bodyPr/>
          <a:lstStyle/>
          <a:p>
            <a:fld id="{651D5ADE-E479-4649-878C-A30C724012D7}" type="slidenum">
              <a:rPr lang="en-US" smtClean="0"/>
              <a:t>6</a:t>
            </a:fld>
            <a:endParaRPr lang="en-US" dirty="0"/>
          </a:p>
        </p:txBody>
      </p:sp>
      <p:sp>
        <p:nvSpPr>
          <p:cNvPr id="6" name="Rectangle 5"/>
          <p:cNvSpPr/>
          <p:nvPr/>
        </p:nvSpPr>
        <p:spPr>
          <a:xfrm>
            <a:off x="228600" y="5913648"/>
            <a:ext cx="2895600" cy="753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smtClean="0"/>
              <a:t>Factory – People / Operators</a:t>
            </a:r>
          </a:p>
          <a:p>
            <a:pPr algn="ctr"/>
            <a:r>
              <a:rPr lang="en-US" sz="1400" dirty="0" smtClean="0"/>
              <a:t>Manufacturing Process Machines  &amp; Sensors</a:t>
            </a:r>
            <a:endParaRPr lang="en-US" sz="1400" dirty="0"/>
          </a:p>
        </p:txBody>
      </p:sp>
      <p:sp>
        <p:nvSpPr>
          <p:cNvPr id="9" name="Rectangle 8"/>
          <p:cNvSpPr/>
          <p:nvPr/>
        </p:nvSpPr>
        <p:spPr>
          <a:xfrm>
            <a:off x="3236670" y="5732584"/>
            <a:ext cx="2284901" cy="1019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400" dirty="0" smtClean="0"/>
              <a:t>Industrial Internet Platform</a:t>
            </a:r>
          </a:p>
          <a:p>
            <a:pPr algn="ctr"/>
            <a:r>
              <a:rPr lang="en-US" sz="1400" dirty="0" smtClean="0"/>
              <a:t>Data, Analytics and Visualization</a:t>
            </a:r>
            <a:endParaRPr lang="en-US" sz="1400" dirty="0"/>
          </a:p>
        </p:txBody>
      </p:sp>
      <p:sp>
        <p:nvSpPr>
          <p:cNvPr id="10" name="Rectangle 9"/>
          <p:cNvSpPr/>
          <p:nvPr/>
        </p:nvSpPr>
        <p:spPr>
          <a:xfrm>
            <a:off x="6428721" y="6217959"/>
            <a:ext cx="2284901" cy="509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smtClean="0"/>
              <a:t>Link to  ERP / CRM</a:t>
            </a:r>
          </a:p>
        </p:txBody>
      </p:sp>
    </p:spTree>
    <p:extLst>
      <p:ext uri="{BB962C8B-B14F-4D97-AF65-F5344CB8AC3E}">
        <p14:creationId xmlns:p14="http://schemas.microsoft.com/office/powerpoint/2010/main" val="43166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v/s Fog Computing</a:t>
            </a:r>
            <a:endParaRPr lang="en-US" dirty="0"/>
          </a:p>
        </p:txBody>
      </p:sp>
      <p:sp>
        <p:nvSpPr>
          <p:cNvPr id="3" name="Content Placeholder 2"/>
          <p:cNvSpPr>
            <a:spLocks noGrp="1"/>
          </p:cNvSpPr>
          <p:nvPr>
            <p:ph idx="1"/>
          </p:nvPr>
        </p:nvSpPr>
        <p:spPr>
          <a:xfrm>
            <a:off x="411480" y="1052624"/>
            <a:ext cx="4128622" cy="1397190"/>
          </a:xfrm>
        </p:spPr>
        <p:txBody>
          <a:bodyPr/>
          <a:lstStyle/>
          <a:p>
            <a:r>
              <a:rPr lang="en-US" sz="1600" dirty="0" smtClean="0">
                <a:solidFill>
                  <a:schemeClr val="tx1"/>
                </a:solidFill>
              </a:rPr>
              <a:t>Role of J ME in edge / fog computing</a:t>
            </a:r>
          </a:p>
        </p:txBody>
      </p:sp>
      <p:sp>
        <p:nvSpPr>
          <p:cNvPr id="4" name="AutoShape 2" descr="data:image/jpeg;base64,/9j/4AAQSkZJRgABAQAAAQABAAD/2wCEAAkGBxQSEBUUERIVFBIVFhsVFxcYFhkXGRQZFRgYFxwVFBoZKCggGBslGxUYITEiJSkrLi4uGB8zODMsNygtLisBCgoKDg0OFxAQFCwcHBwrLCwsLCwrKyssLCwsLCwsLCssKysrLCwrLDcsLCwsMis3Kys3KywsLCsrLDcsKyssK//AABEIAJwBLAMBIgACEQEDEQH/xAAcAAEAAgMBAQEAAAAAAAAAAAAABAUCAwYBCAf/xABBEAACAAQCBwYDBwMDAgcAAAABAgADERIEIQUTIjFRUpEGFBVBodEjMmFCU1RxgZOxM3LwFmLxJDQHQ3SisrPh/8QAFgEBAQEAAAAAAAAAAAAAAAAAAAEC/8QAGhEBAQACAwAAAAAAAAAAAAAAAAERQSExUf/aAAwDAQACEQMRAD8Ai9kNGpiVxMixTOMoPJY71ZDmB+YI6RcaR7HJNmO8qdLkSwzSZSkD4jSBR2ZiwoSwO4N+kc5o/A46RMEyTh8UjioDCRMyrvyKxIwviUtHSXLxao5JYCTM3tUMRs1UmvlSLUWOH7DoxRe+KHeSk6zU7QEylAtXAc765jcMjXLbjeyFJCNMdJSypc15riSxc2TFQVUvtHM8tBxislzNJqbll4oGxZf/AG70tT5RQrQ08jvzj1Z+lAVazF1W4D4Dn+obmBBU3VIBzrugaWcz/wAPGU2tiQHLTFVRJJDatb61u2ag7qGh4xw43R0izdJjMS8XUFm/oOc5gox+XzGUVngWK/CYj9iZ7RFV8IsPAsV+ExH7E32h4FivwmI/Yme0UV8IsPAsV+ExH7Ez2h4FivwmI/Yme0BXx1+isGk7S8uXNUOjLLqp3H/pkP8AIjn/AAPFfhMT+xM9ouNIYLGS8XrZEjEBgkq11kuwqJEtTQ2kHzEIlXekOy8uckizUyXKzZrTJIJlmVLoBQORV6kDePOMMP2JVpBlLMltMOIW2ePKUZV5FAT9cq/rFBhvEpYQJLxaiWWKASH2S/zfZ3HzByjYZulK1sxlbxMrqZnzqLQRRcssqDL6QVLk9iA0ygxQKFUIdZYahmMVtcB7VpTnNfIRl/oFyjWT1eYrlLFStCr2C83VWu/5TTjETvmlalrcXVgB/QemxUrQFaLQnyAjGbO0oyspTGFWJJ+A9do1NGtqBXyBEQae0/ZoYRQRiEm7bS2AAVkZRXcGao+poct0dNpDQ2HcTZS4dJZl4OXPWatwN7U2X8mDV3UrHM6SlaRxAUT5OLmBa0rImClaVOS5nLec43YmdpSZLEt0xhRaUUSJi0t3Zha5UFOEJ0LzRvYGWJqa6eXQsyFNWZZuVLxneSBSpzAOQyzypl7IVwonjEptS2my1ZQpmIh3mr1ViM7QDTjHszGaWYglcXVWvB7u4o1Ct2S8CRGp5mkzLaWZeLsYkldQ4+Y1NCFqAT5CggRzkIsPAsV+ExH7E32h4FivwmI/Yme0UV8IsPAsV+ExH7Ez2h4FivwmI/Yme0BXwiw8CxX4TEfsTPaHgWK/CYj9iZ7QFfCLDwLFfhMR+xM9oeBYr8JiP2JntAednv8AvMN/6iT/APasfRwj5/0FoXEri8OzYXEBRPlEkyZgAAmKSSaZCkfQAMQewhCAQhCAQhCAQhCA/O9JziiArQG9F3VyZ1U+hitldogWIeWFUBWLBywCvfQmqgGhWmRIz3xbzsOjlSwraajM0rxI3Hd5xHGiZFpXVrawCkEkgqpqq5nIAk0HlWKIuH0wWmojSgt+WTlipC3UYWhRl/ur9IkPPcYpENuraW7AD5qoZeZPl89KCN4wMu++0X1urU5EihIG4Ejzg+ClmYJhBvG43tluypWlMh0EUQdIYx1aaQQFkhDbQHWXk1qTuyyFPPjui2tiN3CVs7I2QAMzuBqAc9qh41iTWAUhSFYViBSFIVhWAERnpANU2UuotLq0+Vd9Mzv9OmFY2Y9AxIO4qtaEj7K+YzgOeXHTTKksSQGRizrKu21patudqmrGv+3fGiXpqZYk1lYXFPhiWSpV1BLB+IJPn5bvOLcaJk2hbNkVoLmyrvAz3GgqN0bRgpd99ouGY30qBStN1aZVpWAgaExzzCusJBmShNUWKBmRWwqa0FwFGz84t6Row2DlyySigE5bzkOAr8o+gyjfWKhSFIVhWIpSFIVhWAUhSFYVgFIUhWFYBSFIVhWAUhSFYVgN2EHxE/vX+RHZKI43Bn4if3r/ACI7MRB7CEIBCEIBCEIBCEICi0jpAykDZtV0WlxHzsFr+lY0StPIzhazFY0pcrLUMGKt9B8NvTjGzHYITbQzkKrBiopRipBFSRXIjyIinTsfJCzFvesxERnFiv8ADLEMWC1Z9sgs1TAWuH04jlApmATPkJVlDG0NQE+dprGT6UYYlZNjWsjtrC2VZZQWqPP+pvypTz8oi6AljECfU3BiQKJkCtll1LrKHJa0jfP0cWxCTtc4KBlCAJbR7LgSRd/5YzrFGzFaTZJ0qXYxEwkX3UCm1mAA3sdgxO1rcT1MVWI0YzmUTiJgMo3DZl7RoVJbZ8wx3UiyiDPWtxPUw1rcT1MYQijPWtxPUw1rcT1MYQgM9a3MeseYueVBIDNlkqnMnLIVy8/5jGGIBIIVipoKMKEjIcQQYgpl7QTGSSUljWTZbzSrziqosoqGFwU3GrDKgG/PKMMN2p1gV1X4Duku4zKPdNVWWiW0I2hndXM5RmOz41KSmnMyyySpZJLEV/NaAg5hgKiu+M10BKExG8pYUItqZasUUX0vtyBpdSogJGjdIznmTEmIiBLRck5pgLNmVoyJuFprX7X0ix1p4nqYi4TCiWGAJNzs5J4sa9I3xRnrW4nqYa1uJ6mMIQGetbiephrW4nqYwhAZ61uJ6mGtbiepjCEBnrW4nqYa1uJ6mMIQGetbiephrW4nqYwhAZ61uJ6mGtbiepjCEBsSYajM7+JixEVkvePzEWYiD2EIQCEIQCEIQCEIQHE4vTLy1uLEi5VyC73IUfzGuT2jDkBZ1SSAMqVqCQRUZg2mh+hiLj8K0y0BwqhgzbJLG0gi1qgLmOB/SKr/AE6xV7sRV2RVDhGqpQsbqFjmb6UFBwpFF/h+0V5ASdcSKjLI5VyNKVpnSvnA6efXCVVrirNdaAuzbUVO87YOW6KtNEETlma3YRqqlpyBW20G62gy3LXKN07CTDiEmiYgVAy2GUxJDlCdoOBXYy2fPziiZi+0EyW1CJhUW1cBbRcaDfQnPfSsTPEJnP6D2iin4Ca7oWnSyqAEqZLEM4Pz5TB+gNab84tImkSvEJnP6D2h4hM5/Qe0RYQVK8Qmc/oPaHiEzn9B7RFhASfEJnP6D2jLHaSdKm40AU0C1Oag5ADMxEjPSAapsIDWrQsCwGyPIEV6iAiJ2ndlQoJjNMQuEAS4KpAN1TStSBQE748k9qi1CpYyyVUOAlLnAIAG81qPLzitGhX1SI02WSlwDalhstvH9Stf1IPmse/6fWqgMBLS2gsNxKAAEtdb5A/LX60gLTRvaZpxopYbIcfIaq1QPlqVOW4ivSJ/iEzn9BFDonQ+oYm5flt2Esup9ubtG9/92W9otYoleITOf0HtDxCZz+g9oiwiCV4hM5/Qe0PEJnP6D2iLCAleITOf0HtDxCZz+g9oiwgJXiEzn9B7Q8Qmc/oPaIsICV4hM5/Qe0PEJnP6D2iLCAleITOf0HtDxCZz+g9oiwgJ2Gx0wugL5FgNw4iOqEcbg/6if3r/ACI7IQo9hCEQIQhAIQhAIQhAczjZcqUtzITVlXImtXYKN5+ojThp+FdgqsCSQAKuK1BIIrSoNrUIyyMStJYNptihwqBgzC2rNYwZQrVAXMZ1Vq/SKVeyr2vdiiZjIiLMCNVTLZjfRnbMhyKCgHkICyw07CzGCowYsKihahyuybcTTOlax4zSdeJOre4qz3ZhNiyoqTmdtd26NcvQbDELM1uwjXJLtbZFhQLW+2grUEIDvjfiMBNbFS5wmywktWWwyWLETChO3rAAfhimz5nfFGvGtLlsKyZhSqguCLRewUbzVt4rTjE7uEvl9TFbpDQzzrNZNlkrQ3aijqwIJaQ19ZVaDfdui7J/z84aL2jdwl8vqfeHcJfL6n3iRCAj9wl8vqfeHcJfL6n3iRCII/cJfL/7jGGPkIoLmWzmg2VqSdwAHDf/ACYlxq0jLdkYSpglzCtFcprApoM7arXz84Cm75KJtXDzTOBcGWGFRqwpJrdaf6iUoftCEvSGHajKjGSSo1t1FBdQwqK3DIrmBSpp5RnJ0NMQKUnS1mqHW/UsQyzSpa5WmEl7kBuu/SEns6EUSlf/AKaqsZZWrEoABt3UobQSLak+cUZaOnSprAal0LSxNS4/Oh8xQ5UqMjnmIse4S+X1PvEXRujGlsrTJgmWS9TLolhVKgm83G5jatSABs7hFlAiP3CXy+p94dwl8vqfeJEIgj9wl8vqfeHcJfL6n3iRCAj9wl8vqfeHcJfL6n3iRCAj9wl8vqfeHcJfL6n3iRCAj9wl8vqfeHcJfL6n3iRCAj9wl8vqfeHcJfL6n3iRCA1SsDLDAhfMeZ4xdCKyXvH5iLMQHsIQgEIQgEIQgEIQgOIxumZktbrq7Sr5D52C13fWsaE7SksFvdSaUuSlQ11DmNxsMa8XhtZaCxCqwYgU2ipqKmlRQjyMVkvszKCuL321VS2wG2CTcSBtNtEVNYuhcyO0hcrR3Af5WKUByuoCRvtzj19OzRiFlEMAyMwc2j5LMgKVPzjPLhnWK5dDoJ4nXG4GoyXLZttDUut4CtBG6bgazlm61hYGUKAlKNbcDUV+yPPzgJGP7QzJby1FXLsAdwsUmgY5HzyA88zXKJ3iEzn9BFHP0PLe0uWLgqS9xBaytKgUHmdwEWVYol+ITOc9B7Q8Qmc56D2iJWFYgl+ITOc9B7Q8Qmc56D2iJWFYCV4hM5/Qe0e6R0jNStlWNFouQqSF3kjIZk1+kRKx7paUXDKHZCVUXLS4bK5rcCK/pAQx2mxBaxVUzQXqNYAlJdtSr2Vb51FLRnWtKR5I7VTXCuoJkkqtxIDBnAI2baEbQFbh+RjUmigqqFmspQFQwCVtelV3UOag1pWCaIRaBWKoCps2StyCgatK8PPhATcDp6e7lJg1bWCYAGD0DEij7ItbLcKjfnlE/wAQmc56D2in0bgdVd8V5hY1YsEuY8WKgVPlE2sXgS/EJnOeg9oeITOc9B7RErCsQS/EJnOeg9oeITOc9B7RErCsBL8Qmc56D2h4hM5z0HtESsKwEvxCZznoPaHiEznPQe0RKwrAS/EJnOeg9oeITOc9B7RErCsBL8Qmc56D2h4hM5z0HtESsKwE/DY6YXUFzQsBuHER1QjjMGfiJ/ev8iOzEKPYQhECEIQCEIQCEIQFBpTHtKQMpqS6LmT9t1Ty884gYftXLaYUN6lSt1WQ2B76F7WNh+GRQ5io/Szxmj9bbeHIU3WioBIIIuHnmIr/APSsnVtLKOUZFl0LNkiEsqrygEn6/nAe4TtIrzZcsh0aYLlBZLvlvzQMWAp50ArHh0tNGIKM1koOEFZUw3llBFJt4UVJp8p3RJXQiCbrLXreZlKm24raWt40P6RsfRQL3kTN91tWsuAADW/Sn5RRL1p4nqYa1uJ6mGrPA9DDVHgehgGtbiephrW4nqYao8D0MNUeB6GAa1uJ6mGtbiephqjwPQw1R4HoYBrW5j1jXjpkwKdVQvlS4m38zTgM/wDmNmrblPQxq0hgtajI14VhQlSymlPIjMfmIClk6YxDtqkaWZnxDrLX1brKMsbK31BLTLa3Glp37oxwXaKZNVZyhRILpLKm6+swKbrq0oC9KUzoTUbosfA1tVfibAIUgkFVYUKCm5dlcvp+Ue+BS6jYa0U2M7CVFoJXcSFoP0grVonTDzps0EUlqEaWamrq9+0a5Z2VFPIiLTWHiepiDgdCSZMx5kmQstnAU2IFyWpAFoFMzX60HARO1R5T0MPGcXk1rcT1MNa3E9TDVHgehhqjwPQwU1rcT1MNa3E9TDVHgehhqjwPQwDWtxPUw1rcT1MNUeB6GGqPA9DANa3E9TDWtxPUw1R4HoYao8D0MA1rcT1MNa3E9TDVHgehhqjwPQwDWtxPUw1rcT1MNUeB6GGqPA9DAepMNRmd/ExYiK9JZqMjvHkYsBEHsIQgEIQgEIQgEIQgPzrSc4ogK0BvRd1cmdVPoYrpXaEXENLVVAUlg5YBXvoTVQDQrTIkZ746GdoZnKlpdbTUbQpXiRWh3ecRx2ZW0rqBawCkFqgqpqq5nIAk0HlWNCsw2ly01EaUFvyycsVIW+jC0KMv91fpGs6QfXNvWWk1ZXyKVNwBzNQ1STQEZD6xeDQO3fqtut1btxIoSBWgJHnHraCJe8ytrfW4bxkCRWhI474gwpCkSvD5nJ6rDw+ZyeqwEWkKRK8PmcnqsPD5nJ6rARaQpErw+Zyeqw8PmcnqsBFpHulEOdhVWouZFQNlan86ViT4fM5PUQ0lokzQytLuRlUEVGYCjI5wHM4fFzJjKizAAwmOswqNtUKAbO6lXOY3gCm+NeH0tMeUJ5FFuRTLC1reqkm7fWrVH0joG7PVUKZRIBJFZhJFRQ5k1oQN26MvAjeH1IuFKGo8hQZVpUDKsBS6DxzzCusJrMlCYoKKN5FbSDWguGTZxcUjPDaCMskpKoSKfMMgPsrU7I+gyjf4fM5PURURaQpErw+Zyeoh4fM5PVYiotIUiV4fM5PVYeHzOT1EBFpCkSvD5nJ6rDw+ZyeogItIUiV4fM5PVYeHzOT1WAi0hSJXh8zk9Vh4fM5PVYCLSFIleHzOT1WHh8zk9VgNeDHxE/vX+RHZiOVw2BmB1JXcwO8cRHVCFHsIQiBCEIBCEIBCEIDle0GKCIihwsx5su1bqM4ExbrQM2FN9I5/Ddqm2nvEyVLWXMagSpEwzEKqEJK0ITJtoecdgMUnk69f8+kO9p94OpijncHpqZ3qXJmTAzk2TFoihSJdxIFb/m8zkRFhiJAbGIAWFiGc/wAR6H7CKVrbT5ycvsjjFl3tOdepG6PO8pzr6/5/zAboRq7yn3i9Yd5T7xesBthGrvKfeL1h3lPvF6xBthGrvKfeL1h3lPvF6wG2KztZiNXhZpDWEqEDXWWlyq1LfY31rE7vKfeL1jKZiUr84GQ/gQHN+LBZkoSZkoynLa0pNM9UoQVIc0zYBlpxziFhO0k1klsZiMjrKZ5g1aiQziYzJVqLWioNrcT9QI62bPlspVmUhgVIzzB8j/nnBcVLAAExQBkM9wG6kWDlMVpqcZE26ckqass0QAEsDLrrq71FWGe4UI37t2J07NlmYEKzNUDRSUq6LLu1uzt5mmYFtPrHT97TnHr/AJ/ggMWnOPX/AAQFBhtJFZWNnCdrhLFEYUtJly7sgNnNmIqPpwiLjtK4iUky6arlTMl5IFqUkXlss8nIAz3dY6jvafeL6+ke96T7wdSa+8Bz+GxrPipUrW/I8y6UPmCykChnO83Fgc8jlwiPpTSambMGFnh8RKDMy60GhVDSSkoGrGtDW39Y6gYpOcesO9pzr+Vf8rActi8csuRinTEnUrKTVzNaDfNCzCwR2JzI1e7zrEvE4uWJuDQYpT5FRNWkwJLIubOrVYj/APYvu9JzjqYd7TnXrAbYRqOJTnHrHnek5xEG6Eae9JzrHveU+8XrAbYRq7yn3i9Yd5T7xesBvl7x+cWJiplYlLhtrvHn9YtiYCjkaZca04iXLlpLcJck4zKkgGrBkQIKHfUxrTtNLZHdVJVRVG+y51QmAXU2Scx5xOnYGU5O0Q5fW5NtXLRKr9Bu/MxoldnZKi0B7SKFS5IqVsu/utJFYDLC6fkzZmqVxraHZqN4AJHHKvCMpWlTrJytKYCUEII2mmXlhsqOFnr5RnhcLLlvsvQknYvyqQCaLXfTPqfOA0Wt8x75gaYArUcjJakAcKXHrBG7HY3VWbNQ7W5bwArNUAA3fLu+sQ5HaOQ5IV8wd1K51RaClamsxMvrErHaLSefiXFaMttSF2gVJI42sR+saV7PyrlY3MyTNaCXJ2rBL/KloGW7KsFbNGaWlz2dZZ2pdLgd4uupUeXynLI5RZRXaM0Okg/Du+VEzYmiS7rVFdwF5ixgPzXTR2FUAljMQigJyVwSSdwFB5nOKaRj8QLnsmlVVHsIYs5JcMtLFoflNoqBTfHVCEaHP4WdOXEIhMxgCVdjWh2PmAC2gXfaur9I1T8Mxxl9oNJi5as3UCirLO3Kg+7888xWh6WEAhCEAhCEAhCEAiJ2sBMmYAKllVclLUDBQTRcyAKn9Ilxuxfz/ov/AMREHMtMKMmq2ZWeuKSTKUZ1U0OYOywJzyPlEbDYrEFUNZjKyyzMLBlKsQ7MEopYD5BWh/OOoZQRQiopShzFN1IAfTKA5jEzJ7SZiu0wTLCAEQ2lSnzHL5qt9DlujbPxGIBfVgmytgIc1QJkaW0LVNfmr5Ujo4QFDIZ1l4qYusZqUlllNzWJlQUFRczRoxZnqr0aY/zqKrUECTvIpnVyOkdLCKRzypMM6WoVjq2fZNVlhUUIlGCnM1qKfWNMqfNFtqzAWcMcjb8SYSTQKbqJkbitMuMdPCsQctg5k8LLVbxsK21eDezkurUU5KKDO0bVfynaeVXcS7G1hFBMKOyygT8yEAi/hTdvJi7hFFDJl/EDFWDh5hmuFathqqKGA2xmpAHA7ojS3lrh0VpTzGaY5CukwipJoZtQTShBzrXy3R08Igj6Pk2SkW4taoFxBBP1od35RIhCKEIQgNuE/qJ/cv8AIjsjHHYP+on96/yI7KkZo5WToiatFFyywzk0mnaDTxMqM6/JUcczxjCZofEAAK8y37Y1pLOFmPaFLmgNhFd1aUJjraR5YOEByczRGJ1bBWYMxqTrdojUhBcy0qQw3/Sv1jKdonEa7ZmTNUGNgWaAVq4Ys5epYUqAM6UPHLq7RC2LlcvEjKEIiEI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1701209" y="6514965"/>
            <a:ext cx="2582758" cy="215444"/>
          </a:xfrm>
          <a:prstGeom prst="rect">
            <a:avLst/>
          </a:prstGeom>
          <a:noFill/>
        </p:spPr>
        <p:txBody>
          <a:bodyPr wrap="none" rtlCol="0">
            <a:spAutoFit/>
          </a:bodyPr>
          <a:lstStyle/>
          <a:p>
            <a:r>
              <a:rPr lang="en-US" sz="800" dirty="0"/>
              <a:t>http://thoughtsoncloud.com/2014/08/fog-computing/</a:t>
            </a:r>
          </a:p>
        </p:txBody>
      </p:sp>
      <p:pic>
        <p:nvPicPr>
          <p:cNvPr id="4100" name="Picture 4" descr="http://distressnet.nfshost.com/sites/default/files/fog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47" y="1945758"/>
            <a:ext cx="7505310" cy="248520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826643" y="2349795"/>
            <a:ext cx="2296632" cy="999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Cloud Computing</a:t>
            </a:r>
            <a:endParaRPr lang="en-US" dirty="0"/>
          </a:p>
        </p:txBody>
      </p:sp>
    </p:spTree>
    <p:extLst>
      <p:ext uri="{BB962C8B-B14F-4D97-AF65-F5344CB8AC3E}">
        <p14:creationId xmlns:p14="http://schemas.microsoft.com/office/powerpoint/2010/main" val="41204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08" y="1971276"/>
            <a:ext cx="8311896" cy="1097280"/>
          </a:xfrm>
        </p:spPr>
        <p:txBody>
          <a:bodyPr/>
          <a:lstStyle/>
          <a:p>
            <a:pPr algn="ctr"/>
            <a:r>
              <a:rPr lang="en-US" sz="4000" dirty="0" smtClean="0"/>
              <a:t>What do I do as a Java Professional to be Ready for the Future?</a:t>
            </a:r>
            <a:br>
              <a:rPr lang="en-US" sz="4000" dirty="0" smtClean="0"/>
            </a:br>
            <a:endParaRPr lang="en-US" sz="4000" dirty="0"/>
          </a:p>
        </p:txBody>
      </p:sp>
    </p:spTree>
    <p:extLst>
      <p:ext uri="{BB962C8B-B14F-4D97-AF65-F5344CB8AC3E}">
        <p14:creationId xmlns:p14="http://schemas.microsoft.com/office/powerpoint/2010/main" val="40876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673"/>
          <a:stretch/>
        </p:blipFill>
        <p:spPr>
          <a:xfrm>
            <a:off x="0" y="819150"/>
            <a:ext cx="9144000" cy="5328037"/>
          </a:xfrm>
          <a:prstGeom prst="rect">
            <a:avLst/>
          </a:prstGeom>
        </p:spPr>
      </p:pic>
      <p:sp>
        <p:nvSpPr>
          <p:cNvPr id="2" name="Title 1"/>
          <p:cNvSpPr>
            <a:spLocks noGrp="1"/>
          </p:cNvSpPr>
          <p:nvPr>
            <p:ph type="title"/>
          </p:nvPr>
        </p:nvSpPr>
        <p:spPr>
          <a:xfrm>
            <a:off x="191386" y="117312"/>
            <a:ext cx="8771861" cy="548640"/>
          </a:xfrm>
        </p:spPr>
        <p:txBody>
          <a:bodyPr/>
          <a:lstStyle/>
          <a:p>
            <a:pPr algn="ctr"/>
            <a:r>
              <a:rPr lang="en-US" sz="2400" b="1" dirty="0" smtClean="0">
                <a:latin typeface="GE Inspira"/>
                <a:cs typeface="GE Inspira"/>
              </a:rPr>
              <a:t>Now is the Time – Industrial Internet </a:t>
            </a:r>
            <a:r>
              <a:rPr lang="en-US" sz="2400" dirty="0" smtClean="0">
                <a:latin typeface="GE Inspira"/>
                <a:cs typeface="GE Inspira"/>
              </a:rPr>
              <a:t>is not just a hype anymore! </a:t>
            </a:r>
            <a:endParaRPr lang="en-US" sz="2400" dirty="0">
              <a:latin typeface="GE Inspira"/>
              <a:cs typeface="GE Inspira"/>
            </a:endParaRPr>
          </a:p>
        </p:txBody>
      </p:sp>
      <p:sp>
        <p:nvSpPr>
          <p:cNvPr id="14" name="Oval 13"/>
          <p:cNvSpPr/>
          <p:nvPr/>
        </p:nvSpPr>
        <p:spPr>
          <a:xfrm>
            <a:off x="3073400" y="2095500"/>
            <a:ext cx="3596041" cy="359604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E Inspira"/>
              <a:cs typeface="GE Inspira"/>
            </a:endParaRPr>
          </a:p>
        </p:txBody>
      </p:sp>
      <p:sp>
        <p:nvSpPr>
          <p:cNvPr id="16" name="Rectangle 15"/>
          <p:cNvSpPr/>
          <p:nvPr/>
        </p:nvSpPr>
        <p:spPr>
          <a:xfrm>
            <a:off x="2739658" y="921997"/>
            <a:ext cx="3767491" cy="3733801"/>
          </a:xfrm>
          <a:prstGeom prst="rect">
            <a:avLst/>
          </a:prstGeom>
          <a:noFill/>
        </p:spPr>
        <p:txBody>
          <a:bodyPr wrap="none" lIns="91440" tIns="45720" rIns="91440" bIns="45720">
            <a:prstTxWarp prst="textArchUp">
              <a:avLst>
                <a:gd name="adj" fmla="val 9892272"/>
              </a:avLst>
            </a:prstTxWarp>
            <a:spAutoFit/>
          </a:bodyPr>
          <a:lstStyle/>
          <a:p>
            <a:pPr algn="ctr"/>
            <a:r>
              <a:rPr lang="en-US" sz="1600" b="0" cap="none" spc="500" dirty="0" smtClean="0">
                <a:ln w="0"/>
                <a:solidFill>
                  <a:schemeClr val="tx2"/>
                </a:solidFill>
                <a:effectLst>
                  <a:outerShdw blurRad="38100" dist="19050" dir="2700000" algn="tl" rotWithShape="0">
                    <a:schemeClr val="dk1">
                      <a:alpha val="40000"/>
                    </a:schemeClr>
                  </a:outerShdw>
                </a:effectLst>
                <a:latin typeface="GE Inspira"/>
                <a:cs typeface="GE Inspira"/>
              </a:rPr>
              <a:t>CONNECTIVITY</a:t>
            </a:r>
            <a:endParaRPr lang="en-US" sz="1600" b="0" cap="none" spc="500" dirty="0">
              <a:ln w="0"/>
              <a:solidFill>
                <a:schemeClr val="tx2"/>
              </a:solidFill>
              <a:effectLst>
                <a:outerShdw blurRad="38100" dist="19050" dir="2700000" algn="tl" rotWithShape="0">
                  <a:schemeClr val="dk1">
                    <a:alpha val="40000"/>
                  </a:schemeClr>
                </a:outerShdw>
              </a:effectLst>
              <a:latin typeface="GE Inspira"/>
              <a:cs typeface="GE Inspira"/>
            </a:endParaRPr>
          </a:p>
        </p:txBody>
      </p:sp>
      <p:sp>
        <p:nvSpPr>
          <p:cNvPr id="18" name="Rectangle 17"/>
          <p:cNvSpPr/>
          <p:nvPr/>
        </p:nvSpPr>
        <p:spPr>
          <a:xfrm rot="10800000">
            <a:off x="3767595" y="2253758"/>
            <a:ext cx="3767491" cy="3733801"/>
          </a:xfrm>
          <a:prstGeom prst="rect">
            <a:avLst/>
          </a:prstGeom>
          <a:noFill/>
        </p:spPr>
        <p:txBody>
          <a:bodyPr wrap="none" lIns="91440" tIns="45720" rIns="91440" bIns="45720">
            <a:prstTxWarp prst="textArchUp">
              <a:avLst>
                <a:gd name="adj" fmla="val 9892272"/>
              </a:avLst>
            </a:prstTxWarp>
            <a:spAutoFit/>
          </a:bodyPr>
          <a:lstStyle/>
          <a:p>
            <a:pPr algn="ctr"/>
            <a:r>
              <a:rPr lang="en-US" sz="1600" b="0" cap="none" spc="500" dirty="0" smtClean="0">
                <a:ln w="0"/>
                <a:solidFill>
                  <a:schemeClr val="tx2"/>
                </a:solidFill>
                <a:effectLst>
                  <a:outerShdw blurRad="38100" dist="19050" dir="2700000" algn="tl" rotWithShape="0">
                    <a:schemeClr val="dk1">
                      <a:alpha val="40000"/>
                    </a:schemeClr>
                  </a:outerShdw>
                </a:effectLst>
                <a:latin typeface="GE Inspira"/>
                <a:cs typeface="GE Inspira"/>
              </a:rPr>
              <a:t>CONNECTIVITY</a:t>
            </a:r>
            <a:endParaRPr lang="en-US" sz="1600" b="0" cap="none" spc="500" dirty="0">
              <a:ln w="0"/>
              <a:solidFill>
                <a:schemeClr val="tx2"/>
              </a:solidFill>
              <a:effectLst>
                <a:outerShdw blurRad="38100" dist="19050" dir="2700000" algn="tl" rotWithShape="0">
                  <a:schemeClr val="dk1">
                    <a:alpha val="40000"/>
                  </a:schemeClr>
                </a:outerShdw>
              </a:effectLst>
              <a:latin typeface="GE Inspira"/>
              <a:cs typeface="GE Inspira"/>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185" y="3764762"/>
            <a:ext cx="2538347" cy="25383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85023">
            <a:off x="4388000" y="3222207"/>
            <a:ext cx="2538347" cy="253834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6781" y="1121322"/>
            <a:ext cx="2538347" cy="2538347"/>
          </a:xfrm>
          <a:prstGeom prst="rect">
            <a:avLst/>
          </a:prstGeom>
        </p:spPr>
      </p:pic>
      <p:sp>
        <p:nvSpPr>
          <p:cNvPr id="13" name="TextBox 12"/>
          <p:cNvSpPr txBox="1"/>
          <p:nvPr/>
        </p:nvSpPr>
        <p:spPr>
          <a:xfrm>
            <a:off x="3884657" y="2167706"/>
            <a:ext cx="1280160" cy="461665"/>
          </a:xfrm>
          <a:prstGeom prst="rect">
            <a:avLst/>
          </a:prstGeom>
          <a:noFill/>
        </p:spPr>
        <p:txBody>
          <a:bodyPr wrap="square" rtlCol="0">
            <a:spAutoFit/>
          </a:bodyPr>
          <a:lstStyle/>
          <a:p>
            <a:pPr algn="ctr"/>
            <a:r>
              <a:rPr lang="en-US" sz="2400" dirty="0" smtClean="0">
                <a:latin typeface="GE Inspira"/>
                <a:cs typeface="GE Inspira"/>
              </a:rPr>
              <a:t>Data</a:t>
            </a:r>
            <a:endParaRPr lang="en-US" sz="2400" dirty="0">
              <a:latin typeface="GE Inspira"/>
              <a:cs typeface="GE Inspira"/>
            </a:endParaRPr>
          </a:p>
        </p:txBody>
      </p:sp>
      <p:sp>
        <p:nvSpPr>
          <p:cNvPr id="24" name="TextBox 23"/>
          <p:cNvSpPr txBox="1"/>
          <p:nvPr/>
        </p:nvSpPr>
        <p:spPr>
          <a:xfrm>
            <a:off x="4929748" y="4262214"/>
            <a:ext cx="1451316" cy="461665"/>
          </a:xfrm>
          <a:prstGeom prst="rect">
            <a:avLst/>
          </a:prstGeom>
          <a:noFill/>
        </p:spPr>
        <p:txBody>
          <a:bodyPr wrap="square" rtlCol="0">
            <a:spAutoFit/>
          </a:bodyPr>
          <a:lstStyle/>
          <a:p>
            <a:pPr algn="ctr"/>
            <a:r>
              <a:rPr lang="en-US" sz="2400" dirty="0" smtClean="0">
                <a:latin typeface="GE Inspira"/>
                <a:cs typeface="GE Inspira"/>
              </a:rPr>
              <a:t>Machines</a:t>
            </a:r>
            <a:endParaRPr lang="en-US" sz="2400" dirty="0">
              <a:latin typeface="GE Inspira"/>
              <a:cs typeface="GE Inspira"/>
            </a:endParaRPr>
          </a:p>
        </p:txBody>
      </p:sp>
      <p:sp>
        <p:nvSpPr>
          <p:cNvPr id="25" name="TextBox 24"/>
          <p:cNvSpPr txBox="1"/>
          <p:nvPr/>
        </p:nvSpPr>
        <p:spPr>
          <a:xfrm>
            <a:off x="2590429" y="4812082"/>
            <a:ext cx="1455398" cy="461665"/>
          </a:xfrm>
          <a:prstGeom prst="rect">
            <a:avLst/>
          </a:prstGeom>
          <a:noFill/>
        </p:spPr>
        <p:txBody>
          <a:bodyPr wrap="square" rtlCol="0">
            <a:spAutoFit/>
          </a:bodyPr>
          <a:lstStyle/>
          <a:p>
            <a:pPr algn="ctr"/>
            <a:r>
              <a:rPr lang="en-US" sz="2400" dirty="0" smtClean="0">
                <a:latin typeface="GE Inspira"/>
                <a:cs typeface="GE Inspira"/>
              </a:rPr>
              <a:t>Analytics</a:t>
            </a:r>
            <a:endParaRPr lang="en-US" sz="2400" dirty="0">
              <a:latin typeface="GE Inspira"/>
              <a:cs typeface="GE Inspira"/>
            </a:endParaRPr>
          </a:p>
        </p:txBody>
      </p:sp>
      <p:sp>
        <p:nvSpPr>
          <p:cNvPr id="26" name="Rectangle 25"/>
          <p:cNvSpPr/>
          <p:nvPr/>
        </p:nvSpPr>
        <p:spPr>
          <a:xfrm rot="15486531">
            <a:off x="1738507" y="2945182"/>
            <a:ext cx="3767491" cy="3733801"/>
          </a:xfrm>
          <a:prstGeom prst="rect">
            <a:avLst/>
          </a:prstGeom>
          <a:noFill/>
        </p:spPr>
        <p:txBody>
          <a:bodyPr wrap="none" lIns="91440" tIns="45720" rIns="91440" bIns="45720">
            <a:prstTxWarp prst="textArchUp">
              <a:avLst>
                <a:gd name="adj" fmla="val 9892272"/>
              </a:avLst>
            </a:prstTxWarp>
            <a:spAutoFit/>
          </a:bodyPr>
          <a:lstStyle/>
          <a:p>
            <a:pPr algn="ctr"/>
            <a:r>
              <a:rPr lang="en-US" sz="1600" b="0" cap="none" spc="500" dirty="0" smtClean="0">
                <a:ln w="0"/>
                <a:solidFill>
                  <a:schemeClr val="tx2"/>
                </a:solidFill>
                <a:effectLst>
                  <a:outerShdw blurRad="38100" dist="19050" dir="2700000" algn="tl" rotWithShape="0">
                    <a:schemeClr val="dk1">
                      <a:alpha val="40000"/>
                    </a:schemeClr>
                  </a:outerShdw>
                </a:effectLst>
                <a:latin typeface="GE Inspira"/>
                <a:cs typeface="GE Inspira"/>
              </a:rPr>
              <a:t>CONNECTIVITY</a:t>
            </a:r>
            <a:endParaRPr lang="en-US" sz="1600" b="0" cap="none" spc="500" dirty="0">
              <a:ln w="0"/>
              <a:solidFill>
                <a:schemeClr val="tx2"/>
              </a:solidFill>
              <a:effectLst>
                <a:outerShdw blurRad="38100" dist="19050" dir="2700000" algn="tl" rotWithShape="0">
                  <a:schemeClr val="dk1">
                    <a:alpha val="40000"/>
                  </a:schemeClr>
                </a:outerShdw>
              </a:effectLst>
              <a:latin typeface="GE Inspira"/>
              <a:cs typeface="GE Inspira"/>
            </a:endParaRPr>
          </a:p>
        </p:txBody>
      </p:sp>
      <p:sp>
        <p:nvSpPr>
          <p:cNvPr id="20" name="TextBox 19"/>
          <p:cNvSpPr txBox="1"/>
          <p:nvPr/>
        </p:nvSpPr>
        <p:spPr>
          <a:xfrm>
            <a:off x="4801151" y="6614432"/>
            <a:ext cx="2044149" cy="184666"/>
          </a:xfrm>
          <a:prstGeom prst="rect">
            <a:avLst/>
          </a:prstGeom>
          <a:noFill/>
        </p:spPr>
        <p:txBody>
          <a:bodyPr wrap="none" rtlCol="0">
            <a:spAutoFit/>
          </a:bodyPr>
          <a:lstStyle/>
          <a:p>
            <a:r>
              <a:rPr lang="en-US" sz="600" dirty="0">
                <a:latin typeface="GE Inspira"/>
                <a:cs typeface="GE Inspira"/>
              </a:rPr>
              <a:t>© General Electric Company, </a:t>
            </a:r>
            <a:r>
              <a:rPr lang="en-US" sz="600" dirty="0" smtClean="0">
                <a:latin typeface="GE Inspira"/>
                <a:cs typeface="GE Inspira"/>
              </a:rPr>
              <a:t>2014.</a:t>
            </a:r>
            <a:r>
              <a:rPr lang="en-US" sz="600" dirty="0">
                <a:latin typeface="GE Inspira"/>
                <a:cs typeface="GE Inspira"/>
              </a:rPr>
              <a:t>  </a:t>
            </a:r>
            <a:r>
              <a:rPr lang="en-US" sz="600" dirty="0" smtClean="0">
                <a:latin typeface="GE Inspira"/>
                <a:cs typeface="GE Inspira"/>
              </a:rPr>
              <a:t>All Rights Reserved.</a:t>
            </a:r>
            <a:endParaRPr lang="en-US" sz="600" dirty="0">
              <a:latin typeface="GE Inspira"/>
              <a:cs typeface="GE Inspira"/>
            </a:endParaRPr>
          </a:p>
        </p:txBody>
      </p:sp>
      <p:sp>
        <p:nvSpPr>
          <p:cNvPr id="4" name="Slide Number Placeholder 3"/>
          <p:cNvSpPr>
            <a:spLocks noGrp="1"/>
          </p:cNvSpPr>
          <p:nvPr>
            <p:ph type="sldNum" sz="quarter" idx="4"/>
          </p:nvPr>
        </p:nvSpPr>
        <p:spPr>
          <a:xfrm>
            <a:off x="6196076" y="6355080"/>
            <a:ext cx="219456" cy="420624"/>
          </a:xfrm>
        </p:spPr>
        <p:txBody>
          <a:bodyPr/>
          <a:lstStyle/>
          <a:p>
            <a:fld id="{BFDC49DC-4C59-0B46-B4E4-08C86B3978D0}" type="slidenum">
              <a:rPr lang="en-US" smtClean="0"/>
              <a:pPr/>
              <a:t>9</a:t>
            </a:fld>
            <a:endParaRPr lang="en-US" dirty="0"/>
          </a:p>
        </p:txBody>
      </p:sp>
    </p:spTree>
    <p:extLst>
      <p:ext uri="{BB962C8B-B14F-4D97-AF65-F5344CB8AC3E}">
        <p14:creationId xmlns:p14="http://schemas.microsoft.com/office/powerpoint/2010/main" val="178270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_PPT_2013_120213">
  <a:themeElements>
    <a:clrScheme name="GE_2013_ORANGE">
      <a:dk1>
        <a:srgbClr val="454545"/>
      </a:dk1>
      <a:lt1>
        <a:sysClr val="window" lastClr="FFFFFF"/>
      </a:lt1>
      <a:dk2>
        <a:srgbClr val="E8610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GE_Red">
  <a:themeElements>
    <a:clrScheme name="GE_2013_RED">
      <a:dk1>
        <a:srgbClr val="454545"/>
      </a:dk1>
      <a:lt1>
        <a:sysClr val="window" lastClr="FFFFFF"/>
      </a:lt1>
      <a:dk2>
        <a:srgbClr val="B4001E"/>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GE_Gray">
  <a:themeElements>
    <a:clrScheme name="GE_2013_GRAY">
      <a:dk1>
        <a:srgbClr val="454545"/>
      </a:dk1>
      <a:lt1>
        <a:sysClr val="window" lastClr="FFFFFF"/>
      </a:lt1>
      <a:dk2>
        <a:srgbClr val="454545"/>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GE Software Presentation Template">
  <a:themeElements>
    <a:clrScheme name="GE Software">
      <a:dk1>
        <a:srgbClr val="000000"/>
      </a:dk1>
      <a:lt1>
        <a:srgbClr val="FFFFFF"/>
      </a:lt1>
      <a:dk2>
        <a:srgbClr val="E78000"/>
      </a:dk2>
      <a:lt2>
        <a:srgbClr val="EE3324"/>
      </a:lt2>
      <a:accent1>
        <a:srgbClr val="711371"/>
      </a:accent1>
      <a:accent2>
        <a:srgbClr val="08A5E1"/>
      </a:accent2>
      <a:accent3>
        <a:srgbClr val="76B900"/>
      </a:accent3>
      <a:accent4>
        <a:srgbClr val="3B73B9"/>
      </a:accent4>
      <a:accent5>
        <a:srgbClr val="5A5A5A"/>
      </a:accent5>
      <a:accent6>
        <a:srgbClr val="1E4191"/>
      </a:accent6>
      <a:hlink>
        <a:srgbClr val="EE3324"/>
      </a:hlink>
      <a:folHlink>
        <a:srgbClr val="EE3324"/>
      </a:folHlink>
    </a:clrScheme>
    <a:fontScheme name="GE Software">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600"/>
          </a:spcBef>
          <a:defRPr sz="2400" dirty="0" err="1" smtClean="0">
            <a:solidFill>
              <a:schemeClr val="accent5"/>
            </a:solidFill>
            <a:latin typeface="+mn-lt"/>
          </a:defRPr>
        </a:defPPr>
      </a:lstStyle>
    </a:txDef>
  </a:objectDefaults>
  <a:extraClrSchemeLst/>
</a:theme>
</file>

<file path=ppt/theme/theme13.xml><?xml version="1.0" encoding="utf-8"?>
<a:theme xmlns:a="http://schemas.openxmlformats.org/drawingml/2006/main" name="1_GE Software Presentation Template">
  <a:themeElements>
    <a:clrScheme name="GE Software">
      <a:dk1>
        <a:srgbClr val="000000"/>
      </a:dk1>
      <a:lt1>
        <a:srgbClr val="FFFFFF"/>
      </a:lt1>
      <a:dk2>
        <a:srgbClr val="E78000"/>
      </a:dk2>
      <a:lt2>
        <a:srgbClr val="EE3324"/>
      </a:lt2>
      <a:accent1>
        <a:srgbClr val="711371"/>
      </a:accent1>
      <a:accent2>
        <a:srgbClr val="08A5E1"/>
      </a:accent2>
      <a:accent3>
        <a:srgbClr val="76B900"/>
      </a:accent3>
      <a:accent4>
        <a:srgbClr val="3B73B9"/>
      </a:accent4>
      <a:accent5>
        <a:srgbClr val="5A5A5A"/>
      </a:accent5>
      <a:accent6>
        <a:srgbClr val="1E4191"/>
      </a:accent6>
      <a:hlink>
        <a:srgbClr val="EE3324"/>
      </a:hlink>
      <a:folHlink>
        <a:srgbClr val="EE3324"/>
      </a:folHlink>
    </a:clrScheme>
    <a:fontScheme name="GE Software">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400"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600"/>
          </a:spcBef>
          <a:defRPr sz="2400" dirty="0" err="1" smtClean="0">
            <a:solidFill>
              <a:schemeClr val="accent5"/>
            </a:solidFill>
            <a:latin typeface="+mn-lt"/>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_Green">
  <a:themeElements>
    <a:clrScheme name="GE_2013_GREEN">
      <a:dk1>
        <a:srgbClr val="454545"/>
      </a:dk1>
      <a:lt1>
        <a:sysClr val="window" lastClr="FFFFFF"/>
      </a:lt1>
      <a:dk2>
        <a:srgbClr val="2B931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_Blue">
  <a:themeElements>
    <a:clrScheme name="GE_2013_BLUE">
      <a:dk1>
        <a:srgbClr val="454545"/>
      </a:dk1>
      <a:lt1>
        <a:sysClr val="window" lastClr="FFFFFF"/>
      </a:lt1>
      <a:dk2>
        <a:srgbClr val="0745AB"/>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E_Purple">
  <a:themeElements>
    <a:clrScheme name="GE_2013_PURPLE">
      <a:dk1>
        <a:srgbClr val="454545"/>
      </a:dk1>
      <a:lt1>
        <a:sysClr val="window" lastClr="FFFFFF"/>
      </a:lt1>
      <a:dk2>
        <a:srgbClr val="463C82"/>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E_Red">
  <a:themeElements>
    <a:clrScheme name="GE_2013_RED">
      <a:dk1>
        <a:srgbClr val="454545"/>
      </a:dk1>
      <a:lt1>
        <a:sysClr val="window" lastClr="FFFFFF"/>
      </a:lt1>
      <a:dk2>
        <a:srgbClr val="B4001E"/>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GE_Gray">
  <a:themeElements>
    <a:clrScheme name="GE_2013_GRAY">
      <a:dk1>
        <a:srgbClr val="454545"/>
      </a:dk1>
      <a:lt1>
        <a:sysClr val="window" lastClr="FFFFFF"/>
      </a:lt1>
      <a:dk2>
        <a:srgbClr val="454545"/>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E_PPT_2013_112613">
  <a:themeElements>
    <a:clrScheme name="GE_2013_ORANGE">
      <a:dk1>
        <a:srgbClr val="454545"/>
      </a:dk1>
      <a:lt1>
        <a:sysClr val="window" lastClr="FFFFFF"/>
      </a:lt1>
      <a:dk2>
        <a:srgbClr val="E8610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GE_Green">
  <a:themeElements>
    <a:clrScheme name="GE_2013_GREEN">
      <a:dk1>
        <a:srgbClr val="454545"/>
      </a:dk1>
      <a:lt1>
        <a:sysClr val="window" lastClr="FFFFFF"/>
      </a:lt1>
      <a:dk2>
        <a:srgbClr val="2B9317"/>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GE_Purple">
  <a:themeElements>
    <a:clrScheme name="GE_2013_PURPLE">
      <a:dk1>
        <a:srgbClr val="454545"/>
      </a:dk1>
      <a:lt1>
        <a:sysClr val="window" lastClr="FFFFFF"/>
      </a:lt1>
      <a:dk2>
        <a:srgbClr val="463C82"/>
      </a:dk2>
      <a:lt2>
        <a:srgbClr val="EEECE1"/>
      </a:lt2>
      <a:accent1>
        <a:srgbClr val="4583D1"/>
      </a:accent1>
      <a:accent2>
        <a:srgbClr val="052F69"/>
      </a:accent2>
      <a:accent3>
        <a:srgbClr val="7FBD2C"/>
      </a:accent3>
      <a:accent4>
        <a:srgbClr val="1F5A13"/>
      </a:accent4>
      <a:accent5>
        <a:srgbClr val="F4A82D"/>
      </a:accent5>
      <a:accent6>
        <a:srgbClr val="AC3905"/>
      </a:accent6>
      <a:hlink>
        <a:srgbClr val="0745AB"/>
      </a:hlink>
      <a:folHlink>
        <a:srgbClr val="0745AB"/>
      </a:folHlink>
    </a:clrScheme>
    <a:fontScheme name="GE_Font_2013">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GE_PPT_2013_120213</Template>
  <TotalTime>9556</TotalTime>
  <Words>1775</Words>
  <Application>Microsoft Office PowerPoint</Application>
  <PresentationFormat>On-screen Show (4:3)</PresentationFormat>
  <Paragraphs>310</Paragraphs>
  <Slides>31</Slides>
  <Notes>16</Notes>
  <HiddenSlides>0</HiddenSlides>
  <MMClips>0</MMClips>
  <ScaleCrop>false</ScaleCrop>
  <HeadingPairs>
    <vt:vector size="4" baseType="variant">
      <vt:variant>
        <vt:lpstr>Theme</vt:lpstr>
      </vt:variant>
      <vt:variant>
        <vt:i4>13</vt:i4>
      </vt:variant>
      <vt:variant>
        <vt:lpstr>Slide Titles</vt:lpstr>
      </vt:variant>
      <vt:variant>
        <vt:i4>31</vt:i4>
      </vt:variant>
    </vt:vector>
  </HeadingPairs>
  <TitlesOfParts>
    <vt:vector size="44" baseType="lpstr">
      <vt:lpstr>GE_PPT_2013_120213</vt:lpstr>
      <vt:lpstr>GE_Green</vt:lpstr>
      <vt:lpstr>GE_Blue</vt:lpstr>
      <vt:lpstr>GE_Purple</vt:lpstr>
      <vt:lpstr>GE_Red</vt:lpstr>
      <vt:lpstr>GE_Gray</vt:lpstr>
      <vt:lpstr>GE_PPT_2013_112613</vt:lpstr>
      <vt:lpstr>1_GE_Green</vt:lpstr>
      <vt:lpstr>1_GE_Purple</vt:lpstr>
      <vt:lpstr>1_GE_Red</vt:lpstr>
      <vt:lpstr>1_GE_Gray</vt:lpstr>
      <vt:lpstr>GE Software Presentation Template</vt:lpstr>
      <vt:lpstr>1_GE Software Presentation Template</vt:lpstr>
      <vt:lpstr>  IoT: What Is in It for Java Professionals?  [BOF4433] </vt:lpstr>
      <vt:lpstr>Abstract – To be Removed</vt:lpstr>
      <vt:lpstr>Agenda</vt:lpstr>
      <vt:lpstr>IoT is at the Peak of Hype </vt:lpstr>
      <vt:lpstr>Industrial Internet Computing Paradigm</vt:lpstr>
      <vt:lpstr>Industrial IoT – Reference Architecture Compliance</vt:lpstr>
      <vt:lpstr>Cloud v/s Fog Computing</vt:lpstr>
      <vt:lpstr>What do I do as a Java Professional to be Ready for the Future? </vt:lpstr>
      <vt:lpstr>Now is the Time – Industrial Internet is not just a hype anymore! </vt:lpstr>
      <vt:lpstr>PowerPoint Presentation</vt:lpstr>
      <vt:lpstr>PowerPoint Presentation</vt:lpstr>
      <vt:lpstr>Microservices</vt:lpstr>
      <vt:lpstr> </vt:lpstr>
      <vt:lpstr> </vt:lpstr>
      <vt:lpstr>Polyglot Microservice Architecture</vt:lpstr>
      <vt:lpstr>PowerPoint Presentation</vt:lpstr>
      <vt:lpstr>Microservices Ecosystem </vt:lpstr>
      <vt:lpstr>API Gateway Pattern :</vt:lpstr>
      <vt:lpstr>API Gateway Pattern :</vt:lpstr>
      <vt:lpstr>API Gateway Pattern Benefits:</vt:lpstr>
      <vt:lpstr>Circuit Breaker Pattern :</vt:lpstr>
      <vt:lpstr>PowerPoint Presentation</vt:lpstr>
      <vt:lpstr>Circuit Breaker Pattern Benefits:</vt:lpstr>
      <vt:lpstr>Cache Pattern :</vt:lpstr>
      <vt:lpstr>Cache Pattern Benefits:</vt:lpstr>
      <vt:lpstr>Health Endpoint Monitoring Pattern:</vt:lpstr>
      <vt:lpstr>Health Endpoint Monitoring Pattern Benefits:</vt:lpstr>
      <vt:lpstr>References :</vt:lpstr>
      <vt:lpstr>PowerPoint Presentation</vt:lpstr>
      <vt:lpstr>About Shyam@GE</vt:lpstr>
      <vt:lpstr>About JT@GE</vt:lpstr>
    </vt:vector>
  </TitlesOfParts>
  <Company>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have the latest version?</dc:title>
  <dc:creator>Michelle Marcinko</dc:creator>
  <cp:lastModifiedBy>GE User</cp:lastModifiedBy>
  <cp:revision>328</cp:revision>
  <cp:lastPrinted>2014-01-22T23:43:26Z</cp:lastPrinted>
  <dcterms:created xsi:type="dcterms:W3CDTF">2014-01-08T14:03:43Z</dcterms:created>
  <dcterms:modified xsi:type="dcterms:W3CDTF">2015-10-21T22:39:17Z</dcterms:modified>
</cp:coreProperties>
</file>