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Lst>
  <p:sldSz cy="5143500" cx="9144000"/>
  <p:notesSz cx="6858000" cy="9144000"/>
  <p:embeddedFontLst>
    <p:embeddedFont>
      <p:font typeface="Average"/>
      <p:regular r:id="rId57"/>
    </p:embeddedFont>
    <p:embeddedFont>
      <p:font typeface="Oswald"/>
      <p:regular r:id="rId58"/>
      <p:bold r:id="rId59"/>
    </p:embeddedFont>
  </p:embeddedFontLst>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Author clrIdx="0" id="0" initials="" lastIdx="8" name="Stu Hood"/>
  <p:cmAuthor clrIdx="1" id="1" initials="" lastIdx="5" name="Eric Ayers"/>
  <p:cmAuthor clrIdx="2" id="2" initials="" lastIdx="2" name="Benjy Weinberge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1AF59348-A3C1-49B5-AB6F-BC9096C30510}">
  <a:tblStyle styleId="{1AF59348-A3C1-49B5-AB6F-BC9096C30510}" styleName="Table_0">
    <a:wholeTbl>
      <a:tcStyle>
        <a:tcBdr>
          <a:left>
            <a:ln cap="flat" cmpd="sng" w="9525">
              <a:solidFill>
                <a:srgbClr val="000000"/>
              </a:solidFill>
              <a:prstDash val="solid"/>
              <a:round/>
              <a:headEnd len="med" w="med" type="none"/>
              <a:tailEnd len="med" w="med" type="none"/>
            </a:ln>
          </a:left>
          <a:right>
            <a:ln cap="flat" cmpd="sng" w="9525">
              <a:solidFill>
                <a:srgbClr val="000000"/>
              </a:solidFill>
              <a:prstDash val="solid"/>
              <a:round/>
              <a:headEnd len="med" w="med" type="none"/>
              <a:tailEnd len="med" w="med" type="none"/>
            </a:ln>
          </a:right>
          <a:top>
            <a:ln cap="flat" cmpd="sng" w="9525">
              <a:solidFill>
                <a:srgbClr val="000000"/>
              </a:solidFill>
              <a:prstDash val="solid"/>
              <a:round/>
              <a:headEnd len="med" w="med" type="none"/>
              <a:tailEnd len="med" w="med" type="none"/>
            </a:ln>
          </a:top>
          <a:bottom>
            <a:ln cap="flat" cmpd="sng" w="9525">
              <a:solidFill>
                <a:srgbClr val="000000"/>
              </a:solidFill>
              <a:prstDash val="solid"/>
              <a:round/>
              <a:headEnd len="med" w="med" type="none"/>
              <a:tailEnd len="med" w="med" type="none"/>
            </a:ln>
          </a:bottom>
          <a:insideH>
            <a:ln cap="flat" cmpd="sng" w="9525">
              <a:solidFill>
                <a:srgbClr val="000000"/>
              </a:solidFill>
              <a:prstDash val="solid"/>
              <a:round/>
              <a:headEnd len="med" w="med" type="none"/>
              <a:tailEnd len="med" w="med" type="none"/>
            </a:ln>
          </a:insideH>
          <a:insideV>
            <a:ln cap="flat" cmpd="sng" w="9525">
              <a:solidFill>
                <a:srgbClr val="000000"/>
              </a:solidFill>
              <a:prstDash val="solid"/>
              <a:round/>
              <a:headEnd len="med" w="med" type="none"/>
              <a:tailEnd len="med" w="med" type="none"/>
            </a:ln>
          </a:insideV>
        </a:tcBdr>
      </a:tcStyle>
    </a:wholeTb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Average-regular.fntdata"/><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Oswald-bold.fntdata"/><Relationship Id="rId14" Type="http://schemas.openxmlformats.org/officeDocument/2006/relationships/slide" Target="slides/slide8.xml"/><Relationship Id="rId58" Type="http://schemas.openxmlformats.org/officeDocument/2006/relationships/font" Target="fonts/Oswald-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2" idx="2">
    <p:pos x="6000" y="0"/>
    <p:text>I'm not sure what the analogy is here... Isn't the picture on the left preferable, when discussing garbage?</p:text>
  </p:cm>
  <p:cm authorId="1" idx="5">
    <p:pos x="6000" y="100"/>
    <p:text>Not if you have bulldozer...  We don't have to keep this slide, but I did want to sort of talk about the gut reaction, "this is a dumb idea"</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0" idx="1">
    <p:pos x="6000" y="0"/>
    <p:text>Also, "cross project integration testing" is just called "testing" in this model.</p:text>
  </p:cm>
  <p:cm authorId="0" idx="2">
    <p:pos x="6000" y="100"/>
    <p:text>And, `git-bisect` against complete history rather than sparse history.</p:text>
  </p:cm>
  <p:cm authorId="0" idx="6">
    <p:pos x="6000" y="200"/>
    <p:text>Or "share" binaries at all, in the common case.</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0" idx="5">
    <p:pos x="6000" y="0"/>
    <p:text>Worth nothing that this will be improved in Scala 2.12.x via the JDK8 lambda infrastructure</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0" idx="4">
    <p:pos x="6000" y="0"/>
    <p:text>Worth driving home that this occurs without any manual version bumping or snapshotting, which seems to be how versioned shops do this.</p:text>
  </p:cm>
  <p:cm authorId="1" idx="3">
    <p:pos x="6000" y="100"/>
    <p:text>It would be nice to add a little diagram about how CI reads and writes to the buildcache and developer workstations use it as a read cache (which I assume is how you have it setup)</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1" idx="2">
    <p:pos x="6000" y="0"/>
    <p:text>+benjy@foursquare.com I think +stuhood@twitter.com  wanted to take this one</p:text>
  </p:cm>
  <p:cm authorId="0" idx="7">
    <p:pos x="6000" y="100"/>
    <p:text>I'm fine either way... can sanity check things in here.</p:text>
  </p:cm>
  <p:cm authorId="2" idx="1">
    <p:pos x="6000" y="200"/>
    <p:text>I'm fine with that, I mostly wanted to talk about caching and dependency management. 
Maybe it makes sense if I go first, to talk about the basic blaze/pants concepts re fine-grained deps, and how they enable caching. That will then segue into Stu talking about the more advanced topics of incremental compilation and concurrent compilation, followed by Eric talking about Square's evolution from Maven to Pants, based on all the Pants features previously mentioned.
That would provide the narrative arc I was looking for.</p:text>
  </p:cm>
  <p:cm authorId="0" idx="8">
    <p:pos x="6000" y="300"/>
    <p:text>Yea, I like that.</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1" idx="1">
    <p:pos x="6000" y="0"/>
    <p:text>I originally did this with a bunch of calls to find and wc -l.  `./pants cloc ::` is much easier!</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0" idx="3">
    <p:pos x="6000" y="0"/>
    <p:text>Lowercase?</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m authorId="1" idx="4">
    <p:pos x="6000" y="0"/>
    <p:text>This diagram is generated in word for mac 2011.</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 name="Shape 63"/>
        <p:cNvGrpSpPr/>
        <p:nvPr/>
      </p:nvGrpSpPr>
      <p:grpSpPr>
        <a:xfrm>
          <a:off x="0" y="0"/>
          <a:ext cx="0" cy="0"/>
          <a:chOff x="0" y="0"/>
          <a:chExt cx="0" cy="0"/>
        </a:xfrm>
      </p:grpSpPr>
      <p:sp>
        <p:nvSpPr>
          <p:cNvPr id="64" name="Shape 64"/>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5" name="Shape 6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5" name="Shape 15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The commons jar case + perl script -&gt; fine grained dependencies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3" name="Shape 20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9" name="Shape 209"/>
        <p:cNvGrpSpPr/>
        <p:nvPr/>
      </p:nvGrpSpPr>
      <p:grpSpPr>
        <a:xfrm>
          <a:off x="0" y="0"/>
          <a:ext cx="0" cy="0"/>
          <a:chOff x="0" y="0"/>
          <a:chExt cx="0" cy="0"/>
        </a:xfrm>
      </p:grpSpPr>
      <p:sp>
        <p:nvSpPr>
          <p:cNvPr id="210" name="Shape 2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1" name="Shape 21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5" name="Shape 215"/>
        <p:cNvGrpSpPr/>
        <p:nvPr/>
      </p:nvGrpSpPr>
      <p:grpSpPr>
        <a:xfrm>
          <a:off x="0" y="0"/>
          <a:ext cx="0" cy="0"/>
          <a:chOff x="0" y="0"/>
          <a:chExt cx="0" cy="0"/>
        </a:xfrm>
      </p:grpSpPr>
      <p:sp>
        <p:nvSpPr>
          <p:cNvPr id="216" name="Shape 2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7" name="Shape 217"/>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a:t>LoC- not counting blank and comment lines. </a:t>
            </a:r>
          </a:p>
          <a:p>
            <a:pPr lvl="0" rtl="0">
              <a:spcBef>
                <a:spcPts val="0"/>
              </a:spcBef>
              <a:buNone/>
            </a:pPr>
            <a:r>
              <a:rPr lang="en"/>
              <a:t>Also have another ~1M lines of HTML/JS/Python/CSS etc.</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1" name="Shape 221"/>
        <p:cNvGrpSpPr/>
        <p:nvPr/>
      </p:nvGrpSpPr>
      <p:grpSpPr>
        <a:xfrm>
          <a:off x="0" y="0"/>
          <a:ext cx="0" cy="0"/>
          <a:chOff x="0" y="0"/>
          <a:chExt cx="0" cy="0"/>
        </a:xfrm>
      </p:grpSpPr>
      <p:sp>
        <p:nvSpPr>
          <p:cNvPr id="222" name="Shape 2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3" name="Shape 22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To be fair, it’s doing a lot more work. The joke is that it has two handicaps: the language it has to compile is Scala, and the language it’s written in is Scala.</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9" name="Shape 229"/>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sz="1400"/>
              <a:t>These numbers were drawn from two real projects. If anything the Java project is atypical and has a relatively high number of classfiles per source. As you can see, there are 5x-10x differences.</a:t>
            </a:r>
          </a:p>
          <a:p>
            <a:pPr rtl="0">
              <a:spcBef>
                <a:spcPts val="0"/>
              </a:spcBef>
              <a:buNone/>
            </a:pPr>
            <a:r>
              <a:t/>
            </a:r>
            <a:endParaRPr sz="1400"/>
          </a:p>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3" name="Shape 233"/>
        <p:cNvGrpSpPr/>
        <p:nvPr/>
      </p:nvGrpSpPr>
      <p:grpSpPr>
        <a:xfrm>
          <a:off x="0" y="0"/>
          <a:ext cx="0" cy="0"/>
          <a:chOff x="0" y="0"/>
          <a:chExt cx="0" cy="0"/>
        </a:xfrm>
      </p:grpSpPr>
      <p:sp>
        <p:nvSpPr>
          <p:cNvPr id="234" name="Shape 2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35" name="Shape 235"/>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sz="1400"/>
              <a:t>What I mean by that is that once you do all the obvious optimizations, your build performance is (at best) a linear function of the amount of code you feed to the compiler. So making builds faster ends up meaning feeding less code to the compiler. </a:t>
            </a:r>
          </a:p>
          <a:p>
            <a:pPr rtl="0">
              <a:spcBef>
                <a:spcPts val="0"/>
              </a:spcBef>
              <a:buNone/>
            </a:pPr>
            <a:r>
              <a:t/>
            </a:r>
            <a:endParaRPr sz="1400"/>
          </a:p>
          <a:p>
            <a:pPr rtl="0">
              <a:spcBef>
                <a:spcPts val="0"/>
              </a:spcBef>
              <a:buNone/>
            </a:pPr>
            <a:r>
              <a:rPr lang="en" sz="1400"/>
              <a:t>You may also be wondering about concurrent/distributed builds: Twitter’s talk will address that??</a:t>
            </a:r>
          </a:p>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9" name="Shape 239"/>
        <p:cNvGrpSpPr/>
        <p:nvPr/>
      </p:nvGrpSpPr>
      <p:grpSpPr>
        <a:xfrm>
          <a:off x="0" y="0"/>
          <a:ext cx="0" cy="0"/>
          <a:chOff x="0" y="0"/>
          <a:chExt cx="0" cy="0"/>
        </a:xfrm>
      </p:grpSpPr>
      <p:sp>
        <p:nvSpPr>
          <p:cNvPr id="240" name="Shape 2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41" name="Shape 24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sz="1400"/>
              <a:t>These of course apply to any language. Scala just makes them necessary sooner, and at lower scale.</a:t>
            </a:r>
          </a:p>
          <a:p>
            <a:pPr lvl="0" rtl="0">
              <a:spcBef>
                <a:spcPts val="0"/>
              </a:spcBef>
              <a:buNone/>
            </a:pPr>
            <a:r>
              <a:t/>
            </a:r>
            <a:endParaRPr sz="1400"/>
          </a:p>
          <a:p>
            <a:pPr lvl="0" rtl="0">
              <a:spcBef>
                <a:spcPts val="0"/>
              </a:spcBef>
              <a:buNone/>
            </a:pPr>
            <a:r>
              <a:rPr lang="en" sz="1400"/>
              <a:t>These are all features that Pants supports (in some cases, we developed that support).</a:t>
            </a:r>
          </a:p>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1" name="Shape 261"/>
        <p:cNvGrpSpPr/>
        <p:nvPr/>
      </p:nvGrpSpPr>
      <p:grpSpPr>
        <a:xfrm>
          <a:off x="0" y="0"/>
          <a:ext cx="0" cy="0"/>
          <a:chOff x="0" y="0"/>
          <a:chExt cx="0" cy="0"/>
        </a:xfrm>
      </p:grpSpPr>
      <p:sp>
        <p:nvSpPr>
          <p:cNvPr id="262" name="Shape 2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63" name="Shape 263"/>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sz="1400"/>
              <a:t>In this and in subsequent diagrams, the green nodes are where dependency information lives. I.e., they mark the atoms of your build. Note that in this simple case there is no dependency information. </a:t>
            </a:r>
          </a:p>
          <a:p>
            <a:pPr rtl="0">
              <a:spcBef>
                <a:spcPts val="0"/>
              </a:spcBef>
              <a:buNone/>
            </a:pPr>
            <a:r>
              <a:t/>
            </a:r>
            <a:endParaRPr sz="1400"/>
          </a:p>
          <a:p>
            <a:pPr lvl="0" rtl="0">
              <a:spcBef>
                <a:spcPts val="0"/>
              </a:spcBef>
              <a:buNone/>
            </a:pPr>
            <a:r>
              <a:rPr lang="en" sz="1400"/>
              <a:t>Building something like this is easy using tools in the Ant/Maven/SBT family. You point them at the root of your source tree and that’s about it. But of course you have to build everything in order to build anything.</a:t>
            </a:r>
          </a:p>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4" name="Shape 314"/>
        <p:cNvGrpSpPr/>
        <p:nvPr/>
      </p:nvGrpSpPr>
      <p:grpSpPr>
        <a:xfrm>
          <a:off x="0" y="0"/>
          <a:ext cx="0" cy="0"/>
          <a:chOff x="0" y="0"/>
          <a:chExt cx="0" cy="0"/>
        </a:xfrm>
      </p:grpSpPr>
      <p:sp>
        <p:nvSpPr>
          <p:cNvPr id="315" name="Shape 3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16" name="Shape 316"/>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sz="1400"/>
              <a:t>Next iteration: subprojects. Now you only have to build the project (library or binary) you’re working on, and all the projects it transitively depends on. The atoms are still entire source (package) trees, as that’s what tools like SBT understand. </a:t>
            </a:r>
          </a:p>
          <a:p>
            <a:pPr rtl="0">
              <a:spcBef>
                <a:spcPts val="0"/>
              </a:spcBef>
              <a:buNone/>
            </a:pPr>
            <a:r>
              <a:t/>
            </a:r>
            <a:endParaRPr sz="1400"/>
          </a:p>
          <a:p>
            <a:pPr lvl="0" rtl="0">
              <a:spcBef>
                <a:spcPts val="0"/>
              </a:spcBef>
              <a:buNone/>
            </a:pPr>
            <a:r>
              <a:rPr lang="en" sz="1400"/>
              <a:t>But this only takes you so far. You can imagine having a few of these subprojects. Maybe 10? 20? 50? You certainly wouldn’t want thousands of them. Each of these is in many ways a separate codebase. Each one you add makes it hard to find, navigate and share code. They lead to a balkanized codebase, which hurts the productivity and the cohesion of your engineering team.</a:t>
            </a:r>
          </a:p>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 name="Shape 74"/>
        <p:cNvGrpSpPr/>
        <p:nvPr/>
      </p:nvGrpSpPr>
      <p:grpSpPr>
        <a:xfrm>
          <a:off x="0" y="0"/>
          <a:ext cx="0" cy="0"/>
          <a:chOff x="0" y="0"/>
          <a:chExt cx="0" cy="0"/>
        </a:xfrm>
      </p:grpSpPr>
      <p:sp>
        <p:nvSpPr>
          <p:cNvPr id="75" name="Shape 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6" name="Shape 7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5" name="Shape 345"/>
        <p:cNvGrpSpPr/>
        <p:nvPr/>
      </p:nvGrpSpPr>
      <p:grpSpPr>
        <a:xfrm>
          <a:off x="0" y="0"/>
          <a:ext cx="0" cy="0"/>
          <a:chOff x="0" y="0"/>
          <a:chExt cx="0" cy="0"/>
        </a:xfrm>
      </p:grpSpPr>
      <p:sp>
        <p:nvSpPr>
          <p:cNvPr id="346" name="Shape 3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47" name="Shape 347"/>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sz="1400"/>
              <a:t>To get really fine-grained dependency management, at the level of a single JVM package (more or less) we need a build system that can understand dependencies inside a single source tree. </a:t>
            </a:r>
          </a:p>
          <a:p>
            <a:pPr rtl="0">
              <a:spcBef>
                <a:spcPts val="0"/>
              </a:spcBef>
              <a:buNone/>
            </a:pPr>
            <a:r>
              <a:t/>
            </a:r>
            <a:endParaRPr sz="1400"/>
          </a:p>
          <a:p>
            <a:pPr lvl="0" rtl="0">
              <a:spcBef>
                <a:spcPts val="0"/>
              </a:spcBef>
              <a:buNone/>
            </a:pPr>
            <a:r>
              <a:rPr lang="en" sz="1400"/>
              <a:t>This is the Blaze model: code lives in a single shared source tree, and a build graph, specifically a DAG, is expressed in BUILD files that live alongside the code.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1" name="Shape 351"/>
        <p:cNvGrpSpPr/>
        <p:nvPr/>
      </p:nvGrpSpPr>
      <p:grpSpPr>
        <a:xfrm>
          <a:off x="0" y="0"/>
          <a:ext cx="0" cy="0"/>
          <a:chOff x="0" y="0"/>
          <a:chExt cx="0" cy="0"/>
        </a:xfrm>
      </p:grpSpPr>
      <p:sp>
        <p:nvSpPr>
          <p:cNvPr id="352" name="Shape 3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53" name="Shape 35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sz="1400"/>
          </a:p>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7" name="Shape 357"/>
        <p:cNvGrpSpPr/>
        <p:nvPr/>
      </p:nvGrpSpPr>
      <p:grpSpPr>
        <a:xfrm>
          <a:off x="0" y="0"/>
          <a:ext cx="0" cy="0"/>
          <a:chOff x="0" y="0"/>
          <a:chExt cx="0" cy="0"/>
        </a:xfrm>
      </p:grpSpPr>
      <p:sp>
        <p:nvSpPr>
          <p:cNvPr id="358" name="Shape 3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59" name="Shape 35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sz="1400"/>
          </a:p>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3" name="Shape 363"/>
        <p:cNvGrpSpPr/>
        <p:nvPr/>
      </p:nvGrpSpPr>
      <p:grpSpPr>
        <a:xfrm>
          <a:off x="0" y="0"/>
          <a:ext cx="0" cy="0"/>
          <a:chOff x="0" y="0"/>
          <a:chExt cx="0" cy="0"/>
        </a:xfrm>
      </p:grpSpPr>
      <p:sp>
        <p:nvSpPr>
          <p:cNvPr id="364" name="Shape 3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65" name="Shape 36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sz="1400"/>
          </a:p>
          <a:p>
            <a:pPr lvl="0" rtl="0">
              <a:spcBef>
                <a:spcPts val="0"/>
              </a:spcBef>
              <a:buNone/>
            </a:pPr>
            <a:r>
              <a:rPr lang="en"/>
              <a:t>You may wonder why we needed Pants at all, if SBT can invalidate per-source file (even more fine-grained than per-target). Answer: SBT’s invalidation relies on very heavyweight analysis, and it has to see the world. It becomes infeasible above high hundreds - low thousands of source files.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1" name="Shape 371"/>
        <p:cNvGrpSpPr/>
        <p:nvPr/>
      </p:nvGrpSpPr>
      <p:grpSpPr>
        <a:xfrm>
          <a:off x="0" y="0"/>
          <a:ext cx="0" cy="0"/>
          <a:chOff x="0" y="0"/>
          <a:chExt cx="0" cy="0"/>
        </a:xfrm>
      </p:grpSpPr>
      <p:sp>
        <p:nvSpPr>
          <p:cNvPr id="372" name="Shape 3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73" name="Shape 37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7" name="Shape 377"/>
        <p:cNvGrpSpPr/>
        <p:nvPr/>
      </p:nvGrpSpPr>
      <p:grpSpPr>
        <a:xfrm>
          <a:off x="0" y="0"/>
          <a:ext cx="0" cy="0"/>
          <a:chOff x="0" y="0"/>
          <a:chExt cx="0" cy="0"/>
        </a:xfrm>
      </p:grpSpPr>
      <p:sp>
        <p:nvSpPr>
          <p:cNvPr id="378" name="Shape 3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79" name="Shape 37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3" name="Shape 383"/>
        <p:cNvGrpSpPr/>
        <p:nvPr/>
      </p:nvGrpSpPr>
      <p:grpSpPr>
        <a:xfrm>
          <a:off x="0" y="0"/>
          <a:ext cx="0" cy="0"/>
          <a:chOff x="0" y="0"/>
          <a:chExt cx="0" cy="0"/>
        </a:xfrm>
      </p:grpSpPr>
      <p:sp>
        <p:nvSpPr>
          <p:cNvPr id="384" name="Shape 3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85" name="Shape 38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9" name="Shape 389"/>
        <p:cNvGrpSpPr/>
        <p:nvPr/>
      </p:nvGrpSpPr>
      <p:grpSpPr>
        <a:xfrm>
          <a:off x="0" y="0"/>
          <a:ext cx="0" cy="0"/>
          <a:chOff x="0" y="0"/>
          <a:chExt cx="0" cy="0"/>
        </a:xfrm>
      </p:grpSpPr>
      <p:sp>
        <p:nvSpPr>
          <p:cNvPr id="390" name="Shape 3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91" name="Shape 39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5" name="Shape 395"/>
        <p:cNvGrpSpPr/>
        <p:nvPr/>
      </p:nvGrpSpPr>
      <p:grpSpPr>
        <a:xfrm>
          <a:off x="0" y="0"/>
          <a:ext cx="0" cy="0"/>
          <a:chOff x="0" y="0"/>
          <a:chExt cx="0" cy="0"/>
        </a:xfrm>
      </p:grpSpPr>
      <p:sp>
        <p:nvSpPr>
          <p:cNvPr id="396" name="Shape 3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97" name="Shape 39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1" name="Shape 401"/>
        <p:cNvGrpSpPr/>
        <p:nvPr/>
      </p:nvGrpSpPr>
      <p:grpSpPr>
        <a:xfrm>
          <a:off x="0" y="0"/>
          <a:ext cx="0" cy="0"/>
          <a:chOff x="0" y="0"/>
          <a:chExt cx="0" cy="0"/>
        </a:xfrm>
      </p:grpSpPr>
      <p:sp>
        <p:nvSpPr>
          <p:cNvPr id="402" name="Shape 4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03" name="Shape 40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5" name="Shape 85"/>
        <p:cNvGrpSpPr/>
        <p:nvPr/>
      </p:nvGrpSpPr>
      <p:grpSpPr>
        <a:xfrm>
          <a:off x="0" y="0"/>
          <a:ext cx="0" cy="0"/>
          <a:chOff x="0" y="0"/>
          <a:chExt cx="0" cy="0"/>
        </a:xfrm>
      </p:grpSpPr>
      <p:sp>
        <p:nvSpPr>
          <p:cNvPr id="86" name="Shape 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7" name="Shape 8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Benjy motivates code structure and BUILD structure in his series from single -&gt; multi-project -&gt; blaze style, so here just bring this in as a sketch.</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7" name="Shape 407"/>
        <p:cNvGrpSpPr/>
        <p:nvPr/>
      </p:nvGrpSpPr>
      <p:grpSpPr>
        <a:xfrm>
          <a:off x="0" y="0"/>
          <a:ext cx="0" cy="0"/>
          <a:chOff x="0" y="0"/>
          <a:chExt cx="0" cy="0"/>
        </a:xfrm>
      </p:grpSpPr>
      <p:sp>
        <p:nvSpPr>
          <p:cNvPr id="408" name="Shape 4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09" name="Shape 40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5" name="Shape 415"/>
        <p:cNvGrpSpPr/>
        <p:nvPr/>
      </p:nvGrpSpPr>
      <p:grpSpPr>
        <a:xfrm>
          <a:off x="0" y="0"/>
          <a:ext cx="0" cy="0"/>
          <a:chOff x="0" y="0"/>
          <a:chExt cx="0" cy="0"/>
        </a:xfrm>
      </p:grpSpPr>
      <p:sp>
        <p:nvSpPr>
          <p:cNvPr id="416" name="Shape 4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17" name="Shape 41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5" name="Shape 425"/>
        <p:cNvGrpSpPr/>
        <p:nvPr/>
      </p:nvGrpSpPr>
      <p:grpSpPr>
        <a:xfrm>
          <a:off x="0" y="0"/>
          <a:ext cx="0" cy="0"/>
          <a:chOff x="0" y="0"/>
          <a:chExt cx="0" cy="0"/>
        </a:xfrm>
      </p:grpSpPr>
      <p:sp>
        <p:nvSpPr>
          <p:cNvPr id="426" name="Shape 4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27" name="Shape 42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7" name="Shape 437"/>
        <p:cNvGrpSpPr/>
        <p:nvPr/>
      </p:nvGrpSpPr>
      <p:grpSpPr>
        <a:xfrm>
          <a:off x="0" y="0"/>
          <a:ext cx="0" cy="0"/>
          <a:chOff x="0" y="0"/>
          <a:chExt cx="0" cy="0"/>
        </a:xfrm>
      </p:grpSpPr>
      <p:sp>
        <p:nvSpPr>
          <p:cNvPr id="438" name="Shape 4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39" name="Shape 43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3" name="Shape 443"/>
        <p:cNvGrpSpPr/>
        <p:nvPr/>
      </p:nvGrpSpPr>
      <p:grpSpPr>
        <a:xfrm>
          <a:off x="0" y="0"/>
          <a:ext cx="0" cy="0"/>
          <a:chOff x="0" y="0"/>
          <a:chExt cx="0" cy="0"/>
        </a:xfrm>
      </p:grpSpPr>
      <p:sp>
        <p:nvSpPr>
          <p:cNvPr id="444" name="Shape 4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45" name="Shape 44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9" name="Shape 449"/>
        <p:cNvGrpSpPr/>
        <p:nvPr/>
      </p:nvGrpSpPr>
      <p:grpSpPr>
        <a:xfrm>
          <a:off x="0" y="0"/>
          <a:ext cx="0" cy="0"/>
          <a:chOff x="0" y="0"/>
          <a:chExt cx="0" cy="0"/>
        </a:xfrm>
      </p:grpSpPr>
      <p:sp>
        <p:nvSpPr>
          <p:cNvPr id="450" name="Shape 4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51" name="Shape 45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8" name="Shape 458"/>
        <p:cNvGrpSpPr/>
        <p:nvPr/>
      </p:nvGrpSpPr>
      <p:grpSpPr>
        <a:xfrm>
          <a:off x="0" y="0"/>
          <a:ext cx="0" cy="0"/>
          <a:chOff x="0" y="0"/>
          <a:chExt cx="0" cy="0"/>
        </a:xfrm>
      </p:grpSpPr>
      <p:sp>
        <p:nvSpPr>
          <p:cNvPr id="459" name="Shape 4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60" name="Shape 46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5" name="Shape 465"/>
        <p:cNvGrpSpPr/>
        <p:nvPr/>
      </p:nvGrpSpPr>
      <p:grpSpPr>
        <a:xfrm>
          <a:off x="0" y="0"/>
          <a:ext cx="0" cy="0"/>
          <a:chOff x="0" y="0"/>
          <a:chExt cx="0" cy="0"/>
        </a:xfrm>
      </p:grpSpPr>
      <p:sp>
        <p:nvSpPr>
          <p:cNvPr id="466" name="Shape 4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67" name="Shape 46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2" name="Shape 472"/>
        <p:cNvGrpSpPr/>
        <p:nvPr/>
      </p:nvGrpSpPr>
      <p:grpSpPr>
        <a:xfrm>
          <a:off x="0" y="0"/>
          <a:ext cx="0" cy="0"/>
          <a:chOff x="0" y="0"/>
          <a:chExt cx="0" cy="0"/>
        </a:xfrm>
      </p:grpSpPr>
      <p:sp>
        <p:nvSpPr>
          <p:cNvPr id="473" name="Shape 4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74" name="Shape 47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8" name="Shape 478"/>
        <p:cNvGrpSpPr/>
        <p:nvPr/>
      </p:nvGrpSpPr>
      <p:grpSpPr>
        <a:xfrm>
          <a:off x="0" y="0"/>
          <a:ext cx="0" cy="0"/>
          <a:chOff x="0" y="0"/>
          <a:chExt cx="0" cy="0"/>
        </a:xfrm>
      </p:grpSpPr>
      <p:sp>
        <p:nvSpPr>
          <p:cNvPr id="479" name="Shape 4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80" name="Shape 48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1" name="Shape 91"/>
        <p:cNvGrpSpPr/>
        <p:nvPr/>
      </p:nvGrpSpPr>
      <p:grpSpPr>
        <a:xfrm>
          <a:off x="0" y="0"/>
          <a:ext cx="0" cy="0"/>
          <a:chOff x="0" y="0"/>
          <a:chExt cx="0" cy="0"/>
        </a:xfrm>
      </p:grpSpPr>
      <p:sp>
        <p:nvSpPr>
          <p:cNvPr id="92" name="Shape 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3" name="Shape 9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5" name="Shape 485"/>
        <p:cNvGrpSpPr/>
        <p:nvPr/>
      </p:nvGrpSpPr>
      <p:grpSpPr>
        <a:xfrm>
          <a:off x="0" y="0"/>
          <a:ext cx="0" cy="0"/>
          <a:chOff x="0" y="0"/>
          <a:chExt cx="0" cy="0"/>
        </a:xfrm>
      </p:grpSpPr>
      <p:sp>
        <p:nvSpPr>
          <p:cNvPr id="486" name="Shape 4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87" name="Shape 48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7" name="Shape 497"/>
        <p:cNvGrpSpPr/>
        <p:nvPr/>
      </p:nvGrpSpPr>
      <p:grpSpPr>
        <a:xfrm>
          <a:off x="0" y="0"/>
          <a:ext cx="0" cy="0"/>
          <a:chOff x="0" y="0"/>
          <a:chExt cx="0" cy="0"/>
        </a:xfrm>
      </p:grpSpPr>
      <p:sp>
        <p:nvSpPr>
          <p:cNvPr id="498" name="Shape 4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99" name="Shape 49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2" name="Shape 512"/>
        <p:cNvGrpSpPr/>
        <p:nvPr/>
      </p:nvGrpSpPr>
      <p:grpSpPr>
        <a:xfrm>
          <a:off x="0" y="0"/>
          <a:ext cx="0" cy="0"/>
          <a:chOff x="0" y="0"/>
          <a:chExt cx="0" cy="0"/>
        </a:xfrm>
      </p:grpSpPr>
      <p:sp>
        <p:nvSpPr>
          <p:cNvPr id="513" name="Shape 5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14" name="Shape 51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9" name="Shape 519"/>
        <p:cNvGrpSpPr/>
        <p:nvPr/>
      </p:nvGrpSpPr>
      <p:grpSpPr>
        <a:xfrm>
          <a:off x="0" y="0"/>
          <a:ext cx="0" cy="0"/>
          <a:chOff x="0" y="0"/>
          <a:chExt cx="0" cy="0"/>
        </a:xfrm>
      </p:grpSpPr>
      <p:sp>
        <p:nvSpPr>
          <p:cNvPr id="520" name="Shape 5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21" name="Shape 52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7" name="Shape 527"/>
        <p:cNvGrpSpPr/>
        <p:nvPr/>
      </p:nvGrpSpPr>
      <p:grpSpPr>
        <a:xfrm>
          <a:off x="0" y="0"/>
          <a:ext cx="0" cy="0"/>
          <a:chOff x="0" y="0"/>
          <a:chExt cx="0" cy="0"/>
        </a:xfrm>
      </p:grpSpPr>
      <p:sp>
        <p:nvSpPr>
          <p:cNvPr id="528" name="Shape 5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29" name="Shape 52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4" name="Shape 534"/>
        <p:cNvGrpSpPr/>
        <p:nvPr/>
      </p:nvGrpSpPr>
      <p:grpSpPr>
        <a:xfrm>
          <a:off x="0" y="0"/>
          <a:ext cx="0" cy="0"/>
          <a:chOff x="0" y="0"/>
          <a:chExt cx="0" cy="0"/>
        </a:xfrm>
      </p:grpSpPr>
      <p:sp>
        <p:nvSpPr>
          <p:cNvPr id="535" name="Shape 5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36" name="Shape 53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0" name="Shape 540"/>
        <p:cNvGrpSpPr/>
        <p:nvPr/>
      </p:nvGrpSpPr>
      <p:grpSpPr>
        <a:xfrm>
          <a:off x="0" y="0"/>
          <a:ext cx="0" cy="0"/>
          <a:chOff x="0" y="0"/>
          <a:chExt cx="0" cy="0"/>
        </a:xfrm>
      </p:grpSpPr>
      <p:sp>
        <p:nvSpPr>
          <p:cNvPr id="541" name="Shape 5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42" name="Shape 54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6" name="Shape 546"/>
        <p:cNvGrpSpPr/>
        <p:nvPr/>
      </p:nvGrpSpPr>
      <p:grpSpPr>
        <a:xfrm>
          <a:off x="0" y="0"/>
          <a:ext cx="0" cy="0"/>
          <a:chOff x="0" y="0"/>
          <a:chExt cx="0" cy="0"/>
        </a:xfrm>
      </p:grpSpPr>
      <p:sp>
        <p:nvSpPr>
          <p:cNvPr id="547" name="Shape 5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48" name="Shape 54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2" name="Shape 552"/>
        <p:cNvGrpSpPr/>
        <p:nvPr/>
      </p:nvGrpSpPr>
      <p:grpSpPr>
        <a:xfrm>
          <a:off x="0" y="0"/>
          <a:ext cx="0" cy="0"/>
          <a:chOff x="0" y="0"/>
          <a:chExt cx="0" cy="0"/>
        </a:xfrm>
      </p:grpSpPr>
      <p:sp>
        <p:nvSpPr>
          <p:cNvPr id="553" name="Shape 5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54" name="Shape 55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8" name="Shape 558"/>
        <p:cNvGrpSpPr/>
        <p:nvPr/>
      </p:nvGrpSpPr>
      <p:grpSpPr>
        <a:xfrm>
          <a:off x="0" y="0"/>
          <a:ext cx="0" cy="0"/>
          <a:chOff x="0" y="0"/>
          <a:chExt cx="0" cy="0"/>
        </a:xfrm>
      </p:grpSpPr>
      <p:sp>
        <p:nvSpPr>
          <p:cNvPr id="559" name="Shape 5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60" name="Shape 56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1" name="Shape 10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3" name="Shape 563"/>
        <p:cNvGrpSpPr/>
        <p:nvPr/>
      </p:nvGrpSpPr>
      <p:grpSpPr>
        <a:xfrm>
          <a:off x="0" y="0"/>
          <a:ext cx="0" cy="0"/>
          <a:chOff x="0" y="0"/>
          <a:chExt cx="0" cy="0"/>
        </a:xfrm>
      </p:grpSpPr>
      <p:sp>
        <p:nvSpPr>
          <p:cNvPr id="564" name="Shape 5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65" name="Shape 56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5" name="Shape 105"/>
        <p:cNvGrpSpPr/>
        <p:nvPr/>
      </p:nvGrpSpPr>
      <p:grpSpPr>
        <a:xfrm>
          <a:off x="0" y="0"/>
          <a:ext cx="0" cy="0"/>
          <a:chOff x="0" y="0"/>
          <a:chExt cx="0" cy="0"/>
        </a:xfrm>
      </p:grpSpPr>
      <p:sp>
        <p:nvSpPr>
          <p:cNvPr id="106" name="Shape 1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7" name="Shape 10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The commons jar case + perl script -&gt; fine grained dependencies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3" name="Shape 11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This is twitter-commons today - 82 jars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9" name="Shape 11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The commons jar case + perl script -&gt; fine grained dependencies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2" name="Shape 132"/>
        <p:cNvGrpSpPr/>
        <p:nvPr/>
      </p:nvGrpSpPr>
      <p:grpSpPr>
        <a:xfrm>
          <a:off x="0" y="0"/>
          <a:ext cx="0" cy="0"/>
          <a:chOff x="0" y="0"/>
          <a:chExt cx="0" cy="0"/>
        </a:xfrm>
      </p:grpSpPr>
      <p:sp>
        <p:nvSpPr>
          <p:cNvPr id="133" name="Shape 1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4" name="Shape 13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The commons jar case + perl script -&gt; fine grained dependencies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 name="Shape 8"/>
        <p:cNvGrpSpPr/>
        <p:nvPr/>
      </p:nvGrpSpPr>
      <p:grpSpPr>
        <a:xfrm>
          <a:off x="0" y="0"/>
          <a:ext cx="0" cy="0"/>
          <a:chOff x="0" y="0"/>
          <a:chExt cx="0" cy="0"/>
        </a:xfrm>
      </p:grpSpPr>
      <p:grpSp>
        <p:nvGrpSpPr>
          <p:cNvPr id="9" name="Shape 9"/>
          <p:cNvGrpSpPr/>
          <p:nvPr/>
        </p:nvGrpSpPr>
        <p:grpSpPr>
          <a:xfrm>
            <a:off x="3624203" y="2819702"/>
            <a:ext cx="443588" cy="105632"/>
            <a:chOff x="4137525" y="2915950"/>
            <a:chExt cx="869099" cy="206999"/>
          </a:xfrm>
        </p:grpSpPr>
        <p:sp>
          <p:nvSpPr>
            <p:cNvPr id="10" name="Shape 10"/>
            <p:cNvSpPr/>
            <p:nvPr/>
          </p:nvSpPr>
          <p:spPr>
            <a:xfrm>
              <a:off x="4468575" y="2915950"/>
              <a:ext cx="206999" cy="206999"/>
            </a:xfrm>
            <a:prstGeom prst="ellipse">
              <a:avLst/>
            </a:prstGeom>
            <a:solidFill>
              <a:schemeClr val="dk1"/>
            </a:solidFill>
            <a:ln>
              <a:noFill/>
            </a:ln>
          </p:spPr>
          <p:txBody>
            <a:bodyPr anchorCtr="0" anchor="ctr" bIns="91425" lIns="91425" rIns="91425" tIns="91425">
              <a:noAutofit/>
            </a:bodyPr>
            <a:lstStyle/>
            <a:p>
              <a:pPr>
                <a:spcBef>
                  <a:spcPts val="0"/>
                </a:spcBef>
                <a:buNone/>
              </a:pPr>
              <a:r>
                <a:t/>
              </a:r>
              <a:endParaRPr/>
            </a:p>
          </p:txBody>
        </p:sp>
        <p:sp>
          <p:nvSpPr>
            <p:cNvPr id="11" name="Shape 11"/>
            <p:cNvSpPr/>
            <p:nvPr/>
          </p:nvSpPr>
          <p:spPr>
            <a:xfrm>
              <a:off x="4799625" y="2915950"/>
              <a:ext cx="206999" cy="206999"/>
            </a:xfrm>
            <a:prstGeom prst="ellipse">
              <a:avLst/>
            </a:prstGeom>
            <a:solidFill>
              <a:schemeClr val="dk1"/>
            </a:solidFill>
            <a:ln>
              <a:noFill/>
            </a:ln>
          </p:spPr>
          <p:txBody>
            <a:bodyPr anchorCtr="0" anchor="ctr" bIns="91425" lIns="91425" rIns="91425" tIns="91425">
              <a:noAutofit/>
            </a:bodyPr>
            <a:lstStyle/>
            <a:p>
              <a:pPr>
                <a:spcBef>
                  <a:spcPts val="0"/>
                </a:spcBef>
                <a:buNone/>
              </a:pPr>
              <a:r>
                <a:t/>
              </a:r>
              <a:endParaRPr/>
            </a:p>
          </p:txBody>
        </p:sp>
        <p:sp>
          <p:nvSpPr>
            <p:cNvPr id="12" name="Shape 12"/>
            <p:cNvSpPr/>
            <p:nvPr/>
          </p:nvSpPr>
          <p:spPr>
            <a:xfrm>
              <a:off x="4137525" y="2915950"/>
              <a:ext cx="206999" cy="206999"/>
            </a:xfrm>
            <a:prstGeom prst="ellipse">
              <a:avLst/>
            </a:prstGeom>
            <a:solidFill>
              <a:schemeClr val="dk1"/>
            </a:solidFill>
            <a:ln>
              <a:noFill/>
            </a:ln>
          </p:spPr>
          <p:txBody>
            <a:bodyPr anchorCtr="0" anchor="ctr" bIns="91425" lIns="91425" rIns="91425" tIns="91425">
              <a:noAutofit/>
            </a:bodyPr>
            <a:lstStyle/>
            <a:p>
              <a:pPr>
                <a:spcBef>
                  <a:spcPts val="0"/>
                </a:spcBef>
                <a:buNone/>
              </a:pPr>
              <a:r>
                <a:t/>
              </a:r>
              <a:endParaRPr/>
            </a:p>
          </p:txBody>
        </p:sp>
      </p:grpSp>
      <p:sp>
        <p:nvSpPr>
          <p:cNvPr id="13" name="Shape 13"/>
          <p:cNvSpPr txBox="1"/>
          <p:nvPr>
            <p:ph type="ctrTitle"/>
          </p:nvPr>
        </p:nvSpPr>
        <p:spPr>
          <a:xfrm>
            <a:off x="403649" y="990800"/>
            <a:ext cx="6884699" cy="1730099"/>
          </a:xfrm>
          <a:prstGeom prst="rect">
            <a:avLst/>
          </a:prstGeom>
        </p:spPr>
        <p:txBody>
          <a:bodyPr anchorCtr="0" anchor="b" bIns="91425" lIns="91425" rIns="91425" tIns="91425"/>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p:txBody>
      </p:sp>
      <p:sp>
        <p:nvSpPr>
          <p:cNvPr id="14" name="Shape 14"/>
          <p:cNvSpPr txBox="1"/>
          <p:nvPr>
            <p:ph idx="1" type="subTitle"/>
          </p:nvPr>
        </p:nvSpPr>
        <p:spPr>
          <a:xfrm>
            <a:off x="403650" y="3174875"/>
            <a:ext cx="6617099" cy="792600"/>
          </a:xfrm>
          <a:prstGeom prst="rect">
            <a:avLst/>
          </a:prstGeom>
        </p:spPr>
        <p:txBody>
          <a:bodyPr anchorCtr="0" anchor="t" bIns="91425" lIns="91425" rIns="91425" tIns="91425"/>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p:txBody>
      </p:sp>
      <p:sp>
        <p:nvSpPr>
          <p:cNvPr id="15" name="Shape 15"/>
          <p:cNvSpPr txBox="1"/>
          <p:nvPr>
            <p:ph idx="12" type="sldNum"/>
          </p:nvPr>
        </p:nvSpPr>
        <p:spPr>
          <a:xfrm>
            <a:off x="8490250" y="4681009"/>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
        <p:nvSpPr>
          <p:cNvPr id="16" name="Shape 16"/>
          <p:cNvSpPr/>
          <p:nvPr/>
        </p:nvSpPr>
        <p:spPr>
          <a:xfrm>
            <a:off x="7359800" y="-8925"/>
            <a:ext cx="1784099" cy="5152499"/>
          </a:xfrm>
          <a:prstGeom prst="rect">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9" name="Shape 49"/>
        <p:cNvGrpSpPr/>
        <p:nvPr/>
      </p:nvGrpSpPr>
      <p:grpSpPr>
        <a:xfrm>
          <a:off x="0" y="0"/>
          <a:ext cx="0" cy="0"/>
          <a:chOff x="0" y="0"/>
          <a:chExt cx="0" cy="0"/>
        </a:xfrm>
      </p:grpSpPr>
      <p:sp>
        <p:nvSpPr>
          <p:cNvPr id="50" name="Shape 50"/>
          <p:cNvSpPr txBox="1"/>
          <p:nvPr>
            <p:ph type="title"/>
          </p:nvPr>
        </p:nvSpPr>
        <p:spPr>
          <a:xfrm>
            <a:off x="311700" y="1255275"/>
            <a:ext cx="8520599" cy="1890600"/>
          </a:xfrm>
          <a:prstGeom prst="rect">
            <a:avLst/>
          </a:prstGeom>
        </p:spPr>
        <p:txBody>
          <a:bodyPr anchorCtr="0" anchor="b" bIns="91425" lIns="91425" rIns="91425" tIns="91425"/>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p:txBody>
      </p:sp>
      <p:sp>
        <p:nvSpPr>
          <p:cNvPr id="51" name="Shape 51"/>
          <p:cNvSpPr txBox="1"/>
          <p:nvPr>
            <p:ph idx="1" type="body"/>
          </p:nvPr>
        </p:nvSpPr>
        <p:spPr>
          <a:xfrm>
            <a:off x="311700" y="3228425"/>
            <a:ext cx="8520599" cy="1300800"/>
          </a:xfrm>
          <a:prstGeom prst="rect">
            <a:avLst/>
          </a:prstGeom>
        </p:spPr>
        <p:txBody>
          <a:bodyPr anchorCtr="0" anchor="t" bIns="91425" lIns="91425" rIns="91425" tIns="91425"/>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p:txBody>
      </p:sp>
      <p:sp>
        <p:nvSpPr>
          <p:cNvPr id="52" name="Shape 52"/>
          <p:cNvSpPr txBox="1"/>
          <p:nvPr>
            <p:ph idx="12" type="sldNum"/>
          </p:nvPr>
        </p:nvSpPr>
        <p:spPr>
          <a:xfrm>
            <a:off x="8490250" y="4681009"/>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3" name="Shape 53"/>
        <p:cNvGrpSpPr/>
        <p:nvPr/>
      </p:nvGrpSpPr>
      <p:grpSpPr>
        <a:xfrm>
          <a:off x="0" y="0"/>
          <a:ext cx="0" cy="0"/>
          <a:chOff x="0" y="0"/>
          <a:chExt cx="0" cy="0"/>
        </a:xfrm>
      </p:grpSpPr>
      <p:sp>
        <p:nvSpPr>
          <p:cNvPr id="54" name="Shape 54"/>
          <p:cNvSpPr txBox="1"/>
          <p:nvPr>
            <p:ph idx="12" type="sldNum"/>
          </p:nvPr>
        </p:nvSpPr>
        <p:spPr>
          <a:xfrm>
            <a:off x="8490250" y="4681009"/>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title">
    <p:spTree>
      <p:nvGrpSpPr>
        <p:cNvPr id="17" name="Shape 17"/>
        <p:cNvGrpSpPr/>
        <p:nvPr/>
      </p:nvGrpSpPr>
      <p:grpSpPr>
        <a:xfrm>
          <a:off x="0" y="0"/>
          <a:ext cx="0" cy="0"/>
          <a:chOff x="0" y="0"/>
          <a:chExt cx="0" cy="0"/>
        </a:xfrm>
      </p:grpSpPr>
      <p:sp>
        <p:nvSpPr>
          <p:cNvPr id="18" name="Shape 18"/>
          <p:cNvSpPr txBox="1"/>
          <p:nvPr>
            <p:ph type="title"/>
          </p:nvPr>
        </p:nvSpPr>
        <p:spPr>
          <a:xfrm>
            <a:off x="671250" y="2141250"/>
            <a:ext cx="7852199" cy="861000"/>
          </a:xfrm>
          <a:prstGeom prst="rect">
            <a:avLst/>
          </a:prstGeom>
        </p:spPr>
        <p:txBody>
          <a:bodyPr anchorCtr="0" anchor="ctr" bIns="91425" lIns="91425" rIns="91425" tIns="91425"/>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p:txBody>
      </p:sp>
      <p:sp>
        <p:nvSpPr>
          <p:cNvPr id="19" name="Shape 19"/>
          <p:cNvSpPr txBox="1"/>
          <p:nvPr>
            <p:ph idx="12" type="sldNum"/>
          </p:nvPr>
        </p:nvSpPr>
        <p:spPr>
          <a:xfrm>
            <a:off x="8490250" y="4681009"/>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599" cy="5726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2" name="Shape 22"/>
          <p:cNvSpPr txBox="1"/>
          <p:nvPr>
            <p:ph idx="1" type="body"/>
          </p:nvPr>
        </p:nvSpPr>
        <p:spPr>
          <a:xfrm>
            <a:off x="311700" y="1152475"/>
            <a:ext cx="8520599" cy="341640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3" name="Shape 23"/>
          <p:cNvSpPr txBox="1"/>
          <p:nvPr>
            <p:ph idx="12" type="sldNum"/>
          </p:nvPr>
        </p:nvSpPr>
        <p:spPr>
          <a:xfrm>
            <a:off x="8490250" y="4681009"/>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4" name="Shape 24"/>
        <p:cNvGrpSpPr/>
        <p:nvPr/>
      </p:nvGrpSpPr>
      <p:grpSpPr>
        <a:xfrm>
          <a:off x="0" y="0"/>
          <a:ext cx="0" cy="0"/>
          <a:chOff x="0" y="0"/>
          <a:chExt cx="0" cy="0"/>
        </a:xfrm>
      </p:grpSpPr>
      <p:sp>
        <p:nvSpPr>
          <p:cNvPr id="25" name="Shape 25"/>
          <p:cNvSpPr txBox="1"/>
          <p:nvPr>
            <p:ph type="title"/>
          </p:nvPr>
        </p:nvSpPr>
        <p:spPr>
          <a:xfrm>
            <a:off x="311700" y="445025"/>
            <a:ext cx="8520599" cy="5726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6" name="Shape 26"/>
          <p:cNvSpPr txBox="1"/>
          <p:nvPr>
            <p:ph idx="1" type="body"/>
          </p:nvPr>
        </p:nvSpPr>
        <p:spPr>
          <a:xfrm>
            <a:off x="311700" y="1152475"/>
            <a:ext cx="3999899" cy="34164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27" name="Shape 27"/>
          <p:cNvSpPr txBox="1"/>
          <p:nvPr>
            <p:ph idx="2" type="body"/>
          </p:nvPr>
        </p:nvSpPr>
        <p:spPr>
          <a:xfrm>
            <a:off x="4832400" y="1152475"/>
            <a:ext cx="3999899" cy="3416400"/>
          </a:xfrm>
          <a:prstGeom prst="rect">
            <a:avLst/>
          </a:prstGeom>
        </p:spPr>
        <p:txBody>
          <a:bodyPr anchorCtr="0" anchor="t" bIns="91425" lIns="91425" rIns="91425" tIns="91425"/>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28" name="Shape 28"/>
          <p:cNvSpPr txBox="1"/>
          <p:nvPr>
            <p:ph idx="12" type="sldNum"/>
          </p:nvPr>
        </p:nvSpPr>
        <p:spPr>
          <a:xfrm>
            <a:off x="8490250" y="4681009"/>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9" name="Shape 29"/>
        <p:cNvGrpSpPr/>
        <p:nvPr/>
      </p:nvGrpSpPr>
      <p:grpSpPr>
        <a:xfrm>
          <a:off x="0" y="0"/>
          <a:ext cx="0" cy="0"/>
          <a:chOff x="0" y="0"/>
          <a:chExt cx="0" cy="0"/>
        </a:xfrm>
      </p:grpSpPr>
      <p:sp>
        <p:nvSpPr>
          <p:cNvPr id="30" name="Shape 30"/>
          <p:cNvSpPr txBox="1"/>
          <p:nvPr>
            <p:ph type="title"/>
          </p:nvPr>
        </p:nvSpPr>
        <p:spPr>
          <a:xfrm>
            <a:off x="311700" y="445025"/>
            <a:ext cx="8520599" cy="5726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31" name="Shape 31"/>
          <p:cNvSpPr txBox="1"/>
          <p:nvPr>
            <p:ph idx="12" type="sldNum"/>
          </p:nvPr>
        </p:nvSpPr>
        <p:spPr>
          <a:xfrm>
            <a:off x="8490250" y="4681009"/>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2" name="Shape 32"/>
        <p:cNvGrpSpPr/>
        <p:nvPr/>
      </p:nvGrpSpPr>
      <p:grpSpPr>
        <a:xfrm>
          <a:off x="0" y="0"/>
          <a:ext cx="0" cy="0"/>
          <a:chOff x="0" y="0"/>
          <a:chExt cx="0" cy="0"/>
        </a:xfrm>
      </p:grpSpPr>
      <p:sp>
        <p:nvSpPr>
          <p:cNvPr id="33" name="Shape 33"/>
          <p:cNvSpPr txBox="1"/>
          <p:nvPr>
            <p:ph type="title"/>
          </p:nvPr>
        </p:nvSpPr>
        <p:spPr>
          <a:xfrm>
            <a:off x="311700" y="555600"/>
            <a:ext cx="2807999" cy="755699"/>
          </a:xfrm>
          <a:prstGeom prst="rect">
            <a:avLst/>
          </a:prstGeom>
        </p:spPr>
        <p:txBody>
          <a:bodyPr anchorCtr="0" anchor="b" bIns="91425" lIns="91425" rIns="91425" tIns="91425"/>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p:txBody>
      </p:sp>
      <p:sp>
        <p:nvSpPr>
          <p:cNvPr id="34" name="Shape 34"/>
          <p:cNvSpPr txBox="1"/>
          <p:nvPr>
            <p:ph idx="1" type="body"/>
          </p:nvPr>
        </p:nvSpPr>
        <p:spPr>
          <a:xfrm>
            <a:off x="311700" y="1389600"/>
            <a:ext cx="2807999" cy="3179400"/>
          </a:xfrm>
          <a:prstGeom prst="rect">
            <a:avLst/>
          </a:prstGeom>
        </p:spPr>
        <p:txBody>
          <a:bodyPr anchorCtr="0" anchor="t" bIns="91425" lIns="91425" rIns="91425" tIns="91425"/>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35" name="Shape 35"/>
          <p:cNvSpPr txBox="1"/>
          <p:nvPr>
            <p:ph idx="12" type="sldNum"/>
          </p:nvPr>
        </p:nvSpPr>
        <p:spPr>
          <a:xfrm>
            <a:off x="8490250" y="4681009"/>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lt2"/>
        </a:solidFill>
      </p:bgPr>
    </p:bg>
    <p:spTree>
      <p:nvGrpSpPr>
        <p:cNvPr id="36" name="Shape 36"/>
        <p:cNvGrpSpPr/>
        <p:nvPr/>
      </p:nvGrpSpPr>
      <p:grpSpPr>
        <a:xfrm>
          <a:off x="0" y="0"/>
          <a:ext cx="0" cy="0"/>
          <a:chOff x="0" y="0"/>
          <a:chExt cx="0" cy="0"/>
        </a:xfrm>
      </p:grpSpPr>
      <p:sp>
        <p:nvSpPr>
          <p:cNvPr id="37" name="Shape 37"/>
          <p:cNvSpPr txBox="1"/>
          <p:nvPr>
            <p:ph type="title"/>
          </p:nvPr>
        </p:nvSpPr>
        <p:spPr>
          <a:xfrm>
            <a:off x="490250" y="526350"/>
            <a:ext cx="6227100" cy="4090800"/>
          </a:xfrm>
          <a:prstGeom prst="rect">
            <a:avLst/>
          </a:prstGeom>
        </p:spPr>
        <p:txBody>
          <a:bodyPr anchorCtr="0" anchor="ctr" bIns="91425" lIns="91425" rIns="91425" tIns="91425"/>
          <a:lstStyle>
            <a:lvl1pPr>
              <a:spcBef>
                <a:spcPts val="0"/>
              </a:spcBef>
              <a:buClr>
                <a:schemeClr val="lt1"/>
              </a:buClr>
              <a:buSzPct val="100000"/>
              <a:defRPr sz="4800">
                <a:solidFill>
                  <a:schemeClr val="lt1"/>
                </a:solidFill>
              </a:defRPr>
            </a:lvl1pPr>
            <a:lvl2pPr>
              <a:spcBef>
                <a:spcPts val="0"/>
              </a:spcBef>
              <a:buClr>
                <a:schemeClr val="lt1"/>
              </a:buClr>
              <a:buSzPct val="100000"/>
              <a:defRPr sz="4800">
                <a:solidFill>
                  <a:schemeClr val="lt1"/>
                </a:solidFill>
              </a:defRPr>
            </a:lvl2pPr>
            <a:lvl3pPr>
              <a:spcBef>
                <a:spcPts val="0"/>
              </a:spcBef>
              <a:buClr>
                <a:schemeClr val="lt1"/>
              </a:buClr>
              <a:buSzPct val="100000"/>
              <a:defRPr sz="4800">
                <a:solidFill>
                  <a:schemeClr val="lt1"/>
                </a:solidFill>
              </a:defRPr>
            </a:lvl3pPr>
            <a:lvl4pPr>
              <a:spcBef>
                <a:spcPts val="0"/>
              </a:spcBef>
              <a:buClr>
                <a:schemeClr val="lt1"/>
              </a:buClr>
              <a:buSzPct val="100000"/>
              <a:defRPr sz="4800">
                <a:solidFill>
                  <a:schemeClr val="lt1"/>
                </a:solidFill>
              </a:defRPr>
            </a:lvl4pPr>
            <a:lvl5pPr>
              <a:spcBef>
                <a:spcPts val="0"/>
              </a:spcBef>
              <a:buClr>
                <a:schemeClr val="lt1"/>
              </a:buClr>
              <a:buSzPct val="100000"/>
              <a:defRPr sz="4800">
                <a:solidFill>
                  <a:schemeClr val="lt1"/>
                </a:solidFill>
              </a:defRPr>
            </a:lvl5pPr>
            <a:lvl6pPr>
              <a:spcBef>
                <a:spcPts val="0"/>
              </a:spcBef>
              <a:buClr>
                <a:schemeClr val="lt1"/>
              </a:buClr>
              <a:buSzPct val="100000"/>
              <a:defRPr sz="4800">
                <a:solidFill>
                  <a:schemeClr val="lt1"/>
                </a:solidFill>
              </a:defRPr>
            </a:lvl6pPr>
            <a:lvl7pPr>
              <a:spcBef>
                <a:spcPts val="0"/>
              </a:spcBef>
              <a:buClr>
                <a:schemeClr val="lt1"/>
              </a:buClr>
              <a:buSzPct val="100000"/>
              <a:defRPr sz="4800">
                <a:solidFill>
                  <a:schemeClr val="lt1"/>
                </a:solidFill>
              </a:defRPr>
            </a:lvl7pPr>
            <a:lvl8pPr>
              <a:spcBef>
                <a:spcPts val="0"/>
              </a:spcBef>
              <a:buClr>
                <a:schemeClr val="lt1"/>
              </a:buClr>
              <a:buSzPct val="100000"/>
              <a:defRPr sz="4800">
                <a:solidFill>
                  <a:schemeClr val="lt1"/>
                </a:solidFill>
              </a:defRPr>
            </a:lvl8pPr>
            <a:lvl9pPr>
              <a:spcBef>
                <a:spcPts val="0"/>
              </a:spcBef>
              <a:buClr>
                <a:schemeClr val="lt1"/>
              </a:buClr>
              <a:buSzPct val="100000"/>
              <a:defRPr sz="4800">
                <a:solidFill>
                  <a:schemeClr val="lt1"/>
                </a:solidFill>
              </a:defRPr>
            </a:lvl9pPr>
          </a:lstStyle>
          <a:p/>
        </p:txBody>
      </p:sp>
      <p:sp>
        <p:nvSpPr>
          <p:cNvPr id="38" name="Shape 38"/>
          <p:cNvSpPr txBox="1"/>
          <p:nvPr>
            <p:ph idx="12" type="sldNum"/>
          </p:nvPr>
        </p:nvSpPr>
        <p:spPr>
          <a:xfrm>
            <a:off x="8490250" y="4681009"/>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9" name="Shape 39"/>
        <p:cNvGrpSpPr/>
        <p:nvPr/>
      </p:nvGrpSpPr>
      <p:grpSpPr>
        <a:xfrm>
          <a:off x="0" y="0"/>
          <a:ext cx="0" cy="0"/>
          <a:chOff x="0" y="0"/>
          <a:chExt cx="0" cy="0"/>
        </a:xfrm>
      </p:grpSpPr>
      <p:sp>
        <p:nvSpPr>
          <p:cNvPr id="40" name="Shape 40"/>
          <p:cNvSpPr/>
          <p:nvPr/>
        </p:nvSpPr>
        <p:spPr>
          <a:xfrm>
            <a:off x="4572000" y="0"/>
            <a:ext cx="4572000" cy="5143499"/>
          </a:xfrm>
          <a:prstGeom prst="rect">
            <a:avLst/>
          </a:prstGeom>
          <a:solidFill>
            <a:schemeClr val="dk1"/>
          </a:solidFill>
          <a:ln>
            <a:noFill/>
          </a:ln>
        </p:spPr>
        <p:txBody>
          <a:bodyPr anchorCtr="0" anchor="ctr" bIns="91425" lIns="91425" rIns="91425" tIns="91425">
            <a:noAutofit/>
          </a:bodyPr>
          <a:lstStyle/>
          <a:p>
            <a:pPr>
              <a:spcBef>
                <a:spcPts val="0"/>
              </a:spcBef>
              <a:buNone/>
            </a:pPr>
            <a:r>
              <a:t/>
            </a:r>
            <a:endParaRPr/>
          </a:p>
        </p:txBody>
      </p:sp>
      <p:cxnSp>
        <p:nvCxnSpPr>
          <p:cNvPr id="41" name="Shape 41"/>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42" name="Shape 42"/>
          <p:cNvSpPr txBox="1"/>
          <p:nvPr>
            <p:ph type="title"/>
          </p:nvPr>
        </p:nvSpPr>
        <p:spPr>
          <a:xfrm>
            <a:off x="265500" y="1081400"/>
            <a:ext cx="4045199" cy="1710300"/>
          </a:xfrm>
          <a:prstGeom prst="rect">
            <a:avLst/>
          </a:prstGeom>
        </p:spPr>
        <p:txBody>
          <a:bodyPr anchorCtr="0" anchor="b" bIns="91425" lIns="91425" rIns="91425" tIns="91425"/>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p:txBody>
      </p:sp>
      <p:sp>
        <p:nvSpPr>
          <p:cNvPr id="43" name="Shape 43"/>
          <p:cNvSpPr txBox="1"/>
          <p:nvPr>
            <p:ph idx="1" type="subTitle"/>
          </p:nvPr>
        </p:nvSpPr>
        <p:spPr>
          <a:xfrm>
            <a:off x="265500" y="2845200"/>
            <a:ext cx="4045199" cy="1345500"/>
          </a:xfrm>
          <a:prstGeom prst="rect">
            <a:avLst/>
          </a:prstGeom>
        </p:spPr>
        <p:txBody>
          <a:bodyPr anchorCtr="0" anchor="t" bIns="91425" lIns="91425" rIns="91425" tIns="91425"/>
          <a:lstStyle>
            <a:lvl1pPr algn="ctr">
              <a:lnSpc>
                <a:spcPct val="100000"/>
              </a:lnSpc>
              <a:spcBef>
                <a:spcPts val="0"/>
              </a:spcBef>
              <a:spcAft>
                <a:spcPts val="0"/>
              </a:spcAft>
              <a:buClr>
                <a:schemeClr val="dk1"/>
              </a:buClr>
              <a:buSzPct val="100000"/>
              <a:buNone/>
              <a:defRPr sz="2100">
                <a:solidFill>
                  <a:schemeClr val="dk1"/>
                </a:solidFill>
              </a:defRPr>
            </a:lvl1pPr>
            <a:lvl2pPr algn="ctr">
              <a:lnSpc>
                <a:spcPct val="100000"/>
              </a:lnSpc>
              <a:spcBef>
                <a:spcPts val="0"/>
              </a:spcBef>
              <a:spcAft>
                <a:spcPts val="0"/>
              </a:spcAft>
              <a:buClr>
                <a:schemeClr val="dk1"/>
              </a:buClr>
              <a:buSzPct val="100000"/>
              <a:buNone/>
              <a:defRPr sz="2100">
                <a:solidFill>
                  <a:schemeClr val="dk1"/>
                </a:solidFill>
              </a:defRPr>
            </a:lvl2pPr>
            <a:lvl3pPr algn="ctr">
              <a:lnSpc>
                <a:spcPct val="100000"/>
              </a:lnSpc>
              <a:spcBef>
                <a:spcPts val="0"/>
              </a:spcBef>
              <a:spcAft>
                <a:spcPts val="0"/>
              </a:spcAft>
              <a:buClr>
                <a:schemeClr val="dk1"/>
              </a:buClr>
              <a:buSzPct val="100000"/>
              <a:buNone/>
              <a:defRPr sz="2100">
                <a:solidFill>
                  <a:schemeClr val="dk1"/>
                </a:solidFill>
              </a:defRPr>
            </a:lvl3pPr>
            <a:lvl4pPr algn="ctr">
              <a:lnSpc>
                <a:spcPct val="100000"/>
              </a:lnSpc>
              <a:spcBef>
                <a:spcPts val="0"/>
              </a:spcBef>
              <a:spcAft>
                <a:spcPts val="0"/>
              </a:spcAft>
              <a:buClr>
                <a:schemeClr val="dk1"/>
              </a:buClr>
              <a:buSzPct val="100000"/>
              <a:buNone/>
              <a:defRPr sz="2100">
                <a:solidFill>
                  <a:schemeClr val="dk1"/>
                </a:solidFill>
              </a:defRPr>
            </a:lvl4pPr>
            <a:lvl5pPr algn="ctr">
              <a:lnSpc>
                <a:spcPct val="100000"/>
              </a:lnSpc>
              <a:spcBef>
                <a:spcPts val="0"/>
              </a:spcBef>
              <a:spcAft>
                <a:spcPts val="0"/>
              </a:spcAft>
              <a:buClr>
                <a:schemeClr val="dk1"/>
              </a:buClr>
              <a:buSzPct val="100000"/>
              <a:buNone/>
              <a:defRPr sz="2100">
                <a:solidFill>
                  <a:schemeClr val="dk1"/>
                </a:solidFill>
              </a:defRPr>
            </a:lvl5pPr>
            <a:lvl6pPr algn="ctr">
              <a:lnSpc>
                <a:spcPct val="100000"/>
              </a:lnSpc>
              <a:spcBef>
                <a:spcPts val="0"/>
              </a:spcBef>
              <a:spcAft>
                <a:spcPts val="0"/>
              </a:spcAft>
              <a:buClr>
                <a:schemeClr val="dk1"/>
              </a:buClr>
              <a:buSzPct val="100000"/>
              <a:buNone/>
              <a:defRPr sz="2100">
                <a:solidFill>
                  <a:schemeClr val="dk1"/>
                </a:solidFill>
              </a:defRPr>
            </a:lvl6pPr>
            <a:lvl7pPr algn="ctr">
              <a:lnSpc>
                <a:spcPct val="100000"/>
              </a:lnSpc>
              <a:spcBef>
                <a:spcPts val="0"/>
              </a:spcBef>
              <a:spcAft>
                <a:spcPts val="0"/>
              </a:spcAft>
              <a:buClr>
                <a:schemeClr val="dk1"/>
              </a:buClr>
              <a:buSzPct val="100000"/>
              <a:buNone/>
              <a:defRPr sz="2100">
                <a:solidFill>
                  <a:schemeClr val="dk1"/>
                </a:solidFill>
              </a:defRPr>
            </a:lvl7pPr>
            <a:lvl8pPr algn="ctr">
              <a:lnSpc>
                <a:spcPct val="100000"/>
              </a:lnSpc>
              <a:spcBef>
                <a:spcPts val="0"/>
              </a:spcBef>
              <a:spcAft>
                <a:spcPts val="0"/>
              </a:spcAft>
              <a:buClr>
                <a:schemeClr val="dk1"/>
              </a:buClr>
              <a:buSzPct val="100000"/>
              <a:buNone/>
              <a:defRPr sz="2100">
                <a:solidFill>
                  <a:schemeClr val="dk1"/>
                </a:solidFill>
              </a:defRPr>
            </a:lvl8pPr>
            <a:lvl9pPr algn="ctr">
              <a:lnSpc>
                <a:spcPct val="100000"/>
              </a:lnSpc>
              <a:spcBef>
                <a:spcPts val="0"/>
              </a:spcBef>
              <a:spcAft>
                <a:spcPts val="0"/>
              </a:spcAft>
              <a:buClr>
                <a:schemeClr val="dk1"/>
              </a:buClr>
              <a:buSzPct val="100000"/>
              <a:buNone/>
              <a:defRPr sz="2100">
                <a:solidFill>
                  <a:schemeClr val="dk1"/>
                </a:solidFill>
              </a:defRPr>
            </a:lvl9pPr>
          </a:lstStyle>
          <a:p/>
        </p:txBody>
      </p:sp>
      <p:sp>
        <p:nvSpPr>
          <p:cNvPr id="44" name="Shape 44"/>
          <p:cNvSpPr txBox="1"/>
          <p:nvPr>
            <p:ph idx="2" type="body"/>
          </p:nvPr>
        </p:nvSpPr>
        <p:spPr>
          <a:xfrm>
            <a:off x="4939500" y="724200"/>
            <a:ext cx="3837000" cy="3695099"/>
          </a:xfrm>
          <a:prstGeom prst="rect">
            <a:avLst/>
          </a:prstGeom>
        </p:spPr>
        <p:txBody>
          <a:bodyPr anchorCtr="0" anchor="ctr" bIns="91425" lIns="91425" rIns="91425" tIns="91425"/>
          <a:lstStyle>
            <a:lvl1pPr>
              <a:spcBef>
                <a:spcPts val="0"/>
              </a:spcBef>
              <a:buClr>
                <a:schemeClr val="lt1"/>
              </a:buClr>
              <a:defRPr>
                <a:solidFill>
                  <a:schemeClr val="lt1"/>
                </a:solidFill>
              </a:defRPr>
            </a:lvl1pPr>
            <a:lvl2pPr>
              <a:spcBef>
                <a:spcPts val="0"/>
              </a:spcBef>
              <a:buClr>
                <a:schemeClr val="lt1"/>
              </a:buClr>
              <a:defRPr>
                <a:solidFill>
                  <a:schemeClr val="lt1"/>
                </a:solidFill>
              </a:defRPr>
            </a:lvl2pPr>
            <a:lvl3pPr>
              <a:spcBef>
                <a:spcPts val="0"/>
              </a:spcBef>
              <a:buClr>
                <a:schemeClr val="lt1"/>
              </a:buClr>
              <a:defRPr>
                <a:solidFill>
                  <a:schemeClr val="lt1"/>
                </a:solidFill>
              </a:defRPr>
            </a:lvl3pPr>
            <a:lvl4pPr>
              <a:spcBef>
                <a:spcPts val="0"/>
              </a:spcBef>
              <a:buClr>
                <a:schemeClr val="lt1"/>
              </a:buClr>
              <a:defRPr>
                <a:solidFill>
                  <a:schemeClr val="lt1"/>
                </a:solidFill>
              </a:defRPr>
            </a:lvl4pPr>
            <a:lvl5pPr>
              <a:spcBef>
                <a:spcPts val="0"/>
              </a:spcBef>
              <a:buClr>
                <a:schemeClr val="lt1"/>
              </a:buClr>
              <a:defRPr>
                <a:solidFill>
                  <a:schemeClr val="lt1"/>
                </a:solidFill>
              </a:defRPr>
            </a:lvl5pPr>
            <a:lvl6pPr>
              <a:spcBef>
                <a:spcPts val="0"/>
              </a:spcBef>
              <a:buClr>
                <a:schemeClr val="lt1"/>
              </a:buClr>
              <a:defRPr>
                <a:solidFill>
                  <a:schemeClr val="lt1"/>
                </a:solidFill>
              </a:defRPr>
            </a:lvl6pPr>
            <a:lvl7pPr>
              <a:spcBef>
                <a:spcPts val="0"/>
              </a:spcBef>
              <a:buClr>
                <a:schemeClr val="lt1"/>
              </a:buClr>
              <a:defRPr>
                <a:solidFill>
                  <a:schemeClr val="lt1"/>
                </a:solidFill>
              </a:defRPr>
            </a:lvl7pPr>
            <a:lvl8pPr>
              <a:spcBef>
                <a:spcPts val="0"/>
              </a:spcBef>
              <a:buClr>
                <a:schemeClr val="lt1"/>
              </a:buClr>
              <a:defRPr>
                <a:solidFill>
                  <a:schemeClr val="lt1"/>
                </a:solidFill>
              </a:defRPr>
            </a:lvl8pPr>
            <a:lvl9pPr>
              <a:spcBef>
                <a:spcPts val="0"/>
              </a:spcBef>
              <a:buClr>
                <a:schemeClr val="lt1"/>
              </a:buClr>
              <a:defRPr>
                <a:solidFill>
                  <a:schemeClr val="lt1"/>
                </a:solidFill>
              </a:defRPr>
            </a:lvl9pPr>
          </a:lstStyle>
          <a:p/>
        </p:txBody>
      </p:sp>
      <p:sp>
        <p:nvSpPr>
          <p:cNvPr id="45" name="Shape 45"/>
          <p:cNvSpPr txBox="1"/>
          <p:nvPr>
            <p:ph idx="12" type="sldNum"/>
          </p:nvPr>
        </p:nvSpPr>
        <p:spPr>
          <a:xfrm>
            <a:off x="8490250" y="4681009"/>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6" name="Shape 46"/>
        <p:cNvGrpSpPr/>
        <p:nvPr/>
      </p:nvGrpSpPr>
      <p:grpSpPr>
        <a:xfrm>
          <a:off x="0" y="0"/>
          <a:ext cx="0" cy="0"/>
          <a:chOff x="0" y="0"/>
          <a:chExt cx="0" cy="0"/>
        </a:xfrm>
      </p:grpSpPr>
      <p:sp>
        <p:nvSpPr>
          <p:cNvPr id="47" name="Shape 47"/>
          <p:cNvSpPr txBox="1"/>
          <p:nvPr>
            <p:ph idx="1" type="body"/>
          </p:nvPr>
        </p:nvSpPr>
        <p:spPr>
          <a:xfrm>
            <a:off x="311700" y="4230575"/>
            <a:ext cx="5998800" cy="605100"/>
          </a:xfrm>
          <a:prstGeom prst="rect">
            <a:avLst/>
          </a:prstGeom>
        </p:spPr>
        <p:txBody>
          <a:bodyPr anchorCtr="0" anchor="ctr" bIns="91425" lIns="91425" rIns="91425" tIns="91425"/>
          <a:lstStyle>
            <a:lvl1pPr>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p:txBody>
      </p:sp>
      <p:sp>
        <p:nvSpPr>
          <p:cNvPr id="48" name="Shape 48"/>
          <p:cNvSpPr txBox="1"/>
          <p:nvPr>
            <p:ph idx="12" type="sldNum"/>
          </p:nvPr>
        </p:nvSpPr>
        <p:spPr>
          <a:xfrm>
            <a:off x="8490250" y="4681009"/>
            <a:ext cx="548699" cy="393600"/>
          </a:xfrm>
          <a:prstGeom prst="rect">
            <a:avLst/>
          </a:prstGeom>
        </p:spPr>
        <p:txBody>
          <a:bodyPr anchorCtr="0" anchor="ctr" bIns="91425" lIns="91425" rIns="91425" tIns="91425">
            <a:noAutofit/>
          </a:bodyPr>
          <a:lstStyle/>
          <a:p>
            <a:pPr>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sp>
        <p:nvSpPr>
          <p:cNvPr id="5" name="Shape 5"/>
          <p:cNvSpPr txBox="1"/>
          <p:nvPr>
            <p:ph type="title"/>
          </p:nvPr>
        </p:nvSpPr>
        <p:spPr>
          <a:xfrm>
            <a:off x="311700" y="445025"/>
            <a:ext cx="8520599" cy="572699"/>
          </a:xfrm>
          <a:prstGeom prst="rect">
            <a:avLst/>
          </a:prstGeom>
          <a:noFill/>
          <a:ln>
            <a:noFill/>
          </a:ln>
        </p:spPr>
        <p:txBody>
          <a:bodyPr anchorCtr="0" anchor="t" bIns="91425" lIns="91425" rIns="91425" tIns="91425"/>
          <a:lstStyle>
            <a:lvl1pPr>
              <a:spcBef>
                <a:spcPts val="0"/>
              </a:spcBef>
              <a:buClr>
                <a:schemeClr val="dk1"/>
              </a:buClr>
              <a:buSzPct val="100000"/>
              <a:buFont typeface="Oswald"/>
              <a:buNone/>
              <a:defRPr sz="3000">
                <a:solidFill>
                  <a:schemeClr val="dk1"/>
                </a:solidFill>
                <a:latin typeface="Oswald"/>
                <a:ea typeface="Oswald"/>
                <a:cs typeface="Oswald"/>
                <a:sym typeface="Oswald"/>
              </a:defRPr>
            </a:lvl1pPr>
            <a:lvl2pPr>
              <a:spcBef>
                <a:spcPts val="0"/>
              </a:spcBef>
              <a:buClr>
                <a:schemeClr val="dk1"/>
              </a:buClr>
              <a:buSzPct val="100000"/>
              <a:buFont typeface="Oswald"/>
              <a:buNone/>
              <a:defRPr sz="3000">
                <a:solidFill>
                  <a:schemeClr val="dk1"/>
                </a:solidFill>
                <a:latin typeface="Oswald"/>
                <a:ea typeface="Oswald"/>
                <a:cs typeface="Oswald"/>
                <a:sym typeface="Oswald"/>
              </a:defRPr>
            </a:lvl2pPr>
            <a:lvl3pPr>
              <a:spcBef>
                <a:spcPts val="0"/>
              </a:spcBef>
              <a:buClr>
                <a:schemeClr val="dk1"/>
              </a:buClr>
              <a:buSzPct val="100000"/>
              <a:buFont typeface="Oswald"/>
              <a:buNone/>
              <a:defRPr sz="3000">
                <a:solidFill>
                  <a:schemeClr val="dk1"/>
                </a:solidFill>
                <a:latin typeface="Oswald"/>
                <a:ea typeface="Oswald"/>
                <a:cs typeface="Oswald"/>
                <a:sym typeface="Oswald"/>
              </a:defRPr>
            </a:lvl3pPr>
            <a:lvl4pPr>
              <a:spcBef>
                <a:spcPts val="0"/>
              </a:spcBef>
              <a:buClr>
                <a:schemeClr val="dk1"/>
              </a:buClr>
              <a:buSzPct val="100000"/>
              <a:buFont typeface="Oswald"/>
              <a:buNone/>
              <a:defRPr sz="3000">
                <a:solidFill>
                  <a:schemeClr val="dk1"/>
                </a:solidFill>
                <a:latin typeface="Oswald"/>
                <a:ea typeface="Oswald"/>
                <a:cs typeface="Oswald"/>
                <a:sym typeface="Oswald"/>
              </a:defRPr>
            </a:lvl4pPr>
            <a:lvl5pPr>
              <a:spcBef>
                <a:spcPts val="0"/>
              </a:spcBef>
              <a:buClr>
                <a:schemeClr val="dk1"/>
              </a:buClr>
              <a:buSzPct val="100000"/>
              <a:buFont typeface="Oswald"/>
              <a:buNone/>
              <a:defRPr sz="3000">
                <a:solidFill>
                  <a:schemeClr val="dk1"/>
                </a:solidFill>
                <a:latin typeface="Oswald"/>
                <a:ea typeface="Oswald"/>
                <a:cs typeface="Oswald"/>
                <a:sym typeface="Oswald"/>
              </a:defRPr>
            </a:lvl5pPr>
            <a:lvl6pPr>
              <a:spcBef>
                <a:spcPts val="0"/>
              </a:spcBef>
              <a:buClr>
                <a:schemeClr val="dk1"/>
              </a:buClr>
              <a:buSzPct val="100000"/>
              <a:buFont typeface="Oswald"/>
              <a:buNone/>
              <a:defRPr sz="3000">
                <a:solidFill>
                  <a:schemeClr val="dk1"/>
                </a:solidFill>
                <a:latin typeface="Oswald"/>
                <a:ea typeface="Oswald"/>
                <a:cs typeface="Oswald"/>
                <a:sym typeface="Oswald"/>
              </a:defRPr>
            </a:lvl6pPr>
            <a:lvl7pPr>
              <a:spcBef>
                <a:spcPts val="0"/>
              </a:spcBef>
              <a:buClr>
                <a:schemeClr val="dk1"/>
              </a:buClr>
              <a:buSzPct val="100000"/>
              <a:buFont typeface="Oswald"/>
              <a:buNone/>
              <a:defRPr sz="3000">
                <a:solidFill>
                  <a:schemeClr val="dk1"/>
                </a:solidFill>
                <a:latin typeface="Oswald"/>
                <a:ea typeface="Oswald"/>
                <a:cs typeface="Oswald"/>
                <a:sym typeface="Oswald"/>
              </a:defRPr>
            </a:lvl7pPr>
            <a:lvl8pPr>
              <a:spcBef>
                <a:spcPts val="0"/>
              </a:spcBef>
              <a:buClr>
                <a:schemeClr val="dk1"/>
              </a:buClr>
              <a:buSzPct val="100000"/>
              <a:buFont typeface="Oswald"/>
              <a:buNone/>
              <a:defRPr sz="3000">
                <a:solidFill>
                  <a:schemeClr val="dk1"/>
                </a:solidFill>
                <a:latin typeface="Oswald"/>
                <a:ea typeface="Oswald"/>
                <a:cs typeface="Oswald"/>
                <a:sym typeface="Oswald"/>
              </a:defRPr>
            </a:lvl8pPr>
            <a:lvl9pPr>
              <a:spcBef>
                <a:spcPts val="0"/>
              </a:spcBef>
              <a:buClr>
                <a:schemeClr val="dk1"/>
              </a:buClr>
              <a:buSzPct val="100000"/>
              <a:buFont typeface="Oswald"/>
              <a:buNone/>
              <a:defRPr sz="3000">
                <a:solidFill>
                  <a:schemeClr val="dk1"/>
                </a:solidFill>
                <a:latin typeface="Oswald"/>
                <a:ea typeface="Oswald"/>
                <a:cs typeface="Oswald"/>
                <a:sym typeface="Oswald"/>
              </a:defRPr>
            </a:lvl9pPr>
          </a:lstStyle>
          <a:p/>
        </p:txBody>
      </p:sp>
      <p:sp>
        <p:nvSpPr>
          <p:cNvPr id="6" name="Shape 6"/>
          <p:cNvSpPr txBox="1"/>
          <p:nvPr>
            <p:ph idx="1" type="body"/>
          </p:nvPr>
        </p:nvSpPr>
        <p:spPr>
          <a:xfrm>
            <a:off x="311700" y="1152475"/>
            <a:ext cx="8520599" cy="3416400"/>
          </a:xfrm>
          <a:prstGeom prst="rect">
            <a:avLst/>
          </a:prstGeom>
          <a:noFill/>
          <a:ln>
            <a:noFill/>
          </a:ln>
        </p:spPr>
        <p:txBody>
          <a:bodyPr anchorCtr="0" anchor="t" bIns="91425" lIns="91425" rIns="91425" tIns="91425"/>
          <a:lstStyle>
            <a:lvl1pPr>
              <a:lnSpc>
                <a:spcPct val="115000"/>
              </a:lnSpc>
              <a:spcBef>
                <a:spcPts val="0"/>
              </a:spcBef>
              <a:spcAft>
                <a:spcPts val="1600"/>
              </a:spcAft>
              <a:buClr>
                <a:schemeClr val="accent3"/>
              </a:buClr>
              <a:buSzPct val="100000"/>
              <a:buFont typeface="Average"/>
              <a:defRPr sz="1800">
                <a:solidFill>
                  <a:schemeClr val="accent3"/>
                </a:solidFill>
                <a:latin typeface="Average"/>
                <a:ea typeface="Average"/>
                <a:cs typeface="Average"/>
                <a:sym typeface="Average"/>
              </a:defRPr>
            </a:lvl1pPr>
            <a:lvl2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2pPr>
            <a:lvl3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3pPr>
            <a:lvl4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4pPr>
            <a:lvl5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5pPr>
            <a:lvl6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6pPr>
            <a:lvl7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7pPr>
            <a:lvl8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8pPr>
            <a:lvl9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9pPr>
          </a:lstStyle>
          <a:p/>
        </p:txBody>
      </p:sp>
      <p:sp>
        <p:nvSpPr>
          <p:cNvPr id="7" name="Shape 7"/>
          <p:cNvSpPr txBox="1"/>
          <p:nvPr>
            <p:ph idx="12" type="sldNum"/>
          </p:nvPr>
        </p:nvSpPr>
        <p:spPr>
          <a:xfrm>
            <a:off x="8490250" y="4681009"/>
            <a:ext cx="548699" cy="393600"/>
          </a:xfrm>
          <a:prstGeom prst="rect">
            <a:avLst/>
          </a:prstGeom>
          <a:noFill/>
          <a:ln>
            <a:noFill/>
          </a:ln>
        </p:spPr>
        <p:txBody>
          <a:bodyPr anchorCtr="0" anchor="ctr" bIns="91425" lIns="91425" rIns="91425" tIns="91425">
            <a:noAutofit/>
          </a:bodyPr>
          <a:lstStyle/>
          <a:p>
            <a:pPr algn="r">
              <a:spcBef>
                <a:spcPts val="0"/>
              </a:spcBef>
              <a:buNone/>
            </a:pPr>
            <a:fld id="{00000000-1234-1234-1234-123412341234}" type="slidenum">
              <a:rPr lang="en" sz="1000">
                <a:solidFill>
                  <a:schemeClr val="accent3"/>
                </a:solidFill>
                <a:latin typeface="Average"/>
                <a:ea typeface="Average"/>
                <a:cs typeface="Average"/>
                <a:sym typeface="Average"/>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0.png"/><Relationship Id="rId4" Type="http://schemas.openxmlformats.org/officeDocument/2006/relationships/image" Target="../media/image05.png"/><Relationship Id="rId5" Type="http://schemas.openxmlformats.org/officeDocument/2006/relationships/image" Target="../media/image03.png"/><Relationship Id="rId6" Type="http://schemas.openxmlformats.org/officeDocument/2006/relationships/image" Target="../media/image0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05.png"/><Relationship Id="rId4" Type="http://schemas.openxmlformats.org/officeDocument/2006/relationships/image" Target="../media/image01.jpg"/><Relationship Id="rId11" Type="http://schemas.openxmlformats.org/officeDocument/2006/relationships/image" Target="../media/image11.png"/><Relationship Id="rId10" Type="http://schemas.openxmlformats.org/officeDocument/2006/relationships/image" Target="../media/image06.jpg"/><Relationship Id="rId9" Type="http://schemas.openxmlformats.org/officeDocument/2006/relationships/image" Target="../media/image09.jpg"/><Relationship Id="rId5" Type="http://schemas.openxmlformats.org/officeDocument/2006/relationships/image" Target="../media/image00.png"/><Relationship Id="rId6" Type="http://schemas.openxmlformats.org/officeDocument/2006/relationships/image" Target="../media/image07.png"/><Relationship Id="rId7" Type="http://schemas.openxmlformats.org/officeDocument/2006/relationships/image" Target="../media/image08.png"/><Relationship Id="rId8"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github.com/twitter/commons/commits/master?page=19" TargetMode="External"/><Relationship Id="rId4" Type="http://schemas.openxmlformats.org/officeDocument/2006/relationships/hyperlink" Target="https://github.com/twitter/commons/commit/14f075aa7d86e30be10c86b2f2c74c7b1d568584" TargetMode="External"/><Relationship Id="rId5" Type="http://schemas.openxmlformats.org/officeDocument/2006/relationships/hyperlink" Target="https://github.com/pantsbuild/pants/commit/5e6868b272957c21483d0a0a39d88f1b29d80d94" TargetMode="External"/><Relationship Id="rId6" Type="http://schemas.openxmlformats.org/officeDocument/2006/relationships/image" Target="../media/image05.png"/><Relationship Id="rId7" Type="http://schemas.openxmlformats.org/officeDocument/2006/relationships/image" Target="../media/image01.jpg"/><Relationship Id="rId8" Type="http://schemas.openxmlformats.org/officeDocument/2006/relationships/image" Target="../media/image0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00.png"/><Relationship Id="rId4" Type="http://schemas.openxmlformats.org/officeDocument/2006/relationships/image" Target="../media/image0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comments" Target="../comments/commen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00.png"/><Relationship Id="rId4" Type="http://schemas.openxmlformats.org/officeDocument/2006/relationships/image" Target="../media/image05.png"/><Relationship Id="rId5" Type="http://schemas.openxmlformats.org/officeDocument/2006/relationships/image" Target="../media/image03.png"/><Relationship Id="rId6" Type="http://schemas.openxmlformats.org/officeDocument/2006/relationships/image" Target="../media/image0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comments" Target="../comments/commen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comments" Target="../comments/commen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05.png"/><Relationship Id="rId4" Type="http://schemas.openxmlformats.org/officeDocument/2006/relationships/image" Target="../media/image0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comments" Target="../comments/comment1.xml"/><Relationship Id="rId4" Type="http://schemas.openxmlformats.org/officeDocument/2006/relationships/image" Target="../media/image35.png"/><Relationship Id="rId5" Type="http://schemas.openxmlformats.org/officeDocument/2006/relationships/image" Target="../media/image2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03.png"/><Relationship Id="rId4" Type="http://schemas.openxmlformats.org/officeDocument/2006/relationships/image" Target="../media/image0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comments" Target="../comments/commen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0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comments" Target="../comments/commen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0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comments" Target="../comments/comment8.xml"/><Relationship Id="rId4" Type="http://schemas.openxmlformats.org/officeDocument/2006/relationships/image" Target="../media/image17.png"/><Relationship Id="rId5"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comments" Target="../comments/commen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0.pn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6.png"/><Relationship Id="rId4" Type="http://schemas.openxmlformats.org/officeDocument/2006/relationships/image" Target="../media/image30.png"/><Relationship Id="rId11" Type="http://schemas.openxmlformats.org/officeDocument/2006/relationships/image" Target="../media/image32.png"/><Relationship Id="rId10" Type="http://schemas.openxmlformats.org/officeDocument/2006/relationships/image" Target="../media/image33.png"/><Relationship Id="rId9" Type="http://schemas.openxmlformats.org/officeDocument/2006/relationships/image" Target="../media/image31.png"/><Relationship Id="rId5" Type="http://schemas.openxmlformats.org/officeDocument/2006/relationships/image" Target="../media/image3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9.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0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04.png"/><Relationship Id="rId4" Type="http://schemas.openxmlformats.org/officeDocument/2006/relationships/image" Target="../media/image0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05.png"/><Relationship Id="rId4" Type="http://schemas.openxmlformats.org/officeDocument/2006/relationships/image" Target="../media/image01.jpg"/><Relationship Id="rId5" Type="http://schemas.openxmlformats.org/officeDocument/2006/relationships/image" Target="../media/image0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 name="Shape 55"/>
        <p:cNvGrpSpPr/>
        <p:nvPr/>
      </p:nvGrpSpPr>
      <p:grpSpPr>
        <a:xfrm>
          <a:off x="0" y="0"/>
          <a:ext cx="0" cy="0"/>
          <a:chOff x="0" y="0"/>
          <a:chExt cx="0" cy="0"/>
        </a:xfrm>
      </p:grpSpPr>
      <p:sp>
        <p:nvSpPr>
          <p:cNvPr id="56" name="Shape 56"/>
          <p:cNvSpPr txBox="1"/>
          <p:nvPr>
            <p:ph type="ctrTitle"/>
          </p:nvPr>
        </p:nvSpPr>
        <p:spPr>
          <a:xfrm>
            <a:off x="403649" y="990800"/>
            <a:ext cx="6884699" cy="1730099"/>
          </a:xfrm>
          <a:prstGeom prst="rect">
            <a:avLst/>
          </a:prstGeom>
        </p:spPr>
        <p:txBody>
          <a:bodyPr anchorCtr="0" anchor="b" bIns="91425" lIns="91425" rIns="91425" tIns="91425">
            <a:noAutofit/>
          </a:bodyPr>
          <a:lstStyle/>
          <a:p>
            <a:pPr>
              <a:spcBef>
                <a:spcPts val="0"/>
              </a:spcBef>
              <a:buNone/>
            </a:pPr>
            <a:r>
              <a:rPr lang="en" sz="4800"/>
              <a:t>Thriving @monorepi use Pants</a:t>
            </a:r>
          </a:p>
        </p:txBody>
      </p:sp>
      <p:sp>
        <p:nvSpPr>
          <p:cNvPr id="57" name="Shape 57"/>
          <p:cNvSpPr txBox="1"/>
          <p:nvPr>
            <p:ph idx="1" type="subTitle"/>
          </p:nvPr>
        </p:nvSpPr>
        <p:spPr>
          <a:xfrm>
            <a:off x="4014575" y="3191825"/>
            <a:ext cx="2358900" cy="1382999"/>
          </a:xfrm>
          <a:prstGeom prst="rect">
            <a:avLst/>
          </a:prstGeom>
        </p:spPr>
        <p:txBody>
          <a:bodyPr anchorCtr="0" anchor="t" bIns="91425" lIns="91425" rIns="91425" tIns="91425">
            <a:noAutofit/>
          </a:bodyPr>
          <a:lstStyle/>
          <a:p>
            <a:pPr rtl="0" algn="l">
              <a:spcBef>
                <a:spcPts val="0"/>
              </a:spcBef>
              <a:buNone/>
            </a:pPr>
            <a:r>
              <a:rPr i="1" lang="en" sz="1800"/>
              <a:t>Project Leader</a:t>
            </a:r>
          </a:p>
          <a:p>
            <a:pPr rtl="0" algn="l">
              <a:spcBef>
                <a:spcPts val="0"/>
              </a:spcBef>
              <a:buNone/>
            </a:pPr>
            <a:r>
              <a:rPr i="1" lang="en" sz="1800"/>
              <a:t>Twitter</a:t>
            </a:r>
          </a:p>
          <a:p>
            <a:pPr rtl="0" algn="l">
              <a:spcBef>
                <a:spcPts val="0"/>
              </a:spcBef>
              <a:buNone/>
            </a:pPr>
            <a:r>
              <a:rPr i="1" lang="en" sz="1800"/>
              <a:t>Foursquare</a:t>
            </a:r>
          </a:p>
          <a:p>
            <a:pPr lvl="0" rtl="0" algn="l">
              <a:spcBef>
                <a:spcPts val="0"/>
              </a:spcBef>
              <a:buNone/>
            </a:pPr>
            <a:r>
              <a:rPr i="1" lang="en" sz="1800"/>
              <a:t>Square</a:t>
            </a:r>
          </a:p>
        </p:txBody>
      </p:sp>
      <p:sp>
        <p:nvSpPr>
          <p:cNvPr id="58" name="Shape 58"/>
          <p:cNvSpPr txBox="1"/>
          <p:nvPr>
            <p:ph idx="2" type="subTitle"/>
          </p:nvPr>
        </p:nvSpPr>
        <p:spPr>
          <a:xfrm>
            <a:off x="1358975" y="3174875"/>
            <a:ext cx="2396099" cy="1416899"/>
          </a:xfrm>
          <a:prstGeom prst="rect">
            <a:avLst/>
          </a:prstGeom>
        </p:spPr>
        <p:txBody>
          <a:bodyPr anchorCtr="0" anchor="t" bIns="91425" lIns="91425" rIns="91425" tIns="91425">
            <a:noAutofit/>
          </a:bodyPr>
          <a:lstStyle/>
          <a:p>
            <a:pPr lvl="0" rtl="0" algn="r">
              <a:spcBef>
                <a:spcPts val="0"/>
              </a:spcBef>
              <a:buNone/>
            </a:pPr>
            <a:r>
              <a:rPr lang="en" sz="1800"/>
              <a:t>John Sirois</a:t>
            </a:r>
          </a:p>
          <a:p>
            <a:pPr lvl="0" rtl="0" algn="r">
              <a:spcBef>
                <a:spcPts val="0"/>
              </a:spcBef>
              <a:buNone/>
            </a:pPr>
            <a:r>
              <a:rPr lang="en" sz="1800"/>
              <a:t>Stu Hood</a:t>
            </a:r>
          </a:p>
          <a:p>
            <a:pPr lvl="0" rtl="0" algn="r">
              <a:spcBef>
                <a:spcPts val="0"/>
              </a:spcBef>
              <a:buNone/>
            </a:pPr>
            <a:r>
              <a:rPr lang="en" sz="1800"/>
              <a:t>Benjy Weinberger</a:t>
            </a:r>
          </a:p>
          <a:p>
            <a:pPr lvl="0" rtl="0" algn="r">
              <a:spcBef>
                <a:spcPts val="0"/>
              </a:spcBef>
              <a:buNone/>
            </a:pPr>
            <a:r>
              <a:rPr lang="en" sz="1800"/>
              <a:t>Eric Ayers</a:t>
            </a:r>
          </a:p>
        </p:txBody>
      </p:sp>
      <p:pic>
        <p:nvPicPr>
          <p:cNvPr id="59" name="Shape 59"/>
          <p:cNvPicPr preferRelativeResize="0"/>
          <p:nvPr/>
        </p:nvPicPr>
        <p:blipFill>
          <a:blip r:embed="rId3">
            <a:alphaModFix/>
          </a:blip>
          <a:stretch>
            <a:fillRect/>
          </a:stretch>
        </p:blipFill>
        <p:spPr>
          <a:xfrm>
            <a:off x="7678950" y="2945292"/>
            <a:ext cx="1156949" cy="1383117"/>
          </a:xfrm>
          <a:prstGeom prst="rect">
            <a:avLst/>
          </a:prstGeom>
          <a:noFill/>
          <a:ln>
            <a:noFill/>
          </a:ln>
        </p:spPr>
      </p:pic>
      <p:pic>
        <p:nvPicPr>
          <p:cNvPr id="60" name="Shape 60"/>
          <p:cNvPicPr preferRelativeResize="0"/>
          <p:nvPr/>
        </p:nvPicPr>
        <p:blipFill>
          <a:blip r:embed="rId4">
            <a:alphaModFix/>
          </a:blip>
          <a:stretch>
            <a:fillRect/>
          </a:stretch>
        </p:blipFill>
        <p:spPr>
          <a:xfrm>
            <a:off x="7784585" y="2347666"/>
            <a:ext cx="945677" cy="768837"/>
          </a:xfrm>
          <a:prstGeom prst="rect">
            <a:avLst/>
          </a:prstGeom>
          <a:noFill/>
          <a:ln>
            <a:noFill/>
          </a:ln>
        </p:spPr>
      </p:pic>
      <p:pic>
        <p:nvPicPr>
          <p:cNvPr id="61" name="Shape 61"/>
          <p:cNvPicPr preferRelativeResize="0"/>
          <p:nvPr/>
        </p:nvPicPr>
        <p:blipFill rotWithShape="1">
          <a:blip r:embed="rId5">
            <a:alphaModFix/>
          </a:blip>
          <a:srcRect b="2085" l="5890" r="2349" t="0"/>
          <a:stretch/>
        </p:blipFill>
        <p:spPr>
          <a:xfrm>
            <a:off x="7634337" y="45275"/>
            <a:ext cx="1246163" cy="2052600"/>
          </a:xfrm>
          <a:prstGeom prst="rect">
            <a:avLst/>
          </a:prstGeom>
          <a:noFill/>
          <a:ln>
            <a:noFill/>
          </a:ln>
        </p:spPr>
      </p:pic>
      <p:pic>
        <p:nvPicPr>
          <p:cNvPr id="62" name="Shape 62"/>
          <p:cNvPicPr preferRelativeResize="0"/>
          <p:nvPr/>
        </p:nvPicPr>
        <p:blipFill rotWithShape="1">
          <a:blip r:embed="rId6">
            <a:alphaModFix/>
          </a:blip>
          <a:srcRect b="19066" l="18298" r="18820" t="19980"/>
          <a:stretch/>
        </p:blipFill>
        <p:spPr>
          <a:xfrm>
            <a:off x="7784585" y="4176454"/>
            <a:ext cx="869744" cy="843020"/>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5" name="Shape 135"/>
        <p:cNvGrpSpPr/>
        <p:nvPr/>
      </p:nvGrpSpPr>
      <p:grpSpPr>
        <a:xfrm>
          <a:off x="0" y="0"/>
          <a:ext cx="0" cy="0"/>
          <a:chOff x="0" y="0"/>
          <a:chExt cx="0" cy="0"/>
        </a:xfrm>
      </p:grpSpPr>
      <p:sp>
        <p:nvSpPr>
          <p:cNvPr id="136" name="Shape 136"/>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Why would we write this?</a:t>
            </a:r>
          </a:p>
        </p:txBody>
      </p:sp>
      <p:sp>
        <p:nvSpPr>
          <p:cNvPr id="137" name="Shape 137"/>
          <p:cNvSpPr txBox="1"/>
          <p:nvPr>
            <p:ph idx="1" type="body"/>
          </p:nvPr>
        </p:nvSpPr>
        <p:spPr>
          <a:xfrm>
            <a:off x="614800" y="1299600"/>
            <a:ext cx="8004899" cy="3439800"/>
          </a:xfrm>
          <a:prstGeom prst="rect">
            <a:avLst/>
          </a:prstGeom>
        </p:spPr>
        <p:txBody>
          <a:bodyPr anchorCtr="0" anchor="t" bIns="91425" lIns="91425" rIns="91425" tIns="91425">
            <a:noAutofit/>
          </a:bodyPr>
          <a:lstStyle/>
          <a:p>
            <a:pPr indent="-228600" lvl="0" marL="457200" rtl="0">
              <a:spcBef>
                <a:spcPts val="0"/>
              </a:spcBef>
              <a:buSzPct val="100000"/>
            </a:pPr>
            <a:r>
              <a:rPr lang="en" sz="2400"/>
              <a:t>Fine grained dependencies</a:t>
            </a:r>
          </a:p>
          <a:p>
            <a:pPr indent="457200" lvl="0" rtl="0">
              <a:lnSpc>
                <a:spcPct val="100000"/>
              </a:lnSpc>
              <a:spcBef>
                <a:spcPts val="0"/>
              </a:spcBef>
              <a:buNone/>
            </a:pPr>
            <a:r>
              <a:rPr lang="en" sz="1400">
                <a:latin typeface="Courier New"/>
                <a:ea typeface="Courier New"/>
                <a:cs typeface="Courier New"/>
                <a:sym typeface="Courier New"/>
              </a:rPr>
              <a:t>$ ./pants list --provides | wc -l</a:t>
            </a:r>
          </a:p>
          <a:p>
            <a:pPr indent="457200" lvl="0" rtl="0">
              <a:lnSpc>
                <a:spcPct val="100000"/>
              </a:lnSpc>
              <a:spcBef>
                <a:spcPts val="0"/>
              </a:spcBef>
              <a:buNone/>
            </a:pPr>
            <a:r>
              <a:rPr lang="en" sz="1400">
                <a:latin typeface="Courier New"/>
                <a:ea typeface="Courier New"/>
                <a:cs typeface="Courier New"/>
                <a:sym typeface="Courier New"/>
              </a:rPr>
              <a:t>82</a:t>
            </a:r>
          </a:p>
          <a:p>
            <a:pPr indent="-228600" lvl="0" marL="457200" rtl="0">
              <a:spcBef>
                <a:spcPts val="0"/>
              </a:spcBef>
              <a:buSzPct val="100000"/>
            </a:pPr>
            <a:r>
              <a:rPr lang="en" sz="2400"/>
              <a:t>Community</a:t>
            </a:r>
          </a:p>
          <a:p>
            <a:pPr lvl="0" rtl="0">
              <a:spcBef>
                <a:spcPts val="0"/>
              </a:spcBef>
              <a:buNone/>
            </a:pPr>
            <a:r>
              <a:t/>
            </a:r>
            <a:endParaRPr sz="2400"/>
          </a:p>
          <a:p>
            <a:pPr lvl="0" rtl="0">
              <a:spcBef>
                <a:spcPts val="0"/>
              </a:spcBef>
              <a:buNone/>
            </a:pPr>
            <a:r>
              <a:t/>
            </a:r>
            <a:endParaRPr sz="2400"/>
          </a:p>
        </p:txBody>
      </p:sp>
      <p:pic>
        <p:nvPicPr>
          <p:cNvPr id="138" name="Shape 138"/>
          <p:cNvPicPr preferRelativeResize="0"/>
          <p:nvPr/>
        </p:nvPicPr>
        <p:blipFill>
          <a:blip r:embed="rId3">
            <a:alphaModFix/>
          </a:blip>
          <a:stretch>
            <a:fillRect/>
          </a:stretch>
        </p:blipFill>
        <p:spPr>
          <a:xfrm>
            <a:off x="1182458" y="3455004"/>
            <a:ext cx="704283" cy="572589"/>
          </a:xfrm>
          <a:prstGeom prst="rect">
            <a:avLst/>
          </a:prstGeom>
          <a:noFill/>
          <a:ln>
            <a:noFill/>
          </a:ln>
        </p:spPr>
      </p:pic>
      <p:pic>
        <p:nvPicPr>
          <p:cNvPr id="139" name="Shape 139"/>
          <p:cNvPicPr preferRelativeResize="0"/>
          <p:nvPr/>
        </p:nvPicPr>
        <p:blipFill rotWithShape="1">
          <a:blip r:embed="rId4">
            <a:alphaModFix/>
          </a:blip>
          <a:srcRect b="19066" l="18298" r="18820" t="19980"/>
          <a:stretch/>
        </p:blipFill>
        <p:spPr>
          <a:xfrm>
            <a:off x="3201068" y="3427957"/>
            <a:ext cx="647732" cy="627835"/>
          </a:xfrm>
          <a:prstGeom prst="rect">
            <a:avLst/>
          </a:prstGeom>
          <a:noFill/>
          <a:ln>
            <a:noFill/>
          </a:ln>
        </p:spPr>
      </p:pic>
      <p:grpSp>
        <p:nvGrpSpPr>
          <p:cNvPr id="140" name="Shape 140"/>
          <p:cNvGrpSpPr/>
          <p:nvPr/>
        </p:nvGrpSpPr>
        <p:grpSpPr>
          <a:xfrm>
            <a:off x="2072521" y="3239928"/>
            <a:ext cx="861625" cy="1030074"/>
            <a:chOff x="5769500" y="1455772"/>
            <a:chExt cx="861625" cy="1030074"/>
          </a:xfrm>
        </p:grpSpPr>
        <p:grpSp>
          <p:nvGrpSpPr>
            <p:cNvPr id="141" name="Shape 141"/>
            <p:cNvGrpSpPr/>
            <p:nvPr/>
          </p:nvGrpSpPr>
          <p:grpSpPr>
            <a:xfrm>
              <a:off x="5998250" y="1710675"/>
              <a:ext cx="357900" cy="462774"/>
              <a:chOff x="5998250" y="1710675"/>
              <a:chExt cx="357900" cy="462774"/>
            </a:xfrm>
          </p:grpSpPr>
          <p:sp>
            <p:nvSpPr>
              <p:cNvPr id="142" name="Shape 142"/>
              <p:cNvSpPr/>
              <p:nvPr/>
            </p:nvSpPr>
            <p:spPr>
              <a:xfrm>
                <a:off x="5998250" y="1710675"/>
                <a:ext cx="326700" cy="3401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143" name="Shape 143"/>
              <p:cNvSpPr/>
              <p:nvPr/>
            </p:nvSpPr>
            <p:spPr>
              <a:xfrm>
                <a:off x="6074450" y="1710675"/>
                <a:ext cx="281700" cy="185700"/>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144" name="Shape 144"/>
              <p:cNvSpPr/>
              <p:nvPr/>
            </p:nvSpPr>
            <p:spPr>
              <a:xfrm>
                <a:off x="5998250" y="1970650"/>
                <a:ext cx="155400" cy="144000"/>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145" name="Shape 145"/>
              <p:cNvSpPr/>
              <p:nvPr/>
            </p:nvSpPr>
            <p:spPr>
              <a:xfrm>
                <a:off x="5998250" y="2046850"/>
                <a:ext cx="86099" cy="1265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grpSp>
        <p:pic>
          <p:nvPicPr>
            <p:cNvPr id="146" name="Shape 146"/>
            <p:cNvPicPr preferRelativeResize="0"/>
            <p:nvPr/>
          </p:nvPicPr>
          <p:blipFill>
            <a:blip r:embed="rId5">
              <a:alphaModFix/>
            </a:blip>
            <a:stretch>
              <a:fillRect/>
            </a:stretch>
          </p:blipFill>
          <p:spPr>
            <a:xfrm>
              <a:off x="5769500" y="1455772"/>
              <a:ext cx="861625" cy="1030074"/>
            </a:xfrm>
            <a:prstGeom prst="rect">
              <a:avLst/>
            </a:prstGeom>
            <a:noFill/>
            <a:ln>
              <a:noFill/>
            </a:ln>
          </p:spPr>
        </p:pic>
      </p:grpSp>
      <p:pic>
        <p:nvPicPr>
          <p:cNvPr id="147" name="Shape 147"/>
          <p:cNvPicPr preferRelativeResize="0"/>
          <p:nvPr/>
        </p:nvPicPr>
        <p:blipFill>
          <a:blip r:embed="rId6">
            <a:alphaModFix/>
          </a:blip>
          <a:stretch>
            <a:fillRect/>
          </a:stretch>
        </p:blipFill>
        <p:spPr>
          <a:xfrm>
            <a:off x="4295169" y="3405958"/>
            <a:ext cx="647724" cy="647724"/>
          </a:xfrm>
          <a:prstGeom prst="rect">
            <a:avLst/>
          </a:prstGeom>
          <a:noFill/>
          <a:ln>
            <a:noFill/>
          </a:ln>
        </p:spPr>
      </p:pic>
      <p:pic>
        <p:nvPicPr>
          <p:cNvPr id="148" name="Shape 148"/>
          <p:cNvPicPr preferRelativeResize="0"/>
          <p:nvPr/>
        </p:nvPicPr>
        <p:blipFill>
          <a:blip r:embed="rId7">
            <a:alphaModFix/>
          </a:blip>
          <a:stretch>
            <a:fillRect/>
          </a:stretch>
        </p:blipFill>
        <p:spPr>
          <a:xfrm>
            <a:off x="1182458" y="4287760"/>
            <a:ext cx="3136975" cy="423500"/>
          </a:xfrm>
          <a:prstGeom prst="rect">
            <a:avLst/>
          </a:prstGeom>
          <a:noFill/>
          <a:ln>
            <a:noFill/>
          </a:ln>
        </p:spPr>
      </p:pic>
      <p:pic>
        <p:nvPicPr>
          <p:cNvPr id="149" name="Shape 149"/>
          <p:cNvPicPr preferRelativeResize="0"/>
          <p:nvPr/>
        </p:nvPicPr>
        <p:blipFill>
          <a:blip r:embed="rId8">
            <a:alphaModFix/>
          </a:blip>
          <a:stretch>
            <a:fillRect/>
          </a:stretch>
        </p:blipFill>
        <p:spPr>
          <a:xfrm>
            <a:off x="5384755" y="3405958"/>
            <a:ext cx="647725" cy="647725"/>
          </a:xfrm>
          <a:prstGeom prst="rect">
            <a:avLst/>
          </a:prstGeom>
          <a:noFill/>
          <a:ln>
            <a:noFill/>
          </a:ln>
        </p:spPr>
      </p:pic>
      <p:pic>
        <p:nvPicPr>
          <p:cNvPr id="150" name="Shape 150"/>
          <p:cNvPicPr preferRelativeResize="0"/>
          <p:nvPr/>
        </p:nvPicPr>
        <p:blipFill>
          <a:blip r:embed="rId9">
            <a:alphaModFix/>
          </a:blip>
          <a:stretch>
            <a:fillRect/>
          </a:stretch>
        </p:blipFill>
        <p:spPr>
          <a:xfrm>
            <a:off x="6464683" y="3405950"/>
            <a:ext cx="647724" cy="647724"/>
          </a:xfrm>
          <a:prstGeom prst="rect">
            <a:avLst/>
          </a:prstGeom>
          <a:noFill/>
          <a:ln>
            <a:noFill/>
          </a:ln>
        </p:spPr>
      </p:pic>
      <p:pic>
        <p:nvPicPr>
          <p:cNvPr id="151" name="Shape 151"/>
          <p:cNvPicPr preferRelativeResize="0"/>
          <p:nvPr/>
        </p:nvPicPr>
        <p:blipFill>
          <a:blip r:embed="rId10">
            <a:alphaModFix/>
          </a:blip>
          <a:stretch>
            <a:fillRect/>
          </a:stretch>
        </p:blipFill>
        <p:spPr>
          <a:xfrm>
            <a:off x="6378391" y="4270001"/>
            <a:ext cx="820309" cy="471124"/>
          </a:xfrm>
          <a:prstGeom prst="rect">
            <a:avLst/>
          </a:prstGeom>
          <a:noFill/>
          <a:ln>
            <a:noFill/>
          </a:ln>
        </p:spPr>
      </p:pic>
      <p:pic>
        <p:nvPicPr>
          <p:cNvPr id="152" name="Shape 152"/>
          <p:cNvPicPr preferRelativeResize="0"/>
          <p:nvPr/>
        </p:nvPicPr>
        <p:blipFill>
          <a:blip r:embed="rId11">
            <a:alphaModFix/>
          </a:blip>
          <a:stretch>
            <a:fillRect/>
          </a:stretch>
        </p:blipFill>
        <p:spPr>
          <a:xfrm>
            <a:off x="4685525" y="4287750"/>
            <a:ext cx="1250575" cy="453380"/>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 name="Shape 156"/>
        <p:cNvGrpSpPr/>
        <p:nvPr/>
      </p:nvGrpSpPr>
      <p:grpSpPr>
        <a:xfrm>
          <a:off x="0" y="0"/>
          <a:ext cx="0" cy="0"/>
          <a:chOff x="0" y="0"/>
          <a:chExt cx="0" cy="0"/>
        </a:xfrm>
      </p:grpSpPr>
      <p:sp>
        <p:nvSpPr>
          <p:cNvPr id="157" name="Shape 157"/>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How did we get here?</a:t>
            </a:r>
          </a:p>
        </p:txBody>
      </p:sp>
      <p:sp>
        <p:nvSpPr>
          <p:cNvPr id="158" name="Shape 158"/>
          <p:cNvSpPr txBox="1"/>
          <p:nvPr/>
        </p:nvSpPr>
        <p:spPr>
          <a:xfrm>
            <a:off x="3692347" y="1531419"/>
            <a:ext cx="964199" cy="321300"/>
          </a:xfrm>
          <a:prstGeom prst="rect">
            <a:avLst/>
          </a:prstGeom>
          <a:noFill/>
          <a:ln>
            <a:noFill/>
          </a:ln>
        </p:spPr>
        <p:txBody>
          <a:bodyPr anchorCtr="0" anchor="ctr" bIns="91425" lIns="91425" rIns="91425" tIns="91425">
            <a:noAutofit/>
          </a:bodyPr>
          <a:lstStyle/>
          <a:p>
            <a:pPr lvl="0" rtl="0" algn="ctr">
              <a:spcBef>
                <a:spcPts val="0"/>
              </a:spcBef>
              <a:buNone/>
            </a:pPr>
            <a:r>
              <a:rPr lang="en" sz="1166">
                <a:solidFill>
                  <a:srgbClr val="EFEDE3"/>
                </a:solidFill>
                <a:latin typeface="Average"/>
                <a:ea typeface="Average"/>
                <a:cs typeface="Average"/>
                <a:sym typeface="Average"/>
              </a:rPr>
              <a:t>12-6-10</a:t>
            </a:r>
          </a:p>
        </p:txBody>
      </p:sp>
      <p:cxnSp>
        <p:nvCxnSpPr>
          <p:cNvPr id="159" name="Shape 159"/>
          <p:cNvCxnSpPr>
            <a:stCxn id="160" idx="4"/>
            <a:endCxn id="161" idx="2"/>
          </p:cNvCxnSpPr>
          <p:nvPr/>
        </p:nvCxnSpPr>
        <p:spPr>
          <a:xfrm flipH="1" rot="10800000">
            <a:off x="1283250" y="2574467"/>
            <a:ext cx="1450200" cy="416400"/>
          </a:xfrm>
          <a:prstGeom prst="straightConnector1">
            <a:avLst/>
          </a:prstGeom>
          <a:noFill/>
          <a:ln cap="flat" cmpd="sng" w="19050">
            <a:solidFill>
              <a:srgbClr val="EFEDE3"/>
            </a:solidFill>
            <a:prstDash val="solid"/>
            <a:round/>
            <a:headEnd len="lg" w="lg" type="none"/>
            <a:tailEnd len="lg" w="lg" type="triangle"/>
          </a:ln>
        </p:spPr>
      </p:cxnSp>
      <p:cxnSp>
        <p:nvCxnSpPr>
          <p:cNvPr id="162" name="Shape 162"/>
          <p:cNvCxnSpPr/>
          <p:nvPr/>
        </p:nvCxnSpPr>
        <p:spPr>
          <a:xfrm>
            <a:off x="7932543" y="1413587"/>
            <a:ext cx="0" cy="1171799"/>
          </a:xfrm>
          <a:prstGeom prst="straightConnector1">
            <a:avLst/>
          </a:prstGeom>
          <a:noFill/>
          <a:ln cap="flat" cmpd="sng" w="9525">
            <a:solidFill>
              <a:srgbClr val="EFEDE3"/>
            </a:solidFill>
            <a:prstDash val="dot"/>
            <a:round/>
            <a:headEnd len="lg" w="lg" type="none"/>
            <a:tailEnd len="lg" w="lg" type="none"/>
          </a:ln>
        </p:spPr>
      </p:cxnSp>
      <p:cxnSp>
        <p:nvCxnSpPr>
          <p:cNvPr id="163" name="Shape 163"/>
          <p:cNvCxnSpPr>
            <a:stCxn id="161" idx="4"/>
          </p:cNvCxnSpPr>
          <p:nvPr/>
        </p:nvCxnSpPr>
        <p:spPr>
          <a:xfrm>
            <a:off x="3376265" y="2574475"/>
            <a:ext cx="4553400" cy="0"/>
          </a:xfrm>
          <a:prstGeom prst="straightConnector1">
            <a:avLst/>
          </a:prstGeom>
          <a:noFill/>
          <a:ln cap="flat" cmpd="sng" w="19050">
            <a:solidFill>
              <a:srgbClr val="EFEDE3"/>
            </a:solidFill>
            <a:prstDash val="solid"/>
            <a:round/>
            <a:headEnd len="lg" w="lg" type="none"/>
            <a:tailEnd len="lg" w="lg" type="triangle"/>
          </a:ln>
        </p:spPr>
      </p:cxnSp>
      <p:cxnSp>
        <p:nvCxnSpPr>
          <p:cNvPr id="164" name="Shape 164"/>
          <p:cNvCxnSpPr>
            <a:stCxn id="165" idx="4"/>
          </p:cNvCxnSpPr>
          <p:nvPr/>
        </p:nvCxnSpPr>
        <p:spPr>
          <a:xfrm>
            <a:off x="2877575" y="3876836"/>
            <a:ext cx="1330200" cy="0"/>
          </a:xfrm>
          <a:prstGeom prst="straightConnector1">
            <a:avLst/>
          </a:prstGeom>
          <a:noFill/>
          <a:ln cap="flat" cmpd="sng" w="19050">
            <a:solidFill>
              <a:srgbClr val="EFEDE3"/>
            </a:solidFill>
            <a:prstDash val="solid"/>
            <a:round/>
            <a:headEnd len="lg" w="lg" type="none"/>
            <a:tailEnd len="lg" w="lg" type="triangle"/>
          </a:ln>
        </p:spPr>
      </p:cxnSp>
      <p:cxnSp>
        <p:nvCxnSpPr>
          <p:cNvPr id="166" name="Shape 166"/>
          <p:cNvCxnSpPr/>
          <p:nvPr/>
        </p:nvCxnSpPr>
        <p:spPr>
          <a:xfrm flipH="1" rot="10800000">
            <a:off x="4186925" y="2595925"/>
            <a:ext cx="381600" cy="1275299"/>
          </a:xfrm>
          <a:prstGeom prst="straightConnector1">
            <a:avLst/>
          </a:prstGeom>
          <a:noFill/>
          <a:ln cap="flat" cmpd="sng" w="19050">
            <a:solidFill>
              <a:srgbClr val="EFEDE3"/>
            </a:solidFill>
            <a:prstDash val="solid"/>
            <a:round/>
            <a:headEnd len="lg" w="lg" type="none"/>
            <a:tailEnd len="lg" w="lg" type="triangle"/>
          </a:ln>
        </p:spPr>
      </p:cxnSp>
      <p:cxnSp>
        <p:nvCxnSpPr>
          <p:cNvPr id="167" name="Shape 167"/>
          <p:cNvCxnSpPr>
            <a:stCxn id="168" idx="2"/>
          </p:cNvCxnSpPr>
          <p:nvPr/>
        </p:nvCxnSpPr>
        <p:spPr>
          <a:xfrm>
            <a:off x="4567960" y="1413408"/>
            <a:ext cx="0" cy="1171800"/>
          </a:xfrm>
          <a:prstGeom prst="straightConnector1">
            <a:avLst/>
          </a:prstGeom>
          <a:noFill/>
          <a:ln cap="flat" cmpd="sng" w="9525">
            <a:solidFill>
              <a:srgbClr val="EFEDE3"/>
            </a:solidFill>
            <a:prstDash val="dot"/>
            <a:round/>
            <a:headEnd len="lg" w="lg" type="none"/>
            <a:tailEnd len="lg" w="lg" type="none"/>
          </a:ln>
        </p:spPr>
      </p:cxnSp>
      <p:cxnSp>
        <p:nvCxnSpPr>
          <p:cNvPr id="169" name="Shape 169"/>
          <p:cNvCxnSpPr>
            <a:stCxn id="170" idx="2"/>
            <a:endCxn id="161" idx="1"/>
          </p:cNvCxnSpPr>
          <p:nvPr/>
        </p:nvCxnSpPr>
        <p:spPr>
          <a:xfrm>
            <a:off x="3054815" y="1413408"/>
            <a:ext cx="0" cy="733500"/>
          </a:xfrm>
          <a:prstGeom prst="straightConnector1">
            <a:avLst/>
          </a:prstGeom>
          <a:noFill/>
          <a:ln cap="flat" cmpd="sng" w="9525">
            <a:solidFill>
              <a:srgbClr val="EFEDE3"/>
            </a:solidFill>
            <a:prstDash val="dot"/>
            <a:round/>
            <a:headEnd len="lg" w="lg" type="none"/>
            <a:tailEnd len="lg" w="lg" type="none"/>
          </a:ln>
        </p:spPr>
      </p:cxnSp>
      <p:cxnSp>
        <p:nvCxnSpPr>
          <p:cNvPr id="171" name="Shape 171"/>
          <p:cNvCxnSpPr>
            <a:stCxn id="172" idx="2"/>
            <a:endCxn id="160" idx="3"/>
          </p:cNvCxnSpPr>
          <p:nvPr/>
        </p:nvCxnSpPr>
        <p:spPr>
          <a:xfrm>
            <a:off x="961800" y="1413408"/>
            <a:ext cx="0" cy="2004900"/>
          </a:xfrm>
          <a:prstGeom prst="straightConnector1">
            <a:avLst/>
          </a:prstGeom>
          <a:noFill/>
          <a:ln cap="flat" cmpd="sng" w="9525">
            <a:solidFill>
              <a:srgbClr val="EFEDE3"/>
            </a:solidFill>
            <a:prstDash val="dot"/>
            <a:round/>
            <a:headEnd len="lg" w="lg" type="none"/>
            <a:tailEnd len="lg" w="lg" type="none"/>
          </a:ln>
        </p:spPr>
      </p:cxnSp>
      <p:cxnSp>
        <p:nvCxnSpPr>
          <p:cNvPr id="173" name="Shape 173"/>
          <p:cNvCxnSpPr>
            <a:stCxn id="158" idx="2"/>
          </p:cNvCxnSpPr>
          <p:nvPr/>
        </p:nvCxnSpPr>
        <p:spPr>
          <a:xfrm>
            <a:off x="4174447" y="1852719"/>
            <a:ext cx="0" cy="2028899"/>
          </a:xfrm>
          <a:prstGeom prst="straightConnector1">
            <a:avLst/>
          </a:prstGeom>
          <a:noFill/>
          <a:ln cap="flat" cmpd="sng" w="9525">
            <a:solidFill>
              <a:srgbClr val="EFEDE3"/>
            </a:solidFill>
            <a:prstDash val="dot"/>
            <a:round/>
            <a:headEnd len="lg" w="lg" type="none"/>
            <a:tailEnd len="lg" w="lg" type="none"/>
          </a:ln>
        </p:spPr>
      </p:cxnSp>
      <p:sp>
        <p:nvSpPr>
          <p:cNvPr id="161" name="Shape 161"/>
          <p:cNvSpPr/>
          <p:nvPr/>
        </p:nvSpPr>
        <p:spPr>
          <a:xfrm>
            <a:off x="2733365" y="2146975"/>
            <a:ext cx="642900" cy="854999"/>
          </a:xfrm>
          <a:prstGeom prst="can">
            <a:avLst>
              <a:gd fmla="val 25000" name="adj"/>
            </a:avLst>
          </a:prstGeom>
          <a:solidFill>
            <a:schemeClr val="accent5"/>
          </a:solidFill>
          <a:ln cap="flat" cmpd="sng" w="19050">
            <a:solidFill>
              <a:schemeClr val="lt1"/>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1166">
                <a:latin typeface="Average"/>
                <a:ea typeface="Average"/>
                <a:cs typeface="Average"/>
                <a:sym typeface="Average"/>
              </a:rPr>
              <a:t>science</a:t>
            </a:r>
          </a:p>
        </p:txBody>
      </p:sp>
      <p:sp>
        <p:nvSpPr>
          <p:cNvPr id="174" name="Shape 174"/>
          <p:cNvSpPr txBox="1"/>
          <p:nvPr/>
        </p:nvSpPr>
        <p:spPr>
          <a:xfrm>
            <a:off x="7450383" y="1092146"/>
            <a:ext cx="964199" cy="321300"/>
          </a:xfrm>
          <a:prstGeom prst="rect">
            <a:avLst/>
          </a:prstGeom>
          <a:noFill/>
          <a:ln>
            <a:noFill/>
          </a:ln>
        </p:spPr>
        <p:txBody>
          <a:bodyPr anchorCtr="0" anchor="ctr" bIns="91425" lIns="91425" rIns="91425" tIns="91425">
            <a:noAutofit/>
          </a:bodyPr>
          <a:lstStyle/>
          <a:p>
            <a:pPr lvl="0" rtl="0" algn="ctr">
              <a:spcBef>
                <a:spcPts val="0"/>
              </a:spcBef>
              <a:buNone/>
            </a:pPr>
            <a:r>
              <a:rPr lang="en" sz="1166">
                <a:solidFill>
                  <a:srgbClr val="EFEDE3"/>
                </a:solidFill>
                <a:latin typeface="Average"/>
                <a:ea typeface="Average"/>
                <a:cs typeface="Average"/>
                <a:sym typeface="Average"/>
              </a:rPr>
              <a:t>You are here</a:t>
            </a:r>
          </a:p>
        </p:txBody>
      </p:sp>
      <p:sp>
        <p:nvSpPr>
          <p:cNvPr id="168" name="Shape 168"/>
          <p:cNvSpPr txBox="1"/>
          <p:nvPr/>
        </p:nvSpPr>
        <p:spPr>
          <a:xfrm>
            <a:off x="4085860" y="1092108"/>
            <a:ext cx="964199" cy="321300"/>
          </a:xfrm>
          <a:prstGeom prst="rect">
            <a:avLst/>
          </a:prstGeom>
          <a:noFill/>
          <a:ln>
            <a:noFill/>
          </a:ln>
        </p:spPr>
        <p:txBody>
          <a:bodyPr anchorCtr="0" anchor="ctr" bIns="91425" lIns="91425" rIns="91425" tIns="91425">
            <a:noAutofit/>
          </a:bodyPr>
          <a:lstStyle/>
          <a:p>
            <a:pPr lvl="0" rtl="0" algn="ctr">
              <a:spcBef>
                <a:spcPts val="0"/>
              </a:spcBef>
              <a:buNone/>
            </a:pPr>
            <a:r>
              <a:rPr lang="en" sz="1166">
                <a:solidFill>
                  <a:srgbClr val="EFEDE3"/>
                </a:solidFill>
                <a:latin typeface="Average"/>
                <a:ea typeface="Average"/>
                <a:cs typeface="Average"/>
                <a:sym typeface="Average"/>
              </a:rPr>
              <a:t>1-6-11</a:t>
            </a:r>
          </a:p>
        </p:txBody>
      </p:sp>
      <p:cxnSp>
        <p:nvCxnSpPr>
          <p:cNvPr id="175" name="Shape 175"/>
          <p:cNvCxnSpPr>
            <a:stCxn id="176" idx="2"/>
            <a:endCxn id="177" idx="0"/>
          </p:cNvCxnSpPr>
          <p:nvPr/>
        </p:nvCxnSpPr>
        <p:spPr>
          <a:xfrm>
            <a:off x="3771400" y="1413408"/>
            <a:ext cx="0" cy="3107400"/>
          </a:xfrm>
          <a:prstGeom prst="straightConnector1">
            <a:avLst/>
          </a:prstGeom>
          <a:noFill/>
          <a:ln cap="flat" cmpd="sng" w="9525">
            <a:solidFill>
              <a:srgbClr val="EFEDE3"/>
            </a:solidFill>
            <a:prstDash val="dot"/>
            <a:round/>
            <a:headEnd len="lg" w="lg" type="none"/>
            <a:tailEnd len="lg" w="lg" type="none"/>
          </a:ln>
        </p:spPr>
      </p:cxnSp>
      <p:sp>
        <p:nvSpPr>
          <p:cNvPr id="172" name="Shape 172"/>
          <p:cNvSpPr txBox="1"/>
          <p:nvPr/>
        </p:nvSpPr>
        <p:spPr>
          <a:xfrm>
            <a:off x="479700" y="1092108"/>
            <a:ext cx="964199" cy="321300"/>
          </a:xfrm>
          <a:prstGeom prst="rect">
            <a:avLst/>
          </a:prstGeom>
          <a:noFill/>
          <a:ln>
            <a:noFill/>
          </a:ln>
        </p:spPr>
        <p:txBody>
          <a:bodyPr anchorCtr="0" anchor="ctr" bIns="91425" lIns="91425" rIns="91425" tIns="91425">
            <a:noAutofit/>
          </a:bodyPr>
          <a:lstStyle/>
          <a:p>
            <a:pPr lvl="0" rtl="0" algn="ctr">
              <a:spcBef>
                <a:spcPts val="0"/>
              </a:spcBef>
              <a:buNone/>
            </a:pPr>
            <a:r>
              <a:rPr lang="en" sz="1166">
                <a:solidFill>
                  <a:srgbClr val="EFEDE3"/>
                </a:solidFill>
                <a:latin typeface="Average"/>
                <a:ea typeface="Average"/>
                <a:cs typeface="Average"/>
                <a:sym typeface="Average"/>
              </a:rPr>
              <a:t>6-25-09</a:t>
            </a:r>
          </a:p>
        </p:txBody>
      </p:sp>
      <p:sp>
        <p:nvSpPr>
          <p:cNvPr id="160" name="Shape 160"/>
          <p:cNvSpPr/>
          <p:nvPr/>
        </p:nvSpPr>
        <p:spPr>
          <a:xfrm>
            <a:off x="640350" y="2563367"/>
            <a:ext cx="642900" cy="854999"/>
          </a:xfrm>
          <a:prstGeom prst="can">
            <a:avLst>
              <a:gd fmla="val 25000" name="adj"/>
            </a:avLst>
          </a:prstGeom>
          <a:solidFill>
            <a:schemeClr val="accent5"/>
          </a:solidFill>
          <a:ln cap="flat" cmpd="sng" w="19050">
            <a:solidFill>
              <a:schemeClr val="lt1"/>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1166">
                <a:latin typeface="Average"/>
                <a:ea typeface="Average"/>
                <a:cs typeface="Average"/>
                <a:sym typeface="Average"/>
              </a:rPr>
              <a:t>abuse</a:t>
            </a:r>
          </a:p>
        </p:txBody>
      </p:sp>
      <p:sp>
        <p:nvSpPr>
          <p:cNvPr id="170" name="Shape 170"/>
          <p:cNvSpPr txBox="1"/>
          <p:nvPr/>
        </p:nvSpPr>
        <p:spPr>
          <a:xfrm>
            <a:off x="2572715" y="1092108"/>
            <a:ext cx="964199" cy="321300"/>
          </a:xfrm>
          <a:prstGeom prst="rect">
            <a:avLst/>
          </a:prstGeom>
          <a:noFill/>
          <a:ln>
            <a:noFill/>
          </a:ln>
        </p:spPr>
        <p:txBody>
          <a:bodyPr anchorCtr="0" anchor="ctr" bIns="91425" lIns="91425" rIns="91425" tIns="91425">
            <a:noAutofit/>
          </a:bodyPr>
          <a:lstStyle/>
          <a:p>
            <a:pPr lvl="0" rtl="0" algn="ctr">
              <a:spcBef>
                <a:spcPts val="0"/>
              </a:spcBef>
              <a:buNone/>
            </a:pPr>
            <a:r>
              <a:rPr lang="en" sz="1166">
                <a:solidFill>
                  <a:srgbClr val="EFEDE3"/>
                </a:solidFill>
                <a:latin typeface="Average"/>
                <a:ea typeface="Average"/>
                <a:cs typeface="Average"/>
                <a:sym typeface="Average"/>
              </a:rPr>
              <a:t>1-25-10</a:t>
            </a:r>
          </a:p>
        </p:txBody>
      </p:sp>
      <p:sp>
        <p:nvSpPr>
          <p:cNvPr id="176" name="Shape 176"/>
          <p:cNvSpPr txBox="1"/>
          <p:nvPr/>
        </p:nvSpPr>
        <p:spPr>
          <a:xfrm>
            <a:off x="3289300" y="1092108"/>
            <a:ext cx="964199" cy="321300"/>
          </a:xfrm>
          <a:prstGeom prst="rect">
            <a:avLst/>
          </a:prstGeom>
          <a:noFill/>
          <a:ln>
            <a:noFill/>
          </a:ln>
        </p:spPr>
        <p:txBody>
          <a:bodyPr anchorCtr="0" anchor="ctr" bIns="91425" lIns="91425" rIns="91425" tIns="91425">
            <a:noAutofit/>
          </a:bodyPr>
          <a:lstStyle/>
          <a:p>
            <a:pPr lvl="0" rtl="0" algn="ctr">
              <a:spcBef>
                <a:spcPts val="0"/>
              </a:spcBef>
              <a:buNone/>
            </a:pPr>
            <a:r>
              <a:rPr lang="en" sz="1166">
                <a:solidFill>
                  <a:srgbClr val="EFEDE3"/>
                </a:solidFill>
                <a:latin typeface="Average"/>
                <a:ea typeface="Average"/>
                <a:cs typeface="Average"/>
                <a:sym typeface="Average"/>
              </a:rPr>
              <a:t>11-11-10</a:t>
            </a:r>
          </a:p>
        </p:txBody>
      </p:sp>
      <p:cxnSp>
        <p:nvCxnSpPr>
          <p:cNvPr id="178" name="Shape 178"/>
          <p:cNvCxnSpPr>
            <a:stCxn id="179" idx="2"/>
            <a:endCxn id="180" idx="0"/>
          </p:cNvCxnSpPr>
          <p:nvPr/>
        </p:nvCxnSpPr>
        <p:spPr>
          <a:xfrm>
            <a:off x="1655883" y="1413408"/>
            <a:ext cx="0" cy="3107400"/>
          </a:xfrm>
          <a:prstGeom prst="straightConnector1">
            <a:avLst/>
          </a:prstGeom>
          <a:noFill/>
          <a:ln cap="flat" cmpd="sng" w="9525">
            <a:solidFill>
              <a:srgbClr val="EFEDE3"/>
            </a:solidFill>
            <a:prstDash val="dot"/>
            <a:round/>
            <a:headEnd len="lg" w="lg" type="none"/>
            <a:tailEnd len="lg" w="lg" type="none"/>
          </a:ln>
        </p:spPr>
      </p:cxnSp>
      <p:sp>
        <p:nvSpPr>
          <p:cNvPr id="179" name="Shape 179"/>
          <p:cNvSpPr txBox="1"/>
          <p:nvPr/>
        </p:nvSpPr>
        <p:spPr>
          <a:xfrm>
            <a:off x="1173783" y="1092108"/>
            <a:ext cx="964199" cy="321300"/>
          </a:xfrm>
          <a:prstGeom prst="rect">
            <a:avLst/>
          </a:prstGeom>
          <a:noFill/>
          <a:ln>
            <a:noFill/>
          </a:ln>
        </p:spPr>
        <p:txBody>
          <a:bodyPr anchorCtr="0" anchor="ctr" bIns="91425" lIns="91425" rIns="91425" tIns="91425">
            <a:noAutofit/>
          </a:bodyPr>
          <a:lstStyle/>
          <a:p>
            <a:pPr lvl="0" rtl="0" algn="ctr">
              <a:spcBef>
                <a:spcPts val="0"/>
              </a:spcBef>
              <a:buNone/>
            </a:pPr>
            <a:r>
              <a:rPr lang="en" sz="1166">
                <a:solidFill>
                  <a:srgbClr val="EFEDE3"/>
                </a:solidFill>
                <a:latin typeface="Average"/>
                <a:ea typeface="Average"/>
                <a:cs typeface="Average"/>
                <a:sym typeface="Average"/>
              </a:rPr>
              <a:t>7-8-09</a:t>
            </a:r>
          </a:p>
        </p:txBody>
      </p:sp>
      <p:sp>
        <p:nvSpPr>
          <p:cNvPr id="180" name="Shape 180"/>
          <p:cNvSpPr txBox="1"/>
          <p:nvPr/>
        </p:nvSpPr>
        <p:spPr>
          <a:xfrm>
            <a:off x="1049283" y="4520825"/>
            <a:ext cx="1213199" cy="321300"/>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None/>
            </a:pPr>
            <a:r>
              <a:rPr lang="en" sz="1166">
                <a:solidFill>
                  <a:srgbClr val="EFEDE3"/>
                </a:solidFill>
                <a:latin typeface="Average"/>
                <a:ea typeface="Average"/>
                <a:cs typeface="Average"/>
                <a:sym typeface="Average"/>
              </a:rPr>
              <a:t>1st ant commit</a:t>
            </a:r>
          </a:p>
        </p:txBody>
      </p:sp>
      <p:sp>
        <p:nvSpPr>
          <p:cNvPr id="177" name="Shape 177"/>
          <p:cNvSpPr txBox="1"/>
          <p:nvPr/>
        </p:nvSpPr>
        <p:spPr>
          <a:xfrm>
            <a:off x="3076300" y="4520850"/>
            <a:ext cx="1390200" cy="321300"/>
          </a:xfrm>
          <a:prstGeom prst="rect">
            <a:avLst/>
          </a:prstGeom>
          <a:noFill/>
          <a:ln>
            <a:noFill/>
          </a:ln>
        </p:spPr>
        <p:txBody>
          <a:bodyPr anchorCtr="0" anchor="ctr" bIns="91425" lIns="91425" rIns="91425" tIns="91425">
            <a:noAutofit/>
          </a:bodyPr>
          <a:lstStyle/>
          <a:p>
            <a:pPr indent="0" lvl="0" marL="0" marR="0" rtl="0" algn="ctr">
              <a:lnSpc>
                <a:spcPct val="100000"/>
              </a:lnSpc>
              <a:spcBef>
                <a:spcPts val="0"/>
              </a:spcBef>
              <a:spcAft>
                <a:spcPts val="0"/>
              </a:spcAft>
              <a:buNone/>
            </a:pPr>
            <a:r>
              <a:rPr lang="en" sz="1166">
                <a:solidFill>
                  <a:srgbClr val="EFEDE3"/>
                </a:solidFill>
                <a:latin typeface="Average"/>
                <a:ea typeface="Average"/>
                <a:cs typeface="Average"/>
                <a:sym typeface="Average"/>
              </a:rPr>
              <a:t>1st pants commit</a:t>
            </a:r>
          </a:p>
        </p:txBody>
      </p:sp>
      <p:cxnSp>
        <p:nvCxnSpPr>
          <p:cNvPr id="181" name="Shape 181"/>
          <p:cNvCxnSpPr>
            <a:stCxn id="182" idx="2"/>
            <a:endCxn id="165" idx="3"/>
          </p:cNvCxnSpPr>
          <p:nvPr/>
        </p:nvCxnSpPr>
        <p:spPr>
          <a:xfrm>
            <a:off x="2375675" y="1413408"/>
            <a:ext cx="0" cy="2890800"/>
          </a:xfrm>
          <a:prstGeom prst="straightConnector1">
            <a:avLst/>
          </a:prstGeom>
          <a:noFill/>
          <a:ln cap="flat" cmpd="sng" w="9525">
            <a:solidFill>
              <a:srgbClr val="EFEDE3"/>
            </a:solidFill>
            <a:prstDash val="dot"/>
            <a:round/>
            <a:headEnd len="lg" w="lg" type="none"/>
            <a:tailEnd len="lg" w="lg" type="none"/>
          </a:ln>
        </p:spPr>
      </p:cxnSp>
      <p:sp>
        <p:nvSpPr>
          <p:cNvPr id="165" name="Shape 165"/>
          <p:cNvSpPr/>
          <p:nvPr/>
        </p:nvSpPr>
        <p:spPr>
          <a:xfrm>
            <a:off x="1873775" y="3449336"/>
            <a:ext cx="1003800" cy="854999"/>
          </a:xfrm>
          <a:prstGeom prst="can">
            <a:avLst>
              <a:gd fmla="val 25000" name="adj"/>
            </a:avLst>
          </a:prstGeom>
          <a:solidFill>
            <a:schemeClr val="accent5"/>
          </a:solidFill>
          <a:ln cap="flat" cmpd="sng" w="19050">
            <a:solidFill>
              <a:schemeClr val="lt1"/>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1166">
                <a:latin typeface="Average"/>
                <a:ea typeface="Average"/>
                <a:cs typeface="Average"/>
                <a:sym typeface="Average"/>
              </a:rPr>
              <a:t>monetization</a:t>
            </a:r>
          </a:p>
        </p:txBody>
      </p:sp>
      <p:sp>
        <p:nvSpPr>
          <p:cNvPr id="182" name="Shape 182"/>
          <p:cNvSpPr txBox="1"/>
          <p:nvPr/>
        </p:nvSpPr>
        <p:spPr>
          <a:xfrm>
            <a:off x="1893575" y="1092108"/>
            <a:ext cx="964199" cy="321300"/>
          </a:xfrm>
          <a:prstGeom prst="rect">
            <a:avLst/>
          </a:prstGeom>
          <a:noFill/>
          <a:ln>
            <a:noFill/>
          </a:ln>
        </p:spPr>
        <p:txBody>
          <a:bodyPr anchorCtr="0" anchor="ctr" bIns="91425" lIns="91425" rIns="91425" tIns="91425">
            <a:noAutofit/>
          </a:bodyPr>
          <a:lstStyle/>
          <a:p>
            <a:pPr lvl="0" rtl="0" algn="ctr">
              <a:spcBef>
                <a:spcPts val="0"/>
              </a:spcBef>
              <a:buNone/>
            </a:pPr>
            <a:r>
              <a:rPr lang="en" sz="1166">
                <a:solidFill>
                  <a:srgbClr val="EFEDE3"/>
                </a:solidFill>
                <a:latin typeface="Average"/>
                <a:ea typeface="Average"/>
                <a:cs typeface="Average"/>
                <a:sym typeface="Average"/>
              </a:rPr>
              <a:t>1-8-10</a:t>
            </a:r>
          </a:p>
        </p:txBody>
      </p:sp>
      <p:cxnSp>
        <p:nvCxnSpPr>
          <p:cNvPr id="183" name="Shape 183"/>
          <p:cNvCxnSpPr>
            <a:stCxn id="184" idx="2"/>
            <a:endCxn id="185" idx="0"/>
          </p:cNvCxnSpPr>
          <p:nvPr/>
        </p:nvCxnSpPr>
        <p:spPr>
          <a:xfrm>
            <a:off x="5116000" y="1413397"/>
            <a:ext cx="0" cy="2679000"/>
          </a:xfrm>
          <a:prstGeom prst="straightConnector1">
            <a:avLst/>
          </a:prstGeom>
          <a:noFill/>
          <a:ln cap="flat" cmpd="sng" w="9525">
            <a:solidFill>
              <a:srgbClr val="EFEDE3"/>
            </a:solidFill>
            <a:prstDash val="dot"/>
            <a:round/>
            <a:headEnd len="lg" w="lg" type="none"/>
            <a:tailEnd len="lg" w="lg" type="none"/>
          </a:ln>
        </p:spPr>
      </p:cxnSp>
      <p:sp>
        <p:nvSpPr>
          <p:cNvPr id="184" name="Shape 184"/>
          <p:cNvSpPr txBox="1"/>
          <p:nvPr/>
        </p:nvSpPr>
        <p:spPr>
          <a:xfrm>
            <a:off x="4633750" y="1092097"/>
            <a:ext cx="964500" cy="321300"/>
          </a:xfrm>
          <a:prstGeom prst="rect">
            <a:avLst/>
          </a:prstGeom>
          <a:noFill/>
          <a:ln>
            <a:noFill/>
          </a:ln>
        </p:spPr>
        <p:txBody>
          <a:bodyPr anchorCtr="0" anchor="ctr" bIns="91425" lIns="91425" rIns="91425" tIns="91425">
            <a:noAutofit/>
          </a:bodyPr>
          <a:lstStyle/>
          <a:p>
            <a:pPr lvl="0" rtl="0" algn="ctr">
              <a:spcBef>
                <a:spcPts val="0"/>
              </a:spcBef>
              <a:buNone/>
            </a:pPr>
            <a:r>
              <a:rPr lang="en" sz="1166">
                <a:solidFill>
                  <a:srgbClr val="EFEDE3"/>
                </a:solidFill>
                <a:latin typeface="Average"/>
                <a:ea typeface="Average"/>
                <a:cs typeface="Average"/>
                <a:sym typeface="Average"/>
              </a:rPr>
              <a:t>3-16-11</a:t>
            </a:r>
          </a:p>
        </p:txBody>
      </p:sp>
      <p:sp>
        <p:nvSpPr>
          <p:cNvPr id="185" name="Shape 185"/>
          <p:cNvSpPr txBox="1"/>
          <p:nvPr/>
        </p:nvSpPr>
        <p:spPr>
          <a:xfrm>
            <a:off x="4106500" y="4092300"/>
            <a:ext cx="2018999" cy="321300"/>
          </a:xfrm>
          <a:prstGeom prst="rect">
            <a:avLst/>
          </a:prstGeom>
          <a:noFill/>
          <a:ln>
            <a:noFill/>
          </a:ln>
        </p:spPr>
        <p:txBody>
          <a:bodyPr anchorCtr="0" anchor="ctr" bIns="91425" lIns="91425" rIns="91425" tIns="91425">
            <a:noAutofit/>
          </a:bodyPr>
          <a:lstStyle/>
          <a:p>
            <a:pPr lvl="0" rtl="0" algn="ctr">
              <a:spcBef>
                <a:spcPts val="0"/>
              </a:spcBef>
              <a:buNone/>
            </a:pPr>
            <a:r>
              <a:rPr lang="en" sz="1166" u="sng">
                <a:solidFill>
                  <a:schemeClr val="accent5"/>
                </a:solidFill>
                <a:latin typeface="Average"/>
                <a:ea typeface="Average"/>
                <a:cs typeface="Average"/>
                <a:sym typeface="Average"/>
                <a:hlinkClick r:id="rId3"/>
              </a:rPr>
              <a:t>1st twitter-commons commit</a:t>
            </a:r>
          </a:p>
        </p:txBody>
      </p:sp>
      <p:cxnSp>
        <p:nvCxnSpPr>
          <p:cNvPr id="186" name="Shape 186"/>
          <p:cNvCxnSpPr>
            <a:stCxn id="187" idx="2"/>
            <a:endCxn id="188" idx="0"/>
          </p:cNvCxnSpPr>
          <p:nvPr/>
        </p:nvCxnSpPr>
        <p:spPr>
          <a:xfrm flipH="1">
            <a:off x="6197012" y="1413408"/>
            <a:ext cx="3300" cy="3107400"/>
          </a:xfrm>
          <a:prstGeom prst="straightConnector1">
            <a:avLst/>
          </a:prstGeom>
          <a:noFill/>
          <a:ln cap="flat" cmpd="sng" w="9525">
            <a:solidFill>
              <a:srgbClr val="EFEDE3"/>
            </a:solidFill>
            <a:prstDash val="dot"/>
            <a:round/>
            <a:headEnd len="lg" w="lg" type="none"/>
            <a:tailEnd len="lg" w="lg" type="none"/>
          </a:ln>
        </p:spPr>
      </p:cxnSp>
      <p:sp>
        <p:nvSpPr>
          <p:cNvPr id="187" name="Shape 187"/>
          <p:cNvSpPr txBox="1"/>
          <p:nvPr/>
        </p:nvSpPr>
        <p:spPr>
          <a:xfrm>
            <a:off x="5718212" y="1092108"/>
            <a:ext cx="964199" cy="321300"/>
          </a:xfrm>
          <a:prstGeom prst="rect">
            <a:avLst/>
          </a:prstGeom>
          <a:noFill/>
          <a:ln>
            <a:noFill/>
          </a:ln>
        </p:spPr>
        <p:txBody>
          <a:bodyPr anchorCtr="0" anchor="ctr" bIns="91425" lIns="91425" rIns="91425" tIns="91425">
            <a:noAutofit/>
          </a:bodyPr>
          <a:lstStyle/>
          <a:p>
            <a:pPr lvl="0" rtl="0" algn="ctr">
              <a:spcBef>
                <a:spcPts val="0"/>
              </a:spcBef>
              <a:buNone/>
            </a:pPr>
            <a:r>
              <a:rPr lang="en" sz="1166">
                <a:solidFill>
                  <a:srgbClr val="EFEDE3"/>
                </a:solidFill>
                <a:latin typeface="Average"/>
                <a:ea typeface="Average"/>
                <a:cs typeface="Average"/>
                <a:sym typeface="Average"/>
              </a:rPr>
              <a:t>2-12-12</a:t>
            </a:r>
          </a:p>
        </p:txBody>
      </p:sp>
      <p:sp>
        <p:nvSpPr>
          <p:cNvPr id="188" name="Shape 188"/>
          <p:cNvSpPr txBox="1"/>
          <p:nvPr/>
        </p:nvSpPr>
        <p:spPr>
          <a:xfrm>
            <a:off x="5187525" y="4520850"/>
            <a:ext cx="2018999" cy="321300"/>
          </a:xfrm>
          <a:prstGeom prst="rect">
            <a:avLst/>
          </a:prstGeom>
          <a:noFill/>
          <a:ln>
            <a:noFill/>
          </a:ln>
        </p:spPr>
        <p:txBody>
          <a:bodyPr anchorCtr="0" anchor="ctr" bIns="91425" lIns="91425" rIns="91425" tIns="91425">
            <a:noAutofit/>
          </a:bodyPr>
          <a:lstStyle/>
          <a:p>
            <a:pPr lvl="0" rtl="0" algn="ctr">
              <a:spcBef>
                <a:spcPts val="0"/>
              </a:spcBef>
              <a:buNone/>
            </a:pPr>
            <a:r>
              <a:rPr lang="en" sz="1166" u="sng">
                <a:solidFill>
                  <a:schemeClr val="accent5"/>
                </a:solidFill>
                <a:latin typeface="Average"/>
                <a:ea typeface="Average"/>
                <a:cs typeface="Average"/>
                <a:sym typeface="Average"/>
                <a:hlinkClick r:id="rId4"/>
              </a:rPr>
              <a:t>1st Foursquare commit</a:t>
            </a:r>
          </a:p>
        </p:txBody>
      </p:sp>
      <p:cxnSp>
        <p:nvCxnSpPr>
          <p:cNvPr id="189" name="Shape 189"/>
          <p:cNvCxnSpPr>
            <a:endCxn id="190" idx="0"/>
          </p:cNvCxnSpPr>
          <p:nvPr/>
        </p:nvCxnSpPr>
        <p:spPr>
          <a:xfrm>
            <a:off x="7100332" y="1421700"/>
            <a:ext cx="1500" cy="2670600"/>
          </a:xfrm>
          <a:prstGeom prst="straightConnector1">
            <a:avLst/>
          </a:prstGeom>
          <a:noFill/>
          <a:ln cap="flat" cmpd="sng" w="9525">
            <a:solidFill>
              <a:srgbClr val="EFEDE3"/>
            </a:solidFill>
            <a:prstDash val="dot"/>
            <a:round/>
            <a:headEnd len="lg" w="lg" type="none"/>
            <a:tailEnd len="lg" w="lg" type="none"/>
          </a:ln>
        </p:spPr>
      </p:cxnSp>
      <p:sp>
        <p:nvSpPr>
          <p:cNvPr id="191" name="Shape 191"/>
          <p:cNvSpPr txBox="1"/>
          <p:nvPr/>
        </p:nvSpPr>
        <p:spPr>
          <a:xfrm>
            <a:off x="6618218" y="1092108"/>
            <a:ext cx="964199" cy="321300"/>
          </a:xfrm>
          <a:prstGeom prst="rect">
            <a:avLst/>
          </a:prstGeom>
          <a:noFill/>
          <a:ln>
            <a:noFill/>
          </a:ln>
        </p:spPr>
        <p:txBody>
          <a:bodyPr anchorCtr="0" anchor="ctr" bIns="91425" lIns="91425" rIns="91425" tIns="91425">
            <a:noAutofit/>
          </a:bodyPr>
          <a:lstStyle/>
          <a:p>
            <a:pPr lvl="0" rtl="0" algn="ctr">
              <a:spcBef>
                <a:spcPts val="0"/>
              </a:spcBef>
              <a:buNone/>
            </a:pPr>
            <a:r>
              <a:rPr lang="en" sz="1166">
                <a:solidFill>
                  <a:srgbClr val="EFEDE3"/>
                </a:solidFill>
                <a:latin typeface="Average"/>
                <a:ea typeface="Average"/>
                <a:cs typeface="Average"/>
                <a:sym typeface="Average"/>
              </a:rPr>
              <a:t>4-23-14</a:t>
            </a:r>
          </a:p>
        </p:txBody>
      </p:sp>
      <p:sp>
        <p:nvSpPr>
          <p:cNvPr id="190" name="Shape 190"/>
          <p:cNvSpPr txBox="1"/>
          <p:nvPr/>
        </p:nvSpPr>
        <p:spPr>
          <a:xfrm>
            <a:off x="6406732" y="4092300"/>
            <a:ext cx="1390200" cy="321300"/>
          </a:xfrm>
          <a:prstGeom prst="rect">
            <a:avLst/>
          </a:prstGeom>
          <a:noFill/>
          <a:ln>
            <a:noFill/>
          </a:ln>
        </p:spPr>
        <p:txBody>
          <a:bodyPr anchorCtr="0" anchor="ctr" bIns="91425" lIns="91425" rIns="91425" tIns="91425">
            <a:noAutofit/>
          </a:bodyPr>
          <a:lstStyle/>
          <a:p>
            <a:pPr lvl="0" rtl="0" algn="ctr">
              <a:spcBef>
                <a:spcPts val="0"/>
              </a:spcBef>
              <a:buNone/>
            </a:pPr>
            <a:r>
              <a:rPr lang="en" sz="1166" u="sng">
                <a:solidFill>
                  <a:schemeClr val="hlink"/>
                </a:solidFill>
                <a:latin typeface="Average"/>
                <a:ea typeface="Average"/>
                <a:cs typeface="Average"/>
                <a:sym typeface="Average"/>
                <a:hlinkClick r:id="rId5"/>
              </a:rPr>
              <a:t>1st Square commit</a:t>
            </a:r>
          </a:p>
        </p:txBody>
      </p:sp>
      <p:pic>
        <p:nvPicPr>
          <p:cNvPr id="192" name="Shape 192"/>
          <p:cNvPicPr preferRelativeResize="0"/>
          <p:nvPr/>
        </p:nvPicPr>
        <p:blipFill>
          <a:blip r:embed="rId6">
            <a:alphaModFix/>
          </a:blip>
          <a:stretch>
            <a:fillRect/>
          </a:stretch>
        </p:blipFill>
        <p:spPr>
          <a:xfrm>
            <a:off x="4763858" y="1684515"/>
            <a:ext cx="704283" cy="572589"/>
          </a:xfrm>
          <a:prstGeom prst="rect">
            <a:avLst/>
          </a:prstGeom>
          <a:noFill/>
          <a:ln>
            <a:noFill/>
          </a:ln>
        </p:spPr>
      </p:pic>
      <p:pic>
        <p:nvPicPr>
          <p:cNvPr id="193" name="Shape 193"/>
          <p:cNvPicPr preferRelativeResize="0"/>
          <p:nvPr/>
        </p:nvPicPr>
        <p:blipFill rotWithShape="1">
          <a:blip r:embed="rId7">
            <a:alphaModFix/>
          </a:blip>
          <a:srcRect b="19066" l="18298" r="18820" t="19980"/>
          <a:stretch/>
        </p:blipFill>
        <p:spPr>
          <a:xfrm>
            <a:off x="6776453" y="1656891"/>
            <a:ext cx="647732" cy="627835"/>
          </a:xfrm>
          <a:prstGeom prst="rect">
            <a:avLst/>
          </a:prstGeom>
          <a:noFill/>
          <a:ln>
            <a:noFill/>
          </a:ln>
        </p:spPr>
      </p:pic>
      <p:grpSp>
        <p:nvGrpSpPr>
          <p:cNvPr id="194" name="Shape 194"/>
          <p:cNvGrpSpPr/>
          <p:nvPr/>
        </p:nvGrpSpPr>
        <p:grpSpPr>
          <a:xfrm>
            <a:off x="5769500" y="1455772"/>
            <a:ext cx="861625" cy="1030074"/>
            <a:chOff x="5769500" y="1455772"/>
            <a:chExt cx="861625" cy="1030074"/>
          </a:xfrm>
        </p:grpSpPr>
        <p:grpSp>
          <p:nvGrpSpPr>
            <p:cNvPr id="195" name="Shape 195"/>
            <p:cNvGrpSpPr/>
            <p:nvPr/>
          </p:nvGrpSpPr>
          <p:grpSpPr>
            <a:xfrm>
              <a:off x="5998250" y="1710675"/>
              <a:ext cx="357900" cy="462774"/>
              <a:chOff x="5998250" y="1710675"/>
              <a:chExt cx="357900" cy="462774"/>
            </a:xfrm>
          </p:grpSpPr>
          <p:sp>
            <p:nvSpPr>
              <p:cNvPr id="196" name="Shape 196"/>
              <p:cNvSpPr/>
              <p:nvPr/>
            </p:nvSpPr>
            <p:spPr>
              <a:xfrm>
                <a:off x="5998250" y="1710675"/>
                <a:ext cx="326700" cy="3401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197" name="Shape 197"/>
              <p:cNvSpPr/>
              <p:nvPr/>
            </p:nvSpPr>
            <p:spPr>
              <a:xfrm>
                <a:off x="6074450" y="1710675"/>
                <a:ext cx="281700" cy="185700"/>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198" name="Shape 198"/>
              <p:cNvSpPr/>
              <p:nvPr/>
            </p:nvSpPr>
            <p:spPr>
              <a:xfrm>
                <a:off x="5998250" y="1970650"/>
                <a:ext cx="155400" cy="144000"/>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199" name="Shape 199"/>
              <p:cNvSpPr/>
              <p:nvPr/>
            </p:nvSpPr>
            <p:spPr>
              <a:xfrm>
                <a:off x="5998250" y="2046850"/>
                <a:ext cx="86099" cy="1265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grpSp>
        <p:pic>
          <p:nvPicPr>
            <p:cNvPr id="200" name="Shape 200"/>
            <p:cNvPicPr preferRelativeResize="0"/>
            <p:nvPr/>
          </p:nvPicPr>
          <p:blipFill>
            <a:blip r:embed="rId8">
              <a:alphaModFix/>
            </a:blip>
            <a:stretch>
              <a:fillRect/>
            </a:stretch>
          </p:blipFill>
          <p:spPr>
            <a:xfrm>
              <a:off x="5769500" y="1455772"/>
              <a:ext cx="861625" cy="1030074"/>
            </a:xfrm>
            <a:prstGeom prst="rect">
              <a:avLst/>
            </a:prstGeom>
            <a:noFill/>
            <a:ln>
              <a:noFill/>
            </a:ln>
          </p:spPr>
        </p:pic>
      </p:gr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4" name="Shape 204"/>
        <p:cNvGrpSpPr/>
        <p:nvPr/>
      </p:nvGrpSpPr>
      <p:grpSpPr>
        <a:xfrm>
          <a:off x="0" y="0"/>
          <a:ext cx="0" cy="0"/>
          <a:chOff x="0" y="0"/>
          <a:chExt cx="0" cy="0"/>
        </a:xfrm>
      </p:grpSpPr>
      <p:sp>
        <p:nvSpPr>
          <p:cNvPr id="205" name="Shape 205"/>
          <p:cNvSpPr txBox="1"/>
          <p:nvPr>
            <p:ph type="ctrTitle"/>
          </p:nvPr>
        </p:nvSpPr>
        <p:spPr>
          <a:xfrm>
            <a:off x="403649" y="990800"/>
            <a:ext cx="6884699" cy="1730099"/>
          </a:xfrm>
          <a:prstGeom prst="rect">
            <a:avLst/>
          </a:prstGeom>
        </p:spPr>
        <p:txBody>
          <a:bodyPr anchorCtr="0" anchor="b" bIns="91425" lIns="91425" rIns="91425" tIns="91425">
            <a:noAutofit/>
          </a:bodyPr>
          <a:lstStyle/>
          <a:p>
            <a:pPr>
              <a:spcBef>
                <a:spcPts val="0"/>
              </a:spcBef>
              <a:buNone/>
            </a:pPr>
            <a:r>
              <a:rPr lang="en"/>
              <a:t>Foursquare</a:t>
            </a:r>
          </a:p>
        </p:txBody>
      </p:sp>
      <p:sp>
        <p:nvSpPr>
          <p:cNvPr id="206" name="Shape 206"/>
          <p:cNvSpPr txBox="1"/>
          <p:nvPr>
            <p:ph idx="1" type="subTitle"/>
          </p:nvPr>
        </p:nvSpPr>
        <p:spPr>
          <a:xfrm>
            <a:off x="403650" y="3174875"/>
            <a:ext cx="6617099" cy="792600"/>
          </a:xfrm>
          <a:prstGeom prst="rect">
            <a:avLst/>
          </a:prstGeom>
        </p:spPr>
        <p:txBody>
          <a:bodyPr anchorCtr="0" anchor="t" bIns="91425" lIns="91425" rIns="91425" tIns="91425">
            <a:noAutofit/>
          </a:bodyPr>
          <a:lstStyle/>
          <a:p>
            <a:pPr>
              <a:spcBef>
                <a:spcPts val="0"/>
              </a:spcBef>
              <a:buNone/>
            </a:pPr>
            <a:r>
              <a:t/>
            </a:r>
            <a:endParaRPr/>
          </a:p>
        </p:txBody>
      </p:sp>
      <p:pic>
        <p:nvPicPr>
          <p:cNvPr id="207" name="Shape 207"/>
          <p:cNvPicPr preferRelativeResize="0"/>
          <p:nvPr/>
        </p:nvPicPr>
        <p:blipFill>
          <a:blip r:embed="rId3">
            <a:alphaModFix/>
          </a:blip>
          <a:stretch>
            <a:fillRect/>
          </a:stretch>
        </p:blipFill>
        <p:spPr>
          <a:xfrm>
            <a:off x="7678950" y="2945292"/>
            <a:ext cx="1156949" cy="1383117"/>
          </a:xfrm>
          <a:prstGeom prst="rect">
            <a:avLst/>
          </a:prstGeom>
          <a:noFill/>
          <a:ln>
            <a:noFill/>
          </a:ln>
        </p:spPr>
      </p:pic>
      <p:pic>
        <p:nvPicPr>
          <p:cNvPr id="208" name="Shape 208"/>
          <p:cNvPicPr preferRelativeResize="0"/>
          <p:nvPr/>
        </p:nvPicPr>
        <p:blipFill rotWithShape="1">
          <a:blip r:embed="rId4">
            <a:alphaModFix/>
          </a:blip>
          <a:srcRect b="2085" l="5890" r="2349" t="0"/>
          <a:stretch/>
        </p:blipFill>
        <p:spPr>
          <a:xfrm>
            <a:off x="7634337" y="45275"/>
            <a:ext cx="1246163" cy="2052600"/>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2" name="Shape 212"/>
        <p:cNvGrpSpPr/>
        <p:nvPr/>
      </p:nvGrpSpPr>
      <p:grpSpPr>
        <a:xfrm>
          <a:off x="0" y="0"/>
          <a:ext cx="0" cy="0"/>
          <a:chOff x="0" y="0"/>
          <a:chExt cx="0" cy="0"/>
        </a:xfrm>
      </p:grpSpPr>
      <p:sp>
        <p:nvSpPr>
          <p:cNvPr id="213" name="Shape 213"/>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The Foursquare repo</a:t>
            </a:r>
          </a:p>
        </p:txBody>
      </p:sp>
      <p:sp>
        <p:nvSpPr>
          <p:cNvPr id="214" name="Shape 214"/>
          <p:cNvSpPr txBox="1"/>
          <p:nvPr>
            <p:ph idx="1" type="body"/>
          </p:nvPr>
        </p:nvSpPr>
        <p:spPr>
          <a:xfrm>
            <a:off x="636725" y="1424125"/>
            <a:ext cx="7659600" cy="2698800"/>
          </a:xfrm>
          <a:prstGeom prst="rect">
            <a:avLst/>
          </a:prstGeom>
        </p:spPr>
        <p:txBody>
          <a:bodyPr anchorCtr="0" anchor="t" bIns="91425" lIns="91425" rIns="91425" tIns="91425">
            <a:noAutofit/>
          </a:bodyPr>
          <a:lstStyle/>
          <a:p>
            <a:pPr indent="-228600" lvl="0" marL="457200" rtl="0">
              <a:spcBef>
                <a:spcPts val="0"/>
              </a:spcBef>
              <a:buSzPct val="100000"/>
            </a:pPr>
            <a:r>
              <a:rPr lang="en" sz="2400"/>
              <a:t>~70 server engineers</a:t>
            </a:r>
          </a:p>
          <a:p>
            <a:pPr indent="-228600" lvl="0" marL="457200" rtl="0">
              <a:spcBef>
                <a:spcPts val="0"/>
              </a:spcBef>
              <a:buSzPct val="100000"/>
            </a:pPr>
            <a:r>
              <a:rPr lang="en" sz="2400"/>
              <a:t>~25 distinct services</a:t>
            </a:r>
          </a:p>
          <a:p>
            <a:pPr indent="-228600" lvl="0" marL="457200" rtl="0">
              <a:spcBef>
                <a:spcPts val="0"/>
              </a:spcBef>
              <a:buSzPct val="100000"/>
            </a:pPr>
            <a:r>
              <a:rPr lang="en" sz="2400"/>
              <a:t>~8K Java/Scala source files</a:t>
            </a:r>
          </a:p>
          <a:p>
            <a:pPr indent="-228600" lvl="0" marL="457200" rtl="0">
              <a:spcBef>
                <a:spcPts val="0"/>
              </a:spcBef>
              <a:buSzPct val="100000"/>
            </a:pPr>
            <a:r>
              <a:rPr lang="en" sz="2400"/>
              <a:t>~1M Java/Scala LoC</a:t>
            </a:r>
          </a:p>
          <a:p>
            <a:pPr indent="-228600" lvl="0" marL="457200" rtl="0">
              <a:spcBef>
                <a:spcPts val="0"/>
              </a:spcBef>
              <a:buSzPct val="100000"/>
            </a:pPr>
            <a:r>
              <a:rPr lang="en" sz="2400"/>
              <a:t>~1K Thrift files, generating ~3M Java/Scala LoC</a:t>
            </a:r>
          </a:p>
          <a:p>
            <a:pPr lvl="0" rtl="0">
              <a:spcBef>
                <a:spcPts val="0"/>
              </a:spcBef>
              <a:buNone/>
            </a:pPr>
            <a:r>
              <a:t/>
            </a:r>
            <a:endParaRPr sz="2400"/>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000"/>
                                        <p:tgtEl>
                                          <p:spTgt spid="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8" name="Shape 218"/>
        <p:cNvGrpSpPr/>
        <p:nvPr/>
      </p:nvGrpSpPr>
      <p:grpSpPr>
        <a:xfrm>
          <a:off x="0" y="0"/>
          <a:ext cx="0" cy="0"/>
          <a:chOff x="0" y="0"/>
          <a:chExt cx="0" cy="0"/>
        </a:xfrm>
      </p:grpSpPr>
      <p:sp>
        <p:nvSpPr>
          <p:cNvPr id="219" name="Shape 219"/>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Scala challenges</a:t>
            </a:r>
          </a:p>
        </p:txBody>
      </p:sp>
      <p:sp>
        <p:nvSpPr>
          <p:cNvPr id="220" name="Shape 220"/>
          <p:cNvSpPr txBox="1"/>
          <p:nvPr>
            <p:ph idx="1" type="body"/>
          </p:nvPr>
        </p:nvSpPr>
        <p:spPr>
          <a:xfrm>
            <a:off x="311700" y="1152475"/>
            <a:ext cx="8520599" cy="3416400"/>
          </a:xfrm>
          <a:prstGeom prst="rect">
            <a:avLst/>
          </a:prstGeom>
        </p:spPr>
        <p:txBody>
          <a:bodyPr anchorCtr="0" anchor="t" bIns="91425" lIns="91425" rIns="91425" tIns="91425">
            <a:noAutofit/>
          </a:bodyPr>
          <a:lstStyle/>
          <a:p>
            <a:pPr lvl="0" rtl="0" algn="ctr">
              <a:spcBef>
                <a:spcPts val="0"/>
              </a:spcBef>
              <a:buNone/>
            </a:pPr>
            <a:r>
              <a:rPr lang="en" sz="3600"/>
              <a:t>The Scala compiler is a </a:t>
            </a:r>
            <a:r>
              <a:rPr b="1" lang="en" sz="4800"/>
              <a:t>memory hog</a:t>
            </a:r>
            <a:r>
              <a:rPr lang="en" sz="3600"/>
              <a:t>, </a:t>
            </a:r>
            <a:br>
              <a:rPr lang="en" sz="3600"/>
            </a:br>
            <a:r>
              <a:rPr lang="en" sz="3600"/>
              <a:t>is </a:t>
            </a:r>
            <a:r>
              <a:rPr b="1" lang="en" sz="4800"/>
              <a:t>very slow</a:t>
            </a:r>
            <a:r>
              <a:rPr lang="en" sz="3600"/>
              <a:t>, and produces </a:t>
            </a:r>
            <a:r>
              <a:rPr b="1" lang="en" sz="4800"/>
              <a:t>huge numbers</a:t>
            </a:r>
            <a:r>
              <a:rPr lang="en" sz="3600"/>
              <a:t> of classfiles.</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4" name="Shape 224"/>
        <p:cNvGrpSpPr/>
        <p:nvPr/>
      </p:nvGrpSpPr>
      <p:grpSpPr>
        <a:xfrm>
          <a:off x="0" y="0"/>
          <a:ext cx="0" cy="0"/>
          <a:chOff x="0" y="0"/>
          <a:chExt cx="0" cy="0"/>
        </a:xfrm>
      </p:grpSpPr>
      <p:sp>
        <p:nvSpPr>
          <p:cNvPr id="225" name="Shape 225"/>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Scala challenges</a:t>
            </a:r>
          </a:p>
        </p:txBody>
      </p:sp>
      <p:graphicFrame>
        <p:nvGraphicFramePr>
          <p:cNvPr id="226" name="Shape 226"/>
          <p:cNvGraphicFramePr/>
          <p:nvPr/>
        </p:nvGraphicFramePr>
        <p:xfrm>
          <a:off x="212787" y="1225237"/>
          <a:ext cx="3000000" cy="3000000"/>
        </p:xfrm>
        <a:graphic>
          <a:graphicData uri="http://schemas.openxmlformats.org/drawingml/2006/table">
            <a:tbl>
              <a:tblPr>
                <a:noFill/>
                <a:tableStyleId>{1AF59348-A3C1-49B5-AB6F-BC9096C30510}</a:tableStyleId>
              </a:tblPr>
              <a:tblGrid>
                <a:gridCol w="941325"/>
                <a:gridCol w="1018275"/>
                <a:gridCol w="721000"/>
                <a:gridCol w="738550"/>
                <a:gridCol w="1328625"/>
                <a:gridCol w="1451900"/>
                <a:gridCol w="1339700"/>
                <a:gridCol w="1164125"/>
              </a:tblGrid>
              <a:tr h="536625">
                <a:tc>
                  <a:txBody>
                    <a:bodyPr>
                      <a:noAutofit/>
                    </a:bodyPr>
                    <a:lstStyle/>
                    <a:p>
                      <a:pPr lvl="0" rtl="0">
                        <a:spcBef>
                          <a:spcPts val="0"/>
                        </a:spcBef>
                        <a:buNone/>
                      </a:pPr>
                      <a:r>
                        <a:t/>
                      </a:r>
                      <a:endParaRPr sz="2200">
                        <a:solidFill>
                          <a:schemeClr val="accent3"/>
                        </a:solidFill>
                      </a:endParaRPr>
                    </a:p>
                  </a:txBody>
                  <a:tcPr marT="91425" marB="91425" marR="91425" marL="91425"/>
                </a:tc>
                <a:tc>
                  <a:txBody>
                    <a:bodyPr>
                      <a:noAutofit/>
                    </a:bodyPr>
                    <a:lstStyle/>
                    <a:p>
                      <a:pPr lvl="0" rtl="0">
                        <a:spcBef>
                          <a:spcPts val="0"/>
                        </a:spcBef>
                        <a:buNone/>
                      </a:pPr>
                      <a:r>
                        <a:rPr lang="en" sz="2200">
                          <a:solidFill>
                            <a:schemeClr val="accent3"/>
                          </a:solidFill>
                        </a:rPr>
                        <a:t>time</a:t>
                      </a:r>
                    </a:p>
                  </a:txBody>
                  <a:tcPr marT="91425" marB="91425" marR="91425" marL="91425">
                    <a:solidFill>
                      <a:srgbClr val="666666"/>
                    </a:solidFill>
                  </a:tcPr>
                </a:tc>
                <a:tc>
                  <a:txBody>
                    <a:bodyPr>
                      <a:noAutofit/>
                    </a:bodyPr>
                    <a:lstStyle/>
                    <a:p>
                      <a:pPr lvl="0" rtl="0">
                        <a:spcBef>
                          <a:spcPts val="0"/>
                        </a:spcBef>
                        <a:buNone/>
                      </a:pPr>
                      <a:r>
                        <a:rPr lang="en" sz="2200">
                          <a:solidFill>
                            <a:schemeClr val="accent3"/>
                          </a:solidFill>
                        </a:rPr>
                        <a:t>files</a:t>
                      </a:r>
                    </a:p>
                  </a:txBody>
                  <a:tcPr marT="91425" marB="91425" marR="91425" marL="91425">
                    <a:solidFill>
                      <a:srgbClr val="666666"/>
                    </a:solidFill>
                  </a:tcPr>
                </a:tc>
                <a:tc>
                  <a:txBody>
                    <a:bodyPr>
                      <a:noAutofit/>
                    </a:bodyPr>
                    <a:lstStyle/>
                    <a:p>
                      <a:pPr lvl="0" rtl="0">
                        <a:spcBef>
                          <a:spcPts val="0"/>
                        </a:spcBef>
                        <a:buNone/>
                      </a:pPr>
                      <a:r>
                        <a:rPr lang="en" sz="2200">
                          <a:solidFill>
                            <a:schemeClr val="accent3"/>
                          </a:solidFill>
                        </a:rPr>
                        <a:t>LoC</a:t>
                      </a:r>
                    </a:p>
                  </a:txBody>
                  <a:tcPr marT="91425" marB="91425" marR="91425" marL="91425">
                    <a:solidFill>
                      <a:srgbClr val="666666"/>
                    </a:solidFill>
                  </a:tcPr>
                </a:tc>
                <a:tc>
                  <a:txBody>
                    <a:bodyPr>
                      <a:noAutofit/>
                    </a:bodyPr>
                    <a:lstStyle/>
                    <a:p>
                      <a:pPr lvl="0" rtl="0">
                        <a:spcBef>
                          <a:spcPts val="0"/>
                        </a:spcBef>
                        <a:buNone/>
                      </a:pPr>
                      <a:r>
                        <a:rPr lang="en" sz="2200">
                          <a:solidFill>
                            <a:schemeClr val="accent3"/>
                          </a:solidFill>
                        </a:rPr>
                        <a:t>classfiles</a:t>
                      </a:r>
                    </a:p>
                  </a:txBody>
                  <a:tcPr marT="91425" marB="91425" marR="91425" marL="91425">
                    <a:solidFill>
                      <a:srgbClr val="666666"/>
                    </a:solidFill>
                  </a:tcPr>
                </a:tc>
                <a:tc>
                  <a:txBody>
                    <a:bodyPr>
                      <a:noAutofit/>
                    </a:bodyPr>
                    <a:lstStyle/>
                    <a:p>
                      <a:pPr lvl="0" rtl="0">
                        <a:spcBef>
                          <a:spcPts val="0"/>
                        </a:spcBef>
                        <a:buNone/>
                      </a:pPr>
                      <a:r>
                        <a:rPr lang="en" sz="2200">
                          <a:solidFill>
                            <a:schemeClr val="accent3"/>
                          </a:solidFill>
                        </a:rPr>
                        <a:t>classfiles/</a:t>
                      </a:r>
                    </a:p>
                    <a:p>
                      <a:pPr lvl="0" rtl="0">
                        <a:spcBef>
                          <a:spcPts val="0"/>
                        </a:spcBef>
                        <a:buNone/>
                      </a:pPr>
                      <a:r>
                        <a:rPr lang="en" sz="2200">
                          <a:solidFill>
                            <a:schemeClr val="accent3"/>
                          </a:solidFill>
                        </a:rPr>
                        <a:t>srcfile</a:t>
                      </a:r>
                    </a:p>
                  </a:txBody>
                  <a:tcPr marT="91425" marB="91425" marR="91425" marL="91425">
                    <a:solidFill>
                      <a:srgbClr val="666666"/>
                    </a:solidFill>
                  </a:tcPr>
                </a:tc>
                <a:tc>
                  <a:txBody>
                    <a:bodyPr>
                      <a:noAutofit/>
                    </a:bodyPr>
                    <a:lstStyle/>
                    <a:p>
                      <a:pPr lvl="0" rtl="0">
                        <a:spcBef>
                          <a:spcPts val="0"/>
                        </a:spcBef>
                        <a:buNone/>
                      </a:pPr>
                      <a:r>
                        <a:rPr lang="en" sz="2200">
                          <a:solidFill>
                            <a:schemeClr val="accent3"/>
                          </a:solidFill>
                        </a:rPr>
                        <a:t>LoC/</a:t>
                      </a:r>
                    </a:p>
                    <a:p>
                      <a:pPr lvl="0" rtl="0">
                        <a:spcBef>
                          <a:spcPts val="0"/>
                        </a:spcBef>
                        <a:buNone/>
                      </a:pPr>
                      <a:r>
                        <a:rPr lang="en" sz="2200">
                          <a:solidFill>
                            <a:schemeClr val="accent3"/>
                          </a:solidFill>
                        </a:rPr>
                        <a:t>classfile</a:t>
                      </a:r>
                    </a:p>
                  </a:txBody>
                  <a:tcPr marT="91425" marB="91425" marR="91425" marL="91425">
                    <a:solidFill>
                      <a:srgbClr val="666666"/>
                    </a:solidFill>
                  </a:tcPr>
                </a:tc>
                <a:tc>
                  <a:txBody>
                    <a:bodyPr>
                      <a:noAutofit/>
                    </a:bodyPr>
                    <a:lstStyle/>
                    <a:p>
                      <a:pPr lvl="0" rtl="0">
                        <a:spcBef>
                          <a:spcPts val="0"/>
                        </a:spcBef>
                        <a:buNone/>
                      </a:pPr>
                      <a:r>
                        <a:rPr lang="en" sz="2200">
                          <a:solidFill>
                            <a:schemeClr val="accent3"/>
                          </a:solidFill>
                        </a:rPr>
                        <a:t>LoC/</a:t>
                      </a:r>
                    </a:p>
                    <a:p>
                      <a:pPr lvl="0" rtl="0">
                        <a:spcBef>
                          <a:spcPts val="0"/>
                        </a:spcBef>
                        <a:buNone/>
                      </a:pPr>
                      <a:r>
                        <a:rPr lang="en" sz="2200">
                          <a:solidFill>
                            <a:schemeClr val="accent3"/>
                          </a:solidFill>
                        </a:rPr>
                        <a:t>second</a:t>
                      </a:r>
                    </a:p>
                  </a:txBody>
                  <a:tcPr marT="91425" marB="91425" marR="91425" marL="91425">
                    <a:solidFill>
                      <a:srgbClr val="666666"/>
                    </a:solidFill>
                  </a:tcPr>
                </a:tc>
              </a:tr>
              <a:tr h="879525">
                <a:tc>
                  <a:txBody>
                    <a:bodyPr>
                      <a:noAutofit/>
                    </a:bodyPr>
                    <a:lstStyle/>
                    <a:p>
                      <a:pPr lvl="0" rtl="0">
                        <a:spcBef>
                          <a:spcPts val="0"/>
                        </a:spcBef>
                        <a:buNone/>
                      </a:pPr>
                      <a:r>
                        <a:rPr lang="en" sz="2200">
                          <a:solidFill>
                            <a:schemeClr val="accent3"/>
                          </a:solidFill>
                        </a:rPr>
                        <a:t>Java</a:t>
                      </a:r>
                    </a:p>
                  </a:txBody>
                  <a:tcPr marT="91425" marB="91425" marR="91425" marL="91425">
                    <a:solidFill>
                      <a:srgbClr val="666666"/>
                    </a:solidFill>
                  </a:tcPr>
                </a:tc>
                <a:tc>
                  <a:txBody>
                    <a:bodyPr>
                      <a:noAutofit/>
                    </a:bodyPr>
                    <a:lstStyle/>
                    <a:p>
                      <a:pPr lvl="0" rtl="0">
                        <a:spcBef>
                          <a:spcPts val="0"/>
                        </a:spcBef>
                        <a:buNone/>
                      </a:pPr>
                      <a:r>
                        <a:rPr lang="en" sz="2200">
                          <a:solidFill>
                            <a:schemeClr val="accent3"/>
                          </a:solidFill>
                        </a:rPr>
                        <a:t>14 secs</a:t>
                      </a:r>
                    </a:p>
                  </a:txBody>
                  <a:tcPr marT="91425" marB="91425" marR="91425" marL="91425"/>
                </a:tc>
                <a:tc>
                  <a:txBody>
                    <a:bodyPr>
                      <a:noAutofit/>
                    </a:bodyPr>
                    <a:lstStyle/>
                    <a:p>
                      <a:pPr lvl="0" rtl="0">
                        <a:spcBef>
                          <a:spcPts val="0"/>
                        </a:spcBef>
                        <a:buNone/>
                      </a:pPr>
                      <a:r>
                        <a:rPr lang="en" sz="2200">
                          <a:solidFill>
                            <a:schemeClr val="accent3"/>
                          </a:solidFill>
                        </a:rPr>
                        <a:t>450</a:t>
                      </a:r>
                    </a:p>
                  </a:txBody>
                  <a:tcPr marT="91425" marB="91425" marR="91425" marL="91425"/>
                </a:tc>
                <a:tc>
                  <a:txBody>
                    <a:bodyPr>
                      <a:noAutofit/>
                    </a:bodyPr>
                    <a:lstStyle/>
                    <a:p>
                      <a:pPr lvl="0" rtl="0">
                        <a:spcBef>
                          <a:spcPts val="0"/>
                        </a:spcBef>
                        <a:buNone/>
                      </a:pPr>
                      <a:r>
                        <a:rPr lang="en" sz="2200">
                          <a:solidFill>
                            <a:schemeClr val="accent3"/>
                          </a:solidFill>
                        </a:rPr>
                        <a:t>30K</a:t>
                      </a:r>
                    </a:p>
                  </a:txBody>
                  <a:tcPr marT="91425" marB="91425" marR="91425" marL="91425"/>
                </a:tc>
                <a:tc>
                  <a:txBody>
                    <a:bodyPr>
                      <a:noAutofit/>
                    </a:bodyPr>
                    <a:lstStyle/>
                    <a:p>
                      <a:pPr lvl="0" rtl="0">
                        <a:spcBef>
                          <a:spcPts val="0"/>
                        </a:spcBef>
                        <a:buNone/>
                      </a:pPr>
                      <a:r>
                        <a:rPr lang="en" sz="2200">
                          <a:solidFill>
                            <a:schemeClr val="accent3"/>
                          </a:solidFill>
                        </a:rPr>
                        <a:t>1000</a:t>
                      </a:r>
                    </a:p>
                  </a:txBody>
                  <a:tcPr marT="91425" marB="91425" marR="91425" marL="91425"/>
                </a:tc>
                <a:tc>
                  <a:txBody>
                    <a:bodyPr>
                      <a:noAutofit/>
                    </a:bodyPr>
                    <a:lstStyle/>
                    <a:p>
                      <a:pPr lvl="0" rtl="0">
                        <a:spcBef>
                          <a:spcPts val="0"/>
                        </a:spcBef>
                        <a:buNone/>
                      </a:pPr>
                      <a:r>
                        <a:rPr lang="en" sz="2200">
                          <a:solidFill>
                            <a:schemeClr val="accent3"/>
                          </a:solidFill>
                        </a:rPr>
                        <a:t>2.2</a:t>
                      </a:r>
                    </a:p>
                  </a:txBody>
                  <a:tcPr marT="91425" marB="91425" marR="91425" marL="91425"/>
                </a:tc>
                <a:tc>
                  <a:txBody>
                    <a:bodyPr>
                      <a:noAutofit/>
                    </a:bodyPr>
                    <a:lstStyle/>
                    <a:p>
                      <a:pPr lvl="0" rtl="0">
                        <a:spcBef>
                          <a:spcPts val="0"/>
                        </a:spcBef>
                        <a:buNone/>
                      </a:pPr>
                      <a:r>
                        <a:rPr lang="en" sz="2200">
                          <a:solidFill>
                            <a:schemeClr val="accent3"/>
                          </a:solidFill>
                        </a:rPr>
                        <a:t>30</a:t>
                      </a:r>
                    </a:p>
                  </a:txBody>
                  <a:tcPr marT="91425" marB="91425" marR="91425" marL="91425"/>
                </a:tc>
                <a:tc>
                  <a:txBody>
                    <a:bodyPr>
                      <a:noAutofit/>
                    </a:bodyPr>
                    <a:lstStyle/>
                    <a:p>
                      <a:pPr lvl="0" rtl="0">
                        <a:spcBef>
                          <a:spcPts val="0"/>
                        </a:spcBef>
                        <a:buNone/>
                      </a:pPr>
                      <a:r>
                        <a:rPr lang="en" sz="2200">
                          <a:solidFill>
                            <a:schemeClr val="accent3"/>
                          </a:solidFill>
                        </a:rPr>
                        <a:t>2140</a:t>
                      </a:r>
                    </a:p>
                  </a:txBody>
                  <a:tcPr marT="91425" marB="91425" marR="91425" marL="91425"/>
                </a:tc>
              </a:tr>
              <a:tr h="879525">
                <a:tc>
                  <a:txBody>
                    <a:bodyPr>
                      <a:noAutofit/>
                    </a:bodyPr>
                    <a:lstStyle/>
                    <a:p>
                      <a:pPr lvl="0" rtl="0">
                        <a:spcBef>
                          <a:spcPts val="0"/>
                        </a:spcBef>
                        <a:buNone/>
                      </a:pPr>
                      <a:r>
                        <a:rPr lang="en" sz="2200">
                          <a:solidFill>
                            <a:schemeClr val="accent3"/>
                          </a:solidFill>
                        </a:rPr>
                        <a:t>Scala</a:t>
                      </a:r>
                    </a:p>
                  </a:txBody>
                  <a:tcPr marT="91425" marB="91425" marR="91425" marL="91425">
                    <a:solidFill>
                      <a:srgbClr val="666666"/>
                    </a:solidFill>
                  </a:tcPr>
                </a:tc>
                <a:tc>
                  <a:txBody>
                    <a:bodyPr>
                      <a:noAutofit/>
                    </a:bodyPr>
                    <a:lstStyle/>
                    <a:p>
                      <a:pPr lvl="0" rtl="0">
                        <a:spcBef>
                          <a:spcPts val="0"/>
                        </a:spcBef>
                        <a:buNone/>
                      </a:pPr>
                      <a:r>
                        <a:rPr lang="en" sz="2200">
                          <a:solidFill>
                            <a:schemeClr val="accent3"/>
                          </a:solidFill>
                        </a:rPr>
                        <a:t>135 secs</a:t>
                      </a:r>
                    </a:p>
                  </a:txBody>
                  <a:tcPr marT="91425" marB="91425" marR="91425" marL="91425"/>
                </a:tc>
                <a:tc>
                  <a:txBody>
                    <a:bodyPr>
                      <a:noAutofit/>
                    </a:bodyPr>
                    <a:lstStyle/>
                    <a:p>
                      <a:pPr lvl="0" rtl="0">
                        <a:spcBef>
                          <a:spcPts val="0"/>
                        </a:spcBef>
                        <a:buNone/>
                      </a:pPr>
                      <a:r>
                        <a:rPr lang="en" sz="2200">
                          <a:solidFill>
                            <a:schemeClr val="accent3"/>
                          </a:solidFill>
                        </a:rPr>
                        <a:t>350</a:t>
                      </a:r>
                    </a:p>
                  </a:txBody>
                  <a:tcPr marT="91425" marB="91425" marR="91425" marL="91425"/>
                </a:tc>
                <a:tc>
                  <a:txBody>
                    <a:bodyPr>
                      <a:noAutofit/>
                    </a:bodyPr>
                    <a:lstStyle/>
                    <a:p>
                      <a:pPr lvl="0" rtl="0">
                        <a:spcBef>
                          <a:spcPts val="0"/>
                        </a:spcBef>
                        <a:buNone/>
                      </a:pPr>
                      <a:r>
                        <a:rPr lang="en" sz="2200">
                          <a:solidFill>
                            <a:schemeClr val="accent3"/>
                          </a:solidFill>
                        </a:rPr>
                        <a:t>40K</a:t>
                      </a:r>
                    </a:p>
                  </a:txBody>
                  <a:tcPr marT="91425" marB="91425" marR="91425" marL="91425"/>
                </a:tc>
                <a:tc>
                  <a:txBody>
                    <a:bodyPr>
                      <a:noAutofit/>
                    </a:bodyPr>
                    <a:lstStyle/>
                    <a:p>
                      <a:pPr lvl="0" rtl="0">
                        <a:spcBef>
                          <a:spcPts val="0"/>
                        </a:spcBef>
                        <a:buNone/>
                      </a:pPr>
                      <a:r>
                        <a:rPr lang="en" sz="2200">
                          <a:solidFill>
                            <a:schemeClr val="accent3"/>
                          </a:solidFill>
                        </a:rPr>
                        <a:t>5000</a:t>
                      </a:r>
                    </a:p>
                  </a:txBody>
                  <a:tcPr marT="91425" marB="91425" marR="91425" marL="91425"/>
                </a:tc>
                <a:tc>
                  <a:txBody>
                    <a:bodyPr>
                      <a:noAutofit/>
                    </a:bodyPr>
                    <a:lstStyle/>
                    <a:p>
                      <a:pPr lvl="0" rtl="0">
                        <a:spcBef>
                          <a:spcPts val="0"/>
                        </a:spcBef>
                        <a:buNone/>
                      </a:pPr>
                      <a:r>
                        <a:rPr lang="en" sz="2200">
                          <a:solidFill>
                            <a:schemeClr val="accent3"/>
                          </a:solidFill>
                        </a:rPr>
                        <a:t>15</a:t>
                      </a:r>
                    </a:p>
                  </a:txBody>
                  <a:tcPr marT="91425" marB="91425" marR="91425" marL="91425"/>
                </a:tc>
                <a:tc>
                  <a:txBody>
                    <a:bodyPr>
                      <a:noAutofit/>
                    </a:bodyPr>
                    <a:lstStyle/>
                    <a:p>
                      <a:pPr lvl="0" rtl="0">
                        <a:spcBef>
                          <a:spcPts val="0"/>
                        </a:spcBef>
                        <a:buNone/>
                      </a:pPr>
                      <a:r>
                        <a:rPr lang="en" sz="2200">
                          <a:solidFill>
                            <a:schemeClr val="accent3"/>
                          </a:solidFill>
                        </a:rPr>
                        <a:t>8</a:t>
                      </a:r>
                    </a:p>
                  </a:txBody>
                  <a:tcPr marT="91425" marB="91425" marR="91425" marL="91425"/>
                </a:tc>
                <a:tc>
                  <a:txBody>
                    <a:bodyPr>
                      <a:noAutofit/>
                    </a:bodyPr>
                    <a:lstStyle/>
                    <a:p>
                      <a:pPr lvl="0" rtl="0">
                        <a:spcBef>
                          <a:spcPts val="0"/>
                        </a:spcBef>
                        <a:buNone/>
                      </a:pPr>
                      <a:r>
                        <a:rPr lang="en" sz="2200">
                          <a:solidFill>
                            <a:schemeClr val="accent3"/>
                          </a:solidFill>
                        </a:rPr>
                        <a:t>300</a:t>
                      </a:r>
                    </a:p>
                  </a:txBody>
                  <a:tcPr marT="91425" marB="91425" marR="91425" marL="91425"/>
                </a:tc>
              </a:tr>
            </a:tbl>
          </a:graphicData>
        </a:graphic>
      </p:graphicFrame>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0" name="Shape 230"/>
        <p:cNvGrpSpPr/>
        <p:nvPr/>
      </p:nvGrpSpPr>
      <p:grpSpPr>
        <a:xfrm>
          <a:off x="0" y="0"/>
          <a:ext cx="0" cy="0"/>
          <a:chOff x="0" y="0"/>
          <a:chExt cx="0" cy="0"/>
        </a:xfrm>
      </p:grpSpPr>
      <p:sp>
        <p:nvSpPr>
          <p:cNvPr id="231" name="Shape 231"/>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The Scala conundrum</a:t>
            </a:r>
          </a:p>
        </p:txBody>
      </p:sp>
      <p:sp>
        <p:nvSpPr>
          <p:cNvPr id="232" name="Shape 232"/>
          <p:cNvSpPr txBox="1"/>
          <p:nvPr>
            <p:ph idx="1" type="body"/>
          </p:nvPr>
        </p:nvSpPr>
        <p:spPr>
          <a:xfrm>
            <a:off x="636725" y="1424125"/>
            <a:ext cx="7659600" cy="3402599"/>
          </a:xfrm>
          <a:prstGeom prst="rect">
            <a:avLst/>
          </a:prstGeom>
        </p:spPr>
        <p:txBody>
          <a:bodyPr anchorCtr="0" anchor="t" bIns="91425" lIns="91425" rIns="91425" tIns="91425">
            <a:noAutofit/>
          </a:bodyPr>
          <a:lstStyle/>
          <a:p>
            <a:pPr indent="-228600" lvl="0" marL="457200" rtl="0">
              <a:spcBef>
                <a:spcPts val="0"/>
              </a:spcBef>
              <a:buSzPct val="100000"/>
            </a:pPr>
            <a:r>
              <a:rPr lang="en" sz="2400"/>
              <a:t>Productivity gains from fast coding lost to slow builds</a:t>
            </a:r>
          </a:p>
          <a:p>
            <a:pPr indent="-228600" lvl="0" marL="457200" rtl="0">
              <a:spcBef>
                <a:spcPts val="0"/>
              </a:spcBef>
              <a:buSzPct val="100000"/>
            </a:pPr>
            <a:r>
              <a:rPr lang="en" sz="2400"/>
              <a:t>Building faster == Building less</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000"/>
                                        <p:tgtEl>
                                          <p:spTgt spid="2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6" name="Shape 236"/>
        <p:cNvGrpSpPr/>
        <p:nvPr/>
      </p:nvGrpSpPr>
      <p:grpSpPr>
        <a:xfrm>
          <a:off x="0" y="0"/>
          <a:ext cx="0" cy="0"/>
          <a:chOff x="0" y="0"/>
          <a:chExt cx="0" cy="0"/>
        </a:xfrm>
      </p:grpSpPr>
      <p:sp>
        <p:nvSpPr>
          <p:cNvPr id="237" name="Shape 237"/>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Building less code</a:t>
            </a:r>
          </a:p>
        </p:txBody>
      </p:sp>
      <p:sp>
        <p:nvSpPr>
          <p:cNvPr id="238" name="Shape 238"/>
          <p:cNvSpPr txBox="1"/>
          <p:nvPr>
            <p:ph idx="1" type="body"/>
          </p:nvPr>
        </p:nvSpPr>
        <p:spPr>
          <a:xfrm>
            <a:off x="636725" y="1424125"/>
            <a:ext cx="7659600" cy="3402599"/>
          </a:xfrm>
          <a:prstGeom prst="rect">
            <a:avLst/>
          </a:prstGeom>
        </p:spPr>
        <p:txBody>
          <a:bodyPr anchorCtr="0" anchor="t" bIns="91425" lIns="91425" rIns="91425" tIns="91425">
            <a:noAutofit/>
          </a:bodyPr>
          <a:lstStyle/>
          <a:p>
            <a:pPr indent="-228600" lvl="0" marL="457200" rtl="0">
              <a:spcBef>
                <a:spcPts val="0"/>
              </a:spcBef>
              <a:buSzPct val="100000"/>
            </a:pPr>
            <a:r>
              <a:rPr lang="en" sz="2400"/>
              <a:t>Fine-grained dependency management</a:t>
            </a:r>
          </a:p>
          <a:p>
            <a:pPr indent="-228600" lvl="0" marL="457200" rtl="0">
              <a:spcBef>
                <a:spcPts val="0"/>
              </a:spcBef>
              <a:buSzPct val="100000"/>
            </a:pPr>
            <a:r>
              <a:rPr lang="en" sz="2400"/>
              <a:t>Build caching</a:t>
            </a:r>
          </a:p>
          <a:p>
            <a:pPr indent="-228600" lvl="0" marL="457200" rtl="0">
              <a:spcBef>
                <a:spcPts val="0"/>
              </a:spcBef>
              <a:buSzPct val="100000"/>
            </a:pPr>
            <a:r>
              <a:rPr lang="en" sz="2400"/>
              <a:t>Incremental compilation</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2" name="Shape 242"/>
        <p:cNvGrpSpPr/>
        <p:nvPr/>
      </p:nvGrpSpPr>
      <p:grpSpPr>
        <a:xfrm>
          <a:off x="0" y="0"/>
          <a:ext cx="0" cy="0"/>
          <a:chOff x="0" y="0"/>
          <a:chExt cx="0" cy="0"/>
        </a:xfrm>
      </p:grpSpPr>
      <p:sp>
        <p:nvSpPr>
          <p:cNvPr id="243" name="Shape 243"/>
          <p:cNvSpPr/>
          <p:nvPr/>
        </p:nvSpPr>
        <p:spPr>
          <a:xfrm>
            <a:off x="3703325" y="179632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scala/</a:t>
            </a:r>
          </a:p>
        </p:txBody>
      </p:sp>
      <p:sp>
        <p:nvSpPr>
          <p:cNvPr id="244" name="Shape 244"/>
          <p:cNvSpPr/>
          <p:nvPr/>
        </p:nvSpPr>
        <p:spPr>
          <a:xfrm>
            <a:off x="3703325" y="1112925"/>
            <a:ext cx="1321200" cy="345000"/>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src/</a:t>
            </a:r>
          </a:p>
        </p:txBody>
      </p:sp>
      <p:sp>
        <p:nvSpPr>
          <p:cNvPr id="245" name="Shape 245"/>
          <p:cNvSpPr/>
          <p:nvPr/>
        </p:nvSpPr>
        <p:spPr>
          <a:xfrm>
            <a:off x="3703325" y="240922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com/</a:t>
            </a:r>
          </a:p>
        </p:txBody>
      </p:sp>
      <p:sp>
        <p:nvSpPr>
          <p:cNvPr id="246" name="Shape 246"/>
          <p:cNvSpPr/>
          <p:nvPr/>
        </p:nvSpPr>
        <p:spPr>
          <a:xfrm>
            <a:off x="3703325" y="302212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foursquare/</a:t>
            </a:r>
          </a:p>
        </p:txBody>
      </p:sp>
      <p:sp>
        <p:nvSpPr>
          <p:cNvPr id="247" name="Shape 247"/>
          <p:cNvSpPr/>
          <p:nvPr/>
        </p:nvSpPr>
        <p:spPr>
          <a:xfrm>
            <a:off x="465625" y="368917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base/</a:t>
            </a:r>
          </a:p>
        </p:txBody>
      </p:sp>
      <p:sp>
        <p:nvSpPr>
          <p:cNvPr id="248" name="Shape 248"/>
          <p:cNvSpPr/>
          <p:nvPr/>
        </p:nvSpPr>
        <p:spPr>
          <a:xfrm>
            <a:off x="5394950" y="368917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venue/</a:t>
            </a:r>
          </a:p>
        </p:txBody>
      </p:sp>
      <p:sp>
        <p:nvSpPr>
          <p:cNvPr id="249" name="Shape 249"/>
          <p:cNvSpPr/>
          <p:nvPr/>
        </p:nvSpPr>
        <p:spPr>
          <a:xfrm>
            <a:off x="3739712" y="368917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tip/</a:t>
            </a:r>
          </a:p>
        </p:txBody>
      </p:sp>
      <p:sp>
        <p:nvSpPr>
          <p:cNvPr id="250" name="Shape 250"/>
          <p:cNvSpPr/>
          <p:nvPr/>
        </p:nvSpPr>
        <p:spPr>
          <a:xfrm>
            <a:off x="2084475" y="368917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checkin/</a:t>
            </a:r>
          </a:p>
        </p:txBody>
      </p:sp>
      <p:cxnSp>
        <p:nvCxnSpPr>
          <p:cNvPr id="251" name="Shape 251"/>
          <p:cNvCxnSpPr>
            <a:stCxn id="244" idx="2"/>
            <a:endCxn id="243" idx="0"/>
          </p:cNvCxnSpPr>
          <p:nvPr/>
        </p:nvCxnSpPr>
        <p:spPr>
          <a:xfrm>
            <a:off x="4363925" y="1457925"/>
            <a:ext cx="0" cy="338400"/>
          </a:xfrm>
          <a:prstGeom prst="straightConnector1">
            <a:avLst/>
          </a:prstGeom>
          <a:noFill/>
          <a:ln cap="flat" cmpd="sng" w="19050">
            <a:solidFill>
              <a:srgbClr val="F3F3F3"/>
            </a:solidFill>
            <a:prstDash val="solid"/>
            <a:round/>
            <a:headEnd len="lg" w="lg" type="none"/>
            <a:tailEnd len="lg" w="lg" type="none"/>
          </a:ln>
        </p:spPr>
      </p:cxnSp>
      <p:cxnSp>
        <p:nvCxnSpPr>
          <p:cNvPr id="252" name="Shape 252"/>
          <p:cNvCxnSpPr>
            <a:stCxn id="243" idx="2"/>
            <a:endCxn id="245" idx="0"/>
          </p:cNvCxnSpPr>
          <p:nvPr/>
        </p:nvCxnSpPr>
        <p:spPr>
          <a:xfrm>
            <a:off x="4363925" y="2070824"/>
            <a:ext cx="0" cy="338400"/>
          </a:xfrm>
          <a:prstGeom prst="straightConnector1">
            <a:avLst/>
          </a:prstGeom>
          <a:noFill/>
          <a:ln cap="flat" cmpd="sng" w="19050">
            <a:solidFill>
              <a:srgbClr val="F3F3F3"/>
            </a:solidFill>
            <a:prstDash val="solid"/>
            <a:round/>
            <a:headEnd len="lg" w="lg" type="none"/>
            <a:tailEnd len="lg" w="lg" type="none"/>
          </a:ln>
        </p:spPr>
      </p:cxnSp>
      <p:cxnSp>
        <p:nvCxnSpPr>
          <p:cNvPr id="253" name="Shape 253"/>
          <p:cNvCxnSpPr>
            <a:stCxn id="245" idx="2"/>
            <a:endCxn id="246" idx="0"/>
          </p:cNvCxnSpPr>
          <p:nvPr/>
        </p:nvCxnSpPr>
        <p:spPr>
          <a:xfrm>
            <a:off x="4363925" y="2683724"/>
            <a:ext cx="0" cy="338400"/>
          </a:xfrm>
          <a:prstGeom prst="straightConnector1">
            <a:avLst/>
          </a:prstGeom>
          <a:noFill/>
          <a:ln cap="flat" cmpd="sng" w="19050">
            <a:solidFill>
              <a:srgbClr val="F3F3F3"/>
            </a:solidFill>
            <a:prstDash val="solid"/>
            <a:round/>
            <a:headEnd len="lg" w="lg" type="none"/>
            <a:tailEnd len="lg" w="lg" type="none"/>
          </a:ln>
        </p:spPr>
      </p:cxnSp>
      <p:sp>
        <p:nvSpPr>
          <p:cNvPr id="254" name="Shape 254"/>
          <p:cNvSpPr txBox="1"/>
          <p:nvPr/>
        </p:nvSpPr>
        <p:spPr>
          <a:xfrm>
            <a:off x="6951650" y="3505275"/>
            <a:ext cx="1071900" cy="642300"/>
          </a:xfrm>
          <a:prstGeom prst="rect">
            <a:avLst/>
          </a:prstGeom>
          <a:noFill/>
          <a:ln>
            <a:noFill/>
          </a:ln>
        </p:spPr>
        <p:txBody>
          <a:bodyPr anchorCtr="0" anchor="t" bIns="91425" lIns="91425" rIns="91425" tIns="91425">
            <a:noAutofit/>
          </a:bodyPr>
          <a:lstStyle/>
          <a:p>
            <a:pPr lvl="0" rtl="0">
              <a:spcBef>
                <a:spcPts val="0"/>
              </a:spcBef>
              <a:buNone/>
            </a:pPr>
            <a:r>
              <a:rPr lang="en" sz="2400">
                <a:solidFill>
                  <a:schemeClr val="accent3"/>
                </a:solidFill>
              </a:rPr>
              <a:t>...</a:t>
            </a:r>
          </a:p>
        </p:txBody>
      </p:sp>
      <p:cxnSp>
        <p:nvCxnSpPr>
          <p:cNvPr id="255" name="Shape 255"/>
          <p:cNvCxnSpPr>
            <a:stCxn id="246" idx="2"/>
            <a:endCxn id="247" idx="0"/>
          </p:cNvCxnSpPr>
          <p:nvPr/>
        </p:nvCxnSpPr>
        <p:spPr>
          <a:xfrm flipH="1">
            <a:off x="1126325" y="3296624"/>
            <a:ext cx="3237599" cy="392700"/>
          </a:xfrm>
          <a:prstGeom prst="straightConnector1">
            <a:avLst/>
          </a:prstGeom>
          <a:noFill/>
          <a:ln cap="flat" cmpd="sng" w="19050">
            <a:solidFill>
              <a:srgbClr val="F3F3F3"/>
            </a:solidFill>
            <a:prstDash val="solid"/>
            <a:round/>
            <a:headEnd len="lg" w="lg" type="none"/>
            <a:tailEnd len="lg" w="lg" type="none"/>
          </a:ln>
        </p:spPr>
      </p:cxnSp>
      <p:cxnSp>
        <p:nvCxnSpPr>
          <p:cNvPr id="256" name="Shape 256"/>
          <p:cNvCxnSpPr>
            <a:endCxn id="250" idx="0"/>
          </p:cNvCxnSpPr>
          <p:nvPr/>
        </p:nvCxnSpPr>
        <p:spPr>
          <a:xfrm flipH="1">
            <a:off x="2745075" y="3324374"/>
            <a:ext cx="1629600" cy="364800"/>
          </a:xfrm>
          <a:prstGeom prst="straightConnector1">
            <a:avLst/>
          </a:prstGeom>
          <a:noFill/>
          <a:ln cap="flat" cmpd="sng" w="19050">
            <a:solidFill>
              <a:srgbClr val="F3F3F3"/>
            </a:solidFill>
            <a:prstDash val="solid"/>
            <a:round/>
            <a:headEnd len="lg" w="lg" type="none"/>
            <a:tailEnd len="lg" w="lg" type="none"/>
          </a:ln>
        </p:spPr>
      </p:cxnSp>
      <p:cxnSp>
        <p:nvCxnSpPr>
          <p:cNvPr id="257" name="Shape 257"/>
          <p:cNvCxnSpPr>
            <a:endCxn id="249" idx="0"/>
          </p:cNvCxnSpPr>
          <p:nvPr/>
        </p:nvCxnSpPr>
        <p:spPr>
          <a:xfrm flipH="1">
            <a:off x="4400312" y="3302774"/>
            <a:ext cx="10800" cy="386400"/>
          </a:xfrm>
          <a:prstGeom prst="straightConnector1">
            <a:avLst/>
          </a:prstGeom>
          <a:noFill/>
          <a:ln cap="flat" cmpd="sng" w="19050">
            <a:solidFill>
              <a:srgbClr val="F3F3F3"/>
            </a:solidFill>
            <a:prstDash val="solid"/>
            <a:round/>
            <a:headEnd len="lg" w="lg" type="none"/>
            <a:tailEnd len="lg" w="lg" type="none"/>
          </a:ln>
        </p:spPr>
      </p:cxnSp>
      <p:cxnSp>
        <p:nvCxnSpPr>
          <p:cNvPr id="258" name="Shape 258"/>
          <p:cNvCxnSpPr>
            <a:endCxn id="248" idx="0"/>
          </p:cNvCxnSpPr>
          <p:nvPr/>
        </p:nvCxnSpPr>
        <p:spPr>
          <a:xfrm>
            <a:off x="4374650" y="3302774"/>
            <a:ext cx="1680900" cy="386400"/>
          </a:xfrm>
          <a:prstGeom prst="straightConnector1">
            <a:avLst/>
          </a:prstGeom>
          <a:noFill/>
          <a:ln cap="flat" cmpd="sng" w="19050">
            <a:solidFill>
              <a:srgbClr val="F3F3F3"/>
            </a:solidFill>
            <a:prstDash val="solid"/>
            <a:round/>
            <a:headEnd len="lg" w="lg" type="none"/>
            <a:tailEnd len="lg" w="lg" type="none"/>
          </a:ln>
        </p:spPr>
      </p:cxnSp>
      <p:sp>
        <p:nvSpPr>
          <p:cNvPr id="259" name="Shape 259"/>
          <p:cNvSpPr/>
          <p:nvPr/>
        </p:nvSpPr>
        <p:spPr>
          <a:xfrm>
            <a:off x="3703325" y="429525"/>
            <a:ext cx="1321200" cy="345000"/>
          </a:xfrm>
          <a:prstGeom prst="roundRect">
            <a:avLst>
              <a:gd fmla="val 16667" name="adj"/>
            </a:avLst>
          </a:prstGeom>
          <a:solidFill>
            <a:srgbClr val="9BBB59"/>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4sq/</a:t>
            </a:r>
          </a:p>
        </p:txBody>
      </p:sp>
      <p:cxnSp>
        <p:nvCxnSpPr>
          <p:cNvPr id="260" name="Shape 260"/>
          <p:cNvCxnSpPr>
            <a:stCxn id="259" idx="2"/>
          </p:cNvCxnSpPr>
          <p:nvPr/>
        </p:nvCxnSpPr>
        <p:spPr>
          <a:xfrm>
            <a:off x="4363925" y="774525"/>
            <a:ext cx="0" cy="338400"/>
          </a:xfrm>
          <a:prstGeom prst="straightConnector1">
            <a:avLst/>
          </a:prstGeom>
          <a:noFill/>
          <a:ln cap="flat" cmpd="sng" w="19050">
            <a:solidFill>
              <a:srgbClr val="F3F3F3"/>
            </a:solidFill>
            <a:prstDash val="solid"/>
            <a:round/>
            <a:headEnd len="lg" w="lg" type="none"/>
            <a:tailEnd len="lg" w="lg" type="none"/>
          </a:ln>
        </p:spPr>
      </p:cxn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4" name="Shape 264"/>
        <p:cNvGrpSpPr/>
        <p:nvPr/>
      </p:nvGrpSpPr>
      <p:grpSpPr>
        <a:xfrm>
          <a:off x="0" y="0"/>
          <a:ext cx="0" cy="0"/>
          <a:chOff x="0" y="0"/>
          <a:chExt cx="0" cy="0"/>
        </a:xfrm>
      </p:grpSpPr>
      <p:sp>
        <p:nvSpPr>
          <p:cNvPr id="265" name="Shape 265"/>
          <p:cNvSpPr/>
          <p:nvPr/>
        </p:nvSpPr>
        <p:spPr>
          <a:xfrm>
            <a:off x="2254362" y="232652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scala/</a:t>
            </a:r>
          </a:p>
        </p:txBody>
      </p:sp>
      <p:sp>
        <p:nvSpPr>
          <p:cNvPr id="266" name="Shape 266"/>
          <p:cNvSpPr/>
          <p:nvPr/>
        </p:nvSpPr>
        <p:spPr>
          <a:xfrm>
            <a:off x="2254362" y="1643125"/>
            <a:ext cx="1321200" cy="345000"/>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src/</a:t>
            </a:r>
          </a:p>
        </p:txBody>
      </p:sp>
      <p:sp>
        <p:nvSpPr>
          <p:cNvPr id="267" name="Shape 267"/>
          <p:cNvSpPr/>
          <p:nvPr/>
        </p:nvSpPr>
        <p:spPr>
          <a:xfrm>
            <a:off x="2254362" y="293942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com/</a:t>
            </a:r>
          </a:p>
        </p:txBody>
      </p:sp>
      <p:sp>
        <p:nvSpPr>
          <p:cNvPr id="268" name="Shape 268"/>
          <p:cNvSpPr/>
          <p:nvPr/>
        </p:nvSpPr>
        <p:spPr>
          <a:xfrm>
            <a:off x="2254362" y="355232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foursquare/</a:t>
            </a:r>
          </a:p>
        </p:txBody>
      </p:sp>
      <p:sp>
        <p:nvSpPr>
          <p:cNvPr id="269" name="Shape 269"/>
          <p:cNvSpPr/>
          <p:nvPr/>
        </p:nvSpPr>
        <p:spPr>
          <a:xfrm>
            <a:off x="2254362" y="416522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checkin/</a:t>
            </a:r>
          </a:p>
        </p:txBody>
      </p:sp>
      <p:cxnSp>
        <p:nvCxnSpPr>
          <p:cNvPr id="270" name="Shape 270"/>
          <p:cNvCxnSpPr>
            <a:stCxn id="266" idx="2"/>
            <a:endCxn id="265" idx="0"/>
          </p:cNvCxnSpPr>
          <p:nvPr/>
        </p:nvCxnSpPr>
        <p:spPr>
          <a:xfrm>
            <a:off x="2914962" y="1988125"/>
            <a:ext cx="0" cy="338400"/>
          </a:xfrm>
          <a:prstGeom prst="straightConnector1">
            <a:avLst/>
          </a:prstGeom>
          <a:noFill/>
          <a:ln cap="flat" cmpd="sng" w="19050">
            <a:solidFill>
              <a:schemeClr val="accent3"/>
            </a:solidFill>
            <a:prstDash val="solid"/>
            <a:round/>
            <a:headEnd len="lg" w="lg" type="none"/>
            <a:tailEnd len="lg" w="lg" type="none"/>
          </a:ln>
        </p:spPr>
      </p:cxnSp>
      <p:cxnSp>
        <p:nvCxnSpPr>
          <p:cNvPr id="271" name="Shape 271"/>
          <p:cNvCxnSpPr>
            <a:stCxn id="265" idx="2"/>
            <a:endCxn id="267" idx="0"/>
          </p:cNvCxnSpPr>
          <p:nvPr/>
        </p:nvCxnSpPr>
        <p:spPr>
          <a:xfrm>
            <a:off x="2914962" y="2601024"/>
            <a:ext cx="0" cy="338400"/>
          </a:xfrm>
          <a:prstGeom prst="straightConnector1">
            <a:avLst/>
          </a:prstGeom>
          <a:noFill/>
          <a:ln cap="flat" cmpd="sng" w="19050">
            <a:solidFill>
              <a:schemeClr val="accent3"/>
            </a:solidFill>
            <a:prstDash val="solid"/>
            <a:round/>
            <a:headEnd len="lg" w="lg" type="none"/>
            <a:tailEnd len="lg" w="lg" type="none"/>
          </a:ln>
        </p:spPr>
      </p:cxnSp>
      <p:cxnSp>
        <p:nvCxnSpPr>
          <p:cNvPr id="272" name="Shape 272"/>
          <p:cNvCxnSpPr>
            <a:stCxn id="267" idx="2"/>
            <a:endCxn id="268" idx="0"/>
          </p:cNvCxnSpPr>
          <p:nvPr/>
        </p:nvCxnSpPr>
        <p:spPr>
          <a:xfrm>
            <a:off x="2914962" y="3213924"/>
            <a:ext cx="0" cy="338400"/>
          </a:xfrm>
          <a:prstGeom prst="straightConnector1">
            <a:avLst/>
          </a:prstGeom>
          <a:noFill/>
          <a:ln cap="flat" cmpd="sng" w="19050">
            <a:solidFill>
              <a:schemeClr val="accent3"/>
            </a:solidFill>
            <a:prstDash val="solid"/>
            <a:round/>
            <a:headEnd len="lg" w="lg" type="none"/>
            <a:tailEnd len="lg" w="lg" type="none"/>
          </a:ln>
        </p:spPr>
      </p:cxnSp>
      <p:sp>
        <p:nvSpPr>
          <p:cNvPr id="273" name="Shape 273"/>
          <p:cNvSpPr txBox="1"/>
          <p:nvPr/>
        </p:nvSpPr>
        <p:spPr>
          <a:xfrm>
            <a:off x="7549462" y="2790775"/>
            <a:ext cx="1071900" cy="642300"/>
          </a:xfrm>
          <a:prstGeom prst="rect">
            <a:avLst/>
          </a:prstGeom>
          <a:noFill/>
          <a:ln cap="flat" cmpd="sng" w="9525">
            <a:solidFill>
              <a:schemeClr val="accent3"/>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lang="en" sz="2400">
                <a:solidFill>
                  <a:schemeClr val="accent3"/>
                </a:solidFill>
              </a:rPr>
              <a:t>...</a:t>
            </a:r>
          </a:p>
        </p:txBody>
      </p:sp>
      <p:cxnSp>
        <p:nvCxnSpPr>
          <p:cNvPr id="274" name="Shape 274"/>
          <p:cNvCxnSpPr>
            <a:stCxn id="268" idx="2"/>
            <a:endCxn id="269" idx="0"/>
          </p:cNvCxnSpPr>
          <p:nvPr/>
        </p:nvCxnSpPr>
        <p:spPr>
          <a:xfrm>
            <a:off x="2914962" y="3826824"/>
            <a:ext cx="0" cy="338400"/>
          </a:xfrm>
          <a:prstGeom prst="straightConnector1">
            <a:avLst/>
          </a:prstGeom>
          <a:noFill/>
          <a:ln cap="flat" cmpd="sng" w="19050">
            <a:solidFill>
              <a:schemeClr val="accent3"/>
            </a:solidFill>
            <a:prstDash val="solid"/>
            <a:round/>
            <a:headEnd len="lg" w="lg" type="none"/>
            <a:tailEnd len="lg" w="lg" type="none"/>
          </a:ln>
        </p:spPr>
      </p:cxnSp>
      <p:sp>
        <p:nvSpPr>
          <p:cNvPr id="275" name="Shape 275"/>
          <p:cNvSpPr/>
          <p:nvPr/>
        </p:nvSpPr>
        <p:spPr>
          <a:xfrm>
            <a:off x="5934412" y="232652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scala/</a:t>
            </a:r>
          </a:p>
        </p:txBody>
      </p:sp>
      <p:sp>
        <p:nvSpPr>
          <p:cNvPr id="276" name="Shape 276"/>
          <p:cNvSpPr/>
          <p:nvPr/>
        </p:nvSpPr>
        <p:spPr>
          <a:xfrm>
            <a:off x="5934412" y="1643125"/>
            <a:ext cx="1321200" cy="345000"/>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src/</a:t>
            </a:r>
          </a:p>
        </p:txBody>
      </p:sp>
      <p:sp>
        <p:nvSpPr>
          <p:cNvPr id="277" name="Shape 277"/>
          <p:cNvSpPr/>
          <p:nvPr/>
        </p:nvSpPr>
        <p:spPr>
          <a:xfrm>
            <a:off x="5934412" y="293942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com/</a:t>
            </a:r>
          </a:p>
        </p:txBody>
      </p:sp>
      <p:sp>
        <p:nvSpPr>
          <p:cNvPr id="278" name="Shape 278"/>
          <p:cNvSpPr/>
          <p:nvPr/>
        </p:nvSpPr>
        <p:spPr>
          <a:xfrm>
            <a:off x="5934412" y="355232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foursquare/</a:t>
            </a:r>
          </a:p>
        </p:txBody>
      </p:sp>
      <p:cxnSp>
        <p:nvCxnSpPr>
          <p:cNvPr id="279" name="Shape 279"/>
          <p:cNvCxnSpPr>
            <a:stCxn id="276" idx="2"/>
            <a:endCxn id="275" idx="0"/>
          </p:cNvCxnSpPr>
          <p:nvPr/>
        </p:nvCxnSpPr>
        <p:spPr>
          <a:xfrm>
            <a:off x="6595012" y="1988125"/>
            <a:ext cx="0" cy="338400"/>
          </a:xfrm>
          <a:prstGeom prst="straightConnector1">
            <a:avLst/>
          </a:prstGeom>
          <a:noFill/>
          <a:ln cap="flat" cmpd="sng" w="19050">
            <a:solidFill>
              <a:schemeClr val="accent3"/>
            </a:solidFill>
            <a:prstDash val="solid"/>
            <a:round/>
            <a:headEnd len="lg" w="lg" type="none"/>
            <a:tailEnd len="lg" w="lg" type="none"/>
          </a:ln>
        </p:spPr>
      </p:cxnSp>
      <p:cxnSp>
        <p:nvCxnSpPr>
          <p:cNvPr id="280" name="Shape 280"/>
          <p:cNvCxnSpPr>
            <a:stCxn id="275" idx="2"/>
            <a:endCxn id="277" idx="0"/>
          </p:cNvCxnSpPr>
          <p:nvPr/>
        </p:nvCxnSpPr>
        <p:spPr>
          <a:xfrm>
            <a:off x="6595012" y="2601024"/>
            <a:ext cx="0" cy="338400"/>
          </a:xfrm>
          <a:prstGeom prst="straightConnector1">
            <a:avLst/>
          </a:prstGeom>
          <a:noFill/>
          <a:ln cap="flat" cmpd="sng" w="19050">
            <a:solidFill>
              <a:schemeClr val="accent3"/>
            </a:solidFill>
            <a:prstDash val="solid"/>
            <a:round/>
            <a:headEnd len="lg" w="lg" type="none"/>
            <a:tailEnd len="lg" w="lg" type="none"/>
          </a:ln>
        </p:spPr>
      </p:cxnSp>
      <p:cxnSp>
        <p:nvCxnSpPr>
          <p:cNvPr id="281" name="Shape 281"/>
          <p:cNvCxnSpPr>
            <a:stCxn id="277" idx="2"/>
            <a:endCxn id="278" idx="0"/>
          </p:cNvCxnSpPr>
          <p:nvPr/>
        </p:nvCxnSpPr>
        <p:spPr>
          <a:xfrm>
            <a:off x="6595012" y="3213924"/>
            <a:ext cx="0" cy="338400"/>
          </a:xfrm>
          <a:prstGeom prst="straightConnector1">
            <a:avLst/>
          </a:prstGeom>
          <a:noFill/>
          <a:ln cap="flat" cmpd="sng" w="19050">
            <a:solidFill>
              <a:schemeClr val="accent3"/>
            </a:solidFill>
            <a:prstDash val="solid"/>
            <a:round/>
            <a:headEnd len="lg" w="lg" type="none"/>
            <a:tailEnd len="lg" w="lg" type="none"/>
          </a:ln>
        </p:spPr>
      </p:cxnSp>
      <p:cxnSp>
        <p:nvCxnSpPr>
          <p:cNvPr id="282" name="Shape 282"/>
          <p:cNvCxnSpPr>
            <a:stCxn id="278" idx="2"/>
            <a:endCxn id="283" idx="0"/>
          </p:cNvCxnSpPr>
          <p:nvPr/>
        </p:nvCxnSpPr>
        <p:spPr>
          <a:xfrm>
            <a:off x="6595012" y="3826824"/>
            <a:ext cx="0" cy="338400"/>
          </a:xfrm>
          <a:prstGeom prst="straightConnector1">
            <a:avLst/>
          </a:prstGeom>
          <a:noFill/>
          <a:ln cap="flat" cmpd="sng" w="19050">
            <a:solidFill>
              <a:schemeClr val="accent3"/>
            </a:solidFill>
            <a:prstDash val="solid"/>
            <a:round/>
            <a:headEnd len="lg" w="lg" type="none"/>
            <a:tailEnd len="lg" w="lg" type="none"/>
          </a:ln>
        </p:spPr>
      </p:cxnSp>
      <p:sp>
        <p:nvSpPr>
          <p:cNvPr id="284" name="Shape 284"/>
          <p:cNvSpPr/>
          <p:nvPr/>
        </p:nvSpPr>
        <p:spPr>
          <a:xfrm>
            <a:off x="4094387" y="232652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scala/</a:t>
            </a:r>
          </a:p>
        </p:txBody>
      </p:sp>
      <p:sp>
        <p:nvSpPr>
          <p:cNvPr id="285" name="Shape 285"/>
          <p:cNvSpPr/>
          <p:nvPr/>
        </p:nvSpPr>
        <p:spPr>
          <a:xfrm>
            <a:off x="4094387" y="1643125"/>
            <a:ext cx="1321200" cy="345000"/>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src/</a:t>
            </a:r>
          </a:p>
        </p:txBody>
      </p:sp>
      <p:sp>
        <p:nvSpPr>
          <p:cNvPr id="286" name="Shape 286"/>
          <p:cNvSpPr/>
          <p:nvPr/>
        </p:nvSpPr>
        <p:spPr>
          <a:xfrm>
            <a:off x="4094387" y="293942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com/</a:t>
            </a:r>
          </a:p>
        </p:txBody>
      </p:sp>
      <p:sp>
        <p:nvSpPr>
          <p:cNvPr id="287" name="Shape 287"/>
          <p:cNvSpPr/>
          <p:nvPr/>
        </p:nvSpPr>
        <p:spPr>
          <a:xfrm>
            <a:off x="4094387" y="355232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foursquare/</a:t>
            </a:r>
          </a:p>
        </p:txBody>
      </p:sp>
      <p:sp>
        <p:nvSpPr>
          <p:cNvPr id="288" name="Shape 288"/>
          <p:cNvSpPr/>
          <p:nvPr/>
        </p:nvSpPr>
        <p:spPr>
          <a:xfrm>
            <a:off x="4094387" y="416522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tip/</a:t>
            </a:r>
          </a:p>
        </p:txBody>
      </p:sp>
      <p:cxnSp>
        <p:nvCxnSpPr>
          <p:cNvPr id="289" name="Shape 289"/>
          <p:cNvCxnSpPr>
            <a:stCxn id="285" idx="2"/>
            <a:endCxn id="284" idx="0"/>
          </p:cNvCxnSpPr>
          <p:nvPr/>
        </p:nvCxnSpPr>
        <p:spPr>
          <a:xfrm>
            <a:off x="4754987" y="1988125"/>
            <a:ext cx="0" cy="338400"/>
          </a:xfrm>
          <a:prstGeom prst="straightConnector1">
            <a:avLst/>
          </a:prstGeom>
          <a:noFill/>
          <a:ln cap="flat" cmpd="sng" w="19050">
            <a:solidFill>
              <a:schemeClr val="accent3"/>
            </a:solidFill>
            <a:prstDash val="solid"/>
            <a:round/>
            <a:headEnd len="lg" w="lg" type="none"/>
            <a:tailEnd len="lg" w="lg" type="none"/>
          </a:ln>
        </p:spPr>
      </p:cxnSp>
      <p:cxnSp>
        <p:nvCxnSpPr>
          <p:cNvPr id="290" name="Shape 290"/>
          <p:cNvCxnSpPr>
            <a:stCxn id="284" idx="2"/>
            <a:endCxn id="286" idx="0"/>
          </p:cNvCxnSpPr>
          <p:nvPr/>
        </p:nvCxnSpPr>
        <p:spPr>
          <a:xfrm>
            <a:off x="4754987" y="2601024"/>
            <a:ext cx="0" cy="338400"/>
          </a:xfrm>
          <a:prstGeom prst="straightConnector1">
            <a:avLst/>
          </a:prstGeom>
          <a:noFill/>
          <a:ln cap="flat" cmpd="sng" w="19050">
            <a:solidFill>
              <a:schemeClr val="accent3"/>
            </a:solidFill>
            <a:prstDash val="solid"/>
            <a:round/>
            <a:headEnd len="lg" w="lg" type="none"/>
            <a:tailEnd len="lg" w="lg" type="none"/>
          </a:ln>
        </p:spPr>
      </p:cxnSp>
      <p:cxnSp>
        <p:nvCxnSpPr>
          <p:cNvPr id="291" name="Shape 291"/>
          <p:cNvCxnSpPr>
            <a:stCxn id="286" idx="2"/>
            <a:endCxn id="287" idx="0"/>
          </p:cNvCxnSpPr>
          <p:nvPr/>
        </p:nvCxnSpPr>
        <p:spPr>
          <a:xfrm>
            <a:off x="4754987" y="3213924"/>
            <a:ext cx="0" cy="338400"/>
          </a:xfrm>
          <a:prstGeom prst="straightConnector1">
            <a:avLst/>
          </a:prstGeom>
          <a:noFill/>
          <a:ln cap="flat" cmpd="sng" w="19050">
            <a:solidFill>
              <a:schemeClr val="accent3"/>
            </a:solidFill>
            <a:prstDash val="solid"/>
            <a:round/>
            <a:headEnd len="lg" w="lg" type="none"/>
            <a:tailEnd len="lg" w="lg" type="none"/>
          </a:ln>
        </p:spPr>
      </p:cxnSp>
      <p:cxnSp>
        <p:nvCxnSpPr>
          <p:cNvPr id="292" name="Shape 292"/>
          <p:cNvCxnSpPr>
            <a:stCxn id="287" idx="2"/>
            <a:endCxn id="288" idx="0"/>
          </p:cNvCxnSpPr>
          <p:nvPr/>
        </p:nvCxnSpPr>
        <p:spPr>
          <a:xfrm>
            <a:off x="4754987" y="3826824"/>
            <a:ext cx="0" cy="338400"/>
          </a:xfrm>
          <a:prstGeom prst="straightConnector1">
            <a:avLst/>
          </a:prstGeom>
          <a:noFill/>
          <a:ln cap="flat" cmpd="sng" w="19050">
            <a:solidFill>
              <a:schemeClr val="accent3"/>
            </a:solidFill>
            <a:prstDash val="solid"/>
            <a:round/>
            <a:headEnd len="lg" w="lg" type="none"/>
            <a:tailEnd len="lg" w="lg" type="none"/>
          </a:ln>
        </p:spPr>
      </p:cxnSp>
      <p:sp>
        <p:nvSpPr>
          <p:cNvPr id="283" name="Shape 283"/>
          <p:cNvSpPr/>
          <p:nvPr/>
        </p:nvSpPr>
        <p:spPr>
          <a:xfrm>
            <a:off x="5934412" y="416522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venue/</a:t>
            </a:r>
          </a:p>
        </p:txBody>
      </p:sp>
      <p:sp>
        <p:nvSpPr>
          <p:cNvPr id="293" name="Shape 293"/>
          <p:cNvSpPr/>
          <p:nvPr/>
        </p:nvSpPr>
        <p:spPr>
          <a:xfrm>
            <a:off x="2254362" y="1030225"/>
            <a:ext cx="1321200" cy="345000"/>
          </a:xfrm>
          <a:prstGeom prst="roundRect">
            <a:avLst>
              <a:gd fmla="val 16667" name="adj"/>
            </a:avLst>
          </a:prstGeom>
          <a:solidFill>
            <a:srgbClr val="9BBB59"/>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4sq-checkin/</a:t>
            </a:r>
          </a:p>
        </p:txBody>
      </p:sp>
      <p:sp>
        <p:nvSpPr>
          <p:cNvPr id="294" name="Shape 294"/>
          <p:cNvSpPr/>
          <p:nvPr/>
        </p:nvSpPr>
        <p:spPr>
          <a:xfrm>
            <a:off x="4094387" y="1030225"/>
            <a:ext cx="1321200" cy="345000"/>
          </a:xfrm>
          <a:prstGeom prst="roundRect">
            <a:avLst>
              <a:gd fmla="val 16667" name="adj"/>
            </a:avLst>
          </a:prstGeom>
          <a:solidFill>
            <a:srgbClr val="9BBB59"/>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4sq-tip/</a:t>
            </a:r>
          </a:p>
        </p:txBody>
      </p:sp>
      <p:sp>
        <p:nvSpPr>
          <p:cNvPr id="295" name="Shape 295"/>
          <p:cNvSpPr/>
          <p:nvPr/>
        </p:nvSpPr>
        <p:spPr>
          <a:xfrm>
            <a:off x="5934412" y="1030225"/>
            <a:ext cx="1321200" cy="345000"/>
          </a:xfrm>
          <a:prstGeom prst="roundRect">
            <a:avLst>
              <a:gd fmla="val 16667" name="adj"/>
            </a:avLst>
          </a:prstGeom>
          <a:solidFill>
            <a:srgbClr val="9BBB59"/>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4sq-venue/</a:t>
            </a:r>
          </a:p>
        </p:txBody>
      </p:sp>
      <p:cxnSp>
        <p:nvCxnSpPr>
          <p:cNvPr id="296" name="Shape 296"/>
          <p:cNvCxnSpPr>
            <a:stCxn id="293" idx="2"/>
            <a:endCxn id="266" idx="0"/>
          </p:cNvCxnSpPr>
          <p:nvPr/>
        </p:nvCxnSpPr>
        <p:spPr>
          <a:xfrm>
            <a:off x="2914962" y="1375225"/>
            <a:ext cx="0" cy="267900"/>
          </a:xfrm>
          <a:prstGeom prst="straightConnector1">
            <a:avLst/>
          </a:prstGeom>
          <a:noFill/>
          <a:ln cap="flat" cmpd="sng" w="19050">
            <a:solidFill>
              <a:schemeClr val="accent3"/>
            </a:solidFill>
            <a:prstDash val="solid"/>
            <a:round/>
            <a:headEnd len="lg" w="lg" type="none"/>
            <a:tailEnd len="lg" w="lg" type="none"/>
          </a:ln>
        </p:spPr>
      </p:cxnSp>
      <p:cxnSp>
        <p:nvCxnSpPr>
          <p:cNvPr id="297" name="Shape 297"/>
          <p:cNvCxnSpPr>
            <a:stCxn id="294" idx="2"/>
            <a:endCxn id="285" idx="0"/>
          </p:cNvCxnSpPr>
          <p:nvPr/>
        </p:nvCxnSpPr>
        <p:spPr>
          <a:xfrm>
            <a:off x="4754987" y="1375225"/>
            <a:ext cx="0" cy="267900"/>
          </a:xfrm>
          <a:prstGeom prst="straightConnector1">
            <a:avLst/>
          </a:prstGeom>
          <a:noFill/>
          <a:ln cap="flat" cmpd="sng" w="19050">
            <a:solidFill>
              <a:schemeClr val="accent3"/>
            </a:solidFill>
            <a:prstDash val="solid"/>
            <a:round/>
            <a:headEnd len="lg" w="lg" type="none"/>
            <a:tailEnd len="lg" w="lg" type="none"/>
          </a:ln>
        </p:spPr>
      </p:cxnSp>
      <p:cxnSp>
        <p:nvCxnSpPr>
          <p:cNvPr id="298" name="Shape 298"/>
          <p:cNvCxnSpPr>
            <a:stCxn id="295" idx="2"/>
          </p:cNvCxnSpPr>
          <p:nvPr/>
        </p:nvCxnSpPr>
        <p:spPr>
          <a:xfrm>
            <a:off x="6595012" y="1375225"/>
            <a:ext cx="0" cy="267900"/>
          </a:xfrm>
          <a:prstGeom prst="straightConnector1">
            <a:avLst/>
          </a:prstGeom>
          <a:noFill/>
          <a:ln cap="flat" cmpd="sng" w="19050">
            <a:solidFill>
              <a:schemeClr val="accent3"/>
            </a:solidFill>
            <a:prstDash val="solid"/>
            <a:round/>
            <a:headEnd len="lg" w="lg" type="none"/>
            <a:tailEnd len="lg" w="lg" type="none"/>
          </a:ln>
        </p:spPr>
      </p:cxnSp>
      <p:sp>
        <p:nvSpPr>
          <p:cNvPr id="299" name="Shape 299"/>
          <p:cNvSpPr/>
          <p:nvPr/>
        </p:nvSpPr>
        <p:spPr>
          <a:xfrm>
            <a:off x="522637" y="232652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scala/</a:t>
            </a:r>
          </a:p>
        </p:txBody>
      </p:sp>
      <p:sp>
        <p:nvSpPr>
          <p:cNvPr id="300" name="Shape 300"/>
          <p:cNvSpPr/>
          <p:nvPr/>
        </p:nvSpPr>
        <p:spPr>
          <a:xfrm>
            <a:off x="522637" y="1643125"/>
            <a:ext cx="1321200" cy="345000"/>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src/</a:t>
            </a:r>
          </a:p>
        </p:txBody>
      </p:sp>
      <p:sp>
        <p:nvSpPr>
          <p:cNvPr id="301" name="Shape 301"/>
          <p:cNvSpPr/>
          <p:nvPr/>
        </p:nvSpPr>
        <p:spPr>
          <a:xfrm>
            <a:off x="522637" y="293942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com/</a:t>
            </a:r>
          </a:p>
        </p:txBody>
      </p:sp>
      <p:sp>
        <p:nvSpPr>
          <p:cNvPr id="302" name="Shape 302"/>
          <p:cNvSpPr/>
          <p:nvPr/>
        </p:nvSpPr>
        <p:spPr>
          <a:xfrm>
            <a:off x="522637" y="355232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foursquare/</a:t>
            </a:r>
          </a:p>
        </p:txBody>
      </p:sp>
      <p:sp>
        <p:nvSpPr>
          <p:cNvPr id="303" name="Shape 303"/>
          <p:cNvSpPr/>
          <p:nvPr/>
        </p:nvSpPr>
        <p:spPr>
          <a:xfrm>
            <a:off x="522637" y="416522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base/</a:t>
            </a:r>
          </a:p>
        </p:txBody>
      </p:sp>
      <p:cxnSp>
        <p:nvCxnSpPr>
          <p:cNvPr id="304" name="Shape 304"/>
          <p:cNvCxnSpPr>
            <a:stCxn id="300" idx="2"/>
            <a:endCxn id="299" idx="0"/>
          </p:cNvCxnSpPr>
          <p:nvPr/>
        </p:nvCxnSpPr>
        <p:spPr>
          <a:xfrm>
            <a:off x="1183237" y="1988125"/>
            <a:ext cx="0" cy="338400"/>
          </a:xfrm>
          <a:prstGeom prst="straightConnector1">
            <a:avLst/>
          </a:prstGeom>
          <a:noFill/>
          <a:ln cap="flat" cmpd="sng" w="19050">
            <a:solidFill>
              <a:schemeClr val="accent3"/>
            </a:solidFill>
            <a:prstDash val="solid"/>
            <a:round/>
            <a:headEnd len="lg" w="lg" type="none"/>
            <a:tailEnd len="lg" w="lg" type="none"/>
          </a:ln>
        </p:spPr>
      </p:cxnSp>
      <p:cxnSp>
        <p:nvCxnSpPr>
          <p:cNvPr id="305" name="Shape 305"/>
          <p:cNvCxnSpPr>
            <a:stCxn id="299" idx="2"/>
            <a:endCxn id="301" idx="0"/>
          </p:cNvCxnSpPr>
          <p:nvPr/>
        </p:nvCxnSpPr>
        <p:spPr>
          <a:xfrm>
            <a:off x="1183237" y="2601024"/>
            <a:ext cx="0" cy="338400"/>
          </a:xfrm>
          <a:prstGeom prst="straightConnector1">
            <a:avLst/>
          </a:prstGeom>
          <a:noFill/>
          <a:ln cap="flat" cmpd="sng" w="19050">
            <a:solidFill>
              <a:schemeClr val="accent3"/>
            </a:solidFill>
            <a:prstDash val="solid"/>
            <a:round/>
            <a:headEnd len="lg" w="lg" type="none"/>
            <a:tailEnd len="lg" w="lg" type="none"/>
          </a:ln>
        </p:spPr>
      </p:cxnSp>
      <p:cxnSp>
        <p:nvCxnSpPr>
          <p:cNvPr id="306" name="Shape 306"/>
          <p:cNvCxnSpPr>
            <a:stCxn id="301" idx="2"/>
            <a:endCxn id="302" idx="0"/>
          </p:cNvCxnSpPr>
          <p:nvPr/>
        </p:nvCxnSpPr>
        <p:spPr>
          <a:xfrm>
            <a:off x="1183237" y="3213924"/>
            <a:ext cx="0" cy="338400"/>
          </a:xfrm>
          <a:prstGeom prst="straightConnector1">
            <a:avLst/>
          </a:prstGeom>
          <a:noFill/>
          <a:ln cap="flat" cmpd="sng" w="19050">
            <a:solidFill>
              <a:schemeClr val="accent3"/>
            </a:solidFill>
            <a:prstDash val="solid"/>
            <a:round/>
            <a:headEnd len="lg" w="lg" type="none"/>
            <a:tailEnd len="lg" w="lg" type="none"/>
          </a:ln>
        </p:spPr>
      </p:cxnSp>
      <p:cxnSp>
        <p:nvCxnSpPr>
          <p:cNvPr id="307" name="Shape 307"/>
          <p:cNvCxnSpPr>
            <a:stCxn id="302" idx="2"/>
            <a:endCxn id="303" idx="0"/>
          </p:cNvCxnSpPr>
          <p:nvPr/>
        </p:nvCxnSpPr>
        <p:spPr>
          <a:xfrm>
            <a:off x="1183237" y="3826824"/>
            <a:ext cx="0" cy="338400"/>
          </a:xfrm>
          <a:prstGeom prst="straightConnector1">
            <a:avLst/>
          </a:prstGeom>
          <a:noFill/>
          <a:ln cap="flat" cmpd="sng" w="19050">
            <a:solidFill>
              <a:schemeClr val="accent3"/>
            </a:solidFill>
            <a:prstDash val="solid"/>
            <a:round/>
            <a:headEnd len="lg" w="lg" type="none"/>
            <a:tailEnd len="lg" w="lg" type="none"/>
          </a:ln>
        </p:spPr>
      </p:cxnSp>
      <p:sp>
        <p:nvSpPr>
          <p:cNvPr id="308" name="Shape 308"/>
          <p:cNvSpPr/>
          <p:nvPr/>
        </p:nvSpPr>
        <p:spPr>
          <a:xfrm>
            <a:off x="522637" y="1030225"/>
            <a:ext cx="1321200" cy="345000"/>
          </a:xfrm>
          <a:prstGeom prst="roundRect">
            <a:avLst>
              <a:gd fmla="val 16667" name="adj"/>
            </a:avLst>
          </a:prstGeom>
          <a:solidFill>
            <a:srgbClr val="9BBB59"/>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4sq-base/</a:t>
            </a:r>
          </a:p>
        </p:txBody>
      </p:sp>
      <p:cxnSp>
        <p:nvCxnSpPr>
          <p:cNvPr id="309" name="Shape 309"/>
          <p:cNvCxnSpPr>
            <a:stCxn id="308" idx="2"/>
            <a:endCxn id="300" idx="0"/>
          </p:cNvCxnSpPr>
          <p:nvPr/>
        </p:nvCxnSpPr>
        <p:spPr>
          <a:xfrm>
            <a:off x="1183237" y="1375225"/>
            <a:ext cx="0" cy="267900"/>
          </a:xfrm>
          <a:prstGeom prst="straightConnector1">
            <a:avLst/>
          </a:prstGeom>
          <a:noFill/>
          <a:ln cap="flat" cmpd="sng" w="19050">
            <a:solidFill>
              <a:schemeClr val="accent3"/>
            </a:solidFill>
            <a:prstDash val="solid"/>
            <a:round/>
            <a:headEnd len="lg" w="lg" type="none"/>
            <a:tailEnd len="lg" w="lg" type="none"/>
          </a:ln>
        </p:spPr>
      </p:cxnSp>
      <p:sp>
        <p:nvSpPr>
          <p:cNvPr id="310" name="Shape 310"/>
          <p:cNvSpPr/>
          <p:nvPr/>
        </p:nvSpPr>
        <p:spPr>
          <a:xfrm>
            <a:off x="1126150" y="703398"/>
            <a:ext cx="1819175" cy="314475"/>
          </a:xfrm>
          <a:custGeom>
            <a:pathLst>
              <a:path extrusionOk="0" h="12579" w="72767">
                <a:moveTo>
                  <a:pt x="72767" y="12579"/>
                </a:moveTo>
                <a:cubicBezTo>
                  <a:pt x="66125" y="10485"/>
                  <a:pt x="45046" y="162"/>
                  <a:pt x="32919" y="18"/>
                </a:cubicBezTo>
                <a:cubicBezTo>
                  <a:pt x="20791" y="-126"/>
                  <a:pt x="5486" y="9763"/>
                  <a:pt x="0" y="11713"/>
                </a:cubicBezTo>
              </a:path>
            </a:pathLst>
          </a:custGeom>
          <a:noFill/>
          <a:ln cap="flat" cmpd="sng" w="19050">
            <a:solidFill>
              <a:schemeClr val="accent3"/>
            </a:solidFill>
            <a:prstDash val="dash"/>
            <a:round/>
            <a:headEnd len="lg" w="lg" type="none"/>
            <a:tailEnd len="lg" w="lg" type="none"/>
          </a:ln>
        </p:spPr>
      </p:sp>
      <p:sp>
        <p:nvSpPr>
          <p:cNvPr id="311" name="Shape 311"/>
          <p:cNvSpPr/>
          <p:nvPr/>
        </p:nvSpPr>
        <p:spPr>
          <a:xfrm>
            <a:off x="1115325" y="378774"/>
            <a:ext cx="3681675" cy="639100"/>
          </a:xfrm>
          <a:custGeom>
            <a:pathLst>
              <a:path extrusionOk="0" h="25564" w="147267">
                <a:moveTo>
                  <a:pt x="147267" y="25564"/>
                </a:moveTo>
                <a:cubicBezTo>
                  <a:pt x="135933" y="21304"/>
                  <a:pt x="103808" y="81"/>
                  <a:pt x="79264" y="9"/>
                </a:cubicBezTo>
                <a:cubicBezTo>
                  <a:pt x="54719" y="-63"/>
                  <a:pt x="13210" y="20944"/>
                  <a:pt x="0" y="25131"/>
                </a:cubicBezTo>
              </a:path>
            </a:pathLst>
          </a:custGeom>
          <a:noFill/>
          <a:ln cap="flat" cmpd="sng" w="19050">
            <a:solidFill>
              <a:schemeClr val="accent3"/>
            </a:solidFill>
            <a:prstDash val="dash"/>
            <a:round/>
            <a:headEnd len="lg" w="lg" type="none"/>
            <a:tailEnd len="lg" w="lg" type="none"/>
          </a:ln>
        </p:spPr>
      </p:sp>
      <p:sp>
        <p:nvSpPr>
          <p:cNvPr id="312" name="Shape 312"/>
          <p:cNvSpPr/>
          <p:nvPr/>
        </p:nvSpPr>
        <p:spPr>
          <a:xfrm>
            <a:off x="1126150" y="77436"/>
            <a:ext cx="5544150" cy="929625"/>
          </a:xfrm>
          <a:custGeom>
            <a:pathLst>
              <a:path extrusionOk="0" h="37185" w="221766">
                <a:moveTo>
                  <a:pt x="221766" y="37185"/>
                </a:moveTo>
                <a:cubicBezTo>
                  <a:pt x="201914" y="31409"/>
                  <a:pt x="133912" y="7587"/>
                  <a:pt x="102654" y="2534"/>
                </a:cubicBezTo>
                <a:cubicBezTo>
                  <a:pt x="71396" y="-2519"/>
                  <a:pt x="51327" y="1162"/>
                  <a:pt x="34218" y="6865"/>
                </a:cubicBezTo>
                <a:cubicBezTo>
                  <a:pt x="17109" y="12568"/>
                  <a:pt x="5703" y="31770"/>
                  <a:pt x="0" y="36752"/>
                </a:cubicBezTo>
              </a:path>
            </a:pathLst>
          </a:custGeom>
          <a:noFill/>
          <a:ln cap="rnd" cmpd="sng" w="19050">
            <a:solidFill>
              <a:schemeClr val="accent3"/>
            </a:solidFill>
            <a:prstDash val="dash"/>
            <a:round/>
            <a:headEnd len="lg" w="lg" type="none"/>
            <a:tailEnd len="lg" w="lg" type="none"/>
          </a:ln>
        </p:spPr>
      </p:sp>
      <p:sp>
        <p:nvSpPr>
          <p:cNvPr id="313" name="Shape 313"/>
          <p:cNvSpPr/>
          <p:nvPr/>
        </p:nvSpPr>
        <p:spPr>
          <a:xfrm>
            <a:off x="3129425" y="324624"/>
            <a:ext cx="3551700" cy="693250"/>
          </a:xfrm>
          <a:custGeom>
            <a:pathLst>
              <a:path extrusionOk="0" h="27730" w="142068">
                <a:moveTo>
                  <a:pt x="0" y="27730"/>
                </a:moveTo>
                <a:cubicBezTo>
                  <a:pt x="12272" y="23109"/>
                  <a:pt x="49955" y="81"/>
                  <a:pt x="73633" y="9"/>
                </a:cubicBezTo>
                <a:cubicBezTo>
                  <a:pt x="97311" y="-63"/>
                  <a:pt x="130662" y="22749"/>
                  <a:pt x="142068" y="27297"/>
                </a:cubicBezTo>
              </a:path>
            </a:pathLst>
          </a:custGeom>
          <a:noFill/>
          <a:ln cap="flat" cmpd="sng" w="19050">
            <a:solidFill>
              <a:schemeClr val="accent3"/>
            </a:solidFill>
            <a:prstDash val="dash"/>
            <a:round/>
            <a:headEnd len="lg" w="lg" type="none"/>
            <a:tailEnd len="lg" w="lg" type="none"/>
          </a:ln>
        </p:spPr>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 name="Shape 66"/>
        <p:cNvGrpSpPr/>
        <p:nvPr/>
      </p:nvGrpSpPr>
      <p:grpSpPr>
        <a:xfrm>
          <a:off x="0" y="0"/>
          <a:ext cx="0" cy="0"/>
          <a:chOff x="0" y="0"/>
          <a:chExt cx="0" cy="0"/>
        </a:xfrm>
      </p:grpSpPr>
      <p:sp>
        <p:nvSpPr>
          <p:cNvPr id="67" name="Shape 67"/>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A tale of three Monorepos… and one build tool</a:t>
            </a:r>
          </a:p>
        </p:txBody>
      </p:sp>
      <p:sp>
        <p:nvSpPr>
          <p:cNvPr id="68" name="Shape 68"/>
          <p:cNvSpPr/>
          <p:nvPr/>
        </p:nvSpPr>
        <p:spPr>
          <a:xfrm>
            <a:off x="0" y="1844375"/>
            <a:ext cx="9144000" cy="3299099"/>
          </a:xfrm>
          <a:prstGeom prst="rect">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69" name="Shape 69"/>
          <p:cNvPicPr preferRelativeResize="0"/>
          <p:nvPr/>
        </p:nvPicPr>
        <p:blipFill>
          <a:blip r:embed="rId3">
            <a:alphaModFix/>
          </a:blip>
          <a:stretch>
            <a:fillRect/>
          </a:stretch>
        </p:blipFill>
        <p:spPr>
          <a:xfrm>
            <a:off x="799550" y="2755642"/>
            <a:ext cx="1156949" cy="1383117"/>
          </a:xfrm>
          <a:prstGeom prst="rect">
            <a:avLst/>
          </a:prstGeom>
          <a:noFill/>
          <a:ln>
            <a:noFill/>
          </a:ln>
        </p:spPr>
      </p:pic>
      <p:pic>
        <p:nvPicPr>
          <p:cNvPr id="70" name="Shape 70"/>
          <p:cNvPicPr preferRelativeResize="0"/>
          <p:nvPr/>
        </p:nvPicPr>
        <p:blipFill>
          <a:blip r:embed="rId4">
            <a:alphaModFix/>
          </a:blip>
          <a:stretch>
            <a:fillRect/>
          </a:stretch>
        </p:blipFill>
        <p:spPr>
          <a:xfrm>
            <a:off x="905185" y="2158016"/>
            <a:ext cx="945677" cy="768837"/>
          </a:xfrm>
          <a:prstGeom prst="rect">
            <a:avLst/>
          </a:prstGeom>
          <a:noFill/>
          <a:ln>
            <a:noFill/>
          </a:ln>
        </p:spPr>
      </p:pic>
      <p:pic>
        <p:nvPicPr>
          <p:cNvPr id="71" name="Shape 71"/>
          <p:cNvPicPr preferRelativeResize="0"/>
          <p:nvPr/>
        </p:nvPicPr>
        <p:blipFill rotWithShape="1">
          <a:blip r:embed="rId5">
            <a:alphaModFix/>
          </a:blip>
          <a:srcRect b="2085" l="5890" r="2349" t="0"/>
          <a:stretch/>
        </p:blipFill>
        <p:spPr>
          <a:xfrm>
            <a:off x="7042912" y="2420900"/>
            <a:ext cx="1246163" cy="2052600"/>
          </a:xfrm>
          <a:prstGeom prst="rect">
            <a:avLst/>
          </a:prstGeom>
          <a:noFill/>
          <a:ln>
            <a:noFill/>
          </a:ln>
        </p:spPr>
      </p:pic>
      <p:pic>
        <p:nvPicPr>
          <p:cNvPr id="72" name="Shape 72"/>
          <p:cNvPicPr preferRelativeResize="0"/>
          <p:nvPr/>
        </p:nvPicPr>
        <p:blipFill rotWithShape="1">
          <a:blip r:embed="rId6">
            <a:alphaModFix/>
          </a:blip>
          <a:srcRect b="19066" l="18298" r="18820" t="19980"/>
          <a:stretch/>
        </p:blipFill>
        <p:spPr>
          <a:xfrm>
            <a:off x="905185" y="3986804"/>
            <a:ext cx="869744" cy="843020"/>
          </a:xfrm>
          <a:prstGeom prst="rect">
            <a:avLst/>
          </a:prstGeom>
          <a:noFill/>
          <a:ln>
            <a:noFill/>
          </a:ln>
        </p:spPr>
      </p:pic>
      <p:sp>
        <p:nvSpPr>
          <p:cNvPr id="73" name="Shape 73"/>
          <p:cNvSpPr/>
          <p:nvPr/>
        </p:nvSpPr>
        <p:spPr>
          <a:xfrm>
            <a:off x="3742650" y="2773562"/>
            <a:ext cx="1408500" cy="1330799"/>
          </a:xfrm>
          <a:prstGeom prst="heart">
            <a:avLst/>
          </a:prstGeom>
          <a:solidFill>
            <a:srgbClr val="E06666"/>
          </a:solidFill>
          <a:ln cap="flat" cmpd="sng" w="9525">
            <a:solidFill>
              <a:srgbClr val="D9D9D9"/>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7" name="Shape 317"/>
        <p:cNvGrpSpPr/>
        <p:nvPr/>
      </p:nvGrpSpPr>
      <p:grpSpPr>
        <a:xfrm>
          <a:off x="0" y="0"/>
          <a:ext cx="0" cy="0"/>
          <a:chOff x="0" y="0"/>
          <a:chExt cx="0" cy="0"/>
        </a:xfrm>
      </p:grpSpPr>
      <p:sp>
        <p:nvSpPr>
          <p:cNvPr id="318" name="Shape 318"/>
          <p:cNvSpPr/>
          <p:nvPr/>
        </p:nvSpPr>
        <p:spPr>
          <a:xfrm>
            <a:off x="3703325" y="179632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scala/</a:t>
            </a:r>
          </a:p>
        </p:txBody>
      </p:sp>
      <p:sp>
        <p:nvSpPr>
          <p:cNvPr id="319" name="Shape 319"/>
          <p:cNvSpPr/>
          <p:nvPr/>
        </p:nvSpPr>
        <p:spPr>
          <a:xfrm>
            <a:off x="3703325" y="1112925"/>
            <a:ext cx="1321200" cy="345000"/>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src/</a:t>
            </a:r>
          </a:p>
        </p:txBody>
      </p:sp>
      <p:sp>
        <p:nvSpPr>
          <p:cNvPr id="320" name="Shape 320"/>
          <p:cNvSpPr/>
          <p:nvPr/>
        </p:nvSpPr>
        <p:spPr>
          <a:xfrm>
            <a:off x="3703325" y="240922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com/</a:t>
            </a:r>
          </a:p>
        </p:txBody>
      </p:sp>
      <p:sp>
        <p:nvSpPr>
          <p:cNvPr id="321" name="Shape 321"/>
          <p:cNvSpPr/>
          <p:nvPr/>
        </p:nvSpPr>
        <p:spPr>
          <a:xfrm>
            <a:off x="3703325" y="302212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foursquare/</a:t>
            </a:r>
          </a:p>
        </p:txBody>
      </p:sp>
      <p:sp>
        <p:nvSpPr>
          <p:cNvPr id="322" name="Shape 322"/>
          <p:cNvSpPr/>
          <p:nvPr/>
        </p:nvSpPr>
        <p:spPr>
          <a:xfrm>
            <a:off x="465625" y="3689175"/>
            <a:ext cx="1321200" cy="274499"/>
          </a:xfrm>
          <a:prstGeom prst="roundRect">
            <a:avLst>
              <a:gd fmla="val 16667" name="adj"/>
            </a:avLst>
          </a:prstGeom>
          <a:solidFill>
            <a:srgbClr val="9BBB59"/>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base/</a:t>
            </a:r>
          </a:p>
        </p:txBody>
      </p:sp>
      <p:sp>
        <p:nvSpPr>
          <p:cNvPr id="323" name="Shape 323"/>
          <p:cNvSpPr/>
          <p:nvPr/>
        </p:nvSpPr>
        <p:spPr>
          <a:xfrm>
            <a:off x="5394950" y="3689175"/>
            <a:ext cx="1321200" cy="274499"/>
          </a:xfrm>
          <a:prstGeom prst="roundRect">
            <a:avLst>
              <a:gd fmla="val 16667" name="adj"/>
            </a:avLst>
          </a:prstGeom>
          <a:solidFill>
            <a:srgbClr val="EEECE1"/>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venue/</a:t>
            </a:r>
          </a:p>
        </p:txBody>
      </p:sp>
      <p:sp>
        <p:nvSpPr>
          <p:cNvPr id="324" name="Shape 324"/>
          <p:cNvSpPr/>
          <p:nvPr/>
        </p:nvSpPr>
        <p:spPr>
          <a:xfrm>
            <a:off x="3739712" y="3689175"/>
            <a:ext cx="1321200" cy="274499"/>
          </a:xfrm>
          <a:prstGeom prst="roundRect">
            <a:avLst>
              <a:gd fmla="val 16667" name="adj"/>
            </a:avLst>
          </a:prstGeom>
          <a:solidFill>
            <a:srgbClr val="9BBB59"/>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tip/</a:t>
            </a:r>
          </a:p>
        </p:txBody>
      </p:sp>
      <p:sp>
        <p:nvSpPr>
          <p:cNvPr id="325" name="Shape 325"/>
          <p:cNvSpPr/>
          <p:nvPr/>
        </p:nvSpPr>
        <p:spPr>
          <a:xfrm>
            <a:off x="2084475" y="3689175"/>
            <a:ext cx="1321200" cy="274499"/>
          </a:xfrm>
          <a:prstGeom prst="roundRect">
            <a:avLst>
              <a:gd fmla="val 16667" name="adj"/>
            </a:avLst>
          </a:prstGeom>
          <a:solidFill>
            <a:srgbClr val="9BBB59"/>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checkin/</a:t>
            </a:r>
          </a:p>
        </p:txBody>
      </p:sp>
      <p:cxnSp>
        <p:nvCxnSpPr>
          <p:cNvPr id="326" name="Shape 326"/>
          <p:cNvCxnSpPr>
            <a:stCxn id="319" idx="2"/>
            <a:endCxn id="318" idx="0"/>
          </p:cNvCxnSpPr>
          <p:nvPr/>
        </p:nvCxnSpPr>
        <p:spPr>
          <a:xfrm>
            <a:off x="4363925" y="1457925"/>
            <a:ext cx="0" cy="338400"/>
          </a:xfrm>
          <a:prstGeom prst="straightConnector1">
            <a:avLst/>
          </a:prstGeom>
          <a:noFill/>
          <a:ln cap="flat" cmpd="sng" w="19050">
            <a:solidFill>
              <a:schemeClr val="accent3"/>
            </a:solidFill>
            <a:prstDash val="solid"/>
            <a:round/>
            <a:headEnd len="lg" w="lg" type="none"/>
            <a:tailEnd len="lg" w="lg" type="none"/>
          </a:ln>
        </p:spPr>
      </p:cxnSp>
      <p:cxnSp>
        <p:nvCxnSpPr>
          <p:cNvPr id="327" name="Shape 327"/>
          <p:cNvCxnSpPr>
            <a:stCxn id="318" idx="2"/>
            <a:endCxn id="320" idx="0"/>
          </p:cNvCxnSpPr>
          <p:nvPr/>
        </p:nvCxnSpPr>
        <p:spPr>
          <a:xfrm>
            <a:off x="4363925" y="2070824"/>
            <a:ext cx="0" cy="338400"/>
          </a:xfrm>
          <a:prstGeom prst="straightConnector1">
            <a:avLst/>
          </a:prstGeom>
          <a:noFill/>
          <a:ln cap="flat" cmpd="sng" w="19050">
            <a:solidFill>
              <a:schemeClr val="accent3"/>
            </a:solidFill>
            <a:prstDash val="solid"/>
            <a:round/>
            <a:headEnd len="lg" w="lg" type="none"/>
            <a:tailEnd len="lg" w="lg" type="none"/>
          </a:ln>
        </p:spPr>
      </p:cxnSp>
      <p:cxnSp>
        <p:nvCxnSpPr>
          <p:cNvPr id="328" name="Shape 328"/>
          <p:cNvCxnSpPr>
            <a:stCxn id="320" idx="2"/>
            <a:endCxn id="321" idx="0"/>
          </p:cNvCxnSpPr>
          <p:nvPr/>
        </p:nvCxnSpPr>
        <p:spPr>
          <a:xfrm>
            <a:off x="4363925" y="2683724"/>
            <a:ext cx="0" cy="338400"/>
          </a:xfrm>
          <a:prstGeom prst="straightConnector1">
            <a:avLst/>
          </a:prstGeom>
          <a:noFill/>
          <a:ln cap="flat" cmpd="sng" w="19050">
            <a:solidFill>
              <a:schemeClr val="accent3"/>
            </a:solidFill>
            <a:prstDash val="solid"/>
            <a:round/>
            <a:headEnd len="lg" w="lg" type="none"/>
            <a:tailEnd len="lg" w="lg" type="none"/>
          </a:ln>
        </p:spPr>
      </p:cxnSp>
      <p:sp>
        <p:nvSpPr>
          <p:cNvPr id="329" name="Shape 329"/>
          <p:cNvSpPr txBox="1"/>
          <p:nvPr/>
        </p:nvSpPr>
        <p:spPr>
          <a:xfrm>
            <a:off x="7027650" y="3580875"/>
            <a:ext cx="1071900" cy="642300"/>
          </a:xfrm>
          <a:prstGeom prst="rect">
            <a:avLst/>
          </a:prstGeom>
          <a:noFill/>
          <a:ln cap="flat" cmpd="sng" w="9525">
            <a:solidFill>
              <a:schemeClr val="accent3"/>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lang="en" sz="2400">
                <a:solidFill>
                  <a:schemeClr val="accent3"/>
                </a:solidFill>
              </a:rPr>
              <a:t>...</a:t>
            </a:r>
          </a:p>
        </p:txBody>
      </p:sp>
      <p:cxnSp>
        <p:nvCxnSpPr>
          <p:cNvPr id="330" name="Shape 330"/>
          <p:cNvCxnSpPr>
            <a:stCxn id="321" idx="2"/>
            <a:endCxn id="322" idx="0"/>
          </p:cNvCxnSpPr>
          <p:nvPr/>
        </p:nvCxnSpPr>
        <p:spPr>
          <a:xfrm flipH="1">
            <a:off x="1126325" y="3296624"/>
            <a:ext cx="3237599" cy="392700"/>
          </a:xfrm>
          <a:prstGeom prst="straightConnector1">
            <a:avLst/>
          </a:prstGeom>
          <a:noFill/>
          <a:ln cap="flat" cmpd="sng" w="19050">
            <a:solidFill>
              <a:schemeClr val="accent3"/>
            </a:solidFill>
            <a:prstDash val="solid"/>
            <a:round/>
            <a:headEnd len="lg" w="lg" type="none"/>
            <a:tailEnd len="lg" w="lg" type="none"/>
          </a:ln>
        </p:spPr>
      </p:cxnSp>
      <p:cxnSp>
        <p:nvCxnSpPr>
          <p:cNvPr id="331" name="Shape 331"/>
          <p:cNvCxnSpPr>
            <a:endCxn id="325" idx="0"/>
          </p:cNvCxnSpPr>
          <p:nvPr/>
        </p:nvCxnSpPr>
        <p:spPr>
          <a:xfrm flipH="1">
            <a:off x="2745075" y="3324374"/>
            <a:ext cx="1629600" cy="364800"/>
          </a:xfrm>
          <a:prstGeom prst="straightConnector1">
            <a:avLst/>
          </a:prstGeom>
          <a:noFill/>
          <a:ln cap="flat" cmpd="sng" w="19050">
            <a:solidFill>
              <a:schemeClr val="accent3"/>
            </a:solidFill>
            <a:prstDash val="solid"/>
            <a:round/>
            <a:headEnd len="lg" w="lg" type="none"/>
            <a:tailEnd len="lg" w="lg" type="none"/>
          </a:ln>
        </p:spPr>
      </p:cxnSp>
      <p:cxnSp>
        <p:nvCxnSpPr>
          <p:cNvPr id="332" name="Shape 332"/>
          <p:cNvCxnSpPr>
            <a:endCxn id="324" idx="0"/>
          </p:cNvCxnSpPr>
          <p:nvPr/>
        </p:nvCxnSpPr>
        <p:spPr>
          <a:xfrm flipH="1">
            <a:off x="4400312" y="3302774"/>
            <a:ext cx="10800" cy="386400"/>
          </a:xfrm>
          <a:prstGeom prst="straightConnector1">
            <a:avLst/>
          </a:prstGeom>
          <a:noFill/>
          <a:ln cap="flat" cmpd="sng" w="19050">
            <a:solidFill>
              <a:schemeClr val="accent3"/>
            </a:solidFill>
            <a:prstDash val="solid"/>
            <a:round/>
            <a:headEnd len="lg" w="lg" type="none"/>
            <a:tailEnd len="lg" w="lg" type="none"/>
          </a:ln>
        </p:spPr>
      </p:cxnSp>
      <p:cxnSp>
        <p:nvCxnSpPr>
          <p:cNvPr id="333" name="Shape 333"/>
          <p:cNvCxnSpPr>
            <a:endCxn id="323" idx="0"/>
          </p:cNvCxnSpPr>
          <p:nvPr/>
        </p:nvCxnSpPr>
        <p:spPr>
          <a:xfrm>
            <a:off x="4374650" y="3302774"/>
            <a:ext cx="1680900" cy="386400"/>
          </a:xfrm>
          <a:prstGeom prst="straightConnector1">
            <a:avLst/>
          </a:prstGeom>
          <a:noFill/>
          <a:ln cap="flat" cmpd="sng" w="19050">
            <a:solidFill>
              <a:schemeClr val="accent3"/>
            </a:solidFill>
            <a:prstDash val="solid"/>
            <a:round/>
            <a:headEnd len="lg" w="lg" type="none"/>
            <a:tailEnd len="lg" w="lg" type="none"/>
          </a:ln>
        </p:spPr>
      </p:cxnSp>
      <p:sp>
        <p:nvSpPr>
          <p:cNvPr id="334" name="Shape 334"/>
          <p:cNvSpPr/>
          <p:nvPr/>
        </p:nvSpPr>
        <p:spPr>
          <a:xfrm>
            <a:off x="3703325" y="429525"/>
            <a:ext cx="1321200" cy="345000"/>
          </a:xfrm>
          <a:prstGeom prst="roundRect">
            <a:avLst>
              <a:gd fmla="val 16667" name="adj"/>
            </a:avLst>
          </a:prstGeom>
          <a:solidFill>
            <a:srgbClr val="EFEDE3">
              <a:alpha val="61570"/>
            </a:srgbClr>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4sq/</a:t>
            </a:r>
          </a:p>
        </p:txBody>
      </p:sp>
      <p:cxnSp>
        <p:nvCxnSpPr>
          <p:cNvPr id="335" name="Shape 335"/>
          <p:cNvCxnSpPr>
            <a:stCxn id="334" idx="2"/>
          </p:cNvCxnSpPr>
          <p:nvPr/>
        </p:nvCxnSpPr>
        <p:spPr>
          <a:xfrm>
            <a:off x="4363925" y="774525"/>
            <a:ext cx="0" cy="338400"/>
          </a:xfrm>
          <a:prstGeom prst="straightConnector1">
            <a:avLst/>
          </a:prstGeom>
          <a:noFill/>
          <a:ln cap="flat" cmpd="sng" w="19050">
            <a:solidFill>
              <a:schemeClr val="accent3"/>
            </a:solidFill>
            <a:prstDash val="solid"/>
            <a:round/>
            <a:headEnd len="lg" w="lg" type="none"/>
            <a:tailEnd len="lg" w="lg" type="none"/>
          </a:ln>
        </p:spPr>
      </p:cxnSp>
      <p:sp>
        <p:nvSpPr>
          <p:cNvPr id="336" name="Shape 336"/>
          <p:cNvSpPr/>
          <p:nvPr/>
        </p:nvSpPr>
        <p:spPr>
          <a:xfrm>
            <a:off x="4554500" y="4372150"/>
            <a:ext cx="1321200" cy="274499"/>
          </a:xfrm>
          <a:prstGeom prst="roundRect">
            <a:avLst>
              <a:gd fmla="val 16667" name="adj"/>
            </a:avLst>
          </a:prstGeom>
          <a:solidFill>
            <a:srgbClr val="9BBB59"/>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search/</a:t>
            </a:r>
          </a:p>
        </p:txBody>
      </p:sp>
      <p:sp>
        <p:nvSpPr>
          <p:cNvPr id="337" name="Shape 337"/>
          <p:cNvSpPr/>
          <p:nvPr/>
        </p:nvSpPr>
        <p:spPr>
          <a:xfrm>
            <a:off x="6277025" y="4357975"/>
            <a:ext cx="1321200" cy="274499"/>
          </a:xfrm>
          <a:prstGeom prst="roundRect">
            <a:avLst>
              <a:gd fmla="val 16667" name="adj"/>
            </a:avLst>
          </a:prstGeom>
          <a:solidFill>
            <a:srgbClr val="9BBB59"/>
          </a:solidFill>
          <a:ln cap="flat" cmpd="sng" w="19050">
            <a:solidFill>
              <a:schemeClr val="accent3"/>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a:t>rating/</a:t>
            </a:r>
          </a:p>
        </p:txBody>
      </p:sp>
      <p:cxnSp>
        <p:nvCxnSpPr>
          <p:cNvPr id="338" name="Shape 338"/>
          <p:cNvCxnSpPr>
            <a:stCxn id="323" idx="2"/>
            <a:endCxn id="336" idx="0"/>
          </p:cNvCxnSpPr>
          <p:nvPr/>
        </p:nvCxnSpPr>
        <p:spPr>
          <a:xfrm flipH="1">
            <a:off x="5215250" y="3963674"/>
            <a:ext cx="840300" cy="408600"/>
          </a:xfrm>
          <a:prstGeom prst="straightConnector1">
            <a:avLst/>
          </a:prstGeom>
          <a:noFill/>
          <a:ln cap="flat" cmpd="sng" w="19050">
            <a:solidFill>
              <a:schemeClr val="accent3"/>
            </a:solidFill>
            <a:prstDash val="solid"/>
            <a:round/>
            <a:headEnd len="lg" w="lg" type="none"/>
            <a:tailEnd len="lg" w="lg" type="none"/>
          </a:ln>
        </p:spPr>
      </p:cxnSp>
      <p:cxnSp>
        <p:nvCxnSpPr>
          <p:cNvPr id="339" name="Shape 339"/>
          <p:cNvCxnSpPr>
            <a:stCxn id="323" idx="2"/>
            <a:endCxn id="337" idx="0"/>
          </p:cNvCxnSpPr>
          <p:nvPr/>
        </p:nvCxnSpPr>
        <p:spPr>
          <a:xfrm>
            <a:off x="6055550" y="3963674"/>
            <a:ext cx="882000" cy="394200"/>
          </a:xfrm>
          <a:prstGeom prst="straightConnector1">
            <a:avLst/>
          </a:prstGeom>
          <a:noFill/>
          <a:ln cap="flat" cmpd="sng" w="19050">
            <a:solidFill>
              <a:schemeClr val="accent3"/>
            </a:solidFill>
            <a:prstDash val="solid"/>
            <a:round/>
            <a:headEnd len="lg" w="lg" type="none"/>
            <a:tailEnd len="lg" w="lg" type="none"/>
          </a:ln>
        </p:spPr>
      </p:cxnSp>
      <p:sp>
        <p:nvSpPr>
          <p:cNvPr id="340" name="Shape 340"/>
          <p:cNvSpPr/>
          <p:nvPr/>
        </p:nvSpPr>
        <p:spPr>
          <a:xfrm>
            <a:off x="1136975" y="3984850"/>
            <a:ext cx="1613450" cy="400650"/>
          </a:xfrm>
          <a:custGeom>
            <a:pathLst>
              <a:path extrusionOk="0" h="16026" w="64538">
                <a:moveTo>
                  <a:pt x="64538" y="0"/>
                </a:moveTo>
                <a:cubicBezTo>
                  <a:pt x="60712" y="2671"/>
                  <a:pt x="52338" y="16026"/>
                  <a:pt x="41582" y="16026"/>
                </a:cubicBezTo>
                <a:cubicBezTo>
                  <a:pt x="30825" y="16026"/>
                  <a:pt x="6930" y="2671"/>
                  <a:pt x="0" y="0"/>
                </a:cubicBezTo>
              </a:path>
            </a:pathLst>
          </a:custGeom>
          <a:noFill/>
          <a:ln cap="flat" cmpd="sng" w="19050">
            <a:solidFill>
              <a:schemeClr val="accent3"/>
            </a:solidFill>
            <a:prstDash val="dash"/>
            <a:round/>
            <a:headEnd len="lg" w="lg" type="none"/>
            <a:tailEnd len="lg" w="lg" type="none"/>
          </a:ln>
        </p:spPr>
      </p:sp>
      <p:sp>
        <p:nvSpPr>
          <p:cNvPr id="341" name="Shape 341"/>
          <p:cNvSpPr/>
          <p:nvPr/>
        </p:nvSpPr>
        <p:spPr>
          <a:xfrm>
            <a:off x="1169475" y="3984850"/>
            <a:ext cx="3237700" cy="509175"/>
          </a:xfrm>
          <a:custGeom>
            <a:pathLst>
              <a:path extrusionOk="0" h="20367" w="129508">
                <a:moveTo>
                  <a:pt x="129508" y="433"/>
                </a:moveTo>
                <a:cubicBezTo>
                  <a:pt x="117524" y="3753"/>
                  <a:pt x="79191" y="20430"/>
                  <a:pt x="57607" y="20358"/>
                </a:cubicBezTo>
                <a:cubicBezTo>
                  <a:pt x="36022" y="20285"/>
                  <a:pt x="9601" y="3393"/>
                  <a:pt x="0" y="0"/>
                </a:cubicBezTo>
              </a:path>
            </a:pathLst>
          </a:custGeom>
          <a:noFill/>
          <a:ln cap="flat" cmpd="sng" w="19050">
            <a:solidFill>
              <a:schemeClr val="accent3"/>
            </a:solidFill>
            <a:prstDash val="dash"/>
            <a:round/>
            <a:headEnd len="lg" w="lg" type="none"/>
            <a:tailEnd len="lg" w="lg" type="none"/>
          </a:ln>
        </p:spPr>
      </p:sp>
      <p:sp>
        <p:nvSpPr>
          <p:cNvPr id="342" name="Shape 342"/>
          <p:cNvSpPr/>
          <p:nvPr/>
        </p:nvSpPr>
        <p:spPr>
          <a:xfrm>
            <a:off x="966208" y="3995675"/>
            <a:ext cx="4285575" cy="756425"/>
          </a:xfrm>
          <a:custGeom>
            <a:pathLst>
              <a:path extrusionOk="0" h="30257" w="171423">
                <a:moveTo>
                  <a:pt x="171423" y="27721"/>
                </a:moveTo>
                <a:cubicBezTo>
                  <a:pt x="154747" y="28009"/>
                  <a:pt x="99234" y="31836"/>
                  <a:pt x="71369" y="29454"/>
                </a:cubicBezTo>
                <a:cubicBezTo>
                  <a:pt x="43504" y="27071"/>
                  <a:pt x="14917" y="18337"/>
                  <a:pt x="4233" y="13428"/>
                </a:cubicBezTo>
                <a:cubicBezTo>
                  <a:pt x="-6451" y="8519"/>
                  <a:pt x="6759" y="2238"/>
                  <a:pt x="7265" y="0"/>
                </a:cubicBezTo>
              </a:path>
            </a:pathLst>
          </a:custGeom>
          <a:noFill/>
          <a:ln cap="flat" cmpd="sng" w="19050">
            <a:solidFill>
              <a:schemeClr val="accent3"/>
            </a:solidFill>
            <a:prstDash val="dash"/>
            <a:round/>
            <a:headEnd len="lg" w="lg" type="none"/>
            <a:tailEnd len="lg" w="lg" type="none"/>
          </a:ln>
        </p:spPr>
      </p:sp>
      <p:sp>
        <p:nvSpPr>
          <p:cNvPr id="343" name="Shape 343"/>
          <p:cNvSpPr/>
          <p:nvPr/>
        </p:nvSpPr>
        <p:spPr>
          <a:xfrm>
            <a:off x="766118" y="3974025"/>
            <a:ext cx="6174900" cy="1016475"/>
          </a:xfrm>
          <a:custGeom>
            <a:pathLst>
              <a:path extrusionOk="0" h="40659" w="246996">
                <a:moveTo>
                  <a:pt x="246996" y="27721"/>
                </a:moveTo>
                <a:cubicBezTo>
                  <a:pt x="242159" y="29598"/>
                  <a:pt x="228948" y="36961"/>
                  <a:pt x="217976" y="38983"/>
                </a:cubicBezTo>
                <a:cubicBezTo>
                  <a:pt x="207003" y="41004"/>
                  <a:pt x="205342" y="39704"/>
                  <a:pt x="181159" y="39849"/>
                </a:cubicBezTo>
                <a:cubicBezTo>
                  <a:pt x="156975" y="39993"/>
                  <a:pt x="100956" y="41509"/>
                  <a:pt x="72875" y="39849"/>
                </a:cubicBezTo>
                <a:cubicBezTo>
                  <a:pt x="44793" y="38188"/>
                  <a:pt x="24796" y="34435"/>
                  <a:pt x="12669" y="29887"/>
                </a:cubicBezTo>
                <a:cubicBezTo>
                  <a:pt x="541" y="25339"/>
                  <a:pt x="-252" y="17542"/>
                  <a:pt x="108" y="12561"/>
                </a:cubicBezTo>
                <a:cubicBezTo>
                  <a:pt x="468" y="7579"/>
                  <a:pt x="12379" y="2093"/>
                  <a:pt x="14834" y="0"/>
                </a:cubicBezTo>
              </a:path>
            </a:pathLst>
          </a:custGeom>
          <a:noFill/>
          <a:ln cap="flat" cmpd="sng" w="19050">
            <a:solidFill>
              <a:schemeClr val="accent3"/>
            </a:solidFill>
            <a:prstDash val="dash"/>
            <a:round/>
            <a:headEnd len="lg" w="lg" type="none"/>
            <a:tailEnd len="lg" w="lg" type="none"/>
          </a:ln>
        </p:spPr>
      </p:sp>
      <p:sp>
        <p:nvSpPr>
          <p:cNvPr id="344" name="Shape 344"/>
          <p:cNvSpPr/>
          <p:nvPr/>
        </p:nvSpPr>
        <p:spPr>
          <a:xfrm>
            <a:off x="5901500" y="4482975"/>
            <a:ext cx="368150" cy="54125"/>
          </a:xfrm>
          <a:custGeom>
            <a:pathLst>
              <a:path extrusionOk="0" h="2165" w="14726">
                <a:moveTo>
                  <a:pt x="0" y="2165"/>
                </a:moveTo>
                <a:cubicBezTo>
                  <a:pt x="2454" y="1804"/>
                  <a:pt x="12271" y="360"/>
                  <a:pt x="14726" y="0"/>
                </a:cubicBezTo>
              </a:path>
            </a:pathLst>
          </a:custGeom>
          <a:noFill/>
          <a:ln cap="flat" cmpd="sng" w="19050">
            <a:solidFill>
              <a:schemeClr val="accent3"/>
            </a:solidFill>
            <a:prstDash val="dash"/>
            <a:round/>
            <a:headEnd len="lg" w="lg" type="none"/>
            <a:tailEnd len="lg" w="lg" type="none"/>
          </a:ln>
        </p:spPr>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8" name="Shape 348"/>
        <p:cNvGrpSpPr/>
        <p:nvPr/>
      </p:nvGrpSpPr>
      <p:grpSpPr>
        <a:xfrm>
          <a:off x="0" y="0"/>
          <a:ext cx="0" cy="0"/>
          <a:chOff x="0" y="0"/>
          <a:chExt cx="0" cy="0"/>
        </a:xfrm>
      </p:grpSpPr>
      <p:sp>
        <p:nvSpPr>
          <p:cNvPr id="349" name="Shape 349"/>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Managing fine-grained dependencies</a:t>
            </a:r>
          </a:p>
        </p:txBody>
      </p:sp>
      <p:sp>
        <p:nvSpPr>
          <p:cNvPr id="350" name="Shape 350"/>
          <p:cNvSpPr txBox="1"/>
          <p:nvPr>
            <p:ph idx="1" type="body"/>
          </p:nvPr>
        </p:nvSpPr>
        <p:spPr>
          <a:xfrm>
            <a:off x="636725" y="1424125"/>
            <a:ext cx="7659600" cy="3402599"/>
          </a:xfrm>
          <a:prstGeom prst="rect">
            <a:avLst/>
          </a:prstGeom>
        </p:spPr>
        <p:txBody>
          <a:bodyPr anchorCtr="0" anchor="t" bIns="91425" lIns="91425" rIns="91425" tIns="91425">
            <a:noAutofit/>
          </a:bodyPr>
          <a:lstStyle/>
          <a:p>
            <a:pPr indent="-228600" lvl="0" marL="457200" rtl="0">
              <a:spcBef>
                <a:spcPts val="0"/>
              </a:spcBef>
              <a:buSzPct val="100000"/>
            </a:pPr>
            <a:r>
              <a:rPr lang="en" sz="2400"/>
              <a:t>Requires a different kind of build toolchain.</a:t>
            </a:r>
          </a:p>
          <a:p>
            <a:pPr indent="-228600" lvl="1" marL="914400" rtl="0">
              <a:spcBef>
                <a:spcPts val="0"/>
              </a:spcBef>
              <a:buSzPct val="100000"/>
            </a:pPr>
            <a:r>
              <a:rPr lang="en" sz="2400"/>
              <a:t>Pants takes advantage of this to restrict your builds to just the packages you need.</a:t>
            </a:r>
          </a:p>
          <a:p>
            <a:pPr indent="-228600" lvl="0" marL="457200" rtl="0">
              <a:spcBef>
                <a:spcPts val="0"/>
              </a:spcBef>
              <a:buSzPct val="100000"/>
            </a:pPr>
            <a:r>
              <a:rPr lang="en" sz="2400"/>
              <a:t>Leverages the insight that while </a:t>
            </a:r>
            <a:r>
              <a:rPr i="1" lang="en" sz="2400"/>
              <a:t>source files</a:t>
            </a:r>
            <a:r>
              <a:rPr lang="en" sz="2400"/>
              <a:t> are modeled as a tree, because they live on a filesystem, </a:t>
            </a:r>
            <a:r>
              <a:rPr i="1" lang="en" sz="2400"/>
              <a:t>code</a:t>
            </a:r>
            <a:r>
              <a:rPr lang="en" sz="2400"/>
              <a:t> is better modeled as a DAG.</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0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4" name="Shape 354"/>
        <p:cNvGrpSpPr/>
        <p:nvPr/>
      </p:nvGrpSpPr>
      <p:grpSpPr>
        <a:xfrm>
          <a:off x="0" y="0"/>
          <a:ext cx="0" cy="0"/>
          <a:chOff x="0" y="0"/>
          <a:chExt cx="0" cy="0"/>
        </a:xfrm>
      </p:grpSpPr>
      <p:sp>
        <p:nvSpPr>
          <p:cNvPr id="355" name="Shape 355"/>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Build caching</a:t>
            </a:r>
          </a:p>
        </p:txBody>
      </p:sp>
      <p:sp>
        <p:nvSpPr>
          <p:cNvPr id="356" name="Shape 356"/>
          <p:cNvSpPr txBox="1"/>
          <p:nvPr>
            <p:ph idx="1" type="body"/>
          </p:nvPr>
        </p:nvSpPr>
        <p:spPr>
          <a:xfrm>
            <a:off x="636725" y="1424125"/>
            <a:ext cx="7659600" cy="3402599"/>
          </a:xfrm>
          <a:prstGeom prst="rect">
            <a:avLst/>
          </a:prstGeom>
        </p:spPr>
        <p:txBody>
          <a:bodyPr anchorCtr="0" anchor="t" bIns="91425" lIns="91425" rIns="91425" tIns="91425">
            <a:noAutofit/>
          </a:bodyPr>
          <a:lstStyle/>
          <a:p>
            <a:pPr indent="-228600" lvl="0" marL="457200" rtl="0">
              <a:spcBef>
                <a:spcPts val="0"/>
              </a:spcBef>
              <a:buSzPct val="100000"/>
            </a:pPr>
            <a:r>
              <a:rPr lang="en" sz="2400"/>
              <a:t>Fine-grained caching, at the target level, maximises cache hit rates.</a:t>
            </a:r>
          </a:p>
          <a:p>
            <a:pPr indent="-228600" lvl="0" marL="457200" rtl="0">
              <a:spcBef>
                <a:spcPts val="0"/>
              </a:spcBef>
              <a:buSzPct val="100000"/>
            </a:pPr>
            <a:r>
              <a:rPr lang="en" sz="2400"/>
              <a:t>Local and remote caches.</a:t>
            </a:r>
          </a:p>
          <a:p>
            <a:pPr indent="-228600" lvl="0" marL="457200" rtl="0">
              <a:spcBef>
                <a:spcPts val="0"/>
              </a:spcBef>
              <a:buSzPct val="100000"/>
            </a:pPr>
            <a:r>
              <a:rPr lang="en" sz="2400"/>
              <a:t>Huge wins: 40 minute builds now take 1-3 minutes.</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0" name="Shape 360"/>
        <p:cNvGrpSpPr/>
        <p:nvPr/>
      </p:nvGrpSpPr>
      <p:grpSpPr>
        <a:xfrm>
          <a:off x="0" y="0"/>
          <a:ext cx="0" cy="0"/>
          <a:chOff x="0" y="0"/>
          <a:chExt cx="0" cy="0"/>
        </a:xfrm>
      </p:grpSpPr>
      <p:sp>
        <p:nvSpPr>
          <p:cNvPr id="361" name="Shape 361"/>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Incremental compilation</a:t>
            </a:r>
          </a:p>
        </p:txBody>
      </p:sp>
      <p:sp>
        <p:nvSpPr>
          <p:cNvPr id="362" name="Shape 362"/>
          <p:cNvSpPr txBox="1"/>
          <p:nvPr>
            <p:ph idx="1" type="body"/>
          </p:nvPr>
        </p:nvSpPr>
        <p:spPr>
          <a:xfrm>
            <a:off x="636725" y="1424125"/>
            <a:ext cx="7659600" cy="3402599"/>
          </a:xfrm>
          <a:prstGeom prst="rect">
            <a:avLst/>
          </a:prstGeom>
        </p:spPr>
        <p:txBody>
          <a:bodyPr anchorCtr="0" anchor="t" bIns="91425" lIns="91425" rIns="91425" tIns="91425">
            <a:noAutofit/>
          </a:bodyPr>
          <a:lstStyle/>
          <a:p>
            <a:pPr indent="-228600" lvl="0" marL="457200" rtl="0">
              <a:spcBef>
                <a:spcPts val="0"/>
              </a:spcBef>
              <a:buSzPct val="100000"/>
            </a:pPr>
            <a:r>
              <a:rPr lang="en" sz="2400"/>
              <a:t>SBT includes an incremental compiler. </a:t>
            </a:r>
          </a:p>
          <a:p>
            <a:pPr indent="-228600" lvl="0" marL="457200" rtl="0">
              <a:spcBef>
                <a:spcPts val="0"/>
              </a:spcBef>
              <a:buSzPct val="100000"/>
            </a:pPr>
            <a:r>
              <a:rPr lang="en" sz="2400"/>
              <a:t>Separated out as a library called ‘zinc’.</a:t>
            </a:r>
          </a:p>
          <a:p>
            <a:pPr indent="-228600" lvl="0" marL="457200" rtl="0">
              <a:spcBef>
                <a:spcPts val="0"/>
              </a:spcBef>
              <a:buSzPct val="100000"/>
            </a:pPr>
            <a:r>
              <a:rPr lang="en" sz="2400"/>
              <a:t>Pants uses it to further cut down on recompilation.</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6" name="Shape 366"/>
        <p:cNvGrpSpPr/>
        <p:nvPr/>
      </p:nvGrpSpPr>
      <p:grpSpPr>
        <a:xfrm>
          <a:off x="0" y="0"/>
          <a:ext cx="0" cy="0"/>
          <a:chOff x="0" y="0"/>
          <a:chExt cx="0" cy="0"/>
        </a:xfrm>
      </p:grpSpPr>
      <p:sp>
        <p:nvSpPr>
          <p:cNvPr id="367" name="Shape 367"/>
          <p:cNvSpPr txBox="1"/>
          <p:nvPr>
            <p:ph type="ctrTitle"/>
          </p:nvPr>
        </p:nvSpPr>
        <p:spPr>
          <a:xfrm>
            <a:off x="403649" y="990800"/>
            <a:ext cx="6884699" cy="1730099"/>
          </a:xfrm>
          <a:prstGeom prst="rect">
            <a:avLst/>
          </a:prstGeom>
        </p:spPr>
        <p:txBody>
          <a:bodyPr anchorCtr="0" anchor="b" bIns="91425" lIns="91425" rIns="91425" tIns="91425">
            <a:noAutofit/>
          </a:bodyPr>
          <a:lstStyle/>
          <a:p>
            <a:pPr>
              <a:spcBef>
                <a:spcPts val="0"/>
              </a:spcBef>
              <a:buNone/>
            </a:pPr>
            <a:r>
              <a:rPr lang="en"/>
              <a:t>Twitter</a:t>
            </a:r>
          </a:p>
        </p:txBody>
      </p:sp>
      <p:sp>
        <p:nvSpPr>
          <p:cNvPr id="368" name="Shape 368"/>
          <p:cNvSpPr txBox="1"/>
          <p:nvPr>
            <p:ph idx="1" type="subTitle"/>
          </p:nvPr>
        </p:nvSpPr>
        <p:spPr>
          <a:xfrm>
            <a:off x="403650" y="3174875"/>
            <a:ext cx="6617099" cy="792600"/>
          </a:xfrm>
          <a:prstGeom prst="rect">
            <a:avLst/>
          </a:prstGeom>
        </p:spPr>
        <p:txBody>
          <a:bodyPr anchorCtr="0" anchor="t" bIns="91425" lIns="91425" rIns="91425" tIns="91425">
            <a:noAutofit/>
          </a:bodyPr>
          <a:lstStyle/>
          <a:p>
            <a:pPr>
              <a:spcBef>
                <a:spcPts val="0"/>
              </a:spcBef>
              <a:buNone/>
            </a:pPr>
            <a:r>
              <a:t/>
            </a:r>
            <a:endParaRPr/>
          </a:p>
        </p:txBody>
      </p:sp>
      <p:pic>
        <p:nvPicPr>
          <p:cNvPr id="369" name="Shape 369"/>
          <p:cNvPicPr preferRelativeResize="0"/>
          <p:nvPr/>
        </p:nvPicPr>
        <p:blipFill>
          <a:blip r:embed="rId3">
            <a:alphaModFix/>
          </a:blip>
          <a:stretch>
            <a:fillRect/>
          </a:stretch>
        </p:blipFill>
        <p:spPr>
          <a:xfrm>
            <a:off x="7784585" y="3186754"/>
            <a:ext cx="945677" cy="768837"/>
          </a:xfrm>
          <a:prstGeom prst="rect">
            <a:avLst/>
          </a:prstGeom>
          <a:noFill/>
          <a:ln>
            <a:noFill/>
          </a:ln>
        </p:spPr>
      </p:pic>
      <p:pic>
        <p:nvPicPr>
          <p:cNvPr id="370" name="Shape 370"/>
          <p:cNvPicPr preferRelativeResize="0"/>
          <p:nvPr/>
        </p:nvPicPr>
        <p:blipFill rotWithShape="1">
          <a:blip r:embed="rId4">
            <a:alphaModFix/>
          </a:blip>
          <a:srcRect b="2085" l="5890" r="2349" t="0"/>
          <a:stretch/>
        </p:blipFill>
        <p:spPr>
          <a:xfrm>
            <a:off x="7634337" y="45275"/>
            <a:ext cx="1246163" cy="2052600"/>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4" name="Shape 374"/>
        <p:cNvGrpSpPr/>
        <p:nvPr/>
      </p:nvGrpSpPr>
      <p:grpSpPr>
        <a:xfrm>
          <a:off x="0" y="0"/>
          <a:ext cx="0" cy="0"/>
          <a:chOff x="0" y="0"/>
          <a:chExt cx="0" cy="0"/>
        </a:xfrm>
      </p:grpSpPr>
      <p:sp>
        <p:nvSpPr>
          <p:cNvPr id="375" name="Shape 375"/>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‘Source’ at Twitter</a:t>
            </a:r>
          </a:p>
        </p:txBody>
      </p:sp>
      <p:sp>
        <p:nvSpPr>
          <p:cNvPr id="376" name="Shape 376"/>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pPr>
            <a:r>
              <a:rPr lang="en"/>
              <a:t>Maven free since November 2014</a:t>
            </a:r>
          </a:p>
          <a:p>
            <a:pPr indent="-228600" lvl="0" marL="457200">
              <a:spcBef>
                <a:spcPts val="0"/>
              </a:spcBef>
            </a:pPr>
            <a:r>
              <a:rPr lang="en"/>
              <a:t>Two monorepos merged to one as of July 2015 </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0" name="Shape 380"/>
        <p:cNvGrpSpPr/>
        <p:nvPr/>
      </p:nvGrpSpPr>
      <p:grpSpPr>
        <a:xfrm>
          <a:off x="0" y="0"/>
          <a:ext cx="0" cy="0"/>
          <a:chOff x="0" y="0"/>
          <a:chExt cx="0" cy="0"/>
        </a:xfrm>
      </p:grpSpPr>
      <p:sp>
        <p:nvSpPr>
          <p:cNvPr id="381" name="Shape 381"/>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Build Graph Maturity</a:t>
            </a:r>
          </a:p>
        </p:txBody>
      </p:sp>
      <p:sp>
        <p:nvSpPr>
          <p:cNvPr id="382" name="Shape 382"/>
          <p:cNvSpPr txBox="1"/>
          <p:nvPr>
            <p:ph idx="1" type="body"/>
          </p:nvPr>
        </p:nvSpPr>
        <p:spPr>
          <a:xfrm>
            <a:off x="311700" y="1152475"/>
            <a:ext cx="8520599" cy="3416400"/>
          </a:xfrm>
          <a:prstGeom prst="rect">
            <a:avLst/>
          </a:prstGeom>
        </p:spPr>
        <p:txBody>
          <a:bodyPr anchorCtr="0" anchor="t" bIns="91425" lIns="91425" rIns="91425" tIns="91425">
            <a:noAutofit/>
          </a:bodyPr>
          <a:lstStyle/>
          <a:p>
            <a:pPr rtl="0">
              <a:spcBef>
                <a:spcPts val="0"/>
              </a:spcBef>
              <a:buNone/>
            </a:pPr>
            <a:r>
              <a:rPr lang="en" sz="2400"/>
              <a:t>Size</a:t>
            </a:r>
          </a:p>
          <a:p>
            <a:pPr indent="-228600" lvl="0" marL="457200" rtl="0">
              <a:spcBef>
                <a:spcPts val="0"/>
              </a:spcBef>
              <a:buSzPct val="100000"/>
            </a:pPr>
            <a:r>
              <a:rPr lang="en" sz="2400"/>
              <a:t>~3000 services/binaries</a:t>
            </a:r>
          </a:p>
          <a:p>
            <a:pPr indent="-228600" lvl="0" marL="457200" rtl="0">
              <a:spcBef>
                <a:spcPts val="0"/>
              </a:spcBef>
              <a:buSzPct val="100000"/>
            </a:pPr>
            <a:r>
              <a:rPr lang="en" sz="2400"/>
              <a:t>~30K targets</a:t>
            </a:r>
          </a:p>
          <a:p>
            <a:pPr indent="-228600" lvl="0" marL="457200" rtl="0">
              <a:spcBef>
                <a:spcPts val="0"/>
              </a:spcBef>
              <a:buSzPct val="100000"/>
            </a:pPr>
            <a:r>
              <a:rPr lang="en" sz="2400"/>
              <a:t>~75K source files</a:t>
            </a:r>
          </a:p>
          <a:p>
            <a:pPr indent="-228600" lvl="0" marL="457200" rtl="0">
              <a:spcBef>
                <a:spcPts val="0"/>
              </a:spcBef>
              <a:buSzPct val="100000"/>
            </a:pPr>
            <a:r>
              <a:rPr lang="en" sz="2400"/>
              <a:t>~4M Scala, 2M Java LoC</a:t>
            </a:r>
          </a:p>
          <a:p>
            <a:pPr indent="-228600" lvl="0" marL="457200" rtl="0">
              <a:spcBef>
                <a:spcPts val="0"/>
              </a:spcBef>
              <a:buSzPct val="100000"/>
            </a:pPr>
            <a:r>
              <a:rPr lang="en" sz="2400"/>
              <a:t>Highly cross-language</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6" name="Shape 386"/>
        <p:cNvGrpSpPr/>
        <p:nvPr/>
      </p:nvGrpSpPr>
      <p:grpSpPr>
        <a:xfrm>
          <a:off x="0" y="0"/>
          <a:ext cx="0" cy="0"/>
          <a:chOff x="0" y="0"/>
          <a:chExt cx="0" cy="0"/>
        </a:xfrm>
      </p:grpSpPr>
      <p:sp>
        <p:nvSpPr>
          <p:cNvPr id="387" name="Shape 387"/>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Build Graph Health</a:t>
            </a:r>
          </a:p>
        </p:txBody>
      </p:sp>
      <p:sp>
        <p:nvSpPr>
          <p:cNvPr id="388" name="Shape 388"/>
          <p:cNvSpPr txBox="1"/>
          <p:nvPr>
            <p:ph idx="1" type="body"/>
          </p:nvPr>
        </p:nvSpPr>
        <p:spPr>
          <a:xfrm>
            <a:off x="311700" y="1152475"/>
            <a:ext cx="8520599" cy="3416400"/>
          </a:xfrm>
          <a:prstGeom prst="rect">
            <a:avLst/>
          </a:prstGeom>
        </p:spPr>
        <p:txBody>
          <a:bodyPr anchorCtr="0" anchor="t" bIns="91425" lIns="91425" rIns="91425" tIns="91425">
            <a:noAutofit/>
          </a:bodyPr>
          <a:lstStyle/>
          <a:p>
            <a:pPr rtl="0">
              <a:spcBef>
                <a:spcPts val="0"/>
              </a:spcBef>
              <a:buNone/>
            </a:pPr>
            <a:r>
              <a:rPr lang="en" sz="2400"/>
              <a:t>Granularity</a:t>
            </a:r>
          </a:p>
          <a:p>
            <a:pPr indent="-228600" lvl="0" marL="457200" rtl="0">
              <a:spcBef>
                <a:spcPts val="0"/>
              </a:spcBef>
              <a:buSzPct val="100000"/>
            </a:pPr>
            <a:r>
              <a:rPr lang="en" sz="2400"/>
              <a:t>Still a long way to go on graph health</a:t>
            </a:r>
          </a:p>
          <a:p>
            <a:pPr indent="-228600" lvl="0" marL="457200" rtl="0">
              <a:spcBef>
                <a:spcPts val="0"/>
              </a:spcBef>
              <a:buSzPct val="100000"/>
            </a:pPr>
            <a:r>
              <a:rPr lang="en" sz="2400"/>
              <a:t>Primarily affects cold builds that miss the cache</a:t>
            </a:r>
          </a:p>
          <a:p>
            <a:pPr indent="-228600" lvl="0" marL="457200" rtl="0">
              <a:spcBef>
                <a:spcPts val="0"/>
              </a:spcBef>
              <a:buSzPct val="100000"/>
            </a:pPr>
            <a:r>
              <a:rPr lang="en" sz="2400"/>
              <a:t>File/target percentiles: 99th=41, 90th=11, 75th=4, 50th=1</a:t>
            </a:r>
          </a:p>
          <a:p>
            <a:pPr indent="-228600" lvl="0" marL="457200" rtl="0">
              <a:spcBef>
                <a:spcPts val="0"/>
              </a:spcBef>
              <a:buSzPct val="100000"/>
            </a:pPr>
            <a:r>
              <a:rPr lang="en" sz="2400"/>
              <a:t>Offenders:</a:t>
            </a:r>
          </a:p>
          <a:p>
            <a:pPr indent="-228600" lvl="1" marL="914400" rtl="0">
              <a:spcBef>
                <a:spcPts val="0"/>
              </a:spcBef>
              <a:buSzPct val="100000"/>
            </a:pPr>
            <a:r>
              <a:rPr lang="en" sz="2400"/>
              <a:t>1382 files, 64015 loc in a java target</a:t>
            </a:r>
          </a:p>
          <a:p>
            <a:pPr indent="-228600" lvl="1" marL="914400" rtl="0">
              <a:spcBef>
                <a:spcPts val="0"/>
              </a:spcBef>
              <a:buSzPct val="100000"/>
            </a:pPr>
            <a:r>
              <a:rPr lang="en" sz="2400"/>
              <a:t>505 files, 32834 loc in a scala target</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2" name="Shape 392"/>
        <p:cNvGrpSpPr/>
        <p:nvPr/>
      </p:nvGrpSpPr>
      <p:grpSpPr>
        <a:xfrm>
          <a:off x="0" y="0"/>
          <a:ext cx="0" cy="0"/>
          <a:chOff x="0" y="0"/>
          <a:chExt cx="0" cy="0"/>
        </a:xfrm>
      </p:grpSpPr>
      <p:sp>
        <p:nvSpPr>
          <p:cNvPr id="393" name="Shape 393"/>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Build Graph Health</a:t>
            </a:r>
          </a:p>
        </p:txBody>
      </p:sp>
      <p:sp>
        <p:nvSpPr>
          <p:cNvPr id="394" name="Shape 394"/>
          <p:cNvSpPr txBox="1"/>
          <p:nvPr>
            <p:ph idx="1" type="body"/>
          </p:nvPr>
        </p:nvSpPr>
        <p:spPr>
          <a:xfrm>
            <a:off x="311700" y="1152475"/>
            <a:ext cx="8520599" cy="3416400"/>
          </a:xfrm>
          <a:prstGeom prst="rect">
            <a:avLst/>
          </a:prstGeom>
        </p:spPr>
        <p:txBody>
          <a:bodyPr anchorCtr="0" anchor="t" bIns="91425" lIns="91425" rIns="91425" tIns="91425">
            <a:noAutofit/>
          </a:bodyPr>
          <a:lstStyle/>
          <a:p>
            <a:pPr lvl="0" rtl="0">
              <a:spcBef>
                <a:spcPts val="0"/>
              </a:spcBef>
              <a:buNone/>
            </a:pPr>
            <a:r>
              <a:rPr lang="en" sz="2400"/>
              <a:t>3rdparty</a:t>
            </a:r>
          </a:p>
          <a:p>
            <a:pPr indent="-228600" lvl="0" marL="457200" rtl="0">
              <a:spcBef>
                <a:spcPts val="0"/>
              </a:spcBef>
            </a:pPr>
            <a:r>
              <a:rPr lang="en"/>
              <a:t>Binary dependencies</a:t>
            </a:r>
          </a:p>
          <a:p>
            <a:pPr indent="-228600" lvl="0" marL="457200" rtl="0">
              <a:spcBef>
                <a:spcPts val="0"/>
              </a:spcBef>
            </a:pPr>
            <a:r>
              <a:rPr lang="en"/>
              <a:t>Relative to The Big G:</a:t>
            </a:r>
          </a:p>
          <a:p>
            <a:pPr indent="-228600" lvl="1" marL="914400" rtl="0">
              <a:spcBef>
                <a:spcPts val="0"/>
              </a:spcBef>
            </a:pPr>
            <a:r>
              <a:rPr lang="en"/>
              <a:t>Much higher fraction of running code was written outside Twitter</a:t>
            </a:r>
          </a:p>
          <a:p>
            <a:pPr indent="-228600" lvl="1" marL="914400" rtl="0">
              <a:spcBef>
                <a:spcPts val="0"/>
              </a:spcBef>
            </a:pPr>
            <a:r>
              <a:rPr lang="en"/>
              <a:t>Choosing a single global resolution more difficult</a:t>
            </a:r>
          </a:p>
          <a:p>
            <a:pPr indent="-228600" lvl="0" marL="457200" rtl="0">
              <a:spcBef>
                <a:spcPts val="0"/>
              </a:spcBef>
            </a:pPr>
            <a:r>
              <a:rPr lang="en"/>
              <a:t>Many possible resolutions; thus, cross-compilation of source!</a:t>
            </a: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8" name="Shape 398"/>
        <p:cNvGrpSpPr/>
        <p:nvPr/>
      </p:nvGrpSpPr>
      <p:grpSpPr>
        <a:xfrm>
          <a:off x="0" y="0"/>
          <a:ext cx="0" cy="0"/>
          <a:chOff x="0" y="0"/>
          <a:chExt cx="0" cy="0"/>
        </a:xfrm>
      </p:grpSpPr>
      <p:sp>
        <p:nvSpPr>
          <p:cNvPr id="399" name="Shape 399"/>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Integrating ‘Source’</a:t>
            </a:r>
          </a:p>
        </p:txBody>
      </p:sp>
      <p:sp>
        <p:nvSpPr>
          <p:cNvPr id="400" name="Shape 400"/>
          <p:cNvSpPr txBox="1"/>
          <p:nvPr>
            <p:ph idx="1" type="body"/>
          </p:nvPr>
        </p:nvSpPr>
        <p:spPr>
          <a:xfrm>
            <a:off x="311700" y="1152475"/>
            <a:ext cx="8520599" cy="3416400"/>
          </a:xfrm>
          <a:prstGeom prst="rect">
            <a:avLst/>
          </a:prstGeom>
        </p:spPr>
        <p:txBody>
          <a:bodyPr anchorCtr="0" anchor="t" bIns="91425" lIns="91425" rIns="91425" tIns="91425">
            <a:noAutofit/>
          </a:bodyPr>
          <a:lstStyle/>
          <a:p>
            <a:pPr rtl="0">
              <a:spcBef>
                <a:spcPts val="0"/>
              </a:spcBef>
              <a:buNone/>
            </a:pPr>
            <a:r>
              <a:rPr lang="en" sz="2400"/>
              <a:t>CI</a:t>
            </a:r>
          </a:p>
          <a:p>
            <a:pPr indent="-228600" lvl="0" marL="457200" rtl="0">
              <a:spcBef>
                <a:spcPts val="0"/>
              </a:spcBef>
              <a:buSzPct val="100000"/>
            </a:pPr>
            <a:r>
              <a:rPr lang="en" sz="2400"/>
              <a:t>Clusters of a few thousand machines constantly busy compiling and testing</a:t>
            </a:r>
          </a:p>
          <a:p>
            <a:pPr indent="-228600" lvl="0" marL="457200" rtl="0">
              <a:spcBef>
                <a:spcPts val="0"/>
              </a:spcBef>
              <a:buSzPct val="100000"/>
            </a:pPr>
            <a:r>
              <a:rPr lang="en" sz="2400"/>
              <a:t>CI machines read/write to remote buildcache concurrently</a:t>
            </a:r>
          </a:p>
          <a:p>
            <a:pPr indent="-228600" lvl="0" marL="457200">
              <a:spcBef>
                <a:spcPts val="0"/>
              </a:spcBef>
              <a:buSzPct val="100000"/>
            </a:pPr>
            <a:r>
              <a:rPr lang="en" sz="2400"/>
              <a:t>Lots more room for optimization</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 name="Shape 77"/>
        <p:cNvGrpSpPr/>
        <p:nvPr/>
      </p:nvGrpSpPr>
      <p:grpSpPr>
        <a:xfrm>
          <a:off x="0" y="0"/>
          <a:ext cx="0" cy="0"/>
          <a:chOff x="0" y="0"/>
          <a:chExt cx="0" cy="0"/>
        </a:xfrm>
      </p:grpSpPr>
      <p:sp>
        <p:nvSpPr>
          <p:cNvPr id="78" name="Shape 78"/>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What is a monorepo?</a:t>
            </a:r>
          </a:p>
        </p:txBody>
      </p:sp>
      <p:sp>
        <p:nvSpPr>
          <p:cNvPr id="79" name="Shape 79"/>
          <p:cNvSpPr txBox="1"/>
          <p:nvPr>
            <p:ph idx="1" type="body"/>
          </p:nvPr>
        </p:nvSpPr>
        <p:spPr>
          <a:xfrm>
            <a:off x="311700" y="1152475"/>
            <a:ext cx="8520599" cy="572699"/>
          </a:xfrm>
          <a:prstGeom prst="rect">
            <a:avLst/>
          </a:prstGeom>
        </p:spPr>
        <p:txBody>
          <a:bodyPr anchorCtr="0" anchor="t" bIns="91425" lIns="91425" rIns="91425" tIns="91425">
            <a:noAutofit/>
          </a:bodyPr>
          <a:lstStyle/>
          <a:p>
            <a:pPr>
              <a:spcBef>
                <a:spcPts val="0"/>
              </a:spcBef>
              <a:buNone/>
            </a:pPr>
            <a:r>
              <a:rPr lang="en"/>
              <a:t>There are two ways to organize your projects</a:t>
            </a:r>
          </a:p>
        </p:txBody>
      </p:sp>
      <p:pic>
        <p:nvPicPr>
          <p:cNvPr id="80" name="Shape 80"/>
          <p:cNvPicPr preferRelativeResize="0"/>
          <p:nvPr/>
        </p:nvPicPr>
        <p:blipFill rotWithShape="1">
          <a:blip r:embed="rId4">
            <a:alphaModFix/>
          </a:blip>
          <a:srcRect b="0" l="-9517" r="0" t="0"/>
          <a:stretch/>
        </p:blipFill>
        <p:spPr>
          <a:xfrm>
            <a:off x="4375576" y="1789875"/>
            <a:ext cx="3721721" cy="2887173"/>
          </a:xfrm>
          <a:prstGeom prst="rect">
            <a:avLst/>
          </a:prstGeom>
          <a:noFill/>
          <a:ln>
            <a:noFill/>
          </a:ln>
        </p:spPr>
      </p:pic>
      <p:sp>
        <p:nvSpPr>
          <p:cNvPr id="81" name="Shape 81"/>
          <p:cNvSpPr txBox="1"/>
          <p:nvPr/>
        </p:nvSpPr>
        <p:spPr>
          <a:xfrm>
            <a:off x="3190675" y="3058400"/>
            <a:ext cx="879299" cy="443700"/>
          </a:xfrm>
          <a:prstGeom prst="rect">
            <a:avLst/>
          </a:prstGeom>
          <a:noFill/>
          <a:ln>
            <a:noFill/>
          </a:ln>
        </p:spPr>
        <p:txBody>
          <a:bodyPr anchorCtr="0" anchor="t" bIns="91425" lIns="91425" rIns="91425" tIns="91425">
            <a:noAutofit/>
          </a:bodyPr>
          <a:lstStyle/>
          <a:p>
            <a:pPr>
              <a:spcBef>
                <a:spcPts val="0"/>
              </a:spcBef>
              <a:buNone/>
            </a:pPr>
            <a:r>
              <a:t/>
            </a:r>
            <a:endParaRPr/>
          </a:p>
        </p:txBody>
      </p:sp>
      <p:sp>
        <p:nvSpPr>
          <p:cNvPr id="82" name="Shape 82"/>
          <p:cNvSpPr txBox="1"/>
          <p:nvPr>
            <p:ph idx="2" type="body"/>
          </p:nvPr>
        </p:nvSpPr>
        <p:spPr>
          <a:xfrm>
            <a:off x="4245175" y="2879375"/>
            <a:ext cx="462900" cy="476699"/>
          </a:xfrm>
          <a:prstGeom prst="rect">
            <a:avLst/>
          </a:prstGeom>
        </p:spPr>
        <p:txBody>
          <a:bodyPr anchorCtr="0" anchor="t" bIns="91425" lIns="91425" rIns="91425" tIns="91425">
            <a:noAutofit/>
          </a:bodyPr>
          <a:lstStyle/>
          <a:p>
            <a:pPr lvl="0" rtl="0">
              <a:spcBef>
                <a:spcPts val="0"/>
              </a:spcBef>
              <a:buNone/>
            </a:pPr>
            <a:r>
              <a:rPr lang="en"/>
              <a:t>vs.</a:t>
            </a:r>
          </a:p>
        </p:txBody>
      </p:sp>
      <p:pic>
        <p:nvPicPr>
          <p:cNvPr id="83" name="Shape 83"/>
          <p:cNvPicPr preferRelativeResize="0"/>
          <p:nvPr/>
        </p:nvPicPr>
        <p:blipFill rotWithShape="1">
          <a:blip r:embed="rId5">
            <a:alphaModFix/>
          </a:blip>
          <a:srcRect b="2059" l="2486" r="0" t="2164"/>
          <a:stretch/>
        </p:blipFill>
        <p:spPr>
          <a:xfrm>
            <a:off x="1046700" y="1789875"/>
            <a:ext cx="3024817" cy="2887173"/>
          </a:xfrm>
          <a:prstGeom prst="rect">
            <a:avLst/>
          </a:prstGeom>
          <a:noFill/>
          <a:ln>
            <a:noFill/>
          </a:ln>
        </p:spPr>
      </p:pic>
      <p:sp>
        <p:nvSpPr>
          <p:cNvPr id="84" name="Shape 84"/>
          <p:cNvSpPr txBox="1"/>
          <p:nvPr/>
        </p:nvSpPr>
        <p:spPr>
          <a:xfrm>
            <a:off x="6868800" y="4897050"/>
            <a:ext cx="1963500" cy="135600"/>
          </a:xfrm>
          <a:prstGeom prst="rect">
            <a:avLst/>
          </a:prstGeom>
          <a:noFill/>
          <a:ln>
            <a:noFill/>
          </a:ln>
        </p:spPr>
        <p:txBody>
          <a:bodyPr anchorCtr="0" anchor="t" bIns="91425" lIns="91425" rIns="91425" tIns="91425">
            <a:noAutofit/>
          </a:bodyPr>
          <a:lstStyle/>
          <a:p>
            <a:pPr lvl="0" rtl="0">
              <a:spcBef>
                <a:spcPts val="0"/>
              </a:spcBef>
              <a:buNone/>
            </a:pPr>
            <a:r>
              <a:rPr i="1" lang="en" sz="800">
                <a:solidFill>
                  <a:srgbClr val="F3F3F3"/>
                </a:solidFill>
              </a:rPr>
              <a:t>images from wikimedia commons</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4" name="Shape 404"/>
        <p:cNvGrpSpPr/>
        <p:nvPr/>
      </p:nvGrpSpPr>
      <p:grpSpPr>
        <a:xfrm>
          <a:off x="0" y="0"/>
          <a:ext cx="0" cy="0"/>
          <a:chOff x="0" y="0"/>
          <a:chExt cx="0" cy="0"/>
        </a:xfrm>
      </p:grpSpPr>
      <p:sp>
        <p:nvSpPr>
          <p:cNvPr id="405" name="Shape 405"/>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Future[Work]</a:t>
            </a:r>
          </a:p>
        </p:txBody>
      </p:sp>
      <p:sp>
        <p:nvSpPr>
          <p:cNvPr id="406" name="Shape 406"/>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SzPct val="100000"/>
            </a:pPr>
            <a:r>
              <a:rPr lang="en" sz="2400"/>
              <a:t>Shrinking classpaths</a:t>
            </a:r>
          </a:p>
          <a:p>
            <a:pPr indent="-228600" lvl="1" marL="914400" rtl="0">
              <a:spcBef>
                <a:spcPts val="0"/>
              </a:spcBef>
              <a:buSzPct val="100000"/>
            </a:pPr>
            <a:r>
              <a:rPr lang="en" sz="2400"/>
              <a:t>2k-3k target binaries mean lots of IO during compilation</a:t>
            </a:r>
          </a:p>
          <a:p>
            <a:pPr indent="-228600" lvl="0" marL="457200" rtl="0">
              <a:spcBef>
                <a:spcPts val="0"/>
              </a:spcBef>
              <a:buSzPct val="100000"/>
            </a:pPr>
            <a:r>
              <a:rPr lang="en" sz="2400"/>
              <a:t>Making classpath usage more efficient</a:t>
            </a:r>
          </a:p>
          <a:p>
            <a:pPr indent="-228600" lvl="1" marL="914400" rtl="0">
              <a:spcBef>
                <a:spcPts val="0"/>
              </a:spcBef>
              <a:buSzPct val="100000"/>
            </a:pPr>
            <a:r>
              <a:rPr lang="en" sz="2400"/>
              <a:t>Most existence checks satisfied from in-memory analysis</a:t>
            </a:r>
          </a:p>
          <a:p>
            <a:pPr indent="-228600" lvl="1" marL="914400" rtl="0">
              <a:spcBef>
                <a:spcPts val="0"/>
              </a:spcBef>
              <a:buSzPct val="100000"/>
            </a:pPr>
            <a:r>
              <a:rPr lang="en" sz="2400"/>
              <a:t>JAR everything!</a:t>
            </a:r>
          </a:p>
          <a:p>
            <a:pPr indent="-228600" lvl="0" marL="457200" rtl="0">
              <a:spcBef>
                <a:spcPts val="0"/>
              </a:spcBef>
              <a:buSzPct val="100000"/>
            </a:pPr>
            <a:r>
              <a:rPr lang="en" sz="2400"/>
              <a:t>Background inference of dependencies to achieve the best of:</a:t>
            </a:r>
          </a:p>
          <a:p>
            <a:pPr indent="-228600" lvl="1" marL="914400" rtl="0">
              <a:spcBef>
                <a:spcPts val="0"/>
              </a:spcBef>
              <a:buSzPct val="100000"/>
            </a:pPr>
            <a:r>
              <a:rPr lang="en" sz="2400"/>
              <a:t>1) small targets, 2) minimal boilerplate</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0" name="Shape 410"/>
        <p:cNvGrpSpPr/>
        <p:nvPr/>
      </p:nvGrpSpPr>
      <p:grpSpPr>
        <a:xfrm>
          <a:off x="0" y="0"/>
          <a:ext cx="0" cy="0"/>
          <a:chOff x="0" y="0"/>
          <a:chExt cx="0" cy="0"/>
        </a:xfrm>
      </p:grpSpPr>
      <p:sp>
        <p:nvSpPr>
          <p:cNvPr id="411" name="Shape 411"/>
          <p:cNvSpPr txBox="1"/>
          <p:nvPr>
            <p:ph type="ctrTitle"/>
          </p:nvPr>
        </p:nvSpPr>
        <p:spPr>
          <a:xfrm>
            <a:off x="403649" y="990800"/>
            <a:ext cx="6884699" cy="1730099"/>
          </a:xfrm>
          <a:prstGeom prst="rect">
            <a:avLst/>
          </a:prstGeom>
        </p:spPr>
        <p:txBody>
          <a:bodyPr anchorCtr="0" anchor="b" bIns="91425" lIns="91425" rIns="91425" tIns="91425">
            <a:noAutofit/>
          </a:bodyPr>
          <a:lstStyle/>
          <a:p>
            <a:pPr>
              <a:spcBef>
                <a:spcPts val="0"/>
              </a:spcBef>
              <a:buNone/>
            </a:pPr>
            <a:r>
              <a:rPr lang="en"/>
              <a:t>Square</a:t>
            </a:r>
          </a:p>
        </p:txBody>
      </p:sp>
      <p:sp>
        <p:nvSpPr>
          <p:cNvPr id="412" name="Shape 412"/>
          <p:cNvSpPr txBox="1"/>
          <p:nvPr>
            <p:ph idx="1" type="subTitle"/>
          </p:nvPr>
        </p:nvSpPr>
        <p:spPr>
          <a:xfrm>
            <a:off x="403650" y="3174875"/>
            <a:ext cx="6617099" cy="792600"/>
          </a:xfrm>
          <a:prstGeom prst="rect">
            <a:avLst/>
          </a:prstGeom>
        </p:spPr>
        <p:txBody>
          <a:bodyPr anchorCtr="0" anchor="t" bIns="91425" lIns="91425" rIns="91425" tIns="91425">
            <a:noAutofit/>
          </a:bodyPr>
          <a:lstStyle/>
          <a:p>
            <a:pPr>
              <a:spcBef>
                <a:spcPts val="0"/>
              </a:spcBef>
              <a:buNone/>
            </a:pPr>
            <a:r>
              <a:t/>
            </a:r>
            <a:endParaRPr/>
          </a:p>
        </p:txBody>
      </p:sp>
      <p:pic>
        <p:nvPicPr>
          <p:cNvPr id="413" name="Shape 413"/>
          <p:cNvPicPr preferRelativeResize="0"/>
          <p:nvPr/>
        </p:nvPicPr>
        <p:blipFill rotWithShape="1">
          <a:blip r:embed="rId3">
            <a:alphaModFix/>
          </a:blip>
          <a:srcRect b="2085" l="5890" r="2349" t="0"/>
          <a:stretch/>
        </p:blipFill>
        <p:spPr>
          <a:xfrm>
            <a:off x="7634337" y="45275"/>
            <a:ext cx="1246163" cy="2052600"/>
          </a:xfrm>
          <a:prstGeom prst="rect">
            <a:avLst/>
          </a:prstGeom>
          <a:noFill/>
          <a:ln>
            <a:noFill/>
          </a:ln>
        </p:spPr>
      </p:pic>
      <p:pic>
        <p:nvPicPr>
          <p:cNvPr id="414" name="Shape 414"/>
          <p:cNvPicPr preferRelativeResize="0"/>
          <p:nvPr/>
        </p:nvPicPr>
        <p:blipFill rotWithShape="1">
          <a:blip r:embed="rId4">
            <a:alphaModFix/>
          </a:blip>
          <a:srcRect b="19066" l="18298" r="18820" t="19980"/>
          <a:stretch/>
        </p:blipFill>
        <p:spPr>
          <a:xfrm>
            <a:off x="7822560" y="3124454"/>
            <a:ext cx="869744" cy="843020"/>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8" name="Shape 418"/>
        <p:cNvGrpSpPr/>
        <p:nvPr/>
      </p:nvGrpSpPr>
      <p:grpSpPr>
        <a:xfrm>
          <a:off x="0" y="0"/>
          <a:ext cx="0" cy="0"/>
          <a:chOff x="0" y="0"/>
          <a:chExt cx="0" cy="0"/>
        </a:xfrm>
      </p:grpSpPr>
      <p:sp>
        <p:nvSpPr>
          <p:cNvPr id="419" name="Shape 419"/>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The Square Java repo</a:t>
            </a:r>
          </a:p>
        </p:txBody>
      </p:sp>
      <p:sp>
        <p:nvSpPr>
          <p:cNvPr id="420" name="Shape 420"/>
          <p:cNvSpPr txBox="1"/>
          <p:nvPr>
            <p:ph idx="1" type="body"/>
          </p:nvPr>
        </p:nvSpPr>
        <p:spPr>
          <a:xfrm>
            <a:off x="929775" y="1979900"/>
            <a:ext cx="5891100" cy="629100"/>
          </a:xfrm>
          <a:prstGeom prst="rect">
            <a:avLst/>
          </a:prstGeom>
        </p:spPr>
        <p:txBody>
          <a:bodyPr anchorCtr="0" anchor="t" bIns="91425" lIns="91425" rIns="91425" tIns="91425">
            <a:noAutofit/>
          </a:bodyPr>
          <a:lstStyle/>
          <a:p>
            <a:pPr>
              <a:spcBef>
                <a:spcPts val="0"/>
              </a:spcBef>
              <a:buNone/>
            </a:pPr>
            <a:r>
              <a:rPr lang="en" sz="2400"/>
              <a:t>~30k source files</a:t>
            </a:r>
          </a:p>
        </p:txBody>
      </p:sp>
      <p:sp>
        <p:nvSpPr>
          <p:cNvPr id="421" name="Shape 421"/>
          <p:cNvSpPr txBox="1"/>
          <p:nvPr>
            <p:ph idx="2" type="body"/>
          </p:nvPr>
        </p:nvSpPr>
        <p:spPr>
          <a:xfrm>
            <a:off x="929775" y="2488625"/>
            <a:ext cx="5891100" cy="629100"/>
          </a:xfrm>
          <a:prstGeom prst="rect">
            <a:avLst/>
          </a:prstGeom>
        </p:spPr>
        <p:txBody>
          <a:bodyPr anchorCtr="0" anchor="t" bIns="91425" lIns="91425" rIns="91425" tIns="91425">
            <a:noAutofit/>
          </a:bodyPr>
          <a:lstStyle/>
          <a:p>
            <a:pPr lvl="0" rtl="0">
              <a:spcBef>
                <a:spcPts val="0"/>
              </a:spcBef>
              <a:buNone/>
            </a:pPr>
            <a:r>
              <a:rPr lang="en" sz="2400"/>
              <a:t>~3m lines of code</a:t>
            </a:r>
          </a:p>
        </p:txBody>
      </p:sp>
      <p:sp>
        <p:nvSpPr>
          <p:cNvPr id="422" name="Shape 422"/>
          <p:cNvSpPr txBox="1"/>
          <p:nvPr>
            <p:ph idx="3" type="body"/>
          </p:nvPr>
        </p:nvSpPr>
        <p:spPr>
          <a:xfrm>
            <a:off x="929775" y="2990525"/>
            <a:ext cx="5891100" cy="629100"/>
          </a:xfrm>
          <a:prstGeom prst="rect">
            <a:avLst/>
          </a:prstGeom>
        </p:spPr>
        <p:txBody>
          <a:bodyPr anchorCtr="0" anchor="t" bIns="91425" lIns="91425" rIns="91425" tIns="91425">
            <a:noAutofit/>
          </a:bodyPr>
          <a:lstStyle/>
          <a:p>
            <a:pPr lvl="0" rtl="0">
              <a:spcBef>
                <a:spcPts val="0"/>
              </a:spcBef>
              <a:buNone/>
            </a:pPr>
            <a:r>
              <a:rPr lang="en" sz="2400"/>
              <a:t>~200 micro services</a:t>
            </a:r>
          </a:p>
        </p:txBody>
      </p:sp>
      <p:sp>
        <p:nvSpPr>
          <p:cNvPr id="423" name="Shape 423"/>
          <p:cNvSpPr txBox="1"/>
          <p:nvPr>
            <p:ph idx="4" type="body"/>
          </p:nvPr>
        </p:nvSpPr>
        <p:spPr>
          <a:xfrm>
            <a:off x="929775" y="1475375"/>
            <a:ext cx="5891100" cy="629100"/>
          </a:xfrm>
          <a:prstGeom prst="rect">
            <a:avLst/>
          </a:prstGeom>
        </p:spPr>
        <p:txBody>
          <a:bodyPr anchorCtr="0" anchor="t" bIns="91425" lIns="91425" rIns="91425" tIns="91425">
            <a:noAutofit/>
          </a:bodyPr>
          <a:lstStyle/>
          <a:p>
            <a:pPr lvl="0" rtl="0">
              <a:spcBef>
                <a:spcPts val="0"/>
              </a:spcBef>
              <a:buNone/>
            </a:pPr>
            <a:r>
              <a:rPr lang="en" sz="2400"/>
              <a:t>internally hosted git repo</a:t>
            </a:r>
          </a:p>
        </p:txBody>
      </p:sp>
      <p:sp>
        <p:nvSpPr>
          <p:cNvPr id="424" name="Shape 424"/>
          <p:cNvSpPr txBox="1"/>
          <p:nvPr>
            <p:ph idx="5" type="body"/>
          </p:nvPr>
        </p:nvSpPr>
        <p:spPr>
          <a:xfrm>
            <a:off x="929775" y="3501875"/>
            <a:ext cx="5891100" cy="629100"/>
          </a:xfrm>
          <a:prstGeom prst="rect">
            <a:avLst/>
          </a:prstGeom>
        </p:spPr>
        <p:txBody>
          <a:bodyPr anchorCtr="0" anchor="t" bIns="91425" lIns="91425" rIns="91425" tIns="91425">
            <a:noAutofit/>
          </a:bodyPr>
          <a:lstStyle/>
          <a:p>
            <a:pPr lvl="0" rtl="0">
              <a:spcBef>
                <a:spcPts val="0"/>
              </a:spcBef>
              <a:buNone/>
            </a:pPr>
            <a:r>
              <a:rPr lang="en" sz="2400"/>
              <a:t>~200 developers (30 day active)</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1000"/>
                                        <p:tgtEl>
                                          <p:spTgt spid="4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1000"/>
                                        <p:tgtEl>
                                          <p:spTgt spid="4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1000"/>
                                        <p:tgtEl>
                                          <p:spTgt spid="4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1000"/>
                                        <p:tgtEl>
                                          <p:spTgt spid="4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8" name="Shape 428"/>
        <p:cNvGrpSpPr/>
        <p:nvPr/>
      </p:nvGrpSpPr>
      <p:grpSpPr>
        <a:xfrm>
          <a:off x="0" y="0"/>
          <a:ext cx="0" cy="0"/>
          <a:chOff x="0" y="0"/>
          <a:chExt cx="0" cy="0"/>
        </a:xfrm>
      </p:grpSpPr>
      <p:sp>
        <p:nvSpPr>
          <p:cNvPr id="429" name="Shape 429"/>
          <p:cNvSpPr/>
          <p:nvPr/>
        </p:nvSpPr>
        <p:spPr>
          <a:xfrm>
            <a:off x="0" y="1823225"/>
            <a:ext cx="9144000" cy="3381900"/>
          </a:xfrm>
          <a:prstGeom prst="rect">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430" name="Shape 430"/>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Build Tool Landscape</a:t>
            </a:r>
          </a:p>
        </p:txBody>
      </p:sp>
      <p:sp>
        <p:nvSpPr>
          <p:cNvPr id="431" name="Shape 431"/>
          <p:cNvSpPr txBox="1"/>
          <p:nvPr>
            <p:ph idx="1" type="body"/>
          </p:nvPr>
        </p:nvSpPr>
        <p:spPr>
          <a:xfrm>
            <a:off x="311700" y="1152475"/>
            <a:ext cx="8520599" cy="931800"/>
          </a:xfrm>
          <a:prstGeom prst="rect">
            <a:avLst/>
          </a:prstGeom>
        </p:spPr>
        <p:txBody>
          <a:bodyPr anchorCtr="0" anchor="t" bIns="91425" lIns="91425" rIns="91425" tIns="91425">
            <a:noAutofit/>
          </a:bodyPr>
          <a:lstStyle/>
          <a:p>
            <a:pPr lvl="0" rtl="0">
              <a:spcBef>
                <a:spcPts val="0"/>
              </a:spcBef>
              <a:buNone/>
            </a:pPr>
            <a:r>
              <a:rPr lang="en" sz="2400"/>
              <a:t>In early 2014, Square evaluated tools for our monorepo</a:t>
            </a:r>
          </a:p>
        </p:txBody>
      </p:sp>
      <p:pic>
        <p:nvPicPr>
          <p:cNvPr id="432" name="Shape 432"/>
          <p:cNvPicPr preferRelativeResize="0"/>
          <p:nvPr/>
        </p:nvPicPr>
        <p:blipFill>
          <a:blip r:embed="rId3">
            <a:alphaModFix/>
          </a:blip>
          <a:stretch>
            <a:fillRect/>
          </a:stretch>
        </p:blipFill>
        <p:spPr>
          <a:xfrm>
            <a:off x="5364476" y="2391429"/>
            <a:ext cx="1791496" cy="719640"/>
          </a:xfrm>
          <a:prstGeom prst="rect">
            <a:avLst/>
          </a:prstGeom>
          <a:noFill/>
          <a:ln>
            <a:noFill/>
          </a:ln>
        </p:spPr>
      </p:pic>
      <p:pic>
        <p:nvPicPr>
          <p:cNvPr id="433" name="Shape 433"/>
          <p:cNvPicPr preferRelativeResize="0"/>
          <p:nvPr/>
        </p:nvPicPr>
        <p:blipFill rotWithShape="1">
          <a:blip r:embed="rId4">
            <a:alphaModFix/>
          </a:blip>
          <a:srcRect b="3651" l="0" r="0" t="0"/>
          <a:stretch/>
        </p:blipFill>
        <p:spPr>
          <a:xfrm>
            <a:off x="1976900" y="2391425"/>
            <a:ext cx="2090550" cy="693375"/>
          </a:xfrm>
          <a:prstGeom prst="rect">
            <a:avLst/>
          </a:prstGeom>
          <a:noFill/>
          <a:ln>
            <a:noFill/>
          </a:ln>
        </p:spPr>
      </p:pic>
      <p:pic>
        <p:nvPicPr>
          <p:cNvPr id="434" name="Shape 434"/>
          <p:cNvPicPr preferRelativeResize="0"/>
          <p:nvPr/>
        </p:nvPicPr>
        <p:blipFill>
          <a:blip r:embed="rId5">
            <a:alphaModFix/>
          </a:blip>
          <a:stretch>
            <a:fillRect/>
          </a:stretch>
        </p:blipFill>
        <p:spPr>
          <a:xfrm>
            <a:off x="3615800" y="3562225"/>
            <a:ext cx="1791500" cy="957210"/>
          </a:xfrm>
          <a:prstGeom prst="rect">
            <a:avLst/>
          </a:prstGeom>
          <a:noFill/>
          <a:ln>
            <a:noFill/>
          </a:ln>
        </p:spPr>
      </p:pic>
      <p:pic>
        <p:nvPicPr>
          <p:cNvPr id="435" name="Shape 435"/>
          <p:cNvPicPr preferRelativeResize="0"/>
          <p:nvPr/>
        </p:nvPicPr>
        <p:blipFill>
          <a:blip r:embed="rId6">
            <a:alphaModFix/>
          </a:blip>
          <a:stretch>
            <a:fillRect/>
          </a:stretch>
        </p:blipFill>
        <p:spPr>
          <a:xfrm>
            <a:off x="1281406" y="3281575"/>
            <a:ext cx="767841" cy="1367925"/>
          </a:xfrm>
          <a:prstGeom prst="rect">
            <a:avLst/>
          </a:prstGeom>
          <a:noFill/>
          <a:ln>
            <a:noFill/>
          </a:ln>
        </p:spPr>
      </p:pic>
      <p:pic>
        <p:nvPicPr>
          <p:cNvPr id="436" name="Shape 436"/>
          <p:cNvPicPr preferRelativeResize="0"/>
          <p:nvPr/>
        </p:nvPicPr>
        <p:blipFill>
          <a:blip r:embed="rId7">
            <a:alphaModFix/>
          </a:blip>
          <a:stretch>
            <a:fillRect/>
          </a:stretch>
        </p:blipFill>
        <p:spPr>
          <a:xfrm>
            <a:off x="6766611" y="3432162"/>
            <a:ext cx="613512" cy="1217325"/>
          </a:xfrm>
          <a:prstGeom prst="rect">
            <a:avLst/>
          </a:prstGeom>
          <a:noFill/>
          <a:ln>
            <a:noFill/>
          </a:ln>
        </p:spPr>
      </p:pic>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1000"/>
                                        <p:tgtEl>
                                          <p:spTgt spid="4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1000"/>
                                        <p:tgtEl>
                                          <p:spTgt spid="4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1000"/>
                                        <p:tgtEl>
                                          <p:spTgt spid="4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1000"/>
                                        <p:tgtEl>
                                          <p:spTgt spid="4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1000"/>
                                        <p:tgtEl>
                                          <p:spTgt spid="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0" name="Shape 440"/>
        <p:cNvGrpSpPr/>
        <p:nvPr/>
      </p:nvGrpSpPr>
      <p:grpSpPr>
        <a:xfrm>
          <a:off x="0" y="0"/>
          <a:ext cx="0" cy="0"/>
          <a:chOff x="0" y="0"/>
          <a:chExt cx="0" cy="0"/>
        </a:xfrm>
      </p:grpSpPr>
      <p:sp>
        <p:nvSpPr>
          <p:cNvPr id="441" name="Shape 441"/>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What’s wrong with Maven?</a:t>
            </a:r>
          </a:p>
        </p:txBody>
      </p:sp>
      <p:sp>
        <p:nvSpPr>
          <p:cNvPr id="442" name="Shape 442"/>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SzPct val="100000"/>
            </a:pPr>
            <a:r>
              <a:rPr lang="en" sz="2400"/>
              <a:t>Incumbent BUILD system</a:t>
            </a:r>
          </a:p>
          <a:p>
            <a:pPr indent="-228600" lvl="0" marL="457200" rtl="0">
              <a:spcBef>
                <a:spcPts val="0"/>
              </a:spcBef>
              <a:buSzPct val="100000"/>
            </a:pPr>
            <a:r>
              <a:rPr lang="en" sz="2400"/>
              <a:t>Designed for Versioned components release model</a:t>
            </a:r>
          </a:p>
          <a:p>
            <a:pPr indent="-228600" lvl="0" marL="457200" rtl="0">
              <a:spcBef>
                <a:spcPts val="0"/>
              </a:spcBef>
              <a:buSzPct val="100000"/>
            </a:pPr>
            <a:r>
              <a:rPr lang="en" sz="2400"/>
              <a:t>Version abuse: 900 modules at HEAD-SNAPSHOT</a:t>
            </a:r>
          </a:p>
          <a:p>
            <a:pPr indent="-228600" lvl="0" marL="457200" rtl="0">
              <a:spcBef>
                <a:spcPts val="0"/>
              </a:spcBef>
              <a:buSzPct val="100000"/>
            </a:pPr>
            <a:r>
              <a:rPr lang="en" sz="2400"/>
              <a:t>Performance: Recursive evaluation of projects</a:t>
            </a:r>
          </a:p>
          <a:p>
            <a:pPr indent="-228600" lvl="0" marL="457200" rtl="0">
              <a:spcBef>
                <a:spcPts val="0"/>
              </a:spcBef>
              <a:buSzPct val="100000"/>
            </a:pPr>
            <a:r>
              <a:rPr lang="en" sz="2400"/>
              <a:t>Long refresh times in IDE</a:t>
            </a:r>
          </a:p>
          <a:p>
            <a:pPr indent="-228600" lvl="0" marL="457200" rtl="0">
              <a:spcBef>
                <a:spcPts val="0"/>
              </a:spcBef>
              <a:buSzPct val="100000"/>
            </a:pPr>
            <a:r>
              <a:rPr lang="en" sz="2400"/>
              <a:t>Stale artifacts with Incremental Builds</a:t>
            </a:r>
          </a:p>
          <a:p>
            <a:pPr lvl="0">
              <a:spcBef>
                <a:spcPts val="0"/>
              </a:spcBef>
              <a:buNone/>
            </a:pPr>
            <a:r>
              <a:t/>
            </a:r>
            <a:endParaRPr sz="2400"/>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6" name="Shape 446"/>
        <p:cNvGrpSpPr/>
        <p:nvPr/>
      </p:nvGrpSpPr>
      <p:grpSpPr>
        <a:xfrm>
          <a:off x="0" y="0"/>
          <a:ext cx="0" cy="0"/>
          <a:chOff x="0" y="0"/>
          <a:chExt cx="0" cy="0"/>
        </a:xfrm>
      </p:grpSpPr>
      <p:sp>
        <p:nvSpPr>
          <p:cNvPr id="447" name="Shape 447"/>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Why not Gradle?</a:t>
            </a:r>
          </a:p>
        </p:txBody>
      </p:sp>
      <p:sp>
        <p:nvSpPr>
          <p:cNvPr id="448" name="Shape 448"/>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SzPct val="100000"/>
            </a:pPr>
            <a:r>
              <a:rPr lang="en" sz="2400"/>
              <a:t>Groovy integration is attractive</a:t>
            </a:r>
          </a:p>
          <a:p>
            <a:pPr indent="-228600" lvl="0" marL="457200" rtl="0">
              <a:spcBef>
                <a:spcPts val="0"/>
              </a:spcBef>
              <a:buSzPct val="100000"/>
            </a:pPr>
            <a:r>
              <a:rPr lang="en" sz="2400"/>
              <a:t>Android devs love it!</a:t>
            </a:r>
          </a:p>
          <a:p>
            <a:pPr indent="-228600" lvl="0" marL="457200" rtl="0">
              <a:spcBef>
                <a:spcPts val="0"/>
              </a:spcBef>
              <a:buSzPct val="100000"/>
            </a:pPr>
            <a:r>
              <a:rPr lang="en" sz="2400"/>
              <a:t>Scale: still does recursive evaluation</a:t>
            </a:r>
          </a:p>
          <a:p>
            <a:pPr indent="-228600" lvl="0" marL="457200">
              <a:spcBef>
                <a:spcPts val="0"/>
              </a:spcBef>
              <a:buSzPct val="100000"/>
            </a:pPr>
            <a:r>
              <a:rPr lang="en" sz="2400"/>
              <a:t>This left us with the Google Blaze clones</a:t>
            </a: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2" name="Shape 452"/>
        <p:cNvGrpSpPr/>
        <p:nvPr/>
      </p:nvGrpSpPr>
      <p:grpSpPr>
        <a:xfrm>
          <a:off x="0" y="0"/>
          <a:ext cx="0" cy="0"/>
          <a:chOff x="0" y="0"/>
          <a:chExt cx="0" cy="0"/>
        </a:xfrm>
      </p:grpSpPr>
      <p:sp>
        <p:nvSpPr>
          <p:cNvPr id="453" name="Shape 453"/>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The Blaze Clones</a:t>
            </a:r>
          </a:p>
        </p:txBody>
      </p:sp>
      <p:sp>
        <p:nvSpPr>
          <p:cNvPr id="454" name="Shape 454"/>
          <p:cNvSpPr/>
          <p:nvPr/>
        </p:nvSpPr>
        <p:spPr>
          <a:xfrm>
            <a:off x="0" y="1823225"/>
            <a:ext cx="9144000" cy="3381900"/>
          </a:xfrm>
          <a:prstGeom prst="rect">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455" name="Shape 455"/>
          <p:cNvPicPr preferRelativeResize="0"/>
          <p:nvPr/>
        </p:nvPicPr>
        <p:blipFill>
          <a:blip r:embed="rId3">
            <a:alphaModFix/>
          </a:blip>
          <a:stretch>
            <a:fillRect/>
          </a:stretch>
        </p:blipFill>
        <p:spPr>
          <a:xfrm>
            <a:off x="3512175" y="2862400"/>
            <a:ext cx="1791500" cy="957210"/>
          </a:xfrm>
          <a:prstGeom prst="rect">
            <a:avLst/>
          </a:prstGeom>
          <a:noFill/>
          <a:ln>
            <a:noFill/>
          </a:ln>
        </p:spPr>
      </p:pic>
      <p:pic>
        <p:nvPicPr>
          <p:cNvPr id="456" name="Shape 456"/>
          <p:cNvPicPr preferRelativeResize="0"/>
          <p:nvPr/>
        </p:nvPicPr>
        <p:blipFill>
          <a:blip r:embed="rId4">
            <a:alphaModFix/>
          </a:blip>
          <a:stretch>
            <a:fillRect/>
          </a:stretch>
        </p:blipFill>
        <p:spPr>
          <a:xfrm>
            <a:off x="1281406" y="2522400"/>
            <a:ext cx="767841" cy="1367925"/>
          </a:xfrm>
          <a:prstGeom prst="rect">
            <a:avLst/>
          </a:prstGeom>
          <a:noFill/>
          <a:ln>
            <a:noFill/>
          </a:ln>
        </p:spPr>
      </p:pic>
      <p:pic>
        <p:nvPicPr>
          <p:cNvPr id="457" name="Shape 457"/>
          <p:cNvPicPr preferRelativeResize="0"/>
          <p:nvPr/>
        </p:nvPicPr>
        <p:blipFill>
          <a:blip r:embed="rId5">
            <a:alphaModFix/>
          </a:blip>
          <a:stretch>
            <a:fillRect/>
          </a:stretch>
        </p:blipFill>
        <p:spPr>
          <a:xfrm>
            <a:off x="6766611" y="2732350"/>
            <a:ext cx="613512" cy="1217325"/>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1" name="Shape 461"/>
        <p:cNvGrpSpPr/>
        <p:nvPr/>
      </p:nvGrpSpPr>
      <p:grpSpPr>
        <a:xfrm>
          <a:off x="0" y="0"/>
          <a:ext cx="0" cy="0"/>
          <a:chOff x="0" y="0"/>
          <a:chExt cx="0" cy="0"/>
        </a:xfrm>
      </p:grpSpPr>
      <p:sp>
        <p:nvSpPr>
          <p:cNvPr id="462" name="Shape 462"/>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Important features for Square</a:t>
            </a:r>
          </a:p>
        </p:txBody>
      </p:sp>
      <p:sp>
        <p:nvSpPr>
          <p:cNvPr id="463" name="Shape 463"/>
          <p:cNvSpPr txBox="1"/>
          <p:nvPr>
            <p:ph idx="1" type="body"/>
          </p:nvPr>
        </p:nvSpPr>
        <p:spPr>
          <a:xfrm>
            <a:off x="264650" y="1721225"/>
            <a:ext cx="3023099" cy="2847899"/>
          </a:xfrm>
          <a:prstGeom prst="rect">
            <a:avLst/>
          </a:prstGeom>
        </p:spPr>
        <p:txBody>
          <a:bodyPr anchorCtr="0" anchor="t" bIns="91425" lIns="91425" rIns="91425" tIns="91425">
            <a:noAutofit/>
          </a:bodyPr>
          <a:lstStyle/>
          <a:p>
            <a:pPr indent="-228600" lvl="0" marL="457200" rtl="0">
              <a:spcBef>
                <a:spcPts val="0"/>
              </a:spcBef>
              <a:buSzPct val="100000"/>
            </a:pPr>
            <a:r>
              <a:rPr lang="en" sz="2400"/>
              <a:t>Incremental Build</a:t>
            </a:r>
          </a:p>
          <a:p>
            <a:pPr indent="-228600" lvl="0" marL="457200" rtl="0">
              <a:spcBef>
                <a:spcPts val="0"/>
              </a:spcBef>
              <a:buSzPct val="100000"/>
            </a:pPr>
            <a:r>
              <a:rPr lang="en" sz="2400"/>
              <a:t>IDE Support</a:t>
            </a:r>
          </a:p>
          <a:p>
            <a:pPr indent="-228600" lvl="0" marL="457200" rtl="0">
              <a:spcBef>
                <a:spcPts val="0"/>
              </a:spcBef>
              <a:buSzPct val="100000"/>
            </a:pPr>
            <a:r>
              <a:rPr lang="en" sz="2400"/>
              <a:t>OSS repos</a:t>
            </a:r>
          </a:p>
          <a:p>
            <a:pPr indent="-228600" lvl="0" marL="457200">
              <a:spcBef>
                <a:spcPts val="0"/>
              </a:spcBef>
              <a:buSzPct val="100000"/>
            </a:pPr>
            <a:r>
              <a:rPr lang="en" sz="2400"/>
              <a:t>Community</a:t>
            </a:r>
          </a:p>
        </p:txBody>
      </p:sp>
      <p:pic>
        <p:nvPicPr>
          <p:cNvPr id="464" name="Shape 464"/>
          <p:cNvPicPr preferRelativeResize="0"/>
          <p:nvPr/>
        </p:nvPicPr>
        <p:blipFill>
          <a:blip r:embed="rId3">
            <a:alphaModFix/>
          </a:blip>
          <a:stretch>
            <a:fillRect/>
          </a:stretch>
        </p:blipFill>
        <p:spPr>
          <a:xfrm>
            <a:off x="3334800" y="1213412"/>
            <a:ext cx="5658500" cy="3536573"/>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8" name="Shape 468"/>
        <p:cNvGrpSpPr/>
        <p:nvPr/>
      </p:nvGrpSpPr>
      <p:grpSpPr>
        <a:xfrm>
          <a:off x="0" y="0"/>
          <a:ext cx="0" cy="0"/>
          <a:chOff x="0" y="0"/>
          <a:chExt cx="0" cy="0"/>
        </a:xfrm>
      </p:grpSpPr>
      <p:pic>
        <p:nvPicPr>
          <p:cNvPr id="469" name="Shape 469"/>
          <p:cNvPicPr preferRelativeResize="0"/>
          <p:nvPr/>
        </p:nvPicPr>
        <p:blipFill>
          <a:blip r:embed="rId4">
            <a:alphaModFix/>
          </a:blip>
          <a:stretch>
            <a:fillRect/>
          </a:stretch>
        </p:blipFill>
        <p:spPr>
          <a:xfrm>
            <a:off x="1977703" y="1186725"/>
            <a:ext cx="5188572" cy="3665724"/>
          </a:xfrm>
          <a:prstGeom prst="rect">
            <a:avLst/>
          </a:prstGeom>
          <a:noFill/>
          <a:ln>
            <a:noFill/>
          </a:ln>
        </p:spPr>
      </p:pic>
      <p:sp>
        <p:nvSpPr>
          <p:cNvPr id="470" name="Shape 470"/>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Maven workflows</a:t>
            </a:r>
          </a:p>
        </p:txBody>
      </p:sp>
      <p:pic>
        <p:nvPicPr>
          <p:cNvPr id="471" name="Shape 471"/>
          <p:cNvPicPr preferRelativeResize="0"/>
          <p:nvPr/>
        </p:nvPicPr>
        <p:blipFill rotWithShape="1">
          <a:blip r:embed="rId5">
            <a:alphaModFix/>
          </a:blip>
          <a:srcRect b="0" l="0" r="3400" t="0"/>
          <a:stretch/>
        </p:blipFill>
        <p:spPr>
          <a:xfrm>
            <a:off x="1883037" y="1186725"/>
            <a:ext cx="5377925" cy="3665724"/>
          </a:xfrm>
          <a:prstGeom prst="rect">
            <a:avLst/>
          </a:prstGeom>
          <a:noFill/>
          <a:ln>
            <a:noFill/>
          </a:ln>
        </p:spPr>
      </p:pic>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1000"/>
                                        <p:tgtEl>
                                          <p:spTgt spid="4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1000"/>
                                        <p:tgtEl>
                                          <p:spTgt spid="4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5" name="Shape 475"/>
        <p:cNvGrpSpPr/>
        <p:nvPr/>
      </p:nvGrpSpPr>
      <p:grpSpPr>
        <a:xfrm>
          <a:off x="0" y="0"/>
          <a:ext cx="0" cy="0"/>
          <a:chOff x="0" y="0"/>
          <a:chExt cx="0" cy="0"/>
        </a:xfrm>
      </p:grpSpPr>
      <p:sp>
        <p:nvSpPr>
          <p:cNvPr id="476" name="Shape 476"/>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Square and  Open Source </a:t>
            </a:r>
          </a:p>
        </p:txBody>
      </p:sp>
      <p:pic>
        <p:nvPicPr>
          <p:cNvPr id="477" name="Shape 477"/>
          <p:cNvPicPr preferRelativeResize="0"/>
          <p:nvPr/>
        </p:nvPicPr>
        <p:blipFill>
          <a:blip r:embed="rId3">
            <a:alphaModFix/>
          </a:blip>
          <a:stretch>
            <a:fillRect/>
          </a:stretch>
        </p:blipFill>
        <p:spPr>
          <a:xfrm>
            <a:off x="2219286" y="1123775"/>
            <a:ext cx="4079113" cy="3701549"/>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8" name="Shape 88"/>
        <p:cNvGrpSpPr/>
        <p:nvPr/>
      </p:nvGrpSpPr>
      <p:grpSpPr>
        <a:xfrm>
          <a:off x="0" y="0"/>
          <a:ext cx="0" cy="0"/>
          <a:chOff x="0" y="0"/>
          <a:chExt cx="0" cy="0"/>
        </a:xfrm>
      </p:grpSpPr>
      <p:sp>
        <p:nvSpPr>
          <p:cNvPr id="89" name="Shape 89"/>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Why would we use one?</a:t>
            </a:r>
          </a:p>
        </p:txBody>
      </p:sp>
      <p:sp>
        <p:nvSpPr>
          <p:cNvPr id="90" name="Shape 90"/>
          <p:cNvSpPr txBox="1"/>
          <p:nvPr>
            <p:ph idx="1" type="body"/>
          </p:nvPr>
        </p:nvSpPr>
        <p:spPr>
          <a:xfrm>
            <a:off x="614800" y="1299600"/>
            <a:ext cx="8004899" cy="3439800"/>
          </a:xfrm>
          <a:prstGeom prst="rect">
            <a:avLst/>
          </a:prstGeom>
        </p:spPr>
        <p:txBody>
          <a:bodyPr anchorCtr="0" anchor="t" bIns="91425" lIns="91425" rIns="91425" tIns="91425">
            <a:noAutofit/>
          </a:bodyPr>
          <a:lstStyle/>
          <a:p>
            <a:pPr indent="-228600" lvl="0" marL="457200" rtl="0">
              <a:spcBef>
                <a:spcPts val="0"/>
              </a:spcBef>
              <a:buSzPct val="100000"/>
            </a:pPr>
            <a:r>
              <a:rPr lang="en" sz="2400"/>
              <a:t>Code discoverability</a:t>
            </a:r>
          </a:p>
          <a:p>
            <a:pPr indent="-228600" lvl="0" marL="457200" rtl="0">
              <a:spcBef>
                <a:spcPts val="0"/>
              </a:spcBef>
              <a:buSzPct val="100000"/>
            </a:pPr>
            <a:r>
              <a:rPr lang="en" sz="2400"/>
              <a:t>Deploy from HEAD of master</a:t>
            </a:r>
          </a:p>
          <a:p>
            <a:pPr indent="-228600" lvl="0" marL="457200" rtl="0">
              <a:spcBef>
                <a:spcPts val="0"/>
              </a:spcBef>
              <a:buSzPct val="100000"/>
            </a:pPr>
            <a:r>
              <a:rPr lang="en" sz="2400"/>
              <a:t>Changes immediately picked up by all products</a:t>
            </a:r>
          </a:p>
          <a:p>
            <a:pPr indent="-228600" lvl="0" marL="457200" rtl="0">
              <a:spcBef>
                <a:spcPts val="0"/>
              </a:spcBef>
              <a:buSzPct val="100000"/>
            </a:pPr>
            <a:r>
              <a:rPr lang="en" sz="2400"/>
              <a:t>Enables Refactoring across the repo</a:t>
            </a:r>
          </a:p>
          <a:p>
            <a:pPr indent="-228600" lvl="0" marL="457200" rtl="0">
              <a:spcBef>
                <a:spcPts val="0"/>
              </a:spcBef>
              <a:buSzPct val="100000"/>
            </a:pPr>
            <a:r>
              <a:rPr lang="en" sz="2400"/>
              <a:t>No need to maintain internal binary API discipline</a:t>
            </a:r>
          </a:p>
          <a:p>
            <a:pPr indent="-228600" lvl="0" marL="457200" rtl="0">
              <a:spcBef>
                <a:spcPts val="0"/>
              </a:spcBef>
              <a:buSzPct val="100000"/>
            </a:pPr>
            <a:r>
              <a:rPr lang="en" sz="2400"/>
              <a:t>Empowers all engineers to understand all code</a:t>
            </a:r>
          </a:p>
          <a:p>
            <a:pPr indent="-228600" lvl="0" marL="457200" rtl="0">
              <a:spcBef>
                <a:spcPts val="0"/>
              </a:spcBef>
              <a:buSzPct val="100000"/>
            </a:pPr>
            <a:r>
              <a:rPr lang="en" sz="2400"/>
              <a:t>(You don’t have to be Google scale)</a:t>
            </a:r>
          </a:p>
          <a:p>
            <a:pPr>
              <a:spcBef>
                <a:spcPts val="0"/>
              </a:spcBef>
              <a:buNone/>
            </a:pPr>
            <a:r>
              <a:t/>
            </a:r>
            <a:endParaRPr sz="2400"/>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1" name="Shape 481"/>
        <p:cNvGrpSpPr/>
        <p:nvPr/>
      </p:nvGrpSpPr>
      <p:grpSpPr>
        <a:xfrm>
          <a:off x="0" y="0"/>
          <a:ext cx="0" cy="0"/>
          <a:chOff x="0" y="0"/>
          <a:chExt cx="0" cy="0"/>
        </a:xfrm>
      </p:grpSpPr>
      <p:sp>
        <p:nvSpPr>
          <p:cNvPr id="482" name="Shape 482"/>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Open Source and Internal Binary Repositories</a:t>
            </a:r>
          </a:p>
        </p:txBody>
      </p:sp>
      <p:pic>
        <p:nvPicPr>
          <p:cNvPr id="483" name="Shape 483"/>
          <p:cNvPicPr preferRelativeResize="0"/>
          <p:nvPr/>
        </p:nvPicPr>
        <p:blipFill>
          <a:blip r:embed="rId3">
            <a:alphaModFix/>
          </a:blip>
          <a:stretch>
            <a:fillRect/>
          </a:stretch>
        </p:blipFill>
        <p:spPr>
          <a:xfrm>
            <a:off x="1140087" y="1463725"/>
            <a:ext cx="6863823" cy="1370149"/>
          </a:xfrm>
          <a:prstGeom prst="rect">
            <a:avLst/>
          </a:prstGeom>
          <a:noFill/>
          <a:ln>
            <a:noFill/>
          </a:ln>
        </p:spPr>
      </p:pic>
      <p:pic>
        <p:nvPicPr>
          <p:cNvPr id="484" name="Shape 484"/>
          <p:cNvPicPr preferRelativeResize="0"/>
          <p:nvPr/>
        </p:nvPicPr>
        <p:blipFill>
          <a:blip r:embed="rId4">
            <a:alphaModFix/>
          </a:blip>
          <a:stretch>
            <a:fillRect/>
          </a:stretch>
        </p:blipFill>
        <p:spPr>
          <a:xfrm>
            <a:off x="1790700" y="3279875"/>
            <a:ext cx="5562600" cy="1047750"/>
          </a:xfrm>
          <a:prstGeom prst="rect">
            <a:avLst/>
          </a:prstGeom>
          <a:noFill/>
          <a:ln>
            <a:noFill/>
          </a:ln>
        </p:spPr>
      </p:pic>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1000"/>
                                        <p:tgtEl>
                                          <p:spTgt spid="4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1000"/>
                                        <p:tgtEl>
                                          <p:spTgt spid="4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1000"/>
                                        <p:tgtEl>
                                          <p:spTgt spid="4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8" name="Shape 488"/>
        <p:cNvGrpSpPr/>
        <p:nvPr/>
      </p:nvGrpSpPr>
      <p:grpSpPr>
        <a:xfrm>
          <a:off x="0" y="0"/>
          <a:ext cx="0" cy="0"/>
          <a:chOff x="0" y="0"/>
          <a:chExt cx="0" cy="0"/>
        </a:xfrm>
      </p:grpSpPr>
      <p:pic>
        <p:nvPicPr>
          <p:cNvPr id="489" name="Shape 489"/>
          <p:cNvPicPr preferRelativeResize="0"/>
          <p:nvPr/>
        </p:nvPicPr>
        <p:blipFill rotWithShape="1">
          <a:blip r:embed="rId3">
            <a:alphaModFix/>
          </a:blip>
          <a:srcRect b="0" l="3238" r="10405" t="0"/>
          <a:stretch/>
        </p:blipFill>
        <p:spPr>
          <a:xfrm>
            <a:off x="1431912" y="1146500"/>
            <a:ext cx="6280176" cy="3363299"/>
          </a:xfrm>
          <a:prstGeom prst="rect">
            <a:avLst/>
          </a:prstGeom>
          <a:noFill/>
          <a:ln>
            <a:noFill/>
          </a:ln>
        </p:spPr>
      </p:pic>
      <p:sp>
        <p:nvSpPr>
          <p:cNvPr id="490" name="Shape 490"/>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Pants Community </a:t>
            </a:r>
          </a:p>
        </p:txBody>
      </p:sp>
      <p:sp>
        <p:nvSpPr>
          <p:cNvPr id="491" name="Shape 491"/>
          <p:cNvSpPr txBox="1"/>
          <p:nvPr/>
        </p:nvSpPr>
        <p:spPr>
          <a:xfrm>
            <a:off x="6868800" y="4897050"/>
            <a:ext cx="1963500" cy="135600"/>
          </a:xfrm>
          <a:prstGeom prst="rect">
            <a:avLst/>
          </a:prstGeom>
          <a:noFill/>
          <a:ln>
            <a:noFill/>
          </a:ln>
        </p:spPr>
        <p:txBody>
          <a:bodyPr anchorCtr="0" anchor="t" bIns="91425" lIns="91425" rIns="91425" tIns="91425">
            <a:noAutofit/>
          </a:bodyPr>
          <a:lstStyle/>
          <a:p>
            <a:pPr>
              <a:spcBef>
                <a:spcPts val="0"/>
              </a:spcBef>
              <a:buNone/>
            </a:pPr>
            <a:r>
              <a:rPr i="1" lang="en" sz="800">
                <a:solidFill>
                  <a:srgbClr val="F3F3F3"/>
                </a:solidFill>
              </a:rPr>
              <a:t>images from wikimedia commons</a:t>
            </a:r>
          </a:p>
        </p:txBody>
      </p:sp>
      <p:sp>
        <p:nvSpPr>
          <p:cNvPr id="492" name="Shape 492"/>
          <p:cNvSpPr/>
          <p:nvPr/>
        </p:nvSpPr>
        <p:spPr>
          <a:xfrm>
            <a:off x="1713975" y="1847100"/>
            <a:ext cx="440999" cy="375300"/>
          </a:xfrm>
          <a:prstGeom prst="star5">
            <a:avLst>
              <a:gd fmla="val 19098" name="adj"/>
              <a:gd fmla="val 105146" name="hf"/>
              <a:gd fmla="val 110557" name="vf"/>
            </a:avLst>
          </a:prstGeom>
          <a:solidFill>
            <a:srgbClr val="F1C232"/>
          </a:solidFill>
          <a:ln cap="flat" cmpd="sng" w="19050">
            <a:solidFill>
              <a:srgbClr val="00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493" name="Shape 493"/>
          <p:cNvSpPr/>
          <p:nvPr/>
        </p:nvSpPr>
        <p:spPr>
          <a:xfrm>
            <a:off x="2257000" y="2166025"/>
            <a:ext cx="283200" cy="207900"/>
          </a:xfrm>
          <a:prstGeom prst="star5">
            <a:avLst>
              <a:gd fmla="val 19098" name="adj"/>
              <a:gd fmla="val 105146" name="hf"/>
              <a:gd fmla="val 110557" name="vf"/>
            </a:avLst>
          </a:prstGeom>
          <a:solidFill>
            <a:srgbClr val="FFE599"/>
          </a:solidFill>
          <a:ln cap="flat" cmpd="sng" w="9525">
            <a:solidFill>
              <a:schemeClr val="lt1"/>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494" name="Shape 494"/>
          <p:cNvSpPr/>
          <p:nvPr/>
        </p:nvSpPr>
        <p:spPr>
          <a:xfrm>
            <a:off x="2442675" y="2068825"/>
            <a:ext cx="283200" cy="207900"/>
          </a:xfrm>
          <a:prstGeom prst="star5">
            <a:avLst>
              <a:gd fmla="val 19098" name="adj"/>
              <a:gd fmla="val 105146" name="hf"/>
              <a:gd fmla="val 110557" name="vf"/>
            </a:avLst>
          </a:prstGeom>
          <a:solidFill>
            <a:srgbClr val="FFE599"/>
          </a:solidFill>
          <a:ln cap="flat" cmpd="sng" w="9525">
            <a:solidFill>
              <a:schemeClr val="lt1"/>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495" name="Shape 495"/>
          <p:cNvSpPr/>
          <p:nvPr/>
        </p:nvSpPr>
        <p:spPr>
          <a:xfrm>
            <a:off x="1522275" y="2047975"/>
            <a:ext cx="283200" cy="207900"/>
          </a:xfrm>
          <a:prstGeom prst="star5">
            <a:avLst>
              <a:gd fmla="val 19098" name="adj"/>
              <a:gd fmla="val 105146" name="hf"/>
              <a:gd fmla="val 110557" name="vf"/>
            </a:avLst>
          </a:prstGeom>
          <a:solidFill>
            <a:srgbClr val="FFE599"/>
          </a:solidFill>
          <a:ln cap="flat" cmpd="sng" w="9525">
            <a:solidFill>
              <a:schemeClr val="lt1"/>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496" name="Shape 496"/>
          <p:cNvSpPr/>
          <p:nvPr/>
        </p:nvSpPr>
        <p:spPr>
          <a:xfrm>
            <a:off x="4053750" y="1705775"/>
            <a:ext cx="283200" cy="207900"/>
          </a:xfrm>
          <a:prstGeom prst="star5">
            <a:avLst>
              <a:gd fmla="val 19098" name="adj"/>
              <a:gd fmla="val 105146" name="hf"/>
              <a:gd fmla="val 110557" name="vf"/>
            </a:avLst>
          </a:prstGeom>
          <a:solidFill>
            <a:srgbClr val="FFD966"/>
          </a:solidFill>
          <a:ln cap="flat" cmpd="sng" w="9525">
            <a:solidFill>
              <a:schemeClr val="lt1"/>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1000"/>
                                        <p:tgtEl>
                                          <p:spTgt spid="48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1000"/>
                                        <p:tgtEl>
                                          <p:spTgt spid="49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1000"/>
                                        <p:tgtEl>
                                          <p:spTgt spid="494"/>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1000"/>
                                        <p:tgtEl>
                                          <p:spTgt spid="495"/>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1000"/>
                                        <p:tgtEl>
                                          <p:spTgt spid="4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0" name="Shape 500"/>
        <p:cNvGrpSpPr/>
        <p:nvPr/>
      </p:nvGrpSpPr>
      <p:grpSpPr>
        <a:xfrm>
          <a:off x="0" y="0"/>
          <a:ext cx="0" cy="0"/>
          <a:chOff x="0" y="0"/>
          <a:chExt cx="0" cy="0"/>
        </a:xfrm>
      </p:grpSpPr>
      <p:pic>
        <p:nvPicPr>
          <p:cNvPr id="501" name="Shape 501"/>
          <p:cNvPicPr preferRelativeResize="0"/>
          <p:nvPr/>
        </p:nvPicPr>
        <p:blipFill>
          <a:blip r:embed="rId3">
            <a:alphaModFix/>
          </a:blip>
          <a:stretch>
            <a:fillRect/>
          </a:stretch>
        </p:blipFill>
        <p:spPr>
          <a:xfrm>
            <a:off x="2781624" y="1096575"/>
            <a:ext cx="3345799" cy="2738601"/>
          </a:xfrm>
          <a:prstGeom prst="rect">
            <a:avLst/>
          </a:prstGeom>
          <a:noFill/>
          <a:ln>
            <a:noFill/>
          </a:ln>
        </p:spPr>
      </p:pic>
      <p:sp>
        <p:nvSpPr>
          <p:cNvPr id="502" name="Shape 502"/>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Pants Community - Tools</a:t>
            </a:r>
          </a:p>
        </p:txBody>
      </p:sp>
      <p:sp>
        <p:nvSpPr>
          <p:cNvPr id="503" name="Shape 503"/>
          <p:cNvSpPr txBox="1"/>
          <p:nvPr>
            <p:ph idx="1" type="body"/>
          </p:nvPr>
        </p:nvSpPr>
        <p:spPr>
          <a:xfrm>
            <a:off x="311700" y="1096575"/>
            <a:ext cx="2001300" cy="3735900"/>
          </a:xfrm>
          <a:prstGeom prst="rect">
            <a:avLst/>
          </a:prstGeom>
        </p:spPr>
        <p:txBody>
          <a:bodyPr anchorCtr="0" anchor="t" bIns="91425" lIns="91425" rIns="91425" tIns="91425">
            <a:noAutofit/>
          </a:bodyPr>
          <a:lstStyle/>
          <a:p>
            <a:pPr lvl="0" rtl="0">
              <a:lnSpc>
                <a:spcPct val="100000"/>
              </a:lnSpc>
              <a:spcBef>
                <a:spcPts val="0"/>
              </a:spcBef>
              <a:spcAft>
                <a:spcPts val="500"/>
              </a:spcAft>
              <a:buNone/>
            </a:pPr>
            <a:r>
              <a:rPr lang="en" sz="1700"/>
              <a:t>Github</a:t>
            </a:r>
          </a:p>
          <a:p>
            <a:pPr lvl="0" rtl="0">
              <a:lnSpc>
                <a:spcPct val="100000"/>
              </a:lnSpc>
              <a:spcBef>
                <a:spcPts val="0"/>
              </a:spcBef>
              <a:spcAft>
                <a:spcPts val="500"/>
              </a:spcAft>
              <a:buNone/>
            </a:pPr>
            <a:r>
              <a:rPr lang="en" sz="1700"/>
              <a:t>Google Groups</a:t>
            </a:r>
          </a:p>
          <a:p>
            <a:pPr lvl="0" rtl="0">
              <a:lnSpc>
                <a:spcPct val="100000"/>
              </a:lnSpc>
              <a:spcBef>
                <a:spcPts val="0"/>
              </a:spcBef>
              <a:spcAft>
                <a:spcPts val="500"/>
              </a:spcAft>
              <a:buNone/>
            </a:pPr>
            <a:r>
              <a:rPr lang="en" sz="1700"/>
              <a:t>Slack</a:t>
            </a:r>
          </a:p>
          <a:p>
            <a:pPr lvl="0" rtl="0">
              <a:lnSpc>
                <a:spcPct val="100000"/>
              </a:lnSpc>
              <a:spcBef>
                <a:spcPts val="0"/>
              </a:spcBef>
              <a:spcAft>
                <a:spcPts val="500"/>
              </a:spcAft>
              <a:buNone/>
            </a:pPr>
            <a:r>
              <a:rPr lang="en" sz="1700"/>
              <a:t>Travis-CI</a:t>
            </a:r>
          </a:p>
          <a:p>
            <a:pPr lvl="0" rtl="0">
              <a:lnSpc>
                <a:spcPct val="100000"/>
              </a:lnSpc>
              <a:spcBef>
                <a:spcPts val="0"/>
              </a:spcBef>
              <a:spcAft>
                <a:spcPts val="500"/>
              </a:spcAft>
              <a:buNone/>
            </a:pPr>
            <a:r>
              <a:rPr lang="en" sz="1700"/>
              <a:t>Coveralls</a:t>
            </a:r>
          </a:p>
          <a:p>
            <a:pPr lvl="0" rtl="0">
              <a:lnSpc>
                <a:spcPct val="100000"/>
              </a:lnSpc>
              <a:spcBef>
                <a:spcPts val="0"/>
              </a:spcBef>
              <a:spcAft>
                <a:spcPts val="500"/>
              </a:spcAft>
              <a:buNone/>
            </a:pPr>
            <a:r>
              <a:rPr lang="en" sz="1700"/>
              <a:t>Bintray</a:t>
            </a:r>
          </a:p>
          <a:p>
            <a:pPr lvl="0" rtl="0">
              <a:lnSpc>
                <a:spcPct val="100000"/>
              </a:lnSpc>
              <a:spcBef>
                <a:spcPts val="0"/>
              </a:spcBef>
              <a:spcAft>
                <a:spcPts val="500"/>
              </a:spcAft>
              <a:buNone/>
            </a:pPr>
            <a:r>
              <a:rPr lang="en" sz="1700"/>
              <a:t>PyPi</a:t>
            </a:r>
          </a:p>
          <a:p>
            <a:pPr rtl="0">
              <a:lnSpc>
                <a:spcPct val="100000"/>
              </a:lnSpc>
              <a:spcBef>
                <a:spcPts val="0"/>
              </a:spcBef>
              <a:spcAft>
                <a:spcPts val="500"/>
              </a:spcAft>
              <a:buNone/>
            </a:pPr>
            <a:r>
              <a:rPr lang="en" sz="1700"/>
              <a:t>Central Repository</a:t>
            </a:r>
          </a:p>
          <a:p>
            <a:pPr rtl="0">
              <a:lnSpc>
                <a:spcPct val="100000"/>
              </a:lnSpc>
              <a:spcBef>
                <a:spcPts val="0"/>
              </a:spcBef>
              <a:spcAft>
                <a:spcPts val="500"/>
              </a:spcAft>
              <a:buNone/>
            </a:pPr>
            <a:r>
              <a:rPr lang="en" sz="1700"/>
              <a:t>RB Commons</a:t>
            </a:r>
          </a:p>
          <a:p>
            <a:pPr lvl="0" rtl="0">
              <a:lnSpc>
                <a:spcPct val="100000"/>
              </a:lnSpc>
              <a:spcBef>
                <a:spcPts val="0"/>
              </a:spcBef>
              <a:spcAft>
                <a:spcPts val="500"/>
              </a:spcAft>
              <a:buNone/>
            </a:pPr>
            <a:r>
              <a:t/>
            </a:r>
            <a:endParaRPr sz="1700"/>
          </a:p>
        </p:txBody>
      </p:sp>
      <p:pic>
        <p:nvPicPr>
          <p:cNvPr id="504" name="Shape 504"/>
          <p:cNvPicPr preferRelativeResize="0"/>
          <p:nvPr/>
        </p:nvPicPr>
        <p:blipFill>
          <a:blip r:embed="rId4">
            <a:alphaModFix/>
          </a:blip>
          <a:stretch>
            <a:fillRect/>
          </a:stretch>
        </p:blipFill>
        <p:spPr>
          <a:xfrm>
            <a:off x="5030198" y="1458404"/>
            <a:ext cx="3145251" cy="2590950"/>
          </a:xfrm>
          <a:prstGeom prst="rect">
            <a:avLst/>
          </a:prstGeom>
          <a:noFill/>
          <a:ln>
            <a:noFill/>
          </a:ln>
        </p:spPr>
      </p:pic>
      <p:pic>
        <p:nvPicPr>
          <p:cNvPr id="505" name="Shape 505"/>
          <p:cNvPicPr preferRelativeResize="0"/>
          <p:nvPr/>
        </p:nvPicPr>
        <p:blipFill>
          <a:blip r:embed="rId5">
            <a:alphaModFix/>
          </a:blip>
          <a:stretch>
            <a:fillRect/>
          </a:stretch>
        </p:blipFill>
        <p:spPr>
          <a:xfrm>
            <a:off x="3178150" y="1586774"/>
            <a:ext cx="3912850" cy="3418651"/>
          </a:xfrm>
          <a:prstGeom prst="rect">
            <a:avLst/>
          </a:prstGeom>
          <a:noFill/>
          <a:ln>
            <a:noFill/>
          </a:ln>
        </p:spPr>
      </p:pic>
      <p:pic>
        <p:nvPicPr>
          <p:cNvPr id="506" name="Shape 506"/>
          <p:cNvPicPr preferRelativeResize="0"/>
          <p:nvPr/>
        </p:nvPicPr>
        <p:blipFill>
          <a:blip r:embed="rId6">
            <a:alphaModFix/>
          </a:blip>
          <a:stretch>
            <a:fillRect/>
          </a:stretch>
        </p:blipFill>
        <p:spPr>
          <a:xfrm>
            <a:off x="3746330" y="1283012"/>
            <a:ext cx="4900565" cy="3549524"/>
          </a:xfrm>
          <a:prstGeom prst="rect">
            <a:avLst/>
          </a:prstGeom>
          <a:noFill/>
          <a:ln>
            <a:noFill/>
          </a:ln>
        </p:spPr>
      </p:pic>
      <p:pic>
        <p:nvPicPr>
          <p:cNvPr id="507" name="Shape 507"/>
          <p:cNvPicPr preferRelativeResize="0"/>
          <p:nvPr/>
        </p:nvPicPr>
        <p:blipFill>
          <a:blip r:embed="rId7">
            <a:alphaModFix/>
          </a:blip>
          <a:stretch>
            <a:fillRect/>
          </a:stretch>
        </p:blipFill>
        <p:spPr>
          <a:xfrm>
            <a:off x="2511549" y="2404949"/>
            <a:ext cx="3131824" cy="2590947"/>
          </a:xfrm>
          <a:prstGeom prst="rect">
            <a:avLst/>
          </a:prstGeom>
          <a:noFill/>
          <a:ln>
            <a:noFill/>
          </a:ln>
        </p:spPr>
      </p:pic>
      <p:pic>
        <p:nvPicPr>
          <p:cNvPr id="508" name="Shape 508"/>
          <p:cNvPicPr preferRelativeResize="0"/>
          <p:nvPr/>
        </p:nvPicPr>
        <p:blipFill>
          <a:blip r:embed="rId8">
            <a:alphaModFix/>
          </a:blip>
          <a:stretch>
            <a:fillRect/>
          </a:stretch>
        </p:blipFill>
        <p:spPr>
          <a:xfrm>
            <a:off x="2511547" y="1026175"/>
            <a:ext cx="4900572" cy="3876698"/>
          </a:xfrm>
          <a:prstGeom prst="rect">
            <a:avLst/>
          </a:prstGeom>
          <a:noFill/>
          <a:ln>
            <a:noFill/>
          </a:ln>
        </p:spPr>
      </p:pic>
      <p:pic>
        <p:nvPicPr>
          <p:cNvPr id="509" name="Shape 509"/>
          <p:cNvPicPr preferRelativeResize="0"/>
          <p:nvPr/>
        </p:nvPicPr>
        <p:blipFill>
          <a:blip r:embed="rId9">
            <a:alphaModFix/>
          </a:blip>
          <a:stretch>
            <a:fillRect/>
          </a:stretch>
        </p:blipFill>
        <p:spPr>
          <a:xfrm>
            <a:off x="2192448" y="1282987"/>
            <a:ext cx="5982998" cy="3650075"/>
          </a:xfrm>
          <a:prstGeom prst="rect">
            <a:avLst/>
          </a:prstGeom>
          <a:noFill/>
          <a:ln>
            <a:noFill/>
          </a:ln>
        </p:spPr>
      </p:pic>
      <p:pic>
        <p:nvPicPr>
          <p:cNvPr id="510" name="Shape 510"/>
          <p:cNvPicPr preferRelativeResize="0"/>
          <p:nvPr/>
        </p:nvPicPr>
        <p:blipFill>
          <a:blip r:embed="rId10">
            <a:alphaModFix/>
          </a:blip>
          <a:stretch>
            <a:fillRect/>
          </a:stretch>
        </p:blipFill>
        <p:spPr>
          <a:xfrm>
            <a:off x="2404550" y="1586776"/>
            <a:ext cx="6433799" cy="3159449"/>
          </a:xfrm>
          <a:prstGeom prst="rect">
            <a:avLst/>
          </a:prstGeom>
          <a:noFill/>
          <a:ln>
            <a:noFill/>
          </a:ln>
        </p:spPr>
      </p:pic>
      <p:pic>
        <p:nvPicPr>
          <p:cNvPr id="511" name="Shape 511"/>
          <p:cNvPicPr preferRelativeResize="0"/>
          <p:nvPr/>
        </p:nvPicPr>
        <p:blipFill>
          <a:blip r:embed="rId11">
            <a:alphaModFix/>
          </a:blip>
          <a:stretch>
            <a:fillRect/>
          </a:stretch>
        </p:blipFill>
        <p:spPr>
          <a:xfrm>
            <a:off x="2644977" y="1017725"/>
            <a:ext cx="5424045" cy="3735898"/>
          </a:xfrm>
          <a:prstGeom prst="rect">
            <a:avLst/>
          </a:prstGeom>
          <a:noFill/>
          <a:ln>
            <a:noFill/>
          </a:ln>
        </p:spPr>
      </p:pic>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1000"/>
                                        <p:tgtEl>
                                          <p:spTgt spid="50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1000"/>
                                        <p:tgtEl>
                                          <p:spTgt spid="50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1000"/>
                                        <p:tgtEl>
                                          <p:spTgt spid="507"/>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1000"/>
                                        <p:tgtEl>
                                          <p:spTgt spid="504"/>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1000"/>
                                        <p:tgtEl>
                                          <p:spTgt spid="505"/>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1000"/>
                                        <p:tgtEl>
                                          <p:spTgt spid="508"/>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1000"/>
                                        <p:tgtEl>
                                          <p:spTgt spid="506"/>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1000"/>
                                        <p:tgtEl>
                                          <p:spTgt spid="509"/>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1000"/>
                                        <p:tgtEl>
                                          <p:spTgt spid="510"/>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1000"/>
                                        <p:tgtEl>
                                          <p:spTgt spid="5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5" name="Shape 515"/>
        <p:cNvGrpSpPr/>
        <p:nvPr/>
      </p:nvGrpSpPr>
      <p:grpSpPr>
        <a:xfrm>
          <a:off x="0" y="0"/>
          <a:ext cx="0" cy="0"/>
          <a:chOff x="0" y="0"/>
          <a:chExt cx="0" cy="0"/>
        </a:xfrm>
      </p:grpSpPr>
      <p:pic>
        <p:nvPicPr>
          <p:cNvPr id="516" name="Shape 516"/>
          <p:cNvPicPr preferRelativeResize="0"/>
          <p:nvPr/>
        </p:nvPicPr>
        <p:blipFill>
          <a:blip r:embed="rId3">
            <a:alphaModFix/>
          </a:blip>
          <a:stretch>
            <a:fillRect/>
          </a:stretch>
        </p:blipFill>
        <p:spPr>
          <a:xfrm>
            <a:off x="1710150" y="1042875"/>
            <a:ext cx="5723673" cy="3705874"/>
          </a:xfrm>
          <a:prstGeom prst="rect">
            <a:avLst/>
          </a:prstGeom>
          <a:noFill/>
          <a:ln>
            <a:noFill/>
          </a:ln>
        </p:spPr>
      </p:pic>
      <p:sp>
        <p:nvSpPr>
          <p:cNvPr id="517" name="Shape 517"/>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Pants Community - Summits</a:t>
            </a:r>
          </a:p>
        </p:txBody>
      </p:sp>
      <p:sp>
        <p:nvSpPr>
          <p:cNvPr id="518" name="Shape 518"/>
          <p:cNvSpPr txBox="1"/>
          <p:nvPr/>
        </p:nvSpPr>
        <p:spPr>
          <a:xfrm>
            <a:off x="6868800" y="4897050"/>
            <a:ext cx="1963500" cy="135600"/>
          </a:xfrm>
          <a:prstGeom prst="rect">
            <a:avLst/>
          </a:prstGeom>
          <a:noFill/>
          <a:ln>
            <a:noFill/>
          </a:ln>
        </p:spPr>
        <p:txBody>
          <a:bodyPr anchorCtr="0" anchor="t" bIns="91425" lIns="91425" rIns="91425" tIns="91425">
            <a:noAutofit/>
          </a:bodyPr>
          <a:lstStyle/>
          <a:p>
            <a:pPr lvl="0" rtl="0">
              <a:spcBef>
                <a:spcPts val="0"/>
              </a:spcBef>
              <a:buNone/>
            </a:pPr>
            <a:r>
              <a:rPr i="1" lang="en" sz="800">
                <a:solidFill>
                  <a:srgbClr val="F3F3F3"/>
                </a:solidFill>
              </a:rPr>
              <a:t>images from wikimedia commons</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1000"/>
                                        <p:tgtEl>
                                          <p:spTgt spid="5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2" name="Shape 522"/>
        <p:cNvGrpSpPr/>
        <p:nvPr/>
      </p:nvGrpSpPr>
      <p:grpSpPr>
        <a:xfrm>
          <a:off x="0" y="0"/>
          <a:ext cx="0" cy="0"/>
          <a:chOff x="0" y="0"/>
          <a:chExt cx="0" cy="0"/>
        </a:xfrm>
      </p:grpSpPr>
      <p:sp>
        <p:nvSpPr>
          <p:cNvPr id="523" name="Shape 523"/>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Pants Community - Velocity</a:t>
            </a:r>
          </a:p>
        </p:txBody>
      </p:sp>
      <p:pic>
        <p:nvPicPr>
          <p:cNvPr id="524" name="Shape 524"/>
          <p:cNvPicPr preferRelativeResize="0"/>
          <p:nvPr/>
        </p:nvPicPr>
        <p:blipFill>
          <a:blip r:embed="rId3">
            <a:alphaModFix/>
          </a:blip>
          <a:stretch>
            <a:fillRect/>
          </a:stretch>
        </p:blipFill>
        <p:spPr>
          <a:xfrm>
            <a:off x="311700" y="1604650"/>
            <a:ext cx="8319150" cy="2147074"/>
          </a:xfrm>
          <a:prstGeom prst="rect">
            <a:avLst/>
          </a:prstGeom>
          <a:noFill/>
          <a:ln>
            <a:noFill/>
          </a:ln>
        </p:spPr>
      </p:pic>
      <p:sp>
        <p:nvSpPr>
          <p:cNvPr id="525" name="Shape 525"/>
          <p:cNvSpPr txBox="1"/>
          <p:nvPr/>
        </p:nvSpPr>
        <p:spPr>
          <a:xfrm>
            <a:off x="3981750" y="3829650"/>
            <a:ext cx="4649100" cy="201300"/>
          </a:xfrm>
          <a:prstGeom prst="rect">
            <a:avLst/>
          </a:prstGeom>
          <a:noFill/>
          <a:ln>
            <a:noFill/>
          </a:ln>
        </p:spPr>
        <p:txBody>
          <a:bodyPr anchorCtr="0" anchor="t" bIns="91425" lIns="91425" rIns="91425" tIns="91425">
            <a:noAutofit/>
          </a:bodyPr>
          <a:lstStyle/>
          <a:p>
            <a:pPr lvl="0" rtl="0" algn="r">
              <a:spcBef>
                <a:spcPts val="0"/>
              </a:spcBef>
              <a:buNone/>
            </a:pPr>
            <a:r>
              <a:rPr i="1" lang="en" sz="1000">
                <a:solidFill>
                  <a:schemeClr val="lt2"/>
                </a:solidFill>
                <a:latin typeface="Average"/>
                <a:ea typeface="Average"/>
                <a:cs typeface="Average"/>
                <a:sym typeface="Average"/>
              </a:rPr>
              <a:t>github.com </a:t>
            </a:r>
            <a:r>
              <a:rPr i="1" lang="en" sz="1000">
                <a:solidFill>
                  <a:schemeClr val="lt2"/>
                </a:solidFill>
                <a:latin typeface="Average"/>
                <a:ea typeface="Average"/>
                <a:cs typeface="Average"/>
                <a:sym typeface="Average"/>
              </a:rPr>
              <a:t>Contributions to master, excluding merge commits</a:t>
            </a:r>
          </a:p>
        </p:txBody>
      </p:sp>
      <p:pic>
        <p:nvPicPr>
          <p:cNvPr id="526" name="Shape 526"/>
          <p:cNvPicPr preferRelativeResize="0"/>
          <p:nvPr/>
        </p:nvPicPr>
        <p:blipFill>
          <a:blip r:embed="rId4">
            <a:alphaModFix/>
          </a:blip>
          <a:stretch>
            <a:fillRect/>
          </a:stretch>
        </p:blipFill>
        <p:spPr>
          <a:xfrm>
            <a:off x="1047225" y="1164101"/>
            <a:ext cx="7049546" cy="3461825"/>
          </a:xfrm>
          <a:prstGeom prst="rect">
            <a:avLst/>
          </a:prstGeom>
          <a:noFill/>
          <a:ln>
            <a:noFill/>
          </a:ln>
        </p:spPr>
      </p:pic>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1000"/>
                                        <p:tgtEl>
                                          <p:spTgt spid="524"/>
                                        </p:tgtEl>
                                      </p:cBhvr>
                                    </p:animEffect>
                                  </p:childTnLst>
                                </p:cTn>
                              </p:par>
                              <p:par>
                                <p:cTn fill="hold" nodeType="with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1000"/>
                                        <p:tgtEl>
                                          <p:spTgt spid="5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1000"/>
                                        <p:tgtEl>
                                          <p:spTgt spid="5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0" name="Shape 530"/>
        <p:cNvGrpSpPr/>
        <p:nvPr/>
      </p:nvGrpSpPr>
      <p:grpSpPr>
        <a:xfrm>
          <a:off x="0" y="0"/>
          <a:ext cx="0" cy="0"/>
          <a:chOff x="0" y="0"/>
          <a:chExt cx="0" cy="0"/>
        </a:xfrm>
      </p:grpSpPr>
      <p:sp>
        <p:nvSpPr>
          <p:cNvPr id="531" name="Shape 531"/>
          <p:cNvSpPr txBox="1"/>
          <p:nvPr>
            <p:ph type="ctrTitle"/>
          </p:nvPr>
        </p:nvSpPr>
        <p:spPr>
          <a:xfrm>
            <a:off x="403649" y="990800"/>
            <a:ext cx="6884699" cy="1730099"/>
          </a:xfrm>
          <a:prstGeom prst="rect">
            <a:avLst/>
          </a:prstGeom>
        </p:spPr>
        <p:txBody>
          <a:bodyPr anchorCtr="0" anchor="b" bIns="91425" lIns="91425" rIns="91425" tIns="91425">
            <a:noAutofit/>
          </a:bodyPr>
          <a:lstStyle/>
          <a:p>
            <a:pPr>
              <a:spcBef>
                <a:spcPts val="0"/>
              </a:spcBef>
              <a:buNone/>
            </a:pPr>
            <a:r>
              <a:rPr lang="en"/>
              <a:t>Roadmap</a:t>
            </a:r>
          </a:p>
        </p:txBody>
      </p:sp>
      <p:sp>
        <p:nvSpPr>
          <p:cNvPr id="532" name="Shape 532"/>
          <p:cNvSpPr txBox="1"/>
          <p:nvPr>
            <p:ph idx="1" type="subTitle"/>
          </p:nvPr>
        </p:nvSpPr>
        <p:spPr>
          <a:xfrm>
            <a:off x="403650" y="3174875"/>
            <a:ext cx="6617099" cy="792600"/>
          </a:xfrm>
          <a:prstGeom prst="rect">
            <a:avLst/>
          </a:prstGeom>
        </p:spPr>
        <p:txBody>
          <a:bodyPr anchorCtr="0" anchor="t" bIns="91425" lIns="91425" rIns="91425" tIns="91425">
            <a:noAutofit/>
          </a:bodyPr>
          <a:lstStyle/>
          <a:p>
            <a:pPr>
              <a:spcBef>
                <a:spcPts val="0"/>
              </a:spcBef>
              <a:buNone/>
            </a:pPr>
            <a:r>
              <a:t/>
            </a:r>
            <a:endParaRPr/>
          </a:p>
        </p:txBody>
      </p:sp>
      <p:pic>
        <p:nvPicPr>
          <p:cNvPr id="533" name="Shape 533"/>
          <p:cNvPicPr preferRelativeResize="0"/>
          <p:nvPr/>
        </p:nvPicPr>
        <p:blipFill>
          <a:blip r:embed="rId3">
            <a:alphaModFix/>
          </a:blip>
          <a:stretch>
            <a:fillRect/>
          </a:stretch>
        </p:blipFill>
        <p:spPr>
          <a:xfrm>
            <a:off x="7680950" y="1260849"/>
            <a:ext cx="1107750" cy="2197975"/>
          </a:xfrm>
          <a:prstGeom prst="rect">
            <a:avLst/>
          </a:prstGeom>
          <a:noFill/>
          <a:ln>
            <a:noFill/>
          </a:ln>
        </p:spPr>
      </p:pic>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7" name="Shape 537"/>
        <p:cNvGrpSpPr/>
        <p:nvPr/>
      </p:nvGrpSpPr>
      <p:grpSpPr>
        <a:xfrm>
          <a:off x="0" y="0"/>
          <a:ext cx="0" cy="0"/>
          <a:chOff x="0" y="0"/>
          <a:chExt cx="0" cy="0"/>
        </a:xfrm>
      </p:grpSpPr>
      <p:sp>
        <p:nvSpPr>
          <p:cNvPr id="538" name="Shape 538"/>
          <p:cNvSpPr txBox="1"/>
          <p:nvPr>
            <p:ph type="title"/>
          </p:nvPr>
        </p:nvSpPr>
        <p:spPr>
          <a:xfrm>
            <a:off x="311700" y="445025"/>
            <a:ext cx="8520599" cy="572699"/>
          </a:xfrm>
          <a:prstGeom prst="rect">
            <a:avLst/>
          </a:prstGeom>
        </p:spPr>
        <p:txBody>
          <a:bodyPr anchorCtr="0" anchor="t" bIns="91425" lIns="91425" rIns="91425" tIns="91425">
            <a:noAutofit/>
          </a:bodyPr>
          <a:lstStyle/>
          <a:p>
            <a:pPr>
              <a:spcBef>
                <a:spcPts val="0"/>
              </a:spcBef>
              <a:buNone/>
            </a:pPr>
            <a:r>
              <a:rPr lang="en"/>
              <a:t>The Future of Pants</a:t>
            </a:r>
          </a:p>
        </p:txBody>
      </p:sp>
      <p:sp>
        <p:nvSpPr>
          <p:cNvPr id="539" name="Shape 539"/>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SzPct val="100000"/>
            </a:pPr>
            <a:r>
              <a:rPr lang="en" sz="2400"/>
              <a:t>Pants 1.0 Milestone</a:t>
            </a:r>
          </a:p>
          <a:p>
            <a:pPr indent="-228600" lvl="0" marL="457200" rtl="0">
              <a:spcBef>
                <a:spcPts val="0"/>
              </a:spcBef>
              <a:buSzPct val="100000"/>
            </a:pPr>
            <a:r>
              <a:rPr lang="en" sz="2400"/>
              <a:t>Improved Website</a:t>
            </a:r>
          </a:p>
          <a:p>
            <a:pPr indent="-228600" lvl="0" marL="457200">
              <a:spcBef>
                <a:spcPts val="0"/>
              </a:spcBef>
              <a:buSzPct val="100000"/>
            </a:pPr>
            <a:r>
              <a:rPr lang="en" sz="2400"/>
              <a:t>Plans beyond 1.0</a:t>
            </a: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3" name="Shape 543"/>
        <p:cNvGrpSpPr/>
        <p:nvPr/>
      </p:nvGrpSpPr>
      <p:grpSpPr>
        <a:xfrm>
          <a:off x="0" y="0"/>
          <a:ext cx="0" cy="0"/>
          <a:chOff x="0" y="0"/>
          <a:chExt cx="0" cy="0"/>
        </a:xfrm>
      </p:grpSpPr>
      <p:sp>
        <p:nvSpPr>
          <p:cNvPr id="544" name="Shape 544"/>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Pants 1.0 Milestone</a:t>
            </a:r>
          </a:p>
        </p:txBody>
      </p:sp>
      <p:sp>
        <p:nvSpPr>
          <p:cNvPr id="545" name="Shape 545"/>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SzPct val="100000"/>
            </a:pPr>
            <a:r>
              <a:rPr lang="en" sz="2400"/>
              <a:t>2 step install</a:t>
            </a:r>
          </a:p>
          <a:p>
            <a:pPr indent="-228600" lvl="0" marL="457200" rtl="0">
              <a:spcBef>
                <a:spcPts val="0"/>
              </a:spcBef>
              <a:buSzPct val="100000"/>
            </a:pPr>
            <a:r>
              <a:rPr lang="en" sz="2400"/>
              <a:t>Don’t pay for what you don’t use</a:t>
            </a:r>
          </a:p>
          <a:p>
            <a:pPr indent="-228600" lvl="0" marL="457200" rtl="0">
              <a:spcBef>
                <a:spcPts val="0"/>
              </a:spcBef>
              <a:buSzPct val="100000"/>
            </a:pPr>
            <a:r>
              <a:rPr lang="en" sz="2400"/>
              <a:t>Stable BUILD API</a:t>
            </a:r>
          </a:p>
          <a:p>
            <a:pPr indent="-228600" lvl="0" marL="457200" rtl="0">
              <a:spcBef>
                <a:spcPts val="0"/>
              </a:spcBef>
              <a:buSzPct val="100000"/>
            </a:pPr>
            <a:r>
              <a:rPr lang="en" sz="2400"/>
              <a:t>Stable plugin API</a:t>
            </a: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9" name="Shape 549"/>
        <p:cNvGrpSpPr/>
        <p:nvPr/>
      </p:nvGrpSpPr>
      <p:grpSpPr>
        <a:xfrm>
          <a:off x="0" y="0"/>
          <a:ext cx="0" cy="0"/>
          <a:chOff x="0" y="0"/>
          <a:chExt cx="0" cy="0"/>
        </a:xfrm>
      </p:grpSpPr>
      <p:sp>
        <p:nvSpPr>
          <p:cNvPr id="550" name="Shape 550"/>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Improved Website</a:t>
            </a:r>
          </a:p>
        </p:txBody>
      </p:sp>
      <p:pic>
        <p:nvPicPr>
          <p:cNvPr id="551" name="Shape 551"/>
          <p:cNvPicPr preferRelativeResize="0"/>
          <p:nvPr/>
        </p:nvPicPr>
        <p:blipFill>
          <a:blip r:embed="rId3">
            <a:alphaModFix/>
          </a:blip>
          <a:stretch>
            <a:fillRect/>
          </a:stretch>
        </p:blipFill>
        <p:spPr>
          <a:xfrm>
            <a:off x="1050599" y="1163450"/>
            <a:ext cx="7042801" cy="3664201"/>
          </a:xfrm>
          <a:prstGeom prst="rect">
            <a:avLst/>
          </a:prstGeom>
          <a:noFill/>
          <a:ln>
            <a:noFill/>
          </a:ln>
        </p:spPr>
      </p:pic>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5" name="Shape 555"/>
        <p:cNvGrpSpPr/>
        <p:nvPr/>
      </p:nvGrpSpPr>
      <p:grpSpPr>
        <a:xfrm>
          <a:off x="0" y="0"/>
          <a:ext cx="0" cy="0"/>
          <a:chOff x="0" y="0"/>
          <a:chExt cx="0" cy="0"/>
        </a:xfrm>
      </p:grpSpPr>
      <p:sp>
        <p:nvSpPr>
          <p:cNvPr id="556" name="Shape 556"/>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Plans Beyond 1.0</a:t>
            </a:r>
          </a:p>
        </p:txBody>
      </p:sp>
      <p:sp>
        <p:nvSpPr>
          <p:cNvPr id="557" name="Shape 557"/>
          <p:cNvSpPr txBox="1"/>
          <p:nvPr>
            <p:ph idx="1" type="body"/>
          </p:nvPr>
        </p:nvSpPr>
        <p:spPr>
          <a:xfrm>
            <a:off x="311700" y="1152475"/>
            <a:ext cx="8520599" cy="3416400"/>
          </a:xfrm>
          <a:prstGeom prst="rect">
            <a:avLst/>
          </a:prstGeom>
        </p:spPr>
        <p:txBody>
          <a:bodyPr anchorCtr="0" anchor="t" bIns="91425" lIns="91425" rIns="91425" tIns="91425">
            <a:noAutofit/>
          </a:bodyPr>
          <a:lstStyle/>
          <a:p>
            <a:pPr indent="-228600" lvl="0" marL="457200" rtl="0">
              <a:spcBef>
                <a:spcPts val="0"/>
              </a:spcBef>
              <a:buSzPct val="100000"/>
            </a:pPr>
            <a:r>
              <a:rPr lang="en" sz="2400"/>
              <a:t>BUILD language</a:t>
            </a:r>
          </a:p>
          <a:p>
            <a:pPr indent="-228600" lvl="0" marL="457200" rtl="0">
              <a:spcBef>
                <a:spcPts val="0"/>
              </a:spcBef>
              <a:buSzPct val="100000"/>
            </a:pPr>
            <a:r>
              <a:rPr lang="en" sz="2400"/>
              <a:t>Pants daemon</a:t>
            </a:r>
          </a:p>
          <a:p>
            <a:pPr indent="-228600" lvl="0" marL="457200" rtl="0">
              <a:spcBef>
                <a:spcPts val="0"/>
              </a:spcBef>
              <a:buSzPct val="100000"/>
            </a:pPr>
            <a:r>
              <a:rPr lang="en" sz="2400"/>
              <a:t>Use all your cores</a:t>
            </a:r>
          </a:p>
          <a:p>
            <a:pPr indent="-228600" lvl="0" marL="457200" rtl="0">
              <a:spcBef>
                <a:spcPts val="0"/>
              </a:spcBef>
              <a:buSzPct val="100000"/>
            </a:pPr>
            <a:r>
              <a:rPr lang="en" sz="2400"/>
              <a:t>Use other folks cores</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4" name="Shape 94"/>
        <p:cNvGrpSpPr/>
        <p:nvPr/>
      </p:nvGrpSpPr>
      <p:grpSpPr>
        <a:xfrm>
          <a:off x="0" y="0"/>
          <a:ext cx="0" cy="0"/>
          <a:chOff x="0" y="0"/>
          <a:chExt cx="0" cy="0"/>
        </a:xfrm>
      </p:grpSpPr>
      <p:sp>
        <p:nvSpPr>
          <p:cNvPr id="95" name="Shape 95"/>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What is pants?</a:t>
            </a:r>
          </a:p>
        </p:txBody>
      </p:sp>
      <p:sp>
        <p:nvSpPr>
          <p:cNvPr id="96" name="Shape 96"/>
          <p:cNvSpPr txBox="1"/>
          <p:nvPr/>
        </p:nvSpPr>
        <p:spPr>
          <a:xfrm>
            <a:off x="3190675" y="3058400"/>
            <a:ext cx="879299" cy="443700"/>
          </a:xfrm>
          <a:prstGeom prst="rect">
            <a:avLst/>
          </a:prstGeom>
          <a:noFill/>
          <a:ln>
            <a:noFill/>
          </a:ln>
        </p:spPr>
        <p:txBody>
          <a:bodyPr anchorCtr="0" anchor="t" bIns="91425" lIns="91425" rIns="91425" tIns="91425">
            <a:noAutofit/>
          </a:bodyPr>
          <a:lstStyle/>
          <a:p>
            <a:pPr>
              <a:spcBef>
                <a:spcPts val="0"/>
              </a:spcBef>
              <a:buNone/>
            </a:pPr>
            <a:r>
              <a:t/>
            </a:r>
            <a:endParaRPr/>
          </a:p>
        </p:txBody>
      </p:sp>
      <p:pic>
        <p:nvPicPr>
          <p:cNvPr id="97" name="Shape 97"/>
          <p:cNvPicPr preferRelativeResize="0"/>
          <p:nvPr/>
        </p:nvPicPr>
        <p:blipFill>
          <a:blip r:embed="rId3">
            <a:alphaModFix/>
          </a:blip>
          <a:stretch>
            <a:fillRect/>
          </a:stretch>
        </p:blipFill>
        <p:spPr>
          <a:xfrm>
            <a:off x="706891" y="1545204"/>
            <a:ext cx="4968549" cy="1678250"/>
          </a:xfrm>
          <a:prstGeom prst="rect">
            <a:avLst/>
          </a:prstGeom>
          <a:noFill/>
          <a:ln>
            <a:noFill/>
          </a:ln>
        </p:spPr>
      </p:pic>
      <p:pic>
        <p:nvPicPr>
          <p:cNvPr id="98" name="Shape 98"/>
          <p:cNvPicPr preferRelativeResize="0"/>
          <p:nvPr/>
        </p:nvPicPr>
        <p:blipFill>
          <a:blip r:embed="rId4">
            <a:alphaModFix/>
          </a:blip>
          <a:stretch>
            <a:fillRect/>
          </a:stretch>
        </p:blipFill>
        <p:spPr>
          <a:xfrm>
            <a:off x="3672717" y="1609305"/>
            <a:ext cx="4656925" cy="2883250"/>
          </a:xfrm>
          <a:prstGeom prst="rect">
            <a:avLst/>
          </a:prstGeom>
          <a:noFill/>
          <a:ln>
            <a:noFill/>
          </a:ln>
        </p:spPr>
      </p:pic>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1" name="Shape 561"/>
        <p:cNvGrpSpPr/>
        <p:nvPr/>
      </p:nvGrpSpPr>
      <p:grpSpPr>
        <a:xfrm>
          <a:off x="0" y="0"/>
          <a:ext cx="0" cy="0"/>
          <a:chOff x="0" y="0"/>
          <a:chExt cx="0" cy="0"/>
        </a:xfrm>
      </p:grpSpPr>
      <p:sp>
        <p:nvSpPr>
          <p:cNvPr id="562" name="Shape 562"/>
          <p:cNvSpPr txBox="1"/>
          <p:nvPr>
            <p:ph type="title"/>
          </p:nvPr>
        </p:nvSpPr>
        <p:spPr>
          <a:xfrm>
            <a:off x="671250" y="2141250"/>
            <a:ext cx="7852199" cy="861000"/>
          </a:xfrm>
          <a:prstGeom prst="rect">
            <a:avLst/>
          </a:prstGeom>
        </p:spPr>
        <p:txBody>
          <a:bodyPr anchorCtr="0" anchor="ctr" bIns="91425" lIns="91425" rIns="91425" tIns="91425">
            <a:noAutofit/>
          </a:bodyPr>
          <a:lstStyle/>
          <a:p>
            <a:pPr>
              <a:spcBef>
                <a:spcPts val="0"/>
              </a:spcBef>
              <a:buNone/>
            </a:pPr>
            <a:r>
              <a:rPr lang="en"/>
              <a:t>Thank you!</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 name="Shape 102"/>
        <p:cNvGrpSpPr/>
        <p:nvPr/>
      </p:nvGrpSpPr>
      <p:grpSpPr>
        <a:xfrm>
          <a:off x="0" y="0"/>
          <a:ext cx="0" cy="0"/>
          <a:chOff x="0" y="0"/>
          <a:chExt cx="0" cy="0"/>
        </a:xfrm>
      </p:grpSpPr>
      <p:sp>
        <p:nvSpPr>
          <p:cNvPr id="103" name="Shape 103"/>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Why would we write this?</a:t>
            </a:r>
          </a:p>
        </p:txBody>
      </p:sp>
      <p:sp>
        <p:nvSpPr>
          <p:cNvPr id="104" name="Shape 104"/>
          <p:cNvSpPr txBox="1"/>
          <p:nvPr>
            <p:ph idx="1" type="body"/>
          </p:nvPr>
        </p:nvSpPr>
        <p:spPr>
          <a:xfrm>
            <a:off x="614800" y="1299600"/>
            <a:ext cx="8004899" cy="3439800"/>
          </a:xfrm>
          <a:prstGeom prst="rect">
            <a:avLst/>
          </a:prstGeom>
        </p:spPr>
        <p:txBody>
          <a:bodyPr anchorCtr="0" anchor="t" bIns="91425" lIns="91425" rIns="91425" tIns="91425">
            <a:noAutofit/>
          </a:bodyPr>
          <a:lstStyle/>
          <a:p>
            <a:pPr indent="-228600" lvl="0" marL="457200" rtl="0">
              <a:spcBef>
                <a:spcPts val="0"/>
              </a:spcBef>
              <a:buSzPct val="100000"/>
            </a:pPr>
            <a:r>
              <a:rPr lang="en" sz="2400"/>
              <a:t>Fine grained dependencies</a:t>
            </a:r>
          </a:p>
          <a:p>
            <a:pPr lvl="0" rtl="0">
              <a:spcBef>
                <a:spcPts val="0"/>
              </a:spcBef>
              <a:buNone/>
            </a:pPr>
            <a:r>
              <a:t/>
            </a:r>
            <a:endParaRPr sz="2400"/>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8" name="Shape 108"/>
        <p:cNvGrpSpPr/>
        <p:nvPr/>
      </p:nvGrpSpPr>
      <p:grpSpPr>
        <a:xfrm>
          <a:off x="0" y="0"/>
          <a:ext cx="0" cy="0"/>
          <a:chOff x="0" y="0"/>
          <a:chExt cx="0" cy="0"/>
        </a:xfrm>
      </p:grpSpPr>
      <p:sp>
        <p:nvSpPr>
          <p:cNvPr id="109" name="Shape 109"/>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Why would we write this?</a:t>
            </a:r>
          </a:p>
        </p:txBody>
      </p:sp>
      <p:sp>
        <p:nvSpPr>
          <p:cNvPr id="110" name="Shape 110"/>
          <p:cNvSpPr txBox="1"/>
          <p:nvPr>
            <p:ph idx="1" type="body"/>
          </p:nvPr>
        </p:nvSpPr>
        <p:spPr>
          <a:xfrm>
            <a:off x="614800" y="1299600"/>
            <a:ext cx="8004899" cy="3439800"/>
          </a:xfrm>
          <a:prstGeom prst="rect">
            <a:avLst/>
          </a:prstGeom>
        </p:spPr>
        <p:txBody>
          <a:bodyPr anchorCtr="0" anchor="t" bIns="91425" lIns="91425" rIns="91425" tIns="91425">
            <a:noAutofit/>
          </a:bodyPr>
          <a:lstStyle/>
          <a:p>
            <a:pPr indent="-228600" lvl="0" marL="457200" rtl="0">
              <a:spcBef>
                <a:spcPts val="0"/>
              </a:spcBef>
              <a:buSzPct val="100000"/>
            </a:pPr>
            <a:r>
              <a:rPr lang="en" sz="2400"/>
              <a:t>Fine grained dependencies</a:t>
            </a:r>
          </a:p>
          <a:p>
            <a:pPr indent="457200" rtl="0">
              <a:lnSpc>
                <a:spcPct val="100000"/>
              </a:lnSpc>
              <a:spcBef>
                <a:spcPts val="0"/>
              </a:spcBef>
              <a:buNone/>
            </a:pPr>
            <a:r>
              <a:rPr lang="en" sz="1400">
                <a:latin typeface="Courier New"/>
                <a:ea typeface="Courier New"/>
                <a:cs typeface="Courier New"/>
                <a:sym typeface="Courier New"/>
              </a:rPr>
              <a:t>$ ./pants list --provides | wc -l</a:t>
            </a:r>
          </a:p>
          <a:p>
            <a:pPr indent="457200" lvl="0" rtl="0">
              <a:lnSpc>
                <a:spcPct val="100000"/>
              </a:lnSpc>
              <a:spcBef>
                <a:spcPts val="0"/>
              </a:spcBef>
              <a:buNone/>
            </a:pPr>
            <a:r>
              <a:rPr lang="en" sz="1400">
                <a:latin typeface="Courier New"/>
                <a:ea typeface="Courier New"/>
                <a:cs typeface="Courier New"/>
                <a:sym typeface="Courier New"/>
              </a:rPr>
              <a:t>82</a:t>
            </a:r>
          </a:p>
          <a:p>
            <a:pPr lvl="0" rtl="0">
              <a:spcBef>
                <a:spcPts val="0"/>
              </a:spcBef>
              <a:buNone/>
            </a:pPr>
            <a:r>
              <a:t/>
            </a:r>
            <a:endParaRPr sz="2400"/>
          </a:p>
          <a:p>
            <a:pPr lvl="0" rtl="0">
              <a:spcBef>
                <a:spcPts val="0"/>
              </a:spcBef>
              <a:buNone/>
            </a:pPr>
            <a:r>
              <a:t/>
            </a:r>
            <a:endParaRPr sz="2400"/>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4" name="Shape 114"/>
        <p:cNvGrpSpPr/>
        <p:nvPr/>
      </p:nvGrpSpPr>
      <p:grpSpPr>
        <a:xfrm>
          <a:off x="0" y="0"/>
          <a:ext cx="0" cy="0"/>
          <a:chOff x="0" y="0"/>
          <a:chExt cx="0" cy="0"/>
        </a:xfrm>
      </p:grpSpPr>
      <p:sp>
        <p:nvSpPr>
          <p:cNvPr id="115" name="Shape 115"/>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Why would we write this?</a:t>
            </a:r>
          </a:p>
        </p:txBody>
      </p:sp>
      <p:sp>
        <p:nvSpPr>
          <p:cNvPr id="116" name="Shape 116"/>
          <p:cNvSpPr txBox="1"/>
          <p:nvPr>
            <p:ph idx="1" type="body"/>
          </p:nvPr>
        </p:nvSpPr>
        <p:spPr>
          <a:xfrm>
            <a:off x="614800" y="1299600"/>
            <a:ext cx="8004899" cy="3439800"/>
          </a:xfrm>
          <a:prstGeom prst="rect">
            <a:avLst/>
          </a:prstGeom>
        </p:spPr>
        <p:txBody>
          <a:bodyPr anchorCtr="0" anchor="t" bIns="91425" lIns="91425" rIns="91425" tIns="91425">
            <a:noAutofit/>
          </a:bodyPr>
          <a:lstStyle/>
          <a:p>
            <a:pPr indent="-228600" lvl="0" marL="457200" rtl="0">
              <a:spcBef>
                <a:spcPts val="0"/>
              </a:spcBef>
              <a:buSzPct val="100000"/>
            </a:pPr>
            <a:r>
              <a:rPr lang="en" sz="2400"/>
              <a:t>Fine grained dependencies</a:t>
            </a:r>
          </a:p>
          <a:p>
            <a:pPr indent="457200" lvl="0" rtl="0">
              <a:lnSpc>
                <a:spcPct val="100000"/>
              </a:lnSpc>
              <a:spcBef>
                <a:spcPts val="0"/>
              </a:spcBef>
              <a:buNone/>
            </a:pPr>
            <a:r>
              <a:rPr lang="en" sz="1400">
                <a:latin typeface="Courier New"/>
                <a:ea typeface="Courier New"/>
                <a:cs typeface="Courier New"/>
                <a:sym typeface="Courier New"/>
              </a:rPr>
              <a:t>$ ./pants list --provides | wc -l</a:t>
            </a:r>
          </a:p>
          <a:p>
            <a:pPr indent="457200" lvl="0" rtl="0">
              <a:lnSpc>
                <a:spcPct val="100000"/>
              </a:lnSpc>
              <a:spcBef>
                <a:spcPts val="0"/>
              </a:spcBef>
              <a:buNone/>
            </a:pPr>
            <a:r>
              <a:rPr lang="en" sz="1400">
                <a:latin typeface="Courier New"/>
                <a:ea typeface="Courier New"/>
                <a:cs typeface="Courier New"/>
                <a:sym typeface="Courier New"/>
              </a:rPr>
              <a:t>82</a:t>
            </a:r>
          </a:p>
          <a:p>
            <a:pPr indent="-228600" lvl="0" marL="457200" rtl="0">
              <a:spcBef>
                <a:spcPts val="0"/>
              </a:spcBef>
              <a:buSzPct val="100000"/>
            </a:pPr>
            <a:r>
              <a:rPr lang="en" sz="2400"/>
              <a:t>Community</a:t>
            </a:r>
          </a:p>
          <a:p>
            <a:pPr lvl="0" rtl="0">
              <a:spcBef>
                <a:spcPts val="0"/>
              </a:spcBef>
              <a:buNone/>
            </a:pPr>
            <a:r>
              <a:t/>
            </a:r>
            <a:endParaRPr sz="2400"/>
          </a:p>
          <a:p>
            <a:pPr lvl="0" rtl="0">
              <a:spcBef>
                <a:spcPts val="0"/>
              </a:spcBef>
              <a:buNone/>
            </a:pPr>
            <a:r>
              <a:t/>
            </a:r>
            <a:endParaRPr sz="2400"/>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 name="Shape 120"/>
        <p:cNvGrpSpPr/>
        <p:nvPr/>
      </p:nvGrpSpPr>
      <p:grpSpPr>
        <a:xfrm>
          <a:off x="0" y="0"/>
          <a:ext cx="0" cy="0"/>
          <a:chOff x="0" y="0"/>
          <a:chExt cx="0" cy="0"/>
        </a:xfrm>
      </p:grpSpPr>
      <p:sp>
        <p:nvSpPr>
          <p:cNvPr id="121" name="Shape 121"/>
          <p:cNvSpPr txBox="1"/>
          <p:nvPr>
            <p:ph type="title"/>
          </p:nvPr>
        </p:nvSpPr>
        <p:spPr>
          <a:xfrm>
            <a:off x="311700" y="445025"/>
            <a:ext cx="8520599" cy="572699"/>
          </a:xfrm>
          <a:prstGeom prst="rect">
            <a:avLst/>
          </a:prstGeom>
        </p:spPr>
        <p:txBody>
          <a:bodyPr anchorCtr="0" anchor="t" bIns="91425" lIns="91425" rIns="91425" tIns="91425">
            <a:noAutofit/>
          </a:bodyPr>
          <a:lstStyle/>
          <a:p>
            <a:pPr lvl="0" rtl="0">
              <a:spcBef>
                <a:spcPts val="0"/>
              </a:spcBef>
              <a:buNone/>
            </a:pPr>
            <a:r>
              <a:rPr lang="en"/>
              <a:t>Why would we write this?</a:t>
            </a:r>
          </a:p>
        </p:txBody>
      </p:sp>
      <p:sp>
        <p:nvSpPr>
          <p:cNvPr id="122" name="Shape 122"/>
          <p:cNvSpPr txBox="1"/>
          <p:nvPr>
            <p:ph idx="1" type="body"/>
          </p:nvPr>
        </p:nvSpPr>
        <p:spPr>
          <a:xfrm>
            <a:off x="614800" y="1299600"/>
            <a:ext cx="8004899" cy="3439800"/>
          </a:xfrm>
          <a:prstGeom prst="rect">
            <a:avLst/>
          </a:prstGeom>
        </p:spPr>
        <p:txBody>
          <a:bodyPr anchorCtr="0" anchor="t" bIns="91425" lIns="91425" rIns="91425" tIns="91425">
            <a:noAutofit/>
          </a:bodyPr>
          <a:lstStyle/>
          <a:p>
            <a:pPr indent="-228600" lvl="0" marL="457200" rtl="0">
              <a:spcBef>
                <a:spcPts val="0"/>
              </a:spcBef>
              <a:buSzPct val="100000"/>
            </a:pPr>
            <a:r>
              <a:rPr lang="en" sz="2400"/>
              <a:t>Fine grained dependencies</a:t>
            </a:r>
          </a:p>
          <a:p>
            <a:pPr indent="457200" lvl="0" rtl="0">
              <a:lnSpc>
                <a:spcPct val="100000"/>
              </a:lnSpc>
              <a:spcBef>
                <a:spcPts val="0"/>
              </a:spcBef>
              <a:buNone/>
            </a:pPr>
            <a:r>
              <a:rPr lang="en" sz="1400">
                <a:latin typeface="Courier New"/>
                <a:ea typeface="Courier New"/>
                <a:cs typeface="Courier New"/>
                <a:sym typeface="Courier New"/>
              </a:rPr>
              <a:t>$ ./pants list --provides | wc -l</a:t>
            </a:r>
          </a:p>
          <a:p>
            <a:pPr indent="457200" lvl="0" rtl="0">
              <a:lnSpc>
                <a:spcPct val="100000"/>
              </a:lnSpc>
              <a:spcBef>
                <a:spcPts val="0"/>
              </a:spcBef>
              <a:buNone/>
            </a:pPr>
            <a:r>
              <a:rPr lang="en" sz="1400">
                <a:latin typeface="Courier New"/>
                <a:ea typeface="Courier New"/>
                <a:cs typeface="Courier New"/>
                <a:sym typeface="Courier New"/>
              </a:rPr>
              <a:t>82</a:t>
            </a:r>
          </a:p>
          <a:p>
            <a:pPr indent="-228600" lvl="0" marL="457200" rtl="0">
              <a:spcBef>
                <a:spcPts val="0"/>
              </a:spcBef>
              <a:buSzPct val="100000"/>
            </a:pPr>
            <a:r>
              <a:rPr lang="en" sz="2400"/>
              <a:t>Community</a:t>
            </a:r>
          </a:p>
          <a:p>
            <a:pPr lvl="0" rtl="0">
              <a:spcBef>
                <a:spcPts val="0"/>
              </a:spcBef>
              <a:buNone/>
            </a:pPr>
            <a:r>
              <a:t/>
            </a:r>
            <a:endParaRPr sz="2400"/>
          </a:p>
          <a:p>
            <a:pPr lvl="0" rtl="0">
              <a:spcBef>
                <a:spcPts val="0"/>
              </a:spcBef>
              <a:buNone/>
            </a:pPr>
            <a:r>
              <a:t/>
            </a:r>
            <a:endParaRPr sz="2400"/>
          </a:p>
        </p:txBody>
      </p:sp>
      <p:pic>
        <p:nvPicPr>
          <p:cNvPr id="123" name="Shape 123"/>
          <p:cNvPicPr preferRelativeResize="0"/>
          <p:nvPr/>
        </p:nvPicPr>
        <p:blipFill>
          <a:blip r:embed="rId3">
            <a:alphaModFix/>
          </a:blip>
          <a:stretch>
            <a:fillRect/>
          </a:stretch>
        </p:blipFill>
        <p:spPr>
          <a:xfrm>
            <a:off x="1182458" y="3455004"/>
            <a:ext cx="704283" cy="572589"/>
          </a:xfrm>
          <a:prstGeom prst="rect">
            <a:avLst/>
          </a:prstGeom>
          <a:noFill/>
          <a:ln>
            <a:noFill/>
          </a:ln>
        </p:spPr>
      </p:pic>
      <p:pic>
        <p:nvPicPr>
          <p:cNvPr id="124" name="Shape 124"/>
          <p:cNvPicPr preferRelativeResize="0"/>
          <p:nvPr/>
        </p:nvPicPr>
        <p:blipFill rotWithShape="1">
          <a:blip r:embed="rId4">
            <a:alphaModFix/>
          </a:blip>
          <a:srcRect b="19066" l="18298" r="18820" t="19980"/>
          <a:stretch/>
        </p:blipFill>
        <p:spPr>
          <a:xfrm>
            <a:off x="3201068" y="3427957"/>
            <a:ext cx="647732" cy="627835"/>
          </a:xfrm>
          <a:prstGeom prst="rect">
            <a:avLst/>
          </a:prstGeom>
          <a:noFill/>
          <a:ln>
            <a:noFill/>
          </a:ln>
        </p:spPr>
      </p:pic>
      <p:grpSp>
        <p:nvGrpSpPr>
          <p:cNvPr id="125" name="Shape 125"/>
          <p:cNvGrpSpPr/>
          <p:nvPr/>
        </p:nvGrpSpPr>
        <p:grpSpPr>
          <a:xfrm>
            <a:off x="2072521" y="3239928"/>
            <a:ext cx="861625" cy="1030074"/>
            <a:chOff x="5769500" y="1455772"/>
            <a:chExt cx="861625" cy="1030074"/>
          </a:xfrm>
        </p:grpSpPr>
        <p:grpSp>
          <p:nvGrpSpPr>
            <p:cNvPr id="126" name="Shape 126"/>
            <p:cNvGrpSpPr/>
            <p:nvPr/>
          </p:nvGrpSpPr>
          <p:grpSpPr>
            <a:xfrm>
              <a:off x="5998250" y="1710675"/>
              <a:ext cx="357900" cy="462774"/>
              <a:chOff x="5998250" y="1710675"/>
              <a:chExt cx="357900" cy="462774"/>
            </a:xfrm>
          </p:grpSpPr>
          <p:sp>
            <p:nvSpPr>
              <p:cNvPr id="127" name="Shape 127"/>
              <p:cNvSpPr/>
              <p:nvPr/>
            </p:nvSpPr>
            <p:spPr>
              <a:xfrm>
                <a:off x="5998250" y="1710675"/>
                <a:ext cx="326700" cy="3401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128" name="Shape 128"/>
              <p:cNvSpPr/>
              <p:nvPr/>
            </p:nvSpPr>
            <p:spPr>
              <a:xfrm>
                <a:off x="6074450" y="1710675"/>
                <a:ext cx="281700" cy="185700"/>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129" name="Shape 129"/>
              <p:cNvSpPr/>
              <p:nvPr/>
            </p:nvSpPr>
            <p:spPr>
              <a:xfrm>
                <a:off x="5998250" y="1970650"/>
                <a:ext cx="155400" cy="144000"/>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130" name="Shape 130"/>
              <p:cNvSpPr/>
              <p:nvPr/>
            </p:nvSpPr>
            <p:spPr>
              <a:xfrm>
                <a:off x="5998250" y="2046850"/>
                <a:ext cx="86099" cy="1265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grpSp>
        <p:pic>
          <p:nvPicPr>
            <p:cNvPr id="131" name="Shape 131"/>
            <p:cNvPicPr preferRelativeResize="0"/>
            <p:nvPr/>
          </p:nvPicPr>
          <p:blipFill>
            <a:blip r:embed="rId5">
              <a:alphaModFix/>
            </a:blip>
            <a:stretch>
              <a:fillRect/>
            </a:stretch>
          </p:blipFill>
          <p:spPr>
            <a:xfrm>
              <a:off x="5769500" y="1455772"/>
              <a:ext cx="861625" cy="1030074"/>
            </a:xfrm>
            <a:prstGeom prst="rect">
              <a:avLst/>
            </a:prstGeom>
            <a:noFill/>
            <a:ln>
              <a:noFill/>
            </a:ln>
          </p:spPr>
        </p:pic>
      </p:gr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