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7"/>
  </p:notesMasterIdLst>
  <p:handoutMasterIdLst>
    <p:handoutMasterId r:id="rId58"/>
  </p:handoutMasterIdLst>
  <p:sldIdLst>
    <p:sldId id="286" r:id="rId2"/>
    <p:sldId id="372" r:id="rId3"/>
    <p:sldId id="390" r:id="rId4"/>
    <p:sldId id="378" r:id="rId5"/>
    <p:sldId id="367" r:id="rId6"/>
    <p:sldId id="403" r:id="rId7"/>
    <p:sldId id="404" r:id="rId8"/>
    <p:sldId id="405" r:id="rId9"/>
    <p:sldId id="406" r:id="rId10"/>
    <p:sldId id="368" r:id="rId11"/>
    <p:sldId id="377" r:id="rId12"/>
    <p:sldId id="290" r:id="rId13"/>
    <p:sldId id="338" r:id="rId14"/>
    <p:sldId id="330" r:id="rId15"/>
    <p:sldId id="331" r:id="rId16"/>
    <p:sldId id="332" r:id="rId17"/>
    <p:sldId id="333" r:id="rId18"/>
    <p:sldId id="329" r:id="rId19"/>
    <p:sldId id="359" r:id="rId20"/>
    <p:sldId id="415" r:id="rId21"/>
    <p:sldId id="416" r:id="rId22"/>
    <p:sldId id="418" r:id="rId23"/>
    <p:sldId id="422" r:id="rId24"/>
    <p:sldId id="408" r:id="rId25"/>
    <p:sldId id="420" r:id="rId26"/>
    <p:sldId id="411" r:id="rId27"/>
    <p:sldId id="412" r:id="rId28"/>
    <p:sldId id="414" r:id="rId29"/>
    <p:sldId id="364" r:id="rId30"/>
    <p:sldId id="363" r:id="rId31"/>
    <p:sldId id="298" r:id="rId32"/>
    <p:sldId id="438" r:id="rId33"/>
    <p:sldId id="439" r:id="rId34"/>
    <p:sldId id="440" r:id="rId35"/>
    <p:sldId id="441" r:id="rId36"/>
    <p:sldId id="442" r:id="rId37"/>
    <p:sldId id="299" r:id="rId38"/>
    <p:sldId id="365" r:id="rId39"/>
    <p:sldId id="380" r:id="rId40"/>
    <p:sldId id="386" r:id="rId41"/>
    <p:sldId id="419" r:id="rId42"/>
    <p:sldId id="379" r:id="rId43"/>
    <p:sldId id="313" r:id="rId44"/>
    <p:sldId id="392" r:id="rId45"/>
    <p:sldId id="391" r:id="rId46"/>
    <p:sldId id="393" r:id="rId47"/>
    <p:sldId id="394" r:id="rId48"/>
    <p:sldId id="396" r:id="rId49"/>
    <p:sldId id="397" r:id="rId50"/>
    <p:sldId id="401" r:id="rId51"/>
    <p:sldId id="402" r:id="rId52"/>
    <p:sldId id="436" r:id="rId53"/>
    <p:sldId id="435" r:id="rId54"/>
    <p:sldId id="437" r:id="rId55"/>
    <p:sldId id="325" r:id="rId5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E1523"/>
    <a:srgbClr val="D7001A"/>
    <a:srgbClr val="CCCCCC"/>
    <a:srgbClr val="333333"/>
    <a:srgbClr val="FD7505"/>
    <a:srgbClr val="16AEB0"/>
    <a:srgbClr val="609E0E"/>
    <a:srgbClr val="FEB91D"/>
    <a:srgbClr val="E1001F"/>
    <a:srgbClr val="129DD8"/>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546" autoAdjust="0"/>
    <p:restoredTop sz="74839" autoAdjust="0"/>
  </p:normalViewPr>
  <p:slideViewPr>
    <p:cSldViewPr snapToGrid="0" snapToObjects="1" showGuides="1">
      <p:cViewPr>
        <p:scale>
          <a:sx n="100" d="100"/>
          <a:sy n="100" d="100"/>
        </p:scale>
        <p:origin x="-1360" y="-240"/>
      </p:cViewPr>
      <p:guideLst>
        <p:guide orient="horz" pos="3061"/>
        <p:guide pos="5581"/>
        <p:guide pos="180"/>
        <p:guide pos="5433"/>
      </p:guideLst>
    </p:cSldViewPr>
  </p:slideViewPr>
  <p:outlineViewPr>
    <p:cViewPr>
      <p:scale>
        <a:sx n="33" d="100"/>
        <a:sy n="33" d="100"/>
      </p:scale>
      <p:origin x="0" y="25504"/>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84" d="100"/>
          <a:sy n="84" d="100"/>
        </p:scale>
        <p:origin x="-2448"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notesMaster" Target="notesMasters/notesMaster1.xml"/><Relationship Id="rId58" Type="http://schemas.openxmlformats.org/officeDocument/2006/relationships/handoutMaster" Target="handoutMasters/handoutMaster1.xml"/><Relationship Id="rId59" Type="http://schemas.openxmlformats.org/officeDocument/2006/relationships/printerSettings" Target="printerSettings/printerSettings1.bin"/><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presProps" Target="presProps.xml"/><Relationship Id="rId61" Type="http://schemas.openxmlformats.org/officeDocument/2006/relationships/viewProps" Target="viewProps.xml"/><Relationship Id="rId62"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5389E1E-C654-E943-9883-792E99AD7287}" type="datetimeFigureOut">
              <a:rPr lang="en-US" smtClean="0"/>
              <a:t>10/28/15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550E822-5F4D-874B-B26E-81691243670C}" type="slidenum">
              <a:rPr lang="en-US" smtClean="0"/>
              <a:t>‹#›</a:t>
            </a:fld>
            <a:endParaRPr lang="en-US"/>
          </a:p>
        </p:txBody>
      </p:sp>
    </p:spTree>
    <p:extLst>
      <p:ext uri="{BB962C8B-B14F-4D97-AF65-F5344CB8AC3E}">
        <p14:creationId xmlns:p14="http://schemas.microsoft.com/office/powerpoint/2010/main" val="36464561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920D99B-2862-464A-984E-65BFC5FC0BBC}" type="datetimeFigureOut">
              <a:rPr lang="en-US" smtClean="0"/>
              <a:t>10/28/15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9351FC-18D6-4741-8EEB-9FDB1F020AAC}" type="slidenum">
              <a:rPr lang="en-US" smtClean="0"/>
              <a:t>‹#›</a:t>
            </a:fld>
            <a:endParaRPr lang="en-US"/>
          </a:p>
        </p:txBody>
      </p:sp>
    </p:spTree>
    <p:extLst>
      <p:ext uri="{BB962C8B-B14F-4D97-AF65-F5344CB8AC3E}">
        <p14:creationId xmlns:p14="http://schemas.microsoft.com/office/powerpoint/2010/main" val="107617059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In today’s world of agile business, Java developers and organizations benefit when JSON-based </a:t>
            </a:r>
            <a:r>
              <a:rPr lang="en-US" sz="1200" b="0" i="0" kern="1200" dirty="0" err="1" smtClean="0">
                <a:solidFill>
                  <a:schemeClr val="tx1"/>
                </a:solidFill>
                <a:effectLst/>
                <a:latin typeface="+mn-lt"/>
                <a:ea typeface="+mn-ea"/>
                <a:cs typeface="+mn-cs"/>
              </a:rPr>
              <a:t>NoSQL</a:t>
            </a:r>
            <a:r>
              <a:rPr lang="en-US" sz="1200" b="0" i="0" kern="1200" dirty="0" smtClean="0">
                <a:solidFill>
                  <a:schemeClr val="tx1"/>
                </a:solidFill>
                <a:effectLst/>
                <a:latin typeface="+mn-lt"/>
                <a:ea typeface="+mn-ea"/>
                <a:cs typeface="+mn-cs"/>
              </a:rPr>
              <a:t> databases and SQL-based querying come together. </a:t>
            </a:r>
            <a:r>
              <a:rPr lang="en-US" sz="1200" b="0" i="0" kern="1200" dirty="0" err="1" smtClean="0">
                <a:solidFill>
                  <a:schemeClr val="tx1"/>
                </a:solidFill>
                <a:effectLst/>
                <a:latin typeface="+mn-lt"/>
                <a:ea typeface="+mn-ea"/>
                <a:cs typeface="+mn-cs"/>
              </a:rPr>
              <a:t>NoSQL</a:t>
            </a:r>
            <a:r>
              <a:rPr lang="en-US" sz="1200" b="0" i="0" kern="1200" dirty="0" smtClean="0">
                <a:solidFill>
                  <a:schemeClr val="tx1"/>
                </a:solidFill>
                <a:effectLst/>
                <a:latin typeface="+mn-lt"/>
                <a:ea typeface="+mn-ea"/>
                <a:cs typeface="+mn-cs"/>
              </a:rPr>
              <a:t> provides schema flexibility and elastic scaling. SQL provides expressive, independent data access. Java developers need to deliver apps that readily evolve, perform, and scale with changing business needs. Organizations need rapid access to their operational data, using standard analytical tools, for insight into their business. In this session, you will learn to build apps that combine </a:t>
            </a:r>
            <a:r>
              <a:rPr lang="en-US" sz="1200" b="0" i="0" kern="1200" dirty="0" err="1" smtClean="0">
                <a:solidFill>
                  <a:schemeClr val="tx1"/>
                </a:solidFill>
                <a:effectLst/>
                <a:latin typeface="+mn-lt"/>
                <a:ea typeface="+mn-ea"/>
                <a:cs typeface="+mn-cs"/>
              </a:rPr>
              <a:t>NoSQL</a:t>
            </a:r>
            <a:r>
              <a:rPr lang="en-US" sz="1200" b="0" i="0" kern="1200" dirty="0" smtClean="0">
                <a:solidFill>
                  <a:schemeClr val="tx1"/>
                </a:solidFill>
                <a:effectLst/>
                <a:latin typeface="+mn-lt"/>
                <a:ea typeface="+mn-ea"/>
                <a:cs typeface="+mn-cs"/>
              </a:rPr>
              <a:t> and SQL for agility, performance, and scalability. This includes</a:t>
            </a:r>
            <a:endParaRPr lang="en-US" dirty="0" smtClean="0"/>
          </a:p>
          <a:p>
            <a:r>
              <a:rPr lang="en-US" sz="1200" b="0" i="0" kern="1200" dirty="0" smtClean="0">
                <a:solidFill>
                  <a:schemeClr val="tx1"/>
                </a:solidFill>
                <a:effectLst/>
                <a:latin typeface="+mn-lt"/>
                <a:ea typeface="+mn-ea"/>
                <a:cs typeface="+mn-cs"/>
              </a:rPr>
              <a:t>• JSON data modeling</a:t>
            </a:r>
            <a:endParaRPr lang="en-US" dirty="0" smtClean="0"/>
          </a:p>
          <a:p>
            <a:r>
              <a:rPr lang="en-US" sz="1200" b="0" i="0" kern="1200" dirty="0" smtClean="0">
                <a:solidFill>
                  <a:schemeClr val="tx1"/>
                </a:solidFill>
                <a:effectLst/>
                <a:latin typeface="+mn-lt"/>
                <a:ea typeface="+mn-ea"/>
                <a:cs typeface="+mn-cs"/>
              </a:rPr>
              <a:t>• Indexing</a:t>
            </a:r>
            <a:endParaRPr lang="en-US" dirty="0" smtClean="0"/>
          </a:p>
          <a:p>
            <a:r>
              <a:rPr lang="en-US" sz="1200" b="0" i="0" kern="1200" dirty="0" smtClean="0">
                <a:solidFill>
                  <a:schemeClr val="tx1"/>
                </a:solidFill>
                <a:effectLst/>
                <a:latin typeface="+mn-lt"/>
                <a:ea typeface="+mn-ea"/>
                <a:cs typeface="+mn-cs"/>
              </a:rPr>
              <a:t>• Tool integration</a:t>
            </a:r>
            <a:endParaRPr lang="en-US" dirty="0"/>
          </a:p>
        </p:txBody>
      </p:sp>
      <p:sp>
        <p:nvSpPr>
          <p:cNvPr id="4" name="Slide Number Placeholder 3"/>
          <p:cNvSpPr>
            <a:spLocks noGrp="1"/>
          </p:cNvSpPr>
          <p:nvPr>
            <p:ph type="sldNum" sz="quarter" idx="10"/>
          </p:nvPr>
        </p:nvSpPr>
        <p:spPr/>
        <p:txBody>
          <a:bodyPr/>
          <a:lstStyle/>
          <a:p>
            <a:fld id="{F39351FC-18D6-4741-8EEB-9FDB1F020AAC}" type="slidenum">
              <a:rPr lang="en-US" smtClean="0"/>
              <a:t>1</a:t>
            </a:fld>
            <a:endParaRPr lang="en-US"/>
          </a:p>
        </p:txBody>
      </p:sp>
    </p:spTree>
    <p:extLst>
      <p:ext uri="{BB962C8B-B14F-4D97-AF65-F5344CB8AC3E}">
        <p14:creationId xmlns:p14="http://schemas.microsoft.com/office/powerpoint/2010/main" val="33761312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NoSQL</a:t>
            </a:r>
            <a:r>
              <a:rPr lang="en-US" baseline="0" dirty="0" smtClean="0"/>
              <a:t>, although generally accepted as Not Only SQL, generally refers to databases which lack SQL.</a:t>
            </a:r>
          </a:p>
          <a:p>
            <a:endParaRPr lang="en-US" baseline="0" dirty="0" smtClean="0"/>
          </a:p>
          <a:p>
            <a:r>
              <a:rPr lang="en-US" baseline="0" dirty="0" smtClean="0"/>
              <a:t>Implementing generally accepted subset of SQL for </a:t>
            </a:r>
            <a:r>
              <a:rPr lang="en-US" b="1" baseline="0" dirty="0" smtClean="0"/>
              <a:t>flexible data model on a distributed system IS HARD.</a:t>
            </a:r>
            <a:endParaRPr lang="en-US" b="0" baseline="0" dirty="0" smtClean="0"/>
          </a:p>
          <a:p>
            <a:endParaRPr lang="en-US" b="0" baseline="0" dirty="0" smtClean="0"/>
          </a:p>
          <a:p>
            <a:r>
              <a:rPr lang="en-US" b="0" baseline="0" dirty="0" smtClean="0"/>
              <a:t>Once the SQL language, transaction became optional, flurry of databases were created using distinct approaches for common use-cases.</a:t>
            </a:r>
          </a:p>
          <a:p>
            <a:endParaRPr lang="en-US" b="0" baseline="0" dirty="0" smtClean="0"/>
          </a:p>
          <a:p>
            <a:r>
              <a:rPr lang="en-US" b="0" baseline="0" dirty="0" smtClean="0"/>
              <a:t>KEY-Value simply provided quick access to data for a given KEY.  Lot of the databases in this group provide additional functionality compared to </a:t>
            </a:r>
            <a:r>
              <a:rPr lang="en-US" b="0" baseline="0" dirty="0" err="1" smtClean="0"/>
              <a:t>memcached</a:t>
            </a:r>
            <a:r>
              <a:rPr lang="en-US" b="0" baseline="0" dirty="0" smtClean="0"/>
              <a:t>.</a:t>
            </a:r>
          </a:p>
          <a:p>
            <a:endParaRPr lang="en-US" b="0" baseline="0" dirty="0" smtClean="0"/>
          </a:p>
          <a:p>
            <a:r>
              <a:rPr lang="en-US" b="0" baseline="0" dirty="0" smtClean="0"/>
              <a:t>Wide Column databases </a:t>
            </a:r>
          </a:p>
          <a:p>
            <a:endParaRPr lang="en-US" b="0" baseline="0" dirty="0" smtClean="0"/>
          </a:p>
          <a:p>
            <a:r>
              <a:rPr lang="en-US" b="0" baseline="0" dirty="0" smtClean="0"/>
              <a:t>Graph databases can store large number of arbitrary columns in each row</a:t>
            </a:r>
          </a:p>
          <a:p>
            <a:endParaRPr lang="en-US" b="0" baseline="0" dirty="0" smtClean="0"/>
          </a:p>
          <a:p>
            <a:r>
              <a:rPr lang="en-US" b="0" baseline="0" dirty="0" smtClean="0"/>
              <a:t>Document databases aggregate data into a hierarchical structure. </a:t>
            </a:r>
          </a:p>
          <a:p>
            <a:r>
              <a:rPr lang="en-US" b="0" baseline="0" dirty="0" smtClean="0"/>
              <a:t>With JSON is a means to the end.  Document databases provide flexible </a:t>
            </a:r>
            <a:r>
              <a:rPr lang="en-US" b="0" baseline="0" dirty="0" err="1" smtClean="0"/>
              <a:t>schema,built</a:t>
            </a:r>
            <a:r>
              <a:rPr lang="en-US" b="0" baseline="0" dirty="0" smtClean="0"/>
              <a:t>-in data types, rich structure, implicit relationships using JSON.</a:t>
            </a:r>
          </a:p>
          <a:p>
            <a:endParaRPr lang="en-US" b="0" baseline="0" dirty="0" smtClean="0"/>
          </a:p>
          <a:p>
            <a:r>
              <a:rPr lang="en-US" b="0" baseline="0" dirty="0" smtClean="0"/>
              <a:t>With lot of these databases simple things like GET and PUT were done via very simple API.</a:t>
            </a:r>
          </a:p>
          <a:p>
            <a:r>
              <a:rPr lang="en-US" b="0" baseline="0" dirty="0" smtClean="0"/>
              <a:t>Anything </a:t>
            </a:r>
            <a:r>
              <a:rPr lang="en-US" b="0" baseline="0" dirty="0" err="1" smtClean="0"/>
              <a:t>compilicated</a:t>
            </a:r>
            <a:r>
              <a:rPr lang="en-US" b="0" baseline="0" dirty="0" smtClean="0"/>
              <a:t> requires long, client side programs.  Let’s seen an example.</a:t>
            </a:r>
          </a:p>
          <a:p>
            <a:endParaRPr lang="en-US" b="0" baseline="0" dirty="0" smtClean="0"/>
          </a:p>
        </p:txBody>
      </p:sp>
      <p:sp>
        <p:nvSpPr>
          <p:cNvPr id="4" name="Slide Number Placeholder 3"/>
          <p:cNvSpPr>
            <a:spLocks noGrp="1"/>
          </p:cNvSpPr>
          <p:nvPr>
            <p:ph type="sldNum" sz="quarter" idx="10"/>
          </p:nvPr>
        </p:nvSpPr>
        <p:spPr/>
        <p:txBody>
          <a:bodyPr/>
          <a:lstStyle/>
          <a:p>
            <a:fld id="{F39351FC-18D6-4741-8EEB-9FDB1F020AAC}" type="slidenum">
              <a:rPr lang="en-US" smtClean="0"/>
              <a:t>10</a:t>
            </a:fld>
            <a:endParaRPr lang="en-US"/>
          </a:p>
        </p:txBody>
      </p:sp>
    </p:spTree>
    <p:extLst>
      <p:ext uri="{BB962C8B-B14F-4D97-AF65-F5344CB8AC3E}">
        <p14:creationId xmlns:p14="http://schemas.microsoft.com/office/powerpoint/2010/main" val="15644201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9351FC-18D6-4741-8EEB-9FDB1F020AAC}" type="slidenum">
              <a:rPr lang="en-US" smtClean="0"/>
              <a:t>11</a:t>
            </a:fld>
            <a:endParaRPr lang="en-US"/>
          </a:p>
        </p:txBody>
      </p:sp>
    </p:spTree>
    <p:extLst>
      <p:ext uri="{BB962C8B-B14F-4D97-AF65-F5344CB8AC3E}">
        <p14:creationId xmlns:p14="http://schemas.microsoft.com/office/powerpoint/2010/main" val="14149326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look at modeling Customer data.</a:t>
            </a:r>
            <a:endParaRPr lang="en-US" dirty="0"/>
          </a:p>
        </p:txBody>
      </p:sp>
      <p:sp>
        <p:nvSpPr>
          <p:cNvPr id="4" name="Slide Number Placeholder 3"/>
          <p:cNvSpPr>
            <a:spLocks noGrp="1"/>
          </p:cNvSpPr>
          <p:nvPr>
            <p:ph type="sldNum" sz="quarter" idx="10"/>
          </p:nvPr>
        </p:nvSpPr>
        <p:spPr/>
        <p:txBody>
          <a:bodyPr/>
          <a:lstStyle/>
          <a:p>
            <a:fld id="{F39351FC-18D6-4741-8EEB-9FDB1F020AAC}" type="slidenum">
              <a:rPr lang="en-US" smtClean="0"/>
              <a:t>12</a:t>
            </a:fld>
            <a:endParaRPr lang="en-US"/>
          </a:p>
        </p:txBody>
      </p:sp>
    </p:spTree>
    <p:extLst>
      <p:ext uri="{BB962C8B-B14F-4D97-AF65-F5344CB8AC3E}">
        <p14:creationId xmlns:p14="http://schemas.microsoft.com/office/powerpoint/2010/main" val="19594434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Rich</a:t>
            </a:r>
            <a:r>
              <a:rPr lang="en-US" b="1" baseline="0" dirty="0" smtClean="0"/>
              <a:t> Structure</a:t>
            </a:r>
            <a:endParaRPr lang="en-US" b="1" dirty="0" smtClean="0"/>
          </a:p>
          <a:p>
            <a:r>
              <a:rPr lang="en-US" dirty="0" smtClean="0"/>
              <a:t>In relational database, this customers data would be stored in five normalized tables.</a:t>
            </a:r>
          </a:p>
          <a:p>
            <a:r>
              <a:rPr lang="en-US" dirty="0" smtClean="0"/>
              <a:t>Each</a:t>
            </a:r>
            <a:r>
              <a:rPr lang="en-US" baseline="0" dirty="0" smtClean="0"/>
              <a:t> time you want to construct a customer object, you JOIN the data in these tables; </a:t>
            </a:r>
          </a:p>
          <a:p>
            <a:r>
              <a:rPr lang="en-US" baseline="0" dirty="0" smtClean="0"/>
              <a:t>Each time you persist, you find the appropriate rows in relevant tables and insert/update.</a:t>
            </a:r>
          </a:p>
          <a:p>
            <a:endParaRPr lang="en-US" baseline="0" dirty="0" smtClean="0"/>
          </a:p>
          <a:p>
            <a:r>
              <a:rPr lang="en-US" b="1" baseline="0" dirty="0" smtClean="0"/>
              <a:t>Relationship</a:t>
            </a:r>
            <a:endParaRPr lang="en-US" b="0" baseline="0" dirty="0" smtClean="0"/>
          </a:p>
          <a:p>
            <a:r>
              <a:rPr lang="en-US" b="0" baseline="0" dirty="0" smtClean="0"/>
              <a:t>Enforcement is via referential constraints.  Objects are constructed by JOINS, EACH time.</a:t>
            </a:r>
          </a:p>
          <a:p>
            <a:endParaRPr lang="en-US" b="0" baseline="0" dirty="0" smtClean="0"/>
          </a:p>
          <a:p>
            <a:r>
              <a:rPr lang="en-US" b="1" baseline="0" dirty="0" smtClean="0"/>
              <a:t>Value Evolution</a:t>
            </a:r>
            <a:endParaRPr lang="en-US" b="0" baseline="0" dirty="0" smtClean="0"/>
          </a:p>
          <a:p>
            <a:r>
              <a:rPr lang="en-US" b="0" baseline="0" dirty="0" smtClean="0"/>
              <a:t>Additional values of the SAME TYPE (e.g. additional phone, additional address) is managed by additional ROWS in one of the tables.</a:t>
            </a:r>
          </a:p>
          <a:p>
            <a:r>
              <a:rPr lang="en-US" b="0" baseline="0" dirty="0" err="1" smtClean="0"/>
              <a:t>Customer:contacts</a:t>
            </a:r>
            <a:r>
              <a:rPr lang="en-US" b="0" baseline="0" dirty="0" smtClean="0"/>
              <a:t> will have 1:n relationship.</a:t>
            </a:r>
          </a:p>
          <a:p>
            <a:endParaRPr lang="en-US" b="0" baseline="0" dirty="0" smtClean="0"/>
          </a:p>
          <a:p>
            <a:r>
              <a:rPr lang="en-US" b="1" baseline="0" dirty="0" smtClean="0"/>
              <a:t>Structure Evolution:</a:t>
            </a:r>
          </a:p>
          <a:p>
            <a:r>
              <a:rPr lang="en-US" b="1" baseline="0" dirty="0" smtClean="0"/>
              <a:t>This is the most difficult </a:t>
            </a:r>
            <a:r>
              <a:rPr lang="en-US" b="1" baseline="0" dirty="0" err="1" smtClean="0"/>
              <a:t>part.changing</a:t>
            </a:r>
            <a:r>
              <a:rPr lang="en-US" b="1" baseline="0" dirty="0" smtClean="0"/>
              <a:t> the structure is difficult, within a table, across tae table.</a:t>
            </a:r>
          </a:p>
          <a:p>
            <a:r>
              <a:rPr lang="en-US" b="1" baseline="0" dirty="0" smtClean="0"/>
              <a:t>While you can do these via ALTER TABLE, requires downtime, migration and application versioning.</a:t>
            </a:r>
          </a:p>
          <a:p>
            <a:r>
              <a:rPr lang="en-US" b="1" baseline="0" dirty="0" smtClean="0"/>
              <a:t>This is one of the problem document databases try to handle by representing data in JSON.</a:t>
            </a:r>
            <a:endParaRPr lang="en-US" b="1" dirty="0" smtClean="0"/>
          </a:p>
        </p:txBody>
      </p:sp>
      <p:sp>
        <p:nvSpPr>
          <p:cNvPr id="4" name="Slide Number Placeholder 3"/>
          <p:cNvSpPr>
            <a:spLocks noGrp="1"/>
          </p:cNvSpPr>
          <p:nvPr>
            <p:ph type="sldNum" sz="quarter" idx="10"/>
          </p:nvPr>
        </p:nvSpPr>
        <p:spPr/>
        <p:txBody>
          <a:bodyPr/>
          <a:lstStyle/>
          <a:p>
            <a:fld id="{F39351FC-18D6-4741-8EEB-9FDB1F020AAC}" type="slidenum">
              <a:rPr lang="en-US" smtClean="0"/>
              <a:t>13</a:t>
            </a:fld>
            <a:endParaRPr lang="en-US"/>
          </a:p>
        </p:txBody>
      </p:sp>
    </p:spTree>
    <p:extLst>
      <p:ext uri="{BB962C8B-B14F-4D97-AF65-F5344CB8AC3E}">
        <p14:creationId xmlns:p14="http://schemas.microsoft.com/office/powerpoint/2010/main" val="8069602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see how to represent customer data in JSON.</a:t>
            </a:r>
            <a:endParaRPr lang="en-US" dirty="0"/>
          </a:p>
        </p:txBody>
      </p:sp>
      <p:sp>
        <p:nvSpPr>
          <p:cNvPr id="4" name="Slide Number Placeholder 3"/>
          <p:cNvSpPr>
            <a:spLocks noGrp="1"/>
          </p:cNvSpPr>
          <p:nvPr>
            <p:ph type="sldNum" sz="quarter" idx="10"/>
          </p:nvPr>
        </p:nvSpPr>
        <p:spPr/>
        <p:txBody>
          <a:bodyPr/>
          <a:lstStyle/>
          <a:p>
            <a:fld id="{F39351FC-18D6-4741-8EEB-9FDB1F020AAC}" type="slidenum">
              <a:rPr lang="en-US" smtClean="0"/>
              <a:t>14</a:t>
            </a:fld>
            <a:endParaRPr lang="en-US"/>
          </a:p>
        </p:txBody>
      </p:sp>
    </p:spTree>
    <p:extLst>
      <p:ext uri="{BB962C8B-B14F-4D97-AF65-F5344CB8AC3E}">
        <p14:creationId xmlns:p14="http://schemas.microsoft.com/office/powerpoint/2010/main" val="29829453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finally, you have a JSON document</a:t>
            </a:r>
            <a:r>
              <a:rPr lang="en-US" baseline="0" dirty="0" smtClean="0"/>
              <a:t> that represents a CUSTOMER.  </a:t>
            </a:r>
          </a:p>
          <a:p>
            <a:r>
              <a:rPr lang="en-US" baseline="0" dirty="0" smtClean="0"/>
              <a:t>In a single JSON document, relationship between the data is implicit by use of sub-structures and arrays and arrays of sub-structures.</a:t>
            </a:r>
          </a:p>
          <a:p>
            <a:endParaRPr lang="en-US" dirty="0"/>
          </a:p>
        </p:txBody>
      </p:sp>
      <p:sp>
        <p:nvSpPr>
          <p:cNvPr id="4" name="Slide Number Placeholder 3"/>
          <p:cNvSpPr>
            <a:spLocks noGrp="1"/>
          </p:cNvSpPr>
          <p:nvPr>
            <p:ph type="sldNum" sz="quarter" idx="10"/>
          </p:nvPr>
        </p:nvSpPr>
        <p:spPr/>
        <p:txBody>
          <a:bodyPr/>
          <a:lstStyle/>
          <a:p>
            <a:fld id="{F39351FC-18D6-4741-8EEB-9FDB1F020AAC}" type="slidenum">
              <a:rPr lang="en-US" smtClean="0"/>
              <a:t>18</a:t>
            </a:fld>
            <a:endParaRPr lang="en-US"/>
          </a:p>
        </p:txBody>
      </p:sp>
    </p:spTree>
    <p:extLst>
      <p:ext uri="{BB962C8B-B14F-4D97-AF65-F5344CB8AC3E}">
        <p14:creationId xmlns:p14="http://schemas.microsoft.com/office/powerpoint/2010/main" val="33672029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9351FC-18D6-4741-8EEB-9FDB1F020AAC}" type="slidenum">
              <a:rPr lang="en-US" smtClean="0"/>
              <a:t>19</a:t>
            </a:fld>
            <a:endParaRPr lang="en-US"/>
          </a:p>
        </p:txBody>
      </p:sp>
    </p:spTree>
    <p:extLst>
      <p:ext uri="{BB962C8B-B14F-4D97-AF65-F5344CB8AC3E}">
        <p14:creationId xmlns:p14="http://schemas.microsoft.com/office/powerpoint/2010/main" val="36206404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9351FC-18D6-4741-8EEB-9FDB1F020AAC}" type="slidenum">
              <a:rPr lang="en-US" smtClean="0"/>
              <a:t>21</a:t>
            </a:fld>
            <a:endParaRPr lang="en-US"/>
          </a:p>
        </p:txBody>
      </p:sp>
    </p:spTree>
    <p:extLst>
      <p:ext uri="{BB962C8B-B14F-4D97-AF65-F5344CB8AC3E}">
        <p14:creationId xmlns:p14="http://schemas.microsoft.com/office/powerpoint/2010/main" val="36206404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SQL language operates</a:t>
            </a:r>
            <a:r>
              <a:rPr lang="en-US" baseline="0" dirty="0" smtClean="0"/>
              <a:t> on set of relations (table) and then projects another relation (table)</a:t>
            </a:r>
            <a:endParaRPr lang="en-US" dirty="0"/>
          </a:p>
        </p:txBody>
      </p:sp>
      <p:sp>
        <p:nvSpPr>
          <p:cNvPr id="4" name="Slide Number Placeholder 3"/>
          <p:cNvSpPr>
            <a:spLocks noGrp="1"/>
          </p:cNvSpPr>
          <p:nvPr>
            <p:ph type="sldNum" sz="quarter" idx="10"/>
          </p:nvPr>
        </p:nvSpPr>
        <p:spPr/>
        <p:txBody>
          <a:bodyPr/>
          <a:lstStyle/>
          <a:p>
            <a:fld id="{F39351FC-18D6-4741-8EEB-9FDB1F020AAC}" type="slidenum">
              <a:rPr lang="en-US" smtClean="0"/>
              <a:t>26</a:t>
            </a:fld>
            <a:endParaRPr lang="en-US"/>
          </a:p>
        </p:txBody>
      </p:sp>
    </p:spTree>
    <p:extLst>
      <p:ext uri="{BB962C8B-B14F-4D97-AF65-F5344CB8AC3E}">
        <p14:creationId xmlns:p14="http://schemas.microsoft.com/office/powerpoint/2010/main" val="15931932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N1QL</a:t>
            </a:r>
            <a:r>
              <a:rPr lang="en-US" baseline="0" dirty="0" smtClean="0"/>
              <a:t> is a SQL based language designed for JSON.</a:t>
            </a:r>
          </a:p>
          <a:p>
            <a:endParaRPr lang="en-US" baseline="0" dirty="0" smtClean="0"/>
          </a:p>
          <a:p>
            <a:r>
              <a:rPr lang="en-US" baseline="0" dirty="0" smtClean="0"/>
              <a:t>Input is set of related sets of JSON documents.</a:t>
            </a:r>
          </a:p>
          <a:p>
            <a:r>
              <a:rPr lang="en-US" baseline="0" dirty="0" smtClean="0"/>
              <a:t>It operates on these documents and produces another set of JSON documents.</a:t>
            </a:r>
          </a:p>
          <a:p>
            <a:r>
              <a:rPr lang="en-US" baseline="0" dirty="0" smtClean="0"/>
              <a:t>All of the SQL </a:t>
            </a:r>
            <a:r>
              <a:rPr lang="en-US" baseline="0" dirty="0" err="1" smtClean="0"/>
              <a:t>operattions</a:t>
            </a:r>
            <a:r>
              <a:rPr lang="en-US" baseline="0" dirty="0" smtClean="0"/>
              <a:t>, </a:t>
            </a:r>
            <a:r>
              <a:rPr lang="en-US" i="1" baseline="0" dirty="0" smtClean="0"/>
              <a:t>select, join, project </a:t>
            </a:r>
            <a:r>
              <a:rPr lang="en-US" i="0" baseline="0" dirty="0" smtClean="0"/>
              <a:t>operations are supported.</a:t>
            </a:r>
          </a:p>
          <a:p>
            <a:r>
              <a:rPr lang="en-US" i="0" baseline="0" dirty="0" smtClean="0"/>
              <a:t>All of the common statements are supported: SELECT, INSERT, UPDATE, DELETE and MERGE.</a:t>
            </a:r>
          </a:p>
          <a:p>
            <a:endParaRPr lang="en-US" i="0" baseline="0" dirty="0" smtClean="0"/>
          </a:p>
          <a:p>
            <a:r>
              <a:rPr lang="en-US" i="0" baseline="0" dirty="0" smtClean="0"/>
              <a:t>Additionally, N1QL extends the language to support:</a:t>
            </a:r>
          </a:p>
          <a:p>
            <a:r>
              <a:rPr lang="en-US" i="0" baseline="0" dirty="0" smtClean="0"/>
              <a:t>	-- Fully address, access and modify any part of the JSON document.</a:t>
            </a:r>
          </a:p>
          <a:p>
            <a:r>
              <a:rPr lang="en-US" i="0" baseline="0" dirty="0" smtClean="0"/>
              <a:t>	-- Handle the full flexible schema where schema is self-described by each document.</a:t>
            </a:r>
          </a:p>
          <a:p>
            <a:r>
              <a:rPr lang="en-US" i="0" baseline="0" dirty="0" smtClean="0"/>
              <a:t>	-- key-value pairs could be missing, data types could change and structure could change!</a:t>
            </a:r>
            <a:endParaRPr lang="en-US" baseline="0" dirty="0" smtClean="0"/>
          </a:p>
        </p:txBody>
      </p:sp>
      <p:sp>
        <p:nvSpPr>
          <p:cNvPr id="4" name="Slide Number Placeholder 3"/>
          <p:cNvSpPr>
            <a:spLocks noGrp="1"/>
          </p:cNvSpPr>
          <p:nvPr>
            <p:ph type="sldNum" sz="quarter" idx="10"/>
          </p:nvPr>
        </p:nvSpPr>
        <p:spPr/>
        <p:txBody>
          <a:bodyPr/>
          <a:lstStyle/>
          <a:p>
            <a:fld id="{F39351FC-18D6-4741-8EEB-9FDB1F020AAC}" type="slidenum">
              <a:rPr lang="en-US" smtClean="0"/>
              <a:t>27</a:t>
            </a:fld>
            <a:endParaRPr lang="en-US"/>
          </a:p>
        </p:txBody>
      </p:sp>
    </p:spTree>
    <p:extLst>
      <p:ext uri="{BB962C8B-B14F-4D97-AF65-F5344CB8AC3E}">
        <p14:creationId xmlns:p14="http://schemas.microsoft.com/office/powerpoint/2010/main" val="6934809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9351FC-18D6-4741-8EEB-9FDB1F020AAC}" type="slidenum">
              <a:rPr lang="en-US" smtClean="0"/>
              <a:t>2</a:t>
            </a:fld>
            <a:endParaRPr lang="en-US"/>
          </a:p>
        </p:txBody>
      </p:sp>
    </p:spTree>
    <p:extLst>
      <p:ext uri="{BB962C8B-B14F-4D97-AF65-F5344CB8AC3E}">
        <p14:creationId xmlns:p14="http://schemas.microsoft.com/office/powerpoint/2010/main" val="854961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9351FC-18D6-4741-8EEB-9FDB1F020AAC}" type="slidenum">
              <a:rPr lang="en-US" smtClean="0"/>
              <a:t>29</a:t>
            </a:fld>
            <a:endParaRPr lang="en-US"/>
          </a:p>
        </p:txBody>
      </p:sp>
    </p:spTree>
    <p:extLst>
      <p:ext uri="{BB962C8B-B14F-4D97-AF65-F5344CB8AC3E}">
        <p14:creationId xmlns:p14="http://schemas.microsoft.com/office/powerpoint/2010/main" val="26573011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9351FC-18D6-4741-8EEB-9FDB1F020AAC}" type="slidenum">
              <a:rPr lang="en-US" smtClean="0"/>
              <a:t>30</a:t>
            </a:fld>
            <a:endParaRPr lang="en-US"/>
          </a:p>
        </p:txBody>
      </p:sp>
    </p:spTree>
    <p:extLst>
      <p:ext uri="{BB962C8B-B14F-4D97-AF65-F5344CB8AC3E}">
        <p14:creationId xmlns:p14="http://schemas.microsoft.com/office/powerpoint/2010/main" val="24663138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Nielsen</a:t>
            </a:r>
            <a:r>
              <a:rPr lang="en-US" baseline="0" dirty="0" smtClean="0"/>
              <a:t> session and use case</a:t>
            </a:r>
          </a:p>
          <a:p>
            <a:endParaRPr lang="en-US" baseline="0" dirty="0" smtClean="0"/>
          </a:p>
          <a:p>
            <a:r>
              <a:rPr lang="en-US" baseline="0" dirty="0" smtClean="0"/>
              <a:t>Mention nested sourcing?</a:t>
            </a:r>
          </a:p>
        </p:txBody>
      </p:sp>
      <p:sp>
        <p:nvSpPr>
          <p:cNvPr id="4" name="Slide Number Placeholder 3"/>
          <p:cNvSpPr>
            <a:spLocks noGrp="1"/>
          </p:cNvSpPr>
          <p:nvPr>
            <p:ph type="sldNum" sz="quarter" idx="10"/>
          </p:nvPr>
        </p:nvSpPr>
        <p:spPr/>
        <p:txBody>
          <a:bodyPr/>
          <a:lstStyle/>
          <a:p>
            <a:fld id="{615C908D-C35B-B346-A739-79C621D2BD36}" type="slidenum">
              <a:rPr lang="en-US" smtClean="0"/>
              <a:t>34</a:t>
            </a:fld>
            <a:endParaRPr lang="en-US"/>
          </a:p>
        </p:txBody>
      </p:sp>
    </p:spTree>
    <p:extLst>
      <p:ext uri="{BB962C8B-B14F-4D97-AF65-F5344CB8AC3E}">
        <p14:creationId xmlns:p14="http://schemas.microsoft.com/office/powerpoint/2010/main" val="12169581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9351FC-18D6-4741-8EEB-9FDB1F020AAC}" type="slidenum">
              <a:rPr lang="en-US" smtClean="0"/>
              <a:t>48</a:t>
            </a:fld>
            <a:endParaRPr lang="en-US"/>
          </a:p>
        </p:txBody>
      </p:sp>
    </p:spTree>
    <p:extLst>
      <p:ext uri="{BB962C8B-B14F-4D97-AF65-F5344CB8AC3E}">
        <p14:creationId xmlns:p14="http://schemas.microsoft.com/office/powerpoint/2010/main" val="25183284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JSR is to provide an update for the Java API for JSON Processing Specification (JSON-P).</a:t>
            </a:r>
          </a:p>
          <a:p>
            <a:endParaRPr lang="en-US" dirty="0" smtClean="0"/>
          </a:p>
          <a:p>
            <a:r>
              <a:rPr lang="en-US" dirty="0" smtClean="0"/>
              <a:t>There are 3 goals for this JSR.</a:t>
            </a:r>
          </a:p>
          <a:p>
            <a:endParaRPr lang="en-US" dirty="0" smtClean="0"/>
          </a:p>
          <a:p>
            <a:r>
              <a:rPr lang="en-US" dirty="0" smtClean="0"/>
              <a:t>* Support for JSON Pointer and JSON Patch</a:t>
            </a:r>
          </a:p>
          <a:p>
            <a:endParaRPr lang="en-US" dirty="0" smtClean="0"/>
          </a:p>
          <a:p>
            <a:r>
              <a:rPr lang="en-US" dirty="0" smtClean="0"/>
              <a:t>After the release of JSR 353, the specifications for JSON Pointer (http://</a:t>
            </a:r>
            <a:r>
              <a:rPr lang="en-US" dirty="0" err="1" smtClean="0"/>
              <a:t>tools.ietf.org</a:t>
            </a:r>
            <a:r>
              <a:rPr lang="en-US" dirty="0" smtClean="0"/>
              <a:t>/html/rfc6901) and JSON Patch (http://</a:t>
            </a:r>
            <a:r>
              <a:rPr lang="en-US" dirty="0" err="1" smtClean="0"/>
              <a:t>tools.ietf.org</a:t>
            </a:r>
            <a:r>
              <a:rPr lang="en-US" dirty="0" smtClean="0"/>
              <a:t>/html/rfc6902) have been released. This JSR will update JSON-P to provide support for these specifications.</a:t>
            </a:r>
          </a:p>
          <a:p>
            <a:endParaRPr lang="en-US" dirty="0" smtClean="0"/>
          </a:p>
          <a:p>
            <a:r>
              <a:rPr lang="en-US" dirty="0" smtClean="0"/>
              <a:t>* Add editing/transformation operations to JSON object model</a:t>
            </a:r>
          </a:p>
          <a:p>
            <a:endParaRPr lang="en-US" dirty="0" smtClean="0"/>
          </a:p>
          <a:p>
            <a:r>
              <a:rPr lang="en-US" dirty="0" smtClean="0"/>
              <a:t>The current JSON object model provides immutable JSON objects and arrays. It is useful to provide editing or transformation functionalities to the basic JSON processing.</a:t>
            </a:r>
          </a:p>
          <a:p>
            <a:endParaRPr lang="en-US" dirty="0" smtClean="0"/>
          </a:p>
          <a:p>
            <a:r>
              <a:rPr lang="en-US" dirty="0" smtClean="0"/>
              <a:t>For a JSON object, an operation will be added to remove a name/value pair from the object. For a JSON array, operations will be added to insert, replace, or remove an entry of the array.</a:t>
            </a:r>
          </a:p>
          <a:p>
            <a:endParaRPr lang="en-US" dirty="0" smtClean="0"/>
          </a:p>
          <a:p>
            <a:r>
              <a:rPr lang="en-US" dirty="0" smtClean="0"/>
              <a:t>The builder pattern will be used to handle these operations: a builder is created with the initial JSON object or array, the operations are carried out by the builder, and the edited object or array is finally converted to an immutable JSON object or array.</a:t>
            </a:r>
          </a:p>
          <a:p>
            <a:endParaRPr lang="en-US" dirty="0" smtClean="0"/>
          </a:p>
          <a:p>
            <a:r>
              <a:rPr lang="en-US" dirty="0" smtClean="0"/>
              <a:t>* Update the API to work with Java SE 8</a:t>
            </a:r>
          </a:p>
          <a:p>
            <a:endParaRPr lang="en-US" dirty="0" smtClean="0"/>
          </a:p>
          <a:p>
            <a:r>
              <a:rPr lang="en-US" dirty="0" smtClean="0"/>
              <a:t>Queries on JSON object model are currently possible, using Java SE 8's stream operations and lambda expressions. However, to make them truly useful and convenient, there is a need for Collectors that return JSON objects or arrays instead of Maps or Lists. This JSR will define some common and useful Collectors.</a:t>
            </a:r>
          </a:p>
          <a:p>
            <a:endParaRPr lang="en-US" dirty="0" smtClean="0"/>
          </a:p>
          <a:p>
            <a:r>
              <a:rPr lang="en-US" dirty="0" smtClean="0"/>
              <a:t>It may also be useful to turn JSON parser events into a stream of events, so that SE 8's stream operations can be used.</a:t>
            </a:r>
          </a:p>
          <a:p>
            <a:endParaRPr lang="en-US" dirty="0"/>
          </a:p>
        </p:txBody>
      </p:sp>
      <p:sp>
        <p:nvSpPr>
          <p:cNvPr id="4" name="Slide Number Placeholder 3"/>
          <p:cNvSpPr>
            <a:spLocks noGrp="1"/>
          </p:cNvSpPr>
          <p:nvPr>
            <p:ph type="sldNum" sz="quarter" idx="10"/>
          </p:nvPr>
        </p:nvSpPr>
        <p:spPr/>
        <p:txBody>
          <a:bodyPr/>
          <a:lstStyle/>
          <a:p>
            <a:fld id="{F39351FC-18D6-4741-8EEB-9FDB1F020AAC}" type="slidenum">
              <a:rPr lang="en-US" smtClean="0"/>
              <a:t>50</a:t>
            </a:fld>
            <a:endParaRPr lang="en-US"/>
          </a:p>
        </p:txBody>
      </p:sp>
    </p:spTree>
    <p:extLst>
      <p:ext uri="{BB962C8B-B14F-4D97-AF65-F5344CB8AC3E}">
        <p14:creationId xmlns:p14="http://schemas.microsoft.com/office/powerpoint/2010/main" val="875794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9351FC-18D6-4741-8EEB-9FDB1F020AAC}" type="slidenum">
              <a:rPr lang="en-US" smtClean="0"/>
              <a:t>51</a:t>
            </a:fld>
            <a:endParaRPr lang="en-US"/>
          </a:p>
        </p:txBody>
      </p:sp>
    </p:spTree>
    <p:extLst>
      <p:ext uri="{BB962C8B-B14F-4D97-AF65-F5344CB8AC3E}">
        <p14:creationId xmlns:p14="http://schemas.microsoft.com/office/powerpoint/2010/main" val="875794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KEY POINT:  MAJOR ENTERPRISES ACROSS NUMEROUS INDUSTRIES ARE ADOPTING COUCHBASE NOSQL TECHNOLOGY TO SUPPORT THEIR DATA MANAGEMENT NEEDS.</a:t>
            </a:r>
            <a:endParaRPr lang="en-US" dirty="0" smtClean="0"/>
          </a:p>
          <a:p>
            <a:pPr marL="0" indent="0">
              <a:buFont typeface="Arial"/>
              <a:buNone/>
            </a:pPr>
            <a:endParaRPr lang="en-US" dirty="0" smtClean="0"/>
          </a:p>
          <a:p>
            <a:pPr marL="0" indent="0">
              <a:buFont typeface="Arial"/>
              <a:buNone/>
            </a:pPr>
            <a:r>
              <a:rPr lang="en-US" dirty="0" smtClean="0"/>
              <a:t>We’ve looked at what’s driving </a:t>
            </a:r>
            <a:r>
              <a:rPr lang="en-US" dirty="0" err="1" smtClean="0"/>
              <a:t>NoSQL</a:t>
            </a:r>
            <a:r>
              <a:rPr lang="en-US" dirty="0" smtClean="0"/>
              <a:t> and the advantages it delivers. So</a:t>
            </a:r>
            <a:r>
              <a:rPr lang="en-US" baseline="0" dirty="0" smtClean="0"/>
              <a:t> who</a:t>
            </a:r>
            <a:r>
              <a:rPr lang="en-US" dirty="0" smtClean="0"/>
              <a:t> are some of the companies that are actually </a:t>
            </a:r>
            <a:r>
              <a:rPr lang="en-US" baseline="0" dirty="0" smtClean="0"/>
              <a:t>adopting Couchbase?</a:t>
            </a:r>
          </a:p>
          <a:p>
            <a:pPr marL="0" indent="0">
              <a:buFont typeface="Arial"/>
              <a:buNone/>
            </a:pPr>
            <a:endParaRPr lang="en-US" dirty="0" smtClean="0"/>
          </a:p>
          <a:p>
            <a:pPr marL="171450" indent="-171450">
              <a:buFont typeface="Arial"/>
              <a:buChar char="•"/>
            </a:pPr>
            <a:r>
              <a:rPr lang="en-US" dirty="0" smtClean="0"/>
              <a:t>As this slide shows, major enterprises across many different industries are adopting Couchbase </a:t>
            </a:r>
            <a:r>
              <a:rPr lang="en-US" dirty="0" err="1" smtClean="0"/>
              <a:t>NoSQL</a:t>
            </a:r>
            <a:r>
              <a:rPr lang="en-US" dirty="0" smtClean="0"/>
              <a:t> solution.</a:t>
            </a:r>
          </a:p>
          <a:p>
            <a:pPr marL="171450" indent="-171450">
              <a:buFont typeface="Arial"/>
              <a:buChar char="•"/>
            </a:pPr>
            <a:r>
              <a:rPr lang="en-US" dirty="0" smtClean="0"/>
              <a:t>You see many innovative Internet companies here – like eBay, LinkedIn, </a:t>
            </a:r>
            <a:r>
              <a:rPr lang="en-US" dirty="0" err="1" smtClean="0"/>
              <a:t>Orbitz</a:t>
            </a:r>
            <a:r>
              <a:rPr lang="en-US" dirty="0" smtClean="0"/>
              <a:t>, and PayPal. </a:t>
            </a:r>
          </a:p>
          <a:p>
            <a:pPr marL="171450" indent="-171450">
              <a:buFont typeface="Arial"/>
              <a:buChar char="•"/>
            </a:pPr>
            <a:r>
              <a:rPr lang="en-US" dirty="0" smtClean="0"/>
              <a:t>They were the early adopters of </a:t>
            </a:r>
            <a:r>
              <a:rPr lang="en-US" dirty="0" err="1" smtClean="0"/>
              <a:t>NoSQL</a:t>
            </a:r>
            <a:r>
              <a:rPr lang="en-US" dirty="0" smtClean="0"/>
              <a:t>. But it’s clear that </a:t>
            </a:r>
            <a:r>
              <a:rPr lang="en-US" dirty="0" err="1" smtClean="0"/>
              <a:t>NoSQL</a:t>
            </a:r>
            <a:r>
              <a:rPr lang="en-US" dirty="0" smtClean="0"/>
              <a:t> is now being adopted by a broad range of companies in many other industries:</a:t>
            </a:r>
          </a:p>
          <a:p>
            <a:pPr marL="628650" lvl="1" indent="-171450">
              <a:buFont typeface="Arial"/>
              <a:buChar char="•"/>
            </a:pPr>
            <a:r>
              <a:rPr lang="en-US" dirty="0" smtClean="0"/>
              <a:t>Consumer electronics and technology companies like Apple and Cisco</a:t>
            </a:r>
          </a:p>
          <a:p>
            <a:pPr marL="628650" lvl="1" indent="-171450">
              <a:buFont typeface="Arial"/>
              <a:buChar char="•"/>
            </a:pPr>
            <a:r>
              <a:rPr lang="en-US" dirty="0" smtClean="0"/>
              <a:t>Retail companies like </a:t>
            </a:r>
            <a:r>
              <a:rPr lang="en-US" dirty="0" err="1" smtClean="0"/>
              <a:t>Walmart</a:t>
            </a:r>
            <a:r>
              <a:rPr lang="en-US" dirty="0" smtClean="0"/>
              <a:t> and Tesco</a:t>
            </a:r>
          </a:p>
          <a:p>
            <a:pPr marL="628650" lvl="1" indent="-171450">
              <a:buFont typeface="Arial"/>
              <a:buChar char="•"/>
            </a:pPr>
            <a:r>
              <a:rPr lang="en-US" dirty="0" smtClean="0"/>
              <a:t>Financial Services companies like VISA</a:t>
            </a:r>
            <a:r>
              <a:rPr lang="en-US" baseline="0" dirty="0" smtClean="0"/>
              <a:t> and Wells Fargo</a:t>
            </a:r>
            <a:endParaRPr lang="en-US" dirty="0" smtClean="0"/>
          </a:p>
          <a:p>
            <a:pPr marL="628650" lvl="1" indent="-171450">
              <a:buFont typeface="Arial"/>
              <a:buChar char="•"/>
            </a:pPr>
            <a:r>
              <a:rPr lang="en-US" dirty="0" err="1" smtClean="0"/>
              <a:t>Telcos</a:t>
            </a:r>
            <a:r>
              <a:rPr lang="en-US" dirty="0" smtClean="0"/>
              <a:t> like Verizon,</a:t>
            </a:r>
            <a:r>
              <a:rPr lang="en-US" baseline="0" dirty="0" smtClean="0"/>
              <a:t> AT&amp;T</a:t>
            </a:r>
            <a:r>
              <a:rPr lang="en-US" dirty="0" smtClean="0"/>
              <a:t> and Vodafone</a:t>
            </a:r>
          </a:p>
          <a:p>
            <a:pPr marL="171450" indent="-171450">
              <a:buFont typeface="Arial"/>
              <a:buChar char="•"/>
            </a:pPr>
            <a:endParaRPr lang="en-US" dirty="0" smtClean="0"/>
          </a:p>
          <a:p>
            <a:pPr marL="171450" indent="-171450">
              <a:buFont typeface="Arial"/>
              <a:buChar char="•"/>
            </a:pPr>
            <a:r>
              <a:rPr lang="en-US" dirty="0" smtClean="0"/>
              <a:t>What’s also interesting is that we’re seeing the use of </a:t>
            </a:r>
            <a:r>
              <a:rPr lang="en-US" dirty="0" err="1" smtClean="0"/>
              <a:t>NoSQL</a:t>
            </a:r>
            <a:r>
              <a:rPr lang="en-US" dirty="0" smtClean="0"/>
              <a:t> expand inside many of these companies. </a:t>
            </a:r>
            <a:r>
              <a:rPr lang="en-US" dirty="0" err="1" smtClean="0"/>
              <a:t>Orbitz</a:t>
            </a:r>
            <a:r>
              <a:rPr lang="en-US" dirty="0" smtClean="0"/>
              <a:t>, the online travel company, is a great example – they started using Couchbase to store their hotel rate data, and now they use Couchbase in many other ways.  </a:t>
            </a:r>
          </a:p>
          <a:p>
            <a:pPr marL="171450" indent="-171450">
              <a:buFont typeface="Arial"/>
              <a:buChar char="•"/>
            </a:pPr>
            <a:endParaRPr lang="en-US" dirty="0" smtClean="0"/>
          </a:p>
          <a:p>
            <a:pPr marL="171450" indent="-171450">
              <a:buFont typeface="Arial"/>
              <a:buChar char="•"/>
            </a:pPr>
            <a:r>
              <a:rPr lang="en-US" dirty="0" smtClean="0"/>
              <a:t>So the big takeaway is that an increasing number of </a:t>
            </a:r>
            <a:r>
              <a:rPr lang="en-US" b="1" dirty="0" smtClean="0"/>
              <a:t>companies across industries </a:t>
            </a:r>
            <a:r>
              <a:rPr lang="en-US" dirty="0" smtClean="0"/>
              <a:t>are seeing the value of </a:t>
            </a:r>
            <a:r>
              <a:rPr lang="en-US" dirty="0" err="1" smtClean="0"/>
              <a:t>NoSQL</a:t>
            </a:r>
            <a:r>
              <a:rPr lang="en-US" dirty="0" smtClean="0"/>
              <a:t> for a growing number of use cases. </a:t>
            </a:r>
          </a:p>
          <a:p>
            <a:pPr marL="171450" indent="-171450">
              <a:buFont typeface="Arial"/>
              <a:buChar char="•"/>
            </a:pPr>
            <a:endParaRPr lang="en-US" dirty="0" smtClean="0"/>
          </a:p>
          <a:p>
            <a:endParaRPr lang="en-US" dirty="0"/>
          </a:p>
        </p:txBody>
      </p:sp>
      <p:sp>
        <p:nvSpPr>
          <p:cNvPr id="4" name="Slide Number Placeholder 3"/>
          <p:cNvSpPr>
            <a:spLocks noGrp="1"/>
          </p:cNvSpPr>
          <p:nvPr>
            <p:ph type="sldNum" sz="quarter" idx="10"/>
          </p:nvPr>
        </p:nvSpPr>
        <p:spPr/>
        <p:txBody>
          <a:bodyPr/>
          <a:lstStyle/>
          <a:p>
            <a:fld id="{F39351FC-18D6-4741-8EEB-9FDB1F020AAC}" type="slidenum">
              <a:rPr lang="en-US" smtClean="0"/>
              <a:t>3</a:t>
            </a:fld>
            <a:endParaRPr lang="en-US"/>
          </a:p>
        </p:txBody>
      </p:sp>
    </p:spTree>
    <p:extLst>
      <p:ext uri="{BB962C8B-B14F-4D97-AF65-F5344CB8AC3E}">
        <p14:creationId xmlns:p14="http://schemas.microsoft.com/office/powerpoint/2010/main" val="17410302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9351FC-18D6-4741-8EEB-9FDB1F020AAC}" type="slidenum">
              <a:rPr lang="en-US" smtClean="0"/>
              <a:t>4</a:t>
            </a:fld>
            <a:endParaRPr lang="en-US"/>
          </a:p>
        </p:txBody>
      </p:sp>
    </p:spTree>
    <p:extLst>
      <p:ext uri="{BB962C8B-B14F-4D97-AF65-F5344CB8AC3E}">
        <p14:creationId xmlns:p14="http://schemas.microsoft.com/office/powerpoint/2010/main" val="14149326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SQL (relational) databases</a:t>
            </a:r>
            <a:r>
              <a:rPr lang="en-US" baseline="0" dirty="0" smtClean="0"/>
              <a:t> are great.  They give you LOT OF functionality.</a:t>
            </a:r>
          </a:p>
          <a:p>
            <a:r>
              <a:rPr lang="en-US" baseline="0" dirty="0" smtClean="0"/>
              <a:t>Great set of abstractions (tables, columns, data types, constraints, triggers, SQL, ACID TRANSACTIONS, stored procedures and more) at a highly reasonable cost.  The cost is going down every day.</a:t>
            </a:r>
          </a:p>
          <a:p>
            <a:endParaRPr lang="en-US" baseline="0" dirty="0" smtClean="0"/>
          </a:p>
          <a:p>
            <a:r>
              <a:rPr lang="en-US" baseline="0" dirty="0" smtClean="0"/>
              <a:t>One thing RDBMS does not handle well is CHANGE.</a:t>
            </a:r>
          </a:p>
          <a:p>
            <a:r>
              <a:rPr lang="en-US" baseline="0" dirty="0" smtClean="0"/>
              <a:t>Change of schema (both logical and physical), change of hardware, change of capacity.</a:t>
            </a:r>
            <a:endParaRPr lang="en-US" dirty="0" smtClean="0"/>
          </a:p>
          <a:p>
            <a:endParaRPr lang="en-US" dirty="0" smtClean="0"/>
          </a:p>
          <a:p>
            <a:pPr marL="228600" indent="-228600">
              <a:buAutoNum type="arabicPeriod"/>
            </a:pPr>
            <a:r>
              <a:rPr lang="en-US" dirty="0" err="1" smtClean="0"/>
              <a:t>Appdev</a:t>
            </a:r>
            <a:r>
              <a:rPr lang="en-US" dirty="0" smtClean="0"/>
              <a:t>:  Changes</a:t>
            </a:r>
            <a:r>
              <a:rPr lang="en-US" baseline="0" dirty="0" smtClean="0"/>
              <a:t> are required not only during initial </a:t>
            </a:r>
            <a:r>
              <a:rPr lang="en-US" baseline="0" dirty="0" err="1" smtClean="0"/>
              <a:t>dev</a:t>
            </a:r>
            <a:r>
              <a:rPr lang="en-US" baseline="0" dirty="0" smtClean="0"/>
              <a:t> but also after going long-beta or production.  Quick response to market feedback differentiates winners from </a:t>
            </a:r>
            <a:r>
              <a:rPr lang="en-US" baseline="0" dirty="0" err="1" smtClean="0"/>
              <a:t>loosers</a:t>
            </a:r>
            <a:r>
              <a:rPr lang="en-US" baseline="0" dirty="0" smtClean="0"/>
              <a:t>.</a:t>
            </a:r>
          </a:p>
          <a:p>
            <a:pPr marL="228600" indent="-228600">
              <a:buAutoNum type="arabicPeriod"/>
            </a:pPr>
            <a:r>
              <a:rPr lang="en-US" baseline="0" dirty="0" smtClean="0"/>
              <a:t>Scalability: Many of the digital economy business applications (every business is a digital economy business) expect high throughput (&gt; 100K gets/s) with millions of customers. Physics of servers dictate we distribute the data to multiple nodes.</a:t>
            </a:r>
          </a:p>
          <a:p>
            <a:pPr marL="228600" indent="-228600">
              <a:buAutoNum type="arabicPeriod"/>
            </a:pPr>
            <a:r>
              <a:rPr lang="en-US" baseline="0" dirty="0" smtClean="0"/>
              <a:t>Consistent </a:t>
            </a:r>
            <a:r>
              <a:rPr lang="en-US" baseline="0" dirty="0" err="1" smtClean="0"/>
              <a:t>Perf</a:t>
            </a:r>
            <a:r>
              <a:rPr lang="en-US" baseline="0" dirty="0" smtClean="0"/>
              <a:t>: With high throughput comes high responsibility: consistently low latency queries.</a:t>
            </a:r>
          </a:p>
          <a:p>
            <a:pPr marL="228600" indent="-228600">
              <a:buAutoNum type="arabicPeriod"/>
            </a:pPr>
            <a:r>
              <a:rPr lang="en-US" dirty="0" smtClean="0"/>
              <a:t>Reliability:</a:t>
            </a:r>
            <a:r>
              <a:rPr lang="en-US" baseline="0" dirty="0" smtClean="0"/>
              <a:t> It’s not IF but WHEN some of the hardware goes down, be it disk, memory, server.  Your business can’t be at the mercy of hardware.</a:t>
            </a:r>
            <a:endParaRPr lang="en-US" dirty="0" smtClean="0"/>
          </a:p>
          <a:p>
            <a:endParaRPr lang="en-US" dirty="0" smtClean="0"/>
          </a:p>
          <a:p>
            <a:endParaRPr lang="en-US" dirty="0" smtClean="0"/>
          </a:p>
          <a:p>
            <a:r>
              <a:rPr lang="en-US" dirty="0" smtClean="0"/>
              <a:t>Java and JDBC have</a:t>
            </a:r>
            <a:r>
              <a:rPr lang="en-US" baseline="0" dirty="0" smtClean="0"/>
              <a:t> had a very long and successful relationship.</a:t>
            </a:r>
          </a:p>
          <a:p>
            <a:r>
              <a:rPr lang="en-US" baseline="0" dirty="0" smtClean="0"/>
              <a:t>JDBC Provides java connectivity to relational databases via SQL.</a:t>
            </a:r>
          </a:p>
          <a:p>
            <a:r>
              <a:rPr lang="en-US" baseline="0" dirty="0" smtClean="0"/>
              <a:t>All of the application servers support using JDBC for persistence.</a:t>
            </a:r>
          </a:p>
          <a:p>
            <a:r>
              <a:rPr lang="en-US" baseline="0" dirty="0" smtClean="0"/>
              <a:t>Lot of the object-relational mappers like hibernate,  frameworks like </a:t>
            </a:r>
            <a:r>
              <a:rPr lang="en-US" baseline="0" dirty="0" err="1" smtClean="0"/>
              <a:t>ibatis</a:t>
            </a:r>
            <a:r>
              <a:rPr lang="en-US" baseline="0" dirty="0" smtClean="0"/>
              <a:t>, spring data all support database access via </a:t>
            </a:r>
            <a:endParaRPr lang="en-US" dirty="0"/>
          </a:p>
        </p:txBody>
      </p:sp>
      <p:sp>
        <p:nvSpPr>
          <p:cNvPr id="4" name="Slide Number Placeholder 3"/>
          <p:cNvSpPr>
            <a:spLocks noGrp="1"/>
          </p:cNvSpPr>
          <p:nvPr>
            <p:ph type="sldNum" sz="quarter" idx="10"/>
          </p:nvPr>
        </p:nvSpPr>
        <p:spPr/>
        <p:txBody>
          <a:bodyPr/>
          <a:lstStyle/>
          <a:p>
            <a:fld id="{F39351FC-18D6-4741-8EEB-9FDB1F020AAC}" type="slidenum">
              <a:rPr lang="en-US" smtClean="0"/>
              <a:t>5</a:t>
            </a:fld>
            <a:endParaRPr lang="en-US"/>
          </a:p>
        </p:txBody>
      </p:sp>
    </p:spTree>
    <p:extLst>
      <p:ext uri="{BB962C8B-B14F-4D97-AF65-F5344CB8AC3E}">
        <p14:creationId xmlns:p14="http://schemas.microsoft.com/office/powerpoint/2010/main" val="15644201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SQL (relational) databases</a:t>
            </a:r>
            <a:r>
              <a:rPr lang="en-US" baseline="0" dirty="0" smtClean="0"/>
              <a:t> are great.  They give you LOT OF functionality.</a:t>
            </a:r>
          </a:p>
          <a:p>
            <a:r>
              <a:rPr lang="en-US" baseline="0" dirty="0" smtClean="0"/>
              <a:t>Great set of abstractions (tables, columns, data types, constraints, triggers, SQL, ACID TRANSACTIONS, stored procedures and more) at a highly reasonable cost.  The cost is going down every day.</a:t>
            </a:r>
          </a:p>
          <a:p>
            <a:endParaRPr lang="en-US" baseline="0" dirty="0" smtClean="0"/>
          </a:p>
          <a:p>
            <a:r>
              <a:rPr lang="en-US" baseline="0" dirty="0" smtClean="0"/>
              <a:t>One thing RDBMS does not handle well is CHANGE.</a:t>
            </a:r>
          </a:p>
          <a:p>
            <a:r>
              <a:rPr lang="en-US" baseline="0" dirty="0" smtClean="0"/>
              <a:t>Change of schema (both logical and physical), change of hardware, change of capacity</a:t>
            </a:r>
            <a:r>
              <a:rPr lang="en-US" baseline="0" dirty="0" smtClean="0"/>
              <a:t>.</a:t>
            </a:r>
          </a:p>
          <a:p>
            <a:endParaRPr lang="en-US" baseline="0" dirty="0" smtClean="0"/>
          </a:p>
          <a:p>
            <a:r>
              <a:rPr lang="en-US" baseline="0" dirty="0" smtClean="0"/>
              <a:t>Change in the CONSTANT.</a:t>
            </a:r>
            <a:endParaRPr lang="en-US" dirty="0" smtClean="0"/>
          </a:p>
          <a:p>
            <a:endParaRPr lang="en-US" dirty="0" smtClean="0"/>
          </a:p>
          <a:p>
            <a:pPr marL="228600" indent="-228600">
              <a:buAutoNum type="arabicPeriod"/>
            </a:pPr>
            <a:r>
              <a:rPr lang="en-US" dirty="0" err="1" smtClean="0"/>
              <a:t>Appdev</a:t>
            </a:r>
            <a:r>
              <a:rPr lang="en-US" dirty="0" smtClean="0"/>
              <a:t>:  Changes</a:t>
            </a:r>
            <a:r>
              <a:rPr lang="en-US" baseline="0" dirty="0" smtClean="0"/>
              <a:t> are required not only during initial </a:t>
            </a:r>
            <a:r>
              <a:rPr lang="en-US" baseline="0" dirty="0" err="1" smtClean="0"/>
              <a:t>dev</a:t>
            </a:r>
            <a:r>
              <a:rPr lang="en-US" baseline="0" dirty="0" smtClean="0"/>
              <a:t> but also after going long-beta or production.  Quick response to market feedback differentiates winners from </a:t>
            </a:r>
            <a:r>
              <a:rPr lang="en-US" baseline="0" dirty="0" err="1" smtClean="0"/>
              <a:t>loosers</a:t>
            </a:r>
            <a:r>
              <a:rPr lang="en-US" baseline="0" dirty="0" smtClean="0"/>
              <a:t>.</a:t>
            </a:r>
          </a:p>
          <a:p>
            <a:pPr marL="228600" indent="-228600">
              <a:buAutoNum type="arabicPeriod"/>
            </a:pPr>
            <a:r>
              <a:rPr lang="en-US" baseline="0" dirty="0" smtClean="0"/>
              <a:t>Scalability: Many of the digital economy business applications (every business is a digital economy business) expect high throughput (&gt; 100K gets/s) with millions of customers. Physics of servers dictate we distribute the data to multiple nodes.</a:t>
            </a:r>
          </a:p>
          <a:p>
            <a:pPr marL="228600" indent="-228600">
              <a:buAutoNum type="arabicPeriod"/>
            </a:pPr>
            <a:r>
              <a:rPr lang="en-US" baseline="0" dirty="0" smtClean="0"/>
              <a:t>Consistent </a:t>
            </a:r>
            <a:r>
              <a:rPr lang="en-US" baseline="0" dirty="0" err="1" smtClean="0"/>
              <a:t>Perf</a:t>
            </a:r>
            <a:r>
              <a:rPr lang="en-US" baseline="0" dirty="0" smtClean="0"/>
              <a:t>: With high throughput comes high responsibility: consistently low latency queries.</a:t>
            </a:r>
          </a:p>
          <a:p>
            <a:pPr marL="228600" indent="-228600">
              <a:buAutoNum type="arabicPeriod"/>
            </a:pPr>
            <a:r>
              <a:rPr lang="en-US" dirty="0" smtClean="0"/>
              <a:t>Reliability:</a:t>
            </a:r>
            <a:r>
              <a:rPr lang="en-US" baseline="0" dirty="0" smtClean="0"/>
              <a:t> It’s not IF but WHEN some of the hardware goes down, be it disk, memory, server.  Your business can’t be at the mercy of hardware.</a:t>
            </a:r>
            <a:endParaRPr lang="en-US" dirty="0" smtClean="0"/>
          </a:p>
          <a:p>
            <a:endParaRPr lang="en-US" dirty="0" smtClean="0"/>
          </a:p>
          <a:p>
            <a:endParaRPr lang="en-US" dirty="0" smtClean="0"/>
          </a:p>
          <a:p>
            <a:r>
              <a:rPr lang="en-US" dirty="0" smtClean="0"/>
              <a:t>Java and JDBC have</a:t>
            </a:r>
            <a:r>
              <a:rPr lang="en-US" baseline="0" dirty="0" smtClean="0"/>
              <a:t> had a very long and successful relationship.</a:t>
            </a:r>
          </a:p>
          <a:p>
            <a:r>
              <a:rPr lang="en-US" baseline="0" dirty="0" smtClean="0"/>
              <a:t>JDBC Provides java connectivity to relational databases via SQL.</a:t>
            </a:r>
          </a:p>
          <a:p>
            <a:r>
              <a:rPr lang="en-US" baseline="0" dirty="0" smtClean="0"/>
              <a:t>All of the application servers support using JDBC for persistence.</a:t>
            </a:r>
          </a:p>
          <a:p>
            <a:r>
              <a:rPr lang="en-US" baseline="0" dirty="0" smtClean="0"/>
              <a:t>Lot of the object-relational mappers like hibernate,  frameworks like </a:t>
            </a:r>
            <a:r>
              <a:rPr lang="en-US" baseline="0" dirty="0" err="1" smtClean="0"/>
              <a:t>ibatis</a:t>
            </a:r>
            <a:r>
              <a:rPr lang="en-US" baseline="0" dirty="0" smtClean="0"/>
              <a:t>, spring data all support database access via </a:t>
            </a:r>
            <a:endParaRPr lang="en-US" dirty="0"/>
          </a:p>
        </p:txBody>
      </p:sp>
      <p:sp>
        <p:nvSpPr>
          <p:cNvPr id="4" name="Slide Number Placeholder 3"/>
          <p:cNvSpPr>
            <a:spLocks noGrp="1"/>
          </p:cNvSpPr>
          <p:nvPr>
            <p:ph type="sldNum" sz="quarter" idx="10"/>
          </p:nvPr>
        </p:nvSpPr>
        <p:spPr/>
        <p:txBody>
          <a:bodyPr/>
          <a:lstStyle/>
          <a:p>
            <a:fld id="{F39351FC-18D6-4741-8EEB-9FDB1F020AAC}" type="slidenum">
              <a:rPr lang="en-US" smtClean="0"/>
              <a:t>6</a:t>
            </a:fld>
            <a:endParaRPr lang="en-US"/>
          </a:p>
        </p:txBody>
      </p:sp>
    </p:spTree>
    <p:extLst>
      <p:ext uri="{BB962C8B-B14F-4D97-AF65-F5344CB8AC3E}">
        <p14:creationId xmlns:p14="http://schemas.microsoft.com/office/powerpoint/2010/main" val="15644201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SQL (relational) databases</a:t>
            </a:r>
            <a:r>
              <a:rPr lang="en-US" baseline="0" dirty="0" smtClean="0"/>
              <a:t> are great.  They give you LOT OF functionality.</a:t>
            </a:r>
          </a:p>
          <a:p>
            <a:r>
              <a:rPr lang="en-US" baseline="0" dirty="0" smtClean="0"/>
              <a:t>Great set of abstractions (tables, columns, data types, constraints, triggers, SQL, ACID TRANSACTIONS, stored procedures and more) at a highly reasonable cost.  The cost is going down every day.</a:t>
            </a:r>
          </a:p>
          <a:p>
            <a:endParaRPr lang="en-US" baseline="0" dirty="0" smtClean="0"/>
          </a:p>
          <a:p>
            <a:r>
              <a:rPr lang="en-US" baseline="0" dirty="0" smtClean="0"/>
              <a:t>One thing RDBMS does not handle well is CHANGE.</a:t>
            </a:r>
          </a:p>
          <a:p>
            <a:r>
              <a:rPr lang="en-US" baseline="0" dirty="0" smtClean="0"/>
              <a:t>Change of schema (both logical and physical), change of hardware, change of capacity.</a:t>
            </a:r>
            <a:endParaRPr lang="en-US" dirty="0" smtClean="0"/>
          </a:p>
          <a:p>
            <a:endParaRPr lang="en-US" dirty="0" smtClean="0"/>
          </a:p>
          <a:p>
            <a:pPr marL="228600" indent="-228600">
              <a:buAutoNum type="arabicPeriod"/>
            </a:pPr>
            <a:r>
              <a:rPr lang="en-US" dirty="0" err="1" smtClean="0"/>
              <a:t>Appdev</a:t>
            </a:r>
            <a:r>
              <a:rPr lang="en-US" dirty="0" smtClean="0"/>
              <a:t>:  Changes</a:t>
            </a:r>
            <a:r>
              <a:rPr lang="en-US" baseline="0" dirty="0" smtClean="0"/>
              <a:t> are required not only during initial </a:t>
            </a:r>
            <a:r>
              <a:rPr lang="en-US" baseline="0" dirty="0" err="1" smtClean="0"/>
              <a:t>dev</a:t>
            </a:r>
            <a:r>
              <a:rPr lang="en-US" baseline="0" dirty="0" smtClean="0"/>
              <a:t> but also after going long-beta or production.  Quick response to market feedback differentiates winners from </a:t>
            </a:r>
            <a:r>
              <a:rPr lang="en-US" baseline="0" dirty="0" err="1" smtClean="0"/>
              <a:t>loosers</a:t>
            </a:r>
            <a:r>
              <a:rPr lang="en-US" baseline="0" dirty="0" smtClean="0"/>
              <a:t>.</a:t>
            </a:r>
          </a:p>
          <a:p>
            <a:pPr marL="228600" indent="-228600">
              <a:buAutoNum type="arabicPeriod"/>
            </a:pPr>
            <a:r>
              <a:rPr lang="en-US" baseline="0" dirty="0" smtClean="0"/>
              <a:t>Scalability: Many of the digital economy business applications (every business is a digital economy business) expect high throughput (&gt; 100K gets/s) with millions of customers. Physics of servers dictate we distribute the data to multiple nodes.</a:t>
            </a:r>
          </a:p>
          <a:p>
            <a:pPr marL="228600" indent="-228600">
              <a:buAutoNum type="arabicPeriod"/>
            </a:pPr>
            <a:r>
              <a:rPr lang="en-US" baseline="0" dirty="0" smtClean="0"/>
              <a:t>Consistent </a:t>
            </a:r>
            <a:r>
              <a:rPr lang="en-US" baseline="0" dirty="0" err="1" smtClean="0"/>
              <a:t>Perf</a:t>
            </a:r>
            <a:r>
              <a:rPr lang="en-US" baseline="0" dirty="0" smtClean="0"/>
              <a:t>: With high throughput comes high responsibility: consistently low latency queries.</a:t>
            </a:r>
          </a:p>
          <a:p>
            <a:pPr marL="228600" indent="-228600">
              <a:buAutoNum type="arabicPeriod"/>
            </a:pPr>
            <a:r>
              <a:rPr lang="en-US" dirty="0" smtClean="0"/>
              <a:t>Reliability:</a:t>
            </a:r>
            <a:r>
              <a:rPr lang="en-US" baseline="0" dirty="0" smtClean="0"/>
              <a:t> It’s not IF but WHEN some of the hardware goes down, be it disk, memory, server.  Your business can’t be at the mercy of hardware.</a:t>
            </a:r>
            <a:endParaRPr lang="en-US" dirty="0" smtClean="0"/>
          </a:p>
          <a:p>
            <a:endParaRPr lang="en-US" dirty="0" smtClean="0"/>
          </a:p>
          <a:p>
            <a:endParaRPr lang="en-US" dirty="0" smtClean="0"/>
          </a:p>
          <a:p>
            <a:r>
              <a:rPr lang="en-US" dirty="0" smtClean="0"/>
              <a:t>Java and JDBC have</a:t>
            </a:r>
            <a:r>
              <a:rPr lang="en-US" baseline="0" dirty="0" smtClean="0"/>
              <a:t> had a very long and successful relationship.</a:t>
            </a:r>
          </a:p>
          <a:p>
            <a:r>
              <a:rPr lang="en-US" baseline="0" dirty="0" smtClean="0"/>
              <a:t>JDBC Provides java connectivity to relational databases via SQL.</a:t>
            </a:r>
          </a:p>
          <a:p>
            <a:r>
              <a:rPr lang="en-US" baseline="0" dirty="0" smtClean="0"/>
              <a:t>All of the application servers support using JDBC for persistence.</a:t>
            </a:r>
          </a:p>
          <a:p>
            <a:r>
              <a:rPr lang="en-US" baseline="0" dirty="0" smtClean="0"/>
              <a:t>Lot of the object-relational mappers like hibernate,  frameworks like </a:t>
            </a:r>
            <a:r>
              <a:rPr lang="en-US" baseline="0" dirty="0" err="1" smtClean="0"/>
              <a:t>ibatis</a:t>
            </a:r>
            <a:r>
              <a:rPr lang="en-US" baseline="0" dirty="0" smtClean="0"/>
              <a:t>, spring data all support database access via </a:t>
            </a:r>
            <a:endParaRPr lang="en-US" dirty="0"/>
          </a:p>
        </p:txBody>
      </p:sp>
      <p:sp>
        <p:nvSpPr>
          <p:cNvPr id="4" name="Slide Number Placeholder 3"/>
          <p:cNvSpPr>
            <a:spLocks noGrp="1"/>
          </p:cNvSpPr>
          <p:nvPr>
            <p:ph type="sldNum" sz="quarter" idx="10"/>
          </p:nvPr>
        </p:nvSpPr>
        <p:spPr/>
        <p:txBody>
          <a:bodyPr/>
          <a:lstStyle/>
          <a:p>
            <a:fld id="{F39351FC-18D6-4741-8EEB-9FDB1F020AAC}" type="slidenum">
              <a:rPr lang="en-US" smtClean="0"/>
              <a:t>7</a:t>
            </a:fld>
            <a:endParaRPr lang="en-US"/>
          </a:p>
        </p:txBody>
      </p:sp>
    </p:spTree>
    <p:extLst>
      <p:ext uri="{BB962C8B-B14F-4D97-AF65-F5344CB8AC3E}">
        <p14:creationId xmlns:p14="http://schemas.microsoft.com/office/powerpoint/2010/main" val="15644201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SQL (relational) databases</a:t>
            </a:r>
            <a:r>
              <a:rPr lang="en-US" baseline="0" dirty="0" smtClean="0"/>
              <a:t> are great.  They give you LOT OF functionality.</a:t>
            </a:r>
          </a:p>
          <a:p>
            <a:r>
              <a:rPr lang="en-US" baseline="0" dirty="0" smtClean="0"/>
              <a:t>Great set of abstractions (tables, columns, data types, constraints, triggers, SQL, ACID TRANSACTIONS, stored procedures and more) at a highly reasonable cost.  The cost is going down every day.</a:t>
            </a:r>
          </a:p>
          <a:p>
            <a:endParaRPr lang="en-US" baseline="0" dirty="0" smtClean="0"/>
          </a:p>
          <a:p>
            <a:r>
              <a:rPr lang="en-US" baseline="0" dirty="0" smtClean="0"/>
              <a:t>One thing RDBMS does not handle well is CHANGE.</a:t>
            </a:r>
          </a:p>
          <a:p>
            <a:r>
              <a:rPr lang="en-US" baseline="0" dirty="0" smtClean="0"/>
              <a:t>Change of schema (both logical and physical), change of hardware, change of capacity.</a:t>
            </a:r>
            <a:endParaRPr lang="en-US" dirty="0" smtClean="0"/>
          </a:p>
          <a:p>
            <a:endParaRPr lang="en-US" dirty="0" smtClean="0"/>
          </a:p>
          <a:p>
            <a:pPr marL="228600" indent="-228600">
              <a:buAutoNum type="arabicPeriod"/>
            </a:pPr>
            <a:r>
              <a:rPr lang="en-US" dirty="0" err="1" smtClean="0"/>
              <a:t>Appdev</a:t>
            </a:r>
            <a:r>
              <a:rPr lang="en-US" dirty="0" smtClean="0"/>
              <a:t>:  Changes</a:t>
            </a:r>
            <a:r>
              <a:rPr lang="en-US" baseline="0" dirty="0" smtClean="0"/>
              <a:t> are required not only during initial </a:t>
            </a:r>
            <a:r>
              <a:rPr lang="en-US" baseline="0" dirty="0" err="1" smtClean="0"/>
              <a:t>dev</a:t>
            </a:r>
            <a:r>
              <a:rPr lang="en-US" baseline="0" dirty="0" smtClean="0"/>
              <a:t> but also after going long-beta or production.  Quick response to market feedback differentiates winners from </a:t>
            </a:r>
            <a:r>
              <a:rPr lang="en-US" baseline="0" dirty="0" err="1" smtClean="0"/>
              <a:t>loosers</a:t>
            </a:r>
            <a:r>
              <a:rPr lang="en-US" baseline="0" dirty="0" smtClean="0"/>
              <a:t>.</a:t>
            </a:r>
          </a:p>
          <a:p>
            <a:pPr marL="228600" indent="-228600">
              <a:buAutoNum type="arabicPeriod"/>
            </a:pPr>
            <a:r>
              <a:rPr lang="en-US" baseline="0" dirty="0" smtClean="0"/>
              <a:t>Scalability: Many of the digital economy business applications (every business is a digital economy business) expect high throughput (&gt; 100K gets/s) with millions of customers. Physics of servers dictate we distribute the data to multiple nodes.</a:t>
            </a:r>
          </a:p>
          <a:p>
            <a:pPr marL="228600" indent="-228600">
              <a:buAutoNum type="arabicPeriod"/>
            </a:pPr>
            <a:r>
              <a:rPr lang="en-US" baseline="0" dirty="0" smtClean="0"/>
              <a:t>Consistent </a:t>
            </a:r>
            <a:r>
              <a:rPr lang="en-US" baseline="0" dirty="0" err="1" smtClean="0"/>
              <a:t>Perf</a:t>
            </a:r>
            <a:r>
              <a:rPr lang="en-US" baseline="0" dirty="0" smtClean="0"/>
              <a:t>: With high throughput comes high responsibility: consistently low latency queries.</a:t>
            </a:r>
          </a:p>
          <a:p>
            <a:pPr marL="228600" indent="-228600">
              <a:buAutoNum type="arabicPeriod"/>
            </a:pPr>
            <a:r>
              <a:rPr lang="en-US" dirty="0" smtClean="0"/>
              <a:t>Reliability:</a:t>
            </a:r>
            <a:r>
              <a:rPr lang="en-US" baseline="0" dirty="0" smtClean="0"/>
              <a:t> It’s not IF but WHEN some of the hardware goes down, be it disk, memory, server.  Your business can’t be at the mercy of hardware.</a:t>
            </a:r>
            <a:endParaRPr lang="en-US" dirty="0" smtClean="0"/>
          </a:p>
          <a:p>
            <a:endParaRPr lang="en-US" dirty="0" smtClean="0"/>
          </a:p>
          <a:p>
            <a:endParaRPr lang="en-US" dirty="0" smtClean="0"/>
          </a:p>
          <a:p>
            <a:r>
              <a:rPr lang="en-US" dirty="0" smtClean="0"/>
              <a:t>Java and JDBC have</a:t>
            </a:r>
            <a:r>
              <a:rPr lang="en-US" baseline="0" dirty="0" smtClean="0"/>
              <a:t> had a very long and successful relationship.</a:t>
            </a:r>
          </a:p>
          <a:p>
            <a:r>
              <a:rPr lang="en-US" baseline="0" dirty="0" smtClean="0"/>
              <a:t>JDBC Provides java connectivity to relational databases via SQL.</a:t>
            </a:r>
          </a:p>
          <a:p>
            <a:r>
              <a:rPr lang="en-US" baseline="0" dirty="0" smtClean="0"/>
              <a:t>All of the application servers support using JDBC for persistence.</a:t>
            </a:r>
          </a:p>
          <a:p>
            <a:r>
              <a:rPr lang="en-US" baseline="0" dirty="0" smtClean="0"/>
              <a:t>Lot of the object-relational mappers like hibernate,  frameworks like </a:t>
            </a:r>
            <a:r>
              <a:rPr lang="en-US" baseline="0" dirty="0" err="1" smtClean="0"/>
              <a:t>ibatis</a:t>
            </a:r>
            <a:r>
              <a:rPr lang="en-US" baseline="0" dirty="0" smtClean="0"/>
              <a:t>, spring data all support database access via </a:t>
            </a:r>
            <a:endParaRPr lang="en-US" dirty="0"/>
          </a:p>
        </p:txBody>
      </p:sp>
      <p:sp>
        <p:nvSpPr>
          <p:cNvPr id="4" name="Slide Number Placeholder 3"/>
          <p:cNvSpPr>
            <a:spLocks noGrp="1"/>
          </p:cNvSpPr>
          <p:nvPr>
            <p:ph type="sldNum" sz="quarter" idx="10"/>
          </p:nvPr>
        </p:nvSpPr>
        <p:spPr/>
        <p:txBody>
          <a:bodyPr/>
          <a:lstStyle/>
          <a:p>
            <a:fld id="{F39351FC-18D6-4741-8EEB-9FDB1F020AAC}" type="slidenum">
              <a:rPr lang="en-US" smtClean="0"/>
              <a:t>8</a:t>
            </a:fld>
            <a:endParaRPr lang="en-US"/>
          </a:p>
        </p:txBody>
      </p:sp>
    </p:spTree>
    <p:extLst>
      <p:ext uri="{BB962C8B-B14F-4D97-AF65-F5344CB8AC3E}">
        <p14:creationId xmlns:p14="http://schemas.microsoft.com/office/powerpoint/2010/main" val="15644201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SQL (relational) databases</a:t>
            </a:r>
            <a:r>
              <a:rPr lang="en-US" baseline="0" dirty="0" smtClean="0"/>
              <a:t> are great.  They give you LOT OF functionality.</a:t>
            </a:r>
          </a:p>
          <a:p>
            <a:r>
              <a:rPr lang="en-US" baseline="0" dirty="0" smtClean="0"/>
              <a:t>Great set of abstractions (tables, columns, data types, constraints, triggers, SQL, ACID TRANSACTIONS, stored procedures and more) at a highly reasonable cost.  The cost is going down every day.</a:t>
            </a:r>
          </a:p>
          <a:p>
            <a:endParaRPr lang="en-US" baseline="0" dirty="0" smtClean="0"/>
          </a:p>
          <a:p>
            <a:r>
              <a:rPr lang="en-US" baseline="0" dirty="0" smtClean="0"/>
              <a:t>One thing RDBMS does not handle well is CHANGE.</a:t>
            </a:r>
          </a:p>
          <a:p>
            <a:r>
              <a:rPr lang="en-US" baseline="0" dirty="0" smtClean="0"/>
              <a:t>Change of schema (both logical and physical), change of hardware, change of capacity.</a:t>
            </a:r>
            <a:endParaRPr lang="en-US" dirty="0" smtClean="0"/>
          </a:p>
          <a:p>
            <a:endParaRPr lang="en-US" dirty="0" smtClean="0"/>
          </a:p>
          <a:p>
            <a:pPr marL="228600" indent="-228600">
              <a:buAutoNum type="arabicPeriod"/>
            </a:pPr>
            <a:r>
              <a:rPr lang="en-US" dirty="0" err="1" smtClean="0"/>
              <a:t>Appdev</a:t>
            </a:r>
            <a:r>
              <a:rPr lang="en-US" dirty="0" smtClean="0"/>
              <a:t>:  Changes</a:t>
            </a:r>
            <a:r>
              <a:rPr lang="en-US" baseline="0" dirty="0" smtClean="0"/>
              <a:t> are required not only during initial </a:t>
            </a:r>
            <a:r>
              <a:rPr lang="en-US" baseline="0" dirty="0" err="1" smtClean="0"/>
              <a:t>dev</a:t>
            </a:r>
            <a:r>
              <a:rPr lang="en-US" baseline="0" dirty="0" smtClean="0"/>
              <a:t> but also after going long-beta or production.  Quick response to market feedback differentiates winners from </a:t>
            </a:r>
            <a:r>
              <a:rPr lang="en-US" baseline="0" dirty="0" err="1" smtClean="0"/>
              <a:t>loosers</a:t>
            </a:r>
            <a:r>
              <a:rPr lang="en-US" baseline="0" dirty="0" smtClean="0"/>
              <a:t>.</a:t>
            </a:r>
          </a:p>
          <a:p>
            <a:pPr marL="228600" indent="-228600">
              <a:buAutoNum type="arabicPeriod"/>
            </a:pPr>
            <a:r>
              <a:rPr lang="en-US" baseline="0" dirty="0" smtClean="0"/>
              <a:t>Scalability: Many of the digital economy business applications (every business is a digital economy business) expect high throughput (&gt; 100K gets/s) with millions of customers. Physics of servers dictate we distribute the data to multiple nodes.</a:t>
            </a:r>
          </a:p>
          <a:p>
            <a:pPr marL="228600" indent="-228600">
              <a:buAutoNum type="arabicPeriod"/>
            </a:pPr>
            <a:r>
              <a:rPr lang="en-US" baseline="0" dirty="0" smtClean="0"/>
              <a:t>Consistent </a:t>
            </a:r>
            <a:r>
              <a:rPr lang="en-US" baseline="0" dirty="0" err="1" smtClean="0"/>
              <a:t>Perf</a:t>
            </a:r>
            <a:r>
              <a:rPr lang="en-US" baseline="0" dirty="0" smtClean="0"/>
              <a:t>: With high throughput comes high responsibility: consistently low latency queries.</a:t>
            </a:r>
          </a:p>
          <a:p>
            <a:pPr marL="228600" indent="-228600">
              <a:buAutoNum type="arabicPeriod"/>
            </a:pPr>
            <a:r>
              <a:rPr lang="en-US" dirty="0" smtClean="0"/>
              <a:t>Reliability:</a:t>
            </a:r>
            <a:r>
              <a:rPr lang="en-US" baseline="0" dirty="0" smtClean="0"/>
              <a:t> It’s not IF but WHEN some of the hardware goes down, be it disk, memory, server.  Your business can’t be at the mercy of hardware.</a:t>
            </a:r>
            <a:endParaRPr lang="en-US" dirty="0" smtClean="0"/>
          </a:p>
          <a:p>
            <a:endParaRPr lang="en-US" dirty="0" smtClean="0"/>
          </a:p>
          <a:p>
            <a:endParaRPr lang="en-US" dirty="0" smtClean="0"/>
          </a:p>
          <a:p>
            <a:r>
              <a:rPr lang="en-US" dirty="0" smtClean="0"/>
              <a:t>Java and JDBC have</a:t>
            </a:r>
            <a:r>
              <a:rPr lang="en-US" baseline="0" dirty="0" smtClean="0"/>
              <a:t> had a very long and successful relationship.</a:t>
            </a:r>
          </a:p>
          <a:p>
            <a:r>
              <a:rPr lang="en-US" baseline="0" dirty="0" smtClean="0"/>
              <a:t>JDBC Provides java connectivity to relational databases via SQL.</a:t>
            </a:r>
          </a:p>
          <a:p>
            <a:r>
              <a:rPr lang="en-US" baseline="0" dirty="0" smtClean="0"/>
              <a:t>All of the application servers support using JDBC for persistence.</a:t>
            </a:r>
          </a:p>
          <a:p>
            <a:r>
              <a:rPr lang="en-US" baseline="0" dirty="0" smtClean="0"/>
              <a:t>Lot of the object-relational mappers like hibernate,  frameworks like </a:t>
            </a:r>
            <a:r>
              <a:rPr lang="en-US" baseline="0" dirty="0" err="1" smtClean="0"/>
              <a:t>ibatis</a:t>
            </a:r>
            <a:r>
              <a:rPr lang="en-US" baseline="0" dirty="0" smtClean="0"/>
              <a:t>, spring data all support database access via </a:t>
            </a:r>
            <a:endParaRPr lang="en-US" dirty="0"/>
          </a:p>
        </p:txBody>
      </p:sp>
      <p:sp>
        <p:nvSpPr>
          <p:cNvPr id="4" name="Slide Number Placeholder 3"/>
          <p:cNvSpPr>
            <a:spLocks noGrp="1"/>
          </p:cNvSpPr>
          <p:nvPr>
            <p:ph type="sldNum" sz="quarter" idx="10"/>
          </p:nvPr>
        </p:nvSpPr>
        <p:spPr/>
        <p:txBody>
          <a:bodyPr/>
          <a:lstStyle/>
          <a:p>
            <a:fld id="{F39351FC-18D6-4741-8EEB-9FDB1F020AAC}" type="slidenum">
              <a:rPr lang="en-US" smtClean="0"/>
              <a:t>9</a:t>
            </a:fld>
            <a:endParaRPr lang="en-US"/>
          </a:p>
        </p:txBody>
      </p:sp>
    </p:spTree>
    <p:extLst>
      <p:ext uri="{BB962C8B-B14F-4D97-AF65-F5344CB8AC3E}">
        <p14:creationId xmlns:p14="http://schemas.microsoft.com/office/powerpoint/2010/main" val="15644201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Dark)">
    <p:bg>
      <p:bgPr>
        <a:solidFill>
          <a:schemeClr val="bg2">
            <a:lumMod val="65000"/>
          </a:schemeClr>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tretch>
            <a:fillRect/>
          </a:stretch>
        </p:blipFill>
        <p:spPr>
          <a:xfrm>
            <a:off x="2921000" y="0"/>
            <a:ext cx="2451100" cy="900945"/>
          </a:xfrm>
          <a:prstGeom prst="rect">
            <a:avLst/>
          </a:prstGeom>
        </p:spPr>
      </p:pic>
      <p:pic>
        <p:nvPicPr>
          <p:cNvPr id="4" name="Picture 3"/>
          <p:cNvPicPr>
            <a:picLocks noChangeAspect="1"/>
          </p:cNvPicPr>
          <p:nvPr userDrawn="1"/>
        </p:nvPicPr>
        <p:blipFill rotWithShape="1">
          <a:blip r:embed="rId3">
            <a:duotone>
              <a:prstClr val="black"/>
              <a:schemeClr val="tx2">
                <a:tint val="45000"/>
                <a:satMod val="400000"/>
              </a:schemeClr>
            </a:duotone>
          </a:blip>
          <a:srcRect t="28396" b="42477"/>
          <a:stretch/>
        </p:blipFill>
        <p:spPr>
          <a:xfrm>
            <a:off x="0" y="3759200"/>
            <a:ext cx="9144000" cy="1384300"/>
          </a:xfrm>
          <a:prstGeom prst="rect">
            <a:avLst/>
          </a:prstGeom>
        </p:spPr>
      </p:pic>
      <p:sp>
        <p:nvSpPr>
          <p:cNvPr id="2" name="Title 1"/>
          <p:cNvSpPr>
            <a:spLocks noGrp="1"/>
          </p:cNvSpPr>
          <p:nvPr>
            <p:ph type="ctrTitle"/>
          </p:nvPr>
        </p:nvSpPr>
        <p:spPr>
          <a:xfrm>
            <a:off x="685800" y="1142387"/>
            <a:ext cx="7772400" cy="1102519"/>
          </a:xfrm>
          <a:effectLst/>
        </p:spPr>
        <p:txBody>
          <a:bodyPr/>
          <a:lstStyle>
            <a:lvl1pPr algn="ctr">
              <a:defRPr sz="4000">
                <a:solidFill>
                  <a:schemeClr val="accent2"/>
                </a:solidFill>
              </a:defRPr>
            </a:lvl1pPr>
          </a:lstStyle>
          <a:p>
            <a:endParaRPr lang="en-US" dirty="0"/>
          </a:p>
        </p:txBody>
      </p:sp>
      <p:sp>
        <p:nvSpPr>
          <p:cNvPr id="3" name="Subtitle 2"/>
          <p:cNvSpPr>
            <a:spLocks noGrp="1"/>
          </p:cNvSpPr>
          <p:nvPr>
            <p:ph type="subTitle" idx="1"/>
          </p:nvPr>
        </p:nvSpPr>
        <p:spPr>
          <a:xfrm>
            <a:off x="1371600" y="2244906"/>
            <a:ext cx="6400800" cy="1088136"/>
          </a:xfrm>
        </p:spPr>
        <p:txBody>
          <a:bodyPr/>
          <a:lstStyle>
            <a:lvl1pPr marL="0" indent="0" algn="ctr">
              <a:buNone/>
              <a:defRPr sz="2000">
                <a:solidFill>
                  <a:srgbClr val="33333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Tree>
    <p:extLst>
      <p:ext uri="{BB962C8B-B14F-4D97-AF65-F5344CB8AC3E}">
        <p14:creationId xmlns:p14="http://schemas.microsoft.com/office/powerpoint/2010/main" val="2736129353"/>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Bullets (Dark)">
    <p:spTree>
      <p:nvGrpSpPr>
        <p:cNvPr id="1" name=""/>
        <p:cNvGrpSpPr/>
        <p:nvPr/>
      </p:nvGrpSpPr>
      <p:grpSpPr>
        <a:xfrm>
          <a:off x="0" y="0"/>
          <a:ext cx="0" cy="0"/>
          <a:chOff x="0" y="0"/>
          <a:chExt cx="0" cy="0"/>
        </a:xfrm>
      </p:grpSpPr>
      <p:sp>
        <p:nvSpPr>
          <p:cNvPr id="2" name="Title 1"/>
          <p:cNvSpPr>
            <a:spLocks noGrp="1"/>
          </p:cNvSpPr>
          <p:nvPr>
            <p:ph type="title"/>
          </p:nvPr>
        </p:nvSpPr>
        <p:spPr>
          <a:xfrm>
            <a:off x="198157" y="98134"/>
            <a:ext cx="7998595" cy="537337"/>
          </a:xfrm>
          <a:effectLst/>
        </p:spPr>
        <p:txBody>
          <a:bodyPr anchor="ctr"/>
          <a:lstStyle>
            <a:lvl1pPr>
              <a:lnSpc>
                <a:spcPct val="80000"/>
              </a:lnSpc>
              <a:defRPr sz="2400">
                <a:solidFill>
                  <a:schemeClr val="accent2"/>
                </a:solidFill>
              </a:defRPr>
            </a:lvl1pPr>
          </a:lstStyle>
          <a:p>
            <a:endParaRPr lang="en-US" dirty="0"/>
          </a:p>
        </p:txBody>
      </p:sp>
      <p:sp>
        <p:nvSpPr>
          <p:cNvPr id="3" name="Content Placeholder 2"/>
          <p:cNvSpPr>
            <a:spLocks noGrp="1"/>
          </p:cNvSpPr>
          <p:nvPr>
            <p:ph idx="1"/>
          </p:nvPr>
        </p:nvSpPr>
        <p:spPr>
          <a:xfrm>
            <a:off x="457200" y="736600"/>
            <a:ext cx="8007739" cy="3394472"/>
          </a:xfrm>
        </p:spPr>
        <p:txBody>
          <a:bodyPr/>
          <a:lstStyle>
            <a:lvl1pPr marL="228600" indent="-228600">
              <a:lnSpc>
                <a:spcPct val="100000"/>
              </a:lnSpc>
              <a:spcBef>
                <a:spcPts val="0"/>
              </a:spcBef>
              <a:spcAft>
                <a:spcPts val="300"/>
              </a:spcAft>
              <a:buClr>
                <a:schemeClr val="accent1"/>
              </a:buClr>
              <a:buSzPct val="110000"/>
              <a:defRPr sz="2000"/>
            </a:lvl1pPr>
            <a:lvl2pPr marL="457200" indent="-228600">
              <a:lnSpc>
                <a:spcPct val="100000"/>
              </a:lnSpc>
              <a:spcBef>
                <a:spcPts val="0"/>
              </a:spcBef>
              <a:spcAft>
                <a:spcPts val="300"/>
              </a:spcAft>
              <a:buClr>
                <a:schemeClr val="accent1"/>
              </a:buClr>
              <a:buFont typeface="Lucida Grande"/>
              <a:buChar char="–"/>
              <a:defRPr sz="1800" b="0"/>
            </a:lvl2pPr>
            <a:lvl3pPr marL="455613" indent="-225425">
              <a:lnSpc>
                <a:spcPct val="100000"/>
              </a:lnSpc>
              <a:spcBef>
                <a:spcPts val="0"/>
              </a:spcBef>
              <a:spcAft>
                <a:spcPts val="300"/>
              </a:spcAft>
              <a:buClr>
                <a:schemeClr val="accent1"/>
              </a:buClr>
              <a:buFont typeface="Lucida Grande"/>
              <a:buChar char="–"/>
              <a:defRPr sz="1600" b="0"/>
            </a:lvl3pPr>
            <a:lvl4pPr marL="635000" indent="-228600">
              <a:lnSpc>
                <a:spcPct val="100000"/>
              </a:lnSpc>
              <a:spcBef>
                <a:spcPts val="0"/>
              </a:spcBef>
              <a:spcAft>
                <a:spcPts val="300"/>
              </a:spcAft>
              <a:buClr>
                <a:schemeClr val="accent1"/>
              </a:buClr>
              <a:buFont typeface="Arial"/>
              <a:buChar char="•"/>
              <a:defRPr sz="1600" b="0"/>
            </a:lvl4pPr>
            <a:lvl5pPr marL="863600" indent="-228600">
              <a:lnSpc>
                <a:spcPct val="100000"/>
              </a:lnSpc>
              <a:spcBef>
                <a:spcPts val="0"/>
              </a:spcBef>
              <a:spcAft>
                <a:spcPts val="300"/>
              </a:spcAft>
              <a:buClr>
                <a:schemeClr val="accent1"/>
              </a:buClr>
              <a:buFont typeface="Wingdings" charset="2"/>
              <a:buChar char="§"/>
              <a:defRPr sz="1400" b="0"/>
            </a:lvl5pPr>
          </a:lstStyle>
          <a:p>
            <a:pPr lvl="0"/>
            <a:r>
              <a:rPr lang="en-US" dirty="0" smtClean="0"/>
              <a:t>Click to edit Master text styles</a:t>
            </a:r>
          </a:p>
          <a:p>
            <a:pPr lvl="1"/>
            <a:r>
              <a:rPr lang="en-US" dirty="0" smtClean="0"/>
              <a:t>Second level</a:t>
            </a:r>
          </a:p>
          <a:p>
            <a:pPr lvl="3"/>
            <a:r>
              <a:rPr lang="en-US" dirty="0" smtClean="0"/>
              <a:t>Third level</a:t>
            </a:r>
          </a:p>
          <a:p>
            <a:pPr lvl="4"/>
            <a:r>
              <a:rPr lang="en-US" dirty="0" smtClean="0"/>
              <a:t>Fourth level</a:t>
            </a:r>
            <a:endParaRPr lang="en-US" dirty="0"/>
          </a:p>
        </p:txBody>
      </p:sp>
      <p:sp>
        <p:nvSpPr>
          <p:cNvPr id="5" name="Footer Placeholder 4"/>
          <p:cNvSpPr>
            <a:spLocks noGrp="1"/>
          </p:cNvSpPr>
          <p:nvPr>
            <p:ph type="ftr" sz="quarter" idx="11"/>
          </p:nvPr>
        </p:nvSpPr>
        <p:spPr>
          <a:xfrm>
            <a:off x="3124200" y="4723395"/>
            <a:ext cx="2895600" cy="273844"/>
          </a:xfrm>
        </p:spPr>
        <p:txBody>
          <a:bodyPr/>
          <a:lstStyle/>
          <a:p>
            <a:endParaRPr lang="en-US" dirty="0"/>
          </a:p>
        </p:txBody>
      </p:sp>
      <p:sp>
        <p:nvSpPr>
          <p:cNvPr id="7" name="TextBox 6"/>
          <p:cNvSpPr txBox="1"/>
          <p:nvPr userDrawn="1"/>
        </p:nvSpPr>
        <p:spPr>
          <a:xfrm>
            <a:off x="204032" y="4731284"/>
            <a:ext cx="1180021" cy="223138"/>
          </a:xfrm>
          <a:prstGeom prst="rect">
            <a:avLst/>
          </a:prstGeom>
          <a:noFill/>
        </p:spPr>
        <p:txBody>
          <a:bodyPr wrap="none" rtlCol="0">
            <a:spAutoFit/>
          </a:bodyPr>
          <a:lstStyle/>
          <a:p>
            <a:r>
              <a:rPr lang="en-US" sz="850" dirty="0" smtClean="0">
                <a:solidFill>
                  <a:srgbClr val="CCCCCC"/>
                </a:solidFill>
              </a:rPr>
              <a:t>©2015 Couchbase</a:t>
            </a:r>
            <a:r>
              <a:rPr lang="en-US" sz="850" baseline="0" dirty="0" smtClean="0">
                <a:solidFill>
                  <a:srgbClr val="CCCCCC"/>
                </a:solidFill>
              </a:rPr>
              <a:t> Inc.</a:t>
            </a:r>
            <a:endParaRPr lang="en-US" sz="850" dirty="0">
              <a:solidFill>
                <a:srgbClr val="CCCCCC"/>
              </a:solidFill>
            </a:endParaRPr>
          </a:p>
        </p:txBody>
      </p:sp>
      <p:sp>
        <p:nvSpPr>
          <p:cNvPr id="10" name="Slide Number Placeholder 5"/>
          <p:cNvSpPr txBox="1">
            <a:spLocks/>
          </p:cNvSpPr>
          <p:nvPr userDrawn="1"/>
        </p:nvSpPr>
        <p:spPr>
          <a:xfrm>
            <a:off x="8224640" y="4731284"/>
            <a:ext cx="740664" cy="273844"/>
          </a:xfrm>
          <a:prstGeom prst="rect">
            <a:avLst/>
          </a:prstGeom>
        </p:spPr>
        <p:txBody>
          <a:bodyPr vert="horz" lIns="91440" tIns="45720" rIns="91440" bIns="45720" rtlCol="0" anchor="ctr"/>
          <a:lstStyle>
            <a:defPPr>
              <a:defRPr lang="en-US"/>
            </a:defPPr>
            <a:lvl1pPr marL="0" algn="r" defTabSz="457200" rtl="0" eaLnBrk="1" latinLnBrk="0" hangingPunct="1">
              <a:defRPr sz="850" kern="1200">
                <a:solidFill>
                  <a:srgbClr val="CCCCCC"/>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25E7766-B4D4-B545-BC12-CA0EFEB1F16F}" type="slidenum">
              <a:rPr lang="en-US" sz="850" smtClean="0"/>
              <a:t>‹#›</a:t>
            </a:fld>
            <a:endParaRPr lang="en-US" sz="850" dirty="0"/>
          </a:p>
        </p:txBody>
      </p:sp>
      <p:pic>
        <p:nvPicPr>
          <p:cNvPr id="11" name="Picture 10" descr="bug-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22498" y="217322"/>
            <a:ext cx="237743" cy="237743"/>
          </a:xfrm>
          <a:prstGeom prst="rect">
            <a:avLst/>
          </a:prstGeom>
        </p:spPr>
      </p:pic>
      <p:cxnSp>
        <p:nvCxnSpPr>
          <p:cNvPr id="12" name="Straight Connector 11"/>
          <p:cNvCxnSpPr/>
          <p:nvPr userDrawn="1"/>
        </p:nvCxnSpPr>
        <p:spPr>
          <a:xfrm>
            <a:off x="285750" y="627985"/>
            <a:ext cx="8574088"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43631245"/>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198157" y="47334"/>
            <a:ext cx="7998595" cy="537337"/>
          </a:xfrm>
          <a:effectLst/>
        </p:spPr>
        <p:txBody>
          <a:bodyPr anchor="ctr"/>
          <a:lstStyle>
            <a:lvl1pPr>
              <a:lnSpc>
                <a:spcPct val="80000"/>
              </a:lnSpc>
              <a:defRPr sz="2400">
                <a:solidFill>
                  <a:schemeClr val="accent2"/>
                </a:solidFill>
              </a:defRPr>
            </a:lvl1pPr>
          </a:lstStyle>
          <a:p>
            <a:endParaRPr lang="en-US" dirty="0"/>
          </a:p>
        </p:txBody>
      </p:sp>
      <p:sp>
        <p:nvSpPr>
          <p:cNvPr id="3" name="Content Placeholder 2"/>
          <p:cNvSpPr>
            <a:spLocks noGrp="1"/>
          </p:cNvSpPr>
          <p:nvPr>
            <p:ph idx="1"/>
          </p:nvPr>
        </p:nvSpPr>
        <p:spPr>
          <a:xfrm>
            <a:off x="457200" y="685800"/>
            <a:ext cx="8007739" cy="3394472"/>
          </a:xfrm>
        </p:spPr>
        <p:txBody>
          <a:bodyPr/>
          <a:lstStyle>
            <a:lvl1pPr marL="0" indent="0">
              <a:lnSpc>
                <a:spcPct val="100000"/>
              </a:lnSpc>
              <a:spcBef>
                <a:spcPts val="0"/>
              </a:spcBef>
              <a:spcAft>
                <a:spcPts val="300"/>
              </a:spcAft>
              <a:buClr>
                <a:schemeClr val="accent1"/>
              </a:buClr>
              <a:buSzPct val="110000"/>
              <a:buNone/>
              <a:defRPr sz="2000" b="0"/>
            </a:lvl1pPr>
            <a:lvl2pPr marL="230188" indent="0">
              <a:lnSpc>
                <a:spcPct val="100000"/>
              </a:lnSpc>
              <a:spcBef>
                <a:spcPts val="0"/>
              </a:spcBef>
              <a:spcAft>
                <a:spcPts val="300"/>
              </a:spcAft>
              <a:buClr>
                <a:schemeClr val="accent1"/>
              </a:buClr>
              <a:buNone/>
              <a:defRPr sz="1600" b="0"/>
            </a:lvl2pPr>
            <a:lvl3pPr marL="230188" indent="0">
              <a:lnSpc>
                <a:spcPct val="100000"/>
              </a:lnSpc>
              <a:spcBef>
                <a:spcPts val="0"/>
              </a:spcBef>
              <a:spcAft>
                <a:spcPts val="300"/>
              </a:spcAft>
              <a:buClr>
                <a:schemeClr val="accent1"/>
              </a:buClr>
              <a:buNone/>
              <a:defRPr sz="1600" b="0"/>
            </a:lvl3pPr>
            <a:lvl4pPr marL="230188" indent="0">
              <a:lnSpc>
                <a:spcPct val="100000"/>
              </a:lnSpc>
              <a:spcBef>
                <a:spcPts val="0"/>
              </a:spcBef>
              <a:spcAft>
                <a:spcPts val="300"/>
              </a:spcAft>
              <a:buClr>
                <a:schemeClr val="accent1"/>
              </a:buClr>
              <a:buNone/>
              <a:defRPr sz="1600" b="0"/>
            </a:lvl4pPr>
            <a:lvl5pPr marL="230188" indent="0">
              <a:lnSpc>
                <a:spcPct val="100000"/>
              </a:lnSpc>
              <a:spcBef>
                <a:spcPts val="0"/>
              </a:spcBef>
              <a:spcAft>
                <a:spcPts val="300"/>
              </a:spcAft>
              <a:buClr>
                <a:schemeClr val="accent1"/>
              </a:buClr>
              <a:buNone/>
              <a:defRPr sz="1600" b="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a:xfrm>
            <a:off x="3124200" y="4672595"/>
            <a:ext cx="2895600" cy="273844"/>
          </a:xfrm>
        </p:spPr>
        <p:txBody>
          <a:bodyPr/>
          <a:lstStyle/>
          <a:p>
            <a:endParaRPr lang="en-US" dirty="0"/>
          </a:p>
        </p:txBody>
      </p:sp>
      <p:sp>
        <p:nvSpPr>
          <p:cNvPr id="7" name="TextBox 6"/>
          <p:cNvSpPr txBox="1"/>
          <p:nvPr userDrawn="1"/>
        </p:nvSpPr>
        <p:spPr>
          <a:xfrm>
            <a:off x="204032" y="4680484"/>
            <a:ext cx="1180021" cy="223138"/>
          </a:xfrm>
          <a:prstGeom prst="rect">
            <a:avLst/>
          </a:prstGeom>
          <a:noFill/>
        </p:spPr>
        <p:txBody>
          <a:bodyPr wrap="none" rtlCol="0">
            <a:spAutoFit/>
          </a:bodyPr>
          <a:lstStyle/>
          <a:p>
            <a:r>
              <a:rPr lang="en-US" sz="850" dirty="0" smtClean="0">
                <a:solidFill>
                  <a:srgbClr val="CCCCCC"/>
                </a:solidFill>
              </a:rPr>
              <a:t>©2015 Couchbase</a:t>
            </a:r>
            <a:r>
              <a:rPr lang="en-US" sz="850" baseline="0" dirty="0" smtClean="0">
                <a:solidFill>
                  <a:srgbClr val="CCCCCC"/>
                </a:solidFill>
              </a:rPr>
              <a:t> Inc.</a:t>
            </a:r>
            <a:endParaRPr lang="en-US" sz="850" dirty="0">
              <a:solidFill>
                <a:srgbClr val="CCCCCC"/>
              </a:solidFill>
            </a:endParaRPr>
          </a:p>
        </p:txBody>
      </p:sp>
      <p:sp>
        <p:nvSpPr>
          <p:cNvPr id="10" name="Slide Number Placeholder 5"/>
          <p:cNvSpPr txBox="1">
            <a:spLocks/>
          </p:cNvSpPr>
          <p:nvPr userDrawn="1"/>
        </p:nvSpPr>
        <p:spPr>
          <a:xfrm>
            <a:off x="8224640" y="4680484"/>
            <a:ext cx="740664" cy="273844"/>
          </a:xfrm>
          <a:prstGeom prst="rect">
            <a:avLst/>
          </a:prstGeom>
        </p:spPr>
        <p:txBody>
          <a:bodyPr vert="horz" lIns="91440" tIns="45720" rIns="91440" bIns="45720" rtlCol="0" anchor="ctr"/>
          <a:lstStyle>
            <a:defPPr>
              <a:defRPr lang="en-US"/>
            </a:defPPr>
            <a:lvl1pPr marL="0" algn="r" defTabSz="457200" rtl="0" eaLnBrk="1" latinLnBrk="0" hangingPunct="1">
              <a:defRPr sz="850" kern="1200">
                <a:solidFill>
                  <a:srgbClr val="CCCCCC"/>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25E7766-B4D4-B545-BC12-CA0EFEB1F16F}" type="slidenum">
              <a:rPr lang="en-US" sz="850" smtClean="0"/>
              <a:t>‹#›</a:t>
            </a:fld>
            <a:endParaRPr lang="en-US" sz="850" dirty="0"/>
          </a:p>
        </p:txBody>
      </p:sp>
      <p:pic>
        <p:nvPicPr>
          <p:cNvPr id="11" name="Picture 10" descr="bug-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22498" y="166522"/>
            <a:ext cx="237743" cy="237743"/>
          </a:xfrm>
          <a:prstGeom prst="rect">
            <a:avLst/>
          </a:prstGeom>
        </p:spPr>
      </p:pic>
      <p:cxnSp>
        <p:nvCxnSpPr>
          <p:cNvPr id="12" name="Straight Connector 11"/>
          <p:cNvCxnSpPr/>
          <p:nvPr userDrawn="1"/>
        </p:nvCxnSpPr>
        <p:spPr>
          <a:xfrm>
            <a:off x="285750" y="577185"/>
            <a:ext cx="8574088"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74001342"/>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8157" y="47334"/>
            <a:ext cx="7998595" cy="537337"/>
          </a:xfrm>
          <a:effectLst/>
        </p:spPr>
        <p:txBody>
          <a:bodyPr anchor="ctr"/>
          <a:lstStyle>
            <a:lvl1pPr>
              <a:lnSpc>
                <a:spcPct val="80000"/>
              </a:lnSpc>
              <a:defRPr sz="2400">
                <a:solidFill>
                  <a:schemeClr val="accent2"/>
                </a:solidFill>
              </a:defRPr>
            </a:lvl1pPr>
          </a:lstStyle>
          <a:p>
            <a:endParaRPr lang="en-US" dirty="0"/>
          </a:p>
        </p:txBody>
      </p:sp>
      <p:sp>
        <p:nvSpPr>
          <p:cNvPr id="5" name="Footer Placeholder 4"/>
          <p:cNvSpPr>
            <a:spLocks noGrp="1"/>
          </p:cNvSpPr>
          <p:nvPr>
            <p:ph type="ftr" sz="quarter" idx="11"/>
          </p:nvPr>
        </p:nvSpPr>
        <p:spPr>
          <a:xfrm>
            <a:off x="3124200" y="4672595"/>
            <a:ext cx="2895600" cy="273844"/>
          </a:xfrm>
        </p:spPr>
        <p:txBody>
          <a:bodyPr/>
          <a:lstStyle/>
          <a:p>
            <a:endParaRPr lang="en-US" dirty="0"/>
          </a:p>
        </p:txBody>
      </p:sp>
      <p:sp>
        <p:nvSpPr>
          <p:cNvPr id="7" name="TextBox 6"/>
          <p:cNvSpPr txBox="1"/>
          <p:nvPr userDrawn="1"/>
        </p:nvSpPr>
        <p:spPr>
          <a:xfrm>
            <a:off x="204032" y="4680484"/>
            <a:ext cx="1180021" cy="223138"/>
          </a:xfrm>
          <a:prstGeom prst="rect">
            <a:avLst/>
          </a:prstGeom>
          <a:noFill/>
        </p:spPr>
        <p:txBody>
          <a:bodyPr wrap="none" rtlCol="0">
            <a:spAutoFit/>
          </a:bodyPr>
          <a:lstStyle/>
          <a:p>
            <a:r>
              <a:rPr lang="en-US" sz="850" dirty="0" smtClean="0">
                <a:solidFill>
                  <a:srgbClr val="CCCCCC"/>
                </a:solidFill>
              </a:rPr>
              <a:t>©2015 Couchbase</a:t>
            </a:r>
            <a:r>
              <a:rPr lang="en-US" sz="850" baseline="0" dirty="0" smtClean="0">
                <a:solidFill>
                  <a:srgbClr val="CCCCCC"/>
                </a:solidFill>
              </a:rPr>
              <a:t> Inc.</a:t>
            </a:r>
            <a:endParaRPr lang="en-US" sz="850" dirty="0">
              <a:solidFill>
                <a:srgbClr val="CCCCCC"/>
              </a:solidFill>
            </a:endParaRPr>
          </a:p>
        </p:txBody>
      </p:sp>
      <p:sp>
        <p:nvSpPr>
          <p:cNvPr id="10" name="Slide Number Placeholder 5"/>
          <p:cNvSpPr txBox="1">
            <a:spLocks/>
          </p:cNvSpPr>
          <p:nvPr userDrawn="1"/>
        </p:nvSpPr>
        <p:spPr>
          <a:xfrm>
            <a:off x="8224640" y="4680484"/>
            <a:ext cx="740664" cy="273844"/>
          </a:xfrm>
          <a:prstGeom prst="rect">
            <a:avLst/>
          </a:prstGeom>
        </p:spPr>
        <p:txBody>
          <a:bodyPr vert="horz" lIns="91440" tIns="45720" rIns="91440" bIns="45720" rtlCol="0" anchor="ctr"/>
          <a:lstStyle>
            <a:defPPr>
              <a:defRPr lang="en-US"/>
            </a:defPPr>
            <a:lvl1pPr marL="0" algn="r" defTabSz="457200" rtl="0" eaLnBrk="1" latinLnBrk="0" hangingPunct="1">
              <a:defRPr sz="850" kern="1200">
                <a:solidFill>
                  <a:srgbClr val="CCCCCC"/>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25E7766-B4D4-B545-BC12-CA0EFEB1F16F}" type="slidenum">
              <a:rPr lang="en-US" sz="850" smtClean="0"/>
              <a:t>‹#›</a:t>
            </a:fld>
            <a:endParaRPr lang="en-US" sz="850" dirty="0"/>
          </a:p>
        </p:txBody>
      </p:sp>
      <p:pic>
        <p:nvPicPr>
          <p:cNvPr id="11" name="Picture 10" descr="bug-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22498" y="166522"/>
            <a:ext cx="237743" cy="237743"/>
          </a:xfrm>
          <a:prstGeom prst="rect">
            <a:avLst/>
          </a:prstGeom>
        </p:spPr>
      </p:pic>
      <p:cxnSp>
        <p:nvCxnSpPr>
          <p:cNvPr id="12" name="Straight Connector 11"/>
          <p:cNvCxnSpPr/>
          <p:nvPr userDrawn="1"/>
        </p:nvCxnSpPr>
        <p:spPr>
          <a:xfrm>
            <a:off x="285750" y="577185"/>
            <a:ext cx="8574088"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38753207"/>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Break (Blu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66954"/>
            <a:ext cx="7772400" cy="1102519"/>
          </a:xfrm>
          <a:effectLst/>
        </p:spPr>
        <p:txBody>
          <a:bodyPr anchor="ctr"/>
          <a:lstStyle>
            <a:lvl1pPr algn="ctr">
              <a:defRPr sz="2900">
                <a:solidFill>
                  <a:srgbClr val="E10021"/>
                </a:solidFill>
              </a:defRPr>
            </a:lvl1pPr>
          </a:lstStyle>
          <a:p>
            <a:r>
              <a:rPr lang="en-US" dirty="0" smtClean="0"/>
              <a:t>Click to edit Master title style</a:t>
            </a:r>
            <a:endParaRPr lang="en-US" dirty="0"/>
          </a:p>
        </p:txBody>
      </p:sp>
      <p:grpSp>
        <p:nvGrpSpPr>
          <p:cNvPr id="5" name="Group 4"/>
          <p:cNvGrpSpPr/>
          <p:nvPr userDrawn="1"/>
        </p:nvGrpSpPr>
        <p:grpSpPr>
          <a:xfrm>
            <a:off x="300182" y="387517"/>
            <a:ext cx="8543636" cy="364117"/>
            <a:chOff x="300182" y="387517"/>
            <a:chExt cx="8543636" cy="364117"/>
          </a:xfrm>
        </p:grpSpPr>
        <p:cxnSp>
          <p:nvCxnSpPr>
            <p:cNvPr id="6" name="Straight Connector 5"/>
            <p:cNvCxnSpPr/>
            <p:nvPr userDrawn="1"/>
          </p:nvCxnSpPr>
          <p:spPr>
            <a:xfrm flipH="1">
              <a:off x="300182" y="569575"/>
              <a:ext cx="4064000"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userDrawn="1"/>
          </p:nvCxnSpPr>
          <p:spPr>
            <a:xfrm flipH="1">
              <a:off x="4779818" y="569575"/>
              <a:ext cx="4064000"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9" name="Picture 8" descr="bug-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89941" y="387517"/>
              <a:ext cx="364117" cy="364117"/>
            </a:xfrm>
            <a:prstGeom prst="rect">
              <a:avLst/>
            </a:prstGeom>
          </p:spPr>
        </p:pic>
      </p:grpSp>
      <p:sp>
        <p:nvSpPr>
          <p:cNvPr id="11" name="Footer Placeholder 4"/>
          <p:cNvSpPr>
            <a:spLocks noGrp="1"/>
          </p:cNvSpPr>
          <p:nvPr>
            <p:ph type="ftr" sz="quarter" idx="11"/>
          </p:nvPr>
        </p:nvSpPr>
        <p:spPr>
          <a:xfrm>
            <a:off x="3124200" y="4672595"/>
            <a:ext cx="2895600" cy="273844"/>
          </a:xfrm>
        </p:spPr>
        <p:txBody>
          <a:bodyPr/>
          <a:lstStyle/>
          <a:p>
            <a:endParaRPr lang="en-US" dirty="0"/>
          </a:p>
        </p:txBody>
      </p:sp>
      <p:sp>
        <p:nvSpPr>
          <p:cNvPr id="12" name="TextBox 11"/>
          <p:cNvSpPr txBox="1"/>
          <p:nvPr userDrawn="1"/>
        </p:nvSpPr>
        <p:spPr>
          <a:xfrm>
            <a:off x="204032" y="4680484"/>
            <a:ext cx="1180021" cy="223138"/>
          </a:xfrm>
          <a:prstGeom prst="rect">
            <a:avLst/>
          </a:prstGeom>
          <a:noFill/>
        </p:spPr>
        <p:txBody>
          <a:bodyPr wrap="none" rtlCol="0">
            <a:spAutoFit/>
          </a:bodyPr>
          <a:lstStyle/>
          <a:p>
            <a:r>
              <a:rPr lang="en-US" sz="850" dirty="0" smtClean="0">
                <a:solidFill>
                  <a:srgbClr val="CCCCCC"/>
                </a:solidFill>
              </a:rPr>
              <a:t>©2015 Couchbase</a:t>
            </a:r>
            <a:r>
              <a:rPr lang="en-US" sz="850" baseline="0" dirty="0" smtClean="0">
                <a:solidFill>
                  <a:srgbClr val="CCCCCC"/>
                </a:solidFill>
              </a:rPr>
              <a:t> Inc.</a:t>
            </a:r>
            <a:endParaRPr lang="en-US" sz="850" dirty="0">
              <a:solidFill>
                <a:srgbClr val="CCCCCC"/>
              </a:solidFill>
            </a:endParaRPr>
          </a:p>
        </p:txBody>
      </p:sp>
      <p:sp>
        <p:nvSpPr>
          <p:cNvPr id="13" name="Slide Number Placeholder 5"/>
          <p:cNvSpPr txBox="1">
            <a:spLocks/>
          </p:cNvSpPr>
          <p:nvPr userDrawn="1"/>
        </p:nvSpPr>
        <p:spPr>
          <a:xfrm>
            <a:off x="8224640" y="4680484"/>
            <a:ext cx="740664" cy="273844"/>
          </a:xfrm>
          <a:prstGeom prst="rect">
            <a:avLst/>
          </a:prstGeom>
        </p:spPr>
        <p:txBody>
          <a:bodyPr vert="horz" lIns="91440" tIns="45720" rIns="91440" bIns="45720" rtlCol="0" anchor="ctr"/>
          <a:lstStyle>
            <a:defPPr>
              <a:defRPr lang="en-US"/>
            </a:defPPr>
            <a:lvl1pPr marL="0" algn="r" defTabSz="457200" rtl="0" eaLnBrk="1" latinLnBrk="0" hangingPunct="1">
              <a:defRPr sz="850" kern="1200">
                <a:solidFill>
                  <a:srgbClr val="CCCCCC"/>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25E7766-B4D4-B545-BC12-CA0EFEB1F16F}" type="slidenum">
              <a:rPr lang="en-US" sz="850" smtClean="0"/>
              <a:t>‹#›</a:t>
            </a:fld>
            <a:endParaRPr lang="en-US" sz="850" dirty="0"/>
          </a:p>
        </p:txBody>
      </p:sp>
    </p:spTree>
    <p:extLst>
      <p:ext uri="{BB962C8B-B14F-4D97-AF65-F5344CB8AC3E}">
        <p14:creationId xmlns:p14="http://schemas.microsoft.com/office/powerpoint/2010/main" val="4269224050"/>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Section Break (Red)">
    <p:bg>
      <p:bgPr>
        <a:solidFill>
          <a:srgbClr val="E1001F"/>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83664"/>
            <a:ext cx="7772400" cy="1102519"/>
          </a:xfrm>
          <a:effectLst>
            <a:outerShdw blurRad="127000" dir="2700000" algn="tl" rotWithShape="0">
              <a:srgbClr val="000000">
                <a:alpha val="20000"/>
              </a:srgbClr>
            </a:outerShdw>
          </a:effectLst>
        </p:spPr>
        <p:txBody>
          <a:bodyPr/>
          <a:lstStyle>
            <a:lvl1pPr algn="ctr">
              <a:defRPr sz="29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063240"/>
            <a:ext cx="6400800" cy="1152144"/>
          </a:xfrm>
        </p:spPr>
        <p:txBody>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7" name="Picture 6" descr="bug test-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24370" y="351896"/>
            <a:ext cx="495260" cy="495260"/>
          </a:xfrm>
          <a:prstGeom prst="rect">
            <a:avLst/>
          </a:prstGeom>
          <a:effectLst/>
        </p:spPr>
      </p:pic>
    </p:spTree>
    <p:extLst>
      <p:ext uri="{BB962C8B-B14F-4D97-AF65-F5344CB8AC3E}">
        <p14:creationId xmlns:p14="http://schemas.microsoft.com/office/powerpoint/2010/main" val="1231053057"/>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a:xfrm>
            <a:off x="3124200" y="4672595"/>
            <a:ext cx="2895600" cy="273844"/>
          </a:xfrm>
        </p:spPr>
        <p:txBody>
          <a:bodyPr/>
          <a:lstStyle/>
          <a:p>
            <a:endParaRPr lang="en-US" dirty="0"/>
          </a:p>
        </p:txBody>
      </p:sp>
      <p:sp>
        <p:nvSpPr>
          <p:cNvPr id="8" name="TextBox 7"/>
          <p:cNvSpPr txBox="1"/>
          <p:nvPr userDrawn="1"/>
        </p:nvSpPr>
        <p:spPr>
          <a:xfrm>
            <a:off x="204032" y="4680484"/>
            <a:ext cx="1180021" cy="223138"/>
          </a:xfrm>
          <a:prstGeom prst="rect">
            <a:avLst/>
          </a:prstGeom>
          <a:noFill/>
        </p:spPr>
        <p:txBody>
          <a:bodyPr wrap="none" rtlCol="0">
            <a:spAutoFit/>
          </a:bodyPr>
          <a:lstStyle/>
          <a:p>
            <a:r>
              <a:rPr lang="en-US" sz="850" dirty="0" smtClean="0">
                <a:solidFill>
                  <a:srgbClr val="CCCCCC"/>
                </a:solidFill>
              </a:rPr>
              <a:t>©2015 Couchbase</a:t>
            </a:r>
            <a:r>
              <a:rPr lang="en-US" sz="850" baseline="0" dirty="0" smtClean="0">
                <a:solidFill>
                  <a:srgbClr val="CCCCCC"/>
                </a:solidFill>
              </a:rPr>
              <a:t> Inc.</a:t>
            </a:r>
            <a:endParaRPr lang="en-US" sz="850" dirty="0">
              <a:solidFill>
                <a:srgbClr val="CCCCCC"/>
              </a:solidFill>
            </a:endParaRPr>
          </a:p>
        </p:txBody>
      </p:sp>
      <p:sp>
        <p:nvSpPr>
          <p:cNvPr id="9" name="Slide Number Placeholder 5"/>
          <p:cNvSpPr txBox="1">
            <a:spLocks/>
          </p:cNvSpPr>
          <p:nvPr userDrawn="1"/>
        </p:nvSpPr>
        <p:spPr>
          <a:xfrm>
            <a:off x="8224640" y="4680484"/>
            <a:ext cx="740664" cy="273844"/>
          </a:xfrm>
          <a:prstGeom prst="rect">
            <a:avLst/>
          </a:prstGeom>
        </p:spPr>
        <p:txBody>
          <a:bodyPr vert="horz" lIns="91440" tIns="45720" rIns="91440" bIns="45720" rtlCol="0" anchor="ctr"/>
          <a:lstStyle>
            <a:defPPr>
              <a:defRPr lang="en-US"/>
            </a:defPPr>
            <a:lvl1pPr marL="0" algn="r" defTabSz="457200" rtl="0" eaLnBrk="1" latinLnBrk="0" hangingPunct="1">
              <a:defRPr sz="850" kern="1200">
                <a:solidFill>
                  <a:srgbClr val="CCCCCC"/>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25E7766-B4D4-B545-BC12-CA0EFEB1F16F}" type="slidenum">
              <a:rPr lang="en-US" sz="850" smtClean="0"/>
              <a:t>‹#›</a:t>
            </a:fld>
            <a:endParaRPr lang="en-US" sz="850" dirty="0"/>
          </a:p>
        </p:txBody>
      </p:sp>
    </p:spTree>
    <p:extLst>
      <p:ext uri="{BB962C8B-B14F-4D97-AF65-F5344CB8AC3E}">
        <p14:creationId xmlns:p14="http://schemas.microsoft.com/office/powerpoint/2010/main" val="4202175110"/>
      </p:ext>
    </p:extLst>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and Main Content">
    <p:spTree>
      <p:nvGrpSpPr>
        <p:cNvPr id="1" name=""/>
        <p:cNvGrpSpPr/>
        <p:nvPr/>
      </p:nvGrpSpPr>
      <p:grpSpPr>
        <a:xfrm>
          <a:off x="0" y="0"/>
          <a:ext cx="0" cy="0"/>
          <a:chOff x="0" y="0"/>
          <a:chExt cx="0" cy="0"/>
        </a:xfrm>
      </p:grpSpPr>
      <p:sp>
        <p:nvSpPr>
          <p:cNvPr id="5" name="Title 1"/>
          <p:cNvSpPr>
            <a:spLocks noGrp="1"/>
          </p:cNvSpPr>
          <p:nvPr>
            <p:ph type="title"/>
          </p:nvPr>
        </p:nvSpPr>
        <p:spPr>
          <a:xfrm>
            <a:off x="198157" y="47334"/>
            <a:ext cx="7998595" cy="537337"/>
          </a:xfrm>
          <a:effectLst/>
        </p:spPr>
        <p:txBody>
          <a:bodyPr anchor="ctr"/>
          <a:lstStyle>
            <a:lvl1pPr>
              <a:lnSpc>
                <a:spcPct val="80000"/>
              </a:lnSpc>
              <a:defRPr sz="2400">
                <a:solidFill>
                  <a:schemeClr val="accent2"/>
                </a:solidFill>
              </a:defRPr>
            </a:lvl1pPr>
          </a:lstStyle>
          <a:p>
            <a:endParaRPr lang="en-US" dirty="0"/>
          </a:p>
        </p:txBody>
      </p:sp>
      <p:sp>
        <p:nvSpPr>
          <p:cNvPr id="6" name="Content Placeholder 2"/>
          <p:cNvSpPr>
            <a:spLocks noGrp="1"/>
          </p:cNvSpPr>
          <p:nvPr>
            <p:ph idx="1"/>
          </p:nvPr>
        </p:nvSpPr>
        <p:spPr>
          <a:xfrm>
            <a:off x="457200" y="685800"/>
            <a:ext cx="8007739" cy="3394472"/>
          </a:xfrm>
        </p:spPr>
        <p:txBody>
          <a:bodyPr/>
          <a:lstStyle>
            <a:lvl1pPr marL="228600" indent="-228600">
              <a:lnSpc>
                <a:spcPct val="100000"/>
              </a:lnSpc>
              <a:spcBef>
                <a:spcPts val="0"/>
              </a:spcBef>
              <a:spcAft>
                <a:spcPts val="300"/>
              </a:spcAft>
              <a:buClr>
                <a:schemeClr val="accent1"/>
              </a:buClr>
              <a:buSzPct val="110000"/>
              <a:defRPr sz="2000"/>
            </a:lvl1pPr>
            <a:lvl2pPr marL="457200" indent="-228600">
              <a:lnSpc>
                <a:spcPct val="100000"/>
              </a:lnSpc>
              <a:spcBef>
                <a:spcPts val="0"/>
              </a:spcBef>
              <a:spcAft>
                <a:spcPts val="300"/>
              </a:spcAft>
              <a:buClr>
                <a:schemeClr val="accent1"/>
              </a:buClr>
              <a:buFont typeface="Lucida Grande"/>
              <a:buChar char="–"/>
              <a:defRPr sz="1800" b="0"/>
            </a:lvl2pPr>
            <a:lvl3pPr marL="455613" indent="-225425">
              <a:lnSpc>
                <a:spcPct val="100000"/>
              </a:lnSpc>
              <a:spcBef>
                <a:spcPts val="0"/>
              </a:spcBef>
              <a:spcAft>
                <a:spcPts val="300"/>
              </a:spcAft>
              <a:buClr>
                <a:schemeClr val="accent1"/>
              </a:buClr>
              <a:buFont typeface="Lucida Grande"/>
              <a:buChar char="–"/>
              <a:defRPr sz="1600" b="0"/>
            </a:lvl3pPr>
            <a:lvl4pPr marL="635000" indent="-228600">
              <a:lnSpc>
                <a:spcPct val="100000"/>
              </a:lnSpc>
              <a:spcBef>
                <a:spcPts val="0"/>
              </a:spcBef>
              <a:spcAft>
                <a:spcPts val="300"/>
              </a:spcAft>
              <a:buClr>
                <a:schemeClr val="accent1"/>
              </a:buClr>
              <a:buFont typeface="Arial"/>
              <a:buChar char="•"/>
              <a:defRPr sz="1600" b="0"/>
            </a:lvl4pPr>
            <a:lvl5pPr marL="863600" indent="-228600">
              <a:lnSpc>
                <a:spcPct val="100000"/>
              </a:lnSpc>
              <a:spcBef>
                <a:spcPts val="0"/>
              </a:spcBef>
              <a:spcAft>
                <a:spcPts val="300"/>
              </a:spcAft>
              <a:buClr>
                <a:schemeClr val="accent1"/>
              </a:buClr>
              <a:buFont typeface="Wingdings" charset="2"/>
              <a:buChar char="§"/>
              <a:defRPr sz="1400" b="0"/>
            </a:lvl5pPr>
          </a:lstStyle>
          <a:p>
            <a:pPr lvl="0"/>
            <a:r>
              <a:rPr lang="en-US" dirty="0" smtClean="0"/>
              <a:t>Click to edit Master text styles</a:t>
            </a:r>
          </a:p>
          <a:p>
            <a:pPr lvl="1"/>
            <a:r>
              <a:rPr lang="en-US" dirty="0" smtClean="0"/>
              <a:t>Second level</a:t>
            </a:r>
          </a:p>
          <a:p>
            <a:pPr lvl="3"/>
            <a:r>
              <a:rPr lang="en-US" dirty="0" smtClean="0"/>
              <a:t>Third level</a:t>
            </a:r>
          </a:p>
          <a:p>
            <a:pPr lvl="4"/>
            <a:r>
              <a:rPr lang="en-US" dirty="0" smtClean="0"/>
              <a:t>Fourth level</a:t>
            </a:r>
            <a:endParaRPr lang="en-US" dirty="0"/>
          </a:p>
        </p:txBody>
      </p:sp>
      <p:sp>
        <p:nvSpPr>
          <p:cNvPr id="8" name="Footer Placeholder 4"/>
          <p:cNvSpPr>
            <a:spLocks noGrp="1"/>
          </p:cNvSpPr>
          <p:nvPr>
            <p:ph type="ftr" sz="quarter" idx="11"/>
          </p:nvPr>
        </p:nvSpPr>
        <p:spPr>
          <a:xfrm>
            <a:off x="3124200" y="4672595"/>
            <a:ext cx="2895600" cy="273844"/>
          </a:xfrm>
        </p:spPr>
        <p:txBody>
          <a:bodyPr/>
          <a:lstStyle/>
          <a:p>
            <a:endParaRPr lang="en-US" dirty="0"/>
          </a:p>
        </p:txBody>
      </p:sp>
      <p:sp>
        <p:nvSpPr>
          <p:cNvPr id="9" name="TextBox 8"/>
          <p:cNvSpPr txBox="1"/>
          <p:nvPr userDrawn="1"/>
        </p:nvSpPr>
        <p:spPr>
          <a:xfrm>
            <a:off x="204032" y="4680484"/>
            <a:ext cx="1180021" cy="223138"/>
          </a:xfrm>
          <a:prstGeom prst="rect">
            <a:avLst/>
          </a:prstGeom>
          <a:noFill/>
        </p:spPr>
        <p:txBody>
          <a:bodyPr wrap="none" rtlCol="0">
            <a:spAutoFit/>
          </a:bodyPr>
          <a:lstStyle/>
          <a:p>
            <a:r>
              <a:rPr lang="en-US" sz="850" dirty="0" smtClean="0">
                <a:solidFill>
                  <a:srgbClr val="CCCCCC"/>
                </a:solidFill>
              </a:rPr>
              <a:t>©2015 Couchbase</a:t>
            </a:r>
            <a:r>
              <a:rPr lang="en-US" sz="850" baseline="0" dirty="0" smtClean="0">
                <a:solidFill>
                  <a:srgbClr val="CCCCCC"/>
                </a:solidFill>
              </a:rPr>
              <a:t> Inc.</a:t>
            </a:r>
            <a:endParaRPr lang="en-US" sz="850" dirty="0">
              <a:solidFill>
                <a:srgbClr val="CCCCCC"/>
              </a:solidFill>
            </a:endParaRPr>
          </a:p>
        </p:txBody>
      </p:sp>
      <p:sp>
        <p:nvSpPr>
          <p:cNvPr id="10" name="Slide Number Placeholder 5"/>
          <p:cNvSpPr txBox="1">
            <a:spLocks/>
          </p:cNvSpPr>
          <p:nvPr userDrawn="1"/>
        </p:nvSpPr>
        <p:spPr>
          <a:xfrm>
            <a:off x="8224640" y="4680484"/>
            <a:ext cx="740664" cy="273844"/>
          </a:xfrm>
          <a:prstGeom prst="rect">
            <a:avLst/>
          </a:prstGeom>
        </p:spPr>
        <p:txBody>
          <a:bodyPr vert="horz" lIns="91440" tIns="45720" rIns="91440" bIns="45720" rtlCol="0" anchor="ctr"/>
          <a:lstStyle>
            <a:defPPr>
              <a:defRPr lang="en-US"/>
            </a:defPPr>
            <a:lvl1pPr marL="0" algn="r" defTabSz="457200" rtl="0" eaLnBrk="1" latinLnBrk="0" hangingPunct="1">
              <a:defRPr sz="850" kern="1200">
                <a:solidFill>
                  <a:srgbClr val="CCCCCC"/>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25E7766-B4D4-B545-BC12-CA0EFEB1F16F}" type="slidenum">
              <a:rPr lang="en-US" sz="850" smtClean="0"/>
              <a:t>‹#›</a:t>
            </a:fld>
            <a:endParaRPr lang="en-US" sz="850" dirty="0"/>
          </a:p>
        </p:txBody>
      </p:sp>
      <p:pic>
        <p:nvPicPr>
          <p:cNvPr id="11" name="Picture 10" descr="bug-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22498" y="166522"/>
            <a:ext cx="237743" cy="237743"/>
          </a:xfrm>
          <a:prstGeom prst="rect">
            <a:avLst/>
          </a:prstGeom>
        </p:spPr>
      </p:pic>
      <p:cxnSp>
        <p:nvCxnSpPr>
          <p:cNvPr id="12" name="Straight Connector 11"/>
          <p:cNvCxnSpPr/>
          <p:nvPr userDrawn="1"/>
        </p:nvCxnSpPr>
        <p:spPr>
          <a:xfrm>
            <a:off x="285750" y="577185"/>
            <a:ext cx="8574088"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41835335"/>
      </p:ext>
    </p:extLst>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Only (Dark)">
    <p:spTree>
      <p:nvGrpSpPr>
        <p:cNvPr id="1" name=""/>
        <p:cNvGrpSpPr/>
        <p:nvPr/>
      </p:nvGrpSpPr>
      <p:grpSpPr>
        <a:xfrm>
          <a:off x="0" y="0"/>
          <a:ext cx="0" cy="0"/>
          <a:chOff x="0" y="0"/>
          <a:chExt cx="0" cy="0"/>
        </a:xfrm>
      </p:grpSpPr>
      <p:sp>
        <p:nvSpPr>
          <p:cNvPr id="8" name="Rectangle 7"/>
          <p:cNvSpPr/>
          <p:nvPr userDrawn="1"/>
        </p:nvSpPr>
        <p:spPr>
          <a:xfrm>
            <a:off x="0" y="4"/>
            <a:ext cx="9144000" cy="583057"/>
          </a:xfrm>
          <a:prstGeom prst="rect">
            <a:avLst/>
          </a:prstGeom>
          <a:solidFill>
            <a:srgbClr val="E1001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solidFill>
                <a:schemeClr val="accent2"/>
              </a:solidFill>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86800" y="149664"/>
            <a:ext cx="278504" cy="278506"/>
          </a:xfrm>
          <a:prstGeom prst="rect">
            <a:avLst/>
          </a:prstGeom>
          <a:effectLst>
            <a:outerShdw blurRad="127000" dir="5400000" algn="ctr" rotWithShape="0">
              <a:schemeClr val="tx1">
                <a:alpha val="20000"/>
              </a:schemeClr>
            </a:outerShdw>
          </a:effectLst>
        </p:spPr>
      </p:pic>
      <p:sp>
        <p:nvSpPr>
          <p:cNvPr id="2" name="Title 1"/>
          <p:cNvSpPr>
            <a:spLocks noGrp="1"/>
          </p:cNvSpPr>
          <p:nvPr>
            <p:ph type="title"/>
          </p:nvPr>
        </p:nvSpPr>
        <p:spPr>
          <a:xfrm>
            <a:off x="466352" y="12996"/>
            <a:ext cx="7998595" cy="539496"/>
          </a:xfrm>
          <a:effectLst>
            <a:outerShdw blurRad="127000" dir="2700000" algn="tl" rotWithShape="0">
              <a:srgbClr val="000000">
                <a:alpha val="20000"/>
              </a:srgbClr>
            </a:outerShdw>
          </a:effectLst>
        </p:spPr>
        <p:txBody>
          <a:bodyPr/>
          <a:lstStyle>
            <a:lvl1pPr>
              <a:lnSpc>
                <a:spcPct val="80000"/>
              </a:lnSpc>
              <a:defRPr>
                <a:solidFill>
                  <a:schemeClr val="bg1"/>
                </a:solidFill>
              </a:defRPr>
            </a:lvl1pPr>
          </a:lstStyle>
          <a:p>
            <a:endParaRPr lang="en-US" dirty="0"/>
          </a:p>
        </p:txBody>
      </p:sp>
      <p:sp>
        <p:nvSpPr>
          <p:cNvPr id="5" name="Footer Placeholder 4"/>
          <p:cNvSpPr>
            <a:spLocks noGrp="1"/>
          </p:cNvSpPr>
          <p:nvPr>
            <p:ph type="ftr" sz="quarter" idx="11"/>
          </p:nvPr>
        </p:nvSpPr>
        <p:spPr/>
        <p:txBody>
          <a:bodyPr/>
          <a:lstStyle/>
          <a:p>
            <a:endParaRPr lang="en-US"/>
          </a:p>
        </p:txBody>
      </p:sp>
      <p:sp>
        <p:nvSpPr>
          <p:cNvPr id="7" name="TextBox 6"/>
          <p:cNvSpPr txBox="1"/>
          <p:nvPr userDrawn="1"/>
        </p:nvSpPr>
        <p:spPr>
          <a:xfrm>
            <a:off x="164600" y="4767263"/>
            <a:ext cx="1180021" cy="223138"/>
          </a:xfrm>
          <a:prstGeom prst="rect">
            <a:avLst/>
          </a:prstGeom>
          <a:noFill/>
        </p:spPr>
        <p:txBody>
          <a:bodyPr wrap="none" rtlCol="0">
            <a:spAutoFit/>
          </a:bodyPr>
          <a:lstStyle/>
          <a:p>
            <a:r>
              <a:rPr lang="en-US" sz="850" dirty="0" smtClean="0">
                <a:solidFill>
                  <a:srgbClr val="CCCCCC"/>
                </a:solidFill>
              </a:rPr>
              <a:t>©2015 Couchbase</a:t>
            </a:r>
            <a:r>
              <a:rPr lang="en-US" sz="850" baseline="0" dirty="0" smtClean="0">
                <a:solidFill>
                  <a:srgbClr val="CCCCCC"/>
                </a:solidFill>
              </a:rPr>
              <a:t> Inc.</a:t>
            </a:r>
            <a:endParaRPr lang="en-US" sz="850" dirty="0">
              <a:solidFill>
                <a:srgbClr val="CCCCCC"/>
              </a:solidFill>
            </a:endParaRPr>
          </a:p>
        </p:txBody>
      </p:sp>
      <p:sp>
        <p:nvSpPr>
          <p:cNvPr id="11" name="Slide Number Placeholder 5"/>
          <p:cNvSpPr txBox="1">
            <a:spLocks/>
          </p:cNvSpPr>
          <p:nvPr userDrawn="1"/>
        </p:nvSpPr>
        <p:spPr>
          <a:xfrm>
            <a:off x="8224640" y="4767264"/>
            <a:ext cx="740664" cy="273844"/>
          </a:xfrm>
          <a:prstGeom prst="rect">
            <a:avLst/>
          </a:prstGeom>
        </p:spPr>
        <p:txBody>
          <a:bodyPr vert="horz" lIns="91440" tIns="45720" rIns="91440" bIns="45720" rtlCol="0" anchor="ctr"/>
          <a:lstStyle>
            <a:defPPr>
              <a:defRPr lang="en-US"/>
            </a:defPPr>
            <a:lvl1pPr marL="0" algn="r" defTabSz="457200" rtl="0" eaLnBrk="1" latinLnBrk="0" hangingPunct="1">
              <a:defRPr sz="850" kern="1200">
                <a:solidFill>
                  <a:srgbClr val="CCCCCC"/>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25E7766-B4D4-B545-BC12-CA0EFEB1F16F}" type="slidenum">
              <a:rPr lang="en-US" smtClean="0"/>
              <a:t>‹#›</a:t>
            </a:fld>
            <a:endParaRPr lang="en-US" dirty="0"/>
          </a:p>
        </p:txBody>
      </p:sp>
    </p:spTree>
    <p:extLst>
      <p:ext uri="{BB962C8B-B14F-4D97-AF65-F5344CB8AC3E}">
        <p14:creationId xmlns:p14="http://schemas.microsoft.com/office/powerpoint/2010/main" val="729572484"/>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b">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148311"/>
            <a:ext cx="8229600" cy="3394472"/>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850">
                <a:solidFill>
                  <a:srgbClr val="CCCCCC"/>
                </a:solidFill>
              </a:defRPr>
            </a:lvl1pPr>
          </a:lstStyle>
          <a:p>
            <a:endParaRPr lang="en-US" dirty="0"/>
          </a:p>
        </p:txBody>
      </p:sp>
      <p:sp>
        <p:nvSpPr>
          <p:cNvPr id="6" name="Slide Number Placeholder 5"/>
          <p:cNvSpPr>
            <a:spLocks noGrp="1"/>
          </p:cNvSpPr>
          <p:nvPr>
            <p:ph type="sldNum" sz="quarter" idx="4"/>
          </p:nvPr>
        </p:nvSpPr>
        <p:spPr>
          <a:xfrm>
            <a:off x="8229600" y="4767263"/>
            <a:ext cx="740664" cy="273844"/>
          </a:xfrm>
          <a:prstGeom prst="rect">
            <a:avLst/>
          </a:prstGeom>
        </p:spPr>
        <p:txBody>
          <a:bodyPr vert="horz" lIns="91440" tIns="45720" rIns="91440" bIns="45720" rtlCol="0" anchor="ctr"/>
          <a:lstStyle>
            <a:lvl1pPr algn="r">
              <a:defRPr sz="850">
                <a:solidFill>
                  <a:srgbClr val="CCCCCC"/>
                </a:solidFill>
              </a:defRPr>
            </a:lvl1pPr>
          </a:lstStyle>
          <a:p>
            <a:fld id="{E728A94C-44F1-DF43-8BD8-694E750DEF33}" type="slidenum">
              <a:rPr lang="en-US" smtClean="0"/>
              <a:pPr/>
              <a:t>‹#›</a:t>
            </a:fld>
            <a:endParaRPr lang="en-US"/>
          </a:p>
        </p:txBody>
      </p:sp>
    </p:spTree>
    <p:extLst>
      <p:ext uri="{BB962C8B-B14F-4D97-AF65-F5344CB8AC3E}">
        <p14:creationId xmlns:p14="http://schemas.microsoft.com/office/powerpoint/2010/main" val="456623133"/>
      </p:ext>
    </p:extLst>
  </p:cSld>
  <p:clrMap bg1="lt1" tx1="dk1" bg2="lt2" tx2="dk2" accent1="accent1" accent2="accent2" accent3="accent3" accent4="accent4" accent5="accent5" accent6="accent6" hlink="hlink" folHlink="folHlink"/>
  <p:sldLayoutIdLst>
    <p:sldLayoutId id="2147483649" r:id="rId1"/>
    <p:sldLayoutId id="2147483675" r:id="rId2"/>
    <p:sldLayoutId id="2147483678" r:id="rId3"/>
    <p:sldLayoutId id="2147483679" r:id="rId4"/>
    <p:sldLayoutId id="2147483663" r:id="rId5"/>
    <p:sldLayoutId id="2147483666" r:id="rId6"/>
    <p:sldLayoutId id="2147483674" r:id="rId7"/>
    <p:sldLayoutId id="2147483681" r:id="rId8"/>
    <p:sldLayoutId id="2147483682" r:id="rId9"/>
  </p:sldLayoutIdLst>
  <p:timing>
    <p:tnLst>
      <p:par>
        <p:cTn xmlns:p14="http://schemas.microsoft.com/office/powerpoint/2010/main" id="1" dur="indefinite" restart="never" nodeType="tmRoot"/>
      </p:par>
    </p:tnLst>
  </p:timing>
  <p:hf hdr="0" ftr="0" dt="0"/>
  <p:txStyles>
    <p:titleStyle>
      <a:lvl1pPr algn="l" defTabSz="457200" rtl="0" eaLnBrk="1" latinLnBrk="0" hangingPunct="1">
        <a:spcBef>
          <a:spcPct val="0"/>
        </a:spcBef>
        <a:buNone/>
        <a:defRPr sz="2800" b="1" kern="1200">
          <a:solidFill>
            <a:schemeClr val="tx1"/>
          </a:solidFill>
          <a:latin typeface="+mj-lt"/>
          <a:ea typeface="+mj-ea"/>
          <a:cs typeface="+mj-cs"/>
        </a:defRPr>
      </a:lvl1pPr>
    </p:titleStyle>
    <p:bodyStyle>
      <a:lvl1pPr marL="228600" indent="-228600" algn="l" defTabSz="457200" rtl="0" eaLnBrk="1" latinLnBrk="0" hangingPunct="1">
        <a:spcBef>
          <a:spcPts val="0"/>
        </a:spcBef>
        <a:buClr>
          <a:schemeClr val="accent1"/>
        </a:buClr>
        <a:buFont typeface="Wingdings" charset="2"/>
        <a:buChar char="§"/>
        <a:defRPr sz="2400" kern="1200">
          <a:solidFill>
            <a:schemeClr val="tx1"/>
          </a:solidFill>
          <a:latin typeface="+mn-lt"/>
          <a:ea typeface="+mn-ea"/>
          <a:cs typeface="+mn-cs"/>
        </a:defRPr>
      </a:lvl1pPr>
      <a:lvl2pPr marL="455613" indent="-227013" algn="l" defTabSz="457200" rtl="0" eaLnBrk="1" latinLnBrk="0" hangingPunct="1">
        <a:spcBef>
          <a:spcPts val="0"/>
        </a:spcBef>
        <a:buClr>
          <a:srgbClr val="262626"/>
        </a:buClr>
        <a:buFont typeface="Wingdings" charset="2"/>
        <a:buChar char="§"/>
        <a:defRPr sz="2000" kern="1200">
          <a:solidFill>
            <a:schemeClr val="tx1"/>
          </a:solidFill>
          <a:latin typeface="+mn-lt"/>
          <a:ea typeface="+mn-ea"/>
          <a:cs typeface="+mn-cs"/>
        </a:defRPr>
      </a:lvl2pPr>
      <a:lvl3pPr marL="455613" indent="-228600" algn="l" defTabSz="457200" rtl="0" eaLnBrk="1" latinLnBrk="0" hangingPunct="1">
        <a:spcBef>
          <a:spcPts val="0"/>
        </a:spcBef>
        <a:buClr>
          <a:srgbClr val="262626"/>
        </a:buClr>
        <a:buFont typeface="Wingdings" charset="2"/>
        <a:buChar char="§"/>
        <a:defRPr sz="2000" kern="1200">
          <a:solidFill>
            <a:schemeClr val="tx1"/>
          </a:solidFill>
          <a:latin typeface="+mn-lt"/>
          <a:ea typeface="+mn-ea"/>
          <a:cs typeface="+mn-cs"/>
        </a:defRPr>
      </a:lvl3pPr>
      <a:lvl4pPr marL="455613" indent="-228600" algn="l" defTabSz="457200" rtl="0" eaLnBrk="1" latinLnBrk="0" hangingPunct="1">
        <a:spcBef>
          <a:spcPts val="0"/>
        </a:spcBef>
        <a:buClr>
          <a:srgbClr val="262626"/>
        </a:buClr>
        <a:buFont typeface="Wingdings" charset="2"/>
        <a:buChar char="§"/>
        <a:defRPr sz="2000" kern="1200">
          <a:solidFill>
            <a:schemeClr val="tx1"/>
          </a:solidFill>
          <a:latin typeface="+mn-lt"/>
          <a:ea typeface="+mn-ea"/>
          <a:cs typeface="+mn-cs"/>
        </a:defRPr>
      </a:lvl4pPr>
      <a:lvl5pPr marL="455613" indent="-228600" algn="l" defTabSz="457200" rtl="0" eaLnBrk="1" latinLnBrk="0" hangingPunct="1">
        <a:spcBef>
          <a:spcPts val="200"/>
        </a:spcBef>
        <a:buClr>
          <a:srgbClr val="262626"/>
        </a:buClr>
        <a:buFont typeface="Wingdings" charset="2"/>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46.jpg"/><Relationship Id="rId4" Type="http://schemas.openxmlformats.org/officeDocument/2006/relationships/image" Target="../media/image47.jpg"/><Relationship Id="rId5" Type="http://schemas.openxmlformats.org/officeDocument/2006/relationships/image" Target="../media/image48.jpg"/><Relationship Id="rId6" Type="http://schemas.openxmlformats.org/officeDocument/2006/relationships/image" Target="../media/image49.jpeg"/><Relationship Id="rId7" Type="http://schemas.openxmlformats.org/officeDocument/2006/relationships/image" Target="../media/image50.jpg"/><Relationship Id="rId8" Type="http://schemas.openxmlformats.org/officeDocument/2006/relationships/image" Target="../media/image51.jpg"/><Relationship Id="rId9" Type="http://schemas.openxmlformats.org/officeDocument/2006/relationships/image" Target="../media/image52.jpeg"/><Relationship Id="rId10" Type="http://schemas.openxmlformats.org/officeDocument/2006/relationships/image" Target="../media/image53.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4.png"/><Relationship Id="rId3" Type="http://schemas.openxmlformats.org/officeDocument/2006/relationships/image" Target="../media/image5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6.png"/><Relationship Id="rId4" Type="http://schemas.openxmlformats.org/officeDocument/2006/relationships/image" Target="../media/image57.png"/><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27.xml.rels><?xml version="1.0" encoding="UTF-8" standalone="yes"?>
<Relationships xmlns="http://schemas.openxmlformats.org/package/2006/relationships"><Relationship Id="rId3" Type="http://schemas.openxmlformats.org/officeDocument/2006/relationships/image" Target="../media/image56.png"/><Relationship Id="rId4" Type="http://schemas.openxmlformats.org/officeDocument/2006/relationships/image" Target="../media/image58.emf"/><Relationship Id="rId5" Type="http://schemas.openxmlformats.org/officeDocument/2006/relationships/image" Target="../media/image59.png"/><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20" Type="http://schemas.openxmlformats.org/officeDocument/2006/relationships/image" Target="../media/image22.jpeg"/><Relationship Id="rId21" Type="http://schemas.openxmlformats.org/officeDocument/2006/relationships/image" Target="../media/image23.png"/><Relationship Id="rId22" Type="http://schemas.openxmlformats.org/officeDocument/2006/relationships/image" Target="../media/image24.png"/><Relationship Id="rId23" Type="http://schemas.openxmlformats.org/officeDocument/2006/relationships/image" Target="../media/image25.png"/><Relationship Id="rId24" Type="http://schemas.openxmlformats.org/officeDocument/2006/relationships/image" Target="../media/image26.png"/><Relationship Id="rId25" Type="http://schemas.openxmlformats.org/officeDocument/2006/relationships/image" Target="../media/image27.png"/><Relationship Id="rId26" Type="http://schemas.openxmlformats.org/officeDocument/2006/relationships/image" Target="../media/image28.png"/><Relationship Id="rId27" Type="http://schemas.openxmlformats.org/officeDocument/2006/relationships/image" Target="../media/image29.png"/><Relationship Id="rId28" Type="http://schemas.openxmlformats.org/officeDocument/2006/relationships/image" Target="../media/image30.png"/><Relationship Id="rId29" Type="http://schemas.openxmlformats.org/officeDocument/2006/relationships/image" Target="../media/image31.png"/><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30" Type="http://schemas.openxmlformats.org/officeDocument/2006/relationships/image" Target="../media/image32.png"/><Relationship Id="rId31" Type="http://schemas.openxmlformats.org/officeDocument/2006/relationships/image" Target="../media/image33.png"/><Relationship Id="rId32" Type="http://schemas.openxmlformats.org/officeDocument/2006/relationships/image" Target="../media/image34.png"/><Relationship Id="rId9" Type="http://schemas.openxmlformats.org/officeDocument/2006/relationships/image" Target="../media/image11.png"/><Relationship Id="rId6" Type="http://schemas.openxmlformats.org/officeDocument/2006/relationships/image" Target="../media/image8.png"/><Relationship Id="rId7" Type="http://schemas.openxmlformats.org/officeDocument/2006/relationships/image" Target="../media/image9.png"/><Relationship Id="rId8" Type="http://schemas.openxmlformats.org/officeDocument/2006/relationships/image" Target="../media/image10.jpeg"/><Relationship Id="rId33" Type="http://schemas.openxmlformats.org/officeDocument/2006/relationships/image" Target="../media/image35.png"/><Relationship Id="rId34" Type="http://schemas.openxmlformats.org/officeDocument/2006/relationships/image" Target="../media/image36.png"/><Relationship Id="rId35" Type="http://schemas.openxmlformats.org/officeDocument/2006/relationships/image" Target="../media/image37.png"/><Relationship Id="rId36" Type="http://schemas.openxmlformats.org/officeDocument/2006/relationships/image" Target="../media/image38.png"/><Relationship Id="rId10" Type="http://schemas.openxmlformats.org/officeDocument/2006/relationships/image" Target="../media/image12.png"/><Relationship Id="rId11" Type="http://schemas.openxmlformats.org/officeDocument/2006/relationships/image" Target="../media/image13.jpe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19.png"/><Relationship Id="rId18" Type="http://schemas.openxmlformats.org/officeDocument/2006/relationships/image" Target="../media/image20.png"/><Relationship Id="rId19" Type="http://schemas.openxmlformats.org/officeDocument/2006/relationships/image" Target="../media/image21.jpeg"/><Relationship Id="rId37" Type="http://schemas.openxmlformats.org/officeDocument/2006/relationships/image" Target="../media/image39.png"/><Relationship Id="rId38" Type="http://schemas.openxmlformats.org/officeDocument/2006/relationships/image" Target="../media/image40.png"/><Relationship Id="rId39" Type="http://schemas.openxmlformats.org/officeDocument/2006/relationships/image" Target="../media/image41.png"/><Relationship Id="rId40" Type="http://schemas.openxmlformats.org/officeDocument/2006/relationships/image" Target="../media/image42.png"/><Relationship Id="rId41" Type="http://schemas.openxmlformats.org/officeDocument/2006/relationships/image" Target="../media/image43.png"/><Relationship Id="rId42" Type="http://schemas.openxmlformats.org/officeDocument/2006/relationships/image" Target="../media/image44.png"/><Relationship Id="rId43" Type="http://schemas.openxmlformats.org/officeDocument/2006/relationships/image" Target="../media/image4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0.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1.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4.xml"/><Relationship Id="rId3" Type="http://schemas.openxmlformats.org/officeDocument/2006/relationships/hyperlink" Target="https://www.jcp.org/en/jsr/detail?id=374" TargetMode="Externa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63.png"/><Relationship Id="rId4" Type="http://schemas.openxmlformats.org/officeDocument/2006/relationships/image" Target="../media/image64.jpg"/><Relationship Id="rId5" Type="http://schemas.openxmlformats.org/officeDocument/2006/relationships/image" Target="../media/image65.png"/><Relationship Id="rId6" Type="http://schemas.openxmlformats.org/officeDocument/2006/relationships/image" Target="../media/image66.png"/><Relationship Id="rId7" Type="http://schemas.openxmlformats.org/officeDocument/2006/relationships/image" Target="../media/image67.png"/><Relationship Id="rId8" Type="http://schemas.openxmlformats.org/officeDocument/2006/relationships/image" Target="../media/image68.png"/><Relationship Id="rId9" Type="http://schemas.openxmlformats.org/officeDocument/2006/relationships/image" Target="../media/image69.png"/><Relationship Id="rId10" Type="http://schemas.openxmlformats.org/officeDocument/2006/relationships/image" Target="../media/image70.jpg"/><Relationship Id="rId1" Type="http://schemas.openxmlformats.org/officeDocument/2006/relationships/slideLayout" Target="../slideLayouts/slideLayout9.xml"/><Relationship Id="rId2" Type="http://schemas.openxmlformats.org/officeDocument/2006/relationships/image" Target="../media/image62.jp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query.couchbase.com" TargetMode="Externa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455081"/>
            <a:ext cx="9144000" cy="1085272"/>
          </a:xfrm>
        </p:spPr>
        <p:txBody>
          <a:bodyPr/>
          <a:lstStyle/>
          <a:p>
            <a:r>
              <a:rPr lang="en-US" sz="3600" dirty="0" smtClean="0"/>
              <a:t>SQL for JSON: </a:t>
            </a:r>
            <a:br>
              <a:rPr lang="en-US" sz="3600" dirty="0" smtClean="0"/>
            </a:br>
            <a:r>
              <a:rPr lang="en-US" sz="3600" b="0" dirty="0"/>
              <a:t>Rich, Declarative Querying for </a:t>
            </a:r>
            <a:r>
              <a:rPr lang="en-US" sz="3600" b="0" dirty="0" err="1"/>
              <a:t>NoSQL</a:t>
            </a:r>
            <a:r>
              <a:rPr lang="en-US" sz="3600" b="0" dirty="0"/>
              <a:t> Databases and Applications </a:t>
            </a:r>
          </a:p>
        </p:txBody>
      </p:sp>
      <p:sp>
        <p:nvSpPr>
          <p:cNvPr id="3" name="Subtitle 2"/>
          <p:cNvSpPr>
            <a:spLocks noGrp="1"/>
          </p:cNvSpPr>
          <p:nvPr>
            <p:ph type="subTitle" idx="1"/>
          </p:nvPr>
        </p:nvSpPr>
        <p:spPr>
          <a:xfrm>
            <a:off x="408707" y="2540706"/>
            <a:ext cx="8342747" cy="1015294"/>
          </a:xfrm>
        </p:spPr>
        <p:txBody>
          <a:bodyPr/>
          <a:lstStyle/>
          <a:p>
            <a:r>
              <a:rPr lang="en-US" sz="1800" dirty="0" smtClean="0">
                <a:solidFill>
                  <a:schemeClr val="tx1"/>
                </a:solidFill>
              </a:rPr>
              <a:t>Gerald </a:t>
            </a:r>
            <a:r>
              <a:rPr lang="en-US" sz="1800" dirty="0" err="1" smtClean="0">
                <a:solidFill>
                  <a:schemeClr val="tx1"/>
                </a:solidFill>
              </a:rPr>
              <a:t>Sangudi</a:t>
            </a:r>
            <a:r>
              <a:rPr lang="en-US" sz="1800" dirty="0" smtClean="0">
                <a:solidFill>
                  <a:schemeClr val="tx1"/>
                </a:solidFill>
              </a:rPr>
              <a:t> | @</a:t>
            </a:r>
            <a:r>
              <a:rPr lang="en-US" sz="1800" dirty="0" err="1" smtClean="0">
                <a:solidFill>
                  <a:schemeClr val="tx1"/>
                </a:solidFill>
              </a:rPr>
              <a:t>sangudi</a:t>
            </a:r>
            <a:r>
              <a:rPr lang="en-US" sz="1800" dirty="0" smtClean="0">
                <a:solidFill>
                  <a:schemeClr val="tx1"/>
                </a:solidFill>
              </a:rPr>
              <a:t> | Chief </a:t>
            </a:r>
            <a:r>
              <a:rPr lang="en-US" sz="1800" dirty="0" smtClean="0">
                <a:solidFill>
                  <a:schemeClr val="tx1"/>
                </a:solidFill>
              </a:rPr>
              <a:t>Architect | Couchbase</a:t>
            </a:r>
            <a:endParaRPr lang="en-US" sz="1800" dirty="0" smtClean="0">
              <a:solidFill>
                <a:schemeClr val="tx1"/>
              </a:solidFill>
            </a:endParaRPr>
          </a:p>
          <a:p>
            <a:r>
              <a:rPr lang="en-US" sz="1800" dirty="0" smtClean="0">
                <a:solidFill>
                  <a:schemeClr val="tx1"/>
                </a:solidFill>
              </a:rPr>
              <a:t>Keshav Murthy| @</a:t>
            </a:r>
            <a:r>
              <a:rPr lang="en-US" sz="1800" dirty="0" err="1" smtClean="0">
                <a:solidFill>
                  <a:schemeClr val="tx1"/>
                </a:solidFill>
              </a:rPr>
              <a:t>rkeshavmurthy</a:t>
            </a:r>
            <a:r>
              <a:rPr lang="en-US" sz="1800" dirty="0">
                <a:solidFill>
                  <a:schemeClr val="tx1"/>
                </a:solidFill>
              </a:rPr>
              <a:t> </a:t>
            </a:r>
            <a:r>
              <a:rPr lang="en-US" sz="1800" dirty="0" smtClean="0">
                <a:solidFill>
                  <a:schemeClr val="tx1"/>
                </a:solidFill>
              </a:rPr>
              <a:t>| </a:t>
            </a:r>
            <a:r>
              <a:rPr lang="en-US" sz="1800" dirty="0" smtClean="0">
                <a:solidFill>
                  <a:schemeClr val="tx1"/>
                </a:solidFill>
              </a:rPr>
              <a:t>Director | </a:t>
            </a:r>
            <a:r>
              <a:rPr lang="en-US" sz="1800" dirty="0" smtClean="0">
                <a:solidFill>
                  <a:schemeClr val="tx1"/>
                </a:solidFill>
              </a:rPr>
              <a:t>Couchbase</a:t>
            </a:r>
          </a:p>
          <a:p>
            <a:r>
              <a:rPr lang="en-US" sz="1800" dirty="0">
                <a:solidFill>
                  <a:schemeClr val="tx1"/>
                </a:solidFill>
              </a:rPr>
              <a:t>Team @N1QL</a:t>
            </a:r>
          </a:p>
          <a:p>
            <a:endParaRPr lang="en-US" sz="1800" dirty="0" smtClean="0"/>
          </a:p>
        </p:txBody>
      </p:sp>
    </p:spTree>
    <p:extLst>
      <p:ext uri="{BB962C8B-B14F-4D97-AF65-F5344CB8AC3E}">
        <p14:creationId xmlns:p14="http://schemas.microsoft.com/office/powerpoint/2010/main" val="139982327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NoSQL</a:t>
            </a:r>
            <a:r>
              <a:rPr lang="en-US" dirty="0" smtClean="0"/>
              <a:t> Landscape</a:t>
            </a:r>
            <a:endParaRPr lang="en-US" dirty="0"/>
          </a:p>
        </p:txBody>
      </p:sp>
      <p:sp>
        <p:nvSpPr>
          <p:cNvPr id="3" name="Rounded Rectangle 2"/>
          <p:cNvSpPr/>
          <p:nvPr/>
        </p:nvSpPr>
        <p:spPr>
          <a:xfrm>
            <a:off x="3276600" y="736600"/>
            <a:ext cx="1866900" cy="1536700"/>
          </a:xfrm>
          <a:prstGeom prst="roundRect">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b="1" dirty="0" smtClean="0">
                <a:solidFill>
                  <a:srgbClr val="1E1C1C"/>
                </a:solidFill>
              </a:rPr>
              <a:t>Document</a:t>
            </a:r>
          </a:p>
          <a:p>
            <a:pPr marL="285750" indent="-285750">
              <a:buFont typeface="Arial"/>
              <a:buChar char="•"/>
            </a:pPr>
            <a:r>
              <a:rPr lang="en-US" sz="1600" dirty="0" smtClean="0">
                <a:solidFill>
                  <a:srgbClr val="1E1C1C"/>
                </a:solidFill>
              </a:rPr>
              <a:t>Couchbase</a:t>
            </a:r>
          </a:p>
          <a:p>
            <a:pPr marL="285750" indent="-285750">
              <a:buFont typeface="Arial"/>
              <a:buChar char="•"/>
            </a:pPr>
            <a:r>
              <a:rPr lang="en-US" sz="1600" dirty="0" err="1" smtClean="0">
                <a:solidFill>
                  <a:srgbClr val="1E1C1C"/>
                </a:solidFill>
              </a:rPr>
              <a:t>MongoDB</a:t>
            </a:r>
            <a:endParaRPr lang="en-US" sz="1600" dirty="0" smtClean="0">
              <a:solidFill>
                <a:srgbClr val="1E1C1C"/>
              </a:solidFill>
            </a:endParaRPr>
          </a:p>
          <a:p>
            <a:pPr marL="285750" indent="-285750">
              <a:buFont typeface="Arial"/>
              <a:buChar char="•"/>
            </a:pPr>
            <a:r>
              <a:rPr lang="en-US" sz="1600" dirty="0" err="1" smtClean="0">
                <a:solidFill>
                  <a:srgbClr val="1E1C1C"/>
                </a:solidFill>
              </a:rPr>
              <a:t>DynamoDB</a:t>
            </a:r>
            <a:endParaRPr lang="en-US" sz="1600" dirty="0" smtClean="0">
              <a:solidFill>
                <a:srgbClr val="1E1C1C"/>
              </a:solidFill>
            </a:endParaRPr>
          </a:p>
          <a:p>
            <a:pPr marL="285750" indent="-285750">
              <a:buFont typeface="Arial"/>
              <a:buChar char="•"/>
            </a:pPr>
            <a:r>
              <a:rPr lang="en-US" sz="1600" dirty="0" err="1" smtClean="0">
                <a:solidFill>
                  <a:srgbClr val="1E1C1C"/>
                </a:solidFill>
              </a:rPr>
              <a:t>DocumentDB</a:t>
            </a:r>
            <a:endParaRPr lang="en-US" sz="1600" dirty="0">
              <a:solidFill>
                <a:srgbClr val="1E1C1C"/>
              </a:solidFill>
            </a:endParaRPr>
          </a:p>
        </p:txBody>
      </p:sp>
      <p:sp>
        <p:nvSpPr>
          <p:cNvPr id="5" name="Rounded Rectangle 4"/>
          <p:cNvSpPr/>
          <p:nvPr/>
        </p:nvSpPr>
        <p:spPr>
          <a:xfrm>
            <a:off x="5689600" y="2019300"/>
            <a:ext cx="1651000" cy="1536700"/>
          </a:xfrm>
          <a:prstGeom prst="roundRect">
            <a:avLst/>
          </a:prstGeom>
          <a:solidFill>
            <a:schemeClr val="accent5">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b="1" dirty="0" smtClean="0">
                <a:solidFill>
                  <a:srgbClr val="1E1C1C"/>
                </a:solidFill>
              </a:rPr>
              <a:t>Graph</a:t>
            </a:r>
          </a:p>
          <a:p>
            <a:pPr marL="285750" indent="-285750">
              <a:buFont typeface="Arial"/>
              <a:buChar char="•"/>
            </a:pPr>
            <a:r>
              <a:rPr lang="en-US" sz="1600" dirty="0" err="1" smtClean="0">
                <a:solidFill>
                  <a:srgbClr val="1E1C1C"/>
                </a:solidFill>
              </a:rPr>
              <a:t>OrientDB</a:t>
            </a:r>
            <a:endParaRPr lang="en-US" sz="1600" dirty="0" smtClean="0">
              <a:solidFill>
                <a:srgbClr val="1E1C1C"/>
              </a:solidFill>
            </a:endParaRPr>
          </a:p>
          <a:p>
            <a:pPr marL="285750" indent="-285750">
              <a:buFont typeface="Arial"/>
              <a:buChar char="•"/>
            </a:pPr>
            <a:r>
              <a:rPr lang="en-US" sz="1600" dirty="0" smtClean="0">
                <a:solidFill>
                  <a:srgbClr val="1E1C1C"/>
                </a:solidFill>
              </a:rPr>
              <a:t>Neo4J</a:t>
            </a:r>
          </a:p>
          <a:p>
            <a:pPr marL="285750" indent="-285750">
              <a:buFont typeface="Arial"/>
              <a:buChar char="•"/>
            </a:pPr>
            <a:r>
              <a:rPr lang="en-US" sz="1600" dirty="0" smtClean="0">
                <a:solidFill>
                  <a:srgbClr val="1E1C1C"/>
                </a:solidFill>
              </a:rPr>
              <a:t>DEX</a:t>
            </a:r>
          </a:p>
          <a:p>
            <a:pPr marL="285750" indent="-285750">
              <a:buFont typeface="Arial"/>
              <a:buChar char="•"/>
            </a:pPr>
            <a:r>
              <a:rPr lang="en-US" sz="1600" dirty="0" err="1" smtClean="0">
                <a:solidFill>
                  <a:srgbClr val="1E1C1C"/>
                </a:solidFill>
              </a:rPr>
              <a:t>GraphBase</a:t>
            </a:r>
            <a:endParaRPr lang="en-US" sz="1600" dirty="0">
              <a:solidFill>
                <a:srgbClr val="1E1C1C"/>
              </a:solidFill>
            </a:endParaRPr>
          </a:p>
        </p:txBody>
      </p:sp>
      <p:sp>
        <p:nvSpPr>
          <p:cNvPr id="6" name="Rounded Rectangle 5"/>
          <p:cNvSpPr/>
          <p:nvPr/>
        </p:nvSpPr>
        <p:spPr>
          <a:xfrm>
            <a:off x="914400" y="2019300"/>
            <a:ext cx="1651000" cy="1536700"/>
          </a:xfrm>
          <a:prstGeom prst="roundRect">
            <a:avLst/>
          </a:prstGeom>
          <a:solidFill>
            <a:schemeClr val="accent6">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b="1" dirty="0" smtClean="0">
                <a:solidFill>
                  <a:srgbClr val="1E1C1C"/>
                </a:solidFill>
              </a:rPr>
              <a:t>Key-Value</a:t>
            </a:r>
          </a:p>
          <a:p>
            <a:pPr marL="285750" indent="-285750">
              <a:buFont typeface="Arial"/>
              <a:buChar char="•"/>
            </a:pPr>
            <a:r>
              <a:rPr lang="en-US" sz="1600" dirty="0" smtClean="0">
                <a:solidFill>
                  <a:srgbClr val="1E1C1C"/>
                </a:solidFill>
              </a:rPr>
              <a:t>Couchbase</a:t>
            </a:r>
          </a:p>
          <a:p>
            <a:pPr marL="285750" indent="-285750">
              <a:buFont typeface="Arial"/>
              <a:buChar char="•"/>
            </a:pPr>
            <a:r>
              <a:rPr lang="en-US" sz="1600" dirty="0" err="1" smtClean="0">
                <a:solidFill>
                  <a:srgbClr val="1E1C1C"/>
                </a:solidFill>
              </a:rPr>
              <a:t>Riak</a:t>
            </a:r>
            <a:endParaRPr lang="en-US" sz="1600" dirty="0">
              <a:solidFill>
                <a:srgbClr val="1E1C1C"/>
              </a:solidFill>
            </a:endParaRPr>
          </a:p>
          <a:p>
            <a:pPr marL="285750" indent="-285750">
              <a:buFont typeface="Arial"/>
              <a:buChar char="•"/>
            </a:pPr>
            <a:r>
              <a:rPr lang="en-US" sz="1600" dirty="0" err="1" smtClean="0">
                <a:solidFill>
                  <a:srgbClr val="1E1C1C"/>
                </a:solidFill>
              </a:rPr>
              <a:t>BerkeleyDB</a:t>
            </a:r>
            <a:endParaRPr lang="en-US" sz="1600" dirty="0" smtClean="0">
              <a:solidFill>
                <a:srgbClr val="1E1C1C"/>
              </a:solidFill>
            </a:endParaRPr>
          </a:p>
          <a:p>
            <a:pPr marL="285750" indent="-285750">
              <a:buFont typeface="Arial"/>
              <a:buChar char="•"/>
            </a:pPr>
            <a:r>
              <a:rPr lang="en-US" sz="1600" dirty="0" err="1" smtClean="0">
                <a:solidFill>
                  <a:srgbClr val="1E1C1C"/>
                </a:solidFill>
              </a:rPr>
              <a:t>Redis</a:t>
            </a:r>
            <a:endParaRPr lang="en-US" sz="1600" dirty="0" smtClean="0">
              <a:solidFill>
                <a:srgbClr val="1E1C1C"/>
              </a:solidFill>
            </a:endParaRPr>
          </a:p>
          <a:p>
            <a:pPr marL="285750" indent="-285750">
              <a:buFont typeface="Arial"/>
              <a:buChar char="•"/>
            </a:pPr>
            <a:r>
              <a:rPr lang="en-US" sz="1600" dirty="0" smtClean="0">
                <a:solidFill>
                  <a:srgbClr val="1E1C1C"/>
                </a:solidFill>
              </a:rPr>
              <a:t>…	</a:t>
            </a:r>
            <a:endParaRPr lang="en-US" sz="1600" dirty="0">
              <a:solidFill>
                <a:srgbClr val="1E1C1C"/>
              </a:solidFill>
            </a:endParaRPr>
          </a:p>
        </p:txBody>
      </p:sp>
      <p:sp>
        <p:nvSpPr>
          <p:cNvPr id="7" name="Rounded Rectangle 6"/>
          <p:cNvSpPr/>
          <p:nvPr/>
        </p:nvSpPr>
        <p:spPr>
          <a:xfrm>
            <a:off x="3276600" y="3086100"/>
            <a:ext cx="1651000" cy="1536700"/>
          </a:xfrm>
          <a:prstGeom prst="roundRect">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b="1" dirty="0" smtClean="0">
                <a:solidFill>
                  <a:srgbClr val="1E1C1C"/>
                </a:solidFill>
              </a:rPr>
              <a:t>Wide Column</a:t>
            </a:r>
          </a:p>
          <a:p>
            <a:pPr marL="285750" indent="-285750">
              <a:buFont typeface="Arial"/>
              <a:buChar char="•"/>
            </a:pPr>
            <a:r>
              <a:rPr lang="en-US" sz="1600" dirty="0" err="1" smtClean="0">
                <a:solidFill>
                  <a:srgbClr val="1E1C1C"/>
                </a:solidFill>
              </a:rPr>
              <a:t>Hbase</a:t>
            </a:r>
            <a:endParaRPr lang="en-US" sz="1600" dirty="0" smtClean="0">
              <a:solidFill>
                <a:srgbClr val="1E1C1C"/>
              </a:solidFill>
            </a:endParaRPr>
          </a:p>
          <a:p>
            <a:pPr marL="285750" indent="-285750">
              <a:buFont typeface="Arial"/>
              <a:buChar char="•"/>
            </a:pPr>
            <a:r>
              <a:rPr lang="en-US" sz="1600" dirty="0" smtClean="0">
                <a:solidFill>
                  <a:srgbClr val="1E1C1C"/>
                </a:solidFill>
              </a:rPr>
              <a:t>Cassandra</a:t>
            </a:r>
          </a:p>
          <a:p>
            <a:pPr marL="285750" indent="-285750">
              <a:buFont typeface="Arial"/>
              <a:buChar char="•"/>
            </a:pPr>
            <a:r>
              <a:rPr lang="en-US" sz="1600" dirty="0" err="1" smtClean="0">
                <a:solidFill>
                  <a:srgbClr val="1E1C1C"/>
                </a:solidFill>
              </a:rPr>
              <a:t>Hypertable</a:t>
            </a:r>
            <a:endParaRPr lang="en-US" sz="1600" dirty="0">
              <a:solidFill>
                <a:srgbClr val="1E1C1C"/>
              </a:solidFill>
            </a:endParaRPr>
          </a:p>
        </p:txBody>
      </p:sp>
    </p:spTree>
    <p:extLst>
      <p:ext uri="{BB962C8B-B14F-4D97-AF65-F5344CB8AC3E}">
        <p14:creationId xmlns:p14="http://schemas.microsoft.com/office/powerpoint/2010/main" val="75147723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JSON Data Modeling</a:t>
            </a:r>
            <a:endParaRPr lang="en-US" dirty="0"/>
          </a:p>
        </p:txBody>
      </p:sp>
    </p:spTree>
    <p:extLst>
      <p:ext uri="{BB962C8B-B14F-4D97-AF65-F5344CB8AC3E}">
        <p14:creationId xmlns:p14="http://schemas.microsoft.com/office/powerpoint/2010/main" val="4917840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Properties of Real-World Data</a:t>
            </a:r>
            <a:endParaRPr lang="en-US" dirty="0"/>
          </a:p>
        </p:txBody>
      </p:sp>
      <p:sp>
        <p:nvSpPr>
          <p:cNvPr id="3" name="Content Placeholder 2"/>
          <p:cNvSpPr>
            <a:spLocks noGrp="1"/>
          </p:cNvSpPr>
          <p:nvPr>
            <p:ph idx="1"/>
          </p:nvPr>
        </p:nvSpPr>
        <p:spPr>
          <a:xfrm>
            <a:off x="4885837" y="701204"/>
            <a:ext cx="3838889" cy="4175668"/>
          </a:xfrm>
        </p:spPr>
        <p:txBody>
          <a:bodyPr/>
          <a:lstStyle/>
          <a:p>
            <a:pPr>
              <a:lnSpc>
                <a:spcPct val="150000"/>
              </a:lnSpc>
            </a:pPr>
            <a:r>
              <a:rPr lang="en-US" b="1" dirty="0" smtClean="0"/>
              <a:t>Rich structure</a:t>
            </a:r>
          </a:p>
          <a:p>
            <a:pPr lvl="1"/>
            <a:r>
              <a:rPr lang="en-US" dirty="0" smtClean="0"/>
              <a:t>Attributes, Sub-structure</a:t>
            </a:r>
          </a:p>
          <a:p>
            <a:pPr>
              <a:lnSpc>
                <a:spcPct val="150000"/>
              </a:lnSpc>
            </a:pPr>
            <a:r>
              <a:rPr lang="en-US" b="1" dirty="0" smtClean="0"/>
              <a:t>Relationships</a:t>
            </a:r>
          </a:p>
          <a:p>
            <a:pPr lvl="1"/>
            <a:r>
              <a:rPr lang="en-US" dirty="0" smtClean="0"/>
              <a:t>To other data</a:t>
            </a:r>
          </a:p>
          <a:p>
            <a:pPr>
              <a:lnSpc>
                <a:spcPct val="150000"/>
              </a:lnSpc>
            </a:pPr>
            <a:r>
              <a:rPr lang="en-US" b="1" dirty="0" smtClean="0"/>
              <a:t>Value evolution</a:t>
            </a:r>
          </a:p>
          <a:p>
            <a:pPr lvl="1"/>
            <a:r>
              <a:rPr lang="en-US" dirty="0" smtClean="0"/>
              <a:t>Data is updated</a:t>
            </a:r>
          </a:p>
          <a:p>
            <a:pPr>
              <a:lnSpc>
                <a:spcPct val="150000"/>
              </a:lnSpc>
            </a:pPr>
            <a:r>
              <a:rPr lang="en-US" b="1" dirty="0" smtClean="0"/>
              <a:t>Structure evolution</a:t>
            </a:r>
          </a:p>
          <a:p>
            <a:pPr lvl="1"/>
            <a:r>
              <a:rPr lang="en-US" dirty="0" smtClean="0"/>
              <a:t>Data is reshaped</a:t>
            </a:r>
          </a:p>
        </p:txBody>
      </p:sp>
      <p:grpSp>
        <p:nvGrpSpPr>
          <p:cNvPr id="4" name="Group 3"/>
          <p:cNvGrpSpPr/>
          <p:nvPr/>
        </p:nvGrpSpPr>
        <p:grpSpPr>
          <a:xfrm>
            <a:off x="109938" y="1019186"/>
            <a:ext cx="4293399" cy="3254660"/>
            <a:chOff x="-189560" y="640846"/>
            <a:chExt cx="4293399" cy="3254660"/>
          </a:xfrm>
        </p:grpSpPr>
        <p:pic>
          <p:nvPicPr>
            <p:cNvPr id="5" name="Picture 4" descr="stock-photo-woman-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9006" y="640846"/>
              <a:ext cx="533400" cy="508000"/>
            </a:xfrm>
            <a:prstGeom prst="rect">
              <a:avLst/>
            </a:prstGeom>
          </p:spPr>
        </p:pic>
        <p:pic>
          <p:nvPicPr>
            <p:cNvPr id="6" name="Picture 5" descr="credit-card-2.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81205" y="2161826"/>
              <a:ext cx="409208" cy="308500"/>
            </a:xfrm>
            <a:prstGeom prst="rect">
              <a:avLst/>
            </a:prstGeom>
          </p:spPr>
        </p:pic>
        <p:pic>
          <p:nvPicPr>
            <p:cNvPr id="7" name="Picture 6" descr="credit-card3.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78569" y="2144546"/>
              <a:ext cx="431707" cy="334420"/>
            </a:xfrm>
            <a:prstGeom prst="rect">
              <a:avLst/>
            </a:prstGeom>
          </p:spPr>
        </p:pic>
        <p:pic>
          <p:nvPicPr>
            <p:cNvPr id="8" name="Picture 7" descr="purchase-ipad1.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61487" y="3485546"/>
              <a:ext cx="605904" cy="409960"/>
            </a:xfrm>
            <a:prstGeom prst="rect">
              <a:avLst/>
            </a:prstGeom>
          </p:spPr>
        </p:pic>
        <p:sp>
          <p:nvSpPr>
            <p:cNvPr id="10" name="TextBox 9"/>
            <p:cNvSpPr txBox="1"/>
            <p:nvPr/>
          </p:nvSpPr>
          <p:spPr>
            <a:xfrm>
              <a:off x="1219200" y="743386"/>
              <a:ext cx="1154320" cy="369332"/>
            </a:xfrm>
            <a:prstGeom prst="rect">
              <a:avLst/>
            </a:prstGeom>
            <a:noFill/>
          </p:spPr>
          <p:txBody>
            <a:bodyPr wrap="none" rtlCol="0">
              <a:spAutoFit/>
            </a:bodyPr>
            <a:lstStyle/>
            <a:p>
              <a:r>
                <a:rPr lang="en-US" b="1" dirty="0" smtClean="0"/>
                <a:t>Customer</a:t>
              </a:r>
              <a:endParaRPr lang="en-US" b="1" dirty="0"/>
            </a:p>
          </p:txBody>
        </p:sp>
        <p:sp>
          <p:nvSpPr>
            <p:cNvPr id="11" name="TextBox 10"/>
            <p:cNvSpPr txBox="1"/>
            <p:nvPr/>
          </p:nvSpPr>
          <p:spPr>
            <a:xfrm>
              <a:off x="-189560" y="1493586"/>
              <a:ext cx="1114003" cy="2400657"/>
            </a:xfrm>
            <a:prstGeom prst="rect">
              <a:avLst/>
            </a:prstGeom>
            <a:noFill/>
          </p:spPr>
          <p:txBody>
            <a:bodyPr wrap="square" rtlCol="0">
              <a:spAutoFit/>
            </a:bodyPr>
            <a:lstStyle/>
            <a:p>
              <a:pPr algn="r"/>
              <a:r>
                <a:rPr lang="en-US" sz="1000" b="1" dirty="0" smtClean="0">
                  <a:solidFill>
                    <a:srgbClr val="0000FF"/>
                  </a:solidFill>
                </a:rPr>
                <a:t>Name</a:t>
              </a:r>
            </a:p>
            <a:p>
              <a:pPr algn="r"/>
              <a:endParaRPr lang="en-US" sz="1000" b="1" dirty="0">
                <a:solidFill>
                  <a:srgbClr val="0000FF"/>
                </a:solidFill>
              </a:endParaRPr>
            </a:p>
            <a:p>
              <a:pPr algn="r"/>
              <a:r>
                <a:rPr lang="en-US" sz="1000" b="1" dirty="0" smtClean="0">
                  <a:solidFill>
                    <a:srgbClr val="0000FF"/>
                  </a:solidFill>
                </a:rPr>
                <a:t>DOB</a:t>
              </a:r>
            </a:p>
            <a:p>
              <a:pPr algn="r"/>
              <a:endParaRPr lang="en-US" sz="1000" b="1" dirty="0">
                <a:solidFill>
                  <a:srgbClr val="0000FF"/>
                </a:solidFill>
              </a:endParaRPr>
            </a:p>
            <a:p>
              <a:pPr algn="r"/>
              <a:endParaRPr lang="en-US" sz="1000" b="1" dirty="0">
                <a:solidFill>
                  <a:srgbClr val="0000FF"/>
                </a:solidFill>
              </a:endParaRPr>
            </a:p>
            <a:p>
              <a:pPr algn="r"/>
              <a:r>
                <a:rPr lang="en-US" sz="1000" b="1" dirty="0" smtClean="0">
                  <a:solidFill>
                    <a:srgbClr val="0000FF"/>
                  </a:solidFill>
                </a:rPr>
                <a:t>Billing</a:t>
              </a:r>
            </a:p>
            <a:p>
              <a:pPr algn="r"/>
              <a:endParaRPr lang="en-US" sz="1000" b="1" dirty="0" smtClean="0">
                <a:solidFill>
                  <a:srgbClr val="0000FF"/>
                </a:solidFill>
              </a:endParaRPr>
            </a:p>
            <a:p>
              <a:pPr algn="r"/>
              <a:endParaRPr lang="en-US" sz="1000" b="1" dirty="0" smtClean="0">
                <a:solidFill>
                  <a:srgbClr val="0000FF"/>
                </a:solidFill>
              </a:endParaRPr>
            </a:p>
            <a:p>
              <a:pPr algn="r"/>
              <a:r>
                <a:rPr lang="en-US" sz="1000" b="1" dirty="0" smtClean="0">
                  <a:solidFill>
                    <a:srgbClr val="0000FF"/>
                  </a:solidFill>
                </a:rPr>
                <a:t>Connections</a:t>
              </a:r>
            </a:p>
            <a:p>
              <a:pPr algn="r"/>
              <a:endParaRPr lang="en-US" sz="1000" b="1" dirty="0">
                <a:solidFill>
                  <a:srgbClr val="0000FF"/>
                </a:solidFill>
              </a:endParaRPr>
            </a:p>
            <a:p>
              <a:pPr algn="r"/>
              <a:endParaRPr lang="en-US" sz="1000" b="1" dirty="0" smtClean="0">
                <a:solidFill>
                  <a:srgbClr val="0000FF"/>
                </a:solidFill>
              </a:endParaRPr>
            </a:p>
            <a:p>
              <a:pPr algn="r"/>
              <a:endParaRPr lang="en-US" sz="1000" b="1" dirty="0">
                <a:solidFill>
                  <a:srgbClr val="0000FF"/>
                </a:solidFill>
              </a:endParaRPr>
            </a:p>
            <a:p>
              <a:pPr algn="r"/>
              <a:endParaRPr lang="en-US" sz="1000" b="1" dirty="0" smtClean="0">
                <a:solidFill>
                  <a:srgbClr val="0000FF"/>
                </a:solidFill>
              </a:endParaRPr>
            </a:p>
            <a:p>
              <a:pPr algn="r"/>
              <a:endParaRPr lang="en-US" sz="1000" b="1" dirty="0">
                <a:solidFill>
                  <a:srgbClr val="0000FF"/>
                </a:solidFill>
              </a:endParaRPr>
            </a:p>
            <a:p>
              <a:pPr algn="r"/>
              <a:r>
                <a:rPr lang="en-US" sz="1000" b="1" dirty="0" smtClean="0">
                  <a:solidFill>
                    <a:srgbClr val="0000FF"/>
                  </a:solidFill>
                </a:rPr>
                <a:t>Purchases</a:t>
              </a:r>
            </a:p>
          </p:txBody>
        </p:sp>
        <p:sp>
          <p:nvSpPr>
            <p:cNvPr id="12" name="TextBox 11"/>
            <p:cNvSpPr txBox="1"/>
            <p:nvPr/>
          </p:nvSpPr>
          <p:spPr>
            <a:xfrm>
              <a:off x="1684734" y="1491912"/>
              <a:ext cx="1005654" cy="276999"/>
            </a:xfrm>
            <a:prstGeom prst="rect">
              <a:avLst/>
            </a:prstGeom>
            <a:noFill/>
          </p:spPr>
          <p:txBody>
            <a:bodyPr wrap="none" rtlCol="0">
              <a:spAutoFit/>
              <a:scene3d>
                <a:camera prst="orthographicFront">
                  <a:rot lat="0" lon="0" rev="0"/>
                </a:camera>
                <a:lightRig rig="contrasting" dir="t">
                  <a:rot lat="0" lon="0" rev="4500000"/>
                </a:lightRig>
              </a:scene3d>
              <a:sp3d contourW="6350" prstMaterial="metal">
                <a:contourClr>
                  <a:schemeClr val="accent1">
                    <a:shade val="75000"/>
                  </a:schemeClr>
                </a:contourClr>
              </a:sp3d>
            </a:bodyPr>
            <a:lstStyle/>
            <a:p>
              <a:r>
                <a:rPr lang="en-US" sz="1200" b="1" dirty="0" smtClean="0">
                  <a:ln w="0"/>
                  <a:solidFill>
                    <a:srgbClr val="800000"/>
                  </a:solidFill>
                </a:rPr>
                <a:t>Jane</a:t>
              </a:r>
              <a:r>
                <a:rPr lang="en-US" sz="1200" b="1" dirty="0" smtClean="0">
                  <a:ln w="0"/>
                  <a:solidFill>
                    <a:srgbClr val="800000"/>
                  </a:solidFill>
                  <a:effectLst/>
                </a:rPr>
                <a:t> Smith</a:t>
              </a:r>
              <a:endParaRPr lang="en-US" sz="1200" b="1" dirty="0">
                <a:ln w="0"/>
                <a:solidFill>
                  <a:srgbClr val="800000"/>
                </a:solidFill>
                <a:effectLst/>
              </a:endParaRPr>
            </a:p>
          </p:txBody>
        </p:sp>
        <p:pic>
          <p:nvPicPr>
            <p:cNvPr id="13" name="Picture 12" descr="conn-1.jp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681318" y="2642706"/>
              <a:ext cx="428959" cy="449280"/>
            </a:xfrm>
            <a:prstGeom prst="rect">
              <a:avLst/>
            </a:prstGeom>
          </p:spPr>
        </p:pic>
        <p:pic>
          <p:nvPicPr>
            <p:cNvPr id="14" name="Picture 13" descr="conn-3.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766337" y="2530386"/>
              <a:ext cx="471334" cy="613440"/>
            </a:xfrm>
            <a:prstGeom prst="rect">
              <a:avLst/>
            </a:prstGeom>
          </p:spPr>
        </p:pic>
        <p:pic>
          <p:nvPicPr>
            <p:cNvPr id="15" name="Picture 14" descr="conn-2.jp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628657" y="2642706"/>
              <a:ext cx="475182" cy="457920"/>
            </a:xfrm>
            <a:prstGeom prst="rect">
              <a:avLst/>
            </a:prstGeom>
          </p:spPr>
        </p:pic>
        <p:cxnSp>
          <p:nvCxnSpPr>
            <p:cNvPr id="16" name="Straight Connector 15"/>
            <p:cNvCxnSpPr/>
            <p:nvPr/>
          </p:nvCxnSpPr>
          <p:spPr>
            <a:xfrm flipV="1">
              <a:off x="2215813" y="2362556"/>
              <a:ext cx="488156" cy="4320"/>
            </a:xfrm>
            <a:prstGeom prst="line">
              <a:avLst/>
            </a:prstGeom>
            <a:ln w="3175" cmpd="sng"/>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941723" y="1320786"/>
              <a:ext cx="0" cy="2479680"/>
            </a:xfrm>
            <a:prstGeom prst="line">
              <a:avLst/>
            </a:prstGeom>
            <a:ln w="3175" cmpd="sng"/>
          </p:spPr>
          <p:style>
            <a:lnRef idx="2">
              <a:schemeClr val="accent1"/>
            </a:lnRef>
            <a:fillRef idx="0">
              <a:schemeClr val="accent1"/>
            </a:fillRef>
            <a:effectRef idx="1">
              <a:schemeClr val="accent1"/>
            </a:effectRef>
            <a:fontRef idx="minor">
              <a:schemeClr val="tx1"/>
            </a:fontRef>
          </p:style>
        </p:cxnSp>
        <p:cxnSp>
          <p:nvCxnSpPr>
            <p:cNvPr id="18" name="Straight Connector 17"/>
            <p:cNvCxnSpPr>
              <a:stCxn id="12" idx="1"/>
            </p:cNvCxnSpPr>
            <p:nvPr/>
          </p:nvCxnSpPr>
          <p:spPr>
            <a:xfrm flipH="1" flipV="1">
              <a:off x="976282" y="1630152"/>
              <a:ext cx="708452" cy="260"/>
            </a:xfrm>
            <a:prstGeom prst="line">
              <a:avLst/>
            </a:prstGeom>
            <a:ln w="3175" cmpd="sng"/>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flipV="1">
              <a:off x="929023" y="2391006"/>
              <a:ext cx="852182" cy="1270"/>
            </a:xfrm>
            <a:prstGeom prst="line">
              <a:avLst/>
            </a:prstGeom>
            <a:ln w="3175" cmpd="sng"/>
          </p:spPr>
          <p:style>
            <a:lnRef idx="2">
              <a:schemeClr val="accent1"/>
            </a:lnRef>
            <a:fillRef idx="0">
              <a:schemeClr val="accent1"/>
            </a:fillRef>
            <a:effectRef idx="1">
              <a:schemeClr val="accent1"/>
            </a:effectRef>
            <a:fontRef idx="minor">
              <a:schemeClr val="tx1"/>
            </a:fontRef>
          </p:style>
        </p:cxnSp>
        <p:cxnSp>
          <p:nvCxnSpPr>
            <p:cNvPr id="20" name="Straight Connector 19"/>
            <p:cNvCxnSpPr>
              <a:endCxn id="14" idx="1"/>
            </p:cNvCxnSpPr>
            <p:nvPr/>
          </p:nvCxnSpPr>
          <p:spPr>
            <a:xfrm flipV="1">
              <a:off x="924444" y="2837106"/>
              <a:ext cx="841893" cy="4320"/>
            </a:xfrm>
            <a:prstGeom prst="line">
              <a:avLst/>
            </a:prstGeom>
            <a:ln w="3175" cmpd="sng"/>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V="1">
              <a:off x="2225918" y="2878456"/>
              <a:ext cx="475456" cy="4320"/>
            </a:xfrm>
            <a:prstGeom prst="line">
              <a:avLst/>
            </a:prstGeom>
            <a:ln w="3175" cmpd="sng"/>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V="1">
              <a:off x="3150361" y="2887096"/>
              <a:ext cx="475456" cy="4320"/>
            </a:xfrm>
            <a:prstGeom prst="line">
              <a:avLst/>
            </a:prstGeom>
            <a:ln w="3175" cmpd="sng"/>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V="1">
              <a:off x="921330" y="3784386"/>
              <a:ext cx="841893" cy="4320"/>
            </a:xfrm>
            <a:prstGeom prst="line">
              <a:avLst/>
            </a:prstGeom>
            <a:ln w="3175" cmpd="sng"/>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flipV="1">
              <a:off x="2300560" y="3756616"/>
              <a:ext cx="475456" cy="4320"/>
            </a:xfrm>
            <a:prstGeom prst="line">
              <a:avLst/>
            </a:prstGeom>
            <a:ln w="3175" cmpd="sng"/>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1672222" y="1815666"/>
              <a:ext cx="1065842" cy="276999"/>
            </a:xfrm>
            <a:prstGeom prst="rect">
              <a:avLst/>
            </a:prstGeom>
            <a:noFill/>
          </p:spPr>
          <p:txBody>
            <a:bodyPr wrap="none" rtlCol="0">
              <a:spAutoFit/>
              <a:scene3d>
                <a:camera prst="orthographicFront">
                  <a:rot lat="0" lon="0" rev="0"/>
                </a:camera>
                <a:lightRig rig="contrasting" dir="t">
                  <a:rot lat="0" lon="0" rev="4500000"/>
                </a:lightRig>
              </a:scene3d>
              <a:sp3d contourW="6350" prstMaterial="metal">
                <a:contourClr>
                  <a:schemeClr val="accent1">
                    <a:shade val="75000"/>
                  </a:schemeClr>
                </a:contourClr>
              </a:sp3d>
            </a:bodyPr>
            <a:lstStyle/>
            <a:p>
              <a:r>
                <a:rPr lang="en-US" sz="1200" b="1" dirty="0" smtClean="0">
                  <a:ln w="0"/>
                  <a:solidFill>
                    <a:srgbClr val="800000"/>
                  </a:solidFill>
                  <a:effectLst/>
                </a:rPr>
                <a:t>Jan-</a:t>
              </a:r>
              <a:r>
                <a:rPr lang="en-US" sz="1200" b="1" dirty="0">
                  <a:ln w="0"/>
                  <a:solidFill>
                    <a:srgbClr val="800000"/>
                  </a:solidFill>
                  <a:effectLst/>
                </a:rPr>
                <a:t>30</a:t>
              </a:r>
              <a:r>
                <a:rPr lang="en-US" sz="1200" b="1" dirty="0" smtClean="0">
                  <a:ln w="0"/>
                  <a:solidFill>
                    <a:srgbClr val="800000"/>
                  </a:solidFill>
                  <a:effectLst/>
                </a:rPr>
                <a:t>-1990</a:t>
              </a:r>
              <a:endParaRPr lang="en-US" sz="1200" b="1" dirty="0">
                <a:ln w="0"/>
                <a:solidFill>
                  <a:srgbClr val="800000"/>
                </a:solidFill>
                <a:effectLst/>
              </a:endParaRPr>
            </a:p>
          </p:txBody>
        </p:sp>
        <p:cxnSp>
          <p:nvCxnSpPr>
            <p:cNvPr id="26" name="Straight Connector 25"/>
            <p:cNvCxnSpPr/>
            <p:nvPr/>
          </p:nvCxnSpPr>
          <p:spPr>
            <a:xfrm flipH="1" flipV="1">
              <a:off x="963582" y="1966606"/>
              <a:ext cx="708452" cy="260"/>
            </a:xfrm>
            <a:prstGeom prst="line">
              <a:avLst/>
            </a:prstGeom>
            <a:ln w="3175" cmpd="sng"/>
          </p:spPr>
          <p:style>
            <a:lnRef idx="2">
              <a:schemeClr val="accent1"/>
            </a:lnRef>
            <a:fillRef idx="0">
              <a:schemeClr val="accent1"/>
            </a:fillRef>
            <a:effectRef idx="1">
              <a:schemeClr val="accent1"/>
            </a:effectRef>
            <a:fontRef idx="minor">
              <a:schemeClr val="tx1"/>
            </a:fontRef>
          </p:style>
        </p:cxnSp>
      </p:grpSp>
      <p:pic>
        <p:nvPicPr>
          <p:cNvPr id="27" name="Picture 26"/>
          <p:cNvPicPr>
            <a:picLocks noChangeAspect="1"/>
          </p:cNvPicPr>
          <p:nvPr/>
        </p:nvPicPr>
        <p:blipFill rotWithShape="1">
          <a:blip r:embed="rId10"/>
          <a:srcRect t="5691" b="7046"/>
          <a:stretch/>
        </p:blipFill>
        <p:spPr>
          <a:xfrm>
            <a:off x="1972431" y="3842814"/>
            <a:ext cx="789451" cy="584283"/>
          </a:xfrm>
          <a:prstGeom prst="rect">
            <a:avLst/>
          </a:prstGeom>
        </p:spPr>
      </p:pic>
    </p:spTree>
    <p:extLst>
      <p:ext uri="{BB962C8B-B14F-4D97-AF65-F5344CB8AC3E}">
        <p14:creationId xmlns:p14="http://schemas.microsoft.com/office/powerpoint/2010/main" val="401437655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Modeling </a:t>
            </a:r>
            <a:r>
              <a:rPr lang="en-US" dirty="0" smtClean="0"/>
              <a:t>Data </a:t>
            </a:r>
            <a:r>
              <a:rPr lang="en-US" dirty="0" smtClean="0"/>
              <a:t>in Relational World</a:t>
            </a:r>
            <a:endParaRPr lang="en-US" dirty="0"/>
          </a:p>
        </p:txBody>
      </p:sp>
      <p:grpSp>
        <p:nvGrpSpPr>
          <p:cNvPr id="7" name="Group 6"/>
          <p:cNvGrpSpPr/>
          <p:nvPr/>
        </p:nvGrpSpPr>
        <p:grpSpPr>
          <a:xfrm>
            <a:off x="3797300" y="965200"/>
            <a:ext cx="1143000" cy="927100"/>
            <a:chOff x="3124200" y="1689100"/>
            <a:chExt cx="1143000" cy="927100"/>
          </a:xfrm>
        </p:grpSpPr>
        <p:sp>
          <p:nvSpPr>
            <p:cNvPr id="8" name="Internal Storage 7"/>
            <p:cNvSpPr/>
            <p:nvPr/>
          </p:nvSpPr>
          <p:spPr>
            <a:xfrm>
              <a:off x="3124200" y="2006600"/>
              <a:ext cx="1143000" cy="609600"/>
            </a:xfrm>
            <a:prstGeom prst="flowChartInternalStorage">
              <a:avLst/>
            </a:prstGeom>
            <a:solidFill>
              <a:schemeClr val="bg1">
                <a:lumMod val="8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3124200" y="1689100"/>
              <a:ext cx="1143000" cy="369332"/>
            </a:xfrm>
            <a:prstGeom prst="rect">
              <a:avLst/>
            </a:prstGeom>
            <a:noFill/>
          </p:spPr>
          <p:txBody>
            <a:bodyPr wrap="square" rtlCol="0">
              <a:spAutoFit/>
            </a:bodyPr>
            <a:lstStyle/>
            <a:p>
              <a:pPr algn="ctr"/>
              <a:r>
                <a:rPr lang="en-US" dirty="0" smtClean="0"/>
                <a:t>Billing</a:t>
              </a:r>
              <a:endParaRPr lang="en-US" dirty="0"/>
            </a:p>
          </p:txBody>
        </p:sp>
      </p:grpSp>
      <p:grpSp>
        <p:nvGrpSpPr>
          <p:cNvPr id="10" name="Group 9"/>
          <p:cNvGrpSpPr/>
          <p:nvPr/>
        </p:nvGrpSpPr>
        <p:grpSpPr>
          <a:xfrm>
            <a:off x="3848100" y="2552700"/>
            <a:ext cx="1143000" cy="927100"/>
            <a:chOff x="3124200" y="1689100"/>
            <a:chExt cx="1143000" cy="927100"/>
          </a:xfrm>
        </p:grpSpPr>
        <p:sp>
          <p:nvSpPr>
            <p:cNvPr id="11" name="Internal Storage 10"/>
            <p:cNvSpPr/>
            <p:nvPr/>
          </p:nvSpPr>
          <p:spPr>
            <a:xfrm>
              <a:off x="3124200" y="2006600"/>
              <a:ext cx="1143000" cy="609600"/>
            </a:xfrm>
            <a:prstGeom prst="flowChartInternalStorage">
              <a:avLst/>
            </a:prstGeom>
            <a:solidFill>
              <a:schemeClr val="bg1">
                <a:lumMod val="8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3124200" y="1689100"/>
              <a:ext cx="1143000" cy="307777"/>
            </a:xfrm>
            <a:prstGeom prst="rect">
              <a:avLst/>
            </a:prstGeom>
            <a:noFill/>
          </p:spPr>
          <p:txBody>
            <a:bodyPr wrap="square" rtlCol="0">
              <a:spAutoFit/>
            </a:bodyPr>
            <a:lstStyle/>
            <a:p>
              <a:pPr algn="ctr"/>
              <a:r>
                <a:rPr lang="en-US" sz="1400" dirty="0" smtClean="0"/>
                <a:t>Connections</a:t>
              </a:r>
              <a:endParaRPr lang="en-US" sz="1400" dirty="0"/>
            </a:p>
          </p:txBody>
        </p:sp>
      </p:grpSp>
      <p:grpSp>
        <p:nvGrpSpPr>
          <p:cNvPr id="13" name="Group 12"/>
          <p:cNvGrpSpPr/>
          <p:nvPr/>
        </p:nvGrpSpPr>
        <p:grpSpPr>
          <a:xfrm>
            <a:off x="381000" y="2552700"/>
            <a:ext cx="1143000" cy="927100"/>
            <a:chOff x="3124200" y="1689100"/>
            <a:chExt cx="1143000" cy="927100"/>
          </a:xfrm>
        </p:grpSpPr>
        <p:sp>
          <p:nvSpPr>
            <p:cNvPr id="14" name="Internal Storage 13"/>
            <p:cNvSpPr/>
            <p:nvPr/>
          </p:nvSpPr>
          <p:spPr>
            <a:xfrm>
              <a:off x="3124200" y="2006600"/>
              <a:ext cx="1143000" cy="609600"/>
            </a:xfrm>
            <a:prstGeom prst="flowChartInternalStorage">
              <a:avLst/>
            </a:prstGeom>
            <a:solidFill>
              <a:schemeClr val="bg1">
                <a:lumMod val="8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3124200" y="1689100"/>
              <a:ext cx="1143000" cy="369332"/>
            </a:xfrm>
            <a:prstGeom prst="rect">
              <a:avLst/>
            </a:prstGeom>
            <a:noFill/>
          </p:spPr>
          <p:txBody>
            <a:bodyPr wrap="square" rtlCol="0">
              <a:spAutoFit/>
            </a:bodyPr>
            <a:lstStyle/>
            <a:p>
              <a:pPr algn="ctr"/>
              <a:r>
                <a:rPr lang="en-US" dirty="0" smtClean="0"/>
                <a:t>Purchases</a:t>
              </a:r>
              <a:endParaRPr lang="en-US" dirty="0"/>
            </a:p>
          </p:txBody>
        </p:sp>
      </p:grpSp>
      <p:grpSp>
        <p:nvGrpSpPr>
          <p:cNvPr id="16" name="Group 15"/>
          <p:cNvGrpSpPr/>
          <p:nvPr/>
        </p:nvGrpSpPr>
        <p:grpSpPr>
          <a:xfrm>
            <a:off x="393700" y="965200"/>
            <a:ext cx="1143000" cy="927100"/>
            <a:chOff x="3124200" y="1689100"/>
            <a:chExt cx="1143000" cy="927100"/>
          </a:xfrm>
        </p:grpSpPr>
        <p:sp>
          <p:nvSpPr>
            <p:cNvPr id="17" name="Internal Storage 16"/>
            <p:cNvSpPr/>
            <p:nvPr/>
          </p:nvSpPr>
          <p:spPr>
            <a:xfrm>
              <a:off x="3124200" y="2006600"/>
              <a:ext cx="1143000" cy="609600"/>
            </a:xfrm>
            <a:prstGeom prst="flowChartInternalStorage">
              <a:avLst/>
            </a:prstGeom>
            <a:solidFill>
              <a:schemeClr val="bg1">
                <a:lumMod val="8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p:cNvSpPr txBox="1"/>
            <p:nvPr/>
          </p:nvSpPr>
          <p:spPr>
            <a:xfrm>
              <a:off x="3124200" y="1689100"/>
              <a:ext cx="1143000" cy="369332"/>
            </a:xfrm>
            <a:prstGeom prst="rect">
              <a:avLst/>
            </a:prstGeom>
            <a:noFill/>
          </p:spPr>
          <p:txBody>
            <a:bodyPr wrap="square" rtlCol="0">
              <a:spAutoFit/>
            </a:bodyPr>
            <a:lstStyle/>
            <a:p>
              <a:pPr algn="ctr"/>
              <a:r>
                <a:rPr lang="en-US" dirty="0" smtClean="0"/>
                <a:t>Contacts</a:t>
              </a:r>
              <a:endParaRPr lang="en-US" dirty="0"/>
            </a:p>
          </p:txBody>
        </p:sp>
      </p:grpSp>
      <p:cxnSp>
        <p:nvCxnSpPr>
          <p:cNvPr id="19" name="Straight Connector 18"/>
          <p:cNvCxnSpPr>
            <a:stCxn id="4" idx="3"/>
            <a:endCxn id="11" idx="1"/>
          </p:cNvCxnSpPr>
          <p:nvPr/>
        </p:nvCxnSpPr>
        <p:spPr>
          <a:xfrm>
            <a:off x="3213100" y="2247900"/>
            <a:ext cx="635000" cy="927100"/>
          </a:xfrm>
          <a:prstGeom prst="line">
            <a:avLst/>
          </a:prstGeom>
          <a:ln w="12700" cmpd="sng">
            <a:solidFill>
              <a:schemeClr val="tx1"/>
            </a:solidFill>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a:stCxn id="4" idx="3"/>
            <a:endCxn id="8" idx="1"/>
          </p:cNvCxnSpPr>
          <p:nvPr/>
        </p:nvCxnSpPr>
        <p:spPr>
          <a:xfrm flipV="1">
            <a:off x="3213100" y="1587500"/>
            <a:ext cx="584200" cy="660400"/>
          </a:xfrm>
          <a:prstGeom prst="line">
            <a:avLst/>
          </a:prstGeom>
          <a:ln w="12700" cmpd="sng">
            <a:solidFill>
              <a:schemeClr val="tx1"/>
            </a:solidFill>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a:stCxn id="4" idx="1"/>
            <a:endCxn id="14" idx="3"/>
          </p:cNvCxnSpPr>
          <p:nvPr/>
        </p:nvCxnSpPr>
        <p:spPr>
          <a:xfrm flipH="1">
            <a:off x="1524000" y="2247900"/>
            <a:ext cx="546100" cy="927100"/>
          </a:xfrm>
          <a:prstGeom prst="line">
            <a:avLst/>
          </a:prstGeom>
          <a:ln w="12700" cmpd="sng">
            <a:solidFill>
              <a:schemeClr val="tx1"/>
            </a:solidFill>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a:stCxn id="4" idx="1"/>
            <a:endCxn id="17" idx="3"/>
          </p:cNvCxnSpPr>
          <p:nvPr/>
        </p:nvCxnSpPr>
        <p:spPr>
          <a:xfrm flipH="1" flipV="1">
            <a:off x="1536700" y="1587500"/>
            <a:ext cx="533400" cy="660400"/>
          </a:xfrm>
          <a:prstGeom prst="line">
            <a:avLst/>
          </a:prstGeom>
          <a:ln w="12700" cmpd="sng">
            <a:solidFill>
              <a:schemeClr val="tx1"/>
            </a:solidFill>
            <a:headEnd type="none"/>
            <a:tailEnd type="arrow"/>
          </a:ln>
          <a:effectLst/>
        </p:spPr>
        <p:style>
          <a:lnRef idx="2">
            <a:schemeClr val="accent1"/>
          </a:lnRef>
          <a:fillRef idx="0">
            <a:schemeClr val="accent1"/>
          </a:fillRef>
          <a:effectRef idx="1">
            <a:schemeClr val="accent1"/>
          </a:effectRef>
          <a:fontRef idx="minor">
            <a:schemeClr val="tx1"/>
          </a:fontRef>
        </p:style>
      </p:cxnSp>
      <p:grpSp>
        <p:nvGrpSpPr>
          <p:cNvPr id="59" name="Group 58"/>
          <p:cNvGrpSpPr/>
          <p:nvPr/>
        </p:nvGrpSpPr>
        <p:grpSpPr>
          <a:xfrm>
            <a:off x="2070100" y="1625600"/>
            <a:ext cx="1143000" cy="927100"/>
            <a:chOff x="2349500" y="1625600"/>
            <a:chExt cx="1143000" cy="927100"/>
          </a:xfrm>
        </p:grpSpPr>
        <p:grpSp>
          <p:nvGrpSpPr>
            <p:cNvPr id="6" name="Group 5"/>
            <p:cNvGrpSpPr/>
            <p:nvPr/>
          </p:nvGrpSpPr>
          <p:grpSpPr>
            <a:xfrm>
              <a:off x="2349500" y="1625600"/>
              <a:ext cx="1143000" cy="927100"/>
              <a:chOff x="3124200" y="1689100"/>
              <a:chExt cx="1143000" cy="927100"/>
            </a:xfrm>
          </p:grpSpPr>
          <p:sp>
            <p:nvSpPr>
              <p:cNvPr id="4" name="Internal Storage 3"/>
              <p:cNvSpPr/>
              <p:nvPr/>
            </p:nvSpPr>
            <p:spPr>
              <a:xfrm>
                <a:off x="3124200" y="2006600"/>
                <a:ext cx="1143000" cy="609600"/>
              </a:xfrm>
              <a:prstGeom prst="flowChartInternalStorage">
                <a:avLst/>
              </a:prstGeom>
              <a:solidFill>
                <a:schemeClr val="bg1">
                  <a:lumMod val="8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3124200" y="1689100"/>
                <a:ext cx="1143000" cy="369332"/>
              </a:xfrm>
              <a:prstGeom prst="rect">
                <a:avLst/>
              </a:prstGeom>
              <a:noFill/>
            </p:spPr>
            <p:txBody>
              <a:bodyPr wrap="square" rtlCol="0">
                <a:spAutoFit/>
              </a:bodyPr>
              <a:lstStyle/>
              <a:p>
                <a:pPr algn="ctr"/>
                <a:r>
                  <a:rPr lang="en-US" dirty="0" smtClean="0"/>
                  <a:t>Customer</a:t>
                </a:r>
                <a:endParaRPr lang="en-US" dirty="0"/>
              </a:p>
            </p:txBody>
          </p:sp>
        </p:grpSp>
        <p:grpSp>
          <p:nvGrpSpPr>
            <p:cNvPr id="40" name="Group 39"/>
            <p:cNvGrpSpPr/>
            <p:nvPr/>
          </p:nvGrpSpPr>
          <p:grpSpPr>
            <a:xfrm>
              <a:off x="2552700" y="2146300"/>
              <a:ext cx="838200" cy="292100"/>
              <a:chOff x="3327400" y="2209800"/>
              <a:chExt cx="838200" cy="292100"/>
            </a:xfrm>
          </p:grpSpPr>
          <p:cxnSp>
            <p:nvCxnSpPr>
              <p:cNvPr id="37" name="Straight Connector 36"/>
              <p:cNvCxnSpPr/>
              <p:nvPr/>
            </p:nvCxnSpPr>
            <p:spPr>
              <a:xfrm>
                <a:off x="3327400" y="2209800"/>
                <a:ext cx="838200" cy="0"/>
              </a:xfrm>
              <a:prstGeom prst="line">
                <a:avLst/>
              </a:prstGeom>
              <a:ln w="57150"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a:off x="3327400" y="2362200"/>
                <a:ext cx="838200" cy="0"/>
              </a:xfrm>
              <a:prstGeom prst="line">
                <a:avLst/>
              </a:prstGeom>
              <a:ln w="57150"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a:off x="3327400" y="2501900"/>
                <a:ext cx="838200" cy="0"/>
              </a:xfrm>
              <a:prstGeom prst="line">
                <a:avLst/>
              </a:prstGeom>
              <a:ln w="57150"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grpSp>
        <p:nvGrpSpPr>
          <p:cNvPr id="41" name="Group 40"/>
          <p:cNvGrpSpPr/>
          <p:nvPr/>
        </p:nvGrpSpPr>
        <p:grpSpPr>
          <a:xfrm>
            <a:off x="3975100" y="1479550"/>
            <a:ext cx="838200" cy="292100"/>
            <a:chOff x="3327400" y="2209800"/>
            <a:chExt cx="838200" cy="292100"/>
          </a:xfrm>
        </p:grpSpPr>
        <p:cxnSp>
          <p:nvCxnSpPr>
            <p:cNvPr id="42" name="Straight Connector 41"/>
            <p:cNvCxnSpPr/>
            <p:nvPr/>
          </p:nvCxnSpPr>
          <p:spPr>
            <a:xfrm>
              <a:off x="3327400" y="2209800"/>
              <a:ext cx="838200" cy="0"/>
            </a:xfrm>
            <a:prstGeom prst="line">
              <a:avLst/>
            </a:prstGeom>
            <a:ln w="57150"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a:off x="3327400" y="2362200"/>
              <a:ext cx="838200" cy="0"/>
            </a:xfrm>
            <a:prstGeom prst="line">
              <a:avLst/>
            </a:prstGeom>
            <a:ln w="57150"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3327400" y="2501900"/>
              <a:ext cx="838200" cy="0"/>
            </a:xfrm>
            <a:prstGeom prst="line">
              <a:avLst/>
            </a:prstGeom>
            <a:ln w="57150"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45" name="Group 44"/>
          <p:cNvGrpSpPr/>
          <p:nvPr/>
        </p:nvGrpSpPr>
        <p:grpSpPr>
          <a:xfrm>
            <a:off x="4038600" y="3098800"/>
            <a:ext cx="838200" cy="292100"/>
            <a:chOff x="3327400" y="2209800"/>
            <a:chExt cx="838200" cy="292100"/>
          </a:xfrm>
        </p:grpSpPr>
        <p:cxnSp>
          <p:nvCxnSpPr>
            <p:cNvPr id="46" name="Straight Connector 45"/>
            <p:cNvCxnSpPr/>
            <p:nvPr/>
          </p:nvCxnSpPr>
          <p:spPr>
            <a:xfrm>
              <a:off x="3327400" y="2209800"/>
              <a:ext cx="838200" cy="0"/>
            </a:xfrm>
            <a:prstGeom prst="line">
              <a:avLst/>
            </a:prstGeom>
            <a:ln w="57150"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a:off x="3327400" y="2362200"/>
              <a:ext cx="838200" cy="0"/>
            </a:xfrm>
            <a:prstGeom prst="line">
              <a:avLst/>
            </a:prstGeom>
            <a:ln w="57150"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a:off x="3327400" y="2501900"/>
              <a:ext cx="838200" cy="0"/>
            </a:xfrm>
            <a:prstGeom prst="line">
              <a:avLst/>
            </a:prstGeom>
            <a:ln w="57150"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49" name="Group 48"/>
          <p:cNvGrpSpPr/>
          <p:nvPr/>
        </p:nvGrpSpPr>
        <p:grpSpPr>
          <a:xfrm>
            <a:off x="558800" y="3098800"/>
            <a:ext cx="838200" cy="292100"/>
            <a:chOff x="3327400" y="2209800"/>
            <a:chExt cx="838200" cy="292100"/>
          </a:xfrm>
        </p:grpSpPr>
        <p:cxnSp>
          <p:nvCxnSpPr>
            <p:cNvPr id="50" name="Straight Connector 49"/>
            <p:cNvCxnSpPr/>
            <p:nvPr/>
          </p:nvCxnSpPr>
          <p:spPr>
            <a:xfrm>
              <a:off x="3327400" y="2209800"/>
              <a:ext cx="838200" cy="0"/>
            </a:xfrm>
            <a:prstGeom prst="line">
              <a:avLst/>
            </a:prstGeom>
            <a:ln w="57150"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a:off x="3327400" y="2362200"/>
              <a:ext cx="838200" cy="0"/>
            </a:xfrm>
            <a:prstGeom prst="line">
              <a:avLst/>
            </a:prstGeom>
            <a:ln w="57150"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a:off x="3327400" y="2501900"/>
              <a:ext cx="838200" cy="0"/>
            </a:xfrm>
            <a:prstGeom prst="line">
              <a:avLst/>
            </a:prstGeom>
            <a:ln w="57150"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53" name="Group 52"/>
          <p:cNvGrpSpPr/>
          <p:nvPr/>
        </p:nvGrpSpPr>
        <p:grpSpPr>
          <a:xfrm>
            <a:off x="558800" y="1441450"/>
            <a:ext cx="838200" cy="292100"/>
            <a:chOff x="3327400" y="2209800"/>
            <a:chExt cx="838200" cy="292100"/>
          </a:xfrm>
        </p:grpSpPr>
        <p:cxnSp>
          <p:nvCxnSpPr>
            <p:cNvPr id="54" name="Straight Connector 53"/>
            <p:cNvCxnSpPr/>
            <p:nvPr/>
          </p:nvCxnSpPr>
          <p:spPr>
            <a:xfrm>
              <a:off x="3327400" y="2209800"/>
              <a:ext cx="838200" cy="0"/>
            </a:xfrm>
            <a:prstGeom prst="line">
              <a:avLst/>
            </a:prstGeom>
            <a:ln w="57150"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a:off x="3327400" y="2362200"/>
              <a:ext cx="838200" cy="0"/>
            </a:xfrm>
            <a:prstGeom prst="line">
              <a:avLst/>
            </a:prstGeom>
            <a:ln w="57150"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a:off x="3327400" y="2501900"/>
              <a:ext cx="838200" cy="0"/>
            </a:xfrm>
            <a:prstGeom prst="line">
              <a:avLst/>
            </a:prstGeom>
            <a:ln w="57150"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sp>
        <p:nvSpPr>
          <p:cNvPr id="65" name="Content Placeholder 2"/>
          <p:cNvSpPr txBox="1">
            <a:spLocks/>
          </p:cNvSpPr>
          <p:nvPr/>
        </p:nvSpPr>
        <p:spPr>
          <a:xfrm>
            <a:off x="5177937" y="701204"/>
            <a:ext cx="3838889" cy="4175668"/>
          </a:xfrm>
          <a:prstGeom prst="rect">
            <a:avLst/>
          </a:prstGeom>
        </p:spPr>
        <p:txBody>
          <a:bodyPr/>
          <a:lstStyle>
            <a:lvl1pPr marL="228600" indent="-228600" algn="l" defTabSz="457200" rtl="0" eaLnBrk="1" latinLnBrk="0" hangingPunct="1">
              <a:spcBef>
                <a:spcPts val="0"/>
              </a:spcBef>
              <a:buClr>
                <a:schemeClr val="accent1"/>
              </a:buClr>
              <a:buFont typeface="Wingdings" charset="2"/>
              <a:buChar char="§"/>
              <a:defRPr sz="2400" kern="1200">
                <a:solidFill>
                  <a:schemeClr val="tx1"/>
                </a:solidFill>
                <a:latin typeface="+mn-lt"/>
                <a:ea typeface="+mn-ea"/>
                <a:cs typeface="+mn-cs"/>
              </a:defRPr>
            </a:lvl1pPr>
            <a:lvl2pPr marL="455613" indent="-227013" algn="l" defTabSz="457200" rtl="0" eaLnBrk="1" latinLnBrk="0" hangingPunct="1">
              <a:spcBef>
                <a:spcPts val="0"/>
              </a:spcBef>
              <a:buClr>
                <a:srgbClr val="262626"/>
              </a:buClr>
              <a:buFont typeface="Wingdings" charset="2"/>
              <a:buChar char="§"/>
              <a:defRPr sz="2000" kern="1200">
                <a:solidFill>
                  <a:schemeClr val="tx1"/>
                </a:solidFill>
                <a:latin typeface="+mn-lt"/>
                <a:ea typeface="+mn-ea"/>
                <a:cs typeface="+mn-cs"/>
              </a:defRPr>
            </a:lvl2pPr>
            <a:lvl3pPr marL="455613" indent="-228600" algn="l" defTabSz="457200" rtl="0" eaLnBrk="1" latinLnBrk="0" hangingPunct="1">
              <a:spcBef>
                <a:spcPts val="0"/>
              </a:spcBef>
              <a:buClr>
                <a:srgbClr val="262626"/>
              </a:buClr>
              <a:buFont typeface="Wingdings" charset="2"/>
              <a:buChar char="§"/>
              <a:defRPr sz="2000" kern="1200">
                <a:solidFill>
                  <a:schemeClr val="tx1"/>
                </a:solidFill>
                <a:latin typeface="+mn-lt"/>
                <a:ea typeface="+mn-ea"/>
                <a:cs typeface="+mn-cs"/>
              </a:defRPr>
            </a:lvl3pPr>
            <a:lvl4pPr marL="455613" indent="-228600" algn="l" defTabSz="457200" rtl="0" eaLnBrk="1" latinLnBrk="0" hangingPunct="1">
              <a:spcBef>
                <a:spcPts val="0"/>
              </a:spcBef>
              <a:buClr>
                <a:srgbClr val="262626"/>
              </a:buClr>
              <a:buFont typeface="Wingdings" charset="2"/>
              <a:buChar char="§"/>
              <a:defRPr sz="2000" kern="1200">
                <a:solidFill>
                  <a:schemeClr val="tx1"/>
                </a:solidFill>
                <a:latin typeface="+mn-lt"/>
                <a:ea typeface="+mn-ea"/>
                <a:cs typeface="+mn-cs"/>
              </a:defRPr>
            </a:lvl4pPr>
            <a:lvl5pPr marL="455613" indent="-228600" algn="l" defTabSz="457200" rtl="0" eaLnBrk="1" latinLnBrk="0" hangingPunct="1">
              <a:spcBef>
                <a:spcPts val="200"/>
              </a:spcBef>
              <a:buClr>
                <a:srgbClr val="262626"/>
              </a:buClr>
              <a:buFont typeface="Wingdings" charset="2"/>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50000"/>
              </a:lnSpc>
            </a:pPr>
            <a:r>
              <a:rPr lang="en-US" b="1" dirty="0" smtClean="0"/>
              <a:t>Rich structure</a:t>
            </a:r>
          </a:p>
          <a:p>
            <a:pPr lvl="1"/>
            <a:r>
              <a:rPr lang="en-US" dirty="0" smtClean="0"/>
              <a:t>Normalize &amp; JOIN Queries</a:t>
            </a:r>
          </a:p>
          <a:p>
            <a:pPr>
              <a:lnSpc>
                <a:spcPct val="150000"/>
              </a:lnSpc>
            </a:pPr>
            <a:r>
              <a:rPr lang="en-US" b="1" dirty="0" smtClean="0"/>
              <a:t>Relationships</a:t>
            </a:r>
          </a:p>
          <a:p>
            <a:pPr lvl="1"/>
            <a:r>
              <a:rPr lang="en-US" dirty="0" smtClean="0"/>
              <a:t>JOINS and Constraints</a:t>
            </a:r>
          </a:p>
          <a:p>
            <a:pPr>
              <a:lnSpc>
                <a:spcPct val="150000"/>
              </a:lnSpc>
            </a:pPr>
            <a:r>
              <a:rPr lang="en-US" b="1" dirty="0" smtClean="0"/>
              <a:t>Value evolution</a:t>
            </a:r>
          </a:p>
          <a:p>
            <a:pPr lvl="1"/>
            <a:r>
              <a:rPr lang="en-US" dirty="0" smtClean="0"/>
              <a:t>INSERT, UPDATE, DELETE</a:t>
            </a:r>
            <a:endParaRPr lang="en-US" dirty="0" smtClean="0"/>
          </a:p>
          <a:p>
            <a:pPr>
              <a:lnSpc>
                <a:spcPct val="150000"/>
              </a:lnSpc>
            </a:pPr>
            <a:r>
              <a:rPr lang="en-US" b="1" dirty="0" smtClean="0"/>
              <a:t>Structure evolution</a:t>
            </a:r>
          </a:p>
          <a:p>
            <a:pPr lvl="1"/>
            <a:r>
              <a:rPr lang="en-US" dirty="0" smtClean="0"/>
              <a:t>ALTER TABLE</a:t>
            </a:r>
          </a:p>
          <a:p>
            <a:pPr lvl="1"/>
            <a:r>
              <a:rPr lang="en-US" dirty="0" smtClean="0"/>
              <a:t>Application Downtime</a:t>
            </a:r>
          </a:p>
          <a:p>
            <a:pPr lvl="1"/>
            <a:r>
              <a:rPr lang="en-US" dirty="0" smtClean="0"/>
              <a:t>Application Migration</a:t>
            </a:r>
          </a:p>
          <a:p>
            <a:pPr lvl="1"/>
            <a:r>
              <a:rPr lang="en-US" dirty="0" smtClean="0"/>
              <a:t>Application Versioning</a:t>
            </a:r>
          </a:p>
        </p:txBody>
      </p:sp>
    </p:spTree>
    <p:extLst>
      <p:ext uri="{BB962C8B-B14F-4D97-AF65-F5344CB8AC3E}">
        <p14:creationId xmlns:p14="http://schemas.microsoft.com/office/powerpoint/2010/main" val="20316295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JSON For Real World Data</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498320770"/>
              </p:ext>
            </p:extLst>
          </p:nvPr>
        </p:nvGraphicFramePr>
        <p:xfrm>
          <a:off x="198157" y="1040130"/>
          <a:ext cx="4196043" cy="808331"/>
        </p:xfrm>
        <a:graphic>
          <a:graphicData uri="http://schemas.openxmlformats.org/drawingml/2006/table">
            <a:tbl>
              <a:tblPr firstRow="1" bandRow="1" bandCol="1">
                <a:tableStyleId>{5940675A-B579-460E-94D1-54222C63F5DA}</a:tableStyleId>
              </a:tblPr>
              <a:tblGrid>
                <a:gridCol w="1351269"/>
                <a:gridCol w="1275927"/>
                <a:gridCol w="1568847"/>
              </a:tblGrid>
              <a:tr h="302919">
                <a:tc>
                  <a:txBody>
                    <a:bodyPr/>
                    <a:lstStyle/>
                    <a:p>
                      <a:r>
                        <a:rPr lang="en-US" sz="1600" dirty="0" err="1" smtClean="0">
                          <a:latin typeface="+mn-lt"/>
                          <a:cs typeface="Consolas"/>
                        </a:rPr>
                        <a:t>CustomerID</a:t>
                      </a:r>
                      <a:endParaRPr lang="en-US" sz="1600" dirty="0">
                        <a:latin typeface="+mn-lt"/>
                        <a:cs typeface="Consolas"/>
                      </a:endParaRPr>
                    </a:p>
                  </a:txBody>
                  <a:tcPr>
                    <a:solidFill>
                      <a:schemeClr val="bg1">
                        <a:lumMod val="85000"/>
                      </a:schemeClr>
                    </a:solidFill>
                  </a:tcPr>
                </a:tc>
                <a:tc>
                  <a:txBody>
                    <a:bodyPr/>
                    <a:lstStyle/>
                    <a:p>
                      <a:r>
                        <a:rPr lang="en-US" sz="1600" dirty="0" smtClean="0">
                          <a:latin typeface="+mn-lt"/>
                          <a:cs typeface="Consolas"/>
                        </a:rPr>
                        <a:t>Name</a:t>
                      </a:r>
                      <a:endParaRPr lang="en-US" sz="1600" dirty="0">
                        <a:latin typeface="+mn-lt"/>
                        <a:cs typeface="Consolas"/>
                      </a:endParaRPr>
                    </a:p>
                  </a:txBody>
                  <a:tcPr>
                    <a:solidFill>
                      <a:schemeClr val="bg1">
                        <a:lumMod val="85000"/>
                      </a:schemeClr>
                    </a:solidFill>
                  </a:tcPr>
                </a:tc>
                <a:tc>
                  <a:txBody>
                    <a:bodyPr/>
                    <a:lstStyle/>
                    <a:p>
                      <a:r>
                        <a:rPr lang="en-US" sz="1600" dirty="0" smtClean="0">
                          <a:latin typeface="+mn-lt"/>
                          <a:cs typeface="Consolas"/>
                        </a:rPr>
                        <a:t>DOB</a:t>
                      </a:r>
                      <a:endParaRPr lang="en-US" sz="1600" dirty="0">
                        <a:latin typeface="+mn-lt"/>
                        <a:cs typeface="Consolas"/>
                      </a:endParaRPr>
                    </a:p>
                  </a:txBody>
                  <a:tcPr>
                    <a:solidFill>
                      <a:schemeClr val="bg1">
                        <a:lumMod val="85000"/>
                      </a:schemeClr>
                    </a:solidFill>
                  </a:tcPr>
                </a:tc>
              </a:tr>
              <a:tr h="473051">
                <a:tc>
                  <a:txBody>
                    <a:bodyPr/>
                    <a:lstStyle/>
                    <a:p>
                      <a:r>
                        <a:rPr lang="en-US" sz="1600" dirty="0" smtClean="0">
                          <a:latin typeface="+mn-lt"/>
                          <a:cs typeface="Consolas"/>
                        </a:rPr>
                        <a:t>CBL2015</a:t>
                      </a:r>
                      <a:endParaRPr lang="en-US" sz="1600" dirty="0">
                        <a:latin typeface="+mn-lt"/>
                        <a:cs typeface="Consolas"/>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latin typeface="+mn-lt"/>
                          <a:cs typeface="Consolas"/>
                        </a:rPr>
                        <a:t>Jane Smith</a:t>
                      </a:r>
                    </a:p>
                  </a:txBody>
                  <a:tcPr/>
                </a:tc>
                <a:tc>
                  <a:txBody>
                    <a:bodyPr/>
                    <a:lstStyle/>
                    <a:p>
                      <a:r>
                        <a:rPr lang="en-US" sz="1600" dirty="0" smtClean="0">
                          <a:latin typeface="+mn-lt"/>
                          <a:cs typeface="Consolas"/>
                        </a:rPr>
                        <a:t>1990-01-30</a:t>
                      </a:r>
                      <a:endParaRPr lang="en-US" sz="1600" dirty="0">
                        <a:latin typeface="+mn-lt"/>
                        <a:cs typeface="Consolas"/>
                      </a:endParaRPr>
                    </a:p>
                  </a:txBody>
                  <a:tcPr/>
                </a:tc>
              </a:tr>
            </a:tbl>
          </a:graphicData>
        </a:graphic>
      </p:graphicFrame>
      <p:sp>
        <p:nvSpPr>
          <p:cNvPr id="6" name="TextBox 5"/>
          <p:cNvSpPr txBox="1"/>
          <p:nvPr/>
        </p:nvSpPr>
        <p:spPr>
          <a:xfrm>
            <a:off x="198157" y="670798"/>
            <a:ext cx="3517900" cy="369332"/>
          </a:xfrm>
          <a:prstGeom prst="rect">
            <a:avLst/>
          </a:prstGeom>
          <a:noFill/>
        </p:spPr>
        <p:txBody>
          <a:bodyPr wrap="square" rtlCol="0">
            <a:spAutoFit/>
          </a:bodyPr>
          <a:lstStyle/>
          <a:p>
            <a:r>
              <a:rPr lang="en-US" dirty="0" smtClean="0"/>
              <a:t>Table: Customer</a:t>
            </a:r>
            <a:endParaRPr lang="en-US" dirty="0"/>
          </a:p>
        </p:txBody>
      </p:sp>
      <p:sp>
        <p:nvSpPr>
          <p:cNvPr id="7" name="TextBox 6"/>
          <p:cNvSpPr txBox="1"/>
          <p:nvPr/>
        </p:nvSpPr>
        <p:spPr>
          <a:xfrm>
            <a:off x="5105400" y="1027430"/>
            <a:ext cx="3784600" cy="1200329"/>
          </a:xfrm>
          <a:prstGeom prst="rect">
            <a:avLst/>
          </a:prstGeom>
          <a:noFill/>
          <a:ln>
            <a:solidFill>
              <a:schemeClr val="tx1"/>
            </a:solidFill>
          </a:ln>
        </p:spPr>
        <p:txBody>
          <a:bodyPr wrap="square" rtlCol="0">
            <a:spAutoFit/>
          </a:bodyPr>
          <a:lstStyle/>
          <a:p>
            <a:r>
              <a:rPr lang="en-US" dirty="0"/>
              <a:t>{</a:t>
            </a:r>
          </a:p>
          <a:p>
            <a:r>
              <a:rPr lang="en-US" dirty="0"/>
              <a:t>    "Name" : "Jane Smith",</a:t>
            </a:r>
          </a:p>
          <a:p>
            <a:r>
              <a:rPr lang="en-US" dirty="0"/>
              <a:t>    "DOB"  : "1990-01-</a:t>
            </a:r>
            <a:r>
              <a:rPr lang="en-US" dirty="0" smtClean="0"/>
              <a:t>30”</a:t>
            </a:r>
          </a:p>
          <a:p>
            <a:r>
              <a:rPr lang="en-US" dirty="0"/>
              <a:t>}</a:t>
            </a:r>
          </a:p>
        </p:txBody>
      </p:sp>
      <p:sp>
        <p:nvSpPr>
          <p:cNvPr id="8" name="Rectangle 7"/>
          <p:cNvSpPr/>
          <p:nvPr/>
        </p:nvSpPr>
        <p:spPr>
          <a:xfrm>
            <a:off x="5105400" y="670798"/>
            <a:ext cx="3470083" cy="369332"/>
          </a:xfrm>
          <a:prstGeom prst="rect">
            <a:avLst/>
          </a:prstGeom>
        </p:spPr>
        <p:txBody>
          <a:bodyPr wrap="none">
            <a:spAutoFit/>
          </a:bodyPr>
          <a:lstStyle/>
          <a:p>
            <a:r>
              <a:rPr lang="en-US" dirty="0" smtClean="0"/>
              <a:t>Customer </a:t>
            </a:r>
            <a:r>
              <a:rPr lang="en-US" dirty="0" err="1" smtClean="0"/>
              <a:t>DocumentKey</a:t>
            </a:r>
            <a:r>
              <a:rPr lang="en-US" dirty="0" smtClean="0"/>
              <a:t>: CBL2015</a:t>
            </a:r>
            <a:endParaRPr lang="en-US" dirty="0"/>
          </a:p>
        </p:txBody>
      </p:sp>
      <p:sp>
        <p:nvSpPr>
          <p:cNvPr id="9" name="Content Placeholder 2"/>
          <p:cNvSpPr>
            <a:spLocks noGrp="1"/>
          </p:cNvSpPr>
          <p:nvPr>
            <p:ph idx="1"/>
          </p:nvPr>
        </p:nvSpPr>
        <p:spPr>
          <a:xfrm>
            <a:off x="48279" y="2235460"/>
            <a:ext cx="4739622" cy="2176023"/>
          </a:xfrm>
        </p:spPr>
        <p:txBody>
          <a:bodyPr/>
          <a:lstStyle/>
          <a:p>
            <a:pPr>
              <a:lnSpc>
                <a:spcPct val="150000"/>
              </a:lnSpc>
            </a:pPr>
            <a:r>
              <a:rPr lang="en-US" b="1" dirty="0" smtClean="0"/>
              <a:t>The primary (</a:t>
            </a:r>
            <a:r>
              <a:rPr lang="en-US" b="1" dirty="0" err="1" smtClean="0"/>
              <a:t>CustomerID</a:t>
            </a:r>
            <a:r>
              <a:rPr lang="en-US" b="1" dirty="0" smtClean="0"/>
              <a:t>) becomes the </a:t>
            </a:r>
            <a:r>
              <a:rPr lang="en-US" b="1" dirty="0" err="1" smtClean="0"/>
              <a:t>DocumentKey</a:t>
            </a:r>
            <a:endParaRPr lang="en-US" b="1" dirty="0" smtClean="0"/>
          </a:p>
          <a:p>
            <a:pPr>
              <a:lnSpc>
                <a:spcPct val="150000"/>
              </a:lnSpc>
            </a:pPr>
            <a:r>
              <a:rPr lang="en-US" b="1" dirty="0" smtClean="0"/>
              <a:t>Column name-Column value become KEY-VALUE pair.</a:t>
            </a:r>
          </a:p>
          <a:p>
            <a:pPr>
              <a:lnSpc>
                <a:spcPct val="150000"/>
              </a:lnSpc>
            </a:pPr>
            <a:endParaRPr lang="en-US" dirty="0" smtClean="0"/>
          </a:p>
        </p:txBody>
      </p:sp>
      <p:cxnSp>
        <p:nvCxnSpPr>
          <p:cNvPr id="11" name="Curved Connector 10"/>
          <p:cNvCxnSpPr/>
          <p:nvPr/>
        </p:nvCxnSpPr>
        <p:spPr>
          <a:xfrm>
            <a:off x="2296178" y="1027430"/>
            <a:ext cx="3088622" cy="600165"/>
          </a:xfrm>
          <a:prstGeom prst="curvedConnector3">
            <a:avLst>
              <a:gd name="adj1" fmla="val 50411"/>
            </a:avLst>
          </a:prstGeom>
          <a:ln w="28575" cmpd="sng">
            <a:solidFill>
              <a:schemeClr val="accent2"/>
            </a:solidFill>
            <a:tailEnd type="arrow"/>
          </a:ln>
          <a:effectLst/>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5105400" y="2875459"/>
            <a:ext cx="3784600" cy="2031325"/>
          </a:xfrm>
          <a:prstGeom prst="rect">
            <a:avLst/>
          </a:prstGeom>
          <a:noFill/>
          <a:ln>
            <a:solidFill>
              <a:schemeClr val="tx1"/>
            </a:solidFill>
          </a:ln>
        </p:spPr>
        <p:txBody>
          <a:bodyPr wrap="square" rtlCol="0">
            <a:spAutoFit/>
          </a:bodyPr>
          <a:lstStyle/>
          <a:p>
            <a:r>
              <a:rPr lang="en-US" dirty="0"/>
              <a:t>{</a:t>
            </a:r>
          </a:p>
          <a:p>
            <a:r>
              <a:rPr lang="en-US" dirty="0"/>
              <a:t>    "Name" : </a:t>
            </a:r>
            <a:r>
              <a:rPr lang="en-US" dirty="0" smtClean="0"/>
              <a:t>{</a:t>
            </a:r>
          </a:p>
          <a:p>
            <a:r>
              <a:rPr lang="en-US" dirty="0"/>
              <a:t> </a:t>
            </a:r>
            <a:r>
              <a:rPr lang="en-US" dirty="0" smtClean="0"/>
              <a:t>        </a:t>
            </a:r>
            <a:r>
              <a:rPr lang="en-US" dirty="0"/>
              <a:t>"</a:t>
            </a:r>
            <a:r>
              <a:rPr lang="en-US" dirty="0" err="1" smtClean="0"/>
              <a:t>fname</a:t>
            </a:r>
            <a:r>
              <a:rPr lang="en-US" dirty="0" smtClean="0"/>
              <a:t>": "</a:t>
            </a:r>
            <a:r>
              <a:rPr lang="en-US" dirty="0"/>
              <a:t>Jane </a:t>
            </a:r>
            <a:r>
              <a:rPr lang="en-US" dirty="0" smtClean="0"/>
              <a:t>",</a:t>
            </a:r>
          </a:p>
          <a:p>
            <a:r>
              <a:rPr lang="en-US" dirty="0"/>
              <a:t> </a:t>
            </a:r>
            <a:r>
              <a:rPr lang="en-US" dirty="0" smtClean="0"/>
              <a:t>        </a:t>
            </a:r>
            <a:r>
              <a:rPr lang="en-US" dirty="0"/>
              <a:t>"</a:t>
            </a:r>
            <a:r>
              <a:rPr lang="en-US" dirty="0" err="1" smtClean="0"/>
              <a:t>lname</a:t>
            </a:r>
            <a:r>
              <a:rPr lang="en-US" dirty="0" smtClean="0"/>
              <a:t>": "Smith”</a:t>
            </a:r>
          </a:p>
          <a:p>
            <a:r>
              <a:rPr lang="en-US" dirty="0"/>
              <a:t> </a:t>
            </a:r>
            <a:r>
              <a:rPr lang="en-US" dirty="0" smtClean="0"/>
              <a:t>    }</a:t>
            </a:r>
            <a:endParaRPr lang="en-US" dirty="0"/>
          </a:p>
          <a:p>
            <a:r>
              <a:rPr lang="en-US" dirty="0"/>
              <a:t>    "DOB"  : "1990-01-</a:t>
            </a:r>
            <a:r>
              <a:rPr lang="en-US" dirty="0" smtClean="0"/>
              <a:t>30”</a:t>
            </a:r>
          </a:p>
          <a:p>
            <a:r>
              <a:rPr lang="en-US" dirty="0"/>
              <a:t>}</a:t>
            </a:r>
          </a:p>
        </p:txBody>
      </p:sp>
      <p:sp>
        <p:nvSpPr>
          <p:cNvPr id="31" name="TextBox 30"/>
          <p:cNvSpPr txBox="1"/>
          <p:nvPr/>
        </p:nvSpPr>
        <p:spPr>
          <a:xfrm>
            <a:off x="6515100" y="2362200"/>
            <a:ext cx="508000" cy="369332"/>
          </a:xfrm>
          <a:prstGeom prst="rect">
            <a:avLst/>
          </a:prstGeom>
          <a:noFill/>
          <a:ln>
            <a:solidFill>
              <a:srgbClr val="0000FF"/>
            </a:solidFill>
          </a:ln>
        </p:spPr>
        <p:txBody>
          <a:bodyPr wrap="square" rtlCol="0">
            <a:spAutoFit/>
          </a:bodyPr>
          <a:lstStyle/>
          <a:p>
            <a:r>
              <a:rPr lang="en-US" dirty="0" smtClean="0">
                <a:solidFill>
                  <a:srgbClr val="0000FF"/>
                </a:solidFill>
              </a:rPr>
              <a:t>OR</a:t>
            </a:r>
            <a:endParaRPr lang="en-US" dirty="0">
              <a:solidFill>
                <a:srgbClr val="0000FF"/>
              </a:solidFill>
            </a:endParaRPr>
          </a:p>
        </p:txBody>
      </p:sp>
    </p:spTree>
    <p:extLst>
      <p:ext uri="{BB962C8B-B14F-4D97-AF65-F5344CB8AC3E}">
        <p14:creationId xmlns:p14="http://schemas.microsoft.com/office/powerpoint/2010/main" val="112208505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JSON to </a:t>
            </a:r>
            <a:r>
              <a:rPr lang="en-US" dirty="0" smtClean="0"/>
              <a:t>Store </a:t>
            </a:r>
            <a:r>
              <a:rPr lang="en-US" dirty="0" smtClean="0"/>
              <a:t>Data</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238720139"/>
              </p:ext>
            </p:extLst>
          </p:nvPr>
        </p:nvGraphicFramePr>
        <p:xfrm>
          <a:off x="198157" y="1040130"/>
          <a:ext cx="4196043" cy="808331"/>
        </p:xfrm>
        <a:graphic>
          <a:graphicData uri="http://schemas.openxmlformats.org/drawingml/2006/table">
            <a:tbl>
              <a:tblPr firstRow="1" bandRow="1" bandCol="1">
                <a:tableStyleId>{5940675A-B579-460E-94D1-54222C63F5DA}</a:tableStyleId>
              </a:tblPr>
              <a:tblGrid>
                <a:gridCol w="1351269"/>
                <a:gridCol w="1275927"/>
                <a:gridCol w="1568847"/>
              </a:tblGrid>
              <a:tr h="302919">
                <a:tc>
                  <a:txBody>
                    <a:bodyPr/>
                    <a:lstStyle/>
                    <a:p>
                      <a:r>
                        <a:rPr lang="en-US" sz="1600" dirty="0" err="1" smtClean="0">
                          <a:latin typeface="+mn-lt"/>
                          <a:cs typeface="Consolas"/>
                        </a:rPr>
                        <a:t>CustomerID</a:t>
                      </a:r>
                      <a:endParaRPr lang="en-US" sz="1600" dirty="0">
                        <a:latin typeface="+mn-lt"/>
                        <a:cs typeface="Consolas"/>
                      </a:endParaRPr>
                    </a:p>
                  </a:txBody>
                  <a:tcPr>
                    <a:solidFill>
                      <a:schemeClr val="bg1">
                        <a:lumMod val="85000"/>
                      </a:schemeClr>
                    </a:solidFill>
                  </a:tcPr>
                </a:tc>
                <a:tc>
                  <a:txBody>
                    <a:bodyPr/>
                    <a:lstStyle/>
                    <a:p>
                      <a:r>
                        <a:rPr lang="en-US" sz="1600" dirty="0" smtClean="0">
                          <a:latin typeface="+mn-lt"/>
                          <a:cs typeface="Consolas"/>
                        </a:rPr>
                        <a:t>Name</a:t>
                      </a:r>
                      <a:endParaRPr lang="en-US" sz="1600" dirty="0">
                        <a:latin typeface="+mn-lt"/>
                        <a:cs typeface="Consolas"/>
                      </a:endParaRPr>
                    </a:p>
                  </a:txBody>
                  <a:tcPr>
                    <a:solidFill>
                      <a:schemeClr val="bg1">
                        <a:lumMod val="85000"/>
                      </a:schemeClr>
                    </a:solidFill>
                  </a:tcPr>
                </a:tc>
                <a:tc>
                  <a:txBody>
                    <a:bodyPr/>
                    <a:lstStyle/>
                    <a:p>
                      <a:r>
                        <a:rPr lang="en-US" sz="1600" dirty="0" smtClean="0">
                          <a:latin typeface="+mn-lt"/>
                          <a:cs typeface="Consolas"/>
                        </a:rPr>
                        <a:t>DOB</a:t>
                      </a:r>
                      <a:endParaRPr lang="en-US" sz="1600" dirty="0">
                        <a:latin typeface="+mn-lt"/>
                        <a:cs typeface="Consolas"/>
                      </a:endParaRPr>
                    </a:p>
                  </a:txBody>
                  <a:tcPr>
                    <a:solidFill>
                      <a:schemeClr val="bg1">
                        <a:lumMod val="85000"/>
                      </a:schemeClr>
                    </a:solidFill>
                  </a:tcPr>
                </a:tc>
              </a:tr>
              <a:tr h="473051">
                <a:tc>
                  <a:txBody>
                    <a:bodyPr/>
                    <a:lstStyle/>
                    <a:p>
                      <a:r>
                        <a:rPr lang="en-US" sz="1600" dirty="0" smtClean="0">
                          <a:latin typeface="+mn-lt"/>
                          <a:cs typeface="Consolas"/>
                        </a:rPr>
                        <a:t>CBL2015</a:t>
                      </a:r>
                      <a:endParaRPr lang="en-US" sz="1600" dirty="0">
                        <a:latin typeface="+mn-lt"/>
                        <a:cs typeface="Consolas"/>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latin typeface="+mn-lt"/>
                          <a:cs typeface="Consolas"/>
                        </a:rPr>
                        <a:t>Jane Smith</a:t>
                      </a:r>
                    </a:p>
                  </a:txBody>
                  <a:tcPr/>
                </a:tc>
                <a:tc>
                  <a:txBody>
                    <a:bodyPr/>
                    <a:lstStyle/>
                    <a:p>
                      <a:r>
                        <a:rPr lang="en-US" sz="1600" dirty="0" smtClean="0">
                          <a:latin typeface="+mn-lt"/>
                          <a:cs typeface="Consolas"/>
                        </a:rPr>
                        <a:t>1990-01-30</a:t>
                      </a:r>
                      <a:endParaRPr lang="en-US" sz="1600" dirty="0">
                        <a:latin typeface="+mn-lt"/>
                        <a:cs typeface="Consolas"/>
                      </a:endParaRPr>
                    </a:p>
                  </a:txBody>
                  <a:tcPr/>
                </a:tc>
              </a:tr>
            </a:tbl>
          </a:graphicData>
        </a:graphic>
      </p:graphicFrame>
      <p:sp>
        <p:nvSpPr>
          <p:cNvPr id="6" name="TextBox 5"/>
          <p:cNvSpPr txBox="1"/>
          <p:nvPr/>
        </p:nvSpPr>
        <p:spPr>
          <a:xfrm>
            <a:off x="198157" y="670798"/>
            <a:ext cx="3517900" cy="369332"/>
          </a:xfrm>
          <a:prstGeom prst="rect">
            <a:avLst/>
          </a:prstGeom>
          <a:noFill/>
        </p:spPr>
        <p:txBody>
          <a:bodyPr wrap="square" rtlCol="0">
            <a:spAutoFit/>
          </a:bodyPr>
          <a:lstStyle/>
          <a:p>
            <a:r>
              <a:rPr lang="en-US" dirty="0" smtClean="0"/>
              <a:t>Table: Customer</a:t>
            </a:r>
            <a:endParaRPr lang="en-US" dirty="0"/>
          </a:p>
        </p:txBody>
      </p:sp>
      <p:sp>
        <p:nvSpPr>
          <p:cNvPr id="7" name="TextBox 6"/>
          <p:cNvSpPr txBox="1"/>
          <p:nvPr/>
        </p:nvSpPr>
        <p:spPr>
          <a:xfrm>
            <a:off x="5105400" y="1027430"/>
            <a:ext cx="3784600" cy="2677656"/>
          </a:xfrm>
          <a:prstGeom prst="rect">
            <a:avLst/>
          </a:prstGeom>
          <a:noFill/>
          <a:ln>
            <a:solidFill>
              <a:schemeClr val="tx1"/>
            </a:solidFill>
          </a:ln>
        </p:spPr>
        <p:txBody>
          <a:bodyPr wrap="square" rtlCol="0">
            <a:spAutoFit/>
          </a:bodyPr>
          <a:lstStyle/>
          <a:p>
            <a:endParaRPr lang="en-US" sz="1400" dirty="0"/>
          </a:p>
          <a:p>
            <a:r>
              <a:rPr lang="en-US" sz="1400" dirty="0"/>
              <a:t>{</a:t>
            </a:r>
          </a:p>
          <a:p>
            <a:r>
              <a:rPr lang="en-US" sz="1400" dirty="0"/>
              <a:t>    "Name" : "Jane Smith",</a:t>
            </a:r>
          </a:p>
          <a:p>
            <a:r>
              <a:rPr lang="en-US" sz="1400" dirty="0"/>
              <a:t>    "DOB"  : "1990-01-30",</a:t>
            </a:r>
          </a:p>
          <a:p>
            <a:r>
              <a:rPr lang="en-US" sz="1400" dirty="0"/>
              <a:t>    "Billing" : [</a:t>
            </a:r>
          </a:p>
          <a:p>
            <a:r>
              <a:rPr lang="en-US" sz="1400" dirty="0"/>
              <a:t>        {</a:t>
            </a:r>
          </a:p>
          <a:p>
            <a:r>
              <a:rPr lang="sv-SE" sz="1400" dirty="0"/>
              <a:t>            "</a:t>
            </a:r>
            <a:r>
              <a:rPr lang="sv-SE" sz="1400" dirty="0" err="1"/>
              <a:t>type</a:t>
            </a:r>
            <a:r>
              <a:rPr lang="sv-SE" sz="1400" dirty="0"/>
              <a:t>"    : "visa",</a:t>
            </a:r>
          </a:p>
          <a:p>
            <a:r>
              <a:rPr lang="is-IS" sz="1400" dirty="0"/>
              <a:t>            "cardnum" : "5827-2842-2847-3909",</a:t>
            </a:r>
          </a:p>
          <a:p>
            <a:r>
              <a:rPr lang="is-IS" sz="1400" dirty="0"/>
              <a:t>            "expiry"  : "2019-03"</a:t>
            </a:r>
          </a:p>
          <a:p>
            <a:r>
              <a:rPr lang="is-IS" sz="1400" dirty="0"/>
              <a:t>        </a:t>
            </a:r>
            <a:r>
              <a:rPr lang="is-IS" sz="1400" dirty="0" smtClean="0"/>
              <a:t>}</a:t>
            </a:r>
            <a:endParaRPr lang="is-IS" sz="1400" dirty="0"/>
          </a:p>
          <a:p>
            <a:r>
              <a:rPr lang="is-IS" sz="1400" dirty="0" smtClean="0"/>
              <a:t>    ]</a:t>
            </a:r>
          </a:p>
          <a:p>
            <a:r>
              <a:rPr lang="is-IS" sz="1400" dirty="0"/>
              <a:t>}</a:t>
            </a:r>
            <a:endParaRPr lang="en-US" sz="1400" dirty="0"/>
          </a:p>
        </p:txBody>
      </p:sp>
      <p:sp>
        <p:nvSpPr>
          <p:cNvPr id="8" name="Rectangle 7"/>
          <p:cNvSpPr/>
          <p:nvPr/>
        </p:nvSpPr>
        <p:spPr>
          <a:xfrm>
            <a:off x="5105400" y="670798"/>
            <a:ext cx="3470083" cy="369332"/>
          </a:xfrm>
          <a:prstGeom prst="rect">
            <a:avLst/>
          </a:prstGeom>
        </p:spPr>
        <p:txBody>
          <a:bodyPr wrap="none">
            <a:spAutoFit/>
          </a:bodyPr>
          <a:lstStyle/>
          <a:p>
            <a:r>
              <a:rPr lang="en-US" dirty="0" smtClean="0"/>
              <a:t>Customer </a:t>
            </a:r>
            <a:r>
              <a:rPr lang="en-US" dirty="0" err="1" smtClean="0"/>
              <a:t>DocumentKey</a:t>
            </a:r>
            <a:r>
              <a:rPr lang="en-US" dirty="0" smtClean="0"/>
              <a:t>: CBL2015</a:t>
            </a:r>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3904551809"/>
              </p:ext>
            </p:extLst>
          </p:nvPr>
        </p:nvGraphicFramePr>
        <p:xfrm>
          <a:off x="198157" y="2364454"/>
          <a:ext cx="4196044" cy="808331"/>
        </p:xfrm>
        <a:graphic>
          <a:graphicData uri="http://schemas.openxmlformats.org/drawingml/2006/table">
            <a:tbl>
              <a:tblPr firstRow="1" bandRow="1" bandCol="1">
                <a:tableStyleId>{5940675A-B579-460E-94D1-54222C63F5DA}</a:tableStyleId>
              </a:tblPr>
              <a:tblGrid>
                <a:gridCol w="1338543"/>
                <a:gridCol w="863600"/>
                <a:gridCol w="1016000"/>
                <a:gridCol w="977901"/>
              </a:tblGrid>
              <a:tr h="302919">
                <a:tc>
                  <a:txBody>
                    <a:bodyPr/>
                    <a:lstStyle/>
                    <a:p>
                      <a:r>
                        <a:rPr lang="en-US" sz="1600" dirty="0" err="1" smtClean="0">
                          <a:latin typeface="+mn-lt"/>
                          <a:cs typeface="Consolas"/>
                        </a:rPr>
                        <a:t>CustomerID</a:t>
                      </a:r>
                      <a:endParaRPr lang="en-US" sz="1600" dirty="0">
                        <a:latin typeface="+mn-lt"/>
                        <a:cs typeface="Consolas"/>
                      </a:endParaRPr>
                    </a:p>
                  </a:txBody>
                  <a:tcPr>
                    <a:solidFill>
                      <a:schemeClr val="bg1">
                        <a:lumMod val="85000"/>
                      </a:schemeClr>
                    </a:solidFill>
                  </a:tcPr>
                </a:tc>
                <a:tc>
                  <a:txBody>
                    <a:bodyPr/>
                    <a:lstStyle/>
                    <a:p>
                      <a:r>
                        <a:rPr lang="en-US" sz="1600" dirty="0" smtClean="0">
                          <a:latin typeface="+mn-lt"/>
                          <a:cs typeface="Consolas"/>
                        </a:rPr>
                        <a:t>Type</a:t>
                      </a:r>
                      <a:endParaRPr lang="en-US" sz="1600" dirty="0">
                        <a:latin typeface="+mn-lt"/>
                        <a:cs typeface="Consolas"/>
                      </a:endParaRPr>
                    </a:p>
                  </a:txBody>
                  <a:tcPr>
                    <a:solidFill>
                      <a:schemeClr val="bg1">
                        <a:lumMod val="85000"/>
                      </a:schemeClr>
                    </a:solidFill>
                  </a:tcPr>
                </a:tc>
                <a:tc>
                  <a:txBody>
                    <a:bodyPr/>
                    <a:lstStyle/>
                    <a:p>
                      <a:r>
                        <a:rPr lang="en-US" sz="1600" dirty="0" err="1" smtClean="0">
                          <a:latin typeface="+mn-lt"/>
                          <a:cs typeface="Consolas"/>
                        </a:rPr>
                        <a:t>Cardnum</a:t>
                      </a:r>
                      <a:endParaRPr lang="en-US" sz="1600" dirty="0">
                        <a:latin typeface="+mn-lt"/>
                        <a:cs typeface="Consolas"/>
                      </a:endParaRPr>
                    </a:p>
                  </a:txBody>
                  <a:tcPr>
                    <a:solidFill>
                      <a:schemeClr val="bg1">
                        <a:lumMod val="85000"/>
                      </a:schemeClr>
                    </a:solidFill>
                  </a:tcPr>
                </a:tc>
                <a:tc>
                  <a:txBody>
                    <a:bodyPr/>
                    <a:lstStyle/>
                    <a:p>
                      <a:r>
                        <a:rPr lang="en-US" sz="1600" dirty="0" smtClean="0">
                          <a:latin typeface="+mn-lt"/>
                          <a:cs typeface="Consolas"/>
                        </a:rPr>
                        <a:t>Expiry</a:t>
                      </a:r>
                      <a:endParaRPr lang="en-US" sz="1600" dirty="0">
                        <a:latin typeface="+mn-lt"/>
                        <a:cs typeface="Consolas"/>
                      </a:endParaRPr>
                    </a:p>
                  </a:txBody>
                  <a:tcPr>
                    <a:solidFill>
                      <a:schemeClr val="bg1">
                        <a:lumMod val="85000"/>
                      </a:schemeClr>
                    </a:solidFill>
                  </a:tcPr>
                </a:tc>
              </a:tr>
              <a:tr h="473051">
                <a:tc>
                  <a:txBody>
                    <a:bodyPr/>
                    <a:lstStyle/>
                    <a:p>
                      <a:r>
                        <a:rPr lang="en-US" sz="1600" dirty="0" smtClean="0">
                          <a:latin typeface="+mn-lt"/>
                          <a:cs typeface="Consolas"/>
                        </a:rPr>
                        <a:t>CBL2015</a:t>
                      </a:r>
                      <a:endParaRPr lang="en-US" sz="1600" dirty="0">
                        <a:latin typeface="+mn-lt"/>
                        <a:cs typeface="Consolas"/>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latin typeface="+mn-lt"/>
                          <a:cs typeface="Consolas"/>
                        </a:rPr>
                        <a:t>visa</a:t>
                      </a:r>
                    </a:p>
                  </a:txBody>
                  <a:tcPr/>
                </a:tc>
                <a:tc>
                  <a:txBody>
                    <a:bodyPr/>
                    <a:lstStyle/>
                    <a:p>
                      <a:r>
                        <a:rPr lang="en-US" sz="1600" dirty="0" smtClean="0">
                          <a:latin typeface="+mn-lt"/>
                          <a:cs typeface="Consolas"/>
                        </a:rPr>
                        <a:t>5827…</a:t>
                      </a:r>
                      <a:endParaRPr lang="en-US" sz="1600" dirty="0">
                        <a:latin typeface="+mn-lt"/>
                        <a:cs typeface="Consolas"/>
                      </a:endParaRPr>
                    </a:p>
                  </a:txBody>
                  <a:tcPr/>
                </a:tc>
                <a:tc>
                  <a:txBody>
                    <a:bodyPr/>
                    <a:lstStyle/>
                    <a:p>
                      <a:r>
                        <a:rPr lang="en-US" sz="1600" dirty="0" smtClean="0">
                          <a:latin typeface="+mn-lt"/>
                          <a:cs typeface="Consolas"/>
                        </a:rPr>
                        <a:t>2019-03</a:t>
                      </a:r>
                      <a:endParaRPr lang="en-US" sz="1600" dirty="0">
                        <a:latin typeface="+mn-lt"/>
                        <a:cs typeface="Consolas"/>
                      </a:endParaRPr>
                    </a:p>
                  </a:txBody>
                  <a:tcPr/>
                </a:tc>
              </a:tr>
            </a:tbl>
          </a:graphicData>
        </a:graphic>
      </p:graphicFrame>
      <p:sp>
        <p:nvSpPr>
          <p:cNvPr id="10" name="TextBox 9"/>
          <p:cNvSpPr txBox="1"/>
          <p:nvPr/>
        </p:nvSpPr>
        <p:spPr>
          <a:xfrm>
            <a:off x="198157" y="1995122"/>
            <a:ext cx="3517900" cy="369332"/>
          </a:xfrm>
          <a:prstGeom prst="rect">
            <a:avLst/>
          </a:prstGeom>
          <a:noFill/>
        </p:spPr>
        <p:txBody>
          <a:bodyPr wrap="square" rtlCol="0">
            <a:spAutoFit/>
          </a:bodyPr>
          <a:lstStyle/>
          <a:p>
            <a:r>
              <a:rPr lang="en-US" dirty="0" smtClean="0"/>
              <a:t>Table: Billing</a:t>
            </a:r>
            <a:endParaRPr lang="en-US" dirty="0"/>
          </a:p>
        </p:txBody>
      </p:sp>
      <p:sp>
        <p:nvSpPr>
          <p:cNvPr id="11" name="Content Placeholder 2"/>
          <p:cNvSpPr>
            <a:spLocks noGrp="1"/>
          </p:cNvSpPr>
          <p:nvPr>
            <p:ph idx="1"/>
          </p:nvPr>
        </p:nvSpPr>
        <p:spPr>
          <a:xfrm>
            <a:off x="198157" y="3298686"/>
            <a:ext cx="8691843" cy="1287698"/>
          </a:xfrm>
        </p:spPr>
        <p:txBody>
          <a:bodyPr/>
          <a:lstStyle/>
          <a:p>
            <a:pPr>
              <a:lnSpc>
                <a:spcPct val="150000"/>
              </a:lnSpc>
            </a:pPr>
            <a:r>
              <a:rPr lang="en-US" b="1" dirty="0" smtClean="0"/>
              <a:t>Rich Structure &amp; Relationships</a:t>
            </a:r>
          </a:p>
          <a:p>
            <a:pPr lvl="1">
              <a:lnSpc>
                <a:spcPct val="150000"/>
              </a:lnSpc>
            </a:pPr>
            <a:r>
              <a:rPr lang="en-US" dirty="0" smtClean="0"/>
              <a:t>Billing </a:t>
            </a:r>
            <a:r>
              <a:rPr lang="en-US" dirty="0" smtClean="0"/>
              <a:t>information </a:t>
            </a:r>
            <a:r>
              <a:rPr lang="en-US" dirty="0" smtClean="0"/>
              <a:t>is stored as a sub-document</a:t>
            </a:r>
          </a:p>
          <a:p>
            <a:pPr lvl="1">
              <a:lnSpc>
                <a:spcPct val="150000"/>
              </a:lnSpc>
            </a:pPr>
            <a:r>
              <a:rPr lang="en-US" dirty="0" smtClean="0"/>
              <a:t>There could be more than a single credit card.  So, use an array.</a:t>
            </a:r>
          </a:p>
          <a:p>
            <a:pPr>
              <a:lnSpc>
                <a:spcPct val="150000"/>
              </a:lnSpc>
            </a:pPr>
            <a:endParaRPr lang="en-US" dirty="0" smtClean="0"/>
          </a:p>
        </p:txBody>
      </p:sp>
    </p:spTree>
    <p:extLst>
      <p:ext uri="{BB962C8B-B14F-4D97-AF65-F5344CB8AC3E}">
        <p14:creationId xmlns:p14="http://schemas.microsoft.com/office/powerpoint/2010/main" val="427671358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JSON to </a:t>
            </a:r>
            <a:r>
              <a:rPr lang="en-US" dirty="0" smtClean="0"/>
              <a:t>Store </a:t>
            </a:r>
            <a:r>
              <a:rPr lang="en-US" dirty="0" smtClean="0"/>
              <a:t>Data</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765753025"/>
              </p:ext>
            </p:extLst>
          </p:nvPr>
        </p:nvGraphicFramePr>
        <p:xfrm>
          <a:off x="198157" y="1040130"/>
          <a:ext cx="4196043" cy="808331"/>
        </p:xfrm>
        <a:graphic>
          <a:graphicData uri="http://schemas.openxmlformats.org/drawingml/2006/table">
            <a:tbl>
              <a:tblPr firstRow="1" bandRow="1" bandCol="1">
                <a:tableStyleId>{5940675A-B579-460E-94D1-54222C63F5DA}</a:tableStyleId>
              </a:tblPr>
              <a:tblGrid>
                <a:gridCol w="1351269"/>
                <a:gridCol w="1275927"/>
                <a:gridCol w="1568847"/>
              </a:tblGrid>
              <a:tr h="302919">
                <a:tc>
                  <a:txBody>
                    <a:bodyPr/>
                    <a:lstStyle/>
                    <a:p>
                      <a:r>
                        <a:rPr lang="en-US" sz="1600" dirty="0" err="1" smtClean="0">
                          <a:latin typeface="+mn-lt"/>
                          <a:cs typeface="Consolas"/>
                        </a:rPr>
                        <a:t>CustomerID</a:t>
                      </a:r>
                      <a:endParaRPr lang="en-US" sz="1600" dirty="0">
                        <a:latin typeface="+mn-lt"/>
                        <a:cs typeface="Consolas"/>
                      </a:endParaRPr>
                    </a:p>
                  </a:txBody>
                  <a:tcPr>
                    <a:solidFill>
                      <a:schemeClr val="bg1">
                        <a:lumMod val="85000"/>
                      </a:schemeClr>
                    </a:solidFill>
                  </a:tcPr>
                </a:tc>
                <a:tc>
                  <a:txBody>
                    <a:bodyPr/>
                    <a:lstStyle/>
                    <a:p>
                      <a:r>
                        <a:rPr lang="en-US" sz="1600" dirty="0" smtClean="0">
                          <a:latin typeface="+mn-lt"/>
                          <a:cs typeface="Consolas"/>
                        </a:rPr>
                        <a:t>Name</a:t>
                      </a:r>
                      <a:endParaRPr lang="en-US" sz="1600" dirty="0">
                        <a:latin typeface="+mn-lt"/>
                        <a:cs typeface="Consolas"/>
                      </a:endParaRPr>
                    </a:p>
                  </a:txBody>
                  <a:tcPr>
                    <a:solidFill>
                      <a:schemeClr val="bg1">
                        <a:lumMod val="85000"/>
                      </a:schemeClr>
                    </a:solidFill>
                  </a:tcPr>
                </a:tc>
                <a:tc>
                  <a:txBody>
                    <a:bodyPr/>
                    <a:lstStyle/>
                    <a:p>
                      <a:r>
                        <a:rPr lang="en-US" sz="1600" dirty="0" smtClean="0">
                          <a:latin typeface="+mn-lt"/>
                          <a:cs typeface="Consolas"/>
                        </a:rPr>
                        <a:t>DOB</a:t>
                      </a:r>
                      <a:endParaRPr lang="en-US" sz="1600" dirty="0">
                        <a:latin typeface="+mn-lt"/>
                        <a:cs typeface="Consolas"/>
                      </a:endParaRPr>
                    </a:p>
                  </a:txBody>
                  <a:tcPr>
                    <a:solidFill>
                      <a:schemeClr val="bg1">
                        <a:lumMod val="85000"/>
                      </a:schemeClr>
                    </a:solidFill>
                  </a:tcPr>
                </a:tc>
              </a:tr>
              <a:tr h="473051">
                <a:tc>
                  <a:txBody>
                    <a:bodyPr/>
                    <a:lstStyle/>
                    <a:p>
                      <a:r>
                        <a:rPr lang="en-US" sz="1600" dirty="0" smtClean="0">
                          <a:latin typeface="+mn-lt"/>
                          <a:cs typeface="Consolas"/>
                        </a:rPr>
                        <a:t>CBL2015</a:t>
                      </a:r>
                      <a:endParaRPr lang="en-US" sz="1600" dirty="0">
                        <a:latin typeface="+mn-lt"/>
                        <a:cs typeface="Consolas"/>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latin typeface="+mn-lt"/>
                          <a:cs typeface="Consolas"/>
                        </a:rPr>
                        <a:t>Jane Smith</a:t>
                      </a:r>
                    </a:p>
                  </a:txBody>
                  <a:tcPr/>
                </a:tc>
                <a:tc>
                  <a:txBody>
                    <a:bodyPr/>
                    <a:lstStyle/>
                    <a:p>
                      <a:r>
                        <a:rPr lang="en-US" sz="1600" dirty="0" smtClean="0">
                          <a:latin typeface="+mn-lt"/>
                          <a:cs typeface="Consolas"/>
                        </a:rPr>
                        <a:t>1990-01-30</a:t>
                      </a:r>
                      <a:endParaRPr lang="en-US" sz="1600" dirty="0">
                        <a:latin typeface="+mn-lt"/>
                        <a:cs typeface="Consolas"/>
                      </a:endParaRPr>
                    </a:p>
                  </a:txBody>
                  <a:tcPr/>
                </a:tc>
              </a:tr>
            </a:tbl>
          </a:graphicData>
        </a:graphic>
      </p:graphicFrame>
      <p:sp>
        <p:nvSpPr>
          <p:cNvPr id="6" name="TextBox 5"/>
          <p:cNvSpPr txBox="1"/>
          <p:nvPr/>
        </p:nvSpPr>
        <p:spPr>
          <a:xfrm>
            <a:off x="198157" y="670798"/>
            <a:ext cx="3517900" cy="369332"/>
          </a:xfrm>
          <a:prstGeom prst="rect">
            <a:avLst/>
          </a:prstGeom>
          <a:noFill/>
        </p:spPr>
        <p:txBody>
          <a:bodyPr wrap="square" rtlCol="0">
            <a:spAutoFit/>
          </a:bodyPr>
          <a:lstStyle/>
          <a:p>
            <a:r>
              <a:rPr lang="en-US" dirty="0" smtClean="0"/>
              <a:t>Table: Customer</a:t>
            </a:r>
            <a:endParaRPr lang="en-US" dirty="0"/>
          </a:p>
        </p:txBody>
      </p:sp>
      <p:sp>
        <p:nvSpPr>
          <p:cNvPr id="7" name="TextBox 6"/>
          <p:cNvSpPr txBox="1"/>
          <p:nvPr/>
        </p:nvSpPr>
        <p:spPr>
          <a:xfrm>
            <a:off x="5105400" y="1027430"/>
            <a:ext cx="3784600" cy="3754874"/>
          </a:xfrm>
          <a:prstGeom prst="rect">
            <a:avLst/>
          </a:prstGeom>
          <a:noFill/>
          <a:ln>
            <a:solidFill>
              <a:schemeClr val="tx1"/>
            </a:solidFill>
          </a:ln>
        </p:spPr>
        <p:txBody>
          <a:bodyPr wrap="square" rtlCol="0">
            <a:spAutoFit/>
          </a:bodyPr>
          <a:lstStyle/>
          <a:p>
            <a:endParaRPr lang="en-US" sz="1400" dirty="0"/>
          </a:p>
          <a:p>
            <a:r>
              <a:rPr lang="en-US" sz="1400" dirty="0"/>
              <a:t>{</a:t>
            </a:r>
          </a:p>
          <a:p>
            <a:r>
              <a:rPr lang="en-US" sz="1400" dirty="0"/>
              <a:t>    "Name" : "Jane Smith",</a:t>
            </a:r>
          </a:p>
          <a:p>
            <a:r>
              <a:rPr lang="en-US" sz="1400" dirty="0"/>
              <a:t>    "DOB"  : "1990-01-30",</a:t>
            </a:r>
          </a:p>
          <a:p>
            <a:r>
              <a:rPr lang="en-US" sz="1400" dirty="0"/>
              <a:t>    "Billing" : [</a:t>
            </a:r>
          </a:p>
          <a:p>
            <a:r>
              <a:rPr lang="en-US" sz="1400" dirty="0"/>
              <a:t>        {</a:t>
            </a:r>
          </a:p>
          <a:p>
            <a:r>
              <a:rPr lang="sv-SE" sz="1400" dirty="0"/>
              <a:t>            "</a:t>
            </a:r>
            <a:r>
              <a:rPr lang="sv-SE" sz="1400" dirty="0" err="1"/>
              <a:t>type</a:t>
            </a:r>
            <a:r>
              <a:rPr lang="sv-SE" sz="1400" dirty="0"/>
              <a:t>"    : "visa",</a:t>
            </a:r>
          </a:p>
          <a:p>
            <a:r>
              <a:rPr lang="is-IS" sz="1400" dirty="0"/>
              <a:t>            "cardnum" : "5827-2842-2847-3909",</a:t>
            </a:r>
          </a:p>
          <a:p>
            <a:r>
              <a:rPr lang="is-IS" sz="1400" dirty="0"/>
              <a:t>            "expiry"  : "2019-03"</a:t>
            </a:r>
          </a:p>
          <a:p>
            <a:r>
              <a:rPr lang="is-IS" sz="1400" dirty="0"/>
              <a:t>        },</a:t>
            </a:r>
          </a:p>
          <a:p>
            <a:r>
              <a:rPr lang="is-IS" sz="1400" dirty="0"/>
              <a:t>        {</a:t>
            </a:r>
          </a:p>
          <a:p>
            <a:r>
              <a:rPr lang="fi-FI" sz="1400" dirty="0"/>
              <a:t>            "</a:t>
            </a:r>
            <a:r>
              <a:rPr lang="fi-FI" sz="1400" dirty="0" err="1"/>
              <a:t>type</a:t>
            </a:r>
            <a:r>
              <a:rPr lang="fi-FI" sz="1400" dirty="0"/>
              <a:t>"    : "</a:t>
            </a:r>
            <a:r>
              <a:rPr lang="fi-FI" sz="1400" dirty="0" err="1"/>
              <a:t>master</a:t>
            </a:r>
            <a:r>
              <a:rPr lang="fi-FI" sz="1400" dirty="0"/>
              <a:t>",</a:t>
            </a:r>
          </a:p>
          <a:p>
            <a:r>
              <a:rPr lang="is-IS" sz="1400" dirty="0"/>
              <a:t>            "cardnum" : "6274-</a:t>
            </a:r>
            <a:r>
              <a:rPr lang="is-IS" sz="1400" dirty="0" smtClean="0"/>
              <a:t>2542-5847</a:t>
            </a:r>
            <a:r>
              <a:rPr lang="is-IS" sz="1400" dirty="0"/>
              <a:t>-</a:t>
            </a:r>
            <a:r>
              <a:rPr lang="is-IS" sz="1400" dirty="0" smtClean="0"/>
              <a:t>3949</a:t>
            </a:r>
            <a:r>
              <a:rPr lang="is-IS" sz="1400" dirty="0"/>
              <a:t>",</a:t>
            </a:r>
          </a:p>
          <a:p>
            <a:r>
              <a:rPr lang="is-IS" sz="1400" dirty="0"/>
              <a:t>            "expiry"  : "</a:t>
            </a:r>
            <a:r>
              <a:rPr lang="is-IS" sz="1400" dirty="0" smtClean="0"/>
              <a:t>2018-12"</a:t>
            </a:r>
            <a:endParaRPr lang="is-IS" sz="1400" dirty="0"/>
          </a:p>
          <a:p>
            <a:r>
              <a:rPr lang="is-IS" sz="1400" dirty="0"/>
              <a:t>        }</a:t>
            </a:r>
          </a:p>
          <a:p>
            <a:r>
              <a:rPr lang="is-IS" sz="1400" dirty="0"/>
              <a:t>    </a:t>
            </a:r>
            <a:r>
              <a:rPr lang="is-IS" sz="1400" dirty="0" smtClean="0"/>
              <a:t>]</a:t>
            </a:r>
          </a:p>
          <a:p>
            <a:r>
              <a:rPr lang="is-IS" sz="1400" dirty="0"/>
              <a:t>}</a:t>
            </a:r>
            <a:endParaRPr lang="en-US" sz="1400" dirty="0"/>
          </a:p>
        </p:txBody>
      </p:sp>
      <p:sp>
        <p:nvSpPr>
          <p:cNvPr id="8" name="Rectangle 7"/>
          <p:cNvSpPr/>
          <p:nvPr/>
        </p:nvSpPr>
        <p:spPr>
          <a:xfrm>
            <a:off x="5105400" y="670798"/>
            <a:ext cx="3470083" cy="369332"/>
          </a:xfrm>
          <a:prstGeom prst="rect">
            <a:avLst/>
          </a:prstGeom>
        </p:spPr>
        <p:txBody>
          <a:bodyPr wrap="none">
            <a:spAutoFit/>
          </a:bodyPr>
          <a:lstStyle/>
          <a:p>
            <a:r>
              <a:rPr lang="en-US" dirty="0" smtClean="0"/>
              <a:t>Customer </a:t>
            </a:r>
            <a:r>
              <a:rPr lang="en-US" dirty="0" err="1" smtClean="0"/>
              <a:t>DocumentKey</a:t>
            </a:r>
            <a:r>
              <a:rPr lang="en-US" dirty="0" smtClean="0"/>
              <a:t>: </a:t>
            </a:r>
            <a:r>
              <a:rPr lang="en-US" dirty="0">
                <a:cs typeface="Consolas"/>
              </a:rPr>
              <a:t>CBL2015</a:t>
            </a:r>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3875586388"/>
              </p:ext>
            </p:extLst>
          </p:nvPr>
        </p:nvGraphicFramePr>
        <p:xfrm>
          <a:off x="198157" y="2364454"/>
          <a:ext cx="4196044" cy="1281382"/>
        </p:xfrm>
        <a:graphic>
          <a:graphicData uri="http://schemas.openxmlformats.org/drawingml/2006/table">
            <a:tbl>
              <a:tblPr firstRow="1" bandRow="1" bandCol="1">
                <a:tableStyleId>{5940675A-B579-460E-94D1-54222C63F5DA}</a:tableStyleId>
              </a:tblPr>
              <a:tblGrid>
                <a:gridCol w="1338543"/>
                <a:gridCol w="863600"/>
                <a:gridCol w="1016000"/>
                <a:gridCol w="977901"/>
              </a:tblGrid>
              <a:tr h="302919">
                <a:tc>
                  <a:txBody>
                    <a:bodyPr/>
                    <a:lstStyle/>
                    <a:p>
                      <a:r>
                        <a:rPr lang="en-US" sz="1600" dirty="0" err="1" smtClean="0">
                          <a:latin typeface="+mn-lt"/>
                          <a:cs typeface="Consolas"/>
                        </a:rPr>
                        <a:t>CustomerID</a:t>
                      </a:r>
                      <a:endParaRPr lang="en-US" sz="1600" dirty="0">
                        <a:latin typeface="+mn-lt"/>
                        <a:cs typeface="Consolas"/>
                      </a:endParaRPr>
                    </a:p>
                  </a:txBody>
                  <a:tcPr>
                    <a:solidFill>
                      <a:schemeClr val="bg1">
                        <a:lumMod val="85000"/>
                      </a:schemeClr>
                    </a:solidFill>
                  </a:tcPr>
                </a:tc>
                <a:tc>
                  <a:txBody>
                    <a:bodyPr/>
                    <a:lstStyle/>
                    <a:p>
                      <a:r>
                        <a:rPr lang="en-US" sz="1600" dirty="0" smtClean="0">
                          <a:latin typeface="+mn-lt"/>
                          <a:cs typeface="Consolas"/>
                        </a:rPr>
                        <a:t>Type</a:t>
                      </a:r>
                      <a:endParaRPr lang="en-US" sz="1600" dirty="0">
                        <a:latin typeface="+mn-lt"/>
                        <a:cs typeface="Consolas"/>
                      </a:endParaRPr>
                    </a:p>
                  </a:txBody>
                  <a:tcPr>
                    <a:solidFill>
                      <a:schemeClr val="bg1">
                        <a:lumMod val="85000"/>
                      </a:schemeClr>
                    </a:solidFill>
                  </a:tcPr>
                </a:tc>
                <a:tc>
                  <a:txBody>
                    <a:bodyPr/>
                    <a:lstStyle/>
                    <a:p>
                      <a:r>
                        <a:rPr lang="en-US" sz="1600" dirty="0" err="1" smtClean="0">
                          <a:latin typeface="+mn-lt"/>
                          <a:cs typeface="Consolas"/>
                        </a:rPr>
                        <a:t>Cardnum</a:t>
                      </a:r>
                      <a:endParaRPr lang="en-US" sz="1600" dirty="0">
                        <a:latin typeface="+mn-lt"/>
                        <a:cs typeface="Consolas"/>
                      </a:endParaRPr>
                    </a:p>
                  </a:txBody>
                  <a:tcPr>
                    <a:solidFill>
                      <a:schemeClr val="bg1">
                        <a:lumMod val="85000"/>
                      </a:schemeClr>
                    </a:solidFill>
                  </a:tcPr>
                </a:tc>
                <a:tc>
                  <a:txBody>
                    <a:bodyPr/>
                    <a:lstStyle/>
                    <a:p>
                      <a:r>
                        <a:rPr lang="en-US" sz="1600" dirty="0" smtClean="0">
                          <a:latin typeface="+mn-lt"/>
                          <a:cs typeface="Consolas"/>
                        </a:rPr>
                        <a:t>Expiry</a:t>
                      </a:r>
                      <a:endParaRPr lang="en-US" sz="1600" dirty="0">
                        <a:latin typeface="+mn-lt"/>
                        <a:cs typeface="Consolas"/>
                      </a:endParaRPr>
                    </a:p>
                  </a:txBody>
                  <a:tcPr>
                    <a:solidFill>
                      <a:schemeClr val="bg1">
                        <a:lumMod val="85000"/>
                      </a:schemeClr>
                    </a:solidFill>
                  </a:tcPr>
                </a:tc>
              </a:tr>
              <a:tr h="473051">
                <a:tc>
                  <a:txBody>
                    <a:bodyPr/>
                    <a:lstStyle/>
                    <a:p>
                      <a:r>
                        <a:rPr lang="en-US" sz="1600" dirty="0" smtClean="0">
                          <a:latin typeface="+mn-lt"/>
                          <a:cs typeface="Consolas"/>
                        </a:rPr>
                        <a:t>CBL2015</a:t>
                      </a:r>
                      <a:endParaRPr lang="en-US" sz="1600" dirty="0">
                        <a:latin typeface="+mn-lt"/>
                        <a:cs typeface="Consolas"/>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latin typeface="+mn-lt"/>
                          <a:cs typeface="Consolas"/>
                        </a:rPr>
                        <a:t>visa</a:t>
                      </a:r>
                    </a:p>
                  </a:txBody>
                  <a:tcPr/>
                </a:tc>
                <a:tc>
                  <a:txBody>
                    <a:bodyPr/>
                    <a:lstStyle/>
                    <a:p>
                      <a:r>
                        <a:rPr lang="en-US" sz="1600" dirty="0" smtClean="0">
                          <a:latin typeface="+mn-lt"/>
                          <a:cs typeface="Consolas"/>
                        </a:rPr>
                        <a:t>5827…</a:t>
                      </a:r>
                      <a:endParaRPr lang="en-US" sz="1600" dirty="0">
                        <a:latin typeface="+mn-lt"/>
                        <a:cs typeface="Consolas"/>
                      </a:endParaRPr>
                    </a:p>
                  </a:txBody>
                  <a:tcPr/>
                </a:tc>
                <a:tc>
                  <a:txBody>
                    <a:bodyPr/>
                    <a:lstStyle/>
                    <a:p>
                      <a:r>
                        <a:rPr lang="en-US" sz="1600" dirty="0" smtClean="0">
                          <a:latin typeface="+mn-lt"/>
                          <a:cs typeface="Consolas"/>
                        </a:rPr>
                        <a:t>2019-03</a:t>
                      </a:r>
                      <a:endParaRPr lang="en-US" sz="1600" dirty="0">
                        <a:latin typeface="+mn-lt"/>
                        <a:cs typeface="Consolas"/>
                      </a:endParaRPr>
                    </a:p>
                  </a:txBody>
                  <a:tcPr/>
                </a:tc>
              </a:tr>
              <a:tr h="473051">
                <a:tc>
                  <a:txBody>
                    <a:bodyPr/>
                    <a:lstStyle/>
                    <a:p>
                      <a:r>
                        <a:rPr lang="en-US" sz="1600" dirty="0" smtClean="0">
                          <a:latin typeface="+mn-lt"/>
                          <a:cs typeface="Consolas"/>
                        </a:rPr>
                        <a:t>CBL2015</a:t>
                      </a:r>
                      <a:endParaRPr lang="en-US" sz="1600" dirty="0">
                        <a:latin typeface="+mn-lt"/>
                        <a:cs typeface="Consolas"/>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latin typeface="+mn-lt"/>
                          <a:cs typeface="Consolas"/>
                        </a:rPr>
                        <a:t>master</a:t>
                      </a:r>
                    </a:p>
                  </a:txBody>
                  <a:tcPr/>
                </a:tc>
                <a:tc>
                  <a:txBody>
                    <a:bodyPr/>
                    <a:lstStyle/>
                    <a:p>
                      <a:r>
                        <a:rPr lang="en-US" sz="1600" dirty="0" smtClean="0">
                          <a:latin typeface="+mn-lt"/>
                          <a:cs typeface="Consolas"/>
                        </a:rPr>
                        <a:t>6274…</a:t>
                      </a:r>
                      <a:endParaRPr lang="en-US" sz="1600" dirty="0">
                        <a:latin typeface="+mn-lt"/>
                        <a:cs typeface="Consolas"/>
                      </a:endParaRPr>
                    </a:p>
                  </a:txBody>
                  <a:tcPr/>
                </a:tc>
                <a:tc>
                  <a:txBody>
                    <a:bodyPr/>
                    <a:lstStyle/>
                    <a:p>
                      <a:r>
                        <a:rPr lang="en-US" sz="1600" dirty="0" smtClean="0">
                          <a:latin typeface="+mn-lt"/>
                          <a:cs typeface="Consolas"/>
                        </a:rPr>
                        <a:t>2018-12</a:t>
                      </a:r>
                      <a:endParaRPr lang="en-US" sz="1600" dirty="0">
                        <a:latin typeface="+mn-lt"/>
                        <a:cs typeface="Consolas"/>
                      </a:endParaRPr>
                    </a:p>
                  </a:txBody>
                  <a:tcPr/>
                </a:tc>
              </a:tr>
            </a:tbl>
          </a:graphicData>
        </a:graphic>
      </p:graphicFrame>
      <p:sp>
        <p:nvSpPr>
          <p:cNvPr id="10" name="TextBox 9"/>
          <p:cNvSpPr txBox="1"/>
          <p:nvPr/>
        </p:nvSpPr>
        <p:spPr>
          <a:xfrm>
            <a:off x="198157" y="1995122"/>
            <a:ext cx="3517900" cy="369332"/>
          </a:xfrm>
          <a:prstGeom prst="rect">
            <a:avLst/>
          </a:prstGeom>
          <a:noFill/>
        </p:spPr>
        <p:txBody>
          <a:bodyPr wrap="square" rtlCol="0">
            <a:spAutoFit/>
          </a:bodyPr>
          <a:lstStyle/>
          <a:p>
            <a:r>
              <a:rPr lang="en-US" dirty="0" smtClean="0"/>
              <a:t>Table: Billing</a:t>
            </a:r>
            <a:endParaRPr lang="en-US" dirty="0"/>
          </a:p>
        </p:txBody>
      </p:sp>
      <p:sp>
        <p:nvSpPr>
          <p:cNvPr id="11" name="Content Placeholder 2"/>
          <p:cNvSpPr txBox="1">
            <a:spLocks/>
          </p:cNvSpPr>
          <p:nvPr/>
        </p:nvSpPr>
        <p:spPr>
          <a:xfrm>
            <a:off x="198157" y="3645836"/>
            <a:ext cx="4767543" cy="1200296"/>
          </a:xfrm>
          <a:prstGeom prst="rect">
            <a:avLst/>
          </a:prstGeom>
        </p:spPr>
        <p:txBody>
          <a:bodyPr/>
          <a:lstStyle>
            <a:lvl1pPr marL="228600" indent="-228600" algn="l" defTabSz="457200" rtl="0" eaLnBrk="1" latinLnBrk="0" hangingPunct="1">
              <a:spcBef>
                <a:spcPts val="0"/>
              </a:spcBef>
              <a:buClr>
                <a:schemeClr val="accent1"/>
              </a:buClr>
              <a:buFont typeface="Wingdings" charset="2"/>
              <a:buChar char="§"/>
              <a:defRPr sz="2400" kern="1200">
                <a:solidFill>
                  <a:schemeClr val="tx1"/>
                </a:solidFill>
                <a:latin typeface="+mn-lt"/>
                <a:ea typeface="+mn-ea"/>
                <a:cs typeface="+mn-cs"/>
              </a:defRPr>
            </a:lvl1pPr>
            <a:lvl2pPr marL="455613" indent="-227013" algn="l" defTabSz="457200" rtl="0" eaLnBrk="1" latinLnBrk="0" hangingPunct="1">
              <a:spcBef>
                <a:spcPts val="0"/>
              </a:spcBef>
              <a:buClr>
                <a:srgbClr val="262626"/>
              </a:buClr>
              <a:buFont typeface="Wingdings" charset="2"/>
              <a:buChar char="§"/>
              <a:defRPr sz="2000" kern="1200">
                <a:solidFill>
                  <a:schemeClr val="tx1"/>
                </a:solidFill>
                <a:latin typeface="+mn-lt"/>
                <a:ea typeface="+mn-ea"/>
                <a:cs typeface="+mn-cs"/>
              </a:defRPr>
            </a:lvl2pPr>
            <a:lvl3pPr marL="455613" indent="-228600" algn="l" defTabSz="457200" rtl="0" eaLnBrk="1" latinLnBrk="0" hangingPunct="1">
              <a:spcBef>
                <a:spcPts val="0"/>
              </a:spcBef>
              <a:buClr>
                <a:srgbClr val="262626"/>
              </a:buClr>
              <a:buFont typeface="Wingdings" charset="2"/>
              <a:buChar char="§"/>
              <a:defRPr sz="2000" kern="1200">
                <a:solidFill>
                  <a:schemeClr val="tx1"/>
                </a:solidFill>
                <a:latin typeface="+mn-lt"/>
                <a:ea typeface="+mn-ea"/>
                <a:cs typeface="+mn-cs"/>
              </a:defRPr>
            </a:lvl3pPr>
            <a:lvl4pPr marL="455613" indent="-228600" algn="l" defTabSz="457200" rtl="0" eaLnBrk="1" latinLnBrk="0" hangingPunct="1">
              <a:spcBef>
                <a:spcPts val="0"/>
              </a:spcBef>
              <a:buClr>
                <a:srgbClr val="262626"/>
              </a:buClr>
              <a:buFont typeface="Wingdings" charset="2"/>
              <a:buChar char="§"/>
              <a:defRPr sz="2000" kern="1200">
                <a:solidFill>
                  <a:schemeClr val="tx1"/>
                </a:solidFill>
                <a:latin typeface="+mn-lt"/>
                <a:ea typeface="+mn-ea"/>
                <a:cs typeface="+mn-cs"/>
              </a:defRPr>
            </a:lvl4pPr>
            <a:lvl5pPr marL="455613" indent="-228600" algn="l" defTabSz="457200" rtl="0" eaLnBrk="1" latinLnBrk="0" hangingPunct="1">
              <a:spcBef>
                <a:spcPts val="200"/>
              </a:spcBef>
              <a:buClr>
                <a:srgbClr val="262626"/>
              </a:buClr>
              <a:buFont typeface="Wingdings" charset="2"/>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50000"/>
              </a:lnSpc>
            </a:pPr>
            <a:r>
              <a:rPr lang="en-US" b="1" dirty="0" smtClean="0"/>
              <a:t>Value </a:t>
            </a:r>
            <a:r>
              <a:rPr lang="en-US" b="1" dirty="0" smtClean="0"/>
              <a:t>evolution</a:t>
            </a:r>
            <a:endParaRPr lang="en-US" dirty="0" smtClean="0"/>
          </a:p>
          <a:p>
            <a:pPr lvl="1"/>
            <a:r>
              <a:rPr lang="en-US" dirty="0" smtClean="0"/>
              <a:t>Simply </a:t>
            </a:r>
            <a:r>
              <a:rPr lang="en-US" dirty="0" smtClean="0"/>
              <a:t>add additional array </a:t>
            </a:r>
            <a:r>
              <a:rPr lang="en-US" dirty="0" smtClean="0"/>
              <a:t>element or update a value.</a:t>
            </a:r>
            <a:endParaRPr lang="en-US" dirty="0" smtClean="0"/>
          </a:p>
        </p:txBody>
      </p:sp>
    </p:spTree>
    <p:extLst>
      <p:ext uri="{BB962C8B-B14F-4D97-AF65-F5344CB8AC3E}">
        <p14:creationId xmlns:p14="http://schemas.microsoft.com/office/powerpoint/2010/main" val="92192852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JSON to </a:t>
            </a:r>
            <a:r>
              <a:rPr lang="en-US" dirty="0" smtClean="0"/>
              <a:t>Store </a:t>
            </a:r>
            <a:r>
              <a:rPr lang="en-US" dirty="0" smtClean="0"/>
              <a:t>Data</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534753928"/>
              </p:ext>
            </p:extLst>
          </p:nvPr>
        </p:nvGraphicFramePr>
        <p:xfrm>
          <a:off x="198157" y="1040130"/>
          <a:ext cx="4196043" cy="1281382"/>
        </p:xfrm>
        <a:graphic>
          <a:graphicData uri="http://schemas.openxmlformats.org/drawingml/2006/table">
            <a:tbl>
              <a:tblPr firstRow="1" bandRow="1" bandCol="1">
                <a:tableStyleId>{5940675A-B579-460E-94D1-54222C63F5DA}</a:tableStyleId>
              </a:tblPr>
              <a:tblGrid>
                <a:gridCol w="1351269"/>
                <a:gridCol w="1275927"/>
                <a:gridCol w="1568847"/>
              </a:tblGrid>
              <a:tr h="302919">
                <a:tc>
                  <a:txBody>
                    <a:bodyPr/>
                    <a:lstStyle/>
                    <a:p>
                      <a:r>
                        <a:rPr lang="en-US" sz="1600" dirty="0" err="1" smtClean="0">
                          <a:latin typeface="+mn-lt"/>
                          <a:cs typeface="Consolas"/>
                        </a:rPr>
                        <a:t>CustomerID</a:t>
                      </a:r>
                      <a:endParaRPr lang="en-US" sz="1600" dirty="0">
                        <a:latin typeface="+mn-lt"/>
                        <a:cs typeface="Consolas"/>
                      </a:endParaRPr>
                    </a:p>
                  </a:txBody>
                  <a:tcPr>
                    <a:solidFill>
                      <a:schemeClr val="bg1">
                        <a:lumMod val="85000"/>
                      </a:schemeClr>
                    </a:solidFill>
                  </a:tcPr>
                </a:tc>
                <a:tc>
                  <a:txBody>
                    <a:bodyPr/>
                    <a:lstStyle/>
                    <a:p>
                      <a:r>
                        <a:rPr lang="en-US" sz="1600" dirty="0" err="1" smtClean="0">
                          <a:latin typeface="+mn-lt"/>
                          <a:cs typeface="Consolas"/>
                        </a:rPr>
                        <a:t>ConnId</a:t>
                      </a:r>
                      <a:endParaRPr lang="en-US" sz="1600" dirty="0">
                        <a:latin typeface="+mn-lt"/>
                        <a:cs typeface="Consolas"/>
                      </a:endParaRPr>
                    </a:p>
                  </a:txBody>
                  <a:tcPr>
                    <a:solidFill>
                      <a:schemeClr val="bg1">
                        <a:lumMod val="85000"/>
                      </a:schemeClr>
                    </a:solidFill>
                  </a:tcPr>
                </a:tc>
                <a:tc>
                  <a:txBody>
                    <a:bodyPr/>
                    <a:lstStyle/>
                    <a:p>
                      <a:r>
                        <a:rPr lang="en-US" sz="1600" dirty="0" smtClean="0">
                          <a:latin typeface="+mn-lt"/>
                          <a:cs typeface="Consolas"/>
                        </a:rPr>
                        <a:t>Name</a:t>
                      </a:r>
                      <a:endParaRPr lang="en-US" sz="1600" dirty="0">
                        <a:latin typeface="+mn-lt"/>
                        <a:cs typeface="Consolas"/>
                      </a:endParaRPr>
                    </a:p>
                  </a:txBody>
                  <a:tcPr>
                    <a:solidFill>
                      <a:schemeClr val="bg1">
                        <a:lumMod val="85000"/>
                      </a:schemeClr>
                    </a:solidFill>
                  </a:tcPr>
                </a:tc>
              </a:tr>
              <a:tr h="473051">
                <a:tc>
                  <a:txBody>
                    <a:bodyPr/>
                    <a:lstStyle/>
                    <a:p>
                      <a:r>
                        <a:rPr lang="en-US" sz="1600" dirty="0" smtClean="0">
                          <a:latin typeface="+mn-lt"/>
                          <a:cs typeface="Consolas"/>
                        </a:rPr>
                        <a:t>CBL2015</a:t>
                      </a:r>
                      <a:endParaRPr lang="en-US" sz="1600" dirty="0">
                        <a:latin typeface="+mn-lt"/>
                        <a:cs typeface="Consolas"/>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latin typeface="+mn-lt"/>
                          <a:cs typeface="Consolas"/>
                        </a:rPr>
                        <a:t>XYZ987</a:t>
                      </a:r>
                    </a:p>
                  </a:txBody>
                  <a:tcPr/>
                </a:tc>
                <a:tc>
                  <a:txBody>
                    <a:bodyPr/>
                    <a:lstStyle/>
                    <a:p>
                      <a:r>
                        <a:rPr lang="en-US" sz="1600" dirty="0" smtClean="0">
                          <a:latin typeface="+mn-lt"/>
                          <a:cs typeface="Consolas"/>
                        </a:rPr>
                        <a:t>Joe Smith</a:t>
                      </a:r>
                      <a:endParaRPr lang="en-US" sz="1600" dirty="0">
                        <a:latin typeface="+mn-lt"/>
                        <a:cs typeface="Consolas"/>
                      </a:endParaRPr>
                    </a:p>
                  </a:txBody>
                  <a:tcPr/>
                </a:tc>
              </a:tr>
              <a:tr h="473051">
                <a:tc>
                  <a:txBody>
                    <a:bodyPr/>
                    <a:lstStyle/>
                    <a:p>
                      <a:r>
                        <a:rPr lang="en-US" sz="1600" dirty="0" smtClean="0">
                          <a:latin typeface="+mn-lt"/>
                          <a:cs typeface="Consolas"/>
                        </a:rPr>
                        <a:t>CBL2015</a:t>
                      </a:r>
                      <a:endParaRPr lang="en-US" sz="1600" dirty="0">
                        <a:latin typeface="+mn-lt"/>
                        <a:cs typeface="Consolas"/>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latin typeface="+mn-lt"/>
                          <a:cs typeface="Consolas"/>
                        </a:rPr>
                        <a:t>SKR007</a:t>
                      </a:r>
                    </a:p>
                  </a:txBody>
                  <a:tcPr/>
                </a:tc>
                <a:tc>
                  <a:txBody>
                    <a:bodyPr/>
                    <a:lstStyle/>
                    <a:p>
                      <a:r>
                        <a:rPr lang="en-US" sz="1600" dirty="0" smtClean="0">
                          <a:latin typeface="+mn-lt"/>
                          <a:cs typeface="Consolas"/>
                        </a:rPr>
                        <a:t>Sam Smith</a:t>
                      </a:r>
                      <a:endParaRPr lang="en-US" sz="1600" dirty="0">
                        <a:latin typeface="+mn-lt"/>
                        <a:cs typeface="Consolas"/>
                      </a:endParaRPr>
                    </a:p>
                  </a:txBody>
                  <a:tcPr/>
                </a:tc>
              </a:tr>
            </a:tbl>
          </a:graphicData>
        </a:graphic>
      </p:graphicFrame>
      <p:sp>
        <p:nvSpPr>
          <p:cNvPr id="6" name="TextBox 5"/>
          <p:cNvSpPr txBox="1"/>
          <p:nvPr/>
        </p:nvSpPr>
        <p:spPr>
          <a:xfrm>
            <a:off x="198157" y="670798"/>
            <a:ext cx="3517900" cy="369332"/>
          </a:xfrm>
          <a:prstGeom prst="rect">
            <a:avLst/>
          </a:prstGeom>
          <a:noFill/>
        </p:spPr>
        <p:txBody>
          <a:bodyPr wrap="square" rtlCol="0">
            <a:spAutoFit/>
          </a:bodyPr>
          <a:lstStyle/>
          <a:p>
            <a:r>
              <a:rPr lang="en-US" dirty="0" smtClean="0"/>
              <a:t>Table: Connections</a:t>
            </a:r>
            <a:endParaRPr lang="en-US" dirty="0"/>
          </a:p>
        </p:txBody>
      </p:sp>
      <p:sp>
        <p:nvSpPr>
          <p:cNvPr id="7" name="TextBox 6"/>
          <p:cNvSpPr txBox="1"/>
          <p:nvPr/>
        </p:nvSpPr>
        <p:spPr>
          <a:xfrm>
            <a:off x="5105400" y="952733"/>
            <a:ext cx="3784600" cy="4056238"/>
          </a:xfrm>
          <a:prstGeom prst="rect">
            <a:avLst/>
          </a:prstGeom>
          <a:noFill/>
          <a:ln>
            <a:solidFill>
              <a:schemeClr val="tx1"/>
            </a:solidFill>
          </a:ln>
        </p:spPr>
        <p:txBody>
          <a:bodyPr wrap="square" rtlCol="0">
            <a:spAutoFit/>
          </a:bodyPr>
          <a:lstStyle/>
          <a:p>
            <a:pPr>
              <a:lnSpc>
                <a:spcPct val="90000"/>
              </a:lnSpc>
            </a:pPr>
            <a:endParaRPr lang="en-US" sz="1100" dirty="0"/>
          </a:p>
          <a:p>
            <a:pPr>
              <a:lnSpc>
                <a:spcPct val="90000"/>
              </a:lnSpc>
            </a:pPr>
            <a:r>
              <a:rPr lang="en-US" sz="1100" dirty="0"/>
              <a:t>{</a:t>
            </a:r>
          </a:p>
          <a:p>
            <a:pPr>
              <a:lnSpc>
                <a:spcPct val="90000"/>
              </a:lnSpc>
            </a:pPr>
            <a:r>
              <a:rPr lang="en-US" sz="1100" dirty="0"/>
              <a:t>    "Name" : "Jane Smith",</a:t>
            </a:r>
          </a:p>
          <a:p>
            <a:pPr>
              <a:lnSpc>
                <a:spcPct val="90000"/>
              </a:lnSpc>
            </a:pPr>
            <a:r>
              <a:rPr lang="en-US" sz="1100" dirty="0"/>
              <a:t>    "DOB"  : "1990-01-30",</a:t>
            </a:r>
          </a:p>
          <a:p>
            <a:pPr>
              <a:lnSpc>
                <a:spcPct val="90000"/>
              </a:lnSpc>
            </a:pPr>
            <a:r>
              <a:rPr lang="en-US" sz="1100" dirty="0"/>
              <a:t>    "Billing" : [</a:t>
            </a:r>
          </a:p>
          <a:p>
            <a:pPr>
              <a:lnSpc>
                <a:spcPct val="90000"/>
              </a:lnSpc>
            </a:pPr>
            <a:r>
              <a:rPr lang="en-US" sz="1100" dirty="0"/>
              <a:t>        {</a:t>
            </a:r>
          </a:p>
          <a:p>
            <a:pPr>
              <a:lnSpc>
                <a:spcPct val="90000"/>
              </a:lnSpc>
            </a:pPr>
            <a:r>
              <a:rPr lang="sv-SE" sz="1100" dirty="0"/>
              <a:t>            "</a:t>
            </a:r>
            <a:r>
              <a:rPr lang="sv-SE" sz="1100" dirty="0" err="1"/>
              <a:t>type</a:t>
            </a:r>
            <a:r>
              <a:rPr lang="sv-SE" sz="1100" dirty="0"/>
              <a:t>"    : "visa",</a:t>
            </a:r>
          </a:p>
          <a:p>
            <a:pPr>
              <a:lnSpc>
                <a:spcPct val="90000"/>
              </a:lnSpc>
            </a:pPr>
            <a:r>
              <a:rPr lang="is-IS" sz="1100" dirty="0"/>
              <a:t>            "cardnum" : "5827-2842-2847-3909",</a:t>
            </a:r>
          </a:p>
          <a:p>
            <a:pPr>
              <a:lnSpc>
                <a:spcPct val="90000"/>
              </a:lnSpc>
            </a:pPr>
            <a:r>
              <a:rPr lang="is-IS" sz="1100" dirty="0"/>
              <a:t>            "expiry"  : "2019-03"</a:t>
            </a:r>
          </a:p>
          <a:p>
            <a:pPr>
              <a:lnSpc>
                <a:spcPct val="90000"/>
              </a:lnSpc>
            </a:pPr>
            <a:r>
              <a:rPr lang="is-IS" sz="1100" dirty="0"/>
              <a:t>        },</a:t>
            </a:r>
          </a:p>
          <a:p>
            <a:pPr>
              <a:lnSpc>
                <a:spcPct val="90000"/>
              </a:lnSpc>
            </a:pPr>
            <a:r>
              <a:rPr lang="is-IS" sz="1100" dirty="0"/>
              <a:t>        {</a:t>
            </a:r>
          </a:p>
          <a:p>
            <a:pPr>
              <a:lnSpc>
                <a:spcPct val="90000"/>
              </a:lnSpc>
            </a:pPr>
            <a:r>
              <a:rPr lang="fi-FI" sz="1100" dirty="0"/>
              <a:t>            "</a:t>
            </a:r>
            <a:r>
              <a:rPr lang="fi-FI" sz="1100" dirty="0" err="1"/>
              <a:t>type</a:t>
            </a:r>
            <a:r>
              <a:rPr lang="fi-FI" sz="1100" dirty="0"/>
              <a:t>"    : "</a:t>
            </a:r>
            <a:r>
              <a:rPr lang="fi-FI" sz="1100" dirty="0" err="1"/>
              <a:t>master</a:t>
            </a:r>
            <a:r>
              <a:rPr lang="fi-FI" sz="1100" dirty="0"/>
              <a:t>",</a:t>
            </a:r>
          </a:p>
          <a:p>
            <a:pPr>
              <a:lnSpc>
                <a:spcPct val="90000"/>
              </a:lnSpc>
            </a:pPr>
            <a:r>
              <a:rPr lang="is-IS" sz="1100" dirty="0"/>
              <a:t>            "cardnum" : "6274-</a:t>
            </a:r>
            <a:r>
              <a:rPr lang="is-IS" sz="1100" dirty="0" smtClean="0"/>
              <a:t>2542-5847</a:t>
            </a:r>
            <a:r>
              <a:rPr lang="is-IS" sz="1100" dirty="0"/>
              <a:t>-</a:t>
            </a:r>
            <a:r>
              <a:rPr lang="is-IS" sz="1100" dirty="0" smtClean="0"/>
              <a:t>3949</a:t>
            </a:r>
            <a:r>
              <a:rPr lang="is-IS" sz="1100" dirty="0"/>
              <a:t>",</a:t>
            </a:r>
          </a:p>
          <a:p>
            <a:pPr>
              <a:lnSpc>
                <a:spcPct val="90000"/>
              </a:lnSpc>
            </a:pPr>
            <a:r>
              <a:rPr lang="is-IS" sz="1100" dirty="0"/>
              <a:t>            "expiry"  : "</a:t>
            </a:r>
            <a:r>
              <a:rPr lang="is-IS" sz="1100" dirty="0" smtClean="0"/>
              <a:t>2018-12"</a:t>
            </a:r>
            <a:endParaRPr lang="is-IS" sz="1100" dirty="0"/>
          </a:p>
          <a:p>
            <a:pPr>
              <a:lnSpc>
                <a:spcPct val="90000"/>
              </a:lnSpc>
            </a:pPr>
            <a:r>
              <a:rPr lang="is-IS" sz="1100" dirty="0"/>
              <a:t>        }</a:t>
            </a:r>
          </a:p>
          <a:p>
            <a:pPr>
              <a:lnSpc>
                <a:spcPct val="90000"/>
              </a:lnSpc>
            </a:pPr>
            <a:r>
              <a:rPr lang="is-IS" sz="1100" dirty="0"/>
              <a:t>    </a:t>
            </a:r>
            <a:r>
              <a:rPr lang="is-IS" sz="1100" dirty="0" smtClean="0"/>
              <a:t>],</a:t>
            </a:r>
            <a:r>
              <a:rPr lang="fr-FR" sz="1100" dirty="0"/>
              <a:t> </a:t>
            </a:r>
            <a:endParaRPr lang="fr-FR" sz="1100" dirty="0" smtClean="0"/>
          </a:p>
          <a:p>
            <a:pPr>
              <a:lnSpc>
                <a:spcPct val="90000"/>
              </a:lnSpc>
            </a:pPr>
            <a:r>
              <a:rPr lang="fr-FR" sz="1100" dirty="0" smtClean="0"/>
              <a:t>    "</a:t>
            </a:r>
            <a:r>
              <a:rPr lang="fr-FR" sz="1100" dirty="0"/>
              <a:t>Connections" : [</a:t>
            </a:r>
          </a:p>
          <a:p>
            <a:pPr>
              <a:lnSpc>
                <a:spcPct val="90000"/>
              </a:lnSpc>
            </a:pPr>
            <a:r>
              <a:rPr lang="fr-FR" sz="1100" dirty="0"/>
              <a:t>        </a:t>
            </a:r>
            <a:r>
              <a:rPr lang="fr-FR" sz="1100" dirty="0" smtClean="0"/>
              <a:t>{ </a:t>
            </a:r>
            <a:endParaRPr lang="fr-FR" sz="1100" dirty="0"/>
          </a:p>
          <a:p>
            <a:pPr>
              <a:lnSpc>
                <a:spcPct val="90000"/>
              </a:lnSpc>
            </a:pPr>
            <a:r>
              <a:rPr lang="fr-FR" sz="1100" dirty="0"/>
              <a:t>            </a:t>
            </a:r>
            <a:r>
              <a:rPr lang="fr-FR" sz="1100" dirty="0" smtClean="0"/>
              <a:t>"</a:t>
            </a:r>
            <a:r>
              <a:rPr lang="fr-FR" sz="1100" dirty="0" err="1" smtClean="0"/>
              <a:t>ConnId</a:t>
            </a:r>
            <a:r>
              <a:rPr lang="fr-FR" sz="1100" dirty="0" smtClean="0"/>
              <a:t>"   </a:t>
            </a:r>
            <a:r>
              <a:rPr lang="fr-FR" sz="1100" dirty="0"/>
              <a:t>: "XYZ987",</a:t>
            </a:r>
          </a:p>
          <a:p>
            <a:pPr>
              <a:lnSpc>
                <a:spcPct val="90000"/>
              </a:lnSpc>
            </a:pPr>
            <a:r>
              <a:rPr lang="en-US" sz="1100" dirty="0"/>
              <a:t>            "Name"     : "Joe Smith"</a:t>
            </a:r>
          </a:p>
          <a:p>
            <a:pPr>
              <a:lnSpc>
                <a:spcPct val="90000"/>
              </a:lnSpc>
            </a:pPr>
            <a:r>
              <a:rPr lang="en-US" sz="1100" dirty="0"/>
              <a:t>        },</a:t>
            </a:r>
          </a:p>
          <a:p>
            <a:pPr>
              <a:lnSpc>
                <a:spcPct val="90000"/>
              </a:lnSpc>
            </a:pPr>
            <a:r>
              <a:rPr lang="en-US" sz="1100" dirty="0"/>
              <a:t>        {</a:t>
            </a:r>
          </a:p>
          <a:p>
            <a:pPr>
              <a:lnSpc>
                <a:spcPct val="90000"/>
              </a:lnSpc>
            </a:pPr>
            <a:r>
              <a:rPr lang="en-US" sz="1100" dirty="0"/>
              <a:t>            </a:t>
            </a:r>
            <a:r>
              <a:rPr lang="en-US" sz="1100" dirty="0" smtClean="0"/>
              <a:t>"</a:t>
            </a:r>
            <a:r>
              <a:rPr lang="fr-FR" sz="1100" dirty="0" err="1"/>
              <a:t>ConnId</a:t>
            </a:r>
            <a:r>
              <a:rPr lang="en-US" sz="1100" dirty="0" smtClean="0"/>
              <a:t>"   </a:t>
            </a:r>
            <a:r>
              <a:rPr lang="en-US" sz="1100" dirty="0"/>
              <a:t>: </a:t>
            </a:r>
            <a:r>
              <a:rPr lang="en-US" sz="1100" dirty="0" smtClean="0"/>
              <a:t>”SKR007"</a:t>
            </a:r>
            <a:r>
              <a:rPr lang="en-US" sz="1100" dirty="0"/>
              <a:t>,</a:t>
            </a:r>
          </a:p>
          <a:p>
            <a:pPr>
              <a:lnSpc>
                <a:spcPct val="90000"/>
              </a:lnSpc>
            </a:pPr>
            <a:r>
              <a:rPr lang="en-US" sz="1100" dirty="0"/>
              <a:t>            "Name"     : </a:t>
            </a:r>
            <a:r>
              <a:rPr lang="en-US" sz="1100" dirty="0" smtClean="0"/>
              <a:t>”Sam Smith</a:t>
            </a:r>
            <a:r>
              <a:rPr lang="en-US" sz="1100" dirty="0"/>
              <a:t>"</a:t>
            </a:r>
          </a:p>
          <a:p>
            <a:pPr>
              <a:lnSpc>
                <a:spcPct val="90000"/>
              </a:lnSpc>
            </a:pPr>
            <a:r>
              <a:rPr lang="en-US" sz="1100" dirty="0"/>
              <a:t>        }</a:t>
            </a:r>
            <a:endParaRPr lang="is-IS" sz="1100" dirty="0" smtClean="0"/>
          </a:p>
          <a:p>
            <a:pPr>
              <a:lnSpc>
                <a:spcPct val="90000"/>
              </a:lnSpc>
            </a:pPr>
            <a:r>
              <a:rPr lang="is-IS" sz="1100" dirty="0"/>
              <a:t>}</a:t>
            </a:r>
            <a:endParaRPr lang="en-US" sz="1100" dirty="0"/>
          </a:p>
        </p:txBody>
      </p:sp>
      <p:sp>
        <p:nvSpPr>
          <p:cNvPr id="8" name="Rectangle 7"/>
          <p:cNvSpPr/>
          <p:nvPr/>
        </p:nvSpPr>
        <p:spPr>
          <a:xfrm>
            <a:off x="5105400" y="584671"/>
            <a:ext cx="3470083" cy="369332"/>
          </a:xfrm>
          <a:prstGeom prst="rect">
            <a:avLst/>
          </a:prstGeom>
        </p:spPr>
        <p:txBody>
          <a:bodyPr wrap="none">
            <a:spAutoFit/>
          </a:bodyPr>
          <a:lstStyle/>
          <a:p>
            <a:r>
              <a:rPr lang="en-US" dirty="0" smtClean="0"/>
              <a:t>Customer </a:t>
            </a:r>
            <a:r>
              <a:rPr lang="en-US" dirty="0" err="1" smtClean="0"/>
              <a:t>DocumentKey</a:t>
            </a:r>
            <a:r>
              <a:rPr lang="en-US" dirty="0" smtClean="0"/>
              <a:t>: CBL2015</a:t>
            </a:r>
            <a:endParaRPr lang="en-US" dirty="0"/>
          </a:p>
        </p:txBody>
      </p:sp>
      <p:sp>
        <p:nvSpPr>
          <p:cNvPr id="11" name="Content Placeholder 2"/>
          <p:cNvSpPr txBox="1">
            <a:spLocks/>
          </p:cNvSpPr>
          <p:nvPr/>
        </p:nvSpPr>
        <p:spPr>
          <a:xfrm>
            <a:off x="198157" y="2321512"/>
            <a:ext cx="4767543" cy="1562100"/>
          </a:xfrm>
          <a:prstGeom prst="rect">
            <a:avLst/>
          </a:prstGeom>
        </p:spPr>
        <p:txBody>
          <a:bodyPr/>
          <a:lstStyle>
            <a:lvl1pPr marL="228600" indent="-228600" algn="l" defTabSz="457200" rtl="0" eaLnBrk="1" latinLnBrk="0" hangingPunct="1">
              <a:spcBef>
                <a:spcPts val="0"/>
              </a:spcBef>
              <a:buClr>
                <a:schemeClr val="accent1"/>
              </a:buClr>
              <a:buFont typeface="Wingdings" charset="2"/>
              <a:buChar char="§"/>
              <a:defRPr sz="2400" kern="1200">
                <a:solidFill>
                  <a:schemeClr val="tx1"/>
                </a:solidFill>
                <a:latin typeface="+mn-lt"/>
                <a:ea typeface="+mn-ea"/>
                <a:cs typeface="+mn-cs"/>
              </a:defRPr>
            </a:lvl1pPr>
            <a:lvl2pPr marL="455613" indent="-227013" algn="l" defTabSz="457200" rtl="0" eaLnBrk="1" latinLnBrk="0" hangingPunct="1">
              <a:spcBef>
                <a:spcPts val="0"/>
              </a:spcBef>
              <a:buClr>
                <a:srgbClr val="262626"/>
              </a:buClr>
              <a:buFont typeface="Wingdings" charset="2"/>
              <a:buChar char="§"/>
              <a:defRPr sz="2000" kern="1200">
                <a:solidFill>
                  <a:schemeClr val="tx1"/>
                </a:solidFill>
                <a:latin typeface="+mn-lt"/>
                <a:ea typeface="+mn-ea"/>
                <a:cs typeface="+mn-cs"/>
              </a:defRPr>
            </a:lvl2pPr>
            <a:lvl3pPr marL="455613" indent="-228600" algn="l" defTabSz="457200" rtl="0" eaLnBrk="1" latinLnBrk="0" hangingPunct="1">
              <a:spcBef>
                <a:spcPts val="0"/>
              </a:spcBef>
              <a:buClr>
                <a:srgbClr val="262626"/>
              </a:buClr>
              <a:buFont typeface="Wingdings" charset="2"/>
              <a:buChar char="§"/>
              <a:defRPr sz="2000" kern="1200">
                <a:solidFill>
                  <a:schemeClr val="tx1"/>
                </a:solidFill>
                <a:latin typeface="+mn-lt"/>
                <a:ea typeface="+mn-ea"/>
                <a:cs typeface="+mn-cs"/>
              </a:defRPr>
            </a:lvl3pPr>
            <a:lvl4pPr marL="455613" indent="-228600" algn="l" defTabSz="457200" rtl="0" eaLnBrk="1" latinLnBrk="0" hangingPunct="1">
              <a:spcBef>
                <a:spcPts val="0"/>
              </a:spcBef>
              <a:buClr>
                <a:srgbClr val="262626"/>
              </a:buClr>
              <a:buFont typeface="Wingdings" charset="2"/>
              <a:buChar char="§"/>
              <a:defRPr sz="2000" kern="1200">
                <a:solidFill>
                  <a:schemeClr val="tx1"/>
                </a:solidFill>
                <a:latin typeface="+mn-lt"/>
                <a:ea typeface="+mn-ea"/>
                <a:cs typeface="+mn-cs"/>
              </a:defRPr>
            </a:lvl4pPr>
            <a:lvl5pPr marL="455613" indent="-228600" algn="l" defTabSz="457200" rtl="0" eaLnBrk="1" latinLnBrk="0" hangingPunct="1">
              <a:spcBef>
                <a:spcPts val="200"/>
              </a:spcBef>
              <a:buClr>
                <a:srgbClr val="262626"/>
              </a:buClr>
              <a:buFont typeface="Wingdings" charset="2"/>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50000"/>
              </a:lnSpc>
            </a:pPr>
            <a:r>
              <a:rPr lang="en-US" b="1" dirty="0" smtClean="0"/>
              <a:t>Structure evolution</a:t>
            </a:r>
          </a:p>
          <a:p>
            <a:pPr lvl="1"/>
            <a:r>
              <a:rPr lang="en-US" dirty="0" smtClean="0"/>
              <a:t>Simply add new key-value pairs</a:t>
            </a:r>
          </a:p>
          <a:p>
            <a:pPr lvl="1"/>
            <a:r>
              <a:rPr lang="en-US" dirty="0" smtClean="0"/>
              <a:t>No downtime to add new KV pairs</a:t>
            </a:r>
          </a:p>
          <a:p>
            <a:pPr lvl="1"/>
            <a:r>
              <a:rPr lang="en-US" dirty="0" smtClean="0"/>
              <a:t>Applications can validate data</a:t>
            </a:r>
          </a:p>
          <a:p>
            <a:pPr lvl="1"/>
            <a:r>
              <a:rPr lang="en-US" dirty="0" smtClean="0"/>
              <a:t>Structure evolution over time.</a:t>
            </a:r>
          </a:p>
          <a:p>
            <a:r>
              <a:rPr lang="en-US" b="1" dirty="0" smtClean="0"/>
              <a:t>Relations via Reference</a:t>
            </a:r>
          </a:p>
          <a:p>
            <a:pPr lvl="1"/>
            <a:endParaRPr lang="en-US" dirty="0" smtClean="0"/>
          </a:p>
        </p:txBody>
      </p:sp>
      <p:sp>
        <p:nvSpPr>
          <p:cNvPr id="3" name="Oval 2"/>
          <p:cNvSpPr/>
          <p:nvPr/>
        </p:nvSpPr>
        <p:spPr>
          <a:xfrm>
            <a:off x="5372100" y="4152900"/>
            <a:ext cx="1663700" cy="482600"/>
          </a:xfrm>
          <a:prstGeom prst="ellipse">
            <a:avLst/>
          </a:prstGeom>
          <a:noFill/>
          <a:ln w="28575" cmpd="sng">
            <a:solidFill>
              <a:srgbClr val="BE152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980618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JSON to </a:t>
            </a:r>
            <a:r>
              <a:rPr lang="en-US" dirty="0" smtClean="0"/>
              <a:t>Store </a:t>
            </a:r>
            <a:r>
              <a:rPr lang="en-US" dirty="0"/>
              <a:t>Data</a:t>
            </a:r>
          </a:p>
        </p:txBody>
      </p:sp>
      <p:sp>
        <p:nvSpPr>
          <p:cNvPr id="28" name="Rectangle 27"/>
          <p:cNvSpPr/>
          <p:nvPr/>
        </p:nvSpPr>
        <p:spPr>
          <a:xfrm>
            <a:off x="5346700" y="517388"/>
            <a:ext cx="3556000" cy="4702312"/>
          </a:xfrm>
          <a:prstGeom prst="rect">
            <a:avLst/>
          </a:prstGeom>
          <a:ln>
            <a:solidFill>
              <a:srgbClr val="4F81BD"/>
            </a:solidFill>
          </a:ln>
        </p:spPr>
        <p:txBody>
          <a:bodyPr wrap="square">
            <a:spAutoFit/>
          </a:bodyPr>
          <a:lstStyle/>
          <a:p>
            <a:pPr>
              <a:lnSpc>
                <a:spcPct val="80000"/>
              </a:lnSpc>
            </a:pPr>
            <a:r>
              <a:rPr lang="en-US" sz="1100" dirty="0" smtClean="0"/>
              <a:t>{</a:t>
            </a:r>
            <a:endParaRPr lang="en-US" sz="1100" dirty="0"/>
          </a:p>
          <a:p>
            <a:pPr>
              <a:lnSpc>
                <a:spcPct val="80000"/>
              </a:lnSpc>
            </a:pPr>
            <a:r>
              <a:rPr lang="en-US" sz="1100" dirty="0"/>
              <a:t>    "Name" : "Jane Smith",</a:t>
            </a:r>
          </a:p>
          <a:p>
            <a:pPr>
              <a:lnSpc>
                <a:spcPct val="80000"/>
              </a:lnSpc>
            </a:pPr>
            <a:r>
              <a:rPr lang="en-US" sz="1100" dirty="0"/>
              <a:t>    "DOB"  : "1990-01-30",</a:t>
            </a:r>
          </a:p>
          <a:p>
            <a:pPr>
              <a:lnSpc>
                <a:spcPct val="80000"/>
              </a:lnSpc>
            </a:pPr>
            <a:r>
              <a:rPr lang="en-US" sz="1100" dirty="0"/>
              <a:t>    "Billing" : [</a:t>
            </a:r>
          </a:p>
          <a:p>
            <a:pPr>
              <a:lnSpc>
                <a:spcPct val="80000"/>
              </a:lnSpc>
            </a:pPr>
            <a:r>
              <a:rPr lang="en-US" sz="1100" dirty="0"/>
              <a:t>        {</a:t>
            </a:r>
          </a:p>
          <a:p>
            <a:pPr>
              <a:lnSpc>
                <a:spcPct val="80000"/>
              </a:lnSpc>
            </a:pPr>
            <a:r>
              <a:rPr lang="sv-SE" sz="1100" dirty="0"/>
              <a:t>            "</a:t>
            </a:r>
            <a:r>
              <a:rPr lang="sv-SE" sz="1100" dirty="0" err="1"/>
              <a:t>type</a:t>
            </a:r>
            <a:r>
              <a:rPr lang="sv-SE" sz="1100" dirty="0"/>
              <a:t>"    : "visa",</a:t>
            </a:r>
          </a:p>
          <a:p>
            <a:pPr>
              <a:lnSpc>
                <a:spcPct val="80000"/>
              </a:lnSpc>
            </a:pPr>
            <a:r>
              <a:rPr lang="is-IS" sz="1100" dirty="0"/>
              <a:t>            "cardnum" : "5827-2842-2847-3909",</a:t>
            </a:r>
          </a:p>
          <a:p>
            <a:pPr>
              <a:lnSpc>
                <a:spcPct val="80000"/>
              </a:lnSpc>
            </a:pPr>
            <a:r>
              <a:rPr lang="is-IS" sz="1100" dirty="0"/>
              <a:t>            "expiry"  : "2019-03"</a:t>
            </a:r>
          </a:p>
          <a:p>
            <a:pPr>
              <a:lnSpc>
                <a:spcPct val="80000"/>
              </a:lnSpc>
            </a:pPr>
            <a:r>
              <a:rPr lang="is-IS" sz="1100" dirty="0"/>
              <a:t>        },</a:t>
            </a:r>
          </a:p>
          <a:p>
            <a:pPr>
              <a:lnSpc>
                <a:spcPct val="80000"/>
              </a:lnSpc>
            </a:pPr>
            <a:r>
              <a:rPr lang="is-IS" sz="1100" dirty="0"/>
              <a:t>        {</a:t>
            </a:r>
          </a:p>
          <a:p>
            <a:pPr>
              <a:lnSpc>
                <a:spcPct val="80000"/>
              </a:lnSpc>
            </a:pPr>
            <a:r>
              <a:rPr lang="fi-FI" sz="1100" dirty="0"/>
              <a:t>            "</a:t>
            </a:r>
            <a:r>
              <a:rPr lang="fi-FI" sz="1100" dirty="0" err="1"/>
              <a:t>type</a:t>
            </a:r>
            <a:r>
              <a:rPr lang="fi-FI" sz="1100" dirty="0"/>
              <a:t>"    : "</a:t>
            </a:r>
            <a:r>
              <a:rPr lang="fi-FI" sz="1100" dirty="0" err="1"/>
              <a:t>master</a:t>
            </a:r>
            <a:r>
              <a:rPr lang="fi-FI" sz="1100" dirty="0"/>
              <a:t>",</a:t>
            </a:r>
          </a:p>
          <a:p>
            <a:pPr>
              <a:lnSpc>
                <a:spcPct val="80000"/>
              </a:lnSpc>
            </a:pPr>
            <a:r>
              <a:rPr lang="is-IS" sz="1100" dirty="0"/>
              <a:t>            "cardnum" : "6274-2842-2847-3909",</a:t>
            </a:r>
          </a:p>
          <a:p>
            <a:pPr>
              <a:lnSpc>
                <a:spcPct val="80000"/>
              </a:lnSpc>
            </a:pPr>
            <a:r>
              <a:rPr lang="is-IS" sz="1100" dirty="0"/>
              <a:t>            "expiry"  : "2019-03"</a:t>
            </a:r>
          </a:p>
          <a:p>
            <a:pPr>
              <a:lnSpc>
                <a:spcPct val="80000"/>
              </a:lnSpc>
            </a:pPr>
            <a:r>
              <a:rPr lang="is-IS" sz="1100" dirty="0"/>
              <a:t>        }</a:t>
            </a:r>
          </a:p>
          <a:p>
            <a:pPr>
              <a:lnSpc>
                <a:spcPct val="80000"/>
              </a:lnSpc>
            </a:pPr>
            <a:r>
              <a:rPr lang="is-IS" sz="1100" dirty="0"/>
              <a:t>    ],</a:t>
            </a:r>
          </a:p>
          <a:p>
            <a:pPr>
              <a:lnSpc>
                <a:spcPct val="80000"/>
              </a:lnSpc>
            </a:pPr>
            <a:r>
              <a:rPr lang="fr-FR" sz="1100" dirty="0"/>
              <a:t>    "Connections" : [</a:t>
            </a:r>
          </a:p>
          <a:p>
            <a:pPr>
              <a:lnSpc>
                <a:spcPct val="80000"/>
              </a:lnSpc>
            </a:pPr>
            <a:r>
              <a:rPr lang="fr-FR" sz="1100" dirty="0"/>
              <a:t>        {</a:t>
            </a:r>
          </a:p>
          <a:p>
            <a:pPr>
              <a:lnSpc>
                <a:spcPct val="80000"/>
              </a:lnSpc>
            </a:pPr>
            <a:r>
              <a:rPr lang="fr-FR" sz="1100" dirty="0"/>
              <a:t>            "</a:t>
            </a:r>
            <a:r>
              <a:rPr lang="fr-FR" sz="1100" dirty="0" err="1"/>
              <a:t>CustId</a:t>
            </a:r>
            <a:r>
              <a:rPr lang="fr-FR" sz="1100" dirty="0"/>
              <a:t>"   : "XYZ987",</a:t>
            </a:r>
          </a:p>
          <a:p>
            <a:pPr>
              <a:lnSpc>
                <a:spcPct val="80000"/>
              </a:lnSpc>
            </a:pPr>
            <a:r>
              <a:rPr lang="en-US" sz="1100" dirty="0"/>
              <a:t>            "Name"     : "Joe Smith"</a:t>
            </a:r>
          </a:p>
          <a:p>
            <a:pPr>
              <a:lnSpc>
                <a:spcPct val="80000"/>
              </a:lnSpc>
            </a:pPr>
            <a:r>
              <a:rPr lang="en-US" sz="1100" dirty="0"/>
              <a:t>        },</a:t>
            </a:r>
          </a:p>
          <a:p>
            <a:pPr>
              <a:lnSpc>
                <a:spcPct val="80000"/>
              </a:lnSpc>
            </a:pPr>
            <a:r>
              <a:rPr lang="en-US" sz="1100" dirty="0"/>
              <a:t>        {</a:t>
            </a:r>
          </a:p>
          <a:p>
            <a:pPr>
              <a:lnSpc>
                <a:spcPct val="80000"/>
              </a:lnSpc>
            </a:pPr>
            <a:r>
              <a:rPr lang="en-US" sz="1100" dirty="0"/>
              <a:t>            "</a:t>
            </a:r>
            <a:r>
              <a:rPr lang="en-US" sz="1100" dirty="0" err="1"/>
              <a:t>CustId</a:t>
            </a:r>
            <a:r>
              <a:rPr lang="en-US" sz="1100" dirty="0"/>
              <a:t>"   : "PQR823",</a:t>
            </a:r>
          </a:p>
          <a:p>
            <a:pPr>
              <a:lnSpc>
                <a:spcPct val="80000"/>
              </a:lnSpc>
            </a:pPr>
            <a:r>
              <a:rPr lang="en-US" sz="1100" dirty="0"/>
              <a:t>            "Name"     : "Dylan Smith"</a:t>
            </a:r>
          </a:p>
          <a:p>
            <a:pPr>
              <a:lnSpc>
                <a:spcPct val="80000"/>
              </a:lnSpc>
            </a:pPr>
            <a:r>
              <a:rPr lang="en-US" sz="1100" dirty="0"/>
              <a:t>        }</a:t>
            </a:r>
          </a:p>
          <a:p>
            <a:pPr>
              <a:lnSpc>
                <a:spcPct val="80000"/>
              </a:lnSpc>
            </a:pPr>
            <a:r>
              <a:rPr lang="en-US" sz="1100" dirty="0"/>
              <a:t>        {</a:t>
            </a:r>
          </a:p>
          <a:p>
            <a:pPr>
              <a:lnSpc>
                <a:spcPct val="80000"/>
              </a:lnSpc>
            </a:pPr>
            <a:r>
              <a:rPr lang="en-US" sz="1100" dirty="0"/>
              <a:t>            "</a:t>
            </a:r>
            <a:r>
              <a:rPr lang="en-US" sz="1100" dirty="0" err="1"/>
              <a:t>CustId</a:t>
            </a:r>
            <a:r>
              <a:rPr lang="en-US" sz="1100" dirty="0"/>
              <a:t>"   : "PQR823",</a:t>
            </a:r>
          </a:p>
          <a:p>
            <a:pPr>
              <a:lnSpc>
                <a:spcPct val="80000"/>
              </a:lnSpc>
            </a:pPr>
            <a:r>
              <a:rPr lang="en-US" sz="1100" dirty="0"/>
              <a:t>            "Name"     : "Dylan Smith"</a:t>
            </a:r>
          </a:p>
          <a:p>
            <a:pPr>
              <a:lnSpc>
                <a:spcPct val="80000"/>
              </a:lnSpc>
            </a:pPr>
            <a:r>
              <a:rPr lang="en-US" sz="1100" dirty="0"/>
              <a:t>        }</a:t>
            </a:r>
          </a:p>
          <a:p>
            <a:pPr>
              <a:lnSpc>
                <a:spcPct val="80000"/>
              </a:lnSpc>
            </a:pPr>
            <a:r>
              <a:rPr lang="en-US" sz="1100" dirty="0"/>
              <a:t>    ],</a:t>
            </a:r>
          </a:p>
          <a:p>
            <a:pPr>
              <a:lnSpc>
                <a:spcPct val="80000"/>
              </a:lnSpc>
            </a:pPr>
            <a:r>
              <a:rPr lang="en-US" sz="1100" dirty="0"/>
              <a:t>    "Purchases" : [</a:t>
            </a:r>
          </a:p>
          <a:p>
            <a:pPr>
              <a:lnSpc>
                <a:spcPct val="80000"/>
              </a:lnSpc>
            </a:pPr>
            <a:r>
              <a:rPr lang="en-US" sz="1100" dirty="0"/>
              <a:t>        { "id":12, item: "mac",   "</a:t>
            </a:r>
            <a:r>
              <a:rPr lang="en-US" sz="1100" dirty="0" err="1"/>
              <a:t>amt</a:t>
            </a:r>
            <a:r>
              <a:rPr lang="en-US" sz="1100" dirty="0"/>
              <a:t>": 2823.52 }</a:t>
            </a:r>
          </a:p>
          <a:p>
            <a:pPr>
              <a:lnSpc>
                <a:spcPct val="80000"/>
              </a:lnSpc>
            </a:pPr>
            <a:r>
              <a:rPr lang="hr-HR" sz="1100" dirty="0"/>
              <a:t>        { "id":19, item: "ipad2", "amt": 623.52 }</a:t>
            </a:r>
          </a:p>
          <a:p>
            <a:pPr>
              <a:lnSpc>
                <a:spcPct val="80000"/>
              </a:lnSpc>
            </a:pPr>
            <a:r>
              <a:rPr lang="hr-HR" sz="1100" dirty="0"/>
              <a:t>   ]</a:t>
            </a:r>
          </a:p>
          <a:p>
            <a:pPr>
              <a:lnSpc>
                <a:spcPct val="80000"/>
              </a:lnSpc>
            </a:pPr>
            <a:r>
              <a:rPr lang="hr-HR" sz="1100" dirty="0"/>
              <a:t>}</a:t>
            </a:r>
            <a:endParaRPr lang="en-US" sz="1100" dirty="0"/>
          </a:p>
        </p:txBody>
      </p:sp>
      <p:sp>
        <p:nvSpPr>
          <p:cNvPr id="29" name="TextBox 28"/>
          <p:cNvSpPr txBox="1"/>
          <p:nvPr/>
        </p:nvSpPr>
        <p:spPr>
          <a:xfrm>
            <a:off x="5346700" y="178834"/>
            <a:ext cx="2933700" cy="338554"/>
          </a:xfrm>
          <a:prstGeom prst="rect">
            <a:avLst/>
          </a:prstGeom>
          <a:noFill/>
        </p:spPr>
        <p:txBody>
          <a:bodyPr wrap="square" rtlCol="0">
            <a:spAutoFit/>
          </a:bodyPr>
          <a:lstStyle/>
          <a:p>
            <a:r>
              <a:rPr lang="en-US" sz="1600" dirty="0" err="1" smtClean="0"/>
              <a:t>DocumentKey</a:t>
            </a:r>
            <a:r>
              <a:rPr lang="en-US" sz="1600" dirty="0" smtClean="0"/>
              <a:t>: </a:t>
            </a:r>
            <a:r>
              <a:rPr lang="en-US" sz="1600" b="1" dirty="0" smtClean="0"/>
              <a:t>CBL2015</a:t>
            </a:r>
            <a:endParaRPr lang="en-US" sz="1600" b="1" dirty="0"/>
          </a:p>
        </p:txBody>
      </p:sp>
      <p:graphicFrame>
        <p:nvGraphicFramePr>
          <p:cNvPr id="5" name="Table 4"/>
          <p:cNvGraphicFramePr>
            <a:graphicFrameLocks noGrp="1"/>
          </p:cNvGraphicFramePr>
          <p:nvPr>
            <p:extLst>
              <p:ext uri="{D42A27DB-BD31-4B8C-83A1-F6EECF244321}">
                <p14:modId xmlns:p14="http://schemas.microsoft.com/office/powerpoint/2010/main" val="137027741"/>
              </p:ext>
            </p:extLst>
          </p:nvPr>
        </p:nvGraphicFramePr>
        <p:xfrm>
          <a:off x="350557" y="2590970"/>
          <a:ext cx="3611843" cy="623740"/>
        </p:xfrm>
        <a:graphic>
          <a:graphicData uri="http://schemas.openxmlformats.org/drawingml/2006/table">
            <a:tbl>
              <a:tblPr firstRow="1" bandRow="1" bandCol="1">
                <a:tableStyleId>{5940675A-B579-460E-94D1-54222C63F5DA}</a:tableStyleId>
              </a:tblPr>
              <a:tblGrid>
                <a:gridCol w="1163137"/>
                <a:gridCol w="1098284"/>
                <a:gridCol w="1350422"/>
              </a:tblGrid>
              <a:tr h="233510">
                <a:tc>
                  <a:txBody>
                    <a:bodyPr/>
                    <a:lstStyle/>
                    <a:p>
                      <a:r>
                        <a:rPr lang="en-US" sz="1100" dirty="0" err="1" smtClean="0">
                          <a:latin typeface="+mn-lt"/>
                          <a:cs typeface="Consolas"/>
                        </a:rPr>
                        <a:t>CustomerID</a:t>
                      </a:r>
                      <a:endParaRPr lang="en-US" sz="1100" dirty="0">
                        <a:latin typeface="+mn-lt"/>
                        <a:cs typeface="Consolas"/>
                      </a:endParaRPr>
                    </a:p>
                  </a:txBody>
                  <a:tcPr>
                    <a:solidFill>
                      <a:schemeClr val="bg1">
                        <a:lumMod val="85000"/>
                      </a:schemeClr>
                    </a:solidFill>
                  </a:tcPr>
                </a:tc>
                <a:tc>
                  <a:txBody>
                    <a:bodyPr/>
                    <a:lstStyle/>
                    <a:p>
                      <a:r>
                        <a:rPr lang="en-US" sz="1100" dirty="0" smtClean="0">
                          <a:latin typeface="+mn-lt"/>
                          <a:cs typeface="Consolas"/>
                        </a:rPr>
                        <a:t>Name</a:t>
                      </a:r>
                      <a:endParaRPr lang="en-US" sz="1100" dirty="0">
                        <a:latin typeface="+mn-lt"/>
                        <a:cs typeface="Consolas"/>
                      </a:endParaRPr>
                    </a:p>
                  </a:txBody>
                  <a:tcPr>
                    <a:solidFill>
                      <a:schemeClr val="bg1">
                        <a:lumMod val="85000"/>
                      </a:schemeClr>
                    </a:solidFill>
                  </a:tcPr>
                </a:tc>
                <a:tc>
                  <a:txBody>
                    <a:bodyPr/>
                    <a:lstStyle/>
                    <a:p>
                      <a:r>
                        <a:rPr lang="en-US" sz="1100" dirty="0" smtClean="0">
                          <a:latin typeface="+mn-lt"/>
                          <a:cs typeface="Consolas"/>
                        </a:rPr>
                        <a:t>DOB</a:t>
                      </a:r>
                      <a:endParaRPr lang="en-US" sz="1100" dirty="0">
                        <a:latin typeface="+mn-lt"/>
                        <a:cs typeface="Consolas"/>
                      </a:endParaRPr>
                    </a:p>
                  </a:txBody>
                  <a:tcPr>
                    <a:solidFill>
                      <a:schemeClr val="bg1">
                        <a:lumMod val="85000"/>
                      </a:schemeClr>
                    </a:solidFill>
                  </a:tcPr>
                </a:tc>
              </a:tr>
              <a:tr h="364660">
                <a:tc>
                  <a:txBody>
                    <a:bodyPr/>
                    <a:lstStyle/>
                    <a:p>
                      <a:r>
                        <a:rPr lang="en-US" sz="1100" dirty="0" smtClean="0">
                          <a:latin typeface="+mn-lt"/>
                          <a:cs typeface="Consolas"/>
                        </a:rPr>
                        <a:t>CBL2015</a:t>
                      </a:r>
                      <a:endParaRPr lang="en-US" sz="1100" dirty="0">
                        <a:latin typeface="+mn-lt"/>
                        <a:cs typeface="Consolas"/>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dirty="0" smtClean="0">
                          <a:latin typeface="+mn-lt"/>
                          <a:cs typeface="Consolas"/>
                        </a:rPr>
                        <a:t>Jane Smith</a:t>
                      </a:r>
                    </a:p>
                  </a:txBody>
                  <a:tcPr/>
                </a:tc>
                <a:tc>
                  <a:txBody>
                    <a:bodyPr/>
                    <a:lstStyle/>
                    <a:p>
                      <a:r>
                        <a:rPr lang="en-US" sz="1100" dirty="0" smtClean="0">
                          <a:latin typeface="+mn-lt"/>
                          <a:cs typeface="Consolas"/>
                        </a:rPr>
                        <a:t>1990-01-30</a:t>
                      </a:r>
                      <a:endParaRPr lang="en-US" sz="1100" dirty="0">
                        <a:latin typeface="+mn-lt"/>
                        <a:cs typeface="Consolas"/>
                      </a:endParaRPr>
                    </a:p>
                  </a:txBody>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478910871"/>
              </p:ext>
            </p:extLst>
          </p:nvPr>
        </p:nvGraphicFramePr>
        <p:xfrm>
          <a:off x="2359678" y="675873"/>
          <a:ext cx="2913344" cy="1372822"/>
        </p:xfrm>
        <a:graphic>
          <a:graphicData uri="http://schemas.openxmlformats.org/drawingml/2006/table">
            <a:tbl>
              <a:tblPr firstRow="1" bandRow="1" bandCol="1">
                <a:tableStyleId>{5940675A-B579-460E-94D1-54222C63F5DA}</a:tableStyleId>
              </a:tblPr>
              <a:tblGrid>
                <a:gridCol w="768739"/>
                <a:gridCol w="584445"/>
                <a:gridCol w="764275"/>
                <a:gridCol w="795885"/>
              </a:tblGrid>
              <a:tr h="302919">
                <a:tc>
                  <a:txBody>
                    <a:bodyPr/>
                    <a:lstStyle/>
                    <a:p>
                      <a:r>
                        <a:rPr lang="en-US" sz="1100" dirty="0" err="1" smtClean="0">
                          <a:latin typeface="+mn-lt"/>
                          <a:cs typeface="Consolas"/>
                        </a:rPr>
                        <a:t>CustomerID</a:t>
                      </a:r>
                      <a:endParaRPr lang="en-US" sz="1100" dirty="0">
                        <a:latin typeface="+mn-lt"/>
                        <a:cs typeface="Consolas"/>
                      </a:endParaRPr>
                    </a:p>
                  </a:txBody>
                  <a:tcPr>
                    <a:solidFill>
                      <a:schemeClr val="bg1">
                        <a:lumMod val="85000"/>
                      </a:schemeClr>
                    </a:solidFill>
                  </a:tcPr>
                </a:tc>
                <a:tc>
                  <a:txBody>
                    <a:bodyPr/>
                    <a:lstStyle/>
                    <a:p>
                      <a:r>
                        <a:rPr lang="en-US" sz="1100" dirty="0" smtClean="0">
                          <a:latin typeface="+mn-lt"/>
                          <a:cs typeface="Consolas"/>
                        </a:rPr>
                        <a:t>Type</a:t>
                      </a:r>
                      <a:endParaRPr lang="en-US" sz="1100" dirty="0">
                        <a:latin typeface="+mn-lt"/>
                        <a:cs typeface="Consolas"/>
                      </a:endParaRPr>
                    </a:p>
                  </a:txBody>
                  <a:tcPr>
                    <a:solidFill>
                      <a:schemeClr val="bg1">
                        <a:lumMod val="85000"/>
                      </a:schemeClr>
                    </a:solidFill>
                  </a:tcPr>
                </a:tc>
                <a:tc>
                  <a:txBody>
                    <a:bodyPr/>
                    <a:lstStyle/>
                    <a:p>
                      <a:r>
                        <a:rPr lang="en-US" sz="1100" dirty="0" err="1" smtClean="0">
                          <a:latin typeface="+mn-lt"/>
                          <a:cs typeface="Consolas"/>
                        </a:rPr>
                        <a:t>Cardnum</a:t>
                      </a:r>
                      <a:endParaRPr lang="en-US" sz="1100" dirty="0">
                        <a:latin typeface="+mn-lt"/>
                        <a:cs typeface="Consolas"/>
                      </a:endParaRPr>
                    </a:p>
                  </a:txBody>
                  <a:tcPr>
                    <a:solidFill>
                      <a:schemeClr val="bg1">
                        <a:lumMod val="85000"/>
                      </a:schemeClr>
                    </a:solidFill>
                  </a:tcPr>
                </a:tc>
                <a:tc>
                  <a:txBody>
                    <a:bodyPr/>
                    <a:lstStyle/>
                    <a:p>
                      <a:r>
                        <a:rPr lang="en-US" sz="1100" dirty="0" smtClean="0">
                          <a:latin typeface="+mn-lt"/>
                          <a:cs typeface="Consolas"/>
                        </a:rPr>
                        <a:t>Expiry</a:t>
                      </a:r>
                      <a:endParaRPr lang="en-US" sz="1100" dirty="0">
                        <a:latin typeface="+mn-lt"/>
                        <a:cs typeface="Consolas"/>
                      </a:endParaRPr>
                    </a:p>
                  </a:txBody>
                  <a:tcPr>
                    <a:solidFill>
                      <a:schemeClr val="bg1">
                        <a:lumMod val="85000"/>
                      </a:schemeClr>
                    </a:solidFill>
                  </a:tcPr>
                </a:tc>
              </a:tr>
              <a:tr h="473051">
                <a:tc>
                  <a:txBody>
                    <a:bodyPr/>
                    <a:lstStyle/>
                    <a:p>
                      <a:r>
                        <a:rPr lang="en-US" sz="1100" dirty="0" smtClean="0">
                          <a:latin typeface="+mn-lt"/>
                          <a:cs typeface="Consolas"/>
                        </a:rPr>
                        <a:t>CBL2015</a:t>
                      </a:r>
                      <a:endParaRPr lang="en-US" sz="1100" dirty="0">
                        <a:latin typeface="+mn-lt"/>
                        <a:cs typeface="Consolas"/>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dirty="0" smtClean="0">
                          <a:latin typeface="+mn-lt"/>
                          <a:cs typeface="Consolas"/>
                        </a:rPr>
                        <a:t>visa</a:t>
                      </a:r>
                    </a:p>
                  </a:txBody>
                  <a:tcPr/>
                </a:tc>
                <a:tc>
                  <a:txBody>
                    <a:bodyPr/>
                    <a:lstStyle/>
                    <a:p>
                      <a:r>
                        <a:rPr lang="en-US" sz="1100" dirty="0" smtClean="0">
                          <a:latin typeface="+mn-lt"/>
                          <a:cs typeface="Consolas"/>
                        </a:rPr>
                        <a:t>5827…</a:t>
                      </a:r>
                      <a:endParaRPr lang="en-US" sz="1100" dirty="0">
                        <a:latin typeface="+mn-lt"/>
                        <a:cs typeface="Consolas"/>
                      </a:endParaRPr>
                    </a:p>
                  </a:txBody>
                  <a:tcPr/>
                </a:tc>
                <a:tc>
                  <a:txBody>
                    <a:bodyPr/>
                    <a:lstStyle/>
                    <a:p>
                      <a:r>
                        <a:rPr lang="en-US" sz="1100" dirty="0" smtClean="0">
                          <a:latin typeface="+mn-lt"/>
                          <a:cs typeface="Consolas"/>
                        </a:rPr>
                        <a:t>2019-03</a:t>
                      </a:r>
                      <a:endParaRPr lang="en-US" sz="1100" dirty="0">
                        <a:latin typeface="+mn-lt"/>
                        <a:cs typeface="Consolas"/>
                      </a:endParaRPr>
                    </a:p>
                  </a:txBody>
                  <a:tcPr/>
                </a:tc>
              </a:tr>
              <a:tr h="473051">
                <a:tc>
                  <a:txBody>
                    <a:bodyPr/>
                    <a:lstStyle/>
                    <a:p>
                      <a:r>
                        <a:rPr lang="en-US" sz="1100" dirty="0" smtClean="0">
                          <a:latin typeface="+mn-lt"/>
                          <a:cs typeface="Consolas"/>
                        </a:rPr>
                        <a:t>CBL2015</a:t>
                      </a:r>
                      <a:endParaRPr lang="en-US" sz="1100" dirty="0">
                        <a:latin typeface="+mn-lt"/>
                        <a:cs typeface="Consolas"/>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dirty="0" smtClean="0">
                          <a:latin typeface="+mn-lt"/>
                          <a:cs typeface="Consolas"/>
                        </a:rPr>
                        <a:t>master</a:t>
                      </a:r>
                    </a:p>
                  </a:txBody>
                  <a:tcPr/>
                </a:tc>
                <a:tc>
                  <a:txBody>
                    <a:bodyPr/>
                    <a:lstStyle/>
                    <a:p>
                      <a:r>
                        <a:rPr lang="en-US" sz="1100" dirty="0" smtClean="0">
                          <a:latin typeface="+mn-lt"/>
                          <a:cs typeface="Consolas"/>
                        </a:rPr>
                        <a:t>6274…</a:t>
                      </a:r>
                      <a:endParaRPr lang="en-US" sz="1100" dirty="0">
                        <a:latin typeface="+mn-lt"/>
                        <a:cs typeface="Consolas"/>
                      </a:endParaRPr>
                    </a:p>
                  </a:txBody>
                  <a:tcPr/>
                </a:tc>
                <a:tc>
                  <a:txBody>
                    <a:bodyPr/>
                    <a:lstStyle/>
                    <a:p>
                      <a:r>
                        <a:rPr lang="en-US" sz="1100" dirty="0" smtClean="0">
                          <a:latin typeface="+mn-lt"/>
                          <a:cs typeface="Consolas"/>
                        </a:rPr>
                        <a:t>2018-12</a:t>
                      </a:r>
                      <a:endParaRPr lang="en-US" sz="1100" dirty="0">
                        <a:latin typeface="+mn-lt"/>
                        <a:cs typeface="Consolas"/>
                      </a:endParaRPr>
                    </a:p>
                  </a:txBody>
                  <a:tcPr/>
                </a:tc>
              </a:tr>
            </a:tbl>
          </a:graphicData>
        </a:graphic>
      </p:graphicFrame>
      <p:cxnSp>
        <p:nvCxnSpPr>
          <p:cNvPr id="7" name="Straight Connector 6"/>
          <p:cNvCxnSpPr>
            <a:endCxn id="6" idx="2"/>
          </p:cNvCxnSpPr>
          <p:nvPr/>
        </p:nvCxnSpPr>
        <p:spPr>
          <a:xfrm flipV="1">
            <a:off x="2311400" y="2048695"/>
            <a:ext cx="1504950" cy="542275"/>
          </a:xfrm>
          <a:prstGeom prst="line">
            <a:avLst/>
          </a:prstGeom>
          <a:ln w="12700" cmpd="sng">
            <a:solidFill>
              <a:schemeClr val="tx1"/>
            </a:solidFill>
            <a:headEnd type="none"/>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10" name="Table 9"/>
          <p:cNvGraphicFramePr>
            <a:graphicFrameLocks noGrp="1"/>
          </p:cNvGraphicFramePr>
          <p:nvPr>
            <p:extLst>
              <p:ext uri="{D42A27DB-BD31-4B8C-83A1-F6EECF244321}">
                <p14:modId xmlns:p14="http://schemas.microsoft.com/office/powerpoint/2010/main" val="1302940276"/>
              </p:ext>
            </p:extLst>
          </p:nvPr>
        </p:nvGraphicFramePr>
        <p:xfrm>
          <a:off x="2512078" y="3757930"/>
          <a:ext cx="2580622" cy="1249021"/>
        </p:xfrm>
        <a:graphic>
          <a:graphicData uri="http://schemas.openxmlformats.org/drawingml/2006/table">
            <a:tbl>
              <a:tblPr firstRow="1" bandRow="1" bandCol="1">
                <a:tableStyleId>{5940675A-B579-460E-94D1-54222C63F5DA}</a:tableStyleId>
              </a:tblPr>
              <a:tblGrid>
                <a:gridCol w="904222"/>
                <a:gridCol w="812800"/>
                <a:gridCol w="863600"/>
              </a:tblGrid>
              <a:tr h="302919">
                <a:tc>
                  <a:txBody>
                    <a:bodyPr/>
                    <a:lstStyle/>
                    <a:p>
                      <a:r>
                        <a:rPr lang="en-US" sz="1100" dirty="0" err="1" smtClean="0">
                          <a:latin typeface="+mn-lt"/>
                          <a:cs typeface="Consolas"/>
                        </a:rPr>
                        <a:t>CustomerID</a:t>
                      </a:r>
                      <a:endParaRPr lang="en-US" sz="1100" dirty="0">
                        <a:latin typeface="+mn-lt"/>
                        <a:cs typeface="Consolas"/>
                      </a:endParaRPr>
                    </a:p>
                  </a:txBody>
                  <a:tcPr>
                    <a:solidFill>
                      <a:schemeClr val="bg1">
                        <a:lumMod val="85000"/>
                      </a:schemeClr>
                    </a:solidFill>
                  </a:tcPr>
                </a:tc>
                <a:tc>
                  <a:txBody>
                    <a:bodyPr/>
                    <a:lstStyle/>
                    <a:p>
                      <a:r>
                        <a:rPr lang="en-US" sz="1100" dirty="0" err="1" smtClean="0">
                          <a:latin typeface="+mn-lt"/>
                          <a:cs typeface="Consolas"/>
                        </a:rPr>
                        <a:t>ConnId</a:t>
                      </a:r>
                      <a:endParaRPr lang="en-US" sz="1100" dirty="0">
                        <a:latin typeface="+mn-lt"/>
                        <a:cs typeface="Consolas"/>
                      </a:endParaRPr>
                    </a:p>
                  </a:txBody>
                  <a:tcPr>
                    <a:solidFill>
                      <a:schemeClr val="bg1">
                        <a:lumMod val="85000"/>
                      </a:schemeClr>
                    </a:solidFill>
                  </a:tcPr>
                </a:tc>
                <a:tc>
                  <a:txBody>
                    <a:bodyPr/>
                    <a:lstStyle/>
                    <a:p>
                      <a:r>
                        <a:rPr lang="en-US" sz="1100" dirty="0" smtClean="0">
                          <a:latin typeface="+mn-lt"/>
                          <a:cs typeface="Consolas"/>
                        </a:rPr>
                        <a:t>Name</a:t>
                      </a:r>
                      <a:endParaRPr lang="en-US" sz="1100" dirty="0">
                        <a:latin typeface="+mn-lt"/>
                        <a:cs typeface="Consolas"/>
                      </a:endParaRPr>
                    </a:p>
                  </a:txBody>
                  <a:tcPr>
                    <a:solidFill>
                      <a:schemeClr val="bg1">
                        <a:lumMod val="85000"/>
                      </a:schemeClr>
                    </a:solidFill>
                  </a:tcPr>
                </a:tc>
              </a:tr>
              <a:tr h="473051">
                <a:tc>
                  <a:txBody>
                    <a:bodyPr/>
                    <a:lstStyle/>
                    <a:p>
                      <a:r>
                        <a:rPr lang="en-US" sz="1100" dirty="0" smtClean="0">
                          <a:latin typeface="+mn-lt"/>
                          <a:cs typeface="Consolas"/>
                        </a:rPr>
                        <a:t>CBL2015</a:t>
                      </a:r>
                      <a:endParaRPr lang="en-US" sz="1100" dirty="0">
                        <a:latin typeface="+mn-lt"/>
                        <a:cs typeface="Consolas"/>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dirty="0" smtClean="0">
                          <a:latin typeface="+mn-lt"/>
                          <a:cs typeface="Consolas"/>
                        </a:rPr>
                        <a:t>XYZ987</a:t>
                      </a:r>
                    </a:p>
                  </a:txBody>
                  <a:tcPr/>
                </a:tc>
                <a:tc>
                  <a:txBody>
                    <a:bodyPr/>
                    <a:lstStyle/>
                    <a:p>
                      <a:r>
                        <a:rPr lang="en-US" sz="1100" dirty="0" smtClean="0">
                          <a:latin typeface="+mn-lt"/>
                          <a:cs typeface="Consolas"/>
                        </a:rPr>
                        <a:t>Joe Smith</a:t>
                      </a:r>
                      <a:endParaRPr lang="en-US" sz="1100" dirty="0">
                        <a:latin typeface="+mn-lt"/>
                        <a:cs typeface="Consolas"/>
                      </a:endParaRPr>
                    </a:p>
                  </a:txBody>
                  <a:tcPr/>
                </a:tc>
              </a:tr>
              <a:tr h="473051">
                <a:tc>
                  <a:txBody>
                    <a:bodyPr/>
                    <a:lstStyle/>
                    <a:p>
                      <a:r>
                        <a:rPr lang="en-US" sz="1100" dirty="0" smtClean="0">
                          <a:latin typeface="+mn-lt"/>
                          <a:cs typeface="Consolas"/>
                        </a:rPr>
                        <a:t>CBL2015</a:t>
                      </a:r>
                      <a:endParaRPr lang="en-US" sz="1100" dirty="0">
                        <a:latin typeface="+mn-lt"/>
                        <a:cs typeface="Consolas"/>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dirty="0" smtClean="0">
                          <a:latin typeface="+mn-lt"/>
                          <a:cs typeface="Consolas"/>
                        </a:rPr>
                        <a:t>SKR007</a:t>
                      </a:r>
                    </a:p>
                  </a:txBody>
                  <a:tcPr/>
                </a:tc>
                <a:tc>
                  <a:txBody>
                    <a:bodyPr/>
                    <a:lstStyle/>
                    <a:p>
                      <a:r>
                        <a:rPr lang="en-US" sz="1100" dirty="0" smtClean="0">
                          <a:latin typeface="+mn-lt"/>
                          <a:cs typeface="Consolas"/>
                        </a:rPr>
                        <a:t>Sam Smith</a:t>
                      </a:r>
                      <a:endParaRPr lang="en-US" sz="1100" dirty="0">
                        <a:latin typeface="+mn-lt"/>
                        <a:cs typeface="Consolas"/>
                      </a:endParaRPr>
                    </a:p>
                  </a:txBody>
                  <a:tcPr/>
                </a:tc>
              </a:tr>
            </a:tbl>
          </a:graphicData>
        </a:graphic>
      </p:graphicFrame>
      <p:cxnSp>
        <p:nvCxnSpPr>
          <p:cNvPr id="11" name="Straight Connector 10"/>
          <p:cNvCxnSpPr>
            <a:stCxn id="5" idx="2"/>
            <a:endCxn id="10" idx="0"/>
          </p:cNvCxnSpPr>
          <p:nvPr/>
        </p:nvCxnSpPr>
        <p:spPr>
          <a:xfrm>
            <a:off x="2156478" y="3214710"/>
            <a:ext cx="1645911" cy="543220"/>
          </a:xfrm>
          <a:prstGeom prst="line">
            <a:avLst/>
          </a:prstGeom>
          <a:ln w="12700" cmpd="sng">
            <a:solidFill>
              <a:schemeClr val="tx1"/>
            </a:solidFill>
            <a:headEnd type="none"/>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15" name="Table 14"/>
          <p:cNvGraphicFramePr>
            <a:graphicFrameLocks noGrp="1"/>
          </p:cNvGraphicFramePr>
          <p:nvPr>
            <p:extLst>
              <p:ext uri="{D42A27DB-BD31-4B8C-83A1-F6EECF244321}">
                <p14:modId xmlns:p14="http://schemas.microsoft.com/office/powerpoint/2010/main" val="2545611874"/>
              </p:ext>
            </p:extLst>
          </p:nvPr>
        </p:nvGraphicFramePr>
        <p:xfrm>
          <a:off x="152446" y="3704188"/>
          <a:ext cx="2247854" cy="900406"/>
        </p:xfrm>
        <a:graphic>
          <a:graphicData uri="http://schemas.openxmlformats.org/drawingml/2006/table">
            <a:tbl>
              <a:tblPr firstRow="1" bandRow="1" bandCol="1">
                <a:tableStyleId>{5940675A-B579-460E-94D1-54222C63F5DA}</a:tableStyleId>
              </a:tblPr>
              <a:tblGrid>
                <a:gridCol w="914354"/>
                <a:gridCol w="647700"/>
                <a:gridCol w="685800"/>
              </a:tblGrid>
              <a:tr h="205337">
                <a:tc>
                  <a:txBody>
                    <a:bodyPr/>
                    <a:lstStyle/>
                    <a:p>
                      <a:r>
                        <a:rPr lang="en-US" sz="1100" dirty="0" err="1" smtClean="0">
                          <a:latin typeface="+mn-lt"/>
                          <a:cs typeface="Consolas"/>
                        </a:rPr>
                        <a:t>CustomerID</a:t>
                      </a:r>
                      <a:endParaRPr lang="en-US" sz="1100" dirty="0">
                        <a:latin typeface="+mn-lt"/>
                        <a:cs typeface="Consolas"/>
                      </a:endParaRPr>
                    </a:p>
                  </a:txBody>
                  <a:tcPr>
                    <a:solidFill>
                      <a:schemeClr val="bg1">
                        <a:lumMod val="85000"/>
                      </a:schemeClr>
                    </a:solidFill>
                  </a:tcPr>
                </a:tc>
                <a:tc>
                  <a:txBody>
                    <a:bodyPr/>
                    <a:lstStyle/>
                    <a:p>
                      <a:r>
                        <a:rPr lang="en-US" sz="1100" dirty="0" smtClean="0">
                          <a:latin typeface="+mn-lt"/>
                          <a:cs typeface="Consolas"/>
                        </a:rPr>
                        <a:t>item</a:t>
                      </a:r>
                      <a:endParaRPr lang="en-US" sz="1100" dirty="0">
                        <a:latin typeface="+mn-lt"/>
                        <a:cs typeface="Consolas"/>
                      </a:endParaRPr>
                    </a:p>
                  </a:txBody>
                  <a:tcPr>
                    <a:solidFill>
                      <a:schemeClr val="bg1">
                        <a:lumMod val="85000"/>
                      </a:schemeClr>
                    </a:solidFill>
                  </a:tcPr>
                </a:tc>
                <a:tc>
                  <a:txBody>
                    <a:bodyPr/>
                    <a:lstStyle/>
                    <a:p>
                      <a:r>
                        <a:rPr lang="en-US" sz="1100" dirty="0" err="1" smtClean="0">
                          <a:latin typeface="+mn-lt"/>
                          <a:cs typeface="Consolas"/>
                        </a:rPr>
                        <a:t>amt</a:t>
                      </a:r>
                      <a:endParaRPr lang="en-US" sz="1100" dirty="0">
                        <a:latin typeface="+mn-lt"/>
                        <a:cs typeface="Consolas"/>
                      </a:endParaRPr>
                    </a:p>
                  </a:txBody>
                  <a:tcPr>
                    <a:solidFill>
                      <a:schemeClr val="bg1">
                        <a:lumMod val="85000"/>
                      </a:schemeClr>
                    </a:solidFill>
                  </a:tcPr>
                </a:tc>
              </a:tr>
              <a:tr h="320663">
                <a:tc>
                  <a:txBody>
                    <a:bodyPr/>
                    <a:lstStyle/>
                    <a:p>
                      <a:r>
                        <a:rPr lang="en-US" sz="1100" dirty="0" smtClean="0">
                          <a:latin typeface="+mn-lt"/>
                          <a:cs typeface="Consolas"/>
                        </a:rPr>
                        <a:t>CBL2015</a:t>
                      </a:r>
                      <a:endParaRPr lang="en-US" sz="1100" dirty="0">
                        <a:latin typeface="+mn-lt"/>
                        <a:cs typeface="Consolas"/>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dirty="0" smtClean="0">
                          <a:latin typeface="+mn-lt"/>
                          <a:cs typeface="Consolas"/>
                        </a:rPr>
                        <a:t>mac</a:t>
                      </a:r>
                      <a:endParaRPr lang="en-US" sz="1100" dirty="0" smtClean="0">
                        <a:latin typeface="+mn-lt"/>
                        <a:cs typeface="Consolas"/>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dirty="0" smtClean="0">
                          <a:latin typeface="+mn-lt"/>
                          <a:cs typeface="Consolas"/>
                        </a:rPr>
                        <a:t>2823.52</a:t>
                      </a:r>
                      <a:endParaRPr lang="en-US" sz="1100" dirty="0" smtClean="0">
                        <a:latin typeface="+mn-lt"/>
                        <a:cs typeface="Consolas"/>
                      </a:endParaRPr>
                    </a:p>
                  </a:txBody>
                  <a:tcPr/>
                </a:tc>
              </a:tr>
              <a:tr h="320663">
                <a:tc>
                  <a:txBody>
                    <a:bodyPr/>
                    <a:lstStyle/>
                    <a:p>
                      <a:r>
                        <a:rPr lang="en-US" sz="1100" dirty="0" smtClean="0">
                          <a:latin typeface="+mn-lt"/>
                          <a:cs typeface="Consolas"/>
                        </a:rPr>
                        <a:t>CBL2015</a:t>
                      </a:r>
                      <a:endParaRPr lang="en-US" sz="1100" dirty="0">
                        <a:latin typeface="+mn-lt"/>
                        <a:cs typeface="Consolas"/>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dirty="0" smtClean="0">
                          <a:latin typeface="+mn-lt"/>
                          <a:cs typeface="Consolas"/>
                        </a:rPr>
                        <a:t>ipad2</a:t>
                      </a:r>
                      <a:endParaRPr lang="en-US" sz="1100" dirty="0" smtClean="0">
                        <a:latin typeface="+mn-lt"/>
                        <a:cs typeface="Consolas"/>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dirty="0" smtClean="0">
                          <a:latin typeface="+mn-lt"/>
                          <a:cs typeface="Consolas"/>
                        </a:rPr>
                        <a:t>623.52</a:t>
                      </a:r>
                      <a:endParaRPr lang="en-US" sz="1100" dirty="0" smtClean="0">
                        <a:latin typeface="+mn-lt"/>
                        <a:cs typeface="Consolas"/>
                      </a:endParaRPr>
                    </a:p>
                  </a:txBody>
                  <a:tcPr/>
                </a:tc>
              </a:tr>
            </a:tbl>
          </a:graphicData>
        </a:graphic>
      </p:graphicFrame>
      <p:cxnSp>
        <p:nvCxnSpPr>
          <p:cNvPr id="16" name="Straight Connector 15"/>
          <p:cNvCxnSpPr>
            <a:stCxn id="5" idx="2"/>
            <a:endCxn id="15" idx="0"/>
          </p:cNvCxnSpPr>
          <p:nvPr/>
        </p:nvCxnSpPr>
        <p:spPr>
          <a:xfrm flipH="1">
            <a:off x="1276373" y="3214710"/>
            <a:ext cx="880105" cy="489478"/>
          </a:xfrm>
          <a:prstGeom prst="line">
            <a:avLst/>
          </a:prstGeom>
          <a:ln w="12700" cmpd="sng">
            <a:solidFill>
              <a:schemeClr val="tx1"/>
            </a:solidFill>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a:endCxn id="25" idx="2"/>
          </p:cNvCxnSpPr>
          <p:nvPr/>
        </p:nvCxnSpPr>
        <p:spPr>
          <a:xfrm flipH="1" flipV="1">
            <a:off x="1126517" y="1987124"/>
            <a:ext cx="1184884" cy="603847"/>
          </a:xfrm>
          <a:prstGeom prst="line">
            <a:avLst/>
          </a:prstGeom>
          <a:ln w="12700" cmpd="sng">
            <a:solidFill>
              <a:schemeClr val="tx1"/>
            </a:solidFill>
            <a:headEnd type="none"/>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25" name="Table 24"/>
          <p:cNvGraphicFramePr>
            <a:graphicFrameLocks noGrp="1"/>
          </p:cNvGraphicFramePr>
          <p:nvPr>
            <p:extLst>
              <p:ext uri="{D42A27DB-BD31-4B8C-83A1-F6EECF244321}">
                <p14:modId xmlns:p14="http://schemas.microsoft.com/office/powerpoint/2010/main" val="3027291325"/>
              </p:ext>
            </p:extLst>
          </p:nvPr>
        </p:nvGraphicFramePr>
        <p:xfrm>
          <a:off x="96556" y="738103"/>
          <a:ext cx="2059922" cy="1249021"/>
        </p:xfrm>
        <a:graphic>
          <a:graphicData uri="http://schemas.openxmlformats.org/drawingml/2006/table">
            <a:tbl>
              <a:tblPr firstRow="1" bandRow="1" bandCol="1">
                <a:tableStyleId>{5940675A-B579-460E-94D1-54222C63F5DA}</a:tableStyleId>
              </a:tblPr>
              <a:tblGrid>
                <a:gridCol w="767043"/>
                <a:gridCol w="622300"/>
                <a:gridCol w="670579"/>
              </a:tblGrid>
              <a:tr h="302919">
                <a:tc>
                  <a:txBody>
                    <a:bodyPr/>
                    <a:lstStyle/>
                    <a:p>
                      <a:r>
                        <a:rPr lang="en-US" sz="900" dirty="0" err="1" smtClean="0">
                          <a:latin typeface="+mn-lt"/>
                          <a:cs typeface="Consolas"/>
                        </a:rPr>
                        <a:t>CustomerID</a:t>
                      </a:r>
                      <a:endParaRPr lang="en-US" sz="900" dirty="0">
                        <a:latin typeface="+mn-lt"/>
                        <a:cs typeface="Consolas"/>
                      </a:endParaRPr>
                    </a:p>
                  </a:txBody>
                  <a:tcPr>
                    <a:solidFill>
                      <a:schemeClr val="bg1">
                        <a:lumMod val="85000"/>
                      </a:schemeClr>
                    </a:solidFill>
                  </a:tcPr>
                </a:tc>
                <a:tc>
                  <a:txBody>
                    <a:bodyPr/>
                    <a:lstStyle/>
                    <a:p>
                      <a:r>
                        <a:rPr lang="en-US" sz="900" dirty="0" err="1" smtClean="0">
                          <a:latin typeface="+mn-lt"/>
                          <a:cs typeface="Consolas"/>
                        </a:rPr>
                        <a:t>ConnId</a:t>
                      </a:r>
                      <a:endParaRPr lang="en-US" sz="900" dirty="0">
                        <a:latin typeface="+mn-lt"/>
                        <a:cs typeface="Consolas"/>
                      </a:endParaRPr>
                    </a:p>
                  </a:txBody>
                  <a:tcPr>
                    <a:solidFill>
                      <a:schemeClr val="bg1">
                        <a:lumMod val="85000"/>
                      </a:schemeClr>
                    </a:solidFill>
                  </a:tcPr>
                </a:tc>
                <a:tc>
                  <a:txBody>
                    <a:bodyPr/>
                    <a:lstStyle/>
                    <a:p>
                      <a:r>
                        <a:rPr lang="en-US" sz="900" dirty="0" smtClean="0">
                          <a:latin typeface="+mn-lt"/>
                          <a:cs typeface="Consolas"/>
                        </a:rPr>
                        <a:t>Name</a:t>
                      </a:r>
                      <a:endParaRPr lang="en-US" sz="900" dirty="0">
                        <a:latin typeface="+mn-lt"/>
                        <a:cs typeface="Consolas"/>
                      </a:endParaRPr>
                    </a:p>
                  </a:txBody>
                  <a:tcPr>
                    <a:solidFill>
                      <a:schemeClr val="bg1">
                        <a:lumMod val="85000"/>
                      </a:schemeClr>
                    </a:solidFill>
                  </a:tcPr>
                </a:tc>
              </a:tr>
              <a:tr h="473051">
                <a:tc>
                  <a:txBody>
                    <a:bodyPr/>
                    <a:lstStyle/>
                    <a:p>
                      <a:r>
                        <a:rPr lang="en-US" sz="900" dirty="0" smtClean="0">
                          <a:latin typeface="+mn-lt"/>
                          <a:cs typeface="Consolas"/>
                        </a:rPr>
                        <a:t>CBL2015</a:t>
                      </a:r>
                      <a:endParaRPr lang="en-US" sz="900" dirty="0">
                        <a:latin typeface="+mn-lt"/>
                        <a:cs typeface="Consolas"/>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900" dirty="0" smtClean="0">
                          <a:latin typeface="+mn-lt"/>
                          <a:cs typeface="Consolas"/>
                        </a:rPr>
                        <a:t>XYZ987</a:t>
                      </a:r>
                    </a:p>
                  </a:txBody>
                  <a:tcPr/>
                </a:tc>
                <a:tc>
                  <a:txBody>
                    <a:bodyPr/>
                    <a:lstStyle/>
                    <a:p>
                      <a:r>
                        <a:rPr lang="en-US" sz="900" dirty="0" smtClean="0">
                          <a:latin typeface="+mn-lt"/>
                          <a:cs typeface="Consolas"/>
                        </a:rPr>
                        <a:t>Joe Smith</a:t>
                      </a:r>
                      <a:endParaRPr lang="en-US" sz="900" dirty="0">
                        <a:latin typeface="+mn-lt"/>
                        <a:cs typeface="Consolas"/>
                      </a:endParaRPr>
                    </a:p>
                  </a:txBody>
                  <a:tcPr/>
                </a:tc>
              </a:tr>
              <a:tr h="473051">
                <a:tc>
                  <a:txBody>
                    <a:bodyPr/>
                    <a:lstStyle/>
                    <a:p>
                      <a:r>
                        <a:rPr lang="en-US" sz="900" dirty="0" smtClean="0">
                          <a:latin typeface="+mn-lt"/>
                          <a:cs typeface="Consolas"/>
                        </a:rPr>
                        <a:t>CBL2015</a:t>
                      </a:r>
                      <a:endParaRPr lang="en-US" sz="900" dirty="0">
                        <a:latin typeface="+mn-lt"/>
                        <a:cs typeface="Consolas"/>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900" dirty="0" smtClean="0">
                          <a:latin typeface="+mn-lt"/>
                          <a:cs typeface="Consolas"/>
                        </a:rPr>
                        <a:t>SKR007</a:t>
                      </a:r>
                    </a:p>
                  </a:txBody>
                  <a:tcPr/>
                </a:tc>
                <a:tc>
                  <a:txBody>
                    <a:bodyPr/>
                    <a:lstStyle/>
                    <a:p>
                      <a:r>
                        <a:rPr lang="en-US" sz="900" dirty="0" smtClean="0">
                          <a:latin typeface="+mn-lt"/>
                          <a:cs typeface="Consolas"/>
                        </a:rPr>
                        <a:t>Sam Smith</a:t>
                      </a:r>
                      <a:endParaRPr lang="en-US" sz="900" dirty="0">
                        <a:latin typeface="+mn-lt"/>
                        <a:cs typeface="Consolas"/>
                      </a:endParaRPr>
                    </a:p>
                  </a:txBody>
                  <a:tcPr/>
                </a:tc>
              </a:tr>
            </a:tbl>
          </a:graphicData>
        </a:graphic>
      </p:graphicFrame>
      <p:sp>
        <p:nvSpPr>
          <p:cNvPr id="24" name="TextBox 23"/>
          <p:cNvSpPr txBox="1"/>
          <p:nvPr/>
        </p:nvSpPr>
        <p:spPr>
          <a:xfrm>
            <a:off x="92774" y="1987124"/>
            <a:ext cx="1033743" cy="307777"/>
          </a:xfrm>
          <a:prstGeom prst="rect">
            <a:avLst/>
          </a:prstGeom>
          <a:noFill/>
        </p:spPr>
        <p:txBody>
          <a:bodyPr wrap="square" rtlCol="0">
            <a:spAutoFit/>
          </a:bodyPr>
          <a:lstStyle/>
          <a:p>
            <a:r>
              <a:rPr lang="en-US" sz="1400" dirty="0" smtClean="0"/>
              <a:t>Contacts</a:t>
            </a:r>
            <a:endParaRPr lang="en-US" sz="1400" dirty="0"/>
          </a:p>
        </p:txBody>
      </p:sp>
      <p:sp>
        <p:nvSpPr>
          <p:cNvPr id="30" name="TextBox 29"/>
          <p:cNvSpPr txBox="1"/>
          <p:nvPr/>
        </p:nvSpPr>
        <p:spPr>
          <a:xfrm>
            <a:off x="2928657" y="2283193"/>
            <a:ext cx="1033743" cy="307777"/>
          </a:xfrm>
          <a:prstGeom prst="rect">
            <a:avLst/>
          </a:prstGeom>
          <a:noFill/>
        </p:spPr>
        <p:txBody>
          <a:bodyPr wrap="square" rtlCol="0">
            <a:spAutoFit/>
          </a:bodyPr>
          <a:lstStyle/>
          <a:p>
            <a:r>
              <a:rPr lang="en-US" sz="1400" dirty="0" smtClean="0"/>
              <a:t>Customer</a:t>
            </a:r>
            <a:endParaRPr lang="en-US" sz="1400" dirty="0"/>
          </a:p>
        </p:txBody>
      </p:sp>
      <p:sp>
        <p:nvSpPr>
          <p:cNvPr id="31" name="TextBox 30"/>
          <p:cNvSpPr txBox="1"/>
          <p:nvPr/>
        </p:nvSpPr>
        <p:spPr>
          <a:xfrm>
            <a:off x="4239279" y="2067319"/>
            <a:ext cx="1033743" cy="307777"/>
          </a:xfrm>
          <a:prstGeom prst="rect">
            <a:avLst/>
          </a:prstGeom>
          <a:noFill/>
        </p:spPr>
        <p:txBody>
          <a:bodyPr wrap="square" rtlCol="0">
            <a:spAutoFit/>
          </a:bodyPr>
          <a:lstStyle/>
          <a:p>
            <a:r>
              <a:rPr lang="en-US" sz="1400" dirty="0" smtClean="0"/>
              <a:t>Billing</a:t>
            </a:r>
            <a:endParaRPr lang="en-US" sz="1400" dirty="0"/>
          </a:p>
        </p:txBody>
      </p:sp>
      <p:sp>
        <p:nvSpPr>
          <p:cNvPr id="32" name="TextBox 31"/>
          <p:cNvSpPr txBox="1"/>
          <p:nvPr/>
        </p:nvSpPr>
        <p:spPr>
          <a:xfrm>
            <a:off x="3816351" y="3450153"/>
            <a:ext cx="1276350" cy="307777"/>
          </a:xfrm>
          <a:prstGeom prst="rect">
            <a:avLst/>
          </a:prstGeom>
          <a:noFill/>
        </p:spPr>
        <p:txBody>
          <a:bodyPr wrap="square" rtlCol="0">
            <a:spAutoFit/>
          </a:bodyPr>
          <a:lstStyle/>
          <a:p>
            <a:r>
              <a:rPr lang="en-US" sz="1400" dirty="0" smtClean="0"/>
              <a:t>Connections</a:t>
            </a:r>
            <a:endParaRPr lang="en-US" sz="1400" dirty="0"/>
          </a:p>
        </p:txBody>
      </p:sp>
      <p:sp>
        <p:nvSpPr>
          <p:cNvPr id="33" name="TextBox 32"/>
          <p:cNvSpPr txBox="1"/>
          <p:nvPr/>
        </p:nvSpPr>
        <p:spPr>
          <a:xfrm>
            <a:off x="152446" y="3396411"/>
            <a:ext cx="1033743" cy="307777"/>
          </a:xfrm>
          <a:prstGeom prst="rect">
            <a:avLst/>
          </a:prstGeom>
          <a:noFill/>
        </p:spPr>
        <p:txBody>
          <a:bodyPr wrap="square" rtlCol="0">
            <a:spAutoFit/>
          </a:bodyPr>
          <a:lstStyle/>
          <a:p>
            <a:r>
              <a:rPr lang="en-US" sz="1400" dirty="0" smtClean="0"/>
              <a:t>Purchases</a:t>
            </a:r>
            <a:endParaRPr lang="en-US" sz="1400" dirty="0"/>
          </a:p>
        </p:txBody>
      </p:sp>
    </p:spTree>
    <p:extLst>
      <p:ext uri="{BB962C8B-B14F-4D97-AF65-F5344CB8AC3E}">
        <p14:creationId xmlns:p14="http://schemas.microsoft.com/office/powerpoint/2010/main" val="38780163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Models for Representing Data</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23541567"/>
              </p:ext>
            </p:extLst>
          </p:nvPr>
        </p:nvGraphicFramePr>
        <p:xfrm>
          <a:off x="476048" y="928959"/>
          <a:ext cx="8151739" cy="3565677"/>
        </p:xfrm>
        <a:graphic>
          <a:graphicData uri="http://schemas.openxmlformats.org/drawingml/2006/table">
            <a:tbl>
              <a:tblPr firstRow="1" bandRow="1">
                <a:tableStyleId>{5C22544A-7EE6-4342-B048-85BDC9FD1C3A}</a:tableStyleId>
              </a:tblPr>
              <a:tblGrid>
                <a:gridCol w="1937793"/>
                <a:gridCol w="3237436"/>
                <a:gridCol w="2976510"/>
              </a:tblGrid>
              <a:tr h="659316">
                <a:tc>
                  <a:txBody>
                    <a:bodyPr/>
                    <a:lstStyle/>
                    <a:p>
                      <a:r>
                        <a:rPr lang="en-US" sz="1600" dirty="0" smtClean="0"/>
                        <a:t>Data Concern</a:t>
                      </a:r>
                      <a:endParaRPr lang="en-US" sz="1600" dirty="0"/>
                    </a:p>
                  </a:txBody>
                  <a:tcPr anchor="ctr"/>
                </a:tc>
                <a:tc>
                  <a:txBody>
                    <a:bodyPr/>
                    <a:lstStyle/>
                    <a:p>
                      <a:r>
                        <a:rPr lang="en-US" sz="1600" baseline="0" dirty="0" smtClean="0"/>
                        <a:t>Relational Model</a:t>
                      </a:r>
                      <a:endParaRPr lang="en-US" sz="1600" dirty="0"/>
                    </a:p>
                  </a:txBody>
                  <a:tcPr anchor="ctr"/>
                </a:tc>
                <a:tc>
                  <a:txBody>
                    <a:bodyPr/>
                    <a:lstStyle/>
                    <a:p>
                      <a:r>
                        <a:rPr lang="en-US" sz="1600" baseline="0" dirty="0" smtClean="0"/>
                        <a:t>JSON Document Model (NoSQL)</a:t>
                      </a:r>
                      <a:endParaRPr lang="en-US" sz="1600" dirty="0"/>
                    </a:p>
                  </a:txBody>
                  <a:tcPr anchor="ctr"/>
                </a:tc>
              </a:tr>
              <a:tr h="865257">
                <a:tc>
                  <a:txBody>
                    <a:bodyPr/>
                    <a:lstStyle/>
                    <a:p>
                      <a:r>
                        <a:rPr lang="en-US" sz="1600" b="1" dirty="0" smtClean="0"/>
                        <a:t>Rich Structure</a:t>
                      </a:r>
                      <a:endParaRPr lang="en-US" sz="1600" b="1" dirty="0"/>
                    </a:p>
                  </a:txBody>
                  <a:tcPr anchor="ctr"/>
                </a:tc>
                <a:tc>
                  <a:txBody>
                    <a:bodyPr/>
                    <a:lstStyle/>
                    <a:p>
                      <a:pPr marL="285750" indent="-285750">
                        <a:buFont typeface="Wingdings" charset="2"/>
                        <a:buChar char="§"/>
                      </a:pPr>
                      <a:r>
                        <a:rPr lang="en-US" sz="1600" dirty="0" smtClean="0"/>
                        <a:t>Multiple</a:t>
                      </a:r>
                      <a:r>
                        <a:rPr lang="en-US" sz="1600" baseline="0" dirty="0" smtClean="0"/>
                        <a:t> f</a:t>
                      </a:r>
                      <a:r>
                        <a:rPr lang="en-US" sz="1600" dirty="0" smtClean="0"/>
                        <a:t>lat tables</a:t>
                      </a:r>
                    </a:p>
                    <a:p>
                      <a:pPr marL="285750" indent="-285750">
                        <a:buFont typeface="Wingdings" charset="2"/>
                        <a:buChar char="§"/>
                      </a:pPr>
                      <a:r>
                        <a:rPr lang="en-US" sz="1600" baseline="0" dirty="0" smtClean="0"/>
                        <a:t>Constant a</a:t>
                      </a:r>
                      <a:r>
                        <a:rPr lang="en-US" sz="1600" dirty="0" smtClean="0"/>
                        <a:t>ssembly /</a:t>
                      </a:r>
                      <a:r>
                        <a:rPr lang="en-US" sz="1600" baseline="0" dirty="0" smtClean="0"/>
                        <a:t> </a:t>
                      </a:r>
                      <a:r>
                        <a:rPr lang="en-US" sz="1600" dirty="0" smtClean="0"/>
                        <a:t>disassembly</a:t>
                      </a:r>
                    </a:p>
                  </a:txBody>
                  <a:tcPr anchor="ctr"/>
                </a:tc>
                <a:tc>
                  <a:txBody>
                    <a:bodyPr/>
                    <a:lstStyle/>
                    <a:p>
                      <a:pPr marL="285750" marR="0" indent="-285750" algn="l" defTabSz="914400" rtl="0" eaLnBrk="1" fontAlgn="auto" latinLnBrk="0" hangingPunct="1">
                        <a:lnSpc>
                          <a:spcPct val="100000"/>
                        </a:lnSpc>
                        <a:spcBef>
                          <a:spcPts val="0"/>
                        </a:spcBef>
                        <a:spcAft>
                          <a:spcPts val="0"/>
                        </a:spcAft>
                        <a:buClrTx/>
                        <a:buSzTx/>
                        <a:buFont typeface="Wingdings" charset="2"/>
                        <a:buChar char="§"/>
                        <a:tabLst/>
                        <a:defRPr/>
                      </a:pPr>
                      <a:r>
                        <a:rPr lang="en-US" sz="1600" baseline="0" dirty="0" smtClean="0"/>
                        <a:t>Documents</a:t>
                      </a:r>
                    </a:p>
                    <a:p>
                      <a:pPr marL="285750" marR="0" indent="-285750" algn="l" defTabSz="914400" rtl="0" eaLnBrk="1" fontAlgn="auto" latinLnBrk="0" hangingPunct="1">
                        <a:lnSpc>
                          <a:spcPct val="100000"/>
                        </a:lnSpc>
                        <a:spcBef>
                          <a:spcPts val="0"/>
                        </a:spcBef>
                        <a:spcAft>
                          <a:spcPts val="0"/>
                        </a:spcAft>
                        <a:buClrTx/>
                        <a:buSzTx/>
                        <a:buFont typeface="Wingdings" charset="2"/>
                        <a:buChar char="ü"/>
                        <a:tabLst/>
                        <a:defRPr/>
                      </a:pPr>
                      <a:r>
                        <a:rPr lang="en-US" sz="1600" baseline="0" dirty="0" smtClean="0"/>
                        <a:t>No assembly required!</a:t>
                      </a:r>
                    </a:p>
                  </a:txBody>
                  <a:tcPr anchor="ctr"/>
                </a:tc>
              </a:tr>
              <a:tr h="645619">
                <a:tc>
                  <a:txBody>
                    <a:bodyPr/>
                    <a:lstStyle/>
                    <a:p>
                      <a:r>
                        <a:rPr lang="en-US" sz="1600" b="1" dirty="0" smtClean="0"/>
                        <a:t>Relationships</a:t>
                      </a:r>
                      <a:endParaRPr lang="en-US" sz="1600" b="1" dirty="0"/>
                    </a:p>
                  </a:txBody>
                  <a:tcPr anchor="ctr"/>
                </a:tc>
                <a:tc>
                  <a:txBody>
                    <a:bodyPr/>
                    <a:lstStyle/>
                    <a:p>
                      <a:pPr marL="285750" indent="-285750">
                        <a:buFont typeface="Wingdings" charset="2"/>
                        <a:buChar char="§"/>
                      </a:pPr>
                      <a:r>
                        <a:rPr lang="en-US" sz="1600" dirty="0" smtClean="0"/>
                        <a:t>Represented</a:t>
                      </a:r>
                    </a:p>
                    <a:p>
                      <a:pPr marL="285750" indent="-285750">
                        <a:buFont typeface="Wingdings" charset="2"/>
                        <a:buChar char="ü"/>
                      </a:pPr>
                      <a:r>
                        <a:rPr lang="en-US" sz="1600" dirty="0" smtClean="0"/>
                        <a:t>Queried</a:t>
                      </a:r>
                      <a:r>
                        <a:rPr lang="en-US" sz="1600" baseline="0" dirty="0" smtClean="0"/>
                        <a:t> (SQL)</a:t>
                      </a:r>
                      <a:endParaRPr lang="en-US" sz="1600" dirty="0" smtClean="0"/>
                    </a:p>
                  </a:txBody>
                  <a:tcPr anchor="ctr"/>
                </a:tc>
                <a:tc>
                  <a:txBody>
                    <a:bodyPr/>
                    <a:lstStyle/>
                    <a:p>
                      <a:pPr marL="285750" marR="0" indent="-285750" algn="l" defTabSz="914400" rtl="0" eaLnBrk="1" fontAlgn="auto" latinLnBrk="0" hangingPunct="1">
                        <a:lnSpc>
                          <a:spcPct val="100000"/>
                        </a:lnSpc>
                        <a:spcBef>
                          <a:spcPts val="0"/>
                        </a:spcBef>
                        <a:spcAft>
                          <a:spcPts val="0"/>
                        </a:spcAft>
                        <a:buClrTx/>
                        <a:buSzTx/>
                        <a:buFont typeface="Wingdings" charset="2"/>
                        <a:buChar char="§"/>
                        <a:tabLst/>
                        <a:defRPr/>
                      </a:pPr>
                      <a:r>
                        <a:rPr lang="en-US" sz="1600" baseline="0" dirty="0" smtClean="0"/>
                        <a:t>Represented</a:t>
                      </a:r>
                    </a:p>
                    <a:p>
                      <a:pPr marL="285750" marR="0" indent="-285750" algn="l" defTabSz="914400" rtl="0" eaLnBrk="1" fontAlgn="auto" latinLnBrk="0" hangingPunct="1">
                        <a:lnSpc>
                          <a:spcPct val="100000"/>
                        </a:lnSpc>
                        <a:spcBef>
                          <a:spcPts val="0"/>
                        </a:spcBef>
                        <a:spcAft>
                          <a:spcPts val="0"/>
                        </a:spcAft>
                        <a:buClrTx/>
                        <a:buSzTx/>
                        <a:buFont typeface="Wingdings" charset="2"/>
                        <a:buChar char="§"/>
                        <a:tabLst/>
                        <a:defRPr/>
                      </a:pPr>
                      <a:r>
                        <a:rPr lang="en-US" sz="1600" baseline="0" dirty="0" smtClean="0"/>
                        <a:t>Queried? Not until now…</a:t>
                      </a:r>
                    </a:p>
                  </a:txBody>
                  <a:tcPr anchor="ctr"/>
                </a:tc>
              </a:tr>
              <a:tr h="607282">
                <a:tc>
                  <a:txBody>
                    <a:bodyPr/>
                    <a:lstStyle/>
                    <a:p>
                      <a:r>
                        <a:rPr lang="en-US" sz="1600" b="1" dirty="0" smtClean="0"/>
                        <a:t>Value</a:t>
                      </a:r>
                      <a:r>
                        <a:rPr lang="en-US" sz="1600" b="1" baseline="0" dirty="0" smtClean="0"/>
                        <a:t> Evolution</a:t>
                      </a:r>
                      <a:endParaRPr lang="en-US" sz="1600" b="1" dirty="0"/>
                    </a:p>
                  </a:txBody>
                  <a:tcPr anchor="ctr"/>
                </a:tc>
                <a:tc>
                  <a:txBody>
                    <a:bodyPr/>
                    <a:lstStyle/>
                    <a:p>
                      <a:pPr marL="285750" indent="-285750">
                        <a:lnSpc>
                          <a:spcPct val="100000"/>
                        </a:lnSpc>
                        <a:buFont typeface="Wingdings" charset="2"/>
                        <a:buChar char="§"/>
                      </a:pPr>
                      <a:r>
                        <a:rPr lang="en-US" sz="1600" baseline="0" dirty="0" smtClean="0"/>
                        <a:t>Data can be updated</a:t>
                      </a:r>
                    </a:p>
                  </a:txBody>
                  <a:tcPr anchor="ctr"/>
                </a:tc>
                <a:tc>
                  <a:txBody>
                    <a:bodyPr/>
                    <a:lstStyle/>
                    <a:p>
                      <a:pPr marL="342900" marR="0" indent="-342900" algn="l" defTabSz="914400" rtl="0" eaLnBrk="1" fontAlgn="auto" latinLnBrk="0" hangingPunct="1">
                        <a:lnSpc>
                          <a:spcPct val="100000"/>
                        </a:lnSpc>
                        <a:spcBef>
                          <a:spcPts val="0"/>
                        </a:spcBef>
                        <a:spcAft>
                          <a:spcPts val="0"/>
                        </a:spcAft>
                        <a:buClrTx/>
                        <a:buSzTx/>
                        <a:buFont typeface="Wingdings" charset="2"/>
                        <a:buChar char="§"/>
                        <a:tabLst/>
                        <a:defRPr/>
                      </a:pPr>
                      <a:r>
                        <a:rPr lang="en-US" sz="1600" baseline="0" dirty="0" smtClean="0"/>
                        <a:t>Data can be updated</a:t>
                      </a:r>
                    </a:p>
                  </a:txBody>
                  <a:tcPr anchor="ctr"/>
                </a:tc>
              </a:tr>
              <a:tr h="788203">
                <a:tc>
                  <a:txBody>
                    <a:bodyPr/>
                    <a:lstStyle/>
                    <a:p>
                      <a:r>
                        <a:rPr lang="en-US" sz="1600" b="1" dirty="0" smtClean="0"/>
                        <a:t>Structure</a:t>
                      </a:r>
                      <a:r>
                        <a:rPr lang="en-US" sz="1600" b="1" baseline="0" dirty="0" smtClean="0"/>
                        <a:t> Evolution</a:t>
                      </a:r>
                      <a:endParaRPr lang="en-US" sz="1600" b="1" dirty="0"/>
                    </a:p>
                  </a:txBody>
                  <a:tcPr anchor="ctr"/>
                </a:tc>
                <a:tc>
                  <a:txBody>
                    <a:bodyPr/>
                    <a:lstStyle/>
                    <a:p>
                      <a:pPr marL="342900" indent="-342900">
                        <a:buFont typeface="Wingdings" charset="2"/>
                        <a:buChar char="§"/>
                      </a:pPr>
                      <a:r>
                        <a:rPr lang="en-US" sz="1600" dirty="0" smtClean="0"/>
                        <a:t>Uniform</a:t>
                      </a:r>
                      <a:r>
                        <a:rPr lang="en-US" sz="1600" baseline="0" dirty="0" smtClean="0"/>
                        <a:t> and rigid</a:t>
                      </a:r>
                    </a:p>
                    <a:p>
                      <a:pPr marL="342900" indent="-342900">
                        <a:buFont typeface="Wingdings" charset="2"/>
                        <a:buChar char="§"/>
                      </a:pPr>
                      <a:r>
                        <a:rPr lang="en-US" sz="1600" dirty="0" smtClean="0"/>
                        <a:t>Manual change (disruptive)</a:t>
                      </a:r>
                      <a:endParaRPr lang="en-US" sz="1600" dirty="0"/>
                    </a:p>
                  </a:txBody>
                  <a:tcPr anchor="ctr"/>
                </a:tc>
                <a:tc>
                  <a:txBody>
                    <a:bodyPr/>
                    <a:lstStyle/>
                    <a:p>
                      <a:pPr marL="342900" marR="0" indent="-342900" algn="l" defTabSz="914400" rtl="0" eaLnBrk="1" fontAlgn="auto" latinLnBrk="0" hangingPunct="1">
                        <a:lnSpc>
                          <a:spcPct val="100000"/>
                        </a:lnSpc>
                        <a:spcBef>
                          <a:spcPts val="0"/>
                        </a:spcBef>
                        <a:spcAft>
                          <a:spcPts val="0"/>
                        </a:spcAft>
                        <a:buClrTx/>
                        <a:buSzTx/>
                        <a:buFont typeface="Wingdings" charset="2"/>
                        <a:buChar char="ü"/>
                        <a:tabLst/>
                        <a:defRPr/>
                      </a:pPr>
                      <a:r>
                        <a:rPr lang="en-US" sz="1600" b="0" dirty="0" smtClean="0">
                          <a:solidFill>
                            <a:schemeClr val="tx1"/>
                          </a:solidFill>
                        </a:rPr>
                        <a:t>Flexible</a:t>
                      </a:r>
                    </a:p>
                    <a:p>
                      <a:pPr marL="342900" marR="0" indent="-342900" algn="l" defTabSz="914400" rtl="0" eaLnBrk="1" fontAlgn="auto" latinLnBrk="0" hangingPunct="1">
                        <a:lnSpc>
                          <a:spcPct val="100000"/>
                        </a:lnSpc>
                        <a:spcBef>
                          <a:spcPts val="0"/>
                        </a:spcBef>
                        <a:spcAft>
                          <a:spcPts val="0"/>
                        </a:spcAft>
                        <a:buClrTx/>
                        <a:buSzTx/>
                        <a:buFont typeface="Wingdings" charset="2"/>
                        <a:buChar char="ü"/>
                        <a:tabLst/>
                        <a:defRPr/>
                      </a:pPr>
                      <a:r>
                        <a:rPr lang="en-US" sz="1600" b="0" dirty="0" smtClean="0">
                          <a:solidFill>
                            <a:schemeClr val="tx1"/>
                          </a:solidFill>
                        </a:rPr>
                        <a:t>Dynamic</a:t>
                      </a:r>
                      <a:r>
                        <a:rPr lang="en-US" sz="1600" b="0" baseline="0" dirty="0" smtClean="0">
                          <a:solidFill>
                            <a:schemeClr val="tx1"/>
                          </a:solidFill>
                        </a:rPr>
                        <a:t> change</a:t>
                      </a:r>
                      <a:endParaRPr lang="en-US" sz="1600" b="0" dirty="0" smtClean="0">
                        <a:solidFill>
                          <a:schemeClr val="tx1"/>
                        </a:solidFill>
                      </a:endParaRPr>
                    </a:p>
                  </a:txBody>
                  <a:tcPr anchor="ctr"/>
                </a:tc>
              </a:tr>
            </a:tbl>
          </a:graphicData>
        </a:graphic>
      </p:graphicFrame>
    </p:spTree>
    <p:extLst>
      <p:ext uri="{BB962C8B-B14F-4D97-AF65-F5344CB8AC3E}">
        <p14:creationId xmlns:p14="http://schemas.microsoft.com/office/powerpoint/2010/main" val="15210556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pPr>
              <a:lnSpc>
                <a:spcPct val="120000"/>
              </a:lnSpc>
            </a:pPr>
            <a:r>
              <a:rPr lang="en-US" sz="3600" dirty="0" smtClean="0"/>
              <a:t> Why </a:t>
            </a:r>
            <a:r>
              <a:rPr lang="en-US" sz="3600" dirty="0" err="1" smtClean="0"/>
              <a:t>NoSQL</a:t>
            </a:r>
            <a:r>
              <a:rPr lang="en-US" sz="3600" dirty="0" smtClean="0"/>
              <a:t>?</a:t>
            </a:r>
          </a:p>
          <a:p>
            <a:pPr>
              <a:lnSpc>
                <a:spcPct val="120000"/>
              </a:lnSpc>
            </a:pPr>
            <a:r>
              <a:rPr lang="en-US" sz="3600" dirty="0" smtClean="0"/>
              <a:t> JSON Data </a:t>
            </a:r>
            <a:r>
              <a:rPr lang="en-US" sz="3600" dirty="0" smtClean="0"/>
              <a:t>Modeling</a:t>
            </a:r>
          </a:p>
          <a:p>
            <a:pPr>
              <a:lnSpc>
                <a:spcPct val="120000"/>
              </a:lnSpc>
            </a:pPr>
            <a:r>
              <a:rPr lang="en-US" sz="3600" dirty="0" smtClean="0"/>
              <a:t> SQL </a:t>
            </a:r>
            <a:r>
              <a:rPr lang="en-US" sz="3600" dirty="0" smtClean="0"/>
              <a:t>for </a:t>
            </a:r>
            <a:r>
              <a:rPr lang="en-US" sz="3600" dirty="0" smtClean="0"/>
              <a:t>JSON</a:t>
            </a:r>
            <a:endParaRPr lang="en-US" sz="3400" dirty="0" smtClean="0"/>
          </a:p>
          <a:p>
            <a:pPr>
              <a:lnSpc>
                <a:spcPct val="120000"/>
              </a:lnSpc>
            </a:pPr>
            <a:r>
              <a:rPr lang="en-US" sz="3600" dirty="0" smtClean="0"/>
              <a:t> Java APIs</a:t>
            </a:r>
          </a:p>
          <a:p>
            <a:pPr>
              <a:lnSpc>
                <a:spcPct val="120000"/>
              </a:lnSpc>
            </a:pPr>
            <a:r>
              <a:rPr lang="en-US" sz="3600" dirty="0"/>
              <a:t> </a:t>
            </a:r>
            <a:r>
              <a:rPr lang="en-US" sz="3600" dirty="0" smtClean="0"/>
              <a:t>Ecosystem</a:t>
            </a:r>
            <a:endParaRPr lang="en-US" sz="3600" dirty="0"/>
          </a:p>
        </p:txBody>
      </p:sp>
    </p:spTree>
    <p:extLst>
      <p:ext uri="{BB962C8B-B14F-4D97-AF65-F5344CB8AC3E}">
        <p14:creationId xmlns:p14="http://schemas.microsoft.com/office/powerpoint/2010/main" val="250412540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SQL For JSON</a:t>
            </a:r>
            <a:endParaRPr lang="en-US" dirty="0"/>
          </a:p>
        </p:txBody>
      </p:sp>
    </p:spTree>
    <p:extLst>
      <p:ext uri="{BB962C8B-B14F-4D97-AF65-F5344CB8AC3E}">
        <p14:creationId xmlns:p14="http://schemas.microsoft.com/office/powerpoint/2010/main" val="12295303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SQL for JSON</a:t>
            </a:r>
            <a:endParaRPr lang="en-US" dirty="0"/>
          </a:p>
        </p:txBody>
      </p:sp>
      <p:sp>
        <p:nvSpPr>
          <p:cNvPr id="5" name="Content Placeholder 2"/>
          <p:cNvSpPr>
            <a:spLocks noGrp="1"/>
          </p:cNvSpPr>
          <p:nvPr>
            <p:ph sz="quarter" idx="4294967295"/>
          </p:nvPr>
        </p:nvSpPr>
        <p:spPr>
          <a:xfrm>
            <a:off x="198157" y="1117600"/>
            <a:ext cx="8945844" cy="3048000"/>
          </a:xfrm>
        </p:spPr>
        <p:txBody>
          <a:bodyPr>
            <a:normAutofit/>
          </a:bodyPr>
          <a:lstStyle/>
          <a:p>
            <a:pPr marL="0" indent="0">
              <a:buNone/>
            </a:pPr>
            <a:endParaRPr lang="en-US" sz="2200" dirty="0" smtClean="0"/>
          </a:p>
          <a:p>
            <a:pPr>
              <a:lnSpc>
                <a:spcPct val="120000"/>
              </a:lnSpc>
            </a:pPr>
            <a:r>
              <a:rPr lang="en-US" sz="2600" dirty="0" err="1" smtClean="0"/>
              <a:t>NoSQL</a:t>
            </a:r>
            <a:r>
              <a:rPr lang="en-US" sz="2600" dirty="0" smtClean="0"/>
              <a:t> systems provide specialized APIs</a:t>
            </a:r>
            <a:endParaRPr lang="en-US" sz="2600" dirty="0" smtClean="0"/>
          </a:p>
          <a:p>
            <a:pPr marL="1090613" lvl="1" indent="-349250">
              <a:lnSpc>
                <a:spcPct val="120000"/>
              </a:lnSpc>
            </a:pPr>
            <a:r>
              <a:rPr lang="en-US" sz="2600" dirty="0" smtClean="0"/>
              <a:t>Key-Value get and set</a:t>
            </a:r>
          </a:p>
          <a:p>
            <a:pPr marL="1090613" lvl="1" indent="-349250">
              <a:lnSpc>
                <a:spcPct val="120000"/>
              </a:lnSpc>
            </a:pPr>
            <a:r>
              <a:rPr lang="en-US" sz="2600" dirty="0" smtClean="0"/>
              <a:t>Script based query APIs</a:t>
            </a:r>
          </a:p>
          <a:p>
            <a:pPr marL="1090613" lvl="1" indent="-349250">
              <a:lnSpc>
                <a:spcPct val="120000"/>
              </a:lnSpc>
            </a:pPr>
            <a:r>
              <a:rPr lang="en-US" sz="2600" dirty="0" smtClean="0"/>
              <a:t>Limited declarative query</a:t>
            </a:r>
          </a:p>
          <a:p>
            <a:pPr lvl="0">
              <a:lnSpc>
                <a:spcPct val="120000"/>
              </a:lnSpc>
              <a:buClr>
                <a:srgbClr val="178ADB"/>
              </a:buClr>
            </a:pPr>
            <a:r>
              <a:rPr lang="en-US" sz="2600" dirty="0" smtClean="0">
                <a:solidFill>
                  <a:srgbClr val="1E1C1C"/>
                </a:solidFill>
              </a:rPr>
              <a:t>Richer query is needed</a:t>
            </a:r>
            <a:endParaRPr lang="en-US" sz="2600" dirty="0">
              <a:solidFill>
                <a:srgbClr val="1E1C1C"/>
              </a:solidFill>
            </a:endParaRPr>
          </a:p>
          <a:p>
            <a:pPr marL="1090613" lvl="1" indent="-349250"/>
            <a:endParaRPr lang="en-US" sz="2200" dirty="0" smtClean="0"/>
          </a:p>
        </p:txBody>
      </p:sp>
    </p:spTree>
    <p:extLst>
      <p:ext uri="{BB962C8B-B14F-4D97-AF65-F5344CB8AC3E}">
        <p14:creationId xmlns:p14="http://schemas.microsoft.com/office/powerpoint/2010/main" val="22102390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Client Side Querying is Inadequate</a:t>
            </a:r>
            <a:endParaRPr lang="en-US" dirty="0"/>
          </a:p>
        </p:txBody>
      </p:sp>
      <p:sp>
        <p:nvSpPr>
          <p:cNvPr id="23" name="TextBox 22"/>
          <p:cNvSpPr txBox="1"/>
          <p:nvPr/>
        </p:nvSpPr>
        <p:spPr>
          <a:xfrm>
            <a:off x="198157" y="847854"/>
            <a:ext cx="8631284" cy="530915"/>
          </a:xfrm>
          <a:prstGeom prst="rect">
            <a:avLst/>
          </a:prstGeom>
          <a:noFill/>
          <a:effectLst>
            <a:outerShdw blurRad="393700" dir="2700000" algn="tl" rotWithShape="0">
              <a:schemeClr val="bg1"/>
            </a:outerShdw>
          </a:effectLst>
        </p:spPr>
        <p:txBody>
          <a:bodyPr wrap="none" lIns="68580" tIns="34290" rIns="68580" bIns="34290" rtlCol="0">
            <a:spAutoFit/>
          </a:bodyPr>
          <a:lstStyle/>
          <a:p>
            <a:pPr algn="ctr"/>
            <a:r>
              <a:rPr lang="en-US" sz="3000" dirty="0">
                <a:solidFill>
                  <a:srgbClr val="CC2A2D"/>
                </a:solidFill>
                <a:latin typeface="KievitOT Medium" charset="0"/>
                <a:ea typeface="KievitOT Medium" charset="0"/>
                <a:cs typeface="KievitOT Medium" charset="0"/>
              </a:rPr>
              <a:t>Find High-Value Customers with Orders &gt; $10000</a:t>
            </a:r>
          </a:p>
        </p:txBody>
      </p:sp>
      <p:sp>
        <p:nvSpPr>
          <p:cNvPr id="24" name="Rectangle 23"/>
          <p:cNvSpPr/>
          <p:nvPr/>
        </p:nvSpPr>
        <p:spPr>
          <a:xfrm>
            <a:off x="1513368" y="1793096"/>
            <a:ext cx="1034090" cy="607869"/>
          </a:xfrm>
          <a:prstGeom prst="rect">
            <a:avLst/>
          </a:prstGeom>
          <a:solidFill>
            <a:schemeClr val="bg1"/>
          </a:solidFill>
          <a:ln w="19050">
            <a:solidFill>
              <a:srgbClr val="CC2A2D"/>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800" dirty="0">
                <a:solidFill>
                  <a:srgbClr val="CC2A2D"/>
                </a:solidFill>
                <a:latin typeface="KievitOT Medium" charset="0"/>
                <a:ea typeface="KievitOT Medium" charset="0"/>
                <a:cs typeface="KievitOT Medium" charset="0"/>
              </a:rPr>
              <a:t>Query customer objects from database</a:t>
            </a:r>
          </a:p>
        </p:txBody>
      </p:sp>
      <p:sp>
        <p:nvSpPr>
          <p:cNvPr id="25" name="TextBox 24"/>
          <p:cNvSpPr txBox="1"/>
          <p:nvPr/>
        </p:nvSpPr>
        <p:spPr>
          <a:xfrm>
            <a:off x="198157" y="3378640"/>
            <a:ext cx="6755245" cy="1295583"/>
          </a:xfrm>
          <a:prstGeom prst="rect">
            <a:avLst/>
          </a:prstGeom>
          <a:noFill/>
        </p:spPr>
        <p:txBody>
          <a:bodyPr wrap="square" lIns="68580" tIns="34290" rIns="68580" bIns="34290" rtlCol="0" anchor="ctr">
            <a:noAutofit/>
          </a:bodyPr>
          <a:lstStyle/>
          <a:p>
            <a:pPr marL="214313" indent="-214313">
              <a:spcAft>
                <a:spcPts val="450"/>
              </a:spcAft>
              <a:buFont typeface="Arial" charset="0"/>
              <a:buChar char="•"/>
            </a:pPr>
            <a:r>
              <a:rPr lang="en-US" dirty="0" smtClean="0">
                <a:latin typeface="KievitOT Medium" charset="0"/>
                <a:ea typeface="KievitOT Medium" charset="0"/>
                <a:cs typeface="KievitOT Medium" charset="0"/>
              </a:rPr>
              <a:t>Complex codes and logic</a:t>
            </a:r>
          </a:p>
          <a:p>
            <a:pPr marL="214313" indent="-214313">
              <a:spcAft>
                <a:spcPts val="450"/>
              </a:spcAft>
              <a:buFont typeface="Arial" charset="0"/>
              <a:buChar char="•"/>
            </a:pPr>
            <a:r>
              <a:rPr lang="en-US" dirty="0" smtClean="0">
                <a:latin typeface="KievitOT Medium" charset="0"/>
                <a:ea typeface="KievitOT Medium" charset="0"/>
                <a:cs typeface="KievitOT Medium" charset="0"/>
              </a:rPr>
              <a:t>Inefficient processing on client side</a:t>
            </a:r>
            <a:endParaRPr lang="en-US" dirty="0">
              <a:latin typeface="KievitOT Medium" charset="0"/>
              <a:ea typeface="KievitOT Medium" charset="0"/>
              <a:cs typeface="KievitOT Medium" charset="0"/>
            </a:endParaRPr>
          </a:p>
        </p:txBody>
      </p:sp>
      <p:sp>
        <p:nvSpPr>
          <p:cNvPr id="26" name="Rectangle 25"/>
          <p:cNvSpPr/>
          <p:nvPr/>
        </p:nvSpPr>
        <p:spPr>
          <a:xfrm>
            <a:off x="2770296" y="1793096"/>
            <a:ext cx="1034090" cy="607869"/>
          </a:xfrm>
          <a:prstGeom prst="rect">
            <a:avLst/>
          </a:prstGeom>
          <a:solidFill>
            <a:schemeClr val="bg1"/>
          </a:solidFill>
          <a:ln w="19050">
            <a:solidFill>
              <a:srgbClr val="CC2A2D"/>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800" dirty="0">
                <a:solidFill>
                  <a:srgbClr val="CC2A2D"/>
                </a:solidFill>
                <a:latin typeface="KievitOT Medium" charset="0"/>
                <a:ea typeface="KievitOT Medium" charset="0"/>
                <a:cs typeface="KievitOT Medium" charset="0"/>
              </a:rPr>
              <a:t>For each customer object</a:t>
            </a:r>
          </a:p>
        </p:txBody>
      </p:sp>
      <p:sp>
        <p:nvSpPr>
          <p:cNvPr id="27" name="Rectangle 26"/>
          <p:cNvSpPr/>
          <p:nvPr/>
        </p:nvSpPr>
        <p:spPr>
          <a:xfrm>
            <a:off x="4027224" y="1793096"/>
            <a:ext cx="1034090" cy="607869"/>
          </a:xfrm>
          <a:prstGeom prst="rect">
            <a:avLst/>
          </a:prstGeom>
          <a:solidFill>
            <a:schemeClr val="bg1"/>
          </a:solidFill>
          <a:ln w="19050">
            <a:solidFill>
              <a:srgbClr val="CC2A2D"/>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800" dirty="0">
                <a:solidFill>
                  <a:srgbClr val="CC2A2D"/>
                </a:solidFill>
                <a:latin typeface="KievitOT Medium" charset="0"/>
                <a:ea typeface="KievitOT Medium" charset="0"/>
                <a:cs typeface="KievitOT Medium" charset="0"/>
              </a:rPr>
              <a:t>Find all the order objects for the customer</a:t>
            </a:r>
          </a:p>
        </p:txBody>
      </p:sp>
      <p:sp>
        <p:nvSpPr>
          <p:cNvPr id="28" name="Rectangle 27"/>
          <p:cNvSpPr/>
          <p:nvPr/>
        </p:nvSpPr>
        <p:spPr>
          <a:xfrm>
            <a:off x="5284152" y="1793096"/>
            <a:ext cx="1034090" cy="607869"/>
          </a:xfrm>
          <a:prstGeom prst="rect">
            <a:avLst/>
          </a:prstGeom>
          <a:solidFill>
            <a:schemeClr val="bg1"/>
          </a:solidFill>
          <a:ln w="19050">
            <a:solidFill>
              <a:srgbClr val="CC2A2D"/>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800" dirty="0">
                <a:solidFill>
                  <a:srgbClr val="CC2A2D"/>
                </a:solidFill>
                <a:latin typeface="KievitOT Medium" charset="0"/>
                <a:ea typeface="KievitOT Medium" charset="0"/>
                <a:cs typeface="KievitOT Medium" charset="0"/>
              </a:rPr>
              <a:t>Calculate the total amount for each order</a:t>
            </a:r>
          </a:p>
        </p:txBody>
      </p:sp>
      <p:sp>
        <p:nvSpPr>
          <p:cNvPr id="29" name="Rectangle 28"/>
          <p:cNvSpPr/>
          <p:nvPr/>
        </p:nvSpPr>
        <p:spPr>
          <a:xfrm>
            <a:off x="5284152" y="2770771"/>
            <a:ext cx="1034090" cy="607869"/>
          </a:xfrm>
          <a:prstGeom prst="rect">
            <a:avLst/>
          </a:prstGeom>
          <a:solidFill>
            <a:schemeClr val="bg1"/>
          </a:solidFill>
          <a:ln w="19050">
            <a:solidFill>
              <a:srgbClr val="CC2A2D"/>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800" dirty="0">
                <a:solidFill>
                  <a:srgbClr val="CC2A2D"/>
                </a:solidFill>
                <a:latin typeface="KievitOT Medium" charset="0"/>
                <a:ea typeface="KievitOT Medium" charset="0"/>
                <a:cs typeface="KievitOT Medium" charset="0"/>
              </a:rPr>
              <a:t>Sum up the grand total amount for all orders</a:t>
            </a:r>
          </a:p>
        </p:txBody>
      </p:sp>
      <p:sp>
        <p:nvSpPr>
          <p:cNvPr id="30" name="Rectangle 29"/>
          <p:cNvSpPr/>
          <p:nvPr/>
        </p:nvSpPr>
        <p:spPr>
          <a:xfrm>
            <a:off x="4027224" y="2770771"/>
            <a:ext cx="1034090" cy="607869"/>
          </a:xfrm>
          <a:prstGeom prst="rect">
            <a:avLst/>
          </a:prstGeom>
          <a:solidFill>
            <a:schemeClr val="bg1"/>
          </a:solidFill>
          <a:ln w="19050">
            <a:solidFill>
              <a:srgbClr val="CC2A2D"/>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800" dirty="0">
                <a:solidFill>
                  <a:srgbClr val="CC2A2D"/>
                </a:solidFill>
                <a:latin typeface="KievitOT Medium" charset="0"/>
                <a:ea typeface="KievitOT Medium" charset="0"/>
                <a:cs typeface="KievitOT Medium" charset="0"/>
              </a:rPr>
              <a:t>If grand total amount &gt; $10000, Extract customer data</a:t>
            </a:r>
          </a:p>
        </p:txBody>
      </p:sp>
      <p:sp>
        <p:nvSpPr>
          <p:cNvPr id="31" name="Rectangle 30"/>
          <p:cNvSpPr/>
          <p:nvPr/>
        </p:nvSpPr>
        <p:spPr>
          <a:xfrm>
            <a:off x="2770296" y="2770771"/>
            <a:ext cx="1034090" cy="607869"/>
          </a:xfrm>
          <a:prstGeom prst="rect">
            <a:avLst/>
          </a:prstGeom>
          <a:solidFill>
            <a:schemeClr val="bg1"/>
          </a:solidFill>
          <a:ln w="19050">
            <a:solidFill>
              <a:srgbClr val="CC2A2D"/>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800" dirty="0">
                <a:solidFill>
                  <a:srgbClr val="CC2A2D"/>
                </a:solidFill>
                <a:latin typeface="KievitOT Medium" charset="0"/>
                <a:ea typeface="KievitOT Medium" charset="0"/>
                <a:cs typeface="KievitOT Medium" charset="0"/>
              </a:rPr>
              <a:t>Add customer to the high-value customer list</a:t>
            </a:r>
          </a:p>
        </p:txBody>
      </p:sp>
      <p:sp>
        <p:nvSpPr>
          <p:cNvPr id="32" name="Rectangle 31"/>
          <p:cNvSpPr/>
          <p:nvPr/>
        </p:nvSpPr>
        <p:spPr>
          <a:xfrm>
            <a:off x="1513368" y="2770771"/>
            <a:ext cx="1034090" cy="607869"/>
          </a:xfrm>
          <a:prstGeom prst="rect">
            <a:avLst/>
          </a:prstGeom>
          <a:solidFill>
            <a:schemeClr val="bg1"/>
          </a:solidFill>
          <a:ln w="19050">
            <a:solidFill>
              <a:srgbClr val="CC2A2D"/>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800" dirty="0">
                <a:solidFill>
                  <a:srgbClr val="CC2A2D"/>
                </a:solidFill>
                <a:latin typeface="KievitOT Medium" charset="0"/>
                <a:ea typeface="KievitOT Medium" charset="0"/>
                <a:cs typeface="KievitOT Medium" charset="0"/>
              </a:rPr>
              <a:t>Sort the high-value customer list</a:t>
            </a:r>
          </a:p>
        </p:txBody>
      </p:sp>
      <p:cxnSp>
        <p:nvCxnSpPr>
          <p:cNvPr id="33" name="Straight Arrow Connector 32"/>
          <p:cNvCxnSpPr/>
          <p:nvPr/>
        </p:nvCxnSpPr>
        <p:spPr>
          <a:xfrm>
            <a:off x="2547457" y="2097030"/>
            <a:ext cx="222839" cy="0"/>
          </a:xfrm>
          <a:prstGeom prst="straightConnector1">
            <a:avLst/>
          </a:prstGeom>
          <a:ln w="15875">
            <a:solidFill>
              <a:srgbClr val="CC2A2D"/>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3799069" y="2097030"/>
            <a:ext cx="233172" cy="0"/>
          </a:xfrm>
          <a:prstGeom prst="straightConnector1">
            <a:avLst/>
          </a:prstGeom>
          <a:ln w="15875">
            <a:solidFill>
              <a:srgbClr val="CC2A2D"/>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5055997" y="2097030"/>
            <a:ext cx="238451" cy="0"/>
          </a:xfrm>
          <a:prstGeom prst="straightConnector1">
            <a:avLst/>
          </a:prstGeom>
          <a:ln w="15875">
            <a:solidFill>
              <a:srgbClr val="CC2A2D"/>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2547457" y="3074705"/>
            <a:ext cx="222839" cy="0"/>
          </a:xfrm>
          <a:prstGeom prst="straightConnector1">
            <a:avLst/>
          </a:prstGeom>
          <a:ln w="15875">
            <a:solidFill>
              <a:srgbClr val="CC2A2D"/>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3804385" y="3074705"/>
            <a:ext cx="233172" cy="0"/>
          </a:xfrm>
          <a:prstGeom prst="straightConnector1">
            <a:avLst/>
          </a:prstGeom>
          <a:ln w="15875">
            <a:solidFill>
              <a:srgbClr val="CC2A2D"/>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5061313" y="3074705"/>
            <a:ext cx="233172" cy="0"/>
          </a:xfrm>
          <a:prstGeom prst="straightConnector1">
            <a:avLst/>
          </a:prstGeom>
          <a:ln w="15875">
            <a:solidFill>
              <a:srgbClr val="CC2A2D"/>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9" name="Elbow Connector 38"/>
          <p:cNvCxnSpPr>
            <a:stCxn id="28" idx="3"/>
            <a:endCxn id="29" idx="3"/>
          </p:cNvCxnSpPr>
          <p:nvPr/>
        </p:nvCxnSpPr>
        <p:spPr>
          <a:xfrm>
            <a:off x="6318241" y="2097031"/>
            <a:ext cx="9525" cy="977675"/>
          </a:xfrm>
          <a:prstGeom prst="bentConnector3">
            <a:avLst>
              <a:gd name="adj1" fmla="val 1800000"/>
            </a:avLst>
          </a:prstGeom>
          <a:ln w="15875">
            <a:solidFill>
              <a:srgbClr val="CC2A2D"/>
            </a:solidFill>
            <a:tailEnd type="triangle"/>
          </a:ln>
        </p:spPr>
        <p:style>
          <a:lnRef idx="1">
            <a:schemeClr val="accent1"/>
          </a:lnRef>
          <a:fillRef idx="0">
            <a:schemeClr val="accent1"/>
          </a:fillRef>
          <a:effectRef idx="0">
            <a:schemeClr val="accent1"/>
          </a:effectRef>
          <a:fontRef idx="minor">
            <a:schemeClr val="tx1"/>
          </a:fontRef>
        </p:style>
      </p:cxnSp>
      <p:cxnSp>
        <p:nvCxnSpPr>
          <p:cNvPr id="40" name="Elbow Connector 39"/>
          <p:cNvCxnSpPr>
            <a:stCxn id="31" idx="0"/>
            <a:endCxn id="26" idx="2"/>
          </p:cNvCxnSpPr>
          <p:nvPr/>
        </p:nvCxnSpPr>
        <p:spPr>
          <a:xfrm rot="5400000" flipH="1" flipV="1">
            <a:off x="3102438" y="2585868"/>
            <a:ext cx="369806" cy="9525"/>
          </a:xfrm>
          <a:prstGeom prst="bentConnector3">
            <a:avLst>
              <a:gd name="adj1" fmla="val -1122"/>
            </a:avLst>
          </a:prstGeom>
          <a:ln w="15875">
            <a:solidFill>
              <a:srgbClr val="CC2A2D"/>
            </a:solidFill>
            <a:tailEnd type="triangle"/>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1524315" y="1475483"/>
            <a:ext cx="4804874" cy="253916"/>
          </a:xfrm>
          <a:prstGeom prst="rect">
            <a:avLst/>
          </a:prstGeom>
          <a:noFill/>
        </p:spPr>
        <p:txBody>
          <a:bodyPr wrap="square" lIns="68580" tIns="34290" rIns="68580" bIns="34290" rtlCol="0">
            <a:spAutoFit/>
          </a:bodyPr>
          <a:lstStyle/>
          <a:p>
            <a:pPr algn="ctr"/>
            <a:r>
              <a:rPr lang="en-US" sz="1200" b="1" dirty="0"/>
              <a:t>LOOPING OVER MILLIONS OF CUSTOMERS IN APPLICATION!!!</a:t>
            </a:r>
          </a:p>
        </p:txBody>
      </p:sp>
    </p:spTree>
    <p:extLst>
      <p:ext uri="{BB962C8B-B14F-4D97-AF65-F5344CB8AC3E}">
        <p14:creationId xmlns:p14="http://schemas.microsoft.com/office/powerpoint/2010/main" val="282126356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 of Query for JSON</a:t>
            </a:r>
            <a:endParaRPr lang="en-US" dirty="0"/>
          </a:p>
        </p:txBody>
      </p:sp>
      <p:sp>
        <p:nvSpPr>
          <p:cNvPr id="3" name="Content Placeholder 2"/>
          <p:cNvSpPr>
            <a:spLocks noGrp="1"/>
          </p:cNvSpPr>
          <p:nvPr>
            <p:ph idx="1"/>
          </p:nvPr>
        </p:nvSpPr>
        <p:spPr>
          <a:xfrm>
            <a:off x="862257" y="934430"/>
            <a:ext cx="7469008" cy="2991637"/>
          </a:xfrm>
        </p:spPr>
        <p:txBody>
          <a:bodyPr/>
          <a:lstStyle/>
          <a:p>
            <a:pPr marL="0" indent="0">
              <a:lnSpc>
                <a:spcPct val="130000"/>
              </a:lnSpc>
              <a:buNone/>
            </a:pPr>
            <a:endParaRPr lang="en-US" sz="2800" b="1" dirty="0" smtClean="0"/>
          </a:p>
          <a:p>
            <a:pPr marL="0" indent="0">
              <a:lnSpc>
                <a:spcPct val="130000"/>
              </a:lnSpc>
              <a:buNone/>
            </a:pPr>
            <a:r>
              <a:rPr lang="en-US" sz="2800" dirty="0" smtClean="0"/>
              <a:t>Give developers and enterprises an expressive, powerful, and complete language for querying, transforming, and manipulating JSON data.</a:t>
            </a:r>
          </a:p>
        </p:txBody>
      </p:sp>
    </p:spTree>
    <p:extLst>
      <p:ext uri="{BB962C8B-B14F-4D97-AF65-F5344CB8AC3E}">
        <p14:creationId xmlns:p14="http://schemas.microsoft.com/office/powerpoint/2010/main" val="29177846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5-10-05 at 9.05.27 PM.png"/>
          <p:cNvPicPr>
            <a:picLocks noChangeAspect="1"/>
          </p:cNvPicPr>
          <p:nvPr/>
        </p:nvPicPr>
        <p:blipFill rotWithShape="1">
          <a:blip r:embed="rId2">
            <a:extLst>
              <a:ext uri="{28A0092B-C50C-407E-A947-70E740481C1C}">
                <a14:useLocalDpi xmlns:a14="http://schemas.microsoft.com/office/drawing/2010/main" val="0"/>
              </a:ext>
            </a:extLst>
          </a:blip>
          <a:srcRect b="10638"/>
          <a:stretch/>
        </p:blipFill>
        <p:spPr>
          <a:xfrm>
            <a:off x="838200" y="1130300"/>
            <a:ext cx="7454900" cy="1066800"/>
          </a:xfrm>
          <a:prstGeom prst="rect">
            <a:avLst/>
          </a:prstGeom>
        </p:spPr>
      </p:pic>
      <p:pic>
        <p:nvPicPr>
          <p:cNvPr id="6" name="Picture 5" descr="Screen Shot 2015-10-05 at 9.05.0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2197100"/>
            <a:ext cx="7454900" cy="1016000"/>
          </a:xfrm>
          <a:prstGeom prst="rect">
            <a:avLst/>
          </a:prstGeom>
        </p:spPr>
      </p:pic>
    </p:spTree>
    <p:extLst>
      <p:ext uri="{BB962C8B-B14F-4D97-AF65-F5344CB8AC3E}">
        <p14:creationId xmlns:p14="http://schemas.microsoft.com/office/powerpoint/2010/main" val="13713843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Industry Is Choosing SQL to Query JSON</a:t>
            </a:r>
            <a:endParaRPr lang="en-US" dirty="0"/>
          </a:p>
        </p:txBody>
      </p:sp>
      <p:sp>
        <p:nvSpPr>
          <p:cNvPr id="3" name="Content Placeholder 2"/>
          <p:cNvSpPr>
            <a:spLocks noGrp="1"/>
          </p:cNvSpPr>
          <p:nvPr>
            <p:ph idx="1"/>
          </p:nvPr>
        </p:nvSpPr>
        <p:spPr/>
        <p:txBody>
          <a:bodyPr/>
          <a:lstStyle/>
          <a:p>
            <a:pPr>
              <a:lnSpc>
                <a:spcPct val="130000"/>
              </a:lnSpc>
            </a:pPr>
            <a:r>
              <a:rPr lang="en-US" sz="2400" dirty="0" smtClean="0"/>
              <a:t>JSON support in SQL</a:t>
            </a:r>
          </a:p>
          <a:p>
            <a:pPr lvl="1">
              <a:lnSpc>
                <a:spcPct val="130000"/>
              </a:lnSpc>
            </a:pPr>
            <a:r>
              <a:rPr lang="en-US" sz="2400" dirty="0" smtClean="0">
                <a:solidFill>
                  <a:srgbClr val="1E1C1C"/>
                </a:solidFill>
              </a:rPr>
              <a:t>Oracle</a:t>
            </a:r>
            <a:endParaRPr lang="en-US" sz="2400" dirty="0">
              <a:solidFill>
                <a:srgbClr val="1E1C1C"/>
              </a:solidFill>
            </a:endParaRPr>
          </a:p>
          <a:p>
            <a:pPr lvl="1">
              <a:lnSpc>
                <a:spcPct val="130000"/>
              </a:lnSpc>
            </a:pPr>
            <a:r>
              <a:rPr lang="en-US" sz="2400" dirty="0" err="1" smtClean="0">
                <a:solidFill>
                  <a:srgbClr val="1E1C1C"/>
                </a:solidFill>
              </a:rPr>
              <a:t>PostgreSQL</a:t>
            </a:r>
            <a:endParaRPr lang="en-US" sz="2400" dirty="0">
              <a:solidFill>
                <a:srgbClr val="1E1C1C"/>
              </a:solidFill>
            </a:endParaRPr>
          </a:p>
          <a:p>
            <a:pPr lvl="1">
              <a:lnSpc>
                <a:spcPct val="130000"/>
              </a:lnSpc>
            </a:pPr>
            <a:r>
              <a:rPr lang="en-US" sz="2400" dirty="0" smtClean="0">
                <a:solidFill>
                  <a:srgbClr val="1E1C1C"/>
                </a:solidFill>
              </a:rPr>
              <a:t>MySQL</a:t>
            </a:r>
            <a:endParaRPr lang="en-US" sz="2200" dirty="0" smtClean="0"/>
          </a:p>
          <a:p>
            <a:pPr>
              <a:lnSpc>
                <a:spcPct val="130000"/>
              </a:lnSpc>
            </a:pPr>
            <a:r>
              <a:rPr lang="en-US" sz="2400" dirty="0" smtClean="0"/>
              <a:t>Microsoft: SQL for </a:t>
            </a:r>
            <a:r>
              <a:rPr lang="en-US" sz="2400" dirty="0" err="1" smtClean="0"/>
              <a:t>DocumentDB</a:t>
            </a:r>
            <a:endParaRPr lang="en-US" sz="2400" dirty="0" smtClean="0"/>
          </a:p>
          <a:p>
            <a:pPr>
              <a:lnSpc>
                <a:spcPct val="130000"/>
              </a:lnSpc>
            </a:pPr>
            <a:r>
              <a:rPr lang="en-US" sz="2400" dirty="0" smtClean="0"/>
              <a:t>UC San Diego: SQL++</a:t>
            </a:r>
          </a:p>
          <a:p>
            <a:pPr>
              <a:lnSpc>
                <a:spcPct val="130000"/>
              </a:lnSpc>
            </a:pPr>
            <a:r>
              <a:rPr lang="en-US" sz="2400" b="1" dirty="0" smtClean="0">
                <a:solidFill>
                  <a:schemeClr val="accent2"/>
                </a:solidFill>
              </a:rPr>
              <a:t>Couchbase: N1QL</a:t>
            </a:r>
            <a:endParaRPr lang="en-US" sz="2400" b="1" dirty="0">
              <a:solidFill>
                <a:schemeClr val="accent2"/>
              </a:solidFill>
            </a:endParaRPr>
          </a:p>
        </p:txBody>
      </p:sp>
    </p:spTree>
    <p:extLst>
      <p:ext uri="{BB962C8B-B14F-4D97-AF65-F5344CB8AC3E}">
        <p14:creationId xmlns:p14="http://schemas.microsoft.com/office/powerpoint/2010/main" val="641122993"/>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alphaModFix amt="26000"/>
            <a:extLst>
              <a:ext uri="{28A0092B-C50C-407E-A947-70E740481C1C}">
                <a14:useLocalDpi xmlns:a14="http://schemas.microsoft.com/office/drawing/2010/main"/>
              </a:ext>
            </a:extLst>
          </a:blip>
          <a:stretch>
            <a:fillRect/>
          </a:stretch>
        </p:blipFill>
        <p:spPr>
          <a:xfrm>
            <a:off x="0" y="0"/>
            <a:ext cx="9144000" cy="5143500"/>
          </a:xfrm>
          <a:prstGeom prst="rect">
            <a:avLst/>
          </a:prstGeom>
        </p:spPr>
      </p:pic>
      <p:grpSp>
        <p:nvGrpSpPr>
          <p:cNvPr id="12" name="Group 11"/>
          <p:cNvGrpSpPr/>
          <p:nvPr/>
        </p:nvGrpSpPr>
        <p:grpSpPr>
          <a:xfrm>
            <a:off x="3378200" y="927102"/>
            <a:ext cx="2400300" cy="2159000"/>
            <a:chOff x="2882900" y="647700"/>
            <a:chExt cx="2730500" cy="2781300"/>
          </a:xfrm>
        </p:grpSpPr>
        <p:sp>
          <p:nvSpPr>
            <p:cNvPr id="13" name="TextBox 12"/>
            <p:cNvSpPr txBox="1"/>
            <p:nvPr/>
          </p:nvSpPr>
          <p:spPr>
            <a:xfrm>
              <a:off x="3287785" y="1406644"/>
              <a:ext cx="1992673" cy="1201243"/>
            </a:xfrm>
            <a:prstGeom prst="rect">
              <a:avLst/>
            </a:prstGeom>
            <a:noFill/>
          </p:spPr>
          <p:txBody>
            <a:bodyPr wrap="none" rtlCol="0">
              <a:spAutoFit/>
            </a:bodyPr>
            <a:lstStyle/>
            <a:p>
              <a:r>
                <a:rPr lang="en-US" sz="66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KievitOT" charset="0"/>
                  <a:ea typeface="KievitOT" charset="0"/>
                  <a:cs typeface="KievitOT" charset="0"/>
                </a:rPr>
                <a:t>SQL</a:t>
              </a:r>
              <a:endParaRPr lang="en-US" sz="66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KievitOT" charset="0"/>
                <a:ea typeface="KievitOT" charset="0"/>
                <a:cs typeface="KievitOT" charset="0"/>
              </a:endParaRPr>
            </a:p>
          </p:txBody>
        </p:sp>
        <p:sp>
          <p:nvSpPr>
            <p:cNvPr id="15" name="Oval 14"/>
            <p:cNvSpPr/>
            <p:nvPr/>
          </p:nvSpPr>
          <p:spPr>
            <a:xfrm>
              <a:off x="2882900" y="647700"/>
              <a:ext cx="2730500" cy="2781300"/>
            </a:xfrm>
            <a:prstGeom prst="ellipse">
              <a:avLst/>
            </a:prstGeom>
            <a:noFill/>
            <a:ln w="76200" cmpd="sng">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6756400" y="857768"/>
            <a:ext cx="1917700" cy="2228334"/>
            <a:chOff x="2755900" y="1145235"/>
            <a:chExt cx="1917700" cy="2389601"/>
          </a:xfrm>
        </p:grpSpPr>
        <p:sp>
          <p:nvSpPr>
            <p:cNvPr id="17" name="Internal Storage 16"/>
            <p:cNvSpPr/>
            <p:nvPr/>
          </p:nvSpPr>
          <p:spPr>
            <a:xfrm>
              <a:off x="2755900" y="1553637"/>
              <a:ext cx="1917700" cy="1981199"/>
            </a:xfrm>
            <a:prstGeom prst="flowChartInternalStorage">
              <a:avLst/>
            </a:prstGeom>
            <a:solidFill>
              <a:schemeClr val="bg1">
                <a:lumMod val="8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p:cNvSpPr txBox="1"/>
            <p:nvPr/>
          </p:nvSpPr>
          <p:spPr>
            <a:xfrm>
              <a:off x="3098800" y="1145235"/>
              <a:ext cx="1143000" cy="396061"/>
            </a:xfrm>
            <a:prstGeom prst="rect">
              <a:avLst/>
            </a:prstGeom>
            <a:noFill/>
          </p:spPr>
          <p:txBody>
            <a:bodyPr wrap="square" rtlCol="0">
              <a:spAutoFit/>
            </a:bodyPr>
            <a:lstStyle/>
            <a:p>
              <a:pPr algn="ctr"/>
              <a:r>
                <a:rPr lang="en-US" dirty="0" err="1" smtClean="0"/>
                <a:t>ResultSet</a:t>
              </a:r>
              <a:endParaRPr lang="en-US" dirty="0"/>
            </a:p>
          </p:txBody>
        </p:sp>
      </p:grpSp>
      <p:grpSp>
        <p:nvGrpSpPr>
          <p:cNvPr id="19" name="Group 18"/>
          <p:cNvGrpSpPr/>
          <p:nvPr/>
        </p:nvGrpSpPr>
        <p:grpSpPr>
          <a:xfrm>
            <a:off x="7188200" y="1678513"/>
            <a:ext cx="1282700" cy="292100"/>
            <a:chOff x="3327400" y="2209800"/>
            <a:chExt cx="838200" cy="292100"/>
          </a:xfrm>
        </p:grpSpPr>
        <p:cxnSp>
          <p:nvCxnSpPr>
            <p:cNvPr id="20" name="Straight Connector 19"/>
            <p:cNvCxnSpPr/>
            <p:nvPr/>
          </p:nvCxnSpPr>
          <p:spPr>
            <a:xfrm>
              <a:off x="3327400" y="2209800"/>
              <a:ext cx="838200" cy="0"/>
            </a:xfrm>
            <a:prstGeom prst="line">
              <a:avLst/>
            </a:prstGeom>
            <a:ln w="57150"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3327400" y="2362200"/>
              <a:ext cx="838200" cy="0"/>
            </a:xfrm>
            <a:prstGeom prst="line">
              <a:avLst/>
            </a:prstGeom>
            <a:ln w="57150"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3327400" y="2501900"/>
              <a:ext cx="838200" cy="0"/>
            </a:xfrm>
            <a:prstGeom prst="line">
              <a:avLst/>
            </a:prstGeom>
            <a:ln w="57150"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23" name="Group 22"/>
          <p:cNvGrpSpPr/>
          <p:nvPr/>
        </p:nvGrpSpPr>
        <p:grpSpPr>
          <a:xfrm>
            <a:off x="7188200" y="2173814"/>
            <a:ext cx="1282700" cy="292100"/>
            <a:chOff x="3327400" y="2209800"/>
            <a:chExt cx="838200" cy="292100"/>
          </a:xfrm>
        </p:grpSpPr>
        <p:cxnSp>
          <p:nvCxnSpPr>
            <p:cNvPr id="24" name="Straight Connector 23"/>
            <p:cNvCxnSpPr/>
            <p:nvPr/>
          </p:nvCxnSpPr>
          <p:spPr>
            <a:xfrm>
              <a:off x="3327400" y="2209800"/>
              <a:ext cx="838200" cy="0"/>
            </a:xfrm>
            <a:prstGeom prst="line">
              <a:avLst/>
            </a:prstGeom>
            <a:ln w="57150"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3327400" y="2362200"/>
              <a:ext cx="838200" cy="0"/>
            </a:xfrm>
            <a:prstGeom prst="line">
              <a:avLst/>
            </a:prstGeom>
            <a:ln w="57150"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3327400" y="2501900"/>
              <a:ext cx="838200" cy="0"/>
            </a:xfrm>
            <a:prstGeom prst="line">
              <a:avLst/>
            </a:prstGeom>
            <a:ln w="57150"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27" name="Group 26"/>
          <p:cNvGrpSpPr/>
          <p:nvPr/>
        </p:nvGrpSpPr>
        <p:grpSpPr>
          <a:xfrm>
            <a:off x="7188200" y="2654301"/>
            <a:ext cx="1282700" cy="292100"/>
            <a:chOff x="3327400" y="2209800"/>
            <a:chExt cx="838200" cy="292100"/>
          </a:xfrm>
        </p:grpSpPr>
        <p:cxnSp>
          <p:nvCxnSpPr>
            <p:cNvPr id="28" name="Straight Connector 27"/>
            <p:cNvCxnSpPr/>
            <p:nvPr/>
          </p:nvCxnSpPr>
          <p:spPr>
            <a:xfrm>
              <a:off x="3327400" y="2209800"/>
              <a:ext cx="838200" cy="0"/>
            </a:xfrm>
            <a:prstGeom prst="line">
              <a:avLst/>
            </a:prstGeom>
            <a:ln w="57150"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3327400" y="2362200"/>
              <a:ext cx="838200" cy="0"/>
            </a:xfrm>
            <a:prstGeom prst="line">
              <a:avLst/>
            </a:prstGeom>
            <a:ln w="57150"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3327400" y="2501900"/>
              <a:ext cx="838200" cy="0"/>
            </a:xfrm>
            <a:prstGeom prst="line">
              <a:avLst/>
            </a:prstGeom>
            <a:ln w="57150"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sp>
        <p:nvSpPr>
          <p:cNvPr id="31" name="Right Arrow 30"/>
          <p:cNvSpPr/>
          <p:nvPr/>
        </p:nvSpPr>
        <p:spPr>
          <a:xfrm>
            <a:off x="6098680" y="1883827"/>
            <a:ext cx="502639" cy="342901"/>
          </a:xfrm>
          <a:prstGeom prst="rightArrow">
            <a:avLst/>
          </a:prstGeom>
          <a:solidFill>
            <a:schemeClr val="accent2"/>
          </a:solidFill>
          <a:ln>
            <a:solidFill>
              <a:srgbClr val="BE152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ight Arrow 31"/>
          <p:cNvSpPr/>
          <p:nvPr/>
        </p:nvSpPr>
        <p:spPr>
          <a:xfrm>
            <a:off x="2773961" y="1830913"/>
            <a:ext cx="502639" cy="342901"/>
          </a:xfrm>
          <a:prstGeom prst="rightArrow">
            <a:avLst/>
          </a:prstGeom>
          <a:solidFill>
            <a:schemeClr val="accent2"/>
          </a:solidFill>
          <a:ln>
            <a:solidFill>
              <a:srgbClr val="BE152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4"/>
          <a:stretch>
            <a:fillRect/>
          </a:stretch>
        </p:blipFill>
        <p:spPr>
          <a:xfrm>
            <a:off x="43461" y="857768"/>
            <a:ext cx="2692399" cy="2622032"/>
          </a:xfrm>
          <a:prstGeom prst="rect">
            <a:avLst/>
          </a:prstGeom>
        </p:spPr>
      </p:pic>
    </p:spTree>
    <p:extLst>
      <p:ext uri="{BB962C8B-B14F-4D97-AF65-F5344CB8AC3E}">
        <p14:creationId xmlns:p14="http://schemas.microsoft.com/office/powerpoint/2010/main" val="2053871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alphaModFix amt="26000"/>
            <a:extLst>
              <a:ext uri="{28A0092B-C50C-407E-A947-70E740481C1C}">
                <a14:useLocalDpi xmlns:a14="http://schemas.microsoft.com/office/drawing/2010/main"/>
              </a:ext>
            </a:extLst>
          </a:blip>
          <a:stretch>
            <a:fillRect/>
          </a:stretch>
        </p:blipFill>
        <p:spPr>
          <a:xfrm>
            <a:off x="0" y="0"/>
            <a:ext cx="9144000" cy="5143500"/>
          </a:xfrm>
          <a:prstGeom prst="rect">
            <a:avLst/>
          </a:prstGeom>
        </p:spPr>
      </p:pic>
      <p:pic>
        <p:nvPicPr>
          <p:cNvPr id="3" name="Picture 2"/>
          <p:cNvPicPr>
            <a:picLocks noChangeAspect="1"/>
          </p:cNvPicPr>
          <p:nvPr/>
        </p:nvPicPr>
        <p:blipFill>
          <a:blip r:embed="rId4"/>
          <a:stretch>
            <a:fillRect/>
          </a:stretch>
        </p:blipFill>
        <p:spPr>
          <a:xfrm>
            <a:off x="3599461" y="1111250"/>
            <a:ext cx="2286000" cy="2286000"/>
          </a:xfrm>
          <a:prstGeom prst="rect">
            <a:avLst/>
          </a:prstGeom>
        </p:spPr>
      </p:pic>
      <p:sp>
        <p:nvSpPr>
          <p:cNvPr id="4" name="Rectangle 3"/>
          <p:cNvSpPr/>
          <p:nvPr/>
        </p:nvSpPr>
        <p:spPr>
          <a:xfrm>
            <a:off x="6549728" y="564634"/>
            <a:ext cx="2209800" cy="3445047"/>
          </a:xfrm>
          <a:prstGeom prst="rect">
            <a:avLst/>
          </a:prstGeom>
          <a:solidFill>
            <a:schemeClr val="bg1">
              <a:lumMod val="85000"/>
            </a:schemeClr>
          </a:solidFill>
        </p:spPr>
        <p:txBody>
          <a:bodyPr wrap="square">
            <a:spAutoFit/>
          </a:bodyPr>
          <a:lstStyle/>
          <a:p>
            <a:pPr>
              <a:lnSpc>
                <a:spcPct val="80000"/>
              </a:lnSpc>
            </a:pPr>
            <a:r>
              <a:rPr lang="en-US" sz="800" dirty="0" smtClean="0"/>
              <a:t>{</a:t>
            </a:r>
            <a:endParaRPr lang="en-US" sz="800" dirty="0"/>
          </a:p>
          <a:p>
            <a:pPr>
              <a:lnSpc>
                <a:spcPct val="80000"/>
              </a:lnSpc>
            </a:pPr>
            <a:r>
              <a:rPr lang="en-US" sz="800" dirty="0"/>
              <a:t>    "Name" : "Jane Smith",</a:t>
            </a:r>
          </a:p>
          <a:p>
            <a:pPr>
              <a:lnSpc>
                <a:spcPct val="80000"/>
              </a:lnSpc>
            </a:pPr>
            <a:r>
              <a:rPr lang="en-US" sz="800" dirty="0"/>
              <a:t>    "DOB"  : "1990-01-30",</a:t>
            </a:r>
          </a:p>
          <a:p>
            <a:pPr>
              <a:lnSpc>
                <a:spcPct val="80000"/>
              </a:lnSpc>
            </a:pPr>
            <a:r>
              <a:rPr lang="en-US" sz="800" dirty="0"/>
              <a:t>    "Billing" : [</a:t>
            </a:r>
          </a:p>
          <a:p>
            <a:pPr>
              <a:lnSpc>
                <a:spcPct val="80000"/>
              </a:lnSpc>
            </a:pPr>
            <a:r>
              <a:rPr lang="en-US" sz="800" dirty="0"/>
              <a:t>        {</a:t>
            </a:r>
          </a:p>
          <a:p>
            <a:pPr>
              <a:lnSpc>
                <a:spcPct val="80000"/>
              </a:lnSpc>
            </a:pPr>
            <a:r>
              <a:rPr lang="sv-SE" sz="800" dirty="0"/>
              <a:t>            "</a:t>
            </a:r>
            <a:r>
              <a:rPr lang="sv-SE" sz="800" dirty="0" err="1"/>
              <a:t>type</a:t>
            </a:r>
            <a:r>
              <a:rPr lang="sv-SE" sz="800" dirty="0"/>
              <a:t>"    : "visa",</a:t>
            </a:r>
          </a:p>
          <a:p>
            <a:pPr>
              <a:lnSpc>
                <a:spcPct val="80000"/>
              </a:lnSpc>
            </a:pPr>
            <a:r>
              <a:rPr lang="is-IS" sz="800" dirty="0"/>
              <a:t>            "cardnum" : "5827-2842-2847-3909",</a:t>
            </a:r>
          </a:p>
          <a:p>
            <a:pPr>
              <a:lnSpc>
                <a:spcPct val="80000"/>
              </a:lnSpc>
            </a:pPr>
            <a:r>
              <a:rPr lang="is-IS" sz="800" dirty="0"/>
              <a:t>            "expiry"  : "2019-03"</a:t>
            </a:r>
          </a:p>
          <a:p>
            <a:pPr>
              <a:lnSpc>
                <a:spcPct val="80000"/>
              </a:lnSpc>
            </a:pPr>
            <a:r>
              <a:rPr lang="is-IS" sz="800" dirty="0"/>
              <a:t>        },</a:t>
            </a:r>
          </a:p>
          <a:p>
            <a:pPr>
              <a:lnSpc>
                <a:spcPct val="80000"/>
              </a:lnSpc>
            </a:pPr>
            <a:r>
              <a:rPr lang="is-IS" sz="800" dirty="0"/>
              <a:t>        {</a:t>
            </a:r>
          </a:p>
          <a:p>
            <a:pPr>
              <a:lnSpc>
                <a:spcPct val="80000"/>
              </a:lnSpc>
            </a:pPr>
            <a:r>
              <a:rPr lang="fi-FI" sz="800" dirty="0"/>
              <a:t>            "</a:t>
            </a:r>
            <a:r>
              <a:rPr lang="fi-FI" sz="800" dirty="0" err="1"/>
              <a:t>type</a:t>
            </a:r>
            <a:r>
              <a:rPr lang="fi-FI" sz="800" dirty="0"/>
              <a:t>"    : "</a:t>
            </a:r>
            <a:r>
              <a:rPr lang="fi-FI" sz="800" dirty="0" err="1"/>
              <a:t>master</a:t>
            </a:r>
            <a:r>
              <a:rPr lang="fi-FI" sz="800" dirty="0"/>
              <a:t>",</a:t>
            </a:r>
          </a:p>
          <a:p>
            <a:pPr>
              <a:lnSpc>
                <a:spcPct val="80000"/>
              </a:lnSpc>
            </a:pPr>
            <a:r>
              <a:rPr lang="is-IS" sz="800" dirty="0"/>
              <a:t>            "cardnum" : "6274-2842-2847-3909",</a:t>
            </a:r>
          </a:p>
          <a:p>
            <a:pPr>
              <a:lnSpc>
                <a:spcPct val="80000"/>
              </a:lnSpc>
            </a:pPr>
            <a:r>
              <a:rPr lang="is-IS" sz="800" dirty="0"/>
              <a:t>            "expiry"  : "2019-03"</a:t>
            </a:r>
          </a:p>
          <a:p>
            <a:pPr>
              <a:lnSpc>
                <a:spcPct val="80000"/>
              </a:lnSpc>
            </a:pPr>
            <a:r>
              <a:rPr lang="is-IS" sz="800" dirty="0"/>
              <a:t>        }</a:t>
            </a:r>
          </a:p>
          <a:p>
            <a:pPr>
              <a:lnSpc>
                <a:spcPct val="80000"/>
              </a:lnSpc>
            </a:pPr>
            <a:r>
              <a:rPr lang="is-IS" sz="800" dirty="0"/>
              <a:t>    ],</a:t>
            </a:r>
          </a:p>
          <a:p>
            <a:pPr>
              <a:lnSpc>
                <a:spcPct val="80000"/>
              </a:lnSpc>
            </a:pPr>
            <a:r>
              <a:rPr lang="fr-FR" sz="800" dirty="0"/>
              <a:t>    "Connections" : [</a:t>
            </a:r>
          </a:p>
          <a:p>
            <a:pPr>
              <a:lnSpc>
                <a:spcPct val="80000"/>
              </a:lnSpc>
            </a:pPr>
            <a:r>
              <a:rPr lang="fr-FR" sz="800" dirty="0"/>
              <a:t>        {</a:t>
            </a:r>
          </a:p>
          <a:p>
            <a:pPr>
              <a:lnSpc>
                <a:spcPct val="80000"/>
              </a:lnSpc>
            </a:pPr>
            <a:r>
              <a:rPr lang="fr-FR" sz="800" dirty="0"/>
              <a:t>            "</a:t>
            </a:r>
            <a:r>
              <a:rPr lang="fr-FR" sz="800" dirty="0" err="1"/>
              <a:t>CustId</a:t>
            </a:r>
            <a:r>
              <a:rPr lang="fr-FR" sz="800" dirty="0"/>
              <a:t>"   : "XYZ987",</a:t>
            </a:r>
          </a:p>
          <a:p>
            <a:pPr>
              <a:lnSpc>
                <a:spcPct val="80000"/>
              </a:lnSpc>
            </a:pPr>
            <a:r>
              <a:rPr lang="en-US" sz="800" dirty="0"/>
              <a:t>            "Name"     : "Joe Smith"</a:t>
            </a:r>
          </a:p>
          <a:p>
            <a:pPr>
              <a:lnSpc>
                <a:spcPct val="80000"/>
              </a:lnSpc>
            </a:pPr>
            <a:r>
              <a:rPr lang="en-US" sz="800" dirty="0"/>
              <a:t>        },</a:t>
            </a:r>
          </a:p>
          <a:p>
            <a:pPr>
              <a:lnSpc>
                <a:spcPct val="80000"/>
              </a:lnSpc>
            </a:pPr>
            <a:r>
              <a:rPr lang="en-US" sz="800" dirty="0"/>
              <a:t>        {</a:t>
            </a:r>
          </a:p>
          <a:p>
            <a:pPr>
              <a:lnSpc>
                <a:spcPct val="80000"/>
              </a:lnSpc>
            </a:pPr>
            <a:r>
              <a:rPr lang="en-US" sz="800" dirty="0"/>
              <a:t>            "</a:t>
            </a:r>
            <a:r>
              <a:rPr lang="en-US" sz="800" dirty="0" err="1"/>
              <a:t>CustId</a:t>
            </a:r>
            <a:r>
              <a:rPr lang="en-US" sz="800" dirty="0"/>
              <a:t>"   : "PQR823",</a:t>
            </a:r>
          </a:p>
          <a:p>
            <a:pPr>
              <a:lnSpc>
                <a:spcPct val="80000"/>
              </a:lnSpc>
            </a:pPr>
            <a:r>
              <a:rPr lang="en-US" sz="800" dirty="0"/>
              <a:t>            "Name"     : "Dylan Smith"</a:t>
            </a:r>
          </a:p>
          <a:p>
            <a:pPr>
              <a:lnSpc>
                <a:spcPct val="80000"/>
              </a:lnSpc>
            </a:pPr>
            <a:r>
              <a:rPr lang="en-US" sz="800" dirty="0"/>
              <a:t>        }</a:t>
            </a:r>
          </a:p>
          <a:p>
            <a:pPr>
              <a:lnSpc>
                <a:spcPct val="80000"/>
              </a:lnSpc>
            </a:pPr>
            <a:r>
              <a:rPr lang="en-US" sz="800" dirty="0"/>
              <a:t>        {</a:t>
            </a:r>
          </a:p>
          <a:p>
            <a:pPr>
              <a:lnSpc>
                <a:spcPct val="80000"/>
              </a:lnSpc>
            </a:pPr>
            <a:r>
              <a:rPr lang="en-US" sz="800" dirty="0"/>
              <a:t>            "</a:t>
            </a:r>
            <a:r>
              <a:rPr lang="en-US" sz="800" dirty="0" err="1"/>
              <a:t>CustId</a:t>
            </a:r>
            <a:r>
              <a:rPr lang="en-US" sz="800" dirty="0"/>
              <a:t>"   : "PQR823",</a:t>
            </a:r>
          </a:p>
          <a:p>
            <a:pPr>
              <a:lnSpc>
                <a:spcPct val="80000"/>
              </a:lnSpc>
            </a:pPr>
            <a:r>
              <a:rPr lang="en-US" sz="800" dirty="0"/>
              <a:t>            "Name"     : "Dylan Smith"</a:t>
            </a:r>
          </a:p>
          <a:p>
            <a:pPr>
              <a:lnSpc>
                <a:spcPct val="80000"/>
              </a:lnSpc>
            </a:pPr>
            <a:r>
              <a:rPr lang="en-US" sz="800" dirty="0"/>
              <a:t>        }</a:t>
            </a:r>
          </a:p>
          <a:p>
            <a:pPr>
              <a:lnSpc>
                <a:spcPct val="80000"/>
              </a:lnSpc>
            </a:pPr>
            <a:r>
              <a:rPr lang="en-US" sz="800" dirty="0"/>
              <a:t>    ],</a:t>
            </a:r>
          </a:p>
          <a:p>
            <a:pPr>
              <a:lnSpc>
                <a:spcPct val="80000"/>
              </a:lnSpc>
            </a:pPr>
            <a:r>
              <a:rPr lang="en-US" sz="800" dirty="0"/>
              <a:t>    "Purchases" : [</a:t>
            </a:r>
          </a:p>
          <a:p>
            <a:pPr>
              <a:lnSpc>
                <a:spcPct val="80000"/>
              </a:lnSpc>
            </a:pPr>
            <a:r>
              <a:rPr lang="en-US" sz="800" dirty="0"/>
              <a:t>        { "id":12, item: "mac",   "</a:t>
            </a:r>
            <a:r>
              <a:rPr lang="en-US" sz="800" dirty="0" err="1"/>
              <a:t>amt</a:t>
            </a:r>
            <a:r>
              <a:rPr lang="en-US" sz="800" dirty="0"/>
              <a:t>": 2823.52 }</a:t>
            </a:r>
          </a:p>
          <a:p>
            <a:pPr>
              <a:lnSpc>
                <a:spcPct val="80000"/>
              </a:lnSpc>
            </a:pPr>
            <a:r>
              <a:rPr lang="hr-HR" sz="800" dirty="0"/>
              <a:t>        { "id":19, item: "ipad2", "amt": 623.52 }</a:t>
            </a:r>
          </a:p>
          <a:p>
            <a:pPr>
              <a:lnSpc>
                <a:spcPct val="80000"/>
              </a:lnSpc>
            </a:pPr>
            <a:r>
              <a:rPr lang="hr-HR" sz="800" dirty="0"/>
              <a:t>   ]</a:t>
            </a:r>
          </a:p>
          <a:p>
            <a:pPr>
              <a:lnSpc>
                <a:spcPct val="80000"/>
              </a:lnSpc>
            </a:pPr>
            <a:r>
              <a:rPr lang="hr-HR" sz="800" dirty="0"/>
              <a:t>}</a:t>
            </a:r>
            <a:endParaRPr lang="en-US" sz="800" dirty="0"/>
          </a:p>
        </p:txBody>
      </p:sp>
      <p:pic>
        <p:nvPicPr>
          <p:cNvPr id="5" name="Picture 4"/>
          <p:cNvPicPr>
            <a:picLocks noChangeAspect="1"/>
          </p:cNvPicPr>
          <p:nvPr/>
        </p:nvPicPr>
        <p:blipFill>
          <a:blip r:embed="rId5"/>
          <a:stretch>
            <a:fillRect/>
          </a:stretch>
        </p:blipFill>
        <p:spPr>
          <a:xfrm>
            <a:off x="330200" y="603250"/>
            <a:ext cx="1032049" cy="1619250"/>
          </a:xfrm>
          <a:prstGeom prst="rect">
            <a:avLst/>
          </a:prstGeom>
        </p:spPr>
      </p:pic>
      <p:sp>
        <p:nvSpPr>
          <p:cNvPr id="6" name="TextBox 5"/>
          <p:cNvSpPr txBox="1"/>
          <p:nvPr/>
        </p:nvSpPr>
        <p:spPr>
          <a:xfrm>
            <a:off x="215900" y="239236"/>
            <a:ext cx="1397000" cy="307777"/>
          </a:xfrm>
          <a:prstGeom prst="rect">
            <a:avLst/>
          </a:prstGeom>
          <a:noFill/>
        </p:spPr>
        <p:txBody>
          <a:bodyPr wrap="square" rtlCol="0">
            <a:spAutoFit/>
          </a:bodyPr>
          <a:lstStyle/>
          <a:p>
            <a:pPr algn="ctr"/>
            <a:r>
              <a:rPr lang="en-US" sz="1400" dirty="0" err="1" smtClean="0"/>
              <a:t>LoyaltyInfo</a:t>
            </a:r>
            <a:endParaRPr lang="en-US" sz="1400" dirty="0"/>
          </a:p>
        </p:txBody>
      </p:sp>
      <p:sp>
        <p:nvSpPr>
          <p:cNvPr id="7" name="TextBox 6"/>
          <p:cNvSpPr txBox="1"/>
          <p:nvPr/>
        </p:nvSpPr>
        <p:spPr>
          <a:xfrm>
            <a:off x="6549728" y="201652"/>
            <a:ext cx="2209800" cy="369332"/>
          </a:xfrm>
          <a:prstGeom prst="rect">
            <a:avLst/>
          </a:prstGeom>
          <a:noFill/>
        </p:spPr>
        <p:txBody>
          <a:bodyPr wrap="square" rtlCol="0">
            <a:spAutoFit/>
          </a:bodyPr>
          <a:lstStyle/>
          <a:p>
            <a:pPr algn="ctr"/>
            <a:r>
              <a:rPr lang="en-US" dirty="0" err="1" smtClean="0"/>
              <a:t>ResultDocuments</a:t>
            </a:r>
            <a:endParaRPr lang="en-US" dirty="0"/>
          </a:p>
        </p:txBody>
      </p:sp>
      <p:pic>
        <p:nvPicPr>
          <p:cNvPr id="8" name="Picture 7"/>
          <p:cNvPicPr>
            <a:picLocks noChangeAspect="1"/>
          </p:cNvPicPr>
          <p:nvPr/>
        </p:nvPicPr>
        <p:blipFill>
          <a:blip r:embed="rId5"/>
          <a:stretch>
            <a:fillRect/>
          </a:stretch>
        </p:blipFill>
        <p:spPr>
          <a:xfrm>
            <a:off x="330200" y="2965450"/>
            <a:ext cx="1032049" cy="1044231"/>
          </a:xfrm>
          <a:prstGeom prst="rect">
            <a:avLst/>
          </a:prstGeom>
        </p:spPr>
      </p:pic>
      <p:sp>
        <p:nvSpPr>
          <p:cNvPr id="9" name="TextBox 8"/>
          <p:cNvSpPr txBox="1"/>
          <p:nvPr/>
        </p:nvSpPr>
        <p:spPr>
          <a:xfrm>
            <a:off x="330200" y="2596118"/>
            <a:ext cx="1006649" cy="307777"/>
          </a:xfrm>
          <a:prstGeom prst="rect">
            <a:avLst/>
          </a:prstGeom>
          <a:noFill/>
        </p:spPr>
        <p:txBody>
          <a:bodyPr wrap="square" rtlCol="0">
            <a:spAutoFit/>
          </a:bodyPr>
          <a:lstStyle/>
          <a:p>
            <a:pPr algn="ctr"/>
            <a:r>
              <a:rPr lang="en-US" sz="1400" dirty="0" smtClean="0"/>
              <a:t>Orders</a:t>
            </a:r>
            <a:endParaRPr lang="en-US" sz="1400" dirty="0"/>
          </a:p>
        </p:txBody>
      </p:sp>
      <p:pic>
        <p:nvPicPr>
          <p:cNvPr id="11" name="Picture 10"/>
          <p:cNvPicPr>
            <a:picLocks noChangeAspect="1"/>
          </p:cNvPicPr>
          <p:nvPr/>
        </p:nvPicPr>
        <p:blipFill>
          <a:blip r:embed="rId5"/>
          <a:stretch>
            <a:fillRect/>
          </a:stretch>
        </p:blipFill>
        <p:spPr>
          <a:xfrm>
            <a:off x="1790700" y="2012064"/>
            <a:ext cx="1032049" cy="1044231"/>
          </a:xfrm>
          <a:prstGeom prst="rect">
            <a:avLst/>
          </a:prstGeom>
        </p:spPr>
      </p:pic>
      <p:sp>
        <p:nvSpPr>
          <p:cNvPr id="12" name="TextBox 11"/>
          <p:cNvSpPr txBox="1"/>
          <p:nvPr/>
        </p:nvSpPr>
        <p:spPr>
          <a:xfrm>
            <a:off x="1790700" y="1642732"/>
            <a:ext cx="1143000" cy="307777"/>
          </a:xfrm>
          <a:prstGeom prst="rect">
            <a:avLst/>
          </a:prstGeom>
          <a:noFill/>
        </p:spPr>
        <p:txBody>
          <a:bodyPr wrap="square" rtlCol="0">
            <a:spAutoFit/>
          </a:bodyPr>
          <a:lstStyle/>
          <a:p>
            <a:pPr algn="ctr"/>
            <a:r>
              <a:rPr lang="en-US" sz="1400" dirty="0" smtClean="0"/>
              <a:t>CUSTOMER</a:t>
            </a:r>
            <a:endParaRPr lang="en-US" sz="1400" dirty="0"/>
          </a:p>
        </p:txBody>
      </p:sp>
      <p:cxnSp>
        <p:nvCxnSpPr>
          <p:cNvPr id="13" name="Straight Connector 12"/>
          <p:cNvCxnSpPr/>
          <p:nvPr/>
        </p:nvCxnSpPr>
        <p:spPr>
          <a:xfrm flipH="1" flipV="1">
            <a:off x="1336850" y="1257300"/>
            <a:ext cx="453850" cy="863243"/>
          </a:xfrm>
          <a:prstGeom prst="line">
            <a:avLst/>
          </a:prstGeom>
          <a:ln w="12700" cmpd="sng">
            <a:solidFill>
              <a:schemeClr val="tx1"/>
            </a:solidFill>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V="1">
            <a:off x="1400349" y="2971800"/>
            <a:ext cx="428451" cy="425450"/>
          </a:xfrm>
          <a:prstGeom prst="line">
            <a:avLst/>
          </a:prstGeom>
          <a:ln w="12700" cmpd="sng">
            <a:solidFill>
              <a:schemeClr val="tx1"/>
            </a:solidFill>
            <a:headEnd type="none"/>
            <a:tailEnd type="arrow"/>
          </a:ln>
          <a:effectLst/>
        </p:spPr>
        <p:style>
          <a:lnRef idx="2">
            <a:schemeClr val="accent1"/>
          </a:lnRef>
          <a:fillRef idx="0">
            <a:schemeClr val="accent1"/>
          </a:fillRef>
          <a:effectRef idx="1">
            <a:schemeClr val="accent1"/>
          </a:effectRef>
          <a:fontRef idx="minor">
            <a:schemeClr val="tx1"/>
          </a:fontRef>
        </p:style>
      </p:cxnSp>
      <p:sp>
        <p:nvSpPr>
          <p:cNvPr id="15" name="Right Arrow 14"/>
          <p:cNvSpPr/>
          <p:nvPr/>
        </p:nvSpPr>
        <p:spPr>
          <a:xfrm>
            <a:off x="2933700" y="2120543"/>
            <a:ext cx="502639" cy="342901"/>
          </a:xfrm>
          <a:prstGeom prst="rightArrow">
            <a:avLst/>
          </a:prstGeom>
          <a:solidFill>
            <a:schemeClr val="accent2"/>
          </a:solidFill>
          <a:ln>
            <a:solidFill>
              <a:srgbClr val="BE152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ight Arrow 15"/>
          <p:cNvSpPr/>
          <p:nvPr/>
        </p:nvSpPr>
        <p:spPr>
          <a:xfrm>
            <a:off x="6047089" y="2120543"/>
            <a:ext cx="502639" cy="342901"/>
          </a:xfrm>
          <a:prstGeom prst="rightArrow">
            <a:avLst/>
          </a:prstGeom>
          <a:solidFill>
            <a:schemeClr val="accent2"/>
          </a:solidFill>
          <a:ln>
            <a:solidFill>
              <a:srgbClr val="BE152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1560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N1QL examples</a:t>
            </a:r>
            <a:endParaRPr lang="en-US" dirty="0"/>
          </a:p>
        </p:txBody>
      </p:sp>
      <p:sp>
        <p:nvSpPr>
          <p:cNvPr id="3" name="Content Placeholder 2"/>
          <p:cNvSpPr>
            <a:spLocks noGrp="1"/>
          </p:cNvSpPr>
          <p:nvPr>
            <p:ph idx="1"/>
          </p:nvPr>
        </p:nvSpPr>
        <p:spPr>
          <a:xfrm>
            <a:off x="198157" y="673100"/>
            <a:ext cx="8945843" cy="4089400"/>
          </a:xfrm>
        </p:spPr>
        <p:txBody>
          <a:bodyPr/>
          <a:lstStyle/>
          <a:p>
            <a:r>
              <a:rPr lang="en-US" sz="1800" b="1" dirty="0" smtClean="0">
                <a:latin typeface="Courier New"/>
                <a:cs typeface="Courier New"/>
              </a:rPr>
              <a:t>SELECT </a:t>
            </a:r>
            <a:r>
              <a:rPr lang="en-US" sz="1800" b="1" dirty="0" err="1" smtClean="0">
                <a:latin typeface="Courier New"/>
                <a:cs typeface="Courier New"/>
              </a:rPr>
              <a:t>d.C_ZIP</a:t>
            </a:r>
            <a:r>
              <a:rPr lang="en-US" sz="1800" b="1" dirty="0" smtClean="0">
                <a:latin typeface="Courier New"/>
                <a:cs typeface="Courier New"/>
              </a:rPr>
              <a:t>, SUM(</a:t>
            </a:r>
            <a:r>
              <a:rPr lang="en-US" sz="1800" b="1" dirty="0">
                <a:latin typeface="Courier New"/>
                <a:cs typeface="Courier New"/>
              </a:rPr>
              <a:t>ORDLINE.OL_QUANTITY) </a:t>
            </a:r>
            <a:r>
              <a:rPr lang="en-US" sz="1800" b="1" dirty="0" smtClean="0">
                <a:latin typeface="Courier New"/>
                <a:cs typeface="Courier New"/>
              </a:rPr>
              <a:t>AS  TOTALQTY</a:t>
            </a:r>
            <a:endParaRPr lang="en-US" sz="1800" b="1" dirty="0">
              <a:latin typeface="Courier New"/>
              <a:cs typeface="Courier New"/>
            </a:endParaRPr>
          </a:p>
          <a:p>
            <a:r>
              <a:rPr lang="en-US" sz="1800" b="1" dirty="0" smtClean="0">
                <a:latin typeface="Courier New"/>
                <a:cs typeface="Courier New"/>
              </a:rPr>
              <a:t>FROM CUSTOMER d</a:t>
            </a:r>
            <a:endParaRPr lang="en-US" sz="1800" b="1" dirty="0">
              <a:latin typeface="Courier New"/>
              <a:cs typeface="Courier New"/>
            </a:endParaRPr>
          </a:p>
          <a:p>
            <a:r>
              <a:rPr lang="en-US" sz="1800" b="1" dirty="0">
                <a:latin typeface="Courier New"/>
                <a:cs typeface="Courier New"/>
              </a:rPr>
              <a:t>      </a:t>
            </a:r>
            <a:r>
              <a:rPr lang="en-US" sz="1800" b="1" dirty="0" smtClean="0">
                <a:latin typeface="Courier New"/>
                <a:cs typeface="Courier New"/>
              </a:rPr>
              <a:t>   UNNEST ORDERS </a:t>
            </a:r>
            <a:r>
              <a:rPr lang="en-US" sz="1800" b="1" dirty="0">
                <a:latin typeface="Courier New"/>
                <a:cs typeface="Courier New"/>
              </a:rPr>
              <a:t>as </a:t>
            </a:r>
            <a:r>
              <a:rPr lang="en-US" sz="1800" b="1" dirty="0" smtClean="0">
                <a:latin typeface="Courier New"/>
                <a:cs typeface="Courier New"/>
              </a:rPr>
              <a:t>CUSTORDERS</a:t>
            </a:r>
            <a:endParaRPr lang="en-US" sz="1800" b="1" dirty="0">
              <a:latin typeface="Courier New"/>
              <a:cs typeface="Courier New"/>
            </a:endParaRPr>
          </a:p>
          <a:p>
            <a:r>
              <a:rPr lang="en-US" sz="1800" b="1" dirty="0" smtClean="0">
                <a:latin typeface="Courier New"/>
                <a:cs typeface="Courier New"/>
              </a:rPr>
              <a:t>             UNNEST CUSTORDERS.ORDER_LINE AS ORDLINE</a:t>
            </a:r>
          </a:p>
          <a:p>
            <a:r>
              <a:rPr lang="en-US" sz="1800" b="1" dirty="0">
                <a:latin typeface="Courier New"/>
                <a:cs typeface="Courier New"/>
              </a:rPr>
              <a:t>WHERE </a:t>
            </a:r>
            <a:r>
              <a:rPr lang="en-US" sz="1800" b="1" dirty="0" err="1" smtClean="0">
                <a:latin typeface="Courier New"/>
                <a:cs typeface="Courier New"/>
              </a:rPr>
              <a:t>d.C_STATE</a:t>
            </a:r>
            <a:r>
              <a:rPr lang="en-US" sz="1800" b="1" dirty="0" smtClean="0">
                <a:latin typeface="Courier New"/>
                <a:cs typeface="Courier New"/>
              </a:rPr>
              <a:t> </a:t>
            </a:r>
            <a:r>
              <a:rPr lang="en-US" sz="1800" b="1" dirty="0">
                <a:latin typeface="Courier New"/>
                <a:cs typeface="Courier New"/>
              </a:rPr>
              <a:t>= </a:t>
            </a:r>
            <a:r>
              <a:rPr lang="en-US" sz="1800" b="1" dirty="0" smtClean="0">
                <a:latin typeface="Courier New"/>
                <a:cs typeface="Courier New"/>
              </a:rPr>
              <a:t>”NY”</a:t>
            </a:r>
            <a:endParaRPr lang="en-US" sz="1800" b="1" dirty="0">
              <a:latin typeface="Courier New"/>
              <a:cs typeface="Courier New"/>
            </a:endParaRPr>
          </a:p>
          <a:p>
            <a:r>
              <a:rPr lang="en-US" sz="1800" b="1" dirty="0" smtClean="0">
                <a:latin typeface="Courier New"/>
                <a:cs typeface="Courier New"/>
              </a:rPr>
              <a:t>GROUP BY </a:t>
            </a:r>
            <a:r>
              <a:rPr lang="en-US" sz="1800" b="1" dirty="0" err="1">
                <a:latin typeface="Courier New"/>
                <a:cs typeface="Courier New"/>
              </a:rPr>
              <a:t>d.C_ZIP</a:t>
            </a:r>
            <a:endParaRPr lang="en-US" sz="1800" b="1" dirty="0">
              <a:latin typeface="Courier New"/>
              <a:cs typeface="Courier New"/>
            </a:endParaRPr>
          </a:p>
          <a:p>
            <a:r>
              <a:rPr lang="en-US" sz="1800" b="1" dirty="0" smtClean="0">
                <a:latin typeface="Courier New"/>
                <a:cs typeface="Courier New"/>
              </a:rPr>
              <a:t>ORDER BY TOTALQTY DESC;</a:t>
            </a:r>
          </a:p>
          <a:p>
            <a:endParaRPr lang="en-US" sz="1800" b="1" dirty="0" smtClean="0">
              <a:latin typeface="Courier New"/>
              <a:cs typeface="Courier New"/>
            </a:endParaRPr>
          </a:p>
          <a:p>
            <a:r>
              <a:rPr lang="en-US" sz="1800" b="1" dirty="0" smtClean="0">
                <a:latin typeface="Courier New"/>
                <a:cs typeface="Courier New"/>
              </a:rPr>
              <a:t>INSERT INTO CUSTOMER("PQR847</a:t>
            </a:r>
            <a:r>
              <a:rPr lang="en-US" sz="1800" b="1" dirty="0">
                <a:latin typeface="Courier New"/>
                <a:cs typeface="Courier New"/>
              </a:rPr>
              <a:t>"</a:t>
            </a:r>
            <a:r>
              <a:rPr lang="en-US" sz="1800" b="1" dirty="0" smtClean="0">
                <a:latin typeface="Courier New"/>
                <a:cs typeface="Courier New"/>
              </a:rPr>
              <a:t>, {"C_ID":4723, </a:t>
            </a:r>
            <a:r>
              <a:rPr lang="en-US" sz="1800" b="1" dirty="0">
                <a:latin typeface="Courier New"/>
                <a:cs typeface="Courier New"/>
              </a:rPr>
              <a:t>"</a:t>
            </a:r>
            <a:r>
              <a:rPr lang="en-US" sz="1800" b="1" dirty="0" err="1" smtClean="0">
                <a:latin typeface="Courier New"/>
                <a:cs typeface="Courier New"/>
              </a:rPr>
              <a:t>Name</a:t>
            </a:r>
            <a:r>
              <a:rPr lang="en-US" sz="1800" b="1" dirty="0" err="1">
                <a:latin typeface="Courier New"/>
                <a:cs typeface="Courier New"/>
              </a:rPr>
              <a:t>"</a:t>
            </a:r>
            <a:r>
              <a:rPr lang="en-US" sz="1800" b="1" dirty="0" err="1" smtClean="0">
                <a:latin typeface="Courier New"/>
                <a:cs typeface="Courier New"/>
              </a:rPr>
              <a:t>:</a:t>
            </a:r>
            <a:r>
              <a:rPr lang="en-US" sz="1800" b="1" dirty="0" err="1">
                <a:latin typeface="Courier New"/>
                <a:cs typeface="Courier New"/>
              </a:rPr>
              <a:t>"</a:t>
            </a:r>
            <a:r>
              <a:rPr lang="en-US" sz="1800" b="1" dirty="0" err="1" smtClean="0">
                <a:latin typeface="Courier New"/>
                <a:cs typeface="Courier New"/>
              </a:rPr>
              <a:t>Joe</a:t>
            </a:r>
            <a:r>
              <a:rPr lang="en-US" sz="1800" b="1" dirty="0">
                <a:latin typeface="Courier New"/>
                <a:cs typeface="Courier New"/>
              </a:rPr>
              <a:t>"</a:t>
            </a:r>
            <a:r>
              <a:rPr lang="en-US" sz="1800" b="1" dirty="0" smtClean="0">
                <a:latin typeface="Courier New"/>
                <a:cs typeface="Courier New"/>
              </a:rPr>
              <a:t>});</a:t>
            </a:r>
          </a:p>
          <a:p>
            <a:endParaRPr lang="en-US" sz="1800" b="1" dirty="0">
              <a:latin typeface="Courier New"/>
              <a:cs typeface="Courier New"/>
            </a:endParaRPr>
          </a:p>
          <a:p>
            <a:r>
              <a:rPr lang="en-US" sz="1800" b="1" dirty="0" smtClean="0">
                <a:latin typeface="Courier New"/>
                <a:cs typeface="Courier New"/>
              </a:rPr>
              <a:t>UPDATE CUSTOMER c SET </a:t>
            </a:r>
            <a:r>
              <a:rPr lang="en-US" sz="1800" b="1" dirty="0" err="1" smtClean="0">
                <a:latin typeface="Courier New"/>
                <a:cs typeface="Courier New"/>
              </a:rPr>
              <a:t>c.STATE</a:t>
            </a:r>
            <a:r>
              <a:rPr lang="en-US" sz="1800" b="1" dirty="0" smtClean="0">
                <a:latin typeface="Courier New"/>
                <a:cs typeface="Courier New"/>
              </a:rPr>
              <a:t>=“CA”, </a:t>
            </a:r>
            <a:r>
              <a:rPr lang="en-US" sz="1800" b="1" dirty="0" err="1" smtClean="0">
                <a:latin typeface="Courier New"/>
                <a:cs typeface="Courier New"/>
              </a:rPr>
              <a:t>c.C_ZIP</a:t>
            </a:r>
            <a:r>
              <a:rPr lang="en-US" sz="1800" b="1" dirty="0" smtClean="0">
                <a:latin typeface="Courier New"/>
                <a:cs typeface="Courier New"/>
              </a:rPr>
              <a:t> = 94501                       </a:t>
            </a:r>
          </a:p>
          <a:p>
            <a:r>
              <a:rPr lang="en-US" sz="1800" b="1" dirty="0">
                <a:latin typeface="Courier New"/>
                <a:cs typeface="Courier New"/>
              </a:rPr>
              <a:t> </a:t>
            </a:r>
            <a:r>
              <a:rPr lang="en-US" sz="1800" b="1" dirty="0" smtClean="0">
                <a:latin typeface="Courier New"/>
                <a:cs typeface="Courier New"/>
              </a:rPr>
              <a:t>                 WHERE </a:t>
            </a:r>
            <a:r>
              <a:rPr lang="en-US" sz="1800" b="1" dirty="0" err="1" smtClean="0">
                <a:latin typeface="Courier New"/>
                <a:cs typeface="Courier New"/>
              </a:rPr>
              <a:t>c.ID</a:t>
            </a:r>
            <a:r>
              <a:rPr lang="en-US" sz="1800" b="1" dirty="0" smtClean="0">
                <a:latin typeface="Courier New"/>
                <a:cs typeface="Courier New"/>
              </a:rPr>
              <a:t> = 4723;</a:t>
            </a:r>
            <a:endParaRPr lang="en-US" sz="1800" b="1" dirty="0">
              <a:latin typeface="Courier New"/>
              <a:cs typeface="Courier New"/>
            </a:endParaRPr>
          </a:p>
          <a:p>
            <a:endParaRPr lang="en-US" sz="1800" b="1" dirty="0">
              <a:latin typeface="Courier New"/>
              <a:cs typeface="Courier New"/>
            </a:endParaRPr>
          </a:p>
        </p:txBody>
      </p:sp>
    </p:spTree>
    <p:extLst>
      <p:ext uri="{BB962C8B-B14F-4D97-AF65-F5344CB8AC3E}">
        <p14:creationId xmlns:p14="http://schemas.microsoft.com/office/powerpoint/2010/main" val="3941650620"/>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SELECT Statement</a:t>
            </a:r>
            <a:endParaRPr lang="en-US" dirty="0"/>
          </a:p>
        </p:txBody>
      </p:sp>
      <p:sp>
        <p:nvSpPr>
          <p:cNvPr id="3" name="Content Placeholder 2"/>
          <p:cNvSpPr>
            <a:spLocks noGrp="1"/>
          </p:cNvSpPr>
          <p:nvPr>
            <p:ph idx="1"/>
          </p:nvPr>
        </p:nvSpPr>
        <p:spPr>
          <a:xfrm>
            <a:off x="198157" y="678130"/>
            <a:ext cx="8610599" cy="4179943"/>
          </a:xfrm>
        </p:spPr>
        <p:txBody>
          <a:bodyPr/>
          <a:lstStyle/>
          <a:p>
            <a:pPr marL="0" indent="0">
              <a:buNone/>
            </a:pPr>
            <a:r>
              <a:rPr lang="en-US" dirty="0">
                <a:solidFill>
                  <a:srgbClr val="0000FF"/>
                </a:solidFill>
                <a:latin typeface="Courier New"/>
                <a:cs typeface="Courier New"/>
              </a:rPr>
              <a:t>SELECT</a:t>
            </a:r>
            <a:r>
              <a:rPr lang="en-US" dirty="0">
                <a:latin typeface="Courier New"/>
                <a:cs typeface="Courier New"/>
              </a:rPr>
              <a:t>   </a:t>
            </a:r>
            <a:r>
              <a:rPr lang="en-US" dirty="0" err="1">
                <a:latin typeface="Courier New"/>
                <a:cs typeface="Courier New"/>
              </a:rPr>
              <a:t>customers.id</a:t>
            </a:r>
            <a:r>
              <a:rPr lang="en-US" dirty="0">
                <a:latin typeface="Courier New"/>
                <a:cs typeface="Courier New"/>
              </a:rPr>
              <a:t>,</a:t>
            </a:r>
          </a:p>
          <a:p>
            <a:pPr marL="0" indent="0">
              <a:buNone/>
            </a:pPr>
            <a:r>
              <a:rPr lang="en-US" dirty="0">
                <a:latin typeface="Courier New"/>
                <a:cs typeface="Courier New"/>
              </a:rPr>
              <a:t>         </a:t>
            </a:r>
            <a:r>
              <a:rPr lang="en-US" dirty="0" err="1" smtClean="0">
                <a:latin typeface="Courier New"/>
                <a:cs typeface="Courier New"/>
              </a:rPr>
              <a:t>customers.NAME.lastname</a:t>
            </a:r>
            <a:r>
              <a:rPr lang="en-US" dirty="0" smtClean="0">
                <a:latin typeface="Courier New"/>
                <a:cs typeface="Courier New"/>
              </a:rPr>
              <a:t>, </a:t>
            </a:r>
          </a:p>
          <a:p>
            <a:pPr marL="0" indent="0">
              <a:buNone/>
            </a:pPr>
            <a:r>
              <a:rPr lang="en-US" dirty="0">
                <a:latin typeface="Courier New"/>
                <a:cs typeface="Courier New"/>
              </a:rPr>
              <a:t> </a:t>
            </a:r>
            <a:r>
              <a:rPr lang="en-US" dirty="0" smtClean="0">
                <a:latin typeface="Courier New"/>
                <a:cs typeface="Courier New"/>
              </a:rPr>
              <a:t>        </a:t>
            </a:r>
            <a:r>
              <a:rPr lang="en-US" dirty="0" err="1" smtClean="0">
                <a:latin typeface="Courier New"/>
                <a:cs typeface="Courier New"/>
              </a:rPr>
              <a:t>customers.NAME.firstname</a:t>
            </a:r>
            <a:endParaRPr lang="en-US" dirty="0">
              <a:latin typeface="Courier New"/>
              <a:cs typeface="Courier New"/>
            </a:endParaRPr>
          </a:p>
          <a:p>
            <a:pPr marL="0" indent="0">
              <a:buNone/>
            </a:pPr>
            <a:r>
              <a:rPr lang="en-US" dirty="0">
                <a:latin typeface="Courier New"/>
                <a:cs typeface="Courier New"/>
              </a:rPr>
              <a:t>         Sum(</a:t>
            </a:r>
            <a:r>
              <a:rPr lang="en-US" dirty="0" err="1">
                <a:latin typeface="Courier New"/>
                <a:cs typeface="Courier New"/>
              </a:rPr>
              <a:t>orderline.amount</a:t>
            </a:r>
            <a:r>
              <a:rPr lang="en-US" dirty="0">
                <a:latin typeface="Courier New"/>
                <a:cs typeface="Courier New"/>
              </a:rPr>
              <a:t>) </a:t>
            </a:r>
          </a:p>
          <a:p>
            <a:pPr marL="0" indent="0">
              <a:buNone/>
            </a:pPr>
            <a:r>
              <a:rPr lang="en-US" dirty="0">
                <a:solidFill>
                  <a:srgbClr val="0000FF"/>
                </a:solidFill>
                <a:latin typeface="Courier New"/>
                <a:cs typeface="Courier New"/>
              </a:rPr>
              <a:t>FROM</a:t>
            </a:r>
            <a:r>
              <a:rPr lang="en-US" dirty="0">
                <a:latin typeface="Courier New"/>
                <a:cs typeface="Courier New"/>
              </a:rPr>
              <a:t>     orders </a:t>
            </a:r>
            <a:r>
              <a:rPr lang="en-US" dirty="0">
                <a:solidFill>
                  <a:srgbClr val="0000FF"/>
                </a:solidFill>
                <a:latin typeface="Courier New"/>
                <a:cs typeface="Courier New"/>
              </a:rPr>
              <a:t>UNNEST</a:t>
            </a:r>
            <a:r>
              <a:rPr lang="en-US" dirty="0">
                <a:latin typeface="Courier New"/>
                <a:cs typeface="Courier New"/>
              </a:rPr>
              <a:t> </a:t>
            </a:r>
            <a:r>
              <a:rPr lang="en-US" dirty="0" err="1">
                <a:latin typeface="Courier New"/>
                <a:cs typeface="Courier New"/>
              </a:rPr>
              <a:t>orders.lineitems</a:t>
            </a:r>
            <a:r>
              <a:rPr lang="en-US" dirty="0">
                <a:latin typeface="Courier New"/>
                <a:cs typeface="Courier New"/>
              </a:rPr>
              <a:t> </a:t>
            </a:r>
            <a:r>
              <a:rPr lang="en-US" dirty="0">
                <a:solidFill>
                  <a:srgbClr val="0000FF"/>
                </a:solidFill>
                <a:latin typeface="Courier New"/>
                <a:cs typeface="Courier New"/>
              </a:rPr>
              <a:t>AS</a:t>
            </a:r>
            <a:r>
              <a:rPr lang="en-US" dirty="0">
                <a:latin typeface="Courier New"/>
                <a:cs typeface="Courier New"/>
              </a:rPr>
              <a:t> </a:t>
            </a:r>
            <a:r>
              <a:rPr lang="en-US" dirty="0" err="1">
                <a:latin typeface="Courier New"/>
                <a:cs typeface="Courier New"/>
              </a:rPr>
              <a:t>orderline</a:t>
            </a:r>
            <a:r>
              <a:rPr lang="en-US" dirty="0">
                <a:latin typeface="Courier New"/>
                <a:cs typeface="Courier New"/>
              </a:rPr>
              <a:t> </a:t>
            </a:r>
          </a:p>
          <a:p>
            <a:pPr marL="0" indent="0">
              <a:buNone/>
            </a:pPr>
            <a:r>
              <a:rPr lang="en-US" dirty="0" smtClean="0">
                <a:solidFill>
                  <a:srgbClr val="0000FF"/>
                </a:solidFill>
                <a:latin typeface="Courier New"/>
                <a:cs typeface="Courier New"/>
              </a:rPr>
              <a:t>         JOIN</a:t>
            </a:r>
            <a:r>
              <a:rPr lang="en-US" dirty="0" smtClean="0">
                <a:latin typeface="Courier New"/>
                <a:cs typeface="Courier New"/>
              </a:rPr>
              <a:t> customers </a:t>
            </a:r>
            <a:r>
              <a:rPr lang="en-US" dirty="0" smtClean="0">
                <a:solidFill>
                  <a:srgbClr val="0000FF"/>
                </a:solidFill>
                <a:latin typeface="Courier New"/>
                <a:cs typeface="Courier New"/>
              </a:rPr>
              <a:t>ON</a:t>
            </a:r>
            <a:r>
              <a:rPr lang="en-US" dirty="0" smtClean="0">
                <a:latin typeface="Courier New"/>
                <a:cs typeface="Courier New"/>
              </a:rPr>
              <a:t> KEYS </a:t>
            </a:r>
            <a:r>
              <a:rPr lang="en-US" dirty="0" err="1" smtClean="0">
                <a:latin typeface="Courier New"/>
                <a:cs typeface="Courier New"/>
              </a:rPr>
              <a:t>orders.custid</a:t>
            </a:r>
            <a:r>
              <a:rPr lang="en-US" dirty="0" smtClean="0">
                <a:latin typeface="Courier New"/>
                <a:cs typeface="Courier New"/>
              </a:rPr>
              <a:t> </a:t>
            </a:r>
          </a:p>
          <a:p>
            <a:pPr marL="0" indent="0">
              <a:buNone/>
            </a:pPr>
            <a:r>
              <a:rPr lang="en-US" dirty="0" smtClean="0">
                <a:solidFill>
                  <a:srgbClr val="0000FF"/>
                </a:solidFill>
                <a:latin typeface="Courier New"/>
                <a:cs typeface="Courier New"/>
              </a:rPr>
              <a:t>WHERE </a:t>
            </a:r>
            <a:r>
              <a:rPr lang="en-US" dirty="0" err="1" smtClean="0">
                <a:latin typeface="Courier New"/>
                <a:cs typeface="Courier New"/>
              </a:rPr>
              <a:t>customers.state</a:t>
            </a:r>
            <a:r>
              <a:rPr lang="en-US" dirty="0" smtClean="0">
                <a:latin typeface="Courier New"/>
                <a:cs typeface="Courier New"/>
              </a:rPr>
              <a:t> = 'NY'</a:t>
            </a:r>
            <a:endParaRPr lang="en-US" dirty="0">
              <a:latin typeface="Courier New"/>
              <a:cs typeface="Courier New"/>
            </a:endParaRPr>
          </a:p>
          <a:p>
            <a:pPr marL="0" indent="0">
              <a:buNone/>
            </a:pPr>
            <a:r>
              <a:rPr lang="en-US" dirty="0">
                <a:solidFill>
                  <a:srgbClr val="0000FF"/>
                </a:solidFill>
                <a:latin typeface="Courier New"/>
                <a:cs typeface="Courier New"/>
              </a:rPr>
              <a:t>GROUP BY </a:t>
            </a:r>
            <a:r>
              <a:rPr lang="en-US" dirty="0" err="1">
                <a:latin typeface="Courier New"/>
                <a:cs typeface="Courier New"/>
              </a:rPr>
              <a:t>customers.id</a:t>
            </a:r>
            <a:r>
              <a:rPr lang="en-US" dirty="0">
                <a:latin typeface="Courier New"/>
                <a:cs typeface="Courier New"/>
              </a:rPr>
              <a:t>, </a:t>
            </a:r>
          </a:p>
          <a:p>
            <a:pPr marL="0" indent="0">
              <a:buNone/>
            </a:pPr>
            <a:r>
              <a:rPr lang="en-US" dirty="0">
                <a:latin typeface="Courier New"/>
                <a:cs typeface="Courier New"/>
              </a:rPr>
              <a:t>         </a:t>
            </a:r>
            <a:r>
              <a:rPr lang="en-US" dirty="0" err="1" smtClean="0">
                <a:latin typeface="Courier New"/>
                <a:cs typeface="Courier New"/>
              </a:rPr>
              <a:t>customers.NAME.lastname</a:t>
            </a:r>
            <a:r>
              <a:rPr lang="en-US" dirty="0" smtClean="0">
                <a:latin typeface="Courier New"/>
                <a:cs typeface="Courier New"/>
              </a:rPr>
              <a:t> </a:t>
            </a:r>
            <a:endParaRPr lang="en-US" dirty="0">
              <a:latin typeface="Courier New"/>
              <a:cs typeface="Courier New"/>
            </a:endParaRPr>
          </a:p>
          <a:p>
            <a:pPr marL="0" indent="0">
              <a:buNone/>
            </a:pPr>
            <a:r>
              <a:rPr lang="en-US" dirty="0">
                <a:solidFill>
                  <a:srgbClr val="0000FF"/>
                </a:solidFill>
                <a:latin typeface="Courier New"/>
                <a:cs typeface="Courier New"/>
              </a:rPr>
              <a:t>HAVING</a:t>
            </a:r>
            <a:r>
              <a:rPr lang="en-US" dirty="0">
                <a:latin typeface="Courier New"/>
                <a:cs typeface="Courier New"/>
              </a:rPr>
              <a:t>   sum(</a:t>
            </a:r>
            <a:r>
              <a:rPr lang="en-US" dirty="0" err="1">
                <a:latin typeface="Courier New"/>
                <a:cs typeface="Courier New"/>
              </a:rPr>
              <a:t>orderline.amount</a:t>
            </a:r>
            <a:r>
              <a:rPr lang="en-US" dirty="0">
                <a:latin typeface="Courier New"/>
                <a:cs typeface="Courier New"/>
              </a:rPr>
              <a:t>) &gt; 10000 </a:t>
            </a:r>
          </a:p>
          <a:p>
            <a:pPr marL="0" indent="0">
              <a:buNone/>
            </a:pPr>
            <a:r>
              <a:rPr lang="en-US" dirty="0">
                <a:solidFill>
                  <a:srgbClr val="0000FF"/>
                </a:solidFill>
                <a:latin typeface="Courier New"/>
                <a:cs typeface="Courier New"/>
              </a:rPr>
              <a:t>ORDER BY </a:t>
            </a:r>
            <a:r>
              <a:rPr lang="en-US" dirty="0">
                <a:latin typeface="Courier New"/>
                <a:cs typeface="Courier New"/>
              </a:rPr>
              <a:t>sum(</a:t>
            </a:r>
            <a:r>
              <a:rPr lang="en-US" dirty="0" err="1">
                <a:latin typeface="Courier New"/>
                <a:cs typeface="Courier New"/>
              </a:rPr>
              <a:t>orderline.amount</a:t>
            </a:r>
            <a:r>
              <a:rPr lang="en-US" dirty="0">
                <a:latin typeface="Courier New"/>
                <a:cs typeface="Courier New"/>
              </a:rPr>
              <a:t>) </a:t>
            </a:r>
            <a:r>
              <a:rPr lang="en-US" dirty="0">
                <a:solidFill>
                  <a:srgbClr val="0000FF"/>
                </a:solidFill>
                <a:latin typeface="Courier New"/>
                <a:cs typeface="Courier New"/>
              </a:rPr>
              <a:t>DESC</a:t>
            </a:r>
          </a:p>
          <a:p>
            <a:pPr marL="0" indent="0">
              <a:lnSpc>
                <a:spcPct val="150000"/>
              </a:lnSpc>
              <a:buNone/>
            </a:pPr>
            <a:endParaRPr lang="en-US" sz="2000" b="1" dirty="0" smtClean="0">
              <a:latin typeface="Courier New"/>
              <a:cs typeface="Courier New"/>
            </a:endParaRPr>
          </a:p>
        </p:txBody>
      </p:sp>
      <p:sp>
        <p:nvSpPr>
          <p:cNvPr id="4" name="Rounded Rectangular Callout 3"/>
          <p:cNvSpPr/>
          <p:nvPr/>
        </p:nvSpPr>
        <p:spPr>
          <a:xfrm>
            <a:off x="5918200" y="520700"/>
            <a:ext cx="2890556" cy="584200"/>
          </a:xfrm>
          <a:prstGeom prst="wedgeRoundRectCallout">
            <a:avLst>
              <a:gd name="adj1" fmla="val -106093"/>
              <a:gd name="adj2" fmla="val 66848"/>
              <a:gd name="adj3" fmla="val 16667"/>
            </a:avLst>
          </a:prstGeom>
          <a:solidFill>
            <a:srgbClr val="FFFF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171450" indent="-171450">
              <a:buFont typeface="Arial"/>
              <a:buChar char="•"/>
            </a:pPr>
            <a:r>
              <a:rPr lang="en-US" sz="1400" b="1" dirty="0" smtClean="0">
                <a:solidFill>
                  <a:schemeClr val="tx1"/>
                </a:solidFill>
              </a:rPr>
              <a:t>Dotted sub-document reference</a:t>
            </a:r>
          </a:p>
          <a:p>
            <a:pPr marL="171450" indent="-171450">
              <a:buFont typeface="Arial"/>
              <a:buChar char="•"/>
            </a:pPr>
            <a:r>
              <a:rPr lang="en-US" sz="1400" b="1" dirty="0" smtClean="0">
                <a:solidFill>
                  <a:schemeClr val="tx1"/>
                </a:solidFill>
              </a:rPr>
              <a:t>Names are CASE-SENSITIVE</a:t>
            </a:r>
            <a:endParaRPr lang="en-US" sz="1400" b="1" dirty="0">
              <a:solidFill>
                <a:schemeClr val="tx1"/>
              </a:solidFill>
            </a:endParaRPr>
          </a:p>
        </p:txBody>
      </p:sp>
      <p:sp>
        <p:nvSpPr>
          <p:cNvPr id="5" name="Rounded Rectangular Callout 4"/>
          <p:cNvSpPr/>
          <p:nvPr/>
        </p:nvSpPr>
        <p:spPr>
          <a:xfrm>
            <a:off x="5834552" y="1511300"/>
            <a:ext cx="2890556" cy="342900"/>
          </a:xfrm>
          <a:prstGeom prst="wedgeRoundRectCallout">
            <a:avLst>
              <a:gd name="adj1" fmla="val -104775"/>
              <a:gd name="adj2" fmla="val 108152"/>
              <a:gd name="adj3" fmla="val 16667"/>
            </a:avLst>
          </a:prstGeom>
          <a:solidFill>
            <a:srgbClr val="FFFF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171450" indent="-171450">
              <a:buFont typeface="Arial"/>
              <a:buChar char="•"/>
            </a:pPr>
            <a:r>
              <a:rPr lang="en-US" sz="1400" b="1" dirty="0" smtClean="0">
                <a:solidFill>
                  <a:schemeClr val="tx1"/>
                </a:solidFill>
              </a:rPr>
              <a:t>UNNEST to flatten the arrays</a:t>
            </a:r>
            <a:endParaRPr lang="en-US" sz="1400" b="1" dirty="0">
              <a:solidFill>
                <a:schemeClr val="tx1"/>
              </a:solidFill>
            </a:endParaRPr>
          </a:p>
        </p:txBody>
      </p:sp>
      <p:sp>
        <p:nvSpPr>
          <p:cNvPr id="6" name="Rounded Rectangular Callout 5"/>
          <p:cNvSpPr/>
          <p:nvPr/>
        </p:nvSpPr>
        <p:spPr>
          <a:xfrm>
            <a:off x="5986952" y="2851150"/>
            <a:ext cx="2890556" cy="488950"/>
          </a:xfrm>
          <a:prstGeom prst="wedgeRoundRectCallout">
            <a:avLst>
              <a:gd name="adj1" fmla="val -97306"/>
              <a:gd name="adj2" fmla="val -80737"/>
              <a:gd name="adj3" fmla="val 16667"/>
            </a:avLst>
          </a:prstGeom>
          <a:solidFill>
            <a:srgbClr val="FFFF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b="1" dirty="0" smtClean="0">
                <a:solidFill>
                  <a:schemeClr val="tx1"/>
                </a:solidFill>
              </a:rPr>
              <a:t>JOINS with Document KEY of customers</a:t>
            </a:r>
            <a:endParaRPr lang="en-US" sz="1400" b="1" dirty="0">
              <a:solidFill>
                <a:schemeClr val="tx1"/>
              </a:solidFill>
            </a:endParaRPr>
          </a:p>
        </p:txBody>
      </p:sp>
    </p:spTree>
    <p:extLst>
      <p:ext uri="{BB962C8B-B14F-4D97-AF65-F5344CB8AC3E}">
        <p14:creationId xmlns:p14="http://schemas.microsoft.com/office/powerpoint/2010/main" val="89141857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Picture 59"/>
          <p:cNvPicPr>
            <a:picLocks noChangeAspect="1"/>
          </p:cNvPicPr>
          <p:nvPr/>
        </p:nvPicPr>
        <p:blipFill>
          <a:blip r:embed="rId3"/>
          <a:stretch>
            <a:fillRect/>
          </a:stretch>
        </p:blipFill>
        <p:spPr>
          <a:xfrm>
            <a:off x="5292039" y="2280279"/>
            <a:ext cx="599443" cy="449582"/>
          </a:xfrm>
          <a:prstGeom prst="rect">
            <a:avLst/>
          </a:prstGeom>
        </p:spPr>
      </p:pic>
      <p:pic>
        <p:nvPicPr>
          <p:cNvPr id="61" name="Picture 60"/>
          <p:cNvPicPr>
            <a:picLocks noChangeAspect="1"/>
          </p:cNvPicPr>
          <p:nvPr/>
        </p:nvPicPr>
        <p:blipFill>
          <a:blip r:embed="rId4"/>
          <a:stretch>
            <a:fillRect/>
          </a:stretch>
        </p:blipFill>
        <p:spPr>
          <a:xfrm>
            <a:off x="2357802" y="3902507"/>
            <a:ext cx="1094992" cy="244932"/>
          </a:xfrm>
          <a:prstGeom prst="rect">
            <a:avLst/>
          </a:prstGeom>
        </p:spPr>
      </p:pic>
      <p:sp>
        <p:nvSpPr>
          <p:cNvPr id="62" name="Title 1"/>
          <p:cNvSpPr>
            <a:spLocks noGrp="1"/>
          </p:cNvSpPr>
          <p:nvPr>
            <p:ph type="title"/>
          </p:nvPr>
        </p:nvSpPr>
        <p:spPr>
          <a:xfrm>
            <a:off x="466352" y="12996"/>
            <a:ext cx="7998595" cy="539496"/>
          </a:xfrm>
        </p:spPr>
        <p:txBody>
          <a:bodyPr>
            <a:normAutofit/>
          </a:bodyPr>
          <a:lstStyle/>
          <a:p>
            <a:r>
              <a:rPr lang="en-US" sz="2400" dirty="0" smtClean="0"/>
              <a:t>Major </a:t>
            </a:r>
            <a:r>
              <a:rPr lang="en-US" dirty="0"/>
              <a:t>E</a:t>
            </a:r>
            <a:r>
              <a:rPr lang="en-US" sz="2400" dirty="0" smtClean="0"/>
              <a:t>nterprises </a:t>
            </a:r>
            <a:r>
              <a:rPr lang="en-US" dirty="0"/>
              <a:t>A</a:t>
            </a:r>
            <a:r>
              <a:rPr lang="en-US" sz="2400" dirty="0" smtClean="0"/>
              <a:t>cross Industries </a:t>
            </a:r>
            <a:r>
              <a:rPr lang="en-US" sz="2400" dirty="0" smtClean="0"/>
              <a:t>are </a:t>
            </a:r>
            <a:r>
              <a:rPr lang="en-US" sz="2400" dirty="0" smtClean="0"/>
              <a:t>Adopting </a:t>
            </a:r>
            <a:r>
              <a:rPr lang="en-US" sz="2400" dirty="0" err="1" smtClean="0"/>
              <a:t>NoSQL</a:t>
            </a:r>
            <a:endParaRPr lang="en-US" sz="2400" dirty="0"/>
          </a:p>
        </p:txBody>
      </p:sp>
      <p:sp>
        <p:nvSpPr>
          <p:cNvPr id="63" name="Slide Number Placeholder 3"/>
          <p:cNvSpPr txBox="1">
            <a:spLocks/>
          </p:cNvSpPr>
          <p:nvPr/>
        </p:nvSpPr>
        <p:spPr>
          <a:xfrm>
            <a:off x="8229600" y="4767263"/>
            <a:ext cx="740664" cy="273844"/>
          </a:xfrm>
          <a:prstGeom prst="rect">
            <a:avLst/>
          </a:prstGeom>
        </p:spPr>
        <p:txBody>
          <a:bodyPr vert="horz" lIns="91440" tIns="45720" rIns="91440" bIns="45720" rtlCol="0" anchor="ctr"/>
          <a:lstStyle>
            <a:defPPr>
              <a:defRPr lang="en-US"/>
            </a:defPPr>
            <a:lvl1pPr marL="0" algn="r" defTabSz="457200" rtl="0" eaLnBrk="1" latinLnBrk="0" hangingPunct="1">
              <a:defRPr sz="850" kern="1200">
                <a:solidFill>
                  <a:srgbClr val="CCCCCC"/>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728A94C-44F1-DF43-8BD8-694E750DEF33}" type="slidenum">
              <a:rPr lang="en-US" smtClean="0"/>
              <a:pPr/>
              <a:t>3</a:t>
            </a:fld>
            <a:endParaRPr lang="en-US"/>
          </a:p>
        </p:txBody>
      </p:sp>
      <p:pic>
        <p:nvPicPr>
          <p:cNvPr id="64" name="Picture 63"/>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73284" y="1269597"/>
            <a:ext cx="862208" cy="523910"/>
          </a:xfrm>
          <a:prstGeom prst="rect">
            <a:avLst/>
          </a:prstGeom>
          <a:noFill/>
          <a:ln w="9525">
            <a:noFill/>
            <a:miter lim="800000"/>
            <a:headEnd/>
            <a:tailEnd/>
          </a:ln>
        </p:spPr>
      </p:pic>
      <p:pic>
        <p:nvPicPr>
          <p:cNvPr id="65" name="Picture 64"/>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045815" y="3354133"/>
            <a:ext cx="886962" cy="407306"/>
          </a:xfrm>
          <a:prstGeom prst="rect">
            <a:avLst/>
          </a:prstGeom>
          <a:noFill/>
          <a:ln w="9525">
            <a:noFill/>
            <a:miter lim="800000"/>
            <a:headEnd/>
            <a:tailEnd/>
          </a:ln>
        </p:spPr>
      </p:pic>
      <p:pic>
        <p:nvPicPr>
          <p:cNvPr id="66" name="Picture 65"/>
          <p:cNvPicPr>
            <a:picLocks noChangeAspect="1" noChangeArrowheads="1"/>
          </p:cNvPicPr>
          <p:nvPr/>
        </p:nvPicPr>
        <p:blipFill>
          <a:blip r:embed="rId7" cstate="print"/>
          <a:srcRect/>
          <a:stretch>
            <a:fillRect/>
          </a:stretch>
        </p:blipFill>
        <p:spPr bwMode="auto">
          <a:xfrm>
            <a:off x="1241095" y="3896585"/>
            <a:ext cx="524513" cy="250854"/>
          </a:xfrm>
          <a:prstGeom prst="rect">
            <a:avLst/>
          </a:prstGeom>
          <a:noFill/>
          <a:ln w="9525">
            <a:noFill/>
            <a:miter lim="800000"/>
            <a:headEnd/>
            <a:tailEnd/>
          </a:ln>
        </p:spPr>
      </p:pic>
      <p:pic>
        <p:nvPicPr>
          <p:cNvPr id="67" name="Picture 66" descr="thomson reuters.jp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907900" y="4180021"/>
            <a:ext cx="587242" cy="587242"/>
          </a:xfrm>
          <a:prstGeom prst="rect">
            <a:avLst/>
          </a:prstGeom>
        </p:spPr>
      </p:pic>
      <p:pic>
        <p:nvPicPr>
          <p:cNvPr id="68" name="Picture 67"/>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8313566" y="3313719"/>
            <a:ext cx="414759" cy="398460"/>
          </a:xfrm>
          <a:prstGeom prst="rect">
            <a:avLst/>
          </a:prstGeom>
        </p:spPr>
      </p:pic>
      <p:pic>
        <p:nvPicPr>
          <p:cNvPr id="69" name="Picture 68"/>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685222" y="2164053"/>
            <a:ext cx="956706" cy="274652"/>
          </a:xfrm>
          <a:prstGeom prst="rect">
            <a:avLst/>
          </a:prstGeom>
        </p:spPr>
      </p:pic>
      <p:pic>
        <p:nvPicPr>
          <p:cNvPr id="70" name="Picture 69" descr="https://encrypted-tbn2.google.com/images?q=tbn:ANd9GcQzb7zEWIwrrnnZe67kJsQdy7FZWcGpfAmuw-VLCkhCYLtHYSyB"/>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4775432" y="1704408"/>
            <a:ext cx="998393" cy="258088"/>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70"/>
          <p:cNvPicPr>
            <a:picLocks noChangeAspect="1"/>
          </p:cNvPicPr>
          <p:nvPr/>
        </p:nvPicPr>
        <p:blipFill>
          <a:blip r:embed="rId12"/>
          <a:stretch>
            <a:fillRect/>
          </a:stretch>
        </p:blipFill>
        <p:spPr>
          <a:xfrm>
            <a:off x="2493066" y="1693379"/>
            <a:ext cx="1015068" cy="271936"/>
          </a:xfrm>
          <a:prstGeom prst="rect">
            <a:avLst/>
          </a:prstGeom>
        </p:spPr>
      </p:pic>
      <p:pic>
        <p:nvPicPr>
          <p:cNvPr id="72" name="Picture 71"/>
          <p:cNvPicPr>
            <a:picLocks noChangeAspect="1"/>
          </p:cNvPicPr>
          <p:nvPr/>
        </p:nvPicPr>
        <p:blipFill>
          <a:blip r:embed="rId13"/>
          <a:stretch>
            <a:fillRect/>
          </a:stretch>
        </p:blipFill>
        <p:spPr>
          <a:xfrm>
            <a:off x="8229600" y="3869460"/>
            <a:ext cx="765212" cy="269242"/>
          </a:xfrm>
          <a:prstGeom prst="rect">
            <a:avLst/>
          </a:prstGeom>
        </p:spPr>
      </p:pic>
      <p:pic>
        <p:nvPicPr>
          <p:cNvPr id="73" name="Picture 72"/>
          <p:cNvPicPr>
            <a:picLocks noChangeAspect="1"/>
          </p:cNvPicPr>
          <p:nvPr/>
        </p:nvPicPr>
        <p:blipFill rotWithShape="1">
          <a:blip r:embed="rId14"/>
          <a:srcRect l="11460" t="26248" r="16922" b="17071"/>
          <a:stretch/>
        </p:blipFill>
        <p:spPr>
          <a:xfrm>
            <a:off x="5927122" y="1153901"/>
            <a:ext cx="804366" cy="418268"/>
          </a:xfrm>
          <a:prstGeom prst="rect">
            <a:avLst/>
          </a:prstGeom>
        </p:spPr>
      </p:pic>
      <p:pic>
        <p:nvPicPr>
          <p:cNvPr id="74" name="Picture 73"/>
          <p:cNvPicPr>
            <a:picLocks noChangeAspect="1"/>
          </p:cNvPicPr>
          <p:nvPr/>
        </p:nvPicPr>
        <p:blipFill>
          <a:blip r:embed="rId15"/>
          <a:stretch>
            <a:fillRect/>
          </a:stretch>
        </p:blipFill>
        <p:spPr>
          <a:xfrm>
            <a:off x="314899" y="4409544"/>
            <a:ext cx="539321" cy="192204"/>
          </a:xfrm>
          <a:prstGeom prst="rect">
            <a:avLst/>
          </a:prstGeom>
        </p:spPr>
      </p:pic>
      <p:pic>
        <p:nvPicPr>
          <p:cNvPr id="75" name="Picture 74"/>
          <p:cNvPicPr>
            <a:picLocks noChangeAspect="1"/>
          </p:cNvPicPr>
          <p:nvPr/>
        </p:nvPicPr>
        <p:blipFill>
          <a:blip r:embed="rId16"/>
          <a:stretch>
            <a:fillRect/>
          </a:stretch>
        </p:blipFill>
        <p:spPr>
          <a:xfrm>
            <a:off x="2595995" y="1122250"/>
            <a:ext cx="1549371" cy="450658"/>
          </a:xfrm>
          <a:prstGeom prst="rect">
            <a:avLst/>
          </a:prstGeom>
        </p:spPr>
      </p:pic>
      <p:pic>
        <p:nvPicPr>
          <p:cNvPr id="76" name="Picture 75"/>
          <p:cNvPicPr>
            <a:picLocks noChangeAspect="1" noChangeArrowheads="1"/>
          </p:cNvPicPr>
          <p:nvPr/>
        </p:nvPicPr>
        <p:blipFill>
          <a:blip r:embed="rId17" cstate="screen">
            <a:extLst>
              <a:ext uri="{28A0092B-C50C-407E-A947-70E740481C1C}">
                <a14:useLocalDpi xmlns:a14="http://schemas.microsoft.com/office/drawing/2010/main"/>
              </a:ext>
            </a:extLst>
          </a:blip>
          <a:srcRect/>
          <a:stretch>
            <a:fillRect/>
          </a:stretch>
        </p:blipFill>
        <p:spPr bwMode="auto">
          <a:xfrm>
            <a:off x="1457253" y="1308889"/>
            <a:ext cx="693208" cy="541570"/>
          </a:xfrm>
          <a:prstGeom prst="rect">
            <a:avLst/>
          </a:prstGeom>
          <a:noFill/>
          <a:ln w="9525">
            <a:noFill/>
            <a:miter lim="800000"/>
            <a:headEnd/>
            <a:tailEnd/>
          </a:ln>
        </p:spPr>
      </p:pic>
      <p:pic>
        <p:nvPicPr>
          <p:cNvPr id="77" name="Picture 76"/>
          <p:cNvPicPr>
            <a:picLocks noChangeAspect="1" noChangeArrowheads="1"/>
          </p:cNvPicPr>
          <p:nvPr/>
        </p:nvPicPr>
        <p:blipFill>
          <a:blip r:embed="rId18" cstate="screen">
            <a:extLst>
              <a:ext uri="{28A0092B-C50C-407E-A947-70E740481C1C}">
                <a14:useLocalDpi xmlns:a14="http://schemas.microsoft.com/office/drawing/2010/main"/>
              </a:ext>
            </a:extLst>
          </a:blip>
          <a:srcRect/>
          <a:stretch>
            <a:fillRect/>
          </a:stretch>
        </p:blipFill>
        <p:spPr bwMode="auto">
          <a:xfrm>
            <a:off x="3426645" y="3380113"/>
            <a:ext cx="1094992" cy="374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8" name="Picture 77" descr="https://encrypted-tbn0.google.com/images?q=tbn:ANd9GcTCFmF1ZbNADKnx_YrPvYGeRLWJPT5yaaCXs6RMiMtvM7eeBpgkZA"/>
          <p:cNvPicPr>
            <a:picLocks noChangeAspect="1" noChangeArrowheads="1"/>
          </p:cNvPicPr>
          <p:nvPr/>
        </p:nvPicPr>
        <p:blipFill rotWithShape="1">
          <a:blip r:embed="rId19" cstate="screen">
            <a:extLst>
              <a:ext uri="{28A0092B-C50C-407E-A947-70E740481C1C}">
                <a14:useLocalDpi xmlns:a14="http://schemas.microsoft.com/office/drawing/2010/main"/>
              </a:ext>
            </a:extLst>
          </a:blip>
          <a:srcRect/>
          <a:stretch/>
        </p:blipFill>
        <p:spPr bwMode="auto">
          <a:xfrm>
            <a:off x="3546883" y="3787216"/>
            <a:ext cx="991322" cy="431863"/>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78" descr="aol-logo.jpg"/>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a:off x="7088181" y="2108534"/>
            <a:ext cx="681088" cy="270931"/>
          </a:xfrm>
          <a:prstGeom prst="rect">
            <a:avLst/>
          </a:prstGeom>
        </p:spPr>
      </p:pic>
      <p:pic>
        <p:nvPicPr>
          <p:cNvPr id="80" name="Picture 79"/>
          <p:cNvPicPr>
            <a:picLocks noChangeAspect="1"/>
          </p:cNvPicPr>
          <p:nvPr/>
        </p:nvPicPr>
        <p:blipFill>
          <a:blip r:embed="rId21" cstate="screen">
            <a:extLst>
              <a:ext uri="{28A0092B-C50C-407E-A947-70E740481C1C}">
                <a14:useLocalDpi xmlns:a14="http://schemas.microsoft.com/office/drawing/2010/main"/>
              </a:ext>
            </a:extLst>
          </a:blip>
          <a:stretch>
            <a:fillRect/>
          </a:stretch>
        </p:blipFill>
        <p:spPr>
          <a:xfrm>
            <a:off x="7963680" y="1446940"/>
            <a:ext cx="975496" cy="274430"/>
          </a:xfrm>
          <a:prstGeom prst="rect">
            <a:avLst/>
          </a:prstGeom>
        </p:spPr>
      </p:pic>
      <p:pic>
        <p:nvPicPr>
          <p:cNvPr id="81" name="Picture 80"/>
          <p:cNvPicPr>
            <a:picLocks noChangeAspect="1"/>
          </p:cNvPicPr>
          <p:nvPr/>
        </p:nvPicPr>
        <p:blipFill rotWithShape="1">
          <a:blip r:embed="rId22"/>
          <a:srcRect l="5188" t="14118" r="4980" b="15778"/>
          <a:stretch/>
        </p:blipFill>
        <p:spPr>
          <a:xfrm>
            <a:off x="1135492" y="3404137"/>
            <a:ext cx="1007267" cy="271622"/>
          </a:xfrm>
          <a:prstGeom prst="rect">
            <a:avLst/>
          </a:prstGeom>
        </p:spPr>
      </p:pic>
      <p:pic>
        <p:nvPicPr>
          <p:cNvPr id="82" name="Picture 81" descr="Screen Shot 2013-09-18 at 9.57.17 PM.png"/>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7950045" y="2108535"/>
            <a:ext cx="1079939" cy="314164"/>
          </a:xfrm>
          <a:prstGeom prst="rect">
            <a:avLst/>
          </a:prstGeom>
        </p:spPr>
      </p:pic>
      <p:pic>
        <p:nvPicPr>
          <p:cNvPr id="83" name="Picture 82"/>
          <p:cNvPicPr>
            <a:picLocks noChangeAspect="1"/>
          </p:cNvPicPr>
          <p:nvPr/>
        </p:nvPicPr>
        <p:blipFill>
          <a:blip r:embed="rId24"/>
          <a:stretch>
            <a:fillRect/>
          </a:stretch>
        </p:blipFill>
        <p:spPr>
          <a:xfrm>
            <a:off x="5258242" y="4322729"/>
            <a:ext cx="932330" cy="279019"/>
          </a:xfrm>
          <a:prstGeom prst="rect">
            <a:avLst/>
          </a:prstGeom>
        </p:spPr>
      </p:pic>
      <p:pic>
        <p:nvPicPr>
          <p:cNvPr id="84" name="Picture 83" descr="zynga-logo-new.png"/>
          <p:cNvPicPr>
            <a:picLocks noChangeAspect="1"/>
          </p:cNvPicPr>
          <p:nvPr/>
        </p:nvPicPr>
        <p:blipFill>
          <a:blip r:embed="rId25" cstate="print"/>
          <a:stretch>
            <a:fillRect/>
          </a:stretch>
        </p:blipFill>
        <p:spPr>
          <a:xfrm>
            <a:off x="5203761" y="3910013"/>
            <a:ext cx="1080027" cy="270008"/>
          </a:xfrm>
          <a:prstGeom prst="rect">
            <a:avLst/>
          </a:prstGeom>
        </p:spPr>
      </p:pic>
      <p:pic>
        <p:nvPicPr>
          <p:cNvPr id="85" name="Picture 84"/>
          <p:cNvPicPr>
            <a:picLocks noChangeAspect="1"/>
          </p:cNvPicPr>
          <p:nvPr/>
        </p:nvPicPr>
        <p:blipFill>
          <a:blip r:embed="rId26" cstate="screen">
            <a:extLst>
              <a:ext uri="{28A0092B-C50C-407E-A947-70E740481C1C}">
                <a14:useLocalDpi xmlns:a14="http://schemas.microsoft.com/office/drawing/2010/main"/>
              </a:ext>
            </a:extLst>
          </a:blip>
          <a:stretch>
            <a:fillRect/>
          </a:stretch>
        </p:blipFill>
        <p:spPr>
          <a:xfrm>
            <a:off x="4913770" y="3404136"/>
            <a:ext cx="536145" cy="258943"/>
          </a:xfrm>
          <a:prstGeom prst="rect">
            <a:avLst/>
          </a:prstGeom>
        </p:spPr>
      </p:pic>
      <p:pic>
        <p:nvPicPr>
          <p:cNvPr id="87" name="Picture 86"/>
          <p:cNvPicPr>
            <a:picLocks noChangeAspect="1"/>
          </p:cNvPicPr>
          <p:nvPr/>
        </p:nvPicPr>
        <p:blipFill>
          <a:blip r:embed="rId27"/>
          <a:stretch>
            <a:fillRect/>
          </a:stretch>
        </p:blipFill>
        <p:spPr>
          <a:xfrm>
            <a:off x="4752747" y="1199596"/>
            <a:ext cx="844618" cy="380078"/>
          </a:xfrm>
          <a:prstGeom prst="rect">
            <a:avLst/>
          </a:prstGeom>
        </p:spPr>
      </p:pic>
      <p:pic>
        <p:nvPicPr>
          <p:cNvPr id="88" name="Picture 87"/>
          <p:cNvPicPr>
            <a:picLocks noChangeAspect="1"/>
          </p:cNvPicPr>
          <p:nvPr/>
        </p:nvPicPr>
        <p:blipFill>
          <a:blip r:embed="rId28"/>
          <a:stretch>
            <a:fillRect/>
          </a:stretch>
        </p:blipFill>
        <p:spPr>
          <a:xfrm>
            <a:off x="184688" y="3379533"/>
            <a:ext cx="765458" cy="332646"/>
          </a:xfrm>
          <a:prstGeom prst="rect">
            <a:avLst/>
          </a:prstGeom>
        </p:spPr>
      </p:pic>
      <p:pic>
        <p:nvPicPr>
          <p:cNvPr id="89" name="Picture 88"/>
          <p:cNvPicPr>
            <a:picLocks noChangeAspect="1"/>
          </p:cNvPicPr>
          <p:nvPr/>
        </p:nvPicPr>
        <p:blipFill>
          <a:blip r:embed="rId29"/>
          <a:stretch>
            <a:fillRect/>
          </a:stretch>
        </p:blipFill>
        <p:spPr>
          <a:xfrm>
            <a:off x="352917" y="3789949"/>
            <a:ext cx="490063" cy="490063"/>
          </a:xfrm>
          <a:prstGeom prst="rect">
            <a:avLst/>
          </a:prstGeom>
        </p:spPr>
      </p:pic>
      <p:pic>
        <p:nvPicPr>
          <p:cNvPr id="90" name="Picture 89"/>
          <p:cNvPicPr>
            <a:picLocks noChangeAspect="1"/>
          </p:cNvPicPr>
          <p:nvPr/>
        </p:nvPicPr>
        <p:blipFill>
          <a:blip r:embed="rId30"/>
          <a:stretch>
            <a:fillRect/>
          </a:stretch>
        </p:blipFill>
        <p:spPr>
          <a:xfrm>
            <a:off x="5995842" y="1793507"/>
            <a:ext cx="643023" cy="203624"/>
          </a:xfrm>
          <a:prstGeom prst="rect">
            <a:avLst/>
          </a:prstGeom>
        </p:spPr>
      </p:pic>
      <p:pic>
        <p:nvPicPr>
          <p:cNvPr id="91" name="Picture 90"/>
          <p:cNvPicPr>
            <a:picLocks noChangeAspect="1"/>
          </p:cNvPicPr>
          <p:nvPr/>
        </p:nvPicPr>
        <p:blipFill>
          <a:blip r:embed="rId31"/>
          <a:stretch>
            <a:fillRect/>
          </a:stretch>
        </p:blipFill>
        <p:spPr>
          <a:xfrm>
            <a:off x="2559792" y="2155349"/>
            <a:ext cx="788853" cy="303004"/>
          </a:xfrm>
          <a:prstGeom prst="rect">
            <a:avLst/>
          </a:prstGeom>
        </p:spPr>
      </p:pic>
      <p:pic>
        <p:nvPicPr>
          <p:cNvPr id="92" name="Picture 91"/>
          <p:cNvPicPr>
            <a:picLocks noChangeAspect="1"/>
          </p:cNvPicPr>
          <p:nvPr/>
        </p:nvPicPr>
        <p:blipFill>
          <a:blip r:embed="rId32"/>
          <a:stretch>
            <a:fillRect/>
          </a:stretch>
        </p:blipFill>
        <p:spPr>
          <a:xfrm>
            <a:off x="7547210" y="4284737"/>
            <a:ext cx="1532712" cy="249613"/>
          </a:xfrm>
          <a:prstGeom prst="rect">
            <a:avLst/>
          </a:prstGeom>
        </p:spPr>
      </p:pic>
      <p:pic>
        <p:nvPicPr>
          <p:cNvPr id="93" name="Picture 92"/>
          <p:cNvPicPr>
            <a:picLocks noChangeAspect="1"/>
          </p:cNvPicPr>
          <p:nvPr/>
        </p:nvPicPr>
        <p:blipFill>
          <a:blip r:embed="rId33"/>
          <a:stretch>
            <a:fillRect/>
          </a:stretch>
        </p:blipFill>
        <p:spPr>
          <a:xfrm>
            <a:off x="3508801" y="2108534"/>
            <a:ext cx="852409" cy="517983"/>
          </a:xfrm>
          <a:prstGeom prst="rect">
            <a:avLst/>
          </a:prstGeom>
        </p:spPr>
      </p:pic>
      <p:pic>
        <p:nvPicPr>
          <p:cNvPr id="94" name="Picture 93"/>
          <p:cNvPicPr>
            <a:picLocks noChangeAspect="1"/>
          </p:cNvPicPr>
          <p:nvPr/>
        </p:nvPicPr>
        <p:blipFill>
          <a:blip r:embed="rId34"/>
          <a:stretch>
            <a:fillRect/>
          </a:stretch>
        </p:blipFill>
        <p:spPr>
          <a:xfrm>
            <a:off x="3701269" y="1657778"/>
            <a:ext cx="684688" cy="351473"/>
          </a:xfrm>
          <a:prstGeom prst="rect">
            <a:avLst/>
          </a:prstGeom>
        </p:spPr>
      </p:pic>
      <p:cxnSp>
        <p:nvCxnSpPr>
          <p:cNvPr id="95" name="Straight Connector 94"/>
          <p:cNvCxnSpPr/>
          <p:nvPr/>
        </p:nvCxnSpPr>
        <p:spPr>
          <a:xfrm flipH="1">
            <a:off x="0" y="2717456"/>
            <a:ext cx="9144000" cy="0"/>
          </a:xfrm>
          <a:prstGeom prst="line">
            <a:avLst/>
          </a:prstGeom>
          <a:ln w="6350" cmpd="sng">
            <a:prstDash val="dot"/>
          </a:ln>
        </p:spPr>
        <p:style>
          <a:lnRef idx="1">
            <a:schemeClr val="dk1"/>
          </a:lnRef>
          <a:fillRef idx="0">
            <a:schemeClr val="dk1"/>
          </a:fillRef>
          <a:effectRef idx="0">
            <a:schemeClr val="dk1"/>
          </a:effectRef>
          <a:fontRef idx="minor">
            <a:schemeClr val="tx1"/>
          </a:fontRef>
        </p:style>
      </p:cxnSp>
      <p:sp>
        <p:nvSpPr>
          <p:cNvPr id="96" name="Content Placeholder 2"/>
          <p:cNvSpPr txBox="1">
            <a:spLocks/>
          </p:cNvSpPr>
          <p:nvPr/>
        </p:nvSpPr>
        <p:spPr>
          <a:xfrm>
            <a:off x="4820073" y="696046"/>
            <a:ext cx="1835182" cy="371708"/>
          </a:xfrm>
          <a:prstGeom prst="rect">
            <a:avLst/>
          </a:prstGeom>
        </p:spPr>
        <p:txBody>
          <a:bodyPr vert="horz" lIns="91440" tIns="45720" rIns="91440" bIns="45720" rtlCol="0">
            <a:noAutofit/>
          </a:bodyPr>
          <a:lstStyle>
            <a:lvl1pPr marL="0" indent="0" algn="l" defTabSz="457200" rtl="0" eaLnBrk="1" latinLnBrk="0" hangingPunct="1">
              <a:lnSpc>
                <a:spcPct val="90000"/>
              </a:lnSpc>
              <a:spcBef>
                <a:spcPts val="0"/>
              </a:spcBef>
              <a:buClr>
                <a:schemeClr val="accent1"/>
              </a:buClr>
              <a:buFont typeface="Wingdings" charset="2"/>
              <a:buNone/>
              <a:defRPr sz="2400" kern="1200">
                <a:solidFill>
                  <a:schemeClr val="tx1"/>
                </a:solidFill>
                <a:latin typeface="+mn-lt"/>
                <a:ea typeface="+mn-ea"/>
                <a:cs typeface="+mn-cs"/>
              </a:defRPr>
            </a:lvl1pPr>
            <a:lvl2pPr marL="228600" indent="0" algn="l" defTabSz="457200" rtl="0" eaLnBrk="1" latinLnBrk="0" hangingPunct="1">
              <a:lnSpc>
                <a:spcPct val="90000"/>
              </a:lnSpc>
              <a:spcBef>
                <a:spcPts val="0"/>
              </a:spcBef>
              <a:buClr>
                <a:schemeClr val="accent1"/>
              </a:buClr>
              <a:buFont typeface="Arial"/>
              <a:buNone/>
              <a:defRPr sz="2200" kern="1200">
                <a:solidFill>
                  <a:schemeClr val="tx1"/>
                </a:solidFill>
                <a:latin typeface="+mn-lt"/>
                <a:ea typeface="+mn-ea"/>
                <a:cs typeface="+mn-cs"/>
              </a:defRPr>
            </a:lvl2pPr>
            <a:lvl3pPr marL="455613" indent="0" algn="l" defTabSz="457200" rtl="0" eaLnBrk="1" latinLnBrk="0" hangingPunct="1">
              <a:lnSpc>
                <a:spcPct val="90000"/>
              </a:lnSpc>
              <a:spcBef>
                <a:spcPts val="0"/>
              </a:spcBef>
              <a:buClr>
                <a:schemeClr val="accent1"/>
              </a:buClr>
              <a:buFont typeface="Lucida Grande"/>
              <a:buNone/>
              <a:defRPr sz="1800" kern="1200">
                <a:solidFill>
                  <a:schemeClr val="tx1"/>
                </a:solidFill>
                <a:latin typeface="+mn-lt"/>
                <a:ea typeface="+mn-ea"/>
                <a:cs typeface="+mn-cs"/>
              </a:defRPr>
            </a:lvl3pPr>
            <a:lvl4pPr marL="627063" indent="0" algn="l" defTabSz="457200" rtl="0" eaLnBrk="1" latinLnBrk="0" hangingPunct="1">
              <a:lnSpc>
                <a:spcPct val="90000"/>
              </a:lnSpc>
              <a:spcBef>
                <a:spcPts val="0"/>
              </a:spcBef>
              <a:buClr>
                <a:schemeClr val="accent1"/>
              </a:buClr>
              <a:buFont typeface="Arial"/>
              <a:buNone/>
              <a:defRPr sz="1600" kern="1200">
                <a:solidFill>
                  <a:schemeClr val="tx1"/>
                </a:solidFill>
                <a:latin typeface="+mn-lt"/>
                <a:ea typeface="+mn-ea"/>
                <a:cs typeface="+mn-cs"/>
              </a:defRPr>
            </a:lvl4pPr>
            <a:lvl5pPr marL="798513" indent="0" algn="l" defTabSz="457200" rtl="0" eaLnBrk="1" latinLnBrk="0" hangingPunct="1">
              <a:lnSpc>
                <a:spcPct val="90000"/>
              </a:lnSpc>
              <a:spcBef>
                <a:spcPts val="200"/>
              </a:spcBef>
              <a:buClr>
                <a:schemeClr val="accent1"/>
              </a:buClr>
              <a:buFont typeface="Arial"/>
              <a:buNone/>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1400" b="1" dirty="0" smtClean="0">
                <a:solidFill>
                  <a:schemeClr val="tx2">
                    <a:lumMod val="50000"/>
                    <a:lumOff val="50000"/>
                  </a:schemeClr>
                </a:solidFill>
              </a:rPr>
              <a:t>Communications</a:t>
            </a:r>
            <a:endParaRPr lang="en-US" sz="1400" b="1" dirty="0">
              <a:solidFill>
                <a:schemeClr val="tx2">
                  <a:lumMod val="50000"/>
                  <a:lumOff val="50000"/>
                </a:schemeClr>
              </a:solidFill>
            </a:endParaRPr>
          </a:p>
          <a:p>
            <a:pPr algn="ctr"/>
            <a:endParaRPr lang="en-US" sz="1400" b="1" dirty="0" smtClean="0">
              <a:solidFill>
                <a:schemeClr val="tx2">
                  <a:lumMod val="50000"/>
                  <a:lumOff val="50000"/>
                </a:schemeClr>
              </a:solidFill>
            </a:endParaRPr>
          </a:p>
        </p:txBody>
      </p:sp>
      <p:sp>
        <p:nvSpPr>
          <p:cNvPr id="97" name="Content Placeholder 2"/>
          <p:cNvSpPr txBox="1">
            <a:spLocks/>
          </p:cNvSpPr>
          <p:nvPr/>
        </p:nvSpPr>
        <p:spPr>
          <a:xfrm>
            <a:off x="299984" y="696045"/>
            <a:ext cx="1789320" cy="371709"/>
          </a:xfrm>
          <a:prstGeom prst="rect">
            <a:avLst/>
          </a:prstGeom>
        </p:spPr>
        <p:txBody>
          <a:bodyPr vert="horz" lIns="91440" tIns="45720" rIns="91440" bIns="45720" rtlCol="0">
            <a:noAutofit/>
          </a:bodyPr>
          <a:lstStyle>
            <a:lvl1pPr marL="0" indent="0" algn="l" defTabSz="457200" rtl="0" eaLnBrk="1" latinLnBrk="0" hangingPunct="1">
              <a:lnSpc>
                <a:spcPct val="90000"/>
              </a:lnSpc>
              <a:spcBef>
                <a:spcPts val="0"/>
              </a:spcBef>
              <a:buClr>
                <a:schemeClr val="accent1"/>
              </a:buClr>
              <a:buFont typeface="Wingdings" charset="2"/>
              <a:buNone/>
              <a:defRPr sz="2400" kern="1200">
                <a:solidFill>
                  <a:schemeClr val="tx1"/>
                </a:solidFill>
                <a:latin typeface="+mn-lt"/>
                <a:ea typeface="+mn-ea"/>
                <a:cs typeface="+mn-cs"/>
              </a:defRPr>
            </a:lvl1pPr>
            <a:lvl2pPr marL="228600" indent="0" algn="l" defTabSz="457200" rtl="0" eaLnBrk="1" latinLnBrk="0" hangingPunct="1">
              <a:lnSpc>
                <a:spcPct val="90000"/>
              </a:lnSpc>
              <a:spcBef>
                <a:spcPts val="0"/>
              </a:spcBef>
              <a:buClr>
                <a:schemeClr val="accent1"/>
              </a:buClr>
              <a:buFont typeface="Arial"/>
              <a:buNone/>
              <a:defRPr sz="2200" kern="1200">
                <a:solidFill>
                  <a:schemeClr val="tx1"/>
                </a:solidFill>
                <a:latin typeface="+mn-lt"/>
                <a:ea typeface="+mn-ea"/>
                <a:cs typeface="+mn-cs"/>
              </a:defRPr>
            </a:lvl2pPr>
            <a:lvl3pPr marL="455613" indent="0" algn="l" defTabSz="457200" rtl="0" eaLnBrk="1" latinLnBrk="0" hangingPunct="1">
              <a:lnSpc>
                <a:spcPct val="90000"/>
              </a:lnSpc>
              <a:spcBef>
                <a:spcPts val="0"/>
              </a:spcBef>
              <a:buClr>
                <a:schemeClr val="accent1"/>
              </a:buClr>
              <a:buFont typeface="Lucida Grande"/>
              <a:buNone/>
              <a:defRPr sz="1800" kern="1200">
                <a:solidFill>
                  <a:schemeClr val="tx1"/>
                </a:solidFill>
                <a:latin typeface="+mn-lt"/>
                <a:ea typeface="+mn-ea"/>
                <a:cs typeface="+mn-cs"/>
              </a:defRPr>
            </a:lvl3pPr>
            <a:lvl4pPr marL="627063" indent="0" algn="l" defTabSz="457200" rtl="0" eaLnBrk="1" latinLnBrk="0" hangingPunct="1">
              <a:lnSpc>
                <a:spcPct val="90000"/>
              </a:lnSpc>
              <a:spcBef>
                <a:spcPts val="0"/>
              </a:spcBef>
              <a:buClr>
                <a:schemeClr val="accent1"/>
              </a:buClr>
              <a:buFont typeface="Arial"/>
              <a:buNone/>
              <a:defRPr sz="1600" kern="1200">
                <a:solidFill>
                  <a:schemeClr val="tx1"/>
                </a:solidFill>
                <a:latin typeface="+mn-lt"/>
                <a:ea typeface="+mn-ea"/>
                <a:cs typeface="+mn-cs"/>
              </a:defRPr>
            </a:lvl4pPr>
            <a:lvl5pPr marL="798513" indent="0" algn="l" defTabSz="457200" rtl="0" eaLnBrk="1" latinLnBrk="0" hangingPunct="1">
              <a:lnSpc>
                <a:spcPct val="90000"/>
              </a:lnSpc>
              <a:spcBef>
                <a:spcPts val="200"/>
              </a:spcBef>
              <a:buClr>
                <a:schemeClr val="accent1"/>
              </a:buClr>
              <a:buFont typeface="Arial"/>
              <a:buNone/>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1400" b="1" dirty="0" smtClean="0">
                <a:solidFill>
                  <a:schemeClr val="tx2">
                    <a:lumMod val="50000"/>
                    <a:lumOff val="50000"/>
                  </a:schemeClr>
                </a:solidFill>
              </a:rPr>
              <a:t>Technology</a:t>
            </a:r>
          </a:p>
        </p:txBody>
      </p:sp>
      <p:sp>
        <p:nvSpPr>
          <p:cNvPr id="98" name="Content Placeholder 2"/>
          <p:cNvSpPr txBox="1">
            <a:spLocks/>
          </p:cNvSpPr>
          <p:nvPr/>
        </p:nvSpPr>
        <p:spPr>
          <a:xfrm>
            <a:off x="2570806" y="2781891"/>
            <a:ext cx="1745626" cy="371709"/>
          </a:xfrm>
          <a:prstGeom prst="rect">
            <a:avLst/>
          </a:prstGeom>
        </p:spPr>
        <p:txBody>
          <a:bodyPr vert="horz" lIns="91440" tIns="45720" rIns="91440" bIns="45720" rtlCol="0">
            <a:noAutofit/>
          </a:bodyPr>
          <a:lstStyle>
            <a:lvl1pPr marL="0" indent="0" algn="l" defTabSz="457200" rtl="0" eaLnBrk="1" latinLnBrk="0" hangingPunct="1">
              <a:lnSpc>
                <a:spcPct val="90000"/>
              </a:lnSpc>
              <a:spcBef>
                <a:spcPts val="0"/>
              </a:spcBef>
              <a:buClr>
                <a:schemeClr val="accent1"/>
              </a:buClr>
              <a:buFont typeface="Wingdings" charset="2"/>
              <a:buNone/>
              <a:defRPr sz="2400" kern="1200">
                <a:solidFill>
                  <a:schemeClr val="tx1"/>
                </a:solidFill>
                <a:latin typeface="+mn-lt"/>
                <a:ea typeface="+mn-ea"/>
                <a:cs typeface="+mn-cs"/>
              </a:defRPr>
            </a:lvl1pPr>
            <a:lvl2pPr marL="228600" indent="0" algn="l" defTabSz="457200" rtl="0" eaLnBrk="1" latinLnBrk="0" hangingPunct="1">
              <a:lnSpc>
                <a:spcPct val="90000"/>
              </a:lnSpc>
              <a:spcBef>
                <a:spcPts val="0"/>
              </a:spcBef>
              <a:buClr>
                <a:schemeClr val="accent1"/>
              </a:buClr>
              <a:buFont typeface="Arial"/>
              <a:buNone/>
              <a:defRPr sz="2200" kern="1200">
                <a:solidFill>
                  <a:schemeClr val="tx1"/>
                </a:solidFill>
                <a:latin typeface="+mn-lt"/>
                <a:ea typeface="+mn-ea"/>
                <a:cs typeface="+mn-cs"/>
              </a:defRPr>
            </a:lvl2pPr>
            <a:lvl3pPr marL="455613" indent="0" algn="l" defTabSz="457200" rtl="0" eaLnBrk="1" latinLnBrk="0" hangingPunct="1">
              <a:lnSpc>
                <a:spcPct val="90000"/>
              </a:lnSpc>
              <a:spcBef>
                <a:spcPts val="0"/>
              </a:spcBef>
              <a:buClr>
                <a:schemeClr val="accent1"/>
              </a:buClr>
              <a:buFont typeface="Lucida Grande"/>
              <a:buNone/>
              <a:defRPr sz="1800" kern="1200">
                <a:solidFill>
                  <a:schemeClr val="tx1"/>
                </a:solidFill>
                <a:latin typeface="+mn-lt"/>
                <a:ea typeface="+mn-ea"/>
                <a:cs typeface="+mn-cs"/>
              </a:defRPr>
            </a:lvl3pPr>
            <a:lvl4pPr marL="627063" indent="0" algn="l" defTabSz="457200" rtl="0" eaLnBrk="1" latinLnBrk="0" hangingPunct="1">
              <a:lnSpc>
                <a:spcPct val="90000"/>
              </a:lnSpc>
              <a:spcBef>
                <a:spcPts val="0"/>
              </a:spcBef>
              <a:buClr>
                <a:schemeClr val="accent1"/>
              </a:buClr>
              <a:buFont typeface="Arial"/>
              <a:buNone/>
              <a:defRPr sz="1600" kern="1200">
                <a:solidFill>
                  <a:schemeClr val="tx1"/>
                </a:solidFill>
                <a:latin typeface="+mn-lt"/>
                <a:ea typeface="+mn-ea"/>
                <a:cs typeface="+mn-cs"/>
              </a:defRPr>
            </a:lvl4pPr>
            <a:lvl5pPr marL="798513" indent="0" algn="l" defTabSz="457200" rtl="0" eaLnBrk="1" latinLnBrk="0" hangingPunct="1">
              <a:lnSpc>
                <a:spcPct val="90000"/>
              </a:lnSpc>
              <a:spcBef>
                <a:spcPts val="200"/>
              </a:spcBef>
              <a:buClr>
                <a:schemeClr val="accent1"/>
              </a:buClr>
              <a:buFont typeface="Arial"/>
              <a:buNone/>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1400" b="1" dirty="0" smtClean="0">
                <a:solidFill>
                  <a:schemeClr val="tx2">
                    <a:lumMod val="50000"/>
                    <a:lumOff val="50000"/>
                  </a:schemeClr>
                </a:solidFill>
              </a:rPr>
              <a:t>Travel &amp; Hospitality</a:t>
            </a:r>
          </a:p>
        </p:txBody>
      </p:sp>
      <p:sp>
        <p:nvSpPr>
          <p:cNvPr id="99" name="Content Placeholder 2"/>
          <p:cNvSpPr txBox="1">
            <a:spLocks/>
          </p:cNvSpPr>
          <p:nvPr/>
        </p:nvSpPr>
        <p:spPr>
          <a:xfrm>
            <a:off x="7054045" y="2720162"/>
            <a:ext cx="1784218" cy="333713"/>
          </a:xfrm>
          <a:prstGeom prst="rect">
            <a:avLst/>
          </a:prstGeom>
        </p:spPr>
        <p:txBody>
          <a:bodyPr vert="horz" lIns="91440" tIns="45720" rIns="91440" bIns="45720" rtlCol="0">
            <a:noAutofit/>
          </a:bodyPr>
          <a:lstStyle>
            <a:lvl1pPr marL="0" indent="0" algn="l" defTabSz="457200" rtl="0" eaLnBrk="1" latinLnBrk="0" hangingPunct="1">
              <a:lnSpc>
                <a:spcPct val="90000"/>
              </a:lnSpc>
              <a:spcBef>
                <a:spcPts val="0"/>
              </a:spcBef>
              <a:buClr>
                <a:schemeClr val="accent1"/>
              </a:buClr>
              <a:buFont typeface="Wingdings" charset="2"/>
              <a:buNone/>
              <a:defRPr sz="2400" kern="1200">
                <a:solidFill>
                  <a:schemeClr val="tx1"/>
                </a:solidFill>
                <a:latin typeface="+mn-lt"/>
                <a:ea typeface="+mn-ea"/>
                <a:cs typeface="+mn-cs"/>
              </a:defRPr>
            </a:lvl1pPr>
            <a:lvl2pPr marL="228600" indent="0" algn="l" defTabSz="457200" rtl="0" eaLnBrk="1" latinLnBrk="0" hangingPunct="1">
              <a:lnSpc>
                <a:spcPct val="90000"/>
              </a:lnSpc>
              <a:spcBef>
                <a:spcPts val="0"/>
              </a:spcBef>
              <a:buClr>
                <a:schemeClr val="accent1"/>
              </a:buClr>
              <a:buFont typeface="Arial"/>
              <a:buNone/>
              <a:defRPr sz="2200" kern="1200">
                <a:solidFill>
                  <a:schemeClr val="tx1"/>
                </a:solidFill>
                <a:latin typeface="+mn-lt"/>
                <a:ea typeface="+mn-ea"/>
                <a:cs typeface="+mn-cs"/>
              </a:defRPr>
            </a:lvl2pPr>
            <a:lvl3pPr marL="455613" indent="0" algn="l" defTabSz="457200" rtl="0" eaLnBrk="1" latinLnBrk="0" hangingPunct="1">
              <a:lnSpc>
                <a:spcPct val="90000"/>
              </a:lnSpc>
              <a:spcBef>
                <a:spcPts val="0"/>
              </a:spcBef>
              <a:buClr>
                <a:schemeClr val="accent1"/>
              </a:buClr>
              <a:buFont typeface="Lucida Grande"/>
              <a:buNone/>
              <a:defRPr sz="1800" kern="1200">
                <a:solidFill>
                  <a:schemeClr val="tx1"/>
                </a:solidFill>
                <a:latin typeface="+mn-lt"/>
                <a:ea typeface="+mn-ea"/>
                <a:cs typeface="+mn-cs"/>
              </a:defRPr>
            </a:lvl3pPr>
            <a:lvl4pPr marL="627063" indent="0" algn="l" defTabSz="457200" rtl="0" eaLnBrk="1" latinLnBrk="0" hangingPunct="1">
              <a:lnSpc>
                <a:spcPct val="90000"/>
              </a:lnSpc>
              <a:spcBef>
                <a:spcPts val="0"/>
              </a:spcBef>
              <a:buClr>
                <a:schemeClr val="accent1"/>
              </a:buClr>
              <a:buFont typeface="Arial"/>
              <a:buNone/>
              <a:defRPr sz="1600" kern="1200">
                <a:solidFill>
                  <a:schemeClr val="tx1"/>
                </a:solidFill>
                <a:latin typeface="+mn-lt"/>
                <a:ea typeface="+mn-ea"/>
                <a:cs typeface="+mn-cs"/>
              </a:defRPr>
            </a:lvl4pPr>
            <a:lvl5pPr marL="798513" indent="0" algn="l" defTabSz="457200" rtl="0" eaLnBrk="1" latinLnBrk="0" hangingPunct="1">
              <a:lnSpc>
                <a:spcPct val="90000"/>
              </a:lnSpc>
              <a:spcBef>
                <a:spcPts val="200"/>
              </a:spcBef>
              <a:buClr>
                <a:schemeClr val="accent1"/>
              </a:buClr>
              <a:buFont typeface="Arial"/>
              <a:buNone/>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1400" b="1" dirty="0" smtClean="0">
                <a:solidFill>
                  <a:schemeClr val="tx2">
                    <a:lumMod val="50000"/>
                    <a:lumOff val="50000"/>
                  </a:schemeClr>
                </a:solidFill>
              </a:rPr>
              <a:t>Media &amp; Entertainment</a:t>
            </a:r>
          </a:p>
        </p:txBody>
      </p:sp>
      <p:sp>
        <p:nvSpPr>
          <p:cNvPr id="100" name="Content Placeholder 2"/>
          <p:cNvSpPr txBox="1">
            <a:spLocks/>
          </p:cNvSpPr>
          <p:nvPr/>
        </p:nvSpPr>
        <p:spPr>
          <a:xfrm>
            <a:off x="7088181" y="662306"/>
            <a:ext cx="1777134" cy="380194"/>
          </a:xfrm>
          <a:prstGeom prst="rect">
            <a:avLst/>
          </a:prstGeom>
        </p:spPr>
        <p:txBody>
          <a:bodyPr vert="horz" lIns="91440" tIns="45720" rIns="91440" bIns="45720" rtlCol="0">
            <a:noAutofit/>
          </a:bodyPr>
          <a:lstStyle>
            <a:lvl1pPr marL="0" indent="0" algn="l" defTabSz="457200" rtl="0" eaLnBrk="1" latinLnBrk="0" hangingPunct="1">
              <a:lnSpc>
                <a:spcPct val="90000"/>
              </a:lnSpc>
              <a:spcBef>
                <a:spcPts val="0"/>
              </a:spcBef>
              <a:buClr>
                <a:schemeClr val="accent1"/>
              </a:buClr>
              <a:buFont typeface="Wingdings" charset="2"/>
              <a:buNone/>
              <a:defRPr sz="2400" kern="1200">
                <a:solidFill>
                  <a:schemeClr val="tx1"/>
                </a:solidFill>
                <a:latin typeface="+mn-lt"/>
                <a:ea typeface="+mn-ea"/>
                <a:cs typeface="+mn-cs"/>
              </a:defRPr>
            </a:lvl1pPr>
            <a:lvl2pPr marL="228600" indent="0" algn="l" defTabSz="457200" rtl="0" eaLnBrk="1" latinLnBrk="0" hangingPunct="1">
              <a:lnSpc>
                <a:spcPct val="90000"/>
              </a:lnSpc>
              <a:spcBef>
                <a:spcPts val="0"/>
              </a:spcBef>
              <a:buClr>
                <a:schemeClr val="accent1"/>
              </a:buClr>
              <a:buFont typeface="Arial"/>
              <a:buNone/>
              <a:defRPr sz="2200" kern="1200">
                <a:solidFill>
                  <a:schemeClr val="tx1"/>
                </a:solidFill>
                <a:latin typeface="+mn-lt"/>
                <a:ea typeface="+mn-ea"/>
                <a:cs typeface="+mn-cs"/>
              </a:defRPr>
            </a:lvl2pPr>
            <a:lvl3pPr marL="455613" indent="0" algn="l" defTabSz="457200" rtl="0" eaLnBrk="1" latinLnBrk="0" hangingPunct="1">
              <a:lnSpc>
                <a:spcPct val="90000"/>
              </a:lnSpc>
              <a:spcBef>
                <a:spcPts val="0"/>
              </a:spcBef>
              <a:buClr>
                <a:schemeClr val="accent1"/>
              </a:buClr>
              <a:buFont typeface="Lucida Grande"/>
              <a:buNone/>
              <a:defRPr sz="1800" kern="1200">
                <a:solidFill>
                  <a:schemeClr val="tx1"/>
                </a:solidFill>
                <a:latin typeface="+mn-lt"/>
                <a:ea typeface="+mn-ea"/>
                <a:cs typeface="+mn-cs"/>
              </a:defRPr>
            </a:lvl3pPr>
            <a:lvl4pPr marL="627063" indent="0" algn="l" defTabSz="457200" rtl="0" eaLnBrk="1" latinLnBrk="0" hangingPunct="1">
              <a:lnSpc>
                <a:spcPct val="90000"/>
              </a:lnSpc>
              <a:spcBef>
                <a:spcPts val="0"/>
              </a:spcBef>
              <a:buClr>
                <a:schemeClr val="accent1"/>
              </a:buClr>
              <a:buFont typeface="Arial"/>
              <a:buNone/>
              <a:defRPr sz="1600" kern="1200">
                <a:solidFill>
                  <a:schemeClr val="tx1"/>
                </a:solidFill>
                <a:latin typeface="+mn-lt"/>
                <a:ea typeface="+mn-ea"/>
                <a:cs typeface="+mn-cs"/>
              </a:defRPr>
            </a:lvl4pPr>
            <a:lvl5pPr marL="798513" indent="0" algn="l" defTabSz="457200" rtl="0" eaLnBrk="1" latinLnBrk="0" hangingPunct="1">
              <a:lnSpc>
                <a:spcPct val="90000"/>
              </a:lnSpc>
              <a:spcBef>
                <a:spcPts val="200"/>
              </a:spcBef>
              <a:buClr>
                <a:schemeClr val="accent1"/>
              </a:buClr>
              <a:buFont typeface="Arial"/>
              <a:buNone/>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1400" b="1" dirty="0" smtClean="0">
                <a:solidFill>
                  <a:schemeClr val="tx2">
                    <a:lumMod val="50000"/>
                    <a:lumOff val="50000"/>
                  </a:schemeClr>
                </a:solidFill>
              </a:rPr>
              <a:t>E-Commerce &amp; Digital Advertising</a:t>
            </a:r>
          </a:p>
        </p:txBody>
      </p:sp>
      <p:cxnSp>
        <p:nvCxnSpPr>
          <p:cNvPr id="101" name="Straight Connector 100"/>
          <p:cNvCxnSpPr/>
          <p:nvPr/>
        </p:nvCxnSpPr>
        <p:spPr>
          <a:xfrm>
            <a:off x="2285882" y="719331"/>
            <a:ext cx="0" cy="4158635"/>
          </a:xfrm>
          <a:prstGeom prst="line">
            <a:avLst/>
          </a:prstGeom>
          <a:ln w="6350" cmpd="sng">
            <a:prstDash val="dot"/>
          </a:ln>
        </p:spPr>
        <p:style>
          <a:lnRef idx="1">
            <a:schemeClr val="dk1"/>
          </a:lnRef>
          <a:fillRef idx="0">
            <a:schemeClr val="dk1"/>
          </a:fillRef>
          <a:effectRef idx="0">
            <a:schemeClr val="dk1"/>
          </a:effectRef>
          <a:fontRef idx="minor">
            <a:schemeClr val="tx1"/>
          </a:fontRef>
        </p:style>
      </p:cxnSp>
      <p:cxnSp>
        <p:nvCxnSpPr>
          <p:cNvPr id="102" name="Straight Connector 101"/>
          <p:cNvCxnSpPr/>
          <p:nvPr/>
        </p:nvCxnSpPr>
        <p:spPr>
          <a:xfrm>
            <a:off x="4571922" y="719331"/>
            <a:ext cx="0" cy="4158635"/>
          </a:xfrm>
          <a:prstGeom prst="line">
            <a:avLst/>
          </a:prstGeom>
          <a:ln w="6350" cmpd="sng">
            <a:prstDash val="dot"/>
          </a:ln>
        </p:spPr>
        <p:style>
          <a:lnRef idx="1">
            <a:schemeClr val="dk1"/>
          </a:lnRef>
          <a:fillRef idx="0">
            <a:schemeClr val="dk1"/>
          </a:fillRef>
          <a:effectRef idx="0">
            <a:schemeClr val="dk1"/>
          </a:effectRef>
          <a:fontRef idx="minor">
            <a:schemeClr val="tx1"/>
          </a:fontRef>
        </p:style>
      </p:cxnSp>
      <p:cxnSp>
        <p:nvCxnSpPr>
          <p:cNvPr id="103" name="Straight Connector 102"/>
          <p:cNvCxnSpPr/>
          <p:nvPr/>
        </p:nvCxnSpPr>
        <p:spPr>
          <a:xfrm>
            <a:off x="6857962" y="719331"/>
            <a:ext cx="0" cy="4158635"/>
          </a:xfrm>
          <a:prstGeom prst="line">
            <a:avLst/>
          </a:prstGeom>
          <a:ln w="6350" cmpd="sng">
            <a:prstDash val="dot"/>
          </a:ln>
        </p:spPr>
        <p:style>
          <a:lnRef idx="1">
            <a:schemeClr val="dk1"/>
          </a:lnRef>
          <a:fillRef idx="0">
            <a:schemeClr val="dk1"/>
          </a:fillRef>
          <a:effectRef idx="0">
            <a:schemeClr val="dk1"/>
          </a:effectRef>
          <a:fontRef idx="minor">
            <a:schemeClr val="tx1"/>
          </a:fontRef>
        </p:style>
      </p:cxnSp>
      <p:sp>
        <p:nvSpPr>
          <p:cNvPr id="104" name="Content Placeholder 2"/>
          <p:cNvSpPr txBox="1">
            <a:spLocks/>
          </p:cNvSpPr>
          <p:nvPr/>
        </p:nvSpPr>
        <p:spPr>
          <a:xfrm>
            <a:off x="2526028" y="696046"/>
            <a:ext cx="1835182" cy="371708"/>
          </a:xfrm>
          <a:prstGeom prst="rect">
            <a:avLst/>
          </a:prstGeom>
        </p:spPr>
        <p:txBody>
          <a:bodyPr vert="horz" lIns="91440" tIns="45720" rIns="91440" bIns="45720" rtlCol="0">
            <a:noAutofit/>
          </a:bodyPr>
          <a:lstStyle>
            <a:lvl1pPr marL="0" indent="0" algn="l" defTabSz="457200" rtl="0" eaLnBrk="1" latinLnBrk="0" hangingPunct="1">
              <a:lnSpc>
                <a:spcPct val="90000"/>
              </a:lnSpc>
              <a:spcBef>
                <a:spcPts val="0"/>
              </a:spcBef>
              <a:buClr>
                <a:schemeClr val="accent1"/>
              </a:buClr>
              <a:buFont typeface="Wingdings" charset="2"/>
              <a:buNone/>
              <a:defRPr sz="2400" kern="1200">
                <a:solidFill>
                  <a:schemeClr val="tx1"/>
                </a:solidFill>
                <a:latin typeface="+mn-lt"/>
                <a:ea typeface="+mn-ea"/>
                <a:cs typeface="+mn-cs"/>
              </a:defRPr>
            </a:lvl1pPr>
            <a:lvl2pPr marL="228600" indent="0" algn="l" defTabSz="457200" rtl="0" eaLnBrk="1" latinLnBrk="0" hangingPunct="1">
              <a:lnSpc>
                <a:spcPct val="90000"/>
              </a:lnSpc>
              <a:spcBef>
                <a:spcPts val="0"/>
              </a:spcBef>
              <a:buClr>
                <a:schemeClr val="accent1"/>
              </a:buClr>
              <a:buFont typeface="Arial"/>
              <a:buNone/>
              <a:defRPr sz="2200" kern="1200">
                <a:solidFill>
                  <a:schemeClr val="tx1"/>
                </a:solidFill>
                <a:latin typeface="+mn-lt"/>
                <a:ea typeface="+mn-ea"/>
                <a:cs typeface="+mn-cs"/>
              </a:defRPr>
            </a:lvl2pPr>
            <a:lvl3pPr marL="455613" indent="0" algn="l" defTabSz="457200" rtl="0" eaLnBrk="1" latinLnBrk="0" hangingPunct="1">
              <a:lnSpc>
                <a:spcPct val="90000"/>
              </a:lnSpc>
              <a:spcBef>
                <a:spcPts val="0"/>
              </a:spcBef>
              <a:buClr>
                <a:schemeClr val="accent1"/>
              </a:buClr>
              <a:buFont typeface="Lucida Grande"/>
              <a:buNone/>
              <a:defRPr sz="1800" kern="1200">
                <a:solidFill>
                  <a:schemeClr val="tx1"/>
                </a:solidFill>
                <a:latin typeface="+mn-lt"/>
                <a:ea typeface="+mn-ea"/>
                <a:cs typeface="+mn-cs"/>
              </a:defRPr>
            </a:lvl3pPr>
            <a:lvl4pPr marL="627063" indent="0" algn="l" defTabSz="457200" rtl="0" eaLnBrk="1" latinLnBrk="0" hangingPunct="1">
              <a:lnSpc>
                <a:spcPct val="90000"/>
              </a:lnSpc>
              <a:spcBef>
                <a:spcPts val="0"/>
              </a:spcBef>
              <a:buClr>
                <a:schemeClr val="accent1"/>
              </a:buClr>
              <a:buFont typeface="Arial"/>
              <a:buNone/>
              <a:defRPr sz="1600" kern="1200">
                <a:solidFill>
                  <a:schemeClr val="tx1"/>
                </a:solidFill>
                <a:latin typeface="+mn-lt"/>
                <a:ea typeface="+mn-ea"/>
                <a:cs typeface="+mn-cs"/>
              </a:defRPr>
            </a:lvl4pPr>
            <a:lvl5pPr marL="798513" indent="0" algn="l" defTabSz="457200" rtl="0" eaLnBrk="1" latinLnBrk="0" hangingPunct="1">
              <a:lnSpc>
                <a:spcPct val="90000"/>
              </a:lnSpc>
              <a:spcBef>
                <a:spcPts val="200"/>
              </a:spcBef>
              <a:buClr>
                <a:schemeClr val="accent1"/>
              </a:buClr>
              <a:buFont typeface="Arial"/>
              <a:buNone/>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1400" b="1" dirty="0">
                <a:solidFill>
                  <a:schemeClr val="tx2">
                    <a:lumMod val="50000"/>
                    <a:lumOff val="50000"/>
                  </a:schemeClr>
                </a:solidFill>
              </a:rPr>
              <a:t>Retail &amp; </a:t>
            </a:r>
            <a:r>
              <a:rPr lang="en-US" sz="1400" b="1" dirty="0" smtClean="0">
                <a:solidFill>
                  <a:schemeClr val="tx2">
                    <a:lumMod val="50000"/>
                    <a:lumOff val="50000"/>
                  </a:schemeClr>
                </a:solidFill>
              </a:rPr>
              <a:t>Apparel</a:t>
            </a:r>
            <a:endParaRPr lang="en-US" sz="1400" b="1" dirty="0">
              <a:solidFill>
                <a:schemeClr val="tx2">
                  <a:lumMod val="50000"/>
                  <a:lumOff val="50000"/>
                </a:schemeClr>
              </a:solidFill>
            </a:endParaRPr>
          </a:p>
        </p:txBody>
      </p:sp>
      <p:sp>
        <p:nvSpPr>
          <p:cNvPr id="105" name="Content Placeholder 2"/>
          <p:cNvSpPr txBox="1">
            <a:spLocks/>
          </p:cNvSpPr>
          <p:nvPr/>
        </p:nvSpPr>
        <p:spPr>
          <a:xfrm>
            <a:off x="4792138" y="2796345"/>
            <a:ext cx="1835182" cy="371708"/>
          </a:xfrm>
          <a:prstGeom prst="rect">
            <a:avLst/>
          </a:prstGeom>
        </p:spPr>
        <p:txBody>
          <a:bodyPr vert="horz" lIns="91440" tIns="45720" rIns="91440" bIns="45720" rtlCol="0">
            <a:noAutofit/>
          </a:bodyPr>
          <a:lstStyle>
            <a:lvl1pPr marL="0" indent="0" algn="l" defTabSz="457200" rtl="0" eaLnBrk="1" latinLnBrk="0" hangingPunct="1">
              <a:lnSpc>
                <a:spcPct val="90000"/>
              </a:lnSpc>
              <a:spcBef>
                <a:spcPts val="0"/>
              </a:spcBef>
              <a:buClr>
                <a:schemeClr val="accent1"/>
              </a:buClr>
              <a:buFont typeface="Wingdings" charset="2"/>
              <a:buNone/>
              <a:defRPr sz="2400" kern="1200">
                <a:solidFill>
                  <a:schemeClr val="tx1"/>
                </a:solidFill>
                <a:latin typeface="+mn-lt"/>
                <a:ea typeface="+mn-ea"/>
                <a:cs typeface="+mn-cs"/>
              </a:defRPr>
            </a:lvl1pPr>
            <a:lvl2pPr marL="228600" indent="0" algn="l" defTabSz="457200" rtl="0" eaLnBrk="1" latinLnBrk="0" hangingPunct="1">
              <a:lnSpc>
                <a:spcPct val="90000"/>
              </a:lnSpc>
              <a:spcBef>
                <a:spcPts val="0"/>
              </a:spcBef>
              <a:buClr>
                <a:schemeClr val="accent1"/>
              </a:buClr>
              <a:buFont typeface="Arial"/>
              <a:buNone/>
              <a:defRPr sz="2200" kern="1200">
                <a:solidFill>
                  <a:schemeClr val="tx1"/>
                </a:solidFill>
                <a:latin typeface="+mn-lt"/>
                <a:ea typeface="+mn-ea"/>
                <a:cs typeface="+mn-cs"/>
              </a:defRPr>
            </a:lvl2pPr>
            <a:lvl3pPr marL="455613" indent="0" algn="l" defTabSz="457200" rtl="0" eaLnBrk="1" latinLnBrk="0" hangingPunct="1">
              <a:lnSpc>
                <a:spcPct val="90000"/>
              </a:lnSpc>
              <a:spcBef>
                <a:spcPts val="0"/>
              </a:spcBef>
              <a:buClr>
                <a:schemeClr val="accent1"/>
              </a:buClr>
              <a:buFont typeface="Lucida Grande"/>
              <a:buNone/>
              <a:defRPr sz="1800" kern="1200">
                <a:solidFill>
                  <a:schemeClr val="tx1"/>
                </a:solidFill>
                <a:latin typeface="+mn-lt"/>
                <a:ea typeface="+mn-ea"/>
                <a:cs typeface="+mn-cs"/>
              </a:defRPr>
            </a:lvl3pPr>
            <a:lvl4pPr marL="627063" indent="0" algn="l" defTabSz="457200" rtl="0" eaLnBrk="1" latinLnBrk="0" hangingPunct="1">
              <a:lnSpc>
                <a:spcPct val="90000"/>
              </a:lnSpc>
              <a:spcBef>
                <a:spcPts val="0"/>
              </a:spcBef>
              <a:buClr>
                <a:schemeClr val="accent1"/>
              </a:buClr>
              <a:buFont typeface="Arial"/>
              <a:buNone/>
              <a:defRPr sz="1600" kern="1200">
                <a:solidFill>
                  <a:schemeClr val="tx1"/>
                </a:solidFill>
                <a:latin typeface="+mn-lt"/>
                <a:ea typeface="+mn-ea"/>
                <a:cs typeface="+mn-cs"/>
              </a:defRPr>
            </a:lvl4pPr>
            <a:lvl5pPr marL="798513" indent="0" algn="l" defTabSz="457200" rtl="0" eaLnBrk="1" latinLnBrk="0" hangingPunct="1">
              <a:lnSpc>
                <a:spcPct val="90000"/>
              </a:lnSpc>
              <a:spcBef>
                <a:spcPts val="200"/>
              </a:spcBef>
              <a:buClr>
                <a:schemeClr val="accent1"/>
              </a:buClr>
              <a:buFont typeface="Arial"/>
              <a:buNone/>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1400" b="1" dirty="0" smtClean="0">
                <a:solidFill>
                  <a:schemeClr val="tx2">
                    <a:lumMod val="50000"/>
                    <a:lumOff val="50000"/>
                  </a:schemeClr>
                </a:solidFill>
              </a:rPr>
              <a:t>Games &amp; Gaming</a:t>
            </a:r>
          </a:p>
        </p:txBody>
      </p:sp>
      <p:sp>
        <p:nvSpPr>
          <p:cNvPr id="106" name="Content Placeholder 2"/>
          <p:cNvSpPr txBox="1">
            <a:spLocks/>
          </p:cNvSpPr>
          <p:nvPr/>
        </p:nvSpPr>
        <p:spPr>
          <a:xfrm>
            <a:off x="265288" y="2720162"/>
            <a:ext cx="1826420" cy="380126"/>
          </a:xfrm>
          <a:prstGeom prst="rect">
            <a:avLst/>
          </a:prstGeom>
        </p:spPr>
        <p:txBody>
          <a:bodyPr vert="horz" lIns="91440" tIns="45720" rIns="91440" bIns="45720" rtlCol="0">
            <a:noAutofit/>
          </a:bodyPr>
          <a:lstStyle>
            <a:lvl1pPr marL="0" indent="0" algn="l" defTabSz="457200" rtl="0" eaLnBrk="1" latinLnBrk="0" hangingPunct="1">
              <a:lnSpc>
                <a:spcPct val="90000"/>
              </a:lnSpc>
              <a:spcBef>
                <a:spcPts val="0"/>
              </a:spcBef>
              <a:buClr>
                <a:schemeClr val="accent1"/>
              </a:buClr>
              <a:buFont typeface="Wingdings" charset="2"/>
              <a:buNone/>
              <a:defRPr sz="2400" kern="1200">
                <a:solidFill>
                  <a:schemeClr val="tx1"/>
                </a:solidFill>
                <a:latin typeface="+mn-lt"/>
                <a:ea typeface="+mn-ea"/>
                <a:cs typeface="+mn-cs"/>
              </a:defRPr>
            </a:lvl1pPr>
            <a:lvl2pPr marL="228600" indent="0" algn="l" defTabSz="457200" rtl="0" eaLnBrk="1" latinLnBrk="0" hangingPunct="1">
              <a:lnSpc>
                <a:spcPct val="90000"/>
              </a:lnSpc>
              <a:spcBef>
                <a:spcPts val="0"/>
              </a:spcBef>
              <a:buClr>
                <a:schemeClr val="accent1"/>
              </a:buClr>
              <a:buFont typeface="Arial"/>
              <a:buNone/>
              <a:defRPr sz="2200" kern="1200">
                <a:solidFill>
                  <a:schemeClr val="tx1"/>
                </a:solidFill>
                <a:latin typeface="+mn-lt"/>
                <a:ea typeface="+mn-ea"/>
                <a:cs typeface="+mn-cs"/>
              </a:defRPr>
            </a:lvl2pPr>
            <a:lvl3pPr marL="455613" indent="0" algn="l" defTabSz="457200" rtl="0" eaLnBrk="1" latinLnBrk="0" hangingPunct="1">
              <a:lnSpc>
                <a:spcPct val="90000"/>
              </a:lnSpc>
              <a:spcBef>
                <a:spcPts val="0"/>
              </a:spcBef>
              <a:buClr>
                <a:schemeClr val="accent1"/>
              </a:buClr>
              <a:buFont typeface="Lucida Grande"/>
              <a:buNone/>
              <a:defRPr sz="1800" kern="1200">
                <a:solidFill>
                  <a:schemeClr val="tx1"/>
                </a:solidFill>
                <a:latin typeface="+mn-lt"/>
                <a:ea typeface="+mn-ea"/>
                <a:cs typeface="+mn-cs"/>
              </a:defRPr>
            </a:lvl3pPr>
            <a:lvl4pPr marL="627063" indent="0" algn="l" defTabSz="457200" rtl="0" eaLnBrk="1" latinLnBrk="0" hangingPunct="1">
              <a:lnSpc>
                <a:spcPct val="90000"/>
              </a:lnSpc>
              <a:spcBef>
                <a:spcPts val="0"/>
              </a:spcBef>
              <a:buClr>
                <a:schemeClr val="accent1"/>
              </a:buClr>
              <a:buFont typeface="Arial"/>
              <a:buNone/>
              <a:defRPr sz="1600" kern="1200">
                <a:solidFill>
                  <a:schemeClr val="tx1"/>
                </a:solidFill>
                <a:latin typeface="+mn-lt"/>
                <a:ea typeface="+mn-ea"/>
                <a:cs typeface="+mn-cs"/>
              </a:defRPr>
            </a:lvl4pPr>
            <a:lvl5pPr marL="798513" indent="0" algn="l" defTabSz="457200" rtl="0" eaLnBrk="1" latinLnBrk="0" hangingPunct="1">
              <a:lnSpc>
                <a:spcPct val="90000"/>
              </a:lnSpc>
              <a:spcBef>
                <a:spcPts val="200"/>
              </a:spcBef>
              <a:buClr>
                <a:schemeClr val="accent1"/>
              </a:buClr>
              <a:buFont typeface="Arial"/>
              <a:buNone/>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1400" b="1" dirty="0" smtClean="0">
                <a:solidFill>
                  <a:schemeClr val="tx2">
                    <a:lumMod val="50000"/>
                    <a:lumOff val="50000"/>
                  </a:schemeClr>
                </a:solidFill>
              </a:rPr>
              <a:t>Finance &amp; </a:t>
            </a:r>
            <a:br>
              <a:rPr lang="en-US" sz="1400" b="1" dirty="0" smtClean="0">
                <a:solidFill>
                  <a:schemeClr val="tx2">
                    <a:lumMod val="50000"/>
                    <a:lumOff val="50000"/>
                  </a:schemeClr>
                </a:solidFill>
              </a:rPr>
            </a:br>
            <a:r>
              <a:rPr lang="en-US" sz="1400" b="1" dirty="0" smtClean="0">
                <a:solidFill>
                  <a:schemeClr val="tx2">
                    <a:lumMod val="50000"/>
                    <a:lumOff val="50000"/>
                  </a:schemeClr>
                </a:solidFill>
              </a:rPr>
              <a:t>Business Services</a:t>
            </a:r>
          </a:p>
        </p:txBody>
      </p:sp>
      <p:pic>
        <p:nvPicPr>
          <p:cNvPr id="107" name="Picture 106"/>
          <p:cNvPicPr>
            <a:picLocks noChangeAspect="1"/>
          </p:cNvPicPr>
          <p:nvPr/>
        </p:nvPicPr>
        <p:blipFill>
          <a:blip r:embed="rId35"/>
          <a:stretch>
            <a:fillRect/>
          </a:stretch>
        </p:blipFill>
        <p:spPr>
          <a:xfrm>
            <a:off x="5783269" y="3379529"/>
            <a:ext cx="683657" cy="384558"/>
          </a:xfrm>
          <a:prstGeom prst="rect">
            <a:avLst/>
          </a:prstGeom>
        </p:spPr>
      </p:pic>
      <p:pic>
        <p:nvPicPr>
          <p:cNvPr id="108" name="Picture 107"/>
          <p:cNvPicPr>
            <a:picLocks noChangeAspect="1"/>
          </p:cNvPicPr>
          <p:nvPr/>
        </p:nvPicPr>
        <p:blipFill>
          <a:blip r:embed="rId36"/>
          <a:stretch>
            <a:fillRect/>
          </a:stretch>
        </p:blipFill>
        <p:spPr>
          <a:xfrm>
            <a:off x="4738906" y="2011865"/>
            <a:ext cx="869498" cy="327925"/>
          </a:xfrm>
          <a:prstGeom prst="rect">
            <a:avLst/>
          </a:prstGeom>
        </p:spPr>
      </p:pic>
      <p:pic>
        <p:nvPicPr>
          <p:cNvPr id="109" name="Picture 108"/>
          <p:cNvPicPr>
            <a:picLocks noChangeAspect="1"/>
          </p:cNvPicPr>
          <p:nvPr/>
        </p:nvPicPr>
        <p:blipFill>
          <a:blip r:embed="rId37"/>
          <a:stretch>
            <a:fillRect/>
          </a:stretch>
        </p:blipFill>
        <p:spPr>
          <a:xfrm>
            <a:off x="7022910" y="1432519"/>
            <a:ext cx="779040" cy="311616"/>
          </a:xfrm>
          <a:prstGeom prst="rect">
            <a:avLst/>
          </a:prstGeom>
        </p:spPr>
      </p:pic>
      <p:pic>
        <p:nvPicPr>
          <p:cNvPr id="110" name="Picture 109"/>
          <p:cNvPicPr>
            <a:picLocks noChangeAspect="1"/>
          </p:cNvPicPr>
          <p:nvPr/>
        </p:nvPicPr>
        <p:blipFill>
          <a:blip r:embed="rId38"/>
          <a:stretch>
            <a:fillRect/>
          </a:stretch>
        </p:blipFill>
        <p:spPr>
          <a:xfrm>
            <a:off x="2332482" y="4228512"/>
            <a:ext cx="1120312" cy="700195"/>
          </a:xfrm>
          <a:prstGeom prst="rect">
            <a:avLst/>
          </a:prstGeom>
        </p:spPr>
      </p:pic>
      <p:pic>
        <p:nvPicPr>
          <p:cNvPr id="111" name="Picture 110"/>
          <p:cNvPicPr>
            <a:picLocks noChangeAspect="1"/>
          </p:cNvPicPr>
          <p:nvPr/>
        </p:nvPicPr>
        <p:blipFill rotWithShape="1">
          <a:blip r:embed="rId39"/>
          <a:srcRect t="20871" b="24959"/>
          <a:stretch/>
        </p:blipFill>
        <p:spPr>
          <a:xfrm>
            <a:off x="3521917" y="4277769"/>
            <a:ext cx="904900" cy="490186"/>
          </a:xfrm>
          <a:prstGeom prst="rect">
            <a:avLst/>
          </a:prstGeom>
        </p:spPr>
      </p:pic>
      <p:pic>
        <p:nvPicPr>
          <p:cNvPr id="112" name="Picture 111"/>
          <p:cNvPicPr>
            <a:picLocks noChangeAspect="1"/>
          </p:cNvPicPr>
          <p:nvPr/>
        </p:nvPicPr>
        <p:blipFill>
          <a:blip r:embed="rId40"/>
          <a:stretch>
            <a:fillRect/>
          </a:stretch>
        </p:blipFill>
        <p:spPr>
          <a:xfrm>
            <a:off x="2413997" y="3168053"/>
            <a:ext cx="994928" cy="633136"/>
          </a:xfrm>
          <a:prstGeom prst="rect">
            <a:avLst/>
          </a:prstGeom>
        </p:spPr>
      </p:pic>
      <p:pic>
        <p:nvPicPr>
          <p:cNvPr id="113" name="Picture 112"/>
          <p:cNvPicPr>
            <a:picLocks noChangeAspect="1"/>
          </p:cNvPicPr>
          <p:nvPr/>
        </p:nvPicPr>
        <p:blipFill>
          <a:blip r:embed="rId41"/>
          <a:stretch>
            <a:fillRect/>
          </a:stretch>
        </p:blipFill>
        <p:spPr>
          <a:xfrm>
            <a:off x="6950994" y="3825151"/>
            <a:ext cx="1124817" cy="354317"/>
          </a:xfrm>
          <a:prstGeom prst="rect">
            <a:avLst/>
          </a:prstGeom>
        </p:spPr>
      </p:pic>
      <p:pic>
        <p:nvPicPr>
          <p:cNvPr id="114" name="Picture 113"/>
          <p:cNvPicPr>
            <a:picLocks noChangeAspect="1"/>
          </p:cNvPicPr>
          <p:nvPr/>
        </p:nvPicPr>
        <p:blipFill rotWithShape="1">
          <a:blip r:embed="rId42"/>
          <a:srcRect t="18947" b="15672"/>
          <a:stretch/>
        </p:blipFill>
        <p:spPr>
          <a:xfrm>
            <a:off x="5904499" y="2194358"/>
            <a:ext cx="848591" cy="370214"/>
          </a:xfrm>
          <a:prstGeom prst="rect">
            <a:avLst/>
          </a:prstGeom>
        </p:spPr>
      </p:pic>
      <p:pic>
        <p:nvPicPr>
          <p:cNvPr id="115" name="Picture 114"/>
          <p:cNvPicPr>
            <a:picLocks noChangeAspect="1"/>
          </p:cNvPicPr>
          <p:nvPr/>
        </p:nvPicPr>
        <p:blipFill>
          <a:blip r:embed="rId43"/>
          <a:stretch>
            <a:fillRect/>
          </a:stretch>
        </p:blipFill>
        <p:spPr>
          <a:xfrm>
            <a:off x="1052855" y="4322729"/>
            <a:ext cx="1264621" cy="379386"/>
          </a:xfrm>
          <a:prstGeom prst="rect">
            <a:avLst/>
          </a:prstGeom>
        </p:spPr>
      </p:pic>
    </p:spTree>
    <p:extLst>
      <p:ext uri="{BB962C8B-B14F-4D97-AF65-F5344CB8AC3E}">
        <p14:creationId xmlns:p14="http://schemas.microsoft.com/office/powerpoint/2010/main" val="1411911704"/>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Composable</a:t>
            </a:r>
            <a:r>
              <a:rPr lang="en-US" dirty="0" smtClean="0"/>
              <a:t> SELECT </a:t>
            </a:r>
            <a:r>
              <a:rPr lang="en-US" dirty="0" smtClean="0"/>
              <a:t>statement</a:t>
            </a:r>
            <a:endParaRPr lang="en-US" dirty="0"/>
          </a:p>
        </p:txBody>
      </p:sp>
      <p:sp>
        <p:nvSpPr>
          <p:cNvPr id="3" name="Content Placeholder 2"/>
          <p:cNvSpPr>
            <a:spLocks noGrp="1"/>
          </p:cNvSpPr>
          <p:nvPr>
            <p:ph idx="1"/>
          </p:nvPr>
        </p:nvSpPr>
        <p:spPr>
          <a:xfrm>
            <a:off x="198157" y="678130"/>
            <a:ext cx="8945843" cy="4179943"/>
          </a:xfrm>
        </p:spPr>
        <p:txBody>
          <a:bodyPr>
            <a:normAutofit fontScale="92500" lnSpcReduction="20000"/>
          </a:bodyPr>
          <a:lstStyle/>
          <a:p>
            <a:pPr marL="0" indent="0">
              <a:buNone/>
            </a:pPr>
            <a:r>
              <a:rPr lang="fr-FR" dirty="0">
                <a:solidFill>
                  <a:schemeClr val="accent2"/>
                </a:solidFill>
                <a:latin typeface="Courier New"/>
                <a:cs typeface="Courier New"/>
              </a:rPr>
              <a:t>SELECT</a:t>
            </a:r>
            <a:r>
              <a:rPr lang="fr-FR" dirty="0">
                <a:latin typeface="Courier New"/>
                <a:cs typeface="Courier New"/>
              </a:rPr>
              <a:t> * </a:t>
            </a:r>
            <a:endParaRPr lang="fr-FR" dirty="0" smtClean="0">
              <a:latin typeface="Courier New"/>
              <a:cs typeface="Courier New"/>
            </a:endParaRPr>
          </a:p>
          <a:p>
            <a:pPr marL="0" indent="0">
              <a:buNone/>
            </a:pPr>
            <a:r>
              <a:rPr lang="fr-FR" dirty="0" smtClean="0">
                <a:solidFill>
                  <a:srgbClr val="BE1523"/>
                </a:solidFill>
                <a:latin typeface="Courier New"/>
                <a:cs typeface="Courier New"/>
              </a:rPr>
              <a:t>FROM</a:t>
            </a:r>
            <a:endParaRPr lang="fr-FR" dirty="0">
              <a:solidFill>
                <a:srgbClr val="BE1523"/>
              </a:solidFill>
              <a:latin typeface="Courier New"/>
              <a:cs typeface="Courier New"/>
            </a:endParaRPr>
          </a:p>
          <a:p>
            <a:pPr marL="0" indent="0">
              <a:buNone/>
            </a:pPr>
            <a:r>
              <a:rPr lang="fr-FR" dirty="0">
                <a:latin typeface="Courier New"/>
                <a:cs typeface="Courier New"/>
              </a:rPr>
              <a:t>       </a:t>
            </a:r>
            <a:r>
              <a:rPr lang="fr-FR" dirty="0">
                <a:solidFill>
                  <a:srgbClr val="0000FF"/>
                </a:solidFill>
                <a:latin typeface="Courier New"/>
                <a:cs typeface="Courier New"/>
              </a:rPr>
              <a:t>( 	</a:t>
            </a:r>
            <a:r>
              <a:rPr lang="fr-FR" dirty="0" smtClean="0">
                <a:solidFill>
                  <a:srgbClr val="0000FF"/>
                </a:solidFill>
                <a:latin typeface="Courier New"/>
                <a:cs typeface="Courier New"/>
              </a:rPr>
              <a:t>	  </a:t>
            </a:r>
            <a:r>
              <a:rPr lang="fr-FR" dirty="0" smtClean="0">
                <a:solidFill>
                  <a:srgbClr val="BE1523"/>
                </a:solidFill>
                <a:latin typeface="Courier New"/>
                <a:cs typeface="Courier New"/>
              </a:rPr>
              <a:t>SELECT</a:t>
            </a:r>
            <a:r>
              <a:rPr lang="fr-FR" dirty="0" smtClean="0">
                <a:latin typeface="Courier New"/>
                <a:cs typeface="Courier New"/>
              </a:rPr>
              <a:t>   a</a:t>
            </a:r>
            <a:r>
              <a:rPr lang="fr-FR" dirty="0">
                <a:latin typeface="Courier New"/>
                <a:cs typeface="Courier New"/>
              </a:rPr>
              <a:t>, </a:t>
            </a:r>
            <a:r>
              <a:rPr lang="fr-FR" dirty="0" smtClean="0">
                <a:latin typeface="Courier New"/>
                <a:cs typeface="Courier New"/>
              </a:rPr>
              <a:t>b</a:t>
            </a:r>
            <a:r>
              <a:rPr lang="fr-FR" dirty="0">
                <a:latin typeface="Courier New"/>
                <a:cs typeface="Courier New"/>
              </a:rPr>
              <a:t>, </a:t>
            </a:r>
            <a:r>
              <a:rPr lang="fr-FR" dirty="0" smtClean="0">
                <a:latin typeface="Courier New"/>
                <a:cs typeface="Courier New"/>
              </a:rPr>
              <a:t>c </a:t>
            </a:r>
            <a:endParaRPr lang="fr-FR" dirty="0">
              <a:latin typeface="Courier New"/>
              <a:cs typeface="Courier New"/>
            </a:endParaRPr>
          </a:p>
          <a:p>
            <a:pPr marL="0" indent="0">
              <a:buNone/>
            </a:pPr>
            <a:r>
              <a:rPr lang="fr-FR" dirty="0">
                <a:latin typeface="Courier New"/>
                <a:cs typeface="Courier New"/>
              </a:rPr>
              <a:t>                </a:t>
            </a:r>
            <a:r>
              <a:rPr lang="fr-FR" dirty="0">
                <a:solidFill>
                  <a:srgbClr val="BE1523"/>
                </a:solidFill>
                <a:latin typeface="Courier New"/>
                <a:cs typeface="Courier New"/>
              </a:rPr>
              <a:t>FROM</a:t>
            </a:r>
            <a:r>
              <a:rPr lang="fr-FR" dirty="0">
                <a:latin typeface="Courier New"/>
                <a:cs typeface="Courier New"/>
              </a:rPr>
              <a:t>     </a:t>
            </a:r>
            <a:r>
              <a:rPr lang="fr-FR" dirty="0" err="1" smtClean="0">
                <a:latin typeface="Courier New"/>
                <a:cs typeface="Courier New"/>
              </a:rPr>
              <a:t>us_cust</a:t>
            </a:r>
            <a:endParaRPr lang="fr-FR" dirty="0">
              <a:latin typeface="Courier New"/>
              <a:cs typeface="Courier New"/>
            </a:endParaRPr>
          </a:p>
          <a:p>
            <a:pPr marL="0" indent="0">
              <a:buNone/>
            </a:pPr>
            <a:r>
              <a:rPr lang="fr-FR" dirty="0">
                <a:latin typeface="Courier New"/>
                <a:cs typeface="Courier New"/>
              </a:rPr>
              <a:t>                </a:t>
            </a:r>
            <a:r>
              <a:rPr lang="fr-FR" dirty="0">
                <a:solidFill>
                  <a:srgbClr val="BE1523"/>
                </a:solidFill>
                <a:latin typeface="Courier New"/>
                <a:cs typeface="Courier New"/>
              </a:rPr>
              <a:t>WHERE</a:t>
            </a:r>
            <a:r>
              <a:rPr lang="fr-FR" dirty="0">
                <a:latin typeface="Courier New"/>
                <a:cs typeface="Courier New"/>
              </a:rPr>
              <a:t>    x = 1 </a:t>
            </a:r>
          </a:p>
          <a:p>
            <a:pPr marL="0" indent="0">
              <a:buNone/>
            </a:pPr>
            <a:r>
              <a:rPr lang="fr-FR" dirty="0">
                <a:latin typeface="Courier New"/>
                <a:cs typeface="Courier New"/>
              </a:rPr>
              <a:t>                </a:t>
            </a:r>
            <a:r>
              <a:rPr lang="fr-FR" dirty="0">
                <a:solidFill>
                  <a:srgbClr val="BE1523"/>
                </a:solidFill>
                <a:latin typeface="Courier New"/>
                <a:cs typeface="Courier New"/>
              </a:rPr>
              <a:t>ORDER</a:t>
            </a:r>
            <a:r>
              <a:rPr lang="fr-FR" dirty="0">
                <a:latin typeface="Courier New"/>
                <a:cs typeface="Courier New"/>
              </a:rPr>
              <a:t> BY x </a:t>
            </a:r>
            <a:r>
              <a:rPr lang="fr-FR" dirty="0" smtClean="0">
                <a:solidFill>
                  <a:srgbClr val="BE1523"/>
                </a:solidFill>
                <a:latin typeface="Courier New"/>
                <a:cs typeface="Courier New"/>
              </a:rPr>
              <a:t>LIMIT</a:t>
            </a:r>
            <a:r>
              <a:rPr lang="fr-FR" dirty="0" smtClean="0">
                <a:latin typeface="Courier New"/>
                <a:cs typeface="Courier New"/>
              </a:rPr>
              <a:t> 100 </a:t>
            </a:r>
            <a:r>
              <a:rPr lang="fr-FR" dirty="0" smtClean="0">
                <a:solidFill>
                  <a:srgbClr val="BE1523"/>
                </a:solidFill>
                <a:latin typeface="Courier New"/>
                <a:cs typeface="Courier New"/>
              </a:rPr>
              <a:t>OFFSET</a:t>
            </a:r>
            <a:r>
              <a:rPr lang="fr-FR" dirty="0" smtClean="0">
                <a:latin typeface="Courier New"/>
                <a:cs typeface="Courier New"/>
              </a:rPr>
              <a:t> 0</a:t>
            </a:r>
          </a:p>
          <a:p>
            <a:pPr marL="0" indent="0">
              <a:buNone/>
            </a:pPr>
            <a:r>
              <a:rPr lang="fr-FR" dirty="0">
                <a:solidFill>
                  <a:srgbClr val="0000FF"/>
                </a:solidFill>
                <a:latin typeface="Courier New"/>
                <a:cs typeface="Courier New"/>
              </a:rPr>
              <a:t> </a:t>
            </a:r>
            <a:r>
              <a:rPr lang="fr-FR" dirty="0" smtClean="0">
                <a:solidFill>
                  <a:srgbClr val="0000FF"/>
                </a:solidFill>
                <a:latin typeface="Courier New"/>
                <a:cs typeface="Courier New"/>
              </a:rPr>
              <a:t>            UNION </a:t>
            </a:r>
            <a:r>
              <a:rPr lang="fr-FR" dirty="0">
                <a:solidFill>
                  <a:srgbClr val="0000FF"/>
                </a:solidFill>
                <a:latin typeface="Courier New"/>
                <a:cs typeface="Courier New"/>
              </a:rPr>
              <a:t>ALL </a:t>
            </a:r>
          </a:p>
          <a:p>
            <a:pPr marL="0" indent="0">
              <a:buNone/>
            </a:pPr>
            <a:r>
              <a:rPr lang="fr-FR" dirty="0">
                <a:latin typeface="Courier New"/>
                <a:cs typeface="Courier New"/>
              </a:rPr>
              <a:t>                </a:t>
            </a:r>
            <a:r>
              <a:rPr lang="fr-FR" dirty="0">
                <a:solidFill>
                  <a:srgbClr val="BE1523"/>
                </a:solidFill>
                <a:latin typeface="Courier New"/>
                <a:cs typeface="Courier New"/>
              </a:rPr>
              <a:t>SELECT</a:t>
            </a:r>
            <a:r>
              <a:rPr lang="fr-FR" dirty="0">
                <a:latin typeface="Courier New"/>
                <a:cs typeface="Courier New"/>
              </a:rPr>
              <a:t>   a, </a:t>
            </a:r>
            <a:r>
              <a:rPr lang="fr-FR" dirty="0" smtClean="0">
                <a:latin typeface="Courier New"/>
                <a:cs typeface="Courier New"/>
              </a:rPr>
              <a:t>b</a:t>
            </a:r>
            <a:r>
              <a:rPr lang="fr-FR" dirty="0">
                <a:latin typeface="Courier New"/>
                <a:cs typeface="Courier New"/>
              </a:rPr>
              <a:t>, </a:t>
            </a:r>
            <a:r>
              <a:rPr lang="fr-FR" dirty="0" smtClean="0">
                <a:latin typeface="Courier New"/>
                <a:cs typeface="Courier New"/>
              </a:rPr>
              <a:t>c </a:t>
            </a:r>
            <a:endParaRPr lang="fr-FR" dirty="0">
              <a:latin typeface="Courier New"/>
              <a:cs typeface="Courier New"/>
            </a:endParaRPr>
          </a:p>
          <a:p>
            <a:pPr marL="0" indent="0">
              <a:buNone/>
            </a:pPr>
            <a:r>
              <a:rPr lang="fr-FR" dirty="0">
                <a:latin typeface="Courier New"/>
                <a:cs typeface="Courier New"/>
              </a:rPr>
              <a:t>                </a:t>
            </a:r>
            <a:r>
              <a:rPr lang="fr-FR" dirty="0">
                <a:solidFill>
                  <a:srgbClr val="BE1523"/>
                </a:solidFill>
                <a:latin typeface="Courier New"/>
                <a:cs typeface="Courier New"/>
              </a:rPr>
              <a:t>FROM</a:t>
            </a:r>
            <a:r>
              <a:rPr lang="fr-FR" dirty="0">
                <a:latin typeface="Courier New"/>
                <a:cs typeface="Courier New"/>
              </a:rPr>
              <a:t>     </a:t>
            </a:r>
            <a:r>
              <a:rPr lang="fr-FR" dirty="0" err="1" smtClean="0">
                <a:latin typeface="Courier New"/>
                <a:cs typeface="Courier New"/>
              </a:rPr>
              <a:t>canada_cust</a:t>
            </a:r>
            <a:endParaRPr lang="fr-FR" dirty="0">
              <a:latin typeface="Courier New"/>
              <a:cs typeface="Courier New"/>
            </a:endParaRPr>
          </a:p>
          <a:p>
            <a:pPr marL="0" indent="0">
              <a:buNone/>
            </a:pPr>
            <a:r>
              <a:rPr lang="fr-FR" dirty="0">
                <a:latin typeface="Courier New"/>
                <a:cs typeface="Courier New"/>
              </a:rPr>
              <a:t>                </a:t>
            </a:r>
            <a:r>
              <a:rPr lang="fr-FR" dirty="0">
                <a:solidFill>
                  <a:srgbClr val="BE1523"/>
                </a:solidFill>
                <a:latin typeface="Courier New"/>
                <a:cs typeface="Courier New"/>
              </a:rPr>
              <a:t>WHERE</a:t>
            </a:r>
            <a:r>
              <a:rPr lang="fr-FR" dirty="0">
                <a:latin typeface="Courier New"/>
                <a:cs typeface="Courier New"/>
              </a:rPr>
              <a:t>    y = 2 </a:t>
            </a:r>
          </a:p>
          <a:p>
            <a:pPr marL="0" indent="0">
              <a:buNone/>
            </a:pPr>
            <a:r>
              <a:rPr lang="fr-FR" dirty="0">
                <a:latin typeface="Courier New"/>
                <a:cs typeface="Courier New"/>
              </a:rPr>
              <a:t>                </a:t>
            </a:r>
            <a:r>
              <a:rPr lang="fr-FR" dirty="0">
                <a:solidFill>
                  <a:srgbClr val="BE1523"/>
                </a:solidFill>
                <a:latin typeface="Courier New"/>
                <a:cs typeface="Courier New"/>
              </a:rPr>
              <a:t>ORDER BY </a:t>
            </a:r>
            <a:r>
              <a:rPr lang="fr-FR" dirty="0">
                <a:latin typeface="Courier New"/>
                <a:cs typeface="Courier New"/>
              </a:rPr>
              <a:t>x </a:t>
            </a:r>
            <a:r>
              <a:rPr lang="fr-FR" dirty="0" smtClean="0">
                <a:solidFill>
                  <a:srgbClr val="BE1523"/>
                </a:solidFill>
                <a:latin typeface="Courier New"/>
                <a:cs typeface="Courier New"/>
              </a:rPr>
              <a:t>LIMIT</a:t>
            </a:r>
            <a:r>
              <a:rPr lang="fr-FR" dirty="0" smtClean="0">
                <a:latin typeface="Courier New"/>
                <a:cs typeface="Courier New"/>
              </a:rPr>
              <a:t> 100 </a:t>
            </a:r>
            <a:r>
              <a:rPr lang="fr-FR" dirty="0" smtClean="0">
                <a:solidFill>
                  <a:srgbClr val="BE1523"/>
                </a:solidFill>
                <a:latin typeface="Courier New"/>
                <a:cs typeface="Courier New"/>
              </a:rPr>
              <a:t>OFFSET</a:t>
            </a:r>
            <a:r>
              <a:rPr lang="fr-FR" dirty="0" smtClean="0">
                <a:latin typeface="Courier New"/>
                <a:cs typeface="Courier New"/>
              </a:rPr>
              <a:t> 0</a:t>
            </a:r>
            <a:r>
              <a:rPr lang="fr-FR" dirty="0" smtClean="0">
                <a:solidFill>
                  <a:srgbClr val="0000FF"/>
                </a:solidFill>
                <a:latin typeface="Courier New"/>
                <a:cs typeface="Courier New"/>
              </a:rPr>
              <a:t>) </a:t>
            </a:r>
            <a:r>
              <a:rPr lang="fr-FR" dirty="0">
                <a:solidFill>
                  <a:srgbClr val="0000FF"/>
                </a:solidFill>
                <a:latin typeface="Courier New"/>
                <a:cs typeface="Courier New"/>
              </a:rPr>
              <a:t>AS </a:t>
            </a:r>
            <a:r>
              <a:rPr lang="fr-FR" dirty="0" err="1">
                <a:solidFill>
                  <a:srgbClr val="0000FF"/>
                </a:solidFill>
                <a:latin typeface="Courier New"/>
                <a:cs typeface="Courier New"/>
              </a:rPr>
              <a:t>newtab</a:t>
            </a:r>
            <a:r>
              <a:rPr lang="fr-FR" dirty="0">
                <a:solidFill>
                  <a:srgbClr val="0000FF"/>
                </a:solidFill>
                <a:latin typeface="Courier New"/>
                <a:cs typeface="Courier New"/>
              </a:rPr>
              <a:t> </a:t>
            </a:r>
            <a:endParaRPr lang="fr-FR" dirty="0" smtClean="0">
              <a:solidFill>
                <a:srgbClr val="0000FF"/>
              </a:solidFill>
              <a:latin typeface="Courier New"/>
              <a:cs typeface="Courier New"/>
            </a:endParaRPr>
          </a:p>
          <a:p>
            <a:pPr marL="0" indent="0">
              <a:buNone/>
            </a:pPr>
            <a:r>
              <a:rPr lang="fr-FR" dirty="0" smtClean="0">
                <a:solidFill>
                  <a:srgbClr val="0000FF"/>
                </a:solidFill>
                <a:latin typeface="Courier New"/>
                <a:cs typeface="Courier New"/>
              </a:rPr>
              <a:t>LEFT OUTER JOIN contacts </a:t>
            </a:r>
          </a:p>
          <a:p>
            <a:pPr marL="0" indent="0">
              <a:buNone/>
            </a:pPr>
            <a:r>
              <a:rPr lang="fr-FR" dirty="0">
                <a:solidFill>
                  <a:srgbClr val="0000FF"/>
                </a:solidFill>
                <a:latin typeface="Courier New"/>
                <a:cs typeface="Courier New"/>
              </a:rPr>
              <a:t> </a:t>
            </a:r>
            <a:r>
              <a:rPr lang="fr-FR" dirty="0" smtClean="0">
                <a:solidFill>
                  <a:srgbClr val="0000FF"/>
                </a:solidFill>
                <a:latin typeface="Courier New"/>
                <a:cs typeface="Courier New"/>
              </a:rPr>
              <a:t>    ON KEYS </a:t>
            </a:r>
            <a:r>
              <a:rPr lang="fr-FR" dirty="0" err="1" smtClean="0">
                <a:solidFill>
                  <a:srgbClr val="0000FF"/>
                </a:solidFill>
                <a:latin typeface="Courier New"/>
                <a:cs typeface="Courier New"/>
              </a:rPr>
              <a:t>newtab.c.contactid</a:t>
            </a:r>
            <a:endParaRPr lang="fr-FR" dirty="0" smtClean="0">
              <a:solidFill>
                <a:srgbClr val="0000FF"/>
              </a:solidFill>
              <a:latin typeface="Courier New"/>
              <a:cs typeface="Courier New"/>
            </a:endParaRPr>
          </a:p>
          <a:p>
            <a:pPr marL="0" indent="0">
              <a:buNone/>
            </a:pPr>
            <a:r>
              <a:rPr lang="fr-FR" dirty="0" smtClean="0">
                <a:solidFill>
                  <a:srgbClr val="BE1523"/>
                </a:solidFill>
                <a:latin typeface="Courier New"/>
                <a:cs typeface="Courier New"/>
              </a:rPr>
              <a:t>ORDER </a:t>
            </a:r>
            <a:r>
              <a:rPr lang="fr-FR" dirty="0">
                <a:solidFill>
                  <a:srgbClr val="BE1523"/>
                </a:solidFill>
                <a:latin typeface="Courier New"/>
                <a:cs typeface="Courier New"/>
              </a:rPr>
              <a:t>BY </a:t>
            </a:r>
            <a:r>
              <a:rPr lang="fr-FR" dirty="0" smtClean="0">
                <a:latin typeface="Courier New"/>
                <a:cs typeface="Courier New"/>
              </a:rPr>
              <a:t>a, b, c</a:t>
            </a:r>
          </a:p>
          <a:p>
            <a:pPr marL="0" indent="0">
              <a:buNone/>
            </a:pPr>
            <a:r>
              <a:rPr lang="fr-FR" dirty="0" smtClean="0">
                <a:solidFill>
                  <a:srgbClr val="BE1523"/>
                </a:solidFill>
                <a:latin typeface="Courier New"/>
                <a:cs typeface="Courier New"/>
              </a:rPr>
              <a:t>LIMIT</a:t>
            </a:r>
            <a:r>
              <a:rPr lang="fr-FR" dirty="0" smtClean="0">
                <a:latin typeface="Courier New"/>
                <a:cs typeface="Courier New"/>
              </a:rPr>
              <a:t> 10 </a:t>
            </a:r>
            <a:r>
              <a:rPr lang="fr-FR" dirty="0" smtClean="0">
                <a:solidFill>
                  <a:srgbClr val="BE1523"/>
                </a:solidFill>
                <a:latin typeface="Courier New"/>
                <a:cs typeface="Courier New"/>
              </a:rPr>
              <a:t>OFFSET</a:t>
            </a:r>
            <a:r>
              <a:rPr lang="fr-FR" dirty="0" smtClean="0">
                <a:latin typeface="Courier New"/>
                <a:cs typeface="Courier New"/>
              </a:rPr>
              <a:t> 0</a:t>
            </a:r>
            <a:endParaRPr lang="en-US" dirty="0">
              <a:latin typeface="Courier New"/>
              <a:cs typeface="Courier New"/>
            </a:endParaRPr>
          </a:p>
        </p:txBody>
      </p:sp>
    </p:spTree>
    <p:extLst>
      <p:ext uri="{BB962C8B-B14F-4D97-AF65-F5344CB8AC3E}">
        <p14:creationId xmlns:p14="http://schemas.microsoft.com/office/powerpoint/2010/main" val="2996583516"/>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SELECT Statement Highlights</a:t>
            </a:r>
            <a:endParaRPr lang="en-US" dirty="0"/>
          </a:p>
        </p:txBody>
      </p:sp>
      <p:sp>
        <p:nvSpPr>
          <p:cNvPr id="3" name="Content Placeholder 2"/>
          <p:cNvSpPr>
            <a:spLocks noGrp="1"/>
          </p:cNvSpPr>
          <p:nvPr>
            <p:ph idx="1"/>
          </p:nvPr>
        </p:nvSpPr>
        <p:spPr>
          <a:xfrm>
            <a:off x="1235125" y="538330"/>
            <a:ext cx="7002923" cy="4171686"/>
          </a:xfrm>
        </p:spPr>
        <p:txBody>
          <a:bodyPr/>
          <a:lstStyle/>
          <a:p>
            <a:pPr>
              <a:lnSpc>
                <a:spcPct val="150000"/>
              </a:lnSpc>
            </a:pPr>
            <a:r>
              <a:rPr lang="en-US" b="1" dirty="0" smtClean="0"/>
              <a:t>Querying across relationships</a:t>
            </a:r>
          </a:p>
          <a:p>
            <a:pPr lvl="1">
              <a:lnSpc>
                <a:spcPct val="130000"/>
              </a:lnSpc>
            </a:pPr>
            <a:r>
              <a:rPr lang="en-US" dirty="0" smtClean="0"/>
              <a:t>JOINs</a:t>
            </a:r>
            <a:endParaRPr lang="en-US" dirty="0"/>
          </a:p>
          <a:p>
            <a:pPr lvl="1">
              <a:lnSpc>
                <a:spcPct val="130000"/>
              </a:lnSpc>
            </a:pPr>
            <a:r>
              <a:rPr lang="en-US" dirty="0" err="1" smtClean="0"/>
              <a:t>Subqueries</a:t>
            </a:r>
            <a:r>
              <a:rPr lang="en-US" dirty="0" smtClean="0"/>
              <a:t> </a:t>
            </a:r>
          </a:p>
          <a:p>
            <a:pPr>
              <a:lnSpc>
                <a:spcPct val="150000"/>
              </a:lnSpc>
            </a:pPr>
            <a:r>
              <a:rPr lang="en-US" b="1" dirty="0" smtClean="0"/>
              <a:t>Aggregation</a:t>
            </a:r>
          </a:p>
          <a:p>
            <a:pPr lvl="1">
              <a:lnSpc>
                <a:spcPct val="150000"/>
              </a:lnSpc>
            </a:pPr>
            <a:r>
              <a:rPr lang="en-US" dirty="0" smtClean="0"/>
              <a:t>MIN, MAX</a:t>
            </a:r>
          </a:p>
          <a:p>
            <a:pPr lvl="1">
              <a:lnSpc>
                <a:spcPct val="150000"/>
              </a:lnSpc>
            </a:pPr>
            <a:r>
              <a:rPr lang="en-US" dirty="0" smtClean="0"/>
              <a:t>SUM, COUNT, AVG, ARRAY_AGG   [ DISTINCT ]</a:t>
            </a:r>
          </a:p>
          <a:p>
            <a:pPr>
              <a:lnSpc>
                <a:spcPct val="150000"/>
              </a:lnSpc>
            </a:pPr>
            <a:r>
              <a:rPr lang="en-US" b="1" dirty="0" smtClean="0"/>
              <a:t>Combining result sets using set operators</a:t>
            </a:r>
          </a:p>
          <a:p>
            <a:pPr lvl="1">
              <a:lnSpc>
                <a:spcPct val="150000"/>
              </a:lnSpc>
            </a:pPr>
            <a:r>
              <a:rPr lang="en-US" dirty="0" smtClean="0"/>
              <a:t>UNION, UNION ALL, INTERSECT, EXCEPT</a:t>
            </a:r>
          </a:p>
        </p:txBody>
      </p:sp>
    </p:spTree>
    <p:extLst>
      <p:ext uri="{BB962C8B-B14F-4D97-AF65-F5344CB8AC3E}">
        <p14:creationId xmlns:p14="http://schemas.microsoft.com/office/powerpoint/2010/main" val="1980740029"/>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N1QL Query Operators [ 1 of 2 ]</a:t>
            </a:r>
            <a:endParaRPr lang="en-US" dirty="0"/>
          </a:p>
        </p:txBody>
      </p:sp>
      <p:sp>
        <p:nvSpPr>
          <p:cNvPr id="3" name="Content Placeholder 2"/>
          <p:cNvSpPr>
            <a:spLocks noGrp="1"/>
          </p:cNvSpPr>
          <p:nvPr>
            <p:ph idx="1"/>
          </p:nvPr>
        </p:nvSpPr>
        <p:spPr>
          <a:xfrm>
            <a:off x="1106951" y="826854"/>
            <a:ext cx="7388776" cy="3821517"/>
          </a:xfrm>
        </p:spPr>
        <p:txBody>
          <a:bodyPr/>
          <a:lstStyle/>
          <a:p>
            <a:pPr>
              <a:lnSpc>
                <a:spcPct val="150000"/>
              </a:lnSpc>
            </a:pPr>
            <a:r>
              <a:rPr lang="en-US" sz="2000" b="1" dirty="0" smtClean="0"/>
              <a:t>USE KEYS …</a:t>
            </a:r>
          </a:p>
          <a:p>
            <a:pPr lvl="1">
              <a:lnSpc>
                <a:spcPct val="150000"/>
              </a:lnSpc>
            </a:pPr>
            <a:r>
              <a:rPr lang="en-US" sz="1800" b="1" dirty="0" smtClean="0"/>
              <a:t>Direct primary key lookup bypassing index scans</a:t>
            </a:r>
          </a:p>
          <a:p>
            <a:pPr lvl="1">
              <a:lnSpc>
                <a:spcPct val="150000"/>
              </a:lnSpc>
            </a:pPr>
            <a:r>
              <a:rPr lang="en-US" sz="1800" b="1" dirty="0" smtClean="0"/>
              <a:t>Ideal for hash-distributed datastore</a:t>
            </a:r>
          </a:p>
          <a:p>
            <a:pPr lvl="1">
              <a:lnSpc>
                <a:spcPct val="150000"/>
              </a:lnSpc>
            </a:pPr>
            <a:r>
              <a:rPr lang="en-US" sz="1800" b="1" dirty="0" smtClean="0"/>
              <a:t>Available in SELECT, UPDATE, DELETE</a:t>
            </a:r>
          </a:p>
          <a:p>
            <a:pPr>
              <a:lnSpc>
                <a:spcPct val="200000"/>
              </a:lnSpc>
            </a:pPr>
            <a:r>
              <a:rPr lang="en-US" sz="2000" b="1" dirty="0" smtClean="0"/>
              <a:t>JOIN … ON KEYS …</a:t>
            </a:r>
          </a:p>
          <a:p>
            <a:pPr lvl="1">
              <a:lnSpc>
                <a:spcPct val="150000"/>
              </a:lnSpc>
            </a:pPr>
            <a:r>
              <a:rPr lang="en-US" sz="1800" b="1" dirty="0"/>
              <a:t>N</a:t>
            </a:r>
            <a:r>
              <a:rPr lang="en-US" sz="1800" b="1" dirty="0" smtClean="0"/>
              <a:t>ested loop JOIN using key relationships</a:t>
            </a:r>
          </a:p>
          <a:p>
            <a:pPr lvl="1">
              <a:lnSpc>
                <a:spcPct val="150000"/>
              </a:lnSpc>
            </a:pPr>
            <a:r>
              <a:rPr lang="en-US" sz="1800" b="1" dirty="0" smtClean="0"/>
              <a:t>Ideal for hash-distributed </a:t>
            </a:r>
            <a:r>
              <a:rPr lang="en-US" sz="1800" b="1" dirty="0" err="1" smtClean="0"/>
              <a:t>datastore</a:t>
            </a:r>
            <a:endParaRPr lang="en-US" sz="1800" b="1" dirty="0" smtClean="0"/>
          </a:p>
          <a:p>
            <a:pPr lvl="1">
              <a:lnSpc>
                <a:spcPct val="150000"/>
              </a:lnSpc>
            </a:pPr>
            <a:r>
              <a:rPr lang="en-US" b="1" dirty="0" smtClean="0"/>
              <a:t>Current implementation supports INNER and LEFT OUTER joins</a:t>
            </a:r>
            <a:endParaRPr lang="en-US" sz="1800" b="1" dirty="0" smtClean="0"/>
          </a:p>
        </p:txBody>
      </p:sp>
    </p:spTree>
    <p:extLst>
      <p:ext uri="{BB962C8B-B14F-4D97-AF65-F5344CB8AC3E}">
        <p14:creationId xmlns:p14="http://schemas.microsoft.com/office/powerpoint/2010/main" val="2298606367"/>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N1QL Query Operators [ 2 of 2 ]</a:t>
            </a:r>
            <a:endParaRPr lang="en-US" dirty="0"/>
          </a:p>
        </p:txBody>
      </p:sp>
      <p:sp>
        <p:nvSpPr>
          <p:cNvPr id="3" name="Content Placeholder 2"/>
          <p:cNvSpPr>
            <a:spLocks noGrp="1"/>
          </p:cNvSpPr>
          <p:nvPr>
            <p:ph idx="1"/>
          </p:nvPr>
        </p:nvSpPr>
        <p:spPr>
          <a:xfrm>
            <a:off x="734084" y="768604"/>
            <a:ext cx="7691731" cy="3809867"/>
          </a:xfrm>
        </p:spPr>
        <p:txBody>
          <a:bodyPr/>
          <a:lstStyle/>
          <a:p>
            <a:pPr>
              <a:lnSpc>
                <a:spcPct val="150000"/>
              </a:lnSpc>
            </a:pPr>
            <a:r>
              <a:rPr lang="en-US" sz="2000" b="1" dirty="0" smtClean="0"/>
              <a:t>NEST</a:t>
            </a:r>
          </a:p>
          <a:p>
            <a:pPr lvl="1">
              <a:lnSpc>
                <a:spcPct val="120000"/>
              </a:lnSpc>
            </a:pPr>
            <a:r>
              <a:rPr lang="en-US" sz="1800" b="1" dirty="0" smtClean="0"/>
              <a:t>Special JOIN that embeds external child documents under their parent</a:t>
            </a:r>
          </a:p>
          <a:p>
            <a:pPr lvl="1">
              <a:lnSpc>
                <a:spcPct val="120000"/>
              </a:lnSpc>
            </a:pPr>
            <a:r>
              <a:rPr lang="en-US" sz="1800" b="1" dirty="0" smtClean="0"/>
              <a:t>Ideal for JSON encapsulation</a:t>
            </a:r>
          </a:p>
          <a:p>
            <a:pPr>
              <a:lnSpc>
                <a:spcPct val="200000"/>
              </a:lnSpc>
            </a:pPr>
            <a:r>
              <a:rPr lang="en-US" sz="2000" b="1" dirty="0" smtClean="0"/>
              <a:t>UNNEST</a:t>
            </a:r>
          </a:p>
          <a:p>
            <a:pPr lvl="1">
              <a:lnSpc>
                <a:spcPct val="150000"/>
              </a:lnSpc>
            </a:pPr>
            <a:r>
              <a:rPr lang="en-US" sz="1800" b="1" dirty="0" smtClean="0"/>
              <a:t>Flattening JOIN that surfaces nested objects as top-level documents</a:t>
            </a:r>
          </a:p>
          <a:p>
            <a:pPr lvl="1">
              <a:lnSpc>
                <a:spcPct val="150000"/>
              </a:lnSpc>
            </a:pPr>
            <a:r>
              <a:rPr lang="en-US" sz="1800" b="1" dirty="0" smtClean="0"/>
              <a:t>Ideal for decomposing JSON hierarchies</a:t>
            </a:r>
          </a:p>
          <a:p>
            <a:pPr marL="0" indent="0">
              <a:lnSpc>
                <a:spcPct val="200000"/>
              </a:lnSpc>
              <a:buNone/>
            </a:pPr>
            <a:r>
              <a:rPr lang="en-US" sz="2000" b="1" dirty="0" smtClean="0"/>
              <a:t>JOIN, NEST, and UNNEST can be chained in any combination</a:t>
            </a:r>
            <a:endParaRPr lang="en-US" sz="2000" b="1" dirty="0"/>
          </a:p>
        </p:txBody>
      </p:sp>
    </p:spTree>
    <p:extLst>
      <p:ext uri="{BB962C8B-B14F-4D97-AF65-F5344CB8AC3E}">
        <p14:creationId xmlns:p14="http://schemas.microsoft.com/office/powerpoint/2010/main" val="3552389074"/>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N1QL Expressions for JSON</a:t>
            </a:r>
            <a:endParaRPr lang="en-US" dirty="0"/>
          </a:p>
        </p:txBody>
      </p:sp>
      <p:sp>
        <p:nvSpPr>
          <p:cNvPr id="4" name="Footer Placeholder 3"/>
          <p:cNvSpPr>
            <a:spLocks noGrp="1"/>
          </p:cNvSpPr>
          <p:nvPr>
            <p:ph type="ftr" sz="quarter" idx="11"/>
          </p:nvPr>
        </p:nvSpPr>
        <p:spPr/>
        <p:txBody>
          <a:bodyPr/>
          <a:lstStyle/>
          <a:p>
            <a:r>
              <a:rPr lang="en-US" dirty="0" smtClean="0"/>
              <a:t>©2014 Couchbase, Inc. </a:t>
            </a:r>
            <a:endParaRPr lang="en-US" dirty="0"/>
          </a:p>
        </p:txBody>
      </p:sp>
      <p:sp>
        <p:nvSpPr>
          <p:cNvPr id="5" name="Slide Number Placeholder 4"/>
          <p:cNvSpPr>
            <a:spLocks noGrp="1"/>
          </p:cNvSpPr>
          <p:nvPr>
            <p:ph type="sldNum" sz="quarter" idx="4294967295"/>
          </p:nvPr>
        </p:nvSpPr>
        <p:spPr>
          <a:xfrm>
            <a:off x="8229536" y="4767263"/>
            <a:ext cx="743954" cy="273844"/>
          </a:xfrm>
          <a:prstGeom prst="rect">
            <a:avLst/>
          </a:prstGeom>
        </p:spPr>
        <p:txBody>
          <a:bodyPr/>
          <a:lstStyle/>
          <a:p>
            <a:fld id="{2066355A-084C-D24E-9AD2-7E4FC41EA627}" type="slidenum">
              <a:rPr lang="en-US" smtClean="0"/>
              <a:pPr/>
              <a:t>34</a:t>
            </a:fld>
            <a:endParaRPr lang="en-US" dirty="0"/>
          </a:p>
        </p:txBody>
      </p:sp>
      <p:sp>
        <p:nvSpPr>
          <p:cNvPr id="6" name="TextBox 5"/>
          <p:cNvSpPr txBox="1"/>
          <p:nvPr/>
        </p:nvSpPr>
        <p:spPr>
          <a:xfrm>
            <a:off x="1241632" y="-1364650"/>
            <a:ext cx="184666" cy="369332"/>
          </a:xfrm>
          <a:prstGeom prst="rect">
            <a:avLst/>
          </a:prstGeom>
          <a:noFill/>
        </p:spPr>
        <p:txBody>
          <a:bodyPr wrap="none" rtlCol="0">
            <a:spAutoFit/>
          </a:bodyPr>
          <a:lstStyle/>
          <a:p>
            <a:endParaRPr lang="en-US" dirty="0" err="1">
              <a:solidFill>
                <a:srgbClr val="333333"/>
              </a:solidFill>
              <a:latin typeface="Arial"/>
              <a:cs typeface="Arial"/>
            </a:endParaRPr>
          </a:p>
        </p:txBody>
      </p:sp>
      <p:sp>
        <p:nvSpPr>
          <p:cNvPr id="7" name="Rectangle 6"/>
          <p:cNvSpPr/>
          <p:nvPr/>
        </p:nvSpPr>
        <p:spPr>
          <a:xfrm>
            <a:off x="2928734" y="-1895348"/>
            <a:ext cx="2521175" cy="12225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333333"/>
                </a:solidFill>
                <a:latin typeface="Arial"/>
                <a:cs typeface="Arial"/>
              </a:rPr>
              <a:t>j</a:t>
            </a:r>
            <a:endParaRPr lang="en-US" dirty="0">
              <a:solidFill>
                <a:srgbClr val="333333"/>
              </a:solidFill>
              <a:latin typeface="Arial"/>
              <a:cs typeface="Arial"/>
            </a:endParaRPr>
          </a:p>
        </p:txBody>
      </p:sp>
      <p:graphicFrame>
        <p:nvGraphicFramePr>
          <p:cNvPr id="11" name="Table 10"/>
          <p:cNvGraphicFramePr>
            <a:graphicFrameLocks noGrp="1"/>
          </p:cNvGraphicFramePr>
          <p:nvPr>
            <p:extLst>
              <p:ext uri="{D42A27DB-BD31-4B8C-83A1-F6EECF244321}">
                <p14:modId xmlns:p14="http://schemas.microsoft.com/office/powerpoint/2010/main" val="113568095"/>
              </p:ext>
            </p:extLst>
          </p:nvPr>
        </p:nvGraphicFramePr>
        <p:xfrm>
          <a:off x="872469" y="708171"/>
          <a:ext cx="7680185" cy="4044966"/>
        </p:xfrm>
        <a:graphic>
          <a:graphicData uri="http://schemas.openxmlformats.org/drawingml/2006/table">
            <a:tbl>
              <a:tblPr firstRow="1" bandRow="1">
                <a:tableStyleId>{5C22544A-7EE6-4342-B048-85BDC9FD1C3A}</a:tableStyleId>
              </a:tblPr>
              <a:tblGrid>
                <a:gridCol w="2263531"/>
                <a:gridCol w="5416654"/>
              </a:tblGrid>
              <a:tr h="264046">
                <a:tc gridSpan="2">
                  <a:txBody>
                    <a:bodyPr/>
                    <a:lstStyle/>
                    <a:p>
                      <a:pPr marL="91440"/>
                      <a:endParaRPr lang="en-US" sz="1200" dirty="0"/>
                    </a:p>
                  </a:txBody>
                  <a:tcPr anchor="ctr"/>
                </a:tc>
                <a:tc hMerge="1">
                  <a:txBody>
                    <a:bodyPr/>
                    <a:lstStyle/>
                    <a:p>
                      <a:endParaRPr lang="en-US" sz="1200" dirty="0"/>
                    </a:p>
                  </a:txBody>
                  <a:tcPr anchor="ctr"/>
                </a:tc>
              </a:tr>
              <a:tr h="702725">
                <a:tc>
                  <a:txBody>
                    <a:bodyPr/>
                    <a:lstStyle/>
                    <a:p>
                      <a:pPr marL="91440" algn="l"/>
                      <a:r>
                        <a:rPr lang="en-US" sz="1400" b="1" dirty="0" smtClean="0"/>
                        <a:t>Ranging over collections</a:t>
                      </a:r>
                      <a:endParaRPr lang="en-US" sz="1400" b="1" dirty="0"/>
                    </a:p>
                  </a:txBody>
                  <a:tcPr anchor="ctr"/>
                </a:tc>
                <a:tc>
                  <a:txBody>
                    <a:bodyPr/>
                    <a:lstStyle/>
                    <a:p>
                      <a:pPr marL="262890" indent="-171450">
                        <a:lnSpc>
                          <a:spcPct val="150000"/>
                        </a:lnSpc>
                        <a:buFont typeface="Arial"/>
                        <a:buChar char="•"/>
                      </a:pPr>
                      <a:r>
                        <a:rPr lang="en-US" sz="1200" baseline="0" dirty="0" smtClean="0"/>
                        <a:t>WHERE </a:t>
                      </a:r>
                      <a:r>
                        <a:rPr lang="en-US" sz="1200" b="1" baseline="0" dirty="0" smtClean="0"/>
                        <a:t>ANY</a:t>
                      </a:r>
                      <a:r>
                        <a:rPr lang="en-US" sz="1200" baseline="0" dirty="0" smtClean="0"/>
                        <a:t> c IN children SATISFIES </a:t>
                      </a:r>
                      <a:r>
                        <a:rPr lang="en-US" sz="1200" baseline="0" dirty="0" err="1" smtClean="0"/>
                        <a:t>c.age</a:t>
                      </a:r>
                      <a:r>
                        <a:rPr lang="en-US" sz="1200" baseline="0" dirty="0" smtClean="0"/>
                        <a:t> &gt; 10 END</a:t>
                      </a:r>
                    </a:p>
                    <a:p>
                      <a:pPr marL="262890" indent="-171450">
                        <a:lnSpc>
                          <a:spcPct val="150000"/>
                        </a:lnSpc>
                        <a:buFont typeface="Arial"/>
                        <a:buChar char="•"/>
                      </a:pPr>
                      <a:r>
                        <a:rPr lang="en-US" sz="1200" dirty="0" smtClean="0"/>
                        <a:t>WHERE</a:t>
                      </a:r>
                      <a:r>
                        <a:rPr lang="en-US" sz="1200" baseline="0" dirty="0" smtClean="0"/>
                        <a:t> </a:t>
                      </a:r>
                      <a:r>
                        <a:rPr lang="en-US" sz="1200" b="1" baseline="0" dirty="0" smtClean="0"/>
                        <a:t>EVERY</a:t>
                      </a:r>
                      <a:r>
                        <a:rPr lang="en-US" sz="1200" baseline="0" dirty="0" smtClean="0"/>
                        <a:t> r IN ratings SATISFIES r &gt; 3 END</a:t>
                      </a:r>
                      <a:endParaRPr lang="en-US" sz="1200" dirty="0"/>
                    </a:p>
                  </a:txBody>
                  <a:tcPr anchor="ctr"/>
                </a:tc>
              </a:tr>
              <a:tr h="385795">
                <a:tc>
                  <a:txBody>
                    <a:bodyPr/>
                    <a:lstStyle/>
                    <a:p>
                      <a:pPr marL="91440" algn="l"/>
                      <a:r>
                        <a:rPr lang="en-US" sz="1400" b="1" dirty="0" smtClean="0"/>
                        <a:t>Mapping with filtering</a:t>
                      </a:r>
                      <a:endParaRPr lang="en-US" sz="1400" b="1" dirty="0"/>
                    </a:p>
                  </a:txBody>
                  <a:tcPr anchor="ctr"/>
                </a:tc>
                <a:tc>
                  <a:txBody>
                    <a:bodyPr/>
                    <a:lstStyle/>
                    <a:p>
                      <a:pPr marL="262890" indent="-171450">
                        <a:lnSpc>
                          <a:spcPct val="150000"/>
                        </a:lnSpc>
                        <a:buFont typeface="Arial"/>
                        <a:buChar char="•"/>
                      </a:pPr>
                      <a:r>
                        <a:rPr lang="en-US" sz="1200" b="1" dirty="0" smtClean="0"/>
                        <a:t>ARRAY</a:t>
                      </a:r>
                      <a:r>
                        <a:rPr lang="en-US" sz="1200" dirty="0" smtClean="0"/>
                        <a:t> </a:t>
                      </a:r>
                      <a:r>
                        <a:rPr lang="en-US" sz="1200" dirty="0" err="1" smtClean="0"/>
                        <a:t>c.name</a:t>
                      </a:r>
                      <a:r>
                        <a:rPr lang="en-US" sz="1200" dirty="0" smtClean="0"/>
                        <a:t> FOR c IN children </a:t>
                      </a:r>
                      <a:r>
                        <a:rPr lang="en-US" sz="1200" b="1" dirty="0" smtClean="0"/>
                        <a:t>WHEN</a:t>
                      </a:r>
                      <a:r>
                        <a:rPr lang="en-US" sz="1200" dirty="0" smtClean="0"/>
                        <a:t> </a:t>
                      </a:r>
                      <a:r>
                        <a:rPr lang="en-US" sz="1200" dirty="0" err="1" smtClean="0"/>
                        <a:t>c.age</a:t>
                      </a:r>
                      <a:r>
                        <a:rPr lang="en-US" sz="1200" dirty="0" smtClean="0"/>
                        <a:t> &gt;</a:t>
                      </a:r>
                      <a:r>
                        <a:rPr lang="en-US" sz="1200" baseline="0" dirty="0" smtClean="0"/>
                        <a:t> 10 END</a:t>
                      </a:r>
                      <a:endParaRPr lang="en-US" sz="1200" dirty="0" smtClean="0"/>
                    </a:p>
                  </a:txBody>
                  <a:tcPr anchor="ctr"/>
                </a:tc>
              </a:tr>
              <a:tr h="808586">
                <a:tc>
                  <a:txBody>
                    <a:bodyPr/>
                    <a:lstStyle/>
                    <a:p>
                      <a:pPr marL="91440" algn="l"/>
                      <a:r>
                        <a:rPr lang="en-US" sz="1400" b="1" dirty="0" smtClean="0"/>
                        <a:t>Deep traversal</a:t>
                      </a:r>
                      <a:r>
                        <a:rPr lang="en-US" sz="1400" b="1" baseline="0" dirty="0" smtClean="0"/>
                        <a:t>, SET, and UNSET</a:t>
                      </a:r>
                      <a:endParaRPr lang="en-US" sz="1400" b="1" dirty="0"/>
                    </a:p>
                  </a:txBody>
                  <a:tcPr anchor="ctr"/>
                </a:tc>
                <a:tc>
                  <a:txBody>
                    <a:bodyPr/>
                    <a:lstStyle/>
                    <a:p>
                      <a:pPr marL="262890" indent="-171450">
                        <a:lnSpc>
                          <a:spcPct val="150000"/>
                        </a:lnSpc>
                        <a:buFont typeface="Arial"/>
                        <a:buChar char="•"/>
                      </a:pPr>
                      <a:r>
                        <a:rPr lang="en-US" sz="1200" dirty="0" smtClean="0"/>
                        <a:t>WHERE</a:t>
                      </a:r>
                      <a:r>
                        <a:rPr lang="en-US" sz="1200" baseline="0" dirty="0" smtClean="0"/>
                        <a:t> ANY node </a:t>
                      </a:r>
                      <a:r>
                        <a:rPr lang="en-US" sz="1200" b="1" baseline="0" dirty="0" smtClean="0"/>
                        <a:t>WITHIN</a:t>
                      </a:r>
                      <a:r>
                        <a:rPr lang="en-US" sz="1200" baseline="0" dirty="0" smtClean="0"/>
                        <a:t> request SATISFIES </a:t>
                      </a:r>
                      <a:r>
                        <a:rPr lang="en-US" sz="1200" baseline="0" dirty="0" err="1" smtClean="0"/>
                        <a:t>node.type</a:t>
                      </a:r>
                      <a:r>
                        <a:rPr lang="en-US" sz="1200" baseline="0" dirty="0" smtClean="0"/>
                        <a:t> = “xyz” END</a:t>
                      </a:r>
                    </a:p>
                    <a:p>
                      <a:pPr marL="262890" indent="-171450">
                        <a:lnSpc>
                          <a:spcPct val="150000"/>
                        </a:lnSpc>
                        <a:buFont typeface="Arial"/>
                        <a:buChar char="•"/>
                      </a:pPr>
                      <a:r>
                        <a:rPr lang="en-US" sz="1200" baseline="0" dirty="0" smtClean="0"/>
                        <a:t>UPDATE doc </a:t>
                      </a:r>
                      <a:r>
                        <a:rPr lang="en-US" sz="1200" b="1" baseline="0" dirty="0" smtClean="0"/>
                        <a:t>UNSET</a:t>
                      </a:r>
                      <a:r>
                        <a:rPr lang="en-US" sz="1200" baseline="0" dirty="0" smtClean="0"/>
                        <a:t> c.field1 FOR c </a:t>
                      </a:r>
                      <a:r>
                        <a:rPr lang="en-US" sz="1200" b="1" baseline="0" dirty="0" smtClean="0"/>
                        <a:t>WITHIN</a:t>
                      </a:r>
                      <a:r>
                        <a:rPr lang="en-US" sz="1200" baseline="0" dirty="0" smtClean="0"/>
                        <a:t> doc END</a:t>
                      </a:r>
                      <a:endParaRPr lang="en-US" sz="1200" dirty="0" smtClean="0"/>
                    </a:p>
                  </a:txBody>
                  <a:tcPr anchor="ctr"/>
                </a:tc>
              </a:tr>
              <a:tr h="743571">
                <a:tc>
                  <a:txBody>
                    <a:bodyPr/>
                    <a:lstStyle/>
                    <a:p>
                      <a:pPr marL="91440" algn="l"/>
                      <a:r>
                        <a:rPr lang="en-US" sz="1400" b="1" dirty="0" smtClean="0"/>
                        <a:t>Dynamic</a:t>
                      </a:r>
                      <a:r>
                        <a:rPr lang="en-US" sz="1400" b="1" baseline="0" dirty="0" smtClean="0"/>
                        <a:t> Construction</a:t>
                      </a:r>
                      <a:endParaRPr lang="en-US" sz="1400" b="1" dirty="0"/>
                    </a:p>
                  </a:txBody>
                  <a:tcPr anchor="ctr"/>
                </a:tc>
                <a:tc>
                  <a:txBody>
                    <a:bodyPr/>
                    <a:lstStyle/>
                    <a:p>
                      <a:pPr marL="262890" indent="-171450">
                        <a:lnSpc>
                          <a:spcPct val="150000"/>
                        </a:lnSpc>
                        <a:buFont typeface="Arial"/>
                        <a:buChar char="•"/>
                      </a:pPr>
                      <a:r>
                        <a:rPr lang="en-US" sz="1200" dirty="0" smtClean="0"/>
                        <a:t>SELECT </a:t>
                      </a:r>
                      <a:r>
                        <a:rPr lang="en-US" sz="1200" b="1" dirty="0" smtClean="0"/>
                        <a:t>{</a:t>
                      </a:r>
                      <a:r>
                        <a:rPr lang="en-US" sz="1200" b="1" baseline="0" dirty="0" smtClean="0"/>
                        <a:t> “a”: expr1, “b”: expr2 } </a:t>
                      </a:r>
                      <a:r>
                        <a:rPr lang="en-US" sz="1200" baseline="0" dirty="0" smtClean="0"/>
                        <a:t>AS obj1, name FROM … // Dynamic object</a:t>
                      </a:r>
                    </a:p>
                    <a:p>
                      <a:pPr marL="262890" indent="-171450">
                        <a:lnSpc>
                          <a:spcPct val="150000"/>
                        </a:lnSpc>
                        <a:buFont typeface="Arial"/>
                        <a:buChar char="•"/>
                      </a:pPr>
                      <a:r>
                        <a:rPr lang="en-US" sz="1200" dirty="0" smtClean="0"/>
                        <a:t>SELECT </a:t>
                      </a:r>
                      <a:r>
                        <a:rPr lang="en-US" sz="1200" b="1" dirty="0" smtClean="0"/>
                        <a:t>[ a, b ] </a:t>
                      </a:r>
                      <a:r>
                        <a:rPr lang="en-US" sz="1200" dirty="0" smtClean="0"/>
                        <a:t>FROM … // Dynamic</a:t>
                      </a:r>
                      <a:r>
                        <a:rPr lang="en-US" sz="1200" baseline="0" dirty="0" smtClean="0"/>
                        <a:t> array</a:t>
                      </a:r>
                      <a:endParaRPr lang="en-US" sz="1200" dirty="0"/>
                    </a:p>
                  </a:txBody>
                  <a:tcPr anchor="ctr"/>
                </a:tc>
              </a:tr>
              <a:tr h="559203">
                <a:tc>
                  <a:txBody>
                    <a:bodyPr/>
                    <a:lstStyle/>
                    <a:p>
                      <a:pPr marL="91440" algn="l"/>
                      <a:r>
                        <a:rPr lang="en-US" sz="1400" b="1" dirty="0" smtClean="0"/>
                        <a:t>Nested</a:t>
                      </a:r>
                      <a:r>
                        <a:rPr lang="en-US" sz="1400" b="1" baseline="0" dirty="0" smtClean="0"/>
                        <a:t> traversal</a:t>
                      </a:r>
                      <a:endParaRPr lang="en-US" sz="1400" b="1" dirty="0"/>
                    </a:p>
                  </a:txBody>
                  <a:tcPr anchor="ctr"/>
                </a:tc>
                <a:tc>
                  <a:txBody>
                    <a:bodyPr/>
                    <a:lstStyle/>
                    <a:p>
                      <a:pPr marL="262890" indent="-171450">
                        <a:lnSpc>
                          <a:spcPct val="150000"/>
                        </a:lnSpc>
                        <a:buFont typeface="Arial"/>
                        <a:buChar char="•"/>
                      </a:pPr>
                      <a:r>
                        <a:rPr lang="en-US" sz="1200" dirty="0" smtClean="0"/>
                        <a:t>SELECT</a:t>
                      </a:r>
                      <a:r>
                        <a:rPr lang="en-US" sz="1200" baseline="0" dirty="0" smtClean="0"/>
                        <a:t> </a:t>
                      </a:r>
                      <a:r>
                        <a:rPr lang="en-US" sz="1200" b="1" baseline="0" dirty="0" err="1" smtClean="0"/>
                        <a:t>x.y.z</a:t>
                      </a:r>
                      <a:r>
                        <a:rPr lang="en-US" sz="1200" b="1" baseline="0" dirty="0" smtClean="0"/>
                        <a:t>, a[0]</a:t>
                      </a:r>
                      <a:r>
                        <a:rPr lang="en-US" sz="1200" baseline="0" dirty="0" smtClean="0"/>
                        <a:t> FROM </a:t>
                      </a:r>
                      <a:r>
                        <a:rPr lang="en-US" sz="1200" b="1" baseline="0" dirty="0" err="1" smtClean="0"/>
                        <a:t>a.b.c</a:t>
                      </a:r>
                      <a:r>
                        <a:rPr lang="en-US" sz="1200" baseline="0" dirty="0" smtClean="0"/>
                        <a:t> … </a:t>
                      </a:r>
                      <a:endParaRPr lang="en-US" sz="1200" dirty="0"/>
                    </a:p>
                  </a:txBody>
                  <a:tcPr anchor="ctr"/>
                </a:tc>
              </a:tr>
              <a:tr h="570766">
                <a:tc>
                  <a:txBody>
                    <a:bodyPr/>
                    <a:lstStyle/>
                    <a:p>
                      <a:pPr marL="91440" algn="l"/>
                      <a:r>
                        <a:rPr lang="en-US" sz="1400" b="1" dirty="0" smtClean="0"/>
                        <a:t>IS [ NOT</a:t>
                      </a:r>
                      <a:r>
                        <a:rPr lang="en-US" sz="1400" b="1" baseline="0" dirty="0" smtClean="0"/>
                        <a:t> ] </a:t>
                      </a:r>
                      <a:r>
                        <a:rPr lang="en-US" sz="1400" b="1" dirty="0" smtClean="0"/>
                        <a:t>MISSING</a:t>
                      </a:r>
                      <a:endParaRPr lang="en-US" sz="1400" b="1" dirty="0"/>
                    </a:p>
                  </a:txBody>
                  <a:tcPr anchor="ctr"/>
                </a:tc>
                <a:tc>
                  <a:txBody>
                    <a:bodyPr/>
                    <a:lstStyle/>
                    <a:p>
                      <a:pPr marL="262890" indent="-171450">
                        <a:lnSpc>
                          <a:spcPct val="150000"/>
                        </a:lnSpc>
                        <a:buFont typeface="Arial"/>
                        <a:buChar char="•"/>
                      </a:pPr>
                      <a:r>
                        <a:rPr lang="en-US" sz="1200" dirty="0" smtClean="0"/>
                        <a:t>WHERE</a:t>
                      </a:r>
                      <a:r>
                        <a:rPr lang="en-US" sz="1200" baseline="0" dirty="0" smtClean="0"/>
                        <a:t> name </a:t>
                      </a:r>
                      <a:r>
                        <a:rPr lang="en-US" sz="1200" b="1" baseline="0" dirty="0" smtClean="0"/>
                        <a:t>IS MISSING</a:t>
                      </a:r>
                      <a:endParaRPr lang="en-US" sz="1200" b="1" dirty="0"/>
                    </a:p>
                  </a:txBody>
                  <a:tcPr anchor="ctr"/>
                </a:tc>
              </a:tr>
            </a:tbl>
          </a:graphicData>
        </a:graphic>
      </p:graphicFrame>
    </p:spTree>
    <p:extLst>
      <p:ext uri="{BB962C8B-B14F-4D97-AF65-F5344CB8AC3E}">
        <p14:creationId xmlns:p14="http://schemas.microsoft.com/office/powerpoint/2010/main" val="1859735397"/>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N1QL Data Types from JSON</a:t>
            </a:r>
            <a:endParaRPr lang="en-US" dirty="0"/>
          </a:p>
        </p:txBody>
      </p:sp>
      <p:sp>
        <p:nvSpPr>
          <p:cNvPr id="3" name="Content Placeholder 2"/>
          <p:cNvSpPr>
            <a:spLocks noGrp="1"/>
          </p:cNvSpPr>
          <p:nvPr>
            <p:ph idx="1"/>
          </p:nvPr>
        </p:nvSpPr>
        <p:spPr>
          <a:xfrm>
            <a:off x="1328342" y="791831"/>
            <a:ext cx="7167385" cy="3868192"/>
          </a:xfrm>
        </p:spPr>
        <p:txBody>
          <a:bodyPr/>
          <a:lstStyle/>
          <a:p>
            <a:pPr marL="0" indent="0">
              <a:lnSpc>
                <a:spcPct val="150000"/>
              </a:lnSpc>
              <a:buNone/>
            </a:pPr>
            <a:r>
              <a:rPr lang="en-US" sz="2000" b="1" dirty="0" smtClean="0"/>
              <a:t>N1QL supports all JSON data types</a:t>
            </a:r>
          </a:p>
          <a:p>
            <a:pPr>
              <a:lnSpc>
                <a:spcPct val="150000"/>
              </a:lnSpc>
            </a:pPr>
            <a:r>
              <a:rPr lang="en-US" sz="2000" b="1" dirty="0" smtClean="0"/>
              <a:t>Numbers</a:t>
            </a:r>
          </a:p>
          <a:p>
            <a:pPr>
              <a:lnSpc>
                <a:spcPct val="150000"/>
              </a:lnSpc>
            </a:pPr>
            <a:r>
              <a:rPr lang="en-US" sz="2000" b="1" dirty="0" smtClean="0"/>
              <a:t>Strings</a:t>
            </a:r>
          </a:p>
          <a:p>
            <a:pPr>
              <a:lnSpc>
                <a:spcPct val="150000"/>
              </a:lnSpc>
            </a:pPr>
            <a:r>
              <a:rPr lang="en-US" sz="2000" b="1" dirty="0" smtClean="0"/>
              <a:t>Booleans</a:t>
            </a:r>
          </a:p>
          <a:p>
            <a:pPr>
              <a:lnSpc>
                <a:spcPct val="150000"/>
              </a:lnSpc>
            </a:pPr>
            <a:r>
              <a:rPr lang="en-US" sz="2000" b="1" dirty="0" smtClean="0"/>
              <a:t>Null</a:t>
            </a:r>
          </a:p>
          <a:p>
            <a:pPr>
              <a:lnSpc>
                <a:spcPct val="150000"/>
              </a:lnSpc>
            </a:pPr>
            <a:r>
              <a:rPr lang="en-US" sz="2000" b="1" dirty="0" smtClean="0"/>
              <a:t>Arrays</a:t>
            </a:r>
          </a:p>
          <a:p>
            <a:pPr>
              <a:lnSpc>
                <a:spcPct val="150000"/>
              </a:lnSpc>
            </a:pPr>
            <a:r>
              <a:rPr lang="en-US" sz="2000" b="1" dirty="0" smtClean="0"/>
              <a:t>Objects</a:t>
            </a:r>
          </a:p>
        </p:txBody>
      </p:sp>
    </p:spTree>
    <p:extLst>
      <p:ext uri="{BB962C8B-B14F-4D97-AF65-F5344CB8AC3E}">
        <p14:creationId xmlns:p14="http://schemas.microsoft.com/office/powerpoint/2010/main" val="4207185306"/>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N1QL Data Type Handling</a:t>
            </a:r>
            <a:endParaRPr lang="en-US" dirty="0"/>
          </a:p>
        </p:txBody>
      </p:sp>
      <p:sp>
        <p:nvSpPr>
          <p:cNvPr id="3" name="Content Placeholder 2"/>
          <p:cNvSpPr>
            <a:spLocks noGrp="1"/>
          </p:cNvSpPr>
          <p:nvPr>
            <p:ph idx="1"/>
          </p:nvPr>
        </p:nvSpPr>
        <p:spPr>
          <a:xfrm>
            <a:off x="328059" y="585751"/>
            <a:ext cx="7342167" cy="4310227"/>
          </a:xfrm>
        </p:spPr>
        <p:txBody>
          <a:bodyPr/>
          <a:lstStyle/>
          <a:p>
            <a:pPr marL="0" indent="0">
              <a:lnSpc>
                <a:spcPct val="150000"/>
              </a:lnSpc>
              <a:buNone/>
            </a:pPr>
            <a:r>
              <a:rPr lang="en-US" sz="2000" b="1" dirty="0" smtClean="0"/>
              <a:t>Non-JSON data types</a:t>
            </a:r>
          </a:p>
          <a:p>
            <a:pPr lvl="1">
              <a:lnSpc>
                <a:spcPct val="150000"/>
              </a:lnSpc>
            </a:pPr>
            <a:r>
              <a:rPr lang="en-US" sz="1800" dirty="0" smtClean="0"/>
              <a:t>MISSING</a:t>
            </a:r>
          </a:p>
          <a:p>
            <a:pPr lvl="1">
              <a:lnSpc>
                <a:spcPct val="150000"/>
              </a:lnSpc>
            </a:pPr>
            <a:r>
              <a:rPr lang="en-US" sz="1800" dirty="0" smtClean="0"/>
              <a:t>Binary</a:t>
            </a:r>
          </a:p>
          <a:p>
            <a:pPr marL="0" indent="0">
              <a:lnSpc>
                <a:spcPct val="150000"/>
              </a:lnSpc>
              <a:buNone/>
            </a:pPr>
            <a:r>
              <a:rPr lang="en-US" sz="2000" b="1" dirty="0" smtClean="0"/>
              <a:t>Data type handling</a:t>
            </a:r>
          </a:p>
          <a:p>
            <a:pPr>
              <a:lnSpc>
                <a:spcPct val="150000"/>
              </a:lnSpc>
            </a:pPr>
            <a:r>
              <a:rPr lang="en-US" sz="2000" dirty="0" smtClean="0"/>
              <a:t>Date functions for string and numeric encodings</a:t>
            </a:r>
          </a:p>
          <a:p>
            <a:pPr>
              <a:lnSpc>
                <a:spcPct val="150000"/>
              </a:lnSpc>
            </a:pPr>
            <a:r>
              <a:rPr lang="en-US" sz="2000" dirty="0" smtClean="0"/>
              <a:t>Total ordering across all data types</a:t>
            </a:r>
          </a:p>
          <a:p>
            <a:pPr lvl="1">
              <a:lnSpc>
                <a:spcPct val="150000"/>
              </a:lnSpc>
            </a:pPr>
            <a:r>
              <a:rPr lang="en-US" sz="1600" dirty="0" smtClean="0"/>
              <a:t>Well defined semantics for ORDER BY and comparison operators</a:t>
            </a:r>
          </a:p>
          <a:p>
            <a:pPr>
              <a:lnSpc>
                <a:spcPct val="150000"/>
              </a:lnSpc>
            </a:pPr>
            <a:r>
              <a:rPr lang="en-US" sz="2000" dirty="0" smtClean="0"/>
              <a:t>Defined expression semantics for all input data types</a:t>
            </a:r>
          </a:p>
          <a:p>
            <a:pPr lvl="1">
              <a:lnSpc>
                <a:spcPct val="150000"/>
              </a:lnSpc>
            </a:pPr>
            <a:r>
              <a:rPr lang="en-US" sz="1600" dirty="0" smtClean="0"/>
              <a:t>No type mismatch errors</a:t>
            </a:r>
          </a:p>
        </p:txBody>
      </p:sp>
    </p:spTree>
    <p:extLst>
      <p:ext uri="{BB962C8B-B14F-4D97-AF65-F5344CB8AC3E}">
        <p14:creationId xmlns:p14="http://schemas.microsoft.com/office/powerpoint/2010/main" val="3310011960"/>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Modification Statements</a:t>
            </a:r>
            <a:endParaRPr lang="en-US" dirty="0"/>
          </a:p>
        </p:txBody>
      </p:sp>
      <p:sp>
        <p:nvSpPr>
          <p:cNvPr id="3" name="Content Placeholder 2"/>
          <p:cNvSpPr>
            <a:spLocks noGrp="1"/>
          </p:cNvSpPr>
          <p:nvPr>
            <p:ph idx="1"/>
          </p:nvPr>
        </p:nvSpPr>
        <p:spPr>
          <a:xfrm>
            <a:off x="1316689" y="833250"/>
            <a:ext cx="7148250" cy="3721921"/>
          </a:xfrm>
        </p:spPr>
        <p:txBody>
          <a:bodyPr/>
          <a:lstStyle/>
          <a:p>
            <a:pPr>
              <a:lnSpc>
                <a:spcPct val="150000"/>
              </a:lnSpc>
            </a:pPr>
            <a:r>
              <a:rPr lang="en-US" sz="2400" b="1" dirty="0" smtClean="0"/>
              <a:t>UPDATE …  SET … WHERE …</a:t>
            </a:r>
          </a:p>
          <a:p>
            <a:pPr>
              <a:lnSpc>
                <a:spcPct val="150000"/>
              </a:lnSpc>
            </a:pPr>
            <a:r>
              <a:rPr lang="en-US" sz="2400" b="1" dirty="0" smtClean="0"/>
              <a:t>DELETE FROM … WHERE …</a:t>
            </a:r>
          </a:p>
          <a:p>
            <a:pPr>
              <a:lnSpc>
                <a:spcPct val="150000"/>
              </a:lnSpc>
            </a:pPr>
            <a:r>
              <a:rPr lang="en-US" sz="2400" b="1" dirty="0" smtClean="0"/>
              <a:t>INSERT INTO …  ( KEY, VALUE )  VALUES …</a:t>
            </a:r>
            <a:endParaRPr lang="en-US" sz="2400" b="1" dirty="0"/>
          </a:p>
          <a:p>
            <a:pPr>
              <a:lnSpc>
                <a:spcPct val="150000"/>
              </a:lnSpc>
            </a:pPr>
            <a:r>
              <a:rPr lang="en-US" sz="2400" b="1" dirty="0" smtClean="0"/>
              <a:t>INSERT INTO … ( KEY …, VALUE … )  SELECT …</a:t>
            </a:r>
          </a:p>
          <a:p>
            <a:pPr>
              <a:lnSpc>
                <a:spcPct val="150000"/>
              </a:lnSpc>
            </a:pPr>
            <a:r>
              <a:rPr lang="en-US" sz="2400" b="1" dirty="0" smtClean="0"/>
              <a:t>MERGE INTO … USING … ON …</a:t>
            </a:r>
          </a:p>
          <a:p>
            <a:pPr marL="230188" lvl="2" indent="0">
              <a:lnSpc>
                <a:spcPct val="130000"/>
              </a:lnSpc>
              <a:buNone/>
            </a:pPr>
            <a:r>
              <a:rPr lang="en-US" sz="2400" b="1" dirty="0" smtClean="0"/>
              <a:t>WHEN [ NOT ] MATCHED THEN …</a:t>
            </a:r>
          </a:p>
          <a:p>
            <a:pPr marL="230188" lvl="2" indent="0">
              <a:lnSpc>
                <a:spcPct val="200000"/>
              </a:lnSpc>
              <a:buNone/>
            </a:pPr>
            <a:r>
              <a:rPr lang="en-US" sz="1800" b="1" dirty="0" smtClean="0"/>
              <a:t>Note: Couchbase </a:t>
            </a:r>
            <a:r>
              <a:rPr lang="en-US" sz="1800" b="1" dirty="0" smtClean="0"/>
              <a:t>provides </a:t>
            </a:r>
            <a:r>
              <a:rPr lang="en-US" sz="1800" b="1" dirty="0" smtClean="0"/>
              <a:t>per-document atomicity.</a:t>
            </a:r>
          </a:p>
        </p:txBody>
      </p:sp>
    </p:spTree>
    <p:extLst>
      <p:ext uri="{BB962C8B-B14F-4D97-AF65-F5344CB8AC3E}">
        <p14:creationId xmlns:p14="http://schemas.microsoft.com/office/powerpoint/2010/main" val="1143838088"/>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Modification Statements</a:t>
            </a:r>
            <a:endParaRPr lang="en-US" dirty="0"/>
          </a:p>
        </p:txBody>
      </p:sp>
      <p:sp>
        <p:nvSpPr>
          <p:cNvPr id="3" name="Content Placeholder 2"/>
          <p:cNvSpPr>
            <a:spLocks noGrp="1"/>
          </p:cNvSpPr>
          <p:nvPr>
            <p:ph idx="1"/>
          </p:nvPr>
        </p:nvSpPr>
        <p:spPr>
          <a:xfrm>
            <a:off x="198156" y="833250"/>
            <a:ext cx="8945843" cy="3721921"/>
          </a:xfrm>
        </p:spPr>
        <p:txBody>
          <a:bodyPr/>
          <a:lstStyle/>
          <a:p>
            <a:pPr marL="0" indent="0">
              <a:buNone/>
            </a:pPr>
            <a:r>
              <a:rPr lang="en-US" sz="1800" b="1" dirty="0">
                <a:latin typeface="Courier New"/>
                <a:cs typeface="Courier New"/>
              </a:rPr>
              <a:t>INSERT INTO ORDERS (KEY, VALUE) </a:t>
            </a:r>
            <a:endParaRPr lang="en-US" sz="1800" b="1" dirty="0" smtClean="0">
              <a:latin typeface="Courier New"/>
              <a:cs typeface="Courier New"/>
            </a:endParaRPr>
          </a:p>
          <a:p>
            <a:pPr marL="0" indent="0">
              <a:buNone/>
            </a:pPr>
            <a:r>
              <a:rPr lang="en-US" sz="1800" b="1" dirty="0" smtClean="0">
                <a:latin typeface="Courier New"/>
                <a:cs typeface="Courier New"/>
              </a:rPr>
              <a:t>VALUES (</a:t>
            </a:r>
            <a:r>
              <a:rPr lang="en-US" sz="1800" dirty="0"/>
              <a:t>"</a:t>
            </a:r>
            <a:r>
              <a:rPr lang="en-US" sz="1800" b="1" dirty="0" smtClean="0">
                <a:latin typeface="Courier New"/>
                <a:cs typeface="Courier New"/>
              </a:rPr>
              <a:t>1.ABC.X382</a:t>
            </a:r>
            <a:r>
              <a:rPr lang="en-US" sz="1800" dirty="0"/>
              <a:t>"</a:t>
            </a:r>
            <a:r>
              <a:rPr lang="en-US" sz="1800" b="1" dirty="0" smtClean="0">
                <a:latin typeface="Courier New"/>
                <a:cs typeface="Courier New"/>
              </a:rPr>
              <a:t>, </a:t>
            </a:r>
            <a:r>
              <a:rPr lang="en-US" sz="1800" b="1" dirty="0" smtClean="0">
                <a:solidFill>
                  <a:schemeClr val="accent2"/>
                </a:solidFill>
                <a:latin typeface="Courier New"/>
                <a:cs typeface="Courier New"/>
              </a:rPr>
              <a:t>{</a:t>
            </a:r>
            <a:r>
              <a:rPr lang="en-US" sz="1800" dirty="0">
                <a:solidFill>
                  <a:schemeClr val="accent2"/>
                </a:solidFill>
              </a:rPr>
              <a:t>"</a:t>
            </a:r>
            <a:r>
              <a:rPr lang="en-US" sz="1800" b="1" dirty="0" smtClean="0">
                <a:solidFill>
                  <a:schemeClr val="accent2"/>
                </a:solidFill>
                <a:latin typeface="Courier New"/>
                <a:cs typeface="Courier New"/>
              </a:rPr>
              <a:t>O_ID</a:t>
            </a:r>
            <a:r>
              <a:rPr lang="en-US" sz="1800" dirty="0">
                <a:solidFill>
                  <a:schemeClr val="accent2"/>
                </a:solidFill>
              </a:rPr>
              <a:t>"</a:t>
            </a:r>
            <a:r>
              <a:rPr lang="en-US" sz="1800" b="1" dirty="0" smtClean="0">
                <a:solidFill>
                  <a:schemeClr val="accent2"/>
                </a:solidFill>
                <a:latin typeface="Courier New"/>
                <a:cs typeface="Courier New"/>
              </a:rPr>
              <a:t>:482, </a:t>
            </a:r>
            <a:r>
              <a:rPr lang="en-US" sz="1800" dirty="0">
                <a:solidFill>
                  <a:schemeClr val="accent2"/>
                </a:solidFill>
              </a:rPr>
              <a:t>"</a:t>
            </a:r>
            <a:r>
              <a:rPr lang="en-US" sz="1800" b="1" dirty="0" smtClean="0">
                <a:solidFill>
                  <a:schemeClr val="accent2"/>
                </a:solidFill>
                <a:latin typeface="Courier New"/>
                <a:cs typeface="Courier New"/>
              </a:rPr>
              <a:t>O_D_ID</a:t>
            </a:r>
            <a:r>
              <a:rPr lang="en-US" sz="1800" dirty="0">
                <a:solidFill>
                  <a:schemeClr val="accent2"/>
                </a:solidFill>
              </a:rPr>
              <a:t>"</a:t>
            </a:r>
            <a:r>
              <a:rPr lang="en-US" sz="1800" b="1" dirty="0" smtClean="0">
                <a:solidFill>
                  <a:schemeClr val="accent2"/>
                </a:solidFill>
                <a:latin typeface="Courier New"/>
                <a:cs typeface="Courier New"/>
              </a:rPr>
              <a:t>:3, </a:t>
            </a:r>
            <a:r>
              <a:rPr lang="en-US" sz="1800" dirty="0">
                <a:solidFill>
                  <a:schemeClr val="accent2"/>
                </a:solidFill>
              </a:rPr>
              <a:t>"</a:t>
            </a:r>
            <a:r>
              <a:rPr lang="en-US" sz="1800" b="1" dirty="0" smtClean="0">
                <a:solidFill>
                  <a:schemeClr val="accent2"/>
                </a:solidFill>
                <a:latin typeface="Courier New"/>
                <a:cs typeface="Courier New"/>
              </a:rPr>
              <a:t>O_W_ID</a:t>
            </a:r>
            <a:r>
              <a:rPr lang="en-US" sz="1800" dirty="0">
                <a:solidFill>
                  <a:schemeClr val="accent2"/>
                </a:solidFill>
              </a:rPr>
              <a:t>"</a:t>
            </a:r>
            <a:r>
              <a:rPr lang="en-US" sz="1800" b="1" dirty="0" smtClean="0">
                <a:solidFill>
                  <a:schemeClr val="accent2"/>
                </a:solidFill>
                <a:latin typeface="Courier New"/>
                <a:cs typeface="Courier New"/>
              </a:rPr>
              <a:t>:4}</a:t>
            </a:r>
            <a:r>
              <a:rPr lang="en-US" sz="1800" b="1" dirty="0" smtClean="0">
                <a:latin typeface="Courier New"/>
                <a:cs typeface="Courier New"/>
              </a:rPr>
              <a:t>);</a:t>
            </a:r>
          </a:p>
          <a:p>
            <a:pPr marL="0" indent="0">
              <a:buNone/>
            </a:pPr>
            <a:endParaRPr lang="en-US" sz="1800" b="1" dirty="0">
              <a:latin typeface="Courier New"/>
              <a:cs typeface="Courier New"/>
            </a:endParaRPr>
          </a:p>
          <a:p>
            <a:pPr marL="0" indent="0">
              <a:buNone/>
            </a:pPr>
            <a:r>
              <a:rPr lang="en-US" sz="1800" b="1" dirty="0" smtClean="0">
                <a:latin typeface="Courier New"/>
                <a:cs typeface="Courier New"/>
              </a:rPr>
              <a:t>UPDATE </a:t>
            </a:r>
            <a:r>
              <a:rPr lang="en-US" sz="1800" b="1" dirty="0">
                <a:latin typeface="Courier New"/>
                <a:cs typeface="Courier New"/>
              </a:rPr>
              <a:t>ORDERS </a:t>
            </a:r>
            <a:endParaRPr lang="en-US" sz="1800" b="1" dirty="0" smtClean="0">
              <a:latin typeface="Courier New"/>
              <a:cs typeface="Courier New"/>
            </a:endParaRPr>
          </a:p>
          <a:p>
            <a:pPr marL="0" indent="0">
              <a:buNone/>
            </a:pPr>
            <a:r>
              <a:rPr lang="en-US" sz="1800" b="1" dirty="0">
                <a:latin typeface="Courier New"/>
                <a:cs typeface="Courier New"/>
              </a:rPr>
              <a:t> </a:t>
            </a:r>
            <a:r>
              <a:rPr lang="en-US" sz="1800" b="1" dirty="0" smtClean="0">
                <a:latin typeface="Courier New"/>
                <a:cs typeface="Courier New"/>
              </a:rPr>
              <a:t>   SET </a:t>
            </a:r>
            <a:r>
              <a:rPr lang="en-US" sz="1800" b="1" dirty="0">
                <a:latin typeface="Courier New"/>
                <a:cs typeface="Courier New"/>
              </a:rPr>
              <a:t>O_CARRIER_ID = </a:t>
            </a:r>
            <a:r>
              <a:rPr lang="en-US" sz="1800" b="1" dirty="0" smtClean="0">
                <a:latin typeface="Courier New"/>
                <a:cs typeface="Courier New"/>
              </a:rPr>
              <a:t>”ABC987” </a:t>
            </a:r>
          </a:p>
          <a:p>
            <a:pPr marL="0" indent="0">
              <a:buNone/>
            </a:pPr>
            <a:r>
              <a:rPr lang="en-US" sz="1800" b="1" dirty="0" smtClean="0">
                <a:latin typeface="Courier New"/>
                <a:cs typeface="Courier New"/>
              </a:rPr>
              <a:t>WHERE </a:t>
            </a:r>
            <a:r>
              <a:rPr lang="en-US" sz="1800" b="1" dirty="0">
                <a:latin typeface="Courier New"/>
                <a:cs typeface="Courier New"/>
              </a:rPr>
              <a:t>O_ID = </a:t>
            </a:r>
            <a:r>
              <a:rPr lang="en-US" sz="1800" b="1" dirty="0" smtClean="0">
                <a:latin typeface="Courier New"/>
                <a:cs typeface="Courier New"/>
              </a:rPr>
              <a:t>482 </a:t>
            </a:r>
            <a:r>
              <a:rPr lang="en-US" sz="1800" b="1" dirty="0">
                <a:latin typeface="Courier New"/>
                <a:cs typeface="Courier New"/>
              </a:rPr>
              <a:t>AND O_D_ID = </a:t>
            </a:r>
            <a:r>
              <a:rPr lang="en-US" sz="1800" b="1" dirty="0" smtClean="0">
                <a:latin typeface="Courier New"/>
                <a:cs typeface="Courier New"/>
              </a:rPr>
              <a:t>3 </a:t>
            </a:r>
            <a:r>
              <a:rPr lang="en-US" sz="1800" b="1" dirty="0">
                <a:latin typeface="Courier New"/>
                <a:cs typeface="Courier New"/>
              </a:rPr>
              <a:t>AND O_W_ID = </a:t>
            </a:r>
            <a:r>
              <a:rPr lang="en-US" sz="1800" b="1" dirty="0" smtClean="0">
                <a:latin typeface="Courier New"/>
                <a:cs typeface="Courier New"/>
              </a:rPr>
              <a:t>4</a:t>
            </a:r>
          </a:p>
          <a:p>
            <a:pPr marL="0" indent="0">
              <a:buNone/>
            </a:pPr>
            <a:endParaRPr lang="en-US" sz="1800" b="1" dirty="0">
              <a:latin typeface="Courier New"/>
              <a:cs typeface="Courier New"/>
            </a:endParaRPr>
          </a:p>
          <a:p>
            <a:pPr marL="0" indent="0">
              <a:buNone/>
            </a:pPr>
            <a:r>
              <a:rPr lang="en-US" sz="1800" b="1" dirty="0">
                <a:latin typeface="Courier New"/>
                <a:cs typeface="Courier New"/>
              </a:rPr>
              <a:t>DELETE FROM NEW_ORDER </a:t>
            </a:r>
            <a:endParaRPr lang="en-US" sz="1800" b="1" dirty="0" smtClean="0">
              <a:latin typeface="Courier New"/>
              <a:cs typeface="Courier New"/>
            </a:endParaRPr>
          </a:p>
          <a:p>
            <a:pPr marL="0" indent="0">
              <a:buNone/>
            </a:pPr>
            <a:r>
              <a:rPr lang="en-US" sz="1800" b="1" dirty="0" smtClean="0">
                <a:latin typeface="Courier New"/>
                <a:cs typeface="Courier New"/>
              </a:rPr>
              <a:t>WHERE </a:t>
            </a:r>
            <a:r>
              <a:rPr lang="en-US" sz="1800" b="1" dirty="0">
                <a:latin typeface="Courier New"/>
                <a:cs typeface="Courier New"/>
              </a:rPr>
              <a:t>NO_D_ID = </a:t>
            </a:r>
            <a:r>
              <a:rPr lang="en-US" sz="1800" b="1" dirty="0" smtClean="0">
                <a:latin typeface="Courier New"/>
                <a:cs typeface="Courier New"/>
              </a:rPr>
              <a:t>291 </a:t>
            </a:r>
            <a:r>
              <a:rPr lang="en-US" sz="1800" b="1" dirty="0">
                <a:latin typeface="Courier New"/>
                <a:cs typeface="Courier New"/>
              </a:rPr>
              <a:t>AND </a:t>
            </a:r>
            <a:endParaRPr lang="en-US" sz="1800" b="1" dirty="0" smtClean="0">
              <a:latin typeface="Courier New"/>
              <a:cs typeface="Courier New"/>
            </a:endParaRPr>
          </a:p>
          <a:p>
            <a:pPr marL="0" indent="0">
              <a:buNone/>
            </a:pPr>
            <a:r>
              <a:rPr lang="en-US" sz="1800" b="1" dirty="0">
                <a:latin typeface="Courier New"/>
                <a:cs typeface="Courier New"/>
              </a:rPr>
              <a:t> </a:t>
            </a:r>
            <a:r>
              <a:rPr lang="en-US" sz="1800" b="1" dirty="0" smtClean="0">
                <a:latin typeface="Courier New"/>
                <a:cs typeface="Courier New"/>
              </a:rPr>
              <a:t>     NO_W_ID </a:t>
            </a:r>
            <a:r>
              <a:rPr lang="en-US" sz="1800" b="1" dirty="0">
                <a:latin typeface="Courier New"/>
                <a:cs typeface="Courier New"/>
              </a:rPr>
              <a:t>= </a:t>
            </a:r>
            <a:r>
              <a:rPr lang="en-US" sz="1800" b="1" dirty="0" smtClean="0">
                <a:latin typeface="Courier New"/>
                <a:cs typeface="Courier New"/>
              </a:rPr>
              <a:t>3482 AND </a:t>
            </a:r>
          </a:p>
          <a:p>
            <a:pPr marL="0" indent="0">
              <a:buNone/>
            </a:pPr>
            <a:r>
              <a:rPr lang="en-US" sz="1800" b="1" dirty="0">
                <a:latin typeface="Courier New"/>
                <a:cs typeface="Courier New"/>
              </a:rPr>
              <a:t> </a:t>
            </a:r>
            <a:r>
              <a:rPr lang="en-US" sz="1800" b="1" dirty="0" smtClean="0">
                <a:latin typeface="Courier New"/>
                <a:cs typeface="Courier New"/>
              </a:rPr>
              <a:t>     NO_O_ID </a:t>
            </a:r>
            <a:r>
              <a:rPr lang="en-US" sz="1800" b="1" dirty="0">
                <a:latin typeface="Courier New"/>
                <a:cs typeface="Courier New"/>
              </a:rPr>
              <a:t>= </a:t>
            </a:r>
            <a:r>
              <a:rPr lang="en-US" sz="1800" b="1" dirty="0" smtClean="0">
                <a:latin typeface="Courier New"/>
                <a:cs typeface="Courier New"/>
              </a:rPr>
              <a:t>2483</a:t>
            </a:r>
          </a:p>
          <a:p>
            <a:pPr marL="0" indent="0">
              <a:buNone/>
            </a:pPr>
            <a:endParaRPr lang="en-US" sz="1800" b="1" dirty="0">
              <a:latin typeface="Courier New"/>
              <a:cs typeface="Courier New"/>
            </a:endParaRPr>
          </a:p>
          <a:p>
            <a:pPr marL="0" indent="0">
              <a:buNone/>
            </a:pPr>
            <a:endParaRPr lang="en-US" sz="1800" b="1" dirty="0" smtClean="0">
              <a:latin typeface="Courier New"/>
              <a:cs typeface="Courier New"/>
            </a:endParaRPr>
          </a:p>
        </p:txBody>
      </p:sp>
      <p:sp>
        <p:nvSpPr>
          <p:cNvPr id="4" name="Rounded Rectangular Callout 3"/>
          <p:cNvSpPr/>
          <p:nvPr/>
        </p:nvSpPr>
        <p:spPr>
          <a:xfrm>
            <a:off x="5537200" y="223650"/>
            <a:ext cx="2890556" cy="584200"/>
          </a:xfrm>
          <a:prstGeom prst="wedgeRoundRectCallout">
            <a:avLst>
              <a:gd name="adj1" fmla="val -55127"/>
              <a:gd name="adj2" fmla="val 110327"/>
              <a:gd name="adj3" fmla="val 16667"/>
            </a:avLst>
          </a:prstGeom>
          <a:solidFill>
            <a:srgbClr val="FFFF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b="1" dirty="0" smtClean="0">
                <a:solidFill>
                  <a:schemeClr val="tx1"/>
                </a:solidFill>
              </a:rPr>
              <a:t>JSON literals can be used in any expression </a:t>
            </a:r>
            <a:endParaRPr lang="en-US" sz="1400" b="1" dirty="0">
              <a:solidFill>
                <a:schemeClr val="tx1"/>
              </a:solidFill>
            </a:endParaRPr>
          </a:p>
        </p:txBody>
      </p:sp>
    </p:spTree>
    <p:extLst>
      <p:ext uri="{BB962C8B-B14F-4D97-AF65-F5344CB8AC3E}">
        <p14:creationId xmlns:p14="http://schemas.microsoft.com/office/powerpoint/2010/main" val="1072708694"/>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Index Statements</a:t>
            </a:r>
            <a:endParaRPr lang="en-US" dirty="0"/>
          </a:p>
        </p:txBody>
      </p:sp>
      <p:sp>
        <p:nvSpPr>
          <p:cNvPr id="3" name="Content Placeholder 2"/>
          <p:cNvSpPr>
            <a:spLocks noGrp="1"/>
          </p:cNvSpPr>
          <p:nvPr>
            <p:ph idx="1"/>
          </p:nvPr>
        </p:nvSpPr>
        <p:spPr>
          <a:xfrm>
            <a:off x="1514776" y="861993"/>
            <a:ext cx="6117362" cy="3658229"/>
          </a:xfrm>
        </p:spPr>
        <p:txBody>
          <a:bodyPr/>
          <a:lstStyle/>
          <a:p>
            <a:pPr>
              <a:lnSpc>
                <a:spcPct val="150000"/>
              </a:lnSpc>
            </a:pPr>
            <a:r>
              <a:rPr lang="en-US" sz="2000" b="1" dirty="0"/>
              <a:t>CREATE </a:t>
            </a:r>
            <a:r>
              <a:rPr lang="en-US" sz="2000" b="1" dirty="0" smtClean="0"/>
              <a:t>INDEX ON …</a:t>
            </a:r>
          </a:p>
          <a:p>
            <a:pPr>
              <a:lnSpc>
                <a:spcPct val="150000"/>
              </a:lnSpc>
            </a:pPr>
            <a:r>
              <a:rPr lang="en-US" sz="2000" b="1" dirty="0" smtClean="0"/>
              <a:t>DROP INDEX …</a:t>
            </a:r>
          </a:p>
          <a:p>
            <a:pPr>
              <a:lnSpc>
                <a:spcPct val="150000"/>
              </a:lnSpc>
            </a:pPr>
            <a:r>
              <a:rPr lang="en-US" sz="2000" b="1" dirty="0" smtClean="0"/>
              <a:t>EXPLAIN …</a:t>
            </a:r>
          </a:p>
          <a:p>
            <a:pPr marL="0" indent="0">
              <a:lnSpc>
                <a:spcPct val="150000"/>
              </a:lnSpc>
              <a:buNone/>
            </a:pPr>
            <a:r>
              <a:rPr lang="en-US" sz="2000" b="1" i="1" dirty="0" smtClean="0"/>
              <a:t>Highlights</a:t>
            </a:r>
          </a:p>
          <a:p>
            <a:pPr>
              <a:lnSpc>
                <a:spcPct val="150000"/>
              </a:lnSpc>
            </a:pPr>
            <a:r>
              <a:rPr lang="en-US" sz="2000" b="1" dirty="0" smtClean="0"/>
              <a:t>Functional indexes</a:t>
            </a:r>
          </a:p>
          <a:p>
            <a:pPr lvl="1">
              <a:lnSpc>
                <a:spcPct val="130000"/>
              </a:lnSpc>
            </a:pPr>
            <a:r>
              <a:rPr lang="en-US" b="1" dirty="0" smtClean="0"/>
              <a:t>on any data expression</a:t>
            </a:r>
          </a:p>
          <a:p>
            <a:pPr>
              <a:lnSpc>
                <a:spcPct val="150000"/>
              </a:lnSpc>
            </a:pPr>
            <a:r>
              <a:rPr lang="en-US" sz="2000" b="1" dirty="0" smtClean="0"/>
              <a:t>Partial indexes</a:t>
            </a:r>
          </a:p>
        </p:txBody>
      </p:sp>
    </p:spTree>
    <p:extLst>
      <p:ext uri="{BB962C8B-B14F-4D97-AF65-F5344CB8AC3E}">
        <p14:creationId xmlns:p14="http://schemas.microsoft.com/office/powerpoint/2010/main" val="350159692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Why </a:t>
            </a:r>
            <a:r>
              <a:rPr lang="en-US" dirty="0" err="1" smtClean="0"/>
              <a:t>NoSQL</a:t>
            </a:r>
            <a:r>
              <a:rPr lang="en-US" dirty="0" smtClean="0"/>
              <a:t>?</a:t>
            </a:r>
            <a:endParaRPr lang="en-US" dirty="0"/>
          </a:p>
        </p:txBody>
      </p:sp>
    </p:spTree>
    <p:extLst>
      <p:ext uri="{BB962C8B-B14F-4D97-AF65-F5344CB8AC3E}">
        <p14:creationId xmlns:p14="http://schemas.microsoft.com/office/powerpoint/2010/main" val="9680207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66352" y="18292"/>
            <a:ext cx="7998595" cy="537337"/>
          </a:xfrm>
        </p:spPr>
        <p:txBody>
          <a:bodyPr/>
          <a:lstStyle/>
          <a:p>
            <a:r>
              <a:rPr lang="en-US" dirty="0" smtClean="0"/>
              <a:t>Index Overview: Secondary Index</a:t>
            </a:r>
            <a:endParaRPr lang="en-US" dirty="0"/>
          </a:p>
        </p:txBody>
      </p:sp>
      <p:sp>
        <p:nvSpPr>
          <p:cNvPr id="5" name="Content Placeholder 2"/>
          <p:cNvSpPr txBox="1">
            <a:spLocks/>
          </p:cNvSpPr>
          <p:nvPr/>
        </p:nvSpPr>
        <p:spPr>
          <a:xfrm>
            <a:off x="3009900" y="698901"/>
            <a:ext cx="6172200" cy="2399899"/>
          </a:xfrm>
          <a:prstGeom prst="rect">
            <a:avLst/>
          </a:prstGeom>
        </p:spPr>
        <p:txBody>
          <a:bodyPr vert="horz" lIns="91440" tIns="45720" rIns="91440" bIns="45720" rtlCol="0">
            <a:noAutofit/>
          </a:bodyPr>
          <a:lstStyle>
            <a:lvl1pPr marL="228600" indent="-228600" algn="l" defTabSz="457200" rtl="0" eaLnBrk="1" latinLnBrk="0" hangingPunct="1">
              <a:lnSpc>
                <a:spcPct val="100000"/>
              </a:lnSpc>
              <a:spcBef>
                <a:spcPts val="0"/>
              </a:spcBef>
              <a:spcAft>
                <a:spcPts val="300"/>
              </a:spcAft>
              <a:buClr>
                <a:schemeClr val="accent1"/>
              </a:buClr>
              <a:buSzPct val="110000"/>
              <a:buFont typeface="Wingdings" charset="2"/>
              <a:buChar char="§"/>
              <a:defRPr sz="2400" kern="1200">
                <a:solidFill>
                  <a:schemeClr val="tx1"/>
                </a:solidFill>
                <a:latin typeface="+mn-lt"/>
                <a:ea typeface="+mn-ea"/>
                <a:cs typeface="+mn-cs"/>
              </a:defRPr>
            </a:lvl1pPr>
            <a:lvl2pPr marL="455613" indent="-225425" algn="l" defTabSz="457200" rtl="0" eaLnBrk="1" latinLnBrk="0" hangingPunct="1">
              <a:lnSpc>
                <a:spcPct val="100000"/>
              </a:lnSpc>
              <a:spcBef>
                <a:spcPts val="0"/>
              </a:spcBef>
              <a:spcAft>
                <a:spcPts val="300"/>
              </a:spcAft>
              <a:buClr>
                <a:srgbClr val="262626"/>
              </a:buClr>
              <a:buFont typeface="Wingdings" charset="2"/>
              <a:buChar char="§"/>
              <a:defRPr sz="2000" kern="1200">
                <a:solidFill>
                  <a:schemeClr val="tx1"/>
                </a:solidFill>
                <a:latin typeface="+mn-lt"/>
                <a:ea typeface="+mn-ea"/>
                <a:cs typeface="+mn-cs"/>
              </a:defRPr>
            </a:lvl2pPr>
            <a:lvl3pPr marL="455613" indent="-225425" algn="l" defTabSz="457200" rtl="0" eaLnBrk="1" latinLnBrk="0" hangingPunct="1">
              <a:lnSpc>
                <a:spcPct val="100000"/>
              </a:lnSpc>
              <a:spcBef>
                <a:spcPts val="0"/>
              </a:spcBef>
              <a:spcAft>
                <a:spcPts val="300"/>
              </a:spcAft>
              <a:buClr>
                <a:srgbClr val="262626"/>
              </a:buClr>
              <a:buFont typeface="Wingdings" charset="2"/>
              <a:buChar char="§"/>
              <a:defRPr sz="2000" kern="1200">
                <a:solidFill>
                  <a:schemeClr val="tx1"/>
                </a:solidFill>
                <a:latin typeface="+mn-lt"/>
                <a:ea typeface="+mn-ea"/>
                <a:cs typeface="+mn-cs"/>
              </a:defRPr>
            </a:lvl3pPr>
            <a:lvl4pPr marL="455613" indent="-225425" algn="l" defTabSz="457200" rtl="0" eaLnBrk="1" latinLnBrk="0" hangingPunct="1">
              <a:lnSpc>
                <a:spcPct val="100000"/>
              </a:lnSpc>
              <a:spcBef>
                <a:spcPts val="0"/>
              </a:spcBef>
              <a:spcAft>
                <a:spcPts val="300"/>
              </a:spcAft>
              <a:buClr>
                <a:srgbClr val="262626"/>
              </a:buClr>
              <a:buFont typeface="Wingdings" charset="2"/>
              <a:buChar char="§"/>
              <a:defRPr sz="2000" kern="1200">
                <a:solidFill>
                  <a:schemeClr val="tx1"/>
                </a:solidFill>
                <a:latin typeface="+mn-lt"/>
                <a:ea typeface="+mn-ea"/>
                <a:cs typeface="+mn-cs"/>
              </a:defRPr>
            </a:lvl4pPr>
            <a:lvl5pPr marL="455613" indent="-225425" algn="l" defTabSz="457200" rtl="0" eaLnBrk="1" latinLnBrk="0" hangingPunct="1">
              <a:lnSpc>
                <a:spcPct val="100000"/>
              </a:lnSpc>
              <a:spcBef>
                <a:spcPts val="0"/>
              </a:spcBef>
              <a:spcAft>
                <a:spcPts val="300"/>
              </a:spcAft>
              <a:buClr>
                <a:srgbClr val="262626"/>
              </a:buClr>
              <a:buFont typeface="Wingdings" charset="2"/>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Secondary Index can be created on any combination of attribute names.</a:t>
            </a:r>
          </a:p>
          <a:p>
            <a:pPr lvl="1"/>
            <a:r>
              <a:rPr lang="en-US" sz="1600" dirty="0" smtClean="0">
                <a:latin typeface="Courier New"/>
                <a:cs typeface="Courier New"/>
              </a:rPr>
              <a:t>CREATE INDEX </a:t>
            </a:r>
            <a:r>
              <a:rPr lang="en-US" sz="1600" dirty="0" err="1" smtClean="0">
                <a:latin typeface="Courier New"/>
                <a:cs typeface="Courier New"/>
              </a:rPr>
              <a:t>idx_cust_cardnum</a:t>
            </a:r>
            <a:r>
              <a:rPr lang="en-US" sz="1600" dirty="0" smtClean="0">
                <a:latin typeface="Courier New"/>
                <a:cs typeface="Courier New"/>
              </a:rPr>
              <a:t> customer(</a:t>
            </a:r>
            <a:r>
              <a:rPr lang="en-US" sz="1600" dirty="0" err="1" smtClean="0">
                <a:latin typeface="Courier New"/>
                <a:cs typeface="Courier New"/>
              </a:rPr>
              <a:t>ccInfo.cardNumber</a:t>
            </a:r>
            <a:r>
              <a:rPr lang="en-US" sz="1600" dirty="0" smtClean="0">
                <a:latin typeface="Courier New"/>
                <a:cs typeface="Courier New"/>
              </a:rPr>
              <a:t>, </a:t>
            </a:r>
            <a:r>
              <a:rPr lang="en-US" sz="1600" dirty="0" err="1" smtClean="0">
                <a:latin typeface="Courier New"/>
                <a:cs typeface="Courier New"/>
              </a:rPr>
              <a:t>postalcode</a:t>
            </a:r>
            <a:r>
              <a:rPr lang="en-US" sz="1600" dirty="0" smtClean="0">
                <a:latin typeface="Courier New"/>
                <a:cs typeface="Courier New"/>
              </a:rPr>
              <a:t>)</a:t>
            </a:r>
          </a:p>
          <a:p>
            <a:r>
              <a:rPr lang="en-US" dirty="0" smtClean="0"/>
              <a:t>Useful in speeding up the queries.</a:t>
            </a:r>
          </a:p>
          <a:p>
            <a:r>
              <a:rPr lang="en-US" dirty="0" smtClean="0"/>
              <a:t>Need to have matching indices with right key-ordering</a:t>
            </a:r>
          </a:p>
          <a:p>
            <a:pPr lvl="1"/>
            <a:r>
              <a:rPr lang="en-US" dirty="0" smtClean="0">
                <a:latin typeface="Courier New"/>
                <a:cs typeface="Courier New"/>
              </a:rPr>
              <a:t>(</a:t>
            </a:r>
            <a:r>
              <a:rPr lang="en-US" dirty="0" err="1" smtClean="0">
                <a:latin typeface="Courier New"/>
                <a:cs typeface="Courier New"/>
              </a:rPr>
              <a:t>ccInfo.cardExpiry</a:t>
            </a:r>
            <a:r>
              <a:rPr lang="en-US" dirty="0" smtClean="0">
                <a:latin typeface="Courier New"/>
                <a:cs typeface="Courier New"/>
              </a:rPr>
              <a:t>, </a:t>
            </a:r>
            <a:r>
              <a:rPr lang="en-US" dirty="0" err="1" smtClean="0">
                <a:latin typeface="Courier New"/>
                <a:cs typeface="Courier New"/>
              </a:rPr>
              <a:t>postalCode</a:t>
            </a:r>
            <a:r>
              <a:rPr lang="en-US" dirty="0" smtClean="0">
                <a:latin typeface="Courier New"/>
                <a:cs typeface="Courier New"/>
              </a:rPr>
              <a:t>)</a:t>
            </a:r>
          </a:p>
          <a:p>
            <a:pPr lvl="1"/>
            <a:r>
              <a:rPr lang="en-US" dirty="0" smtClean="0">
                <a:latin typeface="Courier New"/>
                <a:cs typeface="Courier New"/>
              </a:rPr>
              <a:t>(type, state, </a:t>
            </a:r>
            <a:r>
              <a:rPr lang="en-US" dirty="0" err="1" smtClean="0">
                <a:latin typeface="Courier New"/>
                <a:cs typeface="Courier New"/>
              </a:rPr>
              <a:t>lastName</a:t>
            </a:r>
            <a:r>
              <a:rPr lang="en-US" dirty="0" smtClean="0">
                <a:latin typeface="Courier New"/>
                <a:cs typeface="Courier New"/>
              </a:rPr>
              <a:t> </a:t>
            </a:r>
            <a:r>
              <a:rPr lang="en-US" dirty="0" err="1" smtClean="0">
                <a:latin typeface="Courier New"/>
                <a:cs typeface="Courier New"/>
              </a:rPr>
              <a:t>firstName</a:t>
            </a:r>
            <a:r>
              <a:rPr lang="en-US" dirty="0" smtClean="0">
                <a:latin typeface="Courier New"/>
                <a:cs typeface="Courier New"/>
              </a:rPr>
              <a:t>)</a:t>
            </a:r>
          </a:p>
        </p:txBody>
      </p:sp>
      <p:sp>
        <p:nvSpPr>
          <p:cNvPr id="6" name="Content Placeholder 2"/>
          <p:cNvSpPr txBox="1">
            <a:spLocks/>
          </p:cNvSpPr>
          <p:nvPr/>
        </p:nvSpPr>
        <p:spPr>
          <a:xfrm>
            <a:off x="618752" y="4064000"/>
            <a:ext cx="8877292" cy="990600"/>
          </a:xfrm>
          <a:prstGeom prst="rect">
            <a:avLst/>
          </a:prstGeom>
        </p:spPr>
        <p:txBody>
          <a:bodyPr vert="horz" lIns="91440" tIns="45720" rIns="91440" bIns="45720" rtlCol="0">
            <a:noAutofit/>
          </a:bodyPr>
          <a:lstStyle>
            <a:lvl1pPr marL="228600" indent="-228600" algn="l" defTabSz="457200" rtl="0" eaLnBrk="1" latinLnBrk="0" hangingPunct="1">
              <a:lnSpc>
                <a:spcPct val="100000"/>
              </a:lnSpc>
              <a:spcBef>
                <a:spcPts val="0"/>
              </a:spcBef>
              <a:spcAft>
                <a:spcPts val="300"/>
              </a:spcAft>
              <a:buClr>
                <a:schemeClr val="accent1"/>
              </a:buClr>
              <a:buSzPct val="110000"/>
              <a:buFont typeface="Wingdings" charset="2"/>
              <a:buChar char="§"/>
              <a:defRPr sz="2400" kern="1200">
                <a:solidFill>
                  <a:schemeClr val="tx1"/>
                </a:solidFill>
                <a:latin typeface="+mn-lt"/>
                <a:ea typeface="+mn-ea"/>
                <a:cs typeface="+mn-cs"/>
              </a:defRPr>
            </a:lvl1pPr>
            <a:lvl2pPr marL="455613" indent="-225425" algn="l" defTabSz="457200" rtl="0" eaLnBrk="1" latinLnBrk="0" hangingPunct="1">
              <a:lnSpc>
                <a:spcPct val="100000"/>
              </a:lnSpc>
              <a:spcBef>
                <a:spcPts val="0"/>
              </a:spcBef>
              <a:spcAft>
                <a:spcPts val="300"/>
              </a:spcAft>
              <a:buClr>
                <a:srgbClr val="262626"/>
              </a:buClr>
              <a:buFont typeface="Wingdings" charset="2"/>
              <a:buChar char="§"/>
              <a:defRPr sz="2000" kern="1200">
                <a:solidFill>
                  <a:schemeClr val="tx1"/>
                </a:solidFill>
                <a:latin typeface="+mn-lt"/>
                <a:ea typeface="+mn-ea"/>
                <a:cs typeface="+mn-cs"/>
              </a:defRPr>
            </a:lvl2pPr>
            <a:lvl3pPr marL="455613" indent="-225425" algn="l" defTabSz="457200" rtl="0" eaLnBrk="1" latinLnBrk="0" hangingPunct="1">
              <a:lnSpc>
                <a:spcPct val="100000"/>
              </a:lnSpc>
              <a:spcBef>
                <a:spcPts val="0"/>
              </a:spcBef>
              <a:spcAft>
                <a:spcPts val="300"/>
              </a:spcAft>
              <a:buClr>
                <a:srgbClr val="262626"/>
              </a:buClr>
              <a:buFont typeface="Wingdings" charset="2"/>
              <a:buChar char="§"/>
              <a:defRPr sz="2000" kern="1200">
                <a:solidFill>
                  <a:schemeClr val="tx1"/>
                </a:solidFill>
                <a:latin typeface="+mn-lt"/>
                <a:ea typeface="+mn-ea"/>
                <a:cs typeface="+mn-cs"/>
              </a:defRPr>
            </a:lvl3pPr>
            <a:lvl4pPr marL="455613" indent="-225425" algn="l" defTabSz="457200" rtl="0" eaLnBrk="1" latinLnBrk="0" hangingPunct="1">
              <a:lnSpc>
                <a:spcPct val="100000"/>
              </a:lnSpc>
              <a:spcBef>
                <a:spcPts val="0"/>
              </a:spcBef>
              <a:spcAft>
                <a:spcPts val="300"/>
              </a:spcAft>
              <a:buClr>
                <a:srgbClr val="262626"/>
              </a:buClr>
              <a:buFont typeface="Wingdings" charset="2"/>
              <a:buChar char="§"/>
              <a:defRPr sz="2000" kern="1200">
                <a:solidFill>
                  <a:schemeClr val="tx1"/>
                </a:solidFill>
                <a:latin typeface="+mn-lt"/>
                <a:ea typeface="+mn-ea"/>
                <a:cs typeface="+mn-cs"/>
              </a:defRPr>
            </a:lvl4pPr>
            <a:lvl5pPr marL="455613" indent="-225425" algn="l" defTabSz="457200" rtl="0" eaLnBrk="1" latinLnBrk="0" hangingPunct="1">
              <a:lnSpc>
                <a:spcPct val="100000"/>
              </a:lnSpc>
              <a:spcBef>
                <a:spcPts val="0"/>
              </a:spcBef>
              <a:spcAft>
                <a:spcPts val="300"/>
              </a:spcAft>
              <a:buClr>
                <a:srgbClr val="262626"/>
              </a:buClr>
              <a:buFont typeface="Wingdings" charset="2"/>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smtClean="0"/>
          </a:p>
        </p:txBody>
      </p:sp>
      <p:sp>
        <p:nvSpPr>
          <p:cNvPr id="7" name="Rectangle 6"/>
          <p:cNvSpPr/>
          <p:nvPr/>
        </p:nvSpPr>
        <p:spPr>
          <a:xfrm>
            <a:off x="0" y="1115836"/>
            <a:ext cx="3111500" cy="2970043"/>
          </a:xfrm>
          <a:prstGeom prst="rect">
            <a:avLst/>
          </a:prstGeom>
          <a:solidFill>
            <a:srgbClr val="FFFFFF"/>
          </a:solidFill>
          <a:ln>
            <a:solidFill>
              <a:srgbClr val="1E1C1C"/>
            </a:solidFill>
          </a:ln>
        </p:spPr>
        <p:txBody>
          <a:bodyPr wrap="square">
            <a:spAutoFit/>
          </a:bodyPr>
          <a:lstStyle/>
          <a:p>
            <a:r>
              <a:rPr lang="en-US" sz="1100" b="1" dirty="0" smtClean="0">
                <a:latin typeface="Courier New"/>
                <a:cs typeface="Courier New"/>
              </a:rPr>
              <a:t>"</a:t>
            </a:r>
            <a:r>
              <a:rPr lang="en-US" sz="1100" b="1" dirty="0">
                <a:latin typeface="Courier New"/>
                <a:cs typeface="Courier New"/>
              </a:rPr>
              <a:t>customer": {</a:t>
            </a:r>
          </a:p>
          <a:p>
            <a:r>
              <a:rPr lang="en-US" sz="1100" b="1" dirty="0" smtClean="0">
                <a:latin typeface="Courier New"/>
                <a:cs typeface="Courier New"/>
              </a:rPr>
              <a:t>"</a:t>
            </a:r>
            <a:r>
              <a:rPr lang="en-US" sz="1100" b="1" dirty="0" err="1">
                <a:latin typeface="Courier New"/>
                <a:cs typeface="Courier New"/>
              </a:rPr>
              <a:t>ccInfo</a:t>
            </a:r>
            <a:r>
              <a:rPr lang="en-US" sz="1100" b="1" dirty="0">
                <a:latin typeface="Courier New"/>
                <a:cs typeface="Courier New"/>
              </a:rPr>
              <a:t>": {</a:t>
            </a:r>
          </a:p>
          <a:p>
            <a:r>
              <a:rPr lang="en-US" sz="1100" b="1" dirty="0" smtClean="0">
                <a:latin typeface="Courier New"/>
                <a:cs typeface="Courier New"/>
              </a:rPr>
              <a:t>    "</a:t>
            </a:r>
            <a:r>
              <a:rPr lang="en-US" sz="1100" b="1" dirty="0" err="1">
                <a:latin typeface="Courier New"/>
                <a:cs typeface="Courier New"/>
              </a:rPr>
              <a:t>cardExpiry</a:t>
            </a:r>
            <a:r>
              <a:rPr lang="en-US" sz="1100" b="1" dirty="0">
                <a:latin typeface="Courier New"/>
                <a:cs typeface="Courier New"/>
              </a:rPr>
              <a:t>": "2015-11-11",</a:t>
            </a:r>
          </a:p>
          <a:p>
            <a:r>
              <a:rPr lang="en-US" sz="1100" b="1" dirty="0" smtClean="0">
                <a:latin typeface="Courier New"/>
                <a:cs typeface="Courier New"/>
              </a:rPr>
              <a:t>    "cardNumber”:"</a:t>
            </a:r>
            <a:r>
              <a:rPr lang="en-US" sz="1100" b="1" dirty="0">
                <a:latin typeface="Courier New"/>
                <a:cs typeface="Courier New"/>
              </a:rPr>
              <a:t>1212</a:t>
            </a:r>
            <a:r>
              <a:rPr lang="en-US" sz="1100" b="1" dirty="0" smtClean="0">
                <a:latin typeface="Courier New"/>
                <a:cs typeface="Courier New"/>
              </a:rPr>
              <a:t>-232-</a:t>
            </a:r>
            <a:r>
              <a:rPr lang="en-US" sz="1100" b="1" dirty="0">
                <a:latin typeface="Courier New"/>
                <a:cs typeface="Courier New"/>
              </a:rPr>
              <a:t>1234",</a:t>
            </a:r>
          </a:p>
          <a:p>
            <a:r>
              <a:rPr lang="en-US" sz="1100" b="1" dirty="0" smtClean="0">
                <a:latin typeface="Courier New"/>
                <a:cs typeface="Courier New"/>
              </a:rPr>
              <a:t>    "</a:t>
            </a:r>
            <a:r>
              <a:rPr lang="en-US" sz="1100" b="1" dirty="0" err="1">
                <a:latin typeface="Courier New"/>
                <a:cs typeface="Courier New"/>
              </a:rPr>
              <a:t>cardType</a:t>
            </a:r>
            <a:r>
              <a:rPr lang="en-US" sz="1100" b="1" dirty="0">
                <a:latin typeface="Courier New"/>
                <a:cs typeface="Courier New"/>
              </a:rPr>
              <a:t>": "</a:t>
            </a:r>
            <a:r>
              <a:rPr lang="en-US" sz="1100" b="1" dirty="0" err="1" smtClean="0">
                <a:latin typeface="Courier New"/>
                <a:cs typeface="Courier New"/>
              </a:rPr>
              <a:t>americanexpress</a:t>
            </a:r>
            <a:r>
              <a:rPr lang="en-US" sz="1100" b="1" dirty="0" smtClean="0">
                <a:latin typeface="Courier New"/>
                <a:cs typeface="Courier New"/>
              </a:rPr>
              <a:t>”</a:t>
            </a:r>
            <a:endParaRPr lang="en-US" sz="1100" b="1" dirty="0">
              <a:latin typeface="Courier New"/>
              <a:cs typeface="Courier New"/>
            </a:endParaRPr>
          </a:p>
          <a:p>
            <a:r>
              <a:rPr lang="en-US" sz="1100" b="1" dirty="0" smtClean="0">
                <a:latin typeface="Courier New"/>
                <a:cs typeface="Courier New"/>
              </a:rPr>
              <a:t>    }</a:t>
            </a:r>
            <a:r>
              <a:rPr lang="en-US" sz="1100" b="1" dirty="0">
                <a:latin typeface="Courier New"/>
                <a:cs typeface="Courier New"/>
              </a:rPr>
              <a:t>,</a:t>
            </a:r>
          </a:p>
          <a:p>
            <a:r>
              <a:rPr lang="en-US" sz="1100" b="1" dirty="0" smtClean="0">
                <a:latin typeface="Courier New"/>
                <a:cs typeface="Courier New"/>
              </a:rPr>
              <a:t>  "</a:t>
            </a:r>
            <a:r>
              <a:rPr lang="en-US" sz="1100" b="1" dirty="0" err="1">
                <a:latin typeface="Courier New"/>
                <a:cs typeface="Courier New"/>
              </a:rPr>
              <a:t>customerId</a:t>
            </a:r>
            <a:r>
              <a:rPr lang="en-US" sz="1100" b="1" dirty="0">
                <a:latin typeface="Courier New"/>
                <a:cs typeface="Courier New"/>
              </a:rPr>
              <a:t>": "customer534",</a:t>
            </a:r>
          </a:p>
          <a:p>
            <a:r>
              <a:rPr lang="en-US" sz="1100" b="1" dirty="0" smtClean="0">
                <a:latin typeface="Courier New"/>
                <a:cs typeface="Courier New"/>
              </a:rPr>
              <a:t>  "</a:t>
            </a:r>
            <a:r>
              <a:rPr lang="en-US" sz="1100" b="1" dirty="0" err="1">
                <a:latin typeface="Courier New"/>
                <a:cs typeface="Courier New"/>
              </a:rPr>
              <a:t>dateAdded</a:t>
            </a:r>
            <a:r>
              <a:rPr lang="en-US" sz="1100" b="1" dirty="0">
                <a:latin typeface="Courier New"/>
                <a:cs typeface="Courier New"/>
              </a:rPr>
              <a:t>": "2014-04-</a:t>
            </a:r>
            <a:r>
              <a:rPr lang="en-US" sz="1100" b="1" dirty="0" smtClean="0">
                <a:latin typeface="Courier New"/>
                <a:cs typeface="Courier New"/>
              </a:rPr>
              <a:t>06"</a:t>
            </a:r>
            <a:r>
              <a:rPr lang="en-US" sz="1100" b="1" dirty="0">
                <a:latin typeface="Courier New"/>
                <a:cs typeface="Courier New"/>
              </a:rPr>
              <a:t>,</a:t>
            </a:r>
          </a:p>
          <a:p>
            <a:r>
              <a:rPr lang="en-US" sz="1100" b="1" dirty="0" smtClean="0">
                <a:latin typeface="Courier New"/>
                <a:cs typeface="Courier New"/>
              </a:rPr>
              <a:t>  "dateLastActive”:"</a:t>
            </a:r>
            <a:r>
              <a:rPr lang="en-US" sz="1100" b="1" dirty="0">
                <a:latin typeface="Courier New"/>
                <a:cs typeface="Courier New"/>
              </a:rPr>
              <a:t>2014-05</a:t>
            </a:r>
            <a:r>
              <a:rPr lang="en-US" sz="1100" b="1" dirty="0" smtClean="0">
                <a:latin typeface="Courier New"/>
                <a:cs typeface="Courier New"/>
              </a:rPr>
              <a:t>-02”,   </a:t>
            </a:r>
          </a:p>
          <a:p>
            <a:r>
              <a:rPr lang="en-US" sz="1100" b="1" dirty="0">
                <a:latin typeface="Courier New"/>
                <a:cs typeface="Courier New"/>
              </a:rPr>
              <a:t> </a:t>
            </a:r>
            <a:r>
              <a:rPr lang="en-US" sz="1100" b="1" dirty="0" smtClean="0">
                <a:latin typeface="Courier New"/>
                <a:cs typeface="Courier New"/>
              </a:rPr>
              <a:t>"</a:t>
            </a:r>
            <a:r>
              <a:rPr lang="en-US" sz="1100" b="1" dirty="0" err="1" smtClean="0">
                <a:latin typeface="Courier New"/>
                <a:cs typeface="Courier New"/>
              </a:rPr>
              <a:t>emailAddress</a:t>
            </a:r>
            <a:r>
              <a:rPr lang="en-US" sz="1100" b="1" dirty="0" smtClean="0">
                <a:latin typeface="Courier New"/>
                <a:cs typeface="Courier New"/>
              </a:rPr>
              <a:t>”:”</a:t>
            </a:r>
            <a:r>
              <a:rPr lang="en-US" sz="1100" b="1" dirty="0" err="1" smtClean="0">
                <a:latin typeface="Courier New"/>
                <a:cs typeface="Courier New"/>
              </a:rPr>
              <a:t>iles</a:t>
            </a:r>
            <a:r>
              <a:rPr lang="en-US" sz="1100" b="1" dirty="0" err="1">
                <a:latin typeface="Courier New"/>
                <a:cs typeface="Courier New"/>
              </a:rPr>
              <a:t>@</a:t>
            </a:r>
            <a:r>
              <a:rPr lang="en-US" sz="1100" b="1" dirty="0" err="1" smtClean="0">
                <a:latin typeface="Courier New"/>
                <a:cs typeface="Courier New"/>
              </a:rPr>
              <a:t>kertz.name</a:t>
            </a:r>
            <a:r>
              <a:rPr lang="en-US" sz="1100" b="1" dirty="0">
                <a:latin typeface="Courier New"/>
                <a:cs typeface="Courier New"/>
              </a:rPr>
              <a:t>",</a:t>
            </a:r>
          </a:p>
          <a:p>
            <a:r>
              <a:rPr lang="en-US" sz="1100" b="1" dirty="0" smtClean="0">
                <a:latin typeface="Courier New"/>
                <a:cs typeface="Courier New"/>
              </a:rPr>
              <a:t>  "</a:t>
            </a:r>
            <a:r>
              <a:rPr lang="en-US" sz="1100" b="1" dirty="0" err="1">
                <a:latin typeface="Courier New"/>
                <a:cs typeface="Courier New"/>
              </a:rPr>
              <a:t>firstName</a:t>
            </a:r>
            <a:r>
              <a:rPr lang="en-US" sz="1100" b="1" dirty="0">
                <a:latin typeface="Courier New"/>
                <a:cs typeface="Courier New"/>
              </a:rPr>
              <a:t>": "</a:t>
            </a:r>
            <a:r>
              <a:rPr lang="en-US" sz="1100" b="1" dirty="0" err="1">
                <a:latin typeface="Courier New"/>
                <a:cs typeface="Courier New"/>
              </a:rPr>
              <a:t>Mckayla</a:t>
            </a:r>
            <a:r>
              <a:rPr lang="en-US" sz="1100" b="1" dirty="0">
                <a:latin typeface="Courier New"/>
                <a:cs typeface="Courier New"/>
              </a:rPr>
              <a:t>",</a:t>
            </a:r>
          </a:p>
          <a:p>
            <a:r>
              <a:rPr lang="en-US" sz="1100" b="1" dirty="0" smtClean="0">
                <a:latin typeface="Courier New"/>
                <a:cs typeface="Courier New"/>
              </a:rPr>
              <a:t>  "</a:t>
            </a:r>
            <a:r>
              <a:rPr lang="en-US" sz="1100" b="1" dirty="0" err="1">
                <a:latin typeface="Courier New"/>
                <a:cs typeface="Courier New"/>
              </a:rPr>
              <a:t>lastName</a:t>
            </a:r>
            <a:r>
              <a:rPr lang="en-US" sz="1100" b="1" dirty="0">
                <a:latin typeface="Courier New"/>
                <a:cs typeface="Courier New"/>
              </a:rPr>
              <a:t>": "Brown",</a:t>
            </a:r>
          </a:p>
          <a:p>
            <a:r>
              <a:rPr lang="en-US" sz="1100" b="1" dirty="0" smtClean="0">
                <a:latin typeface="Courier New"/>
                <a:cs typeface="Courier New"/>
              </a:rPr>
              <a:t>  "</a:t>
            </a:r>
            <a:r>
              <a:rPr lang="en-US" sz="1100" b="1" dirty="0" err="1">
                <a:latin typeface="Courier New"/>
                <a:cs typeface="Courier New"/>
              </a:rPr>
              <a:t>phoneNumber</a:t>
            </a:r>
            <a:r>
              <a:rPr lang="en-US" sz="1100" b="1" dirty="0">
                <a:latin typeface="Courier New"/>
                <a:cs typeface="Courier New"/>
              </a:rPr>
              <a:t>": "1-533-290-</a:t>
            </a:r>
            <a:r>
              <a:rPr lang="en-US" sz="1100" b="1" dirty="0" smtClean="0">
                <a:latin typeface="Courier New"/>
                <a:cs typeface="Courier New"/>
              </a:rPr>
              <a:t>6403"</a:t>
            </a:r>
            <a:r>
              <a:rPr lang="en-US" sz="1100" b="1" dirty="0">
                <a:latin typeface="Courier New"/>
                <a:cs typeface="Courier New"/>
              </a:rPr>
              <a:t>,</a:t>
            </a:r>
          </a:p>
          <a:p>
            <a:r>
              <a:rPr lang="en-US" sz="1100" b="1" dirty="0" smtClean="0">
                <a:latin typeface="Courier New"/>
                <a:cs typeface="Courier New"/>
              </a:rPr>
              <a:t>  "</a:t>
            </a:r>
            <a:r>
              <a:rPr lang="en-US" sz="1100" b="1" dirty="0" err="1">
                <a:latin typeface="Courier New"/>
                <a:cs typeface="Courier New"/>
              </a:rPr>
              <a:t>postalCode</a:t>
            </a:r>
            <a:r>
              <a:rPr lang="en-US" sz="1100" b="1" dirty="0">
                <a:latin typeface="Courier New"/>
                <a:cs typeface="Courier New"/>
              </a:rPr>
              <a:t>": "92341",</a:t>
            </a:r>
          </a:p>
          <a:p>
            <a:r>
              <a:rPr lang="en-US" sz="1100" b="1" dirty="0" smtClean="0">
                <a:latin typeface="Courier New"/>
                <a:cs typeface="Courier New"/>
              </a:rPr>
              <a:t>  "</a:t>
            </a:r>
            <a:r>
              <a:rPr lang="en-US" sz="1100" b="1" dirty="0">
                <a:latin typeface="Courier New"/>
                <a:cs typeface="Courier New"/>
              </a:rPr>
              <a:t>state": "VT",</a:t>
            </a:r>
          </a:p>
          <a:p>
            <a:r>
              <a:rPr lang="en-US" sz="1100" b="1" dirty="0" smtClean="0">
                <a:latin typeface="Courier New"/>
                <a:cs typeface="Courier New"/>
              </a:rPr>
              <a:t>  "</a:t>
            </a:r>
            <a:r>
              <a:rPr lang="en-US" sz="1100" b="1" dirty="0">
                <a:latin typeface="Courier New"/>
                <a:cs typeface="Courier New"/>
              </a:rPr>
              <a:t>type": "customer"</a:t>
            </a:r>
          </a:p>
          <a:p>
            <a:r>
              <a:rPr lang="en-US" sz="1100" b="1" dirty="0">
                <a:latin typeface="Courier New"/>
                <a:cs typeface="Courier New"/>
              </a:rPr>
              <a:t>            }</a:t>
            </a:r>
            <a:endParaRPr lang="en-US" sz="900" b="1" dirty="0">
              <a:latin typeface="Courier New"/>
              <a:cs typeface="Courier New"/>
            </a:endParaRPr>
          </a:p>
        </p:txBody>
      </p:sp>
      <p:sp>
        <p:nvSpPr>
          <p:cNvPr id="8" name="TextBox 7"/>
          <p:cNvSpPr txBox="1"/>
          <p:nvPr/>
        </p:nvSpPr>
        <p:spPr>
          <a:xfrm>
            <a:off x="0" y="833369"/>
            <a:ext cx="2692400" cy="276999"/>
          </a:xfrm>
          <a:prstGeom prst="rect">
            <a:avLst/>
          </a:prstGeom>
          <a:noFill/>
        </p:spPr>
        <p:txBody>
          <a:bodyPr wrap="square" rtlCol="0">
            <a:spAutoFit/>
          </a:bodyPr>
          <a:lstStyle/>
          <a:p>
            <a:r>
              <a:rPr lang="en-US" sz="1200" b="1" dirty="0" smtClean="0">
                <a:latin typeface="Courier New"/>
                <a:cs typeface="Courier New"/>
              </a:rPr>
              <a:t>Document key: </a:t>
            </a:r>
            <a:r>
              <a:rPr lang="en-US" sz="1200" b="1" dirty="0" smtClean="0">
                <a:solidFill>
                  <a:srgbClr val="0000FF"/>
                </a:solidFill>
                <a:latin typeface="Courier New"/>
                <a:cs typeface="Courier New"/>
              </a:rPr>
              <a:t>“customer534”</a:t>
            </a:r>
            <a:endParaRPr lang="en-US" sz="1200" b="1" dirty="0">
              <a:solidFill>
                <a:srgbClr val="0000FF"/>
              </a:solidFill>
              <a:latin typeface="Courier New"/>
              <a:cs typeface="Courier New"/>
            </a:endParaRPr>
          </a:p>
        </p:txBody>
      </p:sp>
      <p:sp>
        <p:nvSpPr>
          <p:cNvPr id="9" name="Oval 8"/>
          <p:cNvSpPr/>
          <p:nvPr/>
        </p:nvSpPr>
        <p:spPr>
          <a:xfrm>
            <a:off x="0" y="1193431"/>
            <a:ext cx="2692400" cy="1803769"/>
          </a:xfrm>
          <a:prstGeom prst="ellipse">
            <a:avLst/>
          </a:prstGeom>
          <a:noFill/>
          <a:ln w="571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6040757"/>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0510" y="139953"/>
            <a:ext cx="8631284" cy="530915"/>
          </a:xfrm>
          <a:prstGeom prst="rect">
            <a:avLst/>
          </a:prstGeom>
          <a:noFill/>
          <a:effectLst>
            <a:outerShdw blurRad="393700" dir="2700000" algn="tl" rotWithShape="0">
              <a:schemeClr val="bg1"/>
            </a:outerShdw>
          </a:effectLst>
        </p:spPr>
        <p:txBody>
          <a:bodyPr wrap="none" lIns="68580" tIns="34290" rIns="68580" bIns="34290" rtlCol="0">
            <a:spAutoFit/>
          </a:bodyPr>
          <a:lstStyle/>
          <a:p>
            <a:pPr algn="ctr"/>
            <a:r>
              <a:rPr lang="en-US" sz="3000" dirty="0">
                <a:solidFill>
                  <a:srgbClr val="CC2A2D"/>
                </a:solidFill>
                <a:latin typeface="KievitOT Medium" charset="0"/>
                <a:ea typeface="KievitOT Medium" charset="0"/>
                <a:cs typeface="KievitOT Medium" charset="0"/>
              </a:rPr>
              <a:t>Find High-Value Customers with Orders &gt; $10000</a:t>
            </a:r>
          </a:p>
        </p:txBody>
      </p:sp>
      <p:sp>
        <p:nvSpPr>
          <p:cNvPr id="8" name="TextBox 7"/>
          <p:cNvSpPr txBox="1"/>
          <p:nvPr/>
        </p:nvSpPr>
        <p:spPr>
          <a:xfrm>
            <a:off x="233974" y="3007401"/>
            <a:ext cx="1605097" cy="346249"/>
          </a:xfrm>
          <a:prstGeom prst="rect">
            <a:avLst/>
          </a:prstGeom>
          <a:noFill/>
        </p:spPr>
        <p:txBody>
          <a:bodyPr wrap="none" lIns="68580" tIns="34290" rIns="68580" bIns="34290" rtlCol="0">
            <a:spAutoFit/>
          </a:bodyPr>
          <a:lstStyle/>
          <a:p>
            <a:r>
              <a:rPr lang="en-US" dirty="0" smtClean="0">
                <a:solidFill>
                  <a:srgbClr val="CC2A2D"/>
                </a:solidFill>
                <a:latin typeface="KievitOT" charset="0"/>
                <a:ea typeface="KievitOT" charset="0"/>
                <a:cs typeface="KievitOT" charset="0"/>
              </a:rPr>
              <a:t>SQL for JSON</a:t>
            </a:r>
            <a:endParaRPr lang="en-US" dirty="0">
              <a:solidFill>
                <a:srgbClr val="CC2A2D"/>
              </a:solidFill>
              <a:latin typeface="KievitOT" charset="0"/>
              <a:ea typeface="KievitOT" charset="0"/>
              <a:cs typeface="KievitOT" charset="0"/>
            </a:endParaRPr>
          </a:p>
        </p:txBody>
      </p:sp>
      <p:sp>
        <p:nvSpPr>
          <p:cNvPr id="9" name="TextBox 8"/>
          <p:cNvSpPr txBox="1"/>
          <p:nvPr/>
        </p:nvSpPr>
        <p:spPr>
          <a:xfrm>
            <a:off x="197643" y="2485059"/>
            <a:ext cx="1408078" cy="346249"/>
          </a:xfrm>
          <a:prstGeom prst="rect">
            <a:avLst/>
          </a:prstGeom>
          <a:noFill/>
        </p:spPr>
        <p:txBody>
          <a:bodyPr wrap="none" lIns="68580" tIns="34290" rIns="68580" bIns="34290" rtlCol="0">
            <a:spAutoFit/>
          </a:bodyPr>
          <a:lstStyle/>
          <a:p>
            <a:r>
              <a:rPr lang="en-US" dirty="0">
                <a:solidFill>
                  <a:srgbClr val="CC2A2D"/>
                </a:solidFill>
                <a:latin typeface="KievitOT" charset="0"/>
                <a:ea typeface="KievitOT" charset="0"/>
                <a:cs typeface="KievitOT" charset="0"/>
              </a:rPr>
              <a:t>API QUERY</a:t>
            </a:r>
          </a:p>
        </p:txBody>
      </p:sp>
      <p:cxnSp>
        <p:nvCxnSpPr>
          <p:cNvPr id="11" name="Straight Connector 10"/>
          <p:cNvCxnSpPr/>
          <p:nvPr/>
        </p:nvCxnSpPr>
        <p:spPr>
          <a:xfrm>
            <a:off x="1040605" y="2882504"/>
            <a:ext cx="75033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419101" y="2677716"/>
            <a:ext cx="621506" cy="40957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b="1" dirty="0" smtClean="0">
                <a:solidFill>
                  <a:srgbClr val="CC2A2D"/>
                </a:solidFill>
                <a:latin typeface="KievitOT" charset="0"/>
                <a:ea typeface="KievitOT" charset="0"/>
                <a:cs typeface="KievitOT" charset="0"/>
              </a:rPr>
              <a:t>VS.</a:t>
            </a:r>
            <a:endParaRPr lang="en-US" b="1" dirty="0">
              <a:solidFill>
                <a:srgbClr val="CC2A2D"/>
              </a:solidFill>
              <a:latin typeface="KievitOT" charset="0"/>
              <a:ea typeface="KievitOT" charset="0"/>
              <a:cs typeface="KievitOT" charset="0"/>
            </a:endParaRPr>
          </a:p>
        </p:txBody>
      </p:sp>
      <p:sp>
        <p:nvSpPr>
          <p:cNvPr id="45" name="Rectangle 44"/>
          <p:cNvSpPr/>
          <p:nvPr/>
        </p:nvSpPr>
        <p:spPr>
          <a:xfrm>
            <a:off x="1605721" y="1085195"/>
            <a:ext cx="1034090" cy="607869"/>
          </a:xfrm>
          <a:prstGeom prst="rect">
            <a:avLst/>
          </a:prstGeom>
          <a:solidFill>
            <a:schemeClr val="bg1"/>
          </a:solidFill>
          <a:ln w="19050">
            <a:solidFill>
              <a:srgbClr val="CC2A2D"/>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800" dirty="0">
                <a:solidFill>
                  <a:srgbClr val="CC2A2D"/>
                </a:solidFill>
                <a:latin typeface="KievitOT Medium" charset="0"/>
                <a:ea typeface="KievitOT Medium" charset="0"/>
                <a:cs typeface="KievitOT Medium" charset="0"/>
              </a:rPr>
              <a:t>Query customer objects from database</a:t>
            </a:r>
          </a:p>
        </p:txBody>
      </p:sp>
      <p:sp>
        <p:nvSpPr>
          <p:cNvPr id="70" name="TextBox 69"/>
          <p:cNvSpPr txBox="1"/>
          <p:nvPr/>
        </p:nvSpPr>
        <p:spPr>
          <a:xfrm>
            <a:off x="6853004" y="3264750"/>
            <a:ext cx="2113097" cy="1508760"/>
          </a:xfrm>
          <a:prstGeom prst="rect">
            <a:avLst/>
          </a:prstGeom>
          <a:noFill/>
        </p:spPr>
        <p:txBody>
          <a:bodyPr wrap="square" lIns="68580" tIns="34290" rIns="68580" bIns="34290" rtlCol="0" anchor="ctr">
            <a:noAutofit/>
          </a:bodyPr>
          <a:lstStyle/>
          <a:p>
            <a:pPr marL="214313" indent="-214313">
              <a:spcAft>
                <a:spcPts val="450"/>
              </a:spcAft>
              <a:buFont typeface="Arial" charset="0"/>
              <a:buChar char="•"/>
            </a:pPr>
            <a:r>
              <a:rPr lang="en-US" dirty="0" smtClean="0">
                <a:latin typeface="KievitOT Medium" charset="0"/>
                <a:ea typeface="KievitOT Medium" charset="0"/>
                <a:cs typeface="KievitOT Medium" charset="0"/>
              </a:rPr>
              <a:t>Proven and expressive query language</a:t>
            </a:r>
          </a:p>
          <a:p>
            <a:pPr marL="214313" indent="-214313">
              <a:spcAft>
                <a:spcPts val="450"/>
              </a:spcAft>
              <a:buFont typeface="Arial" charset="0"/>
              <a:buChar char="•"/>
            </a:pPr>
            <a:r>
              <a:rPr lang="en-US" dirty="0" smtClean="0">
                <a:latin typeface="KievitOT Medium" charset="0"/>
                <a:ea typeface="KievitOT Medium" charset="0"/>
                <a:cs typeface="KievitOT Medium" charset="0"/>
              </a:rPr>
              <a:t>Leverage SQL skills and ecosystem</a:t>
            </a:r>
          </a:p>
          <a:p>
            <a:pPr marL="214313" indent="-214313">
              <a:spcAft>
                <a:spcPts val="450"/>
              </a:spcAft>
              <a:buFont typeface="Arial" charset="0"/>
              <a:buChar char="•"/>
            </a:pPr>
            <a:r>
              <a:rPr lang="en-US" dirty="0" smtClean="0">
                <a:latin typeface="KievitOT Medium" charset="0"/>
                <a:ea typeface="KievitOT Medium" charset="0"/>
                <a:cs typeface="KievitOT Medium" charset="0"/>
              </a:rPr>
              <a:t>Extended for JSON</a:t>
            </a:r>
            <a:endParaRPr lang="en-US" dirty="0">
              <a:latin typeface="KievitOT Medium" charset="0"/>
              <a:ea typeface="KievitOT Medium" charset="0"/>
              <a:cs typeface="KievitOT Medium" charset="0"/>
            </a:endParaRPr>
          </a:p>
        </p:txBody>
      </p:sp>
      <p:sp>
        <p:nvSpPr>
          <p:cNvPr id="71" name="TextBox 70"/>
          <p:cNvSpPr txBox="1"/>
          <p:nvPr/>
        </p:nvSpPr>
        <p:spPr>
          <a:xfrm>
            <a:off x="6853004" y="858044"/>
            <a:ext cx="2211626" cy="1508760"/>
          </a:xfrm>
          <a:prstGeom prst="rect">
            <a:avLst/>
          </a:prstGeom>
          <a:noFill/>
        </p:spPr>
        <p:txBody>
          <a:bodyPr wrap="square" lIns="68580" tIns="34290" rIns="68580" bIns="34290" rtlCol="0" anchor="ctr">
            <a:noAutofit/>
          </a:bodyPr>
          <a:lstStyle/>
          <a:p>
            <a:pPr marL="214313" indent="-214313">
              <a:spcAft>
                <a:spcPts val="450"/>
              </a:spcAft>
              <a:buFont typeface="Arial" charset="0"/>
              <a:buChar char="•"/>
            </a:pPr>
            <a:r>
              <a:rPr lang="en-US" dirty="0" smtClean="0">
                <a:latin typeface="KievitOT Medium" charset="0"/>
                <a:ea typeface="KievitOT Medium" charset="0"/>
                <a:cs typeface="KievitOT Medium" charset="0"/>
              </a:rPr>
              <a:t>Complex codes and logic</a:t>
            </a:r>
          </a:p>
          <a:p>
            <a:pPr marL="214313" indent="-214313">
              <a:spcAft>
                <a:spcPts val="450"/>
              </a:spcAft>
              <a:buFont typeface="Arial" charset="0"/>
              <a:buChar char="•"/>
            </a:pPr>
            <a:r>
              <a:rPr lang="en-US" dirty="0" smtClean="0">
                <a:latin typeface="KievitOT Medium" charset="0"/>
                <a:ea typeface="KievitOT Medium" charset="0"/>
                <a:cs typeface="KievitOT Medium" charset="0"/>
              </a:rPr>
              <a:t>Inefficient processing on client side</a:t>
            </a:r>
            <a:endParaRPr lang="en-US" dirty="0">
              <a:latin typeface="KievitOT Medium" charset="0"/>
              <a:ea typeface="KievitOT Medium" charset="0"/>
              <a:cs typeface="KievitOT Medium" charset="0"/>
            </a:endParaRPr>
          </a:p>
        </p:txBody>
      </p:sp>
      <p:sp>
        <p:nvSpPr>
          <p:cNvPr id="72" name="Rectangle 71"/>
          <p:cNvSpPr/>
          <p:nvPr/>
        </p:nvSpPr>
        <p:spPr>
          <a:xfrm>
            <a:off x="2862649" y="1085195"/>
            <a:ext cx="1034090" cy="607869"/>
          </a:xfrm>
          <a:prstGeom prst="rect">
            <a:avLst/>
          </a:prstGeom>
          <a:solidFill>
            <a:schemeClr val="bg1"/>
          </a:solidFill>
          <a:ln w="19050">
            <a:solidFill>
              <a:srgbClr val="CC2A2D"/>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800" dirty="0">
                <a:solidFill>
                  <a:srgbClr val="CC2A2D"/>
                </a:solidFill>
                <a:latin typeface="KievitOT Medium" charset="0"/>
                <a:ea typeface="KievitOT Medium" charset="0"/>
                <a:cs typeface="KievitOT Medium" charset="0"/>
              </a:rPr>
              <a:t>For each customer object</a:t>
            </a:r>
          </a:p>
        </p:txBody>
      </p:sp>
      <p:sp>
        <p:nvSpPr>
          <p:cNvPr id="74" name="Rectangle 73"/>
          <p:cNvSpPr/>
          <p:nvPr/>
        </p:nvSpPr>
        <p:spPr>
          <a:xfrm>
            <a:off x="4119577" y="1085195"/>
            <a:ext cx="1034090" cy="607869"/>
          </a:xfrm>
          <a:prstGeom prst="rect">
            <a:avLst/>
          </a:prstGeom>
          <a:solidFill>
            <a:schemeClr val="bg1"/>
          </a:solidFill>
          <a:ln w="19050">
            <a:solidFill>
              <a:srgbClr val="CC2A2D"/>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800" dirty="0">
                <a:solidFill>
                  <a:srgbClr val="CC2A2D"/>
                </a:solidFill>
                <a:latin typeface="KievitOT Medium" charset="0"/>
                <a:ea typeface="KievitOT Medium" charset="0"/>
                <a:cs typeface="KievitOT Medium" charset="0"/>
              </a:rPr>
              <a:t>Find all the order objects for the customer</a:t>
            </a:r>
          </a:p>
        </p:txBody>
      </p:sp>
      <p:sp>
        <p:nvSpPr>
          <p:cNvPr id="76" name="Rectangle 75"/>
          <p:cNvSpPr/>
          <p:nvPr/>
        </p:nvSpPr>
        <p:spPr>
          <a:xfrm>
            <a:off x="5376505" y="1085195"/>
            <a:ext cx="1034090" cy="607869"/>
          </a:xfrm>
          <a:prstGeom prst="rect">
            <a:avLst/>
          </a:prstGeom>
          <a:solidFill>
            <a:schemeClr val="bg1"/>
          </a:solidFill>
          <a:ln w="19050">
            <a:solidFill>
              <a:srgbClr val="CC2A2D"/>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800" dirty="0">
                <a:solidFill>
                  <a:srgbClr val="CC2A2D"/>
                </a:solidFill>
                <a:latin typeface="KievitOT Medium" charset="0"/>
                <a:ea typeface="KievitOT Medium" charset="0"/>
                <a:cs typeface="KievitOT Medium" charset="0"/>
              </a:rPr>
              <a:t>Calculate the total amount for each order</a:t>
            </a:r>
          </a:p>
        </p:txBody>
      </p:sp>
      <p:sp>
        <p:nvSpPr>
          <p:cNvPr id="77" name="Rectangle 76"/>
          <p:cNvSpPr/>
          <p:nvPr/>
        </p:nvSpPr>
        <p:spPr>
          <a:xfrm>
            <a:off x="5376505" y="2062870"/>
            <a:ext cx="1034090" cy="607869"/>
          </a:xfrm>
          <a:prstGeom prst="rect">
            <a:avLst/>
          </a:prstGeom>
          <a:solidFill>
            <a:schemeClr val="bg1"/>
          </a:solidFill>
          <a:ln w="19050">
            <a:solidFill>
              <a:srgbClr val="CC2A2D"/>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800" dirty="0">
                <a:solidFill>
                  <a:srgbClr val="CC2A2D"/>
                </a:solidFill>
                <a:latin typeface="KievitOT Medium" charset="0"/>
                <a:ea typeface="KievitOT Medium" charset="0"/>
                <a:cs typeface="KievitOT Medium" charset="0"/>
              </a:rPr>
              <a:t>Sum up the grand total amount for all orders</a:t>
            </a:r>
          </a:p>
        </p:txBody>
      </p:sp>
      <p:sp>
        <p:nvSpPr>
          <p:cNvPr id="81" name="Rectangle 80"/>
          <p:cNvSpPr/>
          <p:nvPr/>
        </p:nvSpPr>
        <p:spPr>
          <a:xfrm>
            <a:off x="4119577" y="2062870"/>
            <a:ext cx="1034090" cy="607869"/>
          </a:xfrm>
          <a:prstGeom prst="rect">
            <a:avLst/>
          </a:prstGeom>
          <a:solidFill>
            <a:schemeClr val="bg1"/>
          </a:solidFill>
          <a:ln w="19050">
            <a:solidFill>
              <a:srgbClr val="CC2A2D"/>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800" dirty="0">
                <a:solidFill>
                  <a:srgbClr val="CC2A2D"/>
                </a:solidFill>
                <a:latin typeface="KievitOT Medium" charset="0"/>
                <a:ea typeface="KievitOT Medium" charset="0"/>
                <a:cs typeface="KievitOT Medium" charset="0"/>
              </a:rPr>
              <a:t>If grand total amount &gt; $10000, Extract customer data</a:t>
            </a:r>
          </a:p>
        </p:txBody>
      </p:sp>
      <p:sp>
        <p:nvSpPr>
          <p:cNvPr id="82" name="Rectangle 81"/>
          <p:cNvSpPr/>
          <p:nvPr/>
        </p:nvSpPr>
        <p:spPr>
          <a:xfrm>
            <a:off x="2862649" y="2062870"/>
            <a:ext cx="1034090" cy="607869"/>
          </a:xfrm>
          <a:prstGeom prst="rect">
            <a:avLst/>
          </a:prstGeom>
          <a:solidFill>
            <a:schemeClr val="bg1"/>
          </a:solidFill>
          <a:ln w="19050">
            <a:solidFill>
              <a:srgbClr val="CC2A2D"/>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800" dirty="0">
                <a:solidFill>
                  <a:srgbClr val="CC2A2D"/>
                </a:solidFill>
                <a:latin typeface="KievitOT Medium" charset="0"/>
                <a:ea typeface="KievitOT Medium" charset="0"/>
                <a:cs typeface="KievitOT Medium" charset="0"/>
              </a:rPr>
              <a:t>Add customer to the high-value customer list</a:t>
            </a:r>
          </a:p>
        </p:txBody>
      </p:sp>
      <p:sp>
        <p:nvSpPr>
          <p:cNvPr id="83" name="Rectangle 82"/>
          <p:cNvSpPr/>
          <p:nvPr/>
        </p:nvSpPr>
        <p:spPr>
          <a:xfrm>
            <a:off x="1605721" y="2062870"/>
            <a:ext cx="1034090" cy="607869"/>
          </a:xfrm>
          <a:prstGeom prst="rect">
            <a:avLst/>
          </a:prstGeom>
          <a:solidFill>
            <a:schemeClr val="bg1"/>
          </a:solidFill>
          <a:ln w="19050">
            <a:solidFill>
              <a:srgbClr val="CC2A2D"/>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800" dirty="0">
                <a:solidFill>
                  <a:srgbClr val="CC2A2D"/>
                </a:solidFill>
                <a:latin typeface="KievitOT Medium" charset="0"/>
                <a:ea typeface="KievitOT Medium" charset="0"/>
                <a:cs typeface="KievitOT Medium" charset="0"/>
              </a:rPr>
              <a:t>Sort the high-value customer list</a:t>
            </a:r>
          </a:p>
        </p:txBody>
      </p:sp>
      <p:sp>
        <p:nvSpPr>
          <p:cNvPr id="85" name="Content Placeholder 9"/>
          <p:cNvSpPr txBox="1">
            <a:spLocks/>
          </p:cNvSpPr>
          <p:nvPr/>
        </p:nvSpPr>
        <p:spPr>
          <a:xfrm>
            <a:off x="1616668" y="3340950"/>
            <a:ext cx="5536981" cy="1310723"/>
          </a:xfrm>
          <a:prstGeom prst="rect">
            <a:avLst/>
          </a:prstGeom>
          <a:ln>
            <a:noFill/>
          </a:ln>
        </p:spPr>
        <p:txBody>
          <a:bodyPr lIns="68580" tIns="34290" rIns="68580" bIns="3429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tabLst>
                <a:tab pos="901304" algn="l"/>
              </a:tabLst>
            </a:pPr>
            <a:r>
              <a:rPr lang="en-US" sz="1100" dirty="0">
                <a:solidFill>
                  <a:srgbClr val="FF0000"/>
                </a:solidFill>
                <a:latin typeface="KievitOT" charset="0"/>
                <a:ea typeface="KievitOT" charset="0"/>
                <a:cs typeface="KievitOT" charset="0"/>
              </a:rPr>
              <a:t>SELECT	</a:t>
            </a:r>
            <a:r>
              <a:rPr lang="en-US" sz="1100" dirty="0" err="1">
                <a:latin typeface="KievitOT" charset="0"/>
                <a:ea typeface="KievitOT" charset="0"/>
                <a:cs typeface="KievitOT" charset="0"/>
              </a:rPr>
              <a:t>Customers.ID</a:t>
            </a:r>
            <a:r>
              <a:rPr lang="en-US" sz="1100" dirty="0">
                <a:latin typeface="KievitOT" charset="0"/>
                <a:ea typeface="KievitOT" charset="0"/>
                <a:cs typeface="KievitOT" charset="0"/>
              </a:rPr>
              <a:t>, </a:t>
            </a:r>
            <a:r>
              <a:rPr lang="en-US" sz="1100" dirty="0" err="1">
                <a:latin typeface="KievitOT" charset="0"/>
                <a:ea typeface="KievitOT" charset="0"/>
                <a:cs typeface="KievitOT" charset="0"/>
              </a:rPr>
              <a:t>Customers.Name</a:t>
            </a:r>
            <a:r>
              <a:rPr lang="en-US" sz="1100" dirty="0">
                <a:latin typeface="KievitOT" charset="0"/>
                <a:ea typeface="KievitOT" charset="0"/>
                <a:cs typeface="KievitOT" charset="0"/>
              </a:rPr>
              <a:t>, SUM(</a:t>
            </a:r>
            <a:r>
              <a:rPr lang="en-US" sz="1100" dirty="0" err="1">
                <a:latin typeface="KievitOT" charset="0"/>
                <a:ea typeface="KievitOT" charset="0"/>
                <a:cs typeface="KievitOT" charset="0"/>
              </a:rPr>
              <a:t>OrderLine.Amount</a:t>
            </a:r>
            <a:r>
              <a:rPr lang="en-US" sz="1100" dirty="0">
                <a:latin typeface="KievitOT" charset="0"/>
                <a:ea typeface="KievitOT" charset="0"/>
                <a:cs typeface="KievitOT" charset="0"/>
              </a:rPr>
              <a:t>)</a:t>
            </a:r>
          </a:p>
          <a:p>
            <a:pPr marL="0" indent="0">
              <a:buNone/>
              <a:tabLst>
                <a:tab pos="901304" algn="l"/>
              </a:tabLst>
            </a:pPr>
            <a:r>
              <a:rPr lang="en-US" sz="1100" dirty="0">
                <a:solidFill>
                  <a:srgbClr val="FF0000"/>
                </a:solidFill>
                <a:latin typeface="KievitOT" charset="0"/>
                <a:ea typeface="KievitOT" charset="0"/>
                <a:cs typeface="KievitOT" charset="0"/>
              </a:rPr>
              <a:t>FROM</a:t>
            </a:r>
            <a:r>
              <a:rPr lang="en-US" sz="1100" dirty="0">
                <a:latin typeface="KievitOT" charset="0"/>
                <a:ea typeface="KievitOT" charset="0"/>
                <a:cs typeface="KievitOT" charset="0"/>
              </a:rPr>
              <a:t>	Orders UNNEST </a:t>
            </a:r>
            <a:r>
              <a:rPr lang="en-US" sz="1100" dirty="0" err="1">
                <a:latin typeface="KievitOT" charset="0"/>
                <a:ea typeface="KievitOT" charset="0"/>
                <a:cs typeface="KievitOT" charset="0"/>
              </a:rPr>
              <a:t>Orders.LineItems</a:t>
            </a:r>
            <a:r>
              <a:rPr lang="en-US" sz="1100" dirty="0">
                <a:latin typeface="KievitOT" charset="0"/>
                <a:ea typeface="KievitOT" charset="0"/>
                <a:cs typeface="KievitOT" charset="0"/>
              </a:rPr>
              <a:t> </a:t>
            </a:r>
            <a:r>
              <a:rPr lang="en-US" sz="1100" dirty="0">
                <a:solidFill>
                  <a:srgbClr val="1E1C1C"/>
                </a:solidFill>
                <a:latin typeface="KievitOT" charset="0"/>
                <a:ea typeface="KievitOT" charset="0"/>
                <a:cs typeface="KievitOT" charset="0"/>
              </a:rPr>
              <a:t>AS</a:t>
            </a:r>
            <a:r>
              <a:rPr lang="en-US" sz="1100" dirty="0">
                <a:latin typeface="KievitOT" charset="0"/>
                <a:ea typeface="KievitOT" charset="0"/>
                <a:cs typeface="KievitOT" charset="0"/>
              </a:rPr>
              <a:t> </a:t>
            </a:r>
            <a:r>
              <a:rPr lang="en-US" sz="1100" dirty="0" err="1">
                <a:latin typeface="KievitOT" charset="0"/>
                <a:ea typeface="KievitOT" charset="0"/>
                <a:cs typeface="KievitOT" charset="0"/>
              </a:rPr>
              <a:t>OrderLine</a:t>
            </a:r>
            <a:r>
              <a:rPr lang="en-US" sz="1100" dirty="0">
                <a:latin typeface="KievitOT" charset="0"/>
                <a:ea typeface="KievitOT" charset="0"/>
                <a:cs typeface="KievitOT" charset="0"/>
              </a:rPr>
              <a:t> </a:t>
            </a:r>
          </a:p>
          <a:p>
            <a:pPr marL="0" indent="0">
              <a:buNone/>
              <a:tabLst>
                <a:tab pos="901304" algn="l"/>
              </a:tabLst>
            </a:pPr>
            <a:r>
              <a:rPr lang="en-US" sz="1100" dirty="0">
                <a:latin typeface="KievitOT" charset="0"/>
                <a:ea typeface="KievitOT" charset="0"/>
                <a:cs typeface="KievitOT" charset="0"/>
              </a:rPr>
              <a:t>	</a:t>
            </a:r>
            <a:r>
              <a:rPr lang="en-US" sz="1100" dirty="0">
                <a:solidFill>
                  <a:srgbClr val="1E1C1C"/>
                </a:solidFill>
                <a:latin typeface="KievitOT" charset="0"/>
                <a:ea typeface="KievitOT" charset="0"/>
                <a:cs typeface="KievitOT" charset="0"/>
              </a:rPr>
              <a:t>JOIN Customers ON KEYS </a:t>
            </a:r>
            <a:r>
              <a:rPr lang="en-US" sz="1100" dirty="0" err="1">
                <a:latin typeface="KievitOT" charset="0"/>
                <a:ea typeface="KievitOT" charset="0"/>
                <a:cs typeface="KievitOT" charset="0"/>
              </a:rPr>
              <a:t>Orders.CustID</a:t>
            </a:r>
            <a:endParaRPr lang="en-US" sz="1100" dirty="0">
              <a:latin typeface="KievitOT" charset="0"/>
              <a:ea typeface="KievitOT" charset="0"/>
              <a:cs typeface="KievitOT" charset="0"/>
            </a:endParaRPr>
          </a:p>
          <a:p>
            <a:pPr marL="0" indent="0">
              <a:buNone/>
              <a:tabLst>
                <a:tab pos="901304" algn="l"/>
              </a:tabLst>
            </a:pPr>
            <a:r>
              <a:rPr lang="en-US" sz="1100" dirty="0">
                <a:solidFill>
                  <a:srgbClr val="FF0000"/>
                </a:solidFill>
                <a:latin typeface="KievitOT" charset="0"/>
                <a:ea typeface="KievitOT" charset="0"/>
                <a:cs typeface="KievitOT" charset="0"/>
              </a:rPr>
              <a:t>GROUP BY   	</a:t>
            </a:r>
            <a:r>
              <a:rPr lang="en-US" sz="1100" dirty="0" err="1">
                <a:latin typeface="KievitOT" charset="0"/>
                <a:ea typeface="KievitOT" charset="0"/>
                <a:cs typeface="KievitOT" charset="0"/>
              </a:rPr>
              <a:t>Customers.ID</a:t>
            </a:r>
            <a:r>
              <a:rPr lang="en-US" sz="1100" dirty="0">
                <a:latin typeface="KievitOT" charset="0"/>
                <a:ea typeface="KievitOT" charset="0"/>
                <a:cs typeface="KievitOT" charset="0"/>
              </a:rPr>
              <a:t>, </a:t>
            </a:r>
            <a:r>
              <a:rPr lang="en-US" sz="1100" dirty="0" err="1">
                <a:latin typeface="KievitOT" charset="0"/>
                <a:ea typeface="KievitOT" charset="0"/>
                <a:cs typeface="KievitOT" charset="0"/>
              </a:rPr>
              <a:t>Customers.Name</a:t>
            </a:r>
            <a:endParaRPr lang="en-US" sz="1100" dirty="0">
              <a:latin typeface="KievitOT" charset="0"/>
              <a:ea typeface="KievitOT" charset="0"/>
              <a:cs typeface="KievitOT" charset="0"/>
            </a:endParaRPr>
          </a:p>
          <a:p>
            <a:pPr marL="0" indent="0">
              <a:buNone/>
              <a:tabLst>
                <a:tab pos="901304" algn="l"/>
              </a:tabLst>
            </a:pPr>
            <a:r>
              <a:rPr lang="en-US" sz="1100" dirty="0">
                <a:solidFill>
                  <a:srgbClr val="FF0000"/>
                </a:solidFill>
                <a:latin typeface="KievitOT" charset="0"/>
                <a:ea typeface="KievitOT" charset="0"/>
                <a:cs typeface="KievitOT" charset="0"/>
              </a:rPr>
              <a:t>HAVING</a:t>
            </a:r>
            <a:r>
              <a:rPr lang="en-US" sz="1100" dirty="0">
                <a:latin typeface="KievitOT" charset="0"/>
                <a:ea typeface="KievitOT" charset="0"/>
                <a:cs typeface="KievitOT" charset="0"/>
              </a:rPr>
              <a:t> 	SUM(</a:t>
            </a:r>
            <a:r>
              <a:rPr lang="en-US" sz="1100" dirty="0" err="1">
                <a:latin typeface="KievitOT" charset="0"/>
                <a:ea typeface="KievitOT" charset="0"/>
                <a:cs typeface="KievitOT" charset="0"/>
              </a:rPr>
              <a:t>OrderLine.Amount</a:t>
            </a:r>
            <a:r>
              <a:rPr lang="en-US" sz="1100" dirty="0">
                <a:latin typeface="KievitOT" charset="0"/>
                <a:ea typeface="KievitOT" charset="0"/>
                <a:cs typeface="KievitOT" charset="0"/>
              </a:rPr>
              <a:t>) &gt; 10000</a:t>
            </a:r>
          </a:p>
          <a:p>
            <a:pPr marL="0" indent="0">
              <a:buNone/>
              <a:tabLst>
                <a:tab pos="901304" algn="l"/>
              </a:tabLst>
            </a:pPr>
            <a:r>
              <a:rPr lang="en-US" sz="1100" dirty="0">
                <a:solidFill>
                  <a:srgbClr val="FF0000"/>
                </a:solidFill>
                <a:latin typeface="KievitOT" charset="0"/>
                <a:ea typeface="KievitOT" charset="0"/>
                <a:cs typeface="KievitOT" charset="0"/>
              </a:rPr>
              <a:t>ORDER BY 	</a:t>
            </a:r>
            <a:r>
              <a:rPr lang="en-US" sz="1100" dirty="0">
                <a:latin typeface="KievitOT" charset="0"/>
                <a:ea typeface="KievitOT" charset="0"/>
                <a:cs typeface="KievitOT" charset="0"/>
              </a:rPr>
              <a:t>SUM(</a:t>
            </a:r>
            <a:r>
              <a:rPr lang="en-US" sz="1100" dirty="0" err="1">
                <a:latin typeface="KievitOT" charset="0"/>
                <a:ea typeface="KievitOT" charset="0"/>
                <a:cs typeface="KievitOT" charset="0"/>
              </a:rPr>
              <a:t>OrderLine.Amount</a:t>
            </a:r>
            <a:r>
              <a:rPr lang="en-US" sz="1100" dirty="0">
                <a:latin typeface="KievitOT" charset="0"/>
                <a:ea typeface="KievitOT" charset="0"/>
                <a:cs typeface="KievitOT" charset="0"/>
              </a:rPr>
              <a:t>) DESC</a:t>
            </a:r>
          </a:p>
        </p:txBody>
      </p:sp>
      <p:cxnSp>
        <p:nvCxnSpPr>
          <p:cNvPr id="3" name="Straight Arrow Connector 2"/>
          <p:cNvCxnSpPr/>
          <p:nvPr/>
        </p:nvCxnSpPr>
        <p:spPr>
          <a:xfrm>
            <a:off x="2639810" y="1389129"/>
            <a:ext cx="222839" cy="0"/>
          </a:xfrm>
          <a:prstGeom prst="straightConnector1">
            <a:avLst/>
          </a:prstGeom>
          <a:ln w="15875">
            <a:solidFill>
              <a:srgbClr val="CC2A2D"/>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891422" y="1389129"/>
            <a:ext cx="233172" cy="0"/>
          </a:xfrm>
          <a:prstGeom prst="straightConnector1">
            <a:avLst/>
          </a:prstGeom>
          <a:ln w="15875">
            <a:solidFill>
              <a:srgbClr val="CC2A2D"/>
            </a:solidFill>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a:off x="5148350" y="1389129"/>
            <a:ext cx="238451" cy="0"/>
          </a:xfrm>
          <a:prstGeom prst="straightConnector1">
            <a:avLst/>
          </a:prstGeom>
          <a:ln w="15875">
            <a:solidFill>
              <a:srgbClr val="CC2A2D"/>
            </a:solidFill>
            <a:tailEnd type="triangle"/>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p:nvPr/>
        </p:nvCxnSpPr>
        <p:spPr>
          <a:xfrm>
            <a:off x="2639810" y="2366804"/>
            <a:ext cx="222839" cy="0"/>
          </a:xfrm>
          <a:prstGeom prst="straightConnector1">
            <a:avLst/>
          </a:prstGeom>
          <a:ln w="15875">
            <a:solidFill>
              <a:srgbClr val="CC2A2D"/>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a:off x="3896738" y="2366804"/>
            <a:ext cx="233172" cy="0"/>
          </a:xfrm>
          <a:prstGeom prst="straightConnector1">
            <a:avLst/>
          </a:prstGeom>
          <a:ln w="15875">
            <a:solidFill>
              <a:srgbClr val="CC2A2D"/>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a:off x="5153666" y="2366804"/>
            <a:ext cx="233172" cy="0"/>
          </a:xfrm>
          <a:prstGeom prst="straightConnector1">
            <a:avLst/>
          </a:prstGeom>
          <a:ln w="15875">
            <a:solidFill>
              <a:srgbClr val="CC2A2D"/>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 name="Elbow Connector 6"/>
          <p:cNvCxnSpPr>
            <a:stCxn id="76" idx="3"/>
            <a:endCxn id="77" idx="3"/>
          </p:cNvCxnSpPr>
          <p:nvPr/>
        </p:nvCxnSpPr>
        <p:spPr>
          <a:xfrm>
            <a:off x="6410594" y="1389130"/>
            <a:ext cx="9525" cy="977675"/>
          </a:xfrm>
          <a:prstGeom prst="bentConnector3">
            <a:avLst>
              <a:gd name="adj1" fmla="val 1800000"/>
            </a:avLst>
          </a:prstGeom>
          <a:ln w="15875">
            <a:solidFill>
              <a:srgbClr val="CC2A2D"/>
            </a:solidFill>
            <a:tailEnd type="triangle"/>
          </a:ln>
        </p:spPr>
        <p:style>
          <a:lnRef idx="1">
            <a:schemeClr val="accent1"/>
          </a:lnRef>
          <a:fillRef idx="0">
            <a:schemeClr val="accent1"/>
          </a:fillRef>
          <a:effectRef idx="0">
            <a:schemeClr val="accent1"/>
          </a:effectRef>
          <a:fontRef idx="minor">
            <a:schemeClr val="tx1"/>
          </a:fontRef>
        </p:style>
      </p:cxnSp>
      <p:cxnSp>
        <p:nvCxnSpPr>
          <p:cNvPr id="12" name="Elbow Connector 11"/>
          <p:cNvCxnSpPr>
            <a:stCxn id="82" idx="0"/>
            <a:endCxn id="72" idx="2"/>
          </p:cNvCxnSpPr>
          <p:nvPr/>
        </p:nvCxnSpPr>
        <p:spPr>
          <a:xfrm rot="5400000" flipH="1" flipV="1">
            <a:off x="3194791" y="1877967"/>
            <a:ext cx="369806" cy="9525"/>
          </a:xfrm>
          <a:prstGeom prst="bentConnector3">
            <a:avLst>
              <a:gd name="adj1" fmla="val -1122"/>
            </a:avLst>
          </a:prstGeom>
          <a:ln w="15875">
            <a:solidFill>
              <a:srgbClr val="CC2A2D"/>
            </a:solidFill>
            <a:tailEnd type="triangle"/>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1616668" y="767582"/>
            <a:ext cx="4804874" cy="253916"/>
          </a:xfrm>
          <a:prstGeom prst="rect">
            <a:avLst/>
          </a:prstGeom>
          <a:noFill/>
        </p:spPr>
        <p:txBody>
          <a:bodyPr wrap="square" lIns="68580" tIns="34290" rIns="68580" bIns="34290" rtlCol="0">
            <a:spAutoFit/>
          </a:bodyPr>
          <a:lstStyle/>
          <a:p>
            <a:pPr algn="ctr"/>
            <a:r>
              <a:rPr lang="en-US" sz="1200" b="1" dirty="0"/>
              <a:t>LOOPING OVER MILLIONS OF CUSTOMERS IN APPLICATION!!!</a:t>
            </a:r>
          </a:p>
        </p:txBody>
      </p:sp>
    </p:spTree>
    <p:extLst>
      <p:ext uri="{BB962C8B-B14F-4D97-AF65-F5344CB8AC3E}">
        <p14:creationId xmlns:p14="http://schemas.microsoft.com/office/powerpoint/2010/main" val="96855775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P spid="70" grpId="0"/>
      <p:bldP spid="8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SQL &amp; N1QL</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869488062"/>
              </p:ext>
            </p:extLst>
          </p:nvPr>
        </p:nvGraphicFramePr>
        <p:xfrm>
          <a:off x="-1" y="661601"/>
          <a:ext cx="9055101" cy="4344739"/>
        </p:xfrm>
        <a:graphic>
          <a:graphicData uri="http://schemas.openxmlformats.org/drawingml/2006/table">
            <a:tbl>
              <a:tblPr firstRow="1" bandRow="1">
                <a:tableStyleId>{5C22544A-7EE6-4342-B048-85BDC9FD1C3A}</a:tableStyleId>
              </a:tblPr>
              <a:tblGrid>
                <a:gridCol w="1871727"/>
                <a:gridCol w="3601974"/>
                <a:gridCol w="3581400"/>
              </a:tblGrid>
              <a:tr h="356535">
                <a:tc>
                  <a:txBody>
                    <a:bodyPr/>
                    <a:lstStyle/>
                    <a:p>
                      <a:r>
                        <a:rPr lang="en-US" sz="1600" dirty="0" smtClean="0"/>
                        <a:t>Query Features</a:t>
                      </a:r>
                      <a:endParaRPr lang="en-US" sz="1600" dirty="0"/>
                    </a:p>
                  </a:txBody>
                  <a:tcPr anchor="ctr"/>
                </a:tc>
                <a:tc>
                  <a:txBody>
                    <a:bodyPr/>
                    <a:lstStyle/>
                    <a:p>
                      <a:pPr algn="ctr"/>
                      <a:r>
                        <a:rPr lang="en-US" sz="1600" baseline="0" dirty="0" smtClean="0"/>
                        <a:t>SQL</a:t>
                      </a:r>
                      <a:endParaRPr lang="en-US" sz="1600" dirty="0"/>
                    </a:p>
                  </a:txBody>
                  <a:tcPr anchor="ctr"/>
                </a:tc>
                <a:tc>
                  <a:txBody>
                    <a:bodyPr/>
                    <a:lstStyle/>
                    <a:p>
                      <a:pPr algn="ctr"/>
                      <a:r>
                        <a:rPr lang="en-US" sz="1600" baseline="0" dirty="0" smtClean="0"/>
                        <a:t>N1QL</a:t>
                      </a:r>
                      <a:endParaRPr lang="en-US" sz="1600" dirty="0"/>
                    </a:p>
                  </a:txBody>
                  <a:tcPr anchor="ctr"/>
                </a:tc>
              </a:tr>
              <a:tr h="696364">
                <a:tc>
                  <a:txBody>
                    <a:bodyPr/>
                    <a:lstStyle/>
                    <a:p>
                      <a:r>
                        <a:rPr lang="en-US" sz="1600" b="1" dirty="0" smtClean="0"/>
                        <a:t>Statements</a:t>
                      </a:r>
                      <a:endParaRPr lang="en-US" sz="1600" b="1" dirty="0"/>
                    </a:p>
                  </a:txBody>
                  <a:tcPr anchor="ctr"/>
                </a:tc>
                <a:tc>
                  <a:txBody>
                    <a:bodyPr/>
                    <a:lstStyle/>
                    <a:p>
                      <a:pPr marL="285750" indent="-285750">
                        <a:buFont typeface="Wingdings" charset="2"/>
                        <a:buChar char="§"/>
                      </a:pPr>
                      <a:r>
                        <a:rPr lang="en-US" sz="1600" dirty="0" smtClean="0"/>
                        <a:t>SELECT, INSERT, UPDATE, DELETE, MERGE</a:t>
                      </a:r>
                    </a:p>
                  </a:txBody>
                  <a:tcPr anchor="ctr"/>
                </a:tc>
                <a:tc>
                  <a:txBody>
                    <a:bodyPr/>
                    <a:lstStyle/>
                    <a:p>
                      <a:pPr marL="285750" marR="0" indent="-285750" algn="l" defTabSz="914400" rtl="0" eaLnBrk="1" fontAlgn="auto" latinLnBrk="0" hangingPunct="1">
                        <a:lnSpc>
                          <a:spcPct val="100000"/>
                        </a:lnSpc>
                        <a:spcBef>
                          <a:spcPts val="0"/>
                        </a:spcBef>
                        <a:spcAft>
                          <a:spcPts val="0"/>
                        </a:spcAft>
                        <a:buClrTx/>
                        <a:buSzTx/>
                        <a:buFont typeface="Wingdings" charset="2"/>
                        <a:buChar char="§"/>
                        <a:tabLst/>
                        <a:defRPr/>
                      </a:pPr>
                      <a:r>
                        <a:rPr lang="en-US" sz="1600" baseline="0" dirty="0" smtClean="0"/>
                        <a:t>SELECT, INSERT, UPDATE, DELETE, MERGE</a:t>
                      </a:r>
                    </a:p>
                  </a:txBody>
                  <a:tcPr anchor="ctr"/>
                </a:tc>
              </a:tr>
              <a:tr h="914400">
                <a:tc>
                  <a:txBody>
                    <a:bodyPr/>
                    <a:lstStyle/>
                    <a:p>
                      <a:r>
                        <a:rPr lang="en-US" sz="1600" b="1" dirty="0" smtClean="0"/>
                        <a:t>Query</a:t>
                      </a:r>
                      <a:r>
                        <a:rPr lang="en-US" sz="1600" b="1" baseline="0" dirty="0" smtClean="0"/>
                        <a:t> Operations</a:t>
                      </a:r>
                      <a:endParaRPr lang="en-US" sz="1600" b="1" dirty="0"/>
                    </a:p>
                  </a:txBody>
                  <a:tcPr anchor="ctr"/>
                </a:tc>
                <a:tc>
                  <a:txBody>
                    <a:bodyPr/>
                    <a:lstStyle/>
                    <a:p>
                      <a:pPr marL="285750" indent="-285750">
                        <a:buFont typeface="Wingdings" charset="2"/>
                        <a:buChar char="§"/>
                      </a:pPr>
                      <a:r>
                        <a:rPr lang="en-US" sz="1600" dirty="0" smtClean="0"/>
                        <a:t>Select,</a:t>
                      </a:r>
                      <a:r>
                        <a:rPr lang="en-US" sz="1600" baseline="0" dirty="0" smtClean="0"/>
                        <a:t> Join, Project, </a:t>
                      </a:r>
                      <a:r>
                        <a:rPr lang="en-US" sz="1600" baseline="0" dirty="0" err="1" smtClean="0"/>
                        <a:t>Subqueries</a:t>
                      </a:r>
                      <a:endParaRPr lang="en-US" sz="1600" baseline="0" dirty="0" smtClean="0"/>
                    </a:p>
                    <a:p>
                      <a:pPr marL="285750" indent="-285750">
                        <a:buFont typeface="Wingdings" charset="2"/>
                        <a:buChar char="§"/>
                      </a:pPr>
                      <a:r>
                        <a:rPr lang="en-US" sz="1600" baseline="0" dirty="0" smtClean="0"/>
                        <a:t>Strict Schema  </a:t>
                      </a:r>
                    </a:p>
                    <a:p>
                      <a:pPr marL="285750" indent="-285750">
                        <a:buFont typeface="Wingdings" charset="2"/>
                        <a:buChar char="§"/>
                      </a:pPr>
                      <a:r>
                        <a:rPr lang="en-US" sz="1600" baseline="0" dirty="0" smtClean="0"/>
                        <a:t>Strict Type checking</a:t>
                      </a:r>
                      <a:endParaRPr lang="en-US" sz="1600" dirty="0" smtClean="0"/>
                    </a:p>
                  </a:txBody>
                  <a:tcPr anchor="ctr"/>
                </a:tc>
                <a:tc>
                  <a:txBody>
                    <a:bodyPr/>
                    <a:lstStyle/>
                    <a:p>
                      <a:pPr marL="285750" marR="0" indent="-285750" algn="l" defTabSz="914400" rtl="0" eaLnBrk="1" fontAlgn="auto" latinLnBrk="0" hangingPunct="1">
                        <a:lnSpc>
                          <a:spcPct val="100000"/>
                        </a:lnSpc>
                        <a:spcBef>
                          <a:spcPts val="0"/>
                        </a:spcBef>
                        <a:spcAft>
                          <a:spcPts val="0"/>
                        </a:spcAft>
                        <a:buClrTx/>
                        <a:buSzTx/>
                        <a:buFont typeface="Wingdings" charset="2"/>
                        <a:buChar char="§"/>
                        <a:tabLst/>
                        <a:defRPr/>
                      </a:pPr>
                      <a:r>
                        <a:rPr lang="en-US" sz="1600" baseline="0" dirty="0" smtClean="0">
                          <a:solidFill>
                            <a:srgbClr val="1E1C1C"/>
                          </a:solidFill>
                        </a:rPr>
                        <a:t>Select, Join, Project, </a:t>
                      </a:r>
                      <a:r>
                        <a:rPr lang="en-US" sz="1600" baseline="0" dirty="0" err="1" smtClean="0">
                          <a:solidFill>
                            <a:srgbClr val="1E1C1C"/>
                          </a:solidFill>
                        </a:rPr>
                        <a:t>Subqueries</a:t>
                      </a:r>
                      <a:endParaRPr lang="en-US" sz="1600" baseline="0" dirty="0" smtClean="0">
                        <a:solidFill>
                          <a:srgbClr val="1E1C1C"/>
                        </a:solidFill>
                      </a:endParaRPr>
                    </a:p>
                    <a:p>
                      <a:pPr marL="285750" marR="0" indent="-285750" algn="l" defTabSz="914400" rtl="0" eaLnBrk="1" fontAlgn="auto" latinLnBrk="0" hangingPunct="1">
                        <a:lnSpc>
                          <a:spcPct val="100000"/>
                        </a:lnSpc>
                        <a:spcBef>
                          <a:spcPts val="0"/>
                        </a:spcBef>
                        <a:spcAft>
                          <a:spcPts val="0"/>
                        </a:spcAft>
                        <a:buClrTx/>
                        <a:buSzTx/>
                        <a:buFont typeface="Wingdings" charset="2"/>
                        <a:buChar char="ü"/>
                        <a:tabLst/>
                        <a:defRPr/>
                      </a:pPr>
                      <a:r>
                        <a:rPr lang="en-US" sz="1600" baseline="0" dirty="0" smtClean="0">
                          <a:solidFill>
                            <a:srgbClr val="1E1C1C"/>
                          </a:solidFill>
                        </a:rPr>
                        <a:t>Nest &amp; </a:t>
                      </a:r>
                      <a:r>
                        <a:rPr lang="en-US" sz="1600" baseline="0" dirty="0" err="1" smtClean="0">
                          <a:solidFill>
                            <a:srgbClr val="1E1C1C"/>
                          </a:solidFill>
                        </a:rPr>
                        <a:t>Unnest</a:t>
                      </a:r>
                      <a:endParaRPr lang="en-US" sz="1600" baseline="0" dirty="0" smtClean="0">
                        <a:solidFill>
                          <a:srgbClr val="1E1C1C"/>
                        </a:solidFill>
                      </a:endParaRPr>
                    </a:p>
                    <a:p>
                      <a:pPr marL="285750" marR="0" indent="-285750" algn="l" defTabSz="914400" rtl="0" eaLnBrk="1" fontAlgn="auto" latinLnBrk="0" hangingPunct="1">
                        <a:lnSpc>
                          <a:spcPct val="100000"/>
                        </a:lnSpc>
                        <a:spcBef>
                          <a:spcPts val="0"/>
                        </a:spcBef>
                        <a:spcAft>
                          <a:spcPts val="0"/>
                        </a:spcAft>
                        <a:buClrTx/>
                        <a:buSzTx/>
                        <a:buFont typeface="Wingdings" charset="2"/>
                        <a:buChar char="ü"/>
                        <a:tabLst/>
                        <a:defRPr/>
                      </a:pPr>
                      <a:r>
                        <a:rPr lang="en-US" sz="1600" baseline="0" dirty="0" smtClean="0">
                          <a:solidFill>
                            <a:srgbClr val="1E1C1C"/>
                          </a:solidFill>
                        </a:rPr>
                        <a:t>Look Ma! No Type Mismatch Errors!</a:t>
                      </a:r>
                    </a:p>
                    <a:p>
                      <a:pPr marL="285750" marR="0" indent="-285750" algn="l" defTabSz="914400" rtl="0" eaLnBrk="1" fontAlgn="auto" latinLnBrk="0" hangingPunct="1">
                        <a:lnSpc>
                          <a:spcPct val="100000"/>
                        </a:lnSpc>
                        <a:spcBef>
                          <a:spcPts val="0"/>
                        </a:spcBef>
                        <a:spcAft>
                          <a:spcPts val="0"/>
                        </a:spcAft>
                        <a:buClrTx/>
                        <a:buSzTx/>
                        <a:buFont typeface="Wingdings" charset="2"/>
                        <a:buChar char="§"/>
                        <a:tabLst/>
                        <a:defRPr/>
                      </a:pPr>
                      <a:r>
                        <a:rPr lang="en-US" sz="1600" baseline="0" dirty="0" smtClean="0">
                          <a:solidFill>
                            <a:srgbClr val="1E1C1C"/>
                          </a:solidFill>
                        </a:rPr>
                        <a:t>JSON keys act as columns</a:t>
                      </a:r>
                    </a:p>
                  </a:txBody>
                  <a:tcPr anchor="ctr"/>
                </a:tc>
              </a:tr>
              <a:tr h="448254">
                <a:tc>
                  <a:txBody>
                    <a:bodyPr/>
                    <a:lstStyle/>
                    <a:p>
                      <a:r>
                        <a:rPr lang="en-US" sz="1600" b="1" dirty="0" smtClean="0"/>
                        <a:t>Schema</a:t>
                      </a:r>
                      <a:endParaRPr lang="en-US" sz="1600" b="1" dirty="0"/>
                    </a:p>
                  </a:txBody>
                  <a:tcPr anchor="ctr"/>
                </a:tc>
                <a:tc>
                  <a:txBody>
                    <a:bodyPr/>
                    <a:lstStyle/>
                    <a:p>
                      <a:pPr marL="342900" indent="-342900">
                        <a:buFont typeface="Wingdings" charset="2"/>
                        <a:buChar char="§"/>
                      </a:pPr>
                      <a:r>
                        <a:rPr lang="en-US" sz="1600" dirty="0" smtClean="0"/>
                        <a:t>Predetermined Columns</a:t>
                      </a:r>
                    </a:p>
                  </a:txBody>
                  <a:tcPr anchor="ctr"/>
                </a:tc>
                <a:tc>
                  <a:txBody>
                    <a:bodyPr/>
                    <a:lstStyle/>
                    <a:p>
                      <a:pPr marL="342900" marR="0" indent="-342900" algn="l" defTabSz="914400" rtl="0" eaLnBrk="1" fontAlgn="auto" latinLnBrk="0" hangingPunct="1">
                        <a:lnSpc>
                          <a:spcPct val="100000"/>
                        </a:lnSpc>
                        <a:spcBef>
                          <a:spcPts val="0"/>
                        </a:spcBef>
                        <a:spcAft>
                          <a:spcPts val="0"/>
                        </a:spcAft>
                        <a:buClrTx/>
                        <a:buSzTx/>
                        <a:buFont typeface="Wingdings" charset="2"/>
                        <a:buChar char="ü"/>
                        <a:tabLst/>
                        <a:defRPr/>
                      </a:pPr>
                      <a:r>
                        <a:rPr lang="en-US" sz="1600" b="0" dirty="0" smtClean="0">
                          <a:solidFill>
                            <a:schemeClr val="tx1"/>
                          </a:solidFill>
                        </a:rPr>
                        <a:t>Fully addressable</a:t>
                      </a:r>
                      <a:r>
                        <a:rPr lang="en-US" sz="1600" b="0" baseline="0" dirty="0" smtClean="0">
                          <a:solidFill>
                            <a:schemeClr val="tx1"/>
                          </a:solidFill>
                        </a:rPr>
                        <a:t> JSON</a:t>
                      </a:r>
                      <a:endParaRPr lang="en-US" sz="1600" b="0" dirty="0" smtClean="0">
                        <a:solidFill>
                          <a:schemeClr val="tx1"/>
                        </a:solidFill>
                      </a:endParaRPr>
                    </a:p>
                    <a:p>
                      <a:pPr marL="342900" marR="0" indent="-342900" algn="l" defTabSz="914400" rtl="0" eaLnBrk="1" fontAlgn="auto" latinLnBrk="0" hangingPunct="1">
                        <a:lnSpc>
                          <a:spcPct val="100000"/>
                        </a:lnSpc>
                        <a:spcBef>
                          <a:spcPts val="0"/>
                        </a:spcBef>
                        <a:spcAft>
                          <a:spcPts val="0"/>
                        </a:spcAft>
                        <a:buClrTx/>
                        <a:buSzTx/>
                        <a:buFont typeface="Wingdings" charset="2"/>
                        <a:buChar char="ü"/>
                        <a:tabLst/>
                        <a:defRPr/>
                      </a:pPr>
                      <a:r>
                        <a:rPr lang="en-US" sz="1600" b="0" dirty="0" smtClean="0">
                          <a:solidFill>
                            <a:schemeClr val="tx1"/>
                          </a:solidFill>
                        </a:rPr>
                        <a:t>Flexible document</a:t>
                      </a:r>
                      <a:r>
                        <a:rPr lang="en-US" sz="1600" b="0" baseline="0" dirty="0" smtClean="0">
                          <a:solidFill>
                            <a:schemeClr val="tx1"/>
                          </a:solidFill>
                        </a:rPr>
                        <a:t> structure</a:t>
                      </a:r>
                      <a:endParaRPr lang="en-US" sz="1600" b="0" dirty="0" smtClean="0">
                        <a:solidFill>
                          <a:schemeClr val="tx1"/>
                        </a:solidFill>
                      </a:endParaRPr>
                    </a:p>
                  </a:txBody>
                  <a:tcPr anchor="ctr"/>
                </a:tc>
              </a:tr>
              <a:tr h="563880">
                <a:tc>
                  <a:txBody>
                    <a:bodyPr/>
                    <a:lstStyle/>
                    <a:p>
                      <a:r>
                        <a:rPr lang="en-US" sz="1600" b="1" dirty="0" smtClean="0"/>
                        <a:t>Data Types</a:t>
                      </a:r>
                      <a:endParaRPr lang="en-US" sz="1600" b="1" dirty="0"/>
                    </a:p>
                  </a:txBody>
                  <a:tcPr anchor="ctr"/>
                </a:tc>
                <a:tc>
                  <a:txBody>
                    <a:bodyPr/>
                    <a:lstStyle/>
                    <a:p>
                      <a:pPr marL="285750" indent="-285750">
                        <a:lnSpc>
                          <a:spcPct val="100000"/>
                        </a:lnSpc>
                        <a:buFont typeface="Wingdings" charset="2"/>
                        <a:buChar char="§"/>
                      </a:pPr>
                      <a:r>
                        <a:rPr lang="en-US" sz="1600" baseline="0" dirty="0" smtClean="0"/>
                        <a:t>SQL Data </a:t>
                      </a:r>
                      <a:r>
                        <a:rPr lang="en-US" sz="1600" baseline="0" dirty="0" smtClean="0"/>
                        <a:t>types</a:t>
                      </a:r>
                    </a:p>
                    <a:p>
                      <a:pPr marL="285750" indent="-285750">
                        <a:lnSpc>
                          <a:spcPct val="100000"/>
                        </a:lnSpc>
                        <a:buFont typeface="Wingdings" charset="2"/>
                        <a:buChar char="§"/>
                      </a:pPr>
                      <a:r>
                        <a:rPr lang="en-US" sz="1600" baseline="0" dirty="0" smtClean="0"/>
                        <a:t>Conversion Functions</a:t>
                      </a:r>
                      <a:endParaRPr lang="en-US" sz="1600" baseline="0" dirty="0" smtClean="0"/>
                    </a:p>
                  </a:txBody>
                  <a:tcPr anchor="ctr"/>
                </a:tc>
                <a:tc>
                  <a:txBody>
                    <a:bodyPr/>
                    <a:lstStyle/>
                    <a:p>
                      <a:pPr marL="342900" marR="0" indent="-342900" algn="l" defTabSz="914400" rtl="0" eaLnBrk="1" fontAlgn="auto" latinLnBrk="0" hangingPunct="1">
                        <a:lnSpc>
                          <a:spcPct val="100000"/>
                        </a:lnSpc>
                        <a:spcBef>
                          <a:spcPts val="0"/>
                        </a:spcBef>
                        <a:spcAft>
                          <a:spcPts val="0"/>
                        </a:spcAft>
                        <a:buClrTx/>
                        <a:buSzTx/>
                        <a:buFont typeface="Wingdings" charset="2"/>
                        <a:buChar char="§"/>
                        <a:tabLst/>
                        <a:defRPr/>
                      </a:pPr>
                      <a:r>
                        <a:rPr lang="en-US" sz="1600" baseline="0" dirty="0" smtClean="0"/>
                        <a:t>JSON Data types</a:t>
                      </a:r>
                    </a:p>
                    <a:p>
                      <a:pPr marL="342900" marR="0" indent="-342900" algn="l" defTabSz="914400" rtl="0" eaLnBrk="1" fontAlgn="auto" latinLnBrk="0" hangingPunct="1">
                        <a:lnSpc>
                          <a:spcPct val="100000"/>
                        </a:lnSpc>
                        <a:spcBef>
                          <a:spcPts val="0"/>
                        </a:spcBef>
                        <a:spcAft>
                          <a:spcPts val="0"/>
                        </a:spcAft>
                        <a:buClrTx/>
                        <a:buSzTx/>
                        <a:buFont typeface="Wingdings" charset="2"/>
                        <a:buChar char="§"/>
                        <a:tabLst/>
                        <a:defRPr/>
                      </a:pPr>
                      <a:r>
                        <a:rPr lang="en-US" sz="1600" baseline="0" dirty="0" smtClean="0"/>
                        <a:t>Conversion </a:t>
                      </a:r>
                      <a:r>
                        <a:rPr lang="en-US" sz="1600" baseline="0" dirty="0" smtClean="0"/>
                        <a:t>Functions</a:t>
                      </a:r>
                    </a:p>
                  </a:txBody>
                  <a:tcPr anchor="ctr"/>
                </a:tc>
              </a:tr>
              <a:tr h="727569">
                <a:tc>
                  <a:txBody>
                    <a:bodyPr/>
                    <a:lstStyle/>
                    <a:p>
                      <a:r>
                        <a:rPr lang="en-US" sz="1600" b="1" dirty="0" smtClean="0"/>
                        <a:t>Query Processing</a:t>
                      </a:r>
                      <a:endParaRPr lang="en-US" sz="1600" b="1" dirty="0"/>
                    </a:p>
                  </a:txBody>
                  <a:tcPr anchor="ctr"/>
                </a:tc>
                <a:tc>
                  <a:txBody>
                    <a:bodyPr/>
                    <a:lstStyle/>
                    <a:p>
                      <a:pPr marL="285750" indent="-285750">
                        <a:lnSpc>
                          <a:spcPct val="100000"/>
                        </a:lnSpc>
                        <a:buFont typeface="Wingdings" charset="2"/>
                        <a:buChar char="§"/>
                      </a:pPr>
                      <a:endParaRPr lang="en-US" sz="1600" baseline="0" dirty="0" smtClean="0"/>
                    </a:p>
                    <a:p>
                      <a:pPr marL="285750" indent="-285750">
                        <a:lnSpc>
                          <a:spcPct val="100000"/>
                        </a:lnSpc>
                        <a:buFont typeface="Wingdings" charset="2"/>
                        <a:buChar char="§"/>
                      </a:pPr>
                      <a:r>
                        <a:rPr lang="en-US" sz="1600" baseline="0" dirty="0" smtClean="0"/>
                        <a:t>INPUT: </a:t>
                      </a:r>
                      <a:r>
                        <a:rPr lang="en-US" sz="1600" baseline="0" dirty="0" smtClean="0"/>
                        <a:t>Sets of Tuples</a:t>
                      </a:r>
                      <a:endParaRPr lang="en-US" sz="1600" baseline="0" dirty="0" smtClean="0"/>
                    </a:p>
                    <a:p>
                      <a:pPr marL="285750" indent="-285750">
                        <a:lnSpc>
                          <a:spcPct val="100000"/>
                        </a:lnSpc>
                        <a:buFont typeface="Wingdings" charset="2"/>
                        <a:buChar char="§"/>
                      </a:pPr>
                      <a:r>
                        <a:rPr lang="en-US" sz="1600" baseline="0" dirty="0" smtClean="0"/>
                        <a:t>OUPUT: </a:t>
                      </a:r>
                      <a:r>
                        <a:rPr lang="en-US" sz="1600" baseline="0" dirty="0" smtClean="0"/>
                        <a:t>Set of Tuples</a:t>
                      </a:r>
                      <a:endParaRPr lang="en-US" sz="1600" baseline="0" dirty="0" smtClean="0"/>
                    </a:p>
                    <a:p>
                      <a:pPr marL="285750" indent="-285750">
                        <a:lnSpc>
                          <a:spcPct val="100000"/>
                        </a:lnSpc>
                        <a:buFont typeface="Wingdings" charset="2"/>
                        <a:buChar char="§"/>
                      </a:pPr>
                      <a:endParaRPr lang="en-US" sz="1600" baseline="0" dirty="0" smtClean="0"/>
                    </a:p>
                  </a:txBody>
                  <a:tcPr anchor="ctr"/>
                </a:tc>
                <a:tc>
                  <a:txBody>
                    <a:bodyPr/>
                    <a:lstStyle/>
                    <a:p>
                      <a:pPr marL="342900" marR="0" indent="-342900" algn="l" defTabSz="914400" rtl="0" eaLnBrk="1" fontAlgn="auto" latinLnBrk="0" hangingPunct="1">
                        <a:lnSpc>
                          <a:spcPct val="100000"/>
                        </a:lnSpc>
                        <a:spcBef>
                          <a:spcPts val="0"/>
                        </a:spcBef>
                        <a:spcAft>
                          <a:spcPts val="0"/>
                        </a:spcAft>
                        <a:buClrTx/>
                        <a:buSzTx/>
                        <a:buFont typeface="Wingdings" charset="2"/>
                        <a:buChar char="§"/>
                        <a:tabLst/>
                        <a:defRPr/>
                      </a:pPr>
                      <a:r>
                        <a:rPr lang="en-US" sz="1600" baseline="0" dirty="0" smtClean="0"/>
                        <a:t>INPUT: </a:t>
                      </a:r>
                      <a:r>
                        <a:rPr lang="en-US" sz="1600" baseline="0" dirty="0" smtClean="0"/>
                        <a:t>Sets of JSON</a:t>
                      </a:r>
                      <a:endParaRPr lang="en-US" sz="1600" baseline="0" dirty="0" smtClean="0"/>
                    </a:p>
                    <a:p>
                      <a:pPr marL="342900" marR="0" indent="-342900" algn="l" defTabSz="914400" rtl="0" eaLnBrk="1" fontAlgn="auto" latinLnBrk="0" hangingPunct="1">
                        <a:lnSpc>
                          <a:spcPct val="100000"/>
                        </a:lnSpc>
                        <a:spcBef>
                          <a:spcPts val="0"/>
                        </a:spcBef>
                        <a:spcAft>
                          <a:spcPts val="0"/>
                        </a:spcAft>
                        <a:buClrTx/>
                        <a:buSzTx/>
                        <a:buFont typeface="Wingdings" charset="2"/>
                        <a:buChar char="§"/>
                        <a:tabLst/>
                        <a:defRPr/>
                      </a:pPr>
                      <a:r>
                        <a:rPr lang="en-US" sz="1600" baseline="0" dirty="0" smtClean="0"/>
                        <a:t>OUTPUT: </a:t>
                      </a:r>
                      <a:r>
                        <a:rPr lang="en-US" sz="1600" baseline="0" dirty="0" smtClean="0"/>
                        <a:t>Set of JSON</a:t>
                      </a:r>
                      <a:endParaRPr lang="en-US" sz="1600" baseline="0" dirty="0" smtClean="0"/>
                    </a:p>
                  </a:txBody>
                  <a:tcPr anchor="ctr"/>
                </a:tc>
              </a:tr>
            </a:tbl>
          </a:graphicData>
        </a:graphic>
      </p:graphicFrame>
    </p:spTree>
    <p:extLst>
      <p:ext uri="{BB962C8B-B14F-4D97-AF65-F5344CB8AC3E}">
        <p14:creationId xmlns:p14="http://schemas.microsoft.com/office/powerpoint/2010/main" val="1367763847"/>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0700" y="1556327"/>
            <a:ext cx="7772400" cy="1102519"/>
          </a:xfrm>
        </p:spPr>
        <p:txBody>
          <a:bodyPr/>
          <a:lstStyle/>
          <a:p>
            <a:r>
              <a:rPr lang="en-US" dirty="0" smtClean="0"/>
              <a:t>Java APIs</a:t>
            </a:r>
            <a:endParaRPr lang="en-US" dirty="0"/>
          </a:p>
        </p:txBody>
      </p:sp>
    </p:spTree>
    <p:extLst>
      <p:ext uri="{BB962C8B-B14F-4D97-AF65-F5344CB8AC3E}">
        <p14:creationId xmlns:p14="http://schemas.microsoft.com/office/powerpoint/2010/main" val="3779762979"/>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Java APIs</a:t>
            </a:r>
            <a:endParaRPr lang="en-US" dirty="0"/>
          </a:p>
        </p:txBody>
      </p:sp>
      <p:sp>
        <p:nvSpPr>
          <p:cNvPr id="3" name="Content Placeholder 2"/>
          <p:cNvSpPr>
            <a:spLocks noGrp="1"/>
          </p:cNvSpPr>
          <p:nvPr>
            <p:ph idx="1"/>
          </p:nvPr>
        </p:nvSpPr>
        <p:spPr>
          <a:xfrm>
            <a:off x="400522" y="1003817"/>
            <a:ext cx="8007739" cy="3428483"/>
          </a:xfrm>
        </p:spPr>
        <p:txBody>
          <a:bodyPr/>
          <a:lstStyle/>
          <a:p>
            <a:pPr>
              <a:lnSpc>
                <a:spcPct val="130000"/>
              </a:lnSpc>
            </a:pPr>
            <a:r>
              <a:rPr lang="en-US" sz="2800" b="1" dirty="0" smtClean="0"/>
              <a:t>Standard JDBC driver (JDBC 4.0 and 4.1)</a:t>
            </a:r>
          </a:p>
          <a:p>
            <a:pPr lvl="1">
              <a:lnSpc>
                <a:spcPct val="130000"/>
              </a:lnSpc>
            </a:pPr>
            <a:r>
              <a:rPr lang="en-US" sz="2800" b="1" dirty="0" smtClean="0"/>
              <a:t> Also, standard ODBC Driver</a:t>
            </a:r>
            <a:endParaRPr lang="en-US" sz="2800" b="1" dirty="0" smtClean="0"/>
          </a:p>
          <a:p>
            <a:pPr>
              <a:lnSpc>
                <a:spcPct val="130000"/>
              </a:lnSpc>
            </a:pPr>
            <a:r>
              <a:rPr lang="en-US" sz="2800" b="1" dirty="0" smtClean="0"/>
              <a:t>JDBC/JSON </a:t>
            </a:r>
            <a:r>
              <a:rPr lang="en-US" sz="2800" b="1" dirty="0" smtClean="0"/>
              <a:t>driver  </a:t>
            </a:r>
          </a:p>
          <a:p>
            <a:pPr lvl="1">
              <a:lnSpc>
                <a:spcPct val="130000"/>
              </a:lnSpc>
            </a:pPr>
            <a:r>
              <a:rPr lang="en-US" sz="2600" b="1" dirty="0" smtClean="0"/>
              <a:t>Extends JDBC for JSON</a:t>
            </a:r>
            <a:endParaRPr lang="en-US" sz="2600" b="1" dirty="0" smtClean="0"/>
          </a:p>
          <a:p>
            <a:pPr>
              <a:lnSpc>
                <a:spcPct val="130000"/>
              </a:lnSpc>
            </a:pPr>
            <a:r>
              <a:rPr lang="en-US" sz="2800" b="1" dirty="0" smtClean="0"/>
              <a:t>SDKs with Custom Query APIs</a:t>
            </a:r>
            <a:endParaRPr lang="en-US" sz="2800" dirty="0" smtClean="0"/>
          </a:p>
        </p:txBody>
      </p:sp>
    </p:spTree>
    <p:extLst>
      <p:ext uri="{BB962C8B-B14F-4D97-AF65-F5344CB8AC3E}">
        <p14:creationId xmlns:p14="http://schemas.microsoft.com/office/powerpoint/2010/main" val="1069820311"/>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9596" y="-15974"/>
            <a:ext cx="7242816" cy="523220"/>
          </a:xfrm>
          <a:prstGeom prst="rect">
            <a:avLst/>
          </a:prstGeom>
          <a:noFill/>
        </p:spPr>
        <p:txBody>
          <a:bodyPr wrap="square" rtlCol="0">
            <a:spAutoFit/>
          </a:bodyPr>
          <a:lstStyle/>
          <a:p>
            <a:r>
              <a:rPr lang="en-CA" sz="2800" b="1" dirty="0" smtClean="0">
                <a:latin typeface="Optima LT Std DemiBold" panose="020B0602050508020304" pitchFamily="34" charset="0"/>
                <a:ea typeface="+mj-ea"/>
                <a:cs typeface="+mj-cs"/>
              </a:rPr>
              <a:t>JDBC </a:t>
            </a:r>
            <a:r>
              <a:rPr lang="en-CA" sz="2800" b="1" dirty="0" smtClean="0">
                <a:latin typeface="Optima LT Std DemiBold" panose="020B0602050508020304" pitchFamily="34" charset="0"/>
                <a:ea typeface="+mj-ea"/>
                <a:cs typeface="+mj-cs"/>
              </a:rPr>
              <a:t>Driver</a:t>
            </a:r>
            <a:endParaRPr lang="en-CA" sz="2800" b="1" dirty="0">
              <a:latin typeface="Optima LT Std DemiBold" panose="020B0602050508020304" pitchFamily="34" charset="0"/>
              <a:ea typeface="+mj-ea"/>
              <a:cs typeface="+mj-cs"/>
            </a:endParaRPr>
          </a:p>
        </p:txBody>
      </p:sp>
      <p:sp>
        <p:nvSpPr>
          <p:cNvPr id="5" name="Content Placeholder 2"/>
          <p:cNvSpPr>
            <a:spLocks noGrp="1"/>
          </p:cNvSpPr>
          <p:nvPr>
            <p:ph idx="1"/>
          </p:nvPr>
        </p:nvSpPr>
        <p:spPr>
          <a:xfrm>
            <a:off x="177196" y="754611"/>
            <a:ext cx="4471004" cy="3512589"/>
          </a:xfrm>
        </p:spPr>
        <p:txBody>
          <a:bodyPr/>
          <a:lstStyle/>
          <a:p>
            <a:pPr marL="669401" lvl="1" indent="-342900"/>
            <a:r>
              <a:rPr lang="en-CA" sz="2400" dirty="0" smtClean="0"/>
              <a:t>JDBC </a:t>
            </a:r>
            <a:r>
              <a:rPr lang="en-CA" sz="2400" dirty="0"/>
              <a:t>4.0 and </a:t>
            </a:r>
            <a:r>
              <a:rPr lang="en-CA" sz="2400" dirty="0" smtClean="0"/>
              <a:t>4.1</a:t>
            </a:r>
          </a:p>
          <a:p>
            <a:pPr marL="669401" lvl="1" indent="-342900"/>
            <a:r>
              <a:rPr lang="en-CA" sz="2400" dirty="0"/>
              <a:t>Build an application which can query using SQL or N1QL </a:t>
            </a:r>
            <a:endParaRPr lang="en-CA" sz="2400" dirty="0" smtClean="0"/>
          </a:p>
          <a:p>
            <a:pPr marL="669401" lvl="1" indent="-342900"/>
            <a:r>
              <a:rPr lang="en-CA" sz="2400" dirty="0" smtClean="0"/>
              <a:t>Allow </a:t>
            </a:r>
            <a:r>
              <a:rPr lang="en-CA" sz="2400" dirty="0"/>
              <a:t>easy access to </a:t>
            </a:r>
            <a:r>
              <a:rPr lang="en-CA" sz="2400" dirty="0" err="1" smtClean="0"/>
              <a:t>NoSQL</a:t>
            </a:r>
            <a:r>
              <a:rPr lang="en-CA" sz="2400" dirty="0" smtClean="0"/>
              <a:t> data from BI </a:t>
            </a:r>
            <a:r>
              <a:rPr lang="en-CA" sz="2400" dirty="0"/>
              <a:t>and ETL tools, as well as your own </a:t>
            </a:r>
            <a:r>
              <a:rPr lang="en-CA" sz="2400" dirty="0" smtClean="0"/>
              <a:t>applications</a:t>
            </a:r>
          </a:p>
        </p:txBody>
      </p:sp>
      <p:pic>
        <p:nvPicPr>
          <p:cNvPr id="6" name="Picture 5"/>
          <p:cNvPicPr>
            <a:picLocks noChangeAspect="1"/>
          </p:cNvPicPr>
          <p:nvPr/>
        </p:nvPicPr>
        <p:blipFill>
          <a:blip r:embed="rId2"/>
          <a:stretch>
            <a:fillRect/>
          </a:stretch>
        </p:blipFill>
        <p:spPr>
          <a:xfrm>
            <a:off x="4876552" y="507246"/>
            <a:ext cx="3432460" cy="3658940"/>
          </a:xfrm>
          <a:prstGeom prst="rect">
            <a:avLst/>
          </a:prstGeom>
        </p:spPr>
      </p:pic>
      <p:sp>
        <p:nvSpPr>
          <p:cNvPr id="8" name="Rounded Rectangle 7"/>
          <p:cNvSpPr/>
          <p:nvPr/>
        </p:nvSpPr>
        <p:spPr>
          <a:xfrm>
            <a:off x="5067300" y="1409700"/>
            <a:ext cx="2857500" cy="508000"/>
          </a:xfrm>
          <a:prstGeom prst="round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t>JDBC Interface</a:t>
            </a:r>
            <a:endParaRPr lang="en-US" sz="1600" b="1" dirty="0"/>
          </a:p>
        </p:txBody>
      </p:sp>
    </p:spTree>
    <p:extLst>
      <p:ext uri="{BB962C8B-B14F-4D97-AF65-F5344CB8AC3E}">
        <p14:creationId xmlns:p14="http://schemas.microsoft.com/office/powerpoint/2010/main" val="1525115001"/>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98157" y="47334"/>
            <a:ext cx="7998595" cy="537337"/>
          </a:xfrm>
        </p:spPr>
        <p:txBody>
          <a:bodyPr/>
          <a:lstStyle/>
          <a:p>
            <a:r>
              <a:rPr lang="en-US" dirty="0" smtClean="0"/>
              <a:t>Conversion between ANSI SQL and N1QL/JSON</a:t>
            </a:r>
            <a:endParaRPr lang="en-US" dirty="0"/>
          </a:p>
        </p:txBody>
      </p:sp>
      <p:sp>
        <p:nvSpPr>
          <p:cNvPr id="5" name="Content Placeholder 2"/>
          <p:cNvSpPr txBox="1">
            <a:spLocks/>
          </p:cNvSpPr>
          <p:nvPr/>
        </p:nvSpPr>
        <p:spPr>
          <a:xfrm>
            <a:off x="5406628" y="1275234"/>
            <a:ext cx="3610372" cy="3334866"/>
          </a:xfrm>
          <a:prstGeom prst="rect">
            <a:avLst/>
          </a:prstGeom>
        </p:spPr>
        <p:txBody>
          <a:bodyPr lIns="57118" tIns="28559" rIns="57118" bIns="28559"/>
          <a:lstStyle>
            <a:lvl1pPr marL="342900" indent="-342900" algn="l" defTabSz="457200" rtl="0" eaLnBrk="1" latinLnBrk="0" hangingPunct="1">
              <a:spcBef>
                <a:spcPct val="20000"/>
              </a:spcBef>
              <a:buClr>
                <a:schemeClr val="accent4"/>
              </a:buClr>
              <a:buFont typeface="Lucida Grande"/>
              <a:buChar char="+"/>
              <a:defRPr sz="3200" kern="1200">
                <a:solidFill>
                  <a:schemeClr val="tx1"/>
                </a:solidFill>
                <a:latin typeface="+mn-lt"/>
                <a:ea typeface="+mn-ea"/>
                <a:cs typeface="+mn-cs"/>
              </a:defRPr>
            </a:lvl1pPr>
            <a:lvl2pPr marL="742950" indent="-285750" algn="l" defTabSz="457200" rtl="0" eaLnBrk="1" latinLnBrk="0" hangingPunct="1">
              <a:spcBef>
                <a:spcPct val="20000"/>
              </a:spcBef>
              <a:buClr>
                <a:schemeClr val="accent4"/>
              </a:buClr>
              <a:buFont typeface="Lucida Grande"/>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Clr>
                <a:schemeClr val="accent4"/>
              </a:buClr>
              <a:buFont typeface="Lucida Grande"/>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Clr>
                <a:schemeClr val="accent4"/>
              </a:buClr>
              <a:buFont typeface="Lucida Grande"/>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Clr>
                <a:schemeClr val="accent4"/>
              </a:buClr>
              <a:buFont typeface="Lucida Grande"/>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defRPr/>
            </a:pPr>
            <a:r>
              <a:rPr lang="en-US" sz="1800" b="1" dirty="0" err="1">
                <a:latin typeface="+mj-lt"/>
                <a:cs typeface="Gill Sans"/>
              </a:rPr>
              <a:t>Simba</a:t>
            </a:r>
            <a:r>
              <a:rPr lang="en-US" sz="1800" b="1" dirty="0">
                <a:latin typeface="+mj-lt"/>
                <a:cs typeface="Gill Sans"/>
              </a:rPr>
              <a:t> Couchbase </a:t>
            </a:r>
            <a:r>
              <a:rPr lang="en-US" sz="1800" b="1" dirty="0" smtClean="0">
                <a:latin typeface="+mj-lt"/>
                <a:cs typeface="Gill Sans"/>
              </a:rPr>
              <a:t>JDBC Driver</a:t>
            </a:r>
            <a:endParaRPr lang="en-US" sz="1800" b="1" dirty="0">
              <a:latin typeface="+mj-lt"/>
              <a:cs typeface="Gill Sans"/>
            </a:endParaRPr>
          </a:p>
          <a:p>
            <a:pPr>
              <a:buFont typeface="Wingdings" charset="2"/>
              <a:buChar char=""/>
              <a:defRPr/>
            </a:pPr>
            <a:r>
              <a:rPr lang="en-US" sz="1600" dirty="0">
                <a:latin typeface="+mj-lt"/>
                <a:cs typeface="Gill Sans Light"/>
              </a:rPr>
              <a:t>Allows users to infer or define schemas on schema-less JSON data</a:t>
            </a:r>
          </a:p>
          <a:p>
            <a:pPr>
              <a:buFont typeface="Wingdings" charset="2"/>
              <a:buChar char=""/>
              <a:defRPr/>
            </a:pPr>
            <a:r>
              <a:rPr lang="en-US" sz="1600" dirty="0">
                <a:latin typeface="+mj-lt"/>
                <a:cs typeface="Gill Sans Light"/>
              </a:rPr>
              <a:t>Converts JSON data to relational data</a:t>
            </a:r>
          </a:p>
          <a:p>
            <a:pPr>
              <a:buFont typeface="Wingdings" charset="2"/>
              <a:buChar char=""/>
              <a:defRPr/>
            </a:pPr>
            <a:r>
              <a:rPr lang="en-US" sz="1600" dirty="0">
                <a:latin typeface="+mj-lt"/>
                <a:cs typeface="Gill Sans Light"/>
              </a:rPr>
              <a:t>Based on </a:t>
            </a:r>
            <a:r>
              <a:rPr lang="en-US" sz="1600" dirty="0" smtClean="0">
                <a:latin typeface="+mj-lt"/>
                <a:cs typeface="Gill Sans Light"/>
              </a:rPr>
              <a:t>JDBC 4.0 and 4.1 Standard</a:t>
            </a:r>
            <a:endParaRPr lang="en-US" sz="1600" dirty="0">
              <a:latin typeface="+mj-lt"/>
              <a:cs typeface="Gill Sans Light"/>
            </a:endParaRPr>
          </a:p>
          <a:p>
            <a:pPr>
              <a:buFont typeface="Wingdings" charset="2"/>
              <a:buChar char=""/>
              <a:defRPr/>
            </a:pPr>
            <a:r>
              <a:rPr lang="en-US" sz="1600" dirty="0">
                <a:latin typeface="+mj-lt"/>
                <a:cs typeface="Gill Sans Light"/>
              </a:rPr>
              <a:t>Full 64-bit and 32-bit support</a:t>
            </a:r>
          </a:p>
          <a:p>
            <a:pPr>
              <a:buFont typeface="Wingdings" charset="2"/>
              <a:buChar char=""/>
              <a:defRPr/>
            </a:pPr>
            <a:r>
              <a:rPr lang="en-US" sz="1600" dirty="0">
                <a:latin typeface="+mj-lt"/>
                <a:cs typeface="Gill Sans Light"/>
              </a:rPr>
              <a:t>Full SQL &amp; N1QL support</a:t>
            </a:r>
          </a:p>
          <a:p>
            <a:pPr>
              <a:buFont typeface="Wingdings" charset="2"/>
              <a:buChar char=""/>
              <a:defRPr/>
            </a:pPr>
            <a:r>
              <a:rPr lang="en-US" sz="1600" dirty="0">
                <a:latin typeface="+mj-lt"/>
                <a:cs typeface="Gill Sans Light"/>
              </a:rPr>
              <a:t>Comprehensive </a:t>
            </a:r>
            <a:r>
              <a:rPr lang="en-US" sz="1600" dirty="0" err="1">
                <a:latin typeface="+mj-lt"/>
                <a:cs typeface="Gill Sans Light"/>
              </a:rPr>
              <a:t>unicode</a:t>
            </a:r>
            <a:r>
              <a:rPr lang="en-US" sz="1600" dirty="0">
                <a:latin typeface="+mj-lt"/>
                <a:cs typeface="Gill Sans Light"/>
              </a:rPr>
              <a:t> support</a:t>
            </a:r>
          </a:p>
          <a:p>
            <a:pPr>
              <a:buFont typeface="Wingdings" charset="2"/>
              <a:buChar char=""/>
              <a:defRPr/>
            </a:pPr>
            <a:endParaRPr lang="en-US" sz="1600" dirty="0">
              <a:latin typeface="Gill Sans Light"/>
              <a:cs typeface="Gill Sans Light"/>
            </a:endParaRPr>
          </a:p>
          <a:p>
            <a:pPr>
              <a:buFont typeface="Wingdings" charset="2"/>
              <a:buChar char=""/>
              <a:defRPr/>
            </a:pPr>
            <a:endParaRPr lang="en-US" sz="1600" dirty="0">
              <a:latin typeface="Gill Sans Light"/>
              <a:cs typeface="Gill Sans Light"/>
            </a:endParaRPr>
          </a:p>
          <a:p>
            <a:pPr>
              <a:buFont typeface="Wingdings" charset="2"/>
              <a:buChar char=""/>
              <a:defRPr/>
            </a:pPr>
            <a:endParaRPr lang="en-US" sz="1600" dirty="0"/>
          </a:p>
          <a:p>
            <a:pPr>
              <a:buFont typeface="Wingdings" charset="2"/>
              <a:buChar char=""/>
              <a:defRPr/>
            </a:pPr>
            <a:endParaRPr lang="en-US" sz="1600" dirty="0"/>
          </a:p>
          <a:p>
            <a:pPr>
              <a:buFont typeface="Wingdings" charset="2"/>
              <a:buChar char=""/>
              <a:defRPr/>
            </a:pPr>
            <a:endParaRPr lang="en-US" sz="1600" dirty="0"/>
          </a:p>
          <a:p>
            <a:pPr marL="0" indent="0">
              <a:buNone/>
              <a:defRPr/>
            </a:pPr>
            <a:endParaRPr lang="en-US" sz="1600" dirty="0"/>
          </a:p>
        </p:txBody>
      </p:sp>
      <p:grpSp>
        <p:nvGrpSpPr>
          <p:cNvPr id="6" name="Group 5"/>
          <p:cNvGrpSpPr>
            <a:grpSpLocks/>
          </p:cNvGrpSpPr>
          <p:nvPr/>
        </p:nvGrpSpPr>
        <p:grpSpPr bwMode="auto">
          <a:xfrm>
            <a:off x="261876" y="1083995"/>
            <a:ext cx="4856647" cy="3635214"/>
            <a:chOff x="2717802" y="1203322"/>
            <a:chExt cx="4329279" cy="3192120"/>
          </a:xfrm>
        </p:grpSpPr>
        <p:sp>
          <p:nvSpPr>
            <p:cNvPr id="7" name="Rectangle 6"/>
            <p:cNvSpPr/>
            <p:nvPr/>
          </p:nvSpPr>
          <p:spPr>
            <a:xfrm>
              <a:off x="3107734" y="1534384"/>
              <a:ext cx="3496041" cy="2861058"/>
            </a:xfrm>
            <a:prstGeom prst="rect">
              <a:avLst/>
            </a:pr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000"/>
            </a:p>
          </p:txBody>
        </p:sp>
        <p:sp>
          <p:nvSpPr>
            <p:cNvPr id="8" name="Title 1"/>
            <p:cNvSpPr txBox="1">
              <a:spLocks/>
            </p:cNvSpPr>
            <p:nvPr/>
          </p:nvSpPr>
          <p:spPr bwMode="auto">
            <a:xfrm>
              <a:off x="3894677" y="1203322"/>
              <a:ext cx="1887478" cy="382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sz="3600">
                  <a:solidFill>
                    <a:schemeClr val="tx1"/>
                  </a:solidFill>
                  <a:latin typeface="Arial Black" charset="0"/>
                  <a:ea typeface="ＭＳ Ｐゴシック" charset="0"/>
                  <a:cs typeface="ＭＳ Ｐゴシック" charset="0"/>
                </a:defRPr>
              </a:lvl1pPr>
              <a:lvl2pPr defTabSz="457200">
                <a:defRPr sz="2400">
                  <a:solidFill>
                    <a:schemeClr val="tx1"/>
                  </a:solidFill>
                  <a:latin typeface="Arial" charset="0"/>
                  <a:ea typeface="ＭＳ Ｐゴシック" charset="0"/>
                </a:defRPr>
              </a:lvl2pPr>
              <a:lvl3pPr defTabSz="457200">
                <a:defRPr sz="2400">
                  <a:solidFill>
                    <a:schemeClr val="tx1"/>
                  </a:solidFill>
                  <a:latin typeface="Arial" charset="0"/>
                  <a:ea typeface="ＭＳ Ｐゴシック" charset="0"/>
                </a:defRPr>
              </a:lvl3pPr>
              <a:lvl4pPr defTabSz="457200">
                <a:defRPr sz="2000">
                  <a:solidFill>
                    <a:schemeClr val="tx1"/>
                  </a:solidFill>
                  <a:latin typeface="Arial" charset="0"/>
                  <a:ea typeface="ＭＳ Ｐゴシック" charset="0"/>
                </a:defRPr>
              </a:lvl4pPr>
              <a:lvl5pPr defTabSz="457200">
                <a:defRPr sz="2000">
                  <a:solidFill>
                    <a:schemeClr val="tx1"/>
                  </a:solidFill>
                  <a:latin typeface="Arial" charset="0"/>
                  <a:ea typeface="ＭＳ Ｐゴシック" charset="0"/>
                </a:defRPr>
              </a:lvl5pPr>
              <a:lvl6pPr marL="1666875" indent="619125" defTabSz="457200" eaLnBrk="0" fontAlgn="base" hangingPunct="0">
                <a:lnSpc>
                  <a:spcPct val="90000"/>
                </a:lnSpc>
                <a:spcBef>
                  <a:spcPts val="600"/>
                </a:spcBef>
                <a:spcAft>
                  <a:spcPct val="0"/>
                </a:spcAft>
                <a:buSzPct val="90000"/>
                <a:buFont typeface="Arial" charset="0"/>
                <a:defRPr sz="2000">
                  <a:solidFill>
                    <a:schemeClr val="tx1"/>
                  </a:solidFill>
                  <a:latin typeface="Arial" charset="0"/>
                  <a:ea typeface="ＭＳ Ｐゴシック" charset="0"/>
                </a:defRPr>
              </a:lvl6pPr>
              <a:lvl7pPr marL="2124075" indent="619125" defTabSz="457200" eaLnBrk="0" fontAlgn="base" hangingPunct="0">
                <a:lnSpc>
                  <a:spcPct val="90000"/>
                </a:lnSpc>
                <a:spcBef>
                  <a:spcPts val="600"/>
                </a:spcBef>
                <a:spcAft>
                  <a:spcPct val="0"/>
                </a:spcAft>
                <a:buSzPct val="90000"/>
                <a:buFont typeface="Arial" charset="0"/>
                <a:defRPr sz="2000">
                  <a:solidFill>
                    <a:schemeClr val="tx1"/>
                  </a:solidFill>
                  <a:latin typeface="Arial" charset="0"/>
                  <a:ea typeface="ＭＳ Ｐゴシック" charset="0"/>
                </a:defRPr>
              </a:lvl7pPr>
              <a:lvl8pPr marL="2581275" indent="619125" defTabSz="457200" eaLnBrk="0" fontAlgn="base" hangingPunct="0">
                <a:lnSpc>
                  <a:spcPct val="90000"/>
                </a:lnSpc>
                <a:spcBef>
                  <a:spcPts val="600"/>
                </a:spcBef>
                <a:spcAft>
                  <a:spcPct val="0"/>
                </a:spcAft>
                <a:buSzPct val="90000"/>
                <a:buFont typeface="Arial" charset="0"/>
                <a:defRPr sz="2000">
                  <a:solidFill>
                    <a:schemeClr val="tx1"/>
                  </a:solidFill>
                  <a:latin typeface="Arial" charset="0"/>
                  <a:ea typeface="ＭＳ Ｐゴシック" charset="0"/>
                </a:defRPr>
              </a:lvl8pPr>
              <a:lvl9pPr marL="3038475" indent="619125" defTabSz="457200" eaLnBrk="0" fontAlgn="base" hangingPunct="0">
                <a:lnSpc>
                  <a:spcPct val="90000"/>
                </a:lnSpc>
                <a:spcBef>
                  <a:spcPts val="600"/>
                </a:spcBef>
                <a:spcAft>
                  <a:spcPct val="0"/>
                </a:spcAft>
                <a:buSzPct val="90000"/>
                <a:buFont typeface="Arial" charset="0"/>
                <a:defRPr sz="2000">
                  <a:solidFill>
                    <a:schemeClr val="tx1"/>
                  </a:solidFill>
                  <a:latin typeface="Arial" charset="0"/>
                  <a:ea typeface="ＭＳ Ｐゴシック" charset="0"/>
                </a:defRPr>
              </a:lvl9pPr>
            </a:lstStyle>
            <a:p>
              <a:r>
                <a:rPr lang="en-US" sz="1100" dirty="0" smtClean="0"/>
                <a:t>JDBC Driver</a:t>
              </a:r>
              <a:endParaRPr lang="en-US" sz="1100" dirty="0"/>
            </a:p>
          </p:txBody>
        </p:sp>
        <p:sp>
          <p:nvSpPr>
            <p:cNvPr id="9" name="Pentagon 8"/>
            <p:cNvSpPr/>
            <p:nvPr/>
          </p:nvSpPr>
          <p:spPr>
            <a:xfrm>
              <a:off x="2717802" y="2654619"/>
              <a:ext cx="4329279" cy="561950"/>
            </a:xfrm>
            <a:prstGeom prst="homePlate">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 name="Rounded Rectangle 9"/>
            <p:cNvSpPr/>
            <p:nvPr/>
          </p:nvSpPr>
          <p:spPr>
            <a:xfrm rot="16200000">
              <a:off x="3061338" y="2696432"/>
              <a:ext cx="2487239" cy="558952"/>
            </a:xfrm>
            <a:prstGeom prst="roundRect">
              <a:avLst>
                <a:gd name="adj" fmla="val 10215"/>
              </a:avLst>
            </a:prstGeom>
            <a:solidFill>
              <a:schemeClr val="bg1">
                <a:lumMod val="5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smtClean="0"/>
                <a:t>JDBC  Interface</a:t>
              </a:r>
              <a:endParaRPr lang="en-US" dirty="0"/>
            </a:p>
          </p:txBody>
        </p:sp>
        <p:sp>
          <p:nvSpPr>
            <p:cNvPr id="11" name="Rounded Rectangle 10"/>
            <p:cNvSpPr/>
            <p:nvPr/>
          </p:nvSpPr>
          <p:spPr>
            <a:xfrm rot="16200000">
              <a:off x="3773000" y="2692767"/>
              <a:ext cx="2487239" cy="558952"/>
            </a:xfrm>
            <a:prstGeom prst="roundRect">
              <a:avLst>
                <a:gd name="adj" fmla="val 10215"/>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t>Driver Implementation</a:t>
              </a:r>
            </a:p>
          </p:txBody>
        </p:sp>
        <p:sp>
          <p:nvSpPr>
            <p:cNvPr id="12" name="Title 1"/>
            <p:cNvSpPr txBox="1">
              <a:spLocks/>
            </p:cNvSpPr>
            <p:nvPr/>
          </p:nvSpPr>
          <p:spPr bwMode="auto">
            <a:xfrm>
              <a:off x="3107292" y="3249663"/>
              <a:ext cx="973655" cy="382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sz="3600">
                  <a:solidFill>
                    <a:schemeClr val="tx1"/>
                  </a:solidFill>
                  <a:latin typeface="Arial Black" charset="0"/>
                  <a:ea typeface="ＭＳ Ｐゴシック" charset="0"/>
                  <a:cs typeface="ＭＳ Ｐゴシック" charset="0"/>
                </a:defRPr>
              </a:lvl1pPr>
              <a:lvl2pPr defTabSz="457200">
                <a:defRPr sz="2400">
                  <a:solidFill>
                    <a:schemeClr val="tx1"/>
                  </a:solidFill>
                  <a:latin typeface="Arial" charset="0"/>
                  <a:ea typeface="ＭＳ Ｐゴシック" charset="0"/>
                </a:defRPr>
              </a:lvl2pPr>
              <a:lvl3pPr defTabSz="457200">
                <a:defRPr sz="2400">
                  <a:solidFill>
                    <a:schemeClr val="tx1"/>
                  </a:solidFill>
                  <a:latin typeface="Arial" charset="0"/>
                  <a:ea typeface="ＭＳ Ｐゴシック" charset="0"/>
                </a:defRPr>
              </a:lvl3pPr>
              <a:lvl4pPr defTabSz="457200">
                <a:defRPr sz="2000">
                  <a:solidFill>
                    <a:schemeClr val="tx1"/>
                  </a:solidFill>
                  <a:latin typeface="Arial" charset="0"/>
                  <a:ea typeface="ＭＳ Ｐゴシック" charset="0"/>
                </a:defRPr>
              </a:lvl4pPr>
              <a:lvl5pPr defTabSz="457200">
                <a:defRPr sz="2000">
                  <a:solidFill>
                    <a:schemeClr val="tx1"/>
                  </a:solidFill>
                  <a:latin typeface="Arial" charset="0"/>
                  <a:ea typeface="ＭＳ Ｐゴシック" charset="0"/>
                </a:defRPr>
              </a:lvl5pPr>
              <a:lvl6pPr marL="1666875" indent="619125" defTabSz="457200" eaLnBrk="0" fontAlgn="base" hangingPunct="0">
                <a:lnSpc>
                  <a:spcPct val="90000"/>
                </a:lnSpc>
                <a:spcBef>
                  <a:spcPts val="600"/>
                </a:spcBef>
                <a:spcAft>
                  <a:spcPct val="0"/>
                </a:spcAft>
                <a:buSzPct val="90000"/>
                <a:buFont typeface="Arial" charset="0"/>
                <a:defRPr sz="2000">
                  <a:solidFill>
                    <a:schemeClr val="tx1"/>
                  </a:solidFill>
                  <a:latin typeface="Arial" charset="0"/>
                  <a:ea typeface="ＭＳ Ｐゴシック" charset="0"/>
                </a:defRPr>
              </a:lvl6pPr>
              <a:lvl7pPr marL="2124075" indent="619125" defTabSz="457200" eaLnBrk="0" fontAlgn="base" hangingPunct="0">
                <a:lnSpc>
                  <a:spcPct val="90000"/>
                </a:lnSpc>
                <a:spcBef>
                  <a:spcPts val="600"/>
                </a:spcBef>
                <a:spcAft>
                  <a:spcPct val="0"/>
                </a:spcAft>
                <a:buSzPct val="90000"/>
                <a:buFont typeface="Arial" charset="0"/>
                <a:defRPr sz="2000">
                  <a:solidFill>
                    <a:schemeClr val="tx1"/>
                  </a:solidFill>
                  <a:latin typeface="Arial" charset="0"/>
                  <a:ea typeface="ＭＳ Ｐゴシック" charset="0"/>
                </a:defRPr>
              </a:lvl7pPr>
              <a:lvl8pPr marL="2581275" indent="619125" defTabSz="457200" eaLnBrk="0" fontAlgn="base" hangingPunct="0">
                <a:lnSpc>
                  <a:spcPct val="90000"/>
                </a:lnSpc>
                <a:spcBef>
                  <a:spcPts val="600"/>
                </a:spcBef>
                <a:spcAft>
                  <a:spcPct val="0"/>
                </a:spcAft>
                <a:buSzPct val="90000"/>
                <a:buFont typeface="Arial" charset="0"/>
                <a:defRPr sz="2000">
                  <a:solidFill>
                    <a:schemeClr val="tx1"/>
                  </a:solidFill>
                  <a:latin typeface="Arial" charset="0"/>
                  <a:ea typeface="ＭＳ Ｐゴシック" charset="0"/>
                </a:defRPr>
              </a:lvl8pPr>
              <a:lvl9pPr marL="3038475" indent="619125" defTabSz="457200" eaLnBrk="0" fontAlgn="base" hangingPunct="0">
                <a:lnSpc>
                  <a:spcPct val="90000"/>
                </a:lnSpc>
                <a:spcBef>
                  <a:spcPts val="600"/>
                </a:spcBef>
                <a:spcAft>
                  <a:spcPct val="0"/>
                </a:spcAft>
                <a:buSzPct val="90000"/>
                <a:buFont typeface="Arial" charset="0"/>
                <a:defRPr sz="2000">
                  <a:solidFill>
                    <a:schemeClr val="tx1"/>
                  </a:solidFill>
                  <a:latin typeface="Arial" charset="0"/>
                  <a:ea typeface="ＭＳ Ｐゴシック" charset="0"/>
                </a:defRPr>
              </a:lvl9pPr>
            </a:lstStyle>
            <a:p>
              <a:r>
                <a:rPr lang="en-US" sz="1100">
                  <a:latin typeface="Gill Sans Light" charset="0"/>
                  <a:cs typeface="Gill Sans Light" charset="0"/>
                </a:rPr>
                <a:t>SQL-92</a:t>
              </a:r>
            </a:p>
          </p:txBody>
        </p:sp>
        <p:sp>
          <p:nvSpPr>
            <p:cNvPr id="13" name="Title 1"/>
            <p:cNvSpPr txBox="1">
              <a:spLocks/>
            </p:cNvSpPr>
            <p:nvPr/>
          </p:nvSpPr>
          <p:spPr bwMode="auto">
            <a:xfrm>
              <a:off x="5527172" y="3301105"/>
              <a:ext cx="1382866" cy="809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sz="3600">
                  <a:solidFill>
                    <a:schemeClr val="tx1"/>
                  </a:solidFill>
                  <a:latin typeface="Arial Black" charset="0"/>
                  <a:ea typeface="ＭＳ Ｐゴシック" charset="0"/>
                  <a:cs typeface="ＭＳ Ｐゴシック" charset="0"/>
                </a:defRPr>
              </a:lvl1pPr>
              <a:lvl2pPr defTabSz="457200">
                <a:defRPr sz="2400">
                  <a:solidFill>
                    <a:schemeClr val="tx1"/>
                  </a:solidFill>
                  <a:latin typeface="Arial" charset="0"/>
                  <a:ea typeface="ＭＳ Ｐゴシック" charset="0"/>
                </a:defRPr>
              </a:lvl2pPr>
              <a:lvl3pPr defTabSz="457200">
                <a:defRPr sz="2400">
                  <a:solidFill>
                    <a:schemeClr val="tx1"/>
                  </a:solidFill>
                  <a:latin typeface="Arial" charset="0"/>
                  <a:ea typeface="ＭＳ Ｐゴシック" charset="0"/>
                </a:defRPr>
              </a:lvl3pPr>
              <a:lvl4pPr defTabSz="457200">
                <a:defRPr sz="2000">
                  <a:solidFill>
                    <a:schemeClr val="tx1"/>
                  </a:solidFill>
                  <a:latin typeface="Arial" charset="0"/>
                  <a:ea typeface="ＭＳ Ｐゴシック" charset="0"/>
                </a:defRPr>
              </a:lvl4pPr>
              <a:lvl5pPr defTabSz="457200">
                <a:defRPr sz="2000">
                  <a:solidFill>
                    <a:schemeClr val="tx1"/>
                  </a:solidFill>
                  <a:latin typeface="Arial" charset="0"/>
                  <a:ea typeface="ＭＳ Ｐゴシック" charset="0"/>
                </a:defRPr>
              </a:lvl5pPr>
              <a:lvl6pPr marL="1666875" indent="619125" defTabSz="457200" eaLnBrk="0" fontAlgn="base" hangingPunct="0">
                <a:lnSpc>
                  <a:spcPct val="90000"/>
                </a:lnSpc>
                <a:spcBef>
                  <a:spcPts val="600"/>
                </a:spcBef>
                <a:spcAft>
                  <a:spcPct val="0"/>
                </a:spcAft>
                <a:buSzPct val="90000"/>
                <a:buFont typeface="Arial" charset="0"/>
                <a:defRPr sz="2000">
                  <a:solidFill>
                    <a:schemeClr val="tx1"/>
                  </a:solidFill>
                  <a:latin typeface="Arial" charset="0"/>
                  <a:ea typeface="ＭＳ Ｐゴシック" charset="0"/>
                </a:defRPr>
              </a:lvl6pPr>
              <a:lvl7pPr marL="2124075" indent="619125" defTabSz="457200" eaLnBrk="0" fontAlgn="base" hangingPunct="0">
                <a:lnSpc>
                  <a:spcPct val="90000"/>
                </a:lnSpc>
                <a:spcBef>
                  <a:spcPts val="600"/>
                </a:spcBef>
                <a:spcAft>
                  <a:spcPct val="0"/>
                </a:spcAft>
                <a:buSzPct val="90000"/>
                <a:buFont typeface="Arial" charset="0"/>
                <a:defRPr sz="2000">
                  <a:solidFill>
                    <a:schemeClr val="tx1"/>
                  </a:solidFill>
                  <a:latin typeface="Arial" charset="0"/>
                  <a:ea typeface="ＭＳ Ｐゴシック" charset="0"/>
                </a:defRPr>
              </a:lvl7pPr>
              <a:lvl8pPr marL="2581275" indent="619125" defTabSz="457200" eaLnBrk="0" fontAlgn="base" hangingPunct="0">
                <a:lnSpc>
                  <a:spcPct val="90000"/>
                </a:lnSpc>
                <a:spcBef>
                  <a:spcPts val="600"/>
                </a:spcBef>
                <a:spcAft>
                  <a:spcPct val="0"/>
                </a:spcAft>
                <a:buSzPct val="90000"/>
                <a:buFont typeface="Arial" charset="0"/>
                <a:defRPr sz="2000">
                  <a:solidFill>
                    <a:schemeClr val="tx1"/>
                  </a:solidFill>
                  <a:latin typeface="Arial" charset="0"/>
                  <a:ea typeface="ＭＳ Ｐゴシック" charset="0"/>
                </a:defRPr>
              </a:lvl8pPr>
              <a:lvl9pPr marL="3038475" indent="619125" defTabSz="457200" eaLnBrk="0" fontAlgn="base" hangingPunct="0">
                <a:lnSpc>
                  <a:spcPct val="90000"/>
                </a:lnSpc>
                <a:spcBef>
                  <a:spcPts val="600"/>
                </a:spcBef>
                <a:spcAft>
                  <a:spcPct val="0"/>
                </a:spcAft>
                <a:buSzPct val="90000"/>
                <a:buFont typeface="Arial" charset="0"/>
                <a:defRPr sz="2000">
                  <a:solidFill>
                    <a:schemeClr val="tx1"/>
                  </a:solidFill>
                  <a:latin typeface="Arial" charset="0"/>
                  <a:ea typeface="ＭＳ Ｐゴシック" charset="0"/>
                </a:defRPr>
              </a:lvl9pPr>
            </a:lstStyle>
            <a:p>
              <a:r>
                <a:rPr lang="en-US" sz="1100">
                  <a:latin typeface="Gill Sans Light" charset="0"/>
                  <a:cs typeface="Gill Sans Light" charset="0"/>
                </a:rPr>
                <a:t>N1QL</a:t>
              </a:r>
            </a:p>
          </p:txBody>
        </p:sp>
        <p:pic>
          <p:nvPicPr>
            <p:cNvPr id="14" name="Picture 14" descr="20060117-simb0117b.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12998" y="1836340"/>
              <a:ext cx="1094240" cy="355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336708544"/>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457200" y="771550"/>
            <a:ext cx="8229600" cy="3744415"/>
          </a:xfrm>
        </p:spPr>
        <p:txBody>
          <a:bodyPr/>
          <a:lstStyle/>
          <a:p>
            <a:pPr marL="122437" indent="0">
              <a:spcBef>
                <a:spcPts val="0"/>
              </a:spcBef>
              <a:buNone/>
            </a:pPr>
            <a:r>
              <a:rPr lang="en-CA" sz="1800" dirty="0">
                <a:latin typeface="Courier New" panose="02070309020205020404" pitchFamily="49" charset="0"/>
                <a:cs typeface="Courier New" panose="02070309020205020404" pitchFamily="49" charset="0"/>
              </a:rPr>
              <a:t>import </a:t>
            </a:r>
            <a:r>
              <a:rPr lang="en-CA" sz="1800" dirty="0" err="1">
                <a:latin typeface="Courier New" panose="02070309020205020404" pitchFamily="49" charset="0"/>
                <a:cs typeface="Courier New" panose="02070309020205020404" pitchFamily="49" charset="0"/>
              </a:rPr>
              <a:t>java.sql</a:t>
            </a:r>
            <a:r>
              <a:rPr lang="en-CA" sz="1800" dirty="0" smtClean="0">
                <a:latin typeface="Courier New" panose="02070309020205020404" pitchFamily="49" charset="0"/>
                <a:cs typeface="Courier New" panose="02070309020205020404" pitchFamily="49" charset="0"/>
              </a:rPr>
              <a:t>.*;</a:t>
            </a:r>
            <a:endParaRPr lang="en-CA" sz="1800" dirty="0">
              <a:latin typeface="Courier New" panose="02070309020205020404" pitchFamily="49" charset="0"/>
              <a:cs typeface="Courier New" panose="02070309020205020404" pitchFamily="49" charset="0"/>
            </a:endParaRPr>
          </a:p>
          <a:p>
            <a:pPr marL="122437" indent="0">
              <a:spcBef>
                <a:spcPts val="0"/>
              </a:spcBef>
              <a:buNone/>
            </a:pPr>
            <a:r>
              <a:rPr lang="en-CA" sz="1800" dirty="0">
                <a:latin typeface="Courier New" panose="02070309020205020404" pitchFamily="49" charset="0"/>
                <a:cs typeface="Courier New" panose="02070309020205020404" pitchFamily="49" charset="0"/>
              </a:rPr>
              <a:t>import </a:t>
            </a:r>
            <a:r>
              <a:rPr lang="en-CA" sz="1800" dirty="0" err="1" smtClean="0">
                <a:latin typeface="Courier New" panose="02070309020205020404" pitchFamily="49" charset="0"/>
                <a:cs typeface="Courier New" panose="02070309020205020404" pitchFamily="49" charset="0"/>
              </a:rPr>
              <a:t>java.util</a:t>
            </a:r>
            <a:r>
              <a:rPr lang="en-CA" sz="1800" dirty="0" smtClean="0">
                <a:latin typeface="Courier New" panose="02070309020205020404" pitchFamily="49" charset="0"/>
                <a:cs typeface="Courier New" panose="02070309020205020404" pitchFamily="49" charset="0"/>
              </a:rPr>
              <a:t>.*;</a:t>
            </a:r>
            <a:endParaRPr lang="en-CA" sz="1800" dirty="0">
              <a:latin typeface="Courier New" panose="02070309020205020404" pitchFamily="49" charset="0"/>
              <a:cs typeface="Courier New" panose="02070309020205020404" pitchFamily="49" charset="0"/>
            </a:endParaRPr>
          </a:p>
          <a:p>
            <a:pPr marL="122437" indent="0">
              <a:spcBef>
                <a:spcPts val="0"/>
              </a:spcBef>
              <a:buNone/>
            </a:pPr>
            <a:endParaRPr lang="en-CA" sz="1800" dirty="0">
              <a:latin typeface="Courier New" panose="02070309020205020404" pitchFamily="49" charset="0"/>
              <a:cs typeface="Courier New" panose="02070309020205020404" pitchFamily="49" charset="0"/>
            </a:endParaRPr>
          </a:p>
          <a:p>
            <a:pPr marL="122437" indent="0">
              <a:spcBef>
                <a:spcPts val="0"/>
              </a:spcBef>
              <a:buNone/>
            </a:pPr>
            <a:r>
              <a:rPr lang="en-CA" sz="1800" dirty="0">
                <a:latin typeface="Courier New" panose="02070309020205020404" pitchFamily="49" charset="0"/>
                <a:cs typeface="Courier New" panose="02070309020205020404" pitchFamily="49" charset="0"/>
              </a:rPr>
              <a:t>public class Demo {</a:t>
            </a:r>
          </a:p>
          <a:p>
            <a:pPr marL="122437" indent="0">
              <a:spcBef>
                <a:spcPts val="0"/>
              </a:spcBef>
              <a:buNone/>
            </a:pPr>
            <a:r>
              <a:rPr lang="en-CA" sz="1800" dirty="0">
                <a:latin typeface="Courier New" panose="02070309020205020404" pitchFamily="49" charset="0"/>
                <a:cs typeface="Courier New" panose="02070309020205020404" pitchFamily="49" charset="0"/>
              </a:rPr>
              <a:t> public static void main(String[] </a:t>
            </a:r>
            <a:r>
              <a:rPr lang="en-CA" sz="1800" dirty="0" err="1">
                <a:latin typeface="Courier New" panose="02070309020205020404" pitchFamily="49" charset="0"/>
                <a:cs typeface="Courier New" panose="02070309020205020404" pitchFamily="49" charset="0"/>
              </a:rPr>
              <a:t>args</a:t>
            </a:r>
            <a:r>
              <a:rPr lang="en-CA" sz="1800" dirty="0">
                <a:latin typeface="Courier New" panose="02070309020205020404" pitchFamily="49" charset="0"/>
                <a:cs typeface="Courier New" panose="02070309020205020404" pitchFamily="49" charset="0"/>
              </a:rPr>
              <a:t>) {</a:t>
            </a:r>
          </a:p>
          <a:p>
            <a:pPr marL="122437" indent="0">
              <a:spcBef>
                <a:spcPts val="0"/>
              </a:spcBef>
              <a:buNone/>
            </a:pPr>
            <a:r>
              <a:rPr lang="en-CA" sz="1800" dirty="0">
                <a:latin typeface="Courier New" panose="02070309020205020404" pitchFamily="49" charset="0"/>
                <a:cs typeface="Courier New" panose="02070309020205020404" pitchFamily="49" charset="0"/>
              </a:rPr>
              <a:t>  String </a:t>
            </a:r>
            <a:r>
              <a:rPr lang="en-CA" sz="1800" dirty="0" err="1">
                <a:latin typeface="Courier New" panose="02070309020205020404" pitchFamily="49" charset="0"/>
                <a:cs typeface="Courier New" panose="02070309020205020404" pitchFamily="49" charset="0"/>
              </a:rPr>
              <a:t>url</a:t>
            </a:r>
            <a:r>
              <a:rPr lang="en-CA" sz="1800" dirty="0">
                <a:latin typeface="Courier New" panose="02070309020205020404" pitchFamily="49" charset="0"/>
                <a:cs typeface="Courier New" panose="02070309020205020404" pitchFamily="49" charset="0"/>
              </a:rPr>
              <a:t> = "</a:t>
            </a:r>
            <a:r>
              <a:rPr lang="en-CA" sz="1800" b="1" dirty="0" err="1">
                <a:solidFill>
                  <a:srgbClr val="BE1523"/>
                </a:solidFill>
                <a:latin typeface="Courier New" panose="02070309020205020404" pitchFamily="49" charset="0"/>
                <a:cs typeface="Courier New" panose="02070309020205020404" pitchFamily="49" charset="0"/>
              </a:rPr>
              <a:t>jdbc:couchbase</a:t>
            </a:r>
            <a:r>
              <a:rPr lang="en-CA" sz="1800" b="1" dirty="0">
                <a:solidFill>
                  <a:srgbClr val="BE1523"/>
                </a:solidFill>
                <a:latin typeface="Courier New" panose="02070309020205020404" pitchFamily="49" charset="0"/>
                <a:cs typeface="Courier New" panose="02070309020205020404" pitchFamily="49" charset="0"/>
              </a:rPr>
              <a:t>:/</a:t>
            </a:r>
            <a:r>
              <a:rPr lang="en-CA" sz="1800" b="1" dirty="0" smtClean="0">
                <a:solidFill>
                  <a:srgbClr val="BE1523"/>
                </a:solidFill>
                <a:latin typeface="Courier New" panose="02070309020205020404" pitchFamily="49" charset="0"/>
                <a:cs typeface="Courier New" panose="02070309020205020404" pitchFamily="49" charset="0"/>
              </a:rPr>
              <a:t>/localhost:8093</a:t>
            </a:r>
            <a:r>
              <a:rPr lang="en-CA" sz="1800" dirty="0" smtClean="0">
                <a:latin typeface="Courier New" panose="02070309020205020404" pitchFamily="49" charset="0"/>
                <a:cs typeface="Courier New" panose="02070309020205020404" pitchFamily="49" charset="0"/>
              </a:rPr>
              <a:t>"</a:t>
            </a:r>
            <a:r>
              <a:rPr lang="en-CA" sz="1800" dirty="0">
                <a:latin typeface="Courier New" panose="02070309020205020404" pitchFamily="49" charset="0"/>
                <a:cs typeface="Courier New" panose="02070309020205020404" pitchFamily="49" charset="0"/>
              </a:rPr>
              <a:t>;</a:t>
            </a:r>
          </a:p>
          <a:p>
            <a:pPr marL="122437" indent="0">
              <a:spcBef>
                <a:spcPts val="0"/>
              </a:spcBef>
              <a:buNone/>
            </a:pPr>
            <a:r>
              <a:rPr lang="en-CA" sz="1800" dirty="0">
                <a:latin typeface="Courier New" panose="02070309020205020404" pitchFamily="49" charset="0"/>
                <a:cs typeface="Courier New" panose="02070309020205020404" pitchFamily="49" charset="0"/>
              </a:rPr>
              <a:t>   try </a:t>
            </a:r>
            <a:r>
              <a:rPr lang="en-CA" sz="1800" dirty="0" smtClean="0">
                <a:latin typeface="Courier New" panose="02070309020205020404" pitchFamily="49" charset="0"/>
                <a:cs typeface="Courier New" panose="02070309020205020404" pitchFamily="49" charset="0"/>
              </a:rPr>
              <a:t>{</a:t>
            </a:r>
          </a:p>
          <a:p>
            <a:pPr marL="122437" indent="0">
              <a:spcBef>
                <a:spcPts val="0"/>
              </a:spcBef>
              <a:buNone/>
            </a:pPr>
            <a:r>
              <a:rPr lang="en-CA" sz="1800" dirty="0" smtClean="0">
                <a:latin typeface="Courier New" panose="02070309020205020404" pitchFamily="49" charset="0"/>
                <a:cs typeface="Courier New" panose="02070309020205020404" pitchFamily="49" charset="0"/>
              </a:rPr>
              <a:t>    Connection conn = </a:t>
            </a:r>
            <a:r>
              <a:rPr lang="en-CA" sz="1800" b="1" dirty="0" err="1" smtClean="0">
                <a:solidFill>
                  <a:srgbClr val="BE1523"/>
                </a:solidFill>
                <a:latin typeface="Courier New" panose="02070309020205020404" pitchFamily="49" charset="0"/>
                <a:cs typeface="Courier New" panose="02070309020205020404" pitchFamily="49" charset="0"/>
              </a:rPr>
              <a:t>DriverManager.getConnection</a:t>
            </a:r>
            <a:r>
              <a:rPr lang="en-CA" sz="1800" b="1" dirty="0" smtClean="0">
                <a:solidFill>
                  <a:srgbClr val="BE1523"/>
                </a:solidFill>
                <a:latin typeface="Courier New" panose="02070309020205020404" pitchFamily="49" charset="0"/>
                <a:cs typeface="Courier New" panose="02070309020205020404" pitchFamily="49" charset="0"/>
              </a:rPr>
              <a:t>(</a:t>
            </a:r>
            <a:r>
              <a:rPr lang="en-CA" sz="1800" b="1" dirty="0" err="1" smtClean="0">
                <a:solidFill>
                  <a:srgbClr val="BE1523"/>
                </a:solidFill>
                <a:latin typeface="Courier New" panose="02070309020205020404" pitchFamily="49" charset="0"/>
                <a:cs typeface="Courier New" panose="02070309020205020404" pitchFamily="49" charset="0"/>
              </a:rPr>
              <a:t>url</a:t>
            </a:r>
            <a:r>
              <a:rPr lang="en-CA" sz="1800" b="1" dirty="0" smtClean="0">
                <a:solidFill>
                  <a:srgbClr val="BE1523"/>
                </a:solidFill>
                <a:latin typeface="Courier New" panose="02070309020205020404" pitchFamily="49" charset="0"/>
                <a:cs typeface="Courier New" panose="02070309020205020404" pitchFamily="49" charset="0"/>
              </a:rPr>
              <a:t>)</a:t>
            </a:r>
            <a:r>
              <a:rPr lang="en-CA" sz="1800" dirty="0" smtClean="0">
                <a:latin typeface="Courier New" panose="02070309020205020404" pitchFamily="49" charset="0"/>
                <a:cs typeface="Courier New" panose="02070309020205020404" pitchFamily="49" charset="0"/>
              </a:rPr>
              <a:t>;</a:t>
            </a:r>
            <a:endParaRPr lang="en-CA" sz="1800" dirty="0">
              <a:latin typeface="Courier New" panose="02070309020205020404" pitchFamily="49" charset="0"/>
              <a:cs typeface="Courier New" panose="02070309020205020404" pitchFamily="49" charset="0"/>
            </a:endParaRPr>
          </a:p>
          <a:p>
            <a:pPr marL="122437" indent="0">
              <a:spcBef>
                <a:spcPts val="0"/>
              </a:spcBef>
              <a:buNone/>
            </a:pPr>
            <a:r>
              <a:rPr lang="en-CA" sz="1800" dirty="0">
                <a:latin typeface="Courier New" panose="02070309020205020404" pitchFamily="49" charset="0"/>
                <a:cs typeface="Courier New" panose="02070309020205020404" pitchFamily="49" charset="0"/>
              </a:rPr>
              <a:t>    try </a:t>
            </a:r>
            <a:r>
              <a:rPr lang="en-CA" sz="1800" dirty="0" smtClean="0">
                <a:latin typeface="Courier New" panose="02070309020205020404" pitchFamily="49" charset="0"/>
                <a:cs typeface="Courier New" panose="02070309020205020404" pitchFamily="49" charset="0"/>
              </a:rPr>
              <a:t>{</a:t>
            </a:r>
          </a:p>
          <a:p>
            <a:pPr marL="122437" indent="0">
              <a:spcBef>
                <a:spcPts val="0"/>
              </a:spcBef>
              <a:buNone/>
            </a:pPr>
            <a:r>
              <a:rPr lang="en-CA" sz="1800" dirty="0">
                <a:latin typeface="Courier New" panose="02070309020205020404" pitchFamily="49" charset="0"/>
                <a:cs typeface="Courier New" panose="02070309020205020404" pitchFamily="49" charset="0"/>
              </a:rPr>
              <a:t>	</a:t>
            </a:r>
            <a:r>
              <a:rPr lang="en-CA" sz="1800" dirty="0" err="1" smtClean="0">
                <a:latin typeface="Courier New" panose="02070309020205020404" pitchFamily="49" charset="0"/>
                <a:cs typeface="Courier New" panose="02070309020205020404" pitchFamily="49" charset="0"/>
              </a:rPr>
              <a:t>System.out.println</a:t>
            </a:r>
            <a:r>
              <a:rPr lang="en-CA" sz="1800" dirty="0" smtClean="0">
                <a:latin typeface="Courier New" panose="02070309020205020404" pitchFamily="49" charset="0"/>
                <a:cs typeface="Courier New" panose="02070309020205020404" pitchFamily="49" charset="0"/>
              </a:rPr>
              <a:t>(</a:t>
            </a:r>
            <a:r>
              <a:rPr lang="en-CA" sz="1800" dirty="0">
                <a:latin typeface="Courier New" panose="02070309020205020404" pitchFamily="49" charset="0"/>
                <a:cs typeface="Courier New" panose="02070309020205020404" pitchFamily="49" charset="0"/>
              </a:rPr>
              <a:t>"</a:t>
            </a:r>
            <a:r>
              <a:rPr lang="en-CA" sz="1800" dirty="0" smtClean="0">
                <a:latin typeface="Courier New" panose="02070309020205020404" pitchFamily="49" charset="0"/>
                <a:cs typeface="Courier New" panose="02070309020205020404" pitchFamily="49" charset="0"/>
              </a:rPr>
              <a:t>Connection successful.");</a:t>
            </a:r>
          </a:p>
          <a:p>
            <a:pPr marL="122437" indent="0">
              <a:spcBef>
                <a:spcPts val="0"/>
              </a:spcBef>
              <a:buNone/>
            </a:pPr>
            <a:r>
              <a:rPr lang="en-CA" sz="1800" dirty="0">
                <a:latin typeface="Courier New" panose="02070309020205020404" pitchFamily="49" charset="0"/>
                <a:cs typeface="Courier New" panose="02070309020205020404" pitchFamily="49" charset="0"/>
              </a:rPr>
              <a:t> </a:t>
            </a:r>
            <a:r>
              <a:rPr lang="en-CA" sz="1800" dirty="0" smtClean="0">
                <a:latin typeface="Courier New" panose="02070309020205020404" pitchFamily="49" charset="0"/>
                <a:cs typeface="Courier New" panose="02070309020205020404" pitchFamily="49" charset="0"/>
              </a:rPr>
              <a:t>   } finally { </a:t>
            </a:r>
            <a:r>
              <a:rPr lang="en-CA" sz="1800" dirty="0" err="1" smtClean="0">
                <a:latin typeface="Courier New" panose="02070309020205020404" pitchFamily="49" charset="0"/>
                <a:cs typeface="Courier New" panose="02070309020205020404" pitchFamily="49" charset="0"/>
              </a:rPr>
              <a:t>conn.close</a:t>
            </a:r>
            <a:r>
              <a:rPr lang="en-CA" sz="1800" dirty="0" smtClean="0">
                <a:latin typeface="Courier New" panose="02070309020205020404" pitchFamily="49" charset="0"/>
                <a:cs typeface="Courier New" panose="02070309020205020404" pitchFamily="49" charset="0"/>
              </a:rPr>
              <a:t>(); }</a:t>
            </a:r>
          </a:p>
          <a:p>
            <a:pPr marL="122437" indent="0">
              <a:spcBef>
                <a:spcPts val="0"/>
              </a:spcBef>
              <a:buNone/>
            </a:pPr>
            <a:r>
              <a:rPr lang="en-CA" sz="1800" dirty="0" smtClean="0">
                <a:latin typeface="Courier New" panose="02070309020205020404" pitchFamily="49" charset="0"/>
                <a:cs typeface="Courier New" panose="02070309020205020404" pitchFamily="49" charset="0"/>
              </a:rPr>
              <a:t>   </a:t>
            </a:r>
            <a:r>
              <a:rPr lang="en-CA" sz="1800" dirty="0">
                <a:latin typeface="Courier New" panose="02070309020205020404" pitchFamily="49" charset="0"/>
                <a:cs typeface="Courier New" panose="02070309020205020404" pitchFamily="49" charset="0"/>
              </a:rPr>
              <a:t>} catch (</a:t>
            </a:r>
            <a:r>
              <a:rPr lang="en-CA" sz="1800" dirty="0" err="1">
                <a:latin typeface="Courier New" panose="02070309020205020404" pitchFamily="49" charset="0"/>
                <a:cs typeface="Courier New" panose="02070309020205020404" pitchFamily="49" charset="0"/>
              </a:rPr>
              <a:t>SQLException</a:t>
            </a:r>
            <a:r>
              <a:rPr lang="en-CA" sz="1800" dirty="0">
                <a:latin typeface="Courier New" panose="02070309020205020404" pitchFamily="49" charset="0"/>
                <a:cs typeface="Courier New" panose="02070309020205020404" pitchFamily="49" charset="0"/>
              </a:rPr>
              <a:t> e) </a:t>
            </a:r>
            <a:r>
              <a:rPr lang="en-CA" sz="1800" dirty="0" smtClean="0">
                <a:latin typeface="Courier New" panose="02070309020205020404" pitchFamily="49" charset="0"/>
                <a:cs typeface="Courier New" panose="02070309020205020404" pitchFamily="49" charset="0"/>
              </a:rPr>
              <a:t>{ </a:t>
            </a:r>
            <a:r>
              <a:rPr lang="en-CA" sz="1800" dirty="0" err="1" smtClean="0">
                <a:latin typeface="Courier New" panose="02070309020205020404" pitchFamily="49" charset="0"/>
                <a:cs typeface="Courier New" panose="02070309020205020404" pitchFamily="49" charset="0"/>
              </a:rPr>
              <a:t>e.printStackTrace</a:t>
            </a:r>
            <a:r>
              <a:rPr lang="en-CA" sz="1800" dirty="0" smtClean="0">
                <a:latin typeface="Courier New" panose="02070309020205020404" pitchFamily="49" charset="0"/>
                <a:cs typeface="Courier New" panose="02070309020205020404" pitchFamily="49" charset="0"/>
              </a:rPr>
              <a:t>(); } </a:t>
            </a:r>
            <a:r>
              <a:rPr lang="en-CA" sz="1800" dirty="0">
                <a:latin typeface="Courier New" panose="02070309020205020404" pitchFamily="49" charset="0"/>
                <a:cs typeface="Courier New" panose="02070309020205020404" pitchFamily="49" charset="0"/>
              </a:rPr>
              <a:t>}</a:t>
            </a:r>
          </a:p>
          <a:p>
            <a:pPr marL="122437" indent="0">
              <a:spcBef>
                <a:spcPts val="0"/>
              </a:spcBef>
              <a:buNone/>
            </a:pPr>
            <a:r>
              <a:rPr lang="en-CA" sz="1800" dirty="0">
                <a:latin typeface="Courier New" panose="02070309020205020404" pitchFamily="49" charset="0"/>
                <a:cs typeface="Courier New" panose="02070309020205020404" pitchFamily="49" charset="0"/>
              </a:rPr>
              <a:t>}</a:t>
            </a:r>
            <a:endParaRPr lang="en-CA" sz="1400" dirty="0">
              <a:latin typeface="Courier New" panose="02070309020205020404" pitchFamily="49" charset="0"/>
              <a:cs typeface="Courier New" panose="02070309020205020404" pitchFamily="49" charset="0"/>
            </a:endParaRPr>
          </a:p>
          <a:p>
            <a:pPr marL="350733" lvl="1" indent="0">
              <a:buNone/>
            </a:pPr>
            <a:endParaRPr lang="en-CA" sz="1600" dirty="0" smtClean="0">
              <a:latin typeface="Courier New" panose="02070309020205020404" pitchFamily="49" charset="0"/>
              <a:cs typeface="Courier New" panose="02070309020205020404" pitchFamily="49" charset="0"/>
            </a:endParaRPr>
          </a:p>
        </p:txBody>
      </p:sp>
      <p:sp>
        <p:nvSpPr>
          <p:cNvPr id="3" name="Title 2"/>
          <p:cNvSpPr>
            <a:spLocks noGrp="1"/>
          </p:cNvSpPr>
          <p:nvPr>
            <p:ph type="ctrTitle"/>
          </p:nvPr>
        </p:nvSpPr>
        <p:spPr>
          <a:xfrm>
            <a:off x="457200" y="170728"/>
            <a:ext cx="8229600" cy="414514"/>
          </a:xfrm>
        </p:spPr>
        <p:txBody>
          <a:bodyPr>
            <a:normAutofit/>
          </a:bodyPr>
          <a:lstStyle/>
          <a:p>
            <a:r>
              <a:rPr lang="en-CA" dirty="0" smtClean="0"/>
              <a:t>JDBC: </a:t>
            </a:r>
            <a:r>
              <a:rPr lang="en-CA" dirty="0" smtClean="0"/>
              <a:t>Connecting</a:t>
            </a:r>
            <a:endParaRPr lang="en-CA" dirty="0"/>
          </a:p>
        </p:txBody>
      </p:sp>
    </p:spTree>
    <p:extLst>
      <p:ext uri="{BB962C8B-B14F-4D97-AF65-F5344CB8AC3E}">
        <p14:creationId xmlns:p14="http://schemas.microsoft.com/office/powerpoint/2010/main" val="466985672"/>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46100" y="897394"/>
            <a:ext cx="8407400" cy="3785652"/>
          </a:xfrm>
          <a:prstGeom prst="rect">
            <a:avLst/>
          </a:prstGeom>
        </p:spPr>
        <p:txBody>
          <a:bodyPr wrap="square">
            <a:spAutoFit/>
          </a:bodyPr>
          <a:lstStyle/>
          <a:p>
            <a:pPr marL="122437" indent="0">
              <a:spcBef>
                <a:spcPts val="0"/>
              </a:spcBef>
              <a:buNone/>
            </a:pPr>
            <a:r>
              <a:rPr lang="en-CA" dirty="0">
                <a:latin typeface="Courier New" panose="02070309020205020404" pitchFamily="49" charset="0"/>
                <a:cs typeface="Courier New" panose="02070309020205020404" pitchFamily="49" charset="0"/>
              </a:rPr>
              <a:t>private static void </a:t>
            </a:r>
            <a:r>
              <a:rPr lang="en-CA" dirty="0" err="1">
                <a:latin typeface="Courier New" panose="02070309020205020404" pitchFamily="49" charset="0"/>
                <a:cs typeface="Courier New" panose="02070309020205020404" pitchFamily="49" charset="0"/>
              </a:rPr>
              <a:t>doQuery</a:t>
            </a:r>
            <a:r>
              <a:rPr lang="en-CA" dirty="0">
                <a:latin typeface="Courier New" panose="02070309020205020404" pitchFamily="49" charset="0"/>
                <a:cs typeface="Courier New" panose="02070309020205020404" pitchFamily="49" charset="0"/>
              </a:rPr>
              <a:t>(Connection </a:t>
            </a:r>
            <a:r>
              <a:rPr lang="en-CA" dirty="0" smtClean="0">
                <a:latin typeface="Courier New" panose="02070309020205020404" pitchFamily="49" charset="0"/>
                <a:cs typeface="Courier New" panose="02070309020205020404" pitchFamily="49" charset="0"/>
              </a:rPr>
              <a:t>conn) </a:t>
            </a:r>
            <a:r>
              <a:rPr lang="en-CA" dirty="0">
                <a:latin typeface="Courier New" panose="02070309020205020404" pitchFamily="49" charset="0"/>
                <a:cs typeface="Courier New" panose="02070309020205020404" pitchFamily="49" charset="0"/>
              </a:rPr>
              <a:t>{</a:t>
            </a:r>
          </a:p>
          <a:p>
            <a:pPr marL="122437" indent="0">
              <a:spcBef>
                <a:spcPts val="0"/>
              </a:spcBef>
              <a:buNone/>
            </a:pPr>
            <a:r>
              <a:rPr lang="en-CA" dirty="0" smtClean="0">
                <a:latin typeface="Courier New" panose="02070309020205020404" pitchFamily="49" charset="0"/>
                <a:cs typeface="Courier New" panose="02070309020205020404" pitchFamily="49" charset="0"/>
              </a:rPr>
              <a:t>try </a:t>
            </a:r>
            <a:r>
              <a:rPr lang="en-CA" dirty="0">
                <a:latin typeface="Courier New" panose="02070309020205020404" pitchFamily="49" charset="0"/>
                <a:cs typeface="Courier New" panose="02070309020205020404" pitchFamily="49" charset="0"/>
              </a:rPr>
              <a:t>{</a:t>
            </a:r>
          </a:p>
          <a:p>
            <a:pPr marL="122437"/>
            <a:r>
              <a:rPr lang="en-CA" dirty="0">
                <a:latin typeface="Courier New" panose="02070309020205020404" pitchFamily="49" charset="0"/>
                <a:cs typeface="Courier New" panose="02070309020205020404" pitchFamily="49" charset="0"/>
              </a:rPr>
              <a:t>    String query = </a:t>
            </a:r>
            <a:r>
              <a:rPr lang="en-CA" sz="1400" dirty="0">
                <a:latin typeface="Courier New" panose="02070309020205020404" pitchFamily="49" charset="0"/>
                <a:cs typeface="Courier New" panose="02070309020205020404" pitchFamily="49" charset="0"/>
              </a:rPr>
              <a:t>"select SELECT </a:t>
            </a:r>
            <a:r>
              <a:rPr lang="en-CA" sz="1400" dirty="0" err="1">
                <a:latin typeface="Courier New" panose="02070309020205020404" pitchFamily="49" charset="0"/>
                <a:cs typeface="Courier New" panose="02070309020205020404" pitchFamily="49" charset="0"/>
              </a:rPr>
              <a:t>d.C_ZIP</a:t>
            </a:r>
            <a:r>
              <a:rPr lang="en-CA" sz="1400" dirty="0" smtClean="0">
                <a:latin typeface="Courier New" panose="02070309020205020404" pitchFamily="49" charset="0"/>
                <a:cs typeface="Courier New" panose="02070309020205020404" pitchFamily="49" charset="0"/>
              </a:rPr>
              <a:t>, </a:t>
            </a:r>
            <a:r>
              <a:rPr lang="en-CA" sz="1400" dirty="0">
                <a:latin typeface="Courier New" panose="02070309020205020404" pitchFamily="49" charset="0"/>
                <a:cs typeface="Courier New" panose="02070309020205020404" pitchFamily="49" charset="0"/>
              </a:rPr>
              <a:t>"</a:t>
            </a:r>
            <a:r>
              <a:rPr lang="en-CA" sz="1400" dirty="0" smtClean="0">
                <a:latin typeface="Courier New" panose="02070309020205020404" pitchFamily="49" charset="0"/>
                <a:cs typeface="Courier New" panose="02070309020205020404" pitchFamily="49" charset="0"/>
              </a:rPr>
              <a:t> </a:t>
            </a:r>
          </a:p>
          <a:p>
            <a:pPr marL="122437"/>
            <a:r>
              <a:rPr lang="en-CA" sz="1400" dirty="0">
                <a:latin typeface="Courier New" panose="02070309020205020404" pitchFamily="49" charset="0"/>
                <a:cs typeface="Courier New" panose="02070309020205020404" pitchFamily="49" charset="0"/>
              </a:rPr>
              <a:t> </a:t>
            </a:r>
            <a:r>
              <a:rPr lang="en-CA" sz="1400" dirty="0" smtClean="0">
                <a:latin typeface="Courier New" panose="02070309020205020404" pitchFamily="49" charset="0"/>
                <a:cs typeface="Courier New" panose="02070309020205020404" pitchFamily="49" charset="0"/>
              </a:rPr>
              <a:t>                  + </a:t>
            </a:r>
            <a:r>
              <a:rPr lang="en-CA" sz="1400" dirty="0">
                <a:latin typeface="Courier New" panose="02070309020205020404" pitchFamily="49" charset="0"/>
                <a:cs typeface="Courier New" panose="02070309020205020404" pitchFamily="49" charset="0"/>
              </a:rPr>
              <a:t>"</a:t>
            </a:r>
            <a:r>
              <a:rPr lang="en-CA" sz="1400" dirty="0" smtClean="0">
                <a:latin typeface="Courier New" panose="02070309020205020404" pitchFamily="49" charset="0"/>
                <a:cs typeface="Courier New" panose="02070309020205020404" pitchFamily="49" charset="0"/>
              </a:rPr>
              <a:t>SUM</a:t>
            </a:r>
            <a:r>
              <a:rPr lang="en-CA" sz="1400" dirty="0">
                <a:latin typeface="Courier New" panose="02070309020205020404" pitchFamily="49" charset="0"/>
                <a:cs typeface="Courier New" panose="02070309020205020404" pitchFamily="49" charset="0"/>
              </a:rPr>
              <a:t>(ORDLINE.OL_QUANTITY) AS  </a:t>
            </a:r>
            <a:r>
              <a:rPr lang="en-CA" sz="1400" dirty="0" smtClean="0">
                <a:latin typeface="Courier New" panose="02070309020205020404" pitchFamily="49" charset="0"/>
                <a:cs typeface="Courier New" panose="02070309020205020404" pitchFamily="49" charset="0"/>
              </a:rPr>
              <a:t>TOTALQTY </a:t>
            </a:r>
            <a:r>
              <a:rPr lang="en-CA" sz="1400" dirty="0">
                <a:latin typeface="Courier New" panose="02070309020205020404" pitchFamily="49" charset="0"/>
                <a:cs typeface="Courier New" panose="02070309020205020404" pitchFamily="49" charset="0"/>
              </a:rPr>
              <a:t>"</a:t>
            </a:r>
          </a:p>
          <a:p>
            <a:pPr marL="122437"/>
            <a:r>
              <a:rPr lang="en-CA" sz="1400" dirty="0" smtClean="0">
                <a:latin typeface="Courier New" panose="02070309020205020404" pitchFamily="49" charset="0"/>
                <a:cs typeface="Courier New" panose="02070309020205020404" pitchFamily="49" charset="0"/>
              </a:rPr>
              <a:t>                   + "FROM </a:t>
            </a:r>
            <a:r>
              <a:rPr lang="en-CA" sz="1400" dirty="0">
                <a:latin typeface="Courier New" panose="02070309020205020404" pitchFamily="49" charset="0"/>
                <a:cs typeface="Courier New" panose="02070309020205020404" pitchFamily="49" charset="0"/>
              </a:rPr>
              <a:t>CUSTOMER </a:t>
            </a:r>
            <a:r>
              <a:rPr lang="en-CA" sz="1400" dirty="0" smtClean="0">
                <a:latin typeface="Courier New" panose="02070309020205020404" pitchFamily="49" charset="0"/>
                <a:cs typeface="Courier New" panose="02070309020205020404" pitchFamily="49" charset="0"/>
              </a:rPr>
              <a:t>d </a:t>
            </a:r>
            <a:r>
              <a:rPr lang="en-CA" sz="1400" dirty="0">
                <a:latin typeface="Courier New" panose="02070309020205020404" pitchFamily="49" charset="0"/>
                <a:cs typeface="Courier New" panose="02070309020205020404" pitchFamily="49" charset="0"/>
              </a:rPr>
              <a:t>"</a:t>
            </a:r>
          </a:p>
          <a:p>
            <a:pPr marL="122437"/>
            <a:r>
              <a:rPr lang="en-CA" sz="1400" dirty="0">
                <a:latin typeface="Courier New" panose="02070309020205020404" pitchFamily="49" charset="0"/>
                <a:cs typeface="Courier New" panose="02070309020205020404" pitchFamily="49" charset="0"/>
              </a:rPr>
              <a:t> </a:t>
            </a:r>
            <a:r>
              <a:rPr lang="en-CA" sz="1400" dirty="0" smtClean="0">
                <a:latin typeface="Courier New" panose="02070309020205020404" pitchFamily="49" charset="0"/>
                <a:cs typeface="Courier New" panose="02070309020205020404" pitchFamily="49" charset="0"/>
              </a:rPr>
              <a:t>                  + </a:t>
            </a:r>
            <a:r>
              <a:rPr lang="en-CA" sz="1400" dirty="0">
                <a:latin typeface="Courier New" panose="02070309020205020404" pitchFamily="49" charset="0"/>
                <a:cs typeface="Courier New" panose="02070309020205020404" pitchFamily="49" charset="0"/>
              </a:rPr>
              <a:t>"</a:t>
            </a:r>
            <a:r>
              <a:rPr lang="en-CA" sz="1400" dirty="0" smtClean="0">
                <a:latin typeface="Courier New" panose="02070309020205020404" pitchFamily="49" charset="0"/>
                <a:cs typeface="Courier New" panose="02070309020205020404" pitchFamily="49" charset="0"/>
              </a:rPr>
              <a:t>GROUP </a:t>
            </a:r>
            <a:r>
              <a:rPr lang="en-CA" sz="1400" dirty="0">
                <a:latin typeface="Courier New" panose="02070309020205020404" pitchFamily="49" charset="0"/>
                <a:cs typeface="Courier New" panose="02070309020205020404" pitchFamily="49" charset="0"/>
              </a:rPr>
              <a:t>BY </a:t>
            </a:r>
            <a:r>
              <a:rPr lang="en-CA" sz="1400" dirty="0" err="1">
                <a:latin typeface="Courier New" panose="02070309020205020404" pitchFamily="49" charset="0"/>
                <a:cs typeface="Courier New" panose="02070309020205020404" pitchFamily="49" charset="0"/>
              </a:rPr>
              <a:t>d.C_ZIP</a:t>
            </a:r>
            <a:r>
              <a:rPr lang="en-CA" sz="1400" dirty="0">
                <a:latin typeface="Courier New" panose="02070309020205020404" pitchFamily="49" charset="0"/>
                <a:cs typeface="Courier New" panose="02070309020205020404" pitchFamily="49" charset="0"/>
              </a:rPr>
              <a:t> "</a:t>
            </a:r>
            <a:r>
              <a:rPr lang="en-CA" sz="1400" dirty="0" smtClean="0">
                <a:latin typeface="Courier New" panose="02070309020205020404" pitchFamily="49" charset="0"/>
                <a:cs typeface="Courier New" panose="02070309020205020404" pitchFamily="49" charset="0"/>
              </a:rPr>
              <a:t>;</a:t>
            </a:r>
            <a:endParaRPr lang="en-CA" dirty="0" smtClean="0">
              <a:latin typeface="Courier New" panose="02070309020205020404" pitchFamily="49" charset="0"/>
              <a:cs typeface="Courier New" panose="02070309020205020404" pitchFamily="49" charset="0"/>
            </a:endParaRPr>
          </a:p>
          <a:p>
            <a:pPr marL="122437" indent="0">
              <a:spcBef>
                <a:spcPts val="0"/>
              </a:spcBef>
              <a:buNone/>
            </a:pPr>
            <a:r>
              <a:rPr lang="en-CA" b="1" dirty="0">
                <a:latin typeface="Courier New" panose="02070309020205020404" pitchFamily="49" charset="0"/>
                <a:cs typeface="Courier New" panose="02070309020205020404" pitchFamily="49" charset="0"/>
              </a:rPr>
              <a:t> </a:t>
            </a:r>
            <a:r>
              <a:rPr lang="en-CA" b="1" dirty="0" smtClean="0">
                <a:latin typeface="Courier New" panose="02070309020205020404" pitchFamily="49" charset="0"/>
                <a:cs typeface="Courier New" panose="02070309020205020404" pitchFamily="49" charset="0"/>
              </a:rPr>
              <a:t>  </a:t>
            </a:r>
            <a:r>
              <a:rPr lang="en-CA" b="1" dirty="0" smtClean="0">
                <a:solidFill>
                  <a:srgbClr val="BE1523"/>
                </a:solidFill>
                <a:latin typeface="Courier New" panose="02070309020205020404" pitchFamily="49" charset="0"/>
                <a:cs typeface="Courier New" panose="02070309020205020404" pitchFamily="49" charset="0"/>
              </a:rPr>
              <a:t> Statement </a:t>
            </a:r>
            <a:r>
              <a:rPr lang="en-CA" b="1" dirty="0" err="1">
                <a:solidFill>
                  <a:srgbClr val="BE1523"/>
                </a:solidFill>
                <a:latin typeface="Courier New" panose="02070309020205020404" pitchFamily="49" charset="0"/>
                <a:cs typeface="Courier New" panose="02070309020205020404" pitchFamily="49" charset="0"/>
              </a:rPr>
              <a:t>stmt</a:t>
            </a:r>
            <a:r>
              <a:rPr lang="en-CA" b="1" dirty="0">
                <a:solidFill>
                  <a:srgbClr val="BE1523"/>
                </a:solidFill>
                <a:latin typeface="Courier New" panose="02070309020205020404" pitchFamily="49" charset="0"/>
                <a:cs typeface="Courier New" panose="02070309020205020404" pitchFamily="49" charset="0"/>
              </a:rPr>
              <a:t> = </a:t>
            </a:r>
            <a:r>
              <a:rPr lang="en-CA" b="1" dirty="0" err="1">
                <a:solidFill>
                  <a:srgbClr val="BE1523"/>
                </a:solidFill>
                <a:latin typeface="Courier New" panose="02070309020205020404" pitchFamily="49" charset="0"/>
                <a:cs typeface="Courier New" panose="02070309020205020404" pitchFamily="49" charset="0"/>
              </a:rPr>
              <a:t>conn.createStatement</a:t>
            </a:r>
            <a:r>
              <a:rPr lang="en-CA" b="1" dirty="0">
                <a:solidFill>
                  <a:srgbClr val="BE1523"/>
                </a:solidFill>
                <a:latin typeface="Courier New" panose="02070309020205020404" pitchFamily="49" charset="0"/>
                <a:cs typeface="Courier New" panose="02070309020205020404" pitchFamily="49" charset="0"/>
              </a:rPr>
              <a:t>();</a:t>
            </a:r>
          </a:p>
          <a:p>
            <a:pPr marL="122437" indent="0">
              <a:spcBef>
                <a:spcPts val="0"/>
              </a:spcBef>
              <a:buNone/>
            </a:pPr>
            <a:r>
              <a:rPr lang="en-CA" b="1" dirty="0">
                <a:solidFill>
                  <a:srgbClr val="BE1523"/>
                </a:solidFill>
                <a:latin typeface="Courier New" panose="02070309020205020404" pitchFamily="49" charset="0"/>
                <a:cs typeface="Courier New" panose="02070309020205020404" pitchFamily="49" charset="0"/>
              </a:rPr>
              <a:t>    </a:t>
            </a:r>
            <a:r>
              <a:rPr lang="en-CA" b="1" dirty="0" err="1" smtClean="0">
                <a:solidFill>
                  <a:srgbClr val="BE1523"/>
                </a:solidFill>
                <a:latin typeface="Courier New" panose="02070309020205020404" pitchFamily="49" charset="0"/>
                <a:cs typeface="Courier New" panose="02070309020205020404" pitchFamily="49" charset="0"/>
              </a:rPr>
              <a:t>ResultSet</a:t>
            </a:r>
            <a:r>
              <a:rPr lang="en-CA" b="1" dirty="0" smtClean="0">
                <a:solidFill>
                  <a:srgbClr val="BE1523"/>
                </a:solidFill>
                <a:latin typeface="Courier New" panose="02070309020205020404" pitchFamily="49" charset="0"/>
                <a:cs typeface="Courier New" panose="02070309020205020404" pitchFamily="49" charset="0"/>
              </a:rPr>
              <a:t> </a:t>
            </a:r>
            <a:r>
              <a:rPr lang="en-CA" b="1" dirty="0" err="1" smtClean="0">
                <a:solidFill>
                  <a:srgbClr val="BE1523"/>
                </a:solidFill>
                <a:latin typeface="Courier New" panose="02070309020205020404" pitchFamily="49" charset="0"/>
                <a:cs typeface="Courier New" panose="02070309020205020404" pitchFamily="49" charset="0"/>
              </a:rPr>
              <a:t>rs</a:t>
            </a:r>
            <a:r>
              <a:rPr lang="en-CA" b="1" dirty="0" smtClean="0">
                <a:solidFill>
                  <a:srgbClr val="BE1523"/>
                </a:solidFill>
                <a:latin typeface="Courier New" panose="02070309020205020404" pitchFamily="49" charset="0"/>
                <a:cs typeface="Courier New" panose="02070309020205020404" pitchFamily="49" charset="0"/>
              </a:rPr>
              <a:t> = </a:t>
            </a:r>
            <a:r>
              <a:rPr lang="en-CA" b="1" dirty="0" err="1" smtClean="0">
                <a:solidFill>
                  <a:srgbClr val="BE1523"/>
                </a:solidFill>
                <a:latin typeface="Courier New" panose="02070309020205020404" pitchFamily="49" charset="0"/>
                <a:cs typeface="Courier New" panose="02070309020205020404" pitchFamily="49" charset="0"/>
              </a:rPr>
              <a:t>stmt.executeQuery</a:t>
            </a:r>
            <a:r>
              <a:rPr lang="en-CA" b="1" dirty="0">
                <a:solidFill>
                  <a:srgbClr val="BE1523"/>
                </a:solidFill>
                <a:latin typeface="Courier New" panose="02070309020205020404" pitchFamily="49" charset="0"/>
                <a:cs typeface="Courier New" panose="02070309020205020404" pitchFamily="49" charset="0"/>
              </a:rPr>
              <a:t>(query</a:t>
            </a:r>
            <a:r>
              <a:rPr lang="en-CA" b="1" dirty="0" smtClean="0">
                <a:solidFill>
                  <a:srgbClr val="BE1523"/>
                </a:solidFill>
                <a:latin typeface="Courier New" panose="02070309020205020404" pitchFamily="49" charset="0"/>
                <a:cs typeface="Courier New" panose="02070309020205020404" pitchFamily="49" charset="0"/>
              </a:rPr>
              <a:t>);</a:t>
            </a:r>
            <a:endParaRPr lang="en-CA" b="1" dirty="0">
              <a:solidFill>
                <a:srgbClr val="BE1523"/>
              </a:solidFill>
              <a:latin typeface="Courier New" panose="02070309020205020404" pitchFamily="49" charset="0"/>
              <a:cs typeface="Courier New" panose="02070309020205020404" pitchFamily="49" charset="0"/>
            </a:endParaRPr>
          </a:p>
          <a:p>
            <a:pPr marL="122437" indent="0">
              <a:spcBef>
                <a:spcPts val="0"/>
              </a:spcBef>
              <a:buNone/>
            </a:pPr>
            <a:r>
              <a:rPr lang="en-CA" dirty="0">
                <a:latin typeface="Courier New" panose="02070309020205020404" pitchFamily="49" charset="0"/>
                <a:cs typeface="Courier New" panose="02070309020205020404" pitchFamily="49" charset="0"/>
              </a:rPr>
              <a:t>  }</a:t>
            </a:r>
          </a:p>
          <a:p>
            <a:pPr marL="122437" indent="0">
              <a:spcBef>
                <a:spcPts val="0"/>
              </a:spcBef>
              <a:buNone/>
            </a:pPr>
            <a:r>
              <a:rPr lang="en-CA" dirty="0">
                <a:latin typeface="Courier New" panose="02070309020205020404" pitchFamily="49" charset="0"/>
                <a:cs typeface="Courier New" panose="02070309020205020404" pitchFamily="49" charset="0"/>
              </a:rPr>
              <a:t>  catch (</a:t>
            </a:r>
            <a:r>
              <a:rPr lang="en-CA" dirty="0" err="1">
                <a:latin typeface="Courier New" panose="02070309020205020404" pitchFamily="49" charset="0"/>
                <a:cs typeface="Courier New" panose="02070309020205020404" pitchFamily="49" charset="0"/>
              </a:rPr>
              <a:t>SQLException</a:t>
            </a:r>
            <a:r>
              <a:rPr lang="en-CA" dirty="0">
                <a:latin typeface="Courier New" panose="02070309020205020404" pitchFamily="49" charset="0"/>
                <a:cs typeface="Courier New" panose="02070309020205020404" pitchFamily="49" charset="0"/>
              </a:rPr>
              <a:t> e) {</a:t>
            </a:r>
          </a:p>
          <a:p>
            <a:pPr marL="122437" indent="0">
              <a:spcBef>
                <a:spcPts val="0"/>
              </a:spcBef>
              <a:buNone/>
            </a:pPr>
            <a:r>
              <a:rPr lang="en-CA" dirty="0">
                <a:latin typeface="Courier New" panose="02070309020205020404" pitchFamily="49" charset="0"/>
                <a:cs typeface="Courier New" panose="02070309020205020404" pitchFamily="49" charset="0"/>
              </a:rPr>
              <a:t>    </a:t>
            </a:r>
            <a:r>
              <a:rPr lang="en-CA" dirty="0" err="1">
                <a:latin typeface="Courier New" panose="02070309020205020404" pitchFamily="49" charset="0"/>
                <a:cs typeface="Courier New" panose="02070309020205020404" pitchFamily="49" charset="0"/>
              </a:rPr>
              <a:t>System.out.println</a:t>
            </a:r>
            <a:r>
              <a:rPr lang="en-CA" dirty="0">
                <a:latin typeface="Courier New" panose="02070309020205020404" pitchFamily="49" charset="0"/>
                <a:cs typeface="Courier New" panose="02070309020205020404" pitchFamily="49" charset="0"/>
              </a:rPr>
              <a:t>("Error: " + </a:t>
            </a:r>
            <a:r>
              <a:rPr lang="en-CA" dirty="0" err="1">
                <a:latin typeface="Courier New" panose="02070309020205020404" pitchFamily="49" charset="0"/>
                <a:cs typeface="Courier New" panose="02070309020205020404" pitchFamily="49" charset="0"/>
              </a:rPr>
              <a:t>e.getLocalizedMessage</a:t>
            </a:r>
            <a:r>
              <a:rPr lang="en-CA" dirty="0">
                <a:latin typeface="Courier New" panose="02070309020205020404" pitchFamily="49" charset="0"/>
                <a:cs typeface="Courier New" panose="02070309020205020404" pitchFamily="49" charset="0"/>
              </a:rPr>
              <a:t>());</a:t>
            </a:r>
          </a:p>
          <a:p>
            <a:pPr marL="122437" indent="0">
              <a:spcBef>
                <a:spcPts val="0"/>
              </a:spcBef>
              <a:buNone/>
            </a:pPr>
            <a:r>
              <a:rPr lang="en-CA" dirty="0">
                <a:latin typeface="Courier New" panose="02070309020205020404" pitchFamily="49" charset="0"/>
                <a:cs typeface="Courier New" panose="02070309020205020404" pitchFamily="49" charset="0"/>
              </a:rPr>
              <a:t>  }</a:t>
            </a:r>
          </a:p>
          <a:p>
            <a:pPr marL="122437" indent="0">
              <a:spcBef>
                <a:spcPts val="0"/>
              </a:spcBef>
              <a:buNone/>
            </a:pPr>
            <a:r>
              <a:rPr lang="en-CA" dirty="0">
                <a:latin typeface="Courier New" panose="02070309020205020404" pitchFamily="49" charset="0"/>
                <a:cs typeface="Courier New" panose="02070309020205020404" pitchFamily="49" charset="0"/>
              </a:rPr>
              <a:t>}</a:t>
            </a:r>
          </a:p>
        </p:txBody>
      </p:sp>
      <p:sp>
        <p:nvSpPr>
          <p:cNvPr id="5" name="Title 2"/>
          <p:cNvSpPr>
            <a:spLocks noGrp="1"/>
          </p:cNvSpPr>
          <p:nvPr>
            <p:ph type="ctrTitle"/>
          </p:nvPr>
        </p:nvSpPr>
        <p:spPr>
          <a:xfrm>
            <a:off x="457200" y="77771"/>
            <a:ext cx="8229600" cy="414514"/>
          </a:xfrm>
        </p:spPr>
        <p:txBody>
          <a:bodyPr>
            <a:normAutofit/>
          </a:bodyPr>
          <a:lstStyle/>
          <a:p>
            <a:r>
              <a:rPr lang="en-CA" dirty="0" smtClean="0"/>
              <a:t>JDBC: </a:t>
            </a:r>
            <a:r>
              <a:rPr lang="en-CA" dirty="0" smtClean="0"/>
              <a:t>Executing Queries</a:t>
            </a:r>
            <a:endParaRPr lang="en-CA" dirty="0"/>
          </a:p>
        </p:txBody>
      </p:sp>
    </p:spTree>
    <p:extLst>
      <p:ext uri="{BB962C8B-B14F-4D97-AF65-F5344CB8AC3E}">
        <p14:creationId xmlns:p14="http://schemas.microsoft.com/office/powerpoint/2010/main" val="3593070104"/>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a:spLocks noGrp="1"/>
          </p:cNvSpPr>
          <p:nvPr>
            <p:ph idx="4294967295"/>
          </p:nvPr>
        </p:nvSpPr>
        <p:spPr>
          <a:xfrm>
            <a:off x="251520" y="771550"/>
            <a:ext cx="8640960" cy="3744415"/>
          </a:xfrm>
        </p:spPr>
        <p:txBody>
          <a:bodyPr/>
          <a:lstStyle/>
          <a:p>
            <a:pPr marL="122437" indent="0">
              <a:lnSpc>
                <a:spcPct val="150000"/>
              </a:lnSpc>
              <a:spcBef>
                <a:spcPts val="0"/>
              </a:spcBef>
              <a:buNone/>
            </a:pPr>
            <a:r>
              <a:rPr lang="en-CA" sz="1800" dirty="0" smtClean="0"/>
              <a:t>Can change the driver to execute in N1QL mode by appending the following to the connection URL:</a:t>
            </a:r>
          </a:p>
          <a:p>
            <a:pPr marL="122437" indent="0">
              <a:lnSpc>
                <a:spcPct val="150000"/>
              </a:lnSpc>
              <a:spcBef>
                <a:spcPts val="0"/>
              </a:spcBef>
              <a:buNone/>
            </a:pPr>
            <a:r>
              <a:rPr lang="en-CA" sz="1800" b="1" dirty="0" smtClean="0">
                <a:solidFill>
                  <a:srgbClr val="BE1523"/>
                </a:solidFill>
                <a:latin typeface="Courier New" panose="02070309020205020404" pitchFamily="49" charset="0"/>
                <a:cs typeface="Courier New" panose="02070309020205020404" pitchFamily="49" charset="0"/>
              </a:rPr>
              <a:t>	;UseN1QLMode=1 </a:t>
            </a:r>
          </a:p>
          <a:p>
            <a:pPr marL="122437" indent="0">
              <a:lnSpc>
                <a:spcPct val="150000"/>
              </a:lnSpc>
              <a:spcBef>
                <a:spcPts val="0"/>
              </a:spcBef>
              <a:buNone/>
            </a:pPr>
            <a:endParaRPr lang="en-CA" sz="100" dirty="0" smtClean="0"/>
          </a:p>
          <a:p>
            <a:pPr marL="122437" indent="0">
              <a:lnSpc>
                <a:spcPct val="150000"/>
              </a:lnSpc>
              <a:spcBef>
                <a:spcPts val="0"/>
              </a:spcBef>
              <a:buNone/>
            </a:pPr>
            <a:r>
              <a:rPr lang="en-CA" sz="1800" dirty="0" smtClean="0"/>
              <a:t>Try the following N1QL query:</a:t>
            </a:r>
            <a:endParaRPr lang="en-CA" sz="1800" dirty="0">
              <a:latin typeface="Courier New" panose="02070309020205020404" pitchFamily="49" charset="0"/>
              <a:cs typeface="Courier New" panose="02070309020205020404" pitchFamily="49" charset="0"/>
            </a:endParaRPr>
          </a:p>
          <a:p>
            <a:pPr marL="122437" indent="0">
              <a:lnSpc>
                <a:spcPct val="150000"/>
              </a:lnSpc>
              <a:spcBef>
                <a:spcPts val="0"/>
              </a:spcBef>
              <a:buNone/>
            </a:pPr>
            <a:r>
              <a:rPr lang="en-CA" sz="1800" dirty="0">
                <a:latin typeface="Courier New" panose="02070309020205020404" pitchFamily="49" charset="0"/>
                <a:cs typeface="Courier New" panose="02070309020205020404" pitchFamily="49" charset="0"/>
              </a:rPr>
              <a:t>SELECT beer.name as </a:t>
            </a:r>
            <a:r>
              <a:rPr lang="en-CA" sz="1800" dirty="0" err="1">
                <a:latin typeface="Courier New" panose="02070309020205020404" pitchFamily="49" charset="0"/>
                <a:cs typeface="Courier New" panose="02070309020205020404" pitchFamily="49" charset="0"/>
              </a:rPr>
              <a:t>beer_name</a:t>
            </a:r>
            <a:r>
              <a:rPr lang="en-CA" sz="1800" dirty="0">
                <a:latin typeface="Courier New" panose="02070309020205020404" pitchFamily="49" charset="0"/>
                <a:cs typeface="Courier New" panose="02070309020205020404" pitchFamily="49" charset="0"/>
              </a:rPr>
              <a:t>, </a:t>
            </a:r>
            <a:r>
              <a:rPr lang="en-CA" sz="1800" dirty="0" err="1">
                <a:latin typeface="Courier New" panose="02070309020205020404" pitchFamily="49" charset="0"/>
                <a:cs typeface="Courier New" panose="02070309020205020404" pitchFamily="49" charset="0"/>
              </a:rPr>
              <a:t>beer.abv</a:t>
            </a:r>
            <a:r>
              <a:rPr lang="en-CA" sz="1800" dirty="0">
                <a:latin typeface="Courier New" panose="02070309020205020404" pitchFamily="49" charset="0"/>
                <a:cs typeface="Courier New" panose="02070309020205020404" pitchFamily="49" charset="0"/>
              </a:rPr>
              <a:t>, brewery.name as </a:t>
            </a:r>
            <a:r>
              <a:rPr lang="en-CA" sz="1800" dirty="0" err="1">
                <a:latin typeface="Courier New" panose="02070309020205020404" pitchFamily="49" charset="0"/>
                <a:cs typeface="Courier New" panose="02070309020205020404" pitchFamily="49" charset="0"/>
              </a:rPr>
              <a:t>brewery_name</a:t>
            </a:r>
            <a:r>
              <a:rPr lang="en-CA" sz="1800" dirty="0">
                <a:latin typeface="Courier New" panose="02070309020205020404" pitchFamily="49" charset="0"/>
                <a:cs typeface="Courier New" panose="02070309020205020404" pitchFamily="49" charset="0"/>
              </a:rPr>
              <a:t> FROM `beer-sample` beer  JOIN `beer-sample` brewery ON KEYS [ </a:t>
            </a:r>
            <a:r>
              <a:rPr lang="en-CA" sz="1800" dirty="0" err="1">
                <a:latin typeface="Courier New" panose="02070309020205020404" pitchFamily="49" charset="0"/>
                <a:cs typeface="Courier New" panose="02070309020205020404" pitchFamily="49" charset="0"/>
              </a:rPr>
              <a:t>beer.brewery_id</a:t>
            </a:r>
            <a:r>
              <a:rPr lang="en-CA" sz="1800" dirty="0">
                <a:latin typeface="Courier New" panose="02070309020205020404" pitchFamily="49" charset="0"/>
                <a:cs typeface="Courier New" panose="02070309020205020404" pitchFamily="49" charset="0"/>
              </a:rPr>
              <a:t> ] WHERE </a:t>
            </a:r>
            <a:r>
              <a:rPr lang="en-CA" sz="1800" dirty="0" err="1">
                <a:latin typeface="Courier New" panose="02070309020205020404" pitchFamily="49" charset="0"/>
                <a:cs typeface="Courier New" panose="02070309020205020404" pitchFamily="49" charset="0"/>
              </a:rPr>
              <a:t>beer.abv</a:t>
            </a:r>
            <a:r>
              <a:rPr lang="en-CA" sz="1800" dirty="0">
                <a:latin typeface="Courier New" panose="02070309020205020404" pitchFamily="49" charset="0"/>
                <a:cs typeface="Courier New" panose="02070309020205020404" pitchFamily="49" charset="0"/>
              </a:rPr>
              <a:t> &gt; 5 and </a:t>
            </a:r>
            <a:r>
              <a:rPr lang="en-CA" sz="1800" dirty="0" err="1">
                <a:latin typeface="Courier New" panose="02070309020205020404" pitchFamily="49" charset="0"/>
                <a:cs typeface="Courier New" panose="02070309020205020404" pitchFamily="49" charset="0"/>
              </a:rPr>
              <a:t>beer.style</a:t>
            </a:r>
            <a:r>
              <a:rPr lang="en-CA" sz="1800" dirty="0">
                <a:latin typeface="Courier New" panose="02070309020205020404" pitchFamily="49" charset="0"/>
                <a:cs typeface="Courier New" panose="02070309020205020404" pitchFamily="49" charset="0"/>
              </a:rPr>
              <a:t> != "Lager"  and </a:t>
            </a:r>
            <a:r>
              <a:rPr lang="en-CA" sz="1800" dirty="0" err="1">
                <a:latin typeface="Courier New" panose="02070309020205020404" pitchFamily="49" charset="0"/>
                <a:cs typeface="Courier New" panose="02070309020205020404" pitchFamily="49" charset="0"/>
              </a:rPr>
              <a:t>beer.type</a:t>
            </a:r>
            <a:r>
              <a:rPr lang="en-CA" sz="1800" dirty="0">
                <a:latin typeface="Courier New" panose="02070309020205020404" pitchFamily="49" charset="0"/>
                <a:cs typeface="Courier New" panose="02070309020205020404" pitchFamily="49" charset="0"/>
              </a:rPr>
              <a:t> = "beer" and </a:t>
            </a:r>
            <a:r>
              <a:rPr lang="en-CA" sz="1800" dirty="0" err="1">
                <a:latin typeface="Courier New" panose="02070309020205020404" pitchFamily="49" charset="0"/>
                <a:cs typeface="Courier New" panose="02070309020205020404" pitchFamily="49" charset="0"/>
              </a:rPr>
              <a:t>brewery.type</a:t>
            </a:r>
            <a:r>
              <a:rPr lang="en-CA" sz="1800" dirty="0">
                <a:latin typeface="Courier New" panose="02070309020205020404" pitchFamily="49" charset="0"/>
                <a:cs typeface="Courier New" panose="02070309020205020404" pitchFamily="49" charset="0"/>
              </a:rPr>
              <a:t> = "brewery" ORDER BY </a:t>
            </a:r>
            <a:r>
              <a:rPr lang="en-CA" sz="1800" dirty="0" err="1">
                <a:latin typeface="Courier New" panose="02070309020205020404" pitchFamily="49" charset="0"/>
                <a:cs typeface="Courier New" panose="02070309020205020404" pitchFamily="49" charset="0"/>
              </a:rPr>
              <a:t>beer.abv</a:t>
            </a:r>
            <a:r>
              <a:rPr lang="en-CA" sz="1800" dirty="0">
                <a:latin typeface="Courier New" panose="02070309020205020404" pitchFamily="49" charset="0"/>
                <a:cs typeface="Courier New" panose="02070309020205020404" pitchFamily="49" charset="0"/>
              </a:rPr>
              <a:t> DESC LIMIT 5;</a:t>
            </a:r>
          </a:p>
          <a:p>
            <a:pPr marL="122437" indent="0">
              <a:lnSpc>
                <a:spcPct val="150000"/>
              </a:lnSpc>
              <a:spcBef>
                <a:spcPts val="0"/>
              </a:spcBef>
              <a:buNone/>
            </a:pPr>
            <a:endParaRPr lang="en-CA" sz="1800" dirty="0">
              <a:latin typeface="Courier New" panose="02070309020205020404" pitchFamily="49" charset="0"/>
              <a:cs typeface="Courier New" panose="02070309020205020404" pitchFamily="49" charset="0"/>
            </a:endParaRPr>
          </a:p>
        </p:txBody>
      </p:sp>
      <p:sp>
        <p:nvSpPr>
          <p:cNvPr id="5" name="Title 2"/>
          <p:cNvSpPr>
            <a:spLocks noGrp="1"/>
          </p:cNvSpPr>
          <p:nvPr>
            <p:ph type="ctrTitle"/>
          </p:nvPr>
        </p:nvSpPr>
        <p:spPr>
          <a:xfrm>
            <a:off x="457200" y="170728"/>
            <a:ext cx="8229600" cy="414514"/>
          </a:xfrm>
        </p:spPr>
        <p:txBody>
          <a:bodyPr>
            <a:noAutofit/>
          </a:bodyPr>
          <a:lstStyle/>
          <a:p>
            <a:r>
              <a:rPr lang="en-CA" sz="2800" dirty="0" smtClean="0">
                <a:solidFill>
                  <a:srgbClr val="BE1523"/>
                </a:solidFill>
              </a:rPr>
              <a:t>JDBC: </a:t>
            </a:r>
            <a:r>
              <a:rPr lang="en-CA" sz="2800" dirty="0" smtClean="0">
                <a:solidFill>
                  <a:srgbClr val="BE1523"/>
                </a:solidFill>
              </a:rPr>
              <a:t>Executing in N1QL Mode</a:t>
            </a:r>
            <a:endParaRPr lang="en-CA" sz="2800" dirty="0">
              <a:solidFill>
                <a:srgbClr val="BE1523"/>
              </a:solidFill>
            </a:endParaRPr>
          </a:p>
        </p:txBody>
      </p:sp>
    </p:spTree>
    <p:extLst>
      <p:ext uri="{BB962C8B-B14F-4D97-AF65-F5344CB8AC3E}">
        <p14:creationId xmlns:p14="http://schemas.microsoft.com/office/powerpoint/2010/main" val="393250848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t>
            </a:r>
            <a:r>
              <a:rPr lang="en-US" dirty="0" err="1" smtClean="0"/>
              <a:t>NoSQL</a:t>
            </a:r>
            <a:r>
              <a:rPr lang="en-US" dirty="0" smtClean="0"/>
              <a:t>?</a:t>
            </a:r>
            <a:endParaRPr lang="en-US" dirty="0"/>
          </a:p>
        </p:txBody>
      </p:sp>
      <p:sp>
        <p:nvSpPr>
          <p:cNvPr id="4" name="Content Placeholder 2"/>
          <p:cNvSpPr>
            <a:spLocks noGrp="1"/>
          </p:cNvSpPr>
          <p:nvPr>
            <p:ph sz="quarter" idx="4294967295"/>
          </p:nvPr>
        </p:nvSpPr>
        <p:spPr>
          <a:xfrm>
            <a:off x="198156" y="901700"/>
            <a:ext cx="8945844" cy="3467100"/>
          </a:xfrm>
        </p:spPr>
        <p:txBody>
          <a:bodyPr>
            <a:normAutofit/>
          </a:bodyPr>
          <a:lstStyle/>
          <a:p>
            <a:pPr>
              <a:lnSpc>
                <a:spcPct val="140000"/>
              </a:lnSpc>
            </a:pPr>
            <a:r>
              <a:rPr lang="en-US" sz="3200" dirty="0" smtClean="0"/>
              <a:t>Agility</a:t>
            </a:r>
          </a:p>
          <a:p>
            <a:pPr>
              <a:lnSpc>
                <a:spcPct val="140000"/>
              </a:lnSpc>
            </a:pPr>
            <a:r>
              <a:rPr lang="en-US" sz="3200" dirty="0" smtClean="0"/>
              <a:t>Scalability </a:t>
            </a:r>
            <a:endParaRPr lang="en-US" sz="3200" dirty="0" smtClean="0"/>
          </a:p>
          <a:p>
            <a:pPr>
              <a:lnSpc>
                <a:spcPct val="140000"/>
              </a:lnSpc>
            </a:pPr>
            <a:r>
              <a:rPr lang="en-US" sz="3200" dirty="0" smtClean="0"/>
              <a:t>Performance </a:t>
            </a:r>
            <a:endParaRPr lang="en-US" sz="3200" dirty="0" smtClean="0"/>
          </a:p>
          <a:p>
            <a:pPr>
              <a:lnSpc>
                <a:spcPct val="140000"/>
              </a:lnSpc>
            </a:pPr>
            <a:r>
              <a:rPr lang="en-US" sz="3200" dirty="0" smtClean="0"/>
              <a:t>Availability</a:t>
            </a:r>
            <a:endParaRPr lang="en-US" sz="3200" dirty="0" smtClean="0"/>
          </a:p>
        </p:txBody>
      </p:sp>
    </p:spTree>
    <p:extLst>
      <p:ext uri="{BB962C8B-B14F-4D97-AF65-F5344CB8AC3E}">
        <p14:creationId xmlns:p14="http://schemas.microsoft.com/office/powerpoint/2010/main" val="1825795646"/>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Java JSR-374</a:t>
            </a:r>
            <a:endParaRPr lang="en-US" dirty="0"/>
          </a:p>
        </p:txBody>
      </p:sp>
      <p:sp>
        <p:nvSpPr>
          <p:cNvPr id="3" name="Content Placeholder 2"/>
          <p:cNvSpPr>
            <a:spLocks noGrp="1"/>
          </p:cNvSpPr>
          <p:nvPr>
            <p:ph idx="1"/>
          </p:nvPr>
        </p:nvSpPr>
        <p:spPr>
          <a:xfrm>
            <a:off x="457200" y="685800"/>
            <a:ext cx="8007739" cy="589264"/>
          </a:xfrm>
        </p:spPr>
        <p:txBody>
          <a:bodyPr/>
          <a:lstStyle/>
          <a:p>
            <a:r>
              <a:rPr lang="en-US" dirty="0">
                <a:hlinkClick r:id="rId3"/>
              </a:rPr>
              <a:t>https://www.jcp.org/en/jsr/detail?id=</a:t>
            </a:r>
            <a:r>
              <a:rPr lang="en-US" dirty="0" smtClean="0">
                <a:hlinkClick r:id="rId3"/>
              </a:rPr>
              <a:t>374</a:t>
            </a:r>
            <a:endParaRPr lang="en-US" dirty="0" smtClean="0"/>
          </a:p>
          <a:p>
            <a:pPr marL="0" indent="0">
              <a:buNone/>
            </a:pPr>
            <a:endParaRPr lang="en-US" dirty="0"/>
          </a:p>
        </p:txBody>
      </p:sp>
      <p:sp>
        <p:nvSpPr>
          <p:cNvPr id="4" name="Rectangle 3"/>
          <p:cNvSpPr/>
          <p:nvPr/>
        </p:nvSpPr>
        <p:spPr>
          <a:xfrm>
            <a:off x="457200" y="1275064"/>
            <a:ext cx="9296400" cy="2363724"/>
          </a:xfrm>
          <a:prstGeom prst="rect">
            <a:avLst/>
          </a:prstGeom>
        </p:spPr>
        <p:txBody>
          <a:bodyPr wrap="square">
            <a:spAutoFit/>
          </a:bodyPr>
          <a:lstStyle/>
          <a:p>
            <a:pPr>
              <a:lnSpc>
                <a:spcPct val="80000"/>
              </a:lnSpc>
            </a:pPr>
            <a:r>
              <a:rPr lang="en-US" dirty="0"/>
              <a:t>This JSR is to provide an update for the Java API for JSON Processing Specification (JSON-P).</a:t>
            </a:r>
          </a:p>
          <a:p>
            <a:pPr>
              <a:lnSpc>
                <a:spcPct val="80000"/>
              </a:lnSpc>
            </a:pPr>
            <a:endParaRPr lang="en-US" dirty="0"/>
          </a:p>
          <a:p>
            <a:pPr>
              <a:lnSpc>
                <a:spcPct val="80000"/>
              </a:lnSpc>
            </a:pPr>
            <a:r>
              <a:rPr lang="en-US" dirty="0"/>
              <a:t>There are 3 goals for this JSR.</a:t>
            </a:r>
          </a:p>
          <a:p>
            <a:pPr>
              <a:lnSpc>
                <a:spcPct val="80000"/>
              </a:lnSpc>
            </a:pPr>
            <a:endParaRPr lang="en-US" dirty="0"/>
          </a:p>
          <a:p>
            <a:pPr marL="285750" indent="-285750">
              <a:lnSpc>
                <a:spcPct val="80000"/>
              </a:lnSpc>
              <a:buFontTx/>
              <a:buChar char="•"/>
            </a:pPr>
            <a:r>
              <a:rPr lang="en-US" dirty="0" smtClean="0"/>
              <a:t>Support </a:t>
            </a:r>
            <a:r>
              <a:rPr lang="en-US" dirty="0"/>
              <a:t>for JSON Pointer and JSON Patch</a:t>
            </a:r>
          </a:p>
          <a:p>
            <a:pPr>
              <a:lnSpc>
                <a:spcPct val="80000"/>
              </a:lnSpc>
            </a:pPr>
            <a:endParaRPr lang="en-US" dirty="0"/>
          </a:p>
          <a:p>
            <a:pPr marL="285750" indent="-285750">
              <a:lnSpc>
                <a:spcPct val="80000"/>
              </a:lnSpc>
              <a:buFontTx/>
              <a:buChar char="•"/>
            </a:pPr>
            <a:r>
              <a:rPr lang="en-US" dirty="0" smtClean="0"/>
              <a:t>Add </a:t>
            </a:r>
            <a:r>
              <a:rPr lang="en-US" dirty="0"/>
              <a:t>editing/transformation operations to JSON object model</a:t>
            </a:r>
          </a:p>
          <a:p>
            <a:pPr>
              <a:lnSpc>
                <a:spcPct val="80000"/>
              </a:lnSpc>
            </a:pPr>
            <a:endParaRPr lang="en-US" dirty="0"/>
          </a:p>
          <a:p>
            <a:pPr marL="285750" indent="-285750">
              <a:lnSpc>
                <a:spcPct val="80000"/>
              </a:lnSpc>
              <a:buFontTx/>
              <a:buChar char="•"/>
            </a:pPr>
            <a:r>
              <a:rPr lang="en-US" dirty="0" smtClean="0"/>
              <a:t>Update </a:t>
            </a:r>
            <a:r>
              <a:rPr lang="en-US" dirty="0"/>
              <a:t>the API to work with Java SE 8</a:t>
            </a:r>
          </a:p>
          <a:p>
            <a:endParaRPr lang="en-US" dirty="0"/>
          </a:p>
        </p:txBody>
      </p:sp>
      <p:sp>
        <p:nvSpPr>
          <p:cNvPr id="5" name="Content Placeholder 2"/>
          <p:cNvSpPr txBox="1">
            <a:spLocks/>
          </p:cNvSpPr>
          <p:nvPr/>
        </p:nvSpPr>
        <p:spPr>
          <a:xfrm>
            <a:off x="457200" y="3822700"/>
            <a:ext cx="8166100" cy="990600"/>
          </a:xfrm>
          <a:prstGeom prst="rect">
            <a:avLst/>
          </a:prstGeom>
        </p:spPr>
        <p:txBody>
          <a:bodyPr vert="horz" lIns="91440" tIns="45720" rIns="91440" bIns="45720" rtlCol="0">
            <a:noAutofit/>
          </a:bodyPr>
          <a:lstStyle>
            <a:lvl1pPr marL="228600" indent="-228600" algn="l" defTabSz="457200" rtl="0" eaLnBrk="1" latinLnBrk="0" hangingPunct="1">
              <a:lnSpc>
                <a:spcPct val="100000"/>
              </a:lnSpc>
              <a:spcBef>
                <a:spcPts val="0"/>
              </a:spcBef>
              <a:spcAft>
                <a:spcPts val="300"/>
              </a:spcAft>
              <a:buClr>
                <a:schemeClr val="accent1"/>
              </a:buClr>
              <a:buSzPct val="110000"/>
              <a:buFont typeface="Wingdings" charset="2"/>
              <a:buChar char="§"/>
              <a:defRPr sz="2000" kern="1200">
                <a:solidFill>
                  <a:schemeClr val="tx1"/>
                </a:solidFill>
                <a:latin typeface="+mn-lt"/>
                <a:ea typeface="+mn-ea"/>
                <a:cs typeface="+mn-cs"/>
              </a:defRPr>
            </a:lvl1pPr>
            <a:lvl2pPr marL="457200" indent="-228600" algn="l" defTabSz="457200" rtl="0" eaLnBrk="1" latinLnBrk="0" hangingPunct="1">
              <a:lnSpc>
                <a:spcPct val="100000"/>
              </a:lnSpc>
              <a:spcBef>
                <a:spcPts val="0"/>
              </a:spcBef>
              <a:spcAft>
                <a:spcPts val="300"/>
              </a:spcAft>
              <a:buClr>
                <a:schemeClr val="accent1"/>
              </a:buClr>
              <a:buFont typeface="Lucida Grande"/>
              <a:buChar char="–"/>
              <a:defRPr sz="1800" b="0" kern="1200">
                <a:solidFill>
                  <a:schemeClr val="tx1"/>
                </a:solidFill>
                <a:latin typeface="+mn-lt"/>
                <a:ea typeface="+mn-ea"/>
                <a:cs typeface="+mn-cs"/>
              </a:defRPr>
            </a:lvl2pPr>
            <a:lvl3pPr marL="455613" indent="-225425" algn="l" defTabSz="457200" rtl="0" eaLnBrk="1" latinLnBrk="0" hangingPunct="1">
              <a:lnSpc>
                <a:spcPct val="100000"/>
              </a:lnSpc>
              <a:spcBef>
                <a:spcPts val="0"/>
              </a:spcBef>
              <a:spcAft>
                <a:spcPts val="300"/>
              </a:spcAft>
              <a:buClr>
                <a:schemeClr val="accent1"/>
              </a:buClr>
              <a:buFont typeface="Lucida Grande"/>
              <a:buChar char="–"/>
              <a:defRPr sz="1600" b="0" kern="1200">
                <a:solidFill>
                  <a:schemeClr val="tx1"/>
                </a:solidFill>
                <a:latin typeface="+mn-lt"/>
                <a:ea typeface="+mn-ea"/>
                <a:cs typeface="+mn-cs"/>
              </a:defRPr>
            </a:lvl3pPr>
            <a:lvl4pPr marL="635000" indent="-228600" algn="l" defTabSz="457200" rtl="0" eaLnBrk="1" latinLnBrk="0" hangingPunct="1">
              <a:lnSpc>
                <a:spcPct val="100000"/>
              </a:lnSpc>
              <a:spcBef>
                <a:spcPts val="0"/>
              </a:spcBef>
              <a:spcAft>
                <a:spcPts val="300"/>
              </a:spcAft>
              <a:buClr>
                <a:schemeClr val="accent1"/>
              </a:buClr>
              <a:buFont typeface="Arial"/>
              <a:buChar char="•"/>
              <a:defRPr sz="1600" b="0" kern="1200">
                <a:solidFill>
                  <a:schemeClr val="tx1"/>
                </a:solidFill>
                <a:latin typeface="+mn-lt"/>
                <a:ea typeface="+mn-ea"/>
                <a:cs typeface="+mn-cs"/>
              </a:defRPr>
            </a:lvl4pPr>
            <a:lvl5pPr marL="863600" indent="-228600" algn="l" defTabSz="457200" rtl="0" eaLnBrk="1" latinLnBrk="0" hangingPunct="1">
              <a:lnSpc>
                <a:spcPct val="100000"/>
              </a:lnSpc>
              <a:spcBef>
                <a:spcPts val="0"/>
              </a:spcBef>
              <a:spcAft>
                <a:spcPts val="300"/>
              </a:spcAft>
              <a:buClr>
                <a:schemeClr val="accent1"/>
              </a:buClr>
              <a:buFont typeface="Wingdings" charset="2"/>
              <a:buChar char="§"/>
              <a:defRPr sz="1400" b="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JDBC will need to add enhanced JSON support</a:t>
            </a:r>
            <a:r>
              <a:rPr lang="en-US" dirty="0" smtClean="0"/>
              <a:t>.</a:t>
            </a:r>
          </a:p>
          <a:p>
            <a:pPr lvl="1"/>
            <a:r>
              <a:rPr lang="en-US" dirty="0" smtClean="0"/>
              <a:t>Couchbase has engaged with JDBC Committee</a:t>
            </a:r>
            <a:endParaRPr lang="en-US" dirty="0" smtClean="0"/>
          </a:p>
        </p:txBody>
      </p:sp>
    </p:spTree>
    <p:extLst>
      <p:ext uri="{BB962C8B-B14F-4D97-AF65-F5344CB8AC3E}">
        <p14:creationId xmlns:p14="http://schemas.microsoft.com/office/powerpoint/2010/main" val="3933029874"/>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SDKs with Custom Query APIs</a:t>
            </a:r>
            <a:endParaRPr lang="en-US" dirty="0"/>
          </a:p>
        </p:txBody>
      </p:sp>
      <p:sp>
        <p:nvSpPr>
          <p:cNvPr id="9" name="Rectangle 8"/>
          <p:cNvSpPr/>
          <p:nvPr/>
        </p:nvSpPr>
        <p:spPr>
          <a:xfrm>
            <a:off x="198157" y="2483030"/>
            <a:ext cx="8775700" cy="2462213"/>
          </a:xfrm>
          <a:prstGeom prst="rect">
            <a:avLst/>
          </a:prstGeom>
          <a:solidFill>
            <a:schemeClr val="bg1"/>
          </a:solidFill>
        </p:spPr>
        <p:txBody>
          <a:bodyPr wrap="square">
            <a:spAutoFit/>
          </a:bodyPr>
          <a:lstStyle/>
          <a:p>
            <a:r>
              <a:rPr lang="en-US" sz="1400" dirty="0">
                <a:latin typeface="Courier New"/>
                <a:cs typeface="Courier New"/>
              </a:rPr>
              <a:t>// raw string query</a:t>
            </a:r>
          </a:p>
          <a:p>
            <a:r>
              <a:rPr lang="en-US" sz="1400" dirty="0">
                <a:latin typeface="Courier New"/>
                <a:cs typeface="Courier New"/>
              </a:rPr>
              <a:t>N1qlQueryResult </a:t>
            </a:r>
            <a:r>
              <a:rPr lang="en-US" sz="1400" dirty="0" err="1">
                <a:latin typeface="Courier New"/>
                <a:cs typeface="Courier New"/>
              </a:rPr>
              <a:t>queryResult</a:t>
            </a:r>
            <a:r>
              <a:rPr lang="en-US" sz="1400" dirty="0">
                <a:latin typeface="Courier New"/>
                <a:cs typeface="Courier New"/>
              </a:rPr>
              <a:t> =</a:t>
            </a:r>
          </a:p>
          <a:p>
            <a:r>
              <a:rPr lang="en-US" sz="1400" dirty="0">
                <a:latin typeface="Courier New"/>
                <a:cs typeface="Courier New"/>
              </a:rPr>
              <a:t>   </a:t>
            </a:r>
            <a:r>
              <a:rPr lang="en-US" sz="1400" dirty="0" err="1">
                <a:latin typeface="Courier New"/>
                <a:cs typeface="Courier New"/>
              </a:rPr>
              <a:t>bucket.query</a:t>
            </a:r>
            <a:r>
              <a:rPr lang="en-US" sz="1400" dirty="0">
                <a:latin typeface="Courier New"/>
                <a:cs typeface="Courier New"/>
              </a:rPr>
              <a:t>(</a:t>
            </a:r>
            <a:r>
              <a:rPr lang="en-US" sz="1400" b="1" dirty="0">
                <a:latin typeface="Courier New"/>
                <a:cs typeface="Courier New"/>
              </a:rPr>
              <a:t>N1qlQuery.simple("SELECT * FROM beer-sample LIMIT 10")</a:t>
            </a:r>
            <a:r>
              <a:rPr lang="en-US" sz="1400" dirty="0">
                <a:latin typeface="Courier New"/>
                <a:cs typeface="Courier New"/>
              </a:rPr>
              <a:t>)</a:t>
            </a:r>
            <a:r>
              <a:rPr lang="en-US" sz="1400" dirty="0" smtClean="0">
                <a:latin typeface="Courier New"/>
                <a:cs typeface="Courier New"/>
              </a:rPr>
              <a:t>;</a:t>
            </a:r>
            <a:endParaRPr lang="en-US" sz="1400" dirty="0">
              <a:latin typeface="Courier New"/>
              <a:cs typeface="Courier New"/>
            </a:endParaRPr>
          </a:p>
          <a:p>
            <a:r>
              <a:rPr lang="en-US" sz="1400" dirty="0">
                <a:latin typeface="Courier New"/>
                <a:cs typeface="Courier New"/>
              </a:rPr>
              <a:t>// using the DSL</a:t>
            </a:r>
          </a:p>
          <a:p>
            <a:r>
              <a:rPr lang="en-US" sz="1400" dirty="0">
                <a:latin typeface="Courier New"/>
                <a:cs typeface="Courier New"/>
              </a:rPr>
              <a:t>N1qlQueryResult query = </a:t>
            </a:r>
            <a:r>
              <a:rPr lang="en-US" sz="1400" dirty="0" err="1">
                <a:latin typeface="Courier New"/>
                <a:cs typeface="Courier New"/>
              </a:rPr>
              <a:t>bucket.query</a:t>
            </a:r>
            <a:r>
              <a:rPr lang="en-US" sz="1400" dirty="0">
                <a:latin typeface="Courier New"/>
                <a:cs typeface="Courier New"/>
              </a:rPr>
              <a:t>(</a:t>
            </a:r>
            <a:r>
              <a:rPr lang="en-US" sz="1400" b="1" dirty="0">
                <a:latin typeface="Courier New"/>
                <a:cs typeface="Courier New"/>
              </a:rPr>
              <a:t>select("*").from("beer-sample").limit(10)</a:t>
            </a:r>
            <a:r>
              <a:rPr lang="en-US" sz="1400" dirty="0">
                <a:latin typeface="Courier New"/>
                <a:cs typeface="Courier New"/>
              </a:rPr>
              <a:t>)</a:t>
            </a:r>
            <a:r>
              <a:rPr lang="en-US" sz="1400" dirty="0" smtClean="0">
                <a:latin typeface="Courier New"/>
                <a:cs typeface="Courier New"/>
              </a:rPr>
              <a:t>;</a:t>
            </a:r>
          </a:p>
          <a:p>
            <a:endParaRPr lang="en-US" sz="1400" dirty="0" smtClean="0">
              <a:latin typeface="Courier New"/>
              <a:cs typeface="Courier New"/>
            </a:endParaRPr>
          </a:p>
          <a:p>
            <a:r>
              <a:rPr lang="en-US" sz="1400" dirty="0">
                <a:latin typeface="Courier New"/>
                <a:cs typeface="Courier New"/>
              </a:rPr>
              <a:t>b</a:t>
            </a:r>
            <a:r>
              <a:rPr lang="en-US" sz="1400" dirty="0" smtClean="0">
                <a:latin typeface="Courier New"/>
                <a:cs typeface="Courier New"/>
              </a:rPr>
              <a:t>ucket</a:t>
            </a:r>
            <a:endParaRPr lang="en-US" sz="1400" dirty="0">
              <a:latin typeface="Courier New"/>
              <a:cs typeface="Courier New"/>
            </a:endParaRPr>
          </a:p>
          <a:p>
            <a:r>
              <a:rPr lang="en-US" sz="1400" dirty="0" smtClean="0">
                <a:latin typeface="Courier New"/>
                <a:cs typeface="Courier New"/>
              </a:rPr>
              <a:t>     .</a:t>
            </a:r>
            <a:r>
              <a:rPr lang="en-US" sz="1400" dirty="0">
                <a:latin typeface="Courier New"/>
                <a:cs typeface="Courier New"/>
              </a:rPr>
              <a:t>query(</a:t>
            </a:r>
            <a:r>
              <a:rPr lang="en-US" sz="1400" b="1" dirty="0">
                <a:solidFill>
                  <a:srgbClr val="1E1C1C"/>
                </a:solidFill>
                <a:latin typeface="Courier New"/>
                <a:cs typeface="Courier New"/>
              </a:rPr>
              <a:t>N1qlQuery.simple(select("*").from(</a:t>
            </a:r>
            <a:r>
              <a:rPr lang="en-US" sz="1400" b="1" dirty="0" err="1">
                <a:solidFill>
                  <a:srgbClr val="1E1C1C"/>
                </a:solidFill>
                <a:latin typeface="Courier New"/>
                <a:cs typeface="Courier New"/>
              </a:rPr>
              <a:t>i</a:t>
            </a:r>
            <a:r>
              <a:rPr lang="en-US" sz="1400" b="1" dirty="0">
                <a:solidFill>
                  <a:srgbClr val="1E1C1C"/>
                </a:solidFill>
                <a:latin typeface="Courier New"/>
                <a:cs typeface="Courier New"/>
              </a:rPr>
              <a:t>("beer-sample")).limit(10))</a:t>
            </a:r>
            <a:r>
              <a:rPr lang="en-US" sz="1400" dirty="0">
                <a:latin typeface="Courier New"/>
                <a:cs typeface="Courier New"/>
              </a:rPr>
              <a:t>)</a:t>
            </a:r>
          </a:p>
          <a:p>
            <a:r>
              <a:rPr lang="en-US" sz="1400" dirty="0">
                <a:latin typeface="Courier New"/>
                <a:cs typeface="Courier New"/>
              </a:rPr>
              <a:t>    .</a:t>
            </a:r>
            <a:r>
              <a:rPr lang="en-US" sz="1400" dirty="0" err="1">
                <a:latin typeface="Courier New"/>
                <a:cs typeface="Courier New"/>
              </a:rPr>
              <a:t>flatMap</a:t>
            </a:r>
            <a:r>
              <a:rPr lang="en-US" sz="1400" dirty="0">
                <a:latin typeface="Courier New"/>
                <a:cs typeface="Courier New"/>
              </a:rPr>
              <a:t>(AsyncN1qlQueryResult::rows)</a:t>
            </a:r>
          </a:p>
          <a:p>
            <a:r>
              <a:rPr lang="en-US" sz="1400" dirty="0">
                <a:latin typeface="Courier New"/>
                <a:cs typeface="Courier New"/>
              </a:rPr>
              <a:t>    .</a:t>
            </a:r>
            <a:r>
              <a:rPr lang="en-US" sz="1400" dirty="0" err="1">
                <a:latin typeface="Courier New"/>
                <a:cs typeface="Courier New"/>
              </a:rPr>
              <a:t>toBlocking</a:t>
            </a:r>
            <a:r>
              <a:rPr lang="en-US" sz="1400" dirty="0">
                <a:latin typeface="Courier New"/>
                <a:cs typeface="Courier New"/>
              </a:rPr>
              <a:t>()</a:t>
            </a:r>
          </a:p>
          <a:p>
            <a:r>
              <a:rPr lang="en-US" sz="1400" dirty="0">
                <a:latin typeface="Courier New"/>
                <a:cs typeface="Courier New"/>
              </a:rPr>
              <a:t>    .</a:t>
            </a:r>
            <a:r>
              <a:rPr lang="en-US" sz="1400" dirty="0" err="1">
                <a:latin typeface="Courier New"/>
                <a:cs typeface="Courier New"/>
              </a:rPr>
              <a:t>forEach</a:t>
            </a:r>
            <a:r>
              <a:rPr lang="en-US" sz="1400" dirty="0">
                <a:latin typeface="Courier New"/>
                <a:cs typeface="Courier New"/>
              </a:rPr>
              <a:t>(row -&gt; </a:t>
            </a:r>
            <a:r>
              <a:rPr lang="en-US" sz="1400" dirty="0" err="1">
                <a:latin typeface="Courier New"/>
                <a:cs typeface="Courier New"/>
              </a:rPr>
              <a:t>System.out.println</a:t>
            </a:r>
            <a:r>
              <a:rPr lang="en-US" sz="1400" dirty="0">
                <a:latin typeface="Courier New"/>
                <a:cs typeface="Courier New"/>
              </a:rPr>
              <a:t>(</a:t>
            </a:r>
            <a:r>
              <a:rPr lang="en-US" sz="1400" dirty="0" err="1">
                <a:latin typeface="Courier New"/>
                <a:cs typeface="Courier New"/>
              </a:rPr>
              <a:t>row.value</a:t>
            </a:r>
            <a:r>
              <a:rPr lang="en-US" sz="1400" dirty="0">
                <a:latin typeface="Courier New"/>
                <a:cs typeface="Courier New"/>
              </a:rPr>
              <a:t>()))</a:t>
            </a:r>
            <a:r>
              <a:rPr lang="en-US" sz="1400" dirty="0" smtClean="0">
                <a:latin typeface="Courier New"/>
                <a:cs typeface="Courier New"/>
              </a:rPr>
              <a:t>;</a:t>
            </a:r>
            <a:endParaRPr lang="en-US" sz="1400" dirty="0">
              <a:latin typeface="Courier New"/>
              <a:cs typeface="Courier New"/>
            </a:endParaRPr>
          </a:p>
        </p:txBody>
      </p:sp>
      <p:sp>
        <p:nvSpPr>
          <p:cNvPr id="10" name="Rectangle 9"/>
          <p:cNvSpPr/>
          <p:nvPr/>
        </p:nvSpPr>
        <p:spPr>
          <a:xfrm>
            <a:off x="482600" y="568360"/>
            <a:ext cx="7874000" cy="1915909"/>
          </a:xfrm>
          <a:prstGeom prst="rect">
            <a:avLst/>
          </a:prstGeom>
        </p:spPr>
        <p:txBody>
          <a:bodyPr wrap="square">
            <a:spAutoFit/>
          </a:bodyPr>
          <a:lstStyle/>
          <a:p>
            <a:pPr marL="285750" indent="-285750">
              <a:lnSpc>
                <a:spcPct val="110000"/>
              </a:lnSpc>
              <a:buFont typeface="Arial"/>
              <a:buChar char="•"/>
            </a:pPr>
            <a:r>
              <a:rPr lang="en-US" dirty="0" smtClean="0"/>
              <a:t>Fluent APIs for N1QL</a:t>
            </a:r>
            <a:endParaRPr lang="en-US" dirty="0" smtClean="0"/>
          </a:p>
          <a:p>
            <a:pPr marL="285750" indent="-285750">
              <a:lnSpc>
                <a:spcPct val="110000"/>
              </a:lnSpc>
              <a:buFont typeface="Arial"/>
              <a:buChar char="•"/>
            </a:pPr>
            <a:r>
              <a:rPr lang="en-US" dirty="0" smtClean="0"/>
              <a:t>Use Domain Specific Language extensions</a:t>
            </a:r>
          </a:p>
          <a:p>
            <a:pPr marL="742950" lvl="1" indent="-285750">
              <a:lnSpc>
                <a:spcPct val="110000"/>
              </a:lnSpc>
              <a:buFont typeface="Arial"/>
              <a:buChar char="•"/>
            </a:pPr>
            <a:r>
              <a:rPr lang="en-US" dirty="0" smtClean="0"/>
              <a:t>Works well with query builders to provide features like auto completion</a:t>
            </a:r>
          </a:p>
          <a:p>
            <a:pPr marL="742950" lvl="1" indent="-285750">
              <a:lnSpc>
                <a:spcPct val="110000"/>
              </a:lnSpc>
              <a:buFont typeface="Arial"/>
              <a:buChar char="•"/>
            </a:pPr>
            <a:r>
              <a:rPr lang="en-US" dirty="0" smtClean="0"/>
              <a:t>Provides </a:t>
            </a:r>
            <a:r>
              <a:rPr lang="en-US" dirty="0" smtClean="0"/>
              <a:t>help with complex expressions like CASE, ANY, EVERY, etc.</a:t>
            </a:r>
          </a:p>
          <a:p>
            <a:pPr marL="285750" indent="-285750">
              <a:lnSpc>
                <a:spcPct val="110000"/>
              </a:lnSpc>
              <a:buFont typeface="Arial"/>
              <a:buChar char="•"/>
            </a:pPr>
            <a:r>
              <a:rPr lang="en-US" dirty="0" smtClean="0"/>
              <a:t>Supports parameter Passing</a:t>
            </a:r>
          </a:p>
          <a:p>
            <a:pPr marL="285750" indent="-285750">
              <a:lnSpc>
                <a:spcPct val="110000"/>
              </a:lnSpc>
              <a:buFont typeface="Arial"/>
              <a:buChar char="•"/>
            </a:pPr>
            <a:r>
              <a:rPr lang="en-US" dirty="0" smtClean="0"/>
              <a:t>Supports querying asynchronously</a:t>
            </a:r>
            <a:endParaRPr lang="en-US" dirty="0"/>
          </a:p>
        </p:txBody>
      </p:sp>
    </p:spTree>
    <p:extLst>
      <p:ext uri="{BB962C8B-B14F-4D97-AF65-F5344CB8AC3E}">
        <p14:creationId xmlns:p14="http://schemas.microsoft.com/office/powerpoint/2010/main" val="4112284928"/>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Ecosystem</a:t>
            </a:r>
            <a:endParaRPr lang="en-US" dirty="0"/>
          </a:p>
        </p:txBody>
      </p:sp>
    </p:spTree>
    <p:extLst>
      <p:ext uri="{BB962C8B-B14F-4D97-AF65-F5344CB8AC3E}">
        <p14:creationId xmlns:p14="http://schemas.microsoft.com/office/powerpoint/2010/main" val="1709581972"/>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Ecosystem Integration</a:t>
            </a:r>
            <a:endParaRPr lang="en-US" dirty="0"/>
          </a:p>
        </p:txBody>
      </p:sp>
      <p:pic>
        <p:nvPicPr>
          <p:cNvPr id="3" name="Picture 2" descr="looke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215" y="1345049"/>
            <a:ext cx="1773893" cy="875860"/>
          </a:xfrm>
          <a:prstGeom prst="rect">
            <a:avLst/>
          </a:prstGeom>
        </p:spPr>
      </p:pic>
      <p:pic>
        <p:nvPicPr>
          <p:cNvPr id="6" name="Picture 5"/>
          <p:cNvPicPr>
            <a:picLocks noChangeAspect="1"/>
          </p:cNvPicPr>
          <p:nvPr/>
        </p:nvPicPr>
        <p:blipFill>
          <a:blip r:embed="rId3"/>
          <a:stretch>
            <a:fillRect/>
          </a:stretch>
        </p:blipFill>
        <p:spPr>
          <a:xfrm>
            <a:off x="778004" y="2375462"/>
            <a:ext cx="2258797" cy="607052"/>
          </a:xfrm>
          <a:prstGeom prst="rect">
            <a:avLst/>
          </a:prstGeom>
        </p:spPr>
      </p:pic>
      <p:pic>
        <p:nvPicPr>
          <p:cNvPr id="4" name="Picture 3" descr="tableau.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8215" y="3308434"/>
            <a:ext cx="2258797" cy="440199"/>
          </a:xfrm>
          <a:prstGeom prst="rect">
            <a:avLst/>
          </a:prstGeom>
        </p:spPr>
      </p:pic>
      <p:pic>
        <p:nvPicPr>
          <p:cNvPr id="10" name="Picture 9" descr="metanautix.png"/>
          <p:cNvPicPr>
            <a:picLocks noChangeAspect="1"/>
          </p:cNvPicPr>
          <p:nvPr/>
        </p:nvPicPr>
        <p:blipFill rotWithShape="1">
          <a:blip r:embed="rId5">
            <a:extLst>
              <a:ext uri="{28A0092B-C50C-407E-A947-70E740481C1C}">
                <a14:useLocalDpi xmlns:a14="http://schemas.microsoft.com/office/drawing/2010/main" val="0"/>
              </a:ext>
            </a:extLst>
          </a:blip>
          <a:srcRect l="9332" t="24057" r="11892" b="30761"/>
          <a:stretch/>
        </p:blipFill>
        <p:spPr>
          <a:xfrm>
            <a:off x="3542307" y="2426085"/>
            <a:ext cx="2491395" cy="564363"/>
          </a:xfrm>
          <a:prstGeom prst="rect">
            <a:avLst/>
          </a:prstGeom>
        </p:spPr>
      </p:pic>
      <p:pic>
        <p:nvPicPr>
          <p:cNvPr id="7" name="Picture 6" descr="Simba logo - black on transparent horiz.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25902" y="1450367"/>
            <a:ext cx="1778677" cy="480450"/>
          </a:xfrm>
          <a:prstGeom prst="rect">
            <a:avLst/>
          </a:prstGeom>
        </p:spPr>
      </p:pic>
      <p:pic>
        <p:nvPicPr>
          <p:cNvPr id="8" name="Picture 7" descr="Pentaho.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38432" y="1290205"/>
            <a:ext cx="2402293" cy="640611"/>
          </a:xfrm>
          <a:prstGeom prst="rect">
            <a:avLst/>
          </a:prstGeom>
        </p:spPr>
      </p:pic>
      <p:pic>
        <p:nvPicPr>
          <p:cNvPr id="9" name="Picture 8" descr="Qlik.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07689" y="2043000"/>
            <a:ext cx="1937137" cy="947447"/>
          </a:xfrm>
          <a:prstGeom prst="rect">
            <a:avLst/>
          </a:prstGeom>
        </p:spPr>
      </p:pic>
      <p:pic>
        <p:nvPicPr>
          <p:cNvPr id="11" name="Picture 10" descr="Progress.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362402" y="3264297"/>
            <a:ext cx="2789988" cy="645185"/>
          </a:xfrm>
          <a:prstGeom prst="rect">
            <a:avLst/>
          </a:prstGeom>
        </p:spPr>
      </p:pic>
      <p:pic>
        <p:nvPicPr>
          <p:cNvPr id="12" name="Picture 11" descr="PowerBI.jp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484660" y="3047156"/>
            <a:ext cx="2053158" cy="862326"/>
          </a:xfrm>
          <a:prstGeom prst="rect">
            <a:avLst/>
          </a:prstGeom>
        </p:spPr>
      </p:pic>
    </p:spTree>
    <p:extLst>
      <p:ext uri="{BB962C8B-B14F-4D97-AF65-F5344CB8AC3E}">
        <p14:creationId xmlns:p14="http://schemas.microsoft.com/office/powerpoint/2010/main" val="3499841908"/>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Try SQL for JSON</a:t>
            </a:r>
            <a:endParaRPr lang="en-US" dirty="0"/>
          </a:p>
        </p:txBody>
      </p:sp>
      <p:sp>
        <p:nvSpPr>
          <p:cNvPr id="3" name="Content Placeholder 2"/>
          <p:cNvSpPr>
            <a:spLocks noGrp="1"/>
          </p:cNvSpPr>
          <p:nvPr>
            <p:ph idx="1"/>
          </p:nvPr>
        </p:nvSpPr>
        <p:spPr>
          <a:xfrm>
            <a:off x="457208" y="906587"/>
            <a:ext cx="8007739" cy="3520434"/>
          </a:xfrm>
        </p:spPr>
        <p:txBody>
          <a:bodyPr/>
          <a:lstStyle/>
          <a:p>
            <a:pPr>
              <a:lnSpc>
                <a:spcPct val="150000"/>
              </a:lnSpc>
            </a:pPr>
            <a:r>
              <a:rPr lang="en-US" sz="2800" b="1" dirty="0" smtClean="0">
                <a:solidFill>
                  <a:srgbClr val="1E1C1C"/>
                </a:solidFill>
              </a:rPr>
              <a:t>N1QL </a:t>
            </a:r>
            <a:r>
              <a:rPr lang="en-US" sz="2800" b="1" dirty="0" smtClean="0">
                <a:solidFill>
                  <a:srgbClr val="1E1C1C"/>
                </a:solidFill>
              </a:rPr>
              <a:t>is available in </a:t>
            </a:r>
            <a:r>
              <a:rPr lang="en-US" sz="2800" b="1" dirty="0" smtClean="0">
                <a:solidFill>
                  <a:srgbClr val="1E1C1C"/>
                </a:solidFill>
              </a:rPr>
              <a:t>Couchbase 4.0</a:t>
            </a:r>
            <a:endParaRPr lang="en-US" sz="2800" b="1" dirty="0" smtClean="0">
              <a:solidFill>
                <a:srgbClr val="1E1C1C"/>
              </a:solidFill>
            </a:endParaRPr>
          </a:p>
          <a:p>
            <a:pPr lvl="1">
              <a:lnSpc>
                <a:spcPct val="150000"/>
              </a:lnSpc>
            </a:pPr>
            <a:r>
              <a:rPr lang="en-US" sz="2600" b="1" dirty="0" smtClean="0">
                <a:solidFill>
                  <a:srgbClr val="1E1C1C"/>
                </a:solidFill>
                <a:hlinkClick r:id="rId2"/>
              </a:rPr>
              <a:t>http://</a:t>
            </a:r>
            <a:r>
              <a:rPr lang="en-US" sz="2800" b="1" dirty="0" smtClean="0">
                <a:solidFill>
                  <a:srgbClr val="1E1C1C"/>
                </a:solidFill>
                <a:hlinkClick r:id="rId2"/>
              </a:rPr>
              <a:t>query.couchbase.com</a:t>
            </a:r>
            <a:endParaRPr lang="en-US" sz="2800" b="1" dirty="0" smtClean="0">
              <a:solidFill>
                <a:srgbClr val="1E1C1C"/>
              </a:solidFill>
            </a:endParaRPr>
          </a:p>
          <a:p>
            <a:pPr lvl="1">
              <a:lnSpc>
                <a:spcPct val="150000"/>
              </a:lnSpc>
            </a:pPr>
            <a:r>
              <a:rPr lang="en-US" sz="2800" b="1" dirty="0" smtClean="0">
                <a:solidFill>
                  <a:srgbClr val="1E1C1C"/>
                </a:solidFill>
              </a:rPr>
              <a:t>Online </a:t>
            </a:r>
            <a:r>
              <a:rPr lang="en-US" sz="2800" b="1" dirty="0">
                <a:solidFill>
                  <a:srgbClr val="1E1C1C"/>
                </a:solidFill>
              </a:rPr>
              <a:t>I</a:t>
            </a:r>
            <a:r>
              <a:rPr lang="en-US" sz="2800" b="1" dirty="0" smtClean="0">
                <a:solidFill>
                  <a:srgbClr val="1E1C1C"/>
                </a:solidFill>
              </a:rPr>
              <a:t>nteractive Tutorial</a:t>
            </a:r>
          </a:p>
          <a:p>
            <a:pPr>
              <a:lnSpc>
                <a:spcPct val="150000"/>
              </a:lnSpc>
            </a:pPr>
            <a:r>
              <a:rPr lang="en-US" sz="2800" dirty="0" smtClean="0">
                <a:solidFill>
                  <a:srgbClr val="1E1C1C"/>
                </a:solidFill>
              </a:rPr>
              <a:t>Ask us questions</a:t>
            </a:r>
          </a:p>
          <a:p>
            <a:pPr lvl="1"/>
            <a:r>
              <a:rPr lang="en-US" sz="2400" dirty="0" smtClean="0">
                <a:solidFill>
                  <a:srgbClr val="1E1C1C"/>
                </a:solidFill>
              </a:rPr>
              <a:t>Couchbase </a:t>
            </a:r>
            <a:r>
              <a:rPr lang="en-US" sz="2400" b="1" dirty="0" smtClean="0">
                <a:solidFill>
                  <a:srgbClr val="1E1C1C"/>
                </a:solidFill>
              </a:rPr>
              <a:t>forums, Stack Overflow, @N1QL</a:t>
            </a:r>
            <a:endParaRPr lang="en-US" sz="2400" b="1" dirty="0" smtClean="0">
              <a:solidFill>
                <a:srgbClr val="1E1C1C"/>
              </a:solidFill>
            </a:endParaRPr>
          </a:p>
        </p:txBody>
      </p:sp>
    </p:spTree>
    <p:extLst>
      <p:ext uri="{BB962C8B-B14F-4D97-AF65-F5344CB8AC3E}">
        <p14:creationId xmlns:p14="http://schemas.microsoft.com/office/powerpoint/2010/main" val="3094682002"/>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73100" y="1378706"/>
            <a:ext cx="7772400" cy="1102519"/>
          </a:xfrm>
        </p:spPr>
        <p:txBody>
          <a:bodyPr anchor="ctr"/>
          <a:lstStyle/>
          <a:p>
            <a:pPr>
              <a:lnSpc>
                <a:spcPct val="50000"/>
              </a:lnSpc>
            </a:pPr>
            <a:r>
              <a:rPr lang="en-US" sz="4000" dirty="0" smtClean="0"/>
              <a:t>Thank </a:t>
            </a:r>
            <a:r>
              <a:rPr lang="en-US" sz="4000" dirty="0" smtClean="0"/>
              <a:t>you</a:t>
            </a:r>
            <a:br>
              <a:rPr lang="en-US" sz="4000" dirty="0" smtClean="0"/>
            </a:br>
            <a:r>
              <a:rPr lang="en-US" sz="4000" dirty="0"/>
              <a:t/>
            </a:r>
            <a:br>
              <a:rPr lang="en-US" sz="4000" dirty="0"/>
            </a:br>
            <a:r>
              <a:rPr lang="en-US" sz="4000" dirty="0" smtClean="0"/>
              <a:t>Q &amp; A</a:t>
            </a:r>
            <a:endParaRPr lang="en-US" sz="4000" dirty="0"/>
          </a:p>
        </p:txBody>
      </p:sp>
      <p:sp>
        <p:nvSpPr>
          <p:cNvPr id="3" name="Title 1"/>
          <p:cNvSpPr txBox="1">
            <a:spLocks/>
          </p:cNvSpPr>
          <p:nvPr/>
        </p:nvSpPr>
        <p:spPr>
          <a:xfrm>
            <a:off x="88900" y="3179725"/>
            <a:ext cx="8953500" cy="1102519"/>
          </a:xfrm>
          <a:prstGeom prst="rect">
            <a:avLst/>
          </a:prstGeom>
          <a:effectLst>
            <a:outerShdw blurRad="127000" dir="2700000" algn="tl" rotWithShape="0">
              <a:srgbClr val="000000">
                <a:alpha val="20000"/>
              </a:srgbClr>
            </a:outerShdw>
          </a:effectLst>
        </p:spPr>
        <p:txBody>
          <a:bodyPr vert="horz" lIns="91440" tIns="45720" rIns="91440" bIns="45720" rtlCol="0" anchor="ctr">
            <a:noAutofit/>
          </a:bodyPr>
          <a:lstStyle>
            <a:lvl1pPr algn="ctr" defTabSz="457200" rtl="0" eaLnBrk="1" latinLnBrk="0" hangingPunct="1">
              <a:spcBef>
                <a:spcPct val="0"/>
              </a:spcBef>
              <a:buNone/>
              <a:defRPr sz="2900" b="1" kern="1200">
                <a:solidFill>
                  <a:schemeClr val="bg1"/>
                </a:solidFill>
                <a:latin typeface="+mj-lt"/>
                <a:ea typeface="+mj-ea"/>
                <a:cs typeface="+mj-cs"/>
              </a:defRPr>
            </a:lvl1pPr>
          </a:lstStyle>
          <a:p>
            <a:pPr>
              <a:lnSpc>
                <a:spcPct val="120000"/>
              </a:lnSpc>
            </a:pPr>
            <a:r>
              <a:rPr lang="en-US" sz="2400" b="0" dirty="0"/>
              <a:t>Gerald </a:t>
            </a:r>
            <a:r>
              <a:rPr lang="en-US" sz="2400" b="0" dirty="0" err="1"/>
              <a:t>Sangudi</a:t>
            </a:r>
            <a:r>
              <a:rPr lang="en-US" sz="2400" b="0" dirty="0"/>
              <a:t> | @</a:t>
            </a:r>
            <a:r>
              <a:rPr lang="en-US" sz="2400" b="0" dirty="0" err="1"/>
              <a:t>sangudi</a:t>
            </a:r>
            <a:r>
              <a:rPr lang="en-US" sz="2400" b="0" dirty="0"/>
              <a:t> | Chief </a:t>
            </a:r>
            <a:r>
              <a:rPr lang="en-US" sz="2400" b="0" dirty="0" smtClean="0"/>
              <a:t>Architect</a:t>
            </a:r>
            <a:r>
              <a:rPr lang="en-US" sz="2400" b="0" dirty="0"/>
              <a:t> </a:t>
            </a:r>
            <a:r>
              <a:rPr lang="en-US" sz="2400" b="0" dirty="0" smtClean="0"/>
              <a:t>|</a:t>
            </a:r>
            <a:r>
              <a:rPr lang="en-US" sz="2400" b="0" dirty="0" smtClean="0"/>
              <a:t> </a:t>
            </a:r>
            <a:r>
              <a:rPr lang="en-US" sz="2400" b="0" dirty="0"/>
              <a:t>Couchbase</a:t>
            </a:r>
          </a:p>
          <a:p>
            <a:pPr>
              <a:lnSpc>
                <a:spcPct val="120000"/>
              </a:lnSpc>
            </a:pPr>
            <a:r>
              <a:rPr lang="en-US" sz="2400" b="0" dirty="0"/>
              <a:t>Keshav Murthy| @</a:t>
            </a:r>
            <a:r>
              <a:rPr lang="en-US" sz="2400" b="0" dirty="0" err="1"/>
              <a:t>rkeshavmurthy</a:t>
            </a:r>
            <a:r>
              <a:rPr lang="en-US" sz="2400" b="0" dirty="0"/>
              <a:t> | </a:t>
            </a:r>
            <a:r>
              <a:rPr lang="en-US" sz="2400" b="0" dirty="0" smtClean="0"/>
              <a:t>Director</a:t>
            </a:r>
            <a:r>
              <a:rPr lang="en-US" sz="2400" b="0" dirty="0"/>
              <a:t> </a:t>
            </a:r>
            <a:r>
              <a:rPr lang="en-US" sz="2400" b="0" dirty="0" smtClean="0"/>
              <a:t>| </a:t>
            </a:r>
            <a:r>
              <a:rPr lang="en-US" sz="2400" b="0" dirty="0"/>
              <a:t>Couchbase</a:t>
            </a:r>
          </a:p>
          <a:p>
            <a:pPr>
              <a:lnSpc>
                <a:spcPct val="120000"/>
              </a:lnSpc>
            </a:pPr>
            <a:r>
              <a:rPr lang="en-US" sz="2400" b="0" dirty="0" smtClean="0"/>
              <a:t>@N1QL | </a:t>
            </a:r>
            <a:r>
              <a:rPr lang="en-US" sz="2400" b="0" dirty="0" err="1" smtClean="0"/>
              <a:t>query.couchbase.com</a:t>
            </a:r>
            <a:endParaRPr lang="en-US" sz="2400" b="0" dirty="0"/>
          </a:p>
        </p:txBody>
      </p:sp>
    </p:spTree>
    <p:extLst>
      <p:ext uri="{BB962C8B-B14F-4D97-AF65-F5344CB8AC3E}">
        <p14:creationId xmlns:p14="http://schemas.microsoft.com/office/powerpoint/2010/main" val="360494809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a:t>
            </a:r>
            <a:r>
              <a:rPr lang="en-US" dirty="0" err="1"/>
              <a:t>NoSQL</a:t>
            </a:r>
            <a:r>
              <a:rPr lang="en-US" dirty="0" smtClean="0"/>
              <a:t>? Agility</a:t>
            </a:r>
            <a:endParaRPr lang="en-US" dirty="0"/>
          </a:p>
        </p:txBody>
      </p:sp>
      <p:sp>
        <p:nvSpPr>
          <p:cNvPr id="4" name="Content Placeholder 2"/>
          <p:cNvSpPr>
            <a:spLocks noGrp="1"/>
          </p:cNvSpPr>
          <p:nvPr>
            <p:ph sz="quarter" idx="4294967295"/>
          </p:nvPr>
        </p:nvSpPr>
        <p:spPr>
          <a:xfrm>
            <a:off x="198156" y="774700"/>
            <a:ext cx="8945844" cy="4559300"/>
          </a:xfrm>
        </p:spPr>
        <p:txBody>
          <a:bodyPr>
            <a:normAutofit/>
          </a:bodyPr>
          <a:lstStyle/>
          <a:p>
            <a:pPr marL="0" indent="0">
              <a:lnSpc>
                <a:spcPct val="120000"/>
              </a:lnSpc>
              <a:buNone/>
            </a:pPr>
            <a:endParaRPr lang="en-US" dirty="0" smtClean="0"/>
          </a:p>
          <a:p>
            <a:pPr>
              <a:lnSpc>
                <a:spcPct val="120000"/>
              </a:lnSpc>
            </a:pPr>
            <a:r>
              <a:rPr lang="en-US" dirty="0" smtClean="0"/>
              <a:t>Schema flexibility</a:t>
            </a:r>
          </a:p>
          <a:p>
            <a:pPr>
              <a:lnSpc>
                <a:spcPct val="120000"/>
              </a:lnSpc>
            </a:pPr>
            <a:r>
              <a:rPr lang="en-US" dirty="0" smtClean="0"/>
              <a:t>Easier management of change </a:t>
            </a:r>
          </a:p>
          <a:p>
            <a:pPr lvl="1">
              <a:lnSpc>
                <a:spcPct val="120000"/>
              </a:lnSpc>
            </a:pPr>
            <a:r>
              <a:rPr lang="en-US" sz="2400" dirty="0"/>
              <a:t>I</a:t>
            </a:r>
            <a:r>
              <a:rPr lang="en-US" sz="2400" dirty="0" smtClean="0"/>
              <a:t>n the business requirements</a:t>
            </a:r>
          </a:p>
          <a:p>
            <a:pPr lvl="1">
              <a:lnSpc>
                <a:spcPct val="120000"/>
              </a:lnSpc>
            </a:pPr>
            <a:r>
              <a:rPr lang="en-US" sz="2400" dirty="0" smtClean="0"/>
              <a:t>In the structure of the data </a:t>
            </a:r>
          </a:p>
          <a:p>
            <a:pPr>
              <a:lnSpc>
                <a:spcPct val="120000"/>
              </a:lnSpc>
            </a:pPr>
            <a:r>
              <a:rPr lang="en-US" dirty="0" smtClean="0"/>
              <a:t>Change is inevitable</a:t>
            </a:r>
            <a:endParaRPr lang="en-US" sz="2400" dirty="0" smtClean="0"/>
          </a:p>
        </p:txBody>
      </p:sp>
    </p:spTree>
    <p:extLst>
      <p:ext uri="{BB962C8B-B14F-4D97-AF65-F5344CB8AC3E}">
        <p14:creationId xmlns:p14="http://schemas.microsoft.com/office/powerpoint/2010/main" val="383523959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a:t>
            </a:r>
            <a:r>
              <a:rPr lang="en-US" dirty="0" err="1"/>
              <a:t>NoSQL</a:t>
            </a:r>
            <a:r>
              <a:rPr lang="en-US" dirty="0" smtClean="0"/>
              <a:t>? Scalability</a:t>
            </a:r>
            <a:endParaRPr lang="en-US" dirty="0"/>
          </a:p>
        </p:txBody>
      </p:sp>
      <p:sp>
        <p:nvSpPr>
          <p:cNvPr id="4" name="Content Placeholder 2"/>
          <p:cNvSpPr>
            <a:spLocks noGrp="1"/>
          </p:cNvSpPr>
          <p:nvPr>
            <p:ph sz="quarter" idx="4294967295"/>
          </p:nvPr>
        </p:nvSpPr>
        <p:spPr>
          <a:xfrm>
            <a:off x="198157" y="774700"/>
            <a:ext cx="8945844" cy="3213100"/>
          </a:xfrm>
        </p:spPr>
        <p:txBody>
          <a:bodyPr>
            <a:noAutofit/>
          </a:bodyPr>
          <a:lstStyle/>
          <a:p>
            <a:pPr marL="0" indent="0">
              <a:lnSpc>
                <a:spcPct val="120000"/>
              </a:lnSpc>
              <a:buNone/>
            </a:pPr>
            <a:endParaRPr lang="en-US" dirty="0" smtClean="0"/>
          </a:p>
          <a:p>
            <a:pPr>
              <a:lnSpc>
                <a:spcPct val="120000"/>
              </a:lnSpc>
            </a:pPr>
            <a:r>
              <a:rPr lang="en-US" dirty="0" smtClean="0"/>
              <a:t>Elastic scaling</a:t>
            </a:r>
            <a:endParaRPr lang="en-US" dirty="0" smtClean="0"/>
          </a:p>
          <a:p>
            <a:pPr marL="1090613" lvl="1" indent="-349250">
              <a:lnSpc>
                <a:spcPct val="120000"/>
              </a:lnSpc>
            </a:pPr>
            <a:r>
              <a:rPr lang="en-US" sz="2400" dirty="0" smtClean="0"/>
              <a:t>Size your cluster for today</a:t>
            </a:r>
          </a:p>
          <a:p>
            <a:pPr marL="1090613" lvl="1" indent="-349250">
              <a:lnSpc>
                <a:spcPct val="120000"/>
              </a:lnSpc>
            </a:pPr>
            <a:r>
              <a:rPr lang="en-US" sz="2400" dirty="0"/>
              <a:t>S</a:t>
            </a:r>
            <a:r>
              <a:rPr lang="en-US" sz="2400" dirty="0" smtClean="0"/>
              <a:t>cale out on demand</a:t>
            </a:r>
          </a:p>
          <a:p>
            <a:pPr lvl="0">
              <a:lnSpc>
                <a:spcPct val="120000"/>
              </a:lnSpc>
              <a:buClr>
                <a:srgbClr val="178ADB"/>
              </a:buClr>
            </a:pPr>
            <a:r>
              <a:rPr lang="en-US" dirty="0" smtClean="0">
                <a:solidFill>
                  <a:srgbClr val="1E1C1C"/>
                </a:solidFill>
              </a:rPr>
              <a:t>Cost effective </a:t>
            </a:r>
            <a:r>
              <a:rPr lang="en-US" dirty="0">
                <a:solidFill>
                  <a:srgbClr val="1E1C1C"/>
                </a:solidFill>
              </a:rPr>
              <a:t>s</a:t>
            </a:r>
            <a:r>
              <a:rPr lang="en-US" dirty="0" smtClean="0">
                <a:solidFill>
                  <a:srgbClr val="1E1C1C"/>
                </a:solidFill>
              </a:rPr>
              <a:t>caling</a:t>
            </a:r>
          </a:p>
          <a:p>
            <a:pPr marL="1090613" lvl="1" indent="-349250">
              <a:lnSpc>
                <a:spcPct val="120000"/>
              </a:lnSpc>
            </a:pPr>
            <a:r>
              <a:rPr lang="en-US" sz="2400" dirty="0" smtClean="0">
                <a:solidFill>
                  <a:srgbClr val="1E1C1C"/>
                </a:solidFill>
              </a:rPr>
              <a:t>Commodity hardware</a:t>
            </a:r>
          </a:p>
          <a:p>
            <a:pPr marL="1090613" lvl="1" indent="-349250">
              <a:lnSpc>
                <a:spcPct val="120000"/>
              </a:lnSpc>
            </a:pPr>
            <a:r>
              <a:rPr lang="en-US" sz="2400" dirty="0" smtClean="0">
                <a:solidFill>
                  <a:srgbClr val="1E1C1C"/>
                </a:solidFill>
              </a:rPr>
              <a:t>On premise or on cloud</a:t>
            </a:r>
          </a:p>
          <a:p>
            <a:pPr marL="1090613" lvl="1" indent="-349250">
              <a:lnSpc>
                <a:spcPct val="120000"/>
              </a:lnSpc>
            </a:pPr>
            <a:r>
              <a:rPr lang="en-US" sz="2400" dirty="0" smtClean="0">
                <a:solidFill>
                  <a:srgbClr val="1E1C1C"/>
                </a:solidFill>
              </a:rPr>
              <a:t>Scale OUT instead of Scale UP</a:t>
            </a:r>
            <a:endParaRPr lang="en-US" sz="2400" dirty="0">
              <a:solidFill>
                <a:srgbClr val="1E1C1C"/>
              </a:solidFill>
            </a:endParaRPr>
          </a:p>
        </p:txBody>
      </p:sp>
    </p:spTree>
    <p:extLst>
      <p:ext uri="{BB962C8B-B14F-4D97-AF65-F5344CB8AC3E}">
        <p14:creationId xmlns:p14="http://schemas.microsoft.com/office/powerpoint/2010/main" val="261139343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a:t>
            </a:r>
            <a:r>
              <a:rPr lang="en-US" dirty="0" err="1"/>
              <a:t>NoSQL</a:t>
            </a:r>
            <a:r>
              <a:rPr lang="en-US" dirty="0" smtClean="0"/>
              <a:t>? Performance</a:t>
            </a:r>
            <a:endParaRPr lang="en-US" dirty="0"/>
          </a:p>
        </p:txBody>
      </p:sp>
      <p:sp>
        <p:nvSpPr>
          <p:cNvPr id="4" name="Content Placeholder 2"/>
          <p:cNvSpPr>
            <a:spLocks noGrp="1"/>
          </p:cNvSpPr>
          <p:nvPr>
            <p:ph sz="quarter" idx="4294967295"/>
          </p:nvPr>
        </p:nvSpPr>
        <p:spPr>
          <a:xfrm>
            <a:off x="198156" y="1206500"/>
            <a:ext cx="8945844" cy="2286000"/>
          </a:xfrm>
        </p:spPr>
        <p:txBody>
          <a:bodyPr>
            <a:noAutofit/>
          </a:bodyPr>
          <a:lstStyle/>
          <a:p>
            <a:pPr>
              <a:lnSpc>
                <a:spcPct val="120000"/>
              </a:lnSpc>
            </a:pPr>
            <a:r>
              <a:rPr lang="en-US" dirty="0" err="1"/>
              <a:t>NoSQL</a:t>
            </a:r>
            <a:r>
              <a:rPr lang="en-US" dirty="0"/>
              <a:t> systems are </a:t>
            </a:r>
            <a:r>
              <a:rPr lang="en-US" dirty="0" smtClean="0"/>
              <a:t>optimized for specific access patterns </a:t>
            </a:r>
          </a:p>
          <a:p>
            <a:pPr>
              <a:lnSpc>
                <a:spcPct val="120000"/>
              </a:lnSpc>
            </a:pPr>
            <a:r>
              <a:rPr lang="en-US" dirty="0"/>
              <a:t>Low </a:t>
            </a:r>
            <a:r>
              <a:rPr lang="en-US" dirty="0" smtClean="0"/>
              <a:t>response time </a:t>
            </a:r>
            <a:r>
              <a:rPr lang="en-US" dirty="0"/>
              <a:t>for </a:t>
            </a:r>
            <a:r>
              <a:rPr lang="en-US" dirty="0" smtClean="0"/>
              <a:t>web &amp; mobile user experience</a:t>
            </a:r>
          </a:p>
          <a:p>
            <a:pPr lvl="1">
              <a:lnSpc>
                <a:spcPct val="120000"/>
              </a:lnSpc>
            </a:pPr>
            <a:r>
              <a:rPr lang="en-US" sz="2400" dirty="0"/>
              <a:t>M</a:t>
            </a:r>
            <a:r>
              <a:rPr lang="en-US" sz="2400" dirty="0" smtClean="0"/>
              <a:t>illisecond latency</a:t>
            </a:r>
            <a:endParaRPr lang="en-US" sz="2400" dirty="0"/>
          </a:p>
          <a:p>
            <a:pPr>
              <a:lnSpc>
                <a:spcPct val="120000"/>
              </a:lnSpc>
            </a:pPr>
            <a:r>
              <a:rPr lang="en-US" dirty="0"/>
              <a:t>Consistently </a:t>
            </a:r>
            <a:r>
              <a:rPr lang="en-US" dirty="0" smtClean="0"/>
              <a:t>high </a:t>
            </a:r>
            <a:r>
              <a:rPr lang="en-US" dirty="0"/>
              <a:t>throughput to handle </a:t>
            </a:r>
            <a:r>
              <a:rPr lang="en-US" dirty="0" smtClean="0"/>
              <a:t>growth </a:t>
            </a:r>
            <a:endParaRPr lang="en-US" dirty="0"/>
          </a:p>
        </p:txBody>
      </p:sp>
    </p:spTree>
    <p:extLst>
      <p:ext uri="{BB962C8B-B14F-4D97-AF65-F5344CB8AC3E}">
        <p14:creationId xmlns:p14="http://schemas.microsoft.com/office/powerpoint/2010/main" val="261139343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a:t>
            </a:r>
            <a:r>
              <a:rPr lang="en-US" dirty="0" err="1"/>
              <a:t>NoSQL</a:t>
            </a:r>
            <a:r>
              <a:rPr lang="en-US" dirty="0" smtClean="0"/>
              <a:t>? Availability</a:t>
            </a:r>
            <a:endParaRPr lang="en-US" dirty="0"/>
          </a:p>
        </p:txBody>
      </p:sp>
      <p:sp>
        <p:nvSpPr>
          <p:cNvPr id="4" name="Content Placeholder 2"/>
          <p:cNvSpPr>
            <a:spLocks noGrp="1"/>
          </p:cNvSpPr>
          <p:nvPr>
            <p:ph sz="quarter" idx="4294967295"/>
          </p:nvPr>
        </p:nvSpPr>
        <p:spPr>
          <a:xfrm>
            <a:off x="198156" y="787400"/>
            <a:ext cx="8945844" cy="3898900"/>
          </a:xfrm>
        </p:spPr>
        <p:txBody>
          <a:bodyPr>
            <a:normAutofit/>
          </a:bodyPr>
          <a:lstStyle/>
          <a:p>
            <a:pPr marL="0" indent="0">
              <a:lnSpc>
                <a:spcPct val="120000"/>
              </a:lnSpc>
              <a:buNone/>
            </a:pPr>
            <a:endParaRPr lang="en-US" dirty="0" smtClean="0"/>
          </a:p>
          <a:p>
            <a:pPr>
              <a:lnSpc>
                <a:spcPct val="120000"/>
              </a:lnSpc>
            </a:pPr>
            <a:r>
              <a:rPr lang="en-US" dirty="0" smtClean="0"/>
              <a:t>Built-in replication and fail-over</a:t>
            </a:r>
          </a:p>
          <a:p>
            <a:pPr lvl="1">
              <a:lnSpc>
                <a:spcPct val="120000"/>
              </a:lnSpc>
            </a:pPr>
            <a:r>
              <a:rPr lang="en-US" sz="2400" dirty="0" smtClean="0"/>
              <a:t>No application downtime when hardware fails</a:t>
            </a:r>
          </a:p>
          <a:p>
            <a:pPr lvl="0">
              <a:lnSpc>
                <a:spcPct val="120000"/>
              </a:lnSpc>
              <a:buClr>
                <a:srgbClr val="178ADB"/>
              </a:buClr>
            </a:pPr>
            <a:r>
              <a:rPr lang="en-US" dirty="0" smtClean="0">
                <a:solidFill>
                  <a:srgbClr val="1E1C1C"/>
                </a:solidFill>
              </a:rPr>
              <a:t>Online maintenance &amp; upgrade</a:t>
            </a:r>
          </a:p>
          <a:p>
            <a:pPr lvl="1">
              <a:lnSpc>
                <a:spcPct val="120000"/>
              </a:lnSpc>
            </a:pPr>
            <a:r>
              <a:rPr lang="en-US" sz="2400" dirty="0">
                <a:solidFill>
                  <a:srgbClr val="1E1C1C"/>
                </a:solidFill>
              </a:rPr>
              <a:t>No application </a:t>
            </a:r>
            <a:r>
              <a:rPr lang="en-US" sz="2400" dirty="0" smtClean="0">
                <a:solidFill>
                  <a:srgbClr val="1E1C1C"/>
                </a:solidFill>
              </a:rPr>
              <a:t>downtime</a:t>
            </a:r>
            <a:endParaRPr lang="en-US" sz="2400" dirty="0">
              <a:solidFill>
                <a:srgbClr val="1E1C1C"/>
              </a:solidFill>
            </a:endParaRPr>
          </a:p>
          <a:p>
            <a:pPr marL="228600" lvl="1" indent="0">
              <a:lnSpc>
                <a:spcPct val="120000"/>
              </a:lnSpc>
              <a:buNone/>
            </a:pPr>
            <a:endParaRPr lang="en-US" sz="2400" dirty="0" smtClean="0"/>
          </a:p>
        </p:txBody>
      </p:sp>
    </p:spTree>
    <p:extLst>
      <p:ext uri="{BB962C8B-B14F-4D97-AF65-F5344CB8AC3E}">
        <p14:creationId xmlns:p14="http://schemas.microsoft.com/office/powerpoint/2010/main" val="261139343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Custom 1">
      <a:dk1>
        <a:srgbClr val="1E1C1C"/>
      </a:dk1>
      <a:lt1>
        <a:sysClr val="window" lastClr="FFFFFF"/>
      </a:lt1>
      <a:dk2>
        <a:srgbClr val="1E1C1C"/>
      </a:dk2>
      <a:lt2>
        <a:srgbClr val="FFFFFF"/>
      </a:lt2>
      <a:accent1>
        <a:srgbClr val="178ADB"/>
      </a:accent1>
      <a:accent2>
        <a:srgbClr val="BE1523"/>
      </a:accent2>
      <a:accent3>
        <a:srgbClr val="FD7500"/>
      </a:accent3>
      <a:accent4>
        <a:srgbClr val="FEB900"/>
      </a:accent4>
      <a:accent5>
        <a:srgbClr val="609E0E"/>
      </a:accent5>
      <a:accent6>
        <a:srgbClr val="16AEB0"/>
      </a:accent6>
      <a:hlink>
        <a:srgbClr val="129DD8"/>
      </a:hlink>
      <a:folHlink>
        <a:srgbClr val="292929"/>
      </a:folHlink>
    </a:clrScheme>
    <a:fontScheme name="Module">
      <a:majorFont>
        <a:latin typeface="Corbel"/>
        <a:ea typeface=""/>
        <a:cs typeface=""/>
        <a:font script="Jpan" typeface="ＭＳ ゴシック"/>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ＭＳ ゴシック"/>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cmpd="sng">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11954</TotalTime>
  <Words>5904</Words>
  <Application>Microsoft Macintosh PowerPoint</Application>
  <PresentationFormat>On-screen Show (16:9)</PresentationFormat>
  <Paragraphs>961</Paragraphs>
  <Slides>55</Slides>
  <Notes>25</Notes>
  <HiddenSlides>0</HiddenSlides>
  <MMClips>0</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Office Theme</vt:lpstr>
      <vt:lpstr>SQL for JSON:  Rich, Declarative Querying for NoSQL Databases and Applications </vt:lpstr>
      <vt:lpstr>Agenda</vt:lpstr>
      <vt:lpstr>Major Enterprises Across Industries are Adopting NoSQL</vt:lpstr>
      <vt:lpstr>Why NoSQL?</vt:lpstr>
      <vt:lpstr>Why NoSQL?</vt:lpstr>
      <vt:lpstr>Why NoSQL? Agility</vt:lpstr>
      <vt:lpstr>Why NoSQL? Scalability</vt:lpstr>
      <vt:lpstr>Why NoSQL? Performance</vt:lpstr>
      <vt:lpstr>Why NoSQL? Availability</vt:lpstr>
      <vt:lpstr>NoSQL Landscape</vt:lpstr>
      <vt:lpstr>JSON Data Modeling</vt:lpstr>
      <vt:lpstr>Properties of Real-World Data</vt:lpstr>
      <vt:lpstr>Modeling Data in Relational World</vt:lpstr>
      <vt:lpstr>Using JSON For Real World Data</vt:lpstr>
      <vt:lpstr>Using JSON to Store Data</vt:lpstr>
      <vt:lpstr>Using JSON to Store Data</vt:lpstr>
      <vt:lpstr>Using JSON to Store Data</vt:lpstr>
      <vt:lpstr>Using JSON to Store Data</vt:lpstr>
      <vt:lpstr>Models for Representing Data</vt:lpstr>
      <vt:lpstr>SQL For JSON</vt:lpstr>
      <vt:lpstr>Why SQL for JSON</vt:lpstr>
      <vt:lpstr>Client Side Querying is Inadequate</vt:lpstr>
      <vt:lpstr>Goal of Query for JSON</vt:lpstr>
      <vt:lpstr>PowerPoint Presentation</vt:lpstr>
      <vt:lpstr>Industry Is Choosing SQL to Query JSON</vt:lpstr>
      <vt:lpstr>PowerPoint Presentation</vt:lpstr>
      <vt:lpstr>PowerPoint Presentation</vt:lpstr>
      <vt:lpstr>N1QL examples</vt:lpstr>
      <vt:lpstr>SELECT Statement</vt:lpstr>
      <vt:lpstr>Composable SELECT statement</vt:lpstr>
      <vt:lpstr>SELECT Statement Highlights</vt:lpstr>
      <vt:lpstr>N1QL Query Operators [ 1 of 2 ]</vt:lpstr>
      <vt:lpstr>N1QL Query Operators [ 2 of 2 ]</vt:lpstr>
      <vt:lpstr>N1QL Expressions for JSON</vt:lpstr>
      <vt:lpstr>N1QL Data Types from JSON</vt:lpstr>
      <vt:lpstr>N1QL Data Type Handling</vt:lpstr>
      <vt:lpstr>Data Modification Statements</vt:lpstr>
      <vt:lpstr>Data Modification Statements</vt:lpstr>
      <vt:lpstr>Index Statements</vt:lpstr>
      <vt:lpstr>Index Overview: Secondary Index</vt:lpstr>
      <vt:lpstr>PowerPoint Presentation</vt:lpstr>
      <vt:lpstr>Summary: SQL &amp; N1QL</vt:lpstr>
      <vt:lpstr>Java APIs</vt:lpstr>
      <vt:lpstr>Java APIs</vt:lpstr>
      <vt:lpstr>PowerPoint Presentation</vt:lpstr>
      <vt:lpstr>Conversion between ANSI SQL and N1QL/JSON</vt:lpstr>
      <vt:lpstr>JDBC: Connecting</vt:lpstr>
      <vt:lpstr>JDBC: Executing Queries</vt:lpstr>
      <vt:lpstr>JDBC: Executing in N1QL Mode</vt:lpstr>
      <vt:lpstr>Java JSR-374</vt:lpstr>
      <vt:lpstr>SDKs with Custom Query APIs</vt:lpstr>
      <vt:lpstr>Ecosystem</vt:lpstr>
      <vt:lpstr>Ecosystem Integration</vt:lpstr>
      <vt:lpstr>Try SQL for JSON</vt:lpstr>
      <vt:lpstr>Thank you  Q &amp; A</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
  <cp:keywords/>
  <dc:description/>
  <cp:lastModifiedBy>Root Murthy</cp:lastModifiedBy>
  <cp:revision>180</cp:revision>
  <dcterms:created xsi:type="dcterms:W3CDTF">2014-10-22T15:36:28Z</dcterms:created>
  <dcterms:modified xsi:type="dcterms:W3CDTF">2015-10-28T22:54:51Z</dcterms:modified>
  <cp:category/>
</cp:coreProperties>
</file>