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4" r:id="rId3"/>
    <p:sldId id="322" r:id="rId4"/>
    <p:sldId id="349" r:id="rId5"/>
    <p:sldId id="302" r:id="rId6"/>
    <p:sldId id="307" r:id="rId7"/>
    <p:sldId id="305" r:id="rId8"/>
    <p:sldId id="308" r:id="rId9"/>
    <p:sldId id="315" r:id="rId10"/>
    <p:sldId id="316" r:id="rId11"/>
    <p:sldId id="350" r:id="rId12"/>
    <p:sldId id="346" r:id="rId13"/>
    <p:sldId id="318" r:id="rId14"/>
    <p:sldId id="309" r:id="rId15"/>
    <p:sldId id="329" r:id="rId16"/>
    <p:sldId id="303" r:id="rId17"/>
    <p:sldId id="330" r:id="rId18"/>
    <p:sldId id="310" r:id="rId19"/>
    <p:sldId id="325" r:id="rId20"/>
    <p:sldId id="326" r:id="rId21"/>
    <p:sldId id="301" r:id="rId22"/>
    <p:sldId id="312" r:id="rId23"/>
    <p:sldId id="314" r:id="rId24"/>
    <p:sldId id="344" r:id="rId25"/>
    <p:sldId id="311" r:id="rId26"/>
    <p:sldId id="327" r:id="rId27"/>
    <p:sldId id="328" r:id="rId28"/>
    <p:sldId id="319" r:id="rId29"/>
    <p:sldId id="321" r:id="rId30"/>
    <p:sldId id="331" r:id="rId31"/>
    <p:sldId id="333" r:id="rId32"/>
    <p:sldId id="332" r:id="rId33"/>
    <p:sldId id="334" r:id="rId34"/>
    <p:sldId id="335" r:id="rId35"/>
    <p:sldId id="336" r:id="rId36"/>
    <p:sldId id="340" r:id="rId37"/>
    <p:sldId id="337" r:id="rId38"/>
    <p:sldId id="338" r:id="rId39"/>
    <p:sldId id="341" r:id="rId40"/>
    <p:sldId id="339" r:id="rId41"/>
    <p:sldId id="347" r:id="rId42"/>
    <p:sldId id="348" r:id="rId43"/>
    <p:sldId id="324" r:id="rId44"/>
    <p:sldId id="342" r:id="rId45"/>
    <p:sldId id="343" r:id="rId46"/>
    <p:sldId id="323" r:id="rId47"/>
    <p:sldId id="300" r:id="rId4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B60D"/>
    <a:srgbClr val="C76309"/>
    <a:srgbClr val="CCCC00"/>
    <a:srgbClr val="99CC00"/>
    <a:srgbClr val="6C9200"/>
    <a:srgbClr val="F58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63" y="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E3B34-DD76-4672-A4CC-A108DD145102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F812A-813C-4AD6-8015-D99886B61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396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F812A-813C-4AD6-8015-D99886B61C5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84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F812A-813C-4AD6-8015-D99886B61C5F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14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F812A-813C-4AD6-8015-D99886B61C5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40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F812A-813C-4AD6-8015-D99886B61C5F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02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437C-9C46-4173-8FB4-429E779EC7B9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35D-86EA-44B1-9EBB-A97D66D73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04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437C-9C46-4173-8FB4-429E779EC7B9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35D-86EA-44B1-9EBB-A97D66D73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98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437C-9C46-4173-8FB4-429E779EC7B9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35D-86EA-44B1-9EBB-A97D66D73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28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437C-9C46-4173-8FB4-429E779EC7B9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35D-86EA-44B1-9EBB-A97D66D73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82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437C-9C46-4173-8FB4-429E779EC7B9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35D-86EA-44B1-9EBB-A97D66D73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72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437C-9C46-4173-8FB4-429E779EC7B9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35D-86EA-44B1-9EBB-A97D66D73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663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437C-9C46-4173-8FB4-429E779EC7B9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35D-86EA-44B1-9EBB-A97D66D73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81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437C-9C46-4173-8FB4-429E779EC7B9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35D-86EA-44B1-9EBB-A97D66D73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58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437C-9C46-4173-8FB4-429E779EC7B9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35D-86EA-44B1-9EBB-A97D66D73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78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437C-9C46-4173-8FB4-429E779EC7B9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35D-86EA-44B1-9EBB-A97D66D73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22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437C-9C46-4173-8FB4-429E779EC7B9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035D-86EA-44B1-9EBB-A97D66D73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82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437C-9C46-4173-8FB4-429E779EC7B9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5035D-86EA-44B1-9EBB-A97D66D73A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7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An introduction to </a:t>
            </a:r>
            <a:br>
              <a:rPr lang="en-US" sz="5400" dirty="0" smtClean="0"/>
            </a:br>
            <a:r>
              <a:rPr lang="en-US" sz="5400" dirty="0" smtClean="0"/>
              <a:t>JVM performance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728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404664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Inlining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901502" y="1268760"/>
            <a:ext cx="81349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class </a:t>
            </a:r>
            <a:r>
              <a:rPr lang="nb-NO" sz="2000" dirty="0" err="1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  </a:t>
            </a:r>
            <a:r>
              <a:rPr lang="nb-NO" sz="2000" dirty="0" err="1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bar</a:t>
            </a:r>
            <a:r>
              <a:rPr lang="nb-NO" sz="2000" b="1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()</a:t>
            </a:r>
            <a:r>
              <a:rPr lang="nb-NO" sz="2000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nb-NO" sz="2000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err="1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Hello</a:t>
            </a:r>
            <a:r>
              <a:rPr lang="nb-NO" sz="2000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!"</a:t>
            </a:r>
            <a:r>
              <a:rPr lang="nb-NO" sz="2000" b="1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chemeClr val="accent1">
                  <a:alpha val="64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 }</a:t>
            </a:r>
            <a:r>
              <a:rPr lang="nb-NO" sz="2000" dirty="0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chemeClr val="accent1">
                    <a:alpha val="64000"/>
                  </a:schemeClr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sz="2000" dirty="0">
              <a:solidFill>
                <a:schemeClr val="accent1">
                  <a:alpha val="64000"/>
                </a:schemeClr>
              </a:solidFill>
              <a:latin typeface="Courier New" panose="02070309020205020404" pitchFamily="49" charset="0"/>
            </a:endParaRPr>
          </a:p>
          <a:p>
            <a:endParaRPr lang="nb-NO" sz="2000" dirty="0" smtClean="0">
              <a:solidFill>
                <a:schemeClr val="accent1">
                  <a:alpha val="64000"/>
                </a:schemeClr>
              </a:solidFill>
              <a:latin typeface="Courier New" panose="020703090202050204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9592" y="3361227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  [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assert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: val =&gt; 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Foo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]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Hello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!"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b="1" dirty="0" smtClean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/>
          </a:p>
        </p:txBody>
      </p:sp>
      <p:sp>
        <p:nvSpPr>
          <p:cNvPr id="18" name="U-Turn Arrow 17"/>
          <p:cNvSpPr/>
          <p:nvPr/>
        </p:nvSpPr>
        <p:spPr>
          <a:xfrm rot="16200000">
            <a:off x="-613084" y="2888940"/>
            <a:ext cx="2232248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158778" y="2778399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inlined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287015" y="5264040"/>
            <a:ext cx="86117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Inlining</a:t>
            </a:r>
            <a:r>
              <a:rPr lang="en-US" dirty="0" smtClean="0"/>
              <a:t> is often consider an “uber optimization” as it gives the JVM more code to 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mtimize</a:t>
            </a:r>
            <a:r>
              <a:rPr lang="en-US" dirty="0" smtClean="0"/>
              <a:t> as a single block. The C1 compiler does only little </a:t>
            </a:r>
            <a:r>
              <a:rPr lang="en-US" dirty="0" err="1" smtClean="0"/>
              <a:t>inlining</a:t>
            </a:r>
            <a:r>
              <a:rPr lang="en-US" dirty="0" smtClean="0"/>
              <a:t> after performing “class</a:t>
            </a:r>
          </a:p>
          <a:p>
            <a:r>
              <a:rPr lang="en-US" dirty="0" smtClean="0"/>
              <a:t>hierarchy analysis” (CHA). The C2 compiler </a:t>
            </a:r>
            <a:r>
              <a:rPr lang="en-US" dirty="0" err="1" smtClean="0"/>
              <a:t>inlines</a:t>
            </a:r>
            <a:r>
              <a:rPr lang="en-US" dirty="0" smtClean="0"/>
              <a:t> monomorphic and </a:t>
            </a:r>
            <a:r>
              <a:rPr lang="en-US" dirty="0" err="1" smtClean="0"/>
              <a:t>bimorphic</a:t>
            </a:r>
            <a:r>
              <a:rPr lang="en-US" dirty="0" smtClean="0"/>
              <a:t> call sites </a:t>
            </a:r>
          </a:p>
          <a:p>
            <a:r>
              <a:rPr lang="en-US" dirty="0" smtClean="0"/>
              <a:t>(with a conditional jump) and the dominant target (&gt; 90%) of a </a:t>
            </a:r>
            <a:r>
              <a:rPr lang="en-US" dirty="0" err="1" smtClean="0"/>
              <a:t>megamorphic</a:t>
            </a:r>
            <a:r>
              <a:rPr lang="en-US" dirty="0" smtClean="0"/>
              <a:t> call site. </a:t>
            </a:r>
          </a:p>
          <a:p>
            <a:r>
              <a:rPr lang="en-US" dirty="0" smtClean="0"/>
              <a:t>Small methods (&lt; 35 byte) are always </a:t>
            </a:r>
            <a:r>
              <a:rPr lang="en-US" dirty="0" err="1" smtClean="0"/>
              <a:t>inlined</a:t>
            </a:r>
            <a:r>
              <a:rPr lang="en-US" dirty="0" smtClean="0"/>
              <a:t>. Huge methods are never </a:t>
            </a:r>
            <a:r>
              <a:rPr lang="en-US" dirty="0" err="1" smtClean="0"/>
              <a:t>inlined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1502" y="1268759"/>
            <a:ext cx="81349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Hello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!"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3361226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  [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assert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: val =&gt; 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Foo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]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[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goto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: 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method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address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]</a:t>
            </a:r>
            <a:endParaRPr lang="nb-N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2892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20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4660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Call receiver profiling: every type matters!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15999" y="1196752"/>
            <a:ext cx="8546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List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String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list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nb-NO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either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ArrayList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or </a:t>
            </a:r>
            <a:r>
              <a:rPr lang="nb-NO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LinkedList</a:t>
            </a:r>
            <a:endParaRPr lang="nb-NO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list</a:t>
            </a:r>
            <a:r>
              <a:rPr lang="nb-NO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size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a </a:t>
            </a:r>
            <a:r>
              <a:rPr lang="nb-NO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bimorphic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call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site</a:t>
            </a:r>
            <a:endParaRPr lang="nb-NO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endParaRPr lang="nb-NO" b="1" dirty="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6000" y="2276872"/>
            <a:ext cx="7900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nb-NO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new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class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turns </a:t>
            </a:r>
            <a:r>
              <a:rPr lang="nb-NO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call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site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into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megamorphic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8000"/>
                </a:solidFill>
                <a:latin typeface="Courier New" panose="02070309020205020404" pitchFamily="49" charset="0"/>
              </a:rPr>
              <a:t>state</a:t>
            </a:r>
            <a:endParaRPr lang="nb-NO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nb-NO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ArrayList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String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&gt;()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dirty="0" err="1">
                <a:solidFill>
                  <a:srgbClr val="808080"/>
                </a:solidFill>
                <a:latin typeface="Courier New" panose="02070309020205020404" pitchFamily="49" charset="0"/>
              </a:rPr>
              <a:t>foo</a:t>
            </a:r>
            <a:r>
              <a:rPr lang="nb-NO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>
                <a:solidFill>
                  <a:srgbClr val="808080"/>
                </a:solidFill>
                <a:latin typeface="Courier New" panose="02070309020205020404" pitchFamily="49" charset="0"/>
              </a:rPr>
              <a:t>"bar"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nb-NO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}};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077072"/>
            <a:ext cx="85667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the JVM profiles call sites or conducts class hierarchy analysis, it takes the receiver </a:t>
            </a:r>
          </a:p>
          <a:p>
            <a:r>
              <a:rPr lang="en-US" dirty="0" smtClean="0"/>
              <a:t>type at a call site into consideration, it does not analyze if a method is actually </a:t>
            </a:r>
          </a:p>
          <a:p>
            <a:r>
              <a:rPr lang="en-US" dirty="0" smtClean="0"/>
              <a:t>overridden. For this reason, every type matters (even when calling final methods). </a:t>
            </a:r>
          </a:p>
          <a:p>
            <a:endParaRPr lang="en-US" dirty="0" smtClean="0"/>
          </a:p>
          <a:p>
            <a:r>
              <a:rPr lang="en-US" i="1" dirty="0" smtClean="0"/>
              <a:t>You might wonder why this is not optimized:</a:t>
            </a:r>
          </a:p>
          <a:p>
            <a:r>
              <a:rPr lang="en-US" dirty="0" smtClean="0"/>
              <a:t>Looking up an object’s class is an order-one operation. Examining a class hierarchy is not. </a:t>
            </a:r>
          </a:p>
          <a:p>
            <a:r>
              <a:rPr lang="en-US" dirty="0" smtClean="0"/>
              <a:t>The JVM needs to choose a trade-off when optimizing and analyzing the hierarchy does</a:t>
            </a:r>
          </a:p>
          <a:p>
            <a:r>
              <a:rPr lang="en-US" dirty="0"/>
              <a:t>n</a:t>
            </a:r>
            <a:r>
              <a:rPr lang="en-US" dirty="0" smtClean="0"/>
              <a:t>ot pay off (educated guess). “Double brace initialization” </a:t>
            </a:r>
            <a:r>
              <a:rPr lang="en-US" dirty="0"/>
              <a:t>i</a:t>
            </a:r>
            <a:r>
              <a:rPr lang="en-US" dirty="0" smtClean="0"/>
              <a:t>s a however often introducing </a:t>
            </a:r>
          </a:p>
          <a:p>
            <a:r>
              <a:rPr lang="en-US" dirty="0" smtClean="0"/>
              <a:t>new (obsolete) types at call sites. Often enough, this results in </a:t>
            </a:r>
            <a:r>
              <a:rPr lang="en-US" dirty="0" err="1" smtClean="0"/>
              <a:t>vtable</a:t>
            </a:r>
            <a:r>
              <a:rPr lang="en-US" dirty="0" smtClean="0"/>
              <a:t>/</a:t>
            </a:r>
            <a:r>
              <a:rPr lang="en-US" dirty="0" err="1" smtClean="0"/>
              <a:t>itable</a:t>
            </a:r>
            <a:r>
              <a:rPr lang="en-US" dirty="0" smtClean="0"/>
              <a:t> lookups!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1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3774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Microoptimizing</a:t>
            </a:r>
            <a:r>
              <a:rPr lang="en-US" sz="2000" b="1" dirty="0" smtClean="0"/>
              <a:t> method dispatch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95536" y="105273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interface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m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Sub1 </a:t>
            </a:r>
            <a:r>
              <a:rPr lang="nb-NO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implements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@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Override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m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</a:p>
          <a:p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Sub2 </a:t>
            </a:r>
            <a:r>
              <a:rPr lang="nb-NO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implements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@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Override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m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</a:p>
          <a:p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Sub3 </a:t>
            </a:r>
            <a:r>
              <a:rPr lang="nb-NO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implements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@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Override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m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nb-NO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0058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nb-NO" dirty="0">
              <a:effectLst/>
            </a:endParaRPr>
          </a:p>
        </p:txBody>
      </p:sp>
      <p:sp>
        <p:nvSpPr>
          <p:cNvPr id="8" name="Line Callout 2 (Accent Bar) 7"/>
          <p:cNvSpPr/>
          <p:nvPr/>
        </p:nvSpPr>
        <p:spPr>
          <a:xfrm>
            <a:off x="6084168" y="3717032"/>
            <a:ext cx="2448272" cy="71833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294"/>
              <a:gd name="adj6" fmla="val -1633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If</a:t>
            </a:r>
            <a:r>
              <a:rPr lang="de-DE" dirty="0" smtClean="0">
                <a:solidFill>
                  <a:schemeClr val="tx1"/>
                </a:solidFill>
              </a:rPr>
              <a:t> all </a:t>
            </a:r>
            <a:r>
              <a:rPr lang="de-DE" dirty="0" err="1" smtClean="0">
                <a:solidFill>
                  <a:schemeClr val="tx1"/>
                </a:solidFill>
              </a:rPr>
              <a:t>three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types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observed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1"/>
                </a:solidFill>
              </a:rPr>
              <a:t>this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call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site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err="1" smtClean="0">
                <a:solidFill>
                  <a:schemeClr val="tx1"/>
                </a:solidFill>
              </a:rPr>
              <a:t>megamorphic</a:t>
            </a:r>
            <a:r>
              <a:rPr lang="de-DE" dirty="0" smtClean="0">
                <a:solidFill>
                  <a:schemeClr val="tx1"/>
                </a:solidFill>
              </a:rPr>
              <a:t>. A </a:t>
            </a:r>
            <a:r>
              <a:rPr lang="de-DE" dirty="0" err="1" smtClean="0">
                <a:solidFill>
                  <a:schemeClr val="tx1"/>
                </a:solidFill>
              </a:rPr>
              <a:t>target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only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inlined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dominant (&gt;90%).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5517232"/>
            <a:ext cx="8571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Do </a:t>
            </a:r>
            <a:r>
              <a:rPr lang="de-DE" b="1" dirty="0" smtClean="0"/>
              <a:t>not</a:t>
            </a:r>
            <a:r>
              <a:rPr lang="de-DE" dirty="0" smtClean="0"/>
              <a:t> </a:t>
            </a:r>
            <a:r>
              <a:rPr lang="de-DE" dirty="0" err="1" smtClean="0"/>
              <a:t>microoptimize</a:t>
            </a:r>
            <a:r>
              <a:rPr lang="de-DE" dirty="0" smtClean="0"/>
              <a:t>, </a:t>
            </a:r>
            <a:r>
              <a:rPr lang="de-DE" dirty="0" err="1" smtClean="0"/>
              <a:t>unless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must! The </a:t>
            </a:r>
            <a:r>
              <a:rPr lang="de-DE" dirty="0" err="1" smtClean="0"/>
              <a:t>improvement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minimal.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general</a:t>
            </a:r>
            <a:r>
              <a:rPr lang="de-DE" dirty="0" smtClean="0"/>
              <a:t>: </a:t>
            </a:r>
            <a:r>
              <a:rPr lang="de-DE" dirty="0" err="1" smtClean="0"/>
              <a:t>static</a:t>
            </a:r>
            <a:r>
              <a:rPr lang="de-DE" dirty="0" smtClean="0"/>
              <a:t>/private &gt;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virtual</a:t>
            </a:r>
            <a:r>
              <a:rPr lang="de-DE" dirty="0" smtClean="0"/>
              <a:t> (null check) &gt;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virtual</a:t>
            </a:r>
            <a:r>
              <a:rPr lang="de-DE" dirty="0"/>
              <a:t> </a:t>
            </a:r>
            <a:r>
              <a:rPr lang="de-DE" dirty="0" smtClean="0"/>
              <a:t>(null + type check).</a:t>
            </a:r>
          </a:p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true</a:t>
            </a:r>
            <a:r>
              <a:rPr lang="de-DE" dirty="0" smtClean="0"/>
              <a:t> for all </a:t>
            </a:r>
            <a:r>
              <a:rPr lang="de-DE" dirty="0" err="1" smtClean="0"/>
              <a:t>dispatchers</a:t>
            </a:r>
            <a:r>
              <a:rPr lang="de-DE" dirty="0" smtClean="0"/>
              <a:t> (C2, C1, </a:t>
            </a:r>
            <a:r>
              <a:rPr lang="de-DE" dirty="0" err="1" smtClean="0"/>
              <a:t>interpreter</a:t>
            </a:r>
            <a:r>
              <a:rPr lang="de-DE" dirty="0"/>
              <a:t>)</a:t>
            </a:r>
            <a:endParaRPr lang="nb-NO" dirty="0" smtClean="0"/>
          </a:p>
          <a:p>
            <a:r>
              <a:rPr lang="nb-NO" dirty="0" smtClean="0"/>
              <a:t>Source: http</a:t>
            </a:r>
            <a:r>
              <a:rPr lang="nb-NO" dirty="0"/>
              <a:t>://shipilev.net/blog/2015/black-magic-method-dispatch/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105273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id 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// 1, 2, 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3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static</a:t>
            </a:r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sub1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static</a:t>
            </a:r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sub2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static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sub3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11" name="Line Callout 2 (Accent Bar) 10"/>
          <p:cNvSpPr/>
          <p:nvPr/>
        </p:nvSpPr>
        <p:spPr>
          <a:xfrm>
            <a:off x="6588224" y="3270302"/>
            <a:ext cx="2448272" cy="71833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703"/>
              <a:gd name="adj6" fmla="val -1414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Fields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never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resolved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dynamically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Static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call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sites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always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have</a:t>
            </a:r>
            <a:r>
              <a:rPr lang="de-DE" dirty="0" smtClean="0">
                <a:solidFill>
                  <a:schemeClr val="tx1"/>
                </a:solidFill>
              </a:rPr>
              <a:t> an explicit </a:t>
            </a:r>
            <a:r>
              <a:rPr lang="de-DE" dirty="0" err="1" smtClean="0">
                <a:solidFill>
                  <a:schemeClr val="tx1"/>
                </a:solidFill>
              </a:rPr>
              <a:t>target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Line Callout 2 (Accent Bar) 11"/>
          <p:cNvSpPr/>
          <p:nvPr/>
        </p:nvSpPr>
        <p:spPr>
          <a:xfrm>
            <a:off x="6300192" y="1412776"/>
            <a:ext cx="2448272" cy="71833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184"/>
              <a:gd name="adj6" fmla="val -751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Idea: avoid dynamic dispatch but emulate it at the call site. </a:t>
            </a:r>
          </a:p>
          <a:p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“call by id”)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536" y="3010123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switch</a:t>
            </a:r>
            <a:r>
              <a:rPr lang="nb-NO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id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nb-NO" b="1" dirty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i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sub1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nb-NO" b="1" dirty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FF8000"/>
                </a:solidFill>
                <a:latin typeface="Courier New" panose="02070309020205020404" pitchFamily="49" charset="0"/>
              </a:rPr>
              <a:t>2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i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sub2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nb-NO" b="1" dirty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i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sub3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nb-NO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default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throw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IllegalStateException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696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8" grpId="2" animBg="1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661688" y="3334044"/>
            <a:ext cx="10323360" cy="3238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/>
          <p:cNvSpPr/>
          <p:nvPr/>
        </p:nvSpPr>
        <p:spPr>
          <a:xfrm>
            <a:off x="899592" y="90872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static</a:t>
            </a:r>
            <a:r>
              <a:rPr lang="nb-NO" sz="20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log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Object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"Log: 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Object arg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toString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());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2988138"/>
            <a:ext cx="8244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"Log: 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smtClean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 smtClean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toString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());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Integer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toString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());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Object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().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toString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());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nb-NO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2509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Call site specialization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899592" y="2988138"/>
            <a:ext cx="5814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i="1" dirty="0">
                <a:solidFill>
                  <a:srgbClr val="000000"/>
                </a:solidFill>
                <a:latin typeface="Courier New" panose="02070309020205020404" pitchFamily="49" charset="0"/>
              </a:rPr>
              <a:t>log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Object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61688" y="945200"/>
            <a:ext cx="10323360" cy="3238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U-Turn Arrow 10"/>
          <p:cNvSpPr/>
          <p:nvPr/>
        </p:nvSpPr>
        <p:spPr>
          <a:xfrm rot="16200000">
            <a:off x="-506682" y="2373158"/>
            <a:ext cx="1948452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123282" y="2404515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inlined</a:t>
            </a:r>
            <a:endParaRPr lang="nb-NO" dirty="0"/>
          </a:p>
        </p:txBody>
      </p:sp>
      <p:sp>
        <p:nvSpPr>
          <p:cNvPr id="13" name="Rectangle 12"/>
          <p:cNvSpPr/>
          <p:nvPr/>
        </p:nvSpPr>
        <p:spPr>
          <a:xfrm>
            <a:off x="899592" y="2987892"/>
            <a:ext cx="9604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"Log: 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Object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[]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args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=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Object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[]{</a:t>
            </a:r>
            <a:r>
              <a:rPr lang="nb-NO" sz="2000" dirty="0" smtClean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 smtClean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nb-NO" sz="20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nb-NO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Object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()};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Object arg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args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toString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());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nb-NO" sz="2000" dirty="0"/>
          </a:p>
        </p:txBody>
      </p:sp>
      <p:sp>
        <p:nvSpPr>
          <p:cNvPr id="14" name="Rectangle 13"/>
          <p:cNvSpPr/>
          <p:nvPr/>
        </p:nvSpPr>
        <p:spPr>
          <a:xfrm>
            <a:off x="899592" y="90872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static</a:t>
            </a:r>
            <a:r>
              <a:rPr lang="nb-NO" sz="2000" dirty="0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log</a:t>
            </a:r>
            <a:r>
              <a:rPr lang="nb-NO" sz="2000" b="1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Object</a:t>
            </a:r>
            <a:r>
              <a:rPr lang="nb-NO" sz="2000" b="1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...</a:t>
            </a:r>
            <a:r>
              <a:rPr lang="nb-NO" sz="2000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args</a:t>
            </a:r>
            <a:r>
              <a:rPr lang="nb-NO" sz="2000" b="1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70C0">
                  <a:alpha val="74000"/>
                </a:srgbClr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"Log: "</a:t>
            </a:r>
            <a:r>
              <a:rPr lang="nb-NO" sz="2000" b="1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70C0">
                  <a:alpha val="74000"/>
                </a:srgbClr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for</a:t>
            </a:r>
            <a:r>
              <a:rPr lang="nb-NO" sz="2000" dirty="0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Object arg </a:t>
            </a:r>
            <a:r>
              <a:rPr lang="nb-NO" sz="2000" b="1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:</a:t>
            </a:r>
            <a:r>
              <a:rPr lang="nb-NO" sz="2000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args</a:t>
            </a:r>
            <a:r>
              <a:rPr lang="nb-NO" sz="2000" b="1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70C0">
                  <a:alpha val="74000"/>
                </a:srgbClr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arg</a:t>
            </a:r>
            <a:r>
              <a:rPr lang="nb-NO" sz="2000" b="1" dirty="0" err="1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toString</a:t>
            </a:r>
            <a:r>
              <a:rPr lang="nb-NO" sz="2000" b="1" dirty="0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());</a:t>
            </a:r>
            <a:r>
              <a:rPr lang="nb-NO" sz="2000" dirty="0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}</a:t>
            </a:r>
          </a:p>
          <a:p>
            <a:r>
              <a:rPr lang="nb-NO" sz="2000" b="1" dirty="0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70C0">
                    <a:alpha val="74000"/>
                  </a:srgbClr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19" y="5589240"/>
            <a:ext cx="8539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</a:t>
            </a:r>
            <a:r>
              <a:rPr lang="en-US" dirty="0" err="1" smtClean="0"/>
              <a:t>inlining</a:t>
            </a:r>
            <a:r>
              <a:rPr lang="en-US" dirty="0" smtClean="0"/>
              <a:t> (and loop unrolling), additional call sites are introduced.</a:t>
            </a:r>
          </a:p>
          <a:p>
            <a:r>
              <a:rPr lang="en-US" dirty="0" smtClean="0"/>
              <a:t>This way, formerly </a:t>
            </a:r>
            <a:r>
              <a:rPr lang="en-US" dirty="0" err="1" smtClean="0"/>
              <a:t>megamorphic</a:t>
            </a:r>
            <a:r>
              <a:rPr lang="en-US" dirty="0" smtClean="0"/>
              <a:t> call sites can become monomorphic after duplication.</a:t>
            </a:r>
          </a:p>
          <a:p>
            <a:endParaRPr lang="en-US" dirty="0"/>
          </a:p>
          <a:p>
            <a:r>
              <a:rPr lang="en-US" dirty="0" smtClean="0"/>
              <a:t>Generally, optimizations allow for new optimizations. This is especially true for </a:t>
            </a:r>
            <a:r>
              <a:rPr lang="en-US" dirty="0" err="1" smtClean="0"/>
              <a:t>inlining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661688" y="1853198"/>
            <a:ext cx="10323360" cy="3238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Line Callout 2 (Accent Bar) 16"/>
          <p:cNvSpPr/>
          <p:nvPr/>
        </p:nvSpPr>
        <p:spPr>
          <a:xfrm>
            <a:off x="5935824" y="4751644"/>
            <a:ext cx="2592288" cy="71833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587"/>
              <a:gd name="adj6" fmla="val -597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i="1" dirty="0" err="1" smtClean="0">
                <a:solidFill>
                  <a:schemeClr val="tx1"/>
                </a:solidFill>
              </a:rPr>
              <a:t>Unroll</a:t>
            </a:r>
            <a:r>
              <a:rPr lang="nb-NO" i="1" dirty="0" smtClean="0">
                <a:solidFill>
                  <a:schemeClr val="tx1"/>
                </a:solidFill>
              </a:rPr>
              <a:t> </a:t>
            </a:r>
            <a:r>
              <a:rPr lang="nb-NO" dirty="0" smtClean="0">
                <a:solidFill>
                  <a:schemeClr val="tx1"/>
                </a:solidFill>
              </a:rPr>
              <a:t>the </a:t>
            </a:r>
            <a:r>
              <a:rPr lang="nb-NO" dirty="0" err="1" smtClean="0">
                <a:solidFill>
                  <a:schemeClr val="tx1"/>
                </a:solidFill>
              </a:rPr>
              <a:t>entire</a:t>
            </a:r>
            <a:r>
              <a:rPr lang="nb-NO" dirty="0" smtClean="0">
                <a:solidFill>
                  <a:schemeClr val="tx1"/>
                </a:solidFill>
              </a:rPr>
              <a:t> loop as it is </a:t>
            </a:r>
            <a:r>
              <a:rPr lang="nb-NO" dirty="0" err="1" smtClean="0">
                <a:solidFill>
                  <a:schemeClr val="tx1"/>
                </a:solidFill>
              </a:rPr>
              <a:t>now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of</a:t>
            </a:r>
            <a:r>
              <a:rPr lang="nb-NO" dirty="0" smtClean="0">
                <a:solidFill>
                  <a:schemeClr val="tx1"/>
                </a:solidFill>
              </a:rPr>
              <a:t> a </a:t>
            </a:r>
            <a:r>
              <a:rPr lang="nb-NO" dirty="0" err="1" smtClean="0">
                <a:solidFill>
                  <a:schemeClr val="tx1"/>
                </a:solidFill>
              </a:rPr>
              <a:t>fixed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size</a:t>
            </a:r>
            <a:r>
              <a:rPr lang="nb-NO" dirty="0" smtClean="0">
                <a:solidFill>
                  <a:schemeClr val="tx1"/>
                </a:solidFill>
              </a:rPr>
              <a:t>.</a:t>
            </a:r>
            <a:endParaRPr lang="de-D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/>
      <p:bldP spid="6" grpId="0"/>
      <p:bldP spid="8" grpId="0"/>
      <p:bldP spid="8" grpId="1"/>
      <p:bldP spid="9" grpId="0" animBg="1"/>
      <p:bldP spid="9" grpId="1" animBg="1"/>
      <p:bldP spid="11" grpId="0" animBg="1"/>
      <p:bldP spid="12" grpId="0"/>
      <p:bldP spid="13" grpId="0"/>
      <p:bldP spid="13" grpId="1"/>
      <p:bldP spid="14" grpId="0"/>
      <p:bldP spid="16" grpId="0"/>
      <p:bldP spid="15" grpId="0" animBg="1"/>
      <p:bldP spid="15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44" y="1772816"/>
            <a:ext cx="4930956" cy="49013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539552" y="1484784"/>
            <a:ext cx="3312368" cy="1728192"/>
          </a:xfrm>
          <a:prstGeom prst="wedgeRoundRectCallout">
            <a:avLst>
              <a:gd name="adj1" fmla="val -114305"/>
              <a:gd name="adj2" fmla="val -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solidFill>
                  <a:schemeClr val="tx1"/>
                </a:solidFill>
              </a:rPr>
              <a:t>ONE TYPE GOOD!</a:t>
            </a:r>
          </a:p>
          <a:p>
            <a:pPr algn="ctr"/>
            <a:r>
              <a:rPr lang="nb-NO" sz="2800" dirty="0" smtClean="0">
                <a:solidFill>
                  <a:schemeClr val="tx1"/>
                </a:solidFill>
              </a:rPr>
              <a:t>MANY TYPES BAD!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335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The </a:t>
            </a:r>
            <a:r>
              <a:rPr lang="de-DE" sz="2000" b="1" dirty="0" err="1" smtClean="0"/>
              <a:t>Hulk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rule</a:t>
            </a:r>
            <a:r>
              <a:rPr lang="de-DE" sz="2000" b="1" dirty="0" smtClean="0"/>
              <a:t> #1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41898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760784" y="2382603"/>
            <a:ext cx="5472608" cy="3238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/>
          <p:cNvSpPr/>
          <p:nvPr/>
        </p:nvSpPr>
        <p:spPr>
          <a:xfrm>
            <a:off x="-760784" y="2694786"/>
            <a:ext cx="5472608" cy="3238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/>
          <p:cNvSpPr/>
          <p:nvPr/>
        </p:nvSpPr>
        <p:spPr>
          <a:xfrm>
            <a:off x="-760784" y="3018636"/>
            <a:ext cx="5472608" cy="3238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/>
          <p:cNvSpPr/>
          <p:nvPr/>
        </p:nvSpPr>
        <p:spPr>
          <a:xfrm>
            <a:off x="-760784" y="4098471"/>
            <a:ext cx="5472608" cy="28039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/>
          <p:cNvSpPr/>
          <p:nvPr/>
        </p:nvSpPr>
        <p:spPr>
          <a:xfrm>
            <a:off x="-760784" y="4376812"/>
            <a:ext cx="5472608" cy="2931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/>
          <p:cNvSpPr/>
          <p:nvPr/>
        </p:nvSpPr>
        <p:spPr>
          <a:xfrm>
            <a:off x="-760784" y="4666049"/>
            <a:ext cx="5472608" cy="3238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269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All programs are typed!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8195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Types (which do not equal to classes) allow us to identify “things” in our programs </a:t>
            </a:r>
          </a:p>
          <a:p>
            <a:r>
              <a:rPr lang="en-US" dirty="0" smtClean="0"/>
              <a:t>that are similar. If nothing in your program has similarities, there might be something </a:t>
            </a:r>
          </a:p>
          <a:p>
            <a:r>
              <a:rPr lang="en-US" dirty="0" smtClean="0"/>
              <a:t>wrong. Thus, even machines for dynamic languages look for types. (e.g. V8, </a:t>
            </a:r>
            <a:r>
              <a:rPr lang="en-US" dirty="0" err="1" smtClean="0"/>
              <a:t>Nashorn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5536" y="23488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000" b="1" i="1" dirty="0">
                <a:solidFill>
                  <a:srgbClr val="000080"/>
                </a:solidFill>
                <a:latin typeface="Courier New" panose="02070309020205020404" pitchFamily="49" charset="0"/>
              </a:rPr>
              <a:t>var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FF0000"/>
                </a:solidFill>
                <a:latin typeface="Courier New" panose="02070309020205020404" pitchFamily="49" charset="0"/>
              </a:rPr>
              <a:t>42</a:t>
            </a:r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b="1" i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var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bar </a:t>
            </a:r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};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FF0000"/>
                </a:solidFill>
                <a:latin typeface="Courier New" panose="02070309020205020404" pitchFamily="49" charset="0"/>
              </a:rPr>
              <a:t>42</a:t>
            </a:r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808080"/>
                </a:solidFill>
                <a:latin typeface="Courier New" panose="02070309020205020404" pitchFamily="49" charset="0"/>
              </a:rPr>
              <a:t>'bar'</a:t>
            </a:r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nb-NO" dirty="0"/>
          </a:p>
        </p:txBody>
      </p:sp>
      <p:sp>
        <p:nvSpPr>
          <p:cNvPr id="9" name="Flowchart: Process 8"/>
          <p:cNvSpPr/>
          <p:nvPr/>
        </p:nvSpPr>
        <p:spPr>
          <a:xfrm>
            <a:off x="6405864" y="2952522"/>
            <a:ext cx="108012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*</a:t>
            </a:r>
            <a:endParaRPr lang="nb-NO" dirty="0"/>
          </a:p>
        </p:txBody>
      </p:sp>
      <p:sp>
        <p:nvSpPr>
          <p:cNvPr id="10" name="Flowchart: Process 9"/>
          <p:cNvSpPr/>
          <p:nvPr/>
        </p:nvSpPr>
        <p:spPr>
          <a:xfrm>
            <a:off x="6405864" y="3672602"/>
            <a:ext cx="108012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x</a:t>
            </a:r>
            <a:endParaRPr lang="nb-NO" dirty="0"/>
          </a:p>
        </p:txBody>
      </p:sp>
      <p:sp>
        <p:nvSpPr>
          <p:cNvPr id="11" name="Flowchart: Process 10"/>
          <p:cNvSpPr/>
          <p:nvPr/>
        </p:nvSpPr>
        <p:spPr>
          <a:xfrm>
            <a:off x="6405864" y="4403469"/>
            <a:ext cx="108012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x, y</a:t>
            </a:r>
            <a:endParaRPr lang="nb-NO" dirty="0"/>
          </a:p>
        </p:txBody>
      </p:sp>
      <p:sp>
        <p:nvSpPr>
          <p:cNvPr id="12" name="Flowchart: Process 11"/>
          <p:cNvSpPr/>
          <p:nvPr/>
        </p:nvSpPr>
        <p:spPr>
          <a:xfrm>
            <a:off x="6405864" y="5134336"/>
            <a:ext cx="108012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y</a:t>
            </a:r>
            <a:endParaRPr lang="nb-NO" dirty="0"/>
          </a:p>
        </p:txBody>
      </p:sp>
      <p:sp>
        <p:nvSpPr>
          <p:cNvPr id="13" name="Flowchart: Process 12"/>
          <p:cNvSpPr/>
          <p:nvPr/>
        </p:nvSpPr>
        <p:spPr>
          <a:xfrm>
            <a:off x="6405864" y="5877272"/>
            <a:ext cx="108012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y, x</a:t>
            </a:r>
            <a:endParaRPr lang="nb-NO" dirty="0"/>
          </a:p>
        </p:txBody>
      </p:sp>
      <p:sp>
        <p:nvSpPr>
          <p:cNvPr id="14" name="Circular Arrow 13"/>
          <p:cNvSpPr/>
          <p:nvPr/>
        </p:nvSpPr>
        <p:spPr>
          <a:xfrm rot="16200000">
            <a:off x="5973816" y="3407426"/>
            <a:ext cx="576064" cy="57606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rot="16200000">
            <a:off x="5973816" y="4174600"/>
            <a:ext cx="576064" cy="57606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 rot="16200000" flipV="1">
            <a:off x="7357350" y="5686913"/>
            <a:ext cx="576064" cy="50405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5" name="Circular Arrow 24"/>
          <p:cNvSpPr/>
          <p:nvPr/>
        </p:nvSpPr>
        <p:spPr>
          <a:xfrm rot="16200000" flipV="1">
            <a:off x="6455198" y="3081828"/>
            <a:ext cx="2436706" cy="2725889"/>
          </a:xfrm>
          <a:prstGeom prst="circularArrow">
            <a:avLst>
              <a:gd name="adj1" fmla="val 2121"/>
              <a:gd name="adj2" fmla="val 566474"/>
              <a:gd name="adj3" fmla="val 20514899"/>
              <a:gd name="adj4" fmla="val 10800000"/>
              <a:gd name="adj5" fmla="val 5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5458372"/>
            <a:ext cx="5123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your program has no structure, how should an</a:t>
            </a:r>
          </a:p>
          <a:p>
            <a:r>
              <a:rPr lang="en-US" dirty="0"/>
              <a:t>o</a:t>
            </a:r>
            <a:r>
              <a:rPr lang="en-US" dirty="0" smtClean="0"/>
              <a:t>ptimizer find any? Any “dynamic program” is typed,</a:t>
            </a:r>
          </a:p>
          <a:p>
            <a:r>
              <a:rPr lang="en-US" dirty="0" smtClean="0"/>
              <a:t>but it is so implicitly. In the end, </a:t>
            </a:r>
            <a:r>
              <a:rPr lang="en-US" dirty="0"/>
              <a:t>y</a:t>
            </a:r>
            <a:r>
              <a:rPr lang="en-US" dirty="0" smtClean="0"/>
              <a:t>ou simply did not </a:t>
            </a:r>
          </a:p>
          <a:p>
            <a:r>
              <a:rPr lang="en-US" dirty="0" smtClean="0"/>
              <a:t>make this structure explicit.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9378" y="2429941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V8, </a:t>
            </a:r>
            <a:r>
              <a:rPr lang="de-DE" dirty="0" err="1" smtClean="0"/>
              <a:t>hidden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64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5" grpId="0" animBg="1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836712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20_000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maximum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100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randomValues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maximum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nb-NO" sz="20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endParaRPr lang="nb-NO" sz="2000" dirty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endParaRPr lang="nb-NO" sz="20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902658"/>
            <a:ext cx="3416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Arrays</a:t>
            </a:r>
            <a:r>
              <a:rPr lang="nb-NO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sort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833251" y="3178781"/>
            <a:ext cx="10323360" cy="3238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Line Callout 2 (Accent Bar) 11"/>
          <p:cNvSpPr/>
          <p:nvPr/>
        </p:nvSpPr>
        <p:spPr>
          <a:xfrm>
            <a:off x="5652120" y="4425642"/>
            <a:ext cx="2952328" cy="64632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4755"/>
              <a:gd name="adj6" fmla="val -768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Can the </a:t>
            </a:r>
            <a:r>
              <a:rPr lang="de-DE" dirty="0" err="1" smtClean="0">
                <a:solidFill>
                  <a:schemeClr val="tx1"/>
                </a:solidFill>
              </a:rPr>
              <a:t>outcome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conditional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instruction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predicted</a:t>
            </a:r>
            <a:r>
              <a:rPr lang="de-DE" dirty="0" smtClean="0">
                <a:solidFill>
                  <a:schemeClr val="tx1"/>
                </a:solidFill>
              </a:rPr>
              <a:t> (</a:t>
            </a:r>
            <a:r>
              <a:rPr lang="de-DE" dirty="0" err="1" smtClean="0">
                <a:solidFill>
                  <a:schemeClr val="tx1"/>
                </a:solidFill>
              </a:rPr>
              <a:t>by</a:t>
            </a:r>
            <a:r>
              <a:rPr lang="de-DE" dirty="0" smtClean="0">
                <a:solidFill>
                  <a:schemeClr val="tx1"/>
                </a:solidFill>
              </a:rPr>
              <a:t> the </a:t>
            </a:r>
            <a:r>
              <a:rPr lang="de-DE" dirty="0" err="1" smtClean="0">
                <a:solidFill>
                  <a:schemeClr val="tx1"/>
                </a:solidFill>
              </a:rPr>
              <a:t>processor</a:t>
            </a:r>
            <a:r>
              <a:rPr lang="de-DE" dirty="0" smtClean="0">
                <a:solidFill>
                  <a:schemeClr val="tx1"/>
                </a:solidFill>
              </a:rPr>
              <a:t>)?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404664"/>
            <a:ext cx="2072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Branch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prediction</a:t>
            </a:r>
            <a:endParaRPr lang="nb-NO" sz="2000" b="1" dirty="0"/>
          </a:p>
        </p:txBody>
      </p:sp>
      <p:sp>
        <p:nvSpPr>
          <p:cNvPr id="10" name="Line Callout 2 (Accent Bar) 9"/>
          <p:cNvSpPr/>
          <p:nvPr/>
        </p:nvSpPr>
        <p:spPr>
          <a:xfrm>
            <a:off x="5652120" y="3573016"/>
            <a:ext cx="2664296" cy="64632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84"/>
              <a:gd name="adj6" fmla="val -856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A </a:t>
            </a:r>
            <a:r>
              <a:rPr lang="de-DE" dirty="0" err="1" smtClean="0">
                <a:solidFill>
                  <a:schemeClr val="tx1"/>
                </a:solidFill>
              </a:rPr>
              <a:t>conditional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control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flow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referred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branch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808064" y="1486657"/>
            <a:ext cx="10323360" cy="3238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467544" y="2339970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sum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i = </a:t>
            </a:r>
            <a:r>
              <a:rPr lang="nb-NO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; 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i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&lt; </a:t>
            </a:r>
            <a:r>
              <a:rPr lang="nb-NO" dirty="0">
                <a:solidFill>
                  <a:srgbClr val="FF8000"/>
                </a:solidFill>
                <a:latin typeface="Courier New" panose="02070309020205020404" pitchFamily="49" charset="0"/>
              </a:rPr>
              <a:t>1_000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; 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de-DE" b="1" dirty="0">
                <a:solidFill>
                  <a:srgbClr val="000080"/>
                </a:solidFill>
                <a:latin typeface="Courier New" panose="02070309020205020404" pitchFamily="49" charset="0"/>
              </a:rPr>
              <a:t>++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b="1" dirty="0">
                <a:solidFill>
                  <a:srgbClr val="0000FF"/>
                </a:solidFill>
                <a:latin typeface="Courier New" panose="02070309020205020404" pitchFamily="49" charset="0"/>
              </a:rPr>
              <a:t>  for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value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50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sum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+=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sum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-=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    }</a:t>
            </a: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  }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380672"/>
            <a:ext cx="87204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Warning</a:t>
            </a:r>
            <a:r>
              <a:rPr lang="en-US" dirty="0" smtClean="0"/>
              <a:t>: This example is too simple, the VM (</a:t>
            </a:r>
            <a:r>
              <a:rPr lang="en-US" i="1" dirty="0" smtClean="0"/>
              <a:t>loop interchange, conditional moves</a:t>
            </a:r>
            <a:r>
              <a:rPr lang="en-US" dirty="0" smtClean="0"/>
              <a:t>) has</a:t>
            </a:r>
          </a:p>
          <a:p>
            <a:r>
              <a:rPr lang="en-US" dirty="0" smtClean="0"/>
              <a:t>become smarter than that. After adding more “noise”, the example would however work. </a:t>
            </a:r>
          </a:p>
          <a:p>
            <a:r>
              <a:rPr lang="en-US" dirty="0" smtClean="0"/>
              <a:t>An unfortunate example where the above problem applies are (currently!) Java 8 streams </a:t>
            </a:r>
          </a:p>
          <a:p>
            <a:r>
              <a:rPr lang="en-US" dirty="0" smtClean="0"/>
              <a:t>which build on (internal) iteration and conditionals (i.e. filters). If the VM fails to inline such</a:t>
            </a:r>
          </a:p>
          <a:p>
            <a:r>
              <a:rPr lang="en-US" dirty="0" smtClean="0"/>
              <a:t>a stream expression (under a polluted profile), streams can be a performance bottle neck.</a:t>
            </a:r>
          </a:p>
        </p:txBody>
      </p:sp>
    </p:spTree>
    <p:extLst>
      <p:ext uri="{BB962C8B-B14F-4D97-AF65-F5344CB8AC3E}">
        <p14:creationId xmlns:p14="http://schemas.microsoft.com/office/powerpoint/2010/main" val="36221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0" grpId="0" animBg="1"/>
      <p:bldP spid="14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6134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Loop </a:t>
            </a:r>
            <a:r>
              <a:rPr lang="de-DE" sz="2000" b="1" dirty="0" err="1" smtClean="0"/>
              <a:t>peeling</a:t>
            </a:r>
            <a:r>
              <a:rPr lang="de-DE" sz="2000" b="1" dirty="0" smtClean="0"/>
              <a:t> (in </a:t>
            </a:r>
            <a:r>
              <a:rPr lang="de-DE" sz="2000" b="1" dirty="0" err="1" smtClean="0"/>
              <a:t>combination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branch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specialization</a:t>
            </a:r>
            <a:r>
              <a:rPr lang="de-DE" sz="2000" b="1" dirty="0" smtClean="0"/>
              <a:t>)</a:t>
            </a:r>
            <a:endParaRPr lang="nb-NO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95536" y="1052736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[][]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matrix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matrix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first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first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first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Row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: 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 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 --- 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10092" y="2317723"/>
            <a:ext cx="10323360" cy="3238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395536" y="1052736"/>
            <a:ext cx="9289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[][]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matrix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matrix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first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index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first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first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Row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: 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 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index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nb-NO" sz="20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index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row</a:t>
            </a:r>
            <a:r>
              <a:rPr lang="nb-NO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index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++)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first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first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Row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: 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 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 --- 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10092" y="2317723"/>
            <a:ext cx="10323360" cy="154126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-710092" y="4166659"/>
            <a:ext cx="10323360" cy="154126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4716016" y="6444044"/>
            <a:ext cx="433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Disclaimer: There is much more “loop stuff”.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10" grpId="0"/>
      <p:bldP spid="11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44" y="1772816"/>
            <a:ext cx="4930956" cy="49013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539552" y="1484784"/>
            <a:ext cx="3312368" cy="1728192"/>
          </a:xfrm>
          <a:prstGeom prst="wedgeRoundRectCallout">
            <a:avLst>
              <a:gd name="adj1" fmla="val -114305"/>
              <a:gd name="adj2" fmla="val -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PREDICTION GOOD!</a:t>
            </a: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RANDOM BAD!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335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The </a:t>
            </a:r>
            <a:r>
              <a:rPr lang="de-DE" sz="2000" b="1" dirty="0" err="1" smtClean="0"/>
              <a:t>Hulk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rule</a:t>
            </a:r>
            <a:r>
              <a:rPr lang="de-DE" sz="2000" b="1" dirty="0" smtClean="0"/>
              <a:t> #2</a:t>
            </a:r>
            <a:endParaRPr lang="nb-NO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251520" y="464286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Keep in mind:</a:t>
            </a:r>
          </a:p>
          <a:p>
            <a:r>
              <a:rPr lang="en-US" dirty="0" smtClean="0"/>
              <a:t>Obviously, any </a:t>
            </a:r>
            <a:r>
              <a:rPr lang="en-US" dirty="0"/>
              <a:t>application contains an inherent unpredictability that cannot be removed.</a:t>
            </a:r>
          </a:p>
          <a:p>
            <a:r>
              <a:rPr lang="en-US" dirty="0"/>
              <a:t>Performant programs should however not add more complexity as necessary as this </a:t>
            </a:r>
            <a:r>
              <a:rPr lang="en-US" dirty="0" smtClean="0"/>
              <a:t>burdens </a:t>
            </a:r>
            <a:r>
              <a:rPr lang="en-US" dirty="0"/>
              <a:t>modern processors which prefer </a:t>
            </a:r>
            <a:r>
              <a:rPr lang="en-US" dirty="0" smtClean="0"/>
              <a:t>processing long, predictable </a:t>
            </a:r>
            <a:r>
              <a:rPr lang="en-US" dirty="0"/>
              <a:t>pipes of instructions.</a:t>
            </a:r>
          </a:p>
        </p:txBody>
      </p:sp>
    </p:spTree>
    <p:extLst>
      <p:ext uri="{BB962C8B-B14F-4D97-AF65-F5344CB8AC3E}">
        <p14:creationId xmlns:p14="http://schemas.microsoft.com/office/powerpoint/2010/main" val="26353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2148" y="1196752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List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list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...;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String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s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list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181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Escape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analysis</a:t>
            </a:r>
            <a:endParaRPr lang="nb-NO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802148" y="1196752"/>
            <a:ext cx="69853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List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list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...;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Iterator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String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it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list</a:t>
            </a:r>
            <a:r>
              <a:rPr lang="nb-NO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iterator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it</a:t>
            </a:r>
            <a:r>
              <a:rPr lang="nb-NO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hasNext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it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next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/>
          </a:p>
        </p:txBody>
      </p:sp>
      <p:sp>
        <p:nvSpPr>
          <p:cNvPr id="8" name="Line Callout 2 (Accent Bar) 7"/>
          <p:cNvSpPr/>
          <p:nvPr/>
        </p:nvSpPr>
        <p:spPr>
          <a:xfrm>
            <a:off x="7067110" y="2780928"/>
            <a:ext cx="1152128" cy="6126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5140"/>
              <a:gd name="adj6" fmla="val -896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chemeClr val="tx1"/>
                </a:solidFill>
              </a:rPr>
              <a:t>o</a:t>
            </a:r>
            <a:r>
              <a:rPr lang="nb-NO" dirty="0" err="1" smtClean="0">
                <a:solidFill>
                  <a:schemeClr val="tx1"/>
                </a:solidFill>
              </a:rPr>
              <a:t>bject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allocation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Left Bracket 9"/>
          <p:cNvSpPr/>
          <p:nvPr/>
        </p:nvSpPr>
        <p:spPr>
          <a:xfrm>
            <a:off x="652372" y="1196752"/>
            <a:ext cx="149776" cy="1606243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392346" y="5733256"/>
            <a:ext cx="8347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Escape </a:t>
            </a:r>
            <a:r>
              <a:rPr lang="nb-NO" dirty="0" err="1" smtClean="0"/>
              <a:t>analysis</a:t>
            </a:r>
            <a:r>
              <a:rPr lang="nb-NO" dirty="0" smtClean="0"/>
              <a:t> is </a:t>
            </a:r>
            <a:r>
              <a:rPr lang="nb-NO" dirty="0" err="1" smtClean="0"/>
              <a:t>difficult</a:t>
            </a:r>
            <a:r>
              <a:rPr lang="nb-NO" dirty="0" smtClean="0"/>
              <a:t> (</a:t>
            </a:r>
            <a:r>
              <a:rPr lang="nb-NO" dirty="0" err="1" smtClean="0"/>
              <a:t>expensive</a:t>
            </a:r>
            <a:r>
              <a:rPr lang="nb-NO" dirty="0" smtClean="0"/>
              <a:t>) to </a:t>
            </a:r>
            <a:r>
              <a:rPr lang="nb-NO" dirty="0" err="1" smtClean="0"/>
              <a:t>conduct</a:t>
            </a:r>
            <a:r>
              <a:rPr lang="nb-NO" dirty="0" smtClean="0"/>
              <a:t>. By </a:t>
            </a:r>
            <a:r>
              <a:rPr lang="nb-NO" dirty="0" err="1" smtClean="0"/>
              <a:t>avoiding</a:t>
            </a:r>
            <a:r>
              <a:rPr lang="nb-NO" dirty="0" smtClean="0"/>
              <a:t> </a:t>
            </a:r>
            <a:r>
              <a:rPr lang="nb-NO" dirty="0" err="1" smtClean="0"/>
              <a:t>long</a:t>
            </a:r>
            <a:r>
              <a:rPr lang="nb-NO" dirty="0" smtClean="0"/>
              <a:t> </a:t>
            </a:r>
            <a:r>
              <a:rPr lang="nb-NO" dirty="0" err="1" smtClean="0"/>
              <a:t>scopes</a:t>
            </a:r>
            <a:r>
              <a:rPr lang="nb-NO" dirty="0" smtClean="0"/>
              <a:t>, i.e. </a:t>
            </a:r>
            <a:r>
              <a:rPr lang="nb-NO" dirty="0" err="1" smtClean="0"/>
              <a:t>writing</a:t>
            </a:r>
            <a:r>
              <a:rPr lang="nb-NO" dirty="0" smtClean="0"/>
              <a:t> </a:t>
            </a:r>
          </a:p>
          <a:p>
            <a:r>
              <a:rPr lang="nb-NO" dirty="0" err="1"/>
              <a:t>s</a:t>
            </a:r>
            <a:r>
              <a:rPr lang="nb-NO" dirty="0" err="1" smtClean="0"/>
              <a:t>hort</a:t>
            </a:r>
            <a:r>
              <a:rPr lang="nb-NO" dirty="0" smtClean="0"/>
              <a:t> </a:t>
            </a:r>
            <a:r>
              <a:rPr lang="nb-NO" dirty="0" err="1" smtClean="0"/>
              <a:t>methods</a:t>
            </a:r>
            <a:r>
              <a:rPr lang="nb-NO" dirty="0" smtClean="0"/>
              <a:t>, an </a:t>
            </a:r>
            <a:r>
              <a:rPr lang="nb-NO" dirty="0" err="1" smtClean="0"/>
              <a:t>object’s</a:t>
            </a:r>
            <a:r>
              <a:rPr lang="nb-NO" dirty="0" smtClean="0"/>
              <a:t> </a:t>
            </a:r>
            <a:r>
              <a:rPr lang="nb-NO" dirty="0" err="1" smtClean="0"/>
              <a:t>scope</a:t>
            </a:r>
            <a:r>
              <a:rPr lang="nb-NO" dirty="0" smtClean="0"/>
              <a:t> is </a:t>
            </a:r>
            <a:r>
              <a:rPr lang="nb-NO" dirty="0" err="1" smtClean="0"/>
              <a:t>easier</a:t>
            </a:r>
            <a:r>
              <a:rPr lang="nb-NO" dirty="0" smtClean="0"/>
              <a:t> to </a:t>
            </a:r>
            <a:r>
              <a:rPr lang="nb-NO" dirty="0" err="1" smtClean="0"/>
              <a:t>determine</a:t>
            </a:r>
            <a:r>
              <a:rPr lang="nb-NO" dirty="0" smtClean="0"/>
              <a:t>. This </a:t>
            </a:r>
            <a:r>
              <a:rPr lang="nb-NO" dirty="0" err="1" smtClean="0"/>
              <a:t>will</a:t>
            </a:r>
            <a:r>
              <a:rPr lang="nb-NO" dirty="0" smtClean="0"/>
              <a:t> most </a:t>
            </a:r>
            <a:r>
              <a:rPr lang="nb-NO" dirty="0" err="1" smtClean="0"/>
              <a:t>likely</a:t>
            </a:r>
            <a:r>
              <a:rPr lang="nb-NO" dirty="0" smtClean="0"/>
              <a:t> </a:t>
            </a:r>
            <a:r>
              <a:rPr lang="nb-NO" dirty="0" err="1" smtClean="0"/>
              <a:t>improve</a:t>
            </a:r>
            <a:r>
              <a:rPr lang="nb-NO" dirty="0" smtClean="0"/>
              <a:t> in</a:t>
            </a:r>
          </a:p>
          <a:p>
            <a:r>
              <a:rPr lang="nb-NO" dirty="0" err="1"/>
              <a:t>f</a:t>
            </a:r>
            <a:r>
              <a:rPr lang="nb-NO" dirty="0" err="1" smtClean="0"/>
              <a:t>uture</a:t>
            </a:r>
            <a:r>
              <a:rPr lang="nb-NO" dirty="0" smtClean="0"/>
              <a:t> JVM </a:t>
            </a:r>
            <a:r>
              <a:rPr lang="nb-NO" dirty="0" err="1" smtClean="0"/>
              <a:t>implementations</a:t>
            </a: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1503" y="1862244"/>
            <a:ext cx="72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scope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392345" y="4942909"/>
            <a:ext cx="8053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heap</a:t>
            </a:r>
            <a:r>
              <a:rPr lang="nb-NO" dirty="0" smtClean="0"/>
              <a:t> </a:t>
            </a:r>
            <a:r>
              <a:rPr lang="nb-NO" dirty="0" err="1" smtClean="0"/>
              <a:t>allocated</a:t>
            </a:r>
            <a:r>
              <a:rPr lang="nb-NO" dirty="0" smtClean="0"/>
              <a:t> </a:t>
            </a:r>
            <a:r>
              <a:rPr lang="nb-NO" dirty="0" err="1" smtClean="0"/>
              <a:t>object</a:t>
            </a:r>
            <a:r>
              <a:rPr lang="nb-NO" dirty="0" smtClean="0"/>
              <a:t> </a:t>
            </a:r>
            <a:r>
              <a:rPr lang="nb-NO" dirty="0" err="1" smtClean="0"/>
              <a:t>needs</a:t>
            </a:r>
            <a:r>
              <a:rPr lang="nb-NO" dirty="0" smtClean="0"/>
              <a:t> to be </a:t>
            </a:r>
            <a:r>
              <a:rPr lang="nb-NO" dirty="0" err="1" smtClean="0"/>
              <a:t>garbage</a:t>
            </a:r>
            <a:r>
              <a:rPr lang="nb-NO" dirty="0" smtClean="0"/>
              <a:t> </a:t>
            </a:r>
            <a:r>
              <a:rPr lang="nb-NO" dirty="0" err="1" smtClean="0"/>
              <a:t>collected</a:t>
            </a:r>
            <a:r>
              <a:rPr lang="nb-NO" dirty="0" smtClean="0"/>
              <a:t> at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point</a:t>
            </a:r>
            <a:r>
              <a:rPr lang="nb-NO" dirty="0" smtClean="0"/>
              <a:t>. Even </a:t>
            </a:r>
            <a:r>
              <a:rPr lang="nb-NO" dirty="0" err="1" smtClean="0"/>
              <a:t>worse</a:t>
            </a:r>
            <a:r>
              <a:rPr lang="nb-NO" dirty="0" smtClean="0"/>
              <a:t>,</a:t>
            </a:r>
          </a:p>
          <a:p>
            <a:r>
              <a:rPr lang="nb-NO" dirty="0" err="1"/>
              <a:t>a</a:t>
            </a:r>
            <a:r>
              <a:rPr lang="nb-NO" dirty="0" err="1" smtClean="0"/>
              <a:t>ccessing</a:t>
            </a:r>
            <a:r>
              <a:rPr lang="nb-NO" dirty="0" smtClean="0"/>
              <a:t> an </a:t>
            </a:r>
            <a:r>
              <a:rPr lang="nb-NO" dirty="0" err="1" smtClean="0"/>
              <a:t>object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heap</a:t>
            </a:r>
            <a:r>
              <a:rPr lang="nb-NO" dirty="0" smtClean="0"/>
              <a:t> </a:t>
            </a:r>
            <a:r>
              <a:rPr lang="nb-NO" dirty="0" err="1" smtClean="0"/>
              <a:t>implies</a:t>
            </a:r>
            <a:r>
              <a:rPr lang="nb-NO" dirty="0" smtClean="0"/>
              <a:t> an </a:t>
            </a:r>
            <a:r>
              <a:rPr lang="nb-NO" dirty="0" err="1" smtClean="0"/>
              <a:t>indirection</a:t>
            </a:r>
            <a:r>
              <a:rPr lang="nb-NO" dirty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be </a:t>
            </a:r>
            <a:r>
              <a:rPr lang="nb-NO" dirty="0" err="1" smtClean="0"/>
              <a:t>avoided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3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3160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Performance-talk </a:t>
            </a:r>
            <a:r>
              <a:rPr lang="de-DE" sz="2000" b="1" dirty="0" err="1" smtClean="0"/>
              <a:t>disclaimer</a:t>
            </a:r>
            <a:endParaRPr lang="nb-NO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819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 dirty="0" smtClean="0"/>
              <a:t>EVERYTHING IS A LIE!!</a:t>
            </a:r>
            <a:endParaRPr lang="nb-NO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869160"/>
            <a:ext cx="7801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</a:t>
            </a:r>
            <a:r>
              <a:rPr lang="en-US" dirty="0"/>
              <a:t>k</a:t>
            </a:r>
            <a:r>
              <a:rPr lang="en-US" dirty="0" smtClean="0"/>
              <a:t>eep in mind: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JVM’s performance model is an implementation detail you cannot rely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 is hard to get right and it is difficult to measure.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look at </a:t>
            </a:r>
            <a:r>
              <a:rPr lang="en-US" dirty="0" err="1" smtClean="0"/>
              <a:t>HotSpot</a:t>
            </a:r>
            <a:r>
              <a:rPr lang="en-US" dirty="0" smtClean="0"/>
              <a:t> in this talk, other JVMs might behave differently.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Occasionally, implementations are performant without appearing to 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44" y="1772816"/>
            <a:ext cx="4930956" cy="49013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539552" y="1484784"/>
            <a:ext cx="3312368" cy="1728192"/>
          </a:xfrm>
          <a:prstGeom prst="wedgeRoundRectCallout">
            <a:avLst>
              <a:gd name="adj1" fmla="val -114305"/>
              <a:gd name="adj2" fmla="val -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STACK GOOD!</a:t>
            </a: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HEAP BAD!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335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The </a:t>
            </a:r>
            <a:r>
              <a:rPr lang="de-DE" sz="2000" b="1" dirty="0" err="1" smtClean="0"/>
              <a:t>Hulk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rule</a:t>
            </a:r>
            <a:r>
              <a:rPr lang="de-DE" sz="2000" b="1" dirty="0" smtClean="0"/>
              <a:t> #3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13947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902311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long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start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currentTimeMillis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</a:p>
          <a:p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sz="20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endParaRPr lang="de-DE" sz="20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endParaRPr lang="nb-NO" sz="20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long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end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currentTimeMillis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Took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"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end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start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 ms"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nb-NO" sz="20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2246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sum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sum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1256423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20_000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randomValues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222460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000" strike="sngStrike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sum </a:t>
            </a:r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strike="sngStrike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strike="sngStrike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strike="sngStrike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strike="sng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strike="sng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 sum </a:t>
            </a:r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+=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strike="sng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52" y="1256423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strike="sngStrike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strike="sng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strike="sngStrike" dirty="0">
                <a:solidFill>
                  <a:srgbClr val="FF8000"/>
                </a:solidFill>
                <a:latin typeface="Courier New" panose="02070309020205020404" pitchFamily="49" charset="0"/>
              </a:rPr>
              <a:t>20_000</a:t>
            </a:r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strike="sngStrike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strike="sng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strike="sngStrike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strike="sngStrike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strike="sng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randomValues</a:t>
            </a:r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strike="sng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</a:t>
            </a:r>
            <a:r>
              <a:rPr lang="nb-NO" sz="2000" b="1" strike="sngStrike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strike="sng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404664"/>
            <a:ext cx="2582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Dead-code </a:t>
            </a:r>
            <a:r>
              <a:rPr lang="de-DE" sz="2000" b="1" dirty="0" err="1" smtClean="0"/>
              <a:t>elimination</a:t>
            </a:r>
            <a:endParaRPr lang="nb-NO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5602014"/>
            <a:ext cx="8173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Also, the outcome might </a:t>
            </a:r>
            <a:r>
              <a:rPr lang="en-US" dirty="0" err="1" smtClean="0"/>
              <a:t>dependant</a:t>
            </a:r>
            <a:r>
              <a:rPr lang="en-US" dirty="0" smtClean="0"/>
              <a:t> on the JVM</a:t>
            </a:r>
            <a:r>
              <a:rPr lang="nb-NO" dirty="0" smtClean="0"/>
              <a:t>’s </a:t>
            </a:r>
            <a:r>
              <a:rPr lang="nb-NO" dirty="0" err="1" smtClean="0"/>
              <a:t>collected</a:t>
            </a:r>
            <a:r>
              <a:rPr lang="nb-NO" dirty="0" smtClean="0"/>
              <a:t> </a:t>
            </a:r>
            <a:r>
              <a:rPr lang="nb-NO" dirty="0" err="1" smtClean="0"/>
              <a:t>code</a:t>
            </a:r>
            <a:r>
              <a:rPr lang="nb-NO" dirty="0" smtClean="0"/>
              <a:t> </a:t>
            </a:r>
            <a:r>
              <a:rPr lang="nb-NO" dirty="0" err="1" smtClean="0"/>
              <a:t>profile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gathered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/>
              <a:t> </a:t>
            </a:r>
            <a:r>
              <a:rPr lang="nb-NO" dirty="0" smtClean="0"/>
              <a:t>the </a:t>
            </a:r>
            <a:r>
              <a:rPr lang="nb-NO" dirty="0" err="1" smtClean="0"/>
              <a:t>benchmark</a:t>
            </a:r>
            <a:r>
              <a:rPr lang="nb-NO" dirty="0" smtClean="0"/>
              <a:t> is run. </a:t>
            </a:r>
            <a:r>
              <a:rPr lang="nb-NO" dirty="0" err="1" smtClean="0"/>
              <a:t>Also</a:t>
            </a:r>
            <a:r>
              <a:rPr lang="nb-NO" dirty="0" smtClean="0"/>
              <a:t>, the </a:t>
            </a:r>
            <a:r>
              <a:rPr lang="nb-NO" dirty="0" err="1" smtClean="0"/>
              <a:t>measured</a:t>
            </a:r>
            <a:r>
              <a:rPr lang="nb-NO" dirty="0" smtClean="0"/>
              <a:t> time </a:t>
            </a:r>
            <a:r>
              <a:rPr lang="nb-NO" dirty="0" err="1" smtClean="0"/>
              <a:t>represents</a:t>
            </a:r>
            <a:r>
              <a:rPr lang="nb-NO" dirty="0" smtClean="0"/>
              <a:t> wall-</a:t>
            </a:r>
            <a:r>
              <a:rPr lang="nb-NO" dirty="0" err="1" smtClean="0"/>
              <a:t>clock</a:t>
            </a:r>
            <a:endParaRPr lang="nb-NO" dirty="0" smtClean="0"/>
          </a:p>
          <a:p>
            <a:r>
              <a:rPr lang="nb-NO" dirty="0" smtClean="0"/>
              <a:t>time </a:t>
            </a:r>
            <a:r>
              <a:rPr lang="nb-NO" dirty="0" err="1" smtClean="0"/>
              <a:t>which</a:t>
            </a:r>
            <a:r>
              <a:rPr lang="nb-NO" dirty="0" smtClean="0"/>
              <a:t> is not a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choice</a:t>
            </a:r>
            <a:r>
              <a:rPr lang="nb-NO" dirty="0" smtClean="0"/>
              <a:t> for </a:t>
            </a:r>
            <a:r>
              <a:rPr lang="nb-NO" dirty="0" err="1" smtClean="0"/>
              <a:t>measuring</a:t>
            </a:r>
            <a:r>
              <a:rPr lang="nb-NO" dirty="0" smtClean="0"/>
              <a:t> </a:t>
            </a:r>
            <a:r>
              <a:rPr lang="nb-NO" dirty="0" err="1" smtClean="0"/>
              <a:t>small</a:t>
            </a:r>
            <a:r>
              <a:rPr lang="nb-NO" dirty="0" smtClean="0"/>
              <a:t> </a:t>
            </a:r>
            <a:r>
              <a:rPr lang="nb-NO" dirty="0" err="1" smtClean="0"/>
              <a:t>amounts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time.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612576" y="2276872"/>
            <a:ext cx="10323360" cy="122413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124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980728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run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8000FF"/>
                </a:solidFill>
                <a:latin typeface="Courier New" panose="02070309020205020404" pitchFamily="49" charset="0"/>
              </a:rPr>
              <a:t>  int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500_000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for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= 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i 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nb-NO" dirty="0">
                <a:solidFill>
                  <a:srgbClr val="FF8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10_000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i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++)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doBenchmark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randomValues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nb-NO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 int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randomValues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dirty="0" smtClean="0">
                <a:solidFill>
                  <a:srgbClr val="808080"/>
                </a:solidFill>
                <a:latin typeface="Courier New" panose="02070309020205020404" pitchFamily="49" charset="0"/>
              </a:rPr>
              <a:t>This time is for real!"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nb-NO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doBenchmark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</a:p>
          <a:p>
            <a:endParaRPr lang="de-DE" b="1" dirty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doBenchmark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long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start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nanoTime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 int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sum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de-DE" dirty="0" smtClean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r>
              <a:rPr lang="nb-NO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for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sum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+=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 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>
                <a:solidFill>
                  <a:srgbClr val="8000FF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long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end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nanoTime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</a:p>
          <a:p>
            <a:r>
              <a:rPr lang="de-DE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smtClean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dirty="0" err="1" smtClean="0">
                <a:solidFill>
                  <a:srgbClr val="808080"/>
                </a:solidFill>
                <a:latin typeface="Courier New" panose="02070309020205020404" pitchFamily="49" charset="0"/>
              </a:rPr>
              <a:t>Ignore</a:t>
            </a:r>
            <a:r>
              <a:rPr lang="nb-NO" dirty="0" smtClean="0">
                <a:solidFill>
                  <a:srgbClr val="808080"/>
                </a:solidFill>
                <a:latin typeface="Courier New" panose="02070309020205020404" pitchFamily="49" charset="0"/>
              </a:rPr>
              <a:t>: </a:t>
            </a:r>
            <a:r>
              <a:rPr lang="nb-NO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+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dirty="0" err="1">
                <a:solidFill>
                  <a:srgbClr val="808080"/>
                </a:solidFill>
                <a:latin typeface="Courier New" panose="02070309020205020404" pitchFamily="49" charset="0"/>
              </a:rPr>
              <a:t>Took</a:t>
            </a:r>
            <a:r>
              <a:rPr lang="nb-NO" dirty="0">
                <a:solidFill>
                  <a:srgbClr val="808080"/>
                </a:solidFill>
                <a:latin typeface="Courier New" panose="02070309020205020404" pitchFamily="49" charset="0"/>
              </a:rPr>
              <a:t> "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end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start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808080"/>
                </a:solidFill>
                <a:latin typeface="Courier New" panose="02070309020205020404" pitchFamily="49" charset="0"/>
              </a:rPr>
              <a:t>" </a:t>
            </a:r>
            <a:r>
              <a:rPr lang="nb-NO" dirty="0" err="1">
                <a:solidFill>
                  <a:srgbClr val="808080"/>
                </a:solidFill>
                <a:latin typeface="Courier New" panose="02070309020205020404" pitchFamily="49" charset="0"/>
              </a:rPr>
              <a:t>ns</a:t>
            </a:r>
            <a:r>
              <a:rPr lang="nb-NO" dirty="0" smtClean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nb-NO" dirty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231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 </a:t>
            </a:r>
            <a:r>
              <a:rPr lang="de-DE" sz="2000" b="1" dirty="0" err="1" smtClean="0"/>
              <a:t>better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benchmark</a:t>
            </a:r>
            <a:endParaRPr lang="nb-NO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-756592" y="1573750"/>
            <a:ext cx="10323360" cy="81094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-778363" y="5685082"/>
            <a:ext cx="10323360" cy="29983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-778363" y="4060370"/>
            <a:ext cx="10323360" cy="2721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-778363" y="5437414"/>
            <a:ext cx="10323360" cy="25581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2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2788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 </a:t>
            </a:r>
            <a:r>
              <a:rPr lang="de-DE" sz="2000" b="1" dirty="0" err="1" smtClean="0"/>
              <a:t>good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benchmark</a:t>
            </a:r>
            <a:r>
              <a:rPr lang="de-DE" sz="2000" b="1" dirty="0" smtClean="0"/>
              <a:t>: JMH</a:t>
            </a:r>
            <a:endParaRPr lang="nb-NO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95536" y="908720"/>
            <a:ext cx="74827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Sum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@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Setup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setup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randomValues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@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Benchmark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sum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sum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sum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nb-NO" sz="20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56592" y="1844824"/>
            <a:ext cx="10323360" cy="131500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-756592" y="5229200"/>
            <a:ext cx="10323360" cy="32718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395536" y="6309320"/>
            <a:ext cx="338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general, avoid measuring loops.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164560" y="2700536"/>
            <a:ext cx="1575792" cy="728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26"/>
          <p:cNvSpPr/>
          <p:nvPr/>
        </p:nvSpPr>
        <p:spPr>
          <a:xfrm>
            <a:off x="3582554" y="2844552"/>
            <a:ext cx="15487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/>
          <p:cNvSpPr/>
          <p:nvPr/>
        </p:nvSpPr>
        <p:spPr>
          <a:xfrm>
            <a:off x="983370" y="2844552"/>
            <a:ext cx="15757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442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Measuring</a:t>
            </a:r>
            <a:r>
              <a:rPr lang="de-DE" sz="2000" b="1" dirty="0" smtClean="0"/>
              <a:t> the </a:t>
            </a:r>
            <a:r>
              <a:rPr lang="de-DE" sz="2000" b="1" dirty="0" err="1" smtClean="0"/>
              <a:t>right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thing</a:t>
            </a:r>
            <a:r>
              <a:rPr lang="de-DE" sz="2000" b="1" dirty="0" smtClean="0"/>
              <a:t>, the </a:t>
            </a:r>
            <a:r>
              <a:rPr lang="de-DE" sz="2000" b="1" dirty="0" err="1" smtClean="0"/>
              <a:t>right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way</a:t>
            </a:r>
            <a:endParaRPr lang="nb-NO" sz="20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83370" y="3420616"/>
            <a:ext cx="1575792" cy="8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3276" y="2052464"/>
            <a:ext cx="0" cy="1376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59162" y="2052464"/>
            <a:ext cx="0" cy="1376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65375" y="3420616"/>
            <a:ext cx="1575792" cy="8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75281" y="2052464"/>
            <a:ext cx="0" cy="1376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41167" y="2052464"/>
            <a:ext cx="0" cy="1376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154654" y="3420616"/>
            <a:ext cx="1575792" cy="8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64560" y="2052464"/>
            <a:ext cx="0" cy="1376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30446" y="2052464"/>
            <a:ext cx="0" cy="1376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lus 28"/>
          <p:cNvSpPr/>
          <p:nvPr/>
        </p:nvSpPr>
        <p:spPr>
          <a:xfrm>
            <a:off x="2795194" y="2522612"/>
            <a:ext cx="504056" cy="504056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Equal 29"/>
          <p:cNvSpPr/>
          <p:nvPr/>
        </p:nvSpPr>
        <p:spPr>
          <a:xfrm>
            <a:off x="5439482" y="2508116"/>
            <a:ext cx="475647" cy="465956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536" y="5197102"/>
            <a:ext cx="82993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Measuring the performance of two operational blocks does not normally resemble the</a:t>
            </a:r>
          </a:p>
          <a:p>
            <a:r>
              <a:rPr lang="en-US" dirty="0" smtClean="0"/>
              <a:t>performance of the performance of both blocks if executed subsequently.</a:t>
            </a:r>
          </a:p>
          <a:p>
            <a:r>
              <a:rPr lang="en-US" dirty="0" smtClean="0"/>
              <a:t>The actual performance might be better or worse (due to “profile pollution”)!</a:t>
            </a:r>
          </a:p>
          <a:p>
            <a:r>
              <a:rPr lang="en-US" dirty="0" smtClean="0"/>
              <a:t>Best example for such “volume contractions”: Repeated operations. The more the JIT </a:t>
            </a:r>
          </a:p>
          <a:p>
            <a:r>
              <a:rPr lang="en-US" dirty="0" smtClean="0"/>
              <a:t>has to chew on, the more the compiler can usually optimize.</a:t>
            </a:r>
          </a:p>
        </p:txBody>
      </p:sp>
    </p:spTree>
    <p:extLst>
      <p:ext uri="{BB962C8B-B14F-4D97-AF65-F5344CB8AC3E}">
        <p14:creationId xmlns:p14="http://schemas.microsoft.com/office/powerpoint/2010/main" val="10660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44" y="1772816"/>
            <a:ext cx="4930956" cy="49013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539552" y="1484784"/>
            <a:ext cx="3312368" cy="1728192"/>
          </a:xfrm>
          <a:prstGeom prst="wedgeRoundRectCallout">
            <a:avLst>
              <a:gd name="adj1" fmla="val -114305"/>
              <a:gd name="adj2" fmla="val -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HARNESS GOOD!</a:t>
            </a: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SELF-MADE BAD!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335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The </a:t>
            </a:r>
            <a:r>
              <a:rPr lang="de-DE" sz="2000" b="1" dirty="0" err="1" smtClean="0"/>
              <a:t>Hulk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rule</a:t>
            </a:r>
            <a:r>
              <a:rPr lang="de-DE" sz="2000" b="1" dirty="0" smtClean="0"/>
              <a:t> #4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39541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2519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On-</a:t>
            </a:r>
            <a:r>
              <a:rPr lang="de-DE" sz="2000" b="1" dirty="0" err="1" smtClean="0"/>
              <a:t>stack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replacement</a:t>
            </a:r>
            <a:endParaRPr lang="nb-NO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95536" y="908720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p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ublic</a:t>
            </a:r>
            <a:r>
              <a:rPr lang="nb-NO" sz="20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static</a:t>
            </a:r>
            <a:r>
              <a:rPr lang="nb-NO" sz="20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String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args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  int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5</a:t>
            </a:r>
            <a:r>
              <a:rPr lang="nb-NO" sz="2000" dirty="0" smtClean="0">
                <a:solidFill>
                  <a:srgbClr val="FF8000"/>
                </a:solidFill>
                <a:latin typeface="Courier New" panose="02070309020205020404" pitchFamily="49" charset="0"/>
              </a:rPr>
              <a:t>00_000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  </a:t>
            </a:r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long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start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nanoTime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  </a:t>
            </a:r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sum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randomValues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size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sum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  }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long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end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nanoTime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Took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 "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end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start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 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ns</a:t>
            </a:r>
            <a:r>
              <a:rPr lang="nb-NO" sz="2000" dirty="0" smtClean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nb-NO" sz="2000" dirty="0" smtClean="0">
              <a:solidFill>
                <a:srgbClr val="8000FF"/>
              </a:solidFill>
              <a:latin typeface="Courier New" panose="02070309020205020404" pitchFamily="49" charset="0"/>
            </a:endParaRP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nb-NO" sz="2000" dirty="0"/>
          </a:p>
        </p:txBody>
      </p:sp>
      <p:sp>
        <p:nvSpPr>
          <p:cNvPr id="5" name="Rectangle 4"/>
          <p:cNvSpPr/>
          <p:nvPr/>
        </p:nvSpPr>
        <p:spPr>
          <a:xfrm>
            <a:off x="-684584" y="930729"/>
            <a:ext cx="10323360" cy="34834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395536" y="5949280"/>
            <a:ext cx="792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On-</a:t>
            </a:r>
            <a:r>
              <a:rPr lang="de-DE" dirty="0" err="1" smtClean="0"/>
              <a:t>stack</a:t>
            </a:r>
            <a:r>
              <a:rPr lang="de-DE" dirty="0" smtClean="0"/>
              <a:t> </a:t>
            </a:r>
            <a:r>
              <a:rPr lang="de-DE" dirty="0" err="1" smtClean="0"/>
              <a:t>replacement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 the </a:t>
            </a:r>
            <a:r>
              <a:rPr lang="de-DE" dirty="0" err="1" smtClean="0"/>
              <a:t>compilation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running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</a:t>
            </a:r>
            <a:r>
              <a:rPr lang="de-DE" dirty="0" err="1" smtClean="0"/>
              <a:t>something</a:t>
            </a:r>
            <a:r>
              <a:rPr lang="de-DE" dirty="0" smtClean="0"/>
              <a:t> </a:t>
            </a:r>
            <a:r>
              <a:rPr lang="de-DE" dirty="0" err="1" smtClean="0"/>
              <a:t>wrong</a:t>
            </a:r>
            <a:r>
              <a:rPr lang="de-DE" dirty="0" smtClean="0"/>
              <a:t>. (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tackles</a:t>
            </a:r>
            <a:r>
              <a:rPr lang="de-DE" dirty="0" smtClean="0"/>
              <a:t> </a:t>
            </a:r>
            <a:r>
              <a:rPr lang="de-DE" dirty="0" err="1" smtClean="0"/>
              <a:t>awkward</a:t>
            </a:r>
            <a:r>
              <a:rPr lang="de-DE" dirty="0" smtClean="0"/>
              <a:t> </a:t>
            </a:r>
            <a:r>
              <a:rPr lang="de-DE" dirty="0" err="1" smtClean="0"/>
              <a:t>benchmarks</a:t>
            </a:r>
            <a:r>
              <a:rPr lang="de-DE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44" y="1772816"/>
            <a:ext cx="4930956" cy="49013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539552" y="1484784"/>
            <a:ext cx="3312368" cy="1728192"/>
          </a:xfrm>
          <a:prstGeom prst="wedgeRoundRectCallout">
            <a:avLst>
              <a:gd name="adj1" fmla="val -114305"/>
              <a:gd name="adj2" fmla="val -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ON-STACK REPLACEMENT?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OVERRATED!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335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The </a:t>
            </a:r>
            <a:r>
              <a:rPr lang="de-DE" sz="2000" b="1" dirty="0" err="1" smtClean="0"/>
              <a:t>Hulk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rule</a:t>
            </a:r>
            <a:r>
              <a:rPr lang="de-DE" sz="2000" b="1" dirty="0" smtClean="0"/>
              <a:t> #5</a:t>
            </a:r>
            <a:endParaRPr lang="nb-NO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491503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However:</a:t>
            </a:r>
          </a:p>
          <a:p>
            <a:r>
              <a:rPr lang="en-US" dirty="0" smtClean="0"/>
              <a:t>If the VM must </a:t>
            </a:r>
            <a:r>
              <a:rPr lang="en-US" dirty="0" err="1" smtClean="0"/>
              <a:t>deoptimize</a:t>
            </a:r>
            <a:r>
              <a:rPr lang="en-US" dirty="0" smtClean="0"/>
              <a:t> a running method, this also implies an on-stack replacement of the running, compiled method. Normally, such </a:t>
            </a:r>
            <a:r>
              <a:rPr lang="en-US" dirty="0" err="1" smtClean="0"/>
              <a:t>deoptimization</a:t>
            </a:r>
            <a:r>
              <a:rPr lang="en-US" dirty="0" smtClean="0"/>
              <a:t> is however not referred to as </a:t>
            </a:r>
            <a:r>
              <a:rPr lang="en-US" i="1" dirty="0" smtClean="0"/>
              <a:t>on-stack replacement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9030" y="1268760"/>
            <a:ext cx="50270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sort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[]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nb-NO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(!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isSorted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shuffle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values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nb-NO" sz="20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264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Algorithmic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complexity</a:t>
            </a:r>
            <a:endParaRPr lang="nb-NO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9030" y="3499852"/>
            <a:ext cx="393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</a:t>
            </a:r>
            <a:r>
              <a:rPr lang="nb-NO" dirty="0" smtClean="0"/>
              <a:t>ata </a:t>
            </a:r>
            <a:r>
              <a:rPr lang="nb-NO" dirty="0" err="1" smtClean="0"/>
              <a:t>structures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a sort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510866"/>
            <a:ext cx="1563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ArrayList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LinkedList</a:t>
            </a:r>
            <a:endParaRPr lang="nb-NO" dirty="0"/>
          </a:p>
          <a:p>
            <a:endParaRPr lang="nb-NO" dirty="0"/>
          </a:p>
        </p:txBody>
      </p:sp>
      <p:sp>
        <p:nvSpPr>
          <p:cNvPr id="9" name="Line Callout 2 (Accent Bar) 8"/>
          <p:cNvSpPr/>
          <p:nvPr/>
        </p:nvSpPr>
        <p:spPr>
          <a:xfrm>
            <a:off x="4788024" y="4150826"/>
            <a:ext cx="3240360" cy="64632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8445"/>
              <a:gd name="adj6" fmla="val -889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Grows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array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copying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Random </a:t>
            </a:r>
            <a:r>
              <a:rPr lang="nb-NO" dirty="0" err="1" smtClean="0">
                <a:solidFill>
                  <a:schemeClr val="tx1"/>
                </a:solidFill>
              </a:rPr>
              <a:t>access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of</a:t>
            </a:r>
            <a:r>
              <a:rPr lang="nb-NO" dirty="0" smtClean="0">
                <a:solidFill>
                  <a:schemeClr val="tx1"/>
                </a:solidFill>
              </a:rPr>
              <a:t> elements.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Line Callout 2 (Accent Bar) 9"/>
          <p:cNvSpPr/>
          <p:nvPr/>
        </p:nvSpPr>
        <p:spPr>
          <a:xfrm>
            <a:off x="4788024" y="5302954"/>
            <a:ext cx="3240360" cy="64632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663"/>
              <a:gd name="adj6" fmla="val -864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Grows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adding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element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</a:p>
          <a:p>
            <a:r>
              <a:rPr lang="nb-NO" dirty="0" err="1" smtClean="0">
                <a:solidFill>
                  <a:schemeClr val="tx1"/>
                </a:solidFill>
              </a:rPr>
              <a:t>Chained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access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of</a:t>
            </a:r>
            <a:r>
              <a:rPr lang="nb-NO" dirty="0" smtClean="0">
                <a:solidFill>
                  <a:schemeClr val="tx1"/>
                </a:solidFill>
              </a:rPr>
              <a:t> elements.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6237312"/>
            <a:ext cx="579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The JVM </a:t>
            </a:r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reason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algorithms</a:t>
            </a:r>
            <a:r>
              <a:rPr lang="nb-NO" dirty="0" smtClean="0"/>
              <a:t>. </a:t>
            </a:r>
            <a:r>
              <a:rPr lang="nb-NO" dirty="0" err="1" smtClean="0"/>
              <a:t>That</a:t>
            </a:r>
            <a:r>
              <a:rPr lang="nb-NO" dirty="0" smtClean="0"/>
              <a:t> is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job</a:t>
            </a:r>
            <a:r>
              <a:rPr lang="nb-NO" dirty="0" smtClean="0"/>
              <a:t>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51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44" y="1772816"/>
            <a:ext cx="4930956" cy="49013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539552" y="1484784"/>
            <a:ext cx="3312368" cy="1728192"/>
          </a:xfrm>
          <a:prstGeom prst="wedgeRoundRectCallout">
            <a:avLst>
              <a:gd name="adj1" fmla="val -114305"/>
              <a:gd name="adj2" fmla="val -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THINK GOOD!</a:t>
            </a: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GUESS BAD!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335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The </a:t>
            </a:r>
            <a:r>
              <a:rPr lang="de-DE" sz="2000" b="1" dirty="0" err="1" smtClean="0"/>
              <a:t>Hulk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rule</a:t>
            </a:r>
            <a:r>
              <a:rPr lang="de-DE" sz="2000" b="1" dirty="0" smtClean="0"/>
              <a:t> #6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20204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3119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/>
              <a:t>How is Java </a:t>
            </a:r>
            <a:r>
              <a:rPr lang="nb-NO" sz="2000" b="1" dirty="0" err="1" smtClean="0"/>
              <a:t>code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executed</a:t>
            </a:r>
            <a:r>
              <a:rPr lang="nb-NO" sz="2000" b="1" dirty="0" smtClean="0"/>
              <a:t>?</a:t>
            </a:r>
            <a:endParaRPr lang="nb-NO" sz="2000" b="1" dirty="0"/>
          </a:p>
        </p:txBody>
      </p:sp>
      <p:sp>
        <p:nvSpPr>
          <p:cNvPr id="5" name="Pentagon 4"/>
          <p:cNvSpPr/>
          <p:nvPr/>
        </p:nvSpPr>
        <p:spPr>
          <a:xfrm>
            <a:off x="683568" y="1907539"/>
            <a:ext cx="2016224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Java</a:t>
            </a:r>
            <a:endParaRPr lang="nb-NO" dirty="0"/>
          </a:p>
        </p:txBody>
      </p:sp>
      <p:sp>
        <p:nvSpPr>
          <p:cNvPr id="6" name="Chevron 5"/>
          <p:cNvSpPr/>
          <p:nvPr/>
        </p:nvSpPr>
        <p:spPr>
          <a:xfrm>
            <a:off x="2728697" y="1907539"/>
            <a:ext cx="1771295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bg1"/>
                </a:solidFill>
              </a:rPr>
              <a:t>javac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528897" y="1911292"/>
            <a:ext cx="1771295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JVM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300192" y="1907539"/>
            <a:ext cx="2088232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bg1"/>
                </a:solidFill>
              </a:rPr>
              <a:t>processor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4" name="U-Turn Arrow 13"/>
          <p:cNvSpPr/>
          <p:nvPr/>
        </p:nvSpPr>
        <p:spPr>
          <a:xfrm rot="10800000" flipH="1">
            <a:off x="1619672" y="2987659"/>
            <a:ext cx="1512168" cy="50405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7818" y="3482423"/>
            <a:ext cx="13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</a:t>
            </a:r>
            <a:r>
              <a:rPr lang="nb-NO" dirty="0" err="1" smtClean="0"/>
              <a:t>ource</a:t>
            </a:r>
            <a:r>
              <a:rPr lang="nb-NO" dirty="0" smtClean="0"/>
              <a:t> </a:t>
            </a:r>
            <a:r>
              <a:rPr lang="nb-NO" dirty="0" err="1" smtClean="0"/>
              <a:t>code</a:t>
            </a:r>
            <a:endParaRPr lang="nb-NO" dirty="0"/>
          </a:p>
        </p:txBody>
      </p:sp>
      <p:sp>
        <p:nvSpPr>
          <p:cNvPr id="16" name="U-Turn Arrow 15"/>
          <p:cNvSpPr/>
          <p:nvPr/>
        </p:nvSpPr>
        <p:spPr>
          <a:xfrm rot="10800000" flipH="1">
            <a:off x="3743908" y="2987660"/>
            <a:ext cx="1512168" cy="50405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0916" y="3491716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byte </a:t>
            </a:r>
            <a:r>
              <a:rPr lang="nb-NO" dirty="0" err="1" smtClean="0"/>
              <a:t>code</a:t>
            </a:r>
            <a:endParaRPr lang="nb-NO" dirty="0"/>
          </a:p>
        </p:txBody>
      </p:sp>
      <p:sp>
        <p:nvSpPr>
          <p:cNvPr id="18" name="U-Turn Arrow 17"/>
          <p:cNvSpPr/>
          <p:nvPr/>
        </p:nvSpPr>
        <p:spPr>
          <a:xfrm rot="10800000" flipH="1">
            <a:off x="5565336" y="2987660"/>
            <a:ext cx="1886983" cy="50405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0224" y="3491716"/>
            <a:ext cx="149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</a:t>
            </a:r>
            <a:r>
              <a:rPr lang="nb-NO" dirty="0" err="1" smtClean="0"/>
              <a:t>achine</a:t>
            </a:r>
            <a:r>
              <a:rPr lang="nb-NO" dirty="0" smtClean="0"/>
              <a:t> </a:t>
            </a:r>
            <a:r>
              <a:rPr lang="nb-NO" dirty="0" err="1" smtClean="0"/>
              <a:t>code</a:t>
            </a:r>
            <a:endParaRPr lang="nb-NO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4327936"/>
            <a:ext cx="76140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Optimizations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applied</a:t>
            </a:r>
            <a:r>
              <a:rPr lang="nb-NO" dirty="0" smtClean="0"/>
              <a:t> </a:t>
            </a:r>
            <a:r>
              <a:rPr lang="nb-NO" dirty="0" err="1" smtClean="0"/>
              <a:t>almost</a:t>
            </a:r>
            <a:r>
              <a:rPr lang="nb-NO" dirty="0" smtClean="0"/>
              <a:t> </a:t>
            </a:r>
            <a:r>
              <a:rPr lang="nb-NO" dirty="0" err="1" smtClean="0"/>
              <a:t>exclusively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 err="1" smtClean="0"/>
              <a:t>handing</a:t>
            </a:r>
            <a:r>
              <a:rPr lang="nb-NO" dirty="0" smtClean="0"/>
              <a:t> </a:t>
            </a:r>
            <a:r>
              <a:rPr lang="nb-NO" dirty="0" err="1" smtClean="0"/>
              <a:t>resposibility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</a:p>
          <a:p>
            <a:r>
              <a:rPr lang="nb-NO" dirty="0" smtClean="0"/>
              <a:t>JVM. This makes </a:t>
            </a:r>
            <a:r>
              <a:rPr lang="nb-NO" dirty="0" err="1" smtClean="0"/>
              <a:t>them</a:t>
            </a:r>
            <a:r>
              <a:rPr lang="nb-NO" dirty="0"/>
              <a:t> </a:t>
            </a:r>
            <a:r>
              <a:rPr lang="nb-NO" dirty="0" err="1" smtClean="0"/>
              <a:t>difficult</a:t>
            </a:r>
            <a:r>
              <a:rPr lang="nb-NO" dirty="0" smtClean="0"/>
              <a:t> to trace as </a:t>
            </a:r>
            <a:r>
              <a:rPr lang="nb-NO" dirty="0" err="1" smtClean="0"/>
              <a:t>the</a:t>
            </a:r>
            <a:r>
              <a:rPr lang="nb-NO" dirty="0" smtClean="0"/>
              <a:t> JVM is </a:t>
            </a:r>
            <a:r>
              <a:rPr lang="nb-NO" dirty="0" err="1" smtClean="0"/>
              <a:t>often</a:t>
            </a:r>
            <a:r>
              <a:rPr lang="nb-NO" dirty="0" smtClean="0"/>
              <a:t> </a:t>
            </a:r>
            <a:r>
              <a:rPr lang="nb-NO" dirty="0" err="1" smtClean="0"/>
              <a:t>seen</a:t>
            </a:r>
            <a:r>
              <a:rPr lang="nb-NO" dirty="0" smtClean="0"/>
              <a:t> as a </a:t>
            </a:r>
            <a:r>
              <a:rPr lang="nb-NO" dirty="0" err="1" smtClean="0"/>
              <a:t>black</a:t>
            </a:r>
            <a:r>
              <a:rPr lang="nb-NO" dirty="0" smtClean="0"/>
              <a:t> </a:t>
            </a:r>
            <a:r>
              <a:rPr lang="nb-NO" dirty="0" err="1" smtClean="0"/>
              <a:t>box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compilers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as for </a:t>
            </a:r>
            <a:r>
              <a:rPr lang="nb-NO" dirty="0" err="1" smtClean="0"/>
              <a:t>example</a:t>
            </a:r>
            <a:r>
              <a:rPr lang="nb-NO" dirty="0" smtClean="0"/>
              <a:t> </a:t>
            </a:r>
            <a:r>
              <a:rPr lang="nb-NO" dirty="0" err="1" smtClean="0"/>
              <a:t>scalac</a:t>
            </a:r>
            <a:r>
              <a:rPr lang="nb-NO" dirty="0" smtClean="0"/>
              <a:t> </a:t>
            </a:r>
            <a:r>
              <a:rPr lang="nb-NO" dirty="0" err="1" smtClean="0"/>
              <a:t>might</a:t>
            </a:r>
            <a:r>
              <a:rPr lang="nb-NO" dirty="0" smtClean="0"/>
              <a:t> </a:t>
            </a:r>
            <a:r>
              <a:rPr lang="nb-NO" dirty="0" err="1" smtClean="0"/>
              <a:t>however</a:t>
            </a:r>
            <a:r>
              <a:rPr lang="nb-NO" dirty="0" smtClean="0"/>
              <a:t> </a:t>
            </a:r>
            <a:r>
              <a:rPr lang="nb-NO" dirty="0" err="1" smtClean="0"/>
              <a:t>apply</a:t>
            </a:r>
            <a:r>
              <a:rPr lang="nb-NO" dirty="0" smtClean="0"/>
              <a:t> </a:t>
            </a:r>
            <a:r>
              <a:rPr lang="nb-NO" dirty="0" err="1" smtClean="0"/>
              <a:t>optimizations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such</a:t>
            </a:r>
            <a:r>
              <a:rPr lang="nb-NO" dirty="0" smtClean="0"/>
              <a:t> as </a:t>
            </a:r>
            <a:r>
              <a:rPr lang="nb-NO" dirty="0" err="1" smtClean="0"/>
              <a:t>resolving</a:t>
            </a:r>
            <a:r>
              <a:rPr lang="nb-NO" dirty="0" smtClean="0"/>
              <a:t> </a:t>
            </a:r>
            <a:r>
              <a:rPr lang="nb-NO" dirty="0" err="1" smtClean="0"/>
              <a:t>tail</a:t>
            </a:r>
            <a:r>
              <a:rPr lang="nb-NO" dirty="0" smtClean="0"/>
              <a:t> </a:t>
            </a:r>
            <a:r>
              <a:rPr lang="nb-NO" dirty="0" err="1" smtClean="0"/>
              <a:t>recursion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ordinary</a:t>
            </a:r>
            <a:r>
              <a:rPr lang="nb-NO" dirty="0" smtClean="0"/>
              <a:t> loops.</a:t>
            </a:r>
          </a:p>
        </p:txBody>
      </p:sp>
    </p:spTree>
    <p:extLst>
      <p:ext uri="{BB962C8B-B14F-4D97-AF65-F5344CB8AC3E}">
        <p14:creationId xmlns:p14="http://schemas.microsoft.com/office/powerpoint/2010/main" val="38378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5560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Reflection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method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handles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regular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invocation</a:t>
            </a:r>
            <a:endParaRPr lang="nb-NO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48072" y="3450119"/>
            <a:ext cx="8046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Method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method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getDeclaredMethod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>
                <a:solidFill>
                  <a:srgbClr val="808080"/>
                </a:solidFill>
                <a:latin typeface="Courier New" panose="02070309020205020404" pitchFamily="49" charset="0"/>
              </a:rPr>
              <a:t>"bar"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result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method</a:t>
            </a:r>
            <a:r>
              <a:rPr lang="nb-NO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invoke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(),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FF8000"/>
                </a:solidFill>
                <a:latin typeface="Courier New" panose="02070309020205020404" pitchFamily="49" charset="0"/>
              </a:rPr>
              <a:t>42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273" y="473791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Method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Object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invoke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Object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obj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Object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args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effectLst/>
            </a:endParaRPr>
          </a:p>
        </p:txBody>
      </p:sp>
      <p:sp>
        <p:nvSpPr>
          <p:cNvPr id="12" name="U-Turn Arrow 11"/>
          <p:cNvSpPr/>
          <p:nvPr/>
        </p:nvSpPr>
        <p:spPr>
          <a:xfrm rot="16200000">
            <a:off x="-161293" y="4336939"/>
            <a:ext cx="1424485" cy="36003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5978022" y="4127349"/>
            <a:ext cx="216024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 rot="5400000">
            <a:off x="244596" y="4320568"/>
            <a:ext cx="80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boxing</a:t>
            </a:r>
            <a:endParaRPr lang="nb-NO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5834377" y="4378125"/>
            <a:ext cx="10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2xboxing</a:t>
            </a:r>
            <a:endParaRPr lang="nb-NO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6237312"/>
            <a:ext cx="819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Escape </a:t>
            </a:r>
            <a:r>
              <a:rPr lang="nb-NO" dirty="0" err="1" smtClean="0"/>
              <a:t>analysis</a:t>
            </a:r>
            <a:r>
              <a:rPr lang="nb-NO" dirty="0" smtClean="0"/>
              <a:t> to the </a:t>
            </a:r>
            <a:r>
              <a:rPr lang="nb-NO" dirty="0" err="1" smtClean="0"/>
              <a:t>rescue</a:t>
            </a:r>
            <a:r>
              <a:rPr lang="nb-NO" dirty="0" smtClean="0"/>
              <a:t>? </a:t>
            </a:r>
            <a:r>
              <a:rPr lang="nb-NO" dirty="0" err="1" smtClean="0"/>
              <a:t>Hopefully</a:t>
            </a:r>
            <a:r>
              <a:rPr lang="nb-NO" dirty="0" smtClean="0"/>
              <a:t> in the </a:t>
            </a:r>
            <a:r>
              <a:rPr lang="nb-NO" dirty="0" err="1" smtClean="0"/>
              <a:t>future</a:t>
            </a:r>
            <a:r>
              <a:rPr lang="nb-NO" dirty="0" smtClean="0"/>
              <a:t>. </a:t>
            </a:r>
            <a:r>
              <a:rPr lang="nb-NO" dirty="0" err="1" smtClean="0"/>
              <a:t>Today</a:t>
            </a:r>
            <a:r>
              <a:rPr lang="nb-NO" dirty="0" smtClean="0"/>
              <a:t>, it </a:t>
            </a:r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look</a:t>
            </a:r>
            <a:r>
              <a:rPr lang="nb-NO" dirty="0" smtClean="0"/>
              <a:t> so </a:t>
            </a:r>
            <a:r>
              <a:rPr lang="nb-NO" dirty="0" err="1" smtClean="0"/>
              <a:t>good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17" name="Rectangle 16"/>
          <p:cNvSpPr/>
          <p:nvPr/>
        </p:nvSpPr>
        <p:spPr>
          <a:xfrm>
            <a:off x="395536" y="1052736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2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5560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Reflection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method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handles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regular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invocation</a:t>
            </a:r>
            <a:endParaRPr lang="nb-NO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95536" y="1052736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2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2852936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MethodType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methodType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MethodType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methodType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dirty="0">
                <a:solidFill>
                  <a:srgbClr val="8000FF"/>
                </a:solidFill>
                <a:latin typeface="Courier New" panose="02070309020205020404" pitchFamily="49" charset="0"/>
              </a:rPr>
              <a:t>);</a:t>
            </a:r>
            <a:endParaRPr lang="nb-NO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MethodHandle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methodHandle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MethodHandles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lookup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</a:p>
          <a:p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  .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findVirtual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808080"/>
                </a:solidFill>
                <a:latin typeface="Courier New" panose="02070309020205020404" pitchFamily="49" charset="0"/>
              </a:rPr>
              <a:t>"bar"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methodType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result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methodHandle</a:t>
            </a:r>
            <a:r>
              <a:rPr lang="nb-NO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invokeExact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(),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FF8000"/>
                </a:solidFill>
                <a:latin typeface="Courier New" panose="02070309020205020404" pitchFamily="49" charset="0"/>
              </a:rPr>
              <a:t>42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endParaRPr lang="nb-NO" dirty="0"/>
          </a:p>
        </p:txBody>
      </p:sp>
      <p:sp>
        <p:nvSpPr>
          <p:cNvPr id="2" name="Rectangle 1"/>
          <p:cNvSpPr/>
          <p:nvPr/>
        </p:nvSpPr>
        <p:spPr>
          <a:xfrm>
            <a:off x="395536" y="479715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MethodHandle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@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PolymorphicSignature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Object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invokeExact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Object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args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Throwable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53312" y="5102087"/>
            <a:ext cx="10323360" cy="32112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395536" y="6167045"/>
            <a:ext cx="777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This is </a:t>
            </a:r>
            <a:r>
              <a:rPr lang="nb-NO" dirty="0" err="1" smtClean="0"/>
              <a:t>nothing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could</a:t>
            </a:r>
            <a:r>
              <a:rPr lang="nb-NO" dirty="0" smtClean="0"/>
              <a:t> do </a:t>
            </a:r>
            <a:r>
              <a:rPr lang="nb-NO" dirty="0" err="1" smtClean="0"/>
              <a:t>but</a:t>
            </a:r>
            <a:r>
              <a:rPr lang="nb-NO" dirty="0" smtClean="0"/>
              <a:t> JVM </a:t>
            </a:r>
            <a:r>
              <a:rPr lang="nb-NO" dirty="0" err="1" smtClean="0"/>
              <a:t>magic</a:t>
            </a:r>
            <a:r>
              <a:rPr lang="nb-NO" dirty="0" smtClean="0"/>
              <a:t>. Method handles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for </a:t>
            </a:r>
            <a:r>
              <a:rPr lang="nb-NO" dirty="0" err="1" smtClean="0"/>
              <a:t>fields</a:t>
            </a:r>
            <a:r>
              <a:rPr lang="nb-NO" dirty="0" smtClean="0"/>
              <a:t>.</a:t>
            </a:r>
          </a:p>
          <a:p>
            <a:r>
              <a:rPr lang="de-DE" dirty="0" smtClean="0"/>
              <a:t>Further </a:t>
            </a:r>
            <a:r>
              <a:rPr lang="de-DE" dirty="0" err="1" smtClean="0"/>
              <a:t>intrinsification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: </a:t>
            </a:r>
            <a:r>
              <a:rPr lang="de-DE" dirty="0" err="1" smtClean="0"/>
              <a:t>share</a:t>
            </a:r>
            <a:r>
              <a:rPr lang="de-DE" dirty="0" smtClean="0"/>
              <a:t>/</a:t>
            </a:r>
            <a:r>
              <a:rPr lang="de-DE" dirty="0" err="1" smtClean="0"/>
              <a:t>vm</a:t>
            </a:r>
            <a:r>
              <a:rPr lang="de-DE" dirty="0" smtClean="0"/>
              <a:t>/</a:t>
            </a:r>
            <a:r>
              <a:rPr lang="de-DE" dirty="0" err="1" smtClean="0"/>
              <a:t>classfile</a:t>
            </a:r>
            <a:r>
              <a:rPr lang="de-DE" dirty="0" smtClean="0"/>
              <a:t>/vmSymbols.hpp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29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44" y="1772816"/>
            <a:ext cx="4930956" cy="49013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539552" y="1484784"/>
            <a:ext cx="3312368" cy="1728192"/>
          </a:xfrm>
          <a:prstGeom prst="wedgeRoundRectCallout">
            <a:avLst>
              <a:gd name="adj1" fmla="val -114305"/>
              <a:gd name="adj2" fmla="val -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REFLECTION GOOD!</a:t>
            </a: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BOXING BAD!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335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The </a:t>
            </a:r>
            <a:r>
              <a:rPr lang="de-DE" sz="2000" b="1" dirty="0" err="1" smtClean="0"/>
              <a:t>Hulk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rule</a:t>
            </a:r>
            <a:r>
              <a:rPr lang="de-DE" sz="2000" b="1" dirty="0" smtClean="0"/>
              <a:t> #7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29910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2656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Exception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endParaRPr lang="nb-NO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611560" y="1052736"/>
            <a:ext cx="69127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i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try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evaluate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catch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Exception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false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evaluate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i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throws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Exception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throw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Exception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nb-NO" sz="20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237312"/>
            <a:ext cx="783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Exceptions can be used to implement “distributed control flow”. But please don’t!</a:t>
            </a:r>
            <a:endParaRPr lang="en-US" dirty="0"/>
          </a:p>
        </p:txBody>
      </p:sp>
      <p:sp>
        <p:nvSpPr>
          <p:cNvPr id="7" name="U-Turn Arrow 6"/>
          <p:cNvSpPr/>
          <p:nvPr/>
        </p:nvSpPr>
        <p:spPr>
          <a:xfrm rot="16200000">
            <a:off x="-709701" y="3454118"/>
            <a:ext cx="2642523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572396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Source: http</a:t>
            </a:r>
            <a:r>
              <a:rPr lang="nb-NO" dirty="0"/>
              <a:t>://shipilev.net/blog/2014/exceptional-performance/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04664"/>
            <a:ext cx="3004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Exception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(2)</a:t>
            </a:r>
            <a:endParaRPr lang="nb-NO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030580"/>
            <a:ext cx="5696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dynamic</a:t>
            </a:r>
            <a:r>
              <a:rPr lang="de-DE" sz="1400" dirty="0" smtClean="0"/>
              <a:t>/</a:t>
            </a:r>
            <a:r>
              <a:rPr lang="de-DE" sz="1400" dirty="0" err="1" smtClean="0"/>
              <a:t>static</a:t>
            </a:r>
            <a:r>
              <a:rPr lang="de-DE" sz="1400" dirty="0" smtClean="0"/>
              <a:t>: </a:t>
            </a:r>
            <a:r>
              <a:rPr lang="de-DE" sz="1400" dirty="0" err="1" smtClean="0"/>
              <a:t>exception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created</a:t>
            </a:r>
            <a:r>
              <a:rPr lang="de-DE" sz="1400" dirty="0" smtClean="0"/>
              <a:t> on </a:t>
            </a:r>
            <a:r>
              <a:rPr lang="de-DE" sz="1400" dirty="0" err="1" smtClean="0"/>
              <a:t>throw</a:t>
            </a:r>
            <a:r>
              <a:rPr lang="de-DE" sz="1400" dirty="0" smtClean="0"/>
              <a:t> vs. </a:t>
            </a:r>
            <a:r>
              <a:rPr lang="de-DE" sz="1400" dirty="0" err="1" smtClean="0"/>
              <a:t>exception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stored</a:t>
            </a:r>
            <a:r>
              <a:rPr lang="de-DE" sz="1400" dirty="0" smtClean="0"/>
              <a:t> in </a:t>
            </a:r>
            <a:r>
              <a:rPr lang="de-DE" sz="1400" dirty="0" err="1" smtClean="0"/>
              <a:t>field</a:t>
            </a:r>
            <a:endParaRPr lang="de-DE" sz="1400" dirty="0" smtClean="0"/>
          </a:p>
          <a:p>
            <a:r>
              <a:rPr lang="de-DE" sz="1400" dirty="0" err="1" smtClean="0"/>
              <a:t>stackless</a:t>
            </a:r>
            <a:r>
              <a:rPr lang="de-DE" sz="1400" dirty="0" smtClean="0"/>
              <a:t>: </a:t>
            </a:r>
            <a:r>
              <a:rPr lang="de-DE" sz="1400" dirty="0" err="1" smtClean="0"/>
              <a:t>avoid</a:t>
            </a:r>
            <a:r>
              <a:rPr lang="de-DE" sz="1400" dirty="0" smtClean="0"/>
              <a:t> </a:t>
            </a:r>
            <a:r>
              <a:rPr lang="de-DE" sz="1400" dirty="0" err="1" smtClean="0"/>
              <a:t>stack</a:t>
            </a:r>
            <a:r>
              <a:rPr lang="de-DE" sz="1400" dirty="0" smtClean="0"/>
              <a:t> </a:t>
            </a:r>
            <a:r>
              <a:rPr lang="de-DE" sz="1400" dirty="0" err="1" smtClean="0"/>
              <a:t>creation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flag</a:t>
            </a:r>
            <a:r>
              <a:rPr lang="de-DE" sz="1400" dirty="0" smtClean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overridding</a:t>
            </a:r>
            <a:r>
              <a:rPr lang="de-DE" sz="1400" dirty="0" smtClean="0"/>
              <a:t> </a:t>
            </a:r>
            <a:r>
              <a:rPr lang="de-DE" sz="1400" dirty="0" err="1" smtClean="0"/>
              <a:t>creation</a:t>
            </a:r>
            <a:r>
              <a:rPr lang="de-DE" sz="1400" dirty="0" smtClean="0"/>
              <a:t> </a:t>
            </a:r>
            <a:r>
              <a:rPr lang="de-DE" sz="1400" dirty="0" err="1" smtClean="0"/>
              <a:t>method</a:t>
            </a:r>
            <a:endParaRPr lang="de-DE" sz="1400" dirty="0" smtClean="0"/>
          </a:p>
          <a:p>
            <a:r>
              <a:rPr lang="de-DE" sz="1400" dirty="0" err="1" smtClean="0"/>
              <a:t>chained</a:t>
            </a:r>
            <a:r>
              <a:rPr lang="de-DE" sz="1400" dirty="0" smtClean="0"/>
              <a:t> / </a:t>
            </a:r>
            <a:r>
              <a:rPr lang="de-DE" sz="1400" dirty="0" err="1" smtClean="0"/>
              <a:t>rethrow</a:t>
            </a:r>
            <a:r>
              <a:rPr lang="de-DE" sz="1400" dirty="0" smtClean="0"/>
              <a:t>: </a:t>
            </a:r>
            <a:r>
              <a:rPr lang="de-DE" sz="1400" dirty="0" err="1" smtClean="0"/>
              <a:t>wrapping</a:t>
            </a:r>
            <a:r>
              <a:rPr lang="de-DE" sz="1400" dirty="0" smtClean="0"/>
              <a:t> </a:t>
            </a:r>
            <a:r>
              <a:rPr lang="de-DE" sz="1400" dirty="0" err="1" smtClean="0"/>
              <a:t>catched</a:t>
            </a:r>
            <a:r>
              <a:rPr lang="de-DE" sz="1400" dirty="0" smtClean="0"/>
              <a:t> </a:t>
            </a:r>
            <a:r>
              <a:rPr lang="de-DE" sz="1400" dirty="0" err="1" smtClean="0"/>
              <a:t>exception</a:t>
            </a:r>
            <a:r>
              <a:rPr lang="de-DE" sz="1400" dirty="0" smtClean="0"/>
              <a:t> vs. </a:t>
            </a:r>
            <a:r>
              <a:rPr lang="de-DE" sz="1400" dirty="0" err="1" smtClean="0"/>
              <a:t>throwing</a:t>
            </a:r>
            <a:r>
              <a:rPr lang="de-DE" sz="1400" dirty="0" smtClean="0"/>
              <a:t> </a:t>
            </a:r>
            <a:r>
              <a:rPr lang="de-DE" sz="1400" dirty="0" err="1" smtClean="0"/>
              <a:t>again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0648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44" y="1772816"/>
            <a:ext cx="4930956" cy="49013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539552" y="1484784"/>
            <a:ext cx="3312368" cy="1728192"/>
          </a:xfrm>
          <a:prstGeom prst="wedgeRoundRectCallout">
            <a:avLst>
              <a:gd name="adj1" fmla="val -114305"/>
              <a:gd name="adj2" fmla="val -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EXCEPTION CONTROL-FLOW?</a:t>
            </a: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HULK SMASH!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335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The </a:t>
            </a:r>
            <a:r>
              <a:rPr lang="de-DE" sz="2000" b="1" dirty="0" err="1" smtClean="0"/>
              <a:t>Hulk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rule</a:t>
            </a:r>
            <a:r>
              <a:rPr lang="de-DE" sz="2000" b="1" dirty="0" smtClean="0"/>
              <a:t> #8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12456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84168" y="1196752"/>
            <a:ext cx="2664296" cy="2088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Main </a:t>
            </a:r>
            <a:r>
              <a:rPr lang="nb-NO" b="1" dirty="0" err="1" smtClean="0">
                <a:solidFill>
                  <a:schemeClr val="tx1"/>
                </a:solidFill>
              </a:rPr>
              <a:t>memory</a:t>
            </a:r>
            <a:endParaRPr lang="nb-NO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1612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False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sharing</a:t>
            </a:r>
            <a:endParaRPr lang="nb-NO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1143016" cy="1008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1143016" cy="10081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0046" y="3645024"/>
            <a:ext cx="22525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Shared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 </a:t>
            </a:r>
            <a:r>
              <a:rPr lang="en-US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 </a:t>
            </a:r>
            <a:r>
              <a:rPr lang="en-US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effectLst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84168" y="1916832"/>
            <a:ext cx="266429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84168" y="2348880"/>
            <a:ext cx="266429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84168" y="2780928"/>
            <a:ext cx="266429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28184" y="1959906"/>
            <a:ext cx="22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7 “foo” 71 97 “bar”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267744" y="1196752"/>
            <a:ext cx="2664296" cy="792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L1 </a:t>
            </a:r>
            <a:r>
              <a:rPr lang="nb-NO" b="1" dirty="0" err="1" smtClean="0">
                <a:solidFill>
                  <a:schemeClr val="tx1"/>
                </a:solidFill>
              </a:rPr>
              <a:t>cache</a:t>
            </a:r>
            <a:r>
              <a:rPr lang="nb-NO" b="1" dirty="0" smtClean="0">
                <a:solidFill>
                  <a:schemeClr val="tx1"/>
                </a:solidFill>
              </a:rPr>
              <a:t> (1)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67744" y="3357428"/>
            <a:ext cx="2664296" cy="791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b-NO" b="1" dirty="0" smtClean="0">
                <a:solidFill>
                  <a:schemeClr val="tx1"/>
                </a:solidFill>
              </a:rPr>
              <a:t>L1 </a:t>
            </a:r>
            <a:r>
              <a:rPr lang="nb-NO" b="1" dirty="0" err="1" smtClean="0">
                <a:solidFill>
                  <a:schemeClr val="tx1"/>
                </a:solidFill>
              </a:rPr>
              <a:t>cache</a:t>
            </a:r>
            <a:r>
              <a:rPr lang="nb-NO" b="1" dirty="0" smtClean="0">
                <a:solidFill>
                  <a:schemeClr val="tx1"/>
                </a:solidFill>
              </a:rPr>
              <a:t> (2)</a:t>
            </a:r>
          </a:p>
        </p:txBody>
      </p:sp>
      <p:sp>
        <p:nvSpPr>
          <p:cNvPr id="28" name="U-Turn Arrow 27"/>
          <p:cNvSpPr/>
          <p:nvPr/>
        </p:nvSpPr>
        <p:spPr>
          <a:xfrm rot="16200000">
            <a:off x="4716016" y="2924944"/>
            <a:ext cx="2304256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0046" y="1959906"/>
            <a:ext cx="459097" cy="33285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Box 29"/>
          <p:cNvSpPr txBox="1"/>
          <p:nvPr/>
        </p:nvSpPr>
        <p:spPr>
          <a:xfrm>
            <a:off x="395536" y="2262937"/>
            <a:ext cx="114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1: </a:t>
            </a:r>
            <a:r>
              <a:rPr lang="de-DE" dirty="0" err="1" smtClean="0"/>
              <a:t>writes</a:t>
            </a:r>
            <a:r>
              <a:rPr lang="de-DE" dirty="0" smtClean="0"/>
              <a:t> x</a:t>
            </a:r>
            <a:endParaRPr lang="nb-NO" dirty="0"/>
          </a:p>
        </p:txBody>
      </p:sp>
      <p:sp>
        <p:nvSpPr>
          <p:cNvPr id="31" name="TextBox 30"/>
          <p:cNvSpPr txBox="1"/>
          <p:nvPr/>
        </p:nvSpPr>
        <p:spPr>
          <a:xfrm>
            <a:off x="395536" y="4437129"/>
            <a:ext cx="115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2: </a:t>
            </a:r>
            <a:r>
              <a:rPr lang="de-DE" dirty="0" err="1" smtClean="0"/>
              <a:t>writes</a:t>
            </a:r>
            <a:r>
              <a:rPr lang="de-DE" dirty="0" smtClean="0"/>
              <a:t> y</a:t>
            </a:r>
            <a:endParaRPr lang="nb-NO" dirty="0"/>
          </a:p>
        </p:txBody>
      </p:sp>
      <p:sp>
        <p:nvSpPr>
          <p:cNvPr id="32" name="TextBox 31"/>
          <p:cNvSpPr txBox="1"/>
          <p:nvPr/>
        </p:nvSpPr>
        <p:spPr>
          <a:xfrm>
            <a:off x="2456114" y="1590574"/>
            <a:ext cx="22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7 “foo” 71 97 “bar”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267744" y="1606531"/>
            <a:ext cx="266429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56114" y="3779748"/>
            <a:ext cx="22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7 “foo” 71 97 “bar”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267744" y="3771390"/>
            <a:ext cx="266429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57303" y="1598931"/>
            <a:ext cx="228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7 “foo” 71 97 “bar”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452747" y="3779748"/>
            <a:ext cx="228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/>
              <a:t> “foo” 71 97 “bar”</a:t>
            </a:r>
            <a:endParaRPr lang="en-US" dirty="0"/>
          </a:p>
        </p:txBody>
      </p:sp>
      <p:sp>
        <p:nvSpPr>
          <p:cNvPr id="39" name="Up-Down Arrow 38"/>
          <p:cNvSpPr/>
          <p:nvPr/>
        </p:nvSpPr>
        <p:spPr>
          <a:xfrm>
            <a:off x="3433913" y="2196667"/>
            <a:ext cx="316114" cy="9521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xtBox 39"/>
          <p:cNvSpPr txBox="1"/>
          <p:nvPr/>
        </p:nvSpPr>
        <p:spPr>
          <a:xfrm rot="5400000">
            <a:off x="3361304" y="2488467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contention</a:t>
            </a:r>
            <a:endParaRPr lang="de-DE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6291297" y="3645024"/>
            <a:ext cx="225254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Shared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@Contended</a:t>
            </a:r>
          </a:p>
          <a:p>
            <a:r>
              <a:rPr lang="en-US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 </a:t>
            </a:r>
            <a:r>
              <a:rPr lang="en-US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@Contended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effectLst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28184" y="19665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286693" y="23919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228184" y="2839672"/>
            <a:ext cx="182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“foo” 71 97 “bar”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290047" y="2401216"/>
            <a:ext cx="301254" cy="33285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ctangle 48"/>
          <p:cNvSpPr/>
          <p:nvPr/>
        </p:nvSpPr>
        <p:spPr>
          <a:xfrm>
            <a:off x="6290046" y="1959906"/>
            <a:ext cx="298333" cy="33285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xtBox 49"/>
          <p:cNvSpPr txBox="1"/>
          <p:nvPr/>
        </p:nvSpPr>
        <p:spPr>
          <a:xfrm>
            <a:off x="395536" y="5541039"/>
            <a:ext cx="8314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ield annotation increases memory usage significantly! Adding “padding fields” can </a:t>
            </a:r>
          </a:p>
          <a:p>
            <a:r>
              <a:rPr lang="en-US" dirty="0" smtClean="0"/>
              <a:t>simulate the same effect but object memory layouts are an implementation detail and </a:t>
            </a:r>
          </a:p>
          <a:p>
            <a:r>
              <a:rPr lang="en-US" dirty="0" smtClean="0"/>
              <a:t>changed in the past. Note that arrays are always allocated in continuous blocks! </a:t>
            </a:r>
          </a:p>
          <a:p>
            <a:r>
              <a:rPr lang="en-US" dirty="0" smtClean="0"/>
              <a:t>Conversely, cache (line) locality can improve a single thread</a:t>
            </a:r>
            <a:r>
              <a:rPr lang="de-DE" dirty="0" smtClean="0"/>
              <a:t>‘s </a:t>
            </a:r>
            <a:r>
              <a:rPr lang="de-DE" dirty="0" err="1" smtClean="0"/>
              <a:t>performance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6" grpId="0" animBg="1"/>
      <p:bldP spid="27" grpId="0" animBg="1"/>
      <p:bldP spid="28" grpId="0" animBg="1"/>
      <p:bldP spid="29" grpId="0" animBg="1"/>
      <p:bldP spid="29" grpId="1" animBg="1"/>
      <p:bldP spid="30" grpId="0"/>
      <p:bldP spid="31" grpId="0"/>
      <p:bldP spid="32" grpId="0"/>
      <p:bldP spid="32" grpId="1"/>
      <p:bldP spid="35" grpId="0"/>
      <p:bldP spid="35" grpId="1"/>
      <p:bldP spid="37" grpId="0"/>
      <p:bldP spid="38" grpId="0"/>
      <p:bldP spid="39" grpId="0" animBg="1"/>
      <p:bldP spid="40" grpId="0"/>
      <p:bldP spid="41" grpId="0"/>
      <p:bldP spid="44" grpId="1"/>
      <p:bldP spid="45" grpId="1"/>
      <p:bldP spid="46" grpId="1"/>
      <p:bldP spid="47" grpId="0" animBg="1"/>
      <p:bldP spid="49" grpId="0" animBg="1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192688" cy="6192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04664"/>
            <a:ext cx="5615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Volatile </a:t>
            </a:r>
            <a:r>
              <a:rPr lang="de-DE" sz="2000" b="1" dirty="0" err="1" smtClean="0"/>
              <a:t>access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(x86 Ivy </a:t>
            </a:r>
            <a:r>
              <a:rPr lang="de-DE" sz="2000" b="1" dirty="0" err="1" smtClean="0"/>
              <a:t>bridge</a:t>
            </a:r>
            <a:r>
              <a:rPr lang="de-DE" sz="2000" b="1" dirty="0" smtClean="0"/>
              <a:t>, 64-bit)</a:t>
            </a:r>
            <a:endParaRPr lang="nb-NO" sz="2000" b="1" dirty="0"/>
          </a:p>
        </p:txBody>
      </p:sp>
      <p:sp>
        <p:nvSpPr>
          <p:cNvPr id="8" name="Rectangle 7"/>
          <p:cNvSpPr/>
          <p:nvPr/>
        </p:nvSpPr>
        <p:spPr>
          <a:xfrm rot="5400000">
            <a:off x="5544108" y="320833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Source: http</a:t>
            </a:r>
            <a:r>
              <a:rPr lang="nb-NO" dirty="0"/>
              <a:t>://shipilev.net/blog/2014/all-accesses-are-atomic/</a:t>
            </a:r>
          </a:p>
        </p:txBody>
      </p:sp>
    </p:spTree>
    <p:extLst>
      <p:ext uri="{BB962C8B-B14F-4D97-AF65-F5344CB8AC3E}">
        <p14:creationId xmlns:p14="http://schemas.microsoft.com/office/powerpoint/2010/main" val="12237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3200"/>
            <a:ext cx="6192000" cy="619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04664"/>
            <a:ext cx="5615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Volatile </a:t>
            </a:r>
            <a:r>
              <a:rPr lang="de-DE" sz="2000" b="1" dirty="0" err="1"/>
              <a:t>access</a:t>
            </a:r>
            <a:r>
              <a:rPr lang="de-DE" sz="2000" b="1" dirty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(</a:t>
            </a:r>
            <a:r>
              <a:rPr lang="de-DE" sz="2000" b="1" dirty="0"/>
              <a:t>x86 </a:t>
            </a:r>
            <a:r>
              <a:rPr lang="de-DE" sz="2000" b="1" dirty="0" smtClean="0"/>
              <a:t>Ivy </a:t>
            </a:r>
            <a:r>
              <a:rPr lang="de-DE" sz="2000" b="1" dirty="0" err="1" smtClean="0"/>
              <a:t>bridge</a:t>
            </a:r>
            <a:r>
              <a:rPr lang="de-DE" sz="2000" b="1" dirty="0" smtClean="0"/>
              <a:t>, 32-bit)</a:t>
            </a:r>
            <a:endParaRPr lang="nb-NO" sz="2000" b="1" dirty="0"/>
          </a:p>
        </p:txBody>
      </p:sp>
      <p:sp>
        <p:nvSpPr>
          <p:cNvPr id="3" name="Rectangle 2"/>
          <p:cNvSpPr/>
          <p:nvPr/>
        </p:nvSpPr>
        <p:spPr>
          <a:xfrm rot="5400000">
            <a:off x="5544108" y="320833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Source: http</a:t>
            </a:r>
            <a:r>
              <a:rPr lang="nb-NO" dirty="0"/>
              <a:t>://shipilev.net/blog/2014/all-accesses-are-atomic/</a:t>
            </a:r>
          </a:p>
        </p:txBody>
      </p:sp>
    </p:spTree>
    <p:extLst>
      <p:ext uri="{BB962C8B-B14F-4D97-AF65-F5344CB8AC3E}">
        <p14:creationId xmlns:p14="http://schemas.microsoft.com/office/powerpoint/2010/main" val="39830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421" y="3355606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private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synchronized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... </a:t>
            </a:r>
            <a:endParaRPr lang="nb-NO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private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synchronized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bar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... </a:t>
            </a:r>
            <a:endParaRPr lang="nb-NO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80" y="11247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synchronized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this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nb-NO" dirty="0" err="1">
                <a:solidFill>
                  <a:srgbClr val="008000"/>
                </a:solidFill>
                <a:latin typeface="Courier New" panose="02070309020205020404" pitchFamily="49" charset="0"/>
              </a:rPr>
              <a:t>without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8000"/>
                </a:solidFill>
                <a:latin typeface="Courier New" panose="02070309020205020404" pitchFamily="49" charset="0"/>
              </a:rPr>
              <a:t>lock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nb-NO" dirty="0" err="1">
                <a:solidFill>
                  <a:srgbClr val="008000"/>
                </a:solidFill>
                <a:latin typeface="Courier New" panose="02070309020205020404" pitchFamily="49" charset="0"/>
              </a:rPr>
              <a:t>without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8000"/>
                </a:solidFill>
                <a:latin typeface="Courier New" panose="02070309020205020404" pitchFamily="49" charset="0"/>
              </a:rPr>
              <a:t>lock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nb-NO" b="1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/>
          </a:p>
        </p:txBody>
      </p:sp>
      <p:sp>
        <p:nvSpPr>
          <p:cNvPr id="6" name="Rectangle 5"/>
          <p:cNvSpPr/>
          <p:nvPr/>
        </p:nvSpPr>
        <p:spPr>
          <a:xfrm>
            <a:off x="467544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 bar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1871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Lock </a:t>
            </a:r>
            <a:r>
              <a:rPr lang="de-DE" sz="2000" b="1" dirty="0" err="1" smtClean="0"/>
              <a:t>coarsening</a:t>
            </a:r>
            <a:endParaRPr lang="nb-NO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56421" y="3356992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private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... </a:t>
            </a:r>
            <a:endParaRPr lang="nb-NO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private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... </a:t>
            </a:r>
            <a:endParaRPr lang="nb-NO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9" name="U-Turn Arrow 8"/>
          <p:cNvSpPr/>
          <p:nvPr/>
        </p:nvSpPr>
        <p:spPr>
          <a:xfrm rot="5400000">
            <a:off x="4427984" y="2636912"/>
            <a:ext cx="2448272" cy="57606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4935742" y="2729318"/>
            <a:ext cx="237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locks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unlocks</a:t>
            </a:r>
            <a:r>
              <a:rPr lang="de-DE" dirty="0" smtClean="0"/>
              <a:t> </a:t>
            </a:r>
            <a:r>
              <a:rPr lang="de-DE" dirty="0" err="1" smtClean="0"/>
              <a:t>twice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733256"/>
            <a:ext cx="8408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Locks are initially biased towards the first locking thread. (This is currently only possible </a:t>
            </a:r>
          </a:p>
          <a:p>
            <a:r>
              <a:rPr lang="en-US" dirty="0" smtClean="0"/>
              <a:t>if the Identity hash code is not yet computed.) In conflict, locks are promoted </a:t>
            </a:r>
          </a:p>
          <a:p>
            <a:r>
              <a:rPr lang="en-US" dirty="0" smtClean="0"/>
              <a:t>to become “thick” locks.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1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9" grpId="1" animBg="1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5159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err="1" smtClean="0"/>
              <a:t>HotSpot</a:t>
            </a:r>
            <a:r>
              <a:rPr lang="nb-NO" sz="2000" b="1" dirty="0" smtClean="0"/>
              <a:t>: </a:t>
            </a:r>
            <a:r>
              <a:rPr lang="nb-NO" sz="2000" b="1" dirty="0" err="1" smtClean="0"/>
              <a:t>interpretation</a:t>
            </a:r>
            <a:r>
              <a:rPr lang="nb-NO" sz="2000" b="1" dirty="0" smtClean="0"/>
              <a:t> and </a:t>
            </a:r>
            <a:r>
              <a:rPr lang="nb-NO" sz="2000" b="1" dirty="0" err="1" smtClean="0"/>
              <a:t>tiered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compilation</a:t>
            </a:r>
            <a:endParaRPr lang="nb-NO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1265" y="1117193"/>
            <a:ext cx="121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interpreter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3963928" y="1117193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C1 (</a:t>
            </a:r>
            <a:r>
              <a:rPr lang="nb-NO" dirty="0" err="1" smtClean="0"/>
              <a:t>client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7184376" y="1117193"/>
            <a:ext cx="120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C2 (server)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848656" y="2123564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level</a:t>
            </a:r>
            <a:r>
              <a:rPr lang="nb-NO" dirty="0" smtClean="0"/>
              <a:t> 0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2476056" y="2123564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level</a:t>
            </a:r>
            <a:r>
              <a:rPr lang="nb-NO" dirty="0" smtClean="0"/>
              <a:t> 1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4103456" y="2123564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level</a:t>
            </a:r>
            <a:r>
              <a:rPr lang="nb-NO" dirty="0" smtClean="0"/>
              <a:t> 2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5730856" y="2123564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level</a:t>
            </a:r>
            <a:r>
              <a:rPr lang="nb-NO" dirty="0" smtClean="0"/>
              <a:t> 3</a:t>
            </a:r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7390394" y="2123564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level</a:t>
            </a:r>
            <a:r>
              <a:rPr lang="nb-NO" dirty="0" smtClean="0"/>
              <a:t> 4</a:t>
            </a:r>
            <a:endParaRPr lang="nb-NO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83433" y="1037426"/>
            <a:ext cx="12303" cy="4767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5961" y="1037425"/>
            <a:ext cx="12303" cy="4848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2459" y="281869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ctangle 16"/>
          <p:cNvSpPr/>
          <p:nvPr/>
        </p:nvSpPr>
        <p:spPr>
          <a:xfrm>
            <a:off x="5833457" y="281869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/>
          <p:cNvSpPr/>
          <p:nvPr/>
        </p:nvSpPr>
        <p:spPr>
          <a:xfrm>
            <a:off x="7462364" y="281869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/>
          <p:cNvSpPr/>
          <p:nvPr/>
        </p:nvSpPr>
        <p:spPr>
          <a:xfrm>
            <a:off x="952459" y="381404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/>
          <p:cNvSpPr/>
          <p:nvPr/>
        </p:nvSpPr>
        <p:spPr>
          <a:xfrm>
            <a:off x="4203648" y="381404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/>
          <p:cNvSpPr/>
          <p:nvPr/>
        </p:nvSpPr>
        <p:spPr>
          <a:xfrm>
            <a:off x="5833457" y="381404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/>
          <p:cNvSpPr/>
          <p:nvPr/>
        </p:nvSpPr>
        <p:spPr>
          <a:xfrm>
            <a:off x="7462364" y="381404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/>
          <p:cNvSpPr/>
          <p:nvPr/>
        </p:nvSpPr>
        <p:spPr>
          <a:xfrm>
            <a:off x="952459" y="476487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/>
          <p:cNvSpPr/>
          <p:nvPr/>
        </p:nvSpPr>
        <p:spPr>
          <a:xfrm>
            <a:off x="5813117" y="4771631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/>
          <p:cNvSpPr/>
          <p:nvPr/>
        </p:nvSpPr>
        <p:spPr>
          <a:xfrm>
            <a:off x="2579859" y="4771631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ight Arrow 25"/>
          <p:cNvSpPr/>
          <p:nvPr/>
        </p:nvSpPr>
        <p:spPr>
          <a:xfrm>
            <a:off x="1979712" y="3034716"/>
            <a:ext cx="35283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ight Arrow 26"/>
          <p:cNvSpPr/>
          <p:nvPr/>
        </p:nvSpPr>
        <p:spPr>
          <a:xfrm>
            <a:off x="6806882" y="3034716"/>
            <a:ext cx="37749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ight Arrow 27"/>
          <p:cNvSpPr/>
          <p:nvPr/>
        </p:nvSpPr>
        <p:spPr>
          <a:xfrm>
            <a:off x="1979712" y="4030066"/>
            <a:ext cx="19442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ight Arrow 28"/>
          <p:cNvSpPr/>
          <p:nvPr/>
        </p:nvSpPr>
        <p:spPr>
          <a:xfrm>
            <a:off x="6806882" y="4030066"/>
            <a:ext cx="37749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ight Arrow 29"/>
          <p:cNvSpPr/>
          <p:nvPr/>
        </p:nvSpPr>
        <p:spPr>
          <a:xfrm>
            <a:off x="5177975" y="4005555"/>
            <a:ext cx="37749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ight Arrow 30"/>
          <p:cNvSpPr/>
          <p:nvPr/>
        </p:nvSpPr>
        <p:spPr>
          <a:xfrm rot="10800000">
            <a:off x="3555576" y="4980894"/>
            <a:ext cx="19442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U-Turn Arrow 31"/>
          <p:cNvSpPr/>
          <p:nvPr/>
        </p:nvSpPr>
        <p:spPr>
          <a:xfrm flipV="1">
            <a:off x="1238204" y="5539477"/>
            <a:ext cx="4989856" cy="34651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2510" y="3717032"/>
            <a:ext cx="110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C2 is </a:t>
            </a:r>
            <a:r>
              <a:rPr lang="nb-NO" dirty="0" err="1" smtClean="0"/>
              <a:t>busy</a:t>
            </a:r>
            <a:endParaRPr lang="nb-NO" dirty="0"/>
          </a:p>
        </p:txBody>
      </p:sp>
      <p:sp>
        <p:nvSpPr>
          <p:cNvPr id="34" name="TextBox 33"/>
          <p:cNvSpPr txBox="1"/>
          <p:nvPr/>
        </p:nvSpPr>
        <p:spPr>
          <a:xfrm>
            <a:off x="3805132" y="4653136"/>
            <a:ext cx="150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trivial </a:t>
            </a:r>
            <a:r>
              <a:rPr lang="nb-NO" dirty="0" err="1" smtClean="0"/>
              <a:t>method</a:t>
            </a:r>
            <a:endParaRPr lang="nb-NO" dirty="0"/>
          </a:p>
        </p:txBody>
      </p:sp>
      <p:sp>
        <p:nvSpPr>
          <p:cNvPr id="36" name="TextBox 35"/>
          <p:cNvSpPr txBox="1"/>
          <p:nvPr/>
        </p:nvSpPr>
        <p:spPr>
          <a:xfrm>
            <a:off x="509198" y="1478972"/>
            <a:ext cx="153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i="1" dirty="0" err="1"/>
              <a:t>m</a:t>
            </a:r>
            <a:r>
              <a:rPr lang="nb-NO" i="1" dirty="0" err="1" smtClean="0"/>
              <a:t>achine</a:t>
            </a:r>
            <a:r>
              <a:rPr lang="nb-NO" i="1" dirty="0" smtClean="0"/>
              <a:t> </a:t>
            </a:r>
            <a:r>
              <a:rPr lang="nb-NO" i="1" dirty="0" err="1" smtClean="0"/>
              <a:t>code</a:t>
            </a:r>
            <a:r>
              <a:rPr lang="nb-NO" i="1" dirty="0" smtClean="0"/>
              <a:t> </a:t>
            </a:r>
          </a:p>
          <a:p>
            <a:pPr algn="ctr"/>
            <a:r>
              <a:rPr lang="nb-NO" i="1" dirty="0" smtClean="0"/>
              <a:t>templating</a:t>
            </a:r>
            <a:endParaRPr lang="nb-NO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2382563" y="1486525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i="1" dirty="0" err="1" smtClean="0"/>
              <a:t>no</a:t>
            </a:r>
            <a:endParaRPr lang="nb-NO" i="1" dirty="0" smtClean="0"/>
          </a:p>
          <a:p>
            <a:pPr algn="ctr"/>
            <a:r>
              <a:rPr lang="nb-NO" i="1" dirty="0" smtClean="0"/>
              <a:t>profiling</a:t>
            </a:r>
            <a:endParaRPr lang="nb-NO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86214" y="1483331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i="1" dirty="0" smtClean="0"/>
              <a:t>simple</a:t>
            </a:r>
          </a:p>
          <a:p>
            <a:pPr algn="ctr"/>
            <a:r>
              <a:rPr lang="nb-NO" i="1" dirty="0" smtClean="0"/>
              <a:t>profiling</a:t>
            </a:r>
            <a:endParaRPr lang="nb-NO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5594311" y="1478971"/>
            <a:ext cx="1085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i="1" dirty="0" err="1" smtClean="0"/>
              <a:t>advanced</a:t>
            </a:r>
            <a:endParaRPr lang="nb-NO" i="1" dirty="0" smtClean="0"/>
          </a:p>
          <a:p>
            <a:pPr algn="ctr"/>
            <a:r>
              <a:rPr lang="nb-NO" i="1" dirty="0" smtClean="0"/>
              <a:t>profiling</a:t>
            </a:r>
            <a:endParaRPr lang="nb-NO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18664" y="1486524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i="1" dirty="0" err="1" smtClean="0"/>
              <a:t>profile-based</a:t>
            </a:r>
            <a:endParaRPr lang="nb-NO" i="1" dirty="0" smtClean="0"/>
          </a:p>
          <a:p>
            <a:pPr algn="ctr"/>
            <a:r>
              <a:rPr lang="nb-NO" i="1" dirty="0" err="1" smtClean="0"/>
              <a:t>optimization</a:t>
            </a:r>
            <a:endParaRPr lang="nb-NO" i="1" dirty="0"/>
          </a:p>
        </p:txBody>
      </p:sp>
      <p:sp>
        <p:nvSpPr>
          <p:cNvPr id="41" name="Rectangle 40"/>
          <p:cNvSpPr/>
          <p:nvPr/>
        </p:nvSpPr>
        <p:spPr>
          <a:xfrm>
            <a:off x="251520" y="609329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Mostly, steady state performance is of interest. Compilation only of “hot spots” with </a:t>
            </a:r>
          </a:p>
          <a:p>
            <a:r>
              <a:rPr lang="en-US" dirty="0" smtClean="0"/>
              <a:t>a single method as the smallest compilation unit.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44" y="1772816"/>
            <a:ext cx="4930956" cy="49013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539552" y="1484784"/>
            <a:ext cx="3312368" cy="1728192"/>
          </a:xfrm>
          <a:prstGeom prst="wedgeRoundRectCallout">
            <a:avLst>
              <a:gd name="adj1" fmla="val -114305"/>
              <a:gd name="adj2" fmla="val -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VOLATILE SLOW!</a:t>
            </a: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BLOCKING SLOWER!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335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The </a:t>
            </a:r>
            <a:r>
              <a:rPr lang="de-DE" sz="2000" b="1" dirty="0" err="1" smtClean="0"/>
              <a:t>Hulk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rule</a:t>
            </a:r>
            <a:r>
              <a:rPr lang="de-DE" sz="2000" b="1" dirty="0" smtClean="0"/>
              <a:t> #9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40056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6899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err="1" smtClean="0"/>
              <a:t>javac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optimizations</a:t>
            </a:r>
            <a:r>
              <a:rPr lang="nb-NO" sz="2000" b="1" dirty="0" smtClean="0"/>
              <a:t>: </a:t>
            </a:r>
            <a:r>
              <a:rPr lang="nb-NO" sz="2000" b="1" dirty="0" err="1" smtClean="0"/>
              <a:t>constant</a:t>
            </a:r>
            <a:r>
              <a:rPr lang="nb-NO" sz="2000" b="1" dirty="0" smtClean="0"/>
              <a:t> folding </a:t>
            </a:r>
            <a:r>
              <a:rPr lang="nb-NO" sz="2000" b="1" dirty="0" err="1" smtClean="0"/>
              <a:t>of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compile</a:t>
            </a:r>
            <a:r>
              <a:rPr lang="nb-NO" sz="2000" b="1" dirty="0" smtClean="0"/>
              <a:t>-time </a:t>
            </a:r>
            <a:r>
              <a:rPr lang="nb-NO" sz="2000" b="1" dirty="0" err="1" smtClean="0"/>
              <a:t>constants</a:t>
            </a:r>
            <a:endParaRPr lang="nb-NO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95535" y="32849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final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Bar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bar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814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 smtClean="0"/>
              <a:t>javac</a:t>
            </a:r>
            <a:r>
              <a:rPr lang="nb-NO" dirty="0" smtClean="0"/>
              <a:t> </a:t>
            </a:r>
            <a:r>
              <a:rPr lang="nb-NO" dirty="0" err="1" smtClean="0"/>
              <a:t>inlines</a:t>
            </a:r>
            <a:r>
              <a:rPr lang="nb-NO" dirty="0" smtClean="0"/>
              <a:t> all </a:t>
            </a:r>
            <a:r>
              <a:rPr lang="nb-NO" dirty="0" err="1" smtClean="0"/>
              <a:t>compile</a:t>
            </a:r>
            <a:r>
              <a:rPr lang="nb-NO" dirty="0" smtClean="0"/>
              <a:t>-time </a:t>
            </a:r>
            <a:r>
              <a:rPr lang="nb-NO" dirty="0" err="1" smtClean="0"/>
              <a:t>constants</a:t>
            </a:r>
            <a:r>
              <a:rPr lang="nb-NO" dirty="0" smtClean="0"/>
              <a:t> (JLS </a:t>
            </a:r>
            <a:r>
              <a:rPr lang="de-DE" dirty="0" smtClean="0"/>
              <a:t>§15.28): </a:t>
            </a:r>
            <a:r>
              <a:rPr lang="de-DE" dirty="0" err="1" smtClean="0"/>
              <a:t>compile</a:t>
            </a:r>
            <a:r>
              <a:rPr lang="de-DE" dirty="0" smtClean="0"/>
              <a:t>-time </a:t>
            </a:r>
            <a:r>
              <a:rPr lang="de-DE" dirty="0" err="1" smtClean="0"/>
              <a:t>constants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</a:p>
          <a:p>
            <a:r>
              <a:rPr lang="de-DE" dirty="0" smtClean="0"/>
              <a:t>primitives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strings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resolved</a:t>
            </a:r>
            <a:r>
              <a:rPr lang="de-DE" dirty="0" smtClean="0"/>
              <a:t> at </a:t>
            </a:r>
            <a:r>
              <a:rPr lang="de-DE" i="1" dirty="0" err="1" smtClean="0"/>
              <a:t>javac</a:t>
            </a:r>
            <a:r>
              <a:rPr lang="de-DE" dirty="0" err="1" smtClean="0"/>
              <a:t>-compilation</a:t>
            </a:r>
            <a:r>
              <a:rPr lang="de-DE" dirty="0" smtClean="0"/>
              <a:t> time.</a:t>
            </a:r>
            <a:endParaRPr lang="nb-NO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95536" y="1556792"/>
            <a:ext cx="6496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"foo"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</a:t>
            </a:r>
            <a:r>
              <a:rPr lang="en-US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compile-time constant </a:t>
            </a:r>
            <a:endParaRPr lang="en-US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bar"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toString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// no compile-time constant</a:t>
            </a:r>
            <a:endParaRPr lang="en-US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5" y="2217638"/>
            <a:ext cx="8219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common use case: defining static final fields that are shared with other classes. </a:t>
            </a:r>
          </a:p>
          <a:p>
            <a:r>
              <a:rPr lang="en-US" dirty="0" smtClean="0"/>
              <a:t>This does not require linking or even loading of the class that contains such constants.</a:t>
            </a:r>
          </a:p>
          <a:p>
            <a:r>
              <a:rPr lang="en-US" dirty="0" smtClean="0"/>
              <a:t>This also means that the referring classes need to be recompiled if constants change!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5" y="3284984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final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Bar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getClass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// null </a:t>
            </a:r>
            <a:r>
              <a:rPr lang="nb-NO" dirty="0" err="1">
                <a:solidFill>
                  <a:srgbClr val="008000"/>
                </a:solidFill>
                <a:latin typeface="Courier New" panose="02070309020205020404" pitchFamily="49" charset="0"/>
              </a:rPr>
              <a:t>check</a:t>
            </a:r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nb-NO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nb-NO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   </a:t>
            </a:r>
            <a:r>
              <a:rPr lang="nb-NO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boolean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bar 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>
                <a:solidFill>
                  <a:srgbClr val="0000FF"/>
                </a:solidFill>
                <a:latin typeface="Courier New" panose="02070309020205020404" pitchFamily="49" charset="0"/>
              </a:rPr>
              <a:t>true</a:t>
            </a:r>
            <a:r>
              <a:rPr lang="nb-NO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nb-NO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5" y="6167045"/>
            <a:ext cx="8295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 aware of compile-time constants when using reflection! Also, be aware of </a:t>
            </a:r>
            <a:r>
              <a:rPr lang="en-US" b="1" dirty="0" err="1" smtClean="0"/>
              <a:t>stackless</a:t>
            </a:r>
            <a:r>
              <a:rPr lang="en-US" b="1" dirty="0" smtClean="0"/>
              <a:t> </a:t>
            </a:r>
          </a:p>
          <a:p>
            <a:r>
              <a:rPr lang="en-US" dirty="0" err="1" smtClean="0"/>
              <a:t>NullPointerExceptions</a:t>
            </a:r>
            <a:r>
              <a:rPr lang="en-US" dirty="0" smtClean="0"/>
              <a:t> which are thrown by C2-compiled </a:t>
            </a:r>
            <a:r>
              <a:rPr lang="en-US" i="1" dirty="0" smtClean="0"/>
              <a:t>Object::</a:t>
            </a:r>
            <a:r>
              <a:rPr lang="en-US" i="1" dirty="0" err="1" smtClean="0"/>
              <a:t>getClass</a:t>
            </a:r>
            <a:r>
              <a:rPr lang="en-US" dirty="0" smtClean="0"/>
              <a:t> invocations.</a:t>
            </a:r>
          </a:p>
        </p:txBody>
      </p:sp>
      <p:sp>
        <p:nvSpPr>
          <p:cNvPr id="9" name="U-Turn Arrow 8"/>
          <p:cNvSpPr/>
          <p:nvPr/>
        </p:nvSpPr>
        <p:spPr>
          <a:xfrm rot="5400000">
            <a:off x="4490755" y="4190385"/>
            <a:ext cx="1558766" cy="57606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5151792" y="3986262"/>
            <a:ext cx="1765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constant-folding</a:t>
            </a:r>
            <a:endParaRPr lang="de-DE" dirty="0" smtClean="0"/>
          </a:p>
          <a:p>
            <a:pPr algn="ctr"/>
            <a:r>
              <a:rPr lang="de-DE" dirty="0" err="1" smtClean="0"/>
              <a:t>with</a:t>
            </a:r>
            <a:r>
              <a:rPr lang="de-DE" dirty="0" smtClean="0"/>
              <a:t> null check</a:t>
            </a:r>
          </a:p>
          <a:p>
            <a:pPr algn="ctr"/>
            <a:r>
              <a:rPr lang="de-DE" dirty="0" smtClean="0"/>
              <a:t> in </a:t>
            </a:r>
            <a:r>
              <a:rPr lang="de-DE" dirty="0" err="1" smtClean="0"/>
              <a:t>disguise</a:t>
            </a:r>
            <a:r>
              <a:rPr lang="de-DE" dirty="0" smtClean="0"/>
              <a:t> (JLS!)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94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7" grpId="0"/>
      <p:bldP spid="9" grpId="0" animBg="1"/>
      <p:bldP spid="9" grpId="1" animBg="1"/>
      <p:bldP spid="10" grpId="0"/>
      <p:bldP spid="10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44" y="1772816"/>
            <a:ext cx="4930956" cy="49013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539552" y="1484784"/>
            <a:ext cx="3312368" cy="1728192"/>
          </a:xfrm>
          <a:prstGeom prst="wedgeRoundRectCallout">
            <a:avLst>
              <a:gd name="adj1" fmla="val -114305"/>
              <a:gd name="adj2" fmla="val -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JLS?</a:t>
            </a: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TL;DR!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3481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The </a:t>
            </a:r>
            <a:r>
              <a:rPr lang="de-DE" sz="2000" b="1" dirty="0" err="1" smtClean="0"/>
              <a:t>Hulk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rule</a:t>
            </a:r>
            <a:r>
              <a:rPr lang="de-DE" sz="2000" b="1" dirty="0" smtClean="0"/>
              <a:t> #10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1982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3667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“A </a:t>
            </a:r>
            <a:r>
              <a:rPr lang="de-DE" sz="2000" b="1" dirty="0" err="1" smtClean="0"/>
              <a:t>fool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a </a:t>
            </a:r>
            <a:r>
              <a:rPr lang="de-DE" sz="2000" b="1" dirty="0" err="1" smtClean="0"/>
              <a:t>tool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is</a:t>
            </a:r>
            <a:r>
              <a:rPr lang="de-DE" sz="2000" b="1" dirty="0" smtClean="0"/>
              <a:t> still a </a:t>
            </a:r>
            <a:r>
              <a:rPr lang="de-DE" sz="2000" b="1" dirty="0" err="1" smtClean="0"/>
              <a:t>fool</a:t>
            </a:r>
            <a:r>
              <a:rPr lang="de-DE" sz="2000" b="1" dirty="0" smtClean="0"/>
              <a:t>“</a:t>
            </a:r>
            <a:endParaRPr lang="nb-NO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3573602" cy="1584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268760"/>
            <a:ext cx="322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basic</a:t>
            </a:r>
            <a:r>
              <a:rPr lang="nb-NO" dirty="0" smtClean="0"/>
              <a:t> problem: (Heisenberg)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879013"/>
            <a:ext cx="7427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Once you measure a system</a:t>
            </a:r>
            <a:r>
              <a:rPr lang="de-DE" dirty="0" smtClean="0"/>
              <a:t>‘s </a:t>
            </a:r>
            <a:r>
              <a:rPr lang="de-DE" dirty="0" err="1" smtClean="0"/>
              <a:t>performance</a:t>
            </a:r>
            <a:r>
              <a:rPr lang="de-DE" dirty="0" smtClean="0"/>
              <a:t>,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the </a:t>
            </a:r>
            <a:r>
              <a:rPr lang="de-DE" dirty="0" err="1" smtClean="0"/>
              <a:t>system</a:t>
            </a:r>
            <a:r>
              <a:rPr lang="de-DE" dirty="0" smtClean="0"/>
              <a:t>.</a:t>
            </a:r>
          </a:p>
          <a:p>
            <a:r>
              <a:rPr lang="de-DE" dirty="0" smtClean="0"/>
              <a:t>In a simple </a:t>
            </a:r>
            <a:r>
              <a:rPr lang="de-DE" dirty="0" err="1" smtClean="0"/>
              <a:t>case</a:t>
            </a:r>
            <a:r>
              <a:rPr lang="de-DE" dirty="0" smtClean="0"/>
              <a:t>, a </a:t>
            </a:r>
            <a:r>
              <a:rPr lang="de-DE" dirty="0" err="1" smtClean="0"/>
              <a:t>no-op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reports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runtime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-op.</a:t>
            </a:r>
          </a:p>
        </p:txBody>
      </p:sp>
    </p:spTree>
    <p:extLst>
      <p:ext uri="{BB962C8B-B14F-4D97-AF65-F5344CB8AC3E}">
        <p14:creationId xmlns:p14="http://schemas.microsoft.com/office/powerpoint/2010/main" val="1949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388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“A </a:t>
            </a:r>
            <a:r>
              <a:rPr lang="de-DE" sz="2000" b="1" dirty="0" err="1" smtClean="0"/>
              <a:t>fool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a </a:t>
            </a:r>
            <a:r>
              <a:rPr lang="de-DE" sz="2000" b="1" dirty="0" err="1" smtClean="0"/>
              <a:t>tool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is</a:t>
            </a:r>
            <a:r>
              <a:rPr lang="de-DE" sz="2000" b="1" dirty="0" smtClean="0"/>
              <a:t> still a </a:t>
            </a:r>
            <a:r>
              <a:rPr lang="de-DE" sz="2000" b="1" dirty="0" err="1" smtClean="0"/>
              <a:t>fool</a:t>
            </a:r>
            <a:r>
              <a:rPr lang="de-DE" sz="2000" b="1" dirty="0" smtClean="0"/>
              <a:t>“ (2)</a:t>
            </a:r>
            <a:endParaRPr lang="nb-NO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065510"/>
            <a:ext cx="7712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profilers use the JVMTI for collecting data. Such “native-C agents” are only</a:t>
            </a:r>
          </a:p>
          <a:p>
            <a:r>
              <a:rPr lang="en-US" dirty="0"/>
              <a:t>a</a:t>
            </a:r>
            <a:r>
              <a:rPr lang="en-US" dirty="0" smtClean="0"/>
              <a:t>ctivated when the JVM reaches a safe-point where the JVM can expose a sort</a:t>
            </a:r>
          </a:p>
          <a:p>
            <a:r>
              <a:rPr lang="en-US" dirty="0" smtClean="0"/>
              <a:t>of “consistent state” to this “foreign code”.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1259632" y="4180438"/>
            <a:ext cx="2016224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lowchart: Process 7"/>
          <p:cNvSpPr/>
          <p:nvPr/>
        </p:nvSpPr>
        <p:spPr>
          <a:xfrm>
            <a:off x="3995936" y="4180438"/>
            <a:ext cx="2016224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lowchart: Process 8"/>
          <p:cNvSpPr/>
          <p:nvPr/>
        </p:nvSpPr>
        <p:spPr>
          <a:xfrm>
            <a:off x="6732240" y="4180438"/>
            <a:ext cx="2016224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Flowchart: Process 9"/>
          <p:cNvSpPr/>
          <p:nvPr/>
        </p:nvSpPr>
        <p:spPr>
          <a:xfrm>
            <a:off x="3275856" y="3532366"/>
            <a:ext cx="720080" cy="144016"/>
          </a:xfrm>
          <a:prstGeom prst="flowChartProcess">
            <a:avLst/>
          </a:prstGeom>
          <a:solidFill>
            <a:srgbClr val="99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lowchart: Process 10"/>
          <p:cNvSpPr/>
          <p:nvPr/>
        </p:nvSpPr>
        <p:spPr>
          <a:xfrm>
            <a:off x="6012160" y="3532366"/>
            <a:ext cx="720080" cy="144016"/>
          </a:xfrm>
          <a:prstGeom prst="flowChartProcess">
            <a:avLst/>
          </a:prstGeom>
          <a:solidFill>
            <a:srgbClr val="99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Down Arrow 11"/>
          <p:cNvSpPr/>
          <p:nvPr/>
        </p:nvSpPr>
        <p:spPr>
          <a:xfrm>
            <a:off x="1547664" y="2812286"/>
            <a:ext cx="288032" cy="1080120"/>
          </a:xfrm>
          <a:prstGeom prst="down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Down Arrow 12"/>
          <p:cNvSpPr/>
          <p:nvPr/>
        </p:nvSpPr>
        <p:spPr>
          <a:xfrm>
            <a:off x="2411760" y="2817361"/>
            <a:ext cx="288032" cy="1080120"/>
          </a:xfrm>
          <a:prstGeom prst="down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Down Arrow 13"/>
          <p:cNvSpPr/>
          <p:nvPr/>
        </p:nvSpPr>
        <p:spPr>
          <a:xfrm>
            <a:off x="3491880" y="2812286"/>
            <a:ext cx="288032" cy="504056"/>
          </a:xfrm>
          <a:prstGeom prst="down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Down Arrow 14"/>
          <p:cNvSpPr/>
          <p:nvPr/>
        </p:nvSpPr>
        <p:spPr>
          <a:xfrm>
            <a:off x="6228184" y="2812286"/>
            <a:ext cx="288032" cy="504056"/>
          </a:xfrm>
          <a:prstGeom prst="down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Down Arrow 15"/>
          <p:cNvSpPr/>
          <p:nvPr/>
        </p:nvSpPr>
        <p:spPr>
          <a:xfrm>
            <a:off x="4427747" y="2807211"/>
            <a:ext cx="288032" cy="1080120"/>
          </a:xfrm>
          <a:prstGeom prst="down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Down Arrow 16"/>
          <p:cNvSpPr/>
          <p:nvPr/>
        </p:nvSpPr>
        <p:spPr>
          <a:xfrm>
            <a:off x="5291843" y="2812286"/>
            <a:ext cx="288032" cy="1080120"/>
          </a:xfrm>
          <a:prstGeom prst="down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Down Arrow 17"/>
          <p:cNvSpPr/>
          <p:nvPr/>
        </p:nvSpPr>
        <p:spPr>
          <a:xfrm>
            <a:off x="7163814" y="2851641"/>
            <a:ext cx="288032" cy="1080120"/>
          </a:xfrm>
          <a:prstGeom prst="down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Down Arrow 18"/>
          <p:cNvSpPr/>
          <p:nvPr/>
        </p:nvSpPr>
        <p:spPr>
          <a:xfrm>
            <a:off x="8027910" y="2856716"/>
            <a:ext cx="288032" cy="1080120"/>
          </a:xfrm>
          <a:prstGeom prst="down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xtBox 19"/>
          <p:cNvSpPr txBox="1"/>
          <p:nvPr/>
        </p:nvSpPr>
        <p:spPr>
          <a:xfrm>
            <a:off x="185844" y="3460358"/>
            <a:ext cx="91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blocked</a:t>
            </a:r>
            <a:endParaRPr lang="nb-NO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85844" y="406778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running</a:t>
            </a:r>
            <a:endParaRPr lang="nb-NO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2996" y="5358849"/>
            <a:ext cx="8625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application only reaches a safe point when a thread is blocked then a profiler would </a:t>
            </a:r>
          </a:p>
          <a:p>
            <a:r>
              <a:rPr lang="en-US" dirty="0" smtClean="0"/>
              <a:t>suggest that the application is never running. This is of course nonsense.</a:t>
            </a:r>
          </a:p>
          <a:p>
            <a:r>
              <a:rPr lang="en-US" dirty="0" smtClean="0"/>
              <a:t>“Honest profiler” (Open Source): Collects data by using UNIX signals.</a:t>
            </a:r>
          </a:p>
          <a:p>
            <a:r>
              <a:rPr lang="en-US" dirty="0" smtClean="0"/>
              <a:t>“Flight recorder” (Oracle JDK): Collects data on a lower level than JVMTI.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1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388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“A </a:t>
            </a:r>
            <a:r>
              <a:rPr lang="de-DE" sz="2000" b="1" dirty="0" err="1" smtClean="0"/>
              <a:t>fool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a </a:t>
            </a:r>
            <a:r>
              <a:rPr lang="de-DE" sz="2000" b="1" dirty="0" err="1" smtClean="0"/>
              <a:t>tool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is</a:t>
            </a:r>
            <a:r>
              <a:rPr lang="de-DE" sz="2000" b="1" dirty="0" smtClean="0"/>
              <a:t> still a </a:t>
            </a:r>
            <a:r>
              <a:rPr lang="de-DE" sz="2000" b="1" dirty="0" err="1" smtClean="0"/>
              <a:t>fool</a:t>
            </a:r>
            <a:r>
              <a:rPr lang="de-DE" sz="2000" b="1" dirty="0" smtClean="0"/>
              <a:t>“ (3)</a:t>
            </a:r>
            <a:endParaRPr lang="nb-NO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5220072" y="1843077"/>
            <a:ext cx="3384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push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%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rbp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mov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rsp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,%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rbp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mov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$0x0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,%</a:t>
            </a:r>
            <a:r>
              <a:rPr lang="nb-NO" sz="2000" b="1" dirty="0">
                <a:solidFill>
                  <a:srgbClr val="8080FF"/>
                </a:solidFill>
                <a:latin typeface="Courier New" panose="02070309020205020404" pitchFamily="49" charset="0"/>
              </a:rPr>
              <a:t>eax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movl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$0x0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,-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0x4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(%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rbp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movl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$0x5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,-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0x8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(%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rbp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mov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0x8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(%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rbp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),%</a:t>
            </a:r>
            <a:r>
              <a:rPr lang="nb-NO" sz="2000" b="1" dirty="0" err="1">
                <a:solidFill>
                  <a:srgbClr val="8080FF"/>
                </a:solidFill>
                <a:latin typeface="Courier New" panose="02070309020205020404" pitchFamily="49" charset="0"/>
              </a:rPr>
              <a:t>ecx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add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$0x6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,%</a:t>
            </a:r>
            <a:r>
              <a:rPr lang="nb-NO" sz="2000" b="1" dirty="0">
                <a:solidFill>
                  <a:srgbClr val="8080FF"/>
                </a:solidFill>
                <a:latin typeface="Courier New" panose="02070309020205020404" pitchFamily="49" charset="0"/>
              </a:rPr>
              <a:t>ecx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mov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%ecx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,-</a:t>
            </a:r>
            <a:r>
              <a:rPr lang="nb-NO" sz="2000" dirty="0">
                <a:solidFill>
                  <a:srgbClr val="FF8000"/>
                </a:solidFill>
                <a:latin typeface="Courier New" panose="02070309020205020404" pitchFamily="49" charset="0"/>
              </a:rPr>
              <a:t>0xc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(%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rbp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pop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rbp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retq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2661880"/>
            <a:ext cx="3168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0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a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FF8000"/>
                </a:solidFill>
                <a:latin typeface="Courier New" panose="02070309020205020404" pitchFamily="49" charset="0"/>
              </a:rPr>
              <a:t>5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000" dirty="0" smtClean="0">
                <a:solidFill>
                  <a:srgbClr val="8000FF"/>
                </a:solidFill>
                <a:latin typeface="Courier New" panose="02070309020205020404" pitchFamily="49" charset="0"/>
              </a:rPr>
              <a:t>  </a:t>
            </a:r>
            <a:r>
              <a:rPr lang="en-US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b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a 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FF8000"/>
                </a:solidFill>
                <a:latin typeface="Courier New" panose="02070309020205020404" pitchFamily="49" charset="0"/>
              </a:rPr>
              <a:t>6</a:t>
            </a:r>
            <a:r>
              <a:rPr lang="en-US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 return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;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sz="2000" dirty="0">
              <a:effectLst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851920" y="3021920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395536" y="5352308"/>
            <a:ext cx="8247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some use cases, it helps to look at the assembly. For this you need a development </a:t>
            </a:r>
          </a:p>
          <a:p>
            <a:r>
              <a:rPr lang="en-US" dirty="0" smtClean="0"/>
              <a:t>build or you </a:t>
            </a:r>
            <a:r>
              <a:rPr lang="en-US" dirty="0"/>
              <a:t>n</a:t>
            </a:r>
            <a:r>
              <a:rPr lang="en-US" dirty="0" smtClean="0"/>
              <a:t>eed to compile the disassembler manually. Google is your friend. Sort of</a:t>
            </a:r>
          </a:p>
          <a:p>
            <a:r>
              <a:rPr lang="en-US" dirty="0" smtClean="0"/>
              <a:t>painful on Windows. JMH has great support for mapping used processor circles to </a:t>
            </a:r>
          </a:p>
          <a:p>
            <a:r>
              <a:rPr lang="en-US" dirty="0" smtClean="0"/>
              <a:t>assembly using Unix’s “</a:t>
            </a:r>
            <a:r>
              <a:rPr lang="en-US" dirty="0" err="1" smtClean="0"/>
              <a:t>perf</a:t>
            </a:r>
            <a:r>
              <a:rPr lang="en-US" dirty="0" smtClean="0"/>
              <a:t>”. </a:t>
            </a:r>
            <a:r>
              <a:rPr lang="en-US" dirty="0" err="1" smtClean="0"/>
              <a:t>JITWatch</a:t>
            </a:r>
            <a:r>
              <a:rPr lang="en-US" dirty="0" smtClean="0"/>
              <a:t> is a great log viewer for JIT code.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857614"/>
            <a:ext cx="7802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JVM can expose quite a lot (class loading, garbage collection, JIT compilation,</a:t>
            </a:r>
          </a:p>
          <a:p>
            <a:r>
              <a:rPr lang="en-US" dirty="0" err="1" smtClean="0"/>
              <a:t>deoptimization</a:t>
            </a:r>
            <a:r>
              <a:rPr lang="en-US" dirty="0" smtClean="0"/>
              <a:t>, etc.) when using specific </a:t>
            </a:r>
            <a:r>
              <a:rPr lang="en-US" i="1" dirty="0" smtClean="0"/>
              <a:t>XX</a:t>
            </a:r>
            <a:r>
              <a:rPr lang="en-US" dirty="0" smtClean="0"/>
              <a:t> flags. Possible to print JIT assembly.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44" y="1772816"/>
            <a:ext cx="4930956" cy="49013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539552" y="1484784"/>
            <a:ext cx="3312368" cy="4752528"/>
          </a:xfrm>
          <a:prstGeom prst="wedgeRoundRectCallout">
            <a:avLst>
              <a:gd name="adj1" fmla="val -113585"/>
              <a:gd name="adj2" fmla="val -3441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Generally speaking, the JVM honors clean code, appropriate typing, small methods and predictable control flow. It is a clear strength of the JVM that you do not need to know much about the JVM‘s execution model in order to write performance applications. When writing critical code segments, a closer analysis might however be appropriate.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4648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Professor </a:t>
            </a:r>
            <a:r>
              <a:rPr lang="de-DE" sz="2000" b="1" dirty="0" err="1" smtClean="0"/>
              <a:t>Hulk</a:t>
            </a:r>
            <a:r>
              <a:rPr lang="nb-NO" sz="2000" b="1" dirty="0" smtClean="0"/>
              <a:t>’s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general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performance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rule</a:t>
            </a:r>
            <a:endParaRPr lang="nb-NO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335">
            <a:off x="6385547" y="1633342"/>
            <a:ext cx="1002649" cy="68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19" y="836712"/>
            <a:ext cx="1950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http://rafael.codes</a:t>
            </a:r>
          </a:p>
          <a:p>
            <a:r>
              <a:rPr lang="de-DE" dirty="0" smtClean="0"/>
              <a:t>@rafaelcodes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18" y="3068960"/>
            <a:ext cx="4656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http</a:t>
            </a:r>
            <a:r>
              <a:rPr lang="de-DE" dirty="0" smtClean="0"/>
              <a:t>://documents4j.com</a:t>
            </a:r>
            <a:endParaRPr lang="de-DE" dirty="0" smtClean="0"/>
          </a:p>
          <a:p>
            <a:r>
              <a:rPr lang="de-DE" dirty="0"/>
              <a:t>https</a:t>
            </a:r>
            <a:r>
              <a:rPr lang="de-DE" dirty="0" smtClean="0"/>
              <a:t>://github.com/documents4j/documents4j</a:t>
            </a:r>
            <a:endParaRPr lang="de-DE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00136" y="4437112"/>
            <a:ext cx="97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rafwin\Downloads\bewerbungsfoto_smal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56" y="218378"/>
            <a:ext cx="1394544" cy="18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-100136" y="2348880"/>
            <a:ext cx="9721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C:\Users\rafwin\Downloads\logo-ora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22" y="4581128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1519" y="5373216"/>
            <a:ext cx="3818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http://bytebuddy.net</a:t>
            </a:r>
          </a:p>
          <a:p>
            <a:r>
              <a:rPr lang="de-DE" dirty="0" smtClean="0"/>
              <a:t>https://github.com/raphw/byte-buddy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93" y="2720044"/>
            <a:ext cx="2588607" cy="13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3735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 </a:t>
            </a:r>
            <a:r>
              <a:rPr lang="de-DE" sz="2000" b="1" dirty="0" err="1" smtClean="0"/>
              <a:t>central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building</a:t>
            </a:r>
            <a:r>
              <a:rPr lang="de-DE" sz="2000" b="1" dirty="0" smtClean="0"/>
              <a:t> block: </a:t>
            </a:r>
            <a:r>
              <a:rPr lang="de-DE" sz="2000" b="1" dirty="0" err="1" smtClean="0"/>
              <a:t>call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sites</a:t>
            </a:r>
            <a:endParaRPr lang="nb-NO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901502" y="1268760"/>
            <a:ext cx="81349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Hello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!"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Line Callout 2 (Accent Bar) 7"/>
          <p:cNvSpPr/>
          <p:nvPr/>
        </p:nvSpPr>
        <p:spPr>
          <a:xfrm>
            <a:off x="4572000" y="4117811"/>
            <a:ext cx="2448272" cy="71833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961"/>
              <a:gd name="adj6" fmla="val -641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call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site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1"/>
                </a:solidFill>
              </a:rPr>
              <a:t>that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a </a:t>
            </a:r>
            <a:r>
              <a:rPr lang="de-DE" dirty="0" err="1" smtClean="0">
                <a:solidFill>
                  <a:schemeClr val="tx1"/>
                </a:solidFill>
              </a:rPr>
              <a:t>specific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method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call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instruction</a:t>
            </a:r>
            <a:r>
              <a:rPr lang="de-DE" dirty="0" smtClean="0">
                <a:solidFill>
                  <a:schemeClr val="tx1"/>
                </a:solidFill>
              </a:rPr>
              <a:t> in the </a:t>
            </a:r>
            <a:r>
              <a:rPr lang="de-DE" dirty="0" err="1" smtClean="0">
                <a:solidFill>
                  <a:schemeClr val="tx1"/>
                </a:solidFill>
              </a:rPr>
              <a:t>code</a:t>
            </a:r>
            <a:r>
              <a:rPr lang="de-DE" dirty="0" smtClean="0">
                <a:solidFill>
                  <a:schemeClr val="tx1"/>
                </a:solidFill>
              </a:rPr>
              <a:t>. 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336122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val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/>
          </a:p>
        </p:txBody>
      </p:sp>
      <p:sp>
        <p:nvSpPr>
          <p:cNvPr id="12" name="U-Turn Arrow 11"/>
          <p:cNvSpPr/>
          <p:nvPr/>
        </p:nvSpPr>
        <p:spPr>
          <a:xfrm rot="16200000">
            <a:off x="-471186" y="2747042"/>
            <a:ext cx="1948452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364" y="5590981"/>
            <a:ext cx="6940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than in many languages, in Java, most method calls are virtual. </a:t>
            </a:r>
          </a:p>
          <a:p>
            <a:r>
              <a:rPr lang="en-US" dirty="0" smtClean="0"/>
              <a:t>The question is: How does the JVM reason about what code to execute?</a:t>
            </a:r>
          </a:p>
          <a:p>
            <a:r>
              <a:rPr lang="en-US" dirty="0" smtClean="0"/>
              <a:t>Method invocation is a very common task for a JVM, it better be fast!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5400000">
            <a:off x="-28069" y="2778399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indirection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48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4424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Virtual </a:t>
            </a:r>
            <a:r>
              <a:rPr lang="de-DE" sz="2000" b="1" dirty="0" err="1" smtClean="0"/>
              <a:t>method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tables</a:t>
            </a:r>
            <a:r>
              <a:rPr lang="de-DE" sz="2000" b="1" dirty="0" smtClean="0"/>
              <a:t> (</a:t>
            </a:r>
            <a:r>
              <a:rPr lang="de-DE" sz="2000" b="1" dirty="0" err="1" smtClean="0"/>
              <a:t>vtables</a:t>
            </a:r>
            <a:r>
              <a:rPr lang="de-DE" sz="2000" b="1" dirty="0" smtClean="0"/>
              <a:t> / </a:t>
            </a:r>
            <a:r>
              <a:rPr lang="de-DE" sz="2000" b="1" dirty="0" err="1" smtClean="0"/>
              <a:t>itables</a:t>
            </a:r>
            <a:r>
              <a:rPr lang="de-DE" sz="2000" b="1" dirty="0" smtClean="0"/>
              <a:t>)</a:t>
            </a:r>
            <a:endParaRPr lang="nb-NO" sz="2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84265"/>
              </p:ext>
            </p:extLst>
          </p:nvPr>
        </p:nvGraphicFramePr>
        <p:xfrm>
          <a:off x="467544" y="1052736"/>
          <a:ext cx="3168352" cy="202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584177"/>
                <a:gridCol w="1080120"/>
              </a:tblGrid>
              <a:tr h="276657">
                <a:tc>
                  <a:txBody>
                    <a:bodyPr/>
                    <a:lstStyle/>
                    <a:p>
                      <a:r>
                        <a:rPr lang="nb-NO" sz="1600" baseline="0" dirty="0" smtClean="0"/>
                        <a:t> </a:t>
                      </a:r>
                      <a:r>
                        <a:rPr lang="de-DE" sz="1600" baseline="0" dirty="0" smtClean="0"/>
                        <a:t>#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Method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Code</a:t>
                      </a:r>
                      <a:endParaRPr lang="nb-NO" sz="1600" dirty="0"/>
                    </a:p>
                  </a:txBody>
                  <a:tcPr/>
                </a:tc>
              </a:tr>
              <a:tr h="276657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1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hashCode</a:t>
                      </a:r>
                      <a:r>
                        <a:rPr lang="nb-NO" sz="1600" dirty="0" smtClean="0"/>
                        <a:t>()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0x234522</a:t>
                      </a:r>
                      <a:endParaRPr lang="nb-NO" sz="1600" dirty="0"/>
                    </a:p>
                  </a:txBody>
                  <a:tcPr/>
                </a:tc>
              </a:tr>
              <a:tr h="276657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2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equals</a:t>
                      </a:r>
                      <a:r>
                        <a:rPr lang="nb-NO" sz="1600" dirty="0" smtClean="0"/>
                        <a:t>(Object)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0x65B4A6</a:t>
                      </a:r>
                      <a:endParaRPr lang="nb-NO" sz="1600" dirty="0"/>
                    </a:p>
                  </a:txBody>
                  <a:tcPr/>
                </a:tc>
              </a:tr>
              <a:tr h="276657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3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toString</a:t>
                      </a:r>
                      <a:r>
                        <a:rPr lang="nb-NO" sz="1600" dirty="0" smtClean="0"/>
                        <a:t>()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0x588252</a:t>
                      </a:r>
                    </a:p>
                  </a:txBody>
                  <a:tcPr/>
                </a:tc>
              </a:tr>
              <a:tr h="276657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…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…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…</a:t>
                      </a:r>
                      <a:endParaRPr lang="nb-NO" sz="1600" dirty="0"/>
                    </a:p>
                  </a:txBody>
                  <a:tcPr/>
                </a:tc>
              </a:tr>
              <a:tr h="344906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8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bar()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779912" y="980728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Hello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!"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2" name="Bent-Up Arrow 21"/>
          <p:cNvSpPr/>
          <p:nvPr/>
        </p:nvSpPr>
        <p:spPr>
          <a:xfrm>
            <a:off x="3060156" y="2060847"/>
            <a:ext cx="3096019" cy="897889"/>
          </a:xfrm>
          <a:prstGeom prst="bentUpArrow">
            <a:avLst>
              <a:gd name="adj1" fmla="val 8401"/>
              <a:gd name="adj2" fmla="val 16441"/>
              <a:gd name="adj3" fmla="val 22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/>
          <p:cNvSpPr/>
          <p:nvPr/>
        </p:nvSpPr>
        <p:spPr>
          <a:xfrm>
            <a:off x="3779912" y="3501008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Sub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extends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@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Override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bar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smtClean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 smtClean="0">
                <a:solidFill>
                  <a:srgbClr val="808080"/>
                </a:solidFill>
                <a:latin typeface="Courier New" panose="02070309020205020404" pitchFamily="49" charset="0"/>
              </a:rPr>
              <a:t>Woops</a:t>
            </a:r>
            <a:r>
              <a:rPr lang="nb-NO" sz="2000" dirty="0" smtClean="0">
                <a:solidFill>
                  <a:srgbClr val="808080"/>
                </a:solidFill>
                <a:latin typeface="Courier New" panose="02070309020205020404" pitchFamily="49" charset="0"/>
              </a:rPr>
              <a:t>!"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02855"/>
              </p:ext>
            </p:extLst>
          </p:nvPr>
        </p:nvGraphicFramePr>
        <p:xfrm>
          <a:off x="467914" y="3539225"/>
          <a:ext cx="3168352" cy="202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1584177"/>
                <a:gridCol w="1080120"/>
              </a:tblGrid>
              <a:tr h="276657">
                <a:tc>
                  <a:txBody>
                    <a:bodyPr/>
                    <a:lstStyle/>
                    <a:p>
                      <a:r>
                        <a:rPr lang="nb-NO" sz="1600" baseline="0" dirty="0" smtClean="0"/>
                        <a:t> </a:t>
                      </a:r>
                      <a:r>
                        <a:rPr lang="de-DE" sz="1600" baseline="0" dirty="0" smtClean="0"/>
                        <a:t>#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Method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Run</a:t>
                      </a:r>
                      <a:endParaRPr lang="nb-NO" sz="1600" dirty="0"/>
                    </a:p>
                  </a:txBody>
                  <a:tcPr/>
                </a:tc>
              </a:tr>
              <a:tr h="276657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1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hashCode</a:t>
                      </a:r>
                      <a:r>
                        <a:rPr lang="nb-NO" sz="1600" dirty="0" smtClean="0"/>
                        <a:t>()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0x234522</a:t>
                      </a:r>
                      <a:endParaRPr lang="nb-NO" sz="1600" dirty="0"/>
                    </a:p>
                  </a:txBody>
                  <a:tcPr/>
                </a:tc>
              </a:tr>
              <a:tr h="276657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2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equals</a:t>
                      </a:r>
                      <a:r>
                        <a:rPr lang="nb-NO" sz="1600" dirty="0" smtClean="0"/>
                        <a:t>(Object)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0x65B4A6</a:t>
                      </a:r>
                      <a:endParaRPr lang="nb-NO" sz="1600" dirty="0"/>
                    </a:p>
                  </a:txBody>
                  <a:tcPr/>
                </a:tc>
              </a:tr>
              <a:tr h="276657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3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toString</a:t>
                      </a:r>
                      <a:r>
                        <a:rPr lang="nb-NO" sz="1600" dirty="0" smtClean="0"/>
                        <a:t>()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/>
                        <a:t>0x588252</a:t>
                      </a:r>
                    </a:p>
                  </a:txBody>
                  <a:tcPr/>
                </a:tc>
              </a:tr>
              <a:tr h="276657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…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…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…</a:t>
                      </a:r>
                      <a:endParaRPr lang="nb-NO" sz="1600" dirty="0"/>
                    </a:p>
                  </a:txBody>
                  <a:tcPr/>
                </a:tc>
              </a:tr>
              <a:tr h="344906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8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bar()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Bent-Up Arrow 27"/>
          <p:cNvSpPr/>
          <p:nvPr/>
        </p:nvSpPr>
        <p:spPr>
          <a:xfrm>
            <a:off x="3060526" y="4835369"/>
            <a:ext cx="3096019" cy="609856"/>
          </a:xfrm>
          <a:prstGeom prst="bentUpArrow">
            <a:avLst>
              <a:gd name="adj1" fmla="val 12685"/>
              <a:gd name="adj2" fmla="val 24473"/>
              <a:gd name="adj3" fmla="val 34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ctangle 29"/>
          <p:cNvSpPr/>
          <p:nvPr/>
        </p:nvSpPr>
        <p:spPr>
          <a:xfrm>
            <a:off x="395536" y="3068960"/>
            <a:ext cx="1418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1600" dirty="0"/>
          </a:p>
        </p:txBody>
      </p:sp>
      <p:sp>
        <p:nvSpPr>
          <p:cNvPr id="31" name="Rectangle 30"/>
          <p:cNvSpPr/>
          <p:nvPr/>
        </p:nvSpPr>
        <p:spPr>
          <a:xfrm>
            <a:off x="395536" y="5551497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 err="1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Sub</a:t>
            </a:r>
            <a:endParaRPr lang="nb-NO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3364" y="6023029"/>
            <a:ext cx="7472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inheritance allows for index-based lookup of a method implementation.</a:t>
            </a:r>
          </a:p>
          <a:p>
            <a:r>
              <a:rPr lang="en-US" dirty="0" smtClean="0"/>
              <a:t>But resolving this </a:t>
            </a:r>
            <a:r>
              <a:rPr lang="en-US" b="1" dirty="0" smtClean="0"/>
              <a:t>triple indirection</a:t>
            </a:r>
            <a:r>
              <a:rPr lang="en-US" dirty="0" smtClean="0"/>
              <a:t> on every method call is still too slow!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  <p:bldP spid="24" grpId="0"/>
      <p:bldP spid="28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404664"/>
            <a:ext cx="155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Inline </a:t>
            </a:r>
            <a:r>
              <a:rPr lang="de-DE" sz="2000" b="1" dirty="0" err="1" smtClean="0"/>
              <a:t>caches</a:t>
            </a:r>
            <a:endParaRPr lang="nb-NO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901502" y="1268760"/>
            <a:ext cx="81349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Hello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!"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9592" y="3361227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val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[</a:t>
            </a:r>
            <a:r>
              <a:rPr lang="nb-NO" sz="2000" b="1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cache</a:t>
            </a:r>
            <a:r>
              <a:rPr lang="nb-NO" sz="20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: val 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=&gt; 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Foo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: 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address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]</a:t>
            </a:r>
            <a:endParaRPr lang="nb-N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/>
          </a:p>
        </p:txBody>
      </p:sp>
      <p:sp>
        <p:nvSpPr>
          <p:cNvPr id="18" name="U-Turn Arrow 17"/>
          <p:cNvSpPr/>
          <p:nvPr/>
        </p:nvSpPr>
        <p:spPr>
          <a:xfrm rot="16200000">
            <a:off x="-471186" y="2747042"/>
            <a:ext cx="1948452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-45443" y="2778399"/>
            <a:ext cx="123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c</a:t>
            </a:r>
            <a:r>
              <a:rPr lang="nb-NO" dirty="0" err="1" smtClean="0"/>
              <a:t>ached</a:t>
            </a:r>
            <a:r>
              <a:rPr lang="nb-NO" dirty="0" smtClean="0"/>
              <a:t> link</a:t>
            </a:r>
            <a:endParaRPr lang="nb-NO" dirty="0"/>
          </a:p>
        </p:txBody>
      </p:sp>
      <p:sp>
        <p:nvSpPr>
          <p:cNvPr id="22" name="TextBox 21"/>
          <p:cNvSpPr txBox="1"/>
          <p:nvPr/>
        </p:nvSpPr>
        <p:spPr>
          <a:xfrm>
            <a:off x="283364" y="5517232"/>
            <a:ext cx="8290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Inline caches observe instance classes and remember the address of a class’s </a:t>
            </a:r>
          </a:p>
          <a:p>
            <a:r>
              <a:rPr lang="en-US" dirty="0"/>
              <a:t>m</a:t>
            </a:r>
            <a:r>
              <a:rPr lang="en-US" dirty="0" smtClean="0"/>
              <a:t>ethod implementation. This would avoid the lookup in a virtual method table.</a:t>
            </a:r>
          </a:p>
          <a:p>
            <a:r>
              <a:rPr lang="en-US" dirty="0" smtClean="0"/>
              <a:t>Smalltalk is a prominent user of such caches. But this </a:t>
            </a:r>
            <a:r>
              <a:rPr lang="en-US" b="1" dirty="0" smtClean="0"/>
              <a:t>double indirection</a:t>
            </a:r>
            <a:r>
              <a:rPr lang="en-US" dirty="0" smtClean="0"/>
              <a:t> is still to slow!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404664"/>
            <a:ext cx="364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Monomorphic (“linked”) call site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901502" y="1268760"/>
            <a:ext cx="81349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dirty="0" err="1" smtClean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bar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System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nb-NO" sz="2000" b="1" dirty="0" err="1" smtClean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nb-NO" sz="20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println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"</a:t>
            </a:r>
            <a:r>
              <a:rPr lang="nb-NO" sz="2000" dirty="0" err="1">
                <a:solidFill>
                  <a:srgbClr val="808080"/>
                </a:solidFill>
                <a:latin typeface="Courier New" panose="02070309020205020404" pitchFamily="49" charset="0"/>
              </a:rPr>
              <a:t>Hello</a:t>
            </a:r>
            <a:r>
              <a:rPr lang="nb-NO" sz="2000" dirty="0">
                <a:solidFill>
                  <a:srgbClr val="808080"/>
                </a:solidFill>
                <a:latin typeface="Courier New" panose="02070309020205020404" pitchFamily="49" charset="0"/>
              </a:rPr>
              <a:t>!"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);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nb-NO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9592" y="3361227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err="1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doSomething</a:t>
            </a:r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nb-NO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val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  [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assert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: val =&gt; 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Foo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]</a:t>
            </a:r>
            <a:r>
              <a:rPr lang="nb-NO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[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goto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: 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method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nb-NO" sz="2000" b="1" dirty="0" err="1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address</a:t>
            </a:r>
            <a:r>
              <a:rPr lang="nb-NO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</a:rPr>
              <a:t>]</a:t>
            </a:r>
            <a:endParaRPr lang="nb-N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nb-NO" sz="20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nb-NO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nb-NO" sz="2000" dirty="0"/>
          </a:p>
        </p:txBody>
      </p:sp>
      <p:sp>
        <p:nvSpPr>
          <p:cNvPr id="18" name="U-Turn Arrow 17"/>
          <p:cNvSpPr/>
          <p:nvPr/>
        </p:nvSpPr>
        <p:spPr>
          <a:xfrm rot="16200000">
            <a:off x="-471186" y="2747042"/>
            <a:ext cx="1948452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15213" y="2778399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d</a:t>
            </a:r>
            <a:r>
              <a:rPr lang="nb-NO" dirty="0" err="1" smtClean="0"/>
              <a:t>irect</a:t>
            </a:r>
            <a:r>
              <a:rPr lang="nb-NO" dirty="0" smtClean="0"/>
              <a:t> link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283364" y="5469031"/>
            <a:ext cx="8406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JVM is based on making </a:t>
            </a:r>
            <a:r>
              <a:rPr lang="en-US" i="1" dirty="0" smtClean="0"/>
              <a:t>optimistic</a:t>
            </a:r>
            <a:r>
              <a:rPr lang="en-US" dirty="0" smtClean="0"/>
              <a:t> </a:t>
            </a:r>
            <a:r>
              <a:rPr lang="en-US" i="1" dirty="0" smtClean="0"/>
              <a:t>assumptions</a:t>
            </a:r>
            <a:r>
              <a:rPr lang="en-US" dirty="0" smtClean="0"/>
              <a:t> and adding traps when these </a:t>
            </a:r>
          </a:p>
          <a:p>
            <a:r>
              <a:rPr lang="en-US" dirty="0"/>
              <a:t>a</a:t>
            </a:r>
            <a:r>
              <a:rPr lang="en-US" dirty="0" smtClean="0"/>
              <a:t>ssumptions are not met (“adaptive runtime”). Heuristics show that most call sites only </a:t>
            </a:r>
          </a:p>
          <a:p>
            <a:r>
              <a:rPr lang="en-US" dirty="0" smtClean="0"/>
              <a:t>ever observe a single class (“monomorphic”). These same heuristics also show that </a:t>
            </a:r>
          </a:p>
          <a:p>
            <a:r>
              <a:rPr lang="en-US" dirty="0" smtClean="0"/>
              <a:t>non-monomorphic call sites often observe many types (“</a:t>
            </a:r>
            <a:r>
              <a:rPr lang="en-US" dirty="0" err="1" smtClean="0"/>
              <a:t>megamorphic</a:t>
            </a:r>
            <a:r>
              <a:rPr lang="en-US" dirty="0" smtClean="0"/>
              <a:t>”). </a:t>
            </a:r>
            <a:endParaRPr lang="en-US" dirty="0"/>
          </a:p>
        </p:txBody>
      </p:sp>
      <p:sp>
        <p:nvSpPr>
          <p:cNvPr id="8" name="Line Callout 2 (Accent Bar) 7"/>
          <p:cNvSpPr/>
          <p:nvPr/>
        </p:nvSpPr>
        <p:spPr>
          <a:xfrm>
            <a:off x="6444208" y="4005064"/>
            <a:ext cx="2448272" cy="71833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977"/>
              <a:gd name="adj6" fmla="val -82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The JVM </a:t>
            </a:r>
            <a:r>
              <a:rPr lang="de-DE" dirty="0" err="1" smtClean="0">
                <a:solidFill>
                  <a:schemeClr val="tx1"/>
                </a:solidFill>
              </a:rPr>
              <a:t>has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created</a:t>
            </a:r>
            <a:r>
              <a:rPr lang="de-DE" dirty="0" smtClean="0">
                <a:solidFill>
                  <a:schemeClr val="tx1"/>
                </a:solidFill>
              </a:rPr>
              <a:t> a </a:t>
            </a:r>
            <a:r>
              <a:rPr lang="de-DE" dirty="0" err="1" smtClean="0">
                <a:solidFill>
                  <a:schemeClr val="tx1"/>
                </a:solidFill>
              </a:rPr>
              <a:t>profile</a:t>
            </a:r>
            <a:r>
              <a:rPr lang="de-DE" dirty="0" smtClean="0">
                <a:solidFill>
                  <a:schemeClr val="tx1"/>
                </a:solidFill>
              </a:rPr>
              <a:t> for </a:t>
            </a:r>
            <a:r>
              <a:rPr lang="de-DE" dirty="0" err="1" smtClean="0">
                <a:solidFill>
                  <a:schemeClr val="tx1"/>
                </a:solidFill>
              </a:rPr>
              <a:t>this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call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site</a:t>
            </a:r>
            <a:r>
              <a:rPr lang="de-DE" dirty="0" smtClean="0">
                <a:solidFill>
                  <a:schemeClr val="tx1"/>
                </a:solidFill>
              </a:rPr>
              <a:t>. </a:t>
            </a:r>
            <a:r>
              <a:rPr lang="de-DE" dirty="0" err="1" smtClean="0">
                <a:solidFill>
                  <a:schemeClr val="tx1"/>
                </a:solidFill>
              </a:rPr>
              <a:t>It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now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optimisitc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about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what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instances</a:t>
            </a:r>
            <a:r>
              <a:rPr lang="nb-NO" dirty="0" smtClean="0">
                <a:solidFill>
                  <a:schemeClr val="tx1"/>
                </a:solidFill>
              </a:rPr>
              <a:t> it </a:t>
            </a:r>
            <a:r>
              <a:rPr lang="nb-NO" dirty="0" err="1" smtClean="0">
                <a:solidFill>
                  <a:schemeClr val="tx1"/>
                </a:solidFill>
              </a:rPr>
              <a:t>will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observe</a:t>
            </a:r>
            <a:r>
              <a:rPr lang="nb-NO" dirty="0" smtClean="0">
                <a:solidFill>
                  <a:schemeClr val="tx1"/>
                </a:solidFill>
              </a:rPr>
              <a:t>.</a:t>
            </a:r>
            <a:endParaRPr lang="de-D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-Down Arrow 3"/>
          <p:cNvSpPr/>
          <p:nvPr/>
        </p:nvSpPr>
        <p:spPr>
          <a:xfrm rot="5400000">
            <a:off x="4283968" y="-2979712"/>
            <a:ext cx="432048" cy="77768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752586" y="1412776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monomorphic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2855880" y="1412776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bimorphic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4718088" y="1412776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polymorphic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6691995" y="1412776"/>
            <a:ext cx="14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megamorphic</a:t>
            </a:r>
            <a:endParaRPr lang="nb-NO" dirty="0"/>
          </a:p>
        </p:txBody>
      </p:sp>
      <p:sp>
        <p:nvSpPr>
          <p:cNvPr id="10" name="Pentagon 9"/>
          <p:cNvSpPr/>
          <p:nvPr/>
        </p:nvSpPr>
        <p:spPr>
          <a:xfrm>
            <a:off x="827584" y="2924943"/>
            <a:ext cx="1800200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direct</a:t>
            </a:r>
            <a:r>
              <a:rPr lang="nb-NO" dirty="0" smtClean="0"/>
              <a:t> link</a:t>
            </a:r>
            <a:endParaRPr lang="nb-NO" dirty="0"/>
          </a:p>
        </p:txBody>
      </p:sp>
      <p:sp>
        <p:nvSpPr>
          <p:cNvPr id="12" name="Pentagon 11"/>
          <p:cNvSpPr/>
          <p:nvPr/>
        </p:nvSpPr>
        <p:spPr>
          <a:xfrm>
            <a:off x="6691995" y="2924943"/>
            <a:ext cx="1800200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v</a:t>
            </a:r>
            <a:r>
              <a:rPr lang="nb-NO" dirty="0" err="1" smtClean="0"/>
              <a:t>table</a:t>
            </a:r>
            <a:endParaRPr lang="nb-NO" dirty="0" smtClean="0"/>
          </a:p>
          <a:p>
            <a:pPr algn="ctr"/>
            <a:r>
              <a:rPr lang="nb-NO" dirty="0" err="1" smtClean="0"/>
              <a:t>lookup</a:t>
            </a:r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809018" y="4005063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(</a:t>
            </a:r>
            <a:r>
              <a:rPr lang="nb-NO" dirty="0" err="1" smtClean="0"/>
              <a:t>about</a:t>
            </a:r>
            <a:r>
              <a:rPr lang="nb-NO" dirty="0" smtClean="0"/>
              <a:t> 90%)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661248"/>
            <a:ext cx="8182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call site’s profile is generated at runtime and it is adapted after collecting sufficient</a:t>
            </a:r>
          </a:p>
          <a:p>
            <a:r>
              <a:rPr lang="en-US" dirty="0" smtClean="0"/>
              <a:t>information. In general, the JVM tries to be optimistic and becomes more pessimistic </a:t>
            </a:r>
          </a:p>
          <a:p>
            <a:r>
              <a:rPr lang="en-US" dirty="0"/>
              <a:t>o</a:t>
            </a:r>
            <a:r>
              <a:rPr lang="en-US" dirty="0" smtClean="0"/>
              <a:t>nce it must. This is an adaptive approach, native programs cannot do this.</a:t>
            </a:r>
            <a:endParaRPr lang="en-US" dirty="0"/>
          </a:p>
        </p:txBody>
      </p:sp>
      <p:sp>
        <p:nvSpPr>
          <p:cNvPr id="16" name="U-Turn Arrow 15"/>
          <p:cNvSpPr/>
          <p:nvPr/>
        </p:nvSpPr>
        <p:spPr>
          <a:xfrm rot="10800000">
            <a:off x="1331640" y="4437111"/>
            <a:ext cx="6048672" cy="720080"/>
          </a:xfrm>
          <a:prstGeom prst="uturnArrow">
            <a:avLst/>
          </a:prstGeom>
          <a:solidFill>
            <a:srgbClr val="6C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9316" y="4559694"/>
            <a:ext cx="136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optimization</a:t>
            </a:r>
            <a:endParaRPr lang="nb-NO" dirty="0"/>
          </a:p>
        </p:txBody>
      </p:sp>
      <p:sp>
        <p:nvSpPr>
          <p:cNvPr id="19" name="TextBox 18"/>
          <p:cNvSpPr txBox="1"/>
          <p:nvPr/>
        </p:nvSpPr>
        <p:spPr>
          <a:xfrm>
            <a:off x="3555403" y="2267580"/>
            <a:ext cx="16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deoptimization</a:t>
            </a:r>
            <a:endParaRPr lang="nb-NO" dirty="0"/>
          </a:p>
        </p:txBody>
      </p:sp>
      <p:sp>
        <p:nvSpPr>
          <p:cNvPr id="2" name="Left Brace 1"/>
          <p:cNvSpPr/>
          <p:nvPr/>
        </p:nvSpPr>
        <p:spPr>
          <a:xfrm>
            <a:off x="4644008" y="2921258"/>
            <a:ext cx="198460" cy="100811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ight Brace 2"/>
          <p:cNvSpPr/>
          <p:nvPr/>
        </p:nvSpPr>
        <p:spPr>
          <a:xfrm>
            <a:off x="6316045" y="2928631"/>
            <a:ext cx="265351" cy="100073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4770460" y="3235348"/>
            <a:ext cx="170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of rumors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>
            <a:off x="2749119" y="2921258"/>
            <a:ext cx="1800200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c</a:t>
            </a:r>
            <a:r>
              <a:rPr lang="nb-NO" dirty="0" err="1" smtClean="0"/>
              <a:t>onditional</a:t>
            </a:r>
            <a:endParaRPr lang="nb-NO" dirty="0" smtClean="0"/>
          </a:p>
          <a:p>
            <a:pPr algn="ctr"/>
            <a:r>
              <a:rPr lang="de-DE" dirty="0" err="1" smtClean="0"/>
              <a:t>direct</a:t>
            </a:r>
            <a:r>
              <a:rPr lang="de-DE" dirty="0" smtClean="0"/>
              <a:t> link</a:t>
            </a:r>
            <a:endParaRPr lang="nb-NO" dirty="0"/>
          </a:p>
        </p:txBody>
      </p:sp>
      <p:sp>
        <p:nvSpPr>
          <p:cNvPr id="21" name="TextBox 20"/>
          <p:cNvSpPr txBox="1"/>
          <p:nvPr/>
        </p:nvSpPr>
        <p:spPr>
          <a:xfrm>
            <a:off x="2660729" y="4014988"/>
            <a:ext cx="173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(data </a:t>
            </a:r>
            <a:r>
              <a:rPr lang="nb-NO" dirty="0" err="1" smtClean="0"/>
              <a:t>structures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22" name="TextBox 21"/>
          <p:cNvSpPr txBox="1"/>
          <p:nvPr/>
        </p:nvSpPr>
        <p:spPr>
          <a:xfrm>
            <a:off x="6316045" y="4005830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(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i="1" dirty="0" smtClean="0"/>
              <a:t>dominant</a:t>
            </a:r>
            <a:r>
              <a:rPr lang="nb-NO" dirty="0" smtClean="0"/>
              <a:t> targets)</a:t>
            </a:r>
            <a:endParaRPr lang="nb-NO" dirty="0"/>
          </a:p>
        </p:txBody>
      </p:sp>
      <p:sp>
        <p:nvSpPr>
          <p:cNvPr id="23" name="U-Turn Arrow 22"/>
          <p:cNvSpPr/>
          <p:nvPr/>
        </p:nvSpPr>
        <p:spPr>
          <a:xfrm>
            <a:off x="1405162" y="2060848"/>
            <a:ext cx="6048672" cy="720080"/>
          </a:xfrm>
          <a:prstGeom prst="utur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/>
      <p:bldP spid="16" grpId="0" animBg="1"/>
      <p:bldP spid="17" grpId="0"/>
      <p:bldP spid="19" grpId="0"/>
      <p:bldP spid="2" grpId="0" animBg="1"/>
      <p:bldP spid="3" grpId="0" animBg="1"/>
      <p:bldP spid="9" grpId="0"/>
      <p:bldP spid="20" grpId="0" animBg="1"/>
      <p:bldP spid="21" grpId="0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4079</Words>
  <Application>Microsoft Office PowerPoint</Application>
  <PresentationFormat>On-screen Show (4:3)</PresentationFormat>
  <Paragraphs>679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Courier New</vt:lpstr>
      <vt:lpstr>Office Theme</vt:lpstr>
      <vt:lpstr>An introduction to  JVM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Runtime code generation for the JVM</dc:title>
  <dc:creator>Rafael Winterhalter</dc:creator>
  <cp:lastModifiedBy>Rafael Mario Winterhalter</cp:lastModifiedBy>
  <cp:revision>455</cp:revision>
  <dcterms:created xsi:type="dcterms:W3CDTF">2014-07-24T10:22:26Z</dcterms:created>
  <dcterms:modified xsi:type="dcterms:W3CDTF">2015-04-23T06:27:44Z</dcterms:modified>
</cp:coreProperties>
</file>