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63" r:id="rId4"/>
    <p:sldId id="258" r:id="rId5"/>
    <p:sldId id="274" r:id="rId6"/>
    <p:sldId id="277" r:id="rId7"/>
    <p:sldId id="275" r:id="rId8"/>
    <p:sldId id="267" r:id="rId9"/>
    <p:sldId id="279" r:id="rId10"/>
    <p:sldId id="282" r:id="rId11"/>
    <p:sldId id="283" r:id="rId12"/>
    <p:sldId id="284" r:id="rId13"/>
    <p:sldId id="285" r:id="rId14"/>
    <p:sldId id="286" r:id="rId15"/>
    <p:sldId id="297" r:id="rId16"/>
    <p:sldId id="287" r:id="rId17"/>
    <p:sldId id="289" r:id="rId18"/>
    <p:sldId id="291" r:id="rId19"/>
    <p:sldId id="293" r:id="rId20"/>
    <p:sldId id="296" r:id="rId21"/>
    <p:sldId id="298" r:id="rId22"/>
    <p:sldId id="302" r:id="rId23"/>
    <p:sldId id="301" r:id="rId24"/>
    <p:sldId id="299" r:id="rId25"/>
    <p:sldId id="288" r:id="rId26"/>
    <p:sldId id="300" r:id="rId2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8219"/>
    <a:srgbClr val="CCCC00"/>
    <a:srgbClr val="6C9200"/>
    <a:srgbClr val="C76309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870" y="3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E3B34-DD76-4672-A4CC-A108DD145102}" type="datetimeFigureOut">
              <a:rPr lang="nb-NO" smtClean="0"/>
              <a:t>09.09.2015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F812A-813C-4AD6-8015-D99886B61C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93963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3E9F2-7C25-4DF9-A32E-C154634EE0DD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66293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F812A-813C-4AD6-8015-D99886B61C5F}" type="slidenum">
              <a:rPr lang="nb-NO" smtClean="0"/>
              <a:t>14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46465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F812A-813C-4AD6-8015-D99886B61C5F}" type="slidenum">
              <a:rPr lang="nb-NO" smtClean="0"/>
              <a:t>15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4646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37C-9C46-4173-8FB4-429E779EC7B9}" type="datetimeFigureOut">
              <a:rPr lang="nb-NO" smtClean="0"/>
              <a:t>09.09.2015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0047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37C-9C46-4173-8FB4-429E779EC7B9}" type="datetimeFigureOut">
              <a:rPr lang="nb-NO" smtClean="0"/>
              <a:t>09.09.2015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1989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37C-9C46-4173-8FB4-429E779EC7B9}" type="datetimeFigureOut">
              <a:rPr lang="nb-NO" smtClean="0"/>
              <a:t>09.09.2015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4280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37C-9C46-4173-8FB4-429E779EC7B9}" type="datetimeFigureOut">
              <a:rPr lang="nb-NO" smtClean="0"/>
              <a:t>09.09.2015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9826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37C-9C46-4173-8FB4-429E779EC7B9}" type="datetimeFigureOut">
              <a:rPr lang="nb-NO" smtClean="0"/>
              <a:t>09.09.2015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01728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37C-9C46-4173-8FB4-429E779EC7B9}" type="datetimeFigureOut">
              <a:rPr lang="nb-NO" smtClean="0"/>
              <a:t>09.09.2015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96632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37C-9C46-4173-8FB4-429E779EC7B9}" type="datetimeFigureOut">
              <a:rPr lang="nb-NO" smtClean="0"/>
              <a:t>09.09.2015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01816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37C-9C46-4173-8FB4-429E779EC7B9}" type="datetimeFigureOut">
              <a:rPr lang="nb-NO" smtClean="0"/>
              <a:t>09.09.2015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60580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37C-9C46-4173-8FB4-429E779EC7B9}" type="datetimeFigureOut">
              <a:rPr lang="nb-NO" smtClean="0"/>
              <a:t>09.09.2015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36789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37C-9C46-4173-8FB4-429E779EC7B9}" type="datetimeFigureOut">
              <a:rPr lang="nb-NO" smtClean="0"/>
              <a:t>09.09.2015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922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2437C-9C46-4173-8FB4-429E779EC7B9}" type="datetimeFigureOut">
              <a:rPr lang="nb-NO" smtClean="0"/>
              <a:t>09.09.2015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8828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2437C-9C46-4173-8FB4-429E779EC7B9}" type="datetimeFigureOut">
              <a:rPr lang="nb-NO" smtClean="0"/>
              <a:t>09.09.2015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5035D-86EA-44B1-9EBB-A97D66D73A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676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5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gif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11" Type="http://schemas.openxmlformats.org/officeDocument/2006/relationships/image" Target="../media/image17.png"/><Relationship Id="rId5" Type="http://schemas.openxmlformats.org/officeDocument/2006/relationships/image" Target="../media/image11.jpeg"/><Relationship Id="rId10" Type="http://schemas.openxmlformats.org/officeDocument/2006/relationships/image" Target="../media/image16.png"/><Relationship Id="rId4" Type="http://schemas.openxmlformats.org/officeDocument/2006/relationships/image" Target="../media/image10.jpeg"/><Relationship Id="rId9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5800" y="2535039"/>
            <a:ext cx="8134672" cy="1470025"/>
          </a:xfrm>
        </p:spPr>
        <p:txBody>
          <a:bodyPr>
            <a:noAutofit/>
          </a:bodyPr>
          <a:lstStyle/>
          <a:p>
            <a:r>
              <a:rPr lang="en-US" sz="5400" dirty="0" smtClean="0"/>
              <a:t>Making Java more dynamic:</a:t>
            </a:r>
            <a:br>
              <a:rPr lang="en-US" sz="5400" dirty="0" smtClean="0"/>
            </a:br>
            <a:r>
              <a:rPr lang="en-US" sz="5400" dirty="0" smtClean="0"/>
              <a:t>runtime code generation </a:t>
            </a:r>
            <a:br>
              <a:rPr lang="en-US" sz="5400" dirty="0" smtClean="0"/>
            </a:br>
            <a:r>
              <a:rPr lang="en-US" sz="5400" dirty="0" smtClean="0"/>
              <a:t>for the JVM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07284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-324544" y="1607635"/>
            <a:ext cx="2088232" cy="255295"/>
          </a:xfrm>
          <a:prstGeom prst="rect">
            <a:avLst/>
          </a:prstGeom>
          <a:solidFill>
            <a:schemeClr val="accent3">
              <a:lumMod val="7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5" name="Rectangle 34"/>
          <p:cNvSpPr/>
          <p:nvPr/>
        </p:nvSpPr>
        <p:spPr>
          <a:xfrm>
            <a:off x="1763688" y="1607635"/>
            <a:ext cx="2796362" cy="255295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6" name="Rectangle 35"/>
          <p:cNvSpPr/>
          <p:nvPr/>
        </p:nvSpPr>
        <p:spPr>
          <a:xfrm>
            <a:off x="4560049" y="1607634"/>
            <a:ext cx="4764477" cy="8239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4" name="Rectangle 33"/>
          <p:cNvSpPr/>
          <p:nvPr/>
        </p:nvSpPr>
        <p:spPr>
          <a:xfrm>
            <a:off x="4560050" y="2431612"/>
            <a:ext cx="4764477" cy="255295"/>
          </a:xfrm>
          <a:prstGeom prst="rect">
            <a:avLst/>
          </a:prstGeom>
          <a:solidFill>
            <a:schemeClr val="accent3">
              <a:lumMod val="7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Rectangle 7"/>
          <p:cNvSpPr/>
          <p:nvPr/>
        </p:nvSpPr>
        <p:spPr>
          <a:xfrm>
            <a:off x="525418" y="1273617"/>
            <a:ext cx="23903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8000FF"/>
                </a:solidFill>
                <a:effectLst/>
                <a:latin typeface="Courier New"/>
              </a:rPr>
              <a:t>int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foo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/>
              </a:rPr>
              <a:t>()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/>
              </a:rPr>
              <a:t>{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FF"/>
                </a:solidFill>
                <a:effectLst/>
                <a:latin typeface="Courier New"/>
              </a:rPr>
              <a:t>return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en-US" dirty="0" smtClean="0">
                <a:solidFill>
                  <a:srgbClr val="FF8000"/>
                </a:solidFill>
                <a:effectLst/>
                <a:latin typeface="Courier New"/>
              </a:rPr>
              <a:t>1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/>
              </a:rPr>
              <a:t>+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en-US" dirty="0" smtClean="0">
                <a:solidFill>
                  <a:srgbClr val="FF8000"/>
                </a:solidFill>
                <a:effectLst/>
                <a:latin typeface="Courier New"/>
              </a:rPr>
              <a:t>2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/>
              </a:rPr>
              <a:t>;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en-US" b="1" dirty="0" smtClean="0">
                <a:solidFill>
                  <a:srgbClr val="000080"/>
                </a:solidFill>
                <a:effectLst/>
                <a:latin typeface="Courier New"/>
              </a:rPr>
              <a:t>}</a:t>
            </a:r>
            <a:endParaRPr lang="en-US" dirty="0">
              <a:effectLst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92079" y="1550616"/>
            <a:ext cx="128753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effectLst/>
                <a:latin typeface="Courier New"/>
              </a:rPr>
              <a:t>ICONST_1</a:t>
            </a:r>
          </a:p>
          <a:p>
            <a:r>
              <a:rPr lang="en-US" b="1" dirty="0" smtClean="0">
                <a:solidFill>
                  <a:srgbClr val="0000FF"/>
                </a:solidFill>
                <a:effectLst/>
                <a:latin typeface="Courier New"/>
              </a:rPr>
              <a:t>ICONST_2</a:t>
            </a:r>
          </a:p>
          <a:p>
            <a:r>
              <a:rPr lang="en-US" b="1" dirty="0" smtClean="0">
                <a:solidFill>
                  <a:srgbClr val="0000FF"/>
                </a:solidFill>
                <a:latin typeface="Courier New"/>
              </a:rPr>
              <a:t>IADD</a:t>
            </a:r>
          </a:p>
          <a:p>
            <a:endParaRPr lang="nb-NO" dirty="0"/>
          </a:p>
        </p:txBody>
      </p:sp>
      <p:sp>
        <p:nvSpPr>
          <p:cNvPr id="12" name="Right Arrow 11"/>
          <p:cNvSpPr/>
          <p:nvPr/>
        </p:nvSpPr>
        <p:spPr>
          <a:xfrm>
            <a:off x="5033488" y="1663274"/>
            <a:ext cx="216024" cy="144016"/>
          </a:xfrm>
          <a:prstGeom prst="rightArrow">
            <a:avLst/>
          </a:prstGeom>
          <a:solidFill>
            <a:schemeClr val="accent3"/>
          </a:solidFill>
          <a:ln>
            <a:solidFill>
              <a:srgbClr val="85A6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ight Arrow 12"/>
          <p:cNvSpPr/>
          <p:nvPr/>
        </p:nvSpPr>
        <p:spPr>
          <a:xfrm>
            <a:off x="5033488" y="1917187"/>
            <a:ext cx="216024" cy="144016"/>
          </a:xfrm>
          <a:prstGeom prst="rightArrow">
            <a:avLst/>
          </a:prstGeom>
          <a:solidFill>
            <a:schemeClr val="accent3"/>
          </a:solidFill>
          <a:ln>
            <a:solidFill>
              <a:srgbClr val="85A6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Right Arrow 13"/>
          <p:cNvSpPr/>
          <p:nvPr/>
        </p:nvSpPr>
        <p:spPr>
          <a:xfrm>
            <a:off x="5033488" y="2196947"/>
            <a:ext cx="216024" cy="144016"/>
          </a:xfrm>
          <a:prstGeom prst="rightArrow">
            <a:avLst/>
          </a:prstGeom>
          <a:solidFill>
            <a:schemeClr val="accent3"/>
          </a:solidFill>
          <a:ln>
            <a:solidFill>
              <a:srgbClr val="85A6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TextBox 16"/>
          <p:cNvSpPr txBox="1"/>
          <p:nvPr/>
        </p:nvSpPr>
        <p:spPr>
          <a:xfrm>
            <a:off x="4788024" y="4355812"/>
            <a:ext cx="15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smtClean="0"/>
              <a:t>operand stack</a:t>
            </a:r>
            <a:endParaRPr lang="nb-NO" i="1" dirty="0"/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969737"/>
              </p:ext>
            </p:extLst>
          </p:nvPr>
        </p:nvGraphicFramePr>
        <p:xfrm>
          <a:off x="6876256" y="3923764"/>
          <a:ext cx="1755972" cy="731520"/>
        </p:xfrm>
        <a:graphic>
          <a:graphicData uri="http://schemas.openxmlformats.org/drawingml/2006/table">
            <a:tbl>
              <a:tblPr/>
              <a:tblGrid>
                <a:gridCol w="1755972"/>
              </a:tblGrid>
              <a:tr h="351566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566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4" name="Rectangle 23"/>
          <p:cNvSpPr/>
          <p:nvPr/>
        </p:nvSpPr>
        <p:spPr>
          <a:xfrm>
            <a:off x="6876256" y="4293863"/>
            <a:ext cx="32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latin typeface="Courier New"/>
              </a:rPr>
              <a:t>1</a:t>
            </a:r>
            <a:endParaRPr lang="nb-NO" dirty="0"/>
          </a:p>
        </p:txBody>
      </p:sp>
      <p:sp>
        <p:nvSpPr>
          <p:cNvPr id="25" name="Rectangle 24"/>
          <p:cNvSpPr/>
          <p:nvPr/>
        </p:nvSpPr>
        <p:spPr>
          <a:xfrm>
            <a:off x="6876256" y="3924531"/>
            <a:ext cx="32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latin typeface="Courier New"/>
              </a:rPr>
              <a:t>2</a:t>
            </a:r>
            <a:endParaRPr lang="nb-NO" dirty="0"/>
          </a:p>
        </p:txBody>
      </p:sp>
      <p:sp>
        <p:nvSpPr>
          <p:cNvPr id="26" name="Rectangle 25"/>
          <p:cNvSpPr/>
          <p:nvPr/>
        </p:nvSpPr>
        <p:spPr>
          <a:xfrm>
            <a:off x="6876256" y="4293863"/>
            <a:ext cx="32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urier New"/>
              </a:rPr>
              <a:t>1</a:t>
            </a:r>
            <a:endParaRPr lang="nb-NO" dirty="0"/>
          </a:p>
        </p:txBody>
      </p:sp>
      <p:sp>
        <p:nvSpPr>
          <p:cNvPr id="29" name="Rectangle 28"/>
          <p:cNvSpPr/>
          <p:nvPr/>
        </p:nvSpPr>
        <p:spPr>
          <a:xfrm>
            <a:off x="6876256" y="4293863"/>
            <a:ext cx="32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latin typeface="Courier New"/>
              </a:rPr>
              <a:t>3</a:t>
            </a:r>
            <a:endParaRPr lang="nb-NO" dirty="0"/>
          </a:p>
        </p:txBody>
      </p:sp>
      <p:sp>
        <p:nvSpPr>
          <p:cNvPr id="31" name="Rectangle 30"/>
          <p:cNvSpPr/>
          <p:nvPr/>
        </p:nvSpPr>
        <p:spPr>
          <a:xfrm>
            <a:off x="5292079" y="2368349"/>
            <a:ext cx="11496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effectLst/>
                <a:latin typeface="Courier New"/>
              </a:rPr>
              <a:t>IRETURN</a:t>
            </a:r>
          </a:p>
          <a:p>
            <a:endParaRPr lang="nb-NO" dirty="0"/>
          </a:p>
        </p:txBody>
      </p:sp>
      <p:sp>
        <p:nvSpPr>
          <p:cNvPr id="32" name="Right Arrow 31"/>
          <p:cNvSpPr/>
          <p:nvPr/>
        </p:nvSpPr>
        <p:spPr>
          <a:xfrm>
            <a:off x="5033488" y="2460528"/>
            <a:ext cx="216024" cy="144016"/>
          </a:xfrm>
          <a:prstGeom prst="rightArrow">
            <a:avLst/>
          </a:prstGeom>
          <a:solidFill>
            <a:schemeClr val="accent3"/>
          </a:solidFill>
          <a:ln>
            <a:solidFill>
              <a:srgbClr val="85A6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7" name="Rectangle 36"/>
          <p:cNvSpPr/>
          <p:nvPr/>
        </p:nvSpPr>
        <p:spPr>
          <a:xfrm>
            <a:off x="7236296" y="1550616"/>
            <a:ext cx="73609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8000"/>
                </a:solidFill>
                <a:effectLst/>
                <a:latin typeface="Courier New"/>
              </a:rPr>
              <a:t>0x04</a:t>
            </a:r>
          </a:p>
          <a:p>
            <a:r>
              <a:rPr lang="en-US" b="1" dirty="0" smtClean="0">
                <a:solidFill>
                  <a:srgbClr val="FF8000"/>
                </a:solidFill>
                <a:effectLst/>
                <a:latin typeface="Courier New"/>
              </a:rPr>
              <a:t>0x05</a:t>
            </a:r>
            <a:endParaRPr lang="nb-NO" b="1" dirty="0" smtClean="0"/>
          </a:p>
          <a:p>
            <a:r>
              <a:rPr lang="en-US" b="1" dirty="0" smtClean="0">
                <a:solidFill>
                  <a:srgbClr val="FF8000"/>
                </a:solidFill>
                <a:effectLst/>
                <a:latin typeface="Courier New"/>
              </a:rPr>
              <a:t>0x60</a:t>
            </a:r>
            <a:endParaRPr lang="nb-NO" b="1" dirty="0" smtClean="0"/>
          </a:p>
          <a:p>
            <a:r>
              <a:rPr lang="en-US" b="1" dirty="0" smtClean="0">
                <a:solidFill>
                  <a:srgbClr val="FF8000"/>
                </a:solidFill>
                <a:effectLst/>
                <a:latin typeface="Courier New"/>
              </a:rPr>
              <a:t>0xAC</a:t>
            </a:r>
            <a:endParaRPr lang="nb-NO" b="1" dirty="0" smtClean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4572000" y="-99392"/>
            <a:ext cx="0" cy="7200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51520" y="163920"/>
            <a:ext cx="1782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Java source code</a:t>
            </a:r>
            <a:endParaRPr lang="nb-NO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7308304" y="163920"/>
            <a:ext cx="1579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Java byte code</a:t>
            </a:r>
            <a:endParaRPr lang="nb-NO" b="1" dirty="0"/>
          </a:p>
        </p:txBody>
      </p:sp>
    </p:spTree>
    <p:extLst>
      <p:ext uri="{BB962C8B-B14F-4D97-AF65-F5344CB8AC3E}">
        <p14:creationId xmlns:p14="http://schemas.microsoft.com/office/powerpoint/2010/main" val="3245069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5" grpId="0" animBg="1"/>
      <p:bldP spid="36" grpId="0" animBg="1"/>
      <p:bldP spid="34" grpId="0" animBg="1"/>
      <p:bldP spid="9" grpId="0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7" grpId="0"/>
      <p:bldP spid="24" grpId="0"/>
      <p:bldP spid="24" grpId="1"/>
      <p:bldP spid="25" grpId="0"/>
      <p:bldP spid="25" grpId="1"/>
      <p:bldP spid="26" grpId="0"/>
      <p:bldP spid="26" grpId="1"/>
      <p:bldP spid="29" grpId="0"/>
      <p:bldP spid="29" grpId="1"/>
      <p:bldP spid="31" grpId="0"/>
      <p:bldP spid="32" grpId="0" animBg="1"/>
      <p:bldP spid="32" grpId="1" animBg="1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47664" y="1447616"/>
            <a:ext cx="59766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ourier New"/>
              </a:rPr>
              <a:t>MethodVisitor methodVisitor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= ...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methodVisitor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visitInsn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Opcodes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ICONST_1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);</a:t>
            </a: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methodVisitor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visitInsn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Opcodes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ICONST_2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);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methodVisitor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visitInsn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Opcodes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IADD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);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methodVisitor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visitInsn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Opcodes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IRETURN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);</a:t>
            </a:r>
            <a:endParaRPr lang="nb-NO" dirty="0"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4050938"/>
            <a:ext cx="66247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Courier New"/>
              </a:rPr>
              <a:t>MethodNode methodNode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= ...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InsnList insnList = methodNode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instructions;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insnList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add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InsnNode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Opcodes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ICONST_1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));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insnList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add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InsnNode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Opcodes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ICONST_2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));</a:t>
            </a:r>
            <a:endParaRPr lang="nb-NO" dirty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insnList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add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InsnNode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Opcodes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IADD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));</a:t>
            </a:r>
            <a:endParaRPr lang="nb-NO" dirty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insnList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add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InsnNode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Opcodes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IRETURN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));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>
              <a:effectLst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-252536" y="485964"/>
            <a:ext cx="972108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20572" y="4462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ASM / BCEL</a:t>
            </a:r>
            <a:endParaRPr lang="nb-NO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852544" y="44624"/>
            <a:ext cx="99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Javassist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86668" y="446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cglib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80312" y="44624"/>
            <a:ext cx="127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Byte Buddy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rot="16200000">
            <a:off x="426181" y="1970738"/>
            <a:ext cx="1466314" cy="364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v</a:t>
            </a:r>
            <a:r>
              <a:rPr lang="de-DE" dirty="0" smtClean="0"/>
              <a:t>isitor API</a:t>
            </a:r>
            <a:endParaRPr lang="nb-NO" dirty="0"/>
          </a:p>
        </p:txBody>
      </p:sp>
      <p:sp>
        <p:nvSpPr>
          <p:cNvPr id="13" name="Rectangle 12"/>
          <p:cNvSpPr/>
          <p:nvPr/>
        </p:nvSpPr>
        <p:spPr>
          <a:xfrm rot="16200000">
            <a:off x="282176" y="4719848"/>
            <a:ext cx="1754326" cy="364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tree API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60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792088"/>
            <a:ext cx="8229600" cy="594928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Byte code-level API gives full freedom</a:t>
            </a:r>
          </a:p>
          <a:p>
            <a:r>
              <a:rPr lang="en-US" dirty="0" smtClean="0"/>
              <a:t>Requires knowledge of byte code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(stack metaphor, JVM type system)</a:t>
            </a:r>
          </a:p>
          <a:p>
            <a:r>
              <a:rPr lang="en-US" dirty="0" smtClean="0"/>
              <a:t>Requires a lot of manual work </a:t>
            </a:r>
            <a:br>
              <a:rPr lang="en-US" dirty="0" smtClean="0"/>
            </a:br>
            <a:r>
              <a:rPr lang="en-US" dirty="0" smtClean="0"/>
              <a:t>(stack sizes / stack map frames)</a:t>
            </a:r>
            <a:endParaRPr lang="en-US" dirty="0"/>
          </a:p>
          <a:p>
            <a:r>
              <a:rPr lang="en-US" dirty="0"/>
              <a:t>Byte code-level APIs are not type </a:t>
            </a:r>
            <a:r>
              <a:rPr lang="en-US" dirty="0" smtClean="0"/>
              <a:t>safe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</a:t>
            </a:r>
            <a:r>
              <a:rPr lang="en-US" dirty="0" smtClean="0"/>
              <a:t>jeopardy of verifier errors, visitor call order)</a:t>
            </a:r>
          </a:p>
          <a:p>
            <a:r>
              <a:rPr lang="en-US" dirty="0" smtClean="0"/>
              <a:t>Byte code itself is little expressive</a:t>
            </a:r>
          </a:p>
          <a:p>
            <a:r>
              <a:rPr lang="en-US" dirty="0" smtClean="0"/>
              <a:t>Low overhead (visitor APIs)</a:t>
            </a:r>
          </a:p>
          <a:p>
            <a:r>
              <a:rPr lang="en-US" dirty="0" smtClean="0"/>
              <a:t>ASM is currently more popular than BCEL</a:t>
            </a:r>
            <a:br>
              <a:rPr lang="en-US" dirty="0" smtClean="0"/>
            </a:br>
            <a:r>
              <a:rPr lang="en-US" dirty="0" smtClean="0"/>
              <a:t>(used by the </a:t>
            </a:r>
            <a:r>
              <a:rPr lang="en-US" dirty="0" err="1" smtClean="0"/>
              <a:t>OpenJDK</a:t>
            </a:r>
            <a:r>
              <a:rPr lang="en-US" dirty="0" smtClean="0"/>
              <a:t>, considered as public API)</a:t>
            </a:r>
          </a:p>
          <a:p>
            <a:r>
              <a:rPr lang="en-US" dirty="0" smtClean="0"/>
              <a:t>Versioning issues for ASM (especially v3 to v4)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-252536" y="485964"/>
            <a:ext cx="972108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20572" y="4462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ASM / BCEL</a:t>
            </a:r>
            <a:endParaRPr lang="nb-NO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852544" y="44624"/>
            <a:ext cx="99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Javassist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86668" y="446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cglib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80312" y="44624"/>
            <a:ext cx="127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Byte Buddy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875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>
            <a:off x="-252536" y="485964"/>
            <a:ext cx="972108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0572" y="4462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ASM / BCEL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2544" y="44624"/>
            <a:ext cx="99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Javassist</a:t>
            </a:r>
            <a:endParaRPr lang="nb-NO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386668" y="446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cglib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80312" y="44624"/>
            <a:ext cx="127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Byte Buddy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21693" y="980728"/>
            <a:ext cx="23903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8000FF"/>
                </a:solidFill>
                <a:effectLst/>
                <a:latin typeface="Courier New"/>
              </a:rPr>
              <a:t>int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foo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/>
              </a:rPr>
              <a:t>()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/>
              </a:rPr>
              <a:t>{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FF"/>
                </a:solidFill>
                <a:effectLst/>
                <a:latin typeface="Courier New"/>
              </a:rPr>
              <a:t>return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en-US" dirty="0" smtClean="0">
                <a:solidFill>
                  <a:srgbClr val="FF8000"/>
                </a:solidFill>
                <a:effectLst/>
                <a:latin typeface="Courier New"/>
              </a:rPr>
              <a:t>1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/>
              </a:rPr>
              <a:t>+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en-US" dirty="0" smtClean="0">
                <a:solidFill>
                  <a:srgbClr val="FF8000"/>
                </a:solidFill>
                <a:effectLst/>
                <a:latin typeface="Courier New"/>
              </a:rPr>
              <a:t>2</a:t>
            </a:r>
            <a:r>
              <a:rPr lang="en-US" b="1" dirty="0" smtClean="0">
                <a:solidFill>
                  <a:srgbClr val="000080"/>
                </a:solidFill>
                <a:effectLst/>
                <a:latin typeface="Courier New"/>
              </a:rPr>
              <a:t>;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en-US" b="1" dirty="0" smtClean="0">
                <a:solidFill>
                  <a:srgbClr val="000080"/>
                </a:solidFill>
                <a:effectLst/>
                <a:latin typeface="Courier New"/>
              </a:rPr>
              <a:t>}</a:t>
            </a:r>
            <a:endParaRPr lang="en-US" dirty="0">
              <a:effectLst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83568" y="98072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808080"/>
                </a:solidFill>
                <a:latin typeface="Courier New"/>
              </a:rPr>
              <a:t>"</a:t>
            </a:r>
            <a:r>
              <a:rPr lang="en-US" dirty="0" err="1">
                <a:solidFill>
                  <a:srgbClr val="808080"/>
                </a:solidFill>
                <a:latin typeface="Courier New"/>
              </a:rPr>
              <a:t>int</a:t>
            </a:r>
            <a:r>
              <a:rPr lang="en-US" dirty="0">
                <a:solidFill>
                  <a:srgbClr val="808080"/>
                </a:solidFill>
                <a:latin typeface="Courier New"/>
              </a:rPr>
              <a:t> foo() {"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+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dirty="0" smtClean="0">
                <a:solidFill>
                  <a:srgbClr val="808080"/>
                </a:solidFill>
                <a:latin typeface="Courier New"/>
              </a:rPr>
              <a:t>"  return </a:t>
            </a:r>
            <a:r>
              <a:rPr lang="en-US" dirty="0">
                <a:solidFill>
                  <a:srgbClr val="808080"/>
                </a:solidFill>
                <a:latin typeface="Courier New"/>
              </a:rPr>
              <a:t>1 + 2;"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+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dirty="0" smtClean="0">
                <a:solidFill>
                  <a:srgbClr val="808080"/>
                </a:solidFill>
                <a:latin typeface="Courier New"/>
              </a:rPr>
              <a:t>"}"</a:t>
            </a:r>
            <a:endParaRPr lang="en-US" dirty="0">
              <a:effectLst/>
            </a:endParaRPr>
          </a:p>
        </p:txBody>
      </p:sp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427921" y="2276872"/>
            <a:ext cx="8229600" cy="446449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Strings are not typed (“SQL </a:t>
            </a:r>
            <a:r>
              <a:rPr lang="en-US" dirty="0"/>
              <a:t>quandary”)</a:t>
            </a:r>
            <a:endParaRPr lang="en-US" dirty="0" smtClean="0"/>
          </a:p>
          <a:p>
            <a:r>
              <a:rPr lang="en-US" smtClean="0"/>
              <a:t>Specifically: </a:t>
            </a:r>
            <a:r>
              <a:rPr lang="en-US" dirty="0" smtClean="0"/>
              <a:t>Security problems!</a:t>
            </a:r>
          </a:p>
          <a:p>
            <a:r>
              <a:rPr lang="en-US" dirty="0" smtClean="0"/>
              <a:t>Makes debugging difficult</a:t>
            </a:r>
            <a:br>
              <a:rPr lang="en-US" dirty="0" smtClean="0"/>
            </a:br>
            <a:r>
              <a:rPr lang="en-US" dirty="0" smtClean="0"/>
              <a:t>(unlinked source code, exception stack traces)</a:t>
            </a:r>
          </a:p>
          <a:p>
            <a:r>
              <a:rPr lang="en-US" dirty="0" smtClean="0"/>
              <a:t>Bound to Java as a language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Javassist</a:t>
            </a:r>
            <a:r>
              <a:rPr lang="en-US" dirty="0" smtClean="0"/>
              <a:t> compiler lags behind </a:t>
            </a:r>
            <a:r>
              <a:rPr lang="en-US" i="1" dirty="0" err="1" smtClean="0"/>
              <a:t>javac</a:t>
            </a:r>
            <a:endParaRPr lang="en-US" i="1" dirty="0" smtClean="0"/>
          </a:p>
          <a:p>
            <a:r>
              <a:rPr lang="en-US" dirty="0" smtClean="0"/>
              <a:t>Requires special Java source code instructions for realizing cross-cutting concerns</a:t>
            </a:r>
          </a:p>
        </p:txBody>
      </p:sp>
    </p:spTree>
    <p:extLst>
      <p:ext uri="{BB962C8B-B14F-4D97-AF65-F5344CB8AC3E}">
        <p14:creationId xmlns:p14="http://schemas.microsoft.com/office/powerpoint/2010/main" val="438995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638792" y="1568950"/>
            <a:ext cx="10323360" cy="270369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ctangle 11"/>
          <p:cNvSpPr/>
          <p:nvPr/>
        </p:nvSpPr>
        <p:spPr>
          <a:xfrm>
            <a:off x="-660011" y="2392682"/>
            <a:ext cx="10323360" cy="270369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9" name="Rectangle 18"/>
          <p:cNvSpPr/>
          <p:nvPr/>
        </p:nvSpPr>
        <p:spPr>
          <a:xfrm>
            <a:off x="-769700" y="5306148"/>
            <a:ext cx="10323360" cy="28565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0" name="Rectangle 19"/>
          <p:cNvSpPr/>
          <p:nvPr/>
        </p:nvSpPr>
        <p:spPr>
          <a:xfrm>
            <a:off x="-769700" y="5862171"/>
            <a:ext cx="10323360" cy="270369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3" name="Rectangle 22"/>
          <p:cNvSpPr/>
          <p:nvPr/>
        </p:nvSpPr>
        <p:spPr>
          <a:xfrm>
            <a:off x="-808064" y="3192631"/>
            <a:ext cx="10323360" cy="834303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4" name="Rectangle 23"/>
          <p:cNvSpPr/>
          <p:nvPr/>
        </p:nvSpPr>
        <p:spPr>
          <a:xfrm>
            <a:off x="-638792" y="1298581"/>
            <a:ext cx="10323360" cy="270369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5" name="Rectangle 24"/>
          <p:cNvSpPr/>
          <p:nvPr/>
        </p:nvSpPr>
        <p:spPr>
          <a:xfrm>
            <a:off x="-769700" y="5591802"/>
            <a:ext cx="10323360" cy="270369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6" name="Rectangle 25"/>
          <p:cNvSpPr/>
          <p:nvPr/>
        </p:nvSpPr>
        <p:spPr>
          <a:xfrm>
            <a:off x="-769700" y="5035779"/>
            <a:ext cx="10323360" cy="270369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2" name="Rectangle 21"/>
          <p:cNvSpPr/>
          <p:nvPr/>
        </p:nvSpPr>
        <p:spPr>
          <a:xfrm>
            <a:off x="951684" y="692696"/>
            <a:ext cx="8601976" cy="369331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nb-NO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SecuredService </a:t>
            </a:r>
            <a:r>
              <a:rPr lang="nb-NO" b="1" dirty="0">
                <a:solidFill>
                  <a:srgbClr val="0000FF"/>
                </a:solidFill>
                <a:latin typeface="Courier New"/>
              </a:rPr>
              <a:t>extends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Service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chemeClr val="accent1"/>
                </a:solidFill>
                <a:latin typeface="Courier New"/>
              </a:rPr>
              <a:t>@Override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8000FF"/>
                </a:solidFill>
                <a:latin typeface="Courier New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deleteEverything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  methodInterceptor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intercept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this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,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    Service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getDeclaredMethod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"deleteEverything"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),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Object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[</a:t>
            </a:r>
            <a:r>
              <a:rPr lang="nb-NO" dirty="0">
                <a:solidFill>
                  <a:srgbClr val="FF8000"/>
                </a:solidFill>
                <a:latin typeface="Courier New"/>
              </a:rPr>
              <a:t>0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],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$MethodProxy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());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$MethodProxy </a:t>
            </a:r>
            <a:r>
              <a:rPr lang="nb-NO" b="1" dirty="0">
                <a:solidFill>
                  <a:srgbClr val="0000FF"/>
                </a:solidFill>
                <a:latin typeface="Courier New"/>
              </a:rPr>
              <a:t>implements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MethodProxy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nb-NO" dirty="0" smtClean="0">
                <a:solidFill>
                  <a:srgbClr val="008000"/>
                </a:solidFill>
                <a:latin typeface="Courier New"/>
              </a:rPr>
              <a:t>// </a:t>
            </a:r>
            <a:r>
              <a:rPr lang="nb-NO" dirty="0">
                <a:solidFill>
                  <a:srgbClr val="008000"/>
                </a:solidFill>
                <a:latin typeface="Courier New"/>
              </a:rPr>
              <a:t>inner class semantics, can call super </a:t>
            </a:r>
            <a:endParaRPr lang="nb-NO" dirty="0" smtClean="0">
              <a:solidFill>
                <a:srgbClr val="008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8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8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  <a:endParaRPr lang="nb-NO" dirty="0">
              <a:effectLst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-252536" y="485964"/>
            <a:ext cx="972108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0572" y="4462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ASM / BCEL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2544" y="44624"/>
            <a:ext cx="99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Javassist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86668" y="446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cglib</a:t>
            </a:r>
            <a:endParaRPr lang="nb-NO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7380312" y="44624"/>
            <a:ext cx="127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Byte Buddy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50184" y="694200"/>
            <a:ext cx="7490002" cy="258532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nb-NO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SecuredService </a:t>
            </a:r>
            <a:r>
              <a:rPr lang="nb-NO" b="1" dirty="0">
                <a:solidFill>
                  <a:srgbClr val="0000FF"/>
                </a:solidFill>
                <a:latin typeface="Courier New"/>
              </a:rPr>
              <a:t>extends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Service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chemeClr val="accent1"/>
                </a:solidFill>
                <a:latin typeface="Courier New"/>
              </a:rPr>
              <a:t> @</a:t>
            </a:r>
            <a:r>
              <a:rPr lang="nb-NO" dirty="0">
                <a:solidFill>
                  <a:schemeClr val="accent1"/>
                </a:solidFill>
                <a:latin typeface="Courier New"/>
              </a:rPr>
              <a:t>Override </a:t>
            </a:r>
            <a:endParaRPr lang="nb-NO" dirty="0" smtClean="0">
              <a:solidFill>
                <a:schemeClr val="accent1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8000FF"/>
                </a:solidFill>
                <a:latin typeface="Courier New"/>
              </a:rPr>
              <a:t>void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deleteEverything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{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 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/>
              </a:rPr>
              <a:t>if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(!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"ADMIN"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equals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UserHolder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user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throw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IllegalStateException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"Wrong user"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);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super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deleteEverything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();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  <a:endParaRPr lang="nb-NO" dirty="0">
              <a:effectLst/>
            </a:endParaRPr>
          </a:p>
        </p:txBody>
      </p:sp>
      <p:sp>
        <p:nvSpPr>
          <p:cNvPr id="11" name="U-Turn Arrow 10"/>
          <p:cNvSpPr/>
          <p:nvPr/>
        </p:nvSpPr>
        <p:spPr>
          <a:xfrm rot="5400000" flipV="1">
            <a:off x="-1313402" y="2810895"/>
            <a:ext cx="3761776" cy="802164"/>
          </a:xfrm>
          <a:prstGeom prst="utur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5400000">
            <a:off x="-392713" y="2932207"/>
            <a:ext cx="192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</a:t>
            </a:r>
            <a:r>
              <a:rPr lang="en-US" dirty="0" smtClean="0"/>
              <a:t>eneric delegation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50184" y="4710043"/>
            <a:ext cx="735312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>
                <a:solidFill>
                  <a:srgbClr val="8000FF"/>
                </a:solidFill>
                <a:latin typeface="Courier New"/>
              </a:rPr>
              <a:t>interface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MethodInterceptor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Object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intercept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Object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object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,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                 Method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method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,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                 Object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[]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arguments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,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                 MethodProxy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proxy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throws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Throwable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  <a:endParaRPr lang="nb-NO" dirty="0">
              <a:effectLst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-769700" y="6132539"/>
            <a:ext cx="10323360" cy="270369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5292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2" grpId="0" animBg="1"/>
      <p:bldP spid="12" grpId="1" animBg="1"/>
      <p:bldP spid="19" grpId="0" animBg="1"/>
      <p:bldP spid="19" grpId="1" animBg="1"/>
      <p:bldP spid="20" grpId="0" animBg="1"/>
      <p:bldP spid="20" grpId="1" animBg="1"/>
      <p:bldP spid="23" grpId="0" animBg="1"/>
      <p:bldP spid="23" grpId="1" animBg="1"/>
      <p:bldP spid="24" grpId="0" animBg="1"/>
      <p:bldP spid="25" grpId="0" animBg="1"/>
      <p:bldP spid="25" grpId="1" animBg="1"/>
      <p:bldP spid="26" grpId="0" animBg="1"/>
      <p:bldP spid="26" grpId="1" animBg="1"/>
      <p:bldP spid="22" grpId="0"/>
      <p:bldP spid="9" grpId="0"/>
      <p:bldP spid="11" grpId="0" animBg="1"/>
      <p:bldP spid="13" grpId="0"/>
      <p:bldP spid="7" grpId="0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>
            <a:off x="-252536" y="485964"/>
            <a:ext cx="972108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0572" y="4462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ASM / BCEL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2544" y="44624"/>
            <a:ext cx="99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Javassist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86668" y="446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cglib</a:t>
            </a:r>
            <a:endParaRPr lang="nb-NO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7380312" y="44624"/>
            <a:ext cx="127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Byte Buddy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792088"/>
            <a:ext cx="8229600" cy="5949280"/>
          </a:xfrm>
        </p:spPr>
        <p:txBody>
          <a:bodyPr>
            <a:normAutofit/>
          </a:bodyPr>
          <a:lstStyle/>
          <a:p>
            <a:r>
              <a:rPr lang="en-US" dirty="0" smtClean="0"/>
              <a:t>Discards all available type information</a:t>
            </a:r>
          </a:p>
          <a:p>
            <a:r>
              <a:rPr lang="en-US" dirty="0" smtClean="0"/>
              <a:t>JIT compiler struggles with </a:t>
            </a:r>
            <a:r>
              <a:rPr lang="en-US" i="1" dirty="0" smtClean="0"/>
              <a:t>two-way-boxing</a:t>
            </a:r>
            <a:br>
              <a:rPr lang="en-US" i="1" dirty="0" smtClean="0"/>
            </a:br>
            <a:r>
              <a:rPr lang="en-US" dirty="0" smtClean="0"/>
              <a:t>(check out JIT-watch for evidence)</a:t>
            </a:r>
          </a:p>
          <a:p>
            <a:r>
              <a:rPr lang="en-US" dirty="0" smtClean="0"/>
              <a:t>Interface dependency of intercepted classes</a:t>
            </a:r>
          </a:p>
          <a:p>
            <a:r>
              <a:rPr lang="en-US" dirty="0"/>
              <a:t>D</a:t>
            </a:r>
            <a:r>
              <a:rPr lang="en-US" dirty="0" smtClean="0"/>
              <a:t>elegation requires explicit class initialization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(breaks build-time usage / class serialization)</a:t>
            </a:r>
          </a:p>
          <a:p>
            <a:r>
              <a:rPr lang="en-US" dirty="0" smtClean="0"/>
              <a:t>Subclass instrumentation only</a:t>
            </a:r>
            <a:br>
              <a:rPr lang="en-US" dirty="0" smtClean="0"/>
            </a:br>
            <a:r>
              <a:rPr lang="en-US" dirty="0" smtClean="0"/>
              <a:t>(breaks annotation APIs / class identity)</a:t>
            </a:r>
          </a:p>
          <a:p>
            <a:r>
              <a:rPr lang="en-US" dirty="0" smtClean="0"/>
              <a:t>“Feature complete” / little development</a:t>
            </a:r>
          </a:p>
          <a:p>
            <a:r>
              <a:rPr lang="en-US" dirty="0" smtClean="0"/>
              <a:t>Little intuitive user-API</a:t>
            </a:r>
          </a:p>
        </p:txBody>
      </p:sp>
    </p:spTree>
    <p:extLst>
      <p:ext uri="{BB962C8B-B14F-4D97-AF65-F5344CB8AC3E}">
        <p14:creationId xmlns:p14="http://schemas.microsoft.com/office/powerpoint/2010/main" val="319834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684584" y="1131260"/>
            <a:ext cx="10323360" cy="29162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Rectangle 9"/>
          <p:cNvSpPr/>
          <p:nvPr/>
        </p:nvSpPr>
        <p:spPr>
          <a:xfrm>
            <a:off x="-684584" y="1422888"/>
            <a:ext cx="10323360" cy="273136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ctangle 10"/>
          <p:cNvSpPr/>
          <p:nvPr/>
        </p:nvSpPr>
        <p:spPr>
          <a:xfrm>
            <a:off x="-684584" y="1696024"/>
            <a:ext cx="10323360" cy="27779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ctangle 11"/>
          <p:cNvSpPr/>
          <p:nvPr/>
        </p:nvSpPr>
        <p:spPr>
          <a:xfrm>
            <a:off x="-684584" y="1973816"/>
            <a:ext cx="10323360" cy="27779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ctangle 12"/>
          <p:cNvSpPr/>
          <p:nvPr/>
        </p:nvSpPr>
        <p:spPr>
          <a:xfrm>
            <a:off x="-684584" y="2251608"/>
            <a:ext cx="10323360" cy="25464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9" name="Rectangle 18"/>
          <p:cNvSpPr/>
          <p:nvPr/>
        </p:nvSpPr>
        <p:spPr>
          <a:xfrm>
            <a:off x="-684584" y="2506252"/>
            <a:ext cx="10323360" cy="54401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0" name="Rectangle 19"/>
          <p:cNvSpPr/>
          <p:nvPr/>
        </p:nvSpPr>
        <p:spPr>
          <a:xfrm>
            <a:off x="-684584" y="3050262"/>
            <a:ext cx="10323360" cy="30094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14" name="Straight Connector 13"/>
          <p:cNvCxnSpPr/>
          <p:nvPr/>
        </p:nvCxnSpPr>
        <p:spPr>
          <a:xfrm>
            <a:off x="-252536" y="485964"/>
            <a:ext cx="972108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0572" y="4462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ASM / BCEL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2544" y="44624"/>
            <a:ext cx="99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Javassist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86668" y="446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cglib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80312" y="44624"/>
            <a:ext cx="127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Byte Buddy</a:t>
            </a:r>
            <a:endParaRPr lang="nb-NO" b="1" dirty="0"/>
          </a:p>
        </p:txBody>
      </p:sp>
      <p:sp>
        <p:nvSpPr>
          <p:cNvPr id="3" name="Rectangle 2"/>
          <p:cNvSpPr/>
          <p:nvPr/>
        </p:nvSpPr>
        <p:spPr>
          <a:xfrm>
            <a:off x="1284668" y="1092800"/>
            <a:ext cx="67437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>
                <a:solidFill>
                  <a:srgbClr val="000000"/>
                </a:solidFill>
                <a:latin typeface="Courier New"/>
              </a:rPr>
              <a:t>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&lt;?&gt;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dynamicType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ByteBuddy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subclass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Object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  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method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named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"toString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</a:t>
            </a:r>
          </a:p>
          <a:p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  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intercept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value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"Hello World!"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make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load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getClassLoader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(),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      ClassLoadingStrategy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Default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WRAPPER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getLoaded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endParaRPr lang="nb-NO" dirty="0">
              <a:solidFill>
                <a:srgbClr val="000000"/>
              </a:solidFill>
              <a:latin typeface="Courier New"/>
            </a:endParaRPr>
          </a:p>
          <a:p>
            <a:endParaRPr lang="nb-NO" i="1" dirty="0" smtClean="0">
              <a:solidFill>
                <a:srgbClr val="000000"/>
              </a:solidFill>
              <a:latin typeface="Courier New"/>
            </a:endParaRPr>
          </a:p>
          <a:p>
            <a:endParaRPr lang="nb-NO" i="1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assertThat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dynamicType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newInstance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toString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(),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         </a:t>
            </a:r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is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"Hello World!"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));</a:t>
            </a:r>
            <a:endParaRPr lang="nb-NO" dirty="0">
              <a:solidFill>
                <a:srgbClr val="000000"/>
              </a:solidFill>
              <a:effectLst/>
              <a:latin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286657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9" grpId="0" animBg="1"/>
      <p:bldP spid="19" grpId="1" animBg="1"/>
      <p:bldP spid="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-727429" y="4604277"/>
            <a:ext cx="10323360" cy="835823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14" name="Straight Connector 13"/>
          <p:cNvCxnSpPr/>
          <p:nvPr/>
        </p:nvCxnSpPr>
        <p:spPr>
          <a:xfrm>
            <a:off x="-252536" y="485964"/>
            <a:ext cx="972108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0572" y="4462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ASM / BCEL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2544" y="44624"/>
            <a:ext cx="99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Javassist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86668" y="446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cglib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80312" y="44624"/>
            <a:ext cx="127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Byte Buddy</a:t>
            </a:r>
            <a:endParaRPr lang="nb-NO" b="1" dirty="0"/>
          </a:p>
        </p:txBody>
      </p:sp>
      <p:sp>
        <p:nvSpPr>
          <p:cNvPr id="21" name="Rectangle 20"/>
          <p:cNvSpPr/>
          <p:nvPr/>
        </p:nvSpPr>
        <p:spPr>
          <a:xfrm>
            <a:off x="-684584" y="1956122"/>
            <a:ext cx="10323360" cy="295486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" name="Rectangle 5"/>
          <p:cNvSpPr/>
          <p:nvPr/>
        </p:nvSpPr>
        <p:spPr>
          <a:xfrm>
            <a:off x="1285200" y="4293096"/>
            <a:ext cx="441421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MyInterceptor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smtClean="0">
                <a:solidFill>
                  <a:srgbClr val="8000FF"/>
                </a:solidFill>
                <a:latin typeface="Courier New"/>
              </a:rPr>
              <a:t>static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String intercept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b="1" dirty="0" smtClean="0">
                <a:solidFill>
                  <a:srgbClr val="0000FF"/>
                </a:solidFill>
                <a:latin typeface="Courier New"/>
              </a:rPr>
              <a:t>return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808080"/>
                </a:solidFill>
                <a:latin typeface="Courier New"/>
              </a:rPr>
              <a:t>"Hello World"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;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}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}</a:t>
            </a:r>
            <a:endParaRPr lang="en-US" dirty="0">
              <a:effectLst/>
            </a:endParaRPr>
          </a:p>
        </p:txBody>
      </p:sp>
      <p:sp>
        <p:nvSpPr>
          <p:cNvPr id="7" name="U-Turn Arrow 6"/>
          <p:cNvSpPr/>
          <p:nvPr/>
        </p:nvSpPr>
        <p:spPr>
          <a:xfrm rot="5400000" flipV="1">
            <a:off x="-1061538" y="3215025"/>
            <a:ext cx="3226187" cy="802164"/>
          </a:xfrm>
          <a:prstGeom prst="utur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5400000">
            <a:off x="-524221" y="3392694"/>
            <a:ext cx="2151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dentifies best match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284668" y="1092800"/>
            <a:ext cx="67437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>
                <a:solidFill>
                  <a:srgbClr val="000000"/>
                </a:solidFill>
                <a:latin typeface="Courier New"/>
              </a:rPr>
              <a:t>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&lt;?&gt;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dynamicType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ByteBuddy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subclass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Object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  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method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named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"toString"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))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  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intercept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to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MyInterceptor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))</a:t>
            </a:r>
            <a:endParaRPr lang="nb-NO" dirty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make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 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load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getClassLoader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(),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       ClassLoadingStrategy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Default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WRAPPER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getLoaded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();</a:t>
            </a:r>
            <a:endParaRPr lang="nb-NO" dirty="0">
              <a:solidFill>
                <a:srgbClr val="000000"/>
              </a:solidFill>
              <a:latin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858124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1" grpId="0" animBg="1"/>
      <p:bldP spid="7" grpId="0" animBg="1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-727429" y="4604277"/>
            <a:ext cx="10323360" cy="303389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14" name="Straight Connector 13"/>
          <p:cNvCxnSpPr/>
          <p:nvPr/>
        </p:nvCxnSpPr>
        <p:spPr>
          <a:xfrm>
            <a:off x="-252536" y="485964"/>
            <a:ext cx="972108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0572" y="4462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ASM / BCEL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2544" y="44624"/>
            <a:ext cx="99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Javassist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86668" y="446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cglib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80312" y="44624"/>
            <a:ext cx="127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Byte Buddy</a:t>
            </a:r>
            <a:endParaRPr lang="nb-NO" b="1" dirty="0"/>
          </a:p>
        </p:txBody>
      </p:sp>
      <p:sp>
        <p:nvSpPr>
          <p:cNvPr id="19" name="U-Turn Arrow 18"/>
          <p:cNvSpPr/>
          <p:nvPr/>
        </p:nvSpPr>
        <p:spPr>
          <a:xfrm rot="5400000" flipV="1">
            <a:off x="-1061538" y="3215025"/>
            <a:ext cx="3226187" cy="802164"/>
          </a:xfrm>
          <a:prstGeom prst="utur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6803" y="5966251"/>
            <a:ext cx="7567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Annotations that are not visible to a class loader are ignored at runtime.</a:t>
            </a:r>
          </a:p>
          <a:p>
            <a:r>
              <a:rPr lang="en-US" dirty="0" smtClean="0"/>
              <a:t>Thus, Byte Buddy’s classes can be used without Byte Buddy on the class path.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285200" y="4293096"/>
            <a:ext cx="72472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MyInterceptor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dirty="0">
                <a:solidFill>
                  <a:srgbClr val="8000FF"/>
                </a:solidFill>
                <a:latin typeface="Courier New"/>
              </a:rPr>
              <a:t>static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String intercept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chemeClr val="accent1"/>
                </a:solidFill>
                <a:latin typeface="Courier New"/>
              </a:rPr>
              <a:t>@Origin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Method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)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b="1" dirty="0">
                <a:solidFill>
                  <a:srgbClr val="0000FF"/>
                </a:solidFill>
                <a:latin typeface="Courier New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"Hello World from "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+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m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getName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();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}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b="1" dirty="0">
                <a:solidFill>
                  <a:srgbClr val="000080"/>
                </a:solidFill>
                <a:latin typeface="Courier New"/>
              </a:rPr>
              <a:t>}</a:t>
            </a:r>
            <a:endParaRPr lang="en-US" dirty="0"/>
          </a:p>
        </p:txBody>
      </p:sp>
      <p:sp>
        <p:nvSpPr>
          <p:cNvPr id="13" name="U-Turn Arrow 12"/>
          <p:cNvSpPr/>
          <p:nvPr/>
        </p:nvSpPr>
        <p:spPr>
          <a:xfrm rot="5400000" flipV="1">
            <a:off x="-1061538" y="3215025"/>
            <a:ext cx="3226187" cy="802164"/>
          </a:xfrm>
          <a:prstGeom prst="utur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84668" y="1092800"/>
            <a:ext cx="67437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>
                <a:solidFill>
                  <a:srgbClr val="000000"/>
                </a:solidFill>
                <a:latin typeface="Courier New"/>
              </a:rPr>
              <a:t>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&lt;?&gt;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dynamicType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ByteBuddy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subclass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Object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  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method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named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"toString"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))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  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intercept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to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MyInterceptor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</a:t>
            </a:r>
            <a:endParaRPr lang="nb-NO" dirty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make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 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load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getClassLoader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(),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       ClassLoadingStrategy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Default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WRAPPER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getLoaded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();</a:t>
            </a:r>
            <a:endParaRPr lang="nb-NO" dirty="0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24" name="TextBox 23"/>
          <p:cNvSpPr txBox="1"/>
          <p:nvPr/>
        </p:nvSpPr>
        <p:spPr>
          <a:xfrm rot="5400000">
            <a:off x="-471122" y="3392694"/>
            <a:ext cx="2045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rovides arguments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810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>
            <a:off x="-252536" y="485964"/>
            <a:ext cx="972108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0572" y="4462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ASM / BCEL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2544" y="44624"/>
            <a:ext cx="99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Javassist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86668" y="446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cglib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80312" y="44624"/>
            <a:ext cx="127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Byte Buddy</a:t>
            </a:r>
            <a:endParaRPr lang="nb-NO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953259"/>
              </p:ext>
            </p:extLst>
          </p:nvPr>
        </p:nvGraphicFramePr>
        <p:xfrm>
          <a:off x="251520" y="1468720"/>
          <a:ext cx="8640960" cy="4480560"/>
        </p:xfrm>
        <a:graphic>
          <a:graphicData uri="http://schemas.openxmlformats.org/drawingml/2006/table">
            <a:tbl>
              <a:tblPr/>
              <a:tblGrid>
                <a:gridCol w="4968552"/>
                <a:gridCol w="3672408"/>
              </a:tblGrid>
              <a:tr h="3703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>
                          <a:solidFill>
                            <a:schemeClr val="accent1"/>
                          </a:solidFill>
                          <a:latin typeface="Courier New"/>
                        </a:rPr>
                        <a:t>@Origin 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Method</a:t>
                      </a:r>
                      <a:r>
                        <a:rPr lang="nb-NO" dirty="0" smtClean="0">
                          <a:solidFill>
                            <a:srgbClr val="FF0000"/>
                          </a:solidFill>
                          <a:latin typeface="Courier New"/>
                        </a:rPr>
                        <a:t>|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Class</a:t>
                      </a:r>
                      <a:r>
                        <a:rPr lang="nb-NO" b="1" dirty="0" smtClean="0">
                          <a:solidFill>
                            <a:srgbClr val="000080"/>
                          </a:solidFill>
                          <a:latin typeface="Courier New"/>
                        </a:rPr>
                        <a:t>&lt;?&gt;</a:t>
                      </a:r>
                      <a:r>
                        <a:rPr lang="nb-NO" dirty="0" smtClean="0">
                          <a:solidFill>
                            <a:srgbClr val="FF0000"/>
                          </a:solidFill>
                          <a:latin typeface="Courier New"/>
                        </a:rPr>
                        <a:t>|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String</a:t>
                      </a:r>
                      <a:endParaRPr lang="nb-NO" dirty="0" smtClean="0">
                        <a:solidFill>
                          <a:schemeClr val="accent1"/>
                        </a:solidFill>
                        <a:latin typeface="Courier New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dirty="0" smtClean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Provides caller information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3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>
                          <a:solidFill>
                            <a:schemeClr val="accent1"/>
                          </a:solidFill>
                          <a:latin typeface="Courier New"/>
                        </a:rPr>
                        <a:t>@SuperCall 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Runnable</a:t>
                      </a:r>
                      <a:r>
                        <a:rPr lang="nb-NO" dirty="0" smtClean="0">
                          <a:solidFill>
                            <a:srgbClr val="FF0000"/>
                          </a:solidFill>
                          <a:latin typeface="Courier New"/>
                        </a:rPr>
                        <a:t>|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Callable</a:t>
                      </a:r>
                      <a:r>
                        <a:rPr lang="nb-NO" b="1" dirty="0" smtClean="0">
                          <a:solidFill>
                            <a:srgbClr val="000080"/>
                          </a:solidFill>
                          <a:latin typeface="Courier New"/>
                        </a:rPr>
                        <a:t>&lt;?&gt;</a:t>
                      </a:r>
                      <a:endParaRPr lang="nb-NO" dirty="0" smtClean="0">
                        <a:solidFill>
                          <a:schemeClr val="accent1"/>
                        </a:solidFill>
                        <a:latin typeface="Courier New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dirty="0" smtClean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Allows super</a:t>
                      </a:r>
                      <a:r>
                        <a:rPr lang="de-DE" baseline="0" dirty="0" smtClean="0"/>
                        <a:t> method call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3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>
                          <a:solidFill>
                            <a:schemeClr val="accent1"/>
                          </a:solidFill>
                          <a:latin typeface="Courier New"/>
                        </a:rPr>
                        <a:t>@DefaultCall 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Runnable</a:t>
                      </a:r>
                      <a:r>
                        <a:rPr lang="nb-NO" dirty="0" smtClean="0">
                          <a:solidFill>
                            <a:srgbClr val="FF0000"/>
                          </a:solidFill>
                          <a:latin typeface="Courier New"/>
                        </a:rPr>
                        <a:t>|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Callable</a:t>
                      </a:r>
                      <a:r>
                        <a:rPr lang="nb-NO" b="1" dirty="0" smtClean="0">
                          <a:solidFill>
                            <a:srgbClr val="000080"/>
                          </a:solidFill>
                          <a:latin typeface="Courier New"/>
                        </a:rPr>
                        <a:t>&lt;?&gt;</a:t>
                      </a:r>
                      <a:endParaRPr lang="nb-NO" dirty="0" smtClean="0">
                        <a:solidFill>
                          <a:schemeClr val="accent1"/>
                        </a:solidFill>
                        <a:latin typeface="Courier New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dirty="0" smtClean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Allows default method call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3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>
                          <a:solidFill>
                            <a:schemeClr val="accent1"/>
                          </a:solidFill>
                          <a:latin typeface="Courier New"/>
                        </a:rPr>
                        <a:t>@AllArguments 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T</a:t>
                      </a:r>
                      <a:r>
                        <a:rPr lang="nb-NO" b="1" dirty="0" smtClean="0">
                          <a:solidFill>
                            <a:srgbClr val="000080"/>
                          </a:solidFill>
                          <a:latin typeface="Courier New"/>
                        </a:rPr>
                        <a:t>[]</a:t>
                      </a:r>
                      <a:endParaRPr lang="nb-NO" dirty="0" smtClean="0">
                        <a:solidFill>
                          <a:schemeClr val="accent1"/>
                        </a:solidFill>
                        <a:latin typeface="Courier New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dirty="0" smtClean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Provides boxed method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dirty="0" smtClean="0"/>
                        <a:t>arguments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3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>
                          <a:solidFill>
                            <a:schemeClr val="accent1"/>
                          </a:solidFill>
                          <a:latin typeface="Courier New"/>
                        </a:rPr>
                        <a:t>@Argument</a:t>
                      </a:r>
                      <a:r>
                        <a:rPr lang="nb-NO" b="1" dirty="0" smtClean="0">
                          <a:solidFill>
                            <a:srgbClr val="000080"/>
                          </a:solidFill>
                          <a:latin typeface="Courier New"/>
                        </a:rPr>
                        <a:t>(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index</a:t>
                      </a:r>
                      <a:r>
                        <a:rPr lang="nb-NO" b="1" dirty="0" smtClean="0">
                          <a:solidFill>
                            <a:srgbClr val="000080"/>
                          </a:solidFill>
                          <a:latin typeface="Courier New"/>
                        </a:rPr>
                        <a:t>) 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T</a:t>
                      </a:r>
                      <a:endParaRPr lang="nb-NO" b="1" dirty="0" smtClean="0">
                        <a:solidFill>
                          <a:srgbClr val="000080"/>
                        </a:solidFill>
                        <a:latin typeface="Courier New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dirty="0" smtClean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Provides argument at the given index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3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>
                          <a:solidFill>
                            <a:schemeClr val="accent1"/>
                          </a:solidFill>
                          <a:latin typeface="Courier New"/>
                        </a:rPr>
                        <a:t>@This 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T</a:t>
                      </a:r>
                      <a:endParaRPr lang="nb-NO" dirty="0" smtClean="0">
                        <a:solidFill>
                          <a:schemeClr val="accent1"/>
                        </a:solidFill>
                        <a:latin typeface="Courier New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dirty="0" smtClean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Provides caller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dirty="0" smtClean="0"/>
                        <a:t>instance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3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>
                          <a:solidFill>
                            <a:schemeClr val="accent1"/>
                          </a:solidFill>
                          <a:latin typeface="Courier New"/>
                        </a:rPr>
                        <a:t>@Super </a:t>
                      </a:r>
                      <a:r>
                        <a:rPr lang="nb-NO" dirty="0" smtClean="0">
                          <a:solidFill>
                            <a:srgbClr val="000000"/>
                          </a:solidFill>
                          <a:latin typeface="Courier New"/>
                        </a:rPr>
                        <a:t>T</a:t>
                      </a:r>
                      <a:endParaRPr lang="nb-NO" dirty="0" smtClean="0">
                        <a:solidFill>
                          <a:schemeClr val="accent1"/>
                        </a:solidFill>
                        <a:latin typeface="Courier New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dirty="0" smtClean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Provides</a:t>
                      </a:r>
                      <a:r>
                        <a:rPr lang="de-DE" baseline="0" dirty="0" smtClean="0"/>
                        <a:t> super method proxy</a:t>
                      </a:r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936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671066" y="912215"/>
            <a:ext cx="6243458" cy="326276"/>
          </a:xfrm>
          <a:prstGeom prst="rect">
            <a:avLst/>
          </a:prstGeom>
          <a:solidFill>
            <a:srgbClr val="FFFF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Rectangle 7"/>
          <p:cNvSpPr/>
          <p:nvPr/>
        </p:nvSpPr>
        <p:spPr>
          <a:xfrm>
            <a:off x="1367136" y="620688"/>
            <a:ext cx="66961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>
                <a:solidFill>
                  <a:srgbClr val="8000FF"/>
                </a:solidFill>
                <a:latin typeface="Courier New"/>
              </a:rPr>
              <a:t>interface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Framework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&lt;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&gt;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Class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&lt;? extends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&gt;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secure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Class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&lt;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&gt;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type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}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394588" y="4558922"/>
            <a:ext cx="1910471" cy="293980"/>
          </a:xfrm>
          <a:prstGeom prst="rect">
            <a:avLst/>
          </a:prstGeom>
          <a:solidFill>
            <a:srgbClr val="FFFF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" name="Rectangle 2"/>
          <p:cNvSpPr/>
          <p:nvPr/>
        </p:nvSpPr>
        <p:spPr>
          <a:xfrm>
            <a:off x="1367992" y="4520222"/>
            <a:ext cx="59332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smtClean="0">
                <a:solidFill>
                  <a:srgbClr val="8000FF"/>
                </a:solidFill>
                <a:effectLst/>
                <a:latin typeface="Courier New"/>
              </a:rPr>
              <a:t>class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Service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{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dirty="0" smtClean="0">
                <a:solidFill>
                  <a:schemeClr val="accent1"/>
                </a:solidFill>
                <a:effectLst/>
                <a:latin typeface="Courier New"/>
              </a:rPr>
              <a:t>@Secured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user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=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nb-NO" dirty="0" smtClean="0">
                <a:solidFill>
                  <a:srgbClr val="808080"/>
                </a:solidFill>
                <a:effectLst/>
                <a:latin typeface="Courier New"/>
              </a:rPr>
              <a:t>"ADMIN"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)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dirty="0" smtClean="0">
                <a:solidFill>
                  <a:srgbClr val="8000FF"/>
                </a:solidFill>
                <a:effectLst/>
                <a:latin typeface="Courier New"/>
              </a:rPr>
              <a:t>  void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deleteEverything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()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{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nb-NO" dirty="0" smtClean="0">
                <a:solidFill>
                  <a:srgbClr val="008000"/>
                </a:solidFill>
                <a:effectLst/>
                <a:latin typeface="Courier New"/>
              </a:rPr>
              <a:t>// delete everything... </a:t>
            </a:r>
          </a:p>
          <a:p>
            <a:r>
              <a:rPr lang="nb-NO" b="1" dirty="0" smtClean="0">
                <a:solidFill>
                  <a:srgbClr val="008000"/>
                </a:solidFill>
                <a:latin typeface="Courier New"/>
              </a:rPr>
              <a:t> 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endParaRPr lang="nb-NO" dirty="0">
              <a:effectLst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67137" y="16288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b-NO" dirty="0">
                <a:solidFill>
                  <a:srgbClr val="8000FF"/>
                </a:solidFill>
                <a:latin typeface="Courier New"/>
              </a:rPr>
              <a:t>@interface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Secured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 String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user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();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endParaRPr lang="nb-NO" dirty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}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1367137" y="2636912"/>
            <a:ext cx="51125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UserHolder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dirty="0">
                <a:solidFill>
                  <a:srgbClr val="8000FF"/>
                </a:solidFill>
                <a:latin typeface="Courier New"/>
              </a:rPr>
              <a:t>static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String 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user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"ANONYMOUS"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}</a:t>
            </a:r>
            <a:endParaRPr lang="nb-NO" dirty="0"/>
          </a:p>
        </p:txBody>
      </p:sp>
      <p:sp>
        <p:nvSpPr>
          <p:cNvPr id="5" name="Rectangle 4"/>
          <p:cNvSpPr/>
          <p:nvPr/>
        </p:nvSpPr>
        <p:spPr>
          <a:xfrm>
            <a:off x="1223628" y="476672"/>
            <a:ext cx="6839682" cy="3168352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ctangle 6"/>
          <p:cNvSpPr/>
          <p:nvPr/>
        </p:nvSpPr>
        <p:spPr>
          <a:xfrm>
            <a:off x="1223991" y="4376206"/>
            <a:ext cx="6839319" cy="2016224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027" name="Picture 3" descr="C:\Users\rafwin\Desktop\jar_fil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2867528"/>
            <a:ext cx="685154" cy="80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Users\rafwin\Desktop\jar_fil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5590929"/>
            <a:ext cx="685154" cy="80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Up Arrow 8"/>
          <p:cNvSpPr/>
          <p:nvPr/>
        </p:nvSpPr>
        <p:spPr>
          <a:xfrm>
            <a:off x="1979712" y="3705258"/>
            <a:ext cx="288032" cy="504056"/>
          </a:xfrm>
          <a:prstGeom prst="up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Up Arrow 12"/>
          <p:cNvSpPr/>
          <p:nvPr/>
        </p:nvSpPr>
        <p:spPr>
          <a:xfrm rot="10800000">
            <a:off x="4709007" y="3728133"/>
            <a:ext cx="288032" cy="504056"/>
          </a:xfrm>
          <a:prstGeom prst="up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TextBox 10"/>
          <p:cNvSpPr txBox="1"/>
          <p:nvPr/>
        </p:nvSpPr>
        <p:spPr>
          <a:xfrm>
            <a:off x="5026845" y="3777266"/>
            <a:ext cx="2274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does not know about</a:t>
            </a:r>
            <a:endParaRPr lang="nb-NO" dirty="0"/>
          </a:p>
        </p:txBody>
      </p:sp>
      <p:sp>
        <p:nvSpPr>
          <p:cNvPr id="15" name="TextBox 14"/>
          <p:cNvSpPr txBox="1"/>
          <p:nvPr/>
        </p:nvSpPr>
        <p:spPr>
          <a:xfrm>
            <a:off x="2267744" y="3772620"/>
            <a:ext cx="1289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depends on</a:t>
            </a:r>
            <a:endParaRPr lang="nb-NO" dirty="0"/>
          </a:p>
        </p:txBody>
      </p:sp>
      <p:sp>
        <p:nvSpPr>
          <p:cNvPr id="12" name="U-Turn Arrow 11"/>
          <p:cNvSpPr/>
          <p:nvPr/>
        </p:nvSpPr>
        <p:spPr>
          <a:xfrm rot="16200000" flipH="1">
            <a:off x="-1251766" y="2564712"/>
            <a:ext cx="3906677" cy="756085"/>
          </a:xfrm>
          <a:prstGeom prst="uturnArrow">
            <a:avLst/>
          </a:prstGeom>
          <a:solidFill>
            <a:srgbClr val="CC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 rot="5400000">
            <a:off x="-344260" y="2633982"/>
            <a:ext cx="2091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discovers at runtime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24248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8" grpId="0"/>
      <p:bldP spid="17" grpId="0" animBg="1"/>
      <p:bldP spid="3" grpId="0"/>
      <p:bldP spid="5" grpId="0" animBg="1"/>
      <p:bldP spid="7" grpId="0" animBg="1"/>
      <p:bldP spid="9" grpId="0" animBg="1"/>
      <p:bldP spid="13" grpId="0" animBg="1"/>
      <p:bldP spid="11" grpId="0"/>
      <p:bldP spid="15" grpId="0"/>
      <p:bldP spid="12" grpId="0" animBg="1"/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627825" y="3068960"/>
            <a:ext cx="10323360" cy="27779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14" name="Straight Connector 13"/>
          <p:cNvCxnSpPr/>
          <p:nvPr/>
        </p:nvCxnSpPr>
        <p:spPr>
          <a:xfrm>
            <a:off x="-252536" y="485964"/>
            <a:ext cx="972108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0572" y="4462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ASM / BCEL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2544" y="44624"/>
            <a:ext cx="99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Javassist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86668" y="446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cglib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80312" y="44624"/>
            <a:ext cx="127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Byte Buddy</a:t>
            </a:r>
            <a:endParaRPr lang="nb-NO" b="1" dirty="0"/>
          </a:p>
        </p:txBody>
      </p:sp>
      <p:sp>
        <p:nvSpPr>
          <p:cNvPr id="11" name="Rectangle 10"/>
          <p:cNvSpPr/>
          <p:nvPr/>
        </p:nvSpPr>
        <p:spPr>
          <a:xfrm>
            <a:off x="-627825" y="4447352"/>
            <a:ext cx="10323360" cy="27779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ctangle 12"/>
          <p:cNvSpPr/>
          <p:nvPr/>
        </p:nvSpPr>
        <p:spPr>
          <a:xfrm>
            <a:off x="1284668" y="1124744"/>
            <a:ext cx="703174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8000FF"/>
                </a:solidFill>
                <a:latin typeface="Courier New"/>
              </a:rPr>
              <a:t>class</a:t>
            </a:r>
            <a:r>
              <a:rPr lang="de-DE" dirty="0" smtClean="0">
                <a:solidFill>
                  <a:srgbClr val="000000"/>
                </a:solidFill>
                <a:latin typeface="Courier New"/>
              </a:rPr>
              <a:t> Foo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{ </a:t>
            </a:r>
          </a:p>
          <a:p>
            <a:r>
              <a:rPr lang="de-DE" b="1" dirty="0" smtClean="0">
                <a:solidFill>
                  <a:srgbClr val="000080"/>
                </a:solidFill>
                <a:latin typeface="Courier New"/>
              </a:rPr>
              <a:t> 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String bar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{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return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"bar"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; }</a:t>
            </a:r>
            <a:endParaRPr lang="nb-NO" b="1" dirty="0">
              <a:solidFill>
                <a:srgbClr val="000080"/>
              </a:solidFill>
              <a:latin typeface="Courier New"/>
            </a:endParaRPr>
          </a:p>
          <a:p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</a:p>
          <a:p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Foo foo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=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Foo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();</a:t>
            </a:r>
            <a:endParaRPr lang="nb-NO" b="1" dirty="0" smtClean="0">
              <a:solidFill>
                <a:srgbClr val="0000FF"/>
              </a:solidFill>
              <a:latin typeface="Courier New"/>
            </a:endParaRPr>
          </a:p>
          <a:p>
            <a:endParaRPr lang="nb-NO" b="1" dirty="0">
              <a:solidFill>
                <a:srgbClr val="0000FF"/>
              </a:solidFill>
              <a:latin typeface="Courier New"/>
            </a:endParaRPr>
          </a:p>
          <a:p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ByteBuddy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redefine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Foo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  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method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named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"bar"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</a:t>
            </a:r>
            <a:endParaRPr lang="nb-NO" b="1" dirty="0">
              <a:solidFill>
                <a:srgbClr val="00008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  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intercept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value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"Hello World!"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))</a:t>
            </a:r>
            <a:endParaRPr lang="nb-NO" dirty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make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 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load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Foo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getClassLoader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(),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       ClassReloadingStrategy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installedAgent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());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endParaRPr lang="nb-NO" dirty="0">
              <a:solidFill>
                <a:srgbClr val="000000"/>
              </a:solidFill>
              <a:latin typeface="Courier New"/>
            </a:endParaRPr>
          </a:p>
          <a:p>
            <a:endParaRPr lang="nb-NO" i="1" dirty="0">
              <a:solidFill>
                <a:srgbClr val="000000"/>
              </a:solidFill>
              <a:latin typeface="Courier New"/>
            </a:endParaRPr>
          </a:p>
          <a:p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assertThat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foo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bar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(),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is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"Hello World!"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));</a:t>
            </a:r>
            <a:endParaRPr lang="nb-NO" dirty="0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6803" y="5966251"/>
            <a:ext cx="68856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</a:t>
            </a:r>
            <a:r>
              <a:rPr lang="en-US" b="1" dirty="0" smtClean="0">
                <a:solidFill>
                  <a:srgbClr val="FF0000"/>
                </a:solidFill>
              </a:rPr>
              <a:t>he instrumentation API does not allow introduction of new methods.</a:t>
            </a:r>
          </a:p>
          <a:p>
            <a:r>
              <a:rPr lang="en-US" dirty="0" smtClean="0"/>
              <a:t>This might change with JEP-159: Enhanced Class </a:t>
            </a:r>
            <a:r>
              <a:rPr lang="en-US" dirty="0" err="1" smtClean="0"/>
              <a:t>Redefiniton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994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 descr="C:\Users\rafwin\Desktop\jar_fil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5935" y="5701067"/>
            <a:ext cx="685154" cy="80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-632261" y="5600640"/>
            <a:ext cx="10323360" cy="285591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1" name="Rectangle 20"/>
          <p:cNvSpPr/>
          <p:nvPr/>
        </p:nvSpPr>
        <p:spPr>
          <a:xfrm>
            <a:off x="-632261" y="4244012"/>
            <a:ext cx="10323360" cy="249611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2" name="Rectangle 21"/>
          <p:cNvSpPr/>
          <p:nvPr/>
        </p:nvSpPr>
        <p:spPr>
          <a:xfrm>
            <a:off x="-632261" y="4493624"/>
            <a:ext cx="10323360" cy="110381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14" name="Straight Connector 13"/>
          <p:cNvCxnSpPr/>
          <p:nvPr/>
        </p:nvCxnSpPr>
        <p:spPr>
          <a:xfrm>
            <a:off x="-252536" y="485964"/>
            <a:ext cx="972108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0572" y="4462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ASM / BCEL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2544" y="44624"/>
            <a:ext cx="99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Javassist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86668" y="446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cglib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80312" y="44624"/>
            <a:ext cx="127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Byte Buddy</a:t>
            </a:r>
            <a:endParaRPr lang="nb-NO" b="1" dirty="0"/>
          </a:p>
        </p:txBody>
      </p:sp>
      <p:sp>
        <p:nvSpPr>
          <p:cNvPr id="13" name="Rectangle 12"/>
          <p:cNvSpPr/>
          <p:nvPr/>
        </p:nvSpPr>
        <p:spPr>
          <a:xfrm>
            <a:off x="1284668" y="1124744"/>
            <a:ext cx="70317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8000FF"/>
                </a:solidFill>
                <a:latin typeface="Courier New"/>
              </a:rPr>
              <a:t>class</a:t>
            </a:r>
            <a:r>
              <a:rPr lang="de-DE" dirty="0" smtClean="0">
                <a:solidFill>
                  <a:srgbClr val="000000"/>
                </a:solidFill>
                <a:latin typeface="Courier New"/>
              </a:rPr>
              <a:t> Foo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{ </a:t>
            </a:r>
          </a:p>
          <a:p>
            <a:r>
              <a:rPr lang="de-DE" b="1" dirty="0" smtClean="0">
                <a:solidFill>
                  <a:srgbClr val="000080"/>
                </a:solidFill>
                <a:latin typeface="Courier New"/>
              </a:rPr>
              <a:t> 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String bar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{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return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"bar"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; }</a:t>
            </a:r>
            <a:endParaRPr lang="nb-NO" b="1" dirty="0">
              <a:solidFill>
                <a:srgbClr val="000080"/>
              </a:solidFill>
              <a:latin typeface="Courier New"/>
            </a:endParaRPr>
          </a:p>
          <a:p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</a:p>
          <a:p>
            <a:endParaRPr lang="de-DE" b="1" dirty="0">
              <a:solidFill>
                <a:srgbClr val="000080"/>
              </a:solidFill>
              <a:latin typeface="Courier New"/>
            </a:endParaRPr>
          </a:p>
          <a:p>
            <a:r>
              <a:rPr lang="nb-NO" i="1" dirty="0">
                <a:solidFill>
                  <a:srgbClr val="000000"/>
                </a:solidFill>
                <a:latin typeface="Courier New"/>
              </a:rPr>
              <a:t>assertThat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b="1" dirty="0">
                <a:solidFill>
                  <a:srgbClr val="0000FF"/>
                </a:solidFill>
                <a:latin typeface="Courier New"/>
              </a:rPr>
              <a:t>new</a:t>
            </a:r>
            <a:r>
              <a:rPr lang="de-DE" dirty="0">
                <a:solidFill>
                  <a:srgbClr val="000000"/>
                </a:solidFill>
                <a:latin typeface="Courier New"/>
              </a:rPr>
              <a:t> Foo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bar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(),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is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"Hello World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!"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));</a:t>
            </a:r>
          </a:p>
        </p:txBody>
      </p:sp>
      <p:sp>
        <p:nvSpPr>
          <p:cNvPr id="2" name="Rectangle 1"/>
          <p:cNvSpPr/>
          <p:nvPr/>
        </p:nvSpPr>
        <p:spPr>
          <a:xfrm>
            <a:off x="1284668" y="3097991"/>
            <a:ext cx="794290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b-NO" b="1" dirty="0">
              <a:solidFill>
                <a:srgbClr val="000080"/>
              </a:solidFill>
              <a:latin typeface="Courier New"/>
            </a:endParaRPr>
          </a:p>
          <a:p>
            <a:r>
              <a:rPr lang="en-US" dirty="0">
                <a:solidFill>
                  <a:srgbClr val="8000FF"/>
                </a:solidFill>
                <a:latin typeface="Courier New"/>
              </a:rPr>
              <a:t>public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8000FF"/>
                </a:solidFill>
                <a:latin typeface="Courier New"/>
              </a:rPr>
              <a:t>static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>
                <a:solidFill>
                  <a:srgbClr val="8000FF"/>
                </a:solidFill>
                <a:latin typeface="Courier New"/>
              </a:rPr>
              <a:t>void</a:t>
            </a:r>
            <a:r>
              <a:rPr lang="de-DE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/>
              </a:rPr>
              <a:t>premain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err="1">
                <a:solidFill>
                  <a:srgbClr val="000000"/>
                </a:solidFill>
                <a:latin typeface="Courier New"/>
              </a:rPr>
              <a:t>String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arguments, 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   Instrumentation </a:t>
            </a:r>
            <a:r>
              <a:rPr lang="nb-NO" dirty="0" err="1">
                <a:solidFill>
                  <a:srgbClr val="000000"/>
                </a:solidFill>
                <a:latin typeface="Courier New"/>
              </a:rPr>
              <a:t>instrumentation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{</a:t>
            </a:r>
          </a:p>
          <a:p>
            <a:r>
              <a:rPr lang="de-DE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 err="1">
                <a:solidFill>
                  <a:srgbClr val="0000FF"/>
                </a:solidFill>
                <a:latin typeface="Courier New"/>
              </a:rPr>
              <a:t>new</a:t>
            </a:r>
            <a:r>
              <a:rPr lang="de-DE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de-DE" dirty="0" err="1" smtClean="0">
                <a:solidFill>
                  <a:srgbClr val="000000"/>
                </a:solidFill>
                <a:latin typeface="Courier New"/>
              </a:rPr>
              <a:t>AgentBuilder.Default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</a:t>
            </a:r>
            <a:endParaRPr lang="de-DE" dirty="0">
              <a:solidFill>
                <a:srgbClr val="000000"/>
              </a:solidFill>
              <a:latin typeface="Courier New"/>
            </a:endParaRPr>
          </a:p>
          <a:p>
            <a:r>
              <a:rPr lang="de-DE" dirty="0">
                <a:solidFill>
                  <a:srgbClr val="000000"/>
                </a:solidFill>
                <a:latin typeface="Courier New"/>
              </a:rPr>
              <a:t>  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de-DE" dirty="0" err="1">
                <a:solidFill>
                  <a:srgbClr val="000000"/>
                </a:solidFill>
                <a:latin typeface="Courier New"/>
              </a:rPr>
              <a:t>rebase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i="1" dirty="0" err="1">
                <a:solidFill>
                  <a:srgbClr val="000000"/>
                </a:solidFill>
                <a:latin typeface="Courier New"/>
              </a:rPr>
              <a:t>named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</a:t>
            </a:r>
            <a:r>
              <a:rPr lang="nb-NO" dirty="0" err="1">
                <a:solidFill>
                  <a:srgbClr val="808080"/>
                </a:solidFill>
                <a:latin typeface="Courier New"/>
              </a:rPr>
              <a:t>Foo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))</a:t>
            </a:r>
            <a:endParaRPr lang="nb-NO" dirty="0">
              <a:solidFill>
                <a:srgbClr val="808080"/>
              </a:solidFill>
              <a:latin typeface="Courier New"/>
            </a:endParaRPr>
          </a:p>
          <a:p>
            <a:r>
              <a:rPr lang="de-DE" dirty="0">
                <a:solidFill>
                  <a:srgbClr val="808080"/>
                </a:solidFill>
                <a:latin typeface="Courier New"/>
              </a:rPr>
              <a:t>  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err="1" smtClean="0">
                <a:solidFill>
                  <a:srgbClr val="000000"/>
                </a:solidFill>
                <a:latin typeface="Courier New"/>
              </a:rPr>
              <a:t>transform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 (</a:t>
            </a:r>
            <a:r>
              <a:rPr lang="nb-NO" dirty="0" err="1" smtClean="0">
                <a:solidFill>
                  <a:srgbClr val="000000"/>
                </a:solidFill>
                <a:latin typeface="Courier New"/>
              </a:rPr>
              <a:t>builder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,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type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</a:t>
            </a:r>
            <a:r>
              <a:rPr lang="de-DE" dirty="0" smtClean="0">
                <a:solidFill>
                  <a:srgbClr val="80808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/>
              </a:rPr>
              <a:t>-&gt;</a:t>
            </a:r>
            <a:r>
              <a:rPr lang="de-DE" dirty="0">
                <a:solidFill>
                  <a:srgbClr val="808080"/>
                </a:solidFill>
                <a:latin typeface="Courier New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/>
              </a:rPr>
              <a:t>builder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     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err="1" smtClean="0">
                <a:solidFill>
                  <a:srgbClr val="000000"/>
                </a:solidFill>
                <a:latin typeface="Courier New"/>
              </a:rPr>
              <a:t>method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i="1" dirty="0" err="1" smtClean="0">
                <a:solidFill>
                  <a:srgbClr val="000000"/>
                </a:solidFill>
                <a:latin typeface="Courier New"/>
              </a:rPr>
              <a:t>named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de-DE" dirty="0">
                <a:solidFill>
                  <a:srgbClr val="808080"/>
                </a:solidFill>
                <a:latin typeface="Courier New"/>
              </a:rPr>
              <a:t>"bar"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</a:t>
            </a:r>
            <a:endParaRPr lang="de-DE" dirty="0">
              <a:solidFill>
                <a:srgbClr val="808080"/>
              </a:solidFill>
              <a:latin typeface="Courier New"/>
            </a:endParaRPr>
          </a:p>
          <a:p>
            <a:r>
              <a:rPr lang="de-DE" dirty="0">
                <a:solidFill>
                  <a:srgbClr val="808080"/>
                </a:solidFill>
                <a:latin typeface="Courier New"/>
              </a:rPr>
              <a:t>      </a:t>
            </a:r>
            <a:r>
              <a:rPr lang="de-DE" dirty="0" smtClean="0">
                <a:solidFill>
                  <a:srgbClr val="808080"/>
                </a:solidFill>
                <a:latin typeface="Courier New"/>
              </a:rPr>
              <a:t>    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err="1">
                <a:solidFill>
                  <a:srgbClr val="000000"/>
                </a:solidFill>
                <a:latin typeface="Courier New"/>
              </a:rPr>
              <a:t>intercept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i="1" dirty="0" err="1">
                <a:solidFill>
                  <a:srgbClr val="000000"/>
                </a:solidFill>
                <a:latin typeface="Courier New"/>
              </a:rPr>
              <a:t>value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de-DE" dirty="0">
                <a:solidFill>
                  <a:srgbClr val="808080"/>
                </a:solidFill>
                <a:latin typeface="Courier New"/>
              </a:rPr>
              <a:t>"</a:t>
            </a:r>
            <a:r>
              <a:rPr lang="de-DE" dirty="0" err="1">
                <a:solidFill>
                  <a:srgbClr val="808080"/>
                </a:solidFill>
                <a:latin typeface="Courier New"/>
              </a:rPr>
              <a:t>Hello</a:t>
            </a:r>
            <a:r>
              <a:rPr lang="de-DE" dirty="0">
                <a:solidFill>
                  <a:srgbClr val="808080"/>
                </a:solidFill>
                <a:latin typeface="Courier New"/>
              </a:rPr>
              <a:t> World!"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));</a:t>
            </a:r>
            <a:r>
              <a:rPr lang="de-DE" dirty="0" smtClean="0">
                <a:solidFill>
                  <a:srgbClr val="808080"/>
                </a:solidFill>
                <a:latin typeface="Courier New"/>
              </a:rPr>
              <a:t> </a:t>
            </a:r>
            <a:endParaRPr lang="de-DE" dirty="0">
              <a:solidFill>
                <a:srgbClr val="808080"/>
              </a:solidFill>
              <a:latin typeface="Courier New"/>
            </a:endParaRPr>
          </a:p>
          <a:p>
            <a:r>
              <a:rPr lang="de-DE" b="1" dirty="0">
                <a:solidFill>
                  <a:srgbClr val="808080"/>
                </a:solidFill>
                <a:latin typeface="Courier New"/>
              </a:rPr>
              <a:t>   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endParaRPr lang="de-DE" dirty="0">
              <a:solidFill>
                <a:srgbClr val="808080"/>
              </a:solidFill>
              <a:latin typeface="Courier New"/>
            </a:endParaRPr>
          </a:p>
          <a:p>
            <a:r>
              <a:rPr lang="de-DE" dirty="0">
                <a:solidFill>
                  <a:srgbClr val="808080"/>
                </a:solidFill>
                <a:latin typeface="Courier New"/>
              </a:rPr>
              <a:t>    .</a:t>
            </a:r>
            <a:r>
              <a:rPr lang="nb-NO" dirty="0" err="1">
                <a:solidFill>
                  <a:srgbClr val="000000"/>
                </a:solidFill>
                <a:latin typeface="Courier New"/>
              </a:rPr>
              <a:t>installOn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err="1">
                <a:solidFill>
                  <a:srgbClr val="000000"/>
                </a:solidFill>
                <a:latin typeface="Courier New"/>
              </a:rPr>
              <a:t>instrumentation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);</a:t>
            </a:r>
            <a:endParaRPr lang="de-DE" dirty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}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15616" y="992135"/>
            <a:ext cx="6969075" cy="1754775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4" name="Rectangle 23"/>
          <p:cNvSpPr/>
          <p:nvPr/>
        </p:nvSpPr>
        <p:spPr>
          <a:xfrm>
            <a:off x="1115616" y="3240851"/>
            <a:ext cx="6985863" cy="3220869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5" name="Picture 3" descr="C:\Users\rafwin\Desktop\jar_fil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1973158"/>
            <a:ext cx="685154" cy="80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4899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1" grpId="0" animBg="1"/>
      <p:bldP spid="21" grpId="1" animBg="1"/>
      <p:bldP spid="22" grpId="0" animBg="1"/>
      <p:bldP spid="22" grpId="1" animBg="1"/>
      <p:bldP spid="2" grpId="0"/>
      <p:bldP spid="11" grpId="0" animBg="1"/>
      <p:bldP spid="2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-252536" y="485964"/>
            <a:ext cx="972108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20572" y="44624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ASM / BCEL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2544" y="44624"/>
            <a:ext cx="99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Javassist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86668" y="44624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65000"/>
                  </a:schemeClr>
                </a:solidFill>
              </a:rPr>
              <a:t>cglib</a:t>
            </a:r>
            <a:endParaRPr lang="nb-NO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80312" y="44624"/>
            <a:ext cx="1277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Byte Buddy</a:t>
            </a:r>
            <a:endParaRPr lang="nb-NO" b="1" dirty="0"/>
          </a:p>
        </p:txBody>
      </p:sp>
      <p:sp>
        <p:nvSpPr>
          <p:cNvPr id="9" name="Rectangle 8"/>
          <p:cNvSpPr/>
          <p:nvPr/>
        </p:nvSpPr>
        <p:spPr>
          <a:xfrm>
            <a:off x="539552" y="692696"/>
            <a:ext cx="849694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8000FF"/>
                </a:solidFill>
                <a:latin typeface="Courier New"/>
              </a:rPr>
              <a:t>class</a:t>
            </a:r>
            <a:r>
              <a:rPr lang="de-DE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de-DE" dirty="0" smtClean="0">
                <a:solidFill>
                  <a:srgbClr val="000000"/>
                </a:solidFill>
                <a:latin typeface="Courier New"/>
              </a:rPr>
              <a:t>Foo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{ </a:t>
            </a:r>
            <a:endParaRPr lang="nb-NO" b="1" dirty="0" smtClean="0">
              <a:solidFill>
                <a:srgbClr val="000080"/>
              </a:solidFill>
              <a:latin typeface="Courier New"/>
            </a:endParaRPr>
          </a:p>
          <a:p>
            <a:r>
              <a:rPr lang="nb-NO" dirty="0" smtClean="0">
                <a:solidFill>
                  <a:schemeClr val="accent1"/>
                </a:solidFill>
                <a:latin typeface="Courier New"/>
              </a:rPr>
              <a:t>  @</a:t>
            </a:r>
            <a:r>
              <a:rPr lang="nb-NO" dirty="0" err="1" smtClean="0">
                <a:solidFill>
                  <a:schemeClr val="accent1"/>
                </a:solidFill>
                <a:latin typeface="Courier New"/>
              </a:rPr>
              <a:t>Qux</a:t>
            </a:r>
            <a:r>
              <a:rPr lang="nb-NO" dirty="0" smtClean="0">
                <a:solidFill>
                  <a:schemeClr val="accent1"/>
                </a:solidFill>
                <a:latin typeface="Courier New"/>
              </a:rPr>
              <a:t> </a:t>
            </a:r>
            <a:endParaRPr lang="nb-NO" b="1" dirty="0" smtClean="0">
              <a:solidFill>
                <a:srgbClr val="000080"/>
              </a:solidFill>
              <a:latin typeface="Courier New"/>
            </a:endParaRPr>
          </a:p>
          <a:p>
            <a:r>
              <a:rPr lang="de-DE" b="1" dirty="0" smtClean="0">
                <a:solidFill>
                  <a:srgbClr val="000080"/>
                </a:solidFill>
                <a:latin typeface="Courier New"/>
              </a:rPr>
              <a:t>  </a:t>
            </a:r>
            <a:r>
              <a:rPr lang="nb-NO" b="1" dirty="0" err="1" smtClean="0">
                <a:solidFill>
                  <a:srgbClr val="000080"/>
                </a:solidFill>
                <a:latin typeface="Courier New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/>
              </a:rPr>
              <a:t>baz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List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&lt;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Bar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&gt;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list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{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  <a:endParaRPr lang="nb-NO" b="1" dirty="0">
              <a:solidFill>
                <a:srgbClr val="000080"/>
              </a:solidFill>
              <a:latin typeface="Courier New"/>
            </a:endParaRPr>
          </a:p>
          <a:p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</a:p>
          <a:p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Method </a:t>
            </a:r>
            <a:r>
              <a:rPr lang="nb-NO" dirty="0" err="1" smtClean="0">
                <a:solidFill>
                  <a:srgbClr val="000000"/>
                </a:solidFill>
                <a:latin typeface="Courier New"/>
              </a:rPr>
              <a:t>dynamicMethod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err="1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/>
              </a:rPr>
              <a:t>ByteBuddy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err="1" smtClean="0">
                <a:solidFill>
                  <a:srgbClr val="000000"/>
                </a:solidFill>
                <a:latin typeface="Courier New"/>
              </a:rPr>
              <a:t>subclass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err="1" smtClean="0">
                <a:solidFill>
                  <a:srgbClr val="000000"/>
                </a:solidFill>
                <a:latin typeface="Courier New"/>
              </a:rPr>
              <a:t>Foo</a:t>
            </a:r>
            <a:r>
              <a:rPr lang="nb-NO" b="1" dirty="0" err="1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err="1" smtClean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  .</a:t>
            </a:r>
            <a:r>
              <a:rPr lang="nb-NO" dirty="0" err="1">
                <a:solidFill>
                  <a:srgbClr val="000000"/>
                </a:solidFill>
                <a:latin typeface="Courier New"/>
              </a:rPr>
              <a:t>method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i="1" dirty="0" err="1">
                <a:solidFill>
                  <a:srgbClr val="000000"/>
                </a:solidFill>
                <a:latin typeface="Courier New"/>
              </a:rPr>
              <a:t>named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</a:t>
            </a:r>
            <a:r>
              <a:rPr lang="nb-NO" dirty="0" err="1" smtClean="0">
                <a:solidFill>
                  <a:srgbClr val="808080"/>
                </a:solidFill>
                <a:latin typeface="Courier New"/>
              </a:rPr>
              <a:t>baz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</a:t>
            </a:r>
            <a:endParaRPr lang="nb-NO" b="1" dirty="0">
              <a:solidFill>
                <a:srgbClr val="00008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  .</a:t>
            </a:r>
            <a:r>
              <a:rPr lang="nb-NO" dirty="0" err="1" smtClean="0">
                <a:solidFill>
                  <a:srgbClr val="000000"/>
                </a:solidFill>
                <a:latin typeface="Courier New"/>
              </a:rPr>
              <a:t>intercept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err="1" smtClean="0">
                <a:solidFill>
                  <a:srgbClr val="000000"/>
                </a:solidFill>
                <a:latin typeface="Courier New"/>
              </a:rPr>
              <a:t>StubMethod.</a:t>
            </a:r>
            <a:r>
              <a:rPr lang="nb-NO" b="1" dirty="0" err="1" smtClean="0">
                <a:solidFill>
                  <a:srgbClr val="000000"/>
                </a:solidFill>
                <a:latin typeface="Courier New"/>
              </a:rPr>
              <a:t>INSTANCE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</a:t>
            </a:r>
            <a:endParaRPr lang="nb-NO" b="1" dirty="0">
              <a:solidFill>
                <a:srgbClr val="00008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 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err="1" smtClean="0">
                <a:solidFill>
                  <a:srgbClr val="000000"/>
                </a:solidFill>
                <a:latin typeface="Courier New"/>
              </a:rPr>
              <a:t>attribute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b="1" dirty="0" err="1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/>
              </a:rPr>
              <a:t>MethodAttributeAppender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              .</a:t>
            </a:r>
            <a:r>
              <a:rPr lang="nb-NO" dirty="0" err="1" smtClean="0">
                <a:solidFill>
                  <a:srgbClr val="000000"/>
                </a:solidFill>
                <a:latin typeface="Courier New"/>
              </a:rPr>
              <a:t>ForInstrumentedMethod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())</a:t>
            </a:r>
            <a:endParaRPr lang="nb-NO" dirty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make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 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err="1">
                <a:solidFill>
                  <a:srgbClr val="000000"/>
                </a:solidFill>
                <a:latin typeface="Courier New"/>
              </a:rPr>
              <a:t>load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err="1">
                <a:solidFill>
                  <a:srgbClr val="000000"/>
                </a:solidFill>
                <a:latin typeface="Courier New"/>
              </a:rPr>
              <a:t>getClass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().</a:t>
            </a:r>
            <a:r>
              <a:rPr lang="nb-NO" dirty="0" err="1">
                <a:solidFill>
                  <a:srgbClr val="000000"/>
                </a:solidFill>
                <a:latin typeface="Courier New"/>
              </a:rPr>
              <a:t>getClassLoader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(),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       </a:t>
            </a:r>
            <a:r>
              <a:rPr lang="nb-NO" dirty="0" err="1">
                <a:solidFill>
                  <a:srgbClr val="000000"/>
                </a:solidFill>
                <a:latin typeface="Courier New"/>
              </a:rPr>
              <a:t>ClassLoadingStrategy</a:t>
            </a:r>
            <a:r>
              <a:rPr lang="nb-NO" b="1" dirty="0" err="1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err="1">
                <a:solidFill>
                  <a:srgbClr val="000000"/>
                </a:solidFill>
                <a:latin typeface="Courier New"/>
              </a:rPr>
              <a:t>Default</a:t>
            </a:r>
            <a:r>
              <a:rPr lang="nb-NO" b="1" dirty="0" err="1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err="1">
                <a:solidFill>
                  <a:srgbClr val="000000"/>
                </a:solidFill>
                <a:latin typeface="Courier New"/>
              </a:rPr>
              <a:t>WRAPPER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err="1">
                <a:solidFill>
                  <a:srgbClr val="000000"/>
                </a:solidFill>
                <a:latin typeface="Courier New"/>
              </a:rPr>
              <a:t>getLoaded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</a:t>
            </a:r>
          </a:p>
          <a:p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  .</a:t>
            </a:r>
            <a:r>
              <a:rPr lang="nb-NO" dirty="0" err="1" smtClean="0">
                <a:solidFill>
                  <a:srgbClr val="000000"/>
                </a:solidFill>
                <a:latin typeface="Courier New"/>
              </a:rPr>
              <a:t>getDeclaredMethod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</a:t>
            </a:r>
            <a:r>
              <a:rPr lang="nb-NO" dirty="0" err="1" smtClean="0">
                <a:solidFill>
                  <a:srgbClr val="808080"/>
                </a:solidFill>
                <a:latin typeface="Courier New"/>
              </a:rPr>
              <a:t>baz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, </a:t>
            </a:r>
            <a:r>
              <a:rPr lang="nb-NO" dirty="0" err="1" smtClean="0">
                <a:solidFill>
                  <a:srgbClr val="000000"/>
                </a:solidFill>
                <a:latin typeface="Courier New"/>
              </a:rPr>
              <a:t>List</a:t>
            </a:r>
            <a:r>
              <a:rPr lang="nb-NO" b="1" dirty="0" err="1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err="1" smtClean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);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endParaRPr lang="nb-NO" i="1" dirty="0" smtClean="0">
              <a:solidFill>
                <a:srgbClr val="000000"/>
              </a:solidFill>
              <a:latin typeface="Courier New"/>
            </a:endParaRPr>
          </a:p>
          <a:p>
            <a:endParaRPr lang="nb-NO" i="1" dirty="0">
              <a:solidFill>
                <a:srgbClr val="000000"/>
              </a:solidFill>
              <a:latin typeface="Courier New"/>
            </a:endParaRPr>
          </a:p>
          <a:p>
            <a:r>
              <a:rPr lang="nb-NO" i="1" dirty="0" err="1" smtClean="0">
                <a:solidFill>
                  <a:srgbClr val="000000"/>
                </a:solidFill>
                <a:latin typeface="Courier New"/>
              </a:rPr>
              <a:t>assertThat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err="1" smtClean="0">
                <a:solidFill>
                  <a:srgbClr val="000000"/>
                </a:solidFill>
                <a:latin typeface="Courier New"/>
              </a:rPr>
              <a:t>dynamicMethod</a:t>
            </a:r>
            <a:r>
              <a:rPr lang="nb-NO" b="1" dirty="0" err="1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err="1" smtClean="0">
                <a:solidFill>
                  <a:srgbClr val="000000"/>
                </a:solidFill>
                <a:latin typeface="Courier New"/>
              </a:rPr>
              <a:t>isAnnotatedWith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err="1" smtClean="0">
                <a:solidFill>
                  <a:srgbClr val="000000"/>
                </a:solidFill>
                <a:latin typeface="Courier New"/>
              </a:rPr>
              <a:t>Qux</a:t>
            </a:r>
            <a:r>
              <a:rPr lang="nb-NO" b="1" dirty="0" err="1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err="1" smtClean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),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i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is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true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));</a:t>
            </a:r>
          </a:p>
          <a:p>
            <a:r>
              <a:rPr lang="nb-NO" i="1" dirty="0" err="1" smtClean="0">
                <a:solidFill>
                  <a:srgbClr val="000000"/>
                </a:solidFill>
                <a:latin typeface="Courier New"/>
              </a:rPr>
              <a:t>assertThat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err="1" smtClean="0">
                <a:solidFill>
                  <a:srgbClr val="000000"/>
                </a:solidFill>
                <a:latin typeface="Courier New"/>
              </a:rPr>
              <a:t>dynamicMethod</a:t>
            </a:r>
            <a:r>
              <a:rPr lang="nb-NO" b="1" dirty="0" err="1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err="1" smtClean="0">
                <a:solidFill>
                  <a:srgbClr val="000000"/>
                </a:solidFill>
                <a:latin typeface="Courier New"/>
              </a:rPr>
              <a:t>getGenericParameterTypes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()[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0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],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i="1" dirty="0" err="1" smtClean="0">
                <a:solidFill>
                  <a:srgbClr val="000000"/>
                </a:solidFill>
                <a:latin typeface="Courier New"/>
              </a:rPr>
              <a:t>instanceOf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err="1" smtClean="0">
                <a:solidFill>
                  <a:srgbClr val="000000"/>
                </a:solidFill>
                <a:latin typeface="Courier New"/>
              </a:rPr>
              <a:t>ParameterizedType</a:t>
            </a:r>
            <a:r>
              <a:rPr lang="nb-NO" b="1" dirty="0" err="1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err="1" smtClean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));</a:t>
            </a:r>
            <a:endParaRPr lang="nb-NO" b="1" dirty="0">
              <a:solidFill>
                <a:srgbClr val="000080"/>
              </a:solidFill>
              <a:latin typeface="Courier New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756592" y="3212976"/>
            <a:ext cx="10323360" cy="57606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ctangle 10"/>
          <p:cNvSpPr/>
          <p:nvPr/>
        </p:nvSpPr>
        <p:spPr>
          <a:xfrm>
            <a:off x="-854816" y="5373216"/>
            <a:ext cx="10323360" cy="57606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ctangle 11"/>
          <p:cNvSpPr/>
          <p:nvPr/>
        </p:nvSpPr>
        <p:spPr>
          <a:xfrm>
            <a:off x="-846854" y="5949280"/>
            <a:ext cx="10323360" cy="57606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ctangle 12"/>
          <p:cNvSpPr/>
          <p:nvPr/>
        </p:nvSpPr>
        <p:spPr>
          <a:xfrm>
            <a:off x="-756592" y="1283840"/>
            <a:ext cx="10323360" cy="27873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Rectangle 13"/>
          <p:cNvSpPr/>
          <p:nvPr/>
        </p:nvSpPr>
        <p:spPr>
          <a:xfrm>
            <a:off x="-756592" y="998089"/>
            <a:ext cx="10323360" cy="281103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68720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3" grpId="0" animBg="1"/>
      <p:bldP spid="14" grpId="0" animBg="1"/>
      <p:bldP spid="14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67543" y="332656"/>
            <a:ext cx="2962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Reality check: Reinvent Java?</a:t>
            </a:r>
            <a:endParaRPr lang="en-US" b="1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1849760"/>
            <a:ext cx="862211" cy="862211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836803" y="5966251"/>
            <a:ext cx="76456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“Plain old Java applications” (POJAs)</a:t>
            </a:r>
          </a:p>
          <a:p>
            <a:r>
              <a:rPr lang="en-US" dirty="0" smtClean="0"/>
              <a:t>Working with POJOs reduces complexity. Reducing infrastructure code as a goal</a:t>
            </a:r>
            <a:endParaRPr lang="en-US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396" y="1849760"/>
            <a:ext cx="931168" cy="93116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267" y="1849760"/>
            <a:ext cx="931168" cy="931168"/>
          </a:xfrm>
          <a:prstGeom prst="rect">
            <a:avLst/>
          </a:prstGeom>
        </p:spPr>
      </p:pic>
      <p:sp>
        <p:nvSpPr>
          <p:cNvPr id="28" name="Right Arrow 27"/>
          <p:cNvSpPr/>
          <p:nvPr/>
        </p:nvSpPr>
        <p:spPr>
          <a:xfrm>
            <a:off x="3129372" y="2095003"/>
            <a:ext cx="720080" cy="24956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0" name="Right Arrow 29"/>
          <p:cNvSpPr/>
          <p:nvPr/>
        </p:nvSpPr>
        <p:spPr>
          <a:xfrm rot="10800000">
            <a:off x="3129372" y="2344563"/>
            <a:ext cx="720080" cy="24956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31" name="Right Arrow 30"/>
          <p:cNvSpPr/>
          <p:nvPr/>
        </p:nvSpPr>
        <p:spPr>
          <a:xfrm>
            <a:off x="5436679" y="2095004"/>
            <a:ext cx="720080" cy="24956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2" name="Right Arrow 31"/>
          <p:cNvSpPr/>
          <p:nvPr/>
        </p:nvSpPr>
        <p:spPr>
          <a:xfrm rot="10800000">
            <a:off x="5436679" y="2344564"/>
            <a:ext cx="720080" cy="24956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7151" y="4735727"/>
            <a:ext cx="931168" cy="931168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728404"/>
            <a:ext cx="931168" cy="931168"/>
          </a:xfrm>
          <a:prstGeom prst="rect">
            <a:avLst/>
          </a:prstGeom>
        </p:spPr>
      </p:pic>
      <p:sp>
        <p:nvSpPr>
          <p:cNvPr id="35" name="Right Arrow 34"/>
          <p:cNvSpPr/>
          <p:nvPr/>
        </p:nvSpPr>
        <p:spPr>
          <a:xfrm>
            <a:off x="4312375" y="5056882"/>
            <a:ext cx="720080" cy="24956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6" name="Right Arrow 35"/>
          <p:cNvSpPr/>
          <p:nvPr/>
        </p:nvSpPr>
        <p:spPr>
          <a:xfrm rot="10800000">
            <a:off x="4312375" y="5306442"/>
            <a:ext cx="720080" cy="24956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37" name="TextBox 36"/>
          <p:cNvSpPr txBox="1"/>
          <p:nvPr/>
        </p:nvSpPr>
        <p:spPr>
          <a:xfrm>
            <a:off x="539552" y="908720"/>
            <a:ext cx="78371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Many applications are built around a central infrastructure. A lot of code does not</a:t>
            </a:r>
          </a:p>
          <a:p>
            <a:r>
              <a:rPr lang="en-US" dirty="0"/>
              <a:t>s</a:t>
            </a:r>
            <a:r>
              <a:rPr lang="en-US" dirty="0" smtClean="0"/>
              <a:t>olve domain problems but bridges between domain and infrastructure.  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539551" y="3178317"/>
            <a:ext cx="82722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Java agents allow to add a decentralized infrastructure at runtime. In the source code, </a:t>
            </a:r>
          </a:p>
          <a:p>
            <a:r>
              <a:rPr lang="en-US" dirty="0" smtClean="0"/>
              <a:t>the infrastructure is only declared.</a:t>
            </a:r>
            <a:endParaRPr lang="en-US" dirty="0"/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4078957"/>
            <a:ext cx="862211" cy="862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133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5" grpId="0" animBg="1"/>
      <p:bldP spid="36" grpId="0" animBg="1"/>
      <p:bldP spid="3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evron 4"/>
          <p:cNvSpPr/>
          <p:nvPr/>
        </p:nvSpPr>
        <p:spPr>
          <a:xfrm>
            <a:off x="2411760" y="2820410"/>
            <a:ext cx="2160240" cy="936104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pic>
        <p:nvPicPr>
          <p:cNvPr id="2050" name="Picture 2" descr="C:\Users\rafwin\Desktop\android-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091735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rafwin\Desktop\jar_fil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9303" y="2887711"/>
            <a:ext cx="685154" cy="80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hevron 6"/>
          <p:cNvSpPr/>
          <p:nvPr/>
        </p:nvSpPr>
        <p:spPr>
          <a:xfrm>
            <a:off x="4499992" y="2844762"/>
            <a:ext cx="2160240" cy="936104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6588224" y="2850434"/>
            <a:ext cx="2160240" cy="936104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pic>
        <p:nvPicPr>
          <p:cNvPr id="2053" name="Picture 5" descr="C:\Users\rafwin\Desktop\ar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3856" y="2910382"/>
            <a:ext cx="688975" cy="80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rafwin\Desktop\dex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5624" y="2916055"/>
            <a:ext cx="688975" cy="804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 descr="C:\Users\rafwin\Desktop\243px-Java-Logo.svg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8135" y="980728"/>
            <a:ext cx="883434" cy="1672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rafwin\Desktop\java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160" y="2908320"/>
            <a:ext cx="688975" cy="80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Chevron 17"/>
          <p:cNvSpPr/>
          <p:nvPr/>
        </p:nvSpPr>
        <p:spPr>
          <a:xfrm>
            <a:off x="323528" y="2820409"/>
            <a:ext cx="2160240" cy="936104"/>
          </a:xfrm>
          <a:prstGeom prst="chevr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" name="Rectangle 5"/>
          <p:cNvSpPr/>
          <p:nvPr/>
        </p:nvSpPr>
        <p:spPr>
          <a:xfrm>
            <a:off x="2699792" y="4548119"/>
            <a:ext cx="1584176" cy="1080120"/>
          </a:xfrm>
          <a:prstGeom prst="rect">
            <a:avLst/>
          </a:prstGeom>
          <a:solidFill>
            <a:srgbClr val="F58219"/>
          </a:solidFill>
          <a:ln>
            <a:solidFill>
              <a:srgbClr val="C763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Java virtual machine</a:t>
            </a:r>
          </a:p>
          <a:p>
            <a:pPr algn="ctr"/>
            <a:r>
              <a:rPr lang="de-DE" b="1" dirty="0" smtClean="0"/>
              <a:t>[stack, JIT]</a:t>
            </a:r>
            <a:endParaRPr lang="nb-NO" b="1" dirty="0"/>
          </a:p>
        </p:txBody>
      </p:sp>
      <p:sp>
        <p:nvSpPr>
          <p:cNvPr id="12" name="Down Arrow 11"/>
          <p:cNvSpPr/>
          <p:nvPr/>
        </p:nvSpPr>
        <p:spPr>
          <a:xfrm>
            <a:off x="3347864" y="3886491"/>
            <a:ext cx="288032" cy="504056"/>
          </a:xfrm>
          <a:prstGeom prst="downArrow">
            <a:avLst/>
          </a:prstGeom>
          <a:solidFill>
            <a:srgbClr val="F58219"/>
          </a:solidFill>
          <a:ln>
            <a:solidFill>
              <a:srgbClr val="C763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2" name="Rectangle 21"/>
          <p:cNvSpPr/>
          <p:nvPr/>
        </p:nvSpPr>
        <p:spPr>
          <a:xfrm>
            <a:off x="4788024" y="4548119"/>
            <a:ext cx="1584176" cy="1080120"/>
          </a:xfrm>
          <a:prstGeom prst="rect">
            <a:avLst/>
          </a:prstGeom>
          <a:solidFill>
            <a:srgbClr val="99CC00"/>
          </a:solidFill>
          <a:ln>
            <a:solidFill>
              <a:srgbClr val="6C92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Dalvik virtual machine</a:t>
            </a:r>
          </a:p>
          <a:p>
            <a:pPr algn="ctr"/>
            <a:r>
              <a:rPr lang="de-DE" b="1" dirty="0" smtClean="0"/>
              <a:t>[register, JIT]</a:t>
            </a:r>
            <a:endParaRPr lang="nb-NO" b="1" dirty="0"/>
          </a:p>
        </p:txBody>
      </p:sp>
      <p:sp>
        <p:nvSpPr>
          <p:cNvPr id="23" name="Down Arrow 22"/>
          <p:cNvSpPr/>
          <p:nvPr/>
        </p:nvSpPr>
        <p:spPr>
          <a:xfrm>
            <a:off x="5436096" y="3886491"/>
            <a:ext cx="288032" cy="504056"/>
          </a:xfrm>
          <a:prstGeom prst="downArrow">
            <a:avLst/>
          </a:prstGeom>
          <a:solidFill>
            <a:srgbClr val="99CC00"/>
          </a:solidFill>
          <a:ln>
            <a:solidFill>
              <a:srgbClr val="6C92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5" name="Rectangle 24"/>
          <p:cNvSpPr/>
          <p:nvPr/>
        </p:nvSpPr>
        <p:spPr>
          <a:xfrm>
            <a:off x="6876256" y="4561675"/>
            <a:ext cx="1584176" cy="1080120"/>
          </a:xfrm>
          <a:prstGeom prst="rect">
            <a:avLst/>
          </a:prstGeom>
          <a:solidFill>
            <a:srgbClr val="99CC00"/>
          </a:solidFill>
          <a:ln>
            <a:solidFill>
              <a:srgbClr val="6C92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Android runtime</a:t>
            </a:r>
          </a:p>
          <a:p>
            <a:pPr algn="ctr"/>
            <a:r>
              <a:rPr lang="de-DE" b="1" dirty="0" smtClean="0"/>
              <a:t>[register, AOT]</a:t>
            </a:r>
            <a:endParaRPr lang="nb-NO" b="1" dirty="0"/>
          </a:p>
        </p:txBody>
      </p:sp>
      <p:sp>
        <p:nvSpPr>
          <p:cNvPr id="26" name="Down Arrow 25"/>
          <p:cNvSpPr/>
          <p:nvPr/>
        </p:nvSpPr>
        <p:spPr>
          <a:xfrm>
            <a:off x="7524328" y="3900047"/>
            <a:ext cx="288032" cy="504056"/>
          </a:xfrm>
          <a:prstGeom prst="downArrow">
            <a:avLst/>
          </a:prstGeom>
          <a:solidFill>
            <a:srgbClr val="99CC00"/>
          </a:solidFill>
          <a:ln>
            <a:solidFill>
              <a:srgbClr val="6C92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9" name="TextBox 18"/>
          <p:cNvSpPr txBox="1"/>
          <p:nvPr/>
        </p:nvSpPr>
        <p:spPr>
          <a:xfrm>
            <a:off x="467543" y="332656"/>
            <a:ext cx="4091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Android makes things more complicated.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836803" y="5966251"/>
            <a:ext cx="68342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Solution: Embed the Android SDK’s </a:t>
            </a:r>
            <a:r>
              <a:rPr lang="en-US" b="1" dirty="0" err="1" smtClean="0">
                <a:solidFill>
                  <a:srgbClr val="FF0000"/>
                </a:solidFill>
              </a:rPr>
              <a:t>dex</a:t>
            </a:r>
            <a:r>
              <a:rPr lang="en-US" b="1" dirty="0" smtClean="0">
                <a:solidFill>
                  <a:srgbClr val="FF0000"/>
                </a:solidFill>
              </a:rPr>
              <a:t> compiler (Apache 2.0 license).</a:t>
            </a:r>
          </a:p>
          <a:p>
            <a:r>
              <a:rPr lang="en-US" dirty="0" smtClean="0"/>
              <a:t>Unfortunately, only subclass instrumentation possible.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321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6" grpId="0" animBg="1"/>
      <p:bldP spid="12" grpId="0" animBg="1"/>
      <p:bldP spid="22" grpId="0" animBg="1"/>
      <p:bldP spid="23" grpId="0" animBg="1"/>
      <p:bldP spid="25" grpId="0" animBg="1"/>
      <p:bldP spid="26" grpId="0" animBg="1"/>
      <p:bldP spid="2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68190"/>
              </p:ext>
            </p:extLst>
          </p:nvPr>
        </p:nvGraphicFramePr>
        <p:xfrm>
          <a:off x="539552" y="908720"/>
          <a:ext cx="7920881" cy="2918412"/>
        </p:xfrm>
        <a:graphic>
          <a:graphicData uri="http://schemas.openxmlformats.org/drawingml/2006/table">
            <a:tbl>
              <a:tblPr/>
              <a:tblGrid>
                <a:gridCol w="792088"/>
                <a:gridCol w="1944216"/>
                <a:gridCol w="1872208"/>
                <a:gridCol w="1944216"/>
                <a:gridCol w="1368153"/>
              </a:tblGrid>
              <a:tr h="409563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Byte Buddy</a:t>
                      </a:r>
                      <a:endParaRPr lang="nb-NO" b="1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cglib</a:t>
                      </a:r>
                      <a:endParaRPr lang="nb-NO" b="1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Javassist</a:t>
                      </a:r>
                      <a:endParaRPr lang="nb-NO" b="1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Java proxy</a:t>
                      </a:r>
                      <a:endParaRPr lang="nb-NO" b="1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563">
                <a:tc>
                  <a:txBody>
                    <a:bodyPr/>
                    <a:lstStyle/>
                    <a:p>
                      <a:r>
                        <a:rPr lang="de-DE" b="1" dirty="0" smtClean="0"/>
                        <a:t>(1)</a:t>
                      </a:r>
                      <a:endParaRPr lang="nb-NO" b="1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60.995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234.488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145.412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68.706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563">
                <a:tc>
                  <a:txBody>
                    <a:bodyPr/>
                    <a:lstStyle/>
                    <a:p>
                      <a:r>
                        <a:rPr lang="de-DE" b="1" dirty="0" smtClean="0"/>
                        <a:t>(2a)</a:t>
                      </a:r>
                      <a:endParaRPr lang="nb-NO" b="1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153.800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804.000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706.878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973.650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563">
                <a:tc>
                  <a:txBody>
                    <a:bodyPr/>
                    <a:lstStyle/>
                    <a:p>
                      <a:r>
                        <a:rPr lang="de-DE" b="1" dirty="0" smtClean="0"/>
                        <a:t>(2b)</a:t>
                      </a:r>
                      <a:endParaRPr lang="nb-NO" b="1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0.001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0.002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0.009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0.005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563">
                <a:tc>
                  <a:txBody>
                    <a:bodyPr/>
                    <a:lstStyle/>
                    <a:p>
                      <a:r>
                        <a:rPr lang="de-DE" b="1" dirty="0" smtClean="0"/>
                        <a:t>(3a)</a:t>
                      </a:r>
                      <a:endParaRPr lang="nb-NO" b="1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172.126</a:t>
                      </a:r>
                    </a:p>
                    <a:p>
                      <a:r>
                        <a:rPr lang="nb-NO" i="1" dirty="0" smtClean="0"/>
                        <a:t>1</a:t>
                      </a:r>
                      <a:r>
                        <a:rPr lang="nb-NO" dirty="0" smtClean="0"/>
                        <a:t>’</a:t>
                      </a:r>
                      <a:r>
                        <a:rPr lang="nb-NO" i="1" dirty="0" smtClean="0"/>
                        <a:t>850.567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1’480.525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625.778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n/a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563">
                <a:tc>
                  <a:txBody>
                    <a:bodyPr/>
                    <a:lstStyle/>
                    <a:p>
                      <a:r>
                        <a:rPr lang="de-DE" b="1" dirty="0" smtClean="0"/>
                        <a:t>(3b)</a:t>
                      </a:r>
                      <a:endParaRPr lang="nb-NO" b="1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0.002</a:t>
                      </a:r>
                    </a:p>
                    <a:p>
                      <a:r>
                        <a:rPr lang="nb-NO" i="1" dirty="0" smtClean="0"/>
                        <a:t>0.003</a:t>
                      </a:r>
                      <a:endParaRPr lang="nb-NO" i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0.019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0.027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n/a</a:t>
                      </a:r>
                      <a:endParaRPr lang="nb-NO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611560" y="4797152"/>
            <a:ext cx="7920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/>
              <a:t>All benchmarks run with JMH, source code: https://github.com/raphw/byte-buddy</a:t>
            </a:r>
          </a:p>
          <a:p>
            <a:r>
              <a:rPr lang="en-US" i="1" dirty="0" smtClean="0"/>
              <a:t>(1) Extending the Object class without any methods but with a default constructor</a:t>
            </a:r>
          </a:p>
          <a:p>
            <a:r>
              <a:rPr lang="en-US" i="1" dirty="0" smtClean="0"/>
              <a:t>(2a) Implementing an interface with 18 methods, method stubs</a:t>
            </a:r>
          </a:p>
          <a:p>
            <a:r>
              <a:rPr lang="en-US" i="1" dirty="0" smtClean="0"/>
              <a:t>(2b) Executing a method of this interface</a:t>
            </a:r>
          </a:p>
          <a:p>
            <a:r>
              <a:rPr lang="en-US" i="1" dirty="0" smtClean="0"/>
              <a:t>(3a) Extending a class with 18 methods, super method invocation</a:t>
            </a:r>
          </a:p>
          <a:p>
            <a:r>
              <a:rPr lang="en-US" i="1" dirty="0" smtClean="0"/>
              <a:t>(3b) Executing a method of this class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7786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51519" y="836712"/>
            <a:ext cx="19509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http://rafael.codes</a:t>
            </a:r>
          </a:p>
          <a:p>
            <a:r>
              <a:rPr lang="de-DE" dirty="0" smtClean="0"/>
              <a:t>@rafaelcodes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1518" y="3068960"/>
            <a:ext cx="46564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http://documents4j.com</a:t>
            </a:r>
          </a:p>
          <a:p>
            <a:r>
              <a:rPr lang="de-DE" dirty="0"/>
              <a:t>https</a:t>
            </a:r>
            <a:r>
              <a:rPr lang="de-DE" dirty="0" smtClean="0"/>
              <a:t>://github.com/documents4j/documents4j</a:t>
            </a:r>
            <a:endParaRPr lang="de-DE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-100136" y="4437112"/>
            <a:ext cx="97210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 descr="C:\Users\rafwin\Downloads\bewerbungsfoto_small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7856" y="218378"/>
            <a:ext cx="1394544" cy="188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Straight Connector 14"/>
          <p:cNvCxnSpPr/>
          <p:nvPr/>
        </p:nvCxnSpPr>
        <p:spPr>
          <a:xfrm>
            <a:off x="-100136" y="2348880"/>
            <a:ext cx="97210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4" descr="C:\Users\rafwin\Downloads\logo-orang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422" y="4581128"/>
            <a:ext cx="571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251519" y="5373216"/>
            <a:ext cx="38182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http://bytebuddy.net</a:t>
            </a:r>
          </a:p>
          <a:p>
            <a:r>
              <a:rPr lang="de-DE" dirty="0" smtClean="0"/>
              <a:t>https://github.com/raphw/byte-buddy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3793" y="2720044"/>
            <a:ext cx="2588607" cy="1344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8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92370" y="411629"/>
            <a:ext cx="74888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smtClean="0">
                <a:solidFill>
                  <a:srgbClr val="8000FF"/>
                </a:solidFill>
                <a:effectLst/>
                <a:latin typeface="Courier New"/>
              </a:rPr>
              <a:t>class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Service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{</a:t>
            </a:r>
          </a:p>
          <a:p>
            <a:r>
              <a:rPr lang="nb-NO" dirty="0" smtClean="0">
                <a:solidFill>
                  <a:schemeClr val="accent1"/>
                </a:solidFill>
                <a:latin typeface="Courier New"/>
              </a:rPr>
              <a:t>  @</a:t>
            </a:r>
            <a:r>
              <a:rPr lang="nb-NO" dirty="0">
                <a:solidFill>
                  <a:schemeClr val="accent1"/>
                </a:solidFill>
                <a:latin typeface="Courier New"/>
              </a:rPr>
              <a:t>Secured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user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"ADMIN"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</a:t>
            </a:r>
            <a:endParaRPr lang="nb-NO" b="1" dirty="0" smtClean="0">
              <a:solidFill>
                <a:srgbClr val="000080"/>
              </a:solidFill>
              <a:effectLst/>
              <a:latin typeface="Courier New"/>
            </a:endParaRPr>
          </a:p>
          <a:p>
            <a:r>
              <a:rPr lang="nb-NO" dirty="0" smtClean="0">
                <a:solidFill>
                  <a:srgbClr val="8000FF"/>
                </a:solidFill>
                <a:effectLst/>
                <a:latin typeface="Courier New"/>
              </a:rPr>
              <a:t>  void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deleteEverything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()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{</a:t>
            </a:r>
          </a:p>
          <a:p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    if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(!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"ADMIN"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equals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UserHolder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user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throw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IllegalStateException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"Wrong user"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);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nb-NO" dirty="0" smtClean="0">
                <a:solidFill>
                  <a:srgbClr val="008000"/>
                </a:solidFill>
                <a:effectLst/>
                <a:latin typeface="Courier New"/>
              </a:rPr>
              <a:t>// delete everything... </a:t>
            </a:r>
          </a:p>
          <a:p>
            <a:r>
              <a:rPr lang="nb-NO" b="1" dirty="0" smtClean="0">
                <a:solidFill>
                  <a:srgbClr val="008000"/>
                </a:solidFill>
                <a:latin typeface="Courier New"/>
              </a:rPr>
              <a:t> 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endParaRPr lang="nb-NO" dirty="0"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7544" y="332656"/>
            <a:ext cx="7713658" cy="2736303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8" name="Picture 5" descr="C:\Users\rafwin\Desktop\dukewave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2025" y="2048759"/>
            <a:ext cx="566117" cy="102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Up Arrow 8"/>
          <p:cNvSpPr/>
          <p:nvPr/>
        </p:nvSpPr>
        <p:spPr>
          <a:xfrm rot="10800000">
            <a:off x="2077683" y="3212977"/>
            <a:ext cx="288032" cy="1008112"/>
          </a:xfrm>
          <a:prstGeom prst="upArrow">
            <a:avLst/>
          </a:prstGeom>
          <a:solidFill>
            <a:srgbClr val="CC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Up Arrow 9"/>
          <p:cNvSpPr/>
          <p:nvPr/>
        </p:nvSpPr>
        <p:spPr>
          <a:xfrm rot="10800000">
            <a:off x="6660232" y="3212976"/>
            <a:ext cx="288032" cy="1008112"/>
          </a:xfrm>
          <a:prstGeom prst="upArrow">
            <a:avLst/>
          </a:prstGeom>
          <a:solidFill>
            <a:srgbClr val="CC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TextBox 10"/>
          <p:cNvSpPr txBox="1"/>
          <p:nvPr/>
        </p:nvSpPr>
        <p:spPr>
          <a:xfrm>
            <a:off x="2413233" y="3393867"/>
            <a:ext cx="19198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redefine class</a:t>
            </a:r>
          </a:p>
          <a:p>
            <a:r>
              <a:rPr lang="de-DE" dirty="0" smtClean="0"/>
              <a:t>(build time, agent)</a:t>
            </a:r>
            <a:endParaRPr lang="nb-NO" dirty="0"/>
          </a:p>
        </p:txBody>
      </p:sp>
      <p:sp>
        <p:nvSpPr>
          <p:cNvPr id="12" name="TextBox 11"/>
          <p:cNvSpPr txBox="1"/>
          <p:nvPr/>
        </p:nvSpPr>
        <p:spPr>
          <a:xfrm>
            <a:off x="4525955" y="3393867"/>
            <a:ext cx="20621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dirty="0" smtClean="0"/>
              <a:t>create subclass</a:t>
            </a:r>
          </a:p>
          <a:p>
            <a:pPr algn="r"/>
            <a:r>
              <a:rPr lang="de-DE" dirty="0" smtClean="0"/>
              <a:t>(Liskov substitution)</a:t>
            </a:r>
            <a:endParaRPr lang="nb-NO" dirty="0"/>
          </a:p>
        </p:txBody>
      </p:sp>
      <p:sp>
        <p:nvSpPr>
          <p:cNvPr id="13" name="Rectangle 12"/>
          <p:cNvSpPr/>
          <p:nvPr/>
        </p:nvSpPr>
        <p:spPr>
          <a:xfrm>
            <a:off x="691200" y="411629"/>
            <a:ext cx="749000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SecuredService </a:t>
            </a:r>
            <a:r>
              <a:rPr lang="nb-NO" b="1" dirty="0">
                <a:solidFill>
                  <a:srgbClr val="0000FF"/>
                </a:solidFill>
                <a:latin typeface="Courier New"/>
              </a:rPr>
              <a:t>extends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Service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chemeClr val="accent1"/>
                </a:solidFill>
                <a:latin typeface="Courier New"/>
              </a:rPr>
              <a:t> @</a:t>
            </a:r>
            <a:r>
              <a:rPr lang="nb-NO" dirty="0">
                <a:solidFill>
                  <a:schemeClr val="accent1"/>
                </a:solidFill>
                <a:latin typeface="Courier New"/>
              </a:rPr>
              <a:t>Override </a:t>
            </a:r>
            <a:endParaRPr lang="nb-NO" dirty="0" smtClean="0">
              <a:solidFill>
                <a:schemeClr val="accent1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>
                <a:solidFill>
                  <a:srgbClr val="8000FF"/>
                </a:solidFill>
                <a:latin typeface="Courier New"/>
              </a:rPr>
              <a:t>void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deleteEverything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{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 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/>
              </a:rPr>
              <a:t>if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(!</a:t>
            </a:r>
            <a:r>
              <a:rPr lang="nb-NO" dirty="0">
                <a:solidFill>
                  <a:srgbClr val="808080"/>
                </a:solidFill>
                <a:latin typeface="Courier New"/>
              </a:rPr>
              <a:t>"ADMIN"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equals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UserHolder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>
                <a:solidFill>
                  <a:srgbClr val="000000"/>
                </a:solidFill>
                <a:latin typeface="Courier New"/>
              </a:rPr>
              <a:t>user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))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throw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IllegalStateException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"Wrong user"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);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super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deleteEverything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();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endParaRPr lang="nb-NO" dirty="0">
              <a:effectLst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67992" y="4520222"/>
            <a:ext cx="59332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smtClean="0">
                <a:solidFill>
                  <a:srgbClr val="8000FF"/>
                </a:solidFill>
                <a:effectLst/>
                <a:latin typeface="Courier New"/>
              </a:rPr>
              <a:t>class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Service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{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dirty="0" smtClean="0">
                <a:solidFill>
                  <a:schemeClr val="accent1"/>
                </a:solidFill>
                <a:effectLst/>
                <a:latin typeface="Courier New"/>
              </a:rPr>
              <a:t>@Secured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user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=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nb-NO" dirty="0" smtClean="0">
                <a:solidFill>
                  <a:srgbClr val="808080"/>
                </a:solidFill>
                <a:effectLst/>
                <a:latin typeface="Courier New"/>
              </a:rPr>
              <a:t>"ADMIN"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)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dirty="0" smtClean="0">
                <a:solidFill>
                  <a:srgbClr val="8000FF"/>
                </a:solidFill>
                <a:effectLst/>
                <a:latin typeface="Courier New"/>
              </a:rPr>
              <a:t>  void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deleteEverything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()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{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nb-NO" dirty="0" smtClean="0">
                <a:solidFill>
                  <a:srgbClr val="008000"/>
                </a:solidFill>
                <a:effectLst/>
                <a:latin typeface="Courier New"/>
              </a:rPr>
              <a:t>// delete everything... </a:t>
            </a:r>
          </a:p>
          <a:p>
            <a:r>
              <a:rPr lang="nb-NO" b="1" dirty="0" smtClean="0">
                <a:solidFill>
                  <a:srgbClr val="008000"/>
                </a:solidFill>
                <a:latin typeface="Courier New"/>
              </a:rPr>
              <a:t> 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endParaRPr lang="nb-NO" dirty="0">
              <a:effectLst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23991" y="4376206"/>
            <a:ext cx="6839319" cy="2016224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6" name="Picture 3" descr="C:\Users\rafwin\Desktop\jar_fil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5590929"/>
            <a:ext cx="685154" cy="80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0683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  <p:bldP spid="9" grpId="1" animBg="1"/>
      <p:bldP spid="10" grpId="0" animBg="1"/>
      <p:bldP spid="11" grpId="1"/>
      <p:bldP spid="12" grpId="1"/>
      <p:bldP spid="12" grpId="2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>
          <a:xfrm>
            <a:off x="1795812" y="548680"/>
            <a:ext cx="5823790" cy="1440160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54" name="Picture 53" descr="C:\Users\rafwin\Desktop\243px-Java-Logo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1480" y="650061"/>
            <a:ext cx="609134" cy="1153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3" descr="C:\Users\rafwin\Desktop\scala-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8242" y="1008425"/>
            <a:ext cx="1469858" cy="436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4" descr="C:\Users\rafwin\Desktop\groovy-logo-mediu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189" y="908844"/>
            <a:ext cx="1443079" cy="719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Rectangle 57"/>
          <p:cNvSpPr/>
          <p:nvPr/>
        </p:nvSpPr>
        <p:spPr>
          <a:xfrm>
            <a:off x="2259435" y="2687208"/>
            <a:ext cx="4896544" cy="1440160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59" name="Picture 5" descr="C:\Users\rafwin\Desktop\dukewave1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113" y="2759216"/>
            <a:ext cx="566117" cy="102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Rectangle 59"/>
          <p:cNvSpPr/>
          <p:nvPr/>
        </p:nvSpPr>
        <p:spPr>
          <a:xfrm>
            <a:off x="3936547" y="3779416"/>
            <a:ext cx="15632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effectLst/>
                <a:latin typeface="Courier New"/>
              </a:rPr>
              <a:t>0xCAFEBABE</a:t>
            </a:r>
            <a:endParaRPr lang="nb-NO" dirty="0"/>
          </a:p>
        </p:txBody>
      </p:sp>
      <p:sp>
        <p:nvSpPr>
          <p:cNvPr id="61" name="TextBox 60"/>
          <p:cNvSpPr txBox="1"/>
          <p:nvPr/>
        </p:nvSpPr>
        <p:spPr>
          <a:xfrm>
            <a:off x="7713313" y="1657868"/>
            <a:ext cx="1323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s</a:t>
            </a:r>
            <a:r>
              <a:rPr lang="de-DE" b="1" dirty="0" smtClean="0"/>
              <a:t>ource code</a:t>
            </a:r>
            <a:endParaRPr lang="nb-NO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7228552" y="3779748"/>
            <a:ext cx="111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byte code</a:t>
            </a:r>
            <a:endParaRPr lang="nb-NO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7228553" y="5949280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JVM</a:t>
            </a:r>
            <a:endParaRPr lang="nb-NO" b="1" dirty="0"/>
          </a:p>
        </p:txBody>
      </p:sp>
      <p:grpSp>
        <p:nvGrpSpPr>
          <p:cNvPr id="64" name="Group 63"/>
          <p:cNvGrpSpPr/>
          <p:nvPr/>
        </p:nvGrpSpPr>
        <p:grpSpPr>
          <a:xfrm>
            <a:off x="2247130" y="4797152"/>
            <a:ext cx="4896544" cy="1440160"/>
            <a:chOff x="1854966" y="4797152"/>
            <a:chExt cx="4896544" cy="1440160"/>
          </a:xfrm>
        </p:grpSpPr>
        <p:sp>
          <p:nvSpPr>
            <p:cNvPr id="65" name="Rectangle 64"/>
            <p:cNvSpPr/>
            <p:nvPr/>
          </p:nvSpPr>
          <p:spPr>
            <a:xfrm>
              <a:off x="1854966" y="4797152"/>
              <a:ext cx="4896544" cy="1440160"/>
            </a:xfrm>
            <a:prstGeom prst="rect">
              <a:avLst/>
            </a:prstGeom>
            <a:noFill/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cxnSp>
          <p:nvCxnSpPr>
            <p:cNvPr id="66" name="Straight Connector 65"/>
            <p:cNvCxnSpPr>
              <a:stCxn id="65" idx="0"/>
              <a:endCxn id="65" idx="2"/>
            </p:cNvCxnSpPr>
            <p:nvPr/>
          </p:nvCxnSpPr>
          <p:spPr>
            <a:xfrm>
              <a:off x="4303238" y="4797152"/>
              <a:ext cx="0" cy="1440160"/>
            </a:xfrm>
            <a:prstGeom prst="line">
              <a:avLst/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Up Arrow 66"/>
          <p:cNvSpPr/>
          <p:nvPr/>
        </p:nvSpPr>
        <p:spPr>
          <a:xfrm rot="10800000">
            <a:off x="2233159" y="2132856"/>
            <a:ext cx="239067" cy="38147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8" name="TextBox 67"/>
          <p:cNvSpPr txBox="1"/>
          <p:nvPr/>
        </p:nvSpPr>
        <p:spPr>
          <a:xfrm>
            <a:off x="2451120" y="2132856"/>
            <a:ext cx="675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smtClean="0"/>
              <a:t>javac</a:t>
            </a:r>
            <a:endParaRPr lang="nb-NO" i="1" dirty="0"/>
          </a:p>
        </p:txBody>
      </p:sp>
      <p:sp>
        <p:nvSpPr>
          <p:cNvPr id="69" name="Up Arrow 68"/>
          <p:cNvSpPr/>
          <p:nvPr/>
        </p:nvSpPr>
        <p:spPr>
          <a:xfrm rot="10800000">
            <a:off x="3385287" y="2153162"/>
            <a:ext cx="239067" cy="38147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0" name="TextBox 69"/>
          <p:cNvSpPr txBox="1"/>
          <p:nvPr/>
        </p:nvSpPr>
        <p:spPr>
          <a:xfrm>
            <a:off x="3603248" y="2153162"/>
            <a:ext cx="755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smtClean="0"/>
              <a:t>scalac</a:t>
            </a:r>
            <a:endParaRPr lang="nb-NO" i="1" dirty="0"/>
          </a:p>
        </p:txBody>
      </p:sp>
      <p:sp>
        <p:nvSpPr>
          <p:cNvPr id="71" name="Up Arrow 70"/>
          <p:cNvSpPr/>
          <p:nvPr/>
        </p:nvSpPr>
        <p:spPr>
          <a:xfrm rot="10800000">
            <a:off x="4766840" y="2169498"/>
            <a:ext cx="239067" cy="38147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2" name="TextBox 71"/>
          <p:cNvSpPr txBox="1"/>
          <p:nvPr/>
        </p:nvSpPr>
        <p:spPr>
          <a:xfrm>
            <a:off x="4984801" y="2169498"/>
            <a:ext cx="920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smtClean="0"/>
              <a:t>groovyc</a:t>
            </a:r>
            <a:endParaRPr lang="nb-NO" i="1" dirty="0"/>
          </a:p>
        </p:txBody>
      </p:sp>
      <p:sp>
        <p:nvSpPr>
          <p:cNvPr id="73" name="Up Arrow 72"/>
          <p:cNvSpPr/>
          <p:nvPr/>
        </p:nvSpPr>
        <p:spPr>
          <a:xfrm rot="10800000">
            <a:off x="6231171" y="2181641"/>
            <a:ext cx="239067" cy="38147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4" name="TextBox 73"/>
          <p:cNvSpPr txBox="1"/>
          <p:nvPr/>
        </p:nvSpPr>
        <p:spPr>
          <a:xfrm>
            <a:off x="6449132" y="2181641"/>
            <a:ext cx="752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smtClean="0"/>
              <a:t>jrubyc</a:t>
            </a:r>
            <a:endParaRPr lang="nb-NO" i="1" dirty="0"/>
          </a:p>
        </p:txBody>
      </p:sp>
      <p:pic>
        <p:nvPicPr>
          <p:cNvPr id="75" name="Picture 4" descr="C:\Users\rafwin\Desktop\id-jruby-logo-3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212" y="1124744"/>
            <a:ext cx="1446224" cy="431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" name="TextBox 75"/>
          <p:cNvSpPr txBox="1"/>
          <p:nvPr/>
        </p:nvSpPr>
        <p:spPr>
          <a:xfrm>
            <a:off x="5308314" y="5332566"/>
            <a:ext cx="1328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JIT compiler</a:t>
            </a:r>
            <a:endParaRPr lang="nb-NO" b="1" dirty="0"/>
          </a:p>
        </p:txBody>
      </p:sp>
      <p:sp>
        <p:nvSpPr>
          <p:cNvPr id="77" name="TextBox 76"/>
          <p:cNvSpPr txBox="1"/>
          <p:nvPr/>
        </p:nvSpPr>
        <p:spPr>
          <a:xfrm>
            <a:off x="2835169" y="5332566"/>
            <a:ext cx="1227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interpreter</a:t>
            </a:r>
            <a:endParaRPr lang="nb-NO" b="1" dirty="0"/>
          </a:p>
        </p:txBody>
      </p:sp>
      <p:sp>
        <p:nvSpPr>
          <p:cNvPr id="78" name="Up Arrow 77"/>
          <p:cNvSpPr/>
          <p:nvPr/>
        </p:nvSpPr>
        <p:spPr>
          <a:xfrm rot="10800000">
            <a:off x="3884045" y="4271357"/>
            <a:ext cx="239067" cy="381474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9" name="TextBox 78"/>
          <p:cNvSpPr txBox="1"/>
          <p:nvPr/>
        </p:nvSpPr>
        <p:spPr>
          <a:xfrm>
            <a:off x="4200333" y="4283804"/>
            <a:ext cx="1282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smtClean="0"/>
              <a:t>class loader</a:t>
            </a:r>
            <a:endParaRPr lang="nb-NO" i="1" dirty="0"/>
          </a:p>
        </p:txBody>
      </p:sp>
      <p:sp>
        <p:nvSpPr>
          <p:cNvPr id="80" name="Rectangle 79"/>
          <p:cNvSpPr/>
          <p:nvPr/>
        </p:nvSpPr>
        <p:spPr>
          <a:xfrm>
            <a:off x="216934" y="3922023"/>
            <a:ext cx="1745915" cy="1170712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81" name="Picture 2" descr="C:\Users\rafwin\Desktop\bytebuddy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488" y="3969503"/>
            <a:ext cx="1662806" cy="997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" name="TextBox 81"/>
          <p:cNvSpPr txBox="1"/>
          <p:nvPr/>
        </p:nvSpPr>
        <p:spPr>
          <a:xfrm>
            <a:off x="1153695" y="2904384"/>
            <a:ext cx="863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smtClean="0"/>
              <a:t>creates</a:t>
            </a:r>
            <a:endParaRPr lang="nb-NO" i="1" dirty="0"/>
          </a:p>
        </p:txBody>
      </p:sp>
      <p:sp>
        <p:nvSpPr>
          <p:cNvPr id="83" name="Bent Arrow 82"/>
          <p:cNvSpPr/>
          <p:nvPr/>
        </p:nvSpPr>
        <p:spPr>
          <a:xfrm>
            <a:off x="1089891" y="3207257"/>
            <a:ext cx="1035089" cy="447717"/>
          </a:xfrm>
          <a:prstGeom prst="ben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84" name="Down Arrow 83"/>
          <p:cNvSpPr/>
          <p:nvPr/>
        </p:nvSpPr>
        <p:spPr>
          <a:xfrm>
            <a:off x="1032214" y="3554077"/>
            <a:ext cx="226695" cy="252093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5" name="TextBox 84"/>
          <p:cNvSpPr txBox="1"/>
          <p:nvPr/>
        </p:nvSpPr>
        <p:spPr>
          <a:xfrm>
            <a:off x="401280" y="3286313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smtClean="0"/>
              <a:t>reads</a:t>
            </a:r>
            <a:endParaRPr lang="nb-NO" i="1" dirty="0"/>
          </a:p>
        </p:txBody>
      </p:sp>
      <p:sp>
        <p:nvSpPr>
          <p:cNvPr id="86" name="Bent Arrow 85"/>
          <p:cNvSpPr/>
          <p:nvPr/>
        </p:nvSpPr>
        <p:spPr>
          <a:xfrm rot="16200000">
            <a:off x="1317164" y="5001924"/>
            <a:ext cx="472699" cy="927245"/>
          </a:xfrm>
          <a:prstGeom prst="ben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312322" y="5701898"/>
            <a:ext cx="590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smtClean="0"/>
              <a:t>runs</a:t>
            </a:r>
            <a:endParaRPr lang="nb-NO" i="1" dirty="0"/>
          </a:p>
        </p:txBody>
      </p:sp>
    </p:spTree>
    <p:extLst>
      <p:ext uri="{BB962C8B-B14F-4D97-AF65-F5344CB8AC3E}">
        <p14:creationId xmlns:p14="http://schemas.microsoft.com/office/powerpoint/2010/main" val="2653624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60" grpId="0"/>
      <p:bldP spid="62" grpId="0"/>
      <p:bldP spid="63" grpId="0"/>
      <p:bldP spid="67" grpId="0" animBg="1"/>
      <p:bldP spid="68" grpId="0"/>
      <p:bldP spid="69" grpId="0" animBg="1"/>
      <p:bldP spid="70" grpId="0"/>
      <p:bldP spid="71" grpId="0" animBg="1"/>
      <p:bldP spid="72" grpId="0"/>
      <p:bldP spid="73" grpId="0" animBg="1"/>
      <p:bldP spid="74" grpId="0"/>
      <p:bldP spid="76" grpId="0"/>
      <p:bldP spid="77" grpId="0"/>
      <p:bldP spid="78" grpId="0" animBg="1"/>
      <p:bldP spid="79" grpId="0"/>
      <p:bldP spid="80" grpId="0" animBg="1"/>
      <p:bldP spid="82" grpId="0"/>
      <p:bldP spid="83" grpId="0" animBg="1"/>
      <p:bldP spid="84" grpId="0" animBg="1"/>
      <p:bldP spid="85" grpId="0"/>
      <p:bldP spid="86" grpId="0" animBg="1"/>
      <p:bldP spid="8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3694" y="2981851"/>
            <a:ext cx="727280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Method 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Object 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invoke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(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Object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obj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,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              Object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...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args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)</a:t>
            </a:r>
          </a:p>
          <a:p>
            <a:r>
              <a:rPr lang="en-US" b="1" dirty="0">
                <a:solidFill>
                  <a:srgbClr val="00008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  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urier New"/>
              </a:rPr>
              <a:t>throws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IllegalAccessException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,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           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IllegalArgumentException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,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           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InvocationTargetException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;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}</a:t>
            </a:r>
            <a:endParaRPr lang="en-US" dirty="0"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954594"/>
            <a:ext cx="834892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FF"/>
                </a:solidFill>
                <a:latin typeface="Courier New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Class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{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Method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getDeclaredMethod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String name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,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                         Class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&lt;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?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&gt;...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parameterTypes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)</a:t>
            </a:r>
          </a:p>
          <a:p>
            <a:r>
              <a:rPr lang="en-US" b="1" dirty="0">
                <a:solidFill>
                  <a:srgbClr val="00008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   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urier New"/>
              </a:rPr>
              <a:t>throws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NoSuchMethodException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,</a:t>
            </a:r>
            <a:endParaRPr lang="en-US" dirty="0">
              <a:solidFill>
                <a:srgbClr val="000000"/>
              </a:solidFill>
              <a:latin typeface="Courier New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           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SecurityException</a:t>
            </a:r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;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}</a:t>
            </a:r>
            <a:endParaRPr lang="en-US" dirty="0"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3" y="332656"/>
            <a:ext cx="3081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Isn’t reflection meant for this?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51853" y="5253007"/>
            <a:ext cx="82327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rgbClr val="FF0000"/>
                </a:solidFill>
              </a:rPr>
              <a:t>Reflection implies neither type-safety nor a notion of fail-fast.</a:t>
            </a:r>
          </a:p>
          <a:p>
            <a:r>
              <a:rPr lang="de-DE" dirty="0" smtClean="0"/>
              <a:t>Note: there are no performance gains when using code generation over reflection!</a:t>
            </a:r>
          </a:p>
          <a:p>
            <a:r>
              <a:rPr lang="de-DE" dirty="0" smtClean="0"/>
              <a:t>Thus, runtime code generation only makes sense for </a:t>
            </a:r>
            <a:r>
              <a:rPr lang="de-DE" i="1" dirty="0" smtClean="0"/>
              <a:t>user type enhancement</a:t>
            </a:r>
            <a:r>
              <a:rPr lang="de-DE" dirty="0" smtClean="0"/>
              <a:t>: While </a:t>
            </a:r>
          </a:p>
          <a:p>
            <a:r>
              <a:rPr lang="de-DE" dirty="0" smtClean="0"/>
              <a:t>the framework code is less type safe, this type-unsafety does not spoil the user‘s code.</a:t>
            </a:r>
          </a:p>
        </p:txBody>
      </p:sp>
    </p:spTree>
    <p:extLst>
      <p:ext uri="{BB962C8B-B14F-4D97-AF65-F5344CB8AC3E}">
        <p14:creationId xmlns:p14="http://schemas.microsoft.com/office/powerpoint/2010/main" val="2388781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3" y="332656"/>
            <a:ext cx="3246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Do-it-yourself as an alternative?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467543" y="908720"/>
            <a:ext cx="74888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smtClean="0">
                <a:solidFill>
                  <a:srgbClr val="8000FF"/>
                </a:solidFill>
                <a:effectLst/>
                <a:latin typeface="Courier New"/>
              </a:rPr>
              <a:t>class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Service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{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8000FF"/>
                </a:solidFill>
                <a:effectLst/>
                <a:latin typeface="Courier New"/>
              </a:rPr>
              <a:t>void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deleteEverything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()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{</a:t>
            </a:r>
          </a:p>
          <a:p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    if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(!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"ADMIN"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equals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UserHolder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i="1" dirty="0" smtClean="0">
                <a:solidFill>
                  <a:srgbClr val="000000"/>
                </a:solidFill>
                <a:latin typeface="Courier New"/>
              </a:rPr>
              <a:t>user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))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{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throw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FF"/>
                </a:solidFill>
                <a:latin typeface="Courier New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IllegalStateException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(</a:t>
            </a:r>
            <a:r>
              <a:rPr lang="nb-NO" dirty="0" smtClean="0">
                <a:solidFill>
                  <a:srgbClr val="808080"/>
                </a:solidFill>
                <a:latin typeface="Courier New"/>
              </a:rPr>
              <a:t>"Wrong user"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);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nb-NO" b="1" dirty="0" smtClean="0">
                <a:solidFill>
                  <a:srgbClr val="000080"/>
                </a:solidFill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nb-NO" dirty="0" smtClean="0">
                <a:solidFill>
                  <a:srgbClr val="008000"/>
                </a:solidFill>
                <a:effectLst/>
                <a:latin typeface="Courier New"/>
              </a:rPr>
              <a:t>// delete everything... </a:t>
            </a:r>
          </a:p>
          <a:p>
            <a:r>
              <a:rPr lang="nb-NO" b="1" dirty="0" smtClean="0">
                <a:solidFill>
                  <a:srgbClr val="008000"/>
                </a:solidFill>
                <a:latin typeface="Courier New"/>
              </a:rPr>
              <a:t>  </a:t>
            </a:r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effectLst/>
                <a:latin typeface="Courier New"/>
              </a:rPr>
              <a:t>}</a:t>
            </a:r>
            <a:r>
              <a:rPr lang="nb-NO" dirty="0" smtClean="0">
                <a:solidFill>
                  <a:srgbClr val="000000"/>
                </a:solidFill>
                <a:effectLst/>
                <a:latin typeface="Courier New"/>
              </a:rPr>
              <a:t> </a:t>
            </a:r>
            <a:endParaRPr lang="nb-NO" dirty="0"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3" y="3501008"/>
            <a:ext cx="76790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rgbClr val="FF0000"/>
                </a:solidFill>
              </a:rPr>
              <a:t>At best, this makes testing an issue.</a:t>
            </a:r>
          </a:p>
          <a:p>
            <a:r>
              <a:rPr lang="de-DE" dirty="0" smtClean="0"/>
              <a:t>Maybe still the easiest approach for simple cross-cutting concerns.</a:t>
            </a:r>
          </a:p>
          <a:p>
            <a:r>
              <a:rPr lang="de-DE" dirty="0" smtClean="0"/>
              <a:t>In general, declarative programming often results in readable and modular code.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73564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2913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The “black magic” prejudice.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467544" y="1052736"/>
            <a:ext cx="66967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b="1" i="1" dirty="0">
                <a:solidFill>
                  <a:srgbClr val="000080"/>
                </a:solidFill>
                <a:latin typeface="Courier New"/>
              </a:rPr>
              <a:t>var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service </a:t>
            </a:r>
            <a:r>
              <a:rPr lang="nb-NO" b="1" dirty="0">
                <a:solidFill>
                  <a:srgbClr val="000000"/>
                </a:solidFill>
                <a:latin typeface="Courier New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0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nb-NO" dirty="0" smtClean="0">
                <a:solidFill>
                  <a:srgbClr val="008000"/>
                </a:solidFill>
                <a:latin typeface="Courier New"/>
              </a:rPr>
              <a:t>/* @Secured(user = "ADMIN") */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deleteEverything</a:t>
            </a:r>
            <a:r>
              <a:rPr lang="nb-NO" b="1" dirty="0">
                <a:solidFill>
                  <a:srgbClr val="000000"/>
                </a:solidFill>
                <a:latin typeface="Courier New"/>
              </a:rPr>
              <a:t>: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i="1" dirty="0" smtClean="0">
                <a:solidFill>
                  <a:srgbClr val="000080"/>
                </a:solidFill>
                <a:latin typeface="Courier New"/>
              </a:rPr>
              <a:t>function 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()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0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nb-NO" dirty="0" smtClean="0">
                <a:solidFill>
                  <a:srgbClr val="008000"/>
                </a:solidFill>
                <a:latin typeface="Courier New"/>
              </a:rPr>
              <a:t>// delete everything ... </a:t>
            </a:r>
          </a:p>
          <a:p>
            <a:r>
              <a:rPr lang="nb-NO" b="1" dirty="0">
                <a:solidFill>
                  <a:srgbClr val="008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8000"/>
                </a:solidFill>
                <a:latin typeface="Courier New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}</a:t>
            </a: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}</a:t>
            </a:r>
            <a:endParaRPr lang="nb-NO" dirty="0"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306896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b-NO" b="1" i="1" dirty="0">
                <a:solidFill>
                  <a:srgbClr val="000080"/>
                </a:solidFill>
                <a:latin typeface="Courier New"/>
              </a:rPr>
              <a:t>function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run</a:t>
            </a:r>
            <a:r>
              <a:rPr lang="nb-NO" b="1" dirty="0">
                <a:solidFill>
                  <a:srgbClr val="000000"/>
                </a:solidFill>
                <a:latin typeface="Courier New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service</a:t>
            </a:r>
            <a:r>
              <a:rPr lang="nb-NO" b="1" dirty="0">
                <a:solidFill>
                  <a:srgbClr val="000000"/>
                </a:solidFill>
                <a:latin typeface="Courier New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b="1" dirty="0">
                <a:solidFill>
                  <a:srgbClr val="000000"/>
                </a:solidFill>
                <a:latin typeface="Courier New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 service</a:t>
            </a:r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/>
              </a:rPr>
              <a:t>deleteEverything</a:t>
            </a:r>
            <a:r>
              <a:rPr lang="nb-NO" b="1" dirty="0">
                <a:solidFill>
                  <a:srgbClr val="000000"/>
                </a:solidFill>
                <a:latin typeface="Courier New"/>
              </a:rPr>
              <a:t>();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/>
            </a:endParaRPr>
          </a:p>
          <a:p>
            <a:r>
              <a:rPr lang="nb-NO" b="1" dirty="0" smtClean="0">
                <a:solidFill>
                  <a:srgbClr val="000000"/>
                </a:solidFill>
                <a:latin typeface="Courier New"/>
              </a:rPr>
              <a:t>}</a:t>
            </a:r>
            <a:endParaRPr lang="nb-NO" dirty="0">
              <a:effectLst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4365104"/>
            <a:ext cx="81116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rgbClr val="FF0000"/>
                </a:solidFill>
              </a:rPr>
              <a:t>In dynamic languages (also those running on the JVM) this concept is applied a lot!</a:t>
            </a:r>
          </a:p>
          <a:p>
            <a:r>
              <a:rPr lang="de-DE" dirty="0" smtClean="0"/>
              <a:t>For framework implementors, type-safety is conceptually impossible.</a:t>
            </a:r>
          </a:p>
          <a:p>
            <a:r>
              <a:rPr lang="de-DE" dirty="0" smtClean="0"/>
              <a:t>But with </a:t>
            </a:r>
            <a:r>
              <a:rPr lang="de-DE" dirty="0"/>
              <a:t>type information available, we are </a:t>
            </a:r>
            <a:r>
              <a:rPr lang="de-DE" dirty="0" smtClean="0"/>
              <a:t>at least able </a:t>
            </a:r>
            <a:r>
              <a:rPr lang="de-DE" dirty="0"/>
              <a:t>to </a:t>
            </a:r>
            <a:r>
              <a:rPr lang="de-DE" b="1" dirty="0"/>
              <a:t>fail fast </a:t>
            </a:r>
            <a:r>
              <a:rPr lang="de-DE" dirty="0"/>
              <a:t>when </a:t>
            </a:r>
            <a:r>
              <a:rPr lang="de-DE" dirty="0" smtClean="0"/>
              <a:t>generating </a:t>
            </a:r>
          </a:p>
          <a:p>
            <a:r>
              <a:rPr lang="de-DE" dirty="0" smtClean="0"/>
              <a:t>code </a:t>
            </a:r>
            <a:r>
              <a:rPr lang="de-DE" dirty="0"/>
              <a:t>at runtime </a:t>
            </a:r>
            <a:r>
              <a:rPr lang="de-DE" dirty="0" smtClean="0"/>
              <a:t>in </a:t>
            </a:r>
            <a:r>
              <a:rPr lang="de-DE" dirty="0"/>
              <a:t>case that types do not match</a:t>
            </a:r>
            <a:r>
              <a:rPr lang="de-DE" dirty="0" smtClean="0"/>
              <a:t>.</a:t>
            </a:r>
            <a:endParaRPr lang="nb-NO" dirty="0"/>
          </a:p>
        </p:txBody>
      </p:sp>
      <p:sp>
        <p:nvSpPr>
          <p:cNvPr id="12" name="Rectangular Callout 11"/>
          <p:cNvSpPr/>
          <p:nvPr/>
        </p:nvSpPr>
        <p:spPr>
          <a:xfrm>
            <a:off x="4782616" y="2348880"/>
            <a:ext cx="2525688" cy="695369"/>
          </a:xfrm>
          <a:prstGeom prst="wedgeRectCallout">
            <a:avLst>
              <a:gd name="adj1" fmla="val -101909"/>
              <a:gd name="adj2" fmla="val 53792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 type, no problem.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(“duck typing”)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022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rafwin\Desktop\Spring_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067" y="1112036"/>
            <a:ext cx="12001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C:\Users\rafwin\Desktop\hibernate_logo_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347" y="1181192"/>
            <a:ext cx="2074858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5" descr="C:\Users\rafwin\Desktop\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1082" y="908720"/>
            <a:ext cx="1828832" cy="848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rafwin\Desktop\guic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348335"/>
            <a:ext cx="1935163" cy="62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rafwin\Desktop\EclipseLink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347" y="2325191"/>
            <a:ext cx="2262368" cy="671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rafwin\Desktop\normal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1082" y="2275907"/>
            <a:ext cx="2044856" cy="697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C:\Users\rafwin\Desktop\logo_openejb.gi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4031" y="3737243"/>
            <a:ext cx="190500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C:\Users\rafwin\Desktop\apache-wicket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551" y="3417235"/>
            <a:ext cx="1163893" cy="1163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 descr="C:\Users\rafwin\Desktop\180px-Apache_Shiro_Logo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555" y="5013176"/>
            <a:ext cx="1853170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C:\Users\rafwin\Desktop\openjdk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347" y="5013176"/>
            <a:ext cx="2262368" cy="618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3" name="Picture 11" descr="C:\Users\rafwin\Desktop\Grails_logo_2009_2010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6307" y="4993246"/>
            <a:ext cx="2279631" cy="635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rafwin\Desktop\clover_logo_landing.pn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266" y="3633308"/>
            <a:ext cx="1705747" cy="627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211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3" y="332656"/>
            <a:ext cx="2433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The performance myth.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467543" y="1206044"/>
            <a:ext cx="56886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8000FF"/>
                </a:solidFill>
                <a:latin typeface="Courier New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compute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()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Courier New"/>
              </a:rPr>
              <a:t>return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i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*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/>
              </a:rPr>
              <a:t>ConstantHolder</a:t>
            </a:r>
            <a:r>
              <a:rPr lang="en-US" b="1" dirty="0" err="1">
                <a:solidFill>
                  <a:srgbClr val="000080"/>
                </a:solidFill>
                <a:latin typeface="Courier New"/>
              </a:rPr>
              <a:t>.</a:t>
            </a:r>
            <a:r>
              <a:rPr lang="en-US" i="1" dirty="0" err="1">
                <a:solidFill>
                  <a:srgbClr val="000000"/>
                </a:solidFill>
                <a:latin typeface="Courier New"/>
              </a:rPr>
              <a:t>value</a:t>
            </a:r>
            <a:r>
              <a:rPr lang="en-US" b="1" dirty="0">
                <a:solidFill>
                  <a:srgbClr val="000080"/>
                </a:solidFill>
                <a:latin typeface="Courier New"/>
              </a:rPr>
              <a:t>;</a:t>
            </a:r>
            <a:r>
              <a:rPr lang="en-US" dirty="0">
                <a:solidFill>
                  <a:srgbClr val="000000"/>
                </a:solidFill>
                <a:latin typeface="Courier New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 smtClean="0">
                <a:solidFill>
                  <a:srgbClr val="000080"/>
                </a:solidFill>
                <a:latin typeface="Courier New"/>
              </a:rPr>
              <a:t>}</a:t>
            </a:r>
            <a:endParaRPr lang="en-US" dirty="0"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3" y="836712"/>
            <a:ext cx="4393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There is no point in “byte code optimization”.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7543" y="2276872"/>
            <a:ext cx="5727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It’s not true that “reflection is slower than generated code”.</a:t>
            </a:r>
            <a:endParaRPr lang="en-US" dirty="0"/>
          </a:p>
        </p:txBody>
      </p:sp>
      <p:sp>
        <p:nvSpPr>
          <p:cNvPr id="9" name="Chevron 8"/>
          <p:cNvSpPr/>
          <p:nvPr/>
        </p:nvSpPr>
        <p:spPr>
          <a:xfrm>
            <a:off x="1082227" y="3431560"/>
            <a:ext cx="2720948" cy="936104"/>
          </a:xfrm>
          <a:prstGeom prst="chevron">
            <a:avLst/>
          </a:prstGeom>
          <a:solidFill>
            <a:srgbClr val="6C92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bg1"/>
                </a:solidFill>
              </a:rPr>
              <a:t>Method::invoke</a:t>
            </a:r>
            <a:endParaRPr lang="nb-NO" b="1" dirty="0">
              <a:solidFill>
                <a:schemeClr val="bg1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4072382" y="2852936"/>
            <a:ext cx="4100018" cy="936104"/>
          </a:xfrm>
          <a:prstGeom prst="chevron">
            <a:avLst/>
          </a:prstGeom>
          <a:solidFill>
            <a:srgbClr val="6C92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bg1"/>
                </a:solidFill>
              </a:rPr>
              <a:t>NativeMethodAccessor</a:t>
            </a:r>
            <a:endParaRPr lang="nb-NO" b="1" dirty="0">
              <a:solidFill>
                <a:schemeClr val="bg1"/>
              </a:solidFill>
            </a:endParaRPr>
          </a:p>
        </p:txBody>
      </p:sp>
      <p:sp>
        <p:nvSpPr>
          <p:cNvPr id="11" name="Chevron 10"/>
          <p:cNvSpPr/>
          <p:nvPr/>
        </p:nvSpPr>
        <p:spPr>
          <a:xfrm>
            <a:off x="4072382" y="3969060"/>
            <a:ext cx="4100018" cy="936104"/>
          </a:xfrm>
          <a:prstGeom prst="chevron">
            <a:avLst/>
          </a:prstGeom>
          <a:solidFill>
            <a:srgbClr val="CCCC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GeneratedMethodAccessor###</a:t>
            </a:r>
            <a:endParaRPr lang="nb-NO" b="1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7543" y="5733256"/>
            <a:ext cx="70118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The JIT compiler knows its job pretty well. NEVER “optimize” byte code.</a:t>
            </a:r>
          </a:p>
          <a:p>
            <a:r>
              <a:rPr lang="en-US" dirty="0" smtClean="0"/>
              <a:t>Never use JNI for something you could also express as byte code.</a:t>
            </a:r>
          </a:p>
          <a:p>
            <a:r>
              <a:rPr lang="en-US" dirty="0" smtClean="0"/>
              <a:t>However, avoid reflective member lookup.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67543" y="5085184"/>
            <a:ext cx="61206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b="1" dirty="0">
                <a:solidFill>
                  <a:srgbClr val="000080"/>
                </a:solidFill>
                <a:latin typeface="Courier New"/>
              </a:rPr>
              <a:t>-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Dsun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reflect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.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inflationThreshold</a:t>
            </a:r>
            <a:r>
              <a:rPr lang="nb-NO" b="1" dirty="0">
                <a:solidFill>
                  <a:srgbClr val="000080"/>
                </a:solidFill>
                <a:latin typeface="Courier New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/>
              </a:rPr>
              <a:t>#</a:t>
            </a:r>
            <a:endParaRPr lang="nb-NO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20994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 animBg="1"/>
      <p:bldP spid="11" grpId="0" animBg="1"/>
      <p:bldP spid="12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3226</TotalTime>
  <Words>1661</Words>
  <Application>Microsoft Office PowerPoint</Application>
  <PresentationFormat>On-screen Show (4:3)</PresentationFormat>
  <Paragraphs>429</Paragraphs>
  <Slides>26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Courier New</vt:lpstr>
      <vt:lpstr>Office Theme</vt:lpstr>
      <vt:lpstr>Making Java more dynamic: runtime code generation  for the JVM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Runtime code generation for the JVM</dc:title>
  <dc:creator>Rafael Winterhalter</dc:creator>
  <cp:lastModifiedBy>Rafael Mario Winterhalter</cp:lastModifiedBy>
  <cp:revision>229</cp:revision>
  <dcterms:created xsi:type="dcterms:W3CDTF">2014-07-24T10:22:26Z</dcterms:created>
  <dcterms:modified xsi:type="dcterms:W3CDTF">2015-09-09T09:06:23Z</dcterms:modified>
</cp:coreProperties>
</file>