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64" r:id="rId2"/>
    <p:sldId id="302" r:id="rId3"/>
    <p:sldId id="296" r:id="rId4"/>
    <p:sldId id="297" r:id="rId5"/>
    <p:sldId id="301" r:id="rId6"/>
    <p:sldId id="298" r:id="rId7"/>
    <p:sldId id="299" r:id="rId8"/>
    <p:sldId id="328" r:id="rId9"/>
    <p:sldId id="300" r:id="rId10"/>
    <p:sldId id="305" r:id="rId11"/>
    <p:sldId id="304" r:id="rId12"/>
    <p:sldId id="306" r:id="rId13"/>
    <p:sldId id="307" r:id="rId14"/>
    <p:sldId id="327" r:id="rId15"/>
    <p:sldId id="329" r:id="rId16"/>
    <p:sldId id="309" r:id="rId17"/>
    <p:sldId id="311" r:id="rId18"/>
    <p:sldId id="331" r:id="rId19"/>
    <p:sldId id="308" r:id="rId20"/>
    <p:sldId id="330" r:id="rId21"/>
    <p:sldId id="332" r:id="rId22"/>
    <p:sldId id="312" r:id="rId23"/>
    <p:sldId id="326" r:id="rId24"/>
    <p:sldId id="310" r:id="rId25"/>
    <p:sldId id="313" r:id="rId26"/>
    <p:sldId id="316" r:id="rId27"/>
    <p:sldId id="322" r:id="rId28"/>
    <p:sldId id="320" r:id="rId29"/>
    <p:sldId id="321" r:id="rId30"/>
    <p:sldId id="325" r:id="rId31"/>
    <p:sldId id="323" r:id="rId32"/>
    <p:sldId id="319" r:id="rId33"/>
    <p:sldId id="317" r:id="rId34"/>
    <p:sldId id="324" r:id="rId35"/>
    <p:sldId id="295" r:id="rId36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fael Mario Winterhalter" initials="RMW" lastIdx="1" clrIdx="0">
    <p:extLst>
      <p:ext uri="{19B8F6BF-5375-455C-9EA6-DF929625EA0E}">
        <p15:presenceInfo xmlns:p15="http://schemas.microsoft.com/office/powerpoint/2012/main" userId="S-1-5-21-1202660629-706699826-1177238915-292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8838"/>
    <a:srgbClr val="85A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93" autoAdjust="0"/>
  </p:normalViewPr>
  <p:slideViewPr>
    <p:cSldViewPr>
      <p:cViewPr varScale="1">
        <p:scale>
          <a:sx n="75" d="100"/>
          <a:sy n="75" d="100"/>
        </p:scale>
        <p:origin x="870" y="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9CE64D-1C01-4A57-9317-F1E6CE15848F}" type="datetimeFigureOut">
              <a:rPr lang="nb-NO" smtClean="0"/>
              <a:t>22.10.2015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C3E9F2-7C25-4DF9-A32E-C154634EE0D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95632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C3E9F2-7C25-4DF9-A32E-C154634EE0DD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97970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427B7-43D1-4174-847A-BB25671101B7}" type="datetimeFigureOut">
              <a:rPr lang="nb-NO" smtClean="0"/>
              <a:t>22.10.2015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5DE96-044C-4A07-9B2A-0D9D7FD7EB6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88228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427B7-43D1-4174-847A-BB25671101B7}" type="datetimeFigureOut">
              <a:rPr lang="nb-NO" smtClean="0"/>
              <a:t>22.10.2015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5DE96-044C-4A07-9B2A-0D9D7FD7EB6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82396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427B7-43D1-4174-847A-BB25671101B7}" type="datetimeFigureOut">
              <a:rPr lang="nb-NO" smtClean="0"/>
              <a:t>22.10.2015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5DE96-044C-4A07-9B2A-0D9D7FD7EB6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93087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litsc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4572000" y="-99392"/>
            <a:ext cx="0" cy="7200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 userDrawn="1"/>
        </p:nvSpPr>
        <p:spPr>
          <a:xfrm>
            <a:off x="251520" y="163920"/>
            <a:ext cx="13158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source code</a:t>
            </a:r>
            <a:endParaRPr lang="nb-NO" b="1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7806208" y="163920"/>
            <a:ext cx="111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byte code</a:t>
            </a:r>
            <a:endParaRPr lang="nb-NO" b="1" dirty="0"/>
          </a:p>
        </p:txBody>
      </p:sp>
    </p:spTree>
    <p:extLst>
      <p:ext uri="{BB962C8B-B14F-4D97-AF65-F5344CB8AC3E}">
        <p14:creationId xmlns:p14="http://schemas.microsoft.com/office/powerpoint/2010/main" val="13289899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427B7-43D1-4174-847A-BB25671101B7}" type="datetimeFigureOut">
              <a:rPr lang="nb-NO" smtClean="0"/>
              <a:t>22.10.2015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5DE96-044C-4A07-9B2A-0D9D7FD7EB6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5447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427B7-43D1-4174-847A-BB25671101B7}" type="datetimeFigureOut">
              <a:rPr lang="nb-NO" smtClean="0"/>
              <a:t>22.10.2015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5DE96-044C-4A07-9B2A-0D9D7FD7EB6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24040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427B7-43D1-4174-847A-BB25671101B7}" type="datetimeFigureOut">
              <a:rPr lang="nb-NO" smtClean="0"/>
              <a:t>22.10.2015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5DE96-044C-4A07-9B2A-0D9D7FD7EB6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60369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427B7-43D1-4174-847A-BB25671101B7}" type="datetimeFigureOut">
              <a:rPr lang="nb-NO" smtClean="0"/>
              <a:t>22.10.2015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5DE96-044C-4A07-9B2A-0D9D7FD7EB6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55758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427B7-43D1-4174-847A-BB25671101B7}" type="datetimeFigureOut">
              <a:rPr lang="nb-NO" smtClean="0"/>
              <a:t>22.10.2015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5DE96-044C-4A07-9B2A-0D9D7FD7EB6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7204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427B7-43D1-4174-847A-BB25671101B7}" type="datetimeFigureOut">
              <a:rPr lang="nb-NO" smtClean="0"/>
              <a:t>22.10.2015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5DE96-044C-4A07-9B2A-0D9D7FD7EB6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16925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427B7-43D1-4174-847A-BB25671101B7}" type="datetimeFigureOut">
              <a:rPr lang="nb-NO" smtClean="0"/>
              <a:t>22.10.2015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5DE96-044C-4A07-9B2A-0D9D7FD7EB6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76063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427B7-43D1-4174-847A-BB25671101B7}" type="datetimeFigureOut">
              <a:rPr lang="nb-NO" smtClean="0"/>
              <a:t>22.10.2015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5DE96-044C-4A07-9B2A-0D9D7FD7EB6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64886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427B7-43D1-4174-847A-BB25671101B7}" type="datetimeFigureOut">
              <a:rPr lang="nb-NO" smtClean="0"/>
              <a:t>22.10.2015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5DE96-044C-4A07-9B2A-0D9D7FD7EB6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55381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85800" y="2535039"/>
            <a:ext cx="7772400" cy="1470025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5400" dirty="0" smtClean="0"/>
              <a:t>The Java </a:t>
            </a:r>
            <a:r>
              <a:rPr lang="de-DE" sz="5400" dirty="0" err="1" smtClean="0"/>
              <a:t>memory</a:t>
            </a:r>
            <a:endParaRPr lang="de-DE" sz="5400" dirty="0" smtClean="0"/>
          </a:p>
          <a:p>
            <a:r>
              <a:rPr lang="nb-NO" sz="5400" dirty="0" err="1" smtClean="0"/>
              <a:t>model</a:t>
            </a:r>
            <a:r>
              <a:rPr lang="nb-NO" sz="5400" dirty="0" smtClean="0"/>
              <a:t> </a:t>
            </a:r>
            <a:r>
              <a:rPr lang="nb-NO" sz="5400" dirty="0" err="1" smtClean="0"/>
              <a:t>made</a:t>
            </a:r>
            <a:r>
              <a:rPr lang="nb-NO" sz="5400" dirty="0" smtClean="0"/>
              <a:t> </a:t>
            </a:r>
            <a:r>
              <a:rPr lang="nb-NO" sz="5400" dirty="0" err="1" smtClean="0"/>
              <a:t>easy</a:t>
            </a:r>
            <a:endParaRPr lang="nb-NO" sz="5400" dirty="0"/>
          </a:p>
        </p:txBody>
      </p:sp>
    </p:spTree>
    <p:extLst>
      <p:ext uri="{BB962C8B-B14F-4D97-AF65-F5344CB8AC3E}">
        <p14:creationId xmlns:p14="http://schemas.microsoft.com/office/powerpoint/2010/main" val="2788436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476672"/>
            <a:ext cx="4453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Mobile devices become increasingly relevant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1049" y="1339471"/>
            <a:ext cx="3601698" cy="360169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932161" y="3496267"/>
            <a:ext cx="915621" cy="146499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369443" y="1700808"/>
            <a:ext cx="2004213" cy="200421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920943" y="3931644"/>
            <a:ext cx="9012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b="1" dirty="0" smtClean="0"/>
              <a:t>64%</a:t>
            </a:r>
            <a:endParaRPr lang="nb-NO" sz="3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269200" y="2382526"/>
            <a:ext cx="9012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b="1" dirty="0" smtClean="0"/>
              <a:t>78%</a:t>
            </a:r>
            <a:endParaRPr lang="nb-NO" sz="3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920944" y="2382526"/>
            <a:ext cx="9012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b="1" dirty="0" smtClean="0"/>
              <a:t>42%</a:t>
            </a:r>
            <a:endParaRPr lang="nb-NO" sz="3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020005" y="4865385"/>
            <a:ext cx="450078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Americans owning a particular device in 2014.</a:t>
            </a:r>
          </a:p>
          <a:p>
            <a:r>
              <a:rPr lang="en-US" sz="900" i="1" dirty="0" smtClean="0"/>
              <a:t>Source: Pew Research center</a:t>
            </a:r>
            <a:endParaRPr lang="en-US" sz="900" i="1" dirty="0"/>
          </a:p>
        </p:txBody>
      </p:sp>
    </p:spTree>
    <p:extLst>
      <p:ext uri="{BB962C8B-B14F-4D97-AF65-F5344CB8AC3E}">
        <p14:creationId xmlns:p14="http://schemas.microsoft.com/office/powerpoint/2010/main" val="3672852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-684584" y="4924614"/>
            <a:ext cx="10323360" cy="29162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ctangle 12"/>
          <p:cNvSpPr/>
          <p:nvPr/>
        </p:nvSpPr>
        <p:spPr>
          <a:xfrm>
            <a:off x="-684584" y="5213844"/>
            <a:ext cx="10323360" cy="29162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" name="TextBox 1"/>
          <p:cNvSpPr txBox="1"/>
          <p:nvPr/>
        </p:nvSpPr>
        <p:spPr>
          <a:xfrm>
            <a:off x="467544" y="476672"/>
            <a:ext cx="3482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What is the Java memory model?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1052736"/>
            <a:ext cx="763087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Answers: </a:t>
            </a:r>
            <a:r>
              <a:rPr lang="en-US" b="1" dirty="0" smtClean="0"/>
              <a:t>what values can be observed upon reading from a specific field</a:t>
            </a:r>
            <a:r>
              <a:rPr lang="en-US" dirty="0" smtClean="0"/>
              <a:t>.</a:t>
            </a:r>
          </a:p>
          <a:p>
            <a:endParaRPr lang="en-US" i="1" dirty="0" smtClean="0"/>
          </a:p>
          <a:p>
            <a:r>
              <a:rPr lang="en-US" dirty="0" smtClean="0"/>
              <a:t>Formally specified by disaggregating a Java program into </a:t>
            </a:r>
            <a:r>
              <a:rPr lang="en-US" b="1" dirty="0" smtClean="0"/>
              <a:t>actions</a:t>
            </a:r>
            <a:r>
              <a:rPr lang="en-US" dirty="0" smtClean="0"/>
              <a:t> and applying </a:t>
            </a:r>
          </a:p>
          <a:p>
            <a:r>
              <a:rPr lang="en-US" dirty="0" smtClean="0"/>
              <a:t>several </a:t>
            </a:r>
            <a:r>
              <a:rPr lang="en-US" b="1" dirty="0" smtClean="0"/>
              <a:t>orderings</a:t>
            </a:r>
            <a:r>
              <a:rPr lang="en-US" dirty="0" smtClean="0"/>
              <a:t> to these actions. If one can derive a so-called </a:t>
            </a:r>
            <a:r>
              <a:rPr lang="en-US" b="1" dirty="0" smtClean="0"/>
              <a:t>happens-before</a:t>
            </a:r>
          </a:p>
          <a:p>
            <a:r>
              <a:rPr lang="en-US" dirty="0" smtClean="0"/>
              <a:t>ordering between </a:t>
            </a:r>
            <a:r>
              <a:rPr lang="en-US" b="1" dirty="0" smtClean="0"/>
              <a:t>write actions</a:t>
            </a:r>
            <a:r>
              <a:rPr lang="en-US" dirty="0" smtClean="0"/>
              <a:t> and a </a:t>
            </a:r>
            <a:r>
              <a:rPr lang="en-US" b="1" dirty="0" smtClean="0"/>
              <a:t>read</a:t>
            </a:r>
            <a:r>
              <a:rPr lang="en-US" dirty="0" smtClean="0"/>
              <a:t> actions of one field, the Java </a:t>
            </a:r>
          </a:p>
          <a:p>
            <a:r>
              <a:rPr lang="en-US" dirty="0" smtClean="0"/>
              <a:t>memory model guarantees that the read returns a particular value.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67544" y="3501008"/>
            <a:ext cx="339285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8000FF"/>
                </a:solidFill>
                <a:latin typeface="Courier New" panose="02070309020205020404" pitchFamily="49" charset="0"/>
              </a:rPr>
              <a:t>class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SingleThreaded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int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foo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FF8000"/>
                </a:solidFill>
                <a:latin typeface="Courier New" panose="02070309020205020404" pitchFamily="49" charset="0"/>
              </a:rPr>
              <a:t>0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dirty="0" smtClean="0">
                <a:solidFill>
                  <a:srgbClr val="8000FF"/>
                </a:solidFill>
                <a:latin typeface="Courier New" panose="02070309020205020404" pitchFamily="49" charset="0"/>
              </a:rPr>
              <a:t>void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method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en-US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foo 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FF8000"/>
                </a:solidFill>
                <a:latin typeface="Courier New" panose="02070309020205020404" pitchFamily="49" charset="0"/>
              </a:rPr>
              <a:t>1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en-US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dirty="0" smtClean="0">
                <a:solidFill>
                  <a:srgbClr val="8000FF"/>
                </a:solidFill>
                <a:latin typeface="Courier New" panose="02070309020205020404" pitchFamily="49" charset="0"/>
              </a:rPr>
              <a:t>    assert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foo 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FF8000"/>
                </a:solidFill>
                <a:latin typeface="Courier New" panose="02070309020205020404" pitchFamily="49" charset="0"/>
              </a:rPr>
              <a:t>1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endParaRPr lang="en-US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endParaRPr lang="en-US" dirty="0">
              <a:effectLst/>
            </a:endParaRPr>
          </a:p>
        </p:txBody>
      </p:sp>
      <p:sp>
        <p:nvSpPr>
          <p:cNvPr id="7" name="U-Turn Arrow 6"/>
          <p:cNvSpPr/>
          <p:nvPr/>
        </p:nvSpPr>
        <p:spPr>
          <a:xfrm rot="5400000">
            <a:off x="5701082" y="5043868"/>
            <a:ext cx="406132" cy="360040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56176" y="5003884"/>
            <a:ext cx="15532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i="1" dirty="0" smtClean="0"/>
              <a:t>program order</a:t>
            </a:r>
            <a:endParaRPr lang="nb-NO" i="1" dirty="0"/>
          </a:p>
        </p:txBody>
      </p:sp>
      <p:sp>
        <p:nvSpPr>
          <p:cNvPr id="9" name="TextBox 8"/>
          <p:cNvSpPr txBox="1"/>
          <p:nvPr/>
        </p:nvSpPr>
        <p:spPr>
          <a:xfrm>
            <a:off x="467544" y="3068960"/>
            <a:ext cx="33928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i="1" dirty="0" smtClean="0"/>
              <a:t>A trivial, single-</a:t>
            </a:r>
            <a:r>
              <a:rPr lang="nb-NO" i="1" dirty="0" err="1" smtClean="0"/>
              <a:t>threaded</a:t>
            </a:r>
            <a:r>
              <a:rPr lang="nb-NO" i="1" dirty="0" smtClean="0"/>
              <a:t> </a:t>
            </a:r>
            <a:r>
              <a:rPr lang="nb-NO" i="1" dirty="0" err="1" smtClean="0"/>
              <a:t>example</a:t>
            </a:r>
            <a:r>
              <a:rPr lang="nb-NO" i="1" dirty="0" smtClean="0"/>
              <a:t>:</a:t>
            </a:r>
            <a:endParaRPr lang="nb-NO" i="1" dirty="0"/>
          </a:p>
        </p:txBody>
      </p:sp>
      <p:sp>
        <p:nvSpPr>
          <p:cNvPr id="11" name="Rectangle 10"/>
          <p:cNvSpPr/>
          <p:nvPr/>
        </p:nvSpPr>
        <p:spPr>
          <a:xfrm>
            <a:off x="3779912" y="4924614"/>
            <a:ext cx="1728192" cy="291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err="1" smtClean="0"/>
              <a:t>write</a:t>
            </a:r>
            <a:r>
              <a:rPr lang="nb-NO" dirty="0" smtClean="0"/>
              <a:t> action</a:t>
            </a:r>
            <a:endParaRPr lang="nb-NO" dirty="0"/>
          </a:p>
        </p:txBody>
      </p:sp>
      <p:sp>
        <p:nvSpPr>
          <p:cNvPr id="12" name="Rectangle 11"/>
          <p:cNvSpPr/>
          <p:nvPr/>
        </p:nvSpPr>
        <p:spPr>
          <a:xfrm>
            <a:off x="3779912" y="5213844"/>
            <a:ext cx="1728192" cy="291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err="1" smtClean="0"/>
              <a:t>read</a:t>
            </a:r>
            <a:r>
              <a:rPr lang="nb-NO" dirty="0" smtClean="0"/>
              <a:t> action</a:t>
            </a:r>
            <a:endParaRPr lang="nb-NO" dirty="0"/>
          </a:p>
        </p:txBody>
      </p:sp>
      <p:sp>
        <p:nvSpPr>
          <p:cNvPr id="14" name="TextBox 13"/>
          <p:cNvSpPr txBox="1"/>
          <p:nvPr/>
        </p:nvSpPr>
        <p:spPr>
          <a:xfrm>
            <a:off x="467544" y="6279353"/>
            <a:ext cx="7787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JMM guarantees </a:t>
            </a:r>
            <a:r>
              <a:rPr lang="en-US" i="1" dirty="0" smtClean="0"/>
              <a:t>intra-thread consistency </a:t>
            </a:r>
            <a:r>
              <a:rPr lang="en-US" dirty="0" smtClean="0"/>
              <a:t>resembling sequential consistency.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507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3" grpId="0" animBg="1"/>
      <p:bldP spid="13" grpId="1" animBg="1"/>
      <p:bldP spid="6" grpId="0"/>
      <p:bldP spid="7" grpId="0" animBg="1"/>
      <p:bldP spid="8" grpId="0"/>
      <p:bldP spid="9" grpId="0"/>
      <p:bldP spid="11" grpId="0" animBg="1"/>
      <p:bldP spid="12" grpId="0" animBg="1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76672"/>
            <a:ext cx="3602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Java memory model building-blocks</a:t>
            </a:r>
            <a:endParaRPr lang="en-US" b="1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2987824" y="1268760"/>
            <a:ext cx="0" cy="172819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899592" y="1268760"/>
            <a:ext cx="1352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 dirty="0" err="1" smtClean="0"/>
              <a:t>field-scoped</a:t>
            </a:r>
            <a:endParaRPr lang="nb-NO" i="1" dirty="0"/>
          </a:p>
        </p:txBody>
      </p:sp>
      <p:sp>
        <p:nvSpPr>
          <p:cNvPr id="6" name="TextBox 5"/>
          <p:cNvSpPr txBox="1"/>
          <p:nvPr/>
        </p:nvSpPr>
        <p:spPr>
          <a:xfrm>
            <a:off x="3131840" y="1251687"/>
            <a:ext cx="1662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 dirty="0" err="1" smtClean="0"/>
              <a:t>method-scoped</a:t>
            </a:r>
            <a:endParaRPr lang="nb-NO" i="1" dirty="0"/>
          </a:p>
        </p:txBody>
      </p:sp>
      <p:sp>
        <p:nvSpPr>
          <p:cNvPr id="7" name="Rectangle 6"/>
          <p:cNvSpPr/>
          <p:nvPr/>
        </p:nvSpPr>
        <p:spPr>
          <a:xfrm>
            <a:off x="872425" y="1772816"/>
            <a:ext cx="8739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 smtClean="0">
                <a:solidFill>
                  <a:srgbClr val="8000FF"/>
                </a:solidFill>
                <a:latin typeface="Courier New" panose="02070309020205020404" pitchFamily="49" charset="0"/>
              </a:rPr>
              <a:t>final</a:t>
            </a:r>
            <a:endParaRPr lang="nb-NO" dirty="0"/>
          </a:p>
        </p:txBody>
      </p:sp>
      <p:sp>
        <p:nvSpPr>
          <p:cNvPr id="8" name="Rectangle 7"/>
          <p:cNvSpPr/>
          <p:nvPr/>
        </p:nvSpPr>
        <p:spPr>
          <a:xfrm>
            <a:off x="869936" y="2103837"/>
            <a:ext cx="12875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 smtClean="0">
                <a:solidFill>
                  <a:srgbClr val="8000FF"/>
                </a:solidFill>
                <a:latin typeface="Courier New" panose="02070309020205020404" pitchFamily="49" charset="0"/>
              </a:rPr>
              <a:t>volatile</a:t>
            </a:r>
            <a:endParaRPr lang="nb-NO" dirty="0"/>
          </a:p>
        </p:txBody>
      </p:sp>
      <p:sp>
        <p:nvSpPr>
          <p:cNvPr id="10" name="Rectangle 9"/>
          <p:cNvSpPr/>
          <p:nvPr/>
        </p:nvSpPr>
        <p:spPr>
          <a:xfrm>
            <a:off x="3134329" y="1772816"/>
            <a:ext cx="3362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synchronized</a:t>
            </a:r>
            <a:r>
              <a:rPr lang="en-US" dirty="0" smtClean="0"/>
              <a:t> (method/block)</a:t>
            </a:r>
            <a:endParaRPr lang="nb-NO" dirty="0"/>
          </a:p>
        </p:txBody>
      </p:sp>
      <p:sp>
        <p:nvSpPr>
          <p:cNvPr id="11" name="Rectangle 10"/>
          <p:cNvSpPr/>
          <p:nvPr/>
        </p:nvSpPr>
        <p:spPr>
          <a:xfrm>
            <a:off x="3131840" y="2103837"/>
            <a:ext cx="45961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java</a:t>
            </a:r>
            <a:r>
              <a:rPr lang="en-US" b="1" dirty="0" err="1" smtClean="0">
                <a:solidFill>
                  <a:srgbClr val="000080"/>
                </a:solidFill>
                <a:latin typeface="Courier New" panose="02070309020205020404" pitchFamily="49" charset="0"/>
              </a:rPr>
              <a:t>.</a:t>
            </a:r>
            <a:r>
              <a:rPr lang="en-US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util</a:t>
            </a:r>
            <a:r>
              <a:rPr lang="en-US" b="1" dirty="0" err="1" smtClean="0">
                <a:solidFill>
                  <a:srgbClr val="000080"/>
                </a:solidFill>
                <a:latin typeface="Courier New" panose="02070309020205020404" pitchFamily="49" charset="0"/>
              </a:rPr>
              <a:t>.</a:t>
            </a:r>
            <a:r>
              <a:rPr lang="en-US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concurrent</a:t>
            </a:r>
            <a:r>
              <a:rPr lang="en-US" b="1" dirty="0" err="1" smtClean="0">
                <a:solidFill>
                  <a:srgbClr val="000080"/>
                </a:solidFill>
                <a:latin typeface="Courier New" panose="02070309020205020404" pitchFamily="49" charset="0"/>
              </a:rPr>
              <a:t>.</a:t>
            </a:r>
            <a:r>
              <a:rPr lang="en-US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locks</a:t>
            </a:r>
            <a:r>
              <a:rPr lang="en-US" b="1" dirty="0" err="1" smtClean="0">
                <a:solidFill>
                  <a:srgbClr val="000080"/>
                </a:solidFill>
                <a:latin typeface="Courier New" panose="02070309020205020404" pitchFamily="49" charset="0"/>
              </a:rPr>
              <a:t>.</a:t>
            </a:r>
            <a:r>
              <a:rPr lang="en-US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Lock</a:t>
            </a:r>
            <a:endParaRPr lang="nb-NO" dirty="0"/>
          </a:p>
        </p:txBody>
      </p:sp>
      <p:sp>
        <p:nvSpPr>
          <p:cNvPr id="12" name="TextBox 11"/>
          <p:cNvSpPr txBox="1"/>
          <p:nvPr/>
        </p:nvSpPr>
        <p:spPr>
          <a:xfrm>
            <a:off x="869936" y="3399981"/>
            <a:ext cx="740799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Using the above keywords, a programmer can indicate that a JVM should</a:t>
            </a:r>
          </a:p>
          <a:p>
            <a:r>
              <a:rPr lang="en-US" b="1" dirty="0" smtClean="0"/>
              <a:t>refrain from optimizations </a:t>
            </a:r>
            <a:r>
              <a:rPr lang="en-US" dirty="0" smtClean="0"/>
              <a:t>that could otherwise cause concurrency issues.</a:t>
            </a:r>
          </a:p>
          <a:p>
            <a:endParaRPr lang="en-US" dirty="0"/>
          </a:p>
          <a:p>
            <a:r>
              <a:rPr lang="en-US" dirty="0" smtClean="0"/>
              <a:t>In terms of the Java memory model, the above concepts introduce additional</a:t>
            </a:r>
          </a:p>
          <a:p>
            <a:r>
              <a:rPr lang="en-US" b="1" dirty="0" smtClean="0"/>
              <a:t>synchronization actions</a:t>
            </a:r>
            <a:r>
              <a:rPr lang="en-US" dirty="0" smtClean="0"/>
              <a:t> which introduce additional (partial) </a:t>
            </a:r>
            <a:r>
              <a:rPr lang="en-US" b="1" dirty="0" smtClean="0"/>
              <a:t>orders</a:t>
            </a:r>
            <a:r>
              <a:rPr lang="en-US" dirty="0" smtClean="0"/>
              <a:t>. Without</a:t>
            </a:r>
          </a:p>
          <a:p>
            <a:r>
              <a:rPr lang="en-US" dirty="0"/>
              <a:t>s</a:t>
            </a:r>
            <a:r>
              <a:rPr lang="en-US" dirty="0" smtClean="0"/>
              <a:t>uch modifiers, reads and writes might not be ordered (weak memory </a:t>
            </a:r>
          </a:p>
          <a:p>
            <a:r>
              <a:rPr lang="en-US" dirty="0" smtClean="0"/>
              <a:t>model) what results in a </a:t>
            </a:r>
            <a:r>
              <a:rPr lang="en-US" b="1" dirty="0" smtClean="0"/>
              <a:t>data race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A memory model is a </a:t>
            </a:r>
            <a:r>
              <a:rPr lang="en-US" b="1" dirty="0" smtClean="0"/>
              <a:t>trade-off</a:t>
            </a:r>
            <a:r>
              <a:rPr lang="en-US" dirty="0" smtClean="0"/>
              <a:t> between a language’s simplicity </a:t>
            </a:r>
          </a:p>
          <a:p>
            <a:r>
              <a:rPr lang="en-US" dirty="0" smtClean="0"/>
              <a:t>(consistency/atomicity) and its performance.</a:t>
            </a:r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755576" y="1638092"/>
            <a:ext cx="6768752" cy="6271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7131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513134" y="1844824"/>
            <a:ext cx="10323360" cy="288032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Rectangle 9"/>
          <p:cNvSpPr/>
          <p:nvPr/>
        </p:nvSpPr>
        <p:spPr>
          <a:xfrm>
            <a:off x="755576" y="1814934"/>
            <a:ext cx="44582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>
                <a:solidFill>
                  <a:srgbClr val="8000FF"/>
                </a:solidFill>
                <a:latin typeface="Courier New" panose="02070309020205020404" pitchFamily="49" charset="0"/>
              </a:rPr>
              <a:t>v</a:t>
            </a:r>
            <a:r>
              <a:rPr lang="nb-NO" dirty="0" smtClean="0">
                <a:solidFill>
                  <a:srgbClr val="8000FF"/>
                </a:solidFill>
                <a:latin typeface="Courier New" panose="02070309020205020404" pitchFamily="49" charset="0"/>
              </a:rPr>
              <a:t>olatile 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boolean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ready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FF"/>
                </a:solidFill>
                <a:latin typeface="Courier New" panose="02070309020205020404" pitchFamily="49" charset="0"/>
              </a:rPr>
              <a:t>false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endParaRPr lang="nb-NO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7544" y="476672"/>
            <a:ext cx="2393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Volatile field semantics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1269915"/>
            <a:ext cx="352839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 err="1">
                <a:solidFill>
                  <a:srgbClr val="8000FF"/>
                </a:solidFill>
                <a:latin typeface="Courier New" panose="02070309020205020404" pitchFamily="49" charset="0"/>
              </a:rPr>
              <a:t>class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DataRace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endParaRPr lang="nb-NO" dirty="0" smtClean="0">
              <a:solidFill>
                <a:srgbClr val="8000FF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rgbClr val="8000FF"/>
                </a:solidFill>
                <a:latin typeface="Courier New" panose="02070309020205020404" pitchFamily="49" charset="0"/>
              </a:rPr>
              <a:t>  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int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answer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FF8000"/>
                </a:solidFill>
                <a:latin typeface="Courier New" panose="02070309020205020404" pitchFamily="49" charset="0"/>
              </a:rPr>
              <a:t>0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endParaRPr lang="nb-NO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void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thread1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nb-NO" b="1" dirty="0" err="1" smtClean="0">
                <a:solidFill>
                  <a:srgbClr val="0000FF"/>
                </a:solidFill>
                <a:latin typeface="Courier New" panose="02070309020205020404" pitchFamily="49" charset="0"/>
              </a:rPr>
              <a:t>while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(!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ready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);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nb-NO" b="1" dirty="0" err="1" smtClean="0">
                <a:solidFill>
                  <a:srgbClr val="0000FF"/>
                </a:solidFill>
                <a:latin typeface="Courier New" panose="02070309020205020404" pitchFamily="49" charset="0"/>
              </a:rPr>
              <a:t>assert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answer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== </a:t>
            </a:r>
            <a:r>
              <a:rPr lang="nb-NO" dirty="0">
                <a:solidFill>
                  <a:srgbClr val="FF8000"/>
                </a:solidFill>
                <a:latin typeface="Courier New" panose="02070309020205020404" pitchFamily="49" charset="0"/>
              </a:rPr>
              <a:t>42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endParaRPr lang="nb-NO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void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thread2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answer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>
                <a:solidFill>
                  <a:srgbClr val="FF8000"/>
                </a:solidFill>
                <a:latin typeface="Courier New" panose="02070309020205020404" pitchFamily="49" charset="0"/>
              </a:rPr>
              <a:t>42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ready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FF"/>
                </a:solidFill>
                <a:latin typeface="Courier New" panose="02070309020205020404" pitchFamily="49" charset="0"/>
              </a:rPr>
              <a:t>true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endParaRPr lang="nb-NO" dirty="0">
              <a:effectLst/>
            </a:endParaRPr>
          </a:p>
        </p:txBody>
      </p:sp>
      <p:sp>
        <p:nvSpPr>
          <p:cNvPr id="6" name="U-Turn Arrow 5"/>
          <p:cNvSpPr/>
          <p:nvPr/>
        </p:nvSpPr>
        <p:spPr>
          <a:xfrm rot="5400000">
            <a:off x="2879812" y="4473116"/>
            <a:ext cx="432048" cy="360040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55576" y="1814934"/>
            <a:ext cx="32175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 err="1">
                <a:solidFill>
                  <a:srgbClr val="8000FF"/>
                </a:solidFill>
                <a:latin typeface="Courier New" panose="02070309020205020404" pitchFamily="49" charset="0"/>
              </a:rPr>
              <a:t>boolean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ready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FF"/>
                </a:solidFill>
                <a:latin typeface="Courier New" panose="02070309020205020404" pitchFamily="49" charset="0"/>
              </a:rPr>
              <a:t>false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endParaRPr lang="nb-NO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03290" y="4437112"/>
            <a:ext cx="2578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i="1" dirty="0" err="1" smtClean="0"/>
              <a:t>expected</a:t>
            </a:r>
            <a:r>
              <a:rPr lang="nb-NO" i="1" dirty="0" smtClean="0"/>
              <a:t> </a:t>
            </a:r>
            <a:r>
              <a:rPr lang="nb-NO" i="1" dirty="0" err="1" smtClean="0"/>
              <a:t>execution</a:t>
            </a:r>
            <a:r>
              <a:rPr lang="nb-NO" i="1" dirty="0" smtClean="0"/>
              <a:t> order</a:t>
            </a:r>
            <a:endParaRPr lang="nb-NO" i="1" dirty="0"/>
          </a:p>
        </p:txBody>
      </p:sp>
    </p:spTree>
    <p:extLst>
      <p:ext uri="{BB962C8B-B14F-4D97-AF65-F5344CB8AC3E}">
        <p14:creationId xmlns:p14="http://schemas.microsoft.com/office/powerpoint/2010/main" val="489181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/>
      <p:bldP spid="6" grpId="0" animBg="1"/>
      <p:bldP spid="9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4355976" y="2659364"/>
            <a:ext cx="2832224" cy="1345700"/>
          </a:xfrm>
          <a:prstGeom prst="rect">
            <a:avLst/>
          </a:prstGeom>
          <a:solidFill>
            <a:schemeClr val="accent2">
              <a:lumMod val="40000"/>
              <a:lumOff val="60000"/>
              <a:alpha val="4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0" name="Rectangle 19"/>
          <p:cNvSpPr/>
          <p:nvPr/>
        </p:nvSpPr>
        <p:spPr>
          <a:xfrm>
            <a:off x="2008498" y="1003181"/>
            <a:ext cx="1884175" cy="1366412"/>
          </a:xfrm>
          <a:prstGeom prst="rect">
            <a:avLst/>
          </a:prstGeom>
          <a:solidFill>
            <a:schemeClr val="accent2">
              <a:lumMod val="40000"/>
              <a:lumOff val="60000"/>
              <a:alpha val="4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" name="TextBox 1"/>
          <p:cNvSpPr txBox="1"/>
          <p:nvPr/>
        </p:nvSpPr>
        <p:spPr>
          <a:xfrm>
            <a:off x="467544" y="476672"/>
            <a:ext cx="4641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Volatile field semantics: reordering restrictions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4355976" y="2661106"/>
            <a:ext cx="29523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while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(!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ready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);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b="1" dirty="0" err="1" smtClean="0">
                <a:solidFill>
                  <a:srgbClr val="0000FF"/>
                </a:solidFill>
                <a:latin typeface="Courier New" panose="02070309020205020404" pitchFamily="49" charset="0"/>
              </a:rPr>
              <a:t>assert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answer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== </a:t>
            </a:r>
            <a:r>
              <a:rPr lang="nb-NO" dirty="0">
                <a:solidFill>
                  <a:srgbClr val="FF8000"/>
                </a:solidFill>
                <a:latin typeface="Courier New" panose="02070309020205020404" pitchFamily="49" charset="0"/>
              </a:rPr>
              <a:t>42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1979712" y="1723261"/>
            <a:ext cx="21237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answer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>
                <a:solidFill>
                  <a:srgbClr val="FF8000"/>
                </a:solidFill>
                <a:latin typeface="Courier New" panose="02070309020205020404" pitchFamily="49" charset="0"/>
              </a:rPr>
              <a:t>42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ready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FF"/>
                </a:solidFill>
                <a:latin typeface="Courier New" panose="02070309020205020404" pitchFamily="49" charset="0"/>
              </a:rPr>
              <a:t>true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133850" y="1579493"/>
            <a:ext cx="6102" cy="223200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Bent Arrow 11"/>
          <p:cNvSpPr/>
          <p:nvPr/>
        </p:nvSpPr>
        <p:spPr>
          <a:xfrm rot="5400000">
            <a:off x="4637103" y="1415486"/>
            <a:ext cx="505797" cy="1908212"/>
          </a:xfrm>
          <a:prstGeom prst="ben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14" name="U-Turn Arrow 13"/>
          <p:cNvSpPr/>
          <p:nvPr/>
        </p:nvSpPr>
        <p:spPr>
          <a:xfrm rot="5400000">
            <a:off x="7265525" y="2847092"/>
            <a:ext cx="395620" cy="381054"/>
          </a:xfrm>
          <a:prstGeom prst="uturn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15" name="U-Turn Arrow 14"/>
          <p:cNvSpPr/>
          <p:nvPr/>
        </p:nvSpPr>
        <p:spPr>
          <a:xfrm rot="5400000" flipV="1">
            <a:off x="1538216" y="1888239"/>
            <a:ext cx="417094" cy="405079"/>
          </a:xfrm>
          <a:prstGeom prst="uturn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 rot="16200000">
            <a:off x="3657443" y="3148861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i="1" dirty="0" smtClean="0"/>
              <a:t>time</a:t>
            </a:r>
            <a:endParaRPr lang="nb-NO" i="1" dirty="0"/>
          </a:p>
        </p:txBody>
      </p:sp>
      <p:sp>
        <p:nvSpPr>
          <p:cNvPr id="22" name="TextBox 21"/>
          <p:cNvSpPr txBox="1"/>
          <p:nvPr/>
        </p:nvSpPr>
        <p:spPr>
          <a:xfrm rot="16200000">
            <a:off x="2483024" y="1059607"/>
            <a:ext cx="6976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3200" b="1" dirty="0" smtClean="0"/>
              <a:t>. . .</a:t>
            </a:r>
            <a:endParaRPr lang="nb-NO" sz="3200" b="1" dirty="0"/>
          </a:p>
        </p:txBody>
      </p:sp>
      <p:sp>
        <p:nvSpPr>
          <p:cNvPr id="23" name="TextBox 22"/>
          <p:cNvSpPr txBox="1"/>
          <p:nvPr/>
        </p:nvSpPr>
        <p:spPr>
          <a:xfrm rot="16200000">
            <a:off x="5307662" y="3363863"/>
            <a:ext cx="6976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3200" b="1" dirty="0" smtClean="0"/>
              <a:t>. . .</a:t>
            </a:r>
            <a:endParaRPr lang="nb-NO" sz="32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4364287" y="1747361"/>
            <a:ext cx="2227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synchronization order</a:t>
            </a:r>
            <a:endParaRPr lang="en-US" i="1" dirty="0"/>
          </a:p>
        </p:txBody>
      </p:sp>
      <p:sp>
        <p:nvSpPr>
          <p:cNvPr id="25" name="TextBox 24"/>
          <p:cNvSpPr txBox="1"/>
          <p:nvPr/>
        </p:nvSpPr>
        <p:spPr>
          <a:xfrm>
            <a:off x="489716" y="5951021"/>
            <a:ext cx="77635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Important</a:t>
            </a:r>
            <a:r>
              <a:rPr lang="en-US" dirty="0" smtClean="0"/>
              <a:t>: the </a:t>
            </a:r>
            <a:r>
              <a:rPr lang="nb-NO" dirty="0" err="1">
                <a:solidFill>
                  <a:srgbClr val="8000FF"/>
                </a:solidFill>
                <a:latin typeface="Courier New" panose="02070309020205020404" pitchFamily="49" charset="0"/>
              </a:rPr>
              <a:t>synchronized</a:t>
            </a:r>
            <a:r>
              <a:rPr lang="en-US" dirty="0" smtClean="0"/>
              <a:t> keyword also implies an synchronization order. </a:t>
            </a:r>
          </a:p>
          <a:p>
            <a:r>
              <a:rPr lang="en-US" dirty="0" smtClean="0"/>
              <a:t>Synchronization order is however not exclusive to it (as demonstrated here)!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27266" y="2813157"/>
            <a:ext cx="15532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i="1" dirty="0" smtClean="0"/>
              <a:t>program order</a:t>
            </a:r>
            <a:endParaRPr lang="nb-NO" i="1" dirty="0"/>
          </a:p>
        </p:txBody>
      </p:sp>
      <p:sp>
        <p:nvSpPr>
          <p:cNvPr id="27" name="TextBox 26"/>
          <p:cNvSpPr txBox="1"/>
          <p:nvPr/>
        </p:nvSpPr>
        <p:spPr>
          <a:xfrm>
            <a:off x="35496" y="1861760"/>
            <a:ext cx="15532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i="1" dirty="0" smtClean="0"/>
              <a:t>program order</a:t>
            </a:r>
            <a:endParaRPr lang="nb-NO" i="1" dirty="0"/>
          </a:p>
        </p:txBody>
      </p:sp>
      <p:sp>
        <p:nvSpPr>
          <p:cNvPr id="29" name="TextBox 28"/>
          <p:cNvSpPr txBox="1"/>
          <p:nvPr/>
        </p:nvSpPr>
        <p:spPr>
          <a:xfrm>
            <a:off x="489716" y="4293096"/>
            <a:ext cx="859286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When a thread </a:t>
            </a:r>
            <a:r>
              <a:rPr lang="en-US" b="1" dirty="0" smtClean="0"/>
              <a:t>writes</a:t>
            </a:r>
            <a:r>
              <a:rPr lang="en-US" dirty="0" smtClean="0"/>
              <a:t> to a volatile variable, all of its previous writes are </a:t>
            </a:r>
            <a:r>
              <a:rPr lang="en-US" dirty="0" err="1" smtClean="0"/>
              <a:t>guarantted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to be visible to another thread when that thread is </a:t>
            </a:r>
            <a:r>
              <a:rPr lang="en-US" b="1" dirty="0" smtClean="0"/>
              <a:t>reading </a:t>
            </a:r>
            <a:r>
              <a:rPr lang="en-US" dirty="0" smtClean="0"/>
              <a:t>the same value.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Both threads must align “their” volatile value with that in </a:t>
            </a:r>
            <a:r>
              <a:rPr lang="en-US" b="1" dirty="0" smtClean="0"/>
              <a:t>main memory</a:t>
            </a:r>
            <a:r>
              <a:rPr lang="en-US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If the volatile value was a 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long</a:t>
            </a:r>
            <a:r>
              <a:rPr lang="en-US" dirty="0" smtClean="0"/>
              <a:t> or </a:t>
            </a:r>
            <a:r>
              <a:rPr lang="en-US" dirty="0"/>
              <a:t>a </a:t>
            </a:r>
            <a:r>
              <a:rPr lang="nb-NO" dirty="0" smtClean="0">
                <a:solidFill>
                  <a:srgbClr val="8000FF"/>
                </a:solidFill>
                <a:latin typeface="Courier New" panose="02070309020205020404" pitchFamily="49" charset="0"/>
              </a:rPr>
              <a:t>double</a:t>
            </a:r>
            <a:r>
              <a:rPr lang="en-US" dirty="0" smtClean="0"/>
              <a:t> value, </a:t>
            </a:r>
            <a:r>
              <a:rPr lang="en-US" b="1" dirty="0" smtClean="0"/>
              <a:t>word-tearing</a:t>
            </a:r>
            <a:r>
              <a:rPr lang="en-US" dirty="0" smtClean="0"/>
              <a:t> was forbidden.</a:t>
            </a:r>
          </a:p>
        </p:txBody>
      </p:sp>
      <p:sp>
        <p:nvSpPr>
          <p:cNvPr id="30" name="Bent Arrow 29"/>
          <p:cNvSpPr/>
          <p:nvPr/>
        </p:nvSpPr>
        <p:spPr>
          <a:xfrm rot="10800000" flipH="1">
            <a:off x="2862471" y="2400967"/>
            <a:ext cx="1445288" cy="614956"/>
          </a:xfrm>
          <a:prstGeom prst="ben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529018" y="2915652"/>
            <a:ext cx="2216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i="1" dirty="0" smtClean="0"/>
              <a:t>happens-before order</a:t>
            </a:r>
            <a:endParaRPr lang="en-US" i="1" dirty="0"/>
          </a:p>
        </p:txBody>
      </p:sp>
      <p:sp>
        <p:nvSpPr>
          <p:cNvPr id="32" name="Rectangle 31"/>
          <p:cNvSpPr/>
          <p:nvPr/>
        </p:nvSpPr>
        <p:spPr>
          <a:xfrm>
            <a:off x="489716" y="5563785"/>
            <a:ext cx="79707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This only applies for two threads with a </a:t>
            </a:r>
            <a:r>
              <a:rPr lang="en-US" i="1" dirty="0"/>
              <a:t>write-read relationship </a:t>
            </a:r>
            <a:r>
              <a:rPr lang="en-US" dirty="0" smtClean="0"/>
              <a:t>on </a:t>
            </a:r>
            <a:r>
              <a:rPr lang="en-US" b="1" dirty="0" smtClean="0"/>
              <a:t>the </a:t>
            </a:r>
            <a:r>
              <a:rPr lang="en-US" b="1" dirty="0"/>
              <a:t>same </a:t>
            </a:r>
            <a:r>
              <a:rPr lang="en-US" dirty="0"/>
              <a:t>field! </a:t>
            </a:r>
          </a:p>
        </p:txBody>
      </p:sp>
    </p:spTree>
    <p:extLst>
      <p:ext uri="{BB962C8B-B14F-4D97-AF65-F5344CB8AC3E}">
        <p14:creationId xmlns:p14="http://schemas.microsoft.com/office/powerpoint/2010/main" val="2261775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0" grpId="0" animBg="1"/>
      <p:bldP spid="12" grpId="0" animBg="1"/>
      <p:bldP spid="14" grpId="0" animBg="1"/>
      <p:bldP spid="15" grpId="0" animBg="1"/>
      <p:bldP spid="22" grpId="0"/>
      <p:bldP spid="23" grpId="0"/>
      <p:bldP spid="24" grpId="0"/>
      <p:bldP spid="25" grpId="0"/>
      <p:bldP spid="26" grpId="0"/>
      <p:bldP spid="27" grpId="0"/>
      <p:bldP spid="30" grpId="0" animBg="1"/>
      <p:bldP spid="31" grpId="0"/>
      <p:bldP spid="3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-540568" y="2677562"/>
            <a:ext cx="10323360" cy="288032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4" name="Rectangle 13"/>
          <p:cNvSpPr/>
          <p:nvPr/>
        </p:nvSpPr>
        <p:spPr>
          <a:xfrm>
            <a:off x="-540568" y="4044559"/>
            <a:ext cx="10323360" cy="288032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" name="TextBox 1"/>
          <p:cNvSpPr txBox="1"/>
          <p:nvPr/>
        </p:nvSpPr>
        <p:spPr>
          <a:xfrm>
            <a:off x="467544" y="476672"/>
            <a:ext cx="30190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Synchronized block semantics</a:t>
            </a:r>
          </a:p>
        </p:txBody>
      </p:sp>
      <p:sp>
        <p:nvSpPr>
          <p:cNvPr id="5" name="Rectangle 4"/>
          <p:cNvSpPr/>
          <p:nvPr/>
        </p:nvSpPr>
        <p:spPr>
          <a:xfrm>
            <a:off x="467544" y="1269915"/>
            <a:ext cx="352839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 err="1">
                <a:solidFill>
                  <a:srgbClr val="8000FF"/>
                </a:solidFill>
                <a:latin typeface="Courier New" panose="02070309020205020404" pitchFamily="49" charset="0"/>
              </a:rPr>
              <a:t>class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DataRace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rgbClr val="8000FF"/>
                </a:solidFill>
                <a:latin typeface="Courier New" panose="02070309020205020404" pitchFamily="49" charset="0"/>
              </a:rPr>
              <a:t>  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boolean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ready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FF"/>
                </a:solidFill>
                <a:latin typeface="Courier New" panose="02070309020205020404" pitchFamily="49" charset="0"/>
              </a:rPr>
              <a:t>false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endParaRPr lang="nb-NO" dirty="0" smtClean="0">
              <a:solidFill>
                <a:srgbClr val="8000FF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rgbClr val="8000FF"/>
                </a:solidFill>
                <a:latin typeface="Courier New" panose="02070309020205020404" pitchFamily="49" charset="0"/>
              </a:rPr>
              <a:t>  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int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answer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FF8000"/>
                </a:solidFill>
                <a:latin typeface="Courier New" panose="02070309020205020404" pitchFamily="49" charset="0"/>
              </a:rPr>
              <a:t>0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endParaRPr lang="nb-NO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nb-NO" b="1" dirty="0" err="1" smtClean="0">
                <a:solidFill>
                  <a:srgbClr val="0000FF"/>
                </a:solidFill>
                <a:latin typeface="Courier New" panose="02070309020205020404" pitchFamily="49" charset="0"/>
              </a:rPr>
              <a:t>while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(!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ready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);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nb-NO" b="1" dirty="0" err="1" smtClean="0">
                <a:solidFill>
                  <a:srgbClr val="0000FF"/>
                </a:solidFill>
                <a:latin typeface="Courier New" panose="02070309020205020404" pitchFamily="49" charset="0"/>
              </a:rPr>
              <a:t>assert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answer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== </a:t>
            </a:r>
            <a:r>
              <a:rPr lang="nb-NO" dirty="0">
                <a:solidFill>
                  <a:srgbClr val="FF8000"/>
                </a:solidFill>
                <a:latin typeface="Courier New" panose="02070309020205020404" pitchFamily="49" charset="0"/>
              </a:rPr>
              <a:t>42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endParaRPr lang="nb-NO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answer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>
                <a:solidFill>
                  <a:srgbClr val="FF8000"/>
                </a:solidFill>
                <a:latin typeface="Courier New" panose="02070309020205020404" pitchFamily="49" charset="0"/>
              </a:rPr>
              <a:t>42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ready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FF"/>
                </a:solidFill>
                <a:latin typeface="Courier New" panose="02070309020205020404" pitchFamily="49" charset="0"/>
              </a:rPr>
              <a:t>true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endParaRPr lang="nb-NO" dirty="0">
              <a:effectLst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55576" y="2636912"/>
            <a:ext cx="70775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 err="1">
                <a:solidFill>
                  <a:srgbClr val="8000FF"/>
                </a:solidFill>
                <a:latin typeface="Courier New" panose="02070309020205020404" pitchFamily="49" charset="0"/>
              </a:rPr>
              <a:t>s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ynchronized</a:t>
            </a:r>
            <a:r>
              <a:rPr lang="nb-NO" dirty="0" smtClean="0">
                <a:solidFill>
                  <a:srgbClr val="8000FF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void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thread1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{ </a:t>
            </a:r>
            <a:r>
              <a:rPr lang="nb-NO" dirty="0" smtClean="0">
                <a:solidFill>
                  <a:srgbClr val="008000"/>
                </a:solidFill>
                <a:latin typeface="Courier New" panose="02070309020205020404" pitchFamily="49" charset="0"/>
              </a:rPr>
              <a:t>// </a:t>
            </a:r>
            <a:r>
              <a:rPr lang="nb-NO" dirty="0" err="1" smtClean="0">
                <a:solidFill>
                  <a:srgbClr val="008000"/>
                </a:solidFill>
                <a:latin typeface="Courier New" panose="02070309020205020404" pitchFamily="49" charset="0"/>
              </a:rPr>
              <a:t>might</a:t>
            </a:r>
            <a:r>
              <a:rPr lang="nb-NO" dirty="0" smtClean="0">
                <a:solidFill>
                  <a:srgbClr val="008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 smtClean="0">
                <a:solidFill>
                  <a:srgbClr val="008000"/>
                </a:solidFill>
                <a:latin typeface="Courier New" panose="02070309020205020404" pitchFamily="49" charset="0"/>
              </a:rPr>
              <a:t>dead-lock</a:t>
            </a:r>
            <a:r>
              <a:rPr lang="nb-NO" dirty="0" smtClean="0">
                <a:solidFill>
                  <a:srgbClr val="008000"/>
                </a:solidFill>
                <a:latin typeface="Courier New" panose="02070309020205020404" pitchFamily="49" charset="0"/>
              </a:rPr>
              <a:t>!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/>
          </a:p>
        </p:txBody>
      </p:sp>
      <p:sp>
        <p:nvSpPr>
          <p:cNvPr id="11" name="Rectangle 10"/>
          <p:cNvSpPr/>
          <p:nvPr/>
        </p:nvSpPr>
        <p:spPr>
          <a:xfrm>
            <a:off x="755576" y="2636912"/>
            <a:ext cx="25282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void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thread1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/>
          </a:p>
        </p:txBody>
      </p:sp>
      <p:sp>
        <p:nvSpPr>
          <p:cNvPr id="4" name="Rectangle 3"/>
          <p:cNvSpPr/>
          <p:nvPr/>
        </p:nvSpPr>
        <p:spPr>
          <a:xfrm>
            <a:off x="755576" y="4003909"/>
            <a:ext cx="25282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 err="1">
                <a:solidFill>
                  <a:srgbClr val="8000FF"/>
                </a:solidFill>
                <a:latin typeface="Courier New" panose="02070309020205020404" pitchFamily="49" charset="0"/>
              </a:rPr>
              <a:t>void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thread2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55576" y="4003909"/>
            <a:ext cx="43204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s</a:t>
            </a:r>
            <a:r>
              <a:rPr lang="nb-NO" dirty="0" err="1">
                <a:solidFill>
                  <a:srgbClr val="8000FF"/>
                </a:solidFill>
                <a:latin typeface="Courier New" panose="02070309020205020404" pitchFamily="49" charset="0"/>
              </a:rPr>
              <a:t>y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nchronized</a:t>
            </a:r>
            <a:r>
              <a:rPr lang="nb-NO" dirty="0" smtClean="0">
                <a:solidFill>
                  <a:srgbClr val="8000FF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void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thread2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96699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3" grpId="0"/>
      <p:bldP spid="11" grpId="0"/>
      <p:bldP spid="4" grpId="0"/>
      <p:bldP spid="12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76672"/>
            <a:ext cx="5267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Synchronized block semantics: reordering restrictions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4355976" y="3140968"/>
            <a:ext cx="2832224" cy="1785780"/>
          </a:xfrm>
          <a:prstGeom prst="rect">
            <a:avLst/>
          </a:prstGeom>
          <a:solidFill>
            <a:schemeClr val="accent2">
              <a:lumMod val="40000"/>
              <a:lumOff val="60000"/>
              <a:alpha val="4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9" name="Rectangle 8"/>
          <p:cNvSpPr/>
          <p:nvPr/>
        </p:nvSpPr>
        <p:spPr>
          <a:xfrm>
            <a:off x="2008498" y="1003180"/>
            <a:ext cx="1884175" cy="1811581"/>
          </a:xfrm>
          <a:prstGeom prst="rect">
            <a:avLst/>
          </a:prstGeom>
          <a:solidFill>
            <a:schemeClr val="accent2">
              <a:lumMod val="40000"/>
              <a:lumOff val="60000"/>
              <a:alpha val="4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Rectangle 9"/>
          <p:cNvSpPr/>
          <p:nvPr/>
        </p:nvSpPr>
        <p:spPr>
          <a:xfrm>
            <a:off x="4355976" y="3142710"/>
            <a:ext cx="29523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>
                <a:solidFill>
                  <a:srgbClr val="8000FF"/>
                </a:solidFill>
                <a:latin typeface="Courier New" panose="02070309020205020404" pitchFamily="49" charset="0"/>
              </a:rPr>
              <a:t>&lt;</a:t>
            </a:r>
            <a:r>
              <a:rPr lang="nb-NO" dirty="0" err="1">
                <a:solidFill>
                  <a:srgbClr val="8000FF"/>
                </a:solidFill>
                <a:latin typeface="Courier New" panose="02070309020205020404" pitchFamily="49" charset="0"/>
              </a:rPr>
              <a:t>enter</a:t>
            </a:r>
            <a:r>
              <a:rPr lang="nb-NO" dirty="0">
                <a:solidFill>
                  <a:srgbClr val="8000FF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this</a:t>
            </a:r>
            <a:r>
              <a:rPr lang="nb-NO" dirty="0">
                <a:solidFill>
                  <a:srgbClr val="8000FF"/>
                </a:solidFill>
                <a:latin typeface="Courier New" panose="02070309020205020404" pitchFamily="49" charset="0"/>
              </a:rPr>
              <a:t>&gt;</a:t>
            </a:r>
            <a:endParaRPr lang="nb-NO" b="1" dirty="0" smtClean="0">
              <a:solidFill>
                <a:srgbClr val="0000FF"/>
              </a:solidFill>
              <a:latin typeface="Courier New" panose="02070309020205020404" pitchFamily="49" charset="0"/>
            </a:endParaRPr>
          </a:p>
          <a:p>
            <a:r>
              <a:rPr lang="nb-NO" b="1" dirty="0" err="1" smtClean="0">
                <a:solidFill>
                  <a:srgbClr val="0000FF"/>
                </a:solidFill>
                <a:latin typeface="Courier New" panose="02070309020205020404" pitchFamily="49" charset="0"/>
              </a:rPr>
              <a:t>while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(!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ready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);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b="1" dirty="0" err="1" smtClean="0">
                <a:solidFill>
                  <a:srgbClr val="0000FF"/>
                </a:solidFill>
                <a:latin typeface="Courier New" panose="02070309020205020404" pitchFamily="49" charset="0"/>
              </a:rPr>
              <a:t>assert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answer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== </a:t>
            </a:r>
            <a:r>
              <a:rPr lang="nb-NO" dirty="0">
                <a:solidFill>
                  <a:srgbClr val="FF8000"/>
                </a:solidFill>
                <a:latin typeface="Courier New" panose="02070309020205020404" pitchFamily="49" charset="0"/>
              </a:rPr>
              <a:t>42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>
                <a:solidFill>
                  <a:srgbClr val="8000FF"/>
                </a:solidFill>
                <a:latin typeface="Courier New" panose="02070309020205020404" pitchFamily="49" charset="0"/>
              </a:rPr>
              <a:t>&lt;exit </a:t>
            </a:r>
            <a:r>
              <a:rPr lang="nb-NO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this</a:t>
            </a:r>
            <a:r>
              <a:rPr lang="nb-NO" dirty="0">
                <a:solidFill>
                  <a:srgbClr val="8000FF"/>
                </a:solidFill>
                <a:latin typeface="Courier New" panose="02070309020205020404" pitchFamily="49" charset="0"/>
              </a:rPr>
              <a:t>&gt;</a:t>
            </a:r>
            <a:endParaRPr lang="nb-NO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979712" y="1628800"/>
            <a:ext cx="212372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 smtClean="0">
                <a:solidFill>
                  <a:srgbClr val="8000FF"/>
                </a:solidFill>
                <a:latin typeface="Courier New" panose="02070309020205020404" pitchFamily="49" charset="0"/>
              </a:rPr>
              <a:t>&lt;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enter</a:t>
            </a:r>
            <a:r>
              <a:rPr lang="nb-NO" dirty="0" smtClean="0">
                <a:solidFill>
                  <a:srgbClr val="8000FF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err="1" smtClean="0">
                <a:solidFill>
                  <a:srgbClr val="0000FF"/>
                </a:solidFill>
                <a:latin typeface="Courier New" panose="02070309020205020404" pitchFamily="49" charset="0"/>
              </a:rPr>
              <a:t>this</a:t>
            </a:r>
            <a:r>
              <a:rPr lang="nb-NO" dirty="0" smtClean="0">
                <a:solidFill>
                  <a:srgbClr val="8000FF"/>
                </a:solidFill>
                <a:latin typeface="Courier New" panose="02070309020205020404" pitchFamily="49" charset="0"/>
              </a:rPr>
              <a:t>&gt;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answer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FF8000"/>
                </a:solidFill>
                <a:latin typeface="Courier New" panose="02070309020205020404" pitchFamily="49" charset="0"/>
              </a:rPr>
              <a:t>42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ready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FF"/>
                </a:solidFill>
                <a:latin typeface="Courier New" panose="02070309020205020404" pitchFamily="49" charset="0"/>
              </a:rPr>
              <a:t>true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nb-NO" dirty="0" smtClean="0">
                <a:solidFill>
                  <a:srgbClr val="8000FF"/>
                </a:solidFill>
                <a:latin typeface="Courier New" panose="02070309020205020404" pitchFamily="49" charset="0"/>
              </a:rPr>
              <a:t>&lt;exit </a:t>
            </a:r>
            <a:r>
              <a:rPr lang="nb-NO" b="1" dirty="0" err="1" smtClean="0">
                <a:solidFill>
                  <a:srgbClr val="0000FF"/>
                </a:solidFill>
                <a:latin typeface="Courier New" panose="02070309020205020404" pitchFamily="49" charset="0"/>
              </a:rPr>
              <a:t>this</a:t>
            </a:r>
            <a:r>
              <a:rPr lang="nb-NO" dirty="0" smtClean="0">
                <a:solidFill>
                  <a:srgbClr val="8000FF"/>
                </a:solidFill>
                <a:latin typeface="Courier New" panose="02070309020205020404" pitchFamily="49" charset="0"/>
              </a:rPr>
              <a:t>&gt;</a:t>
            </a:r>
            <a:endParaRPr lang="nb-NO" b="1" dirty="0" smtClean="0">
              <a:solidFill>
                <a:srgbClr val="000080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4133850" y="1579493"/>
            <a:ext cx="15395" cy="3505691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Bent Arrow 12"/>
          <p:cNvSpPr/>
          <p:nvPr/>
        </p:nvSpPr>
        <p:spPr>
          <a:xfrm rot="5400000">
            <a:off x="4637103" y="1872989"/>
            <a:ext cx="505797" cy="1908212"/>
          </a:xfrm>
          <a:prstGeom prst="ben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14" name="U-Turn Arrow 13"/>
          <p:cNvSpPr/>
          <p:nvPr/>
        </p:nvSpPr>
        <p:spPr>
          <a:xfrm rot="5400000">
            <a:off x="7089075" y="3430501"/>
            <a:ext cx="727302" cy="402272"/>
          </a:xfrm>
          <a:prstGeom prst="uturn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15" name="U-Turn Arrow 14"/>
          <p:cNvSpPr/>
          <p:nvPr/>
        </p:nvSpPr>
        <p:spPr>
          <a:xfrm rot="5400000" flipV="1">
            <a:off x="1430204" y="2189822"/>
            <a:ext cx="633120" cy="405079"/>
          </a:xfrm>
          <a:prstGeom prst="uturn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 rot="16200000">
            <a:off x="3657443" y="4199542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i="1" dirty="0" smtClean="0"/>
              <a:t>time</a:t>
            </a:r>
            <a:endParaRPr lang="nb-NO" i="1" dirty="0"/>
          </a:p>
        </p:txBody>
      </p:sp>
      <p:sp>
        <p:nvSpPr>
          <p:cNvPr id="17" name="TextBox 16"/>
          <p:cNvSpPr txBox="1"/>
          <p:nvPr/>
        </p:nvSpPr>
        <p:spPr>
          <a:xfrm rot="16200000">
            <a:off x="2483024" y="1059607"/>
            <a:ext cx="6976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3200" b="1" dirty="0" smtClean="0"/>
              <a:t>. . .</a:t>
            </a:r>
            <a:endParaRPr lang="nb-NO" sz="3200" b="1" dirty="0"/>
          </a:p>
        </p:txBody>
      </p:sp>
      <p:sp>
        <p:nvSpPr>
          <p:cNvPr id="18" name="TextBox 17"/>
          <p:cNvSpPr txBox="1"/>
          <p:nvPr/>
        </p:nvSpPr>
        <p:spPr>
          <a:xfrm rot="16200000">
            <a:off x="5307662" y="4327071"/>
            <a:ext cx="6976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3200" b="1" dirty="0" smtClean="0"/>
              <a:t>. . .</a:t>
            </a:r>
            <a:endParaRPr lang="nb-NO" sz="32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4364287" y="2204864"/>
            <a:ext cx="2227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synchronization order</a:t>
            </a:r>
            <a:endParaRPr lang="en-US" i="1" dirty="0"/>
          </a:p>
        </p:txBody>
      </p:sp>
      <p:sp>
        <p:nvSpPr>
          <p:cNvPr id="20" name="TextBox 19"/>
          <p:cNvSpPr txBox="1"/>
          <p:nvPr/>
        </p:nvSpPr>
        <p:spPr>
          <a:xfrm>
            <a:off x="7653862" y="3267986"/>
            <a:ext cx="10518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i="1" dirty="0" smtClean="0"/>
              <a:t>program </a:t>
            </a:r>
            <a:endParaRPr lang="nb-NO" i="1" dirty="0" smtClean="0"/>
          </a:p>
          <a:p>
            <a:r>
              <a:rPr lang="nb-NO" i="1" dirty="0" smtClean="0"/>
              <a:t>order</a:t>
            </a:r>
            <a:endParaRPr lang="nb-NO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502011" y="2044298"/>
            <a:ext cx="9989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nb-NO" i="1" dirty="0" smtClean="0"/>
              <a:t>program</a:t>
            </a:r>
          </a:p>
          <a:p>
            <a:pPr algn="r"/>
            <a:r>
              <a:rPr lang="nb-NO" i="1" dirty="0" smtClean="0"/>
              <a:t>order</a:t>
            </a:r>
            <a:endParaRPr lang="nb-NO" i="1" dirty="0"/>
          </a:p>
        </p:txBody>
      </p:sp>
      <p:sp>
        <p:nvSpPr>
          <p:cNvPr id="22" name="Bent Arrow 21"/>
          <p:cNvSpPr/>
          <p:nvPr/>
        </p:nvSpPr>
        <p:spPr>
          <a:xfrm rot="10800000" flipH="1">
            <a:off x="2864883" y="2856921"/>
            <a:ext cx="1445288" cy="614956"/>
          </a:xfrm>
          <a:prstGeom prst="ben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529018" y="3356992"/>
            <a:ext cx="2216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i="1" dirty="0" smtClean="0"/>
              <a:t>happens-before order</a:t>
            </a:r>
            <a:endParaRPr lang="en-US" i="1" dirty="0"/>
          </a:p>
        </p:txBody>
      </p:sp>
      <p:sp>
        <p:nvSpPr>
          <p:cNvPr id="25" name="TextBox 24"/>
          <p:cNvSpPr txBox="1"/>
          <p:nvPr/>
        </p:nvSpPr>
        <p:spPr>
          <a:xfrm>
            <a:off x="465684" y="5742548"/>
            <a:ext cx="77820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When a thread </a:t>
            </a:r>
            <a:r>
              <a:rPr lang="en-US" b="1" dirty="0" smtClean="0"/>
              <a:t>releases </a:t>
            </a:r>
            <a:r>
              <a:rPr lang="en-US" dirty="0" smtClean="0"/>
              <a:t>a monitor, all of its previous writes are guaranteed to be </a:t>
            </a:r>
          </a:p>
          <a:p>
            <a:r>
              <a:rPr lang="en-US" dirty="0" smtClean="0"/>
              <a:t>visible to another thread after that thread is </a:t>
            </a:r>
            <a:r>
              <a:rPr lang="en-US" b="1" dirty="0" smtClean="0"/>
              <a:t>locking </a:t>
            </a:r>
            <a:r>
              <a:rPr lang="en-US" dirty="0" smtClean="0"/>
              <a:t>the same monitor.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89716" y="6309320"/>
            <a:ext cx="82587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This only applies for two threads with a </a:t>
            </a:r>
            <a:r>
              <a:rPr lang="en-US" i="1" dirty="0" smtClean="0"/>
              <a:t>unlock-lock relationship </a:t>
            </a:r>
            <a:r>
              <a:rPr lang="en-US" dirty="0" smtClean="0"/>
              <a:t>on </a:t>
            </a:r>
            <a:r>
              <a:rPr lang="en-US" b="1" dirty="0" smtClean="0"/>
              <a:t>the same</a:t>
            </a:r>
            <a:r>
              <a:rPr lang="en-US" dirty="0" smtClean="0"/>
              <a:t> monitor! 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67544" y="5229200"/>
            <a:ext cx="7382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This example assumes that the second thread acquires the monitor lock first.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939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3" grpId="0" animBg="1"/>
      <p:bldP spid="14" grpId="0" animBg="1"/>
      <p:bldP spid="15" grpId="0" animBg="1"/>
      <p:bldP spid="17" grpId="0"/>
      <p:bldP spid="18" grpId="0"/>
      <p:bldP spid="19" grpId="0"/>
      <p:bldP spid="20" grpId="0"/>
      <p:bldP spid="21" grpId="0"/>
      <p:bldP spid="22" grpId="0" animBg="1"/>
      <p:bldP spid="23" grpId="0"/>
      <p:bldP spid="2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960608" y="4034790"/>
            <a:ext cx="10323360" cy="29591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ctangle 4"/>
          <p:cNvSpPr/>
          <p:nvPr/>
        </p:nvSpPr>
        <p:spPr>
          <a:xfrm>
            <a:off x="-763758" y="1577340"/>
            <a:ext cx="10323360" cy="29591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" name="TextBox 1"/>
          <p:cNvSpPr txBox="1"/>
          <p:nvPr/>
        </p:nvSpPr>
        <p:spPr>
          <a:xfrm>
            <a:off x="467544" y="476672"/>
            <a:ext cx="2750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Thread life-cycle semantics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467544" y="980728"/>
            <a:ext cx="496855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 err="1">
                <a:solidFill>
                  <a:srgbClr val="8000FF"/>
                </a:solidFill>
                <a:latin typeface="Courier New" panose="02070309020205020404" pitchFamily="49" charset="0"/>
              </a:rPr>
              <a:t>class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ThreadLifeCycle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int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foo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FF8000"/>
                </a:solidFill>
                <a:latin typeface="Courier New" panose="02070309020205020404" pitchFamily="49" charset="0"/>
              </a:rPr>
              <a:t>0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endParaRPr lang="nb-NO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void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method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foo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FF8000"/>
                </a:solidFill>
                <a:latin typeface="Courier New" panose="02070309020205020404" pitchFamily="49" charset="0"/>
              </a:rPr>
              <a:t>42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b="1" dirty="0" smtClean="0">
                <a:solidFill>
                  <a:srgbClr val="0000FF"/>
                </a:solidFill>
                <a:latin typeface="Courier New" panose="02070309020205020404" pitchFamily="49" charset="0"/>
              </a:rPr>
              <a:t>    </a:t>
            </a:r>
            <a:r>
              <a:rPr lang="nb-NO" b="1" dirty="0" err="1" smtClean="0">
                <a:solidFill>
                  <a:srgbClr val="0000FF"/>
                </a:solidFill>
                <a:latin typeface="Courier New" panose="02070309020205020404" pitchFamily="49" charset="0"/>
              </a:rPr>
              <a:t>new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Thread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  </a:t>
            </a:r>
            <a:r>
              <a:rPr lang="nb-NO" dirty="0" smtClean="0">
                <a:solidFill>
                  <a:schemeClr val="accent1"/>
                </a:solidFill>
                <a:latin typeface="Courier New"/>
              </a:rPr>
              <a:t>@</a:t>
            </a:r>
            <a:r>
              <a:rPr lang="nb-NO" dirty="0" err="1" smtClean="0">
                <a:solidFill>
                  <a:schemeClr val="accent1"/>
                </a:solidFill>
                <a:latin typeface="Courier New"/>
              </a:rPr>
              <a:t>Override</a:t>
            </a:r>
            <a:endParaRPr lang="nb-NO" dirty="0" smtClean="0">
              <a:solidFill>
                <a:schemeClr val="accent1"/>
              </a:solidFill>
              <a:latin typeface="Courier New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   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public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8000FF"/>
                </a:solidFill>
                <a:latin typeface="Courier New" panose="02070309020205020404" pitchFamily="49" charset="0"/>
              </a:rPr>
              <a:t>void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run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    </a:t>
            </a:r>
            <a:r>
              <a:rPr lang="nb-NO" b="1" dirty="0" err="1" smtClean="0">
                <a:solidFill>
                  <a:srgbClr val="0000FF"/>
                </a:solidFill>
                <a:latin typeface="Courier New" panose="02070309020205020404" pitchFamily="49" charset="0"/>
              </a:rPr>
              <a:t>assert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foo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>
                <a:solidFill>
                  <a:srgbClr val="FF8000"/>
                </a:solidFill>
                <a:latin typeface="Courier New" panose="02070309020205020404" pitchFamily="49" charset="0"/>
              </a:rPr>
              <a:t>42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 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}.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start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();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endParaRPr lang="nb-NO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84875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357811" y="1195958"/>
            <a:ext cx="3507275" cy="1186755"/>
          </a:xfrm>
          <a:prstGeom prst="rect">
            <a:avLst/>
          </a:prstGeom>
          <a:solidFill>
            <a:schemeClr val="accent2">
              <a:lumMod val="40000"/>
              <a:lumOff val="60000"/>
              <a:alpha val="4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ctangle 10"/>
          <p:cNvSpPr/>
          <p:nvPr/>
        </p:nvSpPr>
        <p:spPr>
          <a:xfrm>
            <a:off x="1357811" y="1774557"/>
            <a:ext cx="36358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foo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FF8000"/>
                </a:solidFill>
                <a:latin typeface="Courier New" panose="02070309020205020404" pitchFamily="49" charset="0"/>
              </a:rPr>
              <a:t>42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nb-NO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new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Thread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{…}.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start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();</a:t>
            </a:r>
            <a:endParaRPr lang="nb-NO" dirty="0"/>
          </a:p>
        </p:txBody>
      </p:sp>
      <p:sp>
        <p:nvSpPr>
          <p:cNvPr id="2" name="TextBox 1"/>
          <p:cNvSpPr txBox="1"/>
          <p:nvPr/>
        </p:nvSpPr>
        <p:spPr>
          <a:xfrm>
            <a:off x="467544" y="476672"/>
            <a:ext cx="4998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Thread life-cycle semantics: reordering restrictions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5246243" y="2739008"/>
            <a:ext cx="2489076" cy="1266056"/>
          </a:xfrm>
          <a:prstGeom prst="rect">
            <a:avLst/>
          </a:prstGeom>
          <a:solidFill>
            <a:schemeClr val="accent2">
              <a:lumMod val="40000"/>
              <a:lumOff val="60000"/>
              <a:alpha val="4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Rectangle 9"/>
          <p:cNvSpPr/>
          <p:nvPr/>
        </p:nvSpPr>
        <p:spPr>
          <a:xfrm>
            <a:off x="5246243" y="2721694"/>
            <a:ext cx="4355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&lt;</a:t>
            </a:r>
            <a:r>
              <a:rPr lang="nb-NO" b="1" dirty="0" smtClean="0">
                <a:solidFill>
                  <a:srgbClr val="0000FF"/>
                </a:solidFill>
                <a:latin typeface="Courier New" panose="02070309020205020404" pitchFamily="49" charset="0"/>
              </a:rPr>
              <a:t>start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&gt;;</a:t>
            </a:r>
            <a:endParaRPr lang="nb-NO" b="1" dirty="0" smtClean="0">
              <a:solidFill>
                <a:srgbClr val="0000FF"/>
              </a:solidFill>
              <a:latin typeface="Courier New" panose="02070309020205020404" pitchFamily="49" charset="0"/>
            </a:endParaRPr>
          </a:p>
          <a:p>
            <a:r>
              <a:rPr lang="nb-NO" b="1" dirty="0" err="1" smtClean="0">
                <a:solidFill>
                  <a:srgbClr val="0000FF"/>
                </a:solidFill>
                <a:latin typeface="Courier New" panose="02070309020205020404" pitchFamily="49" charset="0"/>
              </a:rPr>
              <a:t>assert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foo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>
                <a:solidFill>
                  <a:srgbClr val="FF8000"/>
                </a:solidFill>
                <a:latin typeface="Courier New" panose="02070309020205020404" pitchFamily="49" charset="0"/>
              </a:rPr>
              <a:t>42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endParaRPr lang="nb-NO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5086832" y="1147445"/>
            <a:ext cx="15395" cy="3505691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 rot="16200000">
            <a:off x="4610425" y="3767494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i="1" dirty="0" smtClean="0"/>
              <a:t>time</a:t>
            </a:r>
            <a:endParaRPr lang="nb-NO" i="1" dirty="0"/>
          </a:p>
        </p:txBody>
      </p:sp>
      <p:sp>
        <p:nvSpPr>
          <p:cNvPr id="17" name="TextBox 16"/>
          <p:cNvSpPr txBox="1"/>
          <p:nvPr/>
        </p:nvSpPr>
        <p:spPr>
          <a:xfrm rot="16200000">
            <a:off x="2372794" y="1203623"/>
            <a:ext cx="6976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3200" b="1" dirty="0" smtClean="0"/>
              <a:t>. . .</a:t>
            </a:r>
            <a:endParaRPr lang="nb-NO" sz="3200" b="1" dirty="0"/>
          </a:p>
        </p:txBody>
      </p:sp>
      <p:sp>
        <p:nvSpPr>
          <p:cNvPr id="18" name="TextBox 17"/>
          <p:cNvSpPr txBox="1"/>
          <p:nvPr/>
        </p:nvSpPr>
        <p:spPr>
          <a:xfrm rot="16200000">
            <a:off x="6189218" y="3341411"/>
            <a:ext cx="6976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3200" b="1" dirty="0" smtClean="0"/>
              <a:t>. . .</a:t>
            </a:r>
            <a:endParaRPr lang="nb-NO" sz="3200" b="1" dirty="0"/>
          </a:p>
        </p:txBody>
      </p:sp>
      <p:sp>
        <p:nvSpPr>
          <p:cNvPr id="22" name="Bent Arrow 21"/>
          <p:cNvSpPr/>
          <p:nvPr/>
        </p:nvSpPr>
        <p:spPr>
          <a:xfrm rot="10800000" flipH="1">
            <a:off x="3013995" y="2424873"/>
            <a:ext cx="2160240" cy="572079"/>
          </a:xfrm>
          <a:prstGeom prst="ben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741890" y="2924944"/>
            <a:ext cx="2216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i="1" dirty="0" smtClean="0"/>
              <a:t>happens-before order</a:t>
            </a:r>
            <a:endParaRPr lang="en-US" i="1" dirty="0"/>
          </a:p>
        </p:txBody>
      </p:sp>
      <p:sp>
        <p:nvSpPr>
          <p:cNvPr id="24" name="Bent Arrow 23"/>
          <p:cNvSpPr/>
          <p:nvPr/>
        </p:nvSpPr>
        <p:spPr>
          <a:xfrm rot="5400000">
            <a:off x="5188459" y="1949421"/>
            <a:ext cx="505797" cy="966293"/>
          </a:xfrm>
          <a:prstGeom prst="ben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096121" y="1810335"/>
            <a:ext cx="2205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s</a:t>
            </a:r>
            <a:r>
              <a:rPr lang="en-US" i="1" dirty="0" smtClean="0"/>
              <a:t>ynchronization order</a:t>
            </a:r>
            <a:endParaRPr lang="en-US" i="1" dirty="0"/>
          </a:p>
        </p:txBody>
      </p:sp>
      <p:sp>
        <p:nvSpPr>
          <p:cNvPr id="19" name="TextBox 18"/>
          <p:cNvSpPr txBox="1"/>
          <p:nvPr/>
        </p:nvSpPr>
        <p:spPr>
          <a:xfrm>
            <a:off x="465684" y="5085184"/>
            <a:ext cx="77249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When a thread starts another thread, the started thread is guaranteed to see all </a:t>
            </a:r>
          </a:p>
          <a:p>
            <a:r>
              <a:rPr lang="en-US" dirty="0" smtClean="0"/>
              <a:t>values that were </a:t>
            </a:r>
            <a:r>
              <a:rPr lang="en-US" b="1" dirty="0" smtClean="0"/>
              <a:t>set by the starting thread</a:t>
            </a:r>
            <a:r>
              <a:rPr lang="en-US" dirty="0" smtClean="0"/>
              <a:t>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65683" y="5767743"/>
            <a:ext cx="76209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Similarly, a thread that </a:t>
            </a:r>
            <a:r>
              <a:rPr lang="en-US" b="1" dirty="0" smtClean="0"/>
              <a:t>joins another thread </a:t>
            </a:r>
            <a:r>
              <a:rPr lang="en-US" dirty="0" smtClean="0"/>
              <a:t>is guaranteed to see all values that </a:t>
            </a:r>
          </a:p>
          <a:p>
            <a:r>
              <a:rPr lang="en-US" dirty="0"/>
              <a:t>w</a:t>
            </a:r>
            <a:r>
              <a:rPr lang="en-US" dirty="0" smtClean="0"/>
              <a:t>ere set by the joined thread.</a:t>
            </a:r>
          </a:p>
        </p:txBody>
      </p:sp>
      <p:sp>
        <p:nvSpPr>
          <p:cNvPr id="21" name="U-Turn Arrow 20"/>
          <p:cNvSpPr/>
          <p:nvPr/>
        </p:nvSpPr>
        <p:spPr>
          <a:xfrm rot="5400000" flipV="1">
            <a:off x="888408" y="1925765"/>
            <a:ext cx="416997" cy="405079"/>
          </a:xfrm>
          <a:prstGeom prst="uturn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-68262" y="1786360"/>
            <a:ext cx="10098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b-NO" i="1" dirty="0" smtClean="0"/>
              <a:t>program </a:t>
            </a:r>
          </a:p>
          <a:p>
            <a:pPr algn="r"/>
            <a:r>
              <a:rPr lang="nb-NO" i="1" dirty="0" smtClean="0"/>
              <a:t>order</a:t>
            </a:r>
            <a:endParaRPr lang="nb-NO" i="1" dirty="0"/>
          </a:p>
        </p:txBody>
      </p:sp>
      <p:sp>
        <p:nvSpPr>
          <p:cNvPr id="26" name="U-Turn Arrow 25"/>
          <p:cNvSpPr/>
          <p:nvPr/>
        </p:nvSpPr>
        <p:spPr>
          <a:xfrm rot="5400000">
            <a:off x="7791750" y="2860085"/>
            <a:ext cx="400702" cy="369549"/>
          </a:xfrm>
          <a:prstGeom prst="uturn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174038" y="2688060"/>
            <a:ext cx="10098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i="1" dirty="0" smtClean="0"/>
              <a:t>program </a:t>
            </a:r>
          </a:p>
          <a:p>
            <a:r>
              <a:rPr lang="nb-NO" i="1" dirty="0" smtClean="0"/>
              <a:t>order</a:t>
            </a:r>
            <a:endParaRPr lang="nb-NO" i="1" dirty="0"/>
          </a:p>
        </p:txBody>
      </p:sp>
    </p:spTree>
    <p:extLst>
      <p:ext uri="{BB962C8B-B14F-4D97-AF65-F5344CB8AC3E}">
        <p14:creationId xmlns:p14="http://schemas.microsoft.com/office/powerpoint/2010/main" val="4243557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17" grpId="0"/>
      <p:bldP spid="18" grpId="0"/>
      <p:bldP spid="22" grpId="0" animBg="1"/>
      <p:bldP spid="23" grpId="0"/>
      <p:bldP spid="24" grpId="0" animBg="1"/>
      <p:bldP spid="28" grpId="0"/>
      <p:bldP spid="19" grpId="0"/>
      <p:bldP spid="20" grpId="0"/>
      <p:bldP spid="21" grpId="0" animBg="1"/>
      <p:bldP spid="25" grpId="0"/>
      <p:bldP spid="26" grpId="0" animBg="1"/>
      <p:bldP spid="2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684584" y="1463040"/>
            <a:ext cx="10323360" cy="339634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8" name="Rectangle 7"/>
          <p:cNvSpPr/>
          <p:nvPr/>
        </p:nvSpPr>
        <p:spPr>
          <a:xfrm>
            <a:off x="743813" y="1454723"/>
            <a:ext cx="22525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>
                <a:solidFill>
                  <a:srgbClr val="8000FF"/>
                </a:solidFill>
                <a:latin typeface="Courier New" panose="02070309020205020404" pitchFamily="49" charset="0"/>
              </a:rPr>
              <a:t>f</a:t>
            </a:r>
            <a:r>
              <a:rPr lang="nb-NO" dirty="0" smtClean="0">
                <a:solidFill>
                  <a:srgbClr val="8000FF"/>
                </a:solidFill>
                <a:latin typeface="Courier New" panose="02070309020205020404" pitchFamily="49" charset="0"/>
              </a:rPr>
              <a:t>inal 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int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foo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467544" y="908720"/>
            <a:ext cx="55147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 err="1">
                <a:solidFill>
                  <a:srgbClr val="8000FF"/>
                </a:solidFill>
                <a:latin typeface="Courier New" panose="02070309020205020404" pitchFamily="49" charset="0"/>
              </a:rPr>
              <a:t>class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UnsafePublication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int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foo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endParaRPr lang="nb-NO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UnsafePublication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foo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>
                <a:solidFill>
                  <a:srgbClr val="FF8000"/>
                </a:solidFill>
                <a:latin typeface="Courier New" panose="02070309020205020404" pitchFamily="49" charset="0"/>
              </a:rPr>
              <a:t>42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endParaRPr lang="nb-NO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static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UnsafePublication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instance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 </a:t>
            </a:r>
            <a:endParaRPr lang="nb-NO" b="1" dirty="0" smtClean="0">
              <a:solidFill>
                <a:srgbClr val="000080"/>
              </a:solidFill>
              <a:latin typeface="Courier New" panose="02070309020205020404" pitchFamily="49" charset="0"/>
            </a:endParaRPr>
          </a:p>
          <a:p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8000FF"/>
                </a:solidFill>
                <a:latin typeface="Courier New" panose="02070309020205020404" pitchFamily="49" charset="0"/>
              </a:rPr>
              <a:t>static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8000FF"/>
                </a:solidFill>
                <a:latin typeface="Courier New" panose="02070309020205020404" pitchFamily="49" charset="0"/>
              </a:rPr>
              <a:t>void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thread1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instance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new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UnsafePublication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();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endParaRPr lang="nb-NO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static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8000FF"/>
                </a:solidFill>
                <a:latin typeface="Courier New" panose="02070309020205020404" pitchFamily="49" charset="0"/>
              </a:rPr>
              <a:t>void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thread2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nb-NO" b="1" dirty="0" err="1" smtClean="0">
                <a:solidFill>
                  <a:srgbClr val="0000FF"/>
                </a:solidFill>
                <a:latin typeface="Courier New" panose="02070309020205020404" pitchFamily="49" charset="0"/>
              </a:rPr>
              <a:t>if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instance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!=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FF"/>
                </a:solidFill>
                <a:latin typeface="Courier New" panose="02070309020205020404" pitchFamily="49" charset="0"/>
              </a:rPr>
              <a:t>null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)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  </a:t>
            </a:r>
            <a:r>
              <a:rPr lang="nb-NO" b="1" dirty="0" err="1" smtClean="0">
                <a:solidFill>
                  <a:srgbClr val="0000FF"/>
                </a:solidFill>
                <a:latin typeface="Courier New" panose="02070309020205020404" pitchFamily="49" charset="0"/>
              </a:rPr>
              <a:t>assert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instance</a:t>
            </a:r>
            <a:r>
              <a:rPr lang="nb-NO" b="1" dirty="0" err="1">
                <a:solidFill>
                  <a:srgbClr val="000080"/>
                </a:solidFill>
                <a:latin typeface="Courier New" panose="02070309020205020404" pitchFamily="49" charset="0"/>
              </a:rPr>
              <a:t>.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foo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>
                <a:solidFill>
                  <a:srgbClr val="FF8000"/>
                </a:solidFill>
                <a:latin typeface="Courier New" panose="02070309020205020404" pitchFamily="49" charset="0"/>
              </a:rPr>
              <a:t>42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endParaRPr lang="nb-NO" dirty="0"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854077" y="3947580"/>
            <a:ext cx="10323360" cy="581297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ctangle 4"/>
          <p:cNvSpPr/>
          <p:nvPr/>
        </p:nvSpPr>
        <p:spPr>
          <a:xfrm>
            <a:off x="467544" y="908720"/>
            <a:ext cx="655272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 err="1">
                <a:solidFill>
                  <a:srgbClr val="8000FF"/>
                </a:solidFill>
                <a:latin typeface="Courier New" panose="02070309020205020404" pitchFamily="49" charset="0"/>
              </a:rPr>
              <a:t>class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UnsafePublication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UnsafePublication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foo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>
                <a:solidFill>
                  <a:srgbClr val="FF8000"/>
                </a:solidFill>
                <a:latin typeface="Courier New" panose="02070309020205020404" pitchFamily="49" charset="0"/>
              </a:rPr>
              <a:t>42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endParaRPr lang="nb-NO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static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UnsafePublication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instance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 </a:t>
            </a:r>
            <a:endParaRPr lang="nb-NO" b="1" dirty="0" smtClean="0">
              <a:solidFill>
                <a:srgbClr val="000080"/>
              </a:solidFill>
              <a:latin typeface="Courier New" panose="02070309020205020404" pitchFamily="49" charset="0"/>
            </a:endParaRPr>
          </a:p>
          <a:p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8000FF"/>
                </a:solidFill>
                <a:latin typeface="Courier New" panose="02070309020205020404" pitchFamily="49" charset="0"/>
              </a:rPr>
              <a:t>static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8000FF"/>
                </a:solidFill>
                <a:latin typeface="Courier New" panose="02070309020205020404" pitchFamily="49" charset="0"/>
              </a:rPr>
              <a:t>void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thread1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instance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&lt;</a:t>
            </a:r>
            <a:r>
              <a:rPr lang="nb-NO" b="1" dirty="0" err="1" smtClean="0">
                <a:solidFill>
                  <a:srgbClr val="0000FF"/>
                </a:solidFill>
                <a:latin typeface="Courier New" panose="02070309020205020404" pitchFamily="49" charset="0"/>
              </a:rPr>
              <a:t>allocate</a:t>
            </a:r>
            <a:r>
              <a:rPr lang="nb-NO" b="1" dirty="0" smtClean="0">
                <a:solidFill>
                  <a:srgbClr val="0000FF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UnsafePublication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&gt;;</a:t>
            </a:r>
            <a:b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</a:b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   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instance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.&lt;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init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&gt;();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endParaRPr lang="nb-NO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static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8000FF"/>
                </a:solidFill>
                <a:latin typeface="Courier New" panose="02070309020205020404" pitchFamily="49" charset="0"/>
              </a:rPr>
              <a:t>void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thread2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nb-NO" b="1" dirty="0" err="1" smtClean="0">
                <a:solidFill>
                  <a:srgbClr val="0000FF"/>
                </a:solidFill>
                <a:latin typeface="Courier New" panose="02070309020205020404" pitchFamily="49" charset="0"/>
              </a:rPr>
              <a:t>if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instance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!=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FF"/>
                </a:solidFill>
                <a:latin typeface="Courier New" panose="02070309020205020404" pitchFamily="49" charset="0"/>
              </a:rPr>
              <a:t>null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)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  </a:t>
            </a:r>
            <a:r>
              <a:rPr lang="nb-NO" b="1" dirty="0" err="1" smtClean="0">
                <a:solidFill>
                  <a:srgbClr val="0000FF"/>
                </a:solidFill>
                <a:latin typeface="Courier New" panose="02070309020205020404" pitchFamily="49" charset="0"/>
              </a:rPr>
              <a:t>assert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instance</a:t>
            </a:r>
            <a:r>
              <a:rPr lang="nb-NO" b="1" dirty="0" err="1">
                <a:solidFill>
                  <a:srgbClr val="000080"/>
                </a:solidFill>
                <a:latin typeface="Courier New" panose="02070309020205020404" pitchFamily="49" charset="0"/>
              </a:rPr>
              <a:t>.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foo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>
                <a:solidFill>
                  <a:srgbClr val="FF8000"/>
                </a:solidFill>
                <a:latin typeface="Courier New" panose="02070309020205020404" pitchFamily="49" charset="0"/>
              </a:rPr>
              <a:t>42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endParaRPr lang="nb-NO" dirty="0">
              <a:effectLst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7544" y="476672"/>
            <a:ext cx="21237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Final field semantics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743813" y="1454723"/>
            <a:ext cx="14253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 err="1">
                <a:solidFill>
                  <a:srgbClr val="8000FF"/>
                </a:solidFill>
                <a:latin typeface="Courier New" panose="02070309020205020404" pitchFamily="49" charset="0"/>
              </a:rPr>
              <a:t>int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foo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65293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/>
      <p:bldP spid="4" grpId="0"/>
      <p:bldP spid="6" grpId="0" animBg="1"/>
      <p:bldP spid="6" grpId="1" animBg="1"/>
      <p:bldP spid="5" grpId="0"/>
      <p:bldP spid="7" grpId="0"/>
      <p:bldP spid="7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404664"/>
            <a:ext cx="31196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How is Java </a:t>
            </a:r>
            <a:r>
              <a:rPr lang="nb-NO" sz="2000" b="1" dirty="0" err="1" smtClean="0"/>
              <a:t>code</a:t>
            </a:r>
            <a:r>
              <a:rPr lang="nb-NO" sz="2000" b="1" dirty="0" smtClean="0"/>
              <a:t> </a:t>
            </a:r>
            <a:r>
              <a:rPr lang="nb-NO" sz="2000" b="1" dirty="0" err="1" smtClean="0"/>
              <a:t>executed</a:t>
            </a:r>
            <a:r>
              <a:rPr lang="nb-NO" sz="2000" b="1" dirty="0" smtClean="0"/>
              <a:t>?</a:t>
            </a:r>
            <a:endParaRPr lang="nb-NO" sz="2000" b="1" dirty="0"/>
          </a:p>
        </p:txBody>
      </p:sp>
      <p:sp>
        <p:nvSpPr>
          <p:cNvPr id="5" name="Pentagon 4"/>
          <p:cNvSpPr/>
          <p:nvPr/>
        </p:nvSpPr>
        <p:spPr>
          <a:xfrm>
            <a:off x="683568" y="1907539"/>
            <a:ext cx="2016224" cy="936104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/>
              <a:t>Java</a:t>
            </a:r>
            <a:endParaRPr lang="nb-NO" dirty="0"/>
          </a:p>
        </p:txBody>
      </p:sp>
      <p:sp>
        <p:nvSpPr>
          <p:cNvPr id="6" name="Chevron 5"/>
          <p:cNvSpPr/>
          <p:nvPr/>
        </p:nvSpPr>
        <p:spPr>
          <a:xfrm>
            <a:off x="2728697" y="1907539"/>
            <a:ext cx="1771295" cy="936104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err="1" smtClean="0">
                <a:solidFill>
                  <a:schemeClr val="bg1"/>
                </a:solidFill>
              </a:rPr>
              <a:t>javac</a:t>
            </a:r>
            <a:endParaRPr lang="nb-NO" dirty="0">
              <a:solidFill>
                <a:schemeClr val="bg1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4528897" y="1911292"/>
            <a:ext cx="1771295" cy="936104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>
                <a:solidFill>
                  <a:schemeClr val="bg1"/>
                </a:solidFill>
              </a:rPr>
              <a:t>JVM</a:t>
            </a:r>
            <a:endParaRPr lang="nb-NO" dirty="0">
              <a:solidFill>
                <a:schemeClr val="bg1"/>
              </a:solidFill>
            </a:endParaRPr>
          </a:p>
        </p:txBody>
      </p:sp>
      <p:sp>
        <p:nvSpPr>
          <p:cNvPr id="9" name="Chevron 8"/>
          <p:cNvSpPr/>
          <p:nvPr/>
        </p:nvSpPr>
        <p:spPr>
          <a:xfrm>
            <a:off x="6300192" y="1907539"/>
            <a:ext cx="2088232" cy="936104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err="1" smtClean="0">
                <a:solidFill>
                  <a:schemeClr val="bg1"/>
                </a:solidFill>
              </a:rPr>
              <a:t>processor</a:t>
            </a:r>
            <a:endParaRPr lang="nb-NO" dirty="0">
              <a:solidFill>
                <a:schemeClr val="bg1"/>
              </a:solidFill>
            </a:endParaRPr>
          </a:p>
        </p:txBody>
      </p:sp>
      <p:sp>
        <p:nvSpPr>
          <p:cNvPr id="14" name="U-Turn Arrow 13"/>
          <p:cNvSpPr/>
          <p:nvPr/>
        </p:nvSpPr>
        <p:spPr>
          <a:xfrm rot="10800000" flipH="1">
            <a:off x="1619672" y="2987659"/>
            <a:ext cx="1512168" cy="504056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17818" y="3482423"/>
            <a:ext cx="13158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/>
              <a:t>s</a:t>
            </a:r>
            <a:r>
              <a:rPr lang="nb-NO" dirty="0" err="1" smtClean="0"/>
              <a:t>ource</a:t>
            </a:r>
            <a:r>
              <a:rPr lang="nb-NO" dirty="0" smtClean="0"/>
              <a:t> </a:t>
            </a:r>
            <a:r>
              <a:rPr lang="nb-NO" dirty="0" err="1" smtClean="0"/>
              <a:t>code</a:t>
            </a:r>
            <a:endParaRPr lang="nb-NO" dirty="0"/>
          </a:p>
        </p:txBody>
      </p:sp>
      <p:sp>
        <p:nvSpPr>
          <p:cNvPr id="16" name="U-Turn Arrow 15"/>
          <p:cNvSpPr/>
          <p:nvPr/>
        </p:nvSpPr>
        <p:spPr>
          <a:xfrm rot="10800000" flipH="1">
            <a:off x="3743908" y="2987660"/>
            <a:ext cx="1512168" cy="504056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940916" y="3491716"/>
            <a:ext cx="1108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byte </a:t>
            </a:r>
            <a:r>
              <a:rPr lang="nb-NO" dirty="0" err="1" smtClean="0"/>
              <a:t>code</a:t>
            </a:r>
            <a:endParaRPr lang="nb-NO" dirty="0"/>
          </a:p>
        </p:txBody>
      </p:sp>
      <p:sp>
        <p:nvSpPr>
          <p:cNvPr id="18" name="U-Turn Arrow 17"/>
          <p:cNvSpPr/>
          <p:nvPr/>
        </p:nvSpPr>
        <p:spPr>
          <a:xfrm rot="10800000" flipH="1">
            <a:off x="5565336" y="2987660"/>
            <a:ext cx="1886983" cy="504056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760224" y="3491716"/>
            <a:ext cx="1497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/>
              <a:t>m</a:t>
            </a:r>
            <a:r>
              <a:rPr lang="nb-NO" dirty="0" err="1" smtClean="0"/>
              <a:t>achine</a:t>
            </a:r>
            <a:r>
              <a:rPr lang="nb-NO" dirty="0" smtClean="0"/>
              <a:t> </a:t>
            </a:r>
            <a:r>
              <a:rPr lang="nb-NO" dirty="0" err="1" smtClean="0"/>
              <a:t>code</a:t>
            </a:r>
            <a:endParaRPr lang="nb-NO" dirty="0"/>
          </a:p>
        </p:txBody>
      </p:sp>
      <p:sp>
        <p:nvSpPr>
          <p:cNvPr id="22" name="TextBox 21"/>
          <p:cNvSpPr txBox="1"/>
          <p:nvPr/>
        </p:nvSpPr>
        <p:spPr>
          <a:xfrm>
            <a:off x="683568" y="4221088"/>
            <a:ext cx="761567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Optimizations are applied almost exclusively after handing responsibility to the </a:t>
            </a:r>
          </a:p>
          <a:p>
            <a:r>
              <a:rPr lang="en-US" dirty="0" smtClean="0"/>
              <a:t>JVM’s runtime where they are </a:t>
            </a:r>
            <a:r>
              <a:rPr lang="en-US" b="1" dirty="0" smtClean="0"/>
              <a:t>difficult to comprehend</a:t>
            </a:r>
            <a:r>
              <a:rPr lang="en-US" dirty="0" smtClean="0"/>
              <a:t>.</a:t>
            </a:r>
          </a:p>
          <a:p>
            <a:endParaRPr lang="de-DE" dirty="0"/>
          </a:p>
          <a:p>
            <a:r>
              <a:rPr lang="en-US" dirty="0" smtClean="0"/>
              <a:t>A JVM is allowed to alter the executed program as long as it remains correct.</a:t>
            </a:r>
          </a:p>
          <a:p>
            <a:r>
              <a:rPr lang="en-US" dirty="0" smtClean="0"/>
              <a:t>The Java memory model </a:t>
            </a:r>
            <a:r>
              <a:rPr lang="en-US" b="1" dirty="0" smtClean="0"/>
              <a:t>describes a contract</a:t>
            </a:r>
            <a:r>
              <a:rPr lang="en-US" dirty="0" smtClean="0"/>
              <a:t> for what a correct program is (in</a:t>
            </a:r>
          </a:p>
          <a:p>
            <a:r>
              <a:rPr lang="en-US" dirty="0" smtClean="0"/>
              <a:t>the context of multi-threaded applications). </a:t>
            </a:r>
          </a:p>
          <a:p>
            <a:endParaRPr lang="en-US" dirty="0"/>
          </a:p>
          <a:p>
            <a:r>
              <a:rPr lang="en-US" dirty="0" smtClean="0"/>
              <a:t>The degree of optimization is dependent on the </a:t>
            </a:r>
            <a:r>
              <a:rPr lang="en-US" b="1" dirty="0" smtClean="0"/>
              <a:t>current compilation stage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23533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/>
      <p:bldP spid="16" grpId="0" animBg="1"/>
      <p:bldP spid="17" grpId="0"/>
      <p:bldP spid="18" grpId="0" animBg="1"/>
      <p:bldP spid="19" grpId="0"/>
      <p:bldP spid="2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757646" y="1892300"/>
            <a:ext cx="3135027" cy="562421"/>
          </a:xfrm>
          <a:prstGeom prst="rect">
            <a:avLst/>
          </a:prstGeom>
          <a:solidFill>
            <a:schemeClr val="accent2">
              <a:lumMod val="40000"/>
              <a:lumOff val="60000"/>
              <a:alpha val="4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ctangle 10"/>
          <p:cNvSpPr/>
          <p:nvPr/>
        </p:nvSpPr>
        <p:spPr>
          <a:xfrm>
            <a:off x="756151" y="1569115"/>
            <a:ext cx="33478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instance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&lt;</a:t>
            </a:r>
            <a:r>
              <a:rPr lang="nb-NO" b="1" dirty="0" err="1" smtClean="0">
                <a:solidFill>
                  <a:srgbClr val="0000FF"/>
                </a:solidFill>
                <a:latin typeface="Courier New" panose="02070309020205020404" pitchFamily="49" charset="0"/>
              </a:rPr>
              <a:t>allocate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&gt;;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/>
            </a:r>
            <a:b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</a:b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instance</a:t>
            </a:r>
            <a:r>
              <a:rPr lang="nb-NO" b="1" dirty="0" err="1" smtClean="0">
                <a:solidFill>
                  <a:srgbClr val="000080"/>
                </a:solidFill>
                <a:latin typeface="Courier New" panose="02070309020205020404" pitchFamily="49" charset="0"/>
              </a:rPr>
              <a:t>.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foo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>
                <a:solidFill>
                  <a:srgbClr val="FF8000"/>
                </a:solidFill>
                <a:latin typeface="Courier New" panose="02070309020205020404" pitchFamily="49" charset="0"/>
              </a:rPr>
              <a:t>42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de-DE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&lt;</a:t>
            </a:r>
            <a:r>
              <a:rPr lang="nb-NO" b="1" dirty="0" err="1" smtClean="0">
                <a:solidFill>
                  <a:srgbClr val="0000FF"/>
                </a:solidFill>
                <a:latin typeface="Courier New" panose="02070309020205020404" pitchFamily="49" charset="0"/>
              </a:rPr>
              <a:t>freeze</a:t>
            </a:r>
            <a:r>
              <a:rPr lang="nb-NO" b="1" dirty="0" smtClean="0">
                <a:solidFill>
                  <a:srgbClr val="0000FF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instance</a:t>
            </a:r>
            <a:r>
              <a:rPr lang="nb-NO" b="1" dirty="0" err="1">
                <a:solidFill>
                  <a:srgbClr val="000080"/>
                </a:solidFill>
                <a:latin typeface="Courier New" panose="02070309020205020404" pitchFamily="49" charset="0"/>
              </a:rPr>
              <a:t>.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foo</a:t>
            </a:r>
            <a:r>
              <a:rPr lang="de-DE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&gt;</a:t>
            </a:r>
            <a:endParaRPr lang="nb-NO" dirty="0"/>
          </a:p>
        </p:txBody>
      </p:sp>
      <p:sp>
        <p:nvSpPr>
          <p:cNvPr id="2" name="TextBox 1"/>
          <p:cNvSpPr txBox="1"/>
          <p:nvPr/>
        </p:nvSpPr>
        <p:spPr>
          <a:xfrm>
            <a:off x="467544" y="476672"/>
            <a:ext cx="43719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Final field semantics: reordering restrictions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4355976" y="2811016"/>
            <a:ext cx="4032448" cy="1538104"/>
          </a:xfrm>
          <a:prstGeom prst="rect">
            <a:avLst/>
          </a:prstGeom>
          <a:solidFill>
            <a:schemeClr val="accent2">
              <a:lumMod val="40000"/>
              <a:lumOff val="60000"/>
              <a:alpha val="4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Rectangle 9"/>
          <p:cNvSpPr/>
          <p:nvPr/>
        </p:nvSpPr>
        <p:spPr>
          <a:xfrm>
            <a:off x="4355976" y="2793702"/>
            <a:ext cx="41764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b="1" dirty="0" err="1" smtClean="0">
                <a:solidFill>
                  <a:srgbClr val="0000FF"/>
                </a:solidFill>
                <a:latin typeface="Courier New" panose="02070309020205020404" pitchFamily="49" charset="0"/>
              </a:rPr>
              <a:t>if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instance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!=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FF"/>
                </a:solidFill>
                <a:latin typeface="Courier New" panose="02070309020205020404" pitchFamily="49" charset="0"/>
              </a:rPr>
              <a:t>null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)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err="1" smtClean="0">
                <a:solidFill>
                  <a:srgbClr val="0000FF"/>
                </a:solidFill>
                <a:latin typeface="Courier New" panose="02070309020205020404" pitchFamily="49" charset="0"/>
              </a:rPr>
              <a:t>assert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instance</a:t>
            </a:r>
            <a:r>
              <a:rPr lang="nb-NO" b="1" dirty="0" err="1">
                <a:solidFill>
                  <a:srgbClr val="000080"/>
                </a:solidFill>
                <a:latin typeface="Courier New" panose="02070309020205020404" pitchFamily="49" charset="0"/>
              </a:rPr>
              <a:t>.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foo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>
                <a:solidFill>
                  <a:srgbClr val="FF8000"/>
                </a:solidFill>
                <a:latin typeface="Courier New" panose="02070309020205020404" pitchFamily="49" charset="0"/>
              </a:rPr>
              <a:t>42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endParaRPr lang="nb-NO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4133850" y="1219453"/>
            <a:ext cx="15395" cy="3505691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 rot="16200000">
            <a:off x="3657443" y="3839502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i="1" dirty="0" smtClean="0"/>
              <a:t>time</a:t>
            </a:r>
            <a:endParaRPr lang="nb-NO" i="1" dirty="0"/>
          </a:p>
        </p:txBody>
      </p:sp>
      <p:sp>
        <p:nvSpPr>
          <p:cNvPr id="17" name="TextBox 16"/>
          <p:cNvSpPr txBox="1"/>
          <p:nvPr/>
        </p:nvSpPr>
        <p:spPr>
          <a:xfrm rot="16200000">
            <a:off x="1914575" y="987599"/>
            <a:ext cx="6976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3200" b="1" dirty="0" smtClean="0"/>
              <a:t>. . .</a:t>
            </a:r>
            <a:endParaRPr lang="nb-NO" sz="3200" b="1" dirty="0"/>
          </a:p>
        </p:txBody>
      </p:sp>
      <p:sp>
        <p:nvSpPr>
          <p:cNvPr id="18" name="TextBox 17"/>
          <p:cNvSpPr txBox="1"/>
          <p:nvPr/>
        </p:nvSpPr>
        <p:spPr>
          <a:xfrm rot="16200000">
            <a:off x="5955734" y="3723903"/>
            <a:ext cx="6976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3200" b="1" dirty="0" smtClean="0"/>
              <a:t>. . .</a:t>
            </a:r>
            <a:endParaRPr lang="nb-NO" sz="3200" b="1" dirty="0"/>
          </a:p>
        </p:txBody>
      </p:sp>
      <p:sp>
        <p:nvSpPr>
          <p:cNvPr id="22" name="Bent Arrow 21"/>
          <p:cNvSpPr/>
          <p:nvPr/>
        </p:nvSpPr>
        <p:spPr>
          <a:xfrm rot="10800000" flipH="1">
            <a:off x="2864883" y="2496881"/>
            <a:ext cx="1445288" cy="614956"/>
          </a:xfrm>
          <a:prstGeom prst="ben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529018" y="2996952"/>
            <a:ext cx="2216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i="1" dirty="0" smtClean="0"/>
              <a:t>happens-before order</a:t>
            </a:r>
            <a:endParaRPr lang="en-US" i="1" dirty="0"/>
          </a:p>
        </p:txBody>
      </p:sp>
      <p:sp>
        <p:nvSpPr>
          <p:cNvPr id="24" name="Bent Arrow 23"/>
          <p:cNvSpPr/>
          <p:nvPr/>
        </p:nvSpPr>
        <p:spPr>
          <a:xfrm rot="5400000">
            <a:off x="4697143" y="1550468"/>
            <a:ext cx="505797" cy="1908212"/>
          </a:xfrm>
          <a:prstGeom prst="ben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269264" y="1882343"/>
            <a:ext cx="1851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d</a:t>
            </a:r>
            <a:r>
              <a:rPr lang="en-US" i="1" dirty="0" smtClean="0"/>
              <a:t>ereference order</a:t>
            </a:r>
            <a:endParaRPr lang="en-US" i="1" dirty="0"/>
          </a:p>
        </p:txBody>
      </p:sp>
      <p:sp>
        <p:nvSpPr>
          <p:cNvPr id="29" name="TextBox 28"/>
          <p:cNvSpPr txBox="1"/>
          <p:nvPr/>
        </p:nvSpPr>
        <p:spPr>
          <a:xfrm>
            <a:off x="467544" y="4869160"/>
            <a:ext cx="782291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When a thread creates an instance, the instance’s final fields are </a:t>
            </a:r>
            <a:r>
              <a:rPr lang="en-US" b="1" dirty="0" smtClean="0"/>
              <a:t>frozen</a:t>
            </a:r>
            <a:r>
              <a:rPr lang="en-US" dirty="0" smtClean="0"/>
              <a:t>. The Java</a:t>
            </a:r>
          </a:p>
          <a:p>
            <a:r>
              <a:rPr lang="en-US" dirty="0"/>
              <a:t>m</a:t>
            </a:r>
            <a:r>
              <a:rPr lang="en-US" dirty="0" smtClean="0"/>
              <a:t>emory model requires </a:t>
            </a:r>
            <a:r>
              <a:rPr lang="en-US" b="1" dirty="0" smtClean="0"/>
              <a:t>a field’s initial value</a:t>
            </a:r>
            <a:r>
              <a:rPr lang="en-US" dirty="0" smtClean="0"/>
              <a:t> to be visible in the initialized form to</a:t>
            </a:r>
          </a:p>
          <a:p>
            <a:r>
              <a:rPr lang="en-US" dirty="0"/>
              <a:t>o</a:t>
            </a:r>
            <a:r>
              <a:rPr lang="en-US" dirty="0" smtClean="0"/>
              <a:t>ther threads.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44520" y="5733256"/>
            <a:ext cx="78500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This requirement also holds for properties that are </a:t>
            </a:r>
            <a:r>
              <a:rPr lang="en-US" b="1" dirty="0" smtClean="0"/>
              <a:t>dereferenced via a final field</a:t>
            </a:r>
            <a:r>
              <a:rPr lang="en-US" dirty="0" smtClean="0"/>
              <a:t>, </a:t>
            </a:r>
          </a:p>
          <a:p>
            <a:r>
              <a:rPr lang="en-US" dirty="0" smtClean="0"/>
              <a:t>even if the field value’s properties are not final themselves (</a:t>
            </a:r>
            <a:r>
              <a:rPr lang="en-US" i="1" dirty="0" smtClean="0"/>
              <a:t>memory-chain order</a:t>
            </a:r>
            <a:r>
              <a:rPr lang="en-US" dirty="0" smtClean="0"/>
              <a:t>).</a:t>
            </a:r>
          </a:p>
        </p:txBody>
      </p:sp>
      <p:sp>
        <p:nvSpPr>
          <p:cNvPr id="3" name="Left Brace 2"/>
          <p:cNvSpPr/>
          <p:nvPr/>
        </p:nvSpPr>
        <p:spPr>
          <a:xfrm>
            <a:off x="569731" y="1663700"/>
            <a:ext cx="160519" cy="810538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4" name="TextBox 3"/>
          <p:cNvSpPr txBox="1"/>
          <p:nvPr/>
        </p:nvSpPr>
        <p:spPr>
          <a:xfrm rot="16200000">
            <a:off x="-265947" y="1920468"/>
            <a:ext cx="1264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 dirty="0" err="1" smtClean="0"/>
              <a:t>constructor</a:t>
            </a:r>
            <a:endParaRPr lang="nb-NO" i="1" dirty="0"/>
          </a:p>
        </p:txBody>
      </p:sp>
      <p:sp>
        <p:nvSpPr>
          <p:cNvPr id="19" name="TextBox 18"/>
          <p:cNvSpPr txBox="1"/>
          <p:nvPr/>
        </p:nvSpPr>
        <p:spPr>
          <a:xfrm>
            <a:off x="444520" y="6372036"/>
            <a:ext cx="7729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Does </a:t>
            </a:r>
            <a:r>
              <a:rPr lang="en-US" b="1" dirty="0" smtClean="0"/>
              <a:t>not apply for (reflective) changes </a:t>
            </a:r>
            <a:r>
              <a:rPr lang="en-US" dirty="0" smtClean="0"/>
              <a:t>outside of a constructor / class initializer.</a:t>
            </a:r>
          </a:p>
        </p:txBody>
      </p:sp>
    </p:spTree>
    <p:extLst>
      <p:ext uri="{BB962C8B-B14F-4D97-AF65-F5344CB8AC3E}">
        <p14:creationId xmlns:p14="http://schemas.microsoft.com/office/powerpoint/2010/main" val="2403899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  <p:bldP spid="17" grpId="0"/>
      <p:bldP spid="18" grpId="0"/>
      <p:bldP spid="22" grpId="0" animBg="1"/>
      <p:bldP spid="23" grpId="0"/>
      <p:bldP spid="24" grpId="0" animBg="1"/>
      <p:bldP spid="28" grpId="0"/>
      <p:bldP spid="29" grpId="0"/>
      <p:bldP spid="30" grpId="0"/>
      <p:bldP spid="3" grpId="0" animBg="1"/>
      <p:bldP spid="4" grpId="0"/>
      <p:bldP spid="1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638792" y="3988299"/>
            <a:ext cx="10323360" cy="285345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ctangle 4"/>
          <p:cNvSpPr/>
          <p:nvPr/>
        </p:nvSpPr>
        <p:spPr>
          <a:xfrm>
            <a:off x="-797542" y="2598392"/>
            <a:ext cx="10323360" cy="282102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" name="TextBox 1"/>
          <p:cNvSpPr txBox="1"/>
          <p:nvPr/>
        </p:nvSpPr>
        <p:spPr>
          <a:xfrm>
            <a:off x="467544" y="476672"/>
            <a:ext cx="17079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External actions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467544" y="1196752"/>
            <a:ext cx="374441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 err="1">
                <a:solidFill>
                  <a:srgbClr val="8000FF"/>
                </a:solidFill>
                <a:latin typeface="Courier New" panose="02070309020205020404" pitchFamily="49" charset="0"/>
              </a:rPr>
              <a:t>class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Externalization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endParaRPr lang="nb-NO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int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foo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>
                <a:solidFill>
                  <a:srgbClr val="FF8000"/>
                </a:solidFill>
                <a:latin typeface="Courier New" panose="02070309020205020404" pitchFamily="49" charset="0"/>
              </a:rPr>
              <a:t>0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endParaRPr lang="nb-NO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void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method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foo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>
                <a:solidFill>
                  <a:srgbClr val="FF8000"/>
                </a:solidFill>
                <a:latin typeface="Courier New" panose="02070309020205020404" pitchFamily="49" charset="0"/>
              </a:rPr>
              <a:t>42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jni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();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endParaRPr lang="nb-NO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nb-NO" dirty="0" smtClean="0">
                <a:solidFill>
                  <a:srgbClr val="8000FF"/>
                </a:solidFill>
                <a:latin typeface="Courier New" panose="02070309020205020404" pitchFamily="49" charset="0"/>
              </a:rPr>
              <a:t>native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8000FF"/>
                </a:solidFill>
                <a:latin typeface="Courier New" panose="02070309020205020404" pitchFamily="49" charset="0"/>
              </a:rPr>
              <a:t>void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jni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();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>
                <a:solidFill>
                  <a:srgbClr val="008000"/>
                </a:solidFill>
                <a:latin typeface="Courier New" panose="02070309020205020404" pitchFamily="49" charset="0"/>
              </a:rPr>
              <a:t>/* { </a:t>
            </a:r>
            <a:endParaRPr lang="nb-NO" dirty="0" smtClean="0">
              <a:solidFill>
                <a:srgbClr val="008000"/>
              </a:solidFill>
              <a:latin typeface="Courier New" panose="02070309020205020404" pitchFamily="49" charset="0"/>
            </a:endParaRPr>
          </a:p>
          <a:p>
            <a:r>
              <a:rPr lang="nb-NO" dirty="0">
                <a:solidFill>
                  <a:srgbClr val="008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008000"/>
                </a:solidFill>
                <a:latin typeface="Courier New" panose="02070309020205020404" pitchFamily="49" charset="0"/>
              </a:rPr>
              <a:t>   </a:t>
            </a:r>
            <a:r>
              <a:rPr lang="nb-NO" dirty="0" err="1" smtClean="0">
                <a:solidFill>
                  <a:srgbClr val="008000"/>
                </a:solidFill>
                <a:latin typeface="Courier New" panose="02070309020205020404" pitchFamily="49" charset="0"/>
              </a:rPr>
              <a:t>assert</a:t>
            </a:r>
            <a:r>
              <a:rPr lang="nb-NO" dirty="0" smtClean="0">
                <a:solidFill>
                  <a:srgbClr val="008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8000"/>
                </a:solidFill>
                <a:latin typeface="Courier New" panose="02070309020205020404" pitchFamily="49" charset="0"/>
              </a:rPr>
              <a:t>foo</a:t>
            </a:r>
            <a:r>
              <a:rPr lang="nb-NO" dirty="0">
                <a:solidFill>
                  <a:srgbClr val="008000"/>
                </a:solidFill>
                <a:latin typeface="Courier New" panose="02070309020205020404" pitchFamily="49" charset="0"/>
              </a:rPr>
              <a:t> == </a:t>
            </a:r>
            <a:r>
              <a:rPr lang="nb-NO" dirty="0" smtClean="0">
                <a:solidFill>
                  <a:srgbClr val="008000"/>
                </a:solidFill>
                <a:latin typeface="Courier New" panose="02070309020205020404" pitchFamily="49" charset="0"/>
              </a:rPr>
              <a:t>42; </a:t>
            </a:r>
            <a:endParaRPr lang="nb-NO" dirty="0" smtClean="0">
              <a:solidFill>
                <a:srgbClr val="008000"/>
              </a:solidFill>
              <a:latin typeface="Courier New" panose="02070309020205020404" pitchFamily="49" charset="0"/>
            </a:endParaRPr>
          </a:p>
          <a:p>
            <a:r>
              <a:rPr lang="nb-NO" dirty="0">
                <a:solidFill>
                  <a:srgbClr val="008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008000"/>
                </a:solidFill>
                <a:latin typeface="Courier New" panose="02070309020205020404" pitchFamily="49" charset="0"/>
              </a:rPr>
              <a:t> } </a:t>
            </a:r>
            <a:r>
              <a:rPr lang="nb-NO" dirty="0">
                <a:solidFill>
                  <a:srgbClr val="008000"/>
                </a:solidFill>
                <a:latin typeface="Courier New" panose="02070309020205020404" pitchFamily="49" charset="0"/>
              </a:rPr>
              <a:t>*/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endParaRPr lang="nb-NO" dirty="0"/>
          </a:p>
        </p:txBody>
      </p:sp>
      <p:sp>
        <p:nvSpPr>
          <p:cNvPr id="8" name="TextBox 7"/>
          <p:cNvSpPr txBox="1"/>
          <p:nvPr/>
        </p:nvSpPr>
        <p:spPr>
          <a:xfrm>
            <a:off x="465683" y="5216719"/>
            <a:ext cx="79121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JIT-compiler cannot determine the </a:t>
            </a:r>
            <a:r>
              <a:rPr lang="en-US" b="1" dirty="0" smtClean="0"/>
              <a:t>side-effects</a:t>
            </a:r>
            <a:r>
              <a:rPr lang="en-US" dirty="0" smtClean="0"/>
              <a:t> of a native operation. Therefore, </a:t>
            </a:r>
          </a:p>
          <a:p>
            <a:r>
              <a:rPr lang="en-US" b="1" dirty="0" smtClean="0"/>
              <a:t>external actions </a:t>
            </a:r>
            <a:r>
              <a:rPr lang="en-US" dirty="0" smtClean="0"/>
              <a:t>are guaranteed to not be reordered.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5683" y="5951021"/>
            <a:ext cx="73876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External actions include JNI, socket communication, file system operations or</a:t>
            </a:r>
          </a:p>
          <a:p>
            <a:r>
              <a:rPr lang="en-US" dirty="0"/>
              <a:t>i</a:t>
            </a:r>
            <a:r>
              <a:rPr lang="en-US" dirty="0" smtClean="0"/>
              <a:t>nteraction with the console (non-exclusive list).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961936" y="2553019"/>
            <a:ext cx="10098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i="1" dirty="0" smtClean="0"/>
              <a:t>program </a:t>
            </a:r>
          </a:p>
          <a:p>
            <a:r>
              <a:rPr lang="nb-NO" i="1" dirty="0" smtClean="0"/>
              <a:t>order</a:t>
            </a:r>
            <a:endParaRPr lang="nb-NO" i="1" dirty="0"/>
          </a:p>
        </p:txBody>
      </p:sp>
      <p:sp>
        <p:nvSpPr>
          <p:cNvPr id="11" name="U-Turn Arrow 10"/>
          <p:cNvSpPr/>
          <p:nvPr/>
        </p:nvSpPr>
        <p:spPr>
          <a:xfrm rot="5400000">
            <a:off x="2540199" y="2726106"/>
            <a:ext cx="400702" cy="369549"/>
          </a:xfrm>
          <a:prstGeom prst="uturn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349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5" grpId="0" animBg="1"/>
      <p:bldP spid="5" grpId="1" animBg="1"/>
      <p:bldP spid="8" grpId="0"/>
      <p:bldP spid="9" grpId="0"/>
      <p:bldP spid="10" grpId="0"/>
      <p:bldP spid="1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601430" y="3995431"/>
            <a:ext cx="10323360" cy="285345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ctangle 4"/>
          <p:cNvSpPr/>
          <p:nvPr/>
        </p:nvSpPr>
        <p:spPr>
          <a:xfrm>
            <a:off x="-566784" y="2889116"/>
            <a:ext cx="10323360" cy="282102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" name="TextBox 1"/>
          <p:cNvSpPr txBox="1"/>
          <p:nvPr/>
        </p:nvSpPr>
        <p:spPr>
          <a:xfrm>
            <a:off x="467544" y="476672"/>
            <a:ext cx="2699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Thread-divergence actions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467544" y="1196752"/>
            <a:ext cx="417646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 err="1">
                <a:solidFill>
                  <a:srgbClr val="8000FF"/>
                </a:solidFill>
                <a:latin typeface="Courier New" panose="02070309020205020404" pitchFamily="49" charset="0"/>
              </a:rPr>
              <a:t>class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ThreadDivergence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endParaRPr lang="nb-NO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int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foo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FF8000"/>
                </a:solidFill>
                <a:latin typeface="Courier New" panose="02070309020205020404" pitchFamily="49" charset="0"/>
              </a:rPr>
              <a:t>42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void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thread1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nb-NO" b="1" dirty="0" err="1" smtClean="0">
                <a:solidFill>
                  <a:srgbClr val="0000FF"/>
                </a:solidFill>
                <a:latin typeface="Courier New" panose="02070309020205020404" pitchFamily="49" charset="0"/>
              </a:rPr>
              <a:t>while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</a:t>
            </a:r>
            <a:r>
              <a:rPr lang="nb-NO" b="1" dirty="0">
                <a:solidFill>
                  <a:srgbClr val="0000FF"/>
                </a:solidFill>
                <a:latin typeface="Courier New" panose="02070309020205020404" pitchFamily="49" charset="0"/>
              </a:rPr>
              <a:t>true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);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foo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>
                <a:solidFill>
                  <a:srgbClr val="FF8000"/>
                </a:solidFill>
                <a:latin typeface="Courier New" panose="02070309020205020404" pitchFamily="49" charset="0"/>
              </a:rPr>
              <a:t>0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endParaRPr lang="nb-NO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void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thread2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nb-NO" b="1" dirty="0" err="1" smtClean="0">
                <a:solidFill>
                  <a:srgbClr val="0000FF"/>
                </a:solidFill>
                <a:latin typeface="Courier New" panose="02070309020205020404" pitchFamily="49" charset="0"/>
              </a:rPr>
              <a:t>assert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foo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FF8000"/>
                </a:solidFill>
                <a:latin typeface="Courier New" panose="02070309020205020404" pitchFamily="49" charset="0"/>
              </a:rPr>
              <a:t>42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endParaRPr lang="nb-NO" dirty="0">
              <a:effectLst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5683" y="5733256"/>
            <a:ext cx="84407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Thread-divergence actions </a:t>
            </a:r>
            <a:r>
              <a:rPr lang="en-US" dirty="0" smtClean="0"/>
              <a:t>are guaranteed to not be reordered. This prevents surprising </a:t>
            </a:r>
          </a:p>
          <a:p>
            <a:r>
              <a:rPr lang="en-US" dirty="0" smtClean="0"/>
              <a:t>outcomes of actions</a:t>
            </a:r>
            <a:r>
              <a:rPr lang="en-US" dirty="0"/>
              <a:t> </a:t>
            </a:r>
            <a:r>
              <a:rPr lang="en-US" dirty="0" smtClean="0"/>
              <a:t>that might </a:t>
            </a:r>
            <a:r>
              <a:rPr lang="en-US" b="1" dirty="0" smtClean="0"/>
              <a:t>never be reached</a:t>
            </a:r>
            <a:r>
              <a:rPr lang="en-US" dirty="0"/>
              <a:t>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387386" y="2565720"/>
            <a:ext cx="10098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i="1" dirty="0" smtClean="0"/>
              <a:t>program </a:t>
            </a:r>
          </a:p>
          <a:p>
            <a:r>
              <a:rPr lang="nb-NO" i="1" dirty="0" smtClean="0"/>
              <a:t>order</a:t>
            </a:r>
            <a:endParaRPr lang="nb-NO" i="1" dirty="0"/>
          </a:p>
        </p:txBody>
      </p:sp>
      <p:sp>
        <p:nvSpPr>
          <p:cNvPr id="10" name="U-Turn Arrow 9"/>
          <p:cNvSpPr/>
          <p:nvPr/>
        </p:nvSpPr>
        <p:spPr>
          <a:xfrm rot="5400000">
            <a:off x="2965649" y="2738807"/>
            <a:ext cx="400702" cy="369549"/>
          </a:xfrm>
          <a:prstGeom prst="uturnArrow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950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5" grpId="0" animBg="1"/>
      <p:bldP spid="5" grpId="1" animBg="1"/>
      <p:bldP spid="8" grpId="0"/>
      <p:bldP spid="9" grpId="0"/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566784" y="4110479"/>
            <a:ext cx="10323360" cy="282102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ctangle 6"/>
          <p:cNvSpPr/>
          <p:nvPr/>
        </p:nvSpPr>
        <p:spPr>
          <a:xfrm>
            <a:off x="-672058" y="1638673"/>
            <a:ext cx="10323360" cy="282102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" name="TextBox 1"/>
          <p:cNvSpPr txBox="1"/>
          <p:nvPr/>
        </p:nvSpPr>
        <p:spPr>
          <a:xfrm>
            <a:off x="467544" y="476672"/>
            <a:ext cx="3747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In practice: recursive final references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1052736"/>
            <a:ext cx="4572000" cy="480131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b-NO" dirty="0" err="1">
                <a:solidFill>
                  <a:srgbClr val="8000FF"/>
                </a:solidFill>
                <a:latin typeface="Courier New" panose="02070309020205020404" pitchFamily="49" charset="0"/>
              </a:rPr>
              <a:t>class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Tree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endParaRPr lang="nb-NO" dirty="0" smtClean="0">
              <a:solidFill>
                <a:srgbClr val="8000FF"/>
              </a:solidFill>
              <a:latin typeface="Courier New" panose="02070309020205020404" pitchFamily="49" charset="0"/>
            </a:endParaRPr>
          </a:p>
          <a:p>
            <a:r>
              <a:rPr lang="nb-NO" dirty="0">
                <a:solidFill>
                  <a:srgbClr val="8000FF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8000FF"/>
                </a:solidFill>
                <a:latin typeface="Courier New" panose="02070309020205020404" pitchFamily="49" charset="0"/>
              </a:rPr>
              <a:t> final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Leaf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leaf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endParaRPr lang="nb-NO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Tree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</a:p>
          <a:p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  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leaf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new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Leaf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(</a:t>
            </a:r>
            <a:r>
              <a:rPr lang="nb-NO" b="1" dirty="0" err="1" smtClean="0">
                <a:solidFill>
                  <a:srgbClr val="0000FF"/>
                </a:solidFill>
                <a:latin typeface="Courier New" panose="02070309020205020404" pitchFamily="49" charset="0"/>
              </a:rPr>
              <a:t>this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);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</a:p>
          <a:p>
            <a:endParaRPr lang="nb-NO" b="1" dirty="0">
              <a:solidFill>
                <a:srgbClr val="000080"/>
              </a:solidFill>
              <a:latin typeface="Courier New" panose="02070309020205020404" pitchFamily="49" charset="0"/>
            </a:endParaRPr>
          </a:p>
          <a:p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class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Leaf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endParaRPr lang="de-DE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rgbClr val="8000FF"/>
                </a:solidFill>
                <a:latin typeface="Courier New" panose="02070309020205020404" pitchFamily="49" charset="0"/>
              </a:rPr>
              <a:t>  final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Tree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tree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</a:p>
          <a:p>
            <a:endParaRPr lang="de-DE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Leaf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(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Tree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tree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)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</a:p>
          <a:p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   </a:t>
            </a:r>
            <a:r>
              <a:rPr lang="nb-NO" b="1" dirty="0" err="1" smtClean="0">
                <a:solidFill>
                  <a:srgbClr val="0000FF"/>
                </a:solidFill>
                <a:latin typeface="Courier New" panose="02070309020205020404" pitchFamily="49" charset="0"/>
              </a:rPr>
              <a:t>this</a:t>
            </a:r>
            <a:r>
              <a:rPr lang="nb-NO" b="1" dirty="0" err="1" smtClean="0">
                <a:solidFill>
                  <a:srgbClr val="000080"/>
                </a:solidFill>
                <a:latin typeface="Courier New" panose="02070309020205020404" pitchFamily="49" charset="0"/>
              </a:rPr>
              <a:t>.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tree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tree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>
              <a:effectLst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7544" y="5854050"/>
            <a:ext cx="90069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There is nothing wrong </a:t>
            </a:r>
            <a:r>
              <a:rPr lang="en-US" b="1" dirty="0" smtClean="0"/>
              <a:t>with letting a self-reference escape </a:t>
            </a:r>
            <a:r>
              <a:rPr lang="en-US" dirty="0" smtClean="0"/>
              <a:t>from a constructor. </a:t>
            </a:r>
          </a:p>
          <a:p>
            <a:r>
              <a:rPr lang="en-US" dirty="0" smtClean="0"/>
              <a:t>However, the semantics for a final field are only guaranteed for code that is placed </a:t>
            </a:r>
          </a:p>
          <a:p>
            <a:r>
              <a:rPr lang="en-US" b="1" dirty="0" smtClean="0"/>
              <a:t>after</a:t>
            </a:r>
            <a:r>
              <a:rPr lang="en-US" dirty="0" smtClean="0"/>
              <a:t> an object’s construction. Watch out for outer references of </a:t>
            </a:r>
            <a:r>
              <a:rPr lang="en-US" b="1" dirty="0" smtClean="0"/>
              <a:t>inner classes</a:t>
            </a:r>
            <a:r>
              <a:rPr lang="en-US" dirty="0" smtClean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827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1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-861856" y="1516172"/>
            <a:ext cx="10323360" cy="282102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8" name="Rectangle 7"/>
          <p:cNvSpPr/>
          <p:nvPr/>
        </p:nvSpPr>
        <p:spPr>
          <a:xfrm>
            <a:off x="-819703" y="2317083"/>
            <a:ext cx="10323360" cy="282102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9" name="Rectangle 8"/>
          <p:cNvSpPr/>
          <p:nvPr/>
        </p:nvSpPr>
        <p:spPr>
          <a:xfrm>
            <a:off x="-803490" y="2599185"/>
            <a:ext cx="10323360" cy="288587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Rectangle 9"/>
          <p:cNvSpPr/>
          <p:nvPr/>
        </p:nvSpPr>
        <p:spPr>
          <a:xfrm>
            <a:off x="-806732" y="2886528"/>
            <a:ext cx="10323360" cy="802153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ctangle 10"/>
          <p:cNvSpPr/>
          <p:nvPr/>
        </p:nvSpPr>
        <p:spPr>
          <a:xfrm>
            <a:off x="-1040197" y="4791151"/>
            <a:ext cx="10323360" cy="282102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ctangle 11"/>
          <p:cNvSpPr/>
          <p:nvPr/>
        </p:nvSpPr>
        <p:spPr>
          <a:xfrm>
            <a:off x="-1043440" y="5332657"/>
            <a:ext cx="10323360" cy="282102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ctangle 12"/>
          <p:cNvSpPr/>
          <p:nvPr/>
        </p:nvSpPr>
        <p:spPr>
          <a:xfrm>
            <a:off x="-813219" y="5883891"/>
            <a:ext cx="10323360" cy="282102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" name="TextBox 1"/>
          <p:cNvSpPr txBox="1"/>
          <p:nvPr/>
        </p:nvSpPr>
        <p:spPr>
          <a:xfrm>
            <a:off x="467544" y="476672"/>
            <a:ext cx="3534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In practice: double-checked locking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467544" y="908720"/>
            <a:ext cx="867645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 err="1">
                <a:solidFill>
                  <a:srgbClr val="8000FF"/>
                </a:solidFill>
                <a:latin typeface="Courier New" panose="02070309020205020404" pitchFamily="49" charset="0"/>
              </a:rPr>
              <a:t>class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DoubleChecked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endParaRPr lang="nb-NO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</a:p>
          <a:p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static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DoubleChecked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getInstance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nb-NO" b="1" dirty="0" err="1" smtClean="0">
                <a:solidFill>
                  <a:srgbClr val="0000FF"/>
                </a:solidFill>
                <a:latin typeface="Courier New" panose="02070309020205020404" pitchFamily="49" charset="0"/>
              </a:rPr>
              <a:t>if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instance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FF"/>
                </a:solidFill>
                <a:latin typeface="Courier New" panose="02070309020205020404" pitchFamily="49" charset="0"/>
              </a:rPr>
              <a:t>null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)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  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synchronized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</a:t>
            </a:r>
            <a:r>
              <a:rPr lang="nb-NO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this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)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    </a:t>
            </a:r>
            <a:r>
              <a:rPr lang="nb-NO" b="1" dirty="0" err="1" smtClean="0">
                <a:solidFill>
                  <a:srgbClr val="0000FF"/>
                </a:solidFill>
                <a:latin typeface="Courier New" panose="02070309020205020404" pitchFamily="49" charset="0"/>
              </a:rPr>
              <a:t>if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instance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FF"/>
                </a:solidFill>
                <a:latin typeface="Courier New" panose="02070309020205020404" pitchFamily="49" charset="0"/>
              </a:rPr>
              <a:t>null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)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     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instance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new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DoubleChecked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();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   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 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nb-NO" b="1" dirty="0" err="1" smtClean="0">
                <a:solidFill>
                  <a:srgbClr val="0000FF"/>
                </a:solidFill>
                <a:latin typeface="Courier New" panose="02070309020205020404" pitchFamily="49" charset="0"/>
              </a:rPr>
              <a:t>return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instance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endParaRPr lang="nb-NO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int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foo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>
                <a:solidFill>
                  <a:srgbClr val="FF8000"/>
                </a:solidFill>
                <a:latin typeface="Courier New" panose="02070309020205020404" pitchFamily="49" charset="0"/>
              </a:rPr>
              <a:t>0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endParaRPr lang="nb-NO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DoubleChecked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{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foo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>
                <a:solidFill>
                  <a:srgbClr val="FF8000"/>
                </a:solidFill>
                <a:latin typeface="Courier New" panose="02070309020205020404" pitchFamily="49" charset="0"/>
              </a:rPr>
              <a:t>42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endParaRPr lang="de-DE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de-DE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void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method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{ </a:t>
            </a:r>
            <a:r>
              <a:rPr lang="nb-NO" b="1" dirty="0" err="1" smtClean="0">
                <a:solidFill>
                  <a:srgbClr val="0000FF"/>
                </a:solidFill>
                <a:latin typeface="Courier New" panose="02070309020205020404" pitchFamily="49" charset="0"/>
              </a:rPr>
              <a:t>assert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foo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>
                <a:solidFill>
                  <a:srgbClr val="FF8000"/>
                </a:solidFill>
                <a:latin typeface="Courier New" panose="02070309020205020404" pitchFamily="49" charset="0"/>
              </a:rPr>
              <a:t>42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endParaRPr lang="nb-NO" dirty="0">
              <a:effectLst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75856" y="6453801"/>
            <a:ext cx="55247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It does work! (</a:t>
            </a:r>
            <a:r>
              <a:rPr lang="en-US" dirty="0" smtClean="0"/>
              <a:t>This is how </a:t>
            </a:r>
            <a:r>
              <a:rPr lang="en-US" b="1" dirty="0" smtClean="0"/>
              <a:t>Scala</a:t>
            </a:r>
            <a:r>
              <a:rPr lang="en-US" dirty="0" smtClean="0"/>
              <a:t> implements lazy values.)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611560" y="1471976"/>
            <a:ext cx="45961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8000FF"/>
                </a:solidFill>
                <a:latin typeface="Courier New" panose="02070309020205020404" pitchFamily="49" charset="0"/>
              </a:rPr>
              <a:t>static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DoubleChecked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instance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/>
          </a:p>
        </p:txBody>
      </p:sp>
      <p:sp>
        <p:nvSpPr>
          <p:cNvPr id="17" name="Rectangle 16"/>
          <p:cNvSpPr/>
          <p:nvPr/>
        </p:nvSpPr>
        <p:spPr>
          <a:xfrm>
            <a:off x="611560" y="1471976"/>
            <a:ext cx="58368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static</a:t>
            </a:r>
            <a:r>
              <a:rPr lang="nb-NO" dirty="0" smtClean="0">
                <a:solidFill>
                  <a:srgbClr val="8000FF"/>
                </a:solidFill>
                <a:latin typeface="Courier New" panose="02070309020205020404" pitchFamily="49" charset="0"/>
              </a:rPr>
              <a:t> volatile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DoubleChecked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instance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86489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/>
      <p:bldP spid="16" grpId="0"/>
      <p:bldP spid="1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76672"/>
            <a:ext cx="4458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In practice: safe initialization and publication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95536" y="6381328"/>
            <a:ext cx="6083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Source</a:t>
            </a:r>
            <a:r>
              <a:rPr lang="de-DE" dirty="0"/>
              <a:t>: </a:t>
            </a:r>
            <a:r>
              <a:rPr lang="de-DE" i="1" dirty="0"/>
              <a:t>http://shipilev.net/blog/2014/safe-public-construction/</a:t>
            </a:r>
            <a:endParaRPr lang="nb-NO" i="1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9977972"/>
              </p:ext>
            </p:extLst>
          </p:nvPr>
        </p:nvGraphicFramePr>
        <p:xfrm>
          <a:off x="467544" y="3752542"/>
          <a:ext cx="828092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  <a:gridCol w="1656184"/>
                <a:gridCol w="1656184"/>
                <a:gridCol w="1512168"/>
                <a:gridCol w="1656184"/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de-DE" dirty="0" smtClean="0"/>
                        <a:t>x86</a:t>
                      </a:r>
                      <a:endParaRPr lang="nb-N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de-DE" dirty="0" smtClean="0"/>
                        <a:t>ARM</a:t>
                      </a:r>
                      <a:endParaRPr lang="nb-N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 </a:t>
                      </a:r>
                      <a:r>
                        <a:rPr lang="de-DE" dirty="0" err="1" smtClean="0"/>
                        <a:t>thread</a:t>
                      </a:r>
                      <a:endParaRPr lang="nb-NO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8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threads</a:t>
                      </a:r>
                      <a:endParaRPr lang="nb-NO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 </a:t>
                      </a:r>
                      <a:r>
                        <a:rPr lang="de-DE" dirty="0" err="1" smtClean="0"/>
                        <a:t>thread</a:t>
                      </a:r>
                      <a:endParaRPr lang="nb-NO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4 </a:t>
                      </a:r>
                      <a:r>
                        <a:rPr lang="de-DE" dirty="0" err="1" smtClean="0"/>
                        <a:t>threads</a:t>
                      </a:r>
                      <a:endParaRPr lang="nb-NO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final </a:t>
                      </a:r>
                      <a:r>
                        <a:rPr lang="de-DE" dirty="0" err="1" smtClean="0"/>
                        <a:t>wrapper</a:t>
                      </a:r>
                      <a:endParaRPr lang="nb-NO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dirty="0" smtClean="0"/>
                        <a:t>2.256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2.485</a:t>
                      </a:r>
                      <a:endParaRPr lang="nb-N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28.228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28.237</a:t>
                      </a:r>
                      <a:endParaRPr lang="nb-N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enum</a:t>
                      </a:r>
                      <a:r>
                        <a:rPr lang="de-DE" dirty="0" smtClean="0"/>
                        <a:t> holder</a:t>
                      </a:r>
                      <a:endParaRPr lang="nb-NO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2.257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2.415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13.523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13.530</a:t>
                      </a:r>
                      <a:endParaRPr lang="nb-N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double-</a:t>
                      </a:r>
                      <a:r>
                        <a:rPr lang="de-DE" dirty="0" err="1" smtClean="0"/>
                        <a:t>checked</a:t>
                      </a:r>
                      <a:endParaRPr lang="nb-NO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dirty="0" smtClean="0"/>
                        <a:t>2.256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2.475</a:t>
                      </a:r>
                      <a:endParaRPr lang="nb-N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33.510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29.412</a:t>
                      </a:r>
                      <a:endParaRPr lang="nb-N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synchronized</a:t>
                      </a:r>
                      <a:endParaRPr lang="nb-NO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18.860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302.346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77.560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1291.585</a:t>
                      </a:r>
                      <a:endParaRPr lang="nb-NO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67544" y="1043444"/>
            <a:ext cx="8339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i="1" dirty="0" smtClean="0"/>
              <a:t>Problem</a:t>
            </a:r>
            <a:r>
              <a:rPr lang="de-DE" dirty="0" smtClean="0"/>
              <a:t>: </a:t>
            </a:r>
            <a:r>
              <a:rPr lang="de-DE" dirty="0" err="1" smtClean="0"/>
              <a:t>how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publish</a:t>
            </a:r>
            <a:r>
              <a:rPr lang="de-DE" dirty="0" smtClean="0"/>
              <a:t> an </a:t>
            </a:r>
            <a:r>
              <a:rPr lang="de-DE" dirty="0" err="1" smtClean="0"/>
              <a:t>instance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a </a:t>
            </a:r>
            <a:r>
              <a:rPr lang="de-DE" dirty="0" err="1" smtClean="0"/>
              <a:t>class</a:t>
            </a:r>
            <a:r>
              <a:rPr lang="de-DE" dirty="0" smtClean="0"/>
              <a:t> </a:t>
            </a:r>
            <a:r>
              <a:rPr lang="de-DE" dirty="0" err="1" smtClean="0"/>
              <a:t>that</a:t>
            </a:r>
            <a:r>
              <a:rPr lang="de-DE" dirty="0" smtClean="0"/>
              <a:t> </a:t>
            </a:r>
            <a:r>
              <a:rPr lang="de-DE" dirty="0" err="1" smtClean="0"/>
              <a:t>does</a:t>
            </a:r>
            <a:r>
              <a:rPr lang="de-DE" dirty="0" smtClean="0"/>
              <a:t> not </a:t>
            </a:r>
            <a:r>
              <a:rPr lang="de-DE" dirty="0" err="1" smtClean="0"/>
              <a:t>define</a:t>
            </a:r>
            <a:r>
              <a:rPr lang="de-DE" dirty="0" smtClean="0"/>
              <a:t> </a:t>
            </a:r>
            <a:r>
              <a:rPr lang="de-DE" dirty="0" err="1" smtClean="0"/>
              <a:t>its</a:t>
            </a:r>
            <a:r>
              <a:rPr lang="de-DE" dirty="0" smtClean="0"/>
              <a:t> </a:t>
            </a:r>
            <a:r>
              <a:rPr lang="de-DE" dirty="0" err="1" smtClean="0"/>
              <a:t>fields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final?</a:t>
            </a:r>
            <a:endParaRPr lang="nb-NO" dirty="0"/>
          </a:p>
        </p:txBody>
      </p:sp>
      <p:sp>
        <p:nvSpPr>
          <p:cNvPr id="9" name="TextBox 8"/>
          <p:cNvSpPr txBox="1"/>
          <p:nvPr/>
        </p:nvSpPr>
        <p:spPr>
          <a:xfrm>
            <a:off x="6099022" y="5969737"/>
            <a:ext cx="270779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i="1" dirty="0" err="1"/>
              <a:t>m</a:t>
            </a:r>
            <a:r>
              <a:rPr lang="de-DE" sz="1000" i="1" dirty="0" err="1" smtClean="0"/>
              <a:t>easured</a:t>
            </a:r>
            <a:r>
              <a:rPr lang="de-DE" sz="1000" i="1" dirty="0" smtClean="0"/>
              <a:t> in </a:t>
            </a:r>
            <a:r>
              <a:rPr lang="de-DE" sz="1000" i="1" dirty="0" err="1" smtClean="0"/>
              <a:t>ns</a:t>
            </a:r>
            <a:r>
              <a:rPr lang="de-DE" sz="1000" i="1" dirty="0" smtClean="0"/>
              <a:t>/</a:t>
            </a:r>
            <a:r>
              <a:rPr lang="de-DE" sz="1000" i="1" dirty="0" err="1" smtClean="0"/>
              <a:t>op</a:t>
            </a:r>
            <a:r>
              <a:rPr lang="de-DE" sz="1000" i="1" dirty="0" smtClean="0"/>
              <a:t>; </a:t>
            </a:r>
            <a:r>
              <a:rPr lang="de-DE" sz="1000" i="1" dirty="0" err="1" smtClean="0"/>
              <a:t>continuous</a:t>
            </a:r>
            <a:r>
              <a:rPr lang="de-DE" sz="1000" i="1" dirty="0" smtClean="0"/>
              <a:t> </a:t>
            </a:r>
            <a:r>
              <a:rPr lang="de-DE" sz="1000" i="1" dirty="0" err="1" smtClean="0"/>
              <a:t>instance</a:t>
            </a:r>
            <a:r>
              <a:rPr lang="de-DE" sz="1000" i="1" dirty="0" smtClean="0"/>
              <a:t> </a:t>
            </a:r>
            <a:r>
              <a:rPr lang="de-DE" sz="1000" i="1" dirty="0" err="1" smtClean="0"/>
              <a:t>requests</a:t>
            </a:r>
            <a:endParaRPr lang="nb-NO" sz="1000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439444" y="1602666"/>
            <a:ext cx="817133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Besides </a:t>
            </a:r>
            <a:r>
              <a:rPr lang="en-US" b="1" dirty="0" smtClean="0"/>
              <a:t>plain synchronization</a:t>
            </a:r>
            <a:r>
              <a:rPr lang="en-US" dirty="0" smtClean="0"/>
              <a:t> and the </a:t>
            </a:r>
            <a:r>
              <a:rPr lang="en-US" b="1" dirty="0" smtClean="0"/>
              <a:t>double-checked locking </a:t>
            </a:r>
            <a:r>
              <a:rPr lang="en-US" dirty="0" smtClean="0"/>
              <a:t>idiom, Java offers:</a:t>
            </a:r>
          </a:p>
          <a:p>
            <a:pPr marL="342900" indent="-342900">
              <a:buAutoNum type="arabicPeriod"/>
            </a:pPr>
            <a:r>
              <a:rPr lang="en-US" b="1" dirty="0" smtClean="0"/>
              <a:t>Final wrappers</a:t>
            </a:r>
            <a:r>
              <a:rPr lang="en-US" dirty="0" smtClean="0"/>
              <a:t>: Where </a:t>
            </a:r>
            <a:r>
              <a:rPr lang="en-US" i="1" dirty="0" smtClean="0"/>
              <a:t>double-checked locking</a:t>
            </a:r>
            <a:r>
              <a:rPr lang="en-US" dirty="0" smtClean="0"/>
              <a:t> requires volatile field access, this </a:t>
            </a:r>
            <a:br>
              <a:rPr lang="en-US" dirty="0" smtClean="0"/>
            </a:br>
            <a:r>
              <a:rPr lang="en-US" dirty="0" smtClean="0"/>
              <a:t>access can be avoided by wrapping the published instance in a class that stores</a:t>
            </a:r>
            <a:br>
              <a:rPr lang="en-US" dirty="0" smtClean="0"/>
            </a:br>
            <a:r>
              <a:rPr lang="en-US" dirty="0" smtClean="0"/>
              <a:t>the singleton in a final field.</a:t>
            </a:r>
          </a:p>
          <a:p>
            <a:pPr marL="342900" indent="-342900">
              <a:buAutoNum type="arabicPeriod"/>
            </a:pPr>
            <a:r>
              <a:rPr lang="en-US" b="1" dirty="0" err="1" smtClean="0"/>
              <a:t>Enum</a:t>
            </a:r>
            <a:r>
              <a:rPr lang="en-US" b="1" dirty="0" smtClean="0"/>
              <a:t> holder</a:t>
            </a:r>
            <a:r>
              <a:rPr lang="en-US" dirty="0" smtClean="0"/>
              <a:t>: By storing a singleton as a field of an enumeration, it is guaranteed </a:t>
            </a:r>
            <a:br>
              <a:rPr lang="en-US" dirty="0" smtClean="0"/>
            </a:br>
            <a:r>
              <a:rPr lang="en-US" dirty="0" smtClean="0"/>
              <a:t>to be initialized due to the fact that enumerations guarantee full initialization.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301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-870754" y="3553563"/>
            <a:ext cx="10323360" cy="282102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6" name="Rectangle 5"/>
          <p:cNvSpPr/>
          <p:nvPr/>
        </p:nvSpPr>
        <p:spPr>
          <a:xfrm>
            <a:off x="-828600" y="2729954"/>
            <a:ext cx="10323360" cy="282102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5" name="Rectangle 14"/>
          <p:cNvSpPr/>
          <p:nvPr/>
        </p:nvSpPr>
        <p:spPr>
          <a:xfrm>
            <a:off x="-894623" y="1626010"/>
            <a:ext cx="10323360" cy="578853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ctangle 11"/>
          <p:cNvSpPr/>
          <p:nvPr/>
        </p:nvSpPr>
        <p:spPr>
          <a:xfrm>
            <a:off x="-828600" y="3015197"/>
            <a:ext cx="10323360" cy="282102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" name="Rectangle 2"/>
          <p:cNvSpPr/>
          <p:nvPr/>
        </p:nvSpPr>
        <p:spPr>
          <a:xfrm>
            <a:off x="467544" y="1052736"/>
            <a:ext cx="741682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class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Atomicity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dirty="0">
                <a:solidFill>
                  <a:srgbClr val="8000FF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8000FF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rgbClr val="8000FF"/>
                </a:solidFill>
                <a:latin typeface="Courier New" panose="02070309020205020404" pitchFamily="49" charset="0"/>
              </a:rPr>
              <a:t>  volatile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8000FF"/>
                </a:solidFill>
                <a:latin typeface="Courier New" panose="02070309020205020404" pitchFamily="49" charset="0"/>
              </a:rPr>
              <a:t>int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foo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>
                <a:solidFill>
                  <a:srgbClr val="FF8000"/>
                </a:solidFill>
                <a:latin typeface="Courier New" panose="02070309020205020404" pitchFamily="49" charset="0"/>
              </a:rPr>
              <a:t>42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 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>
                <a:solidFill>
                  <a:srgbClr val="8000FF"/>
                </a:solidFill>
                <a:latin typeface="Courier New" panose="02070309020205020404" pitchFamily="49" charset="0"/>
              </a:rPr>
              <a:t>volatile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8000FF"/>
                </a:solidFill>
                <a:latin typeface="Courier New" panose="02070309020205020404" pitchFamily="49" charset="0"/>
              </a:rPr>
              <a:t>int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bar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>
                <a:solidFill>
                  <a:srgbClr val="FF8000"/>
                </a:solidFill>
                <a:latin typeface="Courier New" panose="02070309020205020404" pitchFamily="49" charset="0"/>
              </a:rPr>
              <a:t>0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de-DE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</a:p>
          <a:p>
            <a:r>
              <a:rPr lang="nb-NO" dirty="0" smtClean="0">
                <a:solidFill>
                  <a:srgbClr val="8000FF"/>
                </a:solidFill>
                <a:latin typeface="Courier New" panose="02070309020205020404" pitchFamily="49" charset="0"/>
              </a:rPr>
              <a:t>  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void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multiThread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 </a:t>
            </a:r>
            <a:r>
              <a:rPr lang="nb-NO" b="1" dirty="0" err="1" smtClean="0">
                <a:solidFill>
                  <a:srgbClr val="0000FF"/>
                </a:solidFill>
                <a:latin typeface="Courier New" panose="02070309020205020404" pitchFamily="49" charset="0"/>
              </a:rPr>
              <a:t>while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(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foo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--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&gt;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FF8000"/>
                </a:solidFill>
                <a:latin typeface="Courier New" panose="02070309020205020404" pitchFamily="49" charset="0"/>
              </a:rPr>
              <a:t>0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)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   bar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++;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 </a:t>
            </a:r>
            <a:r>
              <a:rPr lang="nb-NO" b="1" dirty="0" err="1" smtClean="0">
                <a:solidFill>
                  <a:srgbClr val="0000FF"/>
                </a:solidFill>
                <a:latin typeface="Courier New" panose="02070309020205020404" pitchFamily="49" charset="0"/>
              </a:rPr>
              <a:t>assert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foo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FF8000"/>
                </a:solidFill>
                <a:latin typeface="Courier New" panose="02070309020205020404" pitchFamily="49" charset="0"/>
              </a:rPr>
              <a:t>0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&amp;&amp;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bar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FF8000"/>
                </a:solidFill>
                <a:latin typeface="Courier New" panose="02070309020205020404" pitchFamily="49" charset="0"/>
              </a:rPr>
              <a:t>42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>
              <a:effectLst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67544" y="1052736"/>
            <a:ext cx="828092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 err="1">
                <a:solidFill>
                  <a:srgbClr val="8000FF"/>
                </a:solidFill>
                <a:latin typeface="Courier New" panose="02070309020205020404" pitchFamily="49" charset="0"/>
              </a:rPr>
              <a:t>class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Atomicity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endParaRPr lang="nb-NO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nb-NO" dirty="0" smtClean="0">
                <a:solidFill>
                  <a:srgbClr val="8000FF"/>
                </a:solidFill>
                <a:latin typeface="Courier New" panose="02070309020205020404" pitchFamily="49" charset="0"/>
              </a:rPr>
              <a:t>final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AtomicInteger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foo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new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AtomicInteger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</a:t>
            </a:r>
            <a:r>
              <a:rPr lang="nb-NO" dirty="0">
                <a:solidFill>
                  <a:srgbClr val="FF8000"/>
                </a:solidFill>
                <a:latin typeface="Courier New" panose="02070309020205020404" pitchFamily="49" charset="0"/>
              </a:rPr>
              <a:t>42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);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8000FF"/>
                </a:solidFill>
                <a:latin typeface="Courier New" panose="02070309020205020404" pitchFamily="49" charset="0"/>
              </a:rPr>
              <a:t>final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AtomicInteger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bar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new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AtomicInteger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</a:t>
            </a:r>
            <a:r>
              <a:rPr lang="nb-NO" dirty="0">
                <a:solidFill>
                  <a:srgbClr val="FF8000"/>
                </a:solidFill>
                <a:latin typeface="Courier New" panose="02070309020205020404" pitchFamily="49" charset="0"/>
              </a:rPr>
              <a:t>0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);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endParaRPr lang="nb-NO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void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multiThread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nb-NO" b="1" dirty="0" err="1" smtClean="0">
                <a:solidFill>
                  <a:srgbClr val="0000FF"/>
                </a:solidFill>
                <a:latin typeface="Courier New" panose="02070309020205020404" pitchFamily="49" charset="0"/>
              </a:rPr>
              <a:t>while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foo</a:t>
            </a:r>
            <a:r>
              <a:rPr lang="nb-NO" b="1" dirty="0" err="1">
                <a:solidFill>
                  <a:srgbClr val="000080"/>
                </a:solidFill>
                <a:latin typeface="Courier New" panose="02070309020205020404" pitchFamily="49" charset="0"/>
              </a:rPr>
              <a:t>.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getAndUpdate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x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-&gt;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Math</a:t>
            </a:r>
            <a:r>
              <a:rPr lang="nb-NO" b="1" dirty="0" err="1">
                <a:solidFill>
                  <a:srgbClr val="000080"/>
                </a:solidFill>
                <a:latin typeface="Courier New" panose="02070309020205020404" pitchFamily="49" charset="0"/>
              </a:rPr>
              <a:t>.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max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</a:t>
            </a:r>
            <a:r>
              <a:rPr lang="nb-NO" dirty="0">
                <a:solidFill>
                  <a:srgbClr val="FF8000"/>
                </a:solidFill>
                <a:latin typeface="Courier New" panose="02070309020205020404" pitchFamily="49" charset="0"/>
              </a:rPr>
              <a:t>0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,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x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-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-))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&gt;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>
                <a:solidFill>
                  <a:srgbClr val="FF8000"/>
                </a:solidFill>
                <a:latin typeface="Courier New" panose="02070309020205020404" pitchFamily="49" charset="0"/>
              </a:rPr>
              <a:t>0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)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 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bar</a:t>
            </a:r>
            <a:r>
              <a:rPr lang="nb-NO" b="1" dirty="0" err="1" smtClean="0">
                <a:solidFill>
                  <a:srgbClr val="000080"/>
                </a:solidFill>
                <a:latin typeface="Courier New" panose="02070309020205020404" pitchFamily="49" charset="0"/>
              </a:rPr>
              <a:t>.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incrementAndGet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();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nb-NO" b="1" dirty="0" err="1" smtClean="0">
                <a:solidFill>
                  <a:srgbClr val="0000FF"/>
                </a:solidFill>
                <a:latin typeface="Courier New" panose="02070309020205020404" pitchFamily="49" charset="0"/>
              </a:rPr>
              <a:t>assert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foo</a:t>
            </a:r>
            <a:r>
              <a:rPr lang="nb-NO" b="1" dirty="0" err="1">
                <a:solidFill>
                  <a:srgbClr val="000080"/>
                </a:solidFill>
                <a:latin typeface="Courier New" panose="02070309020205020404" pitchFamily="49" charset="0"/>
              </a:rPr>
              <a:t>.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get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>
                <a:solidFill>
                  <a:srgbClr val="FF8000"/>
                </a:solidFill>
                <a:latin typeface="Courier New" panose="02070309020205020404" pitchFamily="49" charset="0"/>
              </a:rPr>
              <a:t>0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&amp;&amp;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bar</a:t>
            </a:r>
            <a:r>
              <a:rPr lang="nb-NO" b="1" dirty="0" err="1">
                <a:solidFill>
                  <a:srgbClr val="000080"/>
                </a:solidFill>
                <a:latin typeface="Courier New" panose="02070309020205020404" pitchFamily="49" charset="0"/>
              </a:rPr>
              <a:t>.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get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>
                <a:solidFill>
                  <a:srgbClr val="FF8000"/>
                </a:solidFill>
                <a:latin typeface="Courier New" panose="02070309020205020404" pitchFamily="49" charset="0"/>
              </a:rPr>
              <a:t>42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endParaRPr lang="nb-NO" dirty="0">
              <a:effectLst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7544" y="476672"/>
            <a:ext cx="2606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In practice: atomic access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3852620" y="2699585"/>
            <a:ext cx="23903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>
                <a:solidFill>
                  <a:srgbClr val="008000"/>
                </a:solidFill>
                <a:latin typeface="Courier New" panose="02070309020205020404" pitchFamily="49" charset="0"/>
              </a:rPr>
              <a:t>// </a:t>
            </a:r>
            <a:r>
              <a:rPr lang="nb-NO" dirty="0" err="1">
                <a:solidFill>
                  <a:srgbClr val="008000"/>
                </a:solidFill>
                <a:latin typeface="Courier New" panose="02070309020205020404" pitchFamily="49" charset="0"/>
              </a:rPr>
              <a:t>foo</a:t>
            </a:r>
            <a:r>
              <a:rPr lang="nb-NO" dirty="0">
                <a:solidFill>
                  <a:srgbClr val="008000"/>
                </a:solidFill>
                <a:latin typeface="Courier New" panose="02070309020205020404" pitchFamily="49" charset="0"/>
              </a:rPr>
              <a:t> = </a:t>
            </a:r>
            <a:r>
              <a:rPr lang="nb-NO" dirty="0" err="1">
                <a:solidFill>
                  <a:srgbClr val="008000"/>
                </a:solidFill>
                <a:latin typeface="Courier New" panose="02070309020205020404" pitchFamily="49" charset="0"/>
              </a:rPr>
              <a:t>foo</a:t>
            </a:r>
            <a:r>
              <a:rPr lang="nb-NO" dirty="0">
                <a:solidFill>
                  <a:srgbClr val="008000"/>
                </a:solidFill>
                <a:latin typeface="Courier New" panose="02070309020205020404" pitchFamily="49" charset="0"/>
              </a:rPr>
              <a:t> - </a:t>
            </a:r>
            <a:r>
              <a:rPr lang="nb-NO" dirty="0" smtClean="0">
                <a:solidFill>
                  <a:srgbClr val="008000"/>
                </a:solidFill>
                <a:latin typeface="Courier New" panose="02070309020205020404" pitchFamily="49" charset="0"/>
              </a:rPr>
              <a:t>1</a:t>
            </a:r>
            <a:endParaRPr lang="nb-NO" dirty="0">
              <a:effectLst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7544" y="5951021"/>
            <a:ext cx="74210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Only</a:t>
            </a:r>
            <a:r>
              <a:rPr lang="de-DE" dirty="0" smtClean="0"/>
              <a:t> </a:t>
            </a:r>
            <a:r>
              <a:rPr lang="de-DE" dirty="0" err="1" smtClean="0"/>
              <a:t>single</a:t>
            </a:r>
            <a:r>
              <a:rPr lang="de-DE" dirty="0" smtClean="0"/>
              <a:t> </a:t>
            </a:r>
            <a:r>
              <a:rPr lang="de-DE" b="1" dirty="0" err="1" smtClean="0"/>
              <a:t>read</a:t>
            </a:r>
            <a:r>
              <a:rPr lang="de-DE" b="1" dirty="0" smtClean="0"/>
              <a:t> </a:t>
            </a:r>
            <a:r>
              <a:rPr lang="de-DE" b="1" dirty="0" err="1" smtClean="0"/>
              <a:t>and</a:t>
            </a:r>
            <a:r>
              <a:rPr lang="de-DE" b="1" dirty="0" smtClean="0"/>
              <a:t> </a:t>
            </a:r>
            <a:r>
              <a:rPr lang="de-DE" b="1" dirty="0" err="1" smtClean="0"/>
              <a:t>write</a:t>
            </a:r>
            <a:r>
              <a:rPr lang="de-DE" b="1" dirty="0" smtClean="0"/>
              <a:t> </a:t>
            </a:r>
            <a:r>
              <a:rPr lang="de-DE" b="1" dirty="0" err="1" smtClean="0"/>
              <a:t>operations</a:t>
            </a:r>
            <a:r>
              <a:rPr lang="de-DE" b="1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atomic</a:t>
            </a:r>
            <a:r>
              <a:rPr lang="de-DE" dirty="0" smtClean="0"/>
              <a:t>. In </a:t>
            </a:r>
            <a:r>
              <a:rPr lang="de-DE" dirty="0" err="1" smtClean="0"/>
              <a:t>contrast</a:t>
            </a:r>
            <a:r>
              <a:rPr lang="de-DE" dirty="0" smtClean="0"/>
              <a:t>, </a:t>
            </a:r>
            <a:r>
              <a:rPr lang="de-DE" dirty="0" err="1" smtClean="0"/>
              <a:t>increments</a:t>
            </a:r>
            <a:r>
              <a:rPr lang="de-DE" dirty="0" smtClean="0"/>
              <a:t> </a:t>
            </a:r>
            <a:r>
              <a:rPr lang="de-DE" dirty="0" err="1" smtClean="0"/>
              <a:t>or</a:t>
            </a:r>
            <a:r>
              <a:rPr lang="de-DE" dirty="0" smtClean="0"/>
              <a:t>  </a:t>
            </a:r>
          </a:p>
          <a:p>
            <a:r>
              <a:rPr lang="de-DE" dirty="0" err="1" smtClean="0"/>
              <a:t>decrements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not </a:t>
            </a:r>
            <a:r>
              <a:rPr lang="de-DE" dirty="0" err="1" smtClean="0"/>
              <a:t>atomic</a:t>
            </a:r>
            <a:r>
              <a:rPr lang="de-DE" dirty="0" smtClean="0"/>
              <a:t>!</a:t>
            </a:r>
            <a:endParaRPr lang="nb-NO" dirty="0"/>
          </a:p>
        </p:txBody>
      </p:sp>
      <p:sp>
        <p:nvSpPr>
          <p:cNvPr id="11" name="Rectangle 10"/>
          <p:cNvSpPr/>
          <p:nvPr/>
        </p:nvSpPr>
        <p:spPr>
          <a:xfrm>
            <a:off x="2244038" y="2980066"/>
            <a:ext cx="23903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>
                <a:solidFill>
                  <a:srgbClr val="008000"/>
                </a:solidFill>
                <a:latin typeface="Courier New" panose="02070309020205020404" pitchFamily="49" charset="0"/>
              </a:rPr>
              <a:t>// </a:t>
            </a:r>
            <a:r>
              <a:rPr lang="nb-NO" dirty="0" smtClean="0">
                <a:solidFill>
                  <a:srgbClr val="008000"/>
                </a:solidFill>
                <a:latin typeface="Courier New" panose="02070309020205020404" pitchFamily="49" charset="0"/>
              </a:rPr>
              <a:t>bar = bar + 1</a:t>
            </a:r>
            <a:endParaRPr lang="nb-NO" dirty="0">
              <a:effectLst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63297" y="5239434"/>
            <a:ext cx="81117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Atomic</a:t>
            </a:r>
            <a:r>
              <a:rPr lang="de-DE" dirty="0" smtClean="0"/>
              <a:t> </a:t>
            </a:r>
            <a:r>
              <a:rPr lang="de-DE" dirty="0" err="1" smtClean="0"/>
              <a:t>wrapper</a:t>
            </a:r>
            <a:r>
              <a:rPr lang="de-DE" dirty="0" smtClean="0"/>
              <a:t> </a:t>
            </a:r>
            <a:r>
              <a:rPr lang="de-DE" dirty="0" err="1" smtClean="0"/>
              <a:t>types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b="1" dirty="0" err="1" smtClean="0"/>
              <a:t>backed</a:t>
            </a:r>
            <a:r>
              <a:rPr lang="de-DE" b="1" dirty="0" smtClean="0"/>
              <a:t> </a:t>
            </a:r>
            <a:r>
              <a:rPr lang="de-DE" b="1" dirty="0" err="1" smtClean="0"/>
              <a:t>by</a:t>
            </a:r>
            <a:r>
              <a:rPr lang="de-DE" b="1" dirty="0" smtClean="0"/>
              <a:t> volatile </a:t>
            </a:r>
            <a:r>
              <a:rPr lang="de-DE" dirty="0" err="1" smtClean="0"/>
              <a:t>fields</a:t>
            </a:r>
            <a:r>
              <a:rPr lang="de-DE" dirty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invoking</a:t>
            </a:r>
            <a:r>
              <a:rPr lang="de-DE" dirty="0" smtClean="0"/>
              <a:t> the </a:t>
            </a:r>
            <a:r>
              <a:rPr lang="de-DE" dirty="0" err="1" smtClean="0"/>
              <a:t>class‘s</a:t>
            </a:r>
            <a:r>
              <a:rPr lang="de-DE" dirty="0" smtClean="0"/>
              <a:t> </a:t>
            </a:r>
            <a:r>
              <a:rPr lang="de-DE" dirty="0" err="1" smtClean="0"/>
              <a:t>methods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imply</a:t>
            </a:r>
            <a:r>
              <a:rPr lang="de-DE" dirty="0" smtClean="0"/>
              <a:t> the </a:t>
            </a:r>
            <a:r>
              <a:rPr lang="de-DE" dirty="0" err="1" smtClean="0"/>
              <a:t>guarantees</a:t>
            </a:r>
            <a:r>
              <a:rPr lang="de-DE" dirty="0" smtClean="0"/>
              <a:t> </a:t>
            </a:r>
            <a:r>
              <a:rPr lang="de-DE" dirty="0" err="1" smtClean="0"/>
              <a:t>given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the Java </a:t>
            </a:r>
            <a:r>
              <a:rPr lang="de-DE" dirty="0" err="1" smtClean="0"/>
              <a:t>memory</a:t>
            </a:r>
            <a:r>
              <a:rPr lang="de-DE" dirty="0" smtClean="0"/>
              <a:t> </a:t>
            </a:r>
            <a:r>
              <a:rPr lang="de-DE" dirty="0" err="1" smtClean="0"/>
              <a:t>model</a:t>
            </a:r>
            <a:r>
              <a:rPr lang="de-DE" dirty="0" smtClean="0"/>
              <a:t>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316118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0" grpId="2" animBg="1"/>
      <p:bldP spid="10" grpId="3" animBg="1"/>
      <p:bldP spid="6" grpId="0" animBg="1"/>
      <p:bldP spid="6" grpId="1" animBg="1"/>
      <p:bldP spid="6" grpId="2" animBg="1"/>
      <p:bldP spid="6" grpId="3" animBg="1"/>
      <p:bldP spid="15" grpId="0" animBg="1"/>
      <p:bldP spid="15" grpId="1" animBg="1"/>
      <p:bldP spid="12" grpId="0" animBg="1"/>
      <p:bldP spid="12" grpId="1" animBg="1"/>
      <p:bldP spid="12" grpId="2" animBg="1"/>
      <p:bldP spid="12" grpId="3" animBg="1"/>
      <p:bldP spid="3" grpId="0"/>
      <p:bldP spid="14" grpId="0"/>
      <p:bldP spid="8" grpId="0"/>
      <p:bldP spid="8" grpId="1"/>
      <p:bldP spid="9" grpId="0"/>
      <p:bldP spid="11" grpId="0"/>
      <p:bldP spid="11" grpId="1"/>
      <p:bldP spid="1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965110" y="1708938"/>
            <a:ext cx="10323360" cy="282102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" name="TextBox 1"/>
          <p:cNvSpPr txBox="1"/>
          <p:nvPr/>
        </p:nvSpPr>
        <p:spPr>
          <a:xfrm>
            <a:off x="467544" y="476672"/>
            <a:ext cx="2723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In practice: array elements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467544" y="1125899"/>
            <a:ext cx="756084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8000FF"/>
                </a:solidFill>
                <a:latin typeface="Courier New" panose="02070309020205020404" pitchFamily="49" charset="0"/>
              </a:rPr>
              <a:t>class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urier New" panose="02070309020205020404" pitchFamily="49" charset="0"/>
              </a:rPr>
              <a:t>DataRace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en-US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endParaRPr lang="en-US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dirty="0" smtClean="0">
                <a:solidFill>
                  <a:srgbClr val="8000FF"/>
                </a:solidFill>
                <a:latin typeface="Courier New" panose="02070309020205020404" pitchFamily="49" charset="0"/>
              </a:rPr>
              <a:t>  volatile </a:t>
            </a:r>
            <a:r>
              <a:rPr lang="en-US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boolean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[]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ready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urier New" panose="02070309020205020404" pitchFamily="49" charset="0"/>
              </a:rPr>
              <a:t>new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8000FF"/>
                </a:solidFill>
                <a:latin typeface="Courier New" panose="02070309020205020404" pitchFamily="49" charset="0"/>
              </a:rPr>
              <a:t>boolean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[]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urier New" panose="02070309020205020404" pitchFamily="49" charset="0"/>
              </a:rPr>
              <a:t>false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};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en-US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int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answer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FF8000"/>
                </a:solidFill>
                <a:latin typeface="Courier New" panose="02070309020205020404" pitchFamily="49" charset="0"/>
              </a:rPr>
              <a:t>0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en-US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endParaRPr lang="en-US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dirty="0" smtClean="0">
                <a:solidFill>
                  <a:srgbClr val="8000FF"/>
                </a:solidFill>
                <a:latin typeface="Courier New" panose="02070309020205020404" pitchFamily="49" charset="0"/>
              </a:rPr>
              <a:t>void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thread1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en-US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en-US" b="1" dirty="0" smtClean="0">
                <a:solidFill>
                  <a:srgbClr val="0000FF"/>
                </a:solidFill>
                <a:latin typeface="Courier New" panose="02070309020205020404" pitchFamily="49" charset="0"/>
              </a:rPr>
              <a:t>while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(!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ready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[</a:t>
            </a:r>
            <a:r>
              <a:rPr lang="en-US" dirty="0">
                <a:solidFill>
                  <a:srgbClr val="FF8000"/>
                </a:solidFill>
                <a:latin typeface="Courier New" panose="02070309020205020404" pitchFamily="49" charset="0"/>
              </a:rPr>
              <a:t>0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]);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en-US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en-US" b="1" dirty="0" smtClean="0">
                <a:solidFill>
                  <a:srgbClr val="0000FF"/>
                </a:solidFill>
                <a:latin typeface="Courier New" panose="02070309020205020404" pitchFamily="49" charset="0"/>
              </a:rPr>
              <a:t>assert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answer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FF8000"/>
                </a:solidFill>
                <a:latin typeface="Courier New" panose="02070309020205020404" pitchFamily="49" charset="0"/>
              </a:rPr>
              <a:t>42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en-US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endParaRPr lang="en-US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dirty="0" smtClean="0">
                <a:solidFill>
                  <a:srgbClr val="8000FF"/>
                </a:solidFill>
                <a:latin typeface="Courier New" panose="02070309020205020404" pitchFamily="49" charset="0"/>
              </a:rPr>
              <a:t>void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thread2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en-US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answer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FF8000"/>
                </a:solidFill>
                <a:latin typeface="Courier New" panose="02070309020205020404" pitchFamily="49" charset="0"/>
              </a:rPr>
              <a:t>42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en-US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ready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[</a:t>
            </a:r>
            <a:r>
              <a:rPr lang="en-US" dirty="0" smtClean="0">
                <a:solidFill>
                  <a:srgbClr val="FF8000"/>
                </a:solidFill>
                <a:latin typeface="Courier New" panose="02070309020205020404" pitchFamily="49" charset="0"/>
              </a:rPr>
              <a:t>0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]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urier New" panose="02070309020205020404" pitchFamily="49" charset="0"/>
              </a:rPr>
              <a:t>true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en-US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en-US" dirty="0">
              <a:effectLst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4679" y="5445224"/>
            <a:ext cx="82563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Declaring</a:t>
            </a:r>
            <a:r>
              <a:rPr lang="de-DE" dirty="0" smtClean="0"/>
              <a:t> an </a:t>
            </a:r>
            <a:r>
              <a:rPr lang="de-DE" dirty="0" err="1" smtClean="0"/>
              <a:t>array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volatile </a:t>
            </a:r>
            <a:r>
              <a:rPr lang="de-DE" dirty="0" err="1" smtClean="0"/>
              <a:t>does</a:t>
            </a:r>
            <a:r>
              <a:rPr lang="de-DE" dirty="0" smtClean="0"/>
              <a:t> </a:t>
            </a:r>
            <a:r>
              <a:rPr lang="de-DE" b="1" dirty="0" smtClean="0"/>
              <a:t>not </a:t>
            </a:r>
            <a:r>
              <a:rPr lang="de-DE" b="1" dirty="0" err="1" smtClean="0"/>
              <a:t>make</a:t>
            </a:r>
            <a:r>
              <a:rPr lang="de-DE" b="1" dirty="0" smtClean="0"/>
              <a:t> </a:t>
            </a:r>
            <a:r>
              <a:rPr lang="de-DE" b="1" dirty="0" err="1" smtClean="0"/>
              <a:t>its</a:t>
            </a:r>
            <a:r>
              <a:rPr lang="de-DE" b="1" dirty="0" smtClean="0"/>
              <a:t> </a:t>
            </a:r>
            <a:r>
              <a:rPr lang="de-DE" b="1" dirty="0" err="1" smtClean="0"/>
              <a:t>elements</a:t>
            </a:r>
            <a:r>
              <a:rPr lang="de-DE" b="1" dirty="0" smtClean="0"/>
              <a:t> volatile</a:t>
            </a:r>
            <a:r>
              <a:rPr lang="de-DE" dirty="0" smtClean="0"/>
              <a:t>! In the </a:t>
            </a:r>
            <a:r>
              <a:rPr lang="de-DE" dirty="0" err="1" smtClean="0"/>
              <a:t>above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example</a:t>
            </a:r>
            <a:r>
              <a:rPr lang="de-DE" dirty="0" smtClean="0"/>
              <a:t>, </a:t>
            </a:r>
            <a:r>
              <a:rPr lang="de-DE" dirty="0" err="1" smtClean="0"/>
              <a:t>there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b="1" dirty="0" err="1" smtClean="0"/>
              <a:t>no</a:t>
            </a:r>
            <a:r>
              <a:rPr lang="de-DE" b="1" dirty="0" smtClean="0"/>
              <a:t> </a:t>
            </a:r>
            <a:r>
              <a:rPr lang="de-DE" b="1" dirty="0" err="1" smtClean="0"/>
              <a:t>write-read</a:t>
            </a:r>
            <a:r>
              <a:rPr lang="de-DE" b="1" dirty="0" smtClean="0"/>
              <a:t> </a:t>
            </a:r>
            <a:r>
              <a:rPr lang="de-DE" b="1" dirty="0" err="1" smtClean="0"/>
              <a:t>edge</a:t>
            </a:r>
            <a:r>
              <a:rPr lang="de-DE" b="1" dirty="0" smtClean="0"/>
              <a:t> </a:t>
            </a:r>
            <a:r>
              <a:rPr lang="de-DE" dirty="0" err="1" smtClean="0"/>
              <a:t>because</a:t>
            </a:r>
            <a:r>
              <a:rPr lang="de-DE" dirty="0" smtClean="0"/>
              <a:t> the </a:t>
            </a:r>
            <a:r>
              <a:rPr lang="de-DE" dirty="0" err="1" smtClean="0"/>
              <a:t>array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only</a:t>
            </a:r>
            <a:r>
              <a:rPr lang="de-DE" dirty="0" smtClean="0"/>
              <a:t> </a:t>
            </a:r>
            <a:r>
              <a:rPr lang="de-DE" dirty="0" err="1" smtClean="0"/>
              <a:t>read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any</a:t>
            </a:r>
            <a:r>
              <a:rPr lang="de-DE" dirty="0" smtClean="0"/>
              <a:t> </a:t>
            </a:r>
            <a:r>
              <a:rPr lang="de-DE" dirty="0" err="1" smtClean="0"/>
              <a:t>thread</a:t>
            </a:r>
            <a:r>
              <a:rPr lang="de-DE" dirty="0" smtClean="0"/>
              <a:t>.</a:t>
            </a:r>
          </a:p>
          <a:p>
            <a:endParaRPr lang="de-DE" dirty="0" smtClean="0"/>
          </a:p>
          <a:p>
            <a:r>
              <a:rPr lang="de-DE" dirty="0" smtClean="0"/>
              <a:t>For such volatile </a:t>
            </a:r>
            <a:r>
              <a:rPr lang="de-DE" dirty="0" err="1" smtClean="0"/>
              <a:t>element</a:t>
            </a:r>
            <a:r>
              <a:rPr lang="de-DE" dirty="0" smtClean="0"/>
              <a:t> </a:t>
            </a:r>
            <a:r>
              <a:rPr lang="de-DE" dirty="0" err="1" smtClean="0"/>
              <a:t>access</a:t>
            </a:r>
            <a:r>
              <a:rPr lang="de-DE" dirty="0" smtClean="0"/>
              <a:t>, </a:t>
            </a:r>
            <a:r>
              <a:rPr lang="de-DE" dirty="0" err="1" smtClean="0"/>
              <a:t>use</a:t>
            </a:r>
            <a:r>
              <a:rPr lang="de-DE" dirty="0" smtClean="0"/>
              <a:t> </a:t>
            </a:r>
            <a:r>
              <a:rPr lang="nb-NO" b="1" dirty="0" err="1" smtClean="0"/>
              <a:t>java.util.concurrent.atomic.AtomicIntegerArray</a:t>
            </a:r>
            <a:r>
              <a:rPr lang="nb-NO" dirty="0" smtClean="0"/>
              <a:t>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42297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000994" y="5133602"/>
            <a:ext cx="10323360" cy="282102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ctangle 4"/>
          <p:cNvSpPr/>
          <p:nvPr/>
        </p:nvSpPr>
        <p:spPr>
          <a:xfrm>
            <a:off x="-1081842" y="2682448"/>
            <a:ext cx="10323360" cy="282102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6" name="Rectangle 5"/>
          <p:cNvSpPr/>
          <p:nvPr/>
        </p:nvSpPr>
        <p:spPr>
          <a:xfrm>
            <a:off x="-990834" y="4056642"/>
            <a:ext cx="10323360" cy="282102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" name="TextBox 1"/>
          <p:cNvSpPr txBox="1"/>
          <p:nvPr/>
        </p:nvSpPr>
        <p:spPr>
          <a:xfrm>
            <a:off x="467544" y="476672"/>
            <a:ext cx="4273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M</a:t>
            </a:r>
            <a:r>
              <a:rPr lang="en-US" b="1" dirty="0" smtClean="0"/>
              <a:t>emory ordering in the wild: Spring beans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467544" y="980728"/>
            <a:ext cx="640871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 err="1">
                <a:solidFill>
                  <a:srgbClr val="8000FF"/>
                </a:solidFill>
                <a:latin typeface="Courier New" panose="02070309020205020404" pitchFamily="49" charset="0"/>
              </a:rPr>
              <a:t>class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SomeBean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endParaRPr lang="nb-NO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nb-NO" dirty="0" smtClean="0">
                <a:solidFill>
                  <a:srgbClr val="8000FF"/>
                </a:solidFill>
                <a:latin typeface="Courier New" panose="02070309020205020404" pitchFamily="49" charset="0"/>
              </a:rPr>
              <a:t>private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Foo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foo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8000FF"/>
                </a:solidFill>
                <a:latin typeface="Courier New" panose="02070309020205020404" pitchFamily="49" charset="0"/>
              </a:rPr>
              <a:t>private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Bar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bar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endParaRPr lang="nb-NO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void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setFoo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Foo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foo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)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</a:p>
          <a:p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  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this</a:t>
            </a:r>
            <a:r>
              <a:rPr lang="nb-NO" b="1" dirty="0" err="1">
                <a:solidFill>
                  <a:srgbClr val="000080"/>
                </a:solidFill>
                <a:latin typeface="Courier New" panose="02070309020205020404" pitchFamily="49" charset="0"/>
              </a:rPr>
              <a:t>.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foo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foo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endParaRPr lang="nb-NO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nb-NO" dirty="0" smtClean="0">
                <a:solidFill>
                  <a:schemeClr val="accent1"/>
                </a:solidFill>
                <a:latin typeface="Courier New"/>
              </a:rPr>
              <a:t>@</a:t>
            </a:r>
            <a:r>
              <a:rPr lang="nb-NO" dirty="0" err="1" smtClean="0">
                <a:solidFill>
                  <a:schemeClr val="accent1"/>
                </a:solidFill>
                <a:latin typeface="Courier New"/>
              </a:rPr>
              <a:t>PostConstruct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void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afterConstruction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</a:p>
          <a:p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 bar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new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Bar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();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endParaRPr lang="nb-NO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void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method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nb-NO" b="1" dirty="0" err="1" smtClean="0">
                <a:solidFill>
                  <a:srgbClr val="0000FF"/>
                </a:solidFill>
                <a:latin typeface="Courier New" panose="02070309020205020404" pitchFamily="49" charset="0"/>
              </a:rPr>
              <a:t>assert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foo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!=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FF"/>
                </a:solidFill>
                <a:latin typeface="Courier New" panose="02070309020205020404" pitchFamily="49" charset="0"/>
              </a:rPr>
              <a:t>null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&amp;&amp;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bar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!=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FF"/>
                </a:solidFill>
                <a:latin typeface="Courier New" panose="02070309020205020404" pitchFamily="49" charset="0"/>
              </a:rPr>
              <a:t>null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endParaRPr lang="nb-NO" dirty="0">
              <a:effectLst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6059041"/>
            <a:ext cx="85998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An </a:t>
            </a:r>
            <a:r>
              <a:rPr lang="de-DE" dirty="0" err="1" smtClean="0"/>
              <a:t>application</a:t>
            </a:r>
            <a:r>
              <a:rPr lang="de-DE" dirty="0" smtClean="0"/>
              <a:t> </a:t>
            </a:r>
            <a:r>
              <a:rPr lang="de-DE" dirty="0" err="1" smtClean="0"/>
              <a:t>context</a:t>
            </a:r>
            <a:r>
              <a:rPr lang="de-DE" dirty="0" smtClean="0"/>
              <a:t> </a:t>
            </a:r>
            <a:r>
              <a:rPr lang="de-DE" dirty="0" err="1" smtClean="0"/>
              <a:t>stores</a:t>
            </a:r>
            <a:r>
              <a:rPr lang="de-DE" dirty="0" smtClean="0"/>
              <a:t> </a:t>
            </a:r>
            <a:r>
              <a:rPr lang="de-DE" dirty="0" err="1" smtClean="0"/>
              <a:t>beans</a:t>
            </a:r>
            <a:r>
              <a:rPr lang="de-DE" dirty="0" smtClean="0"/>
              <a:t> in a </a:t>
            </a:r>
            <a:r>
              <a:rPr lang="de-DE" b="1" dirty="0" smtClean="0"/>
              <a:t>volatile </a:t>
            </a:r>
            <a:r>
              <a:rPr lang="de-DE" b="1" dirty="0" err="1" smtClean="0"/>
              <a:t>field</a:t>
            </a:r>
            <a:r>
              <a:rPr lang="de-DE" b="1" dirty="0" smtClean="0"/>
              <a:t> </a:t>
            </a:r>
            <a:r>
              <a:rPr lang="de-DE" dirty="0" smtClean="0"/>
              <a:t>after </a:t>
            </a:r>
            <a:r>
              <a:rPr lang="de-DE" dirty="0" err="1" smtClean="0"/>
              <a:t>their</a:t>
            </a:r>
            <a:r>
              <a:rPr lang="de-DE" dirty="0" smtClean="0"/>
              <a:t> </a:t>
            </a:r>
            <a:r>
              <a:rPr lang="de-DE" dirty="0" err="1" smtClean="0"/>
              <a:t>full</a:t>
            </a:r>
            <a:r>
              <a:rPr lang="de-DE" dirty="0" smtClean="0"/>
              <a:t> </a:t>
            </a:r>
            <a:r>
              <a:rPr lang="de-DE" dirty="0" err="1" smtClean="0"/>
              <a:t>construction</a:t>
            </a:r>
            <a:r>
              <a:rPr lang="de-DE" dirty="0" smtClean="0"/>
              <a:t>, </a:t>
            </a:r>
            <a:r>
              <a:rPr lang="de-DE" dirty="0" err="1" smtClean="0"/>
              <a:t>then</a:t>
            </a:r>
            <a:endParaRPr lang="de-DE" dirty="0" smtClean="0"/>
          </a:p>
          <a:p>
            <a:r>
              <a:rPr lang="de-DE" dirty="0" err="1" smtClean="0"/>
              <a:t>guarantees</a:t>
            </a:r>
            <a:r>
              <a:rPr lang="de-DE" dirty="0" smtClean="0"/>
              <a:t> </a:t>
            </a:r>
            <a:r>
              <a:rPr lang="de-DE" dirty="0" err="1" smtClean="0"/>
              <a:t>that</a:t>
            </a:r>
            <a:r>
              <a:rPr lang="de-DE" dirty="0" smtClean="0"/>
              <a:t> </a:t>
            </a:r>
            <a:r>
              <a:rPr lang="de-DE" dirty="0" err="1" smtClean="0"/>
              <a:t>beans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b="1" dirty="0" err="1" smtClean="0"/>
              <a:t>only</a:t>
            </a:r>
            <a:r>
              <a:rPr lang="de-DE" b="1" dirty="0" smtClean="0"/>
              <a:t> </a:t>
            </a:r>
            <a:r>
              <a:rPr lang="de-DE" b="1" dirty="0" err="1" smtClean="0"/>
              <a:t>exposed</a:t>
            </a:r>
            <a:r>
              <a:rPr lang="de-DE" dirty="0" smtClean="0"/>
              <a:t> via </a:t>
            </a:r>
            <a:r>
              <a:rPr lang="de-DE" dirty="0" err="1" smtClean="0"/>
              <a:t>reading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this</a:t>
            </a:r>
            <a:r>
              <a:rPr lang="de-DE" dirty="0" smtClean="0"/>
              <a:t> </a:t>
            </a:r>
            <a:r>
              <a:rPr lang="de-DE" dirty="0" err="1" smtClean="0"/>
              <a:t>field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induce</a:t>
            </a:r>
            <a:r>
              <a:rPr lang="de-DE" dirty="0" smtClean="0"/>
              <a:t> a </a:t>
            </a:r>
            <a:r>
              <a:rPr lang="de-DE" dirty="0" err="1" smtClean="0"/>
              <a:t>restriction</a:t>
            </a:r>
            <a:r>
              <a:rPr lang="de-DE" dirty="0" smtClean="0"/>
              <a:t>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04355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5" grpId="0" animBg="1"/>
      <p:bldP spid="5" grpId="1" animBg="1"/>
      <p:bldP spid="6" grpId="0" animBg="1"/>
      <p:bldP spid="6" grpId="1" animBg="1"/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743898" y="3078688"/>
            <a:ext cx="10323360" cy="282102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ctangle 4"/>
          <p:cNvSpPr/>
          <p:nvPr/>
        </p:nvSpPr>
        <p:spPr>
          <a:xfrm>
            <a:off x="-710800" y="3892798"/>
            <a:ext cx="10323360" cy="282102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" name="TextBox 1"/>
          <p:cNvSpPr txBox="1"/>
          <p:nvPr/>
        </p:nvSpPr>
        <p:spPr>
          <a:xfrm>
            <a:off x="467544" y="476672"/>
            <a:ext cx="4156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M</a:t>
            </a:r>
            <a:r>
              <a:rPr lang="en-US" b="1" dirty="0" smtClean="0"/>
              <a:t>emory ordering in the wild: </a:t>
            </a:r>
            <a:r>
              <a:rPr lang="en-US" b="1" dirty="0" err="1" smtClean="0"/>
              <a:t>Akka</a:t>
            </a:r>
            <a:r>
              <a:rPr lang="en-US" b="1" dirty="0" smtClean="0"/>
              <a:t> actors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472624" y="1107559"/>
            <a:ext cx="79208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class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SomeActor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extends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UntypedActor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endParaRPr lang="nb-NO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int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foo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>
                <a:solidFill>
                  <a:srgbClr val="FF8000"/>
                </a:solidFill>
                <a:latin typeface="Courier New" panose="02070309020205020404" pitchFamily="49" charset="0"/>
              </a:rPr>
              <a:t>0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chemeClr val="accent1"/>
                </a:solidFill>
                <a:latin typeface="Courier New"/>
              </a:rPr>
              <a:t>  @</a:t>
            </a:r>
            <a:r>
              <a:rPr lang="nb-NO" dirty="0" err="1" smtClean="0">
                <a:solidFill>
                  <a:schemeClr val="accent1"/>
                </a:solidFill>
                <a:latin typeface="Courier New"/>
              </a:rPr>
              <a:t>Override</a:t>
            </a:r>
            <a:endParaRPr lang="nb-NO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public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8000FF"/>
                </a:solidFill>
                <a:latin typeface="Courier New" panose="02070309020205020404" pitchFamily="49" charset="0"/>
              </a:rPr>
              <a:t>void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onReceive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Object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message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)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nb-NO" b="1" dirty="0" err="1" smtClean="0">
                <a:solidFill>
                  <a:srgbClr val="0000FF"/>
                </a:solidFill>
                <a:latin typeface="Courier New" panose="02070309020205020404" pitchFamily="49" charset="0"/>
              </a:rPr>
              <a:t>if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message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instanceof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Foo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)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 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foo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>
                <a:solidFill>
                  <a:srgbClr val="FF8000"/>
                </a:solidFill>
                <a:latin typeface="Courier New" panose="02070309020205020404" pitchFamily="49" charset="0"/>
              </a:rPr>
              <a:t>42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de-DE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de-DE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  </a:t>
            </a:r>
            <a:r>
              <a:rPr lang="de-DE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getSelf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().</a:t>
            </a:r>
            <a:r>
              <a:rPr lang="de-DE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tell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(</a:t>
            </a:r>
            <a:r>
              <a:rPr lang="nb-NO" b="1" dirty="0" err="1" smtClean="0">
                <a:solidFill>
                  <a:srgbClr val="0000FF"/>
                </a:solidFill>
                <a:latin typeface="Courier New" panose="02070309020205020404" pitchFamily="49" charset="0"/>
              </a:rPr>
              <a:t>new</a:t>
            </a:r>
            <a:r>
              <a:rPr lang="de-DE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Bar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());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else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  </a:t>
            </a:r>
            <a:r>
              <a:rPr lang="nb-NO" b="1" dirty="0" err="1" smtClean="0">
                <a:solidFill>
                  <a:srgbClr val="0000FF"/>
                </a:solidFill>
                <a:latin typeface="Courier New" panose="02070309020205020404" pitchFamily="49" charset="0"/>
              </a:rPr>
              <a:t>assert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foo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>
                <a:solidFill>
                  <a:srgbClr val="FF8000"/>
                </a:solidFill>
                <a:latin typeface="Courier New" panose="02070309020205020404" pitchFamily="49" charset="0"/>
              </a:rPr>
              <a:t>42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  }</a:t>
            </a:r>
          </a:p>
          <a:p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endParaRPr lang="nb-NO" dirty="0">
              <a:effectLst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5589240"/>
            <a:ext cx="78253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Akka</a:t>
            </a:r>
            <a:r>
              <a:rPr lang="en-US" dirty="0" smtClean="0"/>
              <a:t> does </a:t>
            </a:r>
            <a:r>
              <a:rPr lang="en-US" b="1" dirty="0" smtClean="0"/>
              <a:t>not guarantee </a:t>
            </a:r>
            <a:r>
              <a:rPr lang="en-US" dirty="0" smtClean="0"/>
              <a:t>that an actor receives its messages by the same thread. </a:t>
            </a:r>
          </a:p>
          <a:p>
            <a:r>
              <a:rPr lang="en-US" dirty="0" smtClean="0"/>
              <a:t>Instead, </a:t>
            </a:r>
            <a:r>
              <a:rPr lang="en-US" dirty="0" err="1" smtClean="0"/>
              <a:t>Akka</a:t>
            </a:r>
            <a:r>
              <a:rPr lang="en-US" dirty="0" smtClean="0"/>
              <a:t> </a:t>
            </a:r>
            <a:r>
              <a:rPr lang="en-US" b="1" dirty="0" smtClean="0"/>
              <a:t>stores and receives </a:t>
            </a:r>
            <a:r>
              <a:rPr lang="en-US" dirty="0" smtClean="0"/>
              <a:t>its actor references by a volatile field on before </a:t>
            </a:r>
          </a:p>
          <a:p>
            <a:r>
              <a:rPr lang="en-US" dirty="0" smtClean="0"/>
              <a:t>and after every message to induce an ordering restriction.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625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508103" y="4437112"/>
            <a:ext cx="1440737" cy="64807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6" name="Rectangle 25"/>
          <p:cNvSpPr/>
          <p:nvPr/>
        </p:nvSpPr>
        <p:spPr>
          <a:xfrm>
            <a:off x="5579566" y="4576482"/>
            <a:ext cx="13606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foo 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FF8000"/>
                </a:solidFill>
                <a:latin typeface="Courier New" panose="02070309020205020404" pitchFamily="49" charset="0"/>
              </a:rPr>
              <a:t>1</a:t>
            </a:r>
            <a:endParaRPr lang="en-US" dirty="0">
              <a:effectLst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476672"/>
            <a:ext cx="23512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S</a:t>
            </a:r>
            <a:r>
              <a:rPr lang="en-US" b="1" dirty="0" smtClean="0"/>
              <a:t>equential consistency</a:t>
            </a:r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467544" y="1268760"/>
            <a:ext cx="288032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8000FF"/>
                </a:solidFill>
                <a:latin typeface="Courier New" panose="02070309020205020404" pitchFamily="49" charset="0"/>
              </a:rPr>
              <a:t>class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Reordering 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int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foo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FF8000"/>
                </a:solidFill>
                <a:latin typeface="Courier New" panose="02070309020205020404" pitchFamily="49" charset="0"/>
              </a:rPr>
              <a:t>0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en-US" dirty="0" smtClean="0">
                <a:solidFill>
                  <a:srgbClr val="8000FF"/>
                </a:solidFill>
                <a:latin typeface="Courier New" panose="02070309020205020404" pitchFamily="49" charset="0"/>
              </a:rPr>
              <a:t>  </a:t>
            </a:r>
            <a:r>
              <a:rPr lang="en-US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int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bar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FF8000"/>
                </a:solidFill>
                <a:latin typeface="Courier New" panose="02070309020205020404" pitchFamily="49" charset="0"/>
              </a:rPr>
              <a:t>0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en-US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endParaRPr lang="en-US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dirty="0" smtClean="0">
                <a:solidFill>
                  <a:srgbClr val="8000FF"/>
                </a:solidFill>
                <a:latin typeface="Courier New" panose="02070309020205020404" pitchFamily="49" charset="0"/>
              </a:rPr>
              <a:t>void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method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en-US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foo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+=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FF8000"/>
                </a:solidFill>
                <a:latin typeface="Courier New" panose="02070309020205020404" pitchFamily="49" charset="0"/>
              </a:rPr>
              <a:t>1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en-US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bar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+=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FF8000"/>
                </a:solidFill>
                <a:latin typeface="Courier New" panose="02070309020205020404" pitchFamily="49" charset="0"/>
              </a:rPr>
              <a:t>1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endParaRPr lang="en-US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foo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+=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FF8000"/>
                </a:solidFill>
                <a:latin typeface="Courier New" panose="02070309020205020404" pitchFamily="49" charset="0"/>
              </a:rPr>
              <a:t>2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en-US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endParaRPr lang="en-US" dirty="0">
              <a:effectLst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4149080"/>
            <a:ext cx="1224136" cy="1224136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579139" y="4576482"/>
            <a:ext cx="13601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foo 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FF8000"/>
                </a:solidFill>
                <a:latin typeface="Courier New" panose="02070309020205020404" pitchFamily="49" charset="0"/>
              </a:rPr>
              <a:t>0</a:t>
            </a:r>
            <a:endParaRPr lang="en-US" dirty="0">
              <a:effectLst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300" y="1494964"/>
            <a:ext cx="1296144" cy="1296144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5508104" y="1489430"/>
            <a:ext cx="1440160" cy="6480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ctangle 12"/>
          <p:cNvSpPr/>
          <p:nvPr/>
        </p:nvSpPr>
        <p:spPr>
          <a:xfrm>
            <a:off x="5544819" y="1635292"/>
            <a:ext cx="13601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foo 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FF8000"/>
                </a:solidFill>
                <a:latin typeface="Courier New" panose="02070309020205020404" pitchFamily="49" charset="0"/>
              </a:rPr>
              <a:t>0</a:t>
            </a:r>
            <a:endParaRPr lang="en-US" dirty="0">
              <a:effectLst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508104" y="2137502"/>
            <a:ext cx="1440160" cy="6480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7" name="Rectangle 16"/>
          <p:cNvSpPr/>
          <p:nvPr/>
        </p:nvSpPr>
        <p:spPr>
          <a:xfrm>
            <a:off x="5579139" y="2262285"/>
            <a:ext cx="13601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b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ar 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FF8000"/>
                </a:solidFill>
                <a:latin typeface="Courier New" panose="02070309020205020404" pitchFamily="49" charset="0"/>
              </a:rPr>
              <a:t>0</a:t>
            </a:r>
            <a:endParaRPr lang="en-US" dirty="0">
              <a:effectLst/>
            </a:endParaRPr>
          </a:p>
        </p:txBody>
      </p:sp>
      <p:sp>
        <p:nvSpPr>
          <p:cNvPr id="18" name="U-Turn Arrow 17"/>
          <p:cNvSpPr/>
          <p:nvPr/>
        </p:nvSpPr>
        <p:spPr>
          <a:xfrm rot="5400000" flipV="1">
            <a:off x="3417549" y="3071283"/>
            <a:ext cx="3172998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475554" y="1095539"/>
            <a:ext cx="1498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main</a:t>
            </a:r>
            <a:r>
              <a:rPr lang="de-DE" dirty="0" smtClean="0"/>
              <a:t> </a:t>
            </a:r>
            <a:r>
              <a:rPr lang="de-DE" dirty="0" err="1" smtClean="0"/>
              <a:t>memory</a:t>
            </a:r>
            <a:endParaRPr lang="nb-NO" dirty="0"/>
          </a:p>
        </p:txBody>
      </p:sp>
      <p:sp>
        <p:nvSpPr>
          <p:cNvPr id="20" name="TextBox 19"/>
          <p:cNvSpPr txBox="1"/>
          <p:nvPr/>
        </p:nvSpPr>
        <p:spPr>
          <a:xfrm>
            <a:off x="5372702" y="4034624"/>
            <a:ext cx="1693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/>
              <a:t>p</a:t>
            </a:r>
            <a:r>
              <a:rPr lang="de-DE" dirty="0" err="1" smtClean="0"/>
              <a:t>rocessor</a:t>
            </a:r>
            <a:r>
              <a:rPr lang="de-DE" dirty="0" smtClean="0"/>
              <a:t> </a:t>
            </a:r>
            <a:r>
              <a:rPr lang="de-DE" dirty="0" err="1" smtClean="0"/>
              <a:t>cache</a:t>
            </a:r>
            <a:endParaRPr lang="nb-NO" dirty="0"/>
          </a:p>
        </p:txBody>
      </p:sp>
      <p:sp>
        <p:nvSpPr>
          <p:cNvPr id="21" name="Rectangle 20"/>
          <p:cNvSpPr/>
          <p:nvPr/>
        </p:nvSpPr>
        <p:spPr>
          <a:xfrm>
            <a:off x="-684584" y="2944620"/>
            <a:ext cx="10323360" cy="29162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2" name="Rectangle 21"/>
          <p:cNvSpPr/>
          <p:nvPr/>
        </p:nvSpPr>
        <p:spPr>
          <a:xfrm>
            <a:off x="-684584" y="3236248"/>
            <a:ext cx="10323360" cy="29162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3" name="Rectangle 22"/>
          <p:cNvSpPr/>
          <p:nvPr/>
        </p:nvSpPr>
        <p:spPr>
          <a:xfrm>
            <a:off x="-666037" y="3775229"/>
            <a:ext cx="10323360" cy="29162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5" name="Rectangle 24"/>
          <p:cNvSpPr/>
          <p:nvPr/>
        </p:nvSpPr>
        <p:spPr>
          <a:xfrm>
            <a:off x="5507558" y="4429992"/>
            <a:ext cx="1440706" cy="6480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7" name="U-Turn Arrow 26"/>
          <p:cNvSpPr/>
          <p:nvPr/>
        </p:nvSpPr>
        <p:spPr>
          <a:xfrm rot="16200000">
            <a:off x="3421165" y="2967741"/>
            <a:ext cx="3172998" cy="584448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544819" y="1632537"/>
            <a:ext cx="13601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foo 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FF8000"/>
                </a:solidFill>
                <a:latin typeface="Courier New" panose="02070309020205020404" pitchFamily="49" charset="0"/>
              </a:rPr>
              <a:t>1</a:t>
            </a:r>
            <a:endParaRPr lang="en-US" dirty="0">
              <a:effectLst/>
            </a:endParaRPr>
          </a:p>
        </p:txBody>
      </p:sp>
      <p:sp>
        <p:nvSpPr>
          <p:cNvPr id="31" name="U-Turn Arrow 30"/>
          <p:cNvSpPr/>
          <p:nvPr/>
        </p:nvSpPr>
        <p:spPr>
          <a:xfrm rot="5400000" flipV="1">
            <a:off x="3732561" y="3405592"/>
            <a:ext cx="2516201" cy="546792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582928" y="4583602"/>
            <a:ext cx="13601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b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ar 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FF8000"/>
                </a:solidFill>
                <a:latin typeface="Courier New" panose="02070309020205020404" pitchFamily="49" charset="0"/>
              </a:rPr>
              <a:t>0</a:t>
            </a:r>
            <a:endParaRPr lang="en-US" dirty="0">
              <a:effectLst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580112" y="4576482"/>
            <a:ext cx="13601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b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ar 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FF8000"/>
                </a:solidFill>
                <a:latin typeface="Courier New" panose="02070309020205020404" pitchFamily="49" charset="0"/>
              </a:rPr>
              <a:t>1</a:t>
            </a:r>
            <a:endParaRPr lang="en-US" dirty="0">
              <a:effectLst/>
            </a:endParaRPr>
          </a:p>
        </p:txBody>
      </p:sp>
      <p:sp>
        <p:nvSpPr>
          <p:cNvPr id="35" name="U-Turn Arrow 34"/>
          <p:cNvSpPr/>
          <p:nvPr/>
        </p:nvSpPr>
        <p:spPr>
          <a:xfrm rot="16200000">
            <a:off x="3758070" y="3295115"/>
            <a:ext cx="2516201" cy="586497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579139" y="2260319"/>
            <a:ext cx="13601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b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ar 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FF8000"/>
                </a:solidFill>
                <a:latin typeface="Courier New" panose="02070309020205020404" pitchFamily="49" charset="0"/>
              </a:rPr>
              <a:t>1</a:t>
            </a:r>
            <a:endParaRPr lang="en-US" dirty="0">
              <a:effectLst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580112" y="4581128"/>
            <a:ext cx="13601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f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oo 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FF8000"/>
                </a:solidFill>
                <a:latin typeface="Courier New" panose="02070309020205020404" pitchFamily="49" charset="0"/>
              </a:rPr>
              <a:t>3</a:t>
            </a:r>
            <a:endParaRPr lang="en-US" dirty="0">
              <a:effectLst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547835" y="1642412"/>
            <a:ext cx="13601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foo 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FF8000"/>
                </a:solidFill>
                <a:latin typeface="Courier New" panose="02070309020205020404" pitchFamily="49" charset="0"/>
              </a:rPr>
              <a:t>3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09177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8" grpId="2" animBg="1"/>
      <p:bldP spid="8" grpId="3" animBg="1"/>
      <p:bldP spid="8" grpId="4" animBg="1"/>
      <p:bldP spid="8" grpId="5" animBg="1"/>
      <p:bldP spid="26" grpId="0"/>
      <p:bldP spid="26" grpId="1"/>
      <p:bldP spid="26" grpId="2"/>
      <p:bldP spid="26" grpId="3"/>
      <p:bldP spid="10" grpId="0"/>
      <p:bldP spid="10" grpId="1"/>
      <p:bldP spid="12" grpId="0" animBg="1"/>
      <p:bldP spid="13" grpId="0"/>
      <p:bldP spid="13" grpId="1"/>
      <p:bldP spid="16" grpId="0" animBg="1"/>
      <p:bldP spid="17" grpId="0"/>
      <p:bldP spid="17" grpId="1"/>
      <p:bldP spid="18" grpId="0" animBg="1"/>
      <p:bldP spid="18" grpId="1" animBg="1"/>
      <p:bldP spid="18" grpId="2" animBg="1"/>
      <p:bldP spid="18" grpId="3" animBg="1"/>
      <p:bldP spid="19" grpId="0"/>
      <p:bldP spid="20" grpId="0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5" grpId="0" animBg="1"/>
      <p:bldP spid="27" grpId="0" animBg="1"/>
      <p:bldP spid="27" grpId="1" animBg="1"/>
      <p:bldP spid="27" grpId="2" animBg="1"/>
      <p:bldP spid="30" grpId="0"/>
      <p:bldP spid="30" grpId="1"/>
      <p:bldP spid="31" grpId="0" animBg="1"/>
      <p:bldP spid="31" grpId="1" animBg="1"/>
      <p:bldP spid="33" grpId="0"/>
      <p:bldP spid="33" grpId="1"/>
      <p:bldP spid="34" grpId="0"/>
      <p:bldP spid="34" grpId="2"/>
      <p:bldP spid="35" grpId="0" animBg="1"/>
      <p:bldP spid="35" grpId="1" animBg="1"/>
      <p:bldP spid="36" grpId="0"/>
      <p:bldP spid="37" grpId="0"/>
      <p:bldP spid="3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76672"/>
            <a:ext cx="3252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Memory model implementation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467544" y="3573016"/>
            <a:ext cx="61125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 err="1">
                <a:solidFill>
                  <a:srgbClr val="8000FF"/>
                </a:solidFill>
                <a:latin typeface="Courier New" panose="02070309020205020404" pitchFamily="49" charset="0"/>
              </a:rPr>
              <a:t>synchronized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</a:t>
            </a:r>
            <a:r>
              <a:rPr lang="nb-NO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new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Object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())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>
                <a:solidFill>
                  <a:srgbClr val="008000"/>
                </a:solidFill>
                <a:latin typeface="Courier New" panose="02070309020205020404" pitchFamily="49" charset="0"/>
              </a:rPr>
              <a:t>/* </a:t>
            </a:r>
            <a:r>
              <a:rPr lang="nb-NO" dirty="0" err="1">
                <a:solidFill>
                  <a:srgbClr val="008000"/>
                </a:solidFill>
                <a:latin typeface="Courier New" panose="02070309020205020404" pitchFamily="49" charset="0"/>
              </a:rPr>
              <a:t>empty</a:t>
            </a:r>
            <a:r>
              <a:rPr lang="nb-NO" dirty="0">
                <a:solidFill>
                  <a:srgbClr val="008000"/>
                </a:solidFill>
                <a:latin typeface="Courier New" panose="02070309020205020404" pitchFamily="49" charset="0"/>
              </a:rPr>
              <a:t> */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endParaRPr lang="nb-NO" dirty="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0372" y="1132403"/>
            <a:ext cx="784875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Java virtual machine typically implements </a:t>
            </a:r>
            <a:r>
              <a:rPr lang="en-US" b="1" dirty="0" smtClean="0"/>
              <a:t>a stricter form </a:t>
            </a:r>
            <a:r>
              <a:rPr lang="en-US" dirty="0" smtClean="0"/>
              <a:t>of the Java memory </a:t>
            </a:r>
          </a:p>
          <a:p>
            <a:r>
              <a:rPr lang="en-US" dirty="0"/>
              <a:t>m</a:t>
            </a:r>
            <a:r>
              <a:rPr lang="en-US" dirty="0" smtClean="0"/>
              <a:t>odel for pragmatic reasons.</a:t>
            </a:r>
          </a:p>
          <a:p>
            <a:endParaRPr lang="en-US" dirty="0"/>
          </a:p>
          <a:p>
            <a:r>
              <a:rPr lang="en-US" dirty="0" smtClean="0"/>
              <a:t>For example, the </a:t>
            </a:r>
            <a:r>
              <a:rPr lang="en-US" dirty="0" err="1" smtClean="0"/>
              <a:t>HotSpot</a:t>
            </a:r>
            <a:r>
              <a:rPr lang="en-US" dirty="0" smtClean="0"/>
              <a:t> virtual machine issues </a:t>
            </a:r>
            <a:r>
              <a:rPr lang="en-US" b="1" dirty="0" smtClean="0"/>
              <a:t>memory barriers </a:t>
            </a:r>
            <a:r>
              <a:rPr lang="en-US" dirty="0" smtClean="0"/>
              <a:t>after </a:t>
            </a:r>
          </a:p>
          <a:p>
            <a:r>
              <a:rPr lang="en-US" dirty="0" smtClean="0"/>
              <a:t>synchronization points. These barriers forbid certain types of memory reordering</a:t>
            </a:r>
          </a:p>
          <a:p>
            <a:r>
              <a:rPr lang="en-US" dirty="0" smtClean="0"/>
              <a:t>(load-load, load-store, store-load, store-store).</a:t>
            </a:r>
          </a:p>
          <a:p>
            <a:endParaRPr lang="en-US" dirty="0"/>
          </a:p>
          <a:p>
            <a:r>
              <a:rPr lang="en-US" dirty="0" smtClean="0"/>
              <a:t>Relying on such </a:t>
            </a:r>
            <a:r>
              <a:rPr lang="en-US" dirty="0"/>
              <a:t>implementation details </a:t>
            </a:r>
            <a:r>
              <a:rPr lang="en-US" dirty="0" smtClean="0"/>
              <a:t>jeopardizes </a:t>
            </a:r>
            <a:r>
              <a:rPr lang="en-US" b="1" dirty="0" smtClean="0"/>
              <a:t>cross-platform compatibility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66998" y="4149080"/>
            <a:ext cx="620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Always code against the specification, not the implementation!</a:t>
            </a:r>
            <a:endParaRPr lang="en-US" b="1" dirty="0"/>
          </a:p>
        </p:txBody>
      </p:sp>
      <p:cxnSp>
        <p:nvCxnSpPr>
          <p:cNvPr id="11" name="Straight Connector 10"/>
          <p:cNvCxnSpPr>
            <a:stCxn id="7" idx="1"/>
            <a:endCxn id="7" idx="3"/>
          </p:cNvCxnSpPr>
          <p:nvPr/>
        </p:nvCxnSpPr>
        <p:spPr>
          <a:xfrm>
            <a:off x="467544" y="3757682"/>
            <a:ext cx="611257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6501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76672"/>
            <a:ext cx="50058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Memory model validation: </a:t>
            </a:r>
            <a:r>
              <a:rPr lang="en-US" b="1" dirty="0"/>
              <a:t>the </a:t>
            </a:r>
            <a:r>
              <a:rPr lang="en-US" b="1" dirty="0" smtClean="0"/>
              <a:t>academic approach</a:t>
            </a:r>
            <a:endParaRPr lang="en-US" b="1" dirty="0"/>
          </a:p>
        </p:txBody>
      </p:sp>
      <p:sp>
        <p:nvSpPr>
          <p:cNvPr id="3" name="Oval 2"/>
          <p:cNvSpPr/>
          <p:nvPr/>
        </p:nvSpPr>
        <p:spPr>
          <a:xfrm>
            <a:off x="2267744" y="1375902"/>
            <a:ext cx="4680520" cy="446449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4" name="TextBox 3"/>
          <p:cNvSpPr txBox="1"/>
          <p:nvPr/>
        </p:nvSpPr>
        <p:spPr>
          <a:xfrm>
            <a:off x="5839286" y="1052736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err="1"/>
              <a:t>s</a:t>
            </a:r>
            <a:r>
              <a:rPr lang="nb-NO" dirty="0" err="1" smtClean="0"/>
              <a:t>et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all </a:t>
            </a:r>
            <a:r>
              <a:rPr lang="nb-NO" dirty="0" err="1" smtClean="0"/>
              <a:t>possible</a:t>
            </a:r>
            <a:r>
              <a:rPr lang="nb-NO" dirty="0" smtClean="0"/>
              <a:t> </a:t>
            </a:r>
            <a:r>
              <a:rPr lang="nb-NO" dirty="0" err="1" smtClean="0"/>
              <a:t>field</a:t>
            </a:r>
            <a:r>
              <a:rPr lang="nb-NO" dirty="0" smtClean="0"/>
              <a:t> </a:t>
            </a:r>
            <a:r>
              <a:rPr lang="nb-NO" dirty="0" err="1" smtClean="0"/>
              <a:t>values</a:t>
            </a:r>
            <a:endParaRPr lang="nb-NO" dirty="0"/>
          </a:p>
        </p:txBody>
      </p:sp>
      <p:sp>
        <p:nvSpPr>
          <p:cNvPr id="5" name="Oval 4"/>
          <p:cNvSpPr/>
          <p:nvPr/>
        </p:nvSpPr>
        <p:spPr>
          <a:xfrm>
            <a:off x="2843808" y="1602322"/>
            <a:ext cx="2304256" cy="2232248"/>
          </a:xfrm>
          <a:prstGeom prst="ellipse">
            <a:avLst/>
          </a:prstGeom>
          <a:solidFill>
            <a:schemeClr val="accent1">
              <a:alpha val="5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p</a:t>
            </a:r>
            <a:r>
              <a:rPr lang="nb-NO" dirty="0" smtClean="0"/>
              <a:t>rogram</a:t>
            </a:r>
          </a:p>
          <a:p>
            <a:pPr algn="ctr"/>
            <a:r>
              <a:rPr lang="nb-NO" dirty="0" smtClean="0"/>
              <a:t>order</a:t>
            </a:r>
            <a:endParaRPr lang="nb-NO" dirty="0"/>
          </a:p>
        </p:txBody>
      </p:sp>
      <p:sp>
        <p:nvSpPr>
          <p:cNvPr id="6" name="Oval 5"/>
          <p:cNvSpPr/>
          <p:nvPr/>
        </p:nvSpPr>
        <p:spPr>
          <a:xfrm>
            <a:off x="4273651" y="1848408"/>
            <a:ext cx="2367098" cy="2232248"/>
          </a:xfrm>
          <a:prstGeom prst="ellipse">
            <a:avLst/>
          </a:prstGeom>
          <a:solidFill>
            <a:srgbClr val="00B050">
              <a:alpha val="5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err="1"/>
              <a:t>s</a:t>
            </a:r>
            <a:r>
              <a:rPr lang="nb-NO" dirty="0" err="1" smtClean="0"/>
              <a:t>ynchronization</a:t>
            </a:r>
            <a:r>
              <a:rPr lang="nb-NO" dirty="0" smtClean="0"/>
              <a:t> order</a:t>
            </a:r>
            <a:endParaRPr lang="nb-NO" dirty="0"/>
          </a:p>
        </p:txBody>
      </p:sp>
      <p:sp>
        <p:nvSpPr>
          <p:cNvPr id="7" name="Oval 6"/>
          <p:cNvSpPr/>
          <p:nvPr/>
        </p:nvSpPr>
        <p:spPr>
          <a:xfrm>
            <a:off x="2514038" y="3163298"/>
            <a:ext cx="2367098" cy="2232248"/>
          </a:xfrm>
          <a:prstGeom prst="ellipse">
            <a:avLst/>
          </a:prstGeom>
          <a:solidFill>
            <a:schemeClr val="bg2">
              <a:lumMod val="50000"/>
              <a:alpha val="5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err="1" smtClean="0"/>
              <a:t>happens-before</a:t>
            </a:r>
            <a:r>
              <a:rPr lang="nb-NO" dirty="0" smtClean="0"/>
              <a:t> order</a:t>
            </a:r>
            <a:endParaRPr lang="nb-NO" dirty="0"/>
          </a:p>
        </p:txBody>
      </p:sp>
      <p:sp>
        <p:nvSpPr>
          <p:cNvPr id="8" name="Oval 7"/>
          <p:cNvSpPr/>
          <p:nvPr/>
        </p:nvSpPr>
        <p:spPr>
          <a:xfrm>
            <a:off x="4044750" y="3338205"/>
            <a:ext cx="2261026" cy="1977073"/>
          </a:xfrm>
          <a:prstGeom prst="ellipse">
            <a:avLst/>
          </a:prstGeom>
          <a:solidFill>
            <a:srgbClr val="C00000">
              <a:alpha val="5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err="1" smtClean="0"/>
              <a:t>commitable</a:t>
            </a:r>
            <a:endParaRPr lang="nb-NO" dirty="0"/>
          </a:p>
        </p:txBody>
      </p:sp>
      <p:sp>
        <p:nvSpPr>
          <p:cNvPr id="9" name="TextBox 8"/>
          <p:cNvSpPr txBox="1"/>
          <p:nvPr/>
        </p:nvSpPr>
        <p:spPr>
          <a:xfrm>
            <a:off x="467544" y="6015305"/>
            <a:ext cx="70805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The transitive closure of all orders determines the set of legal outcomes.</a:t>
            </a:r>
          </a:p>
          <a:p>
            <a:r>
              <a:rPr lang="en-US" i="1" dirty="0" smtClean="0"/>
              <a:t>Theory deep dive: "Java Memory Model Pragmatics" by </a:t>
            </a:r>
            <a:r>
              <a:rPr lang="nb-NO" i="1" dirty="0" err="1" smtClean="0"/>
              <a:t>Aleksey</a:t>
            </a:r>
            <a:r>
              <a:rPr lang="nb-NO" i="1" dirty="0" smtClean="0"/>
              <a:t> </a:t>
            </a:r>
            <a:r>
              <a:rPr lang="nb-NO" i="1" dirty="0" err="1"/>
              <a:t>Shipil</a:t>
            </a:r>
            <a:r>
              <a:rPr lang="az-Cyrl-AZ" i="1" dirty="0"/>
              <a:t>ё</a:t>
            </a:r>
            <a:r>
              <a:rPr lang="nb-NO" i="1" dirty="0"/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2753201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780337" y="3223747"/>
            <a:ext cx="10323360" cy="29162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ctangle 6"/>
          <p:cNvSpPr/>
          <p:nvPr/>
        </p:nvSpPr>
        <p:spPr>
          <a:xfrm>
            <a:off x="-799387" y="4865564"/>
            <a:ext cx="10323360" cy="29162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" name="TextBox 1"/>
          <p:cNvSpPr txBox="1"/>
          <p:nvPr/>
        </p:nvSpPr>
        <p:spPr>
          <a:xfrm>
            <a:off x="467544" y="476672"/>
            <a:ext cx="5059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Memory model validation: the pragmatic approach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467544" y="1269915"/>
            <a:ext cx="460851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 smtClean="0">
                <a:solidFill>
                  <a:schemeClr val="accent1"/>
                </a:solidFill>
                <a:latin typeface="Courier New"/>
              </a:rPr>
              <a:t>@</a:t>
            </a:r>
            <a:r>
              <a:rPr lang="nb-NO" dirty="0" err="1" smtClean="0">
                <a:solidFill>
                  <a:schemeClr val="accent1"/>
                </a:solidFill>
                <a:latin typeface="Courier New"/>
              </a:rPr>
              <a:t>JCStressTest</a:t>
            </a:r>
            <a:endParaRPr lang="nb-NO" dirty="0" smtClean="0">
              <a:solidFill>
                <a:srgbClr val="8000FF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chemeClr val="accent1"/>
                </a:solidFill>
                <a:latin typeface="Courier New"/>
              </a:rPr>
              <a:t>@State</a:t>
            </a:r>
          </a:p>
          <a:p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class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DataRaceTest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rgbClr val="8000FF"/>
                </a:solidFill>
                <a:latin typeface="Courier New" panose="02070309020205020404" pitchFamily="49" charset="0"/>
              </a:rPr>
              <a:t>  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boolean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ready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FF"/>
                </a:solidFill>
                <a:latin typeface="Courier New" panose="02070309020205020404" pitchFamily="49" charset="0"/>
              </a:rPr>
              <a:t>false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endParaRPr lang="nb-NO" dirty="0" smtClean="0">
              <a:solidFill>
                <a:srgbClr val="8000FF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rgbClr val="8000FF"/>
                </a:solidFill>
                <a:latin typeface="Courier New" panose="02070309020205020404" pitchFamily="49" charset="0"/>
              </a:rPr>
              <a:t>  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int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answer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FF8000"/>
                </a:solidFill>
                <a:latin typeface="Courier New" panose="02070309020205020404" pitchFamily="49" charset="0"/>
              </a:rPr>
              <a:t>0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endParaRPr lang="nb-NO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>
                <a:solidFill>
                  <a:schemeClr val="accent1"/>
                </a:solidFill>
                <a:latin typeface="Courier New"/>
              </a:rPr>
              <a:t>  @</a:t>
            </a:r>
            <a:r>
              <a:rPr lang="nb-NO" dirty="0" err="1" smtClean="0">
                <a:solidFill>
                  <a:schemeClr val="accent1"/>
                </a:solidFill>
                <a:latin typeface="Courier New"/>
              </a:rPr>
              <a:t>Actor</a:t>
            </a:r>
            <a:endParaRPr lang="nb-NO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void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thread1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(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IntResult1 r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)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nb-NO" b="1" dirty="0" err="1" smtClean="0">
                <a:solidFill>
                  <a:srgbClr val="0000FF"/>
                </a:solidFill>
                <a:latin typeface="Courier New" panose="02070309020205020404" pitchFamily="49" charset="0"/>
              </a:rPr>
              <a:t>while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(!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ready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);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r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.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r1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=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answer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chemeClr val="accent1"/>
                </a:solidFill>
                <a:latin typeface="Courier New"/>
              </a:rPr>
              <a:t>  @</a:t>
            </a:r>
            <a:r>
              <a:rPr lang="nb-NO" dirty="0" err="1" smtClean="0">
                <a:solidFill>
                  <a:schemeClr val="accent1"/>
                </a:solidFill>
                <a:latin typeface="Courier New"/>
              </a:rPr>
              <a:t>Actor</a:t>
            </a:r>
            <a:endParaRPr lang="nb-NO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void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thread2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answer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>
                <a:solidFill>
                  <a:srgbClr val="FF8000"/>
                </a:solidFill>
                <a:latin typeface="Courier New" panose="02070309020205020404" pitchFamily="49" charset="0"/>
              </a:rPr>
              <a:t>42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ready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FF"/>
                </a:solidFill>
                <a:latin typeface="Courier New" panose="02070309020205020404" pitchFamily="49" charset="0"/>
              </a:rPr>
              <a:t>true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endParaRPr lang="nb-NO" dirty="0">
              <a:effectLst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76056" y="1295230"/>
            <a:ext cx="375173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err="1" smtClean="0"/>
              <a:t>Important</a:t>
            </a:r>
            <a:r>
              <a:rPr lang="de-DE" b="1" dirty="0" smtClean="0"/>
              <a:t> </a:t>
            </a:r>
            <a:r>
              <a:rPr lang="de-DE" b="1" dirty="0" err="1" smtClean="0"/>
              <a:t>limitations</a:t>
            </a:r>
            <a:r>
              <a:rPr lang="de-DE" b="1" dirty="0" smtClean="0"/>
              <a:t>:</a:t>
            </a:r>
          </a:p>
          <a:p>
            <a:pPr marL="342900" indent="-342900">
              <a:buAutoNum type="arabicPeriod"/>
            </a:pPr>
            <a:r>
              <a:rPr lang="de-DE" dirty="0" smtClean="0"/>
              <a:t>Not a </a:t>
            </a:r>
            <a:r>
              <a:rPr lang="de-DE" dirty="0" err="1" smtClean="0"/>
              <a:t>unit</a:t>
            </a:r>
            <a:r>
              <a:rPr lang="de-DE" dirty="0" smtClean="0"/>
              <a:t> </a:t>
            </a:r>
            <a:r>
              <a:rPr lang="de-DE" dirty="0" err="1" smtClean="0"/>
              <a:t>test</a:t>
            </a:r>
            <a:r>
              <a:rPr lang="de-DE" dirty="0" smtClean="0"/>
              <a:t>. The </a:t>
            </a:r>
            <a:r>
              <a:rPr lang="de-DE" dirty="0" err="1" smtClean="0"/>
              <a:t>outcome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nb-NO" dirty="0" smtClean="0"/>
              <a:t/>
            </a:r>
            <a:br>
              <a:rPr lang="nb-NO" dirty="0" smtClean="0"/>
            </a:br>
            <a:r>
              <a:rPr lang="nb-NO" b="1" dirty="0" smtClean="0"/>
              <a:t>non-</a:t>
            </a:r>
            <a:r>
              <a:rPr lang="nb-NO" b="1" dirty="0" err="1" smtClean="0"/>
              <a:t>deterministic</a:t>
            </a:r>
            <a:r>
              <a:rPr lang="nb-NO" dirty="0" smtClean="0"/>
              <a:t>.</a:t>
            </a:r>
          </a:p>
          <a:p>
            <a:pPr marL="342900" indent="-342900">
              <a:buAutoNum type="arabicPeriod"/>
            </a:pPr>
            <a:r>
              <a:rPr lang="de-DE" dirty="0" err="1" smtClean="0"/>
              <a:t>Does</a:t>
            </a:r>
            <a:r>
              <a:rPr lang="de-DE" dirty="0" smtClean="0"/>
              <a:t> not </a:t>
            </a:r>
            <a:r>
              <a:rPr lang="de-DE" dirty="0" err="1" smtClean="0"/>
              <a:t>prove</a:t>
            </a:r>
            <a:r>
              <a:rPr lang="de-DE" dirty="0" smtClean="0"/>
              <a:t> </a:t>
            </a:r>
            <a:r>
              <a:rPr lang="de-DE" dirty="0" err="1" smtClean="0"/>
              <a:t>correctness</a:t>
            </a:r>
            <a:r>
              <a:rPr lang="de-DE" dirty="0" smtClean="0"/>
              <a:t>, </a:t>
            </a:r>
            <a:r>
              <a:rPr lang="de-DE" b="1" dirty="0" err="1" smtClean="0"/>
              <a:t>might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discover</a:t>
            </a:r>
            <a:r>
              <a:rPr lang="de-DE" dirty="0" smtClean="0"/>
              <a:t> </a:t>
            </a:r>
            <a:r>
              <a:rPr lang="de-DE" dirty="0" err="1" smtClean="0"/>
              <a:t>incorrectness</a:t>
            </a:r>
            <a:r>
              <a:rPr lang="de-DE" dirty="0" smtClean="0"/>
              <a:t>.</a:t>
            </a:r>
            <a:endParaRPr lang="nb-NO" dirty="0" smtClean="0"/>
          </a:p>
          <a:p>
            <a:pPr marL="342900" indent="-342900">
              <a:buAutoNum type="arabicPeriod"/>
            </a:pPr>
            <a:r>
              <a:rPr lang="de-DE" dirty="0" err="1" smtClean="0"/>
              <a:t>Result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b="1" dirty="0" smtClean="0"/>
              <a:t>hardware-</a:t>
            </a:r>
            <a:r>
              <a:rPr lang="de-DE" b="1" dirty="0" err="1" smtClean="0"/>
              <a:t>dependent</a:t>
            </a:r>
            <a:r>
              <a:rPr lang="de-DE" dirty="0" smtClean="0"/>
              <a:t>.</a:t>
            </a:r>
            <a:endParaRPr lang="nb-NO" dirty="0" smtClean="0"/>
          </a:p>
          <a:p>
            <a:pPr marL="342900" indent="-342900">
              <a:buAutoNum type="arabicPeriod"/>
            </a:pPr>
            <a:endParaRPr lang="de-DE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5148064" y="3573016"/>
            <a:ext cx="372031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Other tools:</a:t>
            </a:r>
            <a:br>
              <a:rPr lang="en-US" b="1" dirty="0" smtClean="0"/>
            </a:br>
            <a:r>
              <a:rPr lang="en-US" dirty="0"/>
              <a:t>C</a:t>
            </a:r>
            <a:r>
              <a:rPr lang="en-US" dirty="0" smtClean="0"/>
              <a:t>oncurrency unit-testing frameworks </a:t>
            </a:r>
          </a:p>
          <a:p>
            <a:r>
              <a:rPr lang="en-US" dirty="0" smtClean="0"/>
              <a:t>such as </a:t>
            </a:r>
            <a:r>
              <a:rPr lang="en-US" i="1" dirty="0" smtClean="0"/>
              <a:t>thread-weaver</a:t>
            </a:r>
            <a:r>
              <a:rPr lang="en-US" dirty="0" smtClean="0"/>
              <a:t> offer the</a:t>
            </a:r>
          </a:p>
          <a:p>
            <a:r>
              <a:rPr lang="en-US" dirty="0"/>
              <a:t>i</a:t>
            </a:r>
            <a:r>
              <a:rPr lang="en-US" dirty="0" smtClean="0"/>
              <a:t>ntroduction of an explicit execution</a:t>
            </a:r>
          </a:p>
          <a:p>
            <a:r>
              <a:rPr lang="en-US" dirty="0"/>
              <a:t>o</a:t>
            </a:r>
            <a:r>
              <a:rPr lang="en-US" dirty="0" smtClean="0"/>
              <a:t>rder for concurrent code. This is</a:t>
            </a:r>
          </a:p>
          <a:p>
            <a:r>
              <a:rPr lang="en-US" dirty="0"/>
              <a:t>a</a:t>
            </a:r>
            <a:r>
              <a:rPr lang="en-US" dirty="0" smtClean="0"/>
              <a:t>chieved by instrumenting a class’s</a:t>
            </a:r>
          </a:p>
          <a:p>
            <a:r>
              <a:rPr lang="en-US" dirty="0"/>
              <a:t>c</a:t>
            </a:r>
            <a:r>
              <a:rPr lang="en-US" dirty="0" smtClean="0"/>
              <a:t>ode to include explicit break points</a:t>
            </a:r>
          </a:p>
          <a:p>
            <a:r>
              <a:rPr lang="en-US" dirty="0"/>
              <a:t>w</a:t>
            </a:r>
            <a:r>
              <a:rPr lang="en-US" dirty="0" smtClean="0"/>
              <a:t>hich cause synchronization. These</a:t>
            </a:r>
          </a:p>
          <a:p>
            <a:r>
              <a:rPr lang="en-US" dirty="0"/>
              <a:t>t</a:t>
            </a:r>
            <a:r>
              <a:rPr lang="en-US" dirty="0" smtClean="0"/>
              <a:t>ools cannot help with the discovery</a:t>
            </a:r>
          </a:p>
          <a:p>
            <a:r>
              <a:rPr lang="en-US" dirty="0" smtClean="0"/>
              <a:t>of synchronization errors.</a:t>
            </a:r>
          </a:p>
        </p:txBody>
      </p:sp>
    </p:spTree>
    <p:extLst>
      <p:ext uri="{BB962C8B-B14F-4D97-AF65-F5344CB8AC3E}">
        <p14:creationId xmlns:p14="http://schemas.microsoft.com/office/powerpoint/2010/main" val="973036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4" grpId="0"/>
      <p:bldP spid="5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76672"/>
            <a:ext cx="2957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 look into the future: JMM9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1147966"/>
            <a:ext cx="7671203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 the classic Java memory model, order restrictions of volatile fields were </a:t>
            </a:r>
            <a:r>
              <a:rPr lang="en-US" b="1" dirty="0" smtClean="0"/>
              <a:t>only </a:t>
            </a:r>
          </a:p>
          <a:p>
            <a:r>
              <a:rPr lang="en-US" b="1" dirty="0" smtClean="0"/>
              <a:t>required for the volatile fields </a:t>
            </a:r>
            <a:r>
              <a:rPr lang="en-US" dirty="0" smtClean="0"/>
              <a:t>but not for surrounding reads and writes. As a </a:t>
            </a:r>
          </a:p>
          <a:p>
            <a:r>
              <a:rPr lang="en-US" dirty="0" smtClean="0"/>
              <a:t>result, the double-checked locking idiom was for example dysfunctional.</a:t>
            </a:r>
          </a:p>
          <a:p>
            <a:endParaRPr lang="en-US" dirty="0" smtClean="0"/>
          </a:p>
          <a:p>
            <a:r>
              <a:rPr lang="en-US" dirty="0" smtClean="0"/>
              <a:t>With </a:t>
            </a:r>
            <a:r>
              <a:rPr lang="en-US" dirty="0"/>
              <a:t>the </a:t>
            </a:r>
            <a:r>
              <a:rPr lang="en-US" b="1" dirty="0"/>
              <a:t>JSR-133</a:t>
            </a:r>
            <a:r>
              <a:rPr lang="en-US" dirty="0"/>
              <a:t> which was implemented for Java 5, today’s Java memory </a:t>
            </a:r>
          </a:p>
          <a:p>
            <a:r>
              <a:rPr lang="en-US" dirty="0"/>
              <a:t>model was published with additional restrictions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Due to the additional experience with the revised Java memory model and the</a:t>
            </a:r>
          </a:p>
          <a:p>
            <a:r>
              <a:rPr lang="en-US" dirty="0"/>
              <a:t>e</a:t>
            </a:r>
            <a:r>
              <a:rPr lang="en-US" dirty="0" smtClean="0"/>
              <a:t>volution of hardware towards 64-bit architectures, another revision of the Java</a:t>
            </a:r>
          </a:p>
          <a:p>
            <a:r>
              <a:rPr lang="en-US" dirty="0"/>
              <a:t>m</a:t>
            </a:r>
            <a:r>
              <a:rPr lang="en-US" dirty="0" smtClean="0"/>
              <a:t>emory model, the </a:t>
            </a:r>
            <a:r>
              <a:rPr lang="en-US" b="1" dirty="0" smtClean="0"/>
              <a:t>JMM9</a:t>
            </a:r>
            <a:r>
              <a:rPr lang="en-US" dirty="0" smtClean="0"/>
              <a:t>, is planned for a future version.</a:t>
            </a:r>
          </a:p>
          <a:p>
            <a:endParaRPr lang="en-US" dirty="0"/>
          </a:p>
          <a:p>
            <a:pPr marL="342900" indent="-342900">
              <a:buAutoNum type="arabicPeriod"/>
            </a:pPr>
            <a:r>
              <a:rPr lang="en-US" dirty="0" smtClean="0"/>
              <a:t>The volatile keyword is overloaded. It is not possible to enforce atomicity</a:t>
            </a:r>
            <a:br>
              <a:rPr lang="en-US" dirty="0" smtClean="0"/>
            </a:br>
            <a:r>
              <a:rPr lang="en-US" dirty="0" smtClean="0"/>
              <a:t>without enforcing reorder and caching restrictions. As most of today’s </a:t>
            </a:r>
            <a:br>
              <a:rPr lang="en-US" dirty="0" smtClean="0"/>
            </a:br>
            <a:r>
              <a:rPr lang="en-US" dirty="0" smtClean="0"/>
              <a:t>hardware is already 64-bit, the JMM9 wants to give </a:t>
            </a:r>
            <a:r>
              <a:rPr lang="en-US" b="1" dirty="0" smtClean="0"/>
              <a:t>atomicity</a:t>
            </a:r>
            <a:r>
              <a:rPr lang="en-US" dirty="0" smtClean="0"/>
              <a:t> as a general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guarantee.</a:t>
            </a:r>
          </a:p>
          <a:p>
            <a:pPr marL="342900" indent="-342900">
              <a:buAutoNum type="arabicPeriod"/>
            </a:pPr>
            <a:r>
              <a:rPr lang="en-US" dirty="0" smtClean="0"/>
              <a:t>It is not possible to make a field both final and volatile. It is therefore not </a:t>
            </a:r>
            <a:br>
              <a:rPr lang="en-US" dirty="0" smtClean="0"/>
            </a:br>
            <a:r>
              <a:rPr lang="en-US" dirty="0" smtClean="0"/>
              <a:t>possible to guarantee the visibility of a volatile field after an object’s </a:t>
            </a:r>
            <a:br>
              <a:rPr lang="en-US" dirty="0" smtClean="0"/>
            </a:br>
            <a:r>
              <a:rPr lang="en-US" dirty="0" smtClean="0"/>
              <a:t>construction. The JMM9 wants to give </a:t>
            </a:r>
            <a:r>
              <a:rPr lang="en-US" b="1" dirty="0" smtClean="0"/>
              <a:t>construction shape visibility </a:t>
            </a:r>
            <a:r>
              <a:rPr lang="en-US" dirty="0" smtClean="0"/>
              <a:t>as a</a:t>
            </a:r>
            <a:br>
              <a:rPr lang="en-US" dirty="0" smtClean="0"/>
            </a:br>
            <a:r>
              <a:rPr lang="en-US" dirty="0" smtClean="0"/>
              <a:t>general guarantee.</a:t>
            </a:r>
          </a:p>
        </p:txBody>
      </p:sp>
    </p:spTree>
    <p:extLst>
      <p:ext uri="{BB962C8B-B14F-4D97-AF65-F5344CB8AC3E}">
        <p14:creationId xmlns:p14="http://schemas.microsoft.com/office/powerpoint/2010/main" val="1605838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76672"/>
            <a:ext cx="11803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Data races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1048668"/>
            <a:ext cx="778841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When a read and at least one right are not ordered, a Java program is suffering a</a:t>
            </a:r>
          </a:p>
          <a:p>
            <a:r>
              <a:rPr lang="en-US" dirty="0" smtClean="0"/>
              <a:t>data race. Even in case of a data race, the JMM guarantees certain constraints.</a:t>
            </a:r>
          </a:p>
          <a:p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smtClean="0"/>
              <a:t>Any field returns at least the field type‘s default value. A Java virtual machine </a:t>
            </a:r>
            <a:br>
              <a:rPr lang="en-US" dirty="0" smtClean="0"/>
            </a:br>
            <a:r>
              <a:rPr lang="en-US" b="1" dirty="0" smtClean="0"/>
              <a:t>never exposes garbage </a:t>
            </a:r>
            <a:r>
              <a:rPr lang="en-US" dirty="0" smtClean="0"/>
              <a:t>values to a user.</a:t>
            </a:r>
            <a:br>
              <a:rPr lang="en-US" dirty="0" smtClean="0"/>
            </a:b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smtClean="0"/>
              <a:t>There is </a:t>
            </a:r>
            <a:r>
              <a:rPr lang="en-US" b="1" dirty="0" smtClean="0"/>
              <a:t>no word-tearing </a:t>
            </a:r>
            <a:r>
              <a:rPr lang="en-US" dirty="0" smtClean="0"/>
              <a:t>in Java. Apart from long and double values, any</a:t>
            </a:r>
            <a:br>
              <a:rPr lang="en-US" dirty="0" smtClean="0"/>
            </a:br>
            <a:r>
              <a:rPr lang="en-US" dirty="0" smtClean="0"/>
              <a:t>field write operation is atomic.</a:t>
            </a:r>
            <a:br>
              <a:rPr lang="en-US" dirty="0" smtClean="0"/>
            </a:b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smtClean="0"/>
              <a:t>The Java memory model forbids circular reasoning (</a:t>
            </a:r>
            <a:r>
              <a:rPr lang="en-US" b="1" dirty="0" smtClean="0"/>
              <a:t>out-of-thin-air values</a:t>
            </a:r>
            <a:r>
              <a:rPr lang="en-US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185820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51519" y="836712"/>
            <a:ext cx="19509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http://rafael.codes</a:t>
            </a:r>
          </a:p>
          <a:p>
            <a:r>
              <a:rPr lang="de-DE" dirty="0" smtClean="0"/>
              <a:t>@rafaelcodes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1518" y="3068960"/>
            <a:ext cx="46564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http://documents4j.com</a:t>
            </a:r>
          </a:p>
          <a:p>
            <a:r>
              <a:rPr lang="de-DE" dirty="0"/>
              <a:t>https</a:t>
            </a:r>
            <a:r>
              <a:rPr lang="de-DE" dirty="0" smtClean="0"/>
              <a:t>://github.com/documents4j/documents4j</a:t>
            </a:r>
            <a:endParaRPr lang="de-DE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-100136" y="4437112"/>
            <a:ext cx="972108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 descr="C:\Users\rafwin\Downloads\bewerbungsfoto_small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7856" y="218378"/>
            <a:ext cx="1394544" cy="188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Straight Connector 14"/>
          <p:cNvCxnSpPr/>
          <p:nvPr/>
        </p:nvCxnSpPr>
        <p:spPr>
          <a:xfrm>
            <a:off x="-100136" y="2348880"/>
            <a:ext cx="972108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4" descr="C:\Users\rafwin\Downloads\logo-orang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5422" y="4581128"/>
            <a:ext cx="571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251519" y="5373216"/>
            <a:ext cx="38182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http://bytebuddy.net</a:t>
            </a:r>
          </a:p>
          <a:p>
            <a:r>
              <a:rPr lang="de-DE" dirty="0" smtClean="0"/>
              <a:t>https://github.com/raphw/byte-buddy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3793" y="2720044"/>
            <a:ext cx="2588607" cy="1344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670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1052736"/>
            <a:ext cx="28803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8000FF"/>
                </a:solidFill>
                <a:latin typeface="Courier New" panose="02070309020205020404" pitchFamily="49" charset="0"/>
              </a:rPr>
              <a:t>void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method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en-US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foo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+=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FF8000"/>
                </a:solidFill>
                <a:latin typeface="Courier New" panose="02070309020205020404" pitchFamily="49" charset="0"/>
              </a:rPr>
              <a:t>1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en-US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bar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+=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FF8000"/>
                </a:solidFill>
                <a:latin typeface="Courier New" panose="02070309020205020404" pitchFamily="49" charset="0"/>
              </a:rPr>
              <a:t>1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endParaRPr lang="en-US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foo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+=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FF8000"/>
                </a:solidFill>
                <a:latin typeface="Courier New" panose="02070309020205020404" pitchFamily="49" charset="0"/>
              </a:rPr>
              <a:t>2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endParaRPr lang="en-US" dirty="0"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476672"/>
            <a:ext cx="40968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 sequentially inconsistent optimization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467544" y="3068960"/>
            <a:ext cx="28803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8000FF"/>
                </a:solidFill>
                <a:latin typeface="Courier New" panose="02070309020205020404" pitchFamily="49" charset="0"/>
              </a:rPr>
              <a:t>void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method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en-US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foo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+=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FF8000"/>
                </a:solidFill>
                <a:latin typeface="Courier New" panose="02070309020205020404" pitchFamily="49" charset="0"/>
              </a:rPr>
              <a:t>1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 foo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+=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FF8000"/>
                </a:solidFill>
                <a:latin typeface="Courier New" panose="02070309020205020404" pitchFamily="49" charset="0"/>
              </a:rPr>
              <a:t>2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en-US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endParaRPr lang="en-US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bar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+=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FF8000"/>
                </a:solidFill>
                <a:latin typeface="Courier New" panose="02070309020205020404" pitchFamily="49" charset="0"/>
              </a:rPr>
              <a:t>1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en-US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endParaRPr lang="en-US" dirty="0"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7544" y="5229200"/>
            <a:ext cx="288032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8000FF"/>
                </a:solidFill>
                <a:latin typeface="Courier New" panose="02070309020205020404" pitchFamily="49" charset="0"/>
              </a:rPr>
              <a:t>void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method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en-US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foo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+=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FF8000"/>
                </a:solidFill>
                <a:latin typeface="Courier New" panose="02070309020205020404" pitchFamily="49" charset="0"/>
              </a:rPr>
              <a:t>3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endParaRPr lang="en-US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bar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+=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FF8000"/>
                </a:solidFill>
                <a:latin typeface="Courier New" panose="02070309020205020404" pitchFamily="49" charset="0"/>
              </a:rPr>
              <a:t>1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en-US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endParaRPr lang="en-US" dirty="0">
              <a:effectLst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-108520" y="2924944"/>
            <a:ext cx="94330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-108520" y="5013176"/>
            <a:ext cx="94330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5804520" y="1348859"/>
            <a:ext cx="29418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(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foo 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FF8000"/>
                </a:solidFill>
                <a:latin typeface="Courier New" panose="02070309020205020404" pitchFamily="49" charset="0"/>
              </a:rPr>
              <a:t>0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, 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bar 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FF8000"/>
                </a:solidFill>
                <a:latin typeface="Courier New" panose="02070309020205020404" pitchFamily="49" charset="0"/>
              </a:rPr>
              <a:t>0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)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804519" y="5506199"/>
            <a:ext cx="294183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(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foo 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FF8000"/>
                </a:solidFill>
                <a:latin typeface="Courier New" panose="02070309020205020404" pitchFamily="49" charset="0"/>
              </a:rPr>
              <a:t>0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, 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bar 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FF8000"/>
                </a:solidFill>
                <a:latin typeface="Courier New" panose="02070309020205020404" pitchFamily="49" charset="0"/>
              </a:rPr>
              <a:t>0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foo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FF8000"/>
                </a:solidFill>
                <a:latin typeface="Courier New" panose="02070309020205020404" pitchFamily="49" charset="0"/>
              </a:rPr>
              <a:t>3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, 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bar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FF8000"/>
                </a:solidFill>
                <a:latin typeface="Courier New" panose="02070309020205020404" pitchFamily="49" charset="0"/>
              </a:rPr>
              <a:t>0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foo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FF8000"/>
                </a:solidFill>
                <a:latin typeface="Courier New" panose="02070309020205020404" pitchFamily="49" charset="0"/>
              </a:rPr>
              <a:t>3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, 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bar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FF8000"/>
                </a:solidFill>
                <a:latin typeface="Courier New" panose="02070309020205020404" pitchFamily="49" charset="0"/>
              </a:rPr>
              <a:t>1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)</a:t>
            </a:r>
            <a:endParaRPr lang="nb-NO" dirty="0"/>
          </a:p>
        </p:txBody>
      </p:sp>
      <p:sp>
        <p:nvSpPr>
          <p:cNvPr id="24" name="U-Turn Arrow 23"/>
          <p:cNvSpPr/>
          <p:nvPr/>
        </p:nvSpPr>
        <p:spPr>
          <a:xfrm rot="5400000">
            <a:off x="2156548" y="2572621"/>
            <a:ext cx="2088232" cy="648072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 rot="5400000">
            <a:off x="3015655" y="2705891"/>
            <a:ext cx="136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 smtClean="0"/>
              <a:t>optimization</a:t>
            </a:r>
            <a:endParaRPr lang="nb-NO" dirty="0"/>
          </a:p>
        </p:txBody>
      </p:sp>
      <p:sp>
        <p:nvSpPr>
          <p:cNvPr id="26" name="Rectangle 25"/>
          <p:cNvSpPr/>
          <p:nvPr/>
        </p:nvSpPr>
        <p:spPr>
          <a:xfrm>
            <a:off x="5636622" y="1938780"/>
            <a:ext cx="4237285" cy="288437"/>
          </a:xfrm>
          <a:prstGeom prst="rect">
            <a:avLst/>
          </a:prstGeom>
          <a:solidFill>
            <a:schemeClr val="accent2">
              <a:lumMod val="7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7" name="Rectangle 26"/>
          <p:cNvSpPr/>
          <p:nvPr/>
        </p:nvSpPr>
        <p:spPr>
          <a:xfrm>
            <a:off x="5636621" y="3969060"/>
            <a:ext cx="4237285" cy="288437"/>
          </a:xfrm>
          <a:prstGeom prst="rect">
            <a:avLst/>
          </a:prstGeom>
          <a:solidFill>
            <a:schemeClr val="accent2">
              <a:lumMod val="7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8" name="Rectangle 27"/>
          <p:cNvSpPr/>
          <p:nvPr/>
        </p:nvSpPr>
        <p:spPr>
          <a:xfrm>
            <a:off x="5636620" y="5823645"/>
            <a:ext cx="4237285" cy="288437"/>
          </a:xfrm>
          <a:prstGeom prst="rect">
            <a:avLst/>
          </a:prstGeom>
          <a:solidFill>
            <a:schemeClr val="accent2">
              <a:lumMod val="7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9" name="U-Turn Arrow 28"/>
          <p:cNvSpPr/>
          <p:nvPr/>
        </p:nvSpPr>
        <p:spPr>
          <a:xfrm rot="5400000">
            <a:off x="2156549" y="4915565"/>
            <a:ext cx="2088232" cy="648072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 rot="5400000">
            <a:off x="3015656" y="5048835"/>
            <a:ext cx="136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 smtClean="0"/>
              <a:t>optimization</a:t>
            </a:r>
            <a:endParaRPr lang="nb-NO" dirty="0"/>
          </a:p>
        </p:txBody>
      </p:sp>
      <p:sp>
        <p:nvSpPr>
          <p:cNvPr id="6" name="Rectangle 5"/>
          <p:cNvSpPr/>
          <p:nvPr/>
        </p:nvSpPr>
        <p:spPr>
          <a:xfrm>
            <a:off x="5811117" y="1621333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foo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FF8000"/>
                </a:solidFill>
                <a:latin typeface="Courier New" panose="02070309020205020404" pitchFamily="49" charset="0"/>
              </a:rPr>
              <a:t>1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, 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bar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FF8000"/>
                </a:solidFill>
                <a:latin typeface="Courier New" panose="02070309020205020404" pitchFamily="49" charset="0"/>
              </a:rPr>
              <a:t>0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)</a:t>
            </a:r>
            <a:endParaRPr lang="en-US" b="1" dirty="0">
              <a:solidFill>
                <a:srgbClr val="000080"/>
              </a:solidFill>
              <a:latin typeface="Courier New" panose="02070309020205020404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17714" y="1906417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foo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FF8000"/>
                </a:solidFill>
                <a:latin typeface="Courier New" panose="02070309020205020404" pitchFamily="49" charset="0"/>
              </a:rPr>
              <a:t>1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, 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bar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FF8000"/>
                </a:solidFill>
                <a:latin typeface="Courier New" panose="02070309020205020404" pitchFamily="49" charset="0"/>
              </a:rPr>
              <a:t>1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)</a:t>
            </a:r>
            <a:endParaRPr lang="en-US" b="1" dirty="0">
              <a:solidFill>
                <a:srgbClr val="000080"/>
              </a:solidFill>
              <a:latin typeface="Courier New" panose="02070309020205020404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817714" y="2197444"/>
            <a:ext cx="29418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foo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FF8000"/>
                </a:solidFill>
                <a:latin typeface="Courier New" panose="02070309020205020404" pitchFamily="49" charset="0"/>
              </a:rPr>
              <a:t>3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, 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bar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FF8000"/>
                </a:solidFill>
                <a:latin typeface="Courier New" panose="02070309020205020404" pitchFamily="49" charset="0"/>
              </a:rPr>
              <a:t>1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)</a:t>
            </a:r>
            <a:endParaRPr lang="nb-NO" dirty="0"/>
          </a:p>
        </p:txBody>
      </p:sp>
      <p:sp>
        <p:nvSpPr>
          <p:cNvPr id="23" name="Rectangle 22"/>
          <p:cNvSpPr/>
          <p:nvPr/>
        </p:nvSpPr>
        <p:spPr>
          <a:xfrm>
            <a:off x="5804520" y="3381065"/>
            <a:ext cx="29418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(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foo 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FF8000"/>
                </a:solidFill>
                <a:latin typeface="Courier New" panose="02070309020205020404" pitchFamily="49" charset="0"/>
              </a:rPr>
              <a:t>0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, 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bar 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FF8000"/>
                </a:solidFill>
                <a:latin typeface="Courier New" panose="02070309020205020404" pitchFamily="49" charset="0"/>
              </a:rPr>
              <a:t>0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)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811117" y="365353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foo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FF8000"/>
                </a:solidFill>
                <a:latin typeface="Courier New" panose="02070309020205020404" pitchFamily="49" charset="0"/>
              </a:rPr>
              <a:t>1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, 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bar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FF8000"/>
                </a:solidFill>
                <a:latin typeface="Courier New" panose="02070309020205020404" pitchFamily="49" charset="0"/>
              </a:rPr>
              <a:t>0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)</a:t>
            </a:r>
            <a:endParaRPr lang="en-US" b="1" dirty="0">
              <a:solidFill>
                <a:srgbClr val="000080"/>
              </a:solidFill>
              <a:latin typeface="Courier New" panose="02070309020205020404" pitchFamily="49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817714" y="3938623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foo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FF8000"/>
                </a:solidFill>
                <a:latin typeface="Courier New" panose="02070309020205020404" pitchFamily="49" charset="0"/>
              </a:rPr>
              <a:t>3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, 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bar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FF8000"/>
                </a:solidFill>
                <a:latin typeface="Courier New" panose="02070309020205020404" pitchFamily="49" charset="0"/>
              </a:rPr>
              <a:t>0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)</a:t>
            </a:r>
            <a:endParaRPr lang="en-US" b="1" dirty="0">
              <a:solidFill>
                <a:srgbClr val="000080"/>
              </a:solidFill>
              <a:latin typeface="Courier New" panose="02070309020205020404" pitchFamily="49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817714" y="4229650"/>
            <a:ext cx="29418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foo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FF8000"/>
                </a:solidFill>
                <a:latin typeface="Courier New" panose="02070309020205020404" pitchFamily="49" charset="0"/>
              </a:rPr>
              <a:t>3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, 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bar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>
                <a:solidFill>
                  <a:srgbClr val="FF8000"/>
                </a:solidFill>
                <a:latin typeface="Courier New" panose="02070309020205020404" pitchFamily="49" charset="0"/>
              </a:rPr>
              <a:t>1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)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025709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21" grpId="0"/>
      <p:bldP spid="22" grpId="0"/>
      <p:bldP spid="24" grpId="0" animBg="1"/>
      <p:bldP spid="25" grpId="0"/>
      <p:bldP spid="26" grpId="0" animBg="1"/>
      <p:bldP spid="27" grpId="0" animBg="1"/>
      <p:bldP spid="28" grpId="0" animBg="1"/>
      <p:bldP spid="29" grpId="0" animBg="1"/>
      <p:bldP spid="30" grpId="0"/>
      <p:bldP spid="6" grpId="0"/>
      <p:bldP spid="7" grpId="0"/>
      <p:bldP spid="8" grpId="0"/>
      <p:bldP spid="23" grpId="0"/>
      <p:bldP spid="31" grpId="0"/>
      <p:bldP spid="32" grpId="0"/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76672"/>
            <a:ext cx="4923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Scaling performance: cache efficiency does matter</a:t>
            </a:r>
            <a:endParaRPr lang="en-US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4701426"/>
              </p:ext>
            </p:extLst>
          </p:nvPr>
        </p:nvGraphicFramePr>
        <p:xfrm>
          <a:off x="1691680" y="1397000"/>
          <a:ext cx="576064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84"/>
                <a:gridCol w="230425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action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approximate time (ns)</a:t>
                      </a:r>
                      <a:endParaRPr lang="en-US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typical</a:t>
                      </a:r>
                      <a:r>
                        <a:rPr lang="en-US" baseline="0" noProof="0" dirty="0" smtClean="0"/>
                        <a:t> processor instruction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noProof="0" dirty="0" smtClean="0"/>
                        <a:t>1</a:t>
                      </a:r>
                      <a:endParaRPr lang="en-US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fetch from L1 cache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noProof="0" dirty="0" smtClean="0"/>
                        <a:t>0.5</a:t>
                      </a:r>
                      <a:endParaRPr lang="en-US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branch misprediction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noProof="0" dirty="0" smtClean="0"/>
                        <a:t>5</a:t>
                      </a:r>
                      <a:endParaRPr lang="en-US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fetch from L2 cache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noProof="0" dirty="0" smtClean="0"/>
                        <a:t>7</a:t>
                      </a:r>
                      <a:endParaRPr lang="en-US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mutex lock/unlock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noProof="0" dirty="0" smtClean="0"/>
                        <a:t>25</a:t>
                      </a:r>
                      <a:endParaRPr lang="en-US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fetch</a:t>
                      </a:r>
                      <a:r>
                        <a:rPr lang="en-US" baseline="0" noProof="0" dirty="0" smtClean="0"/>
                        <a:t> from main memory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noProof="0" dirty="0" smtClean="0"/>
                        <a:t>100</a:t>
                      </a:r>
                      <a:endParaRPr lang="en-US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2 kB via 1 GB/s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noProof="0" dirty="0" smtClean="0"/>
                        <a:t>20.000</a:t>
                      </a:r>
                      <a:endParaRPr lang="en-US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noProof="0" dirty="0" smtClean="0"/>
                        <a:t>seek for new disk location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noProof="0" dirty="0" smtClean="0"/>
                        <a:t>8.000.000</a:t>
                      </a:r>
                      <a:endParaRPr lang="en-US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read</a:t>
                      </a:r>
                      <a:r>
                        <a:rPr lang="en-US" baseline="0" noProof="0" dirty="0" smtClean="0"/>
                        <a:t> 1 MB sequentially from disk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noProof="0" dirty="0" smtClean="0"/>
                        <a:t>20.000.000</a:t>
                      </a:r>
                      <a:endParaRPr lang="en-US" noProof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076056" y="5128403"/>
            <a:ext cx="243848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i="1" dirty="0" smtClean="0"/>
              <a:t>Source</a:t>
            </a:r>
            <a:r>
              <a:rPr lang="de-DE" sz="900" i="1" dirty="0"/>
              <a:t>: https://gist.github.com/jboner/2841832</a:t>
            </a:r>
            <a:endParaRPr lang="nb-NO" sz="900" i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7509702"/>
              </p:ext>
            </p:extLst>
          </p:nvPr>
        </p:nvGraphicFramePr>
        <p:xfrm>
          <a:off x="1691680" y="1397000"/>
          <a:ext cx="576064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84"/>
                <a:gridCol w="230425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action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approximate time (ns)</a:t>
                      </a:r>
                      <a:endParaRPr lang="en-US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typical</a:t>
                      </a:r>
                      <a:r>
                        <a:rPr lang="en-US" baseline="0" noProof="0" dirty="0" smtClean="0"/>
                        <a:t> processor instruction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noProof="0" dirty="0" smtClean="0"/>
                        <a:t>1</a:t>
                      </a:r>
                      <a:endParaRPr lang="en-US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fetch from L1 cache</a:t>
                      </a:r>
                      <a:endParaRPr lang="en-US" noProof="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noProof="0" dirty="0" smtClean="0"/>
                        <a:t>0.5</a:t>
                      </a:r>
                      <a:endParaRPr lang="en-US" noProof="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branch misprediction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noProof="0" dirty="0" smtClean="0"/>
                        <a:t>5</a:t>
                      </a:r>
                      <a:endParaRPr lang="en-US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fetch from L2 cache</a:t>
                      </a:r>
                      <a:endParaRPr lang="en-US" noProof="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noProof="0" dirty="0" smtClean="0"/>
                        <a:t>7</a:t>
                      </a:r>
                      <a:endParaRPr lang="en-US" noProof="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mutex lock/unlock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noProof="0" dirty="0" smtClean="0"/>
                        <a:t>25</a:t>
                      </a:r>
                      <a:endParaRPr lang="en-US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fetch</a:t>
                      </a:r>
                      <a:r>
                        <a:rPr lang="en-US" baseline="0" noProof="0" dirty="0" smtClean="0"/>
                        <a:t> from main memory</a:t>
                      </a:r>
                      <a:endParaRPr lang="en-US" noProof="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noProof="0" dirty="0" smtClean="0"/>
                        <a:t>100</a:t>
                      </a:r>
                      <a:endParaRPr lang="en-US" noProof="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2 kB via 1 GB/s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noProof="0" dirty="0" smtClean="0"/>
                        <a:t>20.000</a:t>
                      </a:r>
                      <a:endParaRPr lang="en-US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noProof="0" dirty="0" smtClean="0"/>
                        <a:t>seek for new disk location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noProof="0" dirty="0" smtClean="0"/>
                        <a:t>8.000.000</a:t>
                      </a:r>
                      <a:endParaRPr lang="en-US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noProof="0" dirty="0" smtClean="0"/>
                        <a:t>read</a:t>
                      </a:r>
                      <a:r>
                        <a:rPr lang="en-US" baseline="0" noProof="0" dirty="0" smtClean="0"/>
                        <a:t> 1 MB sequentially from disk</a:t>
                      </a:r>
                      <a:endParaRPr lang="en-US" noProof="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noProof="0" dirty="0" smtClean="0"/>
                        <a:t>20.000.000</a:t>
                      </a:r>
                      <a:endParaRPr lang="en-US" noProof="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7092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476672"/>
            <a:ext cx="2160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Eventual consistency</a:t>
            </a:r>
            <a:endParaRPr lang="en-US" b="1" dirty="0"/>
          </a:p>
        </p:txBody>
      </p:sp>
      <p:sp>
        <p:nvSpPr>
          <p:cNvPr id="13" name="Rectangle 12"/>
          <p:cNvSpPr/>
          <p:nvPr/>
        </p:nvSpPr>
        <p:spPr>
          <a:xfrm>
            <a:off x="467544" y="1261209"/>
            <a:ext cx="324036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 err="1">
                <a:solidFill>
                  <a:srgbClr val="8000FF"/>
                </a:solidFill>
                <a:latin typeface="Courier New" panose="02070309020205020404" pitchFamily="49" charset="0"/>
              </a:rPr>
              <a:t>class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Caching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</a:p>
          <a:p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boolean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flag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FF"/>
                </a:solidFill>
                <a:latin typeface="Courier New" panose="02070309020205020404" pitchFamily="49" charset="0"/>
              </a:rPr>
              <a:t>true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int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count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>
                <a:solidFill>
                  <a:srgbClr val="FF8000"/>
                </a:solidFill>
                <a:latin typeface="Courier New" panose="02070309020205020404" pitchFamily="49" charset="0"/>
              </a:rPr>
              <a:t>0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endParaRPr lang="nb-NO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void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thread1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nb-NO" b="1" dirty="0" err="1" smtClean="0">
                <a:solidFill>
                  <a:srgbClr val="0000FF"/>
                </a:solidFill>
                <a:latin typeface="Courier New" panose="02070309020205020404" pitchFamily="49" charset="0"/>
              </a:rPr>
              <a:t>while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flag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)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 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count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++;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endParaRPr lang="nb-NO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void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thread2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flag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FF"/>
                </a:solidFill>
                <a:latin typeface="Courier New" panose="02070309020205020404" pitchFamily="49" charset="0"/>
              </a:rPr>
              <a:t>false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endParaRPr lang="nb-NO" dirty="0">
              <a:effectLst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4308" y="3648346"/>
            <a:ext cx="1224136" cy="1224136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1066238"/>
            <a:ext cx="1296144" cy="1296144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>
          <a:xfrm>
            <a:off x="5112061" y="1060704"/>
            <a:ext cx="1872208" cy="6480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6" name="Rectangle 25"/>
          <p:cNvSpPr/>
          <p:nvPr/>
        </p:nvSpPr>
        <p:spPr>
          <a:xfrm>
            <a:off x="5112061" y="1708776"/>
            <a:ext cx="1872208" cy="6480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7" name="TextBox 26"/>
          <p:cNvSpPr txBox="1"/>
          <p:nvPr/>
        </p:nvSpPr>
        <p:spPr>
          <a:xfrm>
            <a:off x="5298468" y="670465"/>
            <a:ext cx="1498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main</a:t>
            </a:r>
            <a:r>
              <a:rPr lang="de-DE" dirty="0" smtClean="0"/>
              <a:t> </a:t>
            </a:r>
            <a:r>
              <a:rPr lang="de-DE" dirty="0" err="1" smtClean="0"/>
              <a:t>memory</a:t>
            </a:r>
            <a:endParaRPr lang="nb-NO" dirty="0"/>
          </a:p>
        </p:txBody>
      </p:sp>
      <p:sp>
        <p:nvSpPr>
          <p:cNvPr id="28" name="TextBox 27"/>
          <p:cNvSpPr txBox="1"/>
          <p:nvPr/>
        </p:nvSpPr>
        <p:spPr>
          <a:xfrm>
            <a:off x="5237236" y="3559926"/>
            <a:ext cx="1693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/>
              <a:t>p</a:t>
            </a:r>
            <a:r>
              <a:rPr lang="de-DE" dirty="0" err="1" smtClean="0"/>
              <a:t>rocessor</a:t>
            </a:r>
            <a:r>
              <a:rPr lang="de-DE" dirty="0" smtClean="0"/>
              <a:t> </a:t>
            </a:r>
            <a:r>
              <a:rPr lang="de-DE" dirty="0" err="1" smtClean="0"/>
              <a:t>cache</a:t>
            </a:r>
            <a:endParaRPr lang="nb-NO" dirty="0"/>
          </a:p>
        </p:txBody>
      </p:sp>
      <p:sp>
        <p:nvSpPr>
          <p:cNvPr id="29" name="Rectangle 28"/>
          <p:cNvSpPr/>
          <p:nvPr/>
        </p:nvSpPr>
        <p:spPr>
          <a:xfrm>
            <a:off x="5111349" y="3929258"/>
            <a:ext cx="1872919" cy="6480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0" name="Rectangle 29"/>
          <p:cNvSpPr/>
          <p:nvPr/>
        </p:nvSpPr>
        <p:spPr>
          <a:xfrm>
            <a:off x="5164685" y="1224463"/>
            <a:ext cx="18389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f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lag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== </a:t>
            </a:r>
            <a:r>
              <a:rPr lang="nb-NO" b="1" dirty="0" smtClean="0">
                <a:solidFill>
                  <a:srgbClr val="0000FF"/>
                </a:solidFill>
                <a:latin typeface="Courier New" panose="02070309020205020404" pitchFamily="49" charset="0"/>
              </a:rPr>
              <a:t>true</a:t>
            </a:r>
            <a:endParaRPr lang="nb-NO" dirty="0"/>
          </a:p>
        </p:txBody>
      </p:sp>
      <p:sp>
        <p:nvSpPr>
          <p:cNvPr id="31" name="Rectangle 30"/>
          <p:cNvSpPr/>
          <p:nvPr/>
        </p:nvSpPr>
        <p:spPr>
          <a:xfrm>
            <a:off x="5258156" y="1867231"/>
            <a:ext cx="15632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count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==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>
                <a:solidFill>
                  <a:srgbClr val="FF8000"/>
                </a:solidFill>
                <a:latin typeface="Courier New" panose="02070309020205020404" pitchFamily="49" charset="0"/>
              </a:rPr>
              <a:t>0</a:t>
            </a:r>
            <a:endParaRPr lang="nb-NO" dirty="0"/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4308" y="5085184"/>
            <a:ext cx="1224136" cy="1224136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5237236" y="4996764"/>
            <a:ext cx="1693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/>
              <a:t>p</a:t>
            </a:r>
            <a:r>
              <a:rPr lang="de-DE" dirty="0" err="1" smtClean="0"/>
              <a:t>rocessor</a:t>
            </a:r>
            <a:r>
              <a:rPr lang="de-DE" dirty="0" smtClean="0"/>
              <a:t> </a:t>
            </a:r>
            <a:r>
              <a:rPr lang="de-DE" dirty="0" err="1" smtClean="0"/>
              <a:t>cache</a:t>
            </a:r>
            <a:endParaRPr lang="nb-NO" dirty="0"/>
          </a:p>
        </p:txBody>
      </p:sp>
      <p:sp>
        <p:nvSpPr>
          <p:cNvPr id="34" name="Rectangle 33"/>
          <p:cNvSpPr/>
          <p:nvPr/>
        </p:nvSpPr>
        <p:spPr>
          <a:xfrm>
            <a:off x="5111349" y="5366096"/>
            <a:ext cx="1872919" cy="6480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5" name="Rectangle 34"/>
          <p:cNvSpPr/>
          <p:nvPr/>
        </p:nvSpPr>
        <p:spPr>
          <a:xfrm>
            <a:off x="5056036" y="5505466"/>
            <a:ext cx="19768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f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lag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== </a:t>
            </a:r>
            <a:r>
              <a:rPr lang="nb-NO" b="1" dirty="0" smtClean="0">
                <a:solidFill>
                  <a:srgbClr val="0000FF"/>
                </a:solidFill>
                <a:latin typeface="Courier New" panose="02070309020205020404" pitchFamily="49" charset="0"/>
              </a:rPr>
              <a:t>false</a:t>
            </a:r>
            <a:endParaRPr lang="nb-NO" dirty="0"/>
          </a:p>
        </p:txBody>
      </p:sp>
      <p:sp>
        <p:nvSpPr>
          <p:cNvPr id="36" name="Rectangle 35"/>
          <p:cNvSpPr/>
          <p:nvPr/>
        </p:nvSpPr>
        <p:spPr>
          <a:xfrm>
            <a:off x="5327085" y="4075748"/>
            <a:ext cx="14253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count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&gt;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>
                <a:solidFill>
                  <a:srgbClr val="FF8000"/>
                </a:solidFill>
                <a:latin typeface="Courier New" panose="02070309020205020404" pitchFamily="49" charset="0"/>
              </a:rPr>
              <a:t>0</a:t>
            </a:r>
            <a:endParaRPr lang="nb-NO" dirty="0"/>
          </a:p>
        </p:txBody>
      </p:sp>
      <p:sp>
        <p:nvSpPr>
          <p:cNvPr id="38" name="TextBox 37"/>
          <p:cNvSpPr txBox="1"/>
          <p:nvPr/>
        </p:nvSpPr>
        <p:spPr>
          <a:xfrm rot="16200000">
            <a:off x="2981011" y="2694240"/>
            <a:ext cx="20119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n</a:t>
            </a:r>
            <a:r>
              <a:rPr lang="nb-NO" dirty="0" smtClean="0"/>
              <a:t>ever </a:t>
            </a:r>
            <a:r>
              <a:rPr lang="nb-NO" dirty="0" err="1" smtClean="0"/>
              <a:t>writes</a:t>
            </a:r>
            <a:r>
              <a:rPr lang="nb-NO" dirty="0" smtClean="0"/>
              <a:t> to </a:t>
            </a:r>
            <a:r>
              <a:rPr lang="nb-NO" i="1" dirty="0" err="1" smtClean="0"/>
              <a:t>flag</a:t>
            </a:r>
            <a:endParaRPr lang="nb-NO" i="1" dirty="0"/>
          </a:p>
        </p:txBody>
      </p:sp>
      <p:sp>
        <p:nvSpPr>
          <p:cNvPr id="40" name="TextBox 39"/>
          <p:cNvSpPr txBox="1"/>
          <p:nvPr/>
        </p:nvSpPr>
        <p:spPr>
          <a:xfrm rot="16200000">
            <a:off x="2895828" y="3463679"/>
            <a:ext cx="21761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n</a:t>
            </a:r>
            <a:r>
              <a:rPr lang="nb-NO" dirty="0" smtClean="0"/>
              <a:t>ever </a:t>
            </a:r>
            <a:r>
              <a:rPr lang="nb-NO" dirty="0" err="1" smtClean="0"/>
              <a:t>writes</a:t>
            </a:r>
            <a:r>
              <a:rPr lang="nb-NO" dirty="0" smtClean="0"/>
              <a:t> to </a:t>
            </a:r>
            <a:r>
              <a:rPr lang="nb-NO" i="1" dirty="0" err="1" smtClean="0"/>
              <a:t>count</a:t>
            </a:r>
            <a:endParaRPr lang="nb-NO" i="1" dirty="0"/>
          </a:p>
        </p:txBody>
      </p:sp>
      <p:sp>
        <p:nvSpPr>
          <p:cNvPr id="41" name="TextBox 40"/>
          <p:cNvSpPr txBox="1"/>
          <p:nvPr/>
        </p:nvSpPr>
        <p:spPr>
          <a:xfrm>
            <a:off x="7759848" y="3960906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b="1" dirty="0"/>
              <a:t>1</a:t>
            </a:r>
            <a:endParaRPr lang="nb-NO" sz="32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739810" y="5404864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b="1" dirty="0"/>
              <a:t>2</a:t>
            </a:r>
            <a:endParaRPr lang="nb-NO" sz="3200" b="1" dirty="0"/>
          </a:p>
        </p:txBody>
      </p:sp>
      <p:sp>
        <p:nvSpPr>
          <p:cNvPr id="43" name="U-Turn Arrow 42"/>
          <p:cNvSpPr/>
          <p:nvPr/>
        </p:nvSpPr>
        <p:spPr>
          <a:xfrm rot="16200000">
            <a:off x="3093056" y="2474388"/>
            <a:ext cx="3103485" cy="69887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44" name="U-Turn Arrow 43"/>
          <p:cNvSpPr/>
          <p:nvPr/>
        </p:nvSpPr>
        <p:spPr>
          <a:xfrm rot="16200000">
            <a:off x="2684527" y="3486696"/>
            <a:ext cx="3937805" cy="69887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001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8" grpId="0"/>
      <p:bldP spid="38" grpId="1"/>
      <p:bldP spid="40" grpId="0"/>
      <p:bldP spid="43" grpId="0" animBg="1"/>
      <p:bldP spid="43" grpId="1" animBg="1"/>
      <p:bldP spid="4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1052736"/>
            <a:ext cx="288032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void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thread1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nb-NO" b="1" dirty="0" err="1" smtClean="0">
                <a:solidFill>
                  <a:srgbClr val="0000FF"/>
                </a:solidFill>
                <a:latin typeface="Courier New" panose="02070309020205020404" pitchFamily="49" charset="0"/>
              </a:rPr>
              <a:t>while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(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flag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)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  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count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++;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nb-NO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en-US" dirty="0"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476672"/>
            <a:ext cx="3963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An eventually inconsistent optimization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467544" y="3068960"/>
            <a:ext cx="288032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 err="1">
                <a:solidFill>
                  <a:srgbClr val="8000FF"/>
                </a:solidFill>
                <a:latin typeface="Courier New" panose="02070309020205020404" pitchFamily="49" charset="0"/>
              </a:rPr>
              <a:t>void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thread1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nb-NO" b="1" dirty="0" err="1">
                <a:solidFill>
                  <a:srgbClr val="0000FF"/>
                </a:solidFill>
                <a:latin typeface="Courier New" panose="02070309020205020404" pitchFamily="49" charset="0"/>
              </a:rPr>
              <a:t>while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(</a:t>
            </a:r>
            <a:r>
              <a:rPr lang="nb-NO" b="1" dirty="0">
                <a:solidFill>
                  <a:srgbClr val="0000FF"/>
                </a:solidFill>
                <a:latin typeface="Courier New" panose="02070309020205020404" pitchFamily="49" charset="0"/>
              </a:rPr>
              <a:t>true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)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   </a:t>
            </a:r>
            <a:r>
              <a:rPr lang="nb-NO" dirty="0" err="1">
                <a:solidFill>
                  <a:srgbClr val="000000"/>
                </a:solidFill>
                <a:latin typeface="Courier New" panose="02070309020205020404" pitchFamily="49" charset="0"/>
              </a:rPr>
              <a:t>count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++;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b="1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-87567" y="2708920"/>
            <a:ext cx="94330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U-Turn Arrow 23"/>
          <p:cNvSpPr/>
          <p:nvPr/>
        </p:nvSpPr>
        <p:spPr>
          <a:xfrm rot="5400000">
            <a:off x="2156548" y="2572621"/>
            <a:ext cx="2088232" cy="648072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 rot="5400000">
            <a:off x="3015655" y="2705891"/>
            <a:ext cx="136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 smtClean="0"/>
              <a:t>optimization</a:t>
            </a:r>
            <a:endParaRPr lang="nb-NO" dirty="0"/>
          </a:p>
        </p:txBody>
      </p:sp>
      <p:sp>
        <p:nvSpPr>
          <p:cNvPr id="18" name="Rectangle 17"/>
          <p:cNvSpPr/>
          <p:nvPr/>
        </p:nvSpPr>
        <p:spPr>
          <a:xfrm>
            <a:off x="5933785" y="1180969"/>
            <a:ext cx="28803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 err="1" smtClean="0">
                <a:solidFill>
                  <a:srgbClr val="8000FF"/>
                </a:solidFill>
                <a:latin typeface="Courier New" panose="02070309020205020404" pitchFamily="49" charset="0"/>
              </a:rPr>
              <a:t>void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thread2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nb-NO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flag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FF"/>
                </a:solidFill>
                <a:latin typeface="Courier New" panose="02070309020205020404" pitchFamily="49" charset="0"/>
              </a:rPr>
              <a:t>false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en-US" dirty="0">
              <a:effectLst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933785" y="3259909"/>
            <a:ext cx="28803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 err="1">
                <a:solidFill>
                  <a:srgbClr val="8000FF"/>
                </a:solidFill>
                <a:latin typeface="Courier New" panose="02070309020205020404" pitchFamily="49" charset="0"/>
              </a:rPr>
              <a:t>void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thread2</a:t>
            </a:r>
            <a:r>
              <a:rPr lang="nb-NO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nb-NO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nb-NO" dirty="0" smtClean="0">
                <a:solidFill>
                  <a:srgbClr val="008000"/>
                </a:solidFill>
                <a:latin typeface="Courier New" panose="02070309020205020404" pitchFamily="49" charset="0"/>
              </a:rPr>
              <a:t>// </a:t>
            </a:r>
            <a:r>
              <a:rPr lang="nb-NO" dirty="0" err="1" smtClean="0">
                <a:solidFill>
                  <a:srgbClr val="008000"/>
                </a:solidFill>
                <a:latin typeface="Courier New" panose="02070309020205020404" pitchFamily="49" charset="0"/>
              </a:rPr>
              <a:t>flag</a:t>
            </a:r>
            <a:r>
              <a:rPr lang="nb-NO" dirty="0" smtClean="0">
                <a:solidFill>
                  <a:srgbClr val="008000"/>
                </a:solidFill>
                <a:latin typeface="Courier New" panose="02070309020205020404" pitchFamily="49" charset="0"/>
              </a:rPr>
              <a:t> </a:t>
            </a:r>
            <a:r>
              <a:rPr lang="nb-NO" dirty="0">
                <a:solidFill>
                  <a:srgbClr val="008000"/>
                </a:solidFill>
                <a:latin typeface="Courier New" panose="02070309020205020404" pitchFamily="49" charset="0"/>
              </a:rPr>
              <a:t>= false</a:t>
            </a:r>
            <a:r>
              <a:rPr lang="nb-NO" dirty="0" smtClean="0">
                <a:solidFill>
                  <a:srgbClr val="008000"/>
                </a:solidFill>
                <a:latin typeface="Courier New" panose="02070309020205020404" pitchFamily="49" charset="0"/>
              </a:rPr>
              <a:t>;</a:t>
            </a:r>
            <a:endParaRPr lang="nb-NO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nb-NO" b="1" dirty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nb-NO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en-US" dirty="0"/>
          </a:p>
        </p:txBody>
      </p:sp>
      <p:sp>
        <p:nvSpPr>
          <p:cNvPr id="31" name="U-Turn Arrow 30"/>
          <p:cNvSpPr/>
          <p:nvPr/>
        </p:nvSpPr>
        <p:spPr>
          <a:xfrm rot="5400000" flipV="1">
            <a:off x="4329588" y="2553197"/>
            <a:ext cx="2088232" cy="674720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 rot="16200000">
            <a:off x="4131673" y="2704268"/>
            <a:ext cx="136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 smtClean="0"/>
              <a:t>optimization</a:t>
            </a:r>
            <a:endParaRPr lang="nb-NO" dirty="0"/>
          </a:p>
        </p:txBody>
      </p:sp>
      <p:sp>
        <p:nvSpPr>
          <p:cNvPr id="12" name="TextBox 11"/>
          <p:cNvSpPr txBox="1"/>
          <p:nvPr/>
        </p:nvSpPr>
        <p:spPr>
          <a:xfrm>
            <a:off x="539552" y="5795972"/>
            <a:ext cx="7581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Mnemonic</a:t>
            </a:r>
            <a:r>
              <a:rPr lang="en-US" dirty="0"/>
              <a:t>: </a:t>
            </a:r>
            <a:r>
              <a:rPr lang="en-US" dirty="0" smtClean="0"/>
              <a:t>Think of each thread as if it owned its own heap (infinitive caches).</a:t>
            </a:r>
          </a:p>
        </p:txBody>
      </p:sp>
    </p:spTree>
    <p:extLst>
      <p:ext uri="{BB962C8B-B14F-4D97-AF65-F5344CB8AC3E}">
        <p14:creationId xmlns:p14="http://schemas.microsoft.com/office/powerpoint/2010/main" val="2003198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4" grpId="0" animBg="1"/>
      <p:bldP spid="25" grpId="0"/>
      <p:bldP spid="19" grpId="0"/>
      <p:bldP spid="31" grpId="0" animBg="1"/>
      <p:bldP spid="32" grpId="0"/>
      <p:bldP spid="12" grpId="0"/>
      <p:bldP spid="1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5048250" y="1706578"/>
            <a:ext cx="2155400" cy="64807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2" name="Rectangle 31"/>
          <p:cNvSpPr/>
          <p:nvPr/>
        </p:nvSpPr>
        <p:spPr>
          <a:xfrm>
            <a:off x="5076000" y="1059545"/>
            <a:ext cx="2127650" cy="64807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4" name="Rectangle 73"/>
          <p:cNvSpPr/>
          <p:nvPr/>
        </p:nvSpPr>
        <p:spPr>
          <a:xfrm>
            <a:off x="5088969" y="1201846"/>
            <a:ext cx="21146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foo/1 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FF8000"/>
                </a:solidFill>
                <a:latin typeface="Courier New" panose="02070309020205020404" pitchFamily="49" charset="0"/>
              </a:rPr>
              <a:t>0x0000</a:t>
            </a:r>
            <a:endParaRPr lang="nb-NO" dirty="0"/>
          </a:p>
        </p:txBody>
      </p:sp>
      <p:sp>
        <p:nvSpPr>
          <p:cNvPr id="70" name="Rectangle 69"/>
          <p:cNvSpPr/>
          <p:nvPr/>
        </p:nvSpPr>
        <p:spPr>
          <a:xfrm>
            <a:off x="5092682" y="1848146"/>
            <a:ext cx="21146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foo/2 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= </a:t>
            </a:r>
            <a:r>
              <a:rPr lang="en-US" dirty="0" smtClean="0">
                <a:solidFill>
                  <a:srgbClr val="FF8000"/>
                </a:solidFill>
                <a:latin typeface="Courier New" panose="02070309020205020404" pitchFamily="49" charset="0"/>
              </a:rPr>
              <a:t>0xFFFF</a:t>
            </a:r>
            <a:endParaRPr lang="nb-NO" dirty="0"/>
          </a:p>
        </p:txBody>
      </p:sp>
      <p:sp>
        <p:nvSpPr>
          <p:cNvPr id="75" name="Rectangle 74"/>
          <p:cNvSpPr/>
          <p:nvPr/>
        </p:nvSpPr>
        <p:spPr>
          <a:xfrm>
            <a:off x="5093589" y="1843251"/>
            <a:ext cx="21146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foo/2 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= </a:t>
            </a:r>
            <a:r>
              <a:rPr lang="en-US" dirty="0" smtClean="0">
                <a:solidFill>
                  <a:srgbClr val="FF8000"/>
                </a:solidFill>
                <a:latin typeface="Courier New" panose="02070309020205020404" pitchFamily="49" charset="0"/>
              </a:rPr>
              <a:t>0x0000</a:t>
            </a:r>
            <a:endParaRPr lang="nb-NO" dirty="0"/>
          </a:p>
        </p:txBody>
      </p:sp>
      <p:sp>
        <p:nvSpPr>
          <p:cNvPr id="2" name="TextBox 1"/>
          <p:cNvSpPr txBox="1"/>
          <p:nvPr/>
        </p:nvSpPr>
        <p:spPr>
          <a:xfrm>
            <a:off x="467544" y="476672"/>
            <a:ext cx="1103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Atomicity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467544" y="1268760"/>
            <a:ext cx="337464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8000FF"/>
                </a:solidFill>
                <a:latin typeface="Courier New" panose="02070309020205020404" pitchFamily="49" charset="0"/>
              </a:rPr>
              <a:t>class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WordTearing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8000FF"/>
                </a:solidFill>
                <a:latin typeface="Courier New" panose="02070309020205020404" pitchFamily="49" charset="0"/>
              </a:rPr>
              <a:t>long 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foo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FF8000"/>
                </a:solidFill>
                <a:latin typeface="Courier New" panose="02070309020205020404" pitchFamily="49" charset="0"/>
              </a:rPr>
              <a:t>0L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endParaRPr lang="en-US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dirty="0" smtClean="0">
                <a:solidFill>
                  <a:srgbClr val="8000FF"/>
                </a:solidFill>
                <a:latin typeface="Courier New" panose="02070309020205020404" pitchFamily="49" charset="0"/>
              </a:rPr>
              <a:t>void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thread1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en-US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foo 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FF8000"/>
                </a:solidFill>
                <a:latin typeface="Courier New" panose="02070309020205020404" pitchFamily="49" charset="0"/>
              </a:rPr>
              <a:t>0x0000FFFF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; </a:t>
            </a:r>
          </a:p>
          <a:p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    </a:t>
            </a:r>
            <a:r>
              <a:rPr lang="nb-NO" dirty="0" smtClean="0">
                <a:solidFill>
                  <a:srgbClr val="008000"/>
                </a:solidFill>
                <a:latin typeface="Courier New" panose="02070309020205020404" pitchFamily="49" charset="0"/>
              </a:rPr>
              <a:t>//  = </a:t>
            </a:r>
            <a:r>
              <a:rPr lang="nb-NO" dirty="0">
                <a:solidFill>
                  <a:srgbClr val="008000"/>
                </a:solidFill>
                <a:latin typeface="Courier New" panose="02070309020205020404" pitchFamily="49" charset="0"/>
              </a:rPr>
              <a:t>2147483647</a:t>
            </a:r>
            <a:endParaRPr lang="en-US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b="1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endParaRPr lang="en-US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dirty="0">
                <a:solidFill>
                  <a:srgbClr val="8000FF"/>
                </a:solidFill>
                <a:latin typeface="Courier New" panose="02070309020205020404" pitchFamily="49" charset="0"/>
              </a:rPr>
              <a:t>void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thread2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()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{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   foo 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=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dirty="0" smtClean="0">
                <a:solidFill>
                  <a:srgbClr val="FF8000"/>
                </a:solidFill>
                <a:latin typeface="Courier New" panose="02070309020205020404" pitchFamily="49" charset="0"/>
              </a:rPr>
              <a:t>0xFFFF0000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nb-NO" dirty="0" smtClean="0">
                <a:solidFill>
                  <a:srgbClr val="008000"/>
                </a:solidFill>
                <a:latin typeface="Courier New" panose="02070309020205020404" pitchFamily="49" charset="0"/>
              </a:rPr>
              <a:t>    //  </a:t>
            </a:r>
            <a:r>
              <a:rPr lang="nb-NO" dirty="0">
                <a:solidFill>
                  <a:srgbClr val="008000"/>
                </a:solidFill>
                <a:latin typeface="Courier New" panose="02070309020205020404" pitchFamily="49" charset="0"/>
              </a:rPr>
              <a:t>= </a:t>
            </a:r>
            <a:r>
              <a:rPr lang="nb-NO" dirty="0">
                <a:solidFill>
                  <a:srgbClr val="008000"/>
                </a:solidFill>
                <a:latin typeface="Courier New" panose="02070309020205020404" pitchFamily="49" charset="0"/>
              </a:rPr>
              <a:t>-</a:t>
            </a:r>
            <a:r>
              <a:rPr lang="nb-NO" dirty="0" smtClean="0">
                <a:solidFill>
                  <a:srgbClr val="008000"/>
                </a:solidFill>
                <a:latin typeface="Courier New" panose="02070309020205020404" pitchFamily="49" charset="0"/>
              </a:rPr>
              <a:t>2147483648</a:t>
            </a:r>
            <a:endParaRPr lang="en-US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b="1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b="1" dirty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endParaRPr lang="en-US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}</a:t>
            </a:r>
            <a:endParaRPr lang="en-US" dirty="0">
              <a:effectLst/>
            </a:endParaRPr>
          </a:p>
        </p:txBody>
      </p:sp>
      <p:pic>
        <p:nvPicPr>
          <p:cNvPr id="42" name="Picture 4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8324" y="3216298"/>
            <a:ext cx="1224136" cy="1224136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1066238"/>
            <a:ext cx="1296144" cy="1296144"/>
          </a:xfrm>
          <a:prstGeom prst="rect">
            <a:avLst/>
          </a:prstGeom>
        </p:spPr>
      </p:pic>
      <p:sp>
        <p:nvSpPr>
          <p:cNvPr id="44" name="Rectangle 43"/>
          <p:cNvSpPr/>
          <p:nvPr/>
        </p:nvSpPr>
        <p:spPr>
          <a:xfrm>
            <a:off x="5076057" y="1060704"/>
            <a:ext cx="2132624" cy="6480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45" name="Rectangle 44"/>
          <p:cNvSpPr/>
          <p:nvPr/>
        </p:nvSpPr>
        <p:spPr>
          <a:xfrm>
            <a:off x="5076057" y="1708776"/>
            <a:ext cx="2132624" cy="6480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46" name="TextBox 45"/>
          <p:cNvSpPr txBox="1"/>
          <p:nvPr/>
        </p:nvSpPr>
        <p:spPr>
          <a:xfrm>
            <a:off x="5038871" y="667982"/>
            <a:ext cx="22694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main</a:t>
            </a:r>
            <a:r>
              <a:rPr lang="de-DE" dirty="0" smtClean="0"/>
              <a:t> </a:t>
            </a:r>
            <a:r>
              <a:rPr lang="de-DE" dirty="0" err="1" smtClean="0"/>
              <a:t>memory</a:t>
            </a:r>
            <a:r>
              <a:rPr lang="de-DE" dirty="0" smtClean="0"/>
              <a:t> (32 </a:t>
            </a:r>
            <a:r>
              <a:rPr lang="de-DE" dirty="0" err="1" smtClean="0"/>
              <a:t>bit</a:t>
            </a:r>
            <a:r>
              <a:rPr lang="de-DE" dirty="0" smtClean="0"/>
              <a:t>)</a:t>
            </a:r>
            <a:endParaRPr lang="nb-NO" dirty="0"/>
          </a:p>
        </p:txBody>
      </p:sp>
      <p:sp>
        <p:nvSpPr>
          <p:cNvPr id="47" name="TextBox 46"/>
          <p:cNvSpPr txBox="1"/>
          <p:nvPr/>
        </p:nvSpPr>
        <p:spPr>
          <a:xfrm>
            <a:off x="4953879" y="2856258"/>
            <a:ext cx="2426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/>
              <a:t>p</a:t>
            </a:r>
            <a:r>
              <a:rPr lang="de-DE" dirty="0" err="1" smtClean="0"/>
              <a:t>rocessor</a:t>
            </a:r>
            <a:r>
              <a:rPr lang="de-DE" dirty="0" smtClean="0"/>
              <a:t> </a:t>
            </a:r>
            <a:r>
              <a:rPr lang="de-DE" dirty="0" err="1" smtClean="0"/>
              <a:t>cache</a:t>
            </a:r>
            <a:r>
              <a:rPr lang="de-DE" dirty="0" smtClean="0"/>
              <a:t> (32 </a:t>
            </a:r>
            <a:r>
              <a:rPr lang="de-DE" dirty="0" err="1" smtClean="0"/>
              <a:t>bit</a:t>
            </a:r>
            <a:r>
              <a:rPr lang="de-DE" dirty="0" smtClean="0"/>
              <a:t>)</a:t>
            </a:r>
            <a:endParaRPr lang="nb-NO" dirty="0"/>
          </a:p>
        </p:txBody>
      </p:sp>
      <p:sp>
        <p:nvSpPr>
          <p:cNvPr id="48" name="Rectangle 47"/>
          <p:cNvSpPr/>
          <p:nvPr/>
        </p:nvSpPr>
        <p:spPr>
          <a:xfrm>
            <a:off x="5075345" y="3225590"/>
            <a:ext cx="2133336" cy="6480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51" name="Picture 5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8324" y="5085184"/>
            <a:ext cx="1224136" cy="1224136"/>
          </a:xfrm>
          <a:prstGeom prst="rect">
            <a:avLst/>
          </a:prstGeom>
        </p:spPr>
      </p:pic>
      <p:sp>
        <p:nvSpPr>
          <p:cNvPr id="56" name="TextBox 55"/>
          <p:cNvSpPr txBox="1"/>
          <p:nvPr/>
        </p:nvSpPr>
        <p:spPr>
          <a:xfrm>
            <a:off x="7903864" y="3528858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b="1" dirty="0"/>
              <a:t>1</a:t>
            </a:r>
            <a:endParaRPr lang="nb-NO" sz="3200" b="1" dirty="0"/>
          </a:p>
        </p:txBody>
      </p:sp>
      <p:sp>
        <p:nvSpPr>
          <p:cNvPr id="57" name="TextBox 56"/>
          <p:cNvSpPr txBox="1"/>
          <p:nvPr/>
        </p:nvSpPr>
        <p:spPr>
          <a:xfrm>
            <a:off x="7903864" y="5397743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b="1" dirty="0"/>
              <a:t>2</a:t>
            </a:r>
            <a:endParaRPr lang="nb-NO" sz="3200" b="1" dirty="0"/>
          </a:p>
        </p:txBody>
      </p:sp>
      <p:sp>
        <p:nvSpPr>
          <p:cNvPr id="58" name="U-Turn Arrow 57"/>
          <p:cNvSpPr/>
          <p:nvPr/>
        </p:nvSpPr>
        <p:spPr>
          <a:xfrm rot="16200000">
            <a:off x="3434032" y="2114347"/>
            <a:ext cx="2383405" cy="69887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59" name="U-Turn Arrow 58"/>
          <p:cNvSpPr/>
          <p:nvPr/>
        </p:nvSpPr>
        <p:spPr>
          <a:xfrm rot="16200000">
            <a:off x="2515301" y="3624854"/>
            <a:ext cx="4234389" cy="69887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5076000" y="3878557"/>
            <a:ext cx="2132681" cy="6480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62" name="Rectangle 61"/>
          <p:cNvSpPr/>
          <p:nvPr/>
        </p:nvSpPr>
        <p:spPr>
          <a:xfrm>
            <a:off x="5074690" y="5008281"/>
            <a:ext cx="2133991" cy="6480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63" name="Rectangle 62"/>
          <p:cNvSpPr/>
          <p:nvPr/>
        </p:nvSpPr>
        <p:spPr>
          <a:xfrm>
            <a:off x="5094000" y="5167418"/>
            <a:ext cx="21146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foo/1 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= </a:t>
            </a:r>
            <a:r>
              <a:rPr lang="en-US" dirty="0" smtClean="0">
                <a:solidFill>
                  <a:srgbClr val="FF8000"/>
                </a:solidFill>
                <a:latin typeface="Courier New" panose="02070309020205020404" pitchFamily="49" charset="0"/>
              </a:rPr>
              <a:t>0xFFFF</a:t>
            </a:r>
            <a:endParaRPr lang="nb-NO" dirty="0"/>
          </a:p>
        </p:txBody>
      </p:sp>
      <p:sp>
        <p:nvSpPr>
          <p:cNvPr id="64" name="Rectangle 63"/>
          <p:cNvSpPr/>
          <p:nvPr/>
        </p:nvSpPr>
        <p:spPr>
          <a:xfrm>
            <a:off x="5075346" y="5661248"/>
            <a:ext cx="2133336" cy="6480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66" name="Rectangle 65"/>
          <p:cNvSpPr/>
          <p:nvPr/>
        </p:nvSpPr>
        <p:spPr>
          <a:xfrm>
            <a:off x="5094000" y="5815490"/>
            <a:ext cx="21146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foo/2 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= </a:t>
            </a:r>
            <a:r>
              <a:rPr lang="en-US" dirty="0" smtClean="0">
                <a:solidFill>
                  <a:srgbClr val="FF8000"/>
                </a:solidFill>
                <a:latin typeface="Courier New" panose="02070309020205020404" pitchFamily="49" charset="0"/>
              </a:rPr>
              <a:t>0x0000</a:t>
            </a:r>
            <a:endParaRPr lang="nb-NO" dirty="0"/>
          </a:p>
        </p:txBody>
      </p:sp>
      <p:sp>
        <p:nvSpPr>
          <p:cNvPr id="67" name="Rectangle 66"/>
          <p:cNvSpPr/>
          <p:nvPr/>
        </p:nvSpPr>
        <p:spPr>
          <a:xfrm>
            <a:off x="5094000" y="4017927"/>
            <a:ext cx="21146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foo/2 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= </a:t>
            </a:r>
            <a:r>
              <a:rPr lang="en-US" dirty="0" smtClean="0">
                <a:solidFill>
                  <a:srgbClr val="FF8000"/>
                </a:solidFill>
                <a:latin typeface="Courier New" panose="02070309020205020404" pitchFamily="49" charset="0"/>
              </a:rPr>
              <a:t>0xFFFF</a:t>
            </a:r>
            <a:endParaRPr lang="nb-NO" dirty="0"/>
          </a:p>
        </p:txBody>
      </p:sp>
      <p:sp>
        <p:nvSpPr>
          <p:cNvPr id="68" name="Rectangle 67"/>
          <p:cNvSpPr/>
          <p:nvPr/>
        </p:nvSpPr>
        <p:spPr>
          <a:xfrm>
            <a:off x="5092682" y="3389739"/>
            <a:ext cx="21146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foo/1 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= </a:t>
            </a:r>
            <a:r>
              <a:rPr lang="en-US" dirty="0" smtClean="0">
                <a:solidFill>
                  <a:srgbClr val="FF8000"/>
                </a:solidFill>
                <a:latin typeface="Courier New" panose="02070309020205020404" pitchFamily="49" charset="0"/>
              </a:rPr>
              <a:t>0x0000</a:t>
            </a:r>
            <a:endParaRPr lang="nb-NO" dirty="0"/>
          </a:p>
        </p:txBody>
      </p:sp>
      <p:sp>
        <p:nvSpPr>
          <p:cNvPr id="71" name="U-Turn Arrow 70"/>
          <p:cNvSpPr/>
          <p:nvPr/>
        </p:nvSpPr>
        <p:spPr>
          <a:xfrm rot="16200000">
            <a:off x="3413544" y="2726564"/>
            <a:ext cx="2434190" cy="69887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u="sng" dirty="0">
              <a:solidFill>
                <a:schemeClr val="tx1"/>
              </a:solidFill>
            </a:endParaRPr>
          </a:p>
        </p:txBody>
      </p:sp>
      <p:sp>
        <p:nvSpPr>
          <p:cNvPr id="72" name="U-Turn Arrow 71"/>
          <p:cNvSpPr/>
          <p:nvPr/>
        </p:nvSpPr>
        <p:spPr>
          <a:xfrm rot="16200000">
            <a:off x="2544213" y="3007605"/>
            <a:ext cx="4176564" cy="69887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tx1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4953879" y="4618303"/>
            <a:ext cx="2426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/>
              <a:t>p</a:t>
            </a:r>
            <a:r>
              <a:rPr lang="de-DE" dirty="0" err="1" smtClean="0"/>
              <a:t>rocessor</a:t>
            </a:r>
            <a:r>
              <a:rPr lang="de-DE" dirty="0" smtClean="0"/>
              <a:t> </a:t>
            </a:r>
            <a:r>
              <a:rPr lang="de-DE" dirty="0" err="1" smtClean="0"/>
              <a:t>cache</a:t>
            </a:r>
            <a:r>
              <a:rPr lang="de-DE" dirty="0" smtClean="0"/>
              <a:t> (32 </a:t>
            </a:r>
            <a:r>
              <a:rPr lang="de-DE" dirty="0" err="1" smtClean="0"/>
              <a:t>bit</a:t>
            </a:r>
            <a:r>
              <a:rPr lang="de-DE" dirty="0" smtClean="0"/>
              <a:t>)</a:t>
            </a:r>
            <a:endParaRPr lang="nb-NO" dirty="0"/>
          </a:p>
        </p:txBody>
      </p:sp>
      <p:sp>
        <p:nvSpPr>
          <p:cNvPr id="69" name="Rectangle 68"/>
          <p:cNvSpPr/>
          <p:nvPr/>
        </p:nvSpPr>
        <p:spPr>
          <a:xfrm>
            <a:off x="5092681" y="1195179"/>
            <a:ext cx="21146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foo/1 </a:t>
            </a:r>
            <a:r>
              <a:rPr lang="en-US" b="1" dirty="0" smtClean="0">
                <a:solidFill>
                  <a:srgbClr val="000080"/>
                </a:solidFill>
                <a:latin typeface="Courier New" panose="02070309020205020404" pitchFamily="49" charset="0"/>
              </a:rPr>
              <a:t>= </a:t>
            </a:r>
            <a:r>
              <a:rPr lang="en-US" dirty="0" smtClean="0">
                <a:solidFill>
                  <a:srgbClr val="FF8000"/>
                </a:solidFill>
                <a:latin typeface="Courier New" panose="02070309020205020404" pitchFamily="49" charset="0"/>
              </a:rPr>
              <a:t>0xFFFF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88881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1" grpId="1" animBg="1"/>
      <p:bldP spid="32" grpId="0" animBg="1"/>
      <p:bldP spid="74" grpId="0"/>
      <p:bldP spid="74" grpId="1"/>
      <p:bldP spid="70" grpId="0"/>
      <p:bldP spid="75" grpId="0"/>
      <p:bldP spid="75" grpId="1"/>
      <p:bldP spid="44" grpId="0" animBg="1"/>
      <p:bldP spid="45" grpId="0" animBg="1"/>
      <p:bldP spid="46" grpId="0"/>
      <p:bldP spid="47" grpId="0"/>
      <p:bldP spid="48" grpId="0" animBg="1"/>
      <p:bldP spid="56" grpId="0"/>
      <p:bldP spid="57" grpId="0"/>
      <p:bldP spid="58" grpId="0" animBg="1"/>
      <p:bldP spid="58" grpId="1" animBg="1"/>
      <p:bldP spid="59" grpId="0" animBg="1"/>
      <p:bldP spid="59" grpId="1" animBg="1"/>
      <p:bldP spid="60" grpId="0" animBg="1"/>
      <p:bldP spid="62" grpId="0" animBg="1"/>
      <p:bldP spid="63" grpId="0"/>
      <p:bldP spid="64" grpId="0" animBg="1"/>
      <p:bldP spid="66" grpId="0"/>
      <p:bldP spid="67" grpId="0"/>
      <p:bldP spid="68" grpId="0"/>
      <p:bldP spid="71" grpId="0" animBg="1"/>
      <p:bldP spid="71" grpId="1" animBg="1"/>
      <p:bldP spid="72" grpId="0" animBg="1"/>
      <p:bldP spid="73" grpId="0"/>
      <p:bldP spid="6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9805086"/>
              </p:ext>
            </p:extLst>
          </p:nvPr>
        </p:nvGraphicFramePr>
        <p:xfrm>
          <a:off x="827582" y="1268760"/>
          <a:ext cx="7488834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8139"/>
                <a:gridCol w="1248139"/>
                <a:gridCol w="1248139"/>
                <a:gridCol w="1248139"/>
                <a:gridCol w="1248139"/>
                <a:gridCol w="1248139"/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dirty="0" smtClean="0"/>
                        <a:t>ARM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dirty="0" smtClean="0"/>
                        <a:t>PowerPC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dirty="0" smtClean="0"/>
                        <a:t>SPARC TSO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dirty="0" smtClean="0"/>
                        <a:t>x86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nb-NO" dirty="0" smtClean="0"/>
                        <a:t>AMD64</a:t>
                      </a:r>
                      <a:endParaRPr lang="nb-N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load-load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dirty="0" err="1" smtClean="0"/>
                        <a:t>yes</a:t>
                      </a:r>
                      <a:endParaRPr lang="nb-NO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dirty="0" err="1" smtClean="0"/>
                        <a:t>yes</a:t>
                      </a:r>
                      <a:endParaRPr lang="nb-NO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dirty="0" err="1" smtClean="0"/>
                        <a:t>no</a:t>
                      </a:r>
                      <a:endParaRPr lang="nb-NO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dirty="0" err="1" smtClean="0"/>
                        <a:t>no</a:t>
                      </a:r>
                      <a:endParaRPr lang="nb-NO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dirty="0" err="1" smtClean="0"/>
                        <a:t>no</a:t>
                      </a:r>
                      <a:endParaRPr lang="nb-NO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load</a:t>
                      </a:r>
                      <a:r>
                        <a:rPr lang="de-DE" dirty="0" smtClean="0"/>
                        <a:t>-store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dirty="0" err="1" smtClean="0"/>
                        <a:t>yes</a:t>
                      </a:r>
                      <a:endParaRPr lang="nb-NO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dirty="0" err="1" smtClean="0"/>
                        <a:t>yes</a:t>
                      </a:r>
                      <a:endParaRPr lang="nb-NO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dirty="0" err="1" smtClean="0"/>
                        <a:t>no</a:t>
                      </a:r>
                      <a:endParaRPr lang="nb-NO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dirty="0" err="1" smtClean="0"/>
                        <a:t>no</a:t>
                      </a:r>
                      <a:endParaRPr lang="nb-NO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dirty="0" err="1" smtClean="0"/>
                        <a:t>no</a:t>
                      </a:r>
                      <a:endParaRPr lang="nb-NO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store-store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dirty="0" err="1" smtClean="0"/>
                        <a:t>yes</a:t>
                      </a:r>
                      <a:endParaRPr lang="nb-NO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dirty="0" err="1" smtClean="0"/>
                        <a:t>yes</a:t>
                      </a:r>
                      <a:endParaRPr lang="nb-NO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dirty="0" err="1" smtClean="0"/>
                        <a:t>no</a:t>
                      </a:r>
                      <a:endParaRPr lang="nb-NO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dirty="0" err="1" smtClean="0"/>
                        <a:t>no</a:t>
                      </a:r>
                      <a:endParaRPr lang="nb-NO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dirty="0" err="1" smtClean="0"/>
                        <a:t>no</a:t>
                      </a:r>
                      <a:endParaRPr lang="nb-NO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store-</a:t>
                      </a:r>
                      <a:r>
                        <a:rPr lang="de-DE" dirty="0" err="1" smtClean="0"/>
                        <a:t>load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dirty="0" err="1" smtClean="0"/>
                        <a:t>yes</a:t>
                      </a:r>
                      <a:endParaRPr lang="nb-NO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dirty="0" err="1" smtClean="0"/>
                        <a:t>yes</a:t>
                      </a:r>
                      <a:endParaRPr lang="nb-NO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dirty="0" err="1" smtClean="0"/>
                        <a:t>yes</a:t>
                      </a:r>
                      <a:endParaRPr lang="nb-NO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dirty="0" err="1" smtClean="0"/>
                        <a:t>yes</a:t>
                      </a:r>
                      <a:endParaRPr lang="nb-NO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dirty="0" err="1" smtClean="0"/>
                        <a:t>yes</a:t>
                      </a:r>
                      <a:endParaRPr lang="nb-NO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67544" y="476672"/>
            <a:ext cx="58622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Processor optimization: a question of hardware architecture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0274" y="3778608"/>
            <a:ext cx="1491686" cy="238669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3562583"/>
            <a:ext cx="2818745" cy="2818745"/>
          </a:xfrm>
          <a:prstGeom prst="rect">
            <a:avLst/>
          </a:prstGeom>
        </p:spPr>
      </p:pic>
      <p:sp>
        <p:nvSpPr>
          <p:cNvPr id="7" name="Heart 6"/>
          <p:cNvSpPr/>
          <p:nvPr/>
        </p:nvSpPr>
        <p:spPr>
          <a:xfrm>
            <a:off x="2990192" y="4575911"/>
            <a:ext cx="951850" cy="792088"/>
          </a:xfrm>
          <a:prstGeom prst="hear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ARM</a:t>
            </a:r>
            <a:endParaRPr lang="nb-NO" dirty="0"/>
          </a:p>
        </p:txBody>
      </p:sp>
      <p:sp>
        <p:nvSpPr>
          <p:cNvPr id="8" name="Heart 7"/>
          <p:cNvSpPr/>
          <p:nvPr/>
        </p:nvSpPr>
        <p:spPr>
          <a:xfrm>
            <a:off x="5937495" y="4282664"/>
            <a:ext cx="951850" cy="792088"/>
          </a:xfrm>
          <a:prstGeom prst="hear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x86</a:t>
            </a:r>
            <a:endParaRPr lang="nb-NO" dirty="0"/>
          </a:p>
        </p:txBody>
      </p:sp>
      <p:sp>
        <p:nvSpPr>
          <p:cNvPr id="9" name="TextBox 8"/>
          <p:cNvSpPr txBox="1"/>
          <p:nvPr/>
        </p:nvSpPr>
        <p:spPr>
          <a:xfrm>
            <a:off x="7363785" y="3140968"/>
            <a:ext cx="102463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i="1" dirty="0" smtClean="0"/>
              <a:t>Source: Wikipedia</a:t>
            </a:r>
            <a:endParaRPr lang="nb-NO" sz="900" i="1" dirty="0"/>
          </a:p>
        </p:txBody>
      </p:sp>
    </p:spTree>
    <p:extLst>
      <p:ext uri="{BB962C8B-B14F-4D97-AF65-F5344CB8AC3E}">
        <p14:creationId xmlns:p14="http://schemas.microsoft.com/office/powerpoint/2010/main" val="1078331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3489</TotalTime>
  <Words>2977</Words>
  <Application>Microsoft Office PowerPoint</Application>
  <PresentationFormat>On-screen Show (4:3)</PresentationFormat>
  <Paragraphs>729</Paragraphs>
  <Slides>35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9" baseType="lpstr">
      <vt:lpstr>Arial</vt:lpstr>
      <vt:lpstr>Calibri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Rafael Winterhalter</dc:creator>
  <cp:lastModifiedBy>Rafael Mario Winterhalter</cp:lastModifiedBy>
  <cp:revision>400</cp:revision>
  <dcterms:created xsi:type="dcterms:W3CDTF">2014-07-21T07:29:24Z</dcterms:created>
  <dcterms:modified xsi:type="dcterms:W3CDTF">2015-10-22T07:05:25Z</dcterms:modified>
</cp:coreProperties>
</file>