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1" r:id="rId3"/>
    <p:sldId id="274" r:id="rId4"/>
    <p:sldId id="342" r:id="rId5"/>
    <p:sldId id="344" r:id="rId6"/>
    <p:sldId id="345" r:id="rId7"/>
    <p:sldId id="361" r:id="rId8"/>
    <p:sldId id="363" r:id="rId9"/>
    <p:sldId id="364" r:id="rId10"/>
    <p:sldId id="303" r:id="rId11"/>
    <p:sldId id="322" r:id="rId12"/>
    <p:sldId id="355" r:id="rId13"/>
    <p:sldId id="356" r:id="rId14"/>
    <p:sldId id="357" r:id="rId15"/>
    <p:sldId id="307" r:id="rId16"/>
    <p:sldId id="306" r:id="rId17"/>
    <p:sldId id="321" r:id="rId18"/>
    <p:sldId id="305" r:id="rId19"/>
    <p:sldId id="370" r:id="rId20"/>
    <p:sldId id="371" r:id="rId21"/>
    <p:sldId id="368" r:id="rId22"/>
    <p:sldId id="369" r:id="rId23"/>
    <p:sldId id="365" r:id="rId24"/>
    <p:sldId id="366" r:id="rId25"/>
    <p:sldId id="316" r:id="rId2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CF2"/>
    <a:srgbClr val="A71520"/>
    <a:srgbClr val="FF3399"/>
    <a:srgbClr val="CC0000"/>
    <a:srgbClr val="E0F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7" autoAdjust="0"/>
    <p:restoredTop sz="88114" autoAdjust="0"/>
  </p:normalViewPr>
  <p:slideViewPr>
    <p:cSldViewPr snapToGrid="0" snapToObjects="1" showGuides="1">
      <p:cViewPr>
        <p:scale>
          <a:sx n="145" d="100"/>
          <a:sy n="145" d="100"/>
        </p:scale>
        <p:origin x="-660" y="-72"/>
      </p:cViewPr>
      <p:guideLst>
        <p:guide orient="horz" pos="320"/>
        <p:guide pos="2880"/>
      </p:guideLst>
    </p:cSldViewPr>
  </p:slideViewPr>
  <p:outlineViewPr>
    <p:cViewPr>
      <p:scale>
        <a:sx n="33" d="100"/>
        <a:sy n="33" d="100"/>
      </p:scale>
      <p:origin x="0" y="99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DF3C80C3-8188-B54E-982A-29F769DB63AF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939E6B1E-64FF-6046-8C8A-CABC3C7080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49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B026E260-817D-7F46-8A7D-C06202C6C04F}" type="datetimeFigureOut">
              <a:rPr lang="en-US" smtClean="0"/>
              <a:pPr/>
              <a:t>10/19/2015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620" tIns="46310" rIns="92620" bIns="463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363E8785-A995-9A40-9D3F-F07D2AA2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87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hatis.techtarget.com/definition/message-authentication-code-MAC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yptographic_strength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Arch – canonical</a:t>
            </a:r>
            <a:r>
              <a:rPr lang="en-US" baseline="0" dirty="0" smtClean="0"/>
              <a:t> models</a:t>
            </a:r>
          </a:p>
          <a:p>
            <a:r>
              <a:rPr lang="en-US" baseline="0" dirty="0" smtClean="0"/>
              <a:t>Security – App level, DB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4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0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-Plain Text vs Cipher</a:t>
            </a:r>
            <a:r>
              <a:rPr lang="en-US" sz="1200" baseline="0" dirty="0" smtClean="0"/>
              <a:t> Text</a:t>
            </a:r>
          </a:p>
          <a:p>
            <a:r>
              <a:rPr lang="en-US" dirty="0" smtClean="0"/>
              <a:t>-History:</a:t>
            </a:r>
            <a:r>
              <a:rPr lang="en-US" baseline="0" dirty="0" smtClean="0"/>
              <a:t> earliest history to today problem is always getting message from sender to receiver securely; 2 solutions </a:t>
            </a:r>
            <a:r>
              <a:rPr lang="en-US" baseline="0" smtClean="0"/>
              <a:t>have emerged.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7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baseline="0" dirty="0" smtClean="0"/>
              <a:t>-&gt; MATH IS THE BASIS FOR CRYPTOLOGY</a:t>
            </a:r>
          </a:p>
          <a:p>
            <a:r>
              <a:rPr lang="en-US" sz="1400" baseline="0" dirty="0" smtClean="0"/>
              <a:t>-Enigma 150 Trillion Combinations for 4 wheels; 10 wires; or at 1 combo tried a second, 144,000 years!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-&gt;Key</a:t>
            </a:r>
            <a:r>
              <a:rPr lang="en-US" sz="1400" baseline="0" dirty="0" smtClean="0"/>
              <a:t> Concept is that complicated math is difficult even for the fastest computers and thus can be used for cryptology</a:t>
            </a: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9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-James Elis in 1970; -Clifford Cox</a:t>
            </a:r>
          </a:p>
          <a:p>
            <a:r>
              <a:rPr lang="en-US" dirty="0" smtClean="0"/>
              <a:t>-Originally</a:t>
            </a:r>
            <a:r>
              <a:rPr lang="en-US" baseline="0" dirty="0" smtClean="0"/>
              <a:t> classified TOP SECRET</a:t>
            </a:r>
          </a:p>
          <a:p>
            <a:r>
              <a:rPr lang="en-US" baseline="0" dirty="0" smtClean="0"/>
              <a:t>-Bob and Alice – All Security Documents Use 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8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6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 HMAC more secure than Message Authentication Code (</a:t>
            </a:r>
            <a:r>
              <a:rPr lang="en-US" dirty="0" smtClean="0">
                <a:hlinkClick r:id="rId3"/>
              </a:rPr>
              <a:t>MAC</a:t>
            </a:r>
            <a:r>
              <a:rPr lang="en-US" dirty="0" smtClean="0"/>
              <a:t>) is that the key and the message are hashed in separate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29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</a:t>
            </a:r>
            <a:r>
              <a:rPr lang="en-US" baseline="0" dirty="0" smtClean="0"/>
              <a:t> math crypto function relies on a impossible math problem.  The longer the key and resulting cipher text determine its strength.  As computers get more powerful, crypto is at risk.</a:t>
            </a:r>
            <a:endParaRPr lang="en-US" dirty="0" smtClean="0"/>
          </a:p>
          <a:p>
            <a:r>
              <a:rPr lang="en-US" dirty="0" smtClean="0"/>
              <a:t>The cryptographic strength of the HMAC depends upon the </a:t>
            </a:r>
            <a:r>
              <a:rPr lang="en-US" dirty="0" smtClean="0">
                <a:hlinkClick r:id="rId3" tooltip="Cryptographic strength"/>
              </a:rPr>
              <a:t>cryptographic strength</a:t>
            </a:r>
            <a:r>
              <a:rPr lang="en-US" dirty="0" smtClean="0"/>
              <a:t> of the underlying hash function, the size of its hash output, and on the size and quality of the key.</a:t>
            </a:r>
          </a:p>
          <a:p>
            <a:r>
              <a:rPr lang="en-US" sz="1200" i="1" dirty="0" smtClean="0"/>
              <a:t>MD5 considered cryptographically broken and unsuitable for further use”</a:t>
            </a:r>
          </a:p>
          <a:p>
            <a:r>
              <a:rPr lang="en-US" sz="1200" i="1" dirty="0" smtClean="0"/>
              <a:t>COMBINING</a:t>
            </a:r>
            <a:r>
              <a:rPr lang="en-US" sz="1200" i="1" baseline="0" dirty="0" smtClean="0"/>
              <a:t> TECHNIQUES CAN OVERCOME WEAKNESSES AND ENHANCE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07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-IPSEC (Tunnel and Gateway Modes)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8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sender generates a HMAC code that is sent with the message, the receiver calculates the HMAC for the message to authenticate it against senders HMAC.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2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GRP-PPT-backgroun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154534"/>
            <a:ext cx="8229600" cy="523036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NAME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581620"/>
            <a:ext cx="8229600" cy="390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JANUARY 1 PRESENTATION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1"/>
            <a:ext cx="9143999" cy="598287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sta_black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43"/>
            <a:ext cx="1371600" cy="36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4668216"/>
            <a:ext cx="9143999" cy="475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"/>
            <a:ext cx="9143999" cy="5982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029"/>
            <a:ext cx="8229600" cy="588309"/>
          </a:xfrm>
        </p:spPr>
        <p:txBody>
          <a:bodyPr lIns="0" rIns="0" anchor="ctr">
            <a:normAutofit/>
          </a:bodyPr>
          <a:lstStyle>
            <a:lvl1pPr algn="l"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871"/>
            <a:ext cx="8229600" cy="2972117"/>
          </a:xfrm>
        </p:spPr>
        <p:txBody>
          <a:bodyPr lIns="0" rIns="0"/>
          <a:lstStyle>
            <a:lvl1pPr>
              <a:buClr>
                <a:srgbClr val="CC0000"/>
              </a:buClr>
              <a:buSzPct val="80000"/>
              <a:buFont typeface="Wingdings" charset="2"/>
              <a:buChar char="§"/>
              <a:defRPr sz="1800"/>
            </a:lvl1pPr>
            <a:lvl2pPr>
              <a:buClr>
                <a:srgbClr val="CC0000"/>
              </a:buClr>
              <a:buSzPct val="80000"/>
              <a:buFont typeface="Wingdings" charset="2"/>
              <a:buChar char="§"/>
              <a:defRPr sz="1600"/>
            </a:lvl2pPr>
            <a:lvl3pPr>
              <a:buClr>
                <a:srgbClr val="CC0000"/>
              </a:buClr>
              <a:buSzPct val="80000"/>
              <a:buFont typeface="Wingdings" charset="2"/>
              <a:buChar char="§"/>
              <a:defRPr sz="1400"/>
            </a:lvl3pPr>
            <a:lvl4pPr>
              <a:buClr>
                <a:srgbClr val="CC0000"/>
              </a:buClr>
              <a:buSzPct val="80000"/>
              <a:buFont typeface="Wingdings" charset="2"/>
              <a:buChar char="§"/>
              <a:defRPr sz="1600"/>
            </a:lvl4pPr>
            <a:lvl5pPr>
              <a:buClr>
                <a:srgbClr val="CC0000"/>
              </a:buClr>
              <a:buSzPct val="80000"/>
              <a:buFont typeface="Wingdings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0225" y="4767263"/>
            <a:ext cx="5581650" cy="273844"/>
          </a:xfrm>
        </p:spPr>
        <p:txBody>
          <a:bodyPr/>
          <a:lstStyle/>
          <a:p>
            <a:r>
              <a:rPr lang="en-US" dirty="0" smtClean="0"/>
              <a:t>Copyright © 2015 STA Group, LLC. All Rights Reserved. </a:t>
            </a:r>
          </a:p>
          <a:p>
            <a:r>
              <a:rPr lang="en-US" dirty="0" smtClean="0"/>
              <a:t>Contains CONFIDENTIAL information, which may not be disclosed without express written authorization.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sta_black-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43"/>
            <a:ext cx="1371600" cy="36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4668216"/>
            <a:ext cx="9143999" cy="475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" y="1"/>
            <a:ext cx="9143999" cy="5982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2487"/>
            <a:ext cx="4038600" cy="3192542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2487"/>
            <a:ext cx="4038600" cy="3192542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291C-3B39-0341-8CAF-EC6F9C68E1BA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28775" y="4767263"/>
            <a:ext cx="5895975" cy="273844"/>
          </a:xfrm>
        </p:spPr>
        <p:txBody>
          <a:bodyPr/>
          <a:lstStyle/>
          <a:p>
            <a:r>
              <a:rPr lang="en-US" dirty="0" smtClean="0"/>
              <a:t>Copyright © 2015 STA Group, LLC. All Rights Reserved. </a:t>
            </a:r>
          </a:p>
          <a:p>
            <a:r>
              <a:rPr lang="en-US" dirty="0" smtClean="0"/>
              <a:t>Contains CONFIDENTIAL information, which may not be disclosed without express written authorization.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667029"/>
            <a:ext cx="8229600" cy="588309"/>
          </a:xfrm>
        </p:spPr>
        <p:txBody>
          <a:bodyPr lIns="0" rIns="0" anchor="ctr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sta_black-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43"/>
            <a:ext cx="1371600" cy="363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4668216"/>
            <a:ext cx="9143999" cy="475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"/>
            <a:ext cx="9143999" cy="5982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9431"/>
            <a:ext cx="4040188" cy="479822"/>
          </a:xfrm>
        </p:spPr>
        <p:txBody>
          <a:bodyPr lIns="0" r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9252"/>
            <a:ext cx="4040188" cy="3107903"/>
          </a:xfrm>
        </p:spPr>
        <p:txBody>
          <a:bodyPr l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99431"/>
            <a:ext cx="4041775" cy="479822"/>
          </a:xfrm>
        </p:spPr>
        <p:txBody>
          <a:bodyPr lIns="0" r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79252"/>
            <a:ext cx="4041775" cy="3107903"/>
          </a:xfrm>
        </p:spPr>
        <p:txBody>
          <a:bodyPr l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1BEC-DE0F-5743-B1FC-78BB972741E6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STA Group, LLC. All Rights Reserved. </a:t>
            </a:r>
          </a:p>
          <a:p>
            <a:r>
              <a:rPr lang="en-US" dirty="0" smtClean="0"/>
              <a:t>Contains CONFIDENTIAL information, which may not be disclosed without express written authorization.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sta_black-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43"/>
            <a:ext cx="1371600" cy="363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4668216"/>
            <a:ext cx="9143999" cy="475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1"/>
            <a:ext cx="9143999" cy="5982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111B-0270-CE42-986B-11B7D7A2B444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STA Group, LLC. All Rights Reserved. </a:t>
            </a:r>
          </a:p>
          <a:p>
            <a:r>
              <a:rPr lang="en-US" dirty="0" smtClean="0"/>
              <a:t>Contains CONFIDENTIAL information, which may not be disclosed without express written authorization.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a_black-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43"/>
            <a:ext cx="1371600" cy="363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GRP-PPT-backgroun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154534"/>
            <a:ext cx="8229600" cy="523036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NAME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818247"/>
            <a:ext cx="8229600" cy="390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JANUARY 1 PRESENTATION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" y="1"/>
            <a:ext cx="9143999" cy="59828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028871-742C-B745-AF60-1B02114D33D0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0F87AD-0E98-3D4B-9E08-C1D342209D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Copyright © 2015 STA Group, LLC. All Rights Reserved. </a:t>
            </a:r>
          </a:p>
          <a:p>
            <a:r>
              <a:rPr lang="en-US" dirty="0" smtClean="0"/>
              <a:t>Contains CONFIDENTIAL information, which may not be disclosed without express written authorization.</a:t>
            </a:r>
            <a:endParaRPr lang="en-US" dirty="0"/>
          </a:p>
        </p:txBody>
      </p:sp>
      <p:pic>
        <p:nvPicPr>
          <p:cNvPr id="10" name="Picture 9" descr="sta_black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43"/>
            <a:ext cx="1371600" cy="363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706A-B280-46D8-8B62-063AF66705A5}" type="datetime1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673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F1F1-FB07-4D72-ACBD-E7EDBD935399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6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763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8028871-742C-B745-AF60-1B02114D33D0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3550" y="4767263"/>
            <a:ext cx="5581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Copyright © 2015 STA Group, LLC.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4767263"/>
            <a:ext cx="1371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30F87AD-0E98-3D4B-9E08-C1D342209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>
          <a:srgbClr val="CC0000"/>
        </a:buClr>
        <a:buSzPct val="75000"/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C0000"/>
        </a:buClr>
        <a:buSzPct val="75000"/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C0000"/>
        </a:buClr>
        <a:buSzPct val="75000"/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C0000"/>
        </a:buClr>
        <a:buSzPct val="75000"/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C0000"/>
        </a:buClr>
        <a:buSzPct val="75000"/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2602"/>
            <a:ext cx="8229600" cy="523036"/>
          </a:xfrm>
        </p:spPr>
        <p:txBody>
          <a:bodyPr>
            <a:noAutofit/>
          </a:bodyPr>
          <a:lstStyle/>
          <a:p>
            <a:r>
              <a:rPr lang="en-US" sz="4400" dirty="0"/>
              <a:t>Securing </a:t>
            </a:r>
            <a:r>
              <a:rPr lang="en-US" sz="4400" dirty="0" smtClean="0"/>
              <a:t>your </a:t>
            </a:r>
            <a:r>
              <a:rPr lang="en-US" sz="4400" dirty="0" err="1" smtClean="0"/>
              <a:t>JavaEE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Microservice with HMAC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1160703" y="578396"/>
            <a:ext cx="19679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Presents</a:t>
            </a:r>
            <a:r>
              <a:rPr lang="en-US" sz="1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913" y="4817219"/>
            <a:ext cx="8585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Davinder Kohli, Romana Sequeira, Scott Kramer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Cryptology Concepts</a:t>
            </a:r>
            <a:endParaRPr lang="en-US" sz="3600" b="1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771015"/>
            <a:ext cx="8229600" cy="291273"/>
          </a:xfrm>
        </p:spPr>
        <p:txBody>
          <a:bodyPr>
            <a:noAutofit/>
          </a:bodyPr>
          <a:lstStyle/>
          <a:p>
            <a:r>
              <a:rPr lang="en-US" sz="1600" dirty="0" smtClean="0"/>
              <a:t>Basic Cryptology Concepts, Techniques, and Algorithms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639" y="597501"/>
            <a:ext cx="1431447" cy="1912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60" y="4397207"/>
            <a:ext cx="370056" cy="3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344" y="2533198"/>
            <a:ext cx="2393424" cy="1429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0" y="517848"/>
            <a:ext cx="5513256" cy="588309"/>
          </a:xfrm>
        </p:spPr>
        <p:txBody>
          <a:bodyPr>
            <a:normAutofit/>
          </a:bodyPr>
          <a:lstStyle/>
          <a:p>
            <a:r>
              <a:rPr lang="en-US" dirty="0" smtClean="0"/>
              <a:t>Ongoing Security Challenge…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70" y="990436"/>
            <a:ext cx="8840223" cy="1698461"/>
          </a:xfrm>
        </p:spPr>
        <p:txBody>
          <a:bodyPr>
            <a:normAutofit/>
          </a:bodyPr>
          <a:lstStyle/>
          <a:p>
            <a:r>
              <a:rPr lang="en-US" dirty="0" smtClean="0"/>
              <a:t>Message </a:t>
            </a:r>
            <a:r>
              <a:rPr lang="en-US" dirty="0"/>
              <a:t>authentication and encryption is simple, fast and stateless.</a:t>
            </a:r>
          </a:p>
          <a:p>
            <a:r>
              <a:rPr lang="en-US" dirty="0"/>
              <a:t>Easy to change access control based on shared secret keys.</a:t>
            </a:r>
          </a:p>
          <a:p>
            <a:r>
              <a:rPr lang="en-US" dirty="0" smtClean="0"/>
              <a:t>Security </a:t>
            </a:r>
            <a:r>
              <a:rPr lang="en-US" dirty="0"/>
              <a:t>is not dependent on the application communication topology.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2938212"/>
            <a:ext cx="1143000" cy="60960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Sender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91853" y="2938212"/>
            <a:ext cx="1304093" cy="60960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Receiver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53423" y="3266697"/>
            <a:ext cx="3492639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 descr="C:\Users\Brett\AppData\Local\Microsoft\Windows\INetCache\IE\ZRIMCDVV\Important-Mess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6" y="3248035"/>
            <a:ext cx="563608" cy="5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7315200" y="3298374"/>
            <a:ext cx="357463" cy="1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13348" y="2864243"/>
            <a:ext cx="288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Securing Message Transport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" y="3942224"/>
            <a:ext cx="1143000" cy="60960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Sender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91852" y="3942224"/>
            <a:ext cx="1304093" cy="609600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Receiver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91053" y="4247024"/>
            <a:ext cx="64008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 descr="C:\Users\Brett\AppData\Local\Microsoft\Windows\INetCache\IE\ZRIMCDVV\Important-Mess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2" y="3768684"/>
            <a:ext cx="837962" cy="81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53423" y="391008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Encrypting Message</a:t>
            </a:r>
            <a:endParaRPr lang="en-US" b="1" dirty="0"/>
          </a:p>
        </p:txBody>
      </p:sp>
      <p:pic>
        <p:nvPicPr>
          <p:cNvPr id="20" name="Picture 13" descr="C:\Users\Brett\AppData\Local\Microsoft\Windows\INetCache\IE\ZRIMCDVV\Important-Mess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6" y="4279413"/>
            <a:ext cx="563608" cy="5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:\Users\Brett\AppData\Local\Microsoft\Windows\INetCache\IE\ZRIMCDVV\Important-Mess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75" y="2489532"/>
            <a:ext cx="837962" cy="81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Brett\AppData\Local\Microsoft\Windows\INetCache\IE\45HN56X6\Lock-ico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72" y="2938212"/>
            <a:ext cx="495965" cy="49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79726">
            <a:off x="4077850" y="3851539"/>
            <a:ext cx="627451" cy="6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3" grpId="0"/>
      <p:bldP spid="14" grpId="0" animBg="1"/>
      <p:bldP spid="15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56809" y="1567406"/>
            <a:ext cx="1428383" cy="271859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556" y="2312001"/>
            <a:ext cx="1428383" cy="271859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43440" y="569875"/>
            <a:ext cx="4207009" cy="588309"/>
          </a:xfrm>
        </p:spPr>
        <p:txBody>
          <a:bodyPr/>
          <a:lstStyle/>
          <a:p>
            <a:r>
              <a:rPr lang="en-US" dirty="0"/>
              <a:t>Basic Cryptology </a:t>
            </a:r>
            <a:r>
              <a:rPr lang="en-US" dirty="0" smtClean="0"/>
              <a:t>Concepts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49" y="0"/>
            <a:ext cx="4793550" cy="48650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2617" y="1517380"/>
            <a:ext cx="145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B C D E</a:t>
            </a:r>
          </a:p>
          <a:p>
            <a:r>
              <a:rPr lang="en-US" dirty="0" smtClean="0">
                <a:latin typeface="Courier New"/>
                <a:cs typeface="Courier New"/>
              </a:rPr>
              <a:t>1 2 3 4 5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427" y="2291189"/>
            <a:ext cx="1456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B C D E</a:t>
            </a:r>
          </a:p>
          <a:p>
            <a:r>
              <a:rPr lang="en-US" dirty="0" smtClean="0">
                <a:latin typeface="Courier New"/>
                <a:cs typeface="Courier New"/>
              </a:rPr>
              <a:t>1 2 3 4 5</a:t>
            </a:r>
          </a:p>
          <a:p>
            <a:r>
              <a:rPr lang="en-US" dirty="0" smtClean="0">
                <a:latin typeface="Courier New"/>
                <a:cs typeface="Courier New"/>
              </a:rPr>
              <a:t>2 3 4 5 6</a:t>
            </a:r>
          </a:p>
          <a:p>
            <a:r>
              <a:rPr lang="en-US" dirty="0" smtClean="0">
                <a:latin typeface="Courier New"/>
                <a:cs typeface="Courier New"/>
              </a:rPr>
              <a:t>3 4 5 6 7</a:t>
            </a:r>
          </a:p>
          <a:p>
            <a:r>
              <a:rPr lang="en-US" dirty="0" smtClean="0">
                <a:latin typeface="Courier New"/>
                <a:cs typeface="Courier New"/>
              </a:rPr>
              <a:t>4 5 6 7 8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5 6 7 8 9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52337" y="1622180"/>
            <a:ext cx="1837764" cy="369332"/>
            <a:chOff x="2209801" y="2458495"/>
            <a:chExt cx="1837764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2590800" y="2458495"/>
              <a:ext cx="1456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ABC = 123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209801" y="2539651"/>
              <a:ext cx="383359" cy="261743"/>
            </a:xfrm>
            <a:prstGeom prst="rightArrow">
              <a:avLst/>
            </a:prstGeom>
            <a:solidFill>
              <a:srgbClr val="FF0000"/>
            </a:solidFill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91723" y="2704150"/>
            <a:ext cx="599125" cy="145413"/>
          </a:xfrm>
          <a:prstGeom prst="righ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91724" y="2980728"/>
            <a:ext cx="883980" cy="145413"/>
          </a:xfrm>
          <a:prstGeom prst="righ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91725" y="3237550"/>
            <a:ext cx="1073405" cy="145413"/>
          </a:xfrm>
          <a:prstGeom prst="rightArrow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7044" y="2865254"/>
            <a:ext cx="1896044" cy="369332"/>
            <a:chOff x="2218761" y="3565640"/>
            <a:chExt cx="189604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58040" y="3565640"/>
              <a:ext cx="1456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 New"/>
                  <a:cs typeface="Courier New"/>
                </a:rPr>
                <a:t>ABC = 135</a:t>
              </a:r>
              <a:endParaRPr lang="en-US" dirty="0">
                <a:latin typeface="Courier New"/>
                <a:cs typeface="Courier New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218761" y="3615446"/>
              <a:ext cx="383359" cy="261743"/>
            </a:xfrm>
            <a:prstGeom prst="rightArrow">
              <a:avLst/>
            </a:prstGeom>
            <a:solidFill>
              <a:srgbClr val="FF0000"/>
            </a:solidFill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2464" y="2593395"/>
            <a:ext cx="1428383" cy="271859"/>
          </a:xfrm>
          <a:prstGeom prst="rect">
            <a:avLst/>
          </a:prstGeom>
          <a:noFill/>
          <a:ln w="254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2556" y="2870237"/>
            <a:ext cx="1428294" cy="271859"/>
          </a:xfrm>
          <a:prstGeom prst="rect">
            <a:avLst/>
          </a:prstGeom>
          <a:noFill/>
          <a:ln w="254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2167" y="3168352"/>
            <a:ext cx="1418682" cy="271859"/>
          </a:xfrm>
          <a:prstGeom prst="rect">
            <a:avLst/>
          </a:prstGeom>
          <a:noFill/>
          <a:ln w="254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8427" y="2585601"/>
            <a:ext cx="1428383" cy="27185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8427" y="2868801"/>
            <a:ext cx="1428383" cy="271859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6" grpId="0" animBg="1"/>
      <p:bldP spid="12" grpId="0"/>
      <p:bldP spid="14" grpId="0"/>
      <p:bldP spid="14" grpId="1"/>
      <p:bldP spid="15" grpId="0"/>
      <p:bldP spid="20" grpId="0" animBg="1"/>
      <p:bldP spid="20" grpId="1" animBg="1"/>
      <p:bldP spid="21" grpId="0" animBg="1"/>
      <p:bldP spid="21" grpId="1" animBg="1"/>
      <p:bldP spid="22" grpId="0" animBg="1"/>
      <p:bldP spid="5" grpId="0" animBg="1"/>
      <p:bldP spid="5" grpId="1" animBg="1"/>
      <p:bldP spid="23" grpId="0" animBg="1"/>
      <p:bldP spid="23" grpId="1" animBg="1"/>
      <p:bldP spid="25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" y="498769"/>
            <a:ext cx="9033082" cy="5883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Solution:  How two people securely exchange a message 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" y="999487"/>
            <a:ext cx="9063533" cy="22083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Clifford Cox solved this via complex </a:t>
            </a:r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RSA, basis for Public key and Private key and more….</a:t>
            </a:r>
            <a:endParaRPr lang="en-US" dirty="0"/>
          </a:p>
          <a:p>
            <a:pPr lvl="1"/>
            <a:r>
              <a:rPr lang="en-US" dirty="0"/>
              <a:t>Multiplying two numbers is easy, determining the original prime numbers from result is hard.</a:t>
            </a:r>
          </a:p>
          <a:p>
            <a:pPr lvl="1"/>
            <a:r>
              <a:rPr lang="en-US" i="1" u="sng" dirty="0" smtClean="0"/>
              <a:t>Factoring</a:t>
            </a:r>
            <a:r>
              <a:rPr lang="en-US" dirty="0" smtClean="0"/>
              <a:t> </a:t>
            </a:r>
            <a:r>
              <a:rPr lang="en-US" dirty="0"/>
              <a:t>large integers that are </a:t>
            </a:r>
            <a:r>
              <a:rPr lang="en-US" dirty="0" smtClean="0"/>
              <a:t>product </a:t>
            </a:r>
            <a:r>
              <a:rPr lang="en-US" dirty="0"/>
              <a:t>of multiplying two </a:t>
            </a:r>
            <a:r>
              <a:rPr lang="en-US" i="1" u="sng" dirty="0"/>
              <a:t>large</a:t>
            </a:r>
            <a:r>
              <a:rPr lang="en-US" dirty="0"/>
              <a:t> prime numbers is complex. </a:t>
            </a:r>
          </a:p>
          <a:p>
            <a:pPr lvl="1"/>
            <a:r>
              <a:rPr lang="en-US" dirty="0" smtClean="0"/>
              <a:t>Can be slow; needs setup (Software Install; Key Locations; Certificate Authority, etc.)</a:t>
            </a:r>
          </a:p>
          <a:p>
            <a:pPr lvl="1"/>
            <a:r>
              <a:rPr lang="en-US" dirty="0" smtClean="0"/>
              <a:t>When to use?  </a:t>
            </a:r>
          </a:p>
          <a:p>
            <a:pPr lvl="2"/>
            <a:r>
              <a:rPr lang="en-US" dirty="0" smtClean="0"/>
              <a:t>Certificate Authority setup; </a:t>
            </a:r>
          </a:p>
          <a:p>
            <a:pPr lvl="2"/>
            <a:r>
              <a:rPr lang="en-US" dirty="0" smtClean="0"/>
              <a:t>Configuration not a issue; Protocol independence not required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41586" y="3104792"/>
            <a:ext cx="8478344" cy="1545298"/>
            <a:chOff x="858345" y="3239341"/>
            <a:chExt cx="6650640" cy="1267640"/>
          </a:xfrm>
        </p:grpSpPr>
        <p:sp>
          <p:nvSpPr>
            <p:cNvPr id="5" name="Snip Single Corner Rectangle 4"/>
            <p:cNvSpPr/>
            <p:nvPr/>
          </p:nvSpPr>
          <p:spPr>
            <a:xfrm>
              <a:off x="858345" y="3657273"/>
              <a:ext cx="875205" cy="785671"/>
            </a:xfrm>
            <a:prstGeom prst="snip1Rect">
              <a:avLst/>
            </a:prstGeom>
            <a:solidFill>
              <a:srgbClr val="FFFF00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8346" y="3729135"/>
              <a:ext cx="875204" cy="605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Narrow"/>
                  <a:cs typeface="Arial Narrow"/>
                </a:rPr>
                <a:t>Space, The Final Frontier…</a:t>
              </a:r>
              <a:endParaRPr lang="en-US" sz="1400" b="1" dirty="0">
                <a:latin typeface="Arial Narrow"/>
                <a:cs typeface="Arial Narrow"/>
              </a:endParaRPr>
            </a:p>
          </p:txBody>
        </p:sp>
        <p:sp>
          <p:nvSpPr>
            <p:cNvPr id="11" name="Snip Single Corner Rectangle 10"/>
            <p:cNvSpPr/>
            <p:nvPr/>
          </p:nvSpPr>
          <p:spPr>
            <a:xfrm>
              <a:off x="3944883" y="3646799"/>
              <a:ext cx="875205" cy="785671"/>
            </a:xfrm>
            <a:prstGeom prst="snip1Rect">
              <a:avLst/>
            </a:prstGeom>
            <a:solidFill>
              <a:srgbClr val="FFFF00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44884" y="3646800"/>
              <a:ext cx="875204" cy="605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Narrow"/>
                  <a:cs typeface="Arial Narrow"/>
                </a:rPr>
                <a:t>0101010</a:t>
              </a:r>
            </a:p>
            <a:p>
              <a:r>
                <a:rPr lang="en-US" sz="1400" b="1" dirty="0" smtClean="0">
                  <a:latin typeface="Arial Narrow"/>
                  <a:cs typeface="Arial Narrow"/>
                </a:rPr>
                <a:t>1011001</a:t>
              </a:r>
            </a:p>
            <a:p>
              <a:r>
                <a:rPr lang="en-US" sz="1400" b="1" dirty="0" smtClean="0">
                  <a:latin typeface="Arial Narrow"/>
                  <a:cs typeface="Arial Narrow"/>
                </a:rPr>
                <a:t>0101001</a:t>
              </a:r>
              <a:endParaRPr lang="en-US" sz="1400" b="1" dirty="0">
                <a:latin typeface="Arial Narrow"/>
                <a:cs typeface="Arial Narrow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145862" y="3699934"/>
              <a:ext cx="1401379" cy="638524"/>
            </a:xfrm>
            <a:prstGeom prst="rightArrow">
              <a:avLst/>
            </a:prstGeom>
            <a:gradFill>
              <a:gsLst>
                <a:gs pos="0">
                  <a:srgbClr val="CCFFCC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079999" y="3746940"/>
              <a:ext cx="1401379" cy="638524"/>
            </a:xfrm>
            <a:prstGeom prst="rightArrow">
              <a:avLst/>
            </a:prstGeom>
            <a:gradFill>
              <a:gsLst>
                <a:gs pos="0">
                  <a:srgbClr val="CCFFCC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2277" y="3279718"/>
              <a:ext cx="621862" cy="71121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179849" y="3291195"/>
              <a:ext cx="621862" cy="711210"/>
            </a:xfrm>
            <a:prstGeom prst="rect">
              <a:avLst/>
            </a:prstGeom>
            <a:noFill/>
          </p:spPr>
        </p:pic>
        <p:sp>
          <p:nvSpPr>
            <p:cNvPr id="18" name="Snip Single Corner Rectangle 17"/>
            <p:cNvSpPr/>
            <p:nvPr/>
          </p:nvSpPr>
          <p:spPr>
            <a:xfrm>
              <a:off x="6633780" y="3646798"/>
              <a:ext cx="875205" cy="785671"/>
            </a:xfrm>
            <a:prstGeom prst="snip1Rect">
              <a:avLst/>
            </a:prstGeom>
            <a:solidFill>
              <a:srgbClr val="FFFF00"/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3781" y="3725839"/>
              <a:ext cx="875204" cy="605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Narrow"/>
                  <a:cs typeface="Arial Narrow"/>
                </a:rPr>
                <a:t>Space, The Final Frontier…</a:t>
              </a:r>
              <a:endParaRPr lang="en-US" sz="1400" b="1" dirty="0">
                <a:latin typeface="Arial Narrow"/>
                <a:cs typeface="Arial Narrow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8346" y="3323869"/>
              <a:ext cx="539693" cy="37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Bob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3711" y="3285540"/>
              <a:ext cx="631486" cy="37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Alice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12277" y="4200797"/>
              <a:ext cx="714577" cy="302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Encrypt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46420" y="4204010"/>
              <a:ext cx="1029610" cy="302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Decrypt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49656" y="3250236"/>
              <a:ext cx="910738" cy="302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Public Key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88002" y="3239341"/>
              <a:ext cx="983418" cy="302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Private Key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9571548">
              <a:off x="2385214" y="3279910"/>
              <a:ext cx="334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8926789">
              <a:off x="5401571" y="3625678"/>
              <a:ext cx="334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2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3" y="602965"/>
            <a:ext cx="4817477" cy="111924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Solution: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 People</a:t>
            </a:r>
            <a:r>
              <a:rPr lang="en-US" dirty="0"/>
              <a:t> </a:t>
            </a:r>
            <a:r>
              <a:rPr lang="en-US" b="0" i="1" u="sng" dirty="0" smtClean="0"/>
              <a:t>(who </a:t>
            </a:r>
            <a:r>
              <a:rPr lang="en-US" b="0" i="1" u="sng" dirty="0"/>
              <a:t>never </a:t>
            </a:r>
            <a:r>
              <a:rPr lang="en-US" b="0" i="1" u="sng" dirty="0" smtClean="0"/>
              <a:t>met)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create a secret key </a:t>
            </a:r>
            <a:r>
              <a:rPr lang="en-US" i="1" u="sng" dirty="0" smtClean="0"/>
              <a:t>publicly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13" y="2344302"/>
            <a:ext cx="8435187" cy="2320886"/>
          </a:xfrm>
        </p:spPr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used “Discreet Logarithm” math to solve.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270CF2"/>
                </a:solidFill>
              </a:rPr>
              <a:t>&lt;primitive-root&gt;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x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chemeClr val="tx1"/>
                </a:solidFill>
              </a:rPr>
              <a:t>mod  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00B050"/>
                </a:solidFill>
              </a:rPr>
              <a:t>&lt;base-number&gt;  </a:t>
            </a:r>
            <a:r>
              <a:rPr lang="en-US" b="1" dirty="0">
                <a:solidFill>
                  <a:schemeClr val="tx1"/>
                </a:solidFill>
              </a:rPr>
              <a:t>Ξ  &lt;result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One-way encoding is fast even with large numbers</a:t>
            </a:r>
          </a:p>
          <a:p>
            <a:endParaRPr lang="en-US" sz="800" dirty="0"/>
          </a:p>
          <a:p>
            <a:r>
              <a:rPr lang="en-US" dirty="0"/>
              <a:t>Reversing the encoding without keys is very, very </a:t>
            </a:r>
            <a:r>
              <a:rPr lang="en-US" dirty="0" smtClean="0"/>
              <a:t>difficult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400" y="4767263"/>
            <a:ext cx="1276350" cy="273844"/>
          </a:xfrm>
        </p:spPr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52348" y="4769539"/>
            <a:ext cx="1371600" cy="273844"/>
          </a:xfrm>
        </p:spPr>
        <p:txBody>
          <a:bodyPr/>
          <a:lstStyle/>
          <a:p>
            <a:fld id="{C30F87AD-0E98-3D4B-9E08-C1D342209D6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41180" y="935351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Black" panose="020B0A04020102020204" pitchFamily="34" charset="0"/>
                <a:cs typeface="Courier New"/>
              </a:rPr>
              <a:t>Alice</a:t>
            </a:r>
            <a:endParaRPr lang="en-US" sz="1600" b="1" dirty="0">
              <a:latin typeface="Arial Black" panose="020B0A04020102020204" pitchFamily="34" charset="0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8629" y="921626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Black" panose="020B0A04020102020204" pitchFamily="34" charset="0"/>
                <a:cs typeface="Courier New"/>
              </a:rPr>
              <a:t>Bob</a:t>
            </a:r>
            <a:endParaRPr lang="en-US" sz="1600" b="1" dirty="0">
              <a:latin typeface="Arial Black" panose="020B0A04020102020204" pitchFamily="34" charset="0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3588" y="631738"/>
            <a:ext cx="588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Eve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39690" y="1264729"/>
            <a:ext cx="2542904" cy="0"/>
          </a:xfrm>
          <a:prstGeom prst="line">
            <a:avLst/>
          </a:prstGeom>
          <a:ln w="57150" cmpd="sng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77643" y="901179"/>
            <a:ext cx="7758" cy="326966"/>
          </a:xfrm>
          <a:prstGeom prst="line">
            <a:avLst/>
          </a:prstGeom>
          <a:ln w="57150" cmpd="sng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1180" y="65476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</a:t>
            </a:r>
            <a:endParaRPr lang="en-US" sz="1600" b="1" dirty="0">
              <a:solidFill>
                <a:srgbClr val="FF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9364" y="63952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</a:t>
            </a:r>
            <a:endParaRPr lang="en-US" sz="1200" b="1" dirty="0">
              <a:solidFill>
                <a:srgbClr val="FF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6890" y="1305901"/>
            <a:ext cx="15257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15</a:t>
            </a:r>
            <a:r>
              <a:rPr lang="en-US" sz="1600" b="1" dirty="0" smtClean="0"/>
              <a:t> mod 17 = </a:t>
            </a:r>
            <a:r>
              <a:rPr lang="en-US" sz="1600" b="1" dirty="0" smtClean="0">
                <a:solidFill>
                  <a:srgbClr val="008000"/>
                </a:solidFill>
              </a:rPr>
              <a:t>6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8217" y="1305901"/>
            <a:ext cx="15554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3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13</a:t>
            </a:r>
            <a:r>
              <a:rPr lang="en-US" sz="1600" b="1" dirty="0" smtClean="0"/>
              <a:t> mod 17 = </a:t>
            </a:r>
            <a:r>
              <a:rPr lang="en-US" sz="1600" b="1" dirty="0" smtClean="0">
                <a:solidFill>
                  <a:srgbClr val="008000"/>
                </a:solidFill>
              </a:rPr>
              <a:t>12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5503" y="647144"/>
            <a:ext cx="1078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 mod   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6890" y="1552935"/>
            <a:ext cx="15257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15</a:t>
            </a:r>
            <a:r>
              <a:rPr lang="en-US" sz="1600" b="1" dirty="0" smtClean="0"/>
              <a:t> mod 17 =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35" y="1552935"/>
            <a:ext cx="1546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6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13</a:t>
            </a:r>
            <a:r>
              <a:rPr lang="en-US" sz="1600" b="1" dirty="0" smtClean="0"/>
              <a:t> mod 17 =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3955" y="1572813"/>
            <a:ext cx="37110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11430" y="1908818"/>
            <a:ext cx="3902205" cy="338554"/>
          </a:xfrm>
          <a:prstGeom prst="rect">
            <a:avLst/>
          </a:prstGeom>
          <a:solidFill>
            <a:srgbClr val="FFFF00">
              <a:alpha val="23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3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15  13</a:t>
            </a:r>
            <a:r>
              <a:rPr lang="en-US" sz="1600" b="1" dirty="0" smtClean="0"/>
              <a:t> mod 17     =     3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13  15</a:t>
            </a:r>
            <a:r>
              <a:rPr lang="en-US" sz="1600" b="1" dirty="0" smtClean="0"/>
              <a:t> </a:t>
            </a:r>
            <a:r>
              <a:rPr lang="en-US" sz="1600" b="1" dirty="0"/>
              <a:t>mod </a:t>
            </a:r>
            <a:r>
              <a:rPr lang="en-US" sz="1600" b="1" dirty="0" smtClean="0"/>
              <a:t>17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75504" y="869037"/>
            <a:ext cx="1017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75504" y="1023519"/>
            <a:ext cx="1017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  <a:endParaRPr lang="en-US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2529" y="1594204"/>
            <a:ext cx="37110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4000" y="2750515"/>
            <a:ext cx="574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X * Y</a:t>
            </a:r>
            <a:endParaRPr lang="en-US" sz="11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38" y="3618044"/>
            <a:ext cx="2270075" cy="9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/>
      <p:bldP spid="9" grpId="0"/>
      <p:bldP spid="10" grpId="0"/>
      <p:bldP spid="13" grpId="0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2" grpId="0" animBg="1"/>
      <p:bldP spid="23" grpId="0"/>
      <p:bldP spid="24" grpId="0"/>
      <p:bldP spid="2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ight Arrow 41"/>
          <p:cNvSpPr/>
          <p:nvPr/>
        </p:nvSpPr>
        <p:spPr>
          <a:xfrm>
            <a:off x="5270903" y="3614268"/>
            <a:ext cx="2277243" cy="957760"/>
          </a:xfrm>
          <a:prstGeom prst="rightArrow">
            <a:avLst/>
          </a:prstGeom>
          <a:gradFill>
            <a:gsLst>
              <a:gs pos="0">
                <a:srgbClr val="CCFFCC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533555"/>
            <a:ext cx="9034272" cy="453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Designing a better encryption technique…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929031"/>
            <a:ext cx="8946490" cy="2096214"/>
          </a:xfrm>
        </p:spPr>
        <p:txBody>
          <a:bodyPr/>
          <a:lstStyle/>
          <a:p>
            <a:r>
              <a:rPr lang="en-US" dirty="0" smtClean="0"/>
              <a:t>Faster than Public/Private; protection from known attacks; simple to implement.</a:t>
            </a:r>
          </a:p>
          <a:p>
            <a:r>
              <a:rPr lang="en-US" dirty="0" smtClean="0"/>
              <a:t>Hashed </a:t>
            </a:r>
            <a:r>
              <a:rPr lang="en-US" dirty="0"/>
              <a:t>Method Authentication Code </a:t>
            </a:r>
            <a:r>
              <a:rPr lang="en-US" dirty="0" smtClean="0"/>
              <a:t>( </a:t>
            </a:r>
            <a:r>
              <a:rPr lang="en-US" sz="1400" b="1" dirty="0" smtClean="0"/>
              <a:t>RFC-2104</a:t>
            </a:r>
            <a:r>
              <a:rPr lang="en-US" dirty="0" smtClean="0"/>
              <a:t> )– </a:t>
            </a:r>
            <a:r>
              <a:rPr lang="en-US" dirty="0"/>
              <a:t>basic idea is to concatenate key and message then hash them together.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HMAC </a:t>
            </a:r>
            <a:r>
              <a:rPr lang="en-US" dirty="0"/>
              <a:t>= Hash</a:t>
            </a:r>
            <a:r>
              <a:rPr lang="en-US" dirty="0" smtClean="0"/>
              <a:t>(key</a:t>
            </a:r>
            <a:r>
              <a:rPr lang="en-US" dirty="0"/>
              <a:t> ∥ Hash(</a:t>
            </a:r>
            <a:r>
              <a:rPr lang="en-US" i="1" dirty="0"/>
              <a:t>key</a:t>
            </a:r>
            <a:r>
              <a:rPr lang="en-US" dirty="0"/>
              <a:t> ∥ </a:t>
            </a:r>
            <a:r>
              <a:rPr lang="en-US" i="1" dirty="0"/>
              <a:t>message</a:t>
            </a:r>
            <a:r>
              <a:rPr lang="en-US" dirty="0"/>
              <a:t>)).</a:t>
            </a:r>
          </a:p>
          <a:p>
            <a:r>
              <a:rPr lang="en-US" dirty="0" smtClean="0"/>
              <a:t>Unlike SSL it </a:t>
            </a:r>
            <a:r>
              <a:rPr lang="en-US" dirty="0"/>
              <a:t>can </a:t>
            </a:r>
            <a:r>
              <a:rPr lang="en-US" dirty="0" smtClean="0"/>
              <a:t>be transmitted </a:t>
            </a:r>
            <a:r>
              <a:rPr lang="en-US" dirty="0"/>
              <a:t>via any protocol with headers, is machine/router independent, and stateless.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Snip Single Corner Rectangle 10"/>
          <p:cNvSpPr/>
          <p:nvPr/>
        </p:nvSpPr>
        <p:spPr>
          <a:xfrm>
            <a:off x="341586" y="3614267"/>
            <a:ext cx="1115726" cy="957761"/>
          </a:xfrm>
          <a:prstGeom prst="snip1Rect">
            <a:avLst/>
          </a:prstGeom>
          <a:solidFill>
            <a:srgbClr val="FFFF00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1587" y="3701869"/>
            <a:ext cx="1115724" cy="73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Space, The Final Frontier…</a:t>
            </a:r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3969804" y="3807641"/>
            <a:ext cx="1115726" cy="751619"/>
          </a:xfrm>
          <a:prstGeom prst="snip1Rect">
            <a:avLst/>
          </a:prstGeom>
          <a:solidFill>
            <a:srgbClr val="FFFF00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69806" y="3800582"/>
            <a:ext cx="1115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Space, The Final Frontier…</a:t>
            </a:r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11586" y="3585063"/>
            <a:ext cx="2277243" cy="986965"/>
          </a:xfrm>
          <a:prstGeom prst="rightArrow">
            <a:avLst/>
          </a:prstGeom>
          <a:gradFill>
            <a:gsLst>
              <a:gs pos="0">
                <a:srgbClr val="CCFFCC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424" y="3241611"/>
            <a:ext cx="792760" cy="866990"/>
          </a:xfrm>
          <a:prstGeom prst="rect">
            <a:avLst/>
          </a:prstGeom>
        </p:spPr>
      </p:pic>
      <p:sp>
        <p:nvSpPr>
          <p:cNvPr id="19" name="Snip Single Corner Rectangle 18"/>
          <p:cNvSpPr/>
          <p:nvPr/>
        </p:nvSpPr>
        <p:spPr>
          <a:xfrm>
            <a:off x="7704204" y="3601497"/>
            <a:ext cx="1115726" cy="957761"/>
          </a:xfrm>
          <a:prstGeom prst="snip1Rect">
            <a:avLst/>
          </a:prstGeom>
          <a:solidFill>
            <a:srgbClr val="FFFF00"/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04206" y="3697851"/>
            <a:ext cx="1115724" cy="73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Space, The Final Frontier…</a:t>
            </a:r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587" y="3207835"/>
            <a:ext cx="716476" cy="45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4879" y="3134834"/>
            <a:ext cx="829557" cy="450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1586" y="387509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HMAC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98981" y="3247753"/>
            <a:ext cx="12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Key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9571548">
            <a:off x="1790969" y="3272900"/>
            <a:ext cx="48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Snip Single Corner Rectangle 31"/>
          <p:cNvSpPr/>
          <p:nvPr/>
        </p:nvSpPr>
        <p:spPr>
          <a:xfrm>
            <a:off x="3969803" y="3389600"/>
            <a:ext cx="1115726" cy="308251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81945" y="3385756"/>
            <a:ext cx="1115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H&amp;%KS(A…</a:t>
            </a:r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35" name="Snip Single Corner Rectangle 34"/>
          <p:cNvSpPr/>
          <p:nvPr/>
        </p:nvSpPr>
        <p:spPr>
          <a:xfrm>
            <a:off x="2590810" y="3923418"/>
            <a:ext cx="1115726" cy="308251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94682" y="3913170"/>
            <a:ext cx="1115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H&amp;%KS(A…</a:t>
            </a:r>
            <a:endParaRPr lang="en-US" sz="1400" b="1" dirty="0">
              <a:latin typeface="Arial Narrow"/>
              <a:cs typeface="Arial Narrow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223" y="3246827"/>
            <a:ext cx="792760" cy="8669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253385" y="388031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HMAC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40780" y="3279246"/>
            <a:ext cx="12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Key</a:t>
            </a:r>
            <a:endParaRPr lang="en-US" dirty="0"/>
          </a:p>
        </p:txBody>
      </p:sp>
      <p:sp>
        <p:nvSpPr>
          <p:cNvPr id="39" name="Snip Single Corner Rectangle 38"/>
          <p:cNvSpPr/>
          <p:nvPr/>
        </p:nvSpPr>
        <p:spPr>
          <a:xfrm>
            <a:off x="6232609" y="3928634"/>
            <a:ext cx="1115726" cy="308251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236481" y="3918386"/>
            <a:ext cx="1115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H&amp;%KS(A…</a:t>
            </a:r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41" name="TextBox 40"/>
          <p:cNvSpPr txBox="1"/>
          <p:nvPr/>
        </p:nvSpPr>
        <p:spPr>
          <a:xfrm rot="19571548">
            <a:off x="5434295" y="3278346"/>
            <a:ext cx="48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68838"/>
            <a:ext cx="8229600" cy="588309"/>
          </a:xfrm>
        </p:spPr>
        <p:txBody>
          <a:bodyPr/>
          <a:lstStyle/>
          <a:p>
            <a:r>
              <a:rPr lang="en-US" dirty="0" smtClean="0"/>
              <a:t>Cryptology Algorithm Summary…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7" y="1177951"/>
            <a:ext cx="8602267" cy="3401577"/>
          </a:xfrm>
        </p:spPr>
        <p:txBody>
          <a:bodyPr>
            <a:noAutofit/>
          </a:bodyPr>
          <a:lstStyle/>
          <a:p>
            <a:r>
              <a:rPr lang="en-US" sz="1500" b="1" dirty="0"/>
              <a:t>RSA </a:t>
            </a:r>
            <a:r>
              <a:rPr lang="en-US" sz="1500" dirty="0"/>
              <a:t>– </a:t>
            </a:r>
            <a:r>
              <a:rPr lang="en-US" sz="1500" dirty="0" smtClean="0"/>
              <a:t>Asymmetric algorithm; Public/Private Key.  </a:t>
            </a:r>
            <a:r>
              <a:rPr lang="en-US" sz="1500" dirty="0"/>
              <a:t>Basis for SSL, SSH, PGP, TLS. </a:t>
            </a:r>
          </a:p>
          <a:p>
            <a:endParaRPr lang="en-US" sz="1500" b="1" dirty="0"/>
          </a:p>
          <a:p>
            <a:r>
              <a:rPr lang="en-US" sz="1500" b="1" dirty="0"/>
              <a:t>DIFFIE-HELLMAN </a:t>
            </a:r>
            <a:r>
              <a:rPr lang="en-US" sz="1500" b="1" dirty="0" smtClean="0"/>
              <a:t>– </a:t>
            </a:r>
            <a:r>
              <a:rPr lang="en-US" sz="1500" dirty="0" smtClean="0"/>
              <a:t>Public </a:t>
            </a:r>
            <a:r>
              <a:rPr lang="en-US" sz="1500" dirty="0"/>
              <a:t>secure key exchange between 2 parties who have never </a:t>
            </a:r>
            <a:r>
              <a:rPr lang="en-US" sz="1500" dirty="0" smtClean="0"/>
              <a:t>met. </a:t>
            </a:r>
            <a:endParaRPr lang="en-US" sz="1500" dirty="0"/>
          </a:p>
          <a:p>
            <a:endParaRPr lang="en-US" sz="1500" dirty="0"/>
          </a:p>
          <a:p>
            <a:r>
              <a:rPr lang="en-US" sz="1500" b="1" dirty="0"/>
              <a:t>HMAC –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Hashed Message Authentication Code; 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Very </a:t>
            </a:r>
            <a:r>
              <a:rPr lang="en-US" sz="1500" dirty="0" smtClean="0"/>
              <a:t>fast </a:t>
            </a:r>
            <a:r>
              <a:rPr lang="en-US" sz="1500" dirty="0"/>
              <a:t>symmetric key </a:t>
            </a:r>
            <a:r>
              <a:rPr lang="en-US" sz="1500" dirty="0" smtClean="0"/>
              <a:t>algorithm (10 - 100000x).</a:t>
            </a:r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b="1" dirty="0"/>
          </a:p>
          <a:p>
            <a:r>
              <a:rPr lang="en-US" sz="1500" b="1" dirty="0" smtClean="0"/>
              <a:t>AES</a:t>
            </a:r>
            <a:r>
              <a:rPr lang="en-US" sz="1500" dirty="0" smtClean="0"/>
              <a:t> </a:t>
            </a:r>
            <a:r>
              <a:rPr lang="en-US" sz="1500" dirty="0"/>
              <a:t>- Advanced Encryption Standard</a:t>
            </a:r>
            <a:r>
              <a:rPr lang="en-US" sz="1500" dirty="0" smtClean="0"/>
              <a:t>, fast symmetric key algorithm supersedes </a:t>
            </a:r>
            <a:r>
              <a:rPr lang="en-US" sz="1500" dirty="0"/>
              <a:t>DES is based on substitution permutation network</a:t>
            </a:r>
            <a:r>
              <a:rPr lang="en-US" sz="1500" dirty="0" smtClean="0"/>
              <a:t>.  </a:t>
            </a:r>
            <a:endParaRPr lang="en-US" sz="1500" dirty="0"/>
          </a:p>
          <a:p>
            <a:endParaRPr lang="en-US" sz="1500" dirty="0"/>
          </a:p>
          <a:p>
            <a:r>
              <a:rPr lang="en-US" sz="1500" b="1" dirty="0"/>
              <a:t>SHA-2</a:t>
            </a:r>
            <a:r>
              <a:rPr lang="en-US" sz="1500" dirty="0"/>
              <a:t> - Secure Hash </a:t>
            </a:r>
            <a:r>
              <a:rPr lang="en-US" sz="1500" dirty="0" smtClean="0"/>
              <a:t>algorithm</a:t>
            </a:r>
            <a:r>
              <a:rPr lang="en-US" sz="1500" dirty="0"/>
              <a:t>, replaced </a:t>
            </a:r>
            <a:r>
              <a:rPr lang="en-US" sz="1500" dirty="0" smtClean="0"/>
              <a:t>SHA-1(vulnerable) and considered </a:t>
            </a:r>
            <a:r>
              <a:rPr lang="en-US" sz="1500" dirty="0"/>
              <a:t>a </a:t>
            </a:r>
            <a:r>
              <a:rPr lang="en-US" sz="1500" dirty="0" smtClean="0"/>
              <a:t>better choice </a:t>
            </a:r>
            <a:r>
              <a:rPr lang="en-US" sz="1500" dirty="0"/>
              <a:t>than </a:t>
            </a:r>
            <a:r>
              <a:rPr lang="en-US" sz="1500" i="1" dirty="0" smtClean="0"/>
              <a:t>MD5</a:t>
            </a:r>
            <a:r>
              <a:rPr lang="en-US" sz="1500" dirty="0" smtClean="0"/>
              <a:t>.  One way computation of hash from message.</a:t>
            </a:r>
            <a:endParaRPr lang="en-US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145" y="10368"/>
            <a:ext cx="1124894" cy="11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96" y="523314"/>
            <a:ext cx="8229600" cy="588309"/>
          </a:xfrm>
        </p:spPr>
        <p:txBody>
          <a:bodyPr>
            <a:normAutofit/>
          </a:bodyPr>
          <a:lstStyle/>
          <a:p>
            <a:r>
              <a:rPr lang="en-US" dirty="0"/>
              <a:t>HMAC: </a:t>
            </a:r>
            <a:r>
              <a:rPr lang="en-US" dirty="0" smtClean="0"/>
              <a:t>Making </a:t>
            </a:r>
            <a:r>
              <a:rPr lang="en-US" dirty="0"/>
              <a:t>it better…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9" y="1043046"/>
            <a:ext cx="8863493" cy="3064747"/>
          </a:xfrm>
        </p:spPr>
        <p:txBody>
          <a:bodyPr>
            <a:normAutofit/>
          </a:bodyPr>
          <a:lstStyle/>
          <a:p>
            <a:r>
              <a:rPr lang="en-US" sz="2000" dirty="0"/>
              <a:t>While HMAC is </a:t>
            </a:r>
            <a:r>
              <a:rPr lang="en-US" sz="2000" dirty="0" smtClean="0"/>
              <a:t>a fast algorithm, </a:t>
            </a:r>
            <a:r>
              <a:rPr lang="en-US" sz="2000" dirty="0"/>
              <a:t>the ability to send additional data with the HMAC allows for more </a:t>
            </a:r>
            <a:r>
              <a:rPr lang="en-US" sz="2000" dirty="0" smtClean="0"/>
              <a:t>benefits (Timestamps</a:t>
            </a:r>
            <a:r>
              <a:rPr lang="en-US" sz="2000" dirty="0"/>
              <a:t>, Keys, </a:t>
            </a:r>
            <a:r>
              <a:rPr lang="en-US" sz="2000" dirty="0" err="1"/>
              <a:t>UserID’s</a:t>
            </a:r>
            <a:r>
              <a:rPr lang="en-US" sz="2000" dirty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).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decoding data, </a:t>
            </a:r>
            <a:r>
              <a:rPr lang="en-US" dirty="0" smtClean="0"/>
              <a:t>quickly discard </a:t>
            </a:r>
            <a:r>
              <a:rPr lang="en-US" dirty="0"/>
              <a:t>inauthentic </a:t>
            </a:r>
            <a:r>
              <a:rPr lang="en-US" dirty="0" smtClean="0"/>
              <a:t>messages</a:t>
            </a:r>
            <a:endParaRPr lang="en-US" dirty="0"/>
          </a:p>
          <a:p>
            <a:pPr lvl="1"/>
            <a:r>
              <a:rPr lang="en-US" sz="1800" dirty="0" smtClean="0"/>
              <a:t>Limits denial </a:t>
            </a:r>
            <a:r>
              <a:rPr lang="en-US" sz="1800" dirty="0"/>
              <a:t>of service </a:t>
            </a:r>
            <a:r>
              <a:rPr lang="en-US" sz="1800" dirty="0" smtClean="0"/>
              <a:t>attacks</a:t>
            </a:r>
            <a:endParaRPr lang="en-US" sz="1800" dirty="0"/>
          </a:p>
          <a:p>
            <a:pPr lvl="1"/>
            <a:r>
              <a:rPr lang="en-US" sz="1800" dirty="0"/>
              <a:t>It reduces your "attack </a:t>
            </a:r>
            <a:r>
              <a:rPr lang="en-US" sz="1800" dirty="0" smtClean="0"/>
              <a:t>surface“ </a:t>
            </a:r>
            <a:r>
              <a:rPr lang="en-US" i="1" dirty="0" smtClean="0"/>
              <a:t>(areas </a:t>
            </a:r>
            <a:r>
              <a:rPr lang="en-US" i="1" dirty="0"/>
              <a:t>where attack can occur</a:t>
            </a:r>
            <a:r>
              <a:rPr lang="en-US" i="1" dirty="0" smtClean="0"/>
              <a:t>.)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/>
              <a:t>Encrypt-then-MAC is provably secure (similar to IPSEC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Only possible attack against </a:t>
            </a:r>
            <a:r>
              <a:rPr lang="en-US" dirty="0"/>
              <a:t>HMACs is brute force to </a:t>
            </a:r>
            <a:r>
              <a:rPr lang="en-US" dirty="0" smtClean="0"/>
              <a:t>get the secret key....</a:t>
            </a:r>
            <a:endParaRPr lang="en-US" dirty="0"/>
          </a:p>
          <a:p>
            <a:r>
              <a:rPr lang="en-US" dirty="0" smtClean="0"/>
              <a:t>HMAC-MD5 </a:t>
            </a:r>
            <a:r>
              <a:rPr lang="en-US" dirty="0"/>
              <a:t>does not suffer from </a:t>
            </a:r>
            <a:r>
              <a:rPr lang="en-US" dirty="0" smtClean="0"/>
              <a:t>weaknesses </a:t>
            </a:r>
            <a:r>
              <a:rPr lang="en-US" dirty="0"/>
              <a:t>that have been found in MD5.</a:t>
            </a:r>
          </a:p>
          <a:p>
            <a:endParaRPr lang="en-US" dirty="0"/>
          </a:p>
          <a:p>
            <a:pPr lvl="1"/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 and Code Samples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28871-742C-B745-AF60-1B02114D33D0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40" y="4375285"/>
            <a:ext cx="348425" cy="3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7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69" y="4399638"/>
            <a:ext cx="198790" cy="233738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5568615" y="3153334"/>
            <a:ext cx="1807028" cy="11476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48538" y="3153335"/>
            <a:ext cx="1807028" cy="11476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78225" y="3153336"/>
            <a:ext cx="1807028" cy="11476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STA Group, LLC. All Rights Reserved. </a:t>
            </a:r>
          </a:p>
          <a:p>
            <a:r>
              <a:rPr lang="en-US" smtClean="0"/>
              <a:t>Contains CONFIDENTIAL information, which may not be disclosed without express written authorization.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73483" y="1597904"/>
            <a:ext cx="4889241" cy="1182618"/>
            <a:chOff x="1138335" y="1262002"/>
            <a:chExt cx="4889241" cy="1182618"/>
          </a:xfrm>
        </p:grpSpPr>
        <p:sp>
          <p:nvSpPr>
            <p:cNvPr id="11" name="Rounded Rectangle 10"/>
            <p:cNvSpPr/>
            <p:nvPr/>
          </p:nvSpPr>
          <p:spPr>
            <a:xfrm>
              <a:off x="1138335" y="1296955"/>
              <a:ext cx="4889241" cy="114766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80928" y="1567543"/>
              <a:ext cx="1380929" cy="60649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Login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895598" y="1567543"/>
              <a:ext cx="1380929" cy="60649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Product Catalog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410268" y="1567543"/>
              <a:ext cx="1380929" cy="60649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Order/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Billing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7052" y="1262002"/>
              <a:ext cx="765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WAR</a:t>
              </a:r>
              <a:endParaRPr lang="en-US" sz="1600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820818" y="3423924"/>
            <a:ext cx="1380929" cy="6064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User Service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61587" y="3423924"/>
            <a:ext cx="1380929" cy="606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Product Service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654279" y="1632857"/>
            <a:ext cx="1807028" cy="1147665"/>
            <a:chOff x="7097486" y="1168696"/>
            <a:chExt cx="1807028" cy="1147665"/>
          </a:xfrm>
        </p:grpSpPr>
        <p:sp>
          <p:nvSpPr>
            <p:cNvPr id="30" name="Rounded Rectangle 29"/>
            <p:cNvSpPr/>
            <p:nvPr/>
          </p:nvSpPr>
          <p:spPr>
            <a:xfrm>
              <a:off x="7097486" y="1168696"/>
              <a:ext cx="1807028" cy="114766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305871" y="1439285"/>
              <a:ext cx="1380929" cy="6064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Payment Confirmation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5777001" y="3423921"/>
            <a:ext cx="1380929" cy="6064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Order Service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32844" y="718991"/>
            <a:ext cx="1807028" cy="4659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 Registry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9" name="Curved Connector 38"/>
          <p:cNvCxnSpPr>
            <a:stCxn id="12" idx="0"/>
            <a:endCxn id="37" idx="1"/>
          </p:cNvCxnSpPr>
          <p:nvPr/>
        </p:nvCxnSpPr>
        <p:spPr>
          <a:xfrm rot="5400000" flipH="1" flipV="1">
            <a:off x="3375842" y="1040903"/>
            <a:ext cx="645914" cy="468089"/>
          </a:xfrm>
          <a:prstGeom prst="curvedConnector2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0" idx="0"/>
            <a:endCxn id="37" idx="3"/>
          </p:cNvCxnSpPr>
          <p:nvPr/>
        </p:nvCxnSpPr>
        <p:spPr>
          <a:xfrm rot="16200000" flipV="1">
            <a:off x="6308400" y="383463"/>
            <a:ext cx="680867" cy="1817921"/>
          </a:xfrm>
          <a:prstGeom prst="curvedConnector2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31" idx="1"/>
          </p:cNvCxnSpPr>
          <p:nvPr/>
        </p:nvCxnSpPr>
        <p:spPr>
          <a:xfrm>
            <a:off x="5626345" y="2206690"/>
            <a:ext cx="1236319" cy="1"/>
          </a:xfrm>
          <a:prstGeom prst="curvedConnector3">
            <a:avLst>
              <a:gd name="adj1" fmla="val 5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endCxn id="21" idx="0"/>
          </p:cNvCxnSpPr>
          <p:nvPr/>
        </p:nvCxnSpPr>
        <p:spPr>
          <a:xfrm rot="16200000" flipH="1">
            <a:off x="1755094" y="2667734"/>
            <a:ext cx="907635" cy="604743"/>
          </a:xfrm>
          <a:prstGeom prst="curvedConnector3">
            <a:avLst>
              <a:gd name="adj1" fmla="val 5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99184" y="4022503"/>
            <a:ext cx="765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WAR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4069496" y="4047928"/>
            <a:ext cx="765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WAR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6084136" y="4032515"/>
            <a:ext cx="765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WAR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7170573" y="2516287"/>
            <a:ext cx="765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WAR</a:t>
            </a:r>
            <a:endParaRPr lang="en-US" sz="1600" dirty="0"/>
          </a:p>
        </p:txBody>
      </p:sp>
      <p:cxnSp>
        <p:nvCxnSpPr>
          <p:cNvPr id="58" name="Curved Connector 57"/>
          <p:cNvCxnSpPr>
            <a:stCxn id="8" idx="2"/>
            <a:endCxn id="22" idx="0"/>
          </p:cNvCxnSpPr>
          <p:nvPr/>
        </p:nvCxnSpPr>
        <p:spPr>
          <a:xfrm rot="16200000" flipH="1">
            <a:off x="3479637" y="2451508"/>
            <a:ext cx="913989" cy="1030841"/>
          </a:xfrm>
          <a:prstGeom prst="curvedConnector3">
            <a:avLst>
              <a:gd name="adj1" fmla="val 5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9" idx="2"/>
            <a:endCxn id="33" idx="0"/>
          </p:cNvCxnSpPr>
          <p:nvPr/>
        </p:nvCxnSpPr>
        <p:spPr>
          <a:xfrm rot="16200000" flipH="1">
            <a:off x="5244680" y="2201135"/>
            <a:ext cx="913986" cy="1531585"/>
          </a:xfrm>
          <a:prstGeom prst="curvedConnector3">
            <a:avLst>
              <a:gd name="adj1" fmla="val 50000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56" idx="0"/>
            <a:endCxn id="55" idx="0"/>
          </p:cNvCxnSpPr>
          <p:nvPr/>
        </p:nvCxnSpPr>
        <p:spPr>
          <a:xfrm rot="16200000" flipH="1" flipV="1">
            <a:off x="5451664" y="3032901"/>
            <a:ext cx="15413" cy="2014640"/>
          </a:xfrm>
          <a:prstGeom prst="curvedConnector3">
            <a:avLst>
              <a:gd name="adj1" fmla="val 4364134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03310" y="2854841"/>
            <a:ext cx="6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REST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335489" y="2850165"/>
            <a:ext cx="6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REST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964445" y="2847861"/>
            <a:ext cx="6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REST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073639" y="4355940"/>
            <a:ext cx="6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REST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682678" y="3666730"/>
            <a:ext cx="6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REST</a:t>
            </a:r>
            <a:endParaRPr lang="en-US" sz="1400" dirty="0"/>
          </a:p>
        </p:txBody>
      </p:sp>
      <p:cxnSp>
        <p:nvCxnSpPr>
          <p:cNvPr id="47" name="Curved Connector 46"/>
          <p:cNvCxnSpPr>
            <a:stCxn id="31" idx="3"/>
            <a:endCxn id="33" idx="3"/>
          </p:cNvCxnSpPr>
          <p:nvPr/>
        </p:nvCxnSpPr>
        <p:spPr>
          <a:xfrm flipH="1">
            <a:off x="7157930" y="2206691"/>
            <a:ext cx="1085663" cy="1520475"/>
          </a:xfrm>
          <a:prstGeom prst="curvedConnector3">
            <a:avLst>
              <a:gd name="adj1" fmla="val -21056"/>
            </a:avLst>
          </a:prstGeom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30" y="2892030"/>
            <a:ext cx="198790" cy="2337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34" y="2896341"/>
            <a:ext cx="198790" cy="23373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50" y="2882051"/>
            <a:ext cx="198790" cy="23373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29" y="3703749"/>
            <a:ext cx="198790" cy="233738"/>
          </a:xfrm>
          <a:prstGeom prst="rect">
            <a:avLst/>
          </a:prstGeom>
        </p:spPr>
      </p:pic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667029"/>
            <a:ext cx="2811658" cy="870819"/>
          </a:xfrm>
        </p:spPr>
        <p:txBody>
          <a:bodyPr>
            <a:normAutofit/>
          </a:bodyPr>
          <a:lstStyle/>
          <a:p>
            <a:r>
              <a:rPr lang="en-US" dirty="0" smtClean="0"/>
              <a:t>Shopping Cart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9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49" y="667029"/>
            <a:ext cx="8545651" cy="588309"/>
          </a:xfrm>
        </p:spPr>
        <p:txBody>
          <a:bodyPr/>
          <a:lstStyle/>
          <a:p>
            <a:r>
              <a:rPr lang="en-US" dirty="0"/>
              <a:t>A little about </a:t>
            </a:r>
            <a:r>
              <a:rPr lang="en-US" dirty="0" smtClean="0"/>
              <a:t>Presenters…</a:t>
            </a:r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7773-15D2-F74B-987B-D06856142484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766403"/>
            <a:ext cx="1005364" cy="1099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53" y="1834413"/>
            <a:ext cx="1099724" cy="1099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0664" y="3036498"/>
            <a:ext cx="163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Davinder Kohli</a:t>
            </a:r>
          </a:p>
          <a:p>
            <a:r>
              <a:rPr lang="en-US" sz="1200" dirty="0" smtClean="0"/>
              <a:t>Head of Cloud Services</a:t>
            </a:r>
          </a:p>
          <a:p>
            <a:r>
              <a:rPr lang="en-US" sz="1200" dirty="0" smtClean="0"/>
              <a:t>STA Group Inc.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5853" y="3024996"/>
            <a:ext cx="163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Scott Kramer</a:t>
            </a:r>
          </a:p>
          <a:p>
            <a:r>
              <a:rPr lang="en-US" sz="1200" dirty="0" smtClean="0"/>
              <a:t>Hands</a:t>
            </a:r>
            <a:r>
              <a:rPr lang="en-US" sz="1200" dirty="0"/>
              <a:t>-On Architect</a:t>
            </a:r>
          </a:p>
          <a:p>
            <a:r>
              <a:rPr lang="en-US" sz="1200" dirty="0" smtClean="0"/>
              <a:t>STA Group Inc.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407011" y="3022780"/>
            <a:ext cx="163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Romana</a:t>
            </a:r>
            <a:r>
              <a:rPr lang="en-US" sz="1200" dirty="0" smtClean="0"/>
              <a:t> </a:t>
            </a:r>
            <a:r>
              <a:rPr lang="en-US" sz="1200" dirty="0" err="1" smtClean="0"/>
              <a:t>Sequeira</a:t>
            </a:r>
            <a:endParaRPr lang="en-US" sz="1200" dirty="0" smtClean="0"/>
          </a:p>
          <a:p>
            <a:r>
              <a:rPr lang="en-US" sz="1200" dirty="0" smtClean="0"/>
              <a:t>Hands</a:t>
            </a:r>
            <a:r>
              <a:rPr lang="en-US" sz="1200" dirty="0"/>
              <a:t>-On Architect</a:t>
            </a:r>
          </a:p>
          <a:p>
            <a:r>
              <a:rPr lang="en-US" sz="1200" dirty="0" smtClean="0"/>
              <a:t>STA Group Inc.</a:t>
            </a:r>
            <a:endParaRPr lang="en-US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11" y="1776447"/>
            <a:ext cx="1029058" cy="115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2015 STA Group, LLC. All Rights Reserved. </a:t>
            </a:r>
          </a:p>
          <a:p>
            <a:r>
              <a:rPr lang="en-US" smtClean="0"/>
              <a:t>Contains CONFIDENTIAL information, which may not be disclosed without express written authorization.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729317" y="618565"/>
            <a:ext cx="2788024" cy="4007222"/>
            <a:chOff x="2922494" y="687761"/>
            <a:chExt cx="2788024" cy="4007222"/>
          </a:xfrm>
        </p:grpSpPr>
        <p:sp>
          <p:nvSpPr>
            <p:cNvPr id="7" name="Rounded Rectangle 6"/>
            <p:cNvSpPr/>
            <p:nvPr/>
          </p:nvSpPr>
          <p:spPr>
            <a:xfrm>
              <a:off x="2922494" y="687761"/>
              <a:ext cx="2788024" cy="172374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22494" y="2486444"/>
              <a:ext cx="2788024" cy="220853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54188" y="959223"/>
              <a:ext cx="2097741" cy="1248053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UI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94847" y="1313329"/>
              <a:ext cx="1416424" cy="35410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HMAC Creation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94847" y="1871663"/>
              <a:ext cx="1416424" cy="26067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Client JAR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254188" y="2615733"/>
              <a:ext cx="2097741" cy="1872362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Product Service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70728" y="3048972"/>
              <a:ext cx="1855695" cy="5996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Interceptor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608294" y="3332274"/>
              <a:ext cx="1416424" cy="26256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HMAC Creation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370727" y="3782041"/>
              <a:ext cx="1855695" cy="599660"/>
            </a:xfrm>
            <a:prstGeom prst="roundRect">
              <a:avLst/>
            </a:prstGeom>
            <a:solidFill>
              <a:srgbClr val="FEFB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REST Controller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0" idx="2"/>
              <a:endCxn id="11" idx="0"/>
            </p:cNvCxnSpPr>
            <p:nvPr/>
          </p:nvCxnSpPr>
          <p:spPr>
            <a:xfrm>
              <a:off x="4303059" y="1667435"/>
              <a:ext cx="0" cy="20422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2"/>
              <a:endCxn id="13" idx="0"/>
            </p:cNvCxnSpPr>
            <p:nvPr/>
          </p:nvCxnSpPr>
          <p:spPr>
            <a:xfrm flipH="1">
              <a:off x="4298576" y="2132337"/>
              <a:ext cx="4483" cy="91663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2"/>
              <a:endCxn id="16" idx="0"/>
            </p:cNvCxnSpPr>
            <p:nvPr/>
          </p:nvCxnSpPr>
          <p:spPr>
            <a:xfrm flipH="1">
              <a:off x="4298575" y="3648632"/>
              <a:ext cx="1" cy="13340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10835" y="791292"/>
            <a:ext cx="3277824" cy="870819"/>
          </a:xfrm>
        </p:spPr>
        <p:txBody>
          <a:bodyPr>
            <a:normAutofit/>
          </a:bodyPr>
          <a:lstStyle/>
          <a:p>
            <a:r>
              <a:rPr lang="en-US" dirty="0" smtClean="0"/>
              <a:t>Shopping Cart - HMAC Implementation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05397" y="2226227"/>
            <a:ext cx="6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REST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801525" y="603451"/>
            <a:ext cx="6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WAR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88078" y="4406486"/>
            <a:ext cx="64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93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5145" y="4767263"/>
            <a:ext cx="1276350" cy="273844"/>
          </a:xfrm>
        </p:spPr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7880" y="4767263"/>
            <a:ext cx="5581650" cy="273844"/>
          </a:xfrm>
        </p:spPr>
        <p:txBody>
          <a:bodyPr/>
          <a:lstStyle/>
          <a:p>
            <a:r>
              <a:rPr lang="en-US" dirty="0" smtClean="0"/>
              <a:t>Copyright © 2015 STA Group, LLC.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2855" y="4767263"/>
            <a:ext cx="1371600" cy="273844"/>
          </a:xfrm>
        </p:spPr>
        <p:txBody>
          <a:bodyPr/>
          <a:lstStyle/>
          <a:p>
            <a:fld id="{C30F87AD-0E98-3D4B-9E08-C1D342209D6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8640" y="649424"/>
            <a:ext cx="1855679" cy="34391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UI Client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6015" y="1181301"/>
            <a:ext cx="384829" cy="3512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9904" y="1126089"/>
            <a:ext cx="2872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Create a request: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142748" y="760525"/>
            <a:ext cx="1242376" cy="836224"/>
          </a:xfrm>
          <a:prstGeom prst="rect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Request</a:t>
            </a:r>
          </a:p>
          <a:p>
            <a:r>
              <a:rPr lang="en-US" sz="10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AccessKeyId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…</a:t>
            </a:r>
          </a:p>
          <a:p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Timestamp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…</a:t>
            </a:r>
            <a:endParaRPr lang="en-US" sz="1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8640" y="1751387"/>
            <a:ext cx="8936868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835" y="1830939"/>
            <a:ext cx="288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Create </a:t>
            </a:r>
          </a:p>
          <a:p>
            <a:r>
              <a:rPr lang="en-US" sz="2400" b="1" dirty="0" smtClean="0"/>
              <a:t>HMAC-SHA </a:t>
            </a:r>
          </a:p>
          <a:p>
            <a:r>
              <a:rPr lang="en-US" sz="2400" b="1" dirty="0" smtClean="0"/>
              <a:t>signature: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54778" y="1788003"/>
            <a:ext cx="310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String based on request contents</a:t>
            </a:r>
            <a:endParaRPr lang="en-US" sz="1400" b="1" dirty="0"/>
          </a:p>
        </p:txBody>
      </p:sp>
      <p:sp>
        <p:nvSpPr>
          <p:cNvPr id="14" name="Oval 13"/>
          <p:cNvSpPr/>
          <p:nvPr/>
        </p:nvSpPr>
        <p:spPr>
          <a:xfrm>
            <a:off x="5404880" y="1923608"/>
            <a:ext cx="1417975" cy="9390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HMAC</a:t>
            </a:r>
          </a:p>
          <a:p>
            <a:pPr algn="ctr"/>
            <a:r>
              <a:rPr lang="en-US" sz="2400" b="1" dirty="0" smtClean="0"/>
              <a:t>CALC</a:t>
            </a:r>
            <a:endParaRPr lang="en-US" sz="900" b="1" dirty="0"/>
          </a:p>
        </p:txBody>
      </p:sp>
      <p:sp>
        <p:nvSpPr>
          <p:cNvPr id="17" name="Right Arrow 16"/>
          <p:cNvSpPr/>
          <p:nvPr/>
        </p:nvSpPr>
        <p:spPr>
          <a:xfrm>
            <a:off x="4876803" y="2192069"/>
            <a:ext cx="351692" cy="22116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002595" y="2176439"/>
            <a:ext cx="304800" cy="22116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563818" y="2052573"/>
            <a:ext cx="265723" cy="243446"/>
          </a:xfrm>
          <a:prstGeom prst="mathPlus">
            <a:avLst/>
          </a:prstGeom>
          <a:solidFill>
            <a:schemeClr val="tx1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416874" y="1984052"/>
            <a:ext cx="1578634" cy="726829"/>
            <a:chOff x="6947914" y="1766313"/>
            <a:chExt cx="1473471" cy="781539"/>
          </a:xfrm>
        </p:grpSpPr>
        <p:sp>
          <p:nvSpPr>
            <p:cNvPr id="19" name="Rounded Rectangle 18"/>
            <p:cNvSpPr/>
            <p:nvPr/>
          </p:nvSpPr>
          <p:spPr>
            <a:xfrm>
              <a:off x="6947914" y="1766313"/>
              <a:ext cx="1473471" cy="781539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Your Signature</a:t>
              </a:r>
            </a:p>
            <a:p>
              <a:endParaRPr lang="en-US" sz="1200" b="1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112038" y="2165464"/>
              <a:ext cx="906586" cy="296983"/>
              <a:chOff x="8401513" y="2595289"/>
              <a:chExt cx="906586" cy="296983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8401514" y="2595289"/>
                <a:ext cx="906585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401514" y="2689077"/>
                <a:ext cx="906585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401514" y="2884456"/>
                <a:ext cx="906585" cy="78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401513" y="2790673"/>
                <a:ext cx="906585" cy="78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/>
          <p:nvPr/>
        </p:nvSpPr>
        <p:spPr>
          <a:xfrm>
            <a:off x="2602554" y="2260818"/>
            <a:ext cx="23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Secret Access Key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2868239" y="2538304"/>
            <a:ext cx="1807319" cy="343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/>
              <a:t>wJalrXUtnFEMI</a:t>
            </a:r>
            <a:r>
              <a:rPr lang="en-US" sz="1050" b="1" dirty="0" smtClean="0"/>
              <a:t>/K7MDENG/</a:t>
            </a:r>
          </a:p>
          <a:p>
            <a:pPr algn="ctr"/>
            <a:r>
              <a:rPr lang="en-US" sz="1050" b="1" dirty="0" err="1" smtClean="0"/>
              <a:t>bPxRfiCYzEXAMPLEKEY</a:t>
            </a:r>
            <a:endParaRPr lang="en-US" sz="105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3815" y="2974835"/>
            <a:ext cx="8901693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7951" y="3148291"/>
            <a:ext cx="2153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Send request and signature to Service:</a:t>
            </a:r>
            <a:endParaRPr lang="en-US" sz="24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3063985" y="3203689"/>
            <a:ext cx="1445616" cy="1420937"/>
            <a:chOff x="4861435" y="2873297"/>
            <a:chExt cx="1445616" cy="1478757"/>
          </a:xfrm>
        </p:grpSpPr>
        <p:sp>
          <p:nvSpPr>
            <p:cNvPr id="48" name="Rectangle 47"/>
            <p:cNvSpPr/>
            <p:nvPr/>
          </p:nvSpPr>
          <p:spPr>
            <a:xfrm>
              <a:off x="4861435" y="2873297"/>
              <a:ext cx="1445616" cy="1478757"/>
            </a:xfrm>
            <a:prstGeom prst="rect">
              <a:avLst/>
            </a:prstGeom>
            <a:solidFill>
              <a:schemeClr val="bg1"/>
            </a:solidFill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Request</a:t>
              </a:r>
            </a:p>
            <a:p>
              <a:r>
                <a:rPr lang="en-US" sz="11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AccessKeyId</a:t>
              </a: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= …</a:t>
              </a:r>
            </a:p>
            <a:p>
              <a:r>
                <a:rPr 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Timestamp</a:t>
              </a: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= …</a:t>
              </a:r>
              <a:endParaRPr lang="en-US" sz="105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908325" y="3566354"/>
              <a:ext cx="1312719" cy="695627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Your Signature</a:t>
              </a:r>
            </a:p>
            <a:p>
              <a:endParaRPr lang="en-US" sz="1200" b="1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071605" y="3894166"/>
              <a:ext cx="906586" cy="272422"/>
              <a:chOff x="8447559" y="2276566"/>
              <a:chExt cx="906586" cy="27242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8447560" y="2276566"/>
                <a:ext cx="906585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447560" y="2370343"/>
                <a:ext cx="906585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447560" y="2541172"/>
                <a:ext cx="906585" cy="78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447559" y="2455588"/>
                <a:ext cx="906585" cy="78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Right Arrow 50"/>
          <p:cNvSpPr/>
          <p:nvPr/>
        </p:nvSpPr>
        <p:spPr>
          <a:xfrm>
            <a:off x="4923695" y="3752574"/>
            <a:ext cx="304800" cy="22116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602221" y="3670766"/>
            <a:ext cx="1962974" cy="34391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Order Service</a:t>
            </a:r>
            <a:endParaRPr lang="en-US" sz="2400" b="1" dirty="0"/>
          </a:p>
        </p:txBody>
      </p:sp>
      <p:sp>
        <p:nvSpPr>
          <p:cNvPr id="41" name="Oval 40"/>
          <p:cNvSpPr/>
          <p:nvPr/>
        </p:nvSpPr>
        <p:spPr>
          <a:xfrm>
            <a:off x="6015" y="1935780"/>
            <a:ext cx="384829" cy="3512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50" name="Oval 49"/>
          <p:cNvSpPr/>
          <p:nvPr/>
        </p:nvSpPr>
        <p:spPr>
          <a:xfrm>
            <a:off x="6015" y="3203689"/>
            <a:ext cx="384829" cy="3512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275971" y="93506"/>
            <a:ext cx="4841654" cy="499617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</a:rPr>
              <a:t>Shopping Cart Example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 animBg="1"/>
      <p:bldP spid="15" grpId="0"/>
      <p:bldP spid="16" grpId="0"/>
      <p:bldP spid="14" grpId="0" animBg="1"/>
      <p:bldP spid="17" grpId="0" animBg="1"/>
      <p:bldP spid="18" grpId="0" animBg="1"/>
      <p:bldP spid="26" grpId="0" animBg="1"/>
      <p:bldP spid="29" grpId="0"/>
      <p:bldP spid="27" grpId="0" animBg="1"/>
      <p:bldP spid="36" grpId="0"/>
      <p:bldP spid="51" grpId="0" animBg="1"/>
      <p:bldP spid="39" grpId="0" animBg="1"/>
      <p:bldP spid="41" grpId="0" animBg="1"/>
      <p:bldP spid="50" grpId="0" animBg="1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35145" y="5072048"/>
            <a:ext cx="1276350" cy="273844"/>
          </a:xfrm>
        </p:spPr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7880" y="5072048"/>
            <a:ext cx="5581650" cy="273844"/>
          </a:xfrm>
        </p:spPr>
        <p:txBody>
          <a:bodyPr/>
          <a:lstStyle/>
          <a:p>
            <a:r>
              <a:rPr lang="en-US" dirty="0" smtClean="0"/>
              <a:t>Copyright © 2015 STA Group, LLC.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2855" y="5072048"/>
            <a:ext cx="1371600" cy="273844"/>
          </a:xfrm>
        </p:spPr>
        <p:txBody>
          <a:bodyPr/>
          <a:lstStyle/>
          <a:p>
            <a:fld id="{C30F87AD-0E98-3D4B-9E08-C1D342209D6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955" y="1186783"/>
            <a:ext cx="22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Retrieve Secret Access Key:</a:t>
            </a:r>
            <a:endParaRPr lang="en-US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8640" y="2192068"/>
            <a:ext cx="8936868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926" y="2302880"/>
            <a:ext cx="226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Create HMAC-SHA signature: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40747" y="2250917"/>
            <a:ext cx="244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String based on request</a:t>
            </a:r>
            <a:endParaRPr lang="en-US" sz="1400" b="1" dirty="0"/>
          </a:p>
        </p:txBody>
      </p:sp>
      <p:sp>
        <p:nvSpPr>
          <p:cNvPr id="14" name="Oval 13"/>
          <p:cNvSpPr/>
          <p:nvPr/>
        </p:nvSpPr>
        <p:spPr>
          <a:xfrm>
            <a:off x="5216686" y="2395549"/>
            <a:ext cx="1243284" cy="9390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HMAC</a:t>
            </a:r>
          </a:p>
          <a:p>
            <a:pPr algn="ctr"/>
            <a:r>
              <a:rPr lang="en-US" sz="2000" b="1" dirty="0" smtClean="0"/>
              <a:t>CALC</a:t>
            </a:r>
            <a:endParaRPr lang="en-US" sz="900" b="1" dirty="0"/>
          </a:p>
        </p:txBody>
      </p:sp>
      <p:sp>
        <p:nvSpPr>
          <p:cNvPr id="17" name="Right Arrow 16"/>
          <p:cNvSpPr/>
          <p:nvPr/>
        </p:nvSpPr>
        <p:spPr>
          <a:xfrm>
            <a:off x="4541209" y="2664010"/>
            <a:ext cx="351692" cy="22116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752515" y="2648380"/>
            <a:ext cx="304800" cy="221169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313738" y="2524514"/>
            <a:ext cx="265723" cy="243446"/>
          </a:xfrm>
          <a:prstGeom prst="mathPlus">
            <a:avLst/>
          </a:prstGeom>
          <a:solidFill>
            <a:schemeClr val="tx1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36658" y="2732759"/>
            <a:ext cx="199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Secret Access Key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2618159" y="3010245"/>
            <a:ext cx="1807319" cy="343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/>
              <a:t>wJalrXUtnFEMI</a:t>
            </a:r>
            <a:r>
              <a:rPr lang="en-US" sz="1050" b="1" dirty="0" smtClean="0"/>
              <a:t>/K7MDENG/</a:t>
            </a:r>
          </a:p>
          <a:p>
            <a:pPr algn="ctr"/>
            <a:r>
              <a:rPr lang="en-US" sz="1050" b="1" dirty="0" err="1" smtClean="0"/>
              <a:t>bPxRfiCYzEXAMPLEKEY</a:t>
            </a:r>
            <a:endParaRPr lang="en-US" sz="105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93815" y="3442279"/>
            <a:ext cx="8901693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6424" y="3546902"/>
            <a:ext cx="215313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Compare the two signatures:</a:t>
            </a:r>
            <a:endParaRPr lang="en-US" sz="24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2607035" y="698433"/>
            <a:ext cx="1445616" cy="1432973"/>
            <a:chOff x="4861435" y="2830389"/>
            <a:chExt cx="1445616" cy="1559903"/>
          </a:xfrm>
        </p:grpSpPr>
        <p:sp>
          <p:nvSpPr>
            <p:cNvPr id="48" name="Rectangle 47"/>
            <p:cNvSpPr/>
            <p:nvPr/>
          </p:nvSpPr>
          <p:spPr>
            <a:xfrm>
              <a:off x="4861435" y="2830389"/>
              <a:ext cx="1445616" cy="1559903"/>
            </a:xfrm>
            <a:prstGeom prst="rect">
              <a:avLst/>
            </a:prstGeom>
            <a:solidFill>
              <a:schemeClr val="bg1"/>
            </a:solidFill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Request</a:t>
              </a:r>
            </a:p>
            <a:p>
              <a:r>
                <a:rPr lang="en-US" sz="11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AccessKeyId</a:t>
              </a: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= …</a:t>
              </a:r>
            </a:p>
            <a:p>
              <a:r>
                <a:rPr 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Timestamp</a:t>
              </a: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= …</a:t>
              </a:r>
              <a:endParaRPr lang="en-US" sz="105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908325" y="3587826"/>
              <a:ext cx="1312719" cy="709992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Your Signature</a:t>
              </a:r>
            </a:p>
            <a:p>
              <a:endParaRPr lang="en-US" sz="1200" b="1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025559" y="3918865"/>
              <a:ext cx="906586" cy="296983"/>
              <a:chOff x="8401513" y="2301265"/>
              <a:chExt cx="906586" cy="296983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8401514" y="2301265"/>
                <a:ext cx="906585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401514" y="2395048"/>
                <a:ext cx="906585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401514" y="2590432"/>
                <a:ext cx="906585" cy="78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401513" y="2496645"/>
                <a:ext cx="906585" cy="781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lowchart: Magnetic Disk 1"/>
          <p:cNvSpPr/>
          <p:nvPr/>
        </p:nvSpPr>
        <p:spPr>
          <a:xfrm>
            <a:off x="5486406" y="1078523"/>
            <a:ext cx="601741" cy="703385"/>
          </a:xfrm>
          <a:prstGeom prst="flowChartMagneticDisk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55344" y="1391133"/>
            <a:ext cx="882537" cy="39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228852" y="1391132"/>
            <a:ext cx="656515" cy="39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08356" y="906646"/>
            <a:ext cx="1987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Secret Access Key</a:t>
            </a:r>
            <a:endParaRPr lang="en-US" sz="1400" b="1" dirty="0"/>
          </a:p>
        </p:txBody>
      </p:sp>
      <p:sp>
        <p:nvSpPr>
          <p:cNvPr id="52" name="Rectangle 51"/>
          <p:cNvSpPr/>
          <p:nvPr/>
        </p:nvSpPr>
        <p:spPr>
          <a:xfrm>
            <a:off x="7125556" y="1184132"/>
            <a:ext cx="1807319" cy="343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err="1" smtClean="0"/>
              <a:t>wJalrXUtnFEMI</a:t>
            </a:r>
            <a:r>
              <a:rPr lang="en-US" sz="1050" b="1" dirty="0" smtClean="0"/>
              <a:t>/K7MDENG/</a:t>
            </a:r>
          </a:p>
          <a:p>
            <a:pPr algn="ctr"/>
            <a:r>
              <a:rPr lang="en-US" sz="1050" b="1" dirty="0" err="1" smtClean="0"/>
              <a:t>bPxRfiCYzEXAMPLEKEY</a:t>
            </a:r>
            <a:endParaRPr lang="en-US" sz="105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197449" y="1067241"/>
            <a:ext cx="136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Get Access Key ID</a:t>
            </a:r>
            <a:endParaRPr lang="en-US" sz="1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056938" y="1045632"/>
            <a:ext cx="1138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Get Secret Key</a:t>
            </a:r>
            <a:endParaRPr lang="en-US" sz="1200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2660770" y="3628485"/>
            <a:ext cx="1352414" cy="720455"/>
            <a:chOff x="2506334" y="3650091"/>
            <a:chExt cx="1555232" cy="1015694"/>
          </a:xfrm>
        </p:grpSpPr>
        <p:sp>
          <p:nvSpPr>
            <p:cNvPr id="58" name="Rounded Rectangle 57"/>
            <p:cNvSpPr/>
            <p:nvPr/>
          </p:nvSpPr>
          <p:spPr>
            <a:xfrm>
              <a:off x="2506334" y="3650091"/>
              <a:ext cx="1555232" cy="101569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Calc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Signature</a:t>
              </a:r>
            </a:p>
            <a:p>
              <a:endParaRPr lang="en-US" sz="1200" b="1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704952" y="4558701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04952" y="4311463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702384" y="4178861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706814" y="4427105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qual 37"/>
          <p:cNvSpPr/>
          <p:nvPr/>
        </p:nvSpPr>
        <p:spPr>
          <a:xfrm>
            <a:off x="4189642" y="3835395"/>
            <a:ext cx="445480" cy="252716"/>
          </a:xfrm>
          <a:prstGeom prst="mathEqual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820571" y="3602173"/>
            <a:ext cx="1593386" cy="720455"/>
            <a:chOff x="2647820" y="3650091"/>
            <a:chExt cx="1350679" cy="1015694"/>
          </a:xfrm>
        </p:grpSpPr>
        <p:sp>
          <p:nvSpPr>
            <p:cNvPr id="69" name="Rounded Rectangle 68"/>
            <p:cNvSpPr/>
            <p:nvPr/>
          </p:nvSpPr>
          <p:spPr>
            <a:xfrm>
              <a:off x="2647820" y="3650091"/>
              <a:ext cx="1350679" cy="101569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Request Signature</a:t>
              </a:r>
              <a:endParaRPr lang="en-US" sz="1200" b="1" dirty="0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2808239" y="4512408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808239" y="4266635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790544" y="4127412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810101" y="4390365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6459969" y="3676297"/>
            <a:ext cx="293067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752515" y="3435385"/>
            <a:ext cx="227797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Yes: </a:t>
            </a:r>
          </a:p>
          <a:p>
            <a:r>
              <a:rPr lang="en-US" sz="1200" b="1" dirty="0" smtClean="0">
                <a:solidFill>
                  <a:srgbClr val="CC0000"/>
                </a:solidFill>
              </a:rPr>
              <a:t>-&gt;Request authenticated</a:t>
            </a:r>
          </a:p>
          <a:p>
            <a:r>
              <a:rPr lang="en-US" sz="2000" b="1" dirty="0" smtClean="0">
                <a:solidFill>
                  <a:srgbClr val="CC0000"/>
                </a:solidFill>
              </a:rPr>
              <a:t>No:</a:t>
            </a:r>
          </a:p>
          <a:p>
            <a:r>
              <a:rPr lang="en-US" sz="1200" b="1" dirty="0" smtClean="0">
                <a:solidFill>
                  <a:srgbClr val="CC0000"/>
                </a:solidFill>
              </a:rPr>
              <a:t>-&gt;Request fails authentication</a:t>
            </a:r>
            <a:endParaRPr lang="en-US" sz="1200" b="1" dirty="0">
              <a:solidFill>
                <a:srgbClr val="CC00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8640" y="662783"/>
            <a:ext cx="1967513" cy="34391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Order Service</a:t>
            </a:r>
            <a:endParaRPr lang="en-US" sz="24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6885367" y="4519181"/>
            <a:ext cx="1982339" cy="34391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UI Client</a:t>
            </a:r>
            <a:endParaRPr lang="en-US" sz="2400" b="1" dirty="0"/>
          </a:p>
        </p:txBody>
      </p:sp>
      <p:sp>
        <p:nvSpPr>
          <p:cNvPr id="76" name="Oval 75"/>
          <p:cNvSpPr/>
          <p:nvPr/>
        </p:nvSpPr>
        <p:spPr>
          <a:xfrm>
            <a:off x="12593" y="1279971"/>
            <a:ext cx="384829" cy="3512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77" name="Oval 76"/>
          <p:cNvSpPr/>
          <p:nvPr/>
        </p:nvSpPr>
        <p:spPr>
          <a:xfrm>
            <a:off x="12593" y="2416717"/>
            <a:ext cx="384829" cy="3512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78" name="Oval 77"/>
          <p:cNvSpPr/>
          <p:nvPr/>
        </p:nvSpPr>
        <p:spPr>
          <a:xfrm>
            <a:off x="12593" y="3679556"/>
            <a:ext cx="384829" cy="3512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7353008" y="2419312"/>
            <a:ext cx="1352414" cy="720455"/>
            <a:chOff x="2506334" y="3650091"/>
            <a:chExt cx="1555232" cy="1015694"/>
          </a:xfrm>
        </p:grpSpPr>
        <p:sp>
          <p:nvSpPr>
            <p:cNvPr id="80" name="Rounded Rectangle 79"/>
            <p:cNvSpPr/>
            <p:nvPr/>
          </p:nvSpPr>
          <p:spPr>
            <a:xfrm>
              <a:off x="2506334" y="3650091"/>
              <a:ext cx="1555232" cy="101569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Calc</a:t>
              </a:r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Signature</a:t>
              </a:r>
            </a:p>
            <a:p>
              <a:endParaRPr lang="en-US" sz="1200" b="1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2704952" y="4558701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704952" y="4311463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702384" y="4178861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706814" y="4427105"/>
              <a:ext cx="10135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275971" y="93506"/>
            <a:ext cx="4841654" cy="499617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</a:rPr>
              <a:t>Shopping Cart Example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4" grpId="0" animBg="1"/>
      <p:bldP spid="17" grpId="0" animBg="1"/>
      <p:bldP spid="18" grpId="0" animBg="1"/>
      <p:bldP spid="26" grpId="0" animBg="1"/>
      <p:bldP spid="29" grpId="0"/>
      <p:bldP spid="27" grpId="0" animBg="1"/>
      <p:bldP spid="36" grpId="0" animBg="1"/>
      <p:bldP spid="2" grpId="0" animBg="1"/>
      <p:bldP spid="50" grpId="0"/>
      <p:bldP spid="52" grpId="0" animBg="1"/>
      <p:bldP spid="53" grpId="0"/>
      <p:bldP spid="54" grpId="0"/>
      <p:bldP spid="38" grpId="0" animBg="1"/>
      <p:bldP spid="74" grpId="0"/>
      <p:bldP spid="75" grpId="0" animBg="1"/>
      <p:bldP spid="59" grpId="0" animBg="1"/>
      <p:bldP spid="60" grpId="0" animBg="1"/>
      <p:bldP spid="76" grpId="0" animBg="1"/>
      <p:bldP spid="77" grpId="0" animBg="1"/>
      <p:bldP spid="78" grpId="0" animBg="1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971" y="93506"/>
            <a:ext cx="4841654" cy="499617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HMAC </a:t>
            </a:r>
            <a:r>
              <a:rPr lang="en-US" dirty="0" smtClean="0">
                <a:solidFill>
                  <a:schemeClr val="bg2"/>
                </a:solidFill>
              </a:rPr>
              <a:t>Code Client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0" y="633047"/>
            <a:ext cx="8923332" cy="404836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SecretKeySpec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signingKey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= new 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SecretKeySpec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secretKey.getBytes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(), </a:t>
            </a:r>
            <a:r>
              <a:rPr lang="en-US" sz="1600" b="1" i="1" dirty="0">
                <a:solidFill>
                  <a:schemeClr val="tx1"/>
                </a:solidFill>
                <a:latin typeface="Lucida Console" panose="020B0609040504020204" pitchFamily="49" charset="0"/>
              </a:rPr>
              <a:t>HMAC_SHA256_ALGORITHM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);   </a:t>
            </a:r>
            <a:endParaRPr lang="en-US" sz="1600" b="1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Mac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mac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 = 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Mac.</a:t>
            </a:r>
            <a:r>
              <a:rPr lang="en-US" sz="1600" b="1" i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getInstance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en-US" sz="1600" b="1" i="1" dirty="0">
                <a:solidFill>
                  <a:schemeClr val="tx1"/>
                </a:solidFill>
                <a:latin typeface="Lucida Console" panose="020B0609040504020204" pitchFamily="49" charset="0"/>
              </a:rPr>
              <a:t>HMAC_SHA256_ALGORITHM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mac.init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signingKey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String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toSign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 =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uri.getRawPath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() + "\n" + 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accessKey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+ "\n" +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timeStamp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byte[]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hmacBytes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= 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mac.doFinal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toSign.getBytes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()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); 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  <a:cs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String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hmacString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 = new Base64().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encodeAsString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hmacBytes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tx1"/>
              </a:solidFill>
              <a:latin typeface="Lucida Console" panose="020B060904050402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1795" y="1790529"/>
            <a:ext cx="358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Initialize MD5 MAC with signing key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3091856" y="1975195"/>
            <a:ext cx="2219939" cy="1846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82405" y="2988673"/>
            <a:ext cx="319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Create request signature Hash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4611471" y="3173339"/>
            <a:ext cx="970934" cy="2869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74043" y="4345290"/>
            <a:ext cx="304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Encode the request Signature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 flipV="1">
            <a:off x="5096938" y="4427275"/>
            <a:ext cx="877105" cy="1026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7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22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550" y="35971"/>
            <a:ext cx="4770085" cy="52069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HMAC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Code Service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" y="639233"/>
            <a:ext cx="8499231" cy="400929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String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apiKey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 =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request.getHeader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HMACSigner.</a:t>
            </a:r>
            <a:r>
              <a:rPr lang="en-US" sz="1600" b="1" i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APIKEY_HEADER</a:t>
            </a:r>
            <a:r>
              <a:rPr lang="en-US" sz="1600" b="1" i="1" dirty="0">
                <a:solidFill>
                  <a:schemeClr val="tx1"/>
                </a:solidFill>
                <a:latin typeface="Lucida Console" panose="020B0609040504020204" pitchFamily="49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String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timeStamp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 =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request.getHeader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HMACSigner.</a:t>
            </a:r>
            <a:r>
              <a:rPr lang="en-US" sz="1600" b="1" i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TIMESTAMP_HEADER</a:t>
            </a:r>
            <a:r>
              <a:rPr lang="en-US" sz="1600" b="1" i="1" dirty="0">
                <a:solidFill>
                  <a:schemeClr val="tx1"/>
                </a:solidFill>
                <a:latin typeface="Lucida Console" panose="020B0609040504020204" pitchFamily="49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String signature =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request.getHeader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HMACSigner.</a:t>
            </a:r>
            <a:r>
              <a:rPr lang="en-US" sz="1600" b="1" i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SIGNATURE_HEADER</a:t>
            </a:r>
            <a:r>
              <a:rPr lang="en-US" sz="1600" b="1" i="1" dirty="0">
                <a:solidFill>
                  <a:schemeClr val="tx1"/>
                </a:solidFill>
                <a:latin typeface="Lucida Console" panose="020B0609040504020204" pitchFamily="49" charset="0"/>
              </a:rPr>
              <a:t>);</a:t>
            </a:r>
            <a:endParaRPr lang="en-US" sz="1600" b="1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String 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calculatedSignature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 = 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hmacSigner.getSignature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(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apiKey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uri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latin typeface="Lucida Console" panose="020B0609040504020204" pitchFamily="49" charset="0"/>
              </a:rPr>
              <a:t>timeStamp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if (!</a:t>
            </a:r>
            <a:r>
              <a:rPr lang="en-US" sz="1600" b="1" dirty="0" err="1">
                <a:solidFill>
                  <a:schemeClr val="tx1"/>
                </a:solidFill>
                <a:latin typeface="Lucida Console" panose="020B0609040504020204" pitchFamily="49" charset="0"/>
              </a:rPr>
              <a:t>calculatedSignature.equals</a:t>
            </a:r>
            <a:r>
              <a:rPr lang="en-US" sz="1600" b="1" dirty="0">
                <a:solidFill>
                  <a:schemeClr val="tx1"/>
                </a:solidFill>
                <a:latin typeface="Lucida Console" panose="020B0609040504020204" pitchFamily="49" charset="0"/>
              </a:rPr>
              <a:t>(signature)) </a:t>
            </a:r>
            <a:r>
              <a:rPr lang="en-US" sz="1600" b="1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{ // error }</a:t>
            </a:r>
            <a:endParaRPr lang="en-US" sz="1600" b="1" dirty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b="1" dirty="0" smtClean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20370" y="670305"/>
            <a:ext cx="1632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Retrieve headers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7086600" y="839582"/>
            <a:ext cx="333770" cy="101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11430" y="2980763"/>
            <a:ext cx="383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Compute SHA256 MAC hash over the </a:t>
            </a:r>
            <a:r>
              <a:rPr lang="en-US" sz="1600" b="1" dirty="0" err="1" smtClean="0">
                <a:solidFill>
                  <a:srgbClr val="FF0000"/>
                </a:solidFill>
              </a:rPr>
              <a:t>accessKey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uri</a:t>
            </a:r>
            <a:r>
              <a:rPr lang="en-US" sz="1600" b="1" dirty="0" smtClean="0">
                <a:solidFill>
                  <a:srgbClr val="FF0000"/>
                </a:solidFill>
              </a:rPr>
              <a:t> and </a:t>
            </a:r>
            <a:r>
              <a:rPr lang="en-US" sz="1600" b="1" dirty="0" err="1" smtClean="0">
                <a:solidFill>
                  <a:srgbClr val="FF0000"/>
                </a:solidFill>
              </a:rPr>
              <a:t>timeStamp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4414120" y="2980767"/>
            <a:ext cx="697310" cy="2923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9183" y="3901112"/>
            <a:ext cx="3669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Client is authenticated if comparison of computed signature and Request header matches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 flipV="1">
            <a:off x="4558843" y="3925566"/>
            <a:ext cx="667709" cy="3910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3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7" grpId="0"/>
      <p:bldP spid="1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35" y="2957884"/>
            <a:ext cx="7923475" cy="17015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Mobile – Develop wide range of mobile apps for Fortune 500</a:t>
            </a:r>
          </a:p>
          <a:p>
            <a:r>
              <a:rPr lang="en-US" dirty="0"/>
              <a:t>Cloud – Expert cloud knowledge in host of technologies</a:t>
            </a:r>
          </a:p>
          <a:p>
            <a:r>
              <a:rPr lang="en-US" dirty="0"/>
              <a:t>Big Data – Certified in implementing many Big Data technologies</a:t>
            </a:r>
          </a:p>
          <a:p>
            <a:r>
              <a:rPr lang="en-US" dirty="0"/>
              <a:t>Security – Specialists in Application and Service Security</a:t>
            </a:r>
          </a:p>
          <a:p>
            <a:r>
              <a:rPr lang="en-US" dirty="0"/>
              <a:t>Digital Strategy – Handles many companies digital brands and UX</a:t>
            </a:r>
          </a:p>
          <a:p>
            <a:r>
              <a:rPr lang="en-US" dirty="0"/>
              <a:t>I.O.T .Technology – Significant IOT Developer for Fortune </a:t>
            </a:r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250"/>
            <a:ext cx="9143999" cy="28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28" y="640044"/>
            <a:ext cx="8229600" cy="588309"/>
          </a:xfrm>
        </p:spPr>
        <p:txBody>
          <a:bodyPr/>
          <a:lstStyle/>
          <a:p>
            <a:r>
              <a:rPr lang="en-US" sz="3200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28" y="1227384"/>
            <a:ext cx="3521810" cy="328348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Micro-services</a:t>
            </a:r>
          </a:p>
          <a:p>
            <a:pPr lvl="1"/>
            <a:r>
              <a:rPr lang="en-US" sz="1400" dirty="0" smtClean="0"/>
              <a:t>Concept and </a:t>
            </a:r>
            <a:r>
              <a:rPr lang="en-US" sz="1400" dirty="0"/>
              <a:t>v</a:t>
            </a:r>
            <a:r>
              <a:rPr lang="en-US" sz="1400" dirty="0" smtClean="0"/>
              <a:t>alue proposition</a:t>
            </a:r>
          </a:p>
          <a:p>
            <a:pPr lvl="1"/>
            <a:r>
              <a:rPr lang="en-US" sz="1400" dirty="0" smtClean="0"/>
              <a:t>Monolithic architecture</a:t>
            </a:r>
          </a:p>
          <a:p>
            <a:pPr lvl="1"/>
            <a:r>
              <a:rPr lang="en-US" sz="1400" dirty="0" smtClean="0"/>
              <a:t>Micro-service architecture</a:t>
            </a:r>
          </a:p>
          <a:p>
            <a:pPr lvl="1"/>
            <a:r>
              <a:rPr lang="en-US" sz="1400" dirty="0" smtClean="0"/>
              <a:t>Security and data architecture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Securing Micro-services</a:t>
            </a:r>
          </a:p>
          <a:p>
            <a:pPr lvl="1"/>
            <a:r>
              <a:rPr lang="en-US" sz="1400" dirty="0" smtClean="0"/>
              <a:t>Cryptology Concepts</a:t>
            </a:r>
            <a:endParaRPr lang="en-US" sz="1400" dirty="0"/>
          </a:p>
          <a:p>
            <a:pPr lvl="1"/>
            <a:r>
              <a:rPr lang="en-US" sz="1400" dirty="0" smtClean="0"/>
              <a:t>HMAC</a:t>
            </a:r>
            <a:endParaRPr lang="en-US" sz="1400" dirty="0"/>
          </a:p>
          <a:p>
            <a:pPr lvl="1"/>
            <a:r>
              <a:rPr lang="en-US" sz="1400" dirty="0" smtClean="0"/>
              <a:t>When, Why, and How to use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Technical implementation</a:t>
            </a:r>
          </a:p>
          <a:p>
            <a:pPr lvl="1"/>
            <a:r>
              <a:rPr lang="en-US" sz="1400" dirty="0" smtClean="0"/>
              <a:t>Examples</a:t>
            </a:r>
          </a:p>
          <a:p>
            <a:pPr lvl="1"/>
            <a:endParaRPr lang="en-US" sz="1400" dirty="0"/>
          </a:p>
          <a:p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59" y="910151"/>
            <a:ext cx="5331441" cy="3474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3200" y="4329726"/>
            <a:ext cx="127195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Source: http</a:t>
            </a:r>
            <a:r>
              <a:rPr lang="en-US" sz="600" dirty="0"/>
              <a:t>://www.phaidon.com/</a:t>
            </a:r>
          </a:p>
        </p:txBody>
      </p:sp>
    </p:spTree>
    <p:extLst>
      <p:ext uri="{BB962C8B-B14F-4D97-AF65-F5344CB8AC3E}">
        <p14:creationId xmlns:p14="http://schemas.microsoft.com/office/powerpoint/2010/main" val="2334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32" name="Picture 8" descr="http://www.polyvore.com/cgi/img-thing?.out=jpg&amp;size=l&amp;tid=15742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91" y="2514643"/>
            <a:ext cx="371230" cy="3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RQeTkOOirIPg5HdENJyUelf9zPyA6ZBDLcu-J2tktkB-vGS8oz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64" y="1601614"/>
            <a:ext cx="477471" cy="46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ce-clipart.com/clipart/music_clipart/axes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27" y="1244851"/>
            <a:ext cx="795704" cy="59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-0.freeclipartnow.com/d/18804-6/chefs-cap.jpg.pagespeed.ce.WtYlURVvK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79" y="988096"/>
            <a:ext cx="360240" cy="4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ages.clipartpanda.com/cleaning-clipart-clip-art-cleaning-1557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27" y="2172263"/>
            <a:ext cx="645781" cy="6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atermarked.cutcaster.com/cutcaster-photo-100244442-Shopping-girl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572" y="1313838"/>
            <a:ext cx="1047994" cy="14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ace-clipart.com/clipart/music_clipart/axes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46" y="1271965"/>
            <a:ext cx="795704" cy="59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polyvore.com/cgi/img-thing?.out=jpg&amp;size=l&amp;tid=15742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20" y="2457868"/>
            <a:ext cx="371230" cy="3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6533" y="736275"/>
            <a:ext cx="125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Generation</a:t>
            </a:r>
          </a:p>
        </p:txBody>
      </p:sp>
      <p:pic>
        <p:nvPicPr>
          <p:cNvPr id="1042" name="Picture 18" descr="http://www.cliparthut.com/clip-arts/1019/11-pictures-of-people-shopping-free-cliparts-that-you-can-download-to--101914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36" y="1357991"/>
            <a:ext cx="595727" cy="14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337169" y="1832009"/>
            <a:ext cx="438151" cy="24954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180476" y="1812863"/>
            <a:ext cx="438151" cy="24954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221" y="3605264"/>
            <a:ext cx="312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Map&lt;String, String&gt; </a:t>
            </a:r>
          </a:p>
          <a:p>
            <a:r>
              <a:rPr lang="en-US" sz="1400" dirty="0" smtClean="0"/>
              <a:t>process (Map&lt;String, String&gt;)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337169" y="3600587"/>
            <a:ext cx="312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List&lt;Payment&gt;</a:t>
            </a:r>
          </a:p>
          <a:p>
            <a:r>
              <a:rPr lang="en-US" sz="1400" dirty="0" err="1" smtClean="0"/>
              <a:t>processPayments</a:t>
            </a:r>
            <a:r>
              <a:rPr lang="en-US" sz="1400" dirty="0" smtClean="0"/>
              <a:t> (List&lt;Integer&gt;)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618627" y="3598282"/>
            <a:ext cx="2525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List&lt;</a:t>
            </a:r>
            <a:r>
              <a:rPr lang="en-US" sz="1400" dirty="0" err="1" smtClean="0"/>
              <a:t>StudentPayment</a:t>
            </a:r>
            <a:r>
              <a:rPr lang="en-US" sz="1400" dirty="0" smtClean="0"/>
              <a:t>&gt;</a:t>
            </a:r>
          </a:p>
          <a:p>
            <a:r>
              <a:rPr lang="en-US" sz="1400" dirty="0" err="1" smtClean="0"/>
              <a:t>processStudentLoan</a:t>
            </a:r>
            <a:r>
              <a:rPr lang="en-US" sz="1400" dirty="0" smtClean="0"/>
              <a:t> (List&lt;Integer&gt;)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106533" y="3153445"/>
            <a:ext cx="208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Payment Processing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97" y="1404558"/>
            <a:ext cx="76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13" y="1287956"/>
            <a:ext cx="324613" cy="5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12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Micro-services concepts and 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339"/>
            <a:ext cx="5255846" cy="34125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Service with single business capability</a:t>
            </a:r>
          </a:p>
          <a:p>
            <a:endParaRPr lang="en-US" dirty="0" smtClean="0"/>
          </a:p>
          <a:p>
            <a:r>
              <a:rPr lang="en-US" dirty="0" smtClean="0"/>
              <a:t>Separate process and self-contained</a:t>
            </a:r>
          </a:p>
          <a:p>
            <a:endParaRPr lang="en-US" dirty="0" smtClean="0"/>
          </a:p>
          <a:p>
            <a:r>
              <a:rPr lang="en-US" dirty="0" smtClean="0"/>
              <a:t>Share nothing model</a:t>
            </a:r>
          </a:p>
          <a:p>
            <a:endParaRPr lang="en-US" dirty="0" smtClean="0"/>
          </a:p>
          <a:p>
            <a:r>
              <a:rPr lang="en-US" dirty="0" smtClean="0"/>
              <a:t>Independently deployed</a:t>
            </a:r>
          </a:p>
          <a:p>
            <a:endParaRPr lang="en-US" dirty="0" smtClean="0"/>
          </a:p>
          <a:p>
            <a:r>
              <a:rPr lang="en-US" dirty="0" smtClean="0"/>
              <a:t>Atomic and idempotent</a:t>
            </a:r>
          </a:p>
          <a:p>
            <a:endParaRPr lang="en-US" dirty="0"/>
          </a:p>
          <a:p>
            <a:r>
              <a:rPr lang="en-US" dirty="0" smtClean="0"/>
              <a:t>Performant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Usually REST based</a:t>
            </a:r>
          </a:p>
          <a:p>
            <a:endParaRPr lang="en-US" dirty="0"/>
          </a:p>
          <a:p>
            <a:r>
              <a:rPr lang="en-US" dirty="0"/>
              <a:t>Smart endpoint using dumb </a:t>
            </a:r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51" y="1154879"/>
            <a:ext cx="4684059" cy="35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762000" y="1735015"/>
            <a:ext cx="2571262" cy="2032000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4636" y="1555261"/>
            <a:ext cx="645989" cy="359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REST API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4635" y="3587262"/>
            <a:ext cx="645989" cy="359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WEB UI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3718354">
            <a:off x="2781806" y="2075817"/>
            <a:ext cx="620463" cy="359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Bank Adapter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7713656">
            <a:off x="597872" y="2095340"/>
            <a:ext cx="872522" cy="359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Underwriting Adapter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4599092">
            <a:off x="710649" y="3114912"/>
            <a:ext cx="646966" cy="359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DB Adapter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7845201">
            <a:off x="2688235" y="3043449"/>
            <a:ext cx="807602" cy="3595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Notification Adapter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04208" y="2988906"/>
            <a:ext cx="766548" cy="3516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Payments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04208" y="2556577"/>
            <a:ext cx="696209" cy="3516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Quote Purchase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76834" y="2570513"/>
            <a:ext cx="766548" cy="3516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Billing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6852" y="2995732"/>
            <a:ext cx="640737" cy="3516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Event </a:t>
            </a:r>
            <a:r>
              <a:rPr lang="en-US" sz="1000" dirty="0" err="1" smtClean="0">
                <a:solidFill>
                  <a:schemeClr val="tx1"/>
                </a:solidFill>
              </a:rPr>
              <a:t>Notf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13588" y="2137090"/>
            <a:ext cx="766548" cy="3516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Doc Gen.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13872" y="2137646"/>
            <a:ext cx="673717" cy="3516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User </a:t>
            </a:r>
            <a:r>
              <a:rPr lang="en-US" sz="1000" dirty="0" err="1" smtClean="0">
                <a:solidFill>
                  <a:schemeClr val="tx1"/>
                </a:solidFill>
              </a:rPr>
              <a:t>Mgmt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14158" y="1555261"/>
            <a:ext cx="5229841" cy="2589142"/>
          </a:xfrm>
        </p:spPr>
        <p:txBody>
          <a:bodyPr>
            <a:normAutofit/>
          </a:bodyPr>
          <a:lstStyle/>
          <a:p>
            <a:r>
              <a:rPr lang="en-US" dirty="0" smtClean="0"/>
              <a:t>Modular architecture</a:t>
            </a:r>
          </a:p>
          <a:p>
            <a:r>
              <a:rPr lang="en-US" dirty="0" smtClean="0"/>
              <a:t>Supports multiple interfaces</a:t>
            </a:r>
          </a:p>
          <a:p>
            <a:r>
              <a:rPr lang="en-US" dirty="0" smtClean="0"/>
              <a:t>All dependencies are well defined and contained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Data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767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72" y="2346317"/>
            <a:ext cx="391705" cy="460568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6904766" y="1111875"/>
            <a:ext cx="1336319" cy="6943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77" name="Rounded Rectangle 76"/>
          <p:cNvSpPr/>
          <p:nvPr/>
        </p:nvSpPr>
        <p:spPr>
          <a:xfrm>
            <a:off x="6906194" y="1909915"/>
            <a:ext cx="1336319" cy="15863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439833" y="1926266"/>
            <a:ext cx="4229908" cy="156572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76" name="Rounded Rectangle 75"/>
          <p:cNvSpPr/>
          <p:nvPr/>
        </p:nvSpPr>
        <p:spPr>
          <a:xfrm>
            <a:off x="2498728" y="2194201"/>
            <a:ext cx="4071295" cy="1225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81" y="577883"/>
            <a:ext cx="8229600" cy="588309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Monolithic Architecture - Security &amp; </a:t>
            </a:r>
            <a:r>
              <a:rPr lang="en-US" dirty="0" smtClean="0">
                <a:latin typeface="Arial Black" panose="020B0A04020102020204" pitchFamily="34" charset="0"/>
              </a:rPr>
              <a:t>Data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7431741" y="3772696"/>
            <a:ext cx="1046111" cy="333782"/>
          </a:xfrm>
          <a:prstGeom prst="wedgeRoundRectCallout">
            <a:avLst>
              <a:gd name="adj1" fmla="val -30563"/>
              <a:gd name="adj2" fmla="val -240885"/>
              <a:gd name="adj3" fmla="val 16667"/>
            </a:avLst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Authorization</a:t>
            </a:r>
            <a:endParaRPr lang="en-US" sz="105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6" y="2148652"/>
            <a:ext cx="1292907" cy="1282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13" y="2349235"/>
            <a:ext cx="391705" cy="4605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42001" y="2419019"/>
            <a:ext cx="802125" cy="74193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UI</a:t>
            </a:r>
            <a:endParaRPr lang="en-US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70336" y="2419019"/>
            <a:ext cx="1038606" cy="74193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Service</a:t>
            </a:r>
            <a:endParaRPr lang="en-US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443908" y="2419019"/>
            <a:ext cx="1038606" cy="74193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DAO</a:t>
            </a:r>
            <a:endParaRPr lang="en-US" sz="1200" b="1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7056157" y="2419019"/>
            <a:ext cx="973246" cy="741939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DB</a:t>
            </a:r>
            <a:endParaRPr lang="en-US" sz="1200" b="1" dirty="0"/>
          </a:p>
        </p:txBody>
      </p:sp>
      <p:sp>
        <p:nvSpPr>
          <p:cNvPr id="14" name="Right Arrow 13"/>
          <p:cNvSpPr/>
          <p:nvPr/>
        </p:nvSpPr>
        <p:spPr>
          <a:xfrm>
            <a:off x="1307106" y="2683099"/>
            <a:ext cx="258090" cy="3018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Right Arrow 14"/>
          <p:cNvSpPr/>
          <p:nvPr/>
        </p:nvSpPr>
        <p:spPr>
          <a:xfrm>
            <a:off x="2043305" y="2683099"/>
            <a:ext cx="258090" cy="3018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TextBox 28"/>
          <p:cNvSpPr txBox="1"/>
          <p:nvPr/>
        </p:nvSpPr>
        <p:spPr>
          <a:xfrm>
            <a:off x="4076860" y="1909916"/>
            <a:ext cx="118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App Server</a:t>
            </a:r>
            <a:endParaRPr lang="en-US" sz="1200" b="1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4289394" y="3782934"/>
            <a:ext cx="1016076" cy="333782"/>
          </a:xfrm>
          <a:prstGeom prst="wedgeRoundRectCallout">
            <a:avLst>
              <a:gd name="adj1" fmla="val -30563"/>
              <a:gd name="adj2" fmla="val -240885"/>
              <a:gd name="adj3" fmla="val 16667"/>
            </a:avLst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Authorization</a:t>
            </a:r>
            <a:endParaRPr lang="en-US" sz="1050" b="1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2662336" y="3782934"/>
            <a:ext cx="1040088" cy="333782"/>
          </a:xfrm>
          <a:prstGeom prst="wedgeRoundRectCallout">
            <a:avLst>
              <a:gd name="adj1" fmla="val -30563"/>
              <a:gd name="adj2" fmla="val -240885"/>
              <a:gd name="adj3" fmla="val 16667"/>
            </a:avLst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Authorization</a:t>
            </a:r>
            <a:endParaRPr lang="en-US" sz="105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28426" y="4292769"/>
            <a:ext cx="117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 Zone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60803" y="4294274"/>
            <a:ext cx="117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Zone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1960" y="4294274"/>
            <a:ext cx="78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DMZ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58466" y="2552512"/>
            <a:ext cx="890525" cy="591671"/>
          </a:xfrm>
          <a:prstGeom prst="roundRect">
            <a:avLst/>
          </a:prstGeom>
          <a:solidFill>
            <a:srgbClr val="270CF2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Id/</a:t>
            </a:r>
          </a:p>
          <a:p>
            <a:pPr algn="ctr"/>
            <a:r>
              <a:rPr lang="en-US" sz="1200" b="1" dirty="0" smtClean="0"/>
              <a:t>Password</a:t>
            </a:r>
            <a:endParaRPr lang="en-US" sz="12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77781" y="1380565"/>
            <a:ext cx="1158371" cy="36467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Perimetric</a:t>
            </a:r>
            <a:r>
              <a:rPr lang="en-US" sz="1200" b="1" dirty="0" smtClean="0"/>
              <a:t> Authenticator</a:t>
            </a:r>
            <a:endParaRPr lang="en-US" sz="1200" b="1" dirty="0"/>
          </a:p>
        </p:txBody>
      </p:sp>
      <p:sp>
        <p:nvSpPr>
          <p:cNvPr id="37" name="Flowchart: Magnetic Disk 36"/>
          <p:cNvSpPr/>
          <p:nvPr/>
        </p:nvSpPr>
        <p:spPr>
          <a:xfrm>
            <a:off x="7089174" y="1336256"/>
            <a:ext cx="832568" cy="44310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LDAP</a:t>
            </a:r>
            <a:endParaRPr lang="en-US" sz="1200" b="1" dirty="0"/>
          </a:p>
        </p:txBody>
      </p:sp>
      <p:cxnSp>
        <p:nvCxnSpPr>
          <p:cNvPr id="39" name="Elbow Connector 38"/>
          <p:cNvCxnSpPr>
            <a:stCxn id="35" idx="0"/>
            <a:endCxn id="36" idx="2"/>
          </p:cNvCxnSpPr>
          <p:nvPr/>
        </p:nvCxnSpPr>
        <p:spPr>
          <a:xfrm rot="5400000" flipH="1" flipV="1">
            <a:off x="426710" y="2122255"/>
            <a:ext cx="807277" cy="5323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6" idx="3"/>
            <a:endCxn id="37" idx="2"/>
          </p:cNvCxnSpPr>
          <p:nvPr/>
        </p:nvCxnSpPr>
        <p:spPr>
          <a:xfrm flipV="1">
            <a:off x="1436152" y="1557809"/>
            <a:ext cx="5653022" cy="509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98" idx="2"/>
          </p:cNvCxnSpPr>
          <p:nvPr/>
        </p:nvCxnSpPr>
        <p:spPr>
          <a:xfrm>
            <a:off x="1374717" y="1766526"/>
            <a:ext cx="220248" cy="1003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7" idx="0"/>
          </p:cNvCxnSpPr>
          <p:nvPr/>
        </p:nvCxnSpPr>
        <p:spPr>
          <a:xfrm rot="5400000" flipH="1" flipV="1">
            <a:off x="4656702" y="-13453"/>
            <a:ext cx="718835" cy="41461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98" idx="4"/>
            <a:endCxn id="14" idx="0"/>
          </p:cNvCxnSpPr>
          <p:nvPr/>
        </p:nvCxnSpPr>
        <p:spPr>
          <a:xfrm rot="5400000">
            <a:off x="1236423" y="2154115"/>
            <a:ext cx="728713" cy="3292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1" idx="1"/>
          </p:cNvCxnSpPr>
          <p:nvPr/>
        </p:nvCxnSpPr>
        <p:spPr>
          <a:xfrm>
            <a:off x="3344126" y="2788024"/>
            <a:ext cx="526210" cy="19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3"/>
            <a:endCxn id="12" idx="1"/>
          </p:cNvCxnSpPr>
          <p:nvPr/>
        </p:nvCxnSpPr>
        <p:spPr>
          <a:xfrm>
            <a:off x="4908942" y="2789989"/>
            <a:ext cx="53496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3"/>
            <a:endCxn id="13" idx="2"/>
          </p:cNvCxnSpPr>
          <p:nvPr/>
        </p:nvCxnSpPr>
        <p:spPr>
          <a:xfrm>
            <a:off x="6482514" y="2789989"/>
            <a:ext cx="57364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119766" y="1917892"/>
            <a:ext cx="954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DB Server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653441" y="3118783"/>
            <a:ext cx="1184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WAR</a:t>
            </a:r>
            <a:endParaRPr lang="en-US" sz="1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089174" y="1084290"/>
            <a:ext cx="1059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LDAP Server</a:t>
            </a:r>
            <a:endParaRPr lang="en-US" sz="1200" dirty="0"/>
          </a:p>
        </p:txBody>
      </p:sp>
      <p:sp>
        <p:nvSpPr>
          <p:cNvPr id="98" name="Oval 97"/>
          <p:cNvSpPr/>
          <p:nvPr/>
        </p:nvSpPr>
        <p:spPr>
          <a:xfrm>
            <a:off x="1594965" y="1779361"/>
            <a:ext cx="340881" cy="17502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1" name="TextBox 100"/>
          <p:cNvSpPr txBox="1"/>
          <p:nvPr/>
        </p:nvSpPr>
        <p:spPr>
          <a:xfrm>
            <a:off x="1539351" y="1553692"/>
            <a:ext cx="57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Token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513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54" y="3193684"/>
            <a:ext cx="391705" cy="46056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68" y="3204427"/>
            <a:ext cx="391705" cy="46056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51" y="3700771"/>
            <a:ext cx="391705" cy="46056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9" y="3703461"/>
            <a:ext cx="391705" cy="46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70" y="1794248"/>
            <a:ext cx="391705" cy="460568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6904766" y="609843"/>
            <a:ext cx="1336319" cy="6943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77" name="Rounded Rectangle 76"/>
          <p:cNvSpPr/>
          <p:nvPr/>
        </p:nvSpPr>
        <p:spPr>
          <a:xfrm>
            <a:off x="6906194" y="1372015"/>
            <a:ext cx="1336319" cy="15863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439833" y="1388366"/>
            <a:ext cx="4229908" cy="156572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76" name="Rounded Rectangle 75"/>
          <p:cNvSpPr/>
          <p:nvPr/>
        </p:nvSpPr>
        <p:spPr>
          <a:xfrm>
            <a:off x="2498728" y="1656301"/>
            <a:ext cx="4071295" cy="1225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909" y="548345"/>
            <a:ext cx="4228182" cy="58830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SOA- </a:t>
            </a:r>
            <a:r>
              <a:rPr lang="en-US" dirty="0">
                <a:latin typeface="Arial Black" panose="020B0A04020102020204" pitchFamily="34" charset="0"/>
              </a:rPr>
              <a:t>Security &amp; </a:t>
            </a:r>
            <a:r>
              <a:rPr lang="en-US" dirty="0" smtClean="0">
                <a:latin typeface="Arial Black" panose="020B0A04020102020204" pitchFamily="34" charset="0"/>
              </a:rPr>
              <a:t>Data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6" y="1610752"/>
            <a:ext cx="1292907" cy="1282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28" y="1794248"/>
            <a:ext cx="391705" cy="4605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42001" y="1881119"/>
            <a:ext cx="802125" cy="74193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UI</a:t>
            </a:r>
            <a:endParaRPr lang="en-US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70336" y="1881119"/>
            <a:ext cx="1038606" cy="74193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Service</a:t>
            </a:r>
            <a:endParaRPr lang="en-US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443908" y="1881119"/>
            <a:ext cx="1038606" cy="74193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DAO</a:t>
            </a:r>
            <a:endParaRPr lang="en-US" sz="1200" b="1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7056157" y="1881119"/>
            <a:ext cx="973246" cy="741939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APP DB</a:t>
            </a:r>
            <a:endParaRPr lang="en-US" sz="1200" b="1" dirty="0"/>
          </a:p>
        </p:txBody>
      </p:sp>
      <p:sp>
        <p:nvSpPr>
          <p:cNvPr id="14" name="Right Arrow 13"/>
          <p:cNvSpPr/>
          <p:nvPr/>
        </p:nvSpPr>
        <p:spPr>
          <a:xfrm>
            <a:off x="1307106" y="2145199"/>
            <a:ext cx="258090" cy="3018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sp>
        <p:nvSpPr>
          <p:cNvPr id="15" name="Right Arrow 14"/>
          <p:cNvSpPr/>
          <p:nvPr/>
        </p:nvSpPr>
        <p:spPr>
          <a:xfrm>
            <a:off x="2043305" y="2145199"/>
            <a:ext cx="258090" cy="3018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sp>
        <p:nvSpPr>
          <p:cNvPr id="29" name="TextBox 28"/>
          <p:cNvSpPr txBox="1"/>
          <p:nvPr/>
        </p:nvSpPr>
        <p:spPr>
          <a:xfrm>
            <a:off x="4331628" y="1388366"/>
            <a:ext cx="423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28426" y="4409314"/>
            <a:ext cx="117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 Zone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07013" y="4410819"/>
            <a:ext cx="117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Zone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1960" y="4410819"/>
            <a:ext cx="78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DMZ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22734" y="2000265"/>
            <a:ext cx="938186" cy="591671"/>
          </a:xfrm>
          <a:prstGeom prst="roundRect">
            <a:avLst/>
          </a:prstGeom>
          <a:solidFill>
            <a:srgbClr val="270CF2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Id/</a:t>
            </a:r>
          </a:p>
          <a:p>
            <a:pPr algn="ctr"/>
            <a:r>
              <a:rPr lang="en-US" sz="1200" b="1" dirty="0" smtClean="0"/>
              <a:t>Password</a:t>
            </a:r>
            <a:endParaRPr lang="en-US" sz="12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163379" y="842665"/>
            <a:ext cx="1143728" cy="36467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Perimetric</a:t>
            </a:r>
            <a:r>
              <a:rPr lang="en-US" sz="1200" b="1" dirty="0" smtClean="0"/>
              <a:t> Authenticator</a:t>
            </a:r>
            <a:endParaRPr lang="en-US" sz="1200" b="1" dirty="0"/>
          </a:p>
        </p:txBody>
      </p:sp>
      <p:sp>
        <p:nvSpPr>
          <p:cNvPr id="37" name="Flowchart: Magnetic Disk 36"/>
          <p:cNvSpPr/>
          <p:nvPr/>
        </p:nvSpPr>
        <p:spPr>
          <a:xfrm>
            <a:off x="7089174" y="798356"/>
            <a:ext cx="832568" cy="44310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LDAP</a:t>
            </a:r>
            <a:endParaRPr lang="en-US" sz="1200" b="1" dirty="0"/>
          </a:p>
        </p:txBody>
      </p:sp>
      <p:cxnSp>
        <p:nvCxnSpPr>
          <p:cNvPr id="39" name="Elbow Connector 38"/>
          <p:cNvCxnSpPr>
            <a:stCxn id="35" idx="0"/>
            <a:endCxn id="36" idx="2"/>
          </p:cNvCxnSpPr>
          <p:nvPr/>
        </p:nvCxnSpPr>
        <p:spPr>
          <a:xfrm rot="16200000" flipV="1">
            <a:off x="367070" y="1575508"/>
            <a:ext cx="792930" cy="565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6" idx="3"/>
            <a:endCxn id="37" idx="2"/>
          </p:cNvCxnSpPr>
          <p:nvPr/>
        </p:nvCxnSpPr>
        <p:spPr>
          <a:xfrm flipV="1">
            <a:off x="1307107" y="1019909"/>
            <a:ext cx="5782067" cy="509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316716" y="1164331"/>
            <a:ext cx="305674" cy="1716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7" idx="0"/>
          </p:cNvCxnSpPr>
          <p:nvPr/>
        </p:nvCxnSpPr>
        <p:spPr>
          <a:xfrm rot="5400000" flipH="1" flipV="1">
            <a:off x="4656702" y="-551353"/>
            <a:ext cx="718835" cy="41461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14" idx="0"/>
          </p:cNvCxnSpPr>
          <p:nvPr/>
        </p:nvCxnSpPr>
        <p:spPr>
          <a:xfrm rot="5400000">
            <a:off x="1262103" y="1617346"/>
            <a:ext cx="701901" cy="3538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1" idx="1"/>
          </p:cNvCxnSpPr>
          <p:nvPr/>
        </p:nvCxnSpPr>
        <p:spPr>
          <a:xfrm>
            <a:off x="3344126" y="2250124"/>
            <a:ext cx="526210" cy="196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3"/>
            <a:endCxn id="12" idx="1"/>
          </p:cNvCxnSpPr>
          <p:nvPr/>
        </p:nvCxnSpPr>
        <p:spPr>
          <a:xfrm>
            <a:off x="4908942" y="2252089"/>
            <a:ext cx="53496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3"/>
            <a:endCxn id="13" idx="2"/>
          </p:cNvCxnSpPr>
          <p:nvPr/>
        </p:nvCxnSpPr>
        <p:spPr>
          <a:xfrm>
            <a:off x="6482514" y="2252089"/>
            <a:ext cx="57364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299257" y="1388366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255380" y="1594018"/>
            <a:ext cx="631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WAR</a:t>
            </a:r>
            <a:endParaRPr lang="en-US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298315" y="579451"/>
            <a:ext cx="414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2461623" y="3647773"/>
            <a:ext cx="1147500" cy="8513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2628199" y="3872210"/>
            <a:ext cx="786805" cy="52799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SVC A</a:t>
            </a:r>
            <a:endParaRPr lang="en-US" sz="12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5479393" y="3633941"/>
            <a:ext cx="1107489" cy="85136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6906194" y="3635353"/>
            <a:ext cx="1336319" cy="8567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54" name="Flowchart: Magnetic Disk 53"/>
          <p:cNvSpPr/>
          <p:nvPr/>
        </p:nvSpPr>
        <p:spPr>
          <a:xfrm>
            <a:off x="7236473" y="3837809"/>
            <a:ext cx="731088" cy="587555"/>
          </a:xfrm>
          <a:prstGeom prst="flowChartMagneticDisk">
            <a:avLst/>
          </a:prstGeom>
          <a:solidFill>
            <a:srgbClr val="A715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SVC - B DB</a:t>
            </a:r>
            <a:endParaRPr lang="en-US" sz="1200" b="1" dirty="0"/>
          </a:p>
        </p:txBody>
      </p:sp>
      <p:cxnSp>
        <p:nvCxnSpPr>
          <p:cNvPr id="57" name="Elbow Connector 56"/>
          <p:cNvCxnSpPr>
            <a:stCxn id="69" idx="3"/>
            <a:endCxn id="54" idx="2"/>
          </p:cNvCxnSpPr>
          <p:nvPr/>
        </p:nvCxnSpPr>
        <p:spPr>
          <a:xfrm flipV="1">
            <a:off x="6443797" y="4131587"/>
            <a:ext cx="792676" cy="461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364623" y="3564962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69" name="Rounded Rectangle 68"/>
          <p:cNvSpPr/>
          <p:nvPr/>
        </p:nvSpPr>
        <p:spPr>
          <a:xfrm>
            <a:off x="5656992" y="3872210"/>
            <a:ext cx="786805" cy="527990"/>
          </a:xfrm>
          <a:prstGeom prst="roundRect">
            <a:avLst/>
          </a:prstGeom>
          <a:solidFill>
            <a:srgbClr val="A7152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SVC B</a:t>
            </a:r>
            <a:endParaRPr lang="en-US" sz="1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5882944" y="3577954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814728" y="3595211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81" name="Rounded Rectangle 80"/>
          <p:cNvSpPr/>
          <p:nvPr/>
        </p:nvSpPr>
        <p:spPr>
          <a:xfrm>
            <a:off x="3982889" y="3643254"/>
            <a:ext cx="1336319" cy="8567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82" name="Flowchart: Magnetic Disk 81"/>
          <p:cNvSpPr/>
          <p:nvPr/>
        </p:nvSpPr>
        <p:spPr>
          <a:xfrm>
            <a:off x="4313168" y="3845710"/>
            <a:ext cx="731088" cy="587555"/>
          </a:xfrm>
          <a:prstGeom prst="flowChartMagneticDisk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SVC- A DB</a:t>
            </a:r>
            <a:endParaRPr lang="en-US" sz="1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4441318" y="3598377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cxnSp>
        <p:nvCxnSpPr>
          <p:cNvPr id="85" name="Elbow Connector 84"/>
          <p:cNvCxnSpPr>
            <a:stCxn id="43" idx="3"/>
            <a:endCxn id="82" idx="2"/>
          </p:cNvCxnSpPr>
          <p:nvPr/>
        </p:nvCxnSpPr>
        <p:spPr>
          <a:xfrm>
            <a:off x="3415004" y="4136205"/>
            <a:ext cx="898164" cy="328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701709" y="3019159"/>
            <a:ext cx="1955283" cy="3709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91" name="Rounded Rectangle 90"/>
          <p:cNvSpPr/>
          <p:nvPr/>
        </p:nvSpPr>
        <p:spPr>
          <a:xfrm>
            <a:off x="3981120" y="3072269"/>
            <a:ext cx="1354290" cy="248046"/>
          </a:xfrm>
          <a:prstGeom prst="round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 smtClean="0"/>
              <a:t>ESB</a:t>
            </a:r>
            <a:endParaRPr lang="en-US" sz="1200" b="1" dirty="0"/>
          </a:p>
        </p:txBody>
      </p:sp>
      <p:cxnSp>
        <p:nvCxnSpPr>
          <p:cNvPr id="50" name="Elbow Connector 49"/>
          <p:cNvCxnSpPr>
            <a:stCxn id="7" idx="2"/>
            <a:endCxn id="91" idx="0"/>
          </p:cNvCxnSpPr>
          <p:nvPr/>
        </p:nvCxnSpPr>
        <p:spPr>
          <a:xfrm rot="16200000" flipH="1">
            <a:off x="3576059" y="1990062"/>
            <a:ext cx="449211" cy="171520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285102" y="3078208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cxnSp>
        <p:nvCxnSpPr>
          <p:cNvPr id="95" name="Elbow Connector 94"/>
          <p:cNvCxnSpPr>
            <a:stCxn id="91" idx="2"/>
            <a:endCxn id="43" idx="0"/>
          </p:cNvCxnSpPr>
          <p:nvPr/>
        </p:nvCxnSpPr>
        <p:spPr>
          <a:xfrm rot="5400000">
            <a:off x="3563987" y="2777931"/>
            <a:ext cx="551895" cy="16366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91" idx="2"/>
            <a:endCxn id="69" idx="0"/>
          </p:cNvCxnSpPr>
          <p:nvPr/>
        </p:nvCxnSpPr>
        <p:spPr>
          <a:xfrm rot="16200000" flipH="1">
            <a:off x="5078383" y="2900197"/>
            <a:ext cx="551895" cy="13921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318016" y="2588060"/>
            <a:ext cx="631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SOAP</a:t>
            </a:r>
            <a:endParaRPr lang="en-US" sz="1200" b="1" dirty="0"/>
          </a:p>
        </p:txBody>
      </p:sp>
      <p:sp>
        <p:nvSpPr>
          <p:cNvPr id="109" name="Oval 108"/>
          <p:cNvSpPr/>
          <p:nvPr/>
        </p:nvSpPr>
        <p:spPr>
          <a:xfrm>
            <a:off x="1622390" y="1260041"/>
            <a:ext cx="340881" cy="17502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0" name="TextBox 109"/>
          <p:cNvSpPr txBox="1"/>
          <p:nvPr/>
        </p:nvSpPr>
        <p:spPr>
          <a:xfrm>
            <a:off x="1587532" y="1040876"/>
            <a:ext cx="57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Token</a:t>
            </a:r>
            <a:endParaRPr lang="en-US" sz="1200" b="1" dirty="0"/>
          </a:p>
        </p:txBody>
      </p:sp>
      <p:sp>
        <p:nvSpPr>
          <p:cNvPr id="124" name="Rounded Rectangular Callout 123"/>
          <p:cNvSpPr/>
          <p:nvPr/>
        </p:nvSpPr>
        <p:spPr>
          <a:xfrm>
            <a:off x="376058" y="3318705"/>
            <a:ext cx="1306892" cy="831158"/>
          </a:xfrm>
          <a:prstGeom prst="wedgeRoundRectCallout">
            <a:avLst>
              <a:gd name="adj1" fmla="val 129870"/>
              <a:gd name="adj2" fmla="val -31512"/>
              <a:gd name="adj3" fmla="val 16667"/>
            </a:avLst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SAML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LDAP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SSL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WS-Security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30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84" y="4097859"/>
            <a:ext cx="391705" cy="460568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83" y="3455563"/>
            <a:ext cx="391705" cy="460568"/>
          </a:xfrm>
          <a:prstGeom prst="rect">
            <a:avLst/>
          </a:prstGeom>
        </p:spPr>
      </p:pic>
      <p:sp>
        <p:nvSpPr>
          <p:cNvPr id="123" name="Rounded Rectangle 122"/>
          <p:cNvSpPr/>
          <p:nvPr/>
        </p:nvSpPr>
        <p:spPr>
          <a:xfrm>
            <a:off x="3921884" y="3390145"/>
            <a:ext cx="1336319" cy="5959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124" name="Flowchart: Magnetic Disk 123"/>
          <p:cNvSpPr/>
          <p:nvPr/>
        </p:nvSpPr>
        <p:spPr>
          <a:xfrm>
            <a:off x="4173525" y="3610532"/>
            <a:ext cx="731088" cy="326220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SVC - X DB</a:t>
            </a:r>
            <a:endParaRPr lang="en-US" sz="1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301675" y="3319754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96" y="1136654"/>
            <a:ext cx="1292907" cy="3501896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6" y="3881780"/>
            <a:ext cx="391705" cy="46056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33" y="3313333"/>
            <a:ext cx="391705" cy="46056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46" y="2568051"/>
            <a:ext cx="391705" cy="46056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87" y="2591360"/>
            <a:ext cx="391705" cy="46056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38" y="2786367"/>
            <a:ext cx="391705" cy="46056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16" y="2789057"/>
            <a:ext cx="391705" cy="46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70" y="1794248"/>
            <a:ext cx="391705" cy="460568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6904766" y="609843"/>
            <a:ext cx="1336319" cy="69438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77" name="Rounded Rectangle 76"/>
          <p:cNvSpPr/>
          <p:nvPr/>
        </p:nvSpPr>
        <p:spPr>
          <a:xfrm>
            <a:off x="6906194" y="1372015"/>
            <a:ext cx="1336319" cy="12199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439833" y="1388366"/>
            <a:ext cx="4229908" cy="120357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76" name="Rounded Rectangle 75"/>
          <p:cNvSpPr/>
          <p:nvPr/>
        </p:nvSpPr>
        <p:spPr>
          <a:xfrm>
            <a:off x="2498728" y="1656301"/>
            <a:ext cx="4071295" cy="7672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15" y="562295"/>
            <a:ext cx="5082209" cy="588309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latin typeface="Arial Black" panose="020B0A04020102020204" pitchFamily="34" charset="0"/>
              </a:rPr>
              <a:t>Microservices</a:t>
            </a:r>
            <a:r>
              <a:rPr lang="en-US" i="1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- </a:t>
            </a:r>
            <a:r>
              <a:rPr lang="en-US" dirty="0">
                <a:latin typeface="Arial Black" panose="020B0A04020102020204" pitchFamily="34" charset="0"/>
              </a:rPr>
              <a:t>Security &amp; </a:t>
            </a:r>
            <a:r>
              <a:rPr lang="en-US" dirty="0" smtClean="0">
                <a:latin typeface="Arial Black" panose="020B0A04020102020204" pitchFamily="34" charset="0"/>
              </a:rPr>
              <a:t>Data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EA9A-97A7-1C45-825F-E582E644329B}" type="datetime4">
              <a:rPr lang="en-US" smtClean="0"/>
              <a:pPr/>
              <a:t>October 19,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28" y="1794248"/>
            <a:ext cx="391705" cy="4605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42001" y="1881119"/>
            <a:ext cx="802125" cy="3736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UI</a:t>
            </a:r>
            <a:endParaRPr lang="en-US" sz="1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70336" y="1881119"/>
            <a:ext cx="1038606" cy="36900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Service</a:t>
            </a:r>
            <a:endParaRPr lang="en-US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443908" y="1881119"/>
            <a:ext cx="1038606" cy="3736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DAO</a:t>
            </a:r>
            <a:endParaRPr lang="en-US" sz="1200" b="1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7056157" y="1881119"/>
            <a:ext cx="973246" cy="363931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APP DB</a:t>
            </a:r>
            <a:endParaRPr lang="en-US" sz="1200" b="1" dirty="0"/>
          </a:p>
        </p:txBody>
      </p:sp>
      <p:sp>
        <p:nvSpPr>
          <p:cNvPr id="14" name="Right Arrow 13"/>
          <p:cNvSpPr/>
          <p:nvPr/>
        </p:nvSpPr>
        <p:spPr>
          <a:xfrm>
            <a:off x="1307106" y="2145199"/>
            <a:ext cx="258090" cy="3018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sp>
        <p:nvSpPr>
          <p:cNvPr id="15" name="Right Arrow 14"/>
          <p:cNvSpPr/>
          <p:nvPr/>
        </p:nvSpPr>
        <p:spPr>
          <a:xfrm>
            <a:off x="2043305" y="2145199"/>
            <a:ext cx="258090" cy="3018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sp>
        <p:nvSpPr>
          <p:cNvPr id="29" name="TextBox 28"/>
          <p:cNvSpPr txBox="1"/>
          <p:nvPr/>
        </p:nvSpPr>
        <p:spPr>
          <a:xfrm>
            <a:off x="4331628" y="1388366"/>
            <a:ext cx="577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486955" y="4342348"/>
            <a:ext cx="160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App/Data Zone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1960" y="4410819"/>
            <a:ext cx="78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DMZ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22734" y="2000265"/>
            <a:ext cx="938186" cy="591671"/>
          </a:xfrm>
          <a:prstGeom prst="roundRect">
            <a:avLst/>
          </a:prstGeom>
          <a:solidFill>
            <a:srgbClr val="270CF2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Id/</a:t>
            </a:r>
          </a:p>
          <a:p>
            <a:pPr algn="ctr"/>
            <a:r>
              <a:rPr lang="en-US" sz="1200" b="1" dirty="0" smtClean="0"/>
              <a:t>Password</a:t>
            </a:r>
            <a:endParaRPr lang="en-US" sz="12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215154" y="842665"/>
            <a:ext cx="1153331" cy="36467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/>
              <a:t>Perimetric</a:t>
            </a:r>
            <a:r>
              <a:rPr lang="en-US" sz="1200" b="1" dirty="0" smtClean="0"/>
              <a:t> Authenticator</a:t>
            </a:r>
            <a:endParaRPr lang="en-US" sz="1200" b="1" dirty="0"/>
          </a:p>
        </p:txBody>
      </p:sp>
      <p:sp>
        <p:nvSpPr>
          <p:cNvPr id="37" name="Flowchart: Magnetic Disk 36"/>
          <p:cNvSpPr/>
          <p:nvPr/>
        </p:nvSpPr>
        <p:spPr>
          <a:xfrm>
            <a:off x="7089174" y="798356"/>
            <a:ext cx="832568" cy="44310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LDAP</a:t>
            </a:r>
            <a:endParaRPr lang="en-US" sz="1200" b="1" dirty="0"/>
          </a:p>
        </p:txBody>
      </p:sp>
      <p:cxnSp>
        <p:nvCxnSpPr>
          <p:cNvPr id="39" name="Elbow Connector 38"/>
          <p:cNvCxnSpPr>
            <a:stCxn id="35" idx="0"/>
            <a:endCxn id="36" idx="2"/>
          </p:cNvCxnSpPr>
          <p:nvPr/>
        </p:nvCxnSpPr>
        <p:spPr>
          <a:xfrm rot="16200000" flipV="1">
            <a:off x="395359" y="1603796"/>
            <a:ext cx="792930" cy="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6" idx="3"/>
            <a:endCxn id="37" idx="2"/>
          </p:cNvCxnSpPr>
          <p:nvPr/>
        </p:nvCxnSpPr>
        <p:spPr>
          <a:xfrm flipV="1">
            <a:off x="1368485" y="1019909"/>
            <a:ext cx="5720689" cy="509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316716" y="1164331"/>
            <a:ext cx="305674" cy="1716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7" idx="0"/>
          </p:cNvCxnSpPr>
          <p:nvPr/>
        </p:nvCxnSpPr>
        <p:spPr>
          <a:xfrm rot="5400000" flipH="1" flipV="1">
            <a:off x="4656703" y="-551352"/>
            <a:ext cx="718833" cy="41461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14" idx="0"/>
          </p:cNvCxnSpPr>
          <p:nvPr/>
        </p:nvCxnSpPr>
        <p:spPr>
          <a:xfrm rot="5400000">
            <a:off x="1262103" y="1617346"/>
            <a:ext cx="701901" cy="3538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3"/>
            <a:endCxn id="11" idx="1"/>
          </p:cNvCxnSpPr>
          <p:nvPr/>
        </p:nvCxnSpPr>
        <p:spPr>
          <a:xfrm flipV="1">
            <a:off x="3344126" y="2065622"/>
            <a:ext cx="526210" cy="23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3"/>
            <a:endCxn id="12" idx="1"/>
          </p:cNvCxnSpPr>
          <p:nvPr/>
        </p:nvCxnSpPr>
        <p:spPr>
          <a:xfrm>
            <a:off x="4908942" y="2065622"/>
            <a:ext cx="534966" cy="23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3"/>
            <a:endCxn id="13" idx="2"/>
          </p:cNvCxnSpPr>
          <p:nvPr/>
        </p:nvCxnSpPr>
        <p:spPr>
          <a:xfrm flipV="1">
            <a:off x="6482514" y="2063085"/>
            <a:ext cx="573643" cy="48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299257" y="1388366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292895" y="1624141"/>
            <a:ext cx="631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WAR</a:t>
            </a:r>
            <a:endParaRPr lang="en-US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298315" y="579451"/>
            <a:ext cx="414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3151910" y="2733369"/>
            <a:ext cx="1147500" cy="58357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3318486" y="2957806"/>
            <a:ext cx="786805" cy="29181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SVC A</a:t>
            </a:r>
            <a:endParaRPr lang="en-US" sz="12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6169680" y="2719537"/>
            <a:ext cx="1107489" cy="5974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7675119" y="2720949"/>
            <a:ext cx="1336319" cy="5959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54" name="Flowchart: Magnetic Disk 53"/>
          <p:cNvSpPr/>
          <p:nvPr/>
        </p:nvSpPr>
        <p:spPr>
          <a:xfrm>
            <a:off x="7926760" y="2941336"/>
            <a:ext cx="731088" cy="326220"/>
          </a:xfrm>
          <a:prstGeom prst="flowChartMagneticDisk">
            <a:avLst/>
          </a:prstGeom>
          <a:solidFill>
            <a:srgbClr val="A7152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SVC - B DB</a:t>
            </a:r>
            <a:endParaRPr lang="en-US" sz="1000" b="1" dirty="0"/>
          </a:p>
        </p:txBody>
      </p:sp>
      <p:cxnSp>
        <p:nvCxnSpPr>
          <p:cNvPr id="57" name="Elbow Connector 56"/>
          <p:cNvCxnSpPr>
            <a:stCxn id="69" idx="3"/>
            <a:endCxn id="54" idx="2"/>
          </p:cNvCxnSpPr>
          <p:nvPr/>
        </p:nvCxnSpPr>
        <p:spPr>
          <a:xfrm>
            <a:off x="7134084" y="3103716"/>
            <a:ext cx="792676" cy="7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054910" y="2650558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69" name="Rounded Rectangle 68"/>
          <p:cNvSpPr/>
          <p:nvPr/>
        </p:nvSpPr>
        <p:spPr>
          <a:xfrm>
            <a:off x="6347279" y="2957806"/>
            <a:ext cx="786805" cy="291819"/>
          </a:xfrm>
          <a:prstGeom prst="roundRect">
            <a:avLst/>
          </a:prstGeom>
          <a:solidFill>
            <a:srgbClr val="A7152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SVC B</a:t>
            </a:r>
            <a:endParaRPr lang="en-US" sz="1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6573231" y="2663550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505015" y="2680807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81" name="Rounded Rectangle 80"/>
          <p:cNvSpPr/>
          <p:nvPr/>
        </p:nvSpPr>
        <p:spPr>
          <a:xfrm>
            <a:off x="4673176" y="2728850"/>
            <a:ext cx="1336319" cy="5880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82" name="Flowchart: Magnetic Disk 81"/>
          <p:cNvSpPr/>
          <p:nvPr/>
        </p:nvSpPr>
        <p:spPr>
          <a:xfrm>
            <a:off x="5003454" y="2940271"/>
            <a:ext cx="801041" cy="318319"/>
          </a:xfrm>
          <a:prstGeom prst="flowChartMagneticDisk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SVC- A DB</a:t>
            </a:r>
            <a:endParaRPr lang="en-US" sz="105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131605" y="2683973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cxnSp>
        <p:nvCxnSpPr>
          <p:cNvPr id="85" name="Elbow Connector 84"/>
          <p:cNvCxnSpPr>
            <a:stCxn id="43" idx="3"/>
            <a:endCxn id="82" idx="2"/>
          </p:cNvCxnSpPr>
          <p:nvPr/>
        </p:nvCxnSpPr>
        <p:spPr>
          <a:xfrm flipV="1">
            <a:off x="4105291" y="3099431"/>
            <a:ext cx="898163" cy="42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1" idx="2"/>
            <a:endCxn id="69" idx="0"/>
          </p:cNvCxnSpPr>
          <p:nvPr/>
        </p:nvCxnSpPr>
        <p:spPr>
          <a:xfrm rot="16200000" flipH="1">
            <a:off x="5211319" y="1428443"/>
            <a:ext cx="707682" cy="23510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7" idx="2"/>
            <a:endCxn id="43" idx="0"/>
          </p:cNvCxnSpPr>
          <p:nvPr/>
        </p:nvCxnSpPr>
        <p:spPr>
          <a:xfrm rot="16200000" flipH="1">
            <a:off x="2975981" y="2221898"/>
            <a:ext cx="702990" cy="76882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1622390" y="1260041"/>
            <a:ext cx="340881" cy="17502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0" name="TextBox 109"/>
          <p:cNvSpPr txBox="1"/>
          <p:nvPr/>
        </p:nvSpPr>
        <p:spPr>
          <a:xfrm>
            <a:off x="1587532" y="1040876"/>
            <a:ext cx="57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Token</a:t>
            </a:r>
            <a:endParaRPr lang="en-US" sz="1200" b="1" dirty="0"/>
          </a:p>
        </p:txBody>
      </p:sp>
      <p:sp>
        <p:nvSpPr>
          <p:cNvPr id="97" name="Rounded Rectangle 96"/>
          <p:cNvSpPr/>
          <p:nvPr/>
        </p:nvSpPr>
        <p:spPr>
          <a:xfrm>
            <a:off x="2443120" y="3396309"/>
            <a:ext cx="1147500" cy="58357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98" name="Rounded Rectangle 97"/>
          <p:cNvSpPr/>
          <p:nvPr/>
        </p:nvSpPr>
        <p:spPr>
          <a:xfrm>
            <a:off x="2609696" y="3620746"/>
            <a:ext cx="786805" cy="29181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SVC X</a:t>
            </a:r>
            <a:endParaRPr lang="en-US" sz="12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2796225" y="3343747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104" name="Rounded Rectangle 103"/>
          <p:cNvSpPr/>
          <p:nvPr/>
        </p:nvSpPr>
        <p:spPr>
          <a:xfrm>
            <a:off x="2443120" y="4038697"/>
            <a:ext cx="1147500" cy="58357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105" name="Rounded Rectangle 104"/>
          <p:cNvSpPr/>
          <p:nvPr/>
        </p:nvSpPr>
        <p:spPr>
          <a:xfrm>
            <a:off x="2609696" y="4263134"/>
            <a:ext cx="786805" cy="291819"/>
          </a:xfrm>
          <a:prstGeom prst="round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SVC Y</a:t>
            </a:r>
            <a:endParaRPr lang="en-US" sz="12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2796225" y="3986135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  <p:sp>
        <p:nvSpPr>
          <p:cNvPr id="115" name="Right Arrow 114"/>
          <p:cNvSpPr/>
          <p:nvPr/>
        </p:nvSpPr>
        <p:spPr>
          <a:xfrm>
            <a:off x="1307106" y="3610760"/>
            <a:ext cx="258090" cy="30180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sp>
        <p:nvSpPr>
          <p:cNvPr id="117" name="Rounded Rectangle 116"/>
          <p:cNvSpPr/>
          <p:nvPr/>
        </p:nvSpPr>
        <p:spPr>
          <a:xfrm>
            <a:off x="327375" y="3467486"/>
            <a:ext cx="938186" cy="5916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Partner Service</a:t>
            </a:r>
            <a:endParaRPr lang="en-US" sz="1200" b="1" dirty="0"/>
          </a:p>
        </p:txBody>
      </p:sp>
      <p:sp>
        <p:nvSpPr>
          <p:cNvPr id="118" name="Right Arrow 117"/>
          <p:cNvSpPr/>
          <p:nvPr/>
        </p:nvSpPr>
        <p:spPr>
          <a:xfrm>
            <a:off x="2040784" y="3610759"/>
            <a:ext cx="258090" cy="30180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sp>
        <p:nvSpPr>
          <p:cNvPr id="120" name="Right Arrow 119"/>
          <p:cNvSpPr/>
          <p:nvPr/>
        </p:nvSpPr>
        <p:spPr>
          <a:xfrm>
            <a:off x="2044790" y="4179579"/>
            <a:ext cx="258090" cy="30180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cxnSp>
        <p:nvCxnSpPr>
          <p:cNvPr id="125" name="Elbow Connector 124"/>
          <p:cNvCxnSpPr/>
          <p:nvPr/>
        </p:nvCxnSpPr>
        <p:spPr>
          <a:xfrm>
            <a:off x="3380849" y="3772912"/>
            <a:ext cx="792676" cy="7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Rounded Rectangle 127"/>
          <p:cNvSpPr/>
          <p:nvPr/>
        </p:nvSpPr>
        <p:spPr>
          <a:xfrm>
            <a:off x="3951785" y="4032441"/>
            <a:ext cx="1336319" cy="59599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b="1" dirty="0"/>
          </a:p>
        </p:txBody>
      </p:sp>
      <p:sp>
        <p:nvSpPr>
          <p:cNvPr id="129" name="Flowchart: Magnetic Disk 128"/>
          <p:cNvSpPr/>
          <p:nvPr/>
        </p:nvSpPr>
        <p:spPr>
          <a:xfrm>
            <a:off x="4203426" y="4252828"/>
            <a:ext cx="731088" cy="32622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SVC - Y DB</a:t>
            </a:r>
            <a:endParaRPr lang="en-US" sz="1000" b="1" dirty="0"/>
          </a:p>
        </p:txBody>
      </p:sp>
      <p:cxnSp>
        <p:nvCxnSpPr>
          <p:cNvPr id="130" name="Elbow Connector 129"/>
          <p:cNvCxnSpPr/>
          <p:nvPr/>
        </p:nvCxnSpPr>
        <p:spPr>
          <a:xfrm>
            <a:off x="3410750" y="4415208"/>
            <a:ext cx="792676" cy="7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ular Callout 130"/>
          <p:cNvSpPr/>
          <p:nvPr/>
        </p:nvSpPr>
        <p:spPr>
          <a:xfrm>
            <a:off x="88947" y="2871617"/>
            <a:ext cx="1306892" cy="437146"/>
          </a:xfrm>
          <a:prstGeom prst="wedgeRoundRectCallout">
            <a:avLst>
              <a:gd name="adj1" fmla="val 111495"/>
              <a:gd name="adj2" fmla="val 61470"/>
              <a:gd name="adj3" fmla="val 16667"/>
            </a:avLst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SSL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HMAC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074415" y="2383164"/>
            <a:ext cx="577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REST</a:t>
            </a:r>
            <a:endParaRPr lang="en-US" sz="12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4886580" y="2386674"/>
            <a:ext cx="577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REST</a:t>
            </a:r>
            <a:endParaRPr lang="en-US" sz="12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1166693" y="3302249"/>
            <a:ext cx="577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REST</a:t>
            </a:r>
            <a:endParaRPr lang="en-US" sz="1200" b="1" dirty="0"/>
          </a:p>
        </p:txBody>
      </p:sp>
      <p:sp>
        <p:nvSpPr>
          <p:cNvPr id="135" name="Rounded Rectangular Callout 134"/>
          <p:cNvSpPr/>
          <p:nvPr/>
        </p:nvSpPr>
        <p:spPr>
          <a:xfrm>
            <a:off x="5673177" y="3550379"/>
            <a:ext cx="1306892" cy="547480"/>
          </a:xfrm>
          <a:prstGeom prst="wedgeRoundRectCallout">
            <a:avLst>
              <a:gd name="adj1" fmla="val -16925"/>
              <a:gd name="adj2" fmla="val -153263"/>
              <a:gd name="adj3" fmla="val 16667"/>
            </a:avLst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LDAP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SSL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HMAC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367663" y="3986135"/>
            <a:ext cx="41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094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6" grpId="0"/>
      <p:bldP spid="97" grpId="0" animBg="1"/>
      <p:bldP spid="98" grpId="0" animBg="1"/>
      <p:bldP spid="99" grpId="0"/>
      <p:bldP spid="104" grpId="0" animBg="1"/>
      <p:bldP spid="105" grpId="0" animBg="1"/>
      <p:bldP spid="107" grpId="0"/>
      <p:bldP spid="115" grpId="0" animBg="1"/>
      <p:bldP spid="117" grpId="0" animBg="1"/>
      <p:bldP spid="118" grpId="0" animBg="1"/>
      <p:bldP spid="120" grpId="0" animBg="1"/>
      <p:bldP spid="128" grpId="0" animBg="1"/>
      <p:bldP spid="129" grpId="0" animBg="1"/>
      <p:bldP spid="131" grpId="0" animBg="1"/>
      <p:bldP spid="134" grpId="0"/>
      <p:bldP spid="135" grpId="0" animBg="1"/>
      <p:bldP spid="1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29567</TotalTime>
  <Words>1665</Words>
  <Application>Microsoft Office PowerPoint</Application>
  <PresentationFormat>On-screen Show (16:9)</PresentationFormat>
  <Paragraphs>475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Securing your JavaEE Microservice with HMAC</vt:lpstr>
      <vt:lpstr>A little about Presenters…</vt:lpstr>
      <vt:lpstr>Agenda</vt:lpstr>
      <vt:lpstr>PowerPoint Presentation</vt:lpstr>
      <vt:lpstr>Micro-services concepts and value proposition</vt:lpstr>
      <vt:lpstr>Monolithic architecture</vt:lpstr>
      <vt:lpstr>Monolithic Architecture - Security &amp; Data</vt:lpstr>
      <vt:lpstr>SOA- Security &amp; Data</vt:lpstr>
      <vt:lpstr>Microservices - Security &amp; Data</vt:lpstr>
      <vt:lpstr>Cryptology Concepts</vt:lpstr>
      <vt:lpstr>Ongoing Security Challenge…</vt:lpstr>
      <vt:lpstr>Basic Cryptology Concepts </vt:lpstr>
      <vt:lpstr>Solution:  How two people securely exchange a message ?</vt:lpstr>
      <vt:lpstr>Solution: 2 People (who never met)  create a secret key publicly.</vt:lpstr>
      <vt:lpstr>Designing a better encryption technique…</vt:lpstr>
      <vt:lpstr>Cryptology Algorithm Summary…</vt:lpstr>
      <vt:lpstr>HMAC: Making it better…</vt:lpstr>
      <vt:lpstr>Demo and Code Samples</vt:lpstr>
      <vt:lpstr>Shopping Cart Example</vt:lpstr>
      <vt:lpstr>Shopping Cart - HMAC Implementation</vt:lpstr>
      <vt:lpstr>Shopping Cart Example</vt:lpstr>
      <vt:lpstr>Shopping Cart Example</vt:lpstr>
      <vt:lpstr>HMAC Code Client</vt:lpstr>
      <vt:lpstr>HMAC Code Service</vt:lpstr>
      <vt:lpstr>PowerPoint Presentation</vt:lpstr>
    </vt:vector>
  </TitlesOfParts>
  <Company>Communique Marketing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Wray</dc:creator>
  <cp:lastModifiedBy>Romana Sequeira</cp:lastModifiedBy>
  <cp:revision>799</cp:revision>
  <cp:lastPrinted>2015-09-28T14:04:09Z</cp:lastPrinted>
  <dcterms:created xsi:type="dcterms:W3CDTF">2013-07-17T12:32:12Z</dcterms:created>
  <dcterms:modified xsi:type="dcterms:W3CDTF">2015-10-19T20:01:23Z</dcterms:modified>
</cp:coreProperties>
</file>