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93" r:id="rId2"/>
  </p:sldMasterIdLst>
  <p:notesMasterIdLst>
    <p:notesMasterId r:id="rId30"/>
  </p:notesMasterIdLst>
  <p:sldIdLst>
    <p:sldId id="299" r:id="rId3"/>
    <p:sldId id="431" r:id="rId4"/>
    <p:sldId id="410" r:id="rId5"/>
    <p:sldId id="403" r:id="rId6"/>
    <p:sldId id="411" r:id="rId7"/>
    <p:sldId id="444" r:id="rId8"/>
    <p:sldId id="413" r:id="rId9"/>
    <p:sldId id="414" r:id="rId10"/>
    <p:sldId id="363" r:id="rId11"/>
    <p:sldId id="376" r:id="rId12"/>
    <p:sldId id="360" r:id="rId13"/>
    <p:sldId id="443" r:id="rId14"/>
    <p:sldId id="445" r:id="rId15"/>
    <p:sldId id="446" r:id="rId16"/>
    <p:sldId id="417" r:id="rId17"/>
    <p:sldId id="440" r:id="rId18"/>
    <p:sldId id="441" r:id="rId19"/>
    <p:sldId id="364" r:id="rId20"/>
    <p:sldId id="415" r:id="rId21"/>
    <p:sldId id="439" r:id="rId22"/>
    <p:sldId id="435" r:id="rId23"/>
    <p:sldId id="436" r:id="rId24"/>
    <p:sldId id="437" r:id="rId25"/>
    <p:sldId id="438" r:id="rId26"/>
    <p:sldId id="420" r:id="rId27"/>
    <p:sldId id="442" r:id="rId28"/>
    <p:sldId id="392" r:id="rId29"/>
  </p:sldIdLst>
  <p:sldSz cx="12192000" cy="6858000"/>
  <p:notesSz cx="6858000" cy="9144000"/>
  <p:defaultTextStyle>
    <a:defPPr>
      <a:defRPr lang="fr-FR"/>
    </a:defPPr>
    <a:lvl1pPr marL="0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26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90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54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15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80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743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706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8FB"/>
    <a:srgbClr val="00ABEC"/>
    <a:srgbClr val="334D5C"/>
    <a:srgbClr val="DFDFDF"/>
    <a:srgbClr val="3D5D6F"/>
    <a:srgbClr val="C46936"/>
    <a:srgbClr val="BB6F4D"/>
    <a:srgbClr val="003366"/>
    <a:srgbClr val="0000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3" autoAdjust="0"/>
    <p:restoredTop sz="96433" autoAdjust="0"/>
  </p:normalViewPr>
  <p:slideViewPr>
    <p:cSldViewPr>
      <p:cViewPr varScale="1">
        <p:scale>
          <a:sx n="99" d="100"/>
          <a:sy n="99" d="100"/>
        </p:scale>
        <p:origin x="90" y="3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ntoine\Documents\ActivePivot\APUG%202015\G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86988733268"/>
          <c:y val="4.12628399683755E-2"/>
          <c:w val="0.84559504970072397"/>
          <c:h val="0.741644648900870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[Gc.xlsx]Sheet1!$R$2</c:f>
              <c:strCache>
                <c:ptCount val="1"/>
                <c:pt idx="0">
                  <c:v>Frequency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[Gc.xlsx]Sheet1!$Q$3:$Q$55</c:f>
              <c:numCache>
                <c:formatCode>General</c:formatCode>
                <c:ptCount val="53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</c:numCache>
            </c:numRef>
          </c:xVal>
          <c:yVal>
            <c:numRef>
              <c:f>[Gc.xlsx]Sheet1!$R$3:$R$55</c:f>
              <c:numCache>
                <c:formatCode>General</c:formatCode>
                <c:ptCount val="53"/>
                <c:pt idx="0">
                  <c:v>0</c:v>
                </c:pt>
                <c:pt idx="1">
                  <c:v>6</c:v>
                </c:pt>
                <c:pt idx="2">
                  <c:v>0</c:v>
                </c:pt>
                <c:pt idx="3">
                  <c:v>1</c:v>
                </c:pt>
                <c:pt idx="4">
                  <c:v>29</c:v>
                </c:pt>
                <c:pt idx="5">
                  <c:v>115</c:v>
                </c:pt>
                <c:pt idx="6">
                  <c:v>76</c:v>
                </c:pt>
                <c:pt idx="7">
                  <c:v>22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18D-4929-87B5-A0B801A69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41797744"/>
        <c:axId val="-1641797200"/>
      </c:scatterChart>
      <c:valAx>
        <c:axId val="-1641797744"/>
        <c:scaling>
          <c:orientation val="minMax"/>
          <c:max val="60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cap="none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    Pause duration (seconds)    </a:t>
                </a:r>
                <a:r>
                  <a:rPr lang="fr-FR" cap="non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</a:rPr>
                  <a:t>.</a:t>
                </a:r>
                <a:endParaRPr lang="fr-FR" cap="none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41255350821445702"/>
              <c:y val="0.90035464982998203"/>
            </c:manualLayout>
          </c:layout>
          <c:overlay val="0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-1641797200"/>
        <c:crosses val="autoZero"/>
        <c:crossBetween val="midCat"/>
      </c:valAx>
      <c:valAx>
        <c:axId val="-164179720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fr-FR" sz="1197" b="0" i="0" u="none" strike="noStrike" kern="1200" cap="none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fr-FR" sz="1197" b="0" i="0" u="none" strike="noStrike" cap="none" baseline="0" dirty="0" smtClean="0">
                    <a:effectLst/>
                  </a:rPr>
                  <a:t>    </a:t>
                </a:r>
                <a:r>
                  <a:rPr lang="fr-FR" sz="1197" b="0" i="0" u="none" strike="noStrike" kern="1200" cap="none" baseline="0" dirty="0" err="1" smtClean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Number</a:t>
                </a:r>
                <a:r>
                  <a:rPr lang="fr-FR" sz="1197" b="0" i="0" u="none" strike="noStrike" kern="1200" cap="none" baseline="0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 of </a:t>
                </a:r>
                <a:r>
                  <a:rPr lang="fr-FR" sz="1197" b="0" i="0" u="none" strike="noStrike" kern="1200" cap="none" baseline="0" dirty="0" err="1" smtClean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Garbage</a:t>
                </a:r>
                <a:r>
                  <a:rPr lang="fr-FR" sz="1197" b="0" i="0" u="none" strike="noStrike" kern="1200" cap="none" baseline="0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 Collections</a:t>
                </a:r>
                <a:r>
                  <a:rPr lang="fr-FR" sz="1197" b="0" i="0" u="none" strike="noStrike" cap="none" baseline="0" dirty="0" smtClean="0">
                    <a:effectLst/>
                  </a:rPr>
                  <a:t> </a:t>
                </a:r>
                <a:r>
                  <a:rPr lang="fr-FR" sz="1197" b="0" i="0" u="none" strike="noStrike" cap="none" baseline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</a:rPr>
                  <a:t>  .</a:t>
                </a:r>
                <a:endParaRPr lang="fr-FR" sz="1197" b="0" i="0" u="none" strike="noStrike" kern="1200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2.7608444444444442E-2"/>
              <c:y val="0.15365498024820817"/>
            </c:manualLayout>
          </c:layout>
          <c:overlay val="0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fr-FR" sz="1197" b="0" i="0" u="none" strike="noStrike" kern="1200" cap="none" baseline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-1641797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6E3B1-5E55-4733-8B23-4A1CE3FBA762}" type="datetimeFigureOut">
              <a:rPr lang="fr-FR" smtClean="0"/>
              <a:pPr/>
              <a:t>23/10/2015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6E635-581C-47FE-9D96-9BABF4B57F7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16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3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8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32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75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18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64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07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50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quartetfs.com/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quartetfs.com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quartetfs.com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quartetfs.com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quartetfs.com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quartetfs.com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quartetfs.com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quartetfs.com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quartetfs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11867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026" name="Picture 2" descr="http://quartetfs.net/templates/qfs-default/images/home-header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2" t="6727" r="2842"/>
          <a:stretch/>
        </p:blipFill>
        <p:spPr bwMode="auto">
          <a:xfrm>
            <a:off x="0" y="1196752"/>
            <a:ext cx="12197523" cy="306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re 24"/>
          <p:cNvSpPr>
            <a:spLocks noGrp="1"/>
          </p:cNvSpPr>
          <p:nvPr>
            <p:ph type="title" hasCustomPrompt="1"/>
          </p:nvPr>
        </p:nvSpPr>
        <p:spPr>
          <a:xfrm>
            <a:off x="465565" y="1670706"/>
            <a:ext cx="8374139" cy="462150"/>
          </a:xfrm>
        </p:spPr>
        <p:txBody>
          <a:bodyPr anchor="t" anchorCtr="0"/>
          <a:lstStyle>
            <a:lvl1pPr>
              <a:defRPr sz="3000" b="1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STYLE OF TITLE</a:t>
            </a:r>
            <a:endParaRPr lang="fr-FR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465565" y="6544394"/>
            <a:ext cx="7070595" cy="242888"/>
          </a:xfrm>
        </p:spPr>
        <p:txBody>
          <a:bodyPr/>
          <a:lstStyle>
            <a:lvl1pPr marL="0" indent="0" algn="l">
              <a:buNone/>
              <a:defRPr sz="1000" spc="3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EVENEMENT/DATE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6" y="338800"/>
            <a:ext cx="2784309" cy="660279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5565" y="5815844"/>
            <a:ext cx="4478307" cy="277453"/>
          </a:xfrm>
        </p:spPr>
        <p:txBody>
          <a:bodyPr anchor="b"/>
          <a:lstStyle>
            <a:lvl1pPr marL="0" indent="0" algn="l">
              <a:buNone/>
              <a:defRPr lang="en-US" sz="14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6883" indent="0">
              <a:buNone/>
              <a:defRPr sz="1800"/>
            </a:lvl2pPr>
            <a:lvl3pPr marL="913765" indent="0">
              <a:buNone/>
              <a:defRPr sz="1600"/>
            </a:lvl3pPr>
            <a:lvl4pPr marL="1370648" indent="0">
              <a:buNone/>
              <a:defRPr sz="1400"/>
            </a:lvl4pPr>
            <a:lvl5pPr marL="1827531" indent="0">
              <a:buNone/>
              <a:defRPr sz="1400"/>
            </a:lvl5pPr>
            <a:lvl6pPr marL="2284412" indent="0">
              <a:buNone/>
              <a:defRPr sz="1400"/>
            </a:lvl6pPr>
            <a:lvl7pPr marL="2741296" indent="0">
              <a:buNone/>
              <a:defRPr sz="1400"/>
            </a:lvl7pPr>
            <a:lvl8pPr marL="3198178" indent="0">
              <a:buNone/>
              <a:defRPr sz="1400"/>
            </a:lvl8pPr>
            <a:lvl9pPr marL="3655061" indent="0">
              <a:buNone/>
              <a:defRPr sz="1400"/>
            </a:lvl9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465667" y="5589241"/>
            <a:ext cx="4478867" cy="226603"/>
          </a:xfrm>
        </p:spPr>
        <p:txBody>
          <a:bodyPr/>
          <a:lstStyle>
            <a:lvl1pPr marL="0" indent="0">
              <a:buNone/>
              <a:defRPr lang="fr-FR" sz="1400" b="1" kern="1200" baseline="0" dirty="0" smtClean="0">
                <a:solidFill>
                  <a:srgbClr val="45B29D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Name 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7" y="2133601"/>
            <a:ext cx="8373533" cy="1008063"/>
          </a:xfrm>
        </p:spPr>
        <p:txBody>
          <a:bodyPr/>
          <a:lstStyle>
            <a:lvl1pPr marL="0" indent="0" algn="l" defTabSz="448951" rtl="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D70000"/>
              </a:buClr>
              <a:buSzPct val="100000"/>
              <a:buFont typeface="Arial" pitchFamily="34" charset="0"/>
              <a:buNone/>
              <a:defRPr lang="fr-FR" sz="3000" b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defRPr>
            </a:lvl1pPr>
            <a:lvl2pPr marL="456883" indent="0" algn="l" defTabSz="448951" rtl="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D70000"/>
              </a:buClr>
              <a:buSzPct val="100000"/>
              <a:buFont typeface="Arial" pitchFamily="34" charset="0"/>
              <a:buNone/>
              <a:defRPr lang="fr-FR" sz="3000" b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defRPr>
            </a:lvl2pPr>
            <a:lvl3pPr marL="851896" indent="0" algn="l" defTabSz="448951" rtl="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D70000"/>
              </a:buClr>
              <a:buSzPct val="100000"/>
              <a:buFont typeface="Arial" pitchFamily="34" charset="0"/>
              <a:buNone/>
              <a:defRPr lang="fr-FR" sz="3000" b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defRPr>
            </a:lvl3pPr>
            <a:lvl4pPr marL="1194557" indent="0" algn="l" defTabSz="448951" rtl="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D70000"/>
              </a:buClr>
              <a:buSzPct val="100000"/>
              <a:buFont typeface="Arial" pitchFamily="34" charset="0"/>
              <a:buNone/>
              <a:defRPr lang="fr-FR" sz="3000" b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defRPr>
            </a:lvl4pPr>
            <a:lvl5pPr marL="1537220" indent="0" algn="l" defTabSz="448951" rtl="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D70000"/>
              </a:buClr>
              <a:buSzPct val="100000"/>
              <a:buFont typeface="Arial" pitchFamily="34" charset="0"/>
              <a:buNone/>
              <a:defRPr lang="fr-FR" sz="3000" b="0" dirty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fr-FR" dirty="0" smtClean="0"/>
              <a:t>Style of </a:t>
            </a:r>
            <a:r>
              <a:rPr lang="fr-FR" dirty="0" err="1" smtClean="0"/>
              <a:t>Subtitle</a:t>
            </a:r>
            <a:endParaRPr lang="fr-FR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5464" y="5054479"/>
            <a:ext cx="4478307" cy="277453"/>
          </a:xfrm>
        </p:spPr>
        <p:txBody>
          <a:bodyPr anchor="b"/>
          <a:lstStyle>
            <a:lvl1pPr marL="0" indent="0" algn="l">
              <a:buNone/>
              <a:defRPr lang="en-US" sz="14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6883" indent="0">
              <a:buNone/>
              <a:defRPr sz="1800"/>
            </a:lvl2pPr>
            <a:lvl3pPr marL="913765" indent="0">
              <a:buNone/>
              <a:defRPr sz="1600"/>
            </a:lvl3pPr>
            <a:lvl4pPr marL="1370648" indent="0">
              <a:buNone/>
              <a:defRPr sz="1400"/>
            </a:lvl4pPr>
            <a:lvl5pPr marL="1827531" indent="0">
              <a:buNone/>
              <a:defRPr sz="1400"/>
            </a:lvl5pPr>
            <a:lvl6pPr marL="2284412" indent="0">
              <a:buNone/>
              <a:defRPr sz="1400"/>
            </a:lvl6pPr>
            <a:lvl7pPr marL="2741296" indent="0">
              <a:buNone/>
              <a:defRPr sz="1400"/>
            </a:lvl7pPr>
            <a:lvl8pPr marL="3198178" indent="0">
              <a:buNone/>
              <a:defRPr sz="1400"/>
            </a:lvl8pPr>
            <a:lvl9pPr marL="3655061" indent="0">
              <a:buNone/>
              <a:defRPr sz="1400"/>
            </a:lvl9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465565" y="4827876"/>
            <a:ext cx="4478867" cy="226603"/>
          </a:xfrm>
        </p:spPr>
        <p:txBody>
          <a:bodyPr/>
          <a:lstStyle>
            <a:lvl1pPr marL="0" indent="0">
              <a:buNone/>
              <a:defRPr lang="fr-FR" sz="1400" b="1" kern="1200" baseline="0" dirty="0" smtClean="0">
                <a:solidFill>
                  <a:srgbClr val="45B29D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Name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26330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- 4 items with tit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424864" y="1007471"/>
            <a:ext cx="5315536" cy="25424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76" y="6498600"/>
            <a:ext cx="1328277" cy="31674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263573" y="6498600"/>
            <a:ext cx="5664857" cy="3336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38" tIns="46768" rIns="89938" bIns="46768"/>
          <a:lstStyle/>
          <a:p>
            <a:pPr marL="339489" indent="-339489" algn="ctr" defTabSz="448951" fontAlgn="base">
              <a:spcBef>
                <a:spcPts val="649"/>
              </a:spcBef>
              <a:spcAft>
                <a:spcPct val="0"/>
              </a:spcAft>
              <a:buClr>
                <a:srgbClr val="D70000"/>
              </a:buClr>
              <a:buSzPct val="70000"/>
              <a:tabLst>
                <a:tab pos="339489" algn="l"/>
                <a:tab pos="1253254" algn="l"/>
                <a:tab pos="2167020" algn="l"/>
                <a:tab pos="3080785" algn="l"/>
                <a:tab pos="3994550" algn="l"/>
                <a:tab pos="4908318" algn="l"/>
                <a:tab pos="5822082" algn="l"/>
                <a:tab pos="6735847" algn="l"/>
                <a:tab pos="7649612" algn="l"/>
                <a:tab pos="8563378" algn="l"/>
                <a:tab pos="9477144" algn="l"/>
                <a:tab pos="10390908" algn="l"/>
              </a:tabLst>
            </a:pPr>
            <a:r>
              <a:rPr lang="en-GB" sz="1100" spc="526" dirty="0">
                <a:solidFill>
                  <a:srgbClr val="45B29D"/>
                </a:solidFill>
                <a:latin typeface="Arial Narrow" pitchFamily="34" charset="0"/>
              </a:rPr>
              <a:t>www.quartetfs.com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58234"/>
            <a:ext cx="4906145" cy="20901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>
            <a:hlinkClick r:id="rId4"/>
          </p:cNvPr>
          <p:cNvSpPr/>
          <p:nvPr userDrawn="1"/>
        </p:nvSpPr>
        <p:spPr bwMode="auto">
          <a:xfrm>
            <a:off x="10608504" y="6597352"/>
            <a:ext cx="1344149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8" tIns="45688" rIns="91378" bIns="45688" numCol="1" rtlCol="0" anchor="t" anchorCtr="0" compatLnSpc="1">
            <a:prstTxWarp prst="textNoShape">
              <a:avLst/>
            </a:prstTxWarp>
          </a:bodyPr>
          <a:lstStyle/>
          <a:p>
            <a:pPr defTabSz="44895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 sz="2400">
              <a:solidFill>
                <a:srgbClr val="FFFFFF"/>
              </a:solidFill>
              <a:cs typeface="Arial Unicode MS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431371" y="6525345"/>
            <a:ext cx="1056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08B9532-D90B-46EC-B8BC-2B9945916AD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pPr/>
              <a:t>‹#›</a:t>
            </a:fld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3243" y="76200"/>
            <a:ext cx="11055365" cy="832519"/>
          </a:xfrm>
        </p:spPr>
        <p:txBody>
          <a:bodyPr/>
          <a:lstStyle>
            <a:lvl1pPr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0061" y="856962"/>
            <a:ext cx="4589795" cy="3741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marL="269875" defTabSz="714375"/>
            <a:endParaRPr lang="en-US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riangle rectangle 70"/>
          <p:cNvSpPr/>
          <p:nvPr/>
        </p:nvSpPr>
        <p:spPr bwMode="auto">
          <a:xfrm rot="10800000">
            <a:off x="210061" y="1231065"/>
            <a:ext cx="214806" cy="162167"/>
          </a:xfrm>
          <a:prstGeom prst="rt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24358" y="856961"/>
            <a:ext cx="4298205" cy="364885"/>
          </a:xfrm>
        </p:spPr>
        <p:txBody>
          <a:bodyPr lIns="180000"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Edit Subtitle</a:t>
            </a:r>
            <a:endParaRPr lang="fr-FR" dirty="0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6310804" y="1007471"/>
            <a:ext cx="5315031" cy="25424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3"/>
          </p:nvPr>
        </p:nvSpPr>
        <p:spPr>
          <a:xfrm>
            <a:off x="6571739" y="1358234"/>
            <a:ext cx="4921643" cy="20901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096001" y="856962"/>
            <a:ext cx="4589795" cy="3741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marL="269875" defTabSz="714375"/>
            <a:endParaRPr lang="en-US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Triangle rectangle 70"/>
          <p:cNvSpPr/>
          <p:nvPr userDrawn="1"/>
        </p:nvSpPr>
        <p:spPr bwMode="auto">
          <a:xfrm rot="10800000">
            <a:off x="6096001" y="1231065"/>
            <a:ext cx="214806" cy="162167"/>
          </a:xfrm>
          <a:prstGeom prst="rt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310298" y="856961"/>
            <a:ext cx="4298205" cy="364885"/>
          </a:xfrm>
        </p:spPr>
        <p:txBody>
          <a:bodyPr lIns="180000"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Edit Subtitle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424864" y="3881452"/>
            <a:ext cx="5315536" cy="25424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5"/>
          </p:nvPr>
        </p:nvSpPr>
        <p:spPr>
          <a:xfrm>
            <a:off x="685799" y="4232215"/>
            <a:ext cx="4906145" cy="20901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210061" y="3730943"/>
            <a:ext cx="4589795" cy="3741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marL="269875" defTabSz="714375"/>
            <a:endParaRPr lang="en-US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riangle rectangle 70"/>
          <p:cNvSpPr/>
          <p:nvPr userDrawn="1"/>
        </p:nvSpPr>
        <p:spPr bwMode="auto">
          <a:xfrm rot="10800000">
            <a:off x="210061" y="4105046"/>
            <a:ext cx="214806" cy="162167"/>
          </a:xfrm>
          <a:prstGeom prst="rt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24358" y="3730942"/>
            <a:ext cx="4298205" cy="364885"/>
          </a:xfrm>
        </p:spPr>
        <p:txBody>
          <a:bodyPr lIns="180000"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Edit Subtitle</a:t>
            </a:r>
            <a:endParaRPr lang="fr-FR" dirty="0"/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6310804" y="3881452"/>
            <a:ext cx="5315031" cy="25424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idx="17"/>
          </p:nvPr>
        </p:nvSpPr>
        <p:spPr>
          <a:xfrm>
            <a:off x="6571739" y="4232215"/>
            <a:ext cx="4921643" cy="20901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96001" y="3730943"/>
            <a:ext cx="4589795" cy="3741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marL="269875" defTabSz="714375"/>
            <a:endParaRPr lang="en-US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1" name="Triangle rectangle 70"/>
          <p:cNvSpPr/>
          <p:nvPr userDrawn="1"/>
        </p:nvSpPr>
        <p:spPr bwMode="auto">
          <a:xfrm rot="10800000">
            <a:off x="6096001" y="4105046"/>
            <a:ext cx="214806" cy="162167"/>
          </a:xfrm>
          <a:prstGeom prst="rt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310298" y="3730942"/>
            <a:ext cx="4298205" cy="364885"/>
          </a:xfrm>
        </p:spPr>
        <p:txBody>
          <a:bodyPr lIns="180000"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Edit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209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11867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5" name="Picture 2" descr="http://quartetfs.net/templates/qfs-default/images/home-header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2" t="6727" r="2842"/>
          <a:stretch/>
        </p:blipFill>
        <p:spPr bwMode="auto">
          <a:xfrm>
            <a:off x="0" y="3429000"/>
            <a:ext cx="12197523" cy="306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93" y="2348880"/>
            <a:ext cx="3369014" cy="798938"/>
          </a:xfrm>
          <a:prstGeom prst="rect">
            <a:avLst/>
          </a:prstGeom>
        </p:spPr>
      </p:pic>
      <p:sp>
        <p:nvSpPr>
          <p:cNvPr id="25" name="Titre 24"/>
          <p:cNvSpPr>
            <a:spLocks noGrp="1"/>
          </p:cNvSpPr>
          <p:nvPr>
            <p:ph type="title" hasCustomPrompt="1"/>
          </p:nvPr>
        </p:nvSpPr>
        <p:spPr>
          <a:xfrm>
            <a:off x="465566" y="438338"/>
            <a:ext cx="11199053" cy="522639"/>
          </a:xfrm>
        </p:spPr>
        <p:txBody>
          <a:bodyPr anchor="t" anchorCtr="0"/>
          <a:lstStyle>
            <a:lvl1pPr algn="ctr">
              <a:defRPr sz="3000" b="0" baseline="0"/>
            </a:lvl1pPr>
          </a:lstStyle>
          <a:p>
            <a:r>
              <a:rPr lang="fr-FR" dirty="0" smtClean="0"/>
              <a:t>(</a:t>
            </a:r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message)</a:t>
            </a:r>
            <a:endParaRPr lang="fr-FR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465565" y="6544394"/>
            <a:ext cx="7070595" cy="242888"/>
          </a:xfrm>
        </p:spPr>
        <p:txBody>
          <a:bodyPr/>
          <a:lstStyle>
            <a:lvl1pPr marL="0" indent="0" algn="l">
              <a:buNone/>
              <a:defRPr sz="1000" spc="3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EVENT/DATE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465667" y="960507"/>
            <a:ext cx="11199284" cy="792559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6883" indent="0" algn="ctr">
              <a:buNone/>
              <a:defRPr/>
            </a:lvl2pPr>
            <a:lvl3pPr marL="851896" indent="0" algn="ctr">
              <a:buNone/>
              <a:defRPr/>
            </a:lvl3pPr>
            <a:lvl4pPr marL="1194557" indent="0" algn="ctr">
              <a:buNone/>
              <a:defRPr/>
            </a:lvl4pPr>
            <a:lvl5pPr marL="1537220" indent="0" algn="ctr">
              <a:buNone/>
              <a:defRPr/>
            </a:lvl5pPr>
          </a:lstStyle>
          <a:p>
            <a:pPr lvl="0"/>
            <a:r>
              <a:rPr lang="fr-FR" dirty="0" smtClean="0"/>
              <a:t>(Question message)</a:t>
            </a:r>
            <a:endParaRPr lang="fr-F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5565" y="5815844"/>
            <a:ext cx="4478307" cy="277453"/>
          </a:xfrm>
        </p:spPr>
        <p:txBody>
          <a:bodyPr anchor="b"/>
          <a:lstStyle>
            <a:lvl1pPr marL="0" indent="0" algn="l">
              <a:buNone/>
              <a:defRPr lang="en-US" sz="14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6883" indent="0">
              <a:buNone/>
              <a:defRPr sz="1800"/>
            </a:lvl2pPr>
            <a:lvl3pPr marL="913765" indent="0">
              <a:buNone/>
              <a:defRPr sz="1600"/>
            </a:lvl3pPr>
            <a:lvl4pPr marL="1370648" indent="0">
              <a:buNone/>
              <a:defRPr sz="1400"/>
            </a:lvl4pPr>
            <a:lvl5pPr marL="1827531" indent="0">
              <a:buNone/>
              <a:defRPr sz="1400"/>
            </a:lvl5pPr>
            <a:lvl6pPr marL="2284412" indent="0">
              <a:buNone/>
              <a:defRPr sz="1400"/>
            </a:lvl6pPr>
            <a:lvl7pPr marL="2741296" indent="0">
              <a:buNone/>
              <a:defRPr sz="1400"/>
            </a:lvl7pPr>
            <a:lvl8pPr marL="3198178" indent="0">
              <a:buNone/>
              <a:defRPr sz="1400"/>
            </a:lvl8pPr>
            <a:lvl9pPr marL="3655061" indent="0">
              <a:buNone/>
              <a:defRPr sz="1400"/>
            </a:lvl9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7" y="5589241"/>
            <a:ext cx="4478867" cy="226603"/>
          </a:xfrm>
        </p:spPr>
        <p:txBody>
          <a:bodyPr/>
          <a:lstStyle>
            <a:lvl1pPr marL="0" indent="0">
              <a:buNone/>
              <a:defRPr lang="fr-FR" sz="1400" b="1" kern="1200" baseline="0" dirty="0" smtClean="0">
                <a:solidFill>
                  <a:srgbClr val="45B29D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Name 2</a:t>
            </a:r>
            <a:endParaRPr lang="fr-FR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5464" y="5054479"/>
            <a:ext cx="4478307" cy="277453"/>
          </a:xfrm>
        </p:spPr>
        <p:txBody>
          <a:bodyPr anchor="b"/>
          <a:lstStyle>
            <a:lvl1pPr marL="0" indent="0" algn="l">
              <a:buNone/>
              <a:defRPr lang="en-US" sz="14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6883" indent="0">
              <a:buNone/>
              <a:defRPr sz="1800"/>
            </a:lvl2pPr>
            <a:lvl3pPr marL="913765" indent="0">
              <a:buNone/>
              <a:defRPr sz="1600"/>
            </a:lvl3pPr>
            <a:lvl4pPr marL="1370648" indent="0">
              <a:buNone/>
              <a:defRPr sz="1400"/>
            </a:lvl4pPr>
            <a:lvl5pPr marL="1827531" indent="0">
              <a:buNone/>
              <a:defRPr sz="1400"/>
            </a:lvl5pPr>
            <a:lvl6pPr marL="2284412" indent="0">
              <a:buNone/>
              <a:defRPr sz="1400"/>
            </a:lvl6pPr>
            <a:lvl7pPr marL="2741296" indent="0">
              <a:buNone/>
              <a:defRPr sz="1400"/>
            </a:lvl7pPr>
            <a:lvl8pPr marL="3198178" indent="0">
              <a:buNone/>
              <a:defRPr sz="1400"/>
            </a:lvl8pPr>
            <a:lvl9pPr marL="3655061" indent="0">
              <a:buNone/>
              <a:defRPr sz="1400"/>
            </a:lvl9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465565" y="4827876"/>
            <a:ext cx="4478867" cy="226603"/>
          </a:xfrm>
        </p:spPr>
        <p:txBody>
          <a:bodyPr/>
          <a:lstStyle>
            <a:lvl1pPr marL="0" indent="0">
              <a:buNone/>
              <a:defRPr lang="fr-FR" sz="1400" b="1" kern="1200" baseline="0" dirty="0" smtClean="0">
                <a:solidFill>
                  <a:srgbClr val="45B29D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Name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1970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/>
          <a:srcRect t="-1" b="46853"/>
          <a:stretch/>
        </p:blipFill>
        <p:spPr>
          <a:xfrm>
            <a:off x="4168" y="6422914"/>
            <a:ext cx="12193355" cy="46247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2"/>
          <a:srcRect r="2511" b="54195"/>
          <a:stretch/>
        </p:blipFill>
        <p:spPr>
          <a:xfrm>
            <a:off x="0" y="6422914"/>
            <a:ext cx="10344472" cy="462470"/>
          </a:xfrm>
          <a:prstGeom prst="rect">
            <a:avLst/>
          </a:prstGeom>
        </p:spPr>
      </p:pic>
      <p:pic>
        <p:nvPicPr>
          <p:cNvPr id="1026" name="Picture 2" descr="http://quartetfs.net/templates/qfs-default/images/home-header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2" t="6727" r="2842"/>
          <a:stretch/>
        </p:blipFill>
        <p:spPr bwMode="auto">
          <a:xfrm>
            <a:off x="0" y="1196752"/>
            <a:ext cx="12197523" cy="306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re 24"/>
          <p:cNvSpPr>
            <a:spLocks noGrp="1"/>
          </p:cNvSpPr>
          <p:nvPr>
            <p:ph type="title" hasCustomPrompt="1"/>
          </p:nvPr>
        </p:nvSpPr>
        <p:spPr>
          <a:xfrm>
            <a:off x="465565" y="1670706"/>
            <a:ext cx="8374139" cy="462150"/>
          </a:xfrm>
        </p:spPr>
        <p:txBody>
          <a:bodyPr anchor="t" anchorCtr="0"/>
          <a:lstStyle>
            <a:lvl1pPr>
              <a:defRPr sz="3000" b="1"/>
            </a:lvl1pPr>
          </a:lstStyle>
          <a:p>
            <a:r>
              <a:rPr lang="fr-FR" dirty="0" smtClean="0"/>
              <a:t>STYLE OF TITLE</a:t>
            </a:r>
            <a:endParaRPr lang="fr-FR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465565" y="6544394"/>
            <a:ext cx="7070595" cy="242888"/>
          </a:xfrm>
        </p:spPr>
        <p:txBody>
          <a:bodyPr/>
          <a:lstStyle>
            <a:lvl1pPr marL="0" indent="0" algn="l">
              <a:buNone/>
              <a:defRPr sz="1000" spc="3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EVENEMENT/DATE</a:t>
            </a:r>
            <a:endParaRPr lang="fr-F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5565" y="5815844"/>
            <a:ext cx="4478307" cy="277453"/>
          </a:xfrm>
        </p:spPr>
        <p:txBody>
          <a:bodyPr anchor="b"/>
          <a:lstStyle>
            <a:lvl1pPr marL="0" indent="0" algn="l">
              <a:buNone/>
              <a:defRPr lang="en-US" sz="14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6883" indent="0">
              <a:buNone/>
              <a:defRPr sz="1800"/>
            </a:lvl2pPr>
            <a:lvl3pPr marL="913765" indent="0">
              <a:buNone/>
              <a:defRPr sz="1600"/>
            </a:lvl3pPr>
            <a:lvl4pPr marL="1370648" indent="0">
              <a:buNone/>
              <a:defRPr sz="1400"/>
            </a:lvl4pPr>
            <a:lvl5pPr marL="1827531" indent="0">
              <a:buNone/>
              <a:defRPr sz="1400"/>
            </a:lvl5pPr>
            <a:lvl6pPr marL="2284412" indent="0">
              <a:buNone/>
              <a:defRPr sz="1400"/>
            </a:lvl6pPr>
            <a:lvl7pPr marL="2741296" indent="0">
              <a:buNone/>
              <a:defRPr sz="1400"/>
            </a:lvl7pPr>
            <a:lvl8pPr marL="3198178" indent="0">
              <a:buNone/>
              <a:defRPr sz="1400"/>
            </a:lvl8pPr>
            <a:lvl9pPr marL="3655061" indent="0">
              <a:buNone/>
              <a:defRPr sz="1400"/>
            </a:lvl9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465667" y="5589241"/>
            <a:ext cx="4478867" cy="226603"/>
          </a:xfrm>
        </p:spPr>
        <p:txBody>
          <a:bodyPr/>
          <a:lstStyle>
            <a:lvl1pPr marL="0" indent="0">
              <a:buNone/>
              <a:defRPr lang="fr-FR" sz="1400" b="1" kern="1200" baseline="0" dirty="0" smtClean="0">
                <a:solidFill>
                  <a:srgbClr val="45B29D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Name 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7" y="2133601"/>
            <a:ext cx="8373533" cy="1008063"/>
          </a:xfrm>
        </p:spPr>
        <p:txBody>
          <a:bodyPr/>
          <a:lstStyle>
            <a:lvl1pPr marL="0" indent="0" algn="l" defTabSz="448951" rtl="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D70000"/>
              </a:buClr>
              <a:buSzPct val="100000"/>
              <a:buFont typeface="Arial" pitchFamily="34" charset="0"/>
              <a:buNone/>
              <a:defRPr lang="fr-FR" sz="3000" b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defRPr>
            </a:lvl1pPr>
            <a:lvl2pPr marL="456883" indent="0" algn="l" defTabSz="448951" rtl="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D70000"/>
              </a:buClr>
              <a:buSzPct val="100000"/>
              <a:buFont typeface="Arial" pitchFamily="34" charset="0"/>
              <a:buNone/>
              <a:defRPr lang="fr-FR" sz="3000" b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defRPr>
            </a:lvl2pPr>
            <a:lvl3pPr marL="851896" indent="0" algn="l" defTabSz="448951" rtl="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D70000"/>
              </a:buClr>
              <a:buSzPct val="100000"/>
              <a:buFont typeface="Arial" pitchFamily="34" charset="0"/>
              <a:buNone/>
              <a:defRPr lang="fr-FR" sz="3000" b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defRPr>
            </a:lvl3pPr>
            <a:lvl4pPr marL="1194557" indent="0" algn="l" defTabSz="448951" rtl="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D70000"/>
              </a:buClr>
              <a:buSzPct val="100000"/>
              <a:buFont typeface="Arial" pitchFamily="34" charset="0"/>
              <a:buNone/>
              <a:defRPr lang="fr-FR" sz="3000" b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defRPr>
            </a:lvl4pPr>
            <a:lvl5pPr marL="1537220" indent="0" algn="l" defTabSz="448951" rtl="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D70000"/>
              </a:buClr>
              <a:buSzPct val="100000"/>
              <a:buFont typeface="Arial" pitchFamily="34" charset="0"/>
              <a:buNone/>
              <a:defRPr lang="fr-FR" sz="3000" b="0" dirty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fr-FR" dirty="0" smtClean="0"/>
              <a:t>Style of </a:t>
            </a:r>
            <a:r>
              <a:rPr lang="fr-FR" dirty="0" err="1" smtClean="0"/>
              <a:t>Subtitle</a:t>
            </a:r>
            <a:endParaRPr lang="fr-FR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5464" y="5054479"/>
            <a:ext cx="4478307" cy="277453"/>
          </a:xfrm>
        </p:spPr>
        <p:txBody>
          <a:bodyPr anchor="b"/>
          <a:lstStyle>
            <a:lvl1pPr marL="0" indent="0" algn="l">
              <a:buNone/>
              <a:defRPr lang="en-US" sz="14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6883" indent="0">
              <a:buNone/>
              <a:defRPr sz="1800"/>
            </a:lvl2pPr>
            <a:lvl3pPr marL="913765" indent="0">
              <a:buNone/>
              <a:defRPr sz="1600"/>
            </a:lvl3pPr>
            <a:lvl4pPr marL="1370648" indent="0">
              <a:buNone/>
              <a:defRPr sz="1400"/>
            </a:lvl4pPr>
            <a:lvl5pPr marL="1827531" indent="0">
              <a:buNone/>
              <a:defRPr sz="1400"/>
            </a:lvl5pPr>
            <a:lvl6pPr marL="2284412" indent="0">
              <a:buNone/>
              <a:defRPr sz="1400"/>
            </a:lvl6pPr>
            <a:lvl7pPr marL="2741296" indent="0">
              <a:buNone/>
              <a:defRPr sz="1400"/>
            </a:lvl7pPr>
            <a:lvl8pPr marL="3198178" indent="0">
              <a:buNone/>
              <a:defRPr sz="1400"/>
            </a:lvl8pPr>
            <a:lvl9pPr marL="3655061" indent="0">
              <a:buNone/>
              <a:defRPr sz="1400"/>
            </a:lvl9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465565" y="4827876"/>
            <a:ext cx="4478867" cy="226603"/>
          </a:xfrm>
        </p:spPr>
        <p:txBody>
          <a:bodyPr/>
          <a:lstStyle>
            <a:lvl1pPr marL="0" indent="0">
              <a:buNone/>
              <a:defRPr lang="fr-FR" sz="1400" b="1" kern="1200" baseline="0" dirty="0" smtClean="0">
                <a:solidFill>
                  <a:srgbClr val="45B29D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Name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4357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/>
          <a:srcRect t="-1" b="46853"/>
          <a:stretch/>
        </p:blipFill>
        <p:spPr>
          <a:xfrm>
            <a:off x="4168" y="6422914"/>
            <a:ext cx="12193355" cy="46247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2"/>
          <a:srcRect r="2511" b="54195"/>
          <a:stretch/>
        </p:blipFill>
        <p:spPr>
          <a:xfrm>
            <a:off x="0" y="6422914"/>
            <a:ext cx="10344472" cy="462470"/>
          </a:xfrm>
          <a:prstGeom prst="rect">
            <a:avLst/>
          </a:prstGeom>
        </p:spPr>
      </p:pic>
      <p:pic>
        <p:nvPicPr>
          <p:cNvPr id="1026" name="Picture 2" descr="http://quartetfs.net/templates/qfs-default/images/home-header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2" t="6727" r="2842"/>
          <a:stretch/>
        </p:blipFill>
        <p:spPr bwMode="auto">
          <a:xfrm>
            <a:off x="0" y="1196752"/>
            <a:ext cx="12197523" cy="306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re 24"/>
          <p:cNvSpPr>
            <a:spLocks noGrp="1"/>
          </p:cNvSpPr>
          <p:nvPr>
            <p:ph type="title" hasCustomPrompt="1"/>
          </p:nvPr>
        </p:nvSpPr>
        <p:spPr>
          <a:xfrm>
            <a:off x="465565" y="1670706"/>
            <a:ext cx="8374139" cy="462150"/>
          </a:xfrm>
        </p:spPr>
        <p:txBody>
          <a:bodyPr anchor="t" anchorCtr="0"/>
          <a:lstStyle>
            <a:lvl1pPr>
              <a:defRPr sz="3000" b="1"/>
            </a:lvl1pPr>
          </a:lstStyle>
          <a:p>
            <a:r>
              <a:rPr lang="fr-FR" dirty="0" smtClean="0"/>
              <a:t>STYLE OF TITLE</a:t>
            </a:r>
            <a:endParaRPr lang="fr-FR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465565" y="6544394"/>
            <a:ext cx="7070595" cy="242888"/>
          </a:xfrm>
        </p:spPr>
        <p:txBody>
          <a:bodyPr/>
          <a:lstStyle>
            <a:lvl1pPr marL="0" indent="0" algn="l">
              <a:buNone/>
              <a:defRPr sz="1000" spc="3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EVENEMENT/DATE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6" y="338800"/>
            <a:ext cx="2784309" cy="660279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5565" y="5815844"/>
            <a:ext cx="4478307" cy="277453"/>
          </a:xfrm>
        </p:spPr>
        <p:txBody>
          <a:bodyPr anchor="b"/>
          <a:lstStyle>
            <a:lvl1pPr marL="0" indent="0" algn="l">
              <a:buNone/>
              <a:defRPr lang="en-US" sz="14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6883" indent="0">
              <a:buNone/>
              <a:defRPr sz="1800"/>
            </a:lvl2pPr>
            <a:lvl3pPr marL="913765" indent="0">
              <a:buNone/>
              <a:defRPr sz="1600"/>
            </a:lvl3pPr>
            <a:lvl4pPr marL="1370648" indent="0">
              <a:buNone/>
              <a:defRPr sz="1400"/>
            </a:lvl4pPr>
            <a:lvl5pPr marL="1827531" indent="0">
              <a:buNone/>
              <a:defRPr sz="1400"/>
            </a:lvl5pPr>
            <a:lvl6pPr marL="2284412" indent="0">
              <a:buNone/>
              <a:defRPr sz="1400"/>
            </a:lvl6pPr>
            <a:lvl7pPr marL="2741296" indent="0">
              <a:buNone/>
              <a:defRPr sz="1400"/>
            </a:lvl7pPr>
            <a:lvl8pPr marL="3198178" indent="0">
              <a:buNone/>
              <a:defRPr sz="1400"/>
            </a:lvl8pPr>
            <a:lvl9pPr marL="3655061" indent="0">
              <a:buNone/>
              <a:defRPr sz="1400"/>
            </a:lvl9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465667" y="5589241"/>
            <a:ext cx="4478867" cy="226603"/>
          </a:xfrm>
        </p:spPr>
        <p:txBody>
          <a:bodyPr/>
          <a:lstStyle>
            <a:lvl1pPr marL="0" indent="0">
              <a:buNone/>
              <a:defRPr lang="fr-FR" sz="1400" b="1" kern="1200" baseline="0" dirty="0" smtClean="0">
                <a:solidFill>
                  <a:srgbClr val="45B29D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Name 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7" y="2133601"/>
            <a:ext cx="8373533" cy="1008063"/>
          </a:xfrm>
        </p:spPr>
        <p:txBody>
          <a:bodyPr/>
          <a:lstStyle>
            <a:lvl1pPr marL="0" indent="0" algn="l" defTabSz="448951" rtl="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D70000"/>
              </a:buClr>
              <a:buSzPct val="100000"/>
              <a:buFont typeface="Arial" pitchFamily="34" charset="0"/>
              <a:buNone/>
              <a:defRPr lang="fr-FR" sz="3000" b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defRPr>
            </a:lvl1pPr>
            <a:lvl2pPr marL="456883" indent="0" algn="l" defTabSz="448951" rtl="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D70000"/>
              </a:buClr>
              <a:buSzPct val="100000"/>
              <a:buFont typeface="Arial" pitchFamily="34" charset="0"/>
              <a:buNone/>
              <a:defRPr lang="fr-FR" sz="3000" b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defRPr>
            </a:lvl2pPr>
            <a:lvl3pPr marL="851896" indent="0" algn="l" defTabSz="448951" rtl="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D70000"/>
              </a:buClr>
              <a:buSzPct val="100000"/>
              <a:buFont typeface="Arial" pitchFamily="34" charset="0"/>
              <a:buNone/>
              <a:defRPr lang="fr-FR" sz="3000" b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defRPr>
            </a:lvl3pPr>
            <a:lvl4pPr marL="1194557" indent="0" algn="l" defTabSz="448951" rtl="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D70000"/>
              </a:buClr>
              <a:buSzPct val="100000"/>
              <a:buFont typeface="Arial" pitchFamily="34" charset="0"/>
              <a:buNone/>
              <a:defRPr lang="fr-FR" sz="3000" b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defRPr>
            </a:lvl4pPr>
            <a:lvl5pPr marL="1537220" indent="0" algn="l" defTabSz="448951" rtl="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D70000"/>
              </a:buClr>
              <a:buSzPct val="100000"/>
              <a:buFont typeface="Arial" pitchFamily="34" charset="0"/>
              <a:buNone/>
              <a:defRPr lang="fr-FR" sz="3000" b="0" dirty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fr-FR" dirty="0" smtClean="0"/>
              <a:t>Style of </a:t>
            </a:r>
            <a:r>
              <a:rPr lang="fr-FR" dirty="0" err="1" smtClean="0"/>
              <a:t>Subtitle</a:t>
            </a:r>
            <a:endParaRPr lang="fr-FR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5464" y="5054479"/>
            <a:ext cx="4478307" cy="277453"/>
          </a:xfrm>
        </p:spPr>
        <p:txBody>
          <a:bodyPr anchor="b"/>
          <a:lstStyle>
            <a:lvl1pPr marL="0" indent="0" algn="l">
              <a:buNone/>
              <a:defRPr lang="en-US" sz="14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6883" indent="0">
              <a:buNone/>
              <a:defRPr sz="1800"/>
            </a:lvl2pPr>
            <a:lvl3pPr marL="913765" indent="0">
              <a:buNone/>
              <a:defRPr sz="1600"/>
            </a:lvl3pPr>
            <a:lvl4pPr marL="1370648" indent="0">
              <a:buNone/>
              <a:defRPr sz="1400"/>
            </a:lvl4pPr>
            <a:lvl5pPr marL="1827531" indent="0">
              <a:buNone/>
              <a:defRPr sz="1400"/>
            </a:lvl5pPr>
            <a:lvl6pPr marL="2284412" indent="0">
              <a:buNone/>
              <a:defRPr sz="1400"/>
            </a:lvl6pPr>
            <a:lvl7pPr marL="2741296" indent="0">
              <a:buNone/>
              <a:defRPr sz="1400"/>
            </a:lvl7pPr>
            <a:lvl8pPr marL="3198178" indent="0">
              <a:buNone/>
              <a:defRPr sz="1400"/>
            </a:lvl8pPr>
            <a:lvl9pPr marL="3655061" indent="0">
              <a:buNone/>
              <a:defRPr sz="1400"/>
            </a:lvl9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465565" y="4827876"/>
            <a:ext cx="4478867" cy="226603"/>
          </a:xfrm>
        </p:spPr>
        <p:txBody>
          <a:bodyPr/>
          <a:lstStyle>
            <a:lvl1pPr marL="0" indent="0">
              <a:buNone/>
              <a:defRPr lang="fr-FR" sz="1400" b="1" kern="1200" baseline="0" dirty="0" smtClean="0">
                <a:solidFill>
                  <a:srgbClr val="45B29D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Name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620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mo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/>
          <a:srcRect t="-1" b="46853"/>
          <a:stretch/>
        </p:blipFill>
        <p:spPr>
          <a:xfrm>
            <a:off x="4168" y="6422914"/>
            <a:ext cx="12193355" cy="46247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/>
          <a:srcRect r="2511" b="54195"/>
          <a:stretch/>
        </p:blipFill>
        <p:spPr>
          <a:xfrm>
            <a:off x="0" y="6422914"/>
            <a:ext cx="10344472" cy="462470"/>
          </a:xfrm>
          <a:prstGeom prst="rect">
            <a:avLst/>
          </a:prstGeom>
        </p:spPr>
      </p:pic>
      <p:pic>
        <p:nvPicPr>
          <p:cNvPr id="1026" name="Picture 2" descr="http://quartetfs.net/templates/qfs-default/images/home-header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2" t="6727" r="2842"/>
          <a:stretch/>
        </p:blipFill>
        <p:spPr bwMode="auto">
          <a:xfrm>
            <a:off x="-48683" y="1196752"/>
            <a:ext cx="12289365" cy="306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5565" y="5815844"/>
            <a:ext cx="4478307" cy="277453"/>
          </a:xfrm>
        </p:spPr>
        <p:txBody>
          <a:bodyPr anchor="b"/>
          <a:lstStyle>
            <a:lvl1pPr marL="0" indent="0" algn="l">
              <a:buNone/>
              <a:defRPr lang="en-US" sz="14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6883" indent="0">
              <a:buNone/>
              <a:defRPr sz="1800"/>
            </a:lvl2pPr>
            <a:lvl3pPr marL="913765" indent="0">
              <a:buNone/>
              <a:defRPr sz="1600"/>
            </a:lvl3pPr>
            <a:lvl4pPr marL="1370648" indent="0">
              <a:buNone/>
              <a:defRPr sz="1400"/>
            </a:lvl4pPr>
            <a:lvl5pPr marL="1827531" indent="0">
              <a:buNone/>
              <a:defRPr sz="1400"/>
            </a:lvl5pPr>
            <a:lvl6pPr marL="2284412" indent="0">
              <a:buNone/>
              <a:defRPr sz="1400"/>
            </a:lvl6pPr>
            <a:lvl7pPr marL="2741296" indent="0">
              <a:buNone/>
              <a:defRPr sz="1400"/>
            </a:lvl7pPr>
            <a:lvl8pPr marL="3198178" indent="0">
              <a:buNone/>
              <a:defRPr sz="1400"/>
            </a:lvl8pPr>
            <a:lvl9pPr marL="3655061" indent="0">
              <a:buNone/>
              <a:defRPr sz="1400"/>
            </a:lvl9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20" name="Rectangle 3"/>
          <p:cNvSpPr>
            <a:spLocks noChangeArrowheads="1"/>
          </p:cNvSpPr>
          <p:nvPr userDrawn="1"/>
        </p:nvSpPr>
        <p:spPr bwMode="auto">
          <a:xfrm>
            <a:off x="8496267" y="6544394"/>
            <a:ext cx="3264591" cy="242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38" tIns="46768" rIns="89938" bIns="46768"/>
          <a:lstStyle/>
          <a:p>
            <a:pPr marL="339489" indent="-339489" algn="r" defTabSz="448951" fontAlgn="base">
              <a:spcBef>
                <a:spcPts val="649"/>
              </a:spcBef>
              <a:spcAft>
                <a:spcPct val="0"/>
              </a:spcAft>
              <a:buClr>
                <a:srgbClr val="D70000"/>
              </a:buClr>
              <a:buSzPct val="70000"/>
              <a:tabLst>
                <a:tab pos="339489" algn="l"/>
                <a:tab pos="1253254" algn="l"/>
                <a:tab pos="2167020" algn="l"/>
                <a:tab pos="3080785" algn="l"/>
                <a:tab pos="3994550" algn="l"/>
                <a:tab pos="4908318" algn="l"/>
                <a:tab pos="5822082" algn="l"/>
                <a:tab pos="6735847" algn="l"/>
                <a:tab pos="7649612" algn="l"/>
                <a:tab pos="8563378" algn="l"/>
                <a:tab pos="9477144" algn="l"/>
                <a:tab pos="10390908" algn="l"/>
              </a:tabLst>
            </a:pPr>
            <a:r>
              <a:rPr lang="en-GB" sz="1000" spc="526" dirty="0">
                <a:solidFill>
                  <a:srgbClr val="45B29D"/>
                </a:solidFill>
                <a:latin typeface="Arial Narrow" pitchFamily="34" charset="0"/>
              </a:rPr>
              <a:t>www.quartetfs.com</a:t>
            </a:r>
          </a:p>
        </p:txBody>
      </p:sp>
      <p:sp>
        <p:nvSpPr>
          <p:cNvPr id="25" name="Titre 24"/>
          <p:cNvSpPr>
            <a:spLocks noGrp="1"/>
          </p:cNvSpPr>
          <p:nvPr>
            <p:ph type="title" hasCustomPrompt="1"/>
          </p:nvPr>
        </p:nvSpPr>
        <p:spPr>
          <a:xfrm>
            <a:off x="465565" y="1670706"/>
            <a:ext cx="8374139" cy="1672084"/>
          </a:xfrm>
        </p:spPr>
        <p:txBody>
          <a:bodyPr anchor="t" anchorCtr="0"/>
          <a:lstStyle>
            <a:lvl1pPr>
              <a:defRPr sz="3000" b="0" baseline="0"/>
            </a:lvl1pPr>
          </a:lstStyle>
          <a:p>
            <a:r>
              <a:rPr lang="fr-FR" dirty="0" smtClean="0"/>
              <a:t>Style of </a:t>
            </a:r>
            <a:r>
              <a:rPr lang="fr-FR" dirty="0" err="1" smtClean="0"/>
              <a:t>Demo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465565" y="6544394"/>
            <a:ext cx="7070595" cy="242888"/>
          </a:xfrm>
        </p:spPr>
        <p:txBody>
          <a:bodyPr/>
          <a:lstStyle>
            <a:lvl1pPr marL="0" indent="0" algn="l">
              <a:buNone/>
              <a:defRPr sz="1000" spc="3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EVENEMENT/DATE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465667" y="5589241"/>
            <a:ext cx="4478867" cy="226603"/>
          </a:xfrm>
        </p:spPr>
        <p:txBody>
          <a:bodyPr/>
          <a:lstStyle>
            <a:lvl1pPr marL="0" indent="0">
              <a:buNone/>
              <a:defRPr lang="fr-FR" sz="1400" b="1" kern="1200" baseline="0" dirty="0" smtClean="0">
                <a:solidFill>
                  <a:srgbClr val="45B29D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Name 2</a:t>
            </a:r>
            <a:endParaRPr lang="fr-FR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5464" y="5054479"/>
            <a:ext cx="4478307" cy="277453"/>
          </a:xfrm>
        </p:spPr>
        <p:txBody>
          <a:bodyPr anchor="b"/>
          <a:lstStyle>
            <a:lvl1pPr marL="0" indent="0" algn="l">
              <a:buNone/>
              <a:defRPr lang="en-US" sz="14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6883" indent="0">
              <a:buNone/>
              <a:defRPr sz="1800"/>
            </a:lvl2pPr>
            <a:lvl3pPr marL="913765" indent="0">
              <a:buNone/>
              <a:defRPr sz="1600"/>
            </a:lvl3pPr>
            <a:lvl4pPr marL="1370648" indent="0">
              <a:buNone/>
              <a:defRPr sz="1400"/>
            </a:lvl4pPr>
            <a:lvl5pPr marL="1827531" indent="0">
              <a:buNone/>
              <a:defRPr sz="1400"/>
            </a:lvl5pPr>
            <a:lvl6pPr marL="2284412" indent="0">
              <a:buNone/>
              <a:defRPr sz="1400"/>
            </a:lvl6pPr>
            <a:lvl7pPr marL="2741296" indent="0">
              <a:buNone/>
              <a:defRPr sz="1400"/>
            </a:lvl7pPr>
            <a:lvl8pPr marL="3198178" indent="0">
              <a:buNone/>
              <a:defRPr sz="1400"/>
            </a:lvl8pPr>
            <a:lvl9pPr marL="3655061" indent="0">
              <a:buNone/>
              <a:defRPr sz="1400"/>
            </a:lvl9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465565" y="4827876"/>
            <a:ext cx="4478867" cy="226603"/>
          </a:xfrm>
        </p:spPr>
        <p:txBody>
          <a:bodyPr/>
          <a:lstStyle>
            <a:lvl1pPr marL="0" indent="0">
              <a:buNone/>
              <a:defRPr lang="fr-FR" sz="1400" b="1" kern="1200" baseline="0" dirty="0" smtClean="0">
                <a:solidFill>
                  <a:srgbClr val="45B29D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Name 1</a:t>
            </a:r>
            <a:endParaRPr lang="fr-FR" dirty="0"/>
          </a:p>
        </p:txBody>
      </p:sp>
      <p:pic>
        <p:nvPicPr>
          <p:cNvPr id="17" name="Picture 2" descr="ActivePivot Liv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2184" y="3835894"/>
            <a:ext cx="3794086" cy="2134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07317" y="3970346"/>
            <a:ext cx="2682000" cy="16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20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>
          <a:xfrm rot="10800000">
            <a:off x="0" y="0"/>
            <a:ext cx="106108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/>
          <a:srcRect b="46853"/>
          <a:stretch/>
        </p:blipFill>
        <p:spPr>
          <a:xfrm>
            <a:off x="4168" y="6422914"/>
            <a:ext cx="12193355" cy="4624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>
          <a:xfrm rot="10800000">
            <a:off x="1573377" y="0"/>
            <a:ext cx="106108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/>
          <a:srcRect r="2511" b="54195"/>
          <a:stretch/>
        </p:blipFill>
        <p:spPr>
          <a:xfrm>
            <a:off x="0" y="6422914"/>
            <a:ext cx="10344472" cy="46247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76" y="6498600"/>
            <a:ext cx="1328277" cy="31674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263573" y="6498600"/>
            <a:ext cx="5664857" cy="3336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38" tIns="46768" rIns="89938" bIns="46768"/>
          <a:lstStyle/>
          <a:p>
            <a:pPr marL="339489" indent="-339489" algn="ctr" defTabSz="448951" fontAlgn="base">
              <a:spcBef>
                <a:spcPts val="649"/>
              </a:spcBef>
              <a:spcAft>
                <a:spcPct val="0"/>
              </a:spcAft>
              <a:buClr>
                <a:srgbClr val="D70000"/>
              </a:buClr>
              <a:buSzPct val="70000"/>
              <a:tabLst>
                <a:tab pos="339489" algn="l"/>
                <a:tab pos="1253254" algn="l"/>
                <a:tab pos="2167020" algn="l"/>
                <a:tab pos="3080785" algn="l"/>
                <a:tab pos="3994550" algn="l"/>
                <a:tab pos="4908318" algn="l"/>
                <a:tab pos="5822082" algn="l"/>
                <a:tab pos="6735847" algn="l"/>
                <a:tab pos="7649612" algn="l"/>
                <a:tab pos="8563378" algn="l"/>
                <a:tab pos="9477144" algn="l"/>
                <a:tab pos="10390908" algn="l"/>
              </a:tabLst>
            </a:pPr>
            <a:r>
              <a:rPr lang="en-GB" sz="1100" spc="526" dirty="0">
                <a:solidFill>
                  <a:srgbClr val="45B29D"/>
                </a:solidFill>
                <a:latin typeface="Arial Narrow" pitchFamily="34" charset="0"/>
              </a:rPr>
              <a:t>www.quartetfs.com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43" y="1339061"/>
            <a:ext cx="11055365" cy="4570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>
            <a:hlinkClick r:id="rId4"/>
          </p:cNvPr>
          <p:cNvSpPr/>
          <p:nvPr userDrawn="1"/>
        </p:nvSpPr>
        <p:spPr bwMode="auto">
          <a:xfrm>
            <a:off x="10608504" y="6597352"/>
            <a:ext cx="1344149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8" tIns="45688" rIns="91378" bIns="45688" numCol="1" rtlCol="0" anchor="t" anchorCtr="0" compatLnSpc="1">
            <a:prstTxWarp prst="textNoShape">
              <a:avLst/>
            </a:prstTxWarp>
          </a:bodyPr>
          <a:lstStyle/>
          <a:p>
            <a:pPr defTabSz="44895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 sz="2400">
              <a:solidFill>
                <a:srgbClr val="FFFFFF"/>
              </a:solidFill>
              <a:cs typeface="Arial Unicode MS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431371" y="6525345"/>
            <a:ext cx="1056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08B9532-D90B-46EC-B8BC-2B9945916AD6}" type="slidenum">
              <a:rPr lang="fr-FR" sz="1000" smtClean="0">
                <a:latin typeface="Arial Narrow" panose="020B0606020202030204" pitchFamily="34" charset="0"/>
              </a:rPr>
              <a:pPr/>
              <a:t>‹#›</a:t>
            </a:fld>
            <a:endParaRPr lang="fr-FR" sz="1800" dirty="0">
              <a:latin typeface="Arial Narrow" panose="020B0606020202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3243" y="76200"/>
            <a:ext cx="11055365" cy="832519"/>
          </a:xfrm>
        </p:spPr>
        <p:txBody>
          <a:bodyPr/>
          <a:lstStyle>
            <a:lvl1pPr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391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/>
          <a:srcRect b="46853"/>
          <a:stretch/>
        </p:blipFill>
        <p:spPr>
          <a:xfrm>
            <a:off x="4168" y="6422914"/>
            <a:ext cx="12193355" cy="46247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/>
          <a:srcRect r="2511" b="54195"/>
          <a:stretch/>
        </p:blipFill>
        <p:spPr>
          <a:xfrm>
            <a:off x="0" y="6422914"/>
            <a:ext cx="10344472" cy="462470"/>
          </a:xfrm>
          <a:prstGeom prst="rect">
            <a:avLst/>
          </a:prstGeom>
        </p:spPr>
      </p:pic>
      <p:pic>
        <p:nvPicPr>
          <p:cNvPr id="15" name="Picture 2" descr="http://quartetfs.net/templates/qfs-default/images/home-header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2" t="6727" r="2842"/>
          <a:stretch/>
        </p:blipFill>
        <p:spPr bwMode="auto">
          <a:xfrm>
            <a:off x="0" y="3429000"/>
            <a:ext cx="12197523" cy="306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93" y="2348880"/>
            <a:ext cx="3369014" cy="798938"/>
          </a:xfrm>
          <a:prstGeom prst="rect">
            <a:avLst/>
          </a:prstGeom>
        </p:spPr>
      </p:pic>
      <p:sp>
        <p:nvSpPr>
          <p:cNvPr id="25" name="Titre 24"/>
          <p:cNvSpPr>
            <a:spLocks noGrp="1"/>
          </p:cNvSpPr>
          <p:nvPr>
            <p:ph type="title" hasCustomPrompt="1"/>
          </p:nvPr>
        </p:nvSpPr>
        <p:spPr>
          <a:xfrm>
            <a:off x="465566" y="438338"/>
            <a:ext cx="11199053" cy="522639"/>
          </a:xfrm>
        </p:spPr>
        <p:txBody>
          <a:bodyPr anchor="t" anchorCtr="0"/>
          <a:lstStyle>
            <a:lvl1pPr algn="ctr">
              <a:defRPr sz="3000" b="0" baseline="0"/>
            </a:lvl1pPr>
          </a:lstStyle>
          <a:p>
            <a:r>
              <a:rPr lang="fr-FR" dirty="0" smtClean="0"/>
              <a:t>(</a:t>
            </a:r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message)</a:t>
            </a:r>
            <a:endParaRPr lang="fr-FR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465565" y="6544394"/>
            <a:ext cx="7070595" cy="242888"/>
          </a:xfrm>
        </p:spPr>
        <p:txBody>
          <a:bodyPr/>
          <a:lstStyle>
            <a:lvl1pPr marL="0" indent="0" algn="l">
              <a:buNone/>
              <a:defRPr sz="1000" spc="3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EVENEMENT/DATE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465667" y="960507"/>
            <a:ext cx="11199284" cy="792559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6883" indent="0" algn="ctr">
              <a:buNone/>
              <a:defRPr/>
            </a:lvl2pPr>
            <a:lvl3pPr marL="851896" indent="0" algn="ctr">
              <a:buNone/>
              <a:defRPr/>
            </a:lvl3pPr>
            <a:lvl4pPr marL="1194557" indent="0" algn="ctr">
              <a:buNone/>
              <a:defRPr/>
            </a:lvl4pPr>
            <a:lvl5pPr marL="1537220" indent="0" algn="ctr">
              <a:buNone/>
              <a:defRPr/>
            </a:lvl5pPr>
          </a:lstStyle>
          <a:p>
            <a:pPr lvl="0"/>
            <a:r>
              <a:rPr lang="fr-FR" dirty="0" smtClean="0"/>
              <a:t>(Question message)</a:t>
            </a:r>
            <a:endParaRPr lang="fr-F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5565" y="5815844"/>
            <a:ext cx="4478307" cy="277453"/>
          </a:xfrm>
        </p:spPr>
        <p:txBody>
          <a:bodyPr anchor="b"/>
          <a:lstStyle>
            <a:lvl1pPr marL="0" indent="0" algn="l">
              <a:buNone/>
              <a:defRPr lang="en-US" sz="14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6883" indent="0">
              <a:buNone/>
              <a:defRPr sz="1800"/>
            </a:lvl2pPr>
            <a:lvl3pPr marL="913765" indent="0">
              <a:buNone/>
              <a:defRPr sz="1600"/>
            </a:lvl3pPr>
            <a:lvl4pPr marL="1370648" indent="0">
              <a:buNone/>
              <a:defRPr sz="1400"/>
            </a:lvl4pPr>
            <a:lvl5pPr marL="1827531" indent="0">
              <a:buNone/>
              <a:defRPr sz="1400"/>
            </a:lvl5pPr>
            <a:lvl6pPr marL="2284412" indent="0">
              <a:buNone/>
              <a:defRPr sz="1400"/>
            </a:lvl6pPr>
            <a:lvl7pPr marL="2741296" indent="0">
              <a:buNone/>
              <a:defRPr sz="1400"/>
            </a:lvl7pPr>
            <a:lvl8pPr marL="3198178" indent="0">
              <a:buNone/>
              <a:defRPr sz="1400"/>
            </a:lvl8pPr>
            <a:lvl9pPr marL="3655061" indent="0">
              <a:buNone/>
              <a:defRPr sz="1400"/>
            </a:lvl9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7" y="5589241"/>
            <a:ext cx="4478867" cy="226603"/>
          </a:xfrm>
        </p:spPr>
        <p:txBody>
          <a:bodyPr/>
          <a:lstStyle>
            <a:lvl1pPr marL="0" indent="0">
              <a:buNone/>
              <a:defRPr lang="fr-FR" sz="1400" b="1" kern="1200" baseline="0" dirty="0" smtClean="0">
                <a:solidFill>
                  <a:srgbClr val="45B29D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Name 2</a:t>
            </a:r>
            <a:endParaRPr lang="fr-FR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5464" y="5054479"/>
            <a:ext cx="4478307" cy="277453"/>
          </a:xfrm>
        </p:spPr>
        <p:txBody>
          <a:bodyPr anchor="b"/>
          <a:lstStyle>
            <a:lvl1pPr marL="0" indent="0" algn="l">
              <a:buNone/>
              <a:defRPr lang="en-US" sz="14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6883" indent="0">
              <a:buNone/>
              <a:defRPr sz="1800"/>
            </a:lvl2pPr>
            <a:lvl3pPr marL="913765" indent="0">
              <a:buNone/>
              <a:defRPr sz="1600"/>
            </a:lvl3pPr>
            <a:lvl4pPr marL="1370648" indent="0">
              <a:buNone/>
              <a:defRPr sz="1400"/>
            </a:lvl4pPr>
            <a:lvl5pPr marL="1827531" indent="0">
              <a:buNone/>
              <a:defRPr sz="1400"/>
            </a:lvl5pPr>
            <a:lvl6pPr marL="2284412" indent="0">
              <a:buNone/>
              <a:defRPr sz="1400"/>
            </a:lvl6pPr>
            <a:lvl7pPr marL="2741296" indent="0">
              <a:buNone/>
              <a:defRPr sz="1400"/>
            </a:lvl7pPr>
            <a:lvl8pPr marL="3198178" indent="0">
              <a:buNone/>
              <a:defRPr sz="1400"/>
            </a:lvl8pPr>
            <a:lvl9pPr marL="3655061" indent="0">
              <a:buNone/>
              <a:defRPr sz="1400"/>
            </a:lvl9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465565" y="4827876"/>
            <a:ext cx="4478867" cy="226603"/>
          </a:xfrm>
        </p:spPr>
        <p:txBody>
          <a:bodyPr/>
          <a:lstStyle>
            <a:lvl1pPr marL="0" indent="0">
              <a:buNone/>
              <a:defRPr lang="fr-FR" sz="1400" b="1" kern="1200" baseline="0" dirty="0" smtClean="0">
                <a:solidFill>
                  <a:srgbClr val="45B29D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Name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128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/>
          <a:srcRect b="46853"/>
          <a:stretch/>
        </p:blipFill>
        <p:spPr>
          <a:xfrm>
            <a:off x="4168" y="6422914"/>
            <a:ext cx="12193355" cy="46247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/>
          <a:srcRect r="2511" b="54195"/>
          <a:stretch/>
        </p:blipFill>
        <p:spPr>
          <a:xfrm>
            <a:off x="0" y="6422914"/>
            <a:ext cx="10344472" cy="462470"/>
          </a:xfrm>
          <a:prstGeom prst="rect">
            <a:avLst/>
          </a:prstGeom>
        </p:spPr>
      </p:pic>
      <p:pic>
        <p:nvPicPr>
          <p:cNvPr id="15" name="Picture 2" descr="http://quartetfs.net/templates/qfs-default/images/home-header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2" t="6727" r="2842"/>
          <a:stretch/>
        </p:blipFill>
        <p:spPr bwMode="auto">
          <a:xfrm>
            <a:off x="0" y="3429000"/>
            <a:ext cx="12197523" cy="306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re 24"/>
          <p:cNvSpPr>
            <a:spLocks noGrp="1"/>
          </p:cNvSpPr>
          <p:nvPr>
            <p:ph type="title" hasCustomPrompt="1"/>
          </p:nvPr>
        </p:nvSpPr>
        <p:spPr>
          <a:xfrm>
            <a:off x="465566" y="438338"/>
            <a:ext cx="11199053" cy="522639"/>
          </a:xfrm>
        </p:spPr>
        <p:txBody>
          <a:bodyPr anchor="t" anchorCtr="0"/>
          <a:lstStyle>
            <a:lvl1pPr algn="ctr">
              <a:defRPr sz="3000" b="0" baseline="0"/>
            </a:lvl1pPr>
          </a:lstStyle>
          <a:p>
            <a:r>
              <a:rPr lang="fr-FR" dirty="0" smtClean="0"/>
              <a:t>(</a:t>
            </a:r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message)</a:t>
            </a:r>
            <a:endParaRPr lang="fr-FR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465565" y="6544394"/>
            <a:ext cx="7070595" cy="242888"/>
          </a:xfrm>
        </p:spPr>
        <p:txBody>
          <a:bodyPr/>
          <a:lstStyle>
            <a:lvl1pPr marL="0" indent="0" algn="l">
              <a:buNone/>
              <a:defRPr sz="1000" spc="3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EVENEMENT/DATE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465667" y="960507"/>
            <a:ext cx="11199284" cy="792559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6883" indent="0" algn="ctr">
              <a:buNone/>
              <a:defRPr/>
            </a:lvl2pPr>
            <a:lvl3pPr marL="851896" indent="0" algn="ctr">
              <a:buNone/>
              <a:defRPr/>
            </a:lvl3pPr>
            <a:lvl4pPr marL="1194557" indent="0" algn="ctr">
              <a:buNone/>
              <a:defRPr/>
            </a:lvl4pPr>
            <a:lvl5pPr marL="1537220" indent="0" algn="ctr">
              <a:buNone/>
              <a:defRPr/>
            </a:lvl5pPr>
          </a:lstStyle>
          <a:p>
            <a:pPr lvl="0"/>
            <a:r>
              <a:rPr lang="fr-FR" dirty="0" smtClean="0"/>
              <a:t>(Question message)</a:t>
            </a:r>
            <a:endParaRPr lang="fr-F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5565" y="5815844"/>
            <a:ext cx="4478307" cy="277453"/>
          </a:xfrm>
        </p:spPr>
        <p:txBody>
          <a:bodyPr anchor="b"/>
          <a:lstStyle>
            <a:lvl1pPr marL="0" indent="0" algn="l">
              <a:buNone/>
              <a:defRPr lang="en-US" sz="14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6883" indent="0">
              <a:buNone/>
              <a:defRPr sz="1800"/>
            </a:lvl2pPr>
            <a:lvl3pPr marL="913765" indent="0">
              <a:buNone/>
              <a:defRPr sz="1600"/>
            </a:lvl3pPr>
            <a:lvl4pPr marL="1370648" indent="0">
              <a:buNone/>
              <a:defRPr sz="1400"/>
            </a:lvl4pPr>
            <a:lvl5pPr marL="1827531" indent="0">
              <a:buNone/>
              <a:defRPr sz="1400"/>
            </a:lvl5pPr>
            <a:lvl6pPr marL="2284412" indent="0">
              <a:buNone/>
              <a:defRPr sz="1400"/>
            </a:lvl6pPr>
            <a:lvl7pPr marL="2741296" indent="0">
              <a:buNone/>
              <a:defRPr sz="1400"/>
            </a:lvl7pPr>
            <a:lvl8pPr marL="3198178" indent="0">
              <a:buNone/>
              <a:defRPr sz="1400"/>
            </a:lvl8pPr>
            <a:lvl9pPr marL="3655061" indent="0">
              <a:buNone/>
              <a:defRPr sz="1400"/>
            </a:lvl9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7" y="5589241"/>
            <a:ext cx="4478867" cy="226603"/>
          </a:xfrm>
        </p:spPr>
        <p:txBody>
          <a:bodyPr/>
          <a:lstStyle>
            <a:lvl1pPr marL="0" indent="0">
              <a:buNone/>
              <a:defRPr lang="fr-FR" sz="1400" b="1" kern="1200" baseline="0" dirty="0" smtClean="0">
                <a:solidFill>
                  <a:srgbClr val="45B29D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Name 2</a:t>
            </a:r>
            <a:endParaRPr lang="fr-FR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5464" y="5054479"/>
            <a:ext cx="4478307" cy="277453"/>
          </a:xfrm>
        </p:spPr>
        <p:txBody>
          <a:bodyPr anchor="b"/>
          <a:lstStyle>
            <a:lvl1pPr marL="0" indent="0" algn="l">
              <a:buNone/>
              <a:defRPr lang="en-US" sz="14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6883" indent="0">
              <a:buNone/>
              <a:defRPr sz="1800"/>
            </a:lvl2pPr>
            <a:lvl3pPr marL="913765" indent="0">
              <a:buNone/>
              <a:defRPr sz="1600"/>
            </a:lvl3pPr>
            <a:lvl4pPr marL="1370648" indent="0">
              <a:buNone/>
              <a:defRPr sz="1400"/>
            </a:lvl4pPr>
            <a:lvl5pPr marL="1827531" indent="0">
              <a:buNone/>
              <a:defRPr sz="1400"/>
            </a:lvl5pPr>
            <a:lvl6pPr marL="2284412" indent="0">
              <a:buNone/>
              <a:defRPr sz="1400"/>
            </a:lvl6pPr>
            <a:lvl7pPr marL="2741296" indent="0">
              <a:buNone/>
              <a:defRPr sz="1400"/>
            </a:lvl7pPr>
            <a:lvl8pPr marL="3198178" indent="0">
              <a:buNone/>
              <a:defRPr sz="1400"/>
            </a:lvl8pPr>
            <a:lvl9pPr marL="3655061" indent="0">
              <a:buNone/>
              <a:defRPr sz="1400"/>
            </a:lvl9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465565" y="4827876"/>
            <a:ext cx="4478867" cy="226603"/>
          </a:xfrm>
        </p:spPr>
        <p:txBody>
          <a:bodyPr/>
          <a:lstStyle>
            <a:lvl1pPr marL="0" indent="0">
              <a:buNone/>
              <a:defRPr lang="fr-FR" sz="1400" b="1" kern="1200" baseline="0" dirty="0" smtClean="0">
                <a:solidFill>
                  <a:srgbClr val="45B29D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Name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9250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46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463" y="327385"/>
            <a:ext cx="10972781" cy="5418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072463" y="2029469"/>
            <a:ext cx="10972801" cy="408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72463" y="864288"/>
            <a:ext cx="10972801" cy="4064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600">
                <a:solidFill>
                  <a:schemeClr val="accent1"/>
                </a:solidFill>
              </a:defRPr>
            </a:lvl1pPr>
            <a:lvl2pPr marL="609387" indent="0">
              <a:buFontTx/>
              <a:buNone/>
              <a:defRPr/>
            </a:lvl2pPr>
            <a:lvl3pPr marL="1218773" indent="0">
              <a:buFontTx/>
              <a:buNone/>
              <a:defRPr/>
            </a:lvl3pPr>
            <a:lvl4pPr marL="1828160" indent="0">
              <a:buFontTx/>
              <a:buNone/>
              <a:defRPr/>
            </a:lvl4pPr>
            <a:lvl5pPr marL="2437547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618988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mo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uartetfs.net/templates/qfs-default/images/home-header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2" t="6727" r="2842"/>
          <a:stretch/>
        </p:blipFill>
        <p:spPr bwMode="auto">
          <a:xfrm>
            <a:off x="0" y="1196752"/>
            <a:ext cx="12192000" cy="306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5565" y="5815844"/>
            <a:ext cx="4478307" cy="277453"/>
          </a:xfrm>
        </p:spPr>
        <p:txBody>
          <a:bodyPr anchor="b"/>
          <a:lstStyle>
            <a:lvl1pPr marL="0" indent="0" algn="l">
              <a:buNone/>
              <a:defRPr lang="en-US" sz="14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6883" indent="0">
              <a:buNone/>
              <a:defRPr sz="1800"/>
            </a:lvl2pPr>
            <a:lvl3pPr marL="913765" indent="0">
              <a:buNone/>
              <a:defRPr sz="1600"/>
            </a:lvl3pPr>
            <a:lvl4pPr marL="1370648" indent="0">
              <a:buNone/>
              <a:defRPr sz="1400"/>
            </a:lvl4pPr>
            <a:lvl5pPr marL="1827531" indent="0">
              <a:buNone/>
              <a:defRPr sz="1400"/>
            </a:lvl5pPr>
            <a:lvl6pPr marL="2284412" indent="0">
              <a:buNone/>
              <a:defRPr sz="1400"/>
            </a:lvl6pPr>
            <a:lvl7pPr marL="2741296" indent="0">
              <a:buNone/>
              <a:defRPr sz="1400"/>
            </a:lvl7pPr>
            <a:lvl8pPr marL="3198178" indent="0">
              <a:buNone/>
              <a:defRPr sz="1400"/>
            </a:lvl8pPr>
            <a:lvl9pPr marL="3655061" indent="0">
              <a:buNone/>
              <a:defRPr sz="1400"/>
            </a:lvl9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20" name="Rectangle 3"/>
          <p:cNvSpPr>
            <a:spLocks noChangeArrowheads="1"/>
          </p:cNvSpPr>
          <p:nvPr userDrawn="1"/>
        </p:nvSpPr>
        <p:spPr bwMode="auto">
          <a:xfrm>
            <a:off x="8496267" y="6544394"/>
            <a:ext cx="3264591" cy="242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38" tIns="46768" rIns="89938" bIns="46768"/>
          <a:lstStyle/>
          <a:p>
            <a:pPr marL="339489" indent="-339489" algn="r" defTabSz="448951" fontAlgn="base">
              <a:spcBef>
                <a:spcPts val="649"/>
              </a:spcBef>
              <a:spcAft>
                <a:spcPct val="0"/>
              </a:spcAft>
              <a:buClr>
                <a:srgbClr val="D70000"/>
              </a:buClr>
              <a:buSzPct val="70000"/>
              <a:tabLst>
                <a:tab pos="339489" algn="l"/>
                <a:tab pos="1253254" algn="l"/>
                <a:tab pos="2167020" algn="l"/>
                <a:tab pos="3080785" algn="l"/>
                <a:tab pos="3994550" algn="l"/>
                <a:tab pos="4908318" algn="l"/>
                <a:tab pos="5822082" algn="l"/>
                <a:tab pos="6735847" algn="l"/>
                <a:tab pos="7649612" algn="l"/>
                <a:tab pos="8563378" algn="l"/>
                <a:tab pos="9477144" algn="l"/>
                <a:tab pos="10390908" algn="l"/>
              </a:tabLst>
            </a:pPr>
            <a:r>
              <a:rPr lang="en-GB" sz="1000" spc="526" dirty="0">
                <a:solidFill>
                  <a:srgbClr val="45B29D"/>
                </a:solidFill>
                <a:latin typeface="Arial Narrow" pitchFamily="34" charset="0"/>
              </a:rPr>
              <a:t>www.quartetfs.com</a:t>
            </a:r>
          </a:p>
        </p:txBody>
      </p:sp>
      <p:sp>
        <p:nvSpPr>
          <p:cNvPr id="25" name="Titre 24"/>
          <p:cNvSpPr>
            <a:spLocks noGrp="1"/>
          </p:cNvSpPr>
          <p:nvPr>
            <p:ph type="title" hasCustomPrompt="1"/>
          </p:nvPr>
        </p:nvSpPr>
        <p:spPr>
          <a:xfrm>
            <a:off x="465565" y="1670706"/>
            <a:ext cx="8374139" cy="1672084"/>
          </a:xfrm>
        </p:spPr>
        <p:txBody>
          <a:bodyPr anchor="t" anchorCtr="0"/>
          <a:lstStyle>
            <a:lvl1pPr>
              <a:defRPr sz="3000" b="0" baseline="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Style of </a:t>
            </a:r>
            <a:r>
              <a:rPr lang="fr-FR" dirty="0" err="1" smtClean="0"/>
              <a:t>Demo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465565" y="6544394"/>
            <a:ext cx="7070595" cy="242888"/>
          </a:xfrm>
        </p:spPr>
        <p:txBody>
          <a:bodyPr/>
          <a:lstStyle>
            <a:lvl1pPr marL="0" indent="0" algn="l">
              <a:buNone/>
              <a:defRPr sz="1000" spc="3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EVENEMENT/DATE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465667" y="5589241"/>
            <a:ext cx="4478867" cy="226603"/>
          </a:xfrm>
        </p:spPr>
        <p:txBody>
          <a:bodyPr/>
          <a:lstStyle>
            <a:lvl1pPr marL="0" indent="0">
              <a:buNone/>
              <a:defRPr lang="fr-FR" sz="1400" b="1" kern="1200" baseline="0" dirty="0" smtClean="0">
                <a:solidFill>
                  <a:srgbClr val="45B29D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Name 2</a:t>
            </a:r>
            <a:endParaRPr lang="fr-FR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5464" y="5054479"/>
            <a:ext cx="4478307" cy="277453"/>
          </a:xfrm>
        </p:spPr>
        <p:txBody>
          <a:bodyPr anchor="b"/>
          <a:lstStyle>
            <a:lvl1pPr marL="0" indent="0" algn="l">
              <a:buNone/>
              <a:defRPr lang="en-US" sz="14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6883" indent="0">
              <a:buNone/>
              <a:defRPr sz="1800"/>
            </a:lvl2pPr>
            <a:lvl3pPr marL="913765" indent="0">
              <a:buNone/>
              <a:defRPr sz="1600"/>
            </a:lvl3pPr>
            <a:lvl4pPr marL="1370648" indent="0">
              <a:buNone/>
              <a:defRPr sz="1400"/>
            </a:lvl4pPr>
            <a:lvl5pPr marL="1827531" indent="0">
              <a:buNone/>
              <a:defRPr sz="1400"/>
            </a:lvl5pPr>
            <a:lvl6pPr marL="2284412" indent="0">
              <a:buNone/>
              <a:defRPr sz="1400"/>
            </a:lvl6pPr>
            <a:lvl7pPr marL="2741296" indent="0">
              <a:buNone/>
              <a:defRPr sz="1400"/>
            </a:lvl7pPr>
            <a:lvl8pPr marL="3198178" indent="0">
              <a:buNone/>
              <a:defRPr sz="1400"/>
            </a:lvl8pPr>
            <a:lvl9pPr marL="3655061" indent="0">
              <a:buNone/>
              <a:defRPr sz="1400"/>
            </a:lvl9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465565" y="4827876"/>
            <a:ext cx="4478867" cy="226603"/>
          </a:xfrm>
        </p:spPr>
        <p:txBody>
          <a:bodyPr/>
          <a:lstStyle>
            <a:lvl1pPr marL="0" indent="0">
              <a:buNone/>
              <a:defRPr lang="fr-FR" sz="1400" b="1" kern="1200" baseline="0" dirty="0" smtClean="0">
                <a:solidFill>
                  <a:srgbClr val="45B29D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Name 1</a:t>
            </a:r>
            <a:endParaRPr lang="fr-FR" dirty="0"/>
          </a:p>
        </p:txBody>
      </p:sp>
      <p:pic>
        <p:nvPicPr>
          <p:cNvPr id="17" name="Picture 2" descr="ActivePivot Liv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2184" y="3835894"/>
            <a:ext cx="3794086" cy="2134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07317" y="3970346"/>
            <a:ext cx="2682000" cy="16992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0" y="0"/>
            <a:ext cx="12192000" cy="11867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06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76" y="6498600"/>
            <a:ext cx="1328277" cy="31674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263573" y="6498600"/>
            <a:ext cx="5664857" cy="3336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38" tIns="46768" rIns="89938" bIns="46768"/>
          <a:lstStyle/>
          <a:p>
            <a:pPr marL="339489" indent="-339489" algn="ctr" defTabSz="448951" fontAlgn="base">
              <a:spcBef>
                <a:spcPts val="649"/>
              </a:spcBef>
              <a:spcAft>
                <a:spcPct val="0"/>
              </a:spcAft>
              <a:buClr>
                <a:srgbClr val="D70000"/>
              </a:buClr>
              <a:buSzPct val="70000"/>
              <a:tabLst>
                <a:tab pos="339489" algn="l"/>
                <a:tab pos="1253254" algn="l"/>
                <a:tab pos="2167020" algn="l"/>
                <a:tab pos="3080785" algn="l"/>
                <a:tab pos="3994550" algn="l"/>
                <a:tab pos="4908318" algn="l"/>
                <a:tab pos="5822082" algn="l"/>
                <a:tab pos="6735847" algn="l"/>
                <a:tab pos="7649612" algn="l"/>
                <a:tab pos="8563378" algn="l"/>
                <a:tab pos="9477144" algn="l"/>
                <a:tab pos="10390908" algn="l"/>
              </a:tabLst>
            </a:pPr>
            <a:r>
              <a:rPr lang="en-GB" sz="1100" spc="526" dirty="0">
                <a:solidFill>
                  <a:srgbClr val="45B29D"/>
                </a:solidFill>
                <a:latin typeface="Arial Narrow" pitchFamily="34" charset="0"/>
              </a:rPr>
              <a:t>www.quartetfs.com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43" y="1339061"/>
            <a:ext cx="11055365" cy="4570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>
            <a:hlinkClick r:id="rId4"/>
          </p:cNvPr>
          <p:cNvSpPr/>
          <p:nvPr userDrawn="1"/>
        </p:nvSpPr>
        <p:spPr bwMode="auto">
          <a:xfrm>
            <a:off x="10608504" y="6597352"/>
            <a:ext cx="1344149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8" tIns="45688" rIns="91378" bIns="45688" numCol="1" rtlCol="0" anchor="t" anchorCtr="0" compatLnSpc="1">
            <a:prstTxWarp prst="textNoShape">
              <a:avLst/>
            </a:prstTxWarp>
          </a:bodyPr>
          <a:lstStyle/>
          <a:p>
            <a:pPr defTabSz="44895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 sz="2400">
              <a:solidFill>
                <a:srgbClr val="FFFFFF"/>
              </a:solidFill>
              <a:cs typeface="Arial Unicode MS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431371" y="6525345"/>
            <a:ext cx="1056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08B9532-D90B-46EC-B8BC-2B9945916AD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pPr/>
              <a:t>‹#›</a:t>
            </a:fld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3243" y="76200"/>
            <a:ext cx="11055365" cy="832519"/>
          </a:xfrm>
        </p:spPr>
        <p:txBody>
          <a:bodyPr/>
          <a:lstStyle>
            <a:lvl1pPr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45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76" y="6498600"/>
            <a:ext cx="1328277" cy="31674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263573" y="6498600"/>
            <a:ext cx="5664857" cy="3336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38" tIns="46768" rIns="89938" bIns="46768"/>
          <a:lstStyle/>
          <a:p>
            <a:pPr marL="339489" indent="-339489" algn="ctr" defTabSz="448951" fontAlgn="base">
              <a:spcBef>
                <a:spcPts val="649"/>
              </a:spcBef>
              <a:spcAft>
                <a:spcPct val="0"/>
              </a:spcAft>
              <a:buClr>
                <a:srgbClr val="D70000"/>
              </a:buClr>
              <a:buSzPct val="70000"/>
              <a:tabLst>
                <a:tab pos="339489" algn="l"/>
                <a:tab pos="1253254" algn="l"/>
                <a:tab pos="2167020" algn="l"/>
                <a:tab pos="3080785" algn="l"/>
                <a:tab pos="3994550" algn="l"/>
                <a:tab pos="4908318" algn="l"/>
                <a:tab pos="5822082" algn="l"/>
                <a:tab pos="6735847" algn="l"/>
                <a:tab pos="7649612" algn="l"/>
                <a:tab pos="8563378" algn="l"/>
                <a:tab pos="9477144" algn="l"/>
                <a:tab pos="10390908" algn="l"/>
              </a:tabLst>
            </a:pPr>
            <a:r>
              <a:rPr lang="en-GB" sz="1100" spc="526" dirty="0">
                <a:solidFill>
                  <a:srgbClr val="45B29D"/>
                </a:solidFill>
                <a:latin typeface="Arial Narrow" pitchFamily="34" charset="0"/>
              </a:rPr>
              <a:t>www.quartetfs.com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43" y="1339061"/>
            <a:ext cx="11055365" cy="4570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>
            <a:hlinkClick r:id="rId4"/>
          </p:cNvPr>
          <p:cNvSpPr/>
          <p:nvPr userDrawn="1"/>
        </p:nvSpPr>
        <p:spPr bwMode="auto">
          <a:xfrm>
            <a:off x="10608504" y="6597352"/>
            <a:ext cx="1344149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8" tIns="45688" rIns="91378" bIns="45688" numCol="1" rtlCol="0" anchor="t" anchorCtr="0" compatLnSpc="1">
            <a:prstTxWarp prst="textNoShape">
              <a:avLst/>
            </a:prstTxWarp>
          </a:bodyPr>
          <a:lstStyle/>
          <a:p>
            <a:pPr defTabSz="44895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 sz="2400">
              <a:solidFill>
                <a:srgbClr val="FFFFFF"/>
              </a:solidFill>
              <a:cs typeface="Arial Unicode MS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431371" y="6525345"/>
            <a:ext cx="1056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08B9532-D90B-46EC-B8BC-2B9945916AD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pPr/>
              <a:t>‹#›</a:t>
            </a:fld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3243" y="76200"/>
            <a:ext cx="11055365" cy="832519"/>
          </a:xfrm>
        </p:spPr>
        <p:txBody>
          <a:bodyPr/>
          <a:lstStyle>
            <a:lvl1pPr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77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FDFDF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76" y="6498600"/>
            <a:ext cx="1328277" cy="31674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263573" y="6498600"/>
            <a:ext cx="5664857" cy="3336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38" tIns="46768" rIns="89938" bIns="46768"/>
          <a:lstStyle/>
          <a:p>
            <a:pPr marL="339489" indent="-339489" algn="ctr" defTabSz="448951" fontAlgn="base">
              <a:spcBef>
                <a:spcPts val="649"/>
              </a:spcBef>
              <a:spcAft>
                <a:spcPct val="0"/>
              </a:spcAft>
              <a:buClr>
                <a:srgbClr val="D70000"/>
              </a:buClr>
              <a:buSzPct val="70000"/>
              <a:tabLst>
                <a:tab pos="339489" algn="l"/>
                <a:tab pos="1253254" algn="l"/>
                <a:tab pos="2167020" algn="l"/>
                <a:tab pos="3080785" algn="l"/>
                <a:tab pos="3994550" algn="l"/>
                <a:tab pos="4908318" algn="l"/>
                <a:tab pos="5822082" algn="l"/>
                <a:tab pos="6735847" algn="l"/>
                <a:tab pos="7649612" algn="l"/>
                <a:tab pos="8563378" algn="l"/>
                <a:tab pos="9477144" algn="l"/>
                <a:tab pos="10390908" algn="l"/>
              </a:tabLst>
            </a:pPr>
            <a:r>
              <a:rPr lang="en-GB" sz="1100" spc="526" dirty="0">
                <a:solidFill>
                  <a:srgbClr val="45B29D"/>
                </a:solidFill>
                <a:latin typeface="Arial Narrow" pitchFamily="34" charset="0"/>
              </a:rPr>
              <a:t>www.quartetfs.com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43" y="1339061"/>
            <a:ext cx="11055365" cy="4570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>
            <a:hlinkClick r:id="rId4"/>
          </p:cNvPr>
          <p:cNvSpPr/>
          <p:nvPr userDrawn="1"/>
        </p:nvSpPr>
        <p:spPr bwMode="auto">
          <a:xfrm>
            <a:off x="10608504" y="6597352"/>
            <a:ext cx="1344149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8" tIns="45688" rIns="91378" bIns="45688" numCol="1" rtlCol="0" anchor="t" anchorCtr="0" compatLnSpc="1">
            <a:prstTxWarp prst="textNoShape">
              <a:avLst/>
            </a:prstTxWarp>
          </a:bodyPr>
          <a:lstStyle/>
          <a:p>
            <a:pPr defTabSz="44895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 sz="2400">
              <a:solidFill>
                <a:srgbClr val="FFFFFF"/>
              </a:solidFill>
              <a:cs typeface="Arial Unicode MS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431371" y="6525345"/>
            <a:ext cx="1056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08B9532-D90B-46EC-B8BC-2B9945916AD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pPr/>
              <a:t>‹#›</a:t>
            </a:fld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3243" y="76200"/>
            <a:ext cx="11055365" cy="832519"/>
          </a:xfrm>
        </p:spPr>
        <p:txBody>
          <a:bodyPr/>
          <a:lstStyle>
            <a:lvl1pPr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11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+ Subtitle +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 bwMode="auto">
          <a:xfrm>
            <a:off x="1048256" y="1007471"/>
            <a:ext cx="11143744" cy="5420283"/>
          </a:xfrm>
          <a:custGeom>
            <a:avLst/>
            <a:gdLst>
              <a:gd name="connsiteX0" fmla="*/ 0 w 11195112"/>
              <a:gd name="connsiteY0" fmla="*/ 0 h 5442835"/>
              <a:gd name="connsiteX1" fmla="*/ 11195112 w 11195112"/>
              <a:gd name="connsiteY1" fmla="*/ 0 h 5442835"/>
              <a:gd name="connsiteX2" fmla="*/ 11195112 w 11195112"/>
              <a:gd name="connsiteY2" fmla="*/ 5442835 h 5442835"/>
              <a:gd name="connsiteX3" fmla="*/ 541904 w 11195112"/>
              <a:gd name="connsiteY3" fmla="*/ 5442835 h 5442835"/>
              <a:gd name="connsiteX4" fmla="*/ 0 w 11195112"/>
              <a:gd name="connsiteY4" fmla="*/ 4900931 h 544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5112" h="5442835">
                <a:moveTo>
                  <a:pt x="0" y="0"/>
                </a:moveTo>
                <a:lnTo>
                  <a:pt x="11195112" y="0"/>
                </a:lnTo>
                <a:lnTo>
                  <a:pt x="11195112" y="5442835"/>
                </a:lnTo>
                <a:lnTo>
                  <a:pt x="541904" y="5442835"/>
                </a:lnTo>
                <a:lnTo>
                  <a:pt x="0" y="490093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76" y="6498600"/>
            <a:ext cx="1328277" cy="31674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263573" y="6498600"/>
            <a:ext cx="5664857" cy="3336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38" tIns="46768" rIns="89938" bIns="46768"/>
          <a:lstStyle/>
          <a:p>
            <a:pPr marL="339489" indent="-339489" algn="ctr" defTabSz="448951" fontAlgn="base">
              <a:spcBef>
                <a:spcPts val="649"/>
              </a:spcBef>
              <a:spcAft>
                <a:spcPct val="0"/>
              </a:spcAft>
              <a:buClr>
                <a:srgbClr val="D70000"/>
              </a:buClr>
              <a:buSzPct val="70000"/>
              <a:tabLst>
                <a:tab pos="339489" algn="l"/>
                <a:tab pos="1253254" algn="l"/>
                <a:tab pos="2167020" algn="l"/>
                <a:tab pos="3080785" algn="l"/>
                <a:tab pos="3994550" algn="l"/>
                <a:tab pos="4908318" algn="l"/>
                <a:tab pos="5822082" algn="l"/>
                <a:tab pos="6735847" algn="l"/>
                <a:tab pos="7649612" algn="l"/>
                <a:tab pos="8563378" algn="l"/>
                <a:tab pos="9477144" algn="l"/>
                <a:tab pos="10390908" algn="l"/>
              </a:tabLst>
            </a:pPr>
            <a:r>
              <a:rPr lang="en-GB" sz="1100" spc="526" dirty="0">
                <a:solidFill>
                  <a:srgbClr val="45B29D"/>
                </a:solidFill>
                <a:latin typeface="Arial Narrow" pitchFamily="34" charset="0"/>
              </a:rPr>
              <a:t>www.quartetfs.com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603" y="1580674"/>
            <a:ext cx="10109006" cy="445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>
            <a:hlinkClick r:id="rId4"/>
          </p:cNvPr>
          <p:cNvSpPr/>
          <p:nvPr userDrawn="1"/>
        </p:nvSpPr>
        <p:spPr bwMode="auto">
          <a:xfrm>
            <a:off x="10608504" y="6597352"/>
            <a:ext cx="1344149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8" tIns="45688" rIns="91378" bIns="45688" numCol="1" rtlCol="0" anchor="t" anchorCtr="0" compatLnSpc="1">
            <a:prstTxWarp prst="textNoShape">
              <a:avLst/>
            </a:prstTxWarp>
          </a:bodyPr>
          <a:lstStyle/>
          <a:p>
            <a:pPr defTabSz="44895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 sz="2400">
              <a:solidFill>
                <a:srgbClr val="FFFFFF"/>
              </a:solidFill>
              <a:cs typeface="Arial Unicode MS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431371" y="6525345"/>
            <a:ext cx="1056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08B9532-D90B-46EC-B8BC-2B9945916AD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pPr/>
              <a:t>‹#›</a:t>
            </a:fld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3243" y="76200"/>
            <a:ext cx="11055365" cy="832519"/>
          </a:xfrm>
        </p:spPr>
        <p:txBody>
          <a:bodyPr/>
          <a:lstStyle>
            <a:lvl1pPr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3453" y="856962"/>
            <a:ext cx="5220481" cy="3741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marL="269875" defTabSz="714375"/>
            <a:endParaRPr lang="en-US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riangle rectangle 70"/>
          <p:cNvSpPr/>
          <p:nvPr/>
        </p:nvSpPr>
        <p:spPr bwMode="auto">
          <a:xfrm rot="10800000">
            <a:off x="833453" y="1231065"/>
            <a:ext cx="214806" cy="162167"/>
          </a:xfrm>
          <a:prstGeom prst="rt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7750" y="856961"/>
            <a:ext cx="5006975" cy="364885"/>
          </a:xfrm>
        </p:spPr>
        <p:txBody>
          <a:bodyPr lIns="180000"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Edit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05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- 3 item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424864" y="1007471"/>
            <a:ext cx="3241203" cy="5420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76" y="6498600"/>
            <a:ext cx="1328277" cy="31674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263573" y="6498600"/>
            <a:ext cx="5664857" cy="3336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38" tIns="46768" rIns="89938" bIns="46768"/>
          <a:lstStyle/>
          <a:p>
            <a:pPr marL="339489" indent="-339489" algn="ctr" defTabSz="448951" fontAlgn="base">
              <a:spcBef>
                <a:spcPts val="649"/>
              </a:spcBef>
              <a:spcAft>
                <a:spcPct val="0"/>
              </a:spcAft>
              <a:buClr>
                <a:srgbClr val="D70000"/>
              </a:buClr>
              <a:buSzPct val="70000"/>
              <a:tabLst>
                <a:tab pos="339489" algn="l"/>
                <a:tab pos="1253254" algn="l"/>
                <a:tab pos="2167020" algn="l"/>
                <a:tab pos="3080785" algn="l"/>
                <a:tab pos="3994550" algn="l"/>
                <a:tab pos="4908318" algn="l"/>
                <a:tab pos="5822082" algn="l"/>
                <a:tab pos="6735847" algn="l"/>
                <a:tab pos="7649612" algn="l"/>
                <a:tab pos="8563378" algn="l"/>
                <a:tab pos="9477144" algn="l"/>
                <a:tab pos="10390908" algn="l"/>
              </a:tabLst>
            </a:pPr>
            <a:r>
              <a:rPr lang="en-GB" sz="1100" spc="526" dirty="0">
                <a:solidFill>
                  <a:srgbClr val="45B29D"/>
                </a:solidFill>
                <a:latin typeface="Arial Narrow" pitchFamily="34" charset="0"/>
              </a:rPr>
              <a:t>www.quartetfs.com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1533"/>
            <a:ext cx="2789925" cy="4885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>
            <a:hlinkClick r:id="rId4"/>
          </p:cNvPr>
          <p:cNvSpPr/>
          <p:nvPr userDrawn="1"/>
        </p:nvSpPr>
        <p:spPr bwMode="auto">
          <a:xfrm>
            <a:off x="10608504" y="6597352"/>
            <a:ext cx="1344149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8" tIns="45688" rIns="91378" bIns="45688" numCol="1" rtlCol="0" anchor="t" anchorCtr="0" compatLnSpc="1">
            <a:prstTxWarp prst="textNoShape">
              <a:avLst/>
            </a:prstTxWarp>
          </a:bodyPr>
          <a:lstStyle/>
          <a:p>
            <a:pPr defTabSz="44895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 sz="2400">
              <a:solidFill>
                <a:srgbClr val="FFFFFF"/>
              </a:solidFill>
              <a:cs typeface="Arial Unicode MS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431371" y="6525345"/>
            <a:ext cx="1056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08B9532-D90B-46EC-B8BC-2B9945916AD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pPr/>
              <a:t>‹#›</a:t>
            </a:fld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3243" y="76200"/>
            <a:ext cx="11055365" cy="832519"/>
          </a:xfrm>
        </p:spPr>
        <p:txBody>
          <a:bodyPr/>
          <a:lstStyle>
            <a:lvl1pPr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463463" y="1007471"/>
            <a:ext cx="3241203" cy="5420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724399" y="1261533"/>
            <a:ext cx="2789925" cy="4885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8493597" y="1007471"/>
            <a:ext cx="3241203" cy="5420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3"/>
          </p:nvPr>
        </p:nvSpPr>
        <p:spPr>
          <a:xfrm>
            <a:off x="8754533" y="1261533"/>
            <a:ext cx="2789925" cy="4885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31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- 3 items with tit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424864" y="1007471"/>
            <a:ext cx="3698403" cy="5420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76" y="6498600"/>
            <a:ext cx="1328277" cy="31674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263573" y="6498600"/>
            <a:ext cx="5664857" cy="3336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38" tIns="46768" rIns="89938" bIns="46768"/>
          <a:lstStyle/>
          <a:p>
            <a:pPr marL="339489" indent="-339489" algn="ctr" defTabSz="448951" fontAlgn="base">
              <a:spcBef>
                <a:spcPts val="649"/>
              </a:spcBef>
              <a:spcAft>
                <a:spcPct val="0"/>
              </a:spcAft>
              <a:buClr>
                <a:srgbClr val="D70000"/>
              </a:buClr>
              <a:buSzPct val="70000"/>
              <a:tabLst>
                <a:tab pos="339489" algn="l"/>
                <a:tab pos="1253254" algn="l"/>
                <a:tab pos="2167020" algn="l"/>
                <a:tab pos="3080785" algn="l"/>
                <a:tab pos="3994550" algn="l"/>
                <a:tab pos="4908318" algn="l"/>
                <a:tab pos="5822082" algn="l"/>
                <a:tab pos="6735847" algn="l"/>
                <a:tab pos="7649612" algn="l"/>
                <a:tab pos="8563378" algn="l"/>
                <a:tab pos="9477144" algn="l"/>
                <a:tab pos="10390908" algn="l"/>
              </a:tabLst>
            </a:pPr>
            <a:r>
              <a:rPr lang="en-GB" sz="1100" spc="526" dirty="0">
                <a:solidFill>
                  <a:srgbClr val="45B29D"/>
                </a:solidFill>
                <a:latin typeface="Arial Narrow" pitchFamily="34" charset="0"/>
              </a:rPr>
              <a:t>www.quartetfs.com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0674"/>
            <a:ext cx="3183468" cy="445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>
            <a:hlinkClick r:id="rId4"/>
          </p:cNvPr>
          <p:cNvSpPr/>
          <p:nvPr userDrawn="1"/>
        </p:nvSpPr>
        <p:spPr bwMode="auto">
          <a:xfrm>
            <a:off x="10608504" y="6597352"/>
            <a:ext cx="1344149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8" tIns="45688" rIns="91378" bIns="45688" numCol="1" rtlCol="0" anchor="t" anchorCtr="0" compatLnSpc="1">
            <a:prstTxWarp prst="textNoShape">
              <a:avLst/>
            </a:prstTxWarp>
          </a:bodyPr>
          <a:lstStyle/>
          <a:p>
            <a:pPr defTabSz="44895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 sz="2400">
              <a:solidFill>
                <a:srgbClr val="FFFFFF"/>
              </a:solidFill>
              <a:cs typeface="Arial Unicode MS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431371" y="6525345"/>
            <a:ext cx="1056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08B9532-D90B-46EC-B8BC-2B9945916AD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pPr/>
              <a:t>‹#›</a:t>
            </a:fld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3243" y="76200"/>
            <a:ext cx="11055365" cy="832519"/>
          </a:xfrm>
        </p:spPr>
        <p:txBody>
          <a:bodyPr/>
          <a:lstStyle>
            <a:lvl1pPr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0061" y="856962"/>
            <a:ext cx="3350855" cy="3741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marL="269875" defTabSz="714375"/>
            <a:endParaRPr lang="en-US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riangle rectangle 70"/>
          <p:cNvSpPr/>
          <p:nvPr/>
        </p:nvSpPr>
        <p:spPr bwMode="auto">
          <a:xfrm rot="10800000">
            <a:off x="210061" y="1231065"/>
            <a:ext cx="214806" cy="162167"/>
          </a:xfrm>
          <a:prstGeom prst="rt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24359" y="856961"/>
            <a:ext cx="3136558" cy="364885"/>
          </a:xfrm>
        </p:spPr>
        <p:txBody>
          <a:bodyPr lIns="180000"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Edit Subtitle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463463" y="1007471"/>
            <a:ext cx="3698403" cy="5420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724399" y="1580674"/>
            <a:ext cx="3183468" cy="445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248660" y="856962"/>
            <a:ext cx="3350855" cy="3741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marL="269875" defTabSz="714375"/>
            <a:endParaRPr lang="en-US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Triangle rectangle 70"/>
          <p:cNvSpPr/>
          <p:nvPr userDrawn="1"/>
        </p:nvSpPr>
        <p:spPr bwMode="auto">
          <a:xfrm rot="10800000">
            <a:off x="4248660" y="1231065"/>
            <a:ext cx="214806" cy="162167"/>
          </a:xfrm>
          <a:prstGeom prst="rt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462958" y="856961"/>
            <a:ext cx="3136558" cy="364885"/>
          </a:xfrm>
        </p:spPr>
        <p:txBody>
          <a:bodyPr lIns="180000"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Edit Subtitle</a:t>
            </a:r>
            <a:endParaRPr lang="fr-FR" dirty="0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8493597" y="1007471"/>
            <a:ext cx="3698403" cy="5420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3"/>
          </p:nvPr>
        </p:nvSpPr>
        <p:spPr>
          <a:xfrm>
            <a:off x="8754533" y="1580674"/>
            <a:ext cx="3183468" cy="445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278794" y="856962"/>
            <a:ext cx="3350855" cy="3741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marL="269875" defTabSz="714375"/>
            <a:endParaRPr lang="en-US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Triangle rectangle 70"/>
          <p:cNvSpPr/>
          <p:nvPr userDrawn="1"/>
        </p:nvSpPr>
        <p:spPr bwMode="auto">
          <a:xfrm rot="10800000">
            <a:off x="8278794" y="1231065"/>
            <a:ext cx="214806" cy="162167"/>
          </a:xfrm>
          <a:prstGeom prst="rt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493092" y="856961"/>
            <a:ext cx="3136558" cy="364885"/>
          </a:xfrm>
        </p:spPr>
        <p:txBody>
          <a:bodyPr lIns="180000"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Edit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4516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- 2 items with tit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424864" y="1007471"/>
            <a:ext cx="5315536" cy="5420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76" y="6498600"/>
            <a:ext cx="1328277" cy="31674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263573" y="6498600"/>
            <a:ext cx="5664857" cy="3336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38" tIns="46768" rIns="89938" bIns="46768"/>
          <a:lstStyle/>
          <a:p>
            <a:pPr marL="339489" indent="-339489" algn="ctr" defTabSz="448951" fontAlgn="base">
              <a:spcBef>
                <a:spcPts val="649"/>
              </a:spcBef>
              <a:spcAft>
                <a:spcPct val="0"/>
              </a:spcAft>
              <a:buClr>
                <a:srgbClr val="D70000"/>
              </a:buClr>
              <a:buSzPct val="70000"/>
              <a:tabLst>
                <a:tab pos="339489" algn="l"/>
                <a:tab pos="1253254" algn="l"/>
                <a:tab pos="2167020" algn="l"/>
                <a:tab pos="3080785" algn="l"/>
                <a:tab pos="3994550" algn="l"/>
                <a:tab pos="4908318" algn="l"/>
                <a:tab pos="5822082" algn="l"/>
                <a:tab pos="6735847" algn="l"/>
                <a:tab pos="7649612" algn="l"/>
                <a:tab pos="8563378" algn="l"/>
                <a:tab pos="9477144" algn="l"/>
                <a:tab pos="10390908" algn="l"/>
              </a:tabLst>
            </a:pPr>
            <a:r>
              <a:rPr lang="en-GB" sz="1100" spc="526" dirty="0">
                <a:solidFill>
                  <a:srgbClr val="45B29D"/>
                </a:solidFill>
                <a:latin typeface="Arial Narrow" pitchFamily="34" charset="0"/>
              </a:rPr>
              <a:t>www.quartetfs.com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80674"/>
            <a:ext cx="4575445" cy="445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>
            <a:hlinkClick r:id="rId4"/>
          </p:cNvPr>
          <p:cNvSpPr/>
          <p:nvPr userDrawn="1"/>
        </p:nvSpPr>
        <p:spPr bwMode="auto">
          <a:xfrm>
            <a:off x="10608504" y="6597352"/>
            <a:ext cx="1344149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8" tIns="45688" rIns="91378" bIns="45688" numCol="1" rtlCol="0" anchor="t" anchorCtr="0" compatLnSpc="1">
            <a:prstTxWarp prst="textNoShape">
              <a:avLst/>
            </a:prstTxWarp>
          </a:bodyPr>
          <a:lstStyle/>
          <a:p>
            <a:pPr defTabSz="44895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 sz="2400">
              <a:solidFill>
                <a:srgbClr val="FFFFFF"/>
              </a:solidFill>
              <a:cs typeface="Arial Unicode MS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431371" y="6525345"/>
            <a:ext cx="1056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08B9532-D90B-46EC-B8BC-2B9945916AD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pPr/>
              <a:t>‹#›</a:t>
            </a:fld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3243" y="76200"/>
            <a:ext cx="11055365" cy="832519"/>
          </a:xfrm>
        </p:spPr>
        <p:txBody>
          <a:bodyPr/>
          <a:lstStyle>
            <a:lvl1pPr>
              <a:defRPr sz="2800" b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0061" y="856962"/>
            <a:ext cx="3350855" cy="3741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marL="269875" defTabSz="714375"/>
            <a:endParaRPr lang="en-US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riangle rectangle 70"/>
          <p:cNvSpPr/>
          <p:nvPr/>
        </p:nvSpPr>
        <p:spPr bwMode="auto">
          <a:xfrm rot="10800000">
            <a:off x="210061" y="1231065"/>
            <a:ext cx="214806" cy="162167"/>
          </a:xfrm>
          <a:prstGeom prst="rt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24359" y="856961"/>
            <a:ext cx="3136558" cy="364885"/>
          </a:xfrm>
        </p:spPr>
        <p:txBody>
          <a:bodyPr lIns="180000"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Edit Subtitle</a:t>
            </a:r>
            <a:endParaRPr lang="fr-FR" dirty="0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6170006" y="1007471"/>
            <a:ext cx="6021994" cy="5420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3"/>
          </p:nvPr>
        </p:nvSpPr>
        <p:spPr>
          <a:xfrm>
            <a:off x="6430941" y="1580674"/>
            <a:ext cx="5183541" cy="445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5955203" y="856962"/>
            <a:ext cx="3350855" cy="3741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marL="269875" defTabSz="714375"/>
            <a:endParaRPr lang="en-US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Triangle rectangle 70"/>
          <p:cNvSpPr/>
          <p:nvPr userDrawn="1"/>
        </p:nvSpPr>
        <p:spPr bwMode="auto">
          <a:xfrm rot="10800000">
            <a:off x="5955203" y="1231065"/>
            <a:ext cx="214806" cy="162167"/>
          </a:xfrm>
          <a:prstGeom prst="rt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01" y="856961"/>
            <a:ext cx="3136558" cy="364885"/>
          </a:xfrm>
        </p:spPr>
        <p:txBody>
          <a:bodyPr lIns="180000"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Edit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7915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://www.quartetfs.com/" TargetMode="Externa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0"/>
          <a:stretch/>
        </p:blipFill>
        <p:spPr>
          <a:xfrm rot="10800000">
            <a:off x="0" y="0"/>
            <a:ext cx="106108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0"/>
          <a:srcRect b="46853"/>
          <a:stretch/>
        </p:blipFill>
        <p:spPr>
          <a:xfrm>
            <a:off x="4168" y="6422914"/>
            <a:ext cx="12193355" cy="46247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0"/>
          <a:stretch/>
        </p:blipFill>
        <p:spPr>
          <a:xfrm rot="10800000">
            <a:off x="1573377" y="0"/>
            <a:ext cx="106108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0"/>
          <a:srcRect r="2511" b="54195"/>
          <a:stretch/>
        </p:blipFill>
        <p:spPr>
          <a:xfrm>
            <a:off x="0" y="6422914"/>
            <a:ext cx="10344472" cy="46247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76" y="6498600"/>
            <a:ext cx="1328277" cy="316743"/>
          </a:xfrm>
          <a:prstGeom prst="rect">
            <a:avLst/>
          </a:prstGeom>
        </p:spPr>
      </p:pic>
      <p:sp>
        <p:nvSpPr>
          <p:cNvPr id="3" name="Rectangle 2">
            <a:hlinkClick r:id="rId22"/>
          </p:cNvPr>
          <p:cNvSpPr/>
          <p:nvPr userDrawn="1"/>
        </p:nvSpPr>
        <p:spPr bwMode="auto">
          <a:xfrm>
            <a:off x="10608504" y="6597352"/>
            <a:ext cx="1344149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8" tIns="45688" rIns="91378" bIns="45688" numCol="1" rtlCol="0" anchor="t" anchorCtr="0" compatLnSpc="1">
            <a:prstTxWarp prst="textNoShape">
              <a:avLst/>
            </a:prstTxWarp>
          </a:bodyPr>
          <a:lstStyle/>
          <a:p>
            <a:pPr defTabSz="44895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 sz="2400">
              <a:solidFill>
                <a:srgbClr val="FFFFFF"/>
              </a:solidFill>
              <a:cs typeface="Arial Unicode MS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3243" y="76201"/>
            <a:ext cx="8374139" cy="7403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38" tIns="46768" rIns="89938" bIns="467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3243" y="1340769"/>
            <a:ext cx="11055365" cy="47536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38" tIns="46768" rIns="89938" bIns="4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41654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8" r:id="rId5"/>
    <p:sldLayoutId id="2147484102" r:id="rId6"/>
    <p:sldLayoutId id="2147484103" r:id="rId7"/>
    <p:sldLayoutId id="2147484104" r:id="rId8"/>
    <p:sldLayoutId id="2147484105" r:id="rId9"/>
    <p:sldLayoutId id="2147484107" r:id="rId10"/>
    <p:sldLayoutId id="2147484106" r:id="rId11"/>
    <p:sldLayoutId id="2147483661" r:id="rId12"/>
    <p:sldLayoutId id="2147484110" r:id="rId13"/>
    <p:sldLayoutId id="2147483664" r:id="rId14"/>
    <p:sldLayoutId id="2147483662" r:id="rId15"/>
    <p:sldLayoutId id="2147483663" r:id="rId16"/>
    <p:sldLayoutId id="2147484109" r:id="rId17"/>
    <p:sldLayoutId id="2147483687" r:id="rId18"/>
  </p:sldLayoutIdLst>
  <p:transition spd="med"/>
  <p:timing>
    <p:tnLst>
      <p:par>
        <p:cTn id="1" dur="indefinite" restart="never" nodeType="tmRoot"/>
      </p:par>
    </p:tnLst>
  </p:timing>
  <p:txStyles>
    <p:titleStyle>
      <a:lvl1pPr algn="l" defTabSz="448951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D70000"/>
        </a:buClr>
        <a:buSzPct val="100000"/>
        <a:buFont typeface="Arial" pitchFamily="34" charset="0"/>
        <a:defRPr sz="2100" b="1">
          <a:solidFill>
            <a:schemeClr val="accent1"/>
          </a:solidFill>
          <a:latin typeface="Calibri" pitchFamily="34" charset="0"/>
          <a:ea typeface="+mj-ea"/>
          <a:cs typeface="+mj-cs"/>
        </a:defRPr>
      </a:lvl1pPr>
      <a:lvl2pPr algn="l" defTabSz="448951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D70000"/>
        </a:buClr>
        <a:buSzPct val="100000"/>
        <a:buFont typeface="Arial" pitchFamily="34" charset="0"/>
        <a:defRPr sz="2800" b="1">
          <a:solidFill>
            <a:srgbClr val="D70000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48951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D70000"/>
        </a:buClr>
        <a:buSzPct val="100000"/>
        <a:buFont typeface="Arial" pitchFamily="34" charset="0"/>
        <a:defRPr sz="2800" b="1">
          <a:solidFill>
            <a:srgbClr val="D70000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48951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D70000"/>
        </a:buClr>
        <a:buSzPct val="100000"/>
        <a:buFont typeface="Arial" pitchFamily="34" charset="0"/>
        <a:defRPr sz="2800" b="1">
          <a:solidFill>
            <a:srgbClr val="D70000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48951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D70000"/>
        </a:buClr>
        <a:buSzPct val="100000"/>
        <a:buFont typeface="Arial" pitchFamily="34" charset="0"/>
        <a:defRPr sz="2800" b="1">
          <a:solidFill>
            <a:srgbClr val="D70000"/>
          </a:solidFill>
          <a:latin typeface="Arial" charset="0"/>
          <a:ea typeface="ＭＳ Ｐゴシック" charset="0"/>
          <a:cs typeface="ＭＳ Ｐゴシック" charset="0"/>
        </a:defRPr>
      </a:lvl5pPr>
      <a:lvl6pPr marL="456883" algn="l" defTabSz="448951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D70000"/>
        </a:buClr>
        <a:buSzPct val="100000"/>
        <a:buFont typeface="Arial" charset="0"/>
        <a:defRPr sz="2800" b="1">
          <a:solidFill>
            <a:srgbClr val="D70000"/>
          </a:solidFill>
          <a:latin typeface="Arial" charset="0"/>
          <a:ea typeface="ＭＳ Ｐゴシック" charset="0"/>
          <a:cs typeface="ＭＳ Ｐゴシック" charset="0"/>
        </a:defRPr>
      </a:lvl6pPr>
      <a:lvl7pPr marL="913765" algn="l" defTabSz="448951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D70000"/>
        </a:buClr>
        <a:buSzPct val="100000"/>
        <a:buFont typeface="Arial" charset="0"/>
        <a:defRPr sz="2800" b="1">
          <a:solidFill>
            <a:srgbClr val="D70000"/>
          </a:solidFill>
          <a:latin typeface="Arial" charset="0"/>
          <a:ea typeface="ＭＳ Ｐゴシック" charset="0"/>
          <a:cs typeface="ＭＳ Ｐゴシック" charset="0"/>
        </a:defRPr>
      </a:lvl7pPr>
      <a:lvl8pPr marL="1370648" algn="l" defTabSz="448951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D70000"/>
        </a:buClr>
        <a:buSzPct val="100000"/>
        <a:buFont typeface="Arial" charset="0"/>
        <a:defRPr sz="2800" b="1">
          <a:solidFill>
            <a:srgbClr val="D70000"/>
          </a:solidFill>
          <a:latin typeface="Arial" charset="0"/>
          <a:ea typeface="ＭＳ Ｐゴシック" charset="0"/>
          <a:cs typeface="ＭＳ Ｐゴシック" charset="0"/>
        </a:defRPr>
      </a:lvl8pPr>
      <a:lvl9pPr marL="1827531" algn="l" defTabSz="448951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D70000"/>
        </a:buClr>
        <a:buSzPct val="100000"/>
        <a:buFont typeface="Arial" charset="0"/>
        <a:defRPr sz="2800" b="1">
          <a:solidFill>
            <a:srgbClr val="D7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37903" indent="-337903" algn="l" defTabSz="448951" rtl="0" eaLnBrk="0" fontAlgn="base" hangingPunct="0">
        <a:lnSpc>
          <a:spcPct val="81000"/>
        </a:lnSpc>
        <a:spcBef>
          <a:spcPts val="649"/>
        </a:spcBef>
        <a:spcAft>
          <a:spcPct val="0"/>
        </a:spcAft>
        <a:buClr>
          <a:srgbClr val="D70000"/>
        </a:buClr>
        <a:buSzPct val="70000"/>
        <a:buFont typeface="Wingdings" pitchFamily="2" charset="2"/>
        <a:buChar char=""/>
        <a:defRPr sz="26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37675" indent="-280792" algn="l" defTabSz="448951" rtl="0" eaLnBrk="0" fontAlgn="base" hangingPunct="0">
        <a:lnSpc>
          <a:spcPct val="81000"/>
        </a:lnSpc>
        <a:spcBef>
          <a:spcPts val="600"/>
        </a:spcBef>
        <a:spcAft>
          <a:spcPct val="0"/>
        </a:spcAft>
        <a:buClr>
          <a:srgbClr val="808080"/>
        </a:buClr>
        <a:buSzPct val="100000"/>
        <a:buFont typeface="Arial" pitchFamily="34" charset="0"/>
        <a:buChar char="–"/>
        <a:defRPr sz="2400">
          <a:solidFill>
            <a:srgbClr val="000000"/>
          </a:solidFill>
          <a:latin typeface="Calibri" pitchFamily="34" charset="0"/>
          <a:ea typeface="+mn-ea"/>
          <a:cs typeface="+mn-cs"/>
        </a:defRPr>
      </a:lvl2pPr>
      <a:lvl3pPr marL="1080337" indent="-228441" algn="l" defTabSz="448951" rtl="0" eaLnBrk="0" fontAlgn="base" hangingPunct="0">
        <a:lnSpc>
          <a:spcPct val="81000"/>
        </a:lnSpc>
        <a:spcBef>
          <a:spcPts val="550"/>
        </a:spcBef>
        <a:spcAft>
          <a:spcPct val="0"/>
        </a:spcAft>
        <a:buClr>
          <a:srgbClr val="D70000"/>
        </a:buClr>
        <a:buSzPct val="80000"/>
        <a:buFont typeface="Times New Roman" pitchFamily="18" charset="0"/>
        <a:buChar char="•"/>
        <a:defRPr sz="2200">
          <a:solidFill>
            <a:srgbClr val="000000"/>
          </a:solidFill>
          <a:latin typeface="Calibri" pitchFamily="34" charset="0"/>
          <a:ea typeface="+mn-ea"/>
          <a:cs typeface="+mn-cs"/>
        </a:defRPr>
      </a:lvl3pPr>
      <a:lvl4pPr marL="1422998" indent="-228441" algn="l" defTabSz="448951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80808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Calibri" pitchFamily="34" charset="0"/>
          <a:ea typeface="+mn-ea"/>
          <a:cs typeface="+mn-cs"/>
        </a:defRPr>
      </a:lvl4pPr>
      <a:lvl5pPr marL="1765661" indent="-228441" algn="l" defTabSz="448951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80808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Calibri" pitchFamily="34" charset="0"/>
          <a:ea typeface="+mn-ea"/>
          <a:cs typeface="+mn-cs"/>
        </a:defRPr>
      </a:lvl5pPr>
      <a:lvl6pPr marL="2222544" indent="-228441" algn="l" defTabSz="448951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80808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679427" indent="-228441" algn="l" defTabSz="448951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80808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136309" indent="-228441" algn="l" defTabSz="448951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80808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593192" indent="-228441" algn="l" defTabSz="448951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80808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3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48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1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12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96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78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61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Border"/>
          <p:cNvGrpSpPr>
            <a:grpSpLocks/>
          </p:cNvGrpSpPr>
          <p:nvPr/>
        </p:nvGrpSpPr>
        <p:grpSpPr bwMode="auto">
          <a:xfrm>
            <a:off x="1" y="0"/>
            <a:ext cx="12192000" cy="6858000"/>
            <a:chOff x="-287" y="0"/>
            <a:chExt cx="12189399" cy="6858000"/>
          </a:xfrm>
        </p:grpSpPr>
        <p:sp>
          <p:nvSpPr>
            <p:cNvPr id="8" name="Rectangle 7"/>
            <p:cNvSpPr/>
            <p:nvPr/>
          </p:nvSpPr>
          <p:spPr bwMode="gray">
            <a:xfrm>
              <a:off x="-287" y="0"/>
              <a:ext cx="193684" cy="68516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11995428" y="6350"/>
              <a:ext cx="193684" cy="68516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-287" y="6400800"/>
              <a:ext cx="12189399" cy="457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-287" y="0"/>
              <a:ext cx="12189399" cy="1920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31952" y="406400"/>
            <a:ext cx="1112809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1952" y="1524000"/>
            <a:ext cx="1112809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TextBox 14"/>
          <p:cNvSpPr txBox="1">
            <a:spLocks noChangeArrowheads="1"/>
          </p:cNvSpPr>
          <p:nvPr/>
        </p:nvSpPr>
        <p:spPr bwMode="auto">
          <a:xfrm>
            <a:off x="8555678" y="6556376"/>
            <a:ext cx="2788376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dirty="0" smtClean="0">
                <a:solidFill>
                  <a:srgbClr val="9F9F9F"/>
                </a:solidFill>
                <a:cs typeface="Arial" charset="0"/>
              </a:rPr>
              <a:t>Copyright © 2014 Oracle and/or its affiliates. All rights reserved.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8950" y="6556376"/>
            <a:ext cx="381099" cy="18256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C1BB7548-2A56-488F-8D1B-0BAE14FCAFBC}" type="slidenum">
              <a:rPr lang="fr-FR" smtClean="0">
                <a:solidFill>
                  <a:srgbClr val="5F5F5F">
                    <a:lumMod val="60000"/>
                    <a:lumOff val="40000"/>
                  </a:srgbClr>
                </a:solidFill>
              </a:rPr>
              <a:pPr defTabSz="914400">
                <a:defRPr/>
              </a:pPr>
              <a:t>‹#›</a:t>
            </a:fld>
            <a:endParaRPr lang="fr-FR" dirty="0">
              <a:solidFill>
                <a:srgbClr val="5F5F5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9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F9F9F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9F9F9F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F9F9F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5885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F9F9F"/>
        </a:buClr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F9F9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1196752"/>
            <a:ext cx="9696400" cy="3078915"/>
          </a:xfrm>
          <a:prstGeom prst="rect">
            <a:avLst/>
          </a:prstGeom>
          <a:gradFill>
            <a:gsLst>
              <a:gs pos="0">
                <a:srgbClr val="003366">
                  <a:alpha val="70000"/>
                </a:srgbClr>
              </a:gs>
              <a:gs pos="100000">
                <a:srgbClr val="003366">
                  <a:alpha val="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3" name="Espace réservé du texte 2"/>
          <p:cNvSpPr>
            <a:spLocks noGrp="1"/>
          </p:cNvSpPr>
          <p:nvPr>
            <p:ph type="body" idx="10"/>
          </p:nvPr>
        </p:nvSpPr>
        <p:spPr>
          <a:xfrm>
            <a:off x="551384" y="4635835"/>
            <a:ext cx="5617134" cy="15841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Antoine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Chambille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Head of Research &amp; Development, Quartet FS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defTabSz="355600">
              <a:lnSpc>
                <a:spcPct val="15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rgbClr val="00ABEC"/>
                </a:solidFill>
              </a:rPr>
              <a:t>@</a:t>
            </a:r>
            <a:r>
              <a:rPr lang="en-US" dirty="0" err="1" smtClean="0">
                <a:solidFill>
                  <a:srgbClr val="00ABEC"/>
                </a:solidFill>
              </a:rPr>
              <a:t>activepivot</a:t>
            </a:r>
            <a:endParaRPr lang="en-US" dirty="0" smtClean="0">
              <a:solidFill>
                <a:srgbClr val="00ABEC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Amir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Javanshir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Principal Software Engineer,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Oracle</a:t>
            </a:r>
          </a:p>
          <a:p>
            <a:pPr lvl="0" defTabSz="355600">
              <a:lnSpc>
                <a:spcPct val="15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334D5C">
                    <a:lumMod val="75000"/>
                  </a:srgbClr>
                </a:solidFill>
              </a:rPr>
              <a:t>	</a:t>
            </a:r>
            <a:r>
              <a:rPr lang="en-US" dirty="0">
                <a:solidFill>
                  <a:srgbClr val="00ABEC"/>
                </a:solidFill>
              </a:rPr>
              <a:t>@</a:t>
            </a:r>
            <a:r>
              <a:rPr lang="en-US" dirty="0" err="1" smtClean="0">
                <a:solidFill>
                  <a:srgbClr val="00ABEC"/>
                </a:solidFill>
              </a:rPr>
              <a:t>Amir_Javanshir</a:t>
            </a:r>
            <a:endParaRPr lang="en-US" dirty="0">
              <a:solidFill>
                <a:srgbClr val="00ABEC"/>
              </a:solidFill>
            </a:endParaRPr>
          </a:p>
        </p:txBody>
      </p:sp>
      <p:pic>
        <p:nvPicPr>
          <p:cNvPr id="1026" name="Picture 2" descr="See original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498678"/>
            <a:ext cx="1912760" cy="2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704" y="437051"/>
            <a:ext cx="1901721" cy="450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9" y="1450876"/>
            <a:ext cx="8797290" cy="1603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-10800" t="-12275" r="-7999" b="-15487"/>
          <a:stretch/>
        </p:blipFill>
        <p:spPr>
          <a:xfrm>
            <a:off x="642904" y="4941168"/>
            <a:ext cx="286645" cy="286252"/>
          </a:xfrm>
          <a:prstGeom prst="ellipse">
            <a:avLst/>
          </a:prstGeom>
          <a:solidFill>
            <a:srgbClr val="3DA8FB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-10800" t="-12275" r="-7999" b="-15487"/>
          <a:stretch/>
        </p:blipFill>
        <p:spPr>
          <a:xfrm>
            <a:off x="642904" y="5896157"/>
            <a:ext cx="286645" cy="286252"/>
          </a:xfrm>
          <a:prstGeom prst="ellipse">
            <a:avLst/>
          </a:prstGeom>
          <a:solidFill>
            <a:srgbClr val="3DA8FB"/>
          </a:solidFill>
        </p:spPr>
      </p:pic>
    </p:spTree>
    <p:extLst>
      <p:ext uri="{BB962C8B-B14F-4D97-AF65-F5344CB8AC3E}">
        <p14:creationId xmlns:p14="http://schemas.microsoft.com/office/powerpoint/2010/main" val="996343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8" y="1509336"/>
            <a:ext cx="8312727" cy="43396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1" t="2521" r="14094" b="15994"/>
          <a:stretch/>
        </p:blipFill>
        <p:spPr>
          <a:xfrm>
            <a:off x="1767638" y="1188953"/>
            <a:ext cx="2200576" cy="2212701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Unleashing </a:t>
            </a:r>
            <a:r>
              <a:rPr lang="en-US" b="1" dirty="0"/>
              <a:t>Many</a:t>
            </a:r>
            <a:r>
              <a:rPr lang="en-US" dirty="0"/>
              <a:t>-Cores Parallelism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2502605" y="1095636"/>
            <a:ext cx="435760" cy="712826"/>
            <a:chOff x="978605" y="1122983"/>
            <a:chExt cx="435760" cy="712826"/>
          </a:xfrm>
        </p:grpSpPr>
        <p:sp>
          <p:nvSpPr>
            <p:cNvPr id="4" name="Rectangle 3"/>
            <p:cNvSpPr/>
            <p:nvPr/>
          </p:nvSpPr>
          <p:spPr bwMode="auto">
            <a:xfrm>
              <a:off x="1127155" y="1274254"/>
              <a:ext cx="138413" cy="415237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  <a:ln w="28575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 sz="2400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7" t="6293" r="57737" b="80031"/>
            <a:stretch/>
          </p:blipFill>
          <p:spPr>
            <a:xfrm>
              <a:off x="1142535" y="1318129"/>
              <a:ext cx="123033" cy="371364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8" name="Triangle rectangle 7"/>
            <p:cNvSpPr/>
            <p:nvPr/>
          </p:nvSpPr>
          <p:spPr bwMode="auto">
            <a:xfrm>
              <a:off x="1295343" y="1122983"/>
              <a:ext cx="119022" cy="119022"/>
            </a:xfrm>
            <a:custGeom>
              <a:avLst/>
              <a:gdLst>
                <a:gd name="connsiteX0" fmla="*/ 0 w 144016"/>
                <a:gd name="connsiteY0" fmla="*/ 144016 h 144016"/>
                <a:gd name="connsiteX1" fmla="*/ 0 w 144016"/>
                <a:gd name="connsiteY1" fmla="*/ 0 h 144016"/>
                <a:gd name="connsiteX2" fmla="*/ 144016 w 144016"/>
                <a:gd name="connsiteY2" fmla="*/ 144016 h 144016"/>
                <a:gd name="connsiteX3" fmla="*/ 0 w 144016"/>
                <a:gd name="connsiteY3" fmla="*/ 144016 h 144016"/>
                <a:gd name="connsiteX0" fmla="*/ 0 w 144016"/>
                <a:gd name="connsiteY0" fmla="*/ 144016 h 144016"/>
                <a:gd name="connsiteX1" fmla="*/ 0 w 144016"/>
                <a:gd name="connsiteY1" fmla="*/ 0 h 144016"/>
                <a:gd name="connsiteX2" fmla="*/ 79350 w 144016"/>
                <a:gd name="connsiteY2" fmla="*/ 70540 h 144016"/>
                <a:gd name="connsiteX3" fmla="*/ 144016 w 144016"/>
                <a:gd name="connsiteY3" fmla="*/ 144016 h 144016"/>
                <a:gd name="connsiteX4" fmla="*/ 0 w 144016"/>
                <a:gd name="connsiteY4" fmla="*/ 144016 h 144016"/>
                <a:gd name="connsiteX0" fmla="*/ 79350 w 170790"/>
                <a:gd name="connsiteY0" fmla="*/ 70540 h 161980"/>
                <a:gd name="connsiteX1" fmla="*/ 144016 w 170790"/>
                <a:gd name="connsiteY1" fmla="*/ 144016 h 161980"/>
                <a:gd name="connsiteX2" fmla="*/ 0 w 170790"/>
                <a:gd name="connsiteY2" fmla="*/ 144016 h 161980"/>
                <a:gd name="connsiteX3" fmla="*/ 0 w 170790"/>
                <a:gd name="connsiteY3" fmla="*/ 0 h 161980"/>
                <a:gd name="connsiteX4" fmla="*/ 170790 w 170790"/>
                <a:gd name="connsiteY4" fmla="*/ 161980 h 161980"/>
                <a:gd name="connsiteX0" fmla="*/ 79350 w 234290"/>
                <a:gd name="connsiteY0" fmla="*/ 70540 h 144016"/>
                <a:gd name="connsiteX1" fmla="*/ 144016 w 234290"/>
                <a:gd name="connsiteY1" fmla="*/ 144016 h 144016"/>
                <a:gd name="connsiteX2" fmla="*/ 0 w 234290"/>
                <a:gd name="connsiteY2" fmla="*/ 144016 h 144016"/>
                <a:gd name="connsiteX3" fmla="*/ 0 w 234290"/>
                <a:gd name="connsiteY3" fmla="*/ 0 h 144016"/>
                <a:gd name="connsiteX4" fmla="*/ 234290 w 234290"/>
                <a:gd name="connsiteY4" fmla="*/ 9580 h 144016"/>
                <a:gd name="connsiteX0" fmla="*/ 79350 w 144016"/>
                <a:gd name="connsiteY0" fmla="*/ 70540 h 144016"/>
                <a:gd name="connsiteX1" fmla="*/ 144016 w 144016"/>
                <a:gd name="connsiteY1" fmla="*/ 144016 h 144016"/>
                <a:gd name="connsiteX2" fmla="*/ 0 w 144016"/>
                <a:gd name="connsiteY2" fmla="*/ 144016 h 144016"/>
                <a:gd name="connsiteX3" fmla="*/ 0 w 144016"/>
                <a:gd name="connsiteY3" fmla="*/ 0 h 144016"/>
                <a:gd name="connsiteX0" fmla="*/ 144016 w 144016"/>
                <a:gd name="connsiteY0" fmla="*/ 144016 h 144016"/>
                <a:gd name="connsiteX1" fmla="*/ 0 w 144016"/>
                <a:gd name="connsiteY1" fmla="*/ 144016 h 144016"/>
                <a:gd name="connsiteX2" fmla="*/ 0 w 144016"/>
                <a:gd name="connsiteY2" fmla="*/ 0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16" h="144016">
                  <a:moveTo>
                    <a:pt x="144016" y="144016"/>
                  </a:moveTo>
                  <a:lnTo>
                    <a:pt x="0" y="14401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 sz="2400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7" name="Triangle rectangle 7"/>
            <p:cNvSpPr/>
            <p:nvPr/>
          </p:nvSpPr>
          <p:spPr bwMode="auto">
            <a:xfrm rot="5400000">
              <a:off x="1295343" y="1716787"/>
              <a:ext cx="119022" cy="119022"/>
            </a:xfrm>
            <a:custGeom>
              <a:avLst/>
              <a:gdLst>
                <a:gd name="connsiteX0" fmla="*/ 0 w 144016"/>
                <a:gd name="connsiteY0" fmla="*/ 144016 h 144016"/>
                <a:gd name="connsiteX1" fmla="*/ 0 w 144016"/>
                <a:gd name="connsiteY1" fmla="*/ 0 h 144016"/>
                <a:gd name="connsiteX2" fmla="*/ 144016 w 144016"/>
                <a:gd name="connsiteY2" fmla="*/ 144016 h 144016"/>
                <a:gd name="connsiteX3" fmla="*/ 0 w 144016"/>
                <a:gd name="connsiteY3" fmla="*/ 144016 h 144016"/>
                <a:gd name="connsiteX0" fmla="*/ 0 w 144016"/>
                <a:gd name="connsiteY0" fmla="*/ 144016 h 144016"/>
                <a:gd name="connsiteX1" fmla="*/ 0 w 144016"/>
                <a:gd name="connsiteY1" fmla="*/ 0 h 144016"/>
                <a:gd name="connsiteX2" fmla="*/ 79350 w 144016"/>
                <a:gd name="connsiteY2" fmla="*/ 70540 h 144016"/>
                <a:gd name="connsiteX3" fmla="*/ 144016 w 144016"/>
                <a:gd name="connsiteY3" fmla="*/ 144016 h 144016"/>
                <a:gd name="connsiteX4" fmla="*/ 0 w 144016"/>
                <a:gd name="connsiteY4" fmla="*/ 144016 h 144016"/>
                <a:gd name="connsiteX0" fmla="*/ 79350 w 170790"/>
                <a:gd name="connsiteY0" fmla="*/ 70540 h 161980"/>
                <a:gd name="connsiteX1" fmla="*/ 144016 w 170790"/>
                <a:gd name="connsiteY1" fmla="*/ 144016 h 161980"/>
                <a:gd name="connsiteX2" fmla="*/ 0 w 170790"/>
                <a:gd name="connsiteY2" fmla="*/ 144016 h 161980"/>
                <a:gd name="connsiteX3" fmla="*/ 0 w 170790"/>
                <a:gd name="connsiteY3" fmla="*/ 0 h 161980"/>
                <a:gd name="connsiteX4" fmla="*/ 170790 w 170790"/>
                <a:gd name="connsiteY4" fmla="*/ 161980 h 161980"/>
                <a:gd name="connsiteX0" fmla="*/ 79350 w 234290"/>
                <a:gd name="connsiteY0" fmla="*/ 70540 h 144016"/>
                <a:gd name="connsiteX1" fmla="*/ 144016 w 234290"/>
                <a:gd name="connsiteY1" fmla="*/ 144016 h 144016"/>
                <a:gd name="connsiteX2" fmla="*/ 0 w 234290"/>
                <a:gd name="connsiteY2" fmla="*/ 144016 h 144016"/>
                <a:gd name="connsiteX3" fmla="*/ 0 w 234290"/>
                <a:gd name="connsiteY3" fmla="*/ 0 h 144016"/>
                <a:gd name="connsiteX4" fmla="*/ 234290 w 234290"/>
                <a:gd name="connsiteY4" fmla="*/ 9580 h 144016"/>
                <a:gd name="connsiteX0" fmla="*/ 79350 w 144016"/>
                <a:gd name="connsiteY0" fmla="*/ 70540 h 144016"/>
                <a:gd name="connsiteX1" fmla="*/ 144016 w 144016"/>
                <a:gd name="connsiteY1" fmla="*/ 144016 h 144016"/>
                <a:gd name="connsiteX2" fmla="*/ 0 w 144016"/>
                <a:gd name="connsiteY2" fmla="*/ 144016 h 144016"/>
                <a:gd name="connsiteX3" fmla="*/ 0 w 144016"/>
                <a:gd name="connsiteY3" fmla="*/ 0 h 144016"/>
                <a:gd name="connsiteX0" fmla="*/ 144016 w 144016"/>
                <a:gd name="connsiteY0" fmla="*/ 144016 h 144016"/>
                <a:gd name="connsiteX1" fmla="*/ 0 w 144016"/>
                <a:gd name="connsiteY1" fmla="*/ 144016 h 144016"/>
                <a:gd name="connsiteX2" fmla="*/ 0 w 144016"/>
                <a:gd name="connsiteY2" fmla="*/ 0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16" h="144016">
                  <a:moveTo>
                    <a:pt x="144016" y="144016"/>
                  </a:moveTo>
                  <a:lnTo>
                    <a:pt x="0" y="14401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 sz="2400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8" name="Triangle rectangle 7"/>
            <p:cNvSpPr/>
            <p:nvPr/>
          </p:nvSpPr>
          <p:spPr bwMode="auto">
            <a:xfrm flipH="1">
              <a:off x="978605" y="1122983"/>
              <a:ext cx="119022" cy="119022"/>
            </a:xfrm>
            <a:custGeom>
              <a:avLst/>
              <a:gdLst>
                <a:gd name="connsiteX0" fmla="*/ 0 w 144016"/>
                <a:gd name="connsiteY0" fmla="*/ 144016 h 144016"/>
                <a:gd name="connsiteX1" fmla="*/ 0 w 144016"/>
                <a:gd name="connsiteY1" fmla="*/ 0 h 144016"/>
                <a:gd name="connsiteX2" fmla="*/ 144016 w 144016"/>
                <a:gd name="connsiteY2" fmla="*/ 144016 h 144016"/>
                <a:gd name="connsiteX3" fmla="*/ 0 w 144016"/>
                <a:gd name="connsiteY3" fmla="*/ 144016 h 144016"/>
                <a:gd name="connsiteX0" fmla="*/ 0 w 144016"/>
                <a:gd name="connsiteY0" fmla="*/ 144016 h 144016"/>
                <a:gd name="connsiteX1" fmla="*/ 0 w 144016"/>
                <a:gd name="connsiteY1" fmla="*/ 0 h 144016"/>
                <a:gd name="connsiteX2" fmla="*/ 79350 w 144016"/>
                <a:gd name="connsiteY2" fmla="*/ 70540 h 144016"/>
                <a:gd name="connsiteX3" fmla="*/ 144016 w 144016"/>
                <a:gd name="connsiteY3" fmla="*/ 144016 h 144016"/>
                <a:gd name="connsiteX4" fmla="*/ 0 w 144016"/>
                <a:gd name="connsiteY4" fmla="*/ 144016 h 144016"/>
                <a:gd name="connsiteX0" fmla="*/ 79350 w 170790"/>
                <a:gd name="connsiteY0" fmla="*/ 70540 h 161980"/>
                <a:gd name="connsiteX1" fmla="*/ 144016 w 170790"/>
                <a:gd name="connsiteY1" fmla="*/ 144016 h 161980"/>
                <a:gd name="connsiteX2" fmla="*/ 0 w 170790"/>
                <a:gd name="connsiteY2" fmla="*/ 144016 h 161980"/>
                <a:gd name="connsiteX3" fmla="*/ 0 w 170790"/>
                <a:gd name="connsiteY3" fmla="*/ 0 h 161980"/>
                <a:gd name="connsiteX4" fmla="*/ 170790 w 170790"/>
                <a:gd name="connsiteY4" fmla="*/ 161980 h 161980"/>
                <a:gd name="connsiteX0" fmla="*/ 79350 w 234290"/>
                <a:gd name="connsiteY0" fmla="*/ 70540 h 144016"/>
                <a:gd name="connsiteX1" fmla="*/ 144016 w 234290"/>
                <a:gd name="connsiteY1" fmla="*/ 144016 h 144016"/>
                <a:gd name="connsiteX2" fmla="*/ 0 w 234290"/>
                <a:gd name="connsiteY2" fmla="*/ 144016 h 144016"/>
                <a:gd name="connsiteX3" fmla="*/ 0 w 234290"/>
                <a:gd name="connsiteY3" fmla="*/ 0 h 144016"/>
                <a:gd name="connsiteX4" fmla="*/ 234290 w 234290"/>
                <a:gd name="connsiteY4" fmla="*/ 9580 h 144016"/>
                <a:gd name="connsiteX0" fmla="*/ 79350 w 144016"/>
                <a:gd name="connsiteY0" fmla="*/ 70540 h 144016"/>
                <a:gd name="connsiteX1" fmla="*/ 144016 w 144016"/>
                <a:gd name="connsiteY1" fmla="*/ 144016 h 144016"/>
                <a:gd name="connsiteX2" fmla="*/ 0 w 144016"/>
                <a:gd name="connsiteY2" fmla="*/ 144016 h 144016"/>
                <a:gd name="connsiteX3" fmla="*/ 0 w 144016"/>
                <a:gd name="connsiteY3" fmla="*/ 0 h 144016"/>
                <a:gd name="connsiteX0" fmla="*/ 144016 w 144016"/>
                <a:gd name="connsiteY0" fmla="*/ 144016 h 144016"/>
                <a:gd name="connsiteX1" fmla="*/ 0 w 144016"/>
                <a:gd name="connsiteY1" fmla="*/ 144016 h 144016"/>
                <a:gd name="connsiteX2" fmla="*/ 0 w 144016"/>
                <a:gd name="connsiteY2" fmla="*/ 0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16" h="144016">
                  <a:moveTo>
                    <a:pt x="144016" y="144016"/>
                  </a:moveTo>
                  <a:lnTo>
                    <a:pt x="0" y="14401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 sz="2400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9" name="Triangle rectangle 7"/>
            <p:cNvSpPr/>
            <p:nvPr/>
          </p:nvSpPr>
          <p:spPr bwMode="auto">
            <a:xfrm rot="16200000" flipH="1">
              <a:off x="978605" y="1716787"/>
              <a:ext cx="119022" cy="119022"/>
            </a:xfrm>
            <a:custGeom>
              <a:avLst/>
              <a:gdLst>
                <a:gd name="connsiteX0" fmla="*/ 0 w 144016"/>
                <a:gd name="connsiteY0" fmla="*/ 144016 h 144016"/>
                <a:gd name="connsiteX1" fmla="*/ 0 w 144016"/>
                <a:gd name="connsiteY1" fmla="*/ 0 h 144016"/>
                <a:gd name="connsiteX2" fmla="*/ 144016 w 144016"/>
                <a:gd name="connsiteY2" fmla="*/ 144016 h 144016"/>
                <a:gd name="connsiteX3" fmla="*/ 0 w 144016"/>
                <a:gd name="connsiteY3" fmla="*/ 144016 h 144016"/>
                <a:gd name="connsiteX0" fmla="*/ 0 w 144016"/>
                <a:gd name="connsiteY0" fmla="*/ 144016 h 144016"/>
                <a:gd name="connsiteX1" fmla="*/ 0 w 144016"/>
                <a:gd name="connsiteY1" fmla="*/ 0 h 144016"/>
                <a:gd name="connsiteX2" fmla="*/ 79350 w 144016"/>
                <a:gd name="connsiteY2" fmla="*/ 70540 h 144016"/>
                <a:gd name="connsiteX3" fmla="*/ 144016 w 144016"/>
                <a:gd name="connsiteY3" fmla="*/ 144016 h 144016"/>
                <a:gd name="connsiteX4" fmla="*/ 0 w 144016"/>
                <a:gd name="connsiteY4" fmla="*/ 144016 h 144016"/>
                <a:gd name="connsiteX0" fmla="*/ 79350 w 170790"/>
                <a:gd name="connsiteY0" fmla="*/ 70540 h 161980"/>
                <a:gd name="connsiteX1" fmla="*/ 144016 w 170790"/>
                <a:gd name="connsiteY1" fmla="*/ 144016 h 161980"/>
                <a:gd name="connsiteX2" fmla="*/ 0 w 170790"/>
                <a:gd name="connsiteY2" fmla="*/ 144016 h 161980"/>
                <a:gd name="connsiteX3" fmla="*/ 0 w 170790"/>
                <a:gd name="connsiteY3" fmla="*/ 0 h 161980"/>
                <a:gd name="connsiteX4" fmla="*/ 170790 w 170790"/>
                <a:gd name="connsiteY4" fmla="*/ 161980 h 161980"/>
                <a:gd name="connsiteX0" fmla="*/ 79350 w 234290"/>
                <a:gd name="connsiteY0" fmla="*/ 70540 h 144016"/>
                <a:gd name="connsiteX1" fmla="*/ 144016 w 234290"/>
                <a:gd name="connsiteY1" fmla="*/ 144016 h 144016"/>
                <a:gd name="connsiteX2" fmla="*/ 0 w 234290"/>
                <a:gd name="connsiteY2" fmla="*/ 144016 h 144016"/>
                <a:gd name="connsiteX3" fmla="*/ 0 w 234290"/>
                <a:gd name="connsiteY3" fmla="*/ 0 h 144016"/>
                <a:gd name="connsiteX4" fmla="*/ 234290 w 234290"/>
                <a:gd name="connsiteY4" fmla="*/ 9580 h 144016"/>
                <a:gd name="connsiteX0" fmla="*/ 79350 w 144016"/>
                <a:gd name="connsiteY0" fmla="*/ 70540 h 144016"/>
                <a:gd name="connsiteX1" fmla="*/ 144016 w 144016"/>
                <a:gd name="connsiteY1" fmla="*/ 144016 h 144016"/>
                <a:gd name="connsiteX2" fmla="*/ 0 w 144016"/>
                <a:gd name="connsiteY2" fmla="*/ 144016 h 144016"/>
                <a:gd name="connsiteX3" fmla="*/ 0 w 144016"/>
                <a:gd name="connsiteY3" fmla="*/ 0 h 144016"/>
                <a:gd name="connsiteX0" fmla="*/ 144016 w 144016"/>
                <a:gd name="connsiteY0" fmla="*/ 144016 h 144016"/>
                <a:gd name="connsiteX1" fmla="*/ 0 w 144016"/>
                <a:gd name="connsiteY1" fmla="*/ 144016 h 144016"/>
                <a:gd name="connsiteX2" fmla="*/ 0 w 144016"/>
                <a:gd name="connsiteY2" fmla="*/ 0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16" h="144016">
                  <a:moveTo>
                    <a:pt x="144016" y="144016"/>
                  </a:moveTo>
                  <a:lnTo>
                    <a:pt x="0" y="14401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 sz="2400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1871703" y="880077"/>
            <a:ext cx="871297" cy="330072"/>
          </a:xfrm>
          <a:prstGeom prst="wedgeRectCallout">
            <a:avLst>
              <a:gd name="adj1" fmla="val 33595"/>
              <a:gd name="adj2" fmla="val 94504"/>
            </a:avLst>
          </a:prstGeom>
          <a:solidFill>
            <a:schemeClr val="tx2"/>
          </a:solidFill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1 thread</a:t>
            </a:r>
            <a:endParaRPr lang="fr-FR" sz="12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447928" y="3619499"/>
            <a:ext cx="1251697" cy="474177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x </a:t>
            </a:r>
            <a:r>
              <a:rPr lang="fr-FR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3072</a:t>
            </a:r>
            <a:endParaRPr lang="fr-FR" sz="14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86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Unleashing </a:t>
            </a:r>
            <a:r>
              <a:rPr lang="en-US" b="1" dirty="0"/>
              <a:t>Many</a:t>
            </a:r>
            <a:r>
              <a:rPr lang="en-US" dirty="0"/>
              <a:t>-Cores Parallelism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63552" y="1467530"/>
            <a:ext cx="7045526" cy="3237636"/>
            <a:chOff x="8895290" y="1440173"/>
            <a:chExt cx="7045526" cy="3237636"/>
          </a:xfrm>
        </p:grpSpPr>
        <p:cxnSp>
          <p:nvCxnSpPr>
            <p:cNvPr id="4" name="Connecteur droit 54"/>
            <p:cNvCxnSpPr/>
            <p:nvPr/>
          </p:nvCxnSpPr>
          <p:spPr bwMode="auto">
            <a:xfrm>
              <a:off x="9532104" y="3105016"/>
              <a:ext cx="6408712" cy="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Connecteur droit 55"/>
            <p:cNvCxnSpPr/>
            <p:nvPr/>
          </p:nvCxnSpPr>
          <p:spPr bwMode="auto">
            <a:xfrm>
              <a:off x="9532104" y="3833677"/>
              <a:ext cx="6408712" cy="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Connecteur droit 59"/>
            <p:cNvCxnSpPr/>
            <p:nvPr/>
          </p:nvCxnSpPr>
          <p:spPr bwMode="auto">
            <a:xfrm>
              <a:off x="9532104" y="4193717"/>
              <a:ext cx="6408712" cy="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Connecteur droit 65"/>
            <p:cNvCxnSpPr/>
            <p:nvPr/>
          </p:nvCxnSpPr>
          <p:spPr bwMode="auto">
            <a:xfrm>
              <a:off x="9532104" y="3473637"/>
              <a:ext cx="6408712" cy="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Connecteur droit 85"/>
            <p:cNvCxnSpPr/>
            <p:nvPr/>
          </p:nvCxnSpPr>
          <p:spPr bwMode="auto">
            <a:xfrm>
              <a:off x="9532104" y="2753557"/>
              <a:ext cx="6408712" cy="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Connecteur droit 87"/>
            <p:cNvCxnSpPr/>
            <p:nvPr/>
          </p:nvCxnSpPr>
          <p:spPr bwMode="auto">
            <a:xfrm>
              <a:off x="9532104" y="2393517"/>
              <a:ext cx="6408712" cy="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204"/>
            <p:cNvSpPr txBox="1"/>
            <p:nvPr/>
          </p:nvSpPr>
          <p:spPr>
            <a:xfrm>
              <a:off x="9532104" y="1440173"/>
              <a:ext cx="6408712" cy="39095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 anchor="ctr" anchorCtr="0">
              <a:noAutofit/>
            </a:bodyPr>
            <a:lstStyle/>
            <a:p>
              <a:pPr marL="269875" algn="ctr"/>
              <a:r>
                <a:rPr lang="en-US" dirty="0">
                  <a:solidFill>
                    <a:schemeClr val="tx2"/>
                  </a:solidFill>
                  <a:latin typeface="Calibri" panose="020F0502020204030204" pitchFamily="34" charset="0"/>
                </a:rPr>
                <a:t>Query </a:t>
              </a:r>
              <a:r>
                <a:rPr lang="en-US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Time (seconds)</a:t>
              </a:r>
              <a:endParaRPr lang="en-US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8" name="Connecteur droit 84"/>
            <p:cNvCxnSpPr/>
            <p:nvPr/>
          </p:nvCxnSpPr>
          <p:spPr bwMode="auto">
            <a:xfrm>
              <a:off x="9532104" y="2024896"/>
              <a:ext cx="640871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ZoneTexte 88"/>
            <p:cNvSpPr txBox="1"/>
            <p:nvPr/>
          </p:nvSpPr>
          <p:spPr>
            <a:xfrm>
              <a:off x="8895290" y="3697284"/>
              <a:ext cx="498100" cy="272786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fr-FR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10</a:t>
              </a:r>
              <a:endParaRPr lang="fr-F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ZoneTexte 90"/>
            <p:cNvSpPr txBox="1"/>
            <p:nvPr/>
          </p:nvSpPr>
          <p:spPr>
            <a:xfrm>
              <a:off x="8895290" y="2968623"/>
              <a:ext cx="498100" cy="272786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fr-FR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20</a:t>
              </a:r>
              <a:endParaRPr lang="fr-F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ZoneTexte 92"/>
            <p:cNvSpPr txBox="1"/>
            <p:nvPr/>
          </p:nvSpPr>
          <p:spPr>
            <a:xfrm>
              <a:off x="8895290" y="2257124"/>
              <a:ext cx="498100" cy="272786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fr-FR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30</a:t>
              </a:r>
              <a:endParaRPr lang="fr-F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ZoneTexte 98"/>
            <p:cNvSpPr txBox="1"/>
            <p:nvPr/>
          </p:nvSpPr>
          <p:spPr>
            <a:xfrm>
              <a:off x="8895290" y="4405023"/>
              <a:ext cx="498100" cy="272786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cxnSp>
          <p:nvCxnSpPr>
            <p:cNvPr id="26" name="Connecteur droit 82"/>
            <p:cNvCxnSpPr/>
            <p:nvPr/>
          </p:nvCxnSpPr>
          <p:spPr bwMode="auto">
            <a:xfrm>
              <a:off x="9532104" y="4541416"/>
              <a:ext cx="640871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Rectangle 26"/>
          <p:cNvSpPr/>
          <p:nvPr/>
        </p:nvSpPr>
        <p:spPr bwMode="auto">
          <a:xfrm>
            <a:off x="3512734" y="3724641"/>
            <a:ext cx="734000" cy="84413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0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 Unicode MS" charset="0"/>
              </a:rPr>
              <a:t>13 s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Arial Unicode MS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624703" y="3428437"/>
            <a:ext cx="734000" cy="1140336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0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 Unicode MS" charset="0"/>
              </a:rPr>
              <a:t>17 s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Arial Unicode MS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736673" y="2897432"/>
            <a:ext cx="734000" cy="16713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0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 Unicode MS" charset="0"/>
              </a:rPr>
              <a:t>24 s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Arial Unicode MS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028096" y="4769600"/>
            <a:ext cx="1941949" cy="1021065"/>
            <a:chOff x="7028096" y="4769600"/>
            <a:chExt cx="1941949" cy="1021065"/>
          </a:xfrm>
        </p:grpSpPr>
        <p:sp>
          <p:nvSpPr>
            <p:cNvPr id="53" name="Oval 52"/>
            <p:cNvSpPr/>
            <p:nvPr/>
          </p:nvSpPr>
          <p:spPr bwMode="auto">
            <a:xfrm>
              <a:off x="7697444" y="4927614"/>
              <a:ext cx="863051" cy="863051"/>
            </a:xfrm>
            <a:prstGeom prst="ellipse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latin typeface="Arial" charset="0"/>
                  <a:cs typeface="Arial Unicode MS" charset="0"/>
                </a:rPr>
                <a:t>&amp;</a:t>
              </a:r>
              <a:endPara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45" name="Arc 44"/>
            <p:cNvSpPr/>
            <p:nvPr/>
          </p:nvSpPr>
          <p:spPr bwMode="auto">
            <a:xfrm>
              <a:off x="7697444" y="4927614"/>
              <a:ext cx="863051" cy="863051"/>
            </a:xfrm>
            <a:prstGeom prst="arc">
              <a:avLst>
                <a:gd name="adj1" fmla="val 13925528"/>
                <a:gd name="adj2" fmla="val 18720862"/>
              </a:avLst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pic>
          <p:nvPicPr>
            <p:cNvPr id="46" name="Imag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702" y="5052968"/>
              <a:ext cx="612343" cy="612343"/>
            </a:xfrm>
            <a:prstGeom prst="rect">
              <a:avLst/>
            </a:prstGeom>
            <a:effectLst/>
          </p:spPr>
        </p:pic>
        <p:sp>
          <p:nvSpPr>
            <p:cNvPr id="47" name="Rectangle 46"/>
            <p:cNvSpPr/>
            <p:nvPr/>
          </p:nvSpPr>
          <p:spPr>
            <a:xfrm>
              <a:off x="8472036" y="5226074"/>
              <a:ext cx="3930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fr-F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32x</a:t>
              </a:r>
              <a:endPara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0" name="Image 5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238" l="0" r="100000">
                          <a14:foregroundMark x1="52551" y1="16740" x2="19898" y2="62555"/>
                          <a14:foregroundMark x1="30102" y1="13216" x2="14286" y2="220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3012" y="4983195"/>
              <a:ext cx="649209" cy="751889"/>
            </a:xfrm>
            <a:prstGeom prst="rect">
              <a:avLst/>
            </a:prstGeom>
            <a:noFill/>
            <a:effectLst/>
          </p:spPr>
        </p:pic>
        <p:sp>
          <p:nvSpPr>
            <p:cNvPr id="51" name="ZoneTexte 96"/>
            <p:cNvSpPr txBox="1"/>
            <p:nvPr/>
          </p:nvSpPr>
          <p:spPr>
            <a:xfrm>
              <a:off x="7028096" y="4769600"/>
              <a:ext cx="498100" cy="272786"/>
            </a:xfrm>
            <a:prstGeom prst="wedgeRectCallout">
              <a:avLst>
                <a:gd name="adj1" fmla="val 33595"/>
                <a:gd name="adj2" fmla="val 94504"/>
              </a:avLst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12 TB</a:t>
              </a:r>
              <a:endParaRPr lang="fr-FR" sz="1200" b="1" dirty="0">
                <a:solidFill>
                  <a:schemeClr val="accent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Arc 58"/>
            <p:cNvSpPr/>
            <p:nvPr/>
          </p:nvSpPr>
          <p:spPr bwMode="auto">
            <a:xfrm>
              <a:off x="7697444" y="4927614"/>
              <a:ext cx="863051" cy="863051"/>
            </a:xfrm>
            <a:prstGeom prst="arc">
              <a:avLst>
                <a:gd name="adj1" fmla="val 2905381"/>
                <a:gd name="adj2" fmla="val 7768364"/>
              </a:avLst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charset="0"/>
                <a:cs typeface="Arial Unicode MS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106275" y="4817225"/>
            <a:ext cx="1575314" cy="934210"/>
            <a:chOff x="5106275" y="4817225"/>
            <a:chExt cx="1575314" cy="934210"/>
          </a:xfrm>
        </p:grpSpPr>
        <p:sp>
          <p:nvSpPr>
            <p:cNvPr id="54" name="Oval 53"/>
            <p:cNvSpPr/>
            <p:nvPr/>
          </p:nvSpPr>
          <p:spPr bwMode="auto">
            <a:xfrm>
              <a:off x="5633459" y="4966843"/>
              <a:ext cx="784592" cy="784592"/>
            </a:xfrm>
            <a:prstGeom prst="ellipse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latin typeface="Arial" charset="0"/>
                  <a:cs typeface="Arial Unicode MS" charset="0"/>
                </a:rPr>
                <a:t>&amp;</a:t>
              </a:r>
              <a:endPara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38" name="Arc 37"/>
            <p:cNvSpPr/>
            <p:nvPr/>
          </p:nvSpPr>
          <p:spPr bwMode="auto">
            <a:xfrm>
              <a:off x="5633459" y="4966843"/>
              <a:ext cx="784592" cy="784592"/>
            </a:xfrm>
            <a:prstGeom prst="arc">
              <a:avLst>
                <a:gd name="adj1" fmla="val 13760032"/>
                <a:gd name="adj2" fmla="val 18578968"/>
              </a:avLst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pic>
          <p:nvPicPr>
            <p:cNvPr id="39" name="Imag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521" y="5106105"/>
              <a:ext cx="506068" cy="506068"/>
            </a:xfrm>
            <a:prstGeom prst="rect">
              <a:avLst/>
            </a:prstGeom>
            <a:effectLst/>
          </p:spPr>
        </p:pic>
        <p:sp>
          <p:nvSpPr>
            <p:cNvPr id="40" name="Rectangle 39"/>
            <p:cNvSpPr/>
            <p:nvPr/>
          </p:nvSpPr>
          <p:spPr>
            <a:xfrm>
              <a:off x="6236717" y="5223357"/>
              <a:ext cx="3930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fr-F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16x</a:t>
              </a:r>
              <a:endPara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43" name="Image 4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238" l="0" r="100000">
                          <a14:foregroundMark x1="52551" y1="16740" x2="19898" y2="62555"/>
                          <a14:foregroundMark x1="30102" y1="13216" x2="14286" y2="220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923" y="5076687"/>
              <a:ext cx="487760" cy="564904"/>
            </a:xfrm>
            <a:prstGeom prst="rect">
              <a:avLst/>
            </a:prstGeom>
            <a:noFill/>
            <a:effectLst/>
          </p:spPr>
        </p:pic>
        <p:sp>
          <p:nvSpPr>
            <p:cNvPr id="44" name="ZoneTexte 93"/>
            <p:cNvSpPr txBox="1"/>
            <p:nvPr/>
          </p:nvSpPr>
          <p:spPr>
            <a:xfrm>
              <a:off x="5106275" y="4817225"/>
              <a:ext cx="498100" cy="272786"/>
            </a:xfrm>
            <a:prstGeom prst="wedgeRectCallout">
              <a:avLst>
                <a:gd name="adj1" fmla="val 33595"/>
                <a:gd name="adj2" fmla="val 94504"/>
              </a:avLst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6 TB</a:t>
              </a:r>
              <a:endParaRPr lang="fr-FR" sz="1200" b="1" dirty="0">
                <a:solidFill>
                  <a:schemeClr val="accent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Arc 59"/>
            <p:cNvSpPr/>
            <p:nvPr/>
          </p:nvSpPr>
          <p:spPr bwMode="auto">
            <a:xfrm>
              <a:off x="5633459" y="4966843"/>
              <a:ext cx="784592" cy="784592"/>
            </a:xfrm>
            <a:prstGeom prst="arc">
              <a:avLst>
                <a:gd name="adj1" fmla="val 3317273"/>
                <a:gd name="adj2" fmla="val 7883024"/>
              </a:avLst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charset="0"/>
                <a:cs typeface="Arial Unicode MS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044223" y="4864850"/>
            <a:ext cx="1414200" cy="818501"/>
            <a:chOff x="3044223" y="4864850"/>
            <a:chExt cx="1414200" cy="818501"/>
          </a:xfrm>
        </p:grpSpPr>
        <p:sp>
          <p:nvSpPr>
            <p:cNvPr id="55" name="Oval 54"/>
            <p:cNvSpPr/>
            <p:nvPr/>
          </p:nvSpPr>
          <p:spPr bwMode="auto">
            <a:xfrm>
              <a:off x="3575448" y="5034928"/>
              <a:ext cx="648423" cy="648423"/>
            </a:xfrm>
            <a:prstGeom prst="ellipse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latin typeface="Arial" charset="0"/>
                  <a:cs typeface="Arial Unicode MS" charset="0"/>
                </a:rPr>
                <a:t>&amp;</a:t>
              </a:r>
              <a:endPara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34" name="Arc 33"/>
            <p:cNvSpPr/>
            <p:nvPr/>
          </p:nvSpPr>
          <p:spPr bwMode="auto">
            <a:xfrm>
              <a:off x="3575448" y="5034928"/>
              <a:ext cx="648423" cy="648423"/>
            </a:xfrm>
            <a:prstGeom prst="arc">
              <a:avLst>
                <a:gd name="adj1" fmla="val 13676295"/>
                <a:gd name="adj2" fmla="val 18766585"/>
              </a:avLst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pic>
          <p:nvPicPr>
            <p:cNvPr id="30" name="Imag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207" y="5169031"/>
              <a:ext cx="380216" cy="380216"/>
            </a:xfrm>
            <a:prstGeom prst="rect">
              <a:avLst/>
            </a:prstGeom>
            <a:effectLst/>
          </p:spPr>
        </p:pic>
        <p:sp>
          <p:nvSpPr>
            <p:cNvPr id="33" name="Rectangle 32"/>
            <p:cNvSpPr/>
            <p:nvPr/>
          </p:nvSpPr>
          <p:spPr>
            <a:xfrm>
              <a:off x="4100222" y="5220640"/>
              <a:ext cx="32092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fr-F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8x</a:t>
              </a:r>
              <a:endPara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5" name="Image 4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238" l="0" r="100000">
                          <a14:foregroundMark x1="52551" y1="16740" x2="19898" y2="62555"/>
                          <a14:foregroundMark x1="30102" y1="13216" x2="14286" y2="220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456" y="5146928"/>
              <a:ext cx="366461" cy="424422"/>
            </a:xfrm>
            <a:prstGeom prst="rect">
              <a:avLst/>
            </a:prstGeom>
            <a:noFill/>
            <a:effectLst/>
          </p:spPr>
        </p:pic>
        <p:sp>
          <p:nvSpPr>
            <p:cNvPr id="36" name="ZoneTexte 66"/>
            <p:cNvSpPr txBox="1"/>
            <p:nvPr/>
          </p:nvSpPr>
          <p:spPr>
            <a:xfrm>
              <a:off x="3044223" y="4864850"/>
              <a:ext cx="498100" cy="272786"/>
            </a:xfrm>
            <a:prstGeom prst="wedgeRectCallout">
              <a:avLst>
                <a:gd name="adj1" fmla="val 33595"/>
                <a:gd name="adj2" fmla="val 94504"/>
              </a:avLst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3 TB</a:t>
              </a:r>
              <a:endParaRPr lang="fr-FR" sz="1200" b="1" dirty="0">
                <a:solidFill>
                  <a:schemeClr val="accent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Arc 60"/>
            <p:cNvSpPr/>
            <p:nvPr/>
          </p:nvSpPr>
          <p:spPr bwMode="auto">
            <a:xfrm>
              <a:off x="3575448" y="5034928"/>
              <a:ext cx="648423" cy="648423"/>
            </a:xfrm>
            <a:prstGeom prst="arc">
              <a:avLst>
                <a:gd name="adj1" fmla="val 2680058"/>
                <a:gd name="adj2" fmla="val 8048566"/>
              </a:avLst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charset="0"/>
                <a:cs typeface="Arial Unicode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255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NUMA Architecture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24845" r="8730" b="15062"/>
          <a:stretch/>
        </p:blipFill>
        <p:spPr>
          <a:xfrm>
            <a:off x="2426832" y="1807740"/>
            <a:ext cx="7057504" cy="374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355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NUMA Architecture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5414" r="8419" b="45995"/>
          <a:stretch/>
        </p:blipFill>
        <p:spPr>
          <a:xfrm>
            <a:off x="2862480" y="2781648"/>
            <a:ext cx="6186208" cy="156833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58771" r="8419" b="12638"/>
          <a:stretch/>
        </p:blipFill>
        <p:spPr>
          <a:xfrm>
            <a:off x="2862480" y="4221808"/>
            <a:ext cx="6186208" cy="156833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5414" r="8419" b="45995"/>
          <a:stretch/>
        </p:blipFill>
        <p:spPr>
          <a:xfrm>
            <a:off x="2862480" y="2637632"/>
            <a:ext cx="6186208" cy="156833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58771" r="8419" b="12638"/>
          <a:stretch/>
        </p:blipFill>
        <p:spPr>
          <a:xfrm>
            <a:off x="2862480" y="4046826"/>
            <a:ext cx="6186208" cy="156833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5414" r="8419" b="45995"/>
          <a:stretch/>
        </p:blipFill>
        <p:spPr>
          <a:xfrm>
            <a:off x="2862480" y="2493616"/>
            <a:ext cx="6186208" cy="156833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58771" r="8419" b="12638"/>
          <a:stretch/>
        </p:blipFill>
        <p:spPr>
          <a:xfrm>
            <a:off x="2862480" y="3871847"/>
            <a:ext cx="6186208" cy="15683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5414" r="8419" b="45995"/>
          <a:stretch/>
        </p:blipFill>
        <p:spPr>
          <a:xfrm>
            <a:off x="2862480" y="2306252"/>
            <a:ext cx="6186208" cy="156833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58771" r="8419" b="12638"/>
          <a:stretch/>
        </p:blipFill>
        <p:spPr>
          <a:xfrm>
            <a:off x="2862480" y="3696868"/>
            <a:ext cx="6186208" cy="15683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5414" r="8419" b="45995"/>
          <a:stretch/>
        </p:blipFill>
        <p:spPr>
          <a:xfrm>
            <a:off x="2862480" y="2118887"/>
            <a:ext cx="6186208" cy="156833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58771" r="8419" b="12638"/>
          <a:stretch/>
        </p:blipFill>
        <p:spPr>
          <a:xfrm>
            <a:off x="2862480" y="3521889"/>
            <a:ext cx="6186208" cy="156833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5414" r="8419" b="45995"/>
          <a:stretch/>
        </p:blipFill>
        <p:spPr>
          <a:xfrm>
            <a:off x="2862480" y="1931522"/>
            <a:ext cx="6186208" cy="156833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58771" r="8419" b="12638"/>
          <a:stretch/>
        </p:blipFill>
        <p:spPr>
          <a:xfrm>
            <a:off x="2862480" y="3346910"/>
            <a:ext cx="6186208" cy="156833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5414" r="8419" b="45995"/>
          <a:stretch/>
        </p:blipFill>
        <p:spPr>
          <a:xfrm>
            <a:off x="2862480" y="1744157"/>
            <a:ext cx="6186208" cy="156833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58771" r="8419" b="12638"/>
          <a:stretch/>
        </p:blipFill>
        <p:spPr>
          <a:xfrm>
            <a:off x="2862480" y="3171931"/>
            <a:ext cx="6186208" cy="156833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5414" r="8419" b="45995"/>
          <a:stretch/>
        </p:blipFill>
        <p:spPr>
          <a:xfrm>
            <a:off x="2862480" y="1556792"/>
            <a:ext cx="6186208" cy="156833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58771" r="8419" b="12638"/>
          <a:stretch/>
        </p:blipFill>
        <p:spPr>
          <a:xfrm>
            <a:off x="2862480" y="2996952"/>
            <a:ext cx="6186208" cy="1568334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 flipH="1">
            <a:off x="5523701" y="1263948"/>
            <a:ext cx="863765" cy="833592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32</a:t>
            </a:r>
            <a:r>
              <a:rPr lang="fr-F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fr-FR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fr-FR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NUMA </a:t>
            </a:r>
            <a:br>
              <a:rPr lang="fr-FR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fr-FR" sz="1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nodes</a:t>
            </a:r>
            <a:endParaRPr lang="fr-FR" sz="11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0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24845" r="8730" b="15062"/>
          <a:stretch/>
        </p:blipFill>
        <p:spPr>
          <a:xfrm>
            <a:off x="2426832" y="1807740"/>
            <a:ext cx="7057504" cy="37465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NUMA Architecture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851260" y="1687938"/>
            <a:ext cx="3229316" cy="1389283"/>
            <a:chOff x="1847528" y="1695402"/>
            <a:chExt cx="3229316" cy="13892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644" y="1695402"/>
              <a:ext cx="2761200" cy="1389283"/>
            </a:xfrm>
            <a:prstGeom prst="rect">
              <a:avLst/>
            </a:prstGeom>
          </p:spPr>
        </p:pic>
        <p:sp>
          <p:nvSpPr>
            <p:cNvPr id="15" name="ZoneTexte 54"/>
            <p:cNvSpPr txBox="1"/>
            <p:nvPr/>
          </p:nvSpPr>
          <p:spPr>
            <a:xfrm flipH="1">
              <a:off x="1847528" y="1912621"/>
              <a:ext cx="1590925" cy="464882"/>
            </a:xfrm>
            <a:custGeom>
              <a:avLst/>
              <a:gdLst>
                <a:gd name="connsiteX0" fmla="*/ 0 w 1230885"/>
                <a:gd name="connsiteY0" fmla="*/ 0 h 464882"/>
                <a:gd name="connsiteX1" fmla="*/ 1230885 w 1230885"/>
                <a:gd name="connsiteY1" fmla="*/ 0 h 464882"/>
                <a:gd name="connsiteX2" fmla="*/ 1230885 w 1230885"/>
                <a:gd name="connsiteY2" fmla="*/ 322875 h 464882"/>
                <a:gd name="connsiteX3" fmla="*/ 325701 w 1230885"/>
                <a:gd name="connsiteY3" fmla="*/ 322875 h 464882"/>
                <a:gd name="connsiteX4" fmla="*/ 183694 w 1230885"/>
                <a:gd name="connsiteY4" fmla="*/ 464882 h 464882"/>
                <a:gd name="connsiteX5" fmla="*/ 183694 w 1230885"/>
                <a:gd name="connsiteY5" fmla="*/ 322875 h 464882"/>
                <a:gd name="connsiteX6" fmla="*/ 0 w 1230885"/>
                <a:gd name="connsiteY6" fmla="*/ 322875 h 4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885" h="464882">
                  <a:moveTo>
                    <a:pt x="0" y="0"/>
                  </a:moveTo>
                  <a:lnTo>
                    <a:pt x="1230885" y="0"/>
                  </a:lnTo>
                  <a:lnTo>
                    <a:pt x="1230885" y="322875"/>
                  </a:lnTo>
                  <a:lnTo>
                    <a:pt x="325701" y="322875"/>
                  </a:lnTo>
                  <a:lnTo>
                    <a:pt x="183694" y="464882"/>
                  </a:lnTo>
                  <a:lnTo>
                    <a:pt x="183694" y="322875"/>
                  </a:lnTo>
                  <a:lnTo>
                    <a:pt x="0" y="32287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fr-FR" sz="1100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Allocated</a:t>
              </a:r>
              <a:r>
                <a:rPr lang="fr-FR" sz="11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memory A</a:t>
              </a:r>
              <a:endParaRPr lang="fr-FR" sz="11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/>
              <a:endParaRPr lang="fr-FR" sz="1100" dirty="0">
                <a:solidFill>
                  <a:schemeClr val="accent3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6613" y="2794037"/>
            <a:ext cx="1208428" cy="843006"/>
            <a:chOff x="4526613" y="2794037"/>
            <a:chExt cx="1208428" cy="843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613" y="2794037"/>
              <a:ext cx="856800" cy="602438"/>
            </a:xfrm>
            <a:prstGeom prst="rect">
              <a:avLst/>
            </a:prstGeom>
          </p:spPr>
        </p:pic>
        <p:sp>
          <p:nvSpPr>
            <p:cNvPr id="14" name="ZoneTexte 89"/>
            <p:cNvSpPr txBox="1"/>
            <p:nvPr/>
          </p:nvSpPr>
          <p:spPr>
            <a:xfrm flipH="1">
              <a:off x="4871864" y="3314168"/>
              <a:ext cx="863177" cy="322875"/>
            </a:xfrm>
            <a:prstGeom prst="wedgeRectCallout">
              <a:avLst>
                <a:gd name="adj1" fmla="val 33595"/>
                <a:gd name="adj2" fmla="val -97542"/>
              </a:avLst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fr-FR" sz="1100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Process</a:t>
              </a:r>
              <a:r>
                <a:rPr lang="fr-FR" sz="11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A</a:t>
              </a:r>
              <a:endParaRPr lang="fr-FR" sz="1100" dirty="0">
                <a:solidFill>
                  <a:schemeClr val="accent3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02942" y="3631631"/>
            <a:ext cx="1225743" cy="900288"/>
            <a:chOff x="6202942" y="3631631"/>
            <a:chExt cx="1225743" cy="9002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1885" y="3929481"/>
              <a:ext cx="856800" cy="602438"/>
            </a:xfrm>
            <a:prstGeom prst="rect">
              <a:avLst/>
            </a:prstGeom>
          </p:spPr>
        </p:pic>
        <p:sp>
          <p:nvSpPr>
            <p:cNvPr id="19" name="ZoneTexte 89"/>
            <p:cNvSpPr txBox="1"/>
            <p:nvPr/>
          </p:nvSpPr>
          <p:spPr>
            <a:xfrm flipH="1">
              <a:off x="6202942" y="3631631"/>
              <a:ext cx="863177" cy="322875"/>
            </a:xfrm>
            <a:prstGeom prst="wedgeRectCallout">
              <a:avLst>
                <a:gd name="adj1" fmla="val -33532"/>
                <a:gd name="adj2" fmla="val 98739"/>
              </a:avLst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fr-FR" sz="1100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Process</a:t>
              </a:r>
              <a:r>
                <a:rPr lang="fr-FR" sz="11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B</a:t>
              </a:r>
              <a:endParaRPr lang="fr-FR" sz="1100" dirty="0">
                <a:solidFill>
                  <a:schemeClr val="accent3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21972" y="4238553"/>
            <a:ext cx="2761200" cy="1405257"/>
            <a:chOff x="6821972" y="4238553"/>
            <a:chExt cx="2761200" cy="14052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1972" y="4238553"/>
              <a:ext cx="2761200" cy="1389283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 bwMode="auto">
            <a:xfrm>
              <a:off x="7608168" y="5167434"/>
              <a:ext cx="1589307" cy="476376"/>
            </a:xfrm>
            <a:custGeom>
              <a:avLst/>
              <a:gdLst>
                <a:gd name="connsiteX0" fmla="*/ 141604 w 1589307"/>
                <a:gd name="connsiteY0" fmla="*/ 0 h 476376"/>
                <a:gd name="connsiteX1" fmla="*/ 357730 w 1589307"/>
                <a:gd name="connsiteY1" fmla="*/ 152144 h 476376"/>
                <a:gd name="connsiteX2" fmla="*/ 1589307 w 1589307"/>
                <a:gd name="connsiteY2" fmla="*/ 152144 h 476376"/>
                <a:gd name="connsiteX3" fmla="*/ 1589307 w 1589307"/>
                <a:gd name="connsiteY3" fmla="*/ 476376 h 476376"/>
                <a:gd name="connsiteX4" fmla="*/ 863177 w 1589307"/>
                <a:gd name="connsiteY4" fmla="*/ 476376 h 476376"/>
                <a:gd name="connsiteX5" fmla="*/ 359657 w 1589307"/>
                <a:gd name="connsiteY5" fmla="*/ 476376 h 476376"/>
                <a:gd name="connsiteX6" fmla="*/ 291540 w 1589307"/>
                <a:gd name="connsiteY6" fmla="*/ 476376 h 476376"/>
                <a:gd name="connsiteX7" fmla="*/ 143863 w 1589307"/>
                <a:gd name="connsiteY7" fmla="*/ 476376 h 476376"/>
                <a:gd name="connsiteX8" fmla="*/ 0 w 1589307"/>
                <a:gd name="connsiteY8" fmla="*/ 476376 h 476376"/>
                <a:gd name="connsiteX9" fmla="*/ 0 w 1589307"/>
                <a:gd name="connsiteY9" fmla="*/ 288032 h 476376"/>
                <a:gd name="connsiteX10" fmla="*/ 0 w 1589307"/>
                <a:gd name="connsiteY10" fmla="*/ 207314 h 476376"/>
                <a:gd name="connsiteX11" fmla="*/ 0 w 1589307"/>
                <a:gd name="connsiteY11" fmla="*/ 153501 h 476376"/>
                <a:gd name="connsiteX12" fmla="*/ 143863 w 1589307"/>
                <a:gd name="connsiteY12" fmla="*/ 153501 h 47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9307" h="476376">
                  <a:moveTo>
                    <a:pt x="141604" y="0"/>
                  </a:moveTo>
                  <a:lnTo>
                    <a:pt x="357730" y="152144"/>
                  </a:lnTo>
                  <a:lnTo>
                    <a:pt x="1589307" y="152144"/>
                  </a:lnTo>
                  <a:lnTo>
                    <a:pt x="1589307" y="476376"/>
                  </a:lnTo>
                  <a:lnTo>
                    <a:pt x="863177" y="476376"/>
                  </a:lnTo>
                  <a:lnTo>
                    <a:pt x="359657" y="476376"/>
                  </a:lnTo>
                  <a:lnTo>
                    <a:pt x="291540" y="476376"/>
                  </a:lnTo>
                  <a:lnTo>
                    <a:pt x="143863" y="476376"/>
                  </a:lnTo>
                  <a:lnTo>
                    <a:pt x="0" y="476376"/>
                  </a:lnTo>
                  <a:lnTo>
                    <a:pt x="0" y="288032"/>
                  </a:lnTo>
                  <a:lnTo>
                    <a:pt x="0" y="207314"/>
                  </a:lnTo>
                  <a:lnTo>
                    <a:pt x="0" y="153501"/>
                  </a:lnTo>
                  <a:lnTo>
                    <a:pt x="143863" y="153501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txBody>
            <a:bodyPr wrap="square" lIns="0" tIns="180000" rIns="0" bIns="0" rtlCol="0" anchor="ctr" anchorCtr="0">
              <a:noAutofit/>
            </a:bodyPr>
            <a:lstStyle/>
            <a:p>
              <a:pPr lvl="0" algn="ctr"/>
              <a:r>
                <a:rPr lang="fr-FR" sz="1100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Allocated</a:t>
              </a:r>
              <a:r>
                <a:rPr lang="fr-FR" sz="1100" dirty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r>
                <a:rPr lang="fr-FR" sz="110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memory B</a:t>
              </a:r>
              <a:endParaRPr lang="fr-FR" sz="11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70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NUMA System Library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392" y="1095028"/>
            <a:ext cx="9505056" cy="515726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txBody>
          <a:bodyPr wrap="square" lIns="720000" tIns="396000" rIns="720000" bIns="39600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300" dirty="0">
                <a:solidFill>
                  <a:srgbClr val="E20097"/>
                </a:solidFill>
                <a:latin typeface="Consolas" panose="020B0609020204030204" pitchFamily="49" charset="0"/>
              </a:rPr>
              <a:t>protected interface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NumaLibrary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E20097"/>
                </a:solidFill>
                <a:latin typeface="Consolas" panose="020B0609020204030204" pitchFamily="49" charset="0"/>
              </a:rPr>
              <a:t>extends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com.sun.jna.Library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endParaRPr lang="en-US" sz="13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300" dirty="0" smtClean="0">
                <a:solidFill>
                  <a:srgbClr val="627BCC"/>
                </a:solidFill>
                <a:latin typeface="Consolas" panose="020B0609020204030204" pitchFamily="49" charset="0"/>
              </a:rPr>
              <a:t>    </a:t>
            </a:r>
            <a:r>
              <a:rPr lang="en-US" sz="1300" dirty="0">
                <a:solidFill>
                  <a:srgbClr val="3AA06B"/>
                </a:solidFill>
                <a:latin typeface="Consolas" panose="020B0609020204030204" pitchFamily="49" charset="0"/>
              </a:rPr>
              <a:t>/** @return -1 if NUMA is not available, … */</a:t>
            </a:r>
          </a:p>
          <a:p>
            <a:pPr>
              <a:lnSpc>
                <a:spcPct val="120000"/>
              </a:lnSpc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300" dirty="0" err="1" smtClean="0">
                <a:solidFill>
                  <a:srgbClr val="E20097"/>
                </a:solidFill>
                <a:latin typeface="Consolas" panose="020B0609020204030204" pitchFamily="49" charset="0"/>
              </a:rPr>
              <a:t>int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numa_available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endParaRPr lang="en-US" sz="13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300" dirty="0">
                <a:solidFill>
                  <a:srgbClr val="3AA06B"/>
                </a:solidFill>
                <a:latin typeface="Consolas" panose="020B0609020204030204" pitchFamily="49" charset="0"/>
              </a:rPr>
              <a:t>/** @return the number of memory nodes in the system. */</a:t>
            </a:r>
          </a:p>
          <a:p>
            <a:pPr>
              <a:lnSpc>
                <a:spcPct val="120000"/>
              </a:lnSpc>
            </a:pP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300" dirty="0" err="1">
                <a:solidFill>
                  <a:srgbClr val="E20097"/>
                </a:solidFill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numa_num_configured_nodes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endParaRPr lang="en-US" sz="13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300" dirty="0">
                <a:solidFill>
                  <a:srgbClr val="3AA06B"/>
                </a:solidFill>
                <a:latin typeface="Consolas" panose="020B0609020204030204" pitchFamily="49" charset="0"/>
              </a:rPr>
              <a:t>/** @return the NUMA node the </a:t>
            </a:r>
            <a:r>
              <a:rPr lang="en-US" sz="1300" dirty="0" err="1">
                <a:solidFill>
                  <a:srgbClr val="3AA06B"/>
                </a:solidFill>
                <a:latin typeface="Consolas" panose="020B0609020204030204" pitchFamily="49" charset="0"/>
              </a:rPr>
              <a:t>cpu</a:t>
            </a:r>
            <a:r>
              <a:rPr lang="en-US" sz="1300" dirty="0">
                <a:solidFill>
                  <a:srgbClr val="3AA06B"/>
                </a:solidFill>
                <a:latin typeface="Consolas" panose="020B0609020204030204" pitchFamily="49" charset="0"/>
              </a:rPr>
              <a:t> currently belongs to. */</a:t>
            </a:r>
          </a:p>
          <a:p>
            <a:pPr>
              <a:lnSpc>
                <a:spcPct val="120000"/>
              </a:lnSpc>
            </a:pP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300" dirty="0" err="1">
                <a:solidFill>
                  <a:srgbClr val="E20097"/>
                </a:solidFill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numa_node_of_cpu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300" dirty="0" err="1">
                <a:solidFill>
                  <a:srgbClr val="E20097"/>
                </a:solidFill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C46936"/>
                </a:solidFill>
                <a:latin typeface="Consolas" panose="020B0609020204030204" pitchFamily="49" charset="0"/>
              </a:rPr>
              <a:t>cpu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endParaRPr lang="en-US" sz="13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300" dirty="0" err="1">
                <a:solidFill>
                  <a:srgbClr val="E20097"/>
                </a:solidFill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numa_run_on_node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300" dirty="0" err="1">
                <a:solidFill>
                  <a:srgbClr val="E20097"/>
                </a:solidFill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C46936"/>
                </a:solidFill>
                <a:latin typeface="Consolas" panose="020B0609020204030204" pitchFamily="49" charset="0"/>
              </a:rPr>
              <a:t>node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endParaRPr lang="en-US" sz="13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300" dirty="0" err="1">
                <a:solidFill>
                  <a:srgbClr val="E20097"/>
                </a:solidFill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numa_distance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300" dirty="0" err="1">
                <a:solidFill>
                  <a:srgbClr val="E20097"/>
                </a:solidFill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C46936"/>
                </a:solidFill>
                <a:latin typeface="Consolas" panose="020B0609020204030204" pitchFamily="49" charset="0"/>
              </a:rPr>
              <a:t>node1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 err="1">
                <a:solidFill>
                  <a:srgbClr val="E20097"/>
                </a:solidFill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C46936"/>
                </a:solidFill>
                <a:latin typeface="Consolas" panose="020B0609020204030204" pitchFamily="49" charset="0"/>
              </a:rPr>
              <a:t>node2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endParaRPr lang="en-US" sz="13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300" dirty="0">
                <a:solidFill>
                  <a:srgbClr val="63B18A"/>
                </a:solidFill>
                <a:latin typeface="Consolas" panose="020B0609020204030204" pitchFamily="49" charset="0"/>
              </a:rPr>
              <a:t>    </a:t>
            </a:r>
            <a:r>
              <a:rPr lang="en-US" sz="1300" dirty="0">
                <a:solidFill>
                  <a:srgbClr val="3AA06B"/>
                </a:solidFill>
                <a:latin typeface="Consolas" panose="020B0609020204030204" pitchFamily="49" charset="0"/>
              </a:rPr>
              <a:t>//...</a:t>
            </a:r>
          </a:p>
          <a:p>
            <a:pPr>
              <a:lnSpc>
                <a:spcPct val="120000"/>
              </a:lnSpc>
            </a:pPr>
            <a:endParaRPr lang="en-US" sz="13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376" y="863140"/>
            <a:ext cx="1512168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>
              <a:buSzPct val="100000"/>
            </a:pP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Linux</a:t>
            </a:r>
            <a:endParaRPr lang="fr-FR" sz="2000" i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0254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NUMA System Library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392" y="1090788"/>
            <a:ext cx="9505056" cy="260848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txBody>
          <a:bodyPr wrap="square" lIns="720000" tIns="468000" rIns="720000" bIns="46800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NumaLibrary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 smtClean="0">
                <a:solidFill>
                  <a:srgbClr val="BB6F4D"/>
                </a:solidFill>
                <a:latin typeface="Consolas" panose="020B0609020204030204" pitchFamily="49" charset="0"/>
              </a:rPr>
              <a:t>numaLib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 (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NumaLibrary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)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Native.</a:t>
            </a:r>
            <a:r>
              <a:rPr lang="en-US" sz="1300" i="1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loadLibrary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300" dirty="0">
                <a:solidFill>
                  <a:srgbClr val="4779E7"/>
                </a:solidFill>
                <a:latin typeface="Consolas" panose="020B0609020204030204" pitchFamily="49" charset="0"/>
              </a:rPr>
              <a:t>"</a:t>
            </a:r>
            <a:r>
              <a:rPr lang="en-US" sz="1300" dirty="0" err="1">
                <a:solidFill>
                  <a:srgbClr val="4779E7"/>
                </a:solidFill>
                <a:latin typeface="Consolas" panose="020B0609020204030204" pitchFamily="49" charset="0"/>
              </a:rPr>
              <a:t>numa</a:t>
            </a:r>
            <a:r>
              <a:rPr lang="en-US" sz="1300" dirty="0">
                <a:solidFill>
                  <a:srgbClr val="4779E7"/>
                </a:solidFill>
                <a:latin typeface="Consolas" panose="020B0609020204030204" pitchFamily="49" charset="0"/>
              </a:rPr>
              <a:t>"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NumaLibrary.</a:t>
            </a:r>
            <a:r>
              <a:rPr lang="en-US" sz="1300" dirty="0" err="1">
                <a:solidFill>
                  <a:srgbClr val="E20097"/>
                </a:solidFill>
                <a:latin typeface="Consolas" panose="020B0609020204030204" pitchFamily="49" charset="0"/>
              </a:rPr>
              <a:t>class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PthreadLibrary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BB6F4D"/>
                </a:solidFill>
                <a:latin typeface="Consolas" panose="020B0609020204030204" pitchFamily="49" charset="0"/>
              </a:rPr>
              <a:t>pthreadLib</a:t>
            </a:r>
            <a:r>
              <a:rPr lang="en-US" sz="1300" dirty="0">
                <a:solidFill>
                  <a:srgbClr val="BB6F4D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</a:t>
            </a:r>
          </a:p>
          <a:p>
            <a:pPr>
              <a:lnSpc>
                <a:spcPct val="120000"/>
              </a:lnSpc>
            </a:pP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  (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PthreadLibrary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)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Native.</a:t>
            </a:r>
            <a:r>
              <a:rPr lang="en-US" sz="1300" i="1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loadLibrary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300" dirty="0">
                <a:solidFill>
                  <a:srgbClr val="4779E7"/>
                </a:solidFill>
                <a:latin typeface="Consolas" panose="020B0609020204030204" pitchFamily="49" charset="0"/>
              </a:rPr>
              <a:t>"</a:t>
            </a:r>
            <a:r>
              <a:rPr lang="en-US" sz="1300" dirty="0" err="1">
                <a:solidFill>
                  <a:srgbClr val="4779E7"/>
                </a:solidFill>
                <a:latin typeface="Consolas" panose="020B0609020204030204" pitchFamily="49" charset="0"/>
              </a:rPr>
              <a:t>pthread</a:t>
            </a:r>
            <a:r>
              <a:rPr lang="en-US" sz="1300" dirty="0">
                <a:solidFill>
                  <a:srgbClr val="4779E7"/>
                </a:solidFill>
                <a:latin typeface="Consolas" panose="020B0609020204030204" pitchFamily="49" charset="0"/>
              </a:rPr>
              <a:t>"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PthreadLibrary.</a:t>
            </a:r>
            <a:r>
              <a:rPr lang="en-US" sz="1300" dirty="0" err="1">
                <a:solidFill>
                  <a:srgbClr val="E20097"/>
                </a:solidFill>
                <a:latin typeface="Consolas" panose="020B0609020204030204" pitchFamily="49" charset="0"/>
              </a:rPr>
              <a:t>class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endParaRPr lang="en-US" sz="13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300" dirty="0" err="1">
                <a:solidFill>
                  <a:srgbClr val="E20097"/>
                </a:solidFill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BB6F4D"/>
                </a:solidFill>
                <a:latin typeface="Consolas" panose="020B0609020204030204" pitchFamily="49" charset="0"/>
              </a:rPr>
              <a:t>cpuId</a:t>
            </a:r>
            <a:r>
              <a:rPr lang="en-US" sz="1300" dirty="0">
                <a:solidFill>
                  <a:srgbClr val="BB6F4D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 </a:t>
            </a:r>
            <a:r>
              <a:rPr lang="en-US" sz="1300" dirty="0" err="1">
                <a:solidFill>
                  <a:srgbClr val="BB6F4D"/>
                </a:solidFill>
                <a:latin typeface="Consolas" panose="020B0609020204030204" pitchFamily="49" charset="0"/>
              </a:rPr>
              <a:t>pthreadLib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.sched_getcpu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US" sz="1300" dirty="0" err="1">
                <a:solidFill>
                  <a:srgbClr val="E20097"/>
                </a:solidFill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BB6F4D"/>
                </a:solidFill>
                <a:latin typeface="Consolas" panose="020B0609020204030204" pitchFamily="49" charset="0"/>
              </a:rPr>
              <a:t>nodeCount</a:t>
            </a:r>
            <a:r>
              <a:rPr lang="en-US" sz="1300" dirty="0">
                <a:solidFill>
                  <a:srgbClr val="BB6F4D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 </a:t>
            </a:r>
            <a:r>
              <a:rPr lang="en-US" sz="1300" dirty="0" err="1" smtClean="0">
                <a:solidFill>
                  <a:srgbClr val="BB6F4D"/>
                </a:solidFill>
                <a:latin typeface="Consolas" panose="020B0609020204030204" pitchFamily="49" charset="0"/>
              </a:rPr>
              <a:t>numaLib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.numa_num_configured_nodes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();</a:t>
            </a:r>
            <a:endParaRPr lang="en-US" sz="13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300" dirty="0" err="1">
                <a:solidFill>
                  <a:srgbClr val="E20097"/>
                </a:solidFill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BB6F4D"/>
                </a:solidFill>
                <a:latin typeface="Consolas" panose="020B0609020204030204" pitchFamily="49" charset="0"/>
              </a:rPr>
              <a:t>currentNode</a:t>
            </a:r>
            <a:r>
              <a:rPr lang="en-US" sz="1300" dirty="0">
                <a:solidFill>
                  <a:srgbClr val="BB6F4D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 </a:t>
            </a:r>
            <a:r>
              <a:rPr lang="en-US" sz="1300" dirty="0" err="1" smtClean="0">
                <a:solidFill>
                  <a:srgbClr val="BB6F4D"/>
                </a:solidFill>
                <a:latin typeface="Consolas" panose="020B0609020204030204" pitchFamily="49" charset="0"/>
              </a:rPr>
              <a:t>numaLib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.numa_node_of_cpu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300" dirty="0" err="1" smtClean="0">
                <a:solidFill>
                  <a:srgbClr val="BB6F4D"/>
                </a:solidFill>
                <a:latin typeface="Consolas" panose="020B0609020204030204" pitchFamily="49" charset="0"/>
              </a:rPr>
              <a:t>cpuId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);</a:t>
            </a:r>
            <a:endParaRPr lang="en-US" sz="13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76" y="859955"/>
            <a:ext cx="1512168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>
              <a:buSzPct val="100000"/>
            </a:pP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Linux</a:t>
            </a:r>
            <a:endParaRPr lang="fr-FR" sz="2000" i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9376" y="3834144"/>
            <a:ext cx="9649072" cy="2599248"/>
            <a:chOff x="479376" y="3834144"/>
            <a:chExt cx="9649072" cy="2599248"/>
          </a:xfrm>
        </p:grpSpPr>
        <p:sp>
          <p:nvSpPr>
            <p:cNvPr id="4" name="Rectangle 3"/>
            <p:cNvSpPr/>
            <p:nvPr/>
          </p:nvSpPr>
          <p:spPr>
            <a:xfrm>
              <a:off x="623392" y="4064977"/>
              <a:ext cx="9505056" cy="236841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txBody>
            <a:bodyPr wrap="square" lIns="720000" tIns="468000" rIns="720000" bIns="46800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300" dirty="0" err="1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LgrpLibrary</a:t>
              </a:r>
              <a:r>
                <a:rPr lang="en-US" sz="1300" dirty="0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 </a:t>
              </a:r>
              <a:r>
                <a:rPr lang="en-US" sz="1300" dirty="0" err="1">
                  <a:solidFill>
                    <a:srgbClr val="C46936"/>
                  </a:solidFill>
                  <a:latin typeface="Consolas" panose="020B0609020204030204" pitchFamily="49" charset="0"/>
                </a:rPr>
                <a:t>lgrpLib</a:t>
              </a:r>
              <a:r>
                <a:rPr lang="en-US" sz="1300" dirty="0">
                  <a:solidFill>
                    <a:srgbClr val="C46936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300" dirty="0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= (</a:t>
              </a:r>
              <a:r>
                <a:rPr lang="en-US" sz="1300" dirty="0" err="1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LgrpLibrary</a:t>
              </a:r>
              <a:r>
                <a:rPr lang="en-US" sz="1300" dirty="0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) </a:t>
              </a:r>
              <a:r>
                <a:rPr lang="en-US" sz="1300" dirty="0" err="1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Native.</a:t>
              </a:r>
              <a:r>
                <a:rPr lang="en-US" sz="1300" i="1" dirty="0" err="1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loadLibrary</a:t>
              </a:r>
              <a:r>
                <a:rPr lang="en-US" sz="1300" dirty="0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(</a:t>
              </a:r>
              <a:r>
                <a:rPr lang="en-US" sz="1300" dirty="0">
                  <a:solidFill>
                    <a:srgbClr val="4779E7"/>
                  </a:solidFill>
                  <a:latin typeface="Consolas" panose="020B0609020204030204" pitchFamily="49" charset="0"/>
                </a:rPr>
                <a:t>"</a:t>
              </a:r>
              <a:r>
                <a:rPr lang="en-US" sz="1300" dirty="0" err="1">
                  <a:solidFill>
                    <a:srgbClr val="4779E7"/>
                  </a:solidFill>
                  <a:latin typeface="Consolas" panose="020B0609020204030204" pitchFamily="49" charset="0"/>
                </a:rPr>
                <a:t>lgrp</a:t>
              </a:r>
              <a:r>
                <a:rPr lang="en-US" sz="1300" dirty="0">
                  <a:solidFill>
                    <a:srgbClr val="4779E7"/>
                  </a:solidFill>
                  <a:latin typeface="Consolas" panose="020B0609020204030204" pitchFamily="49" charset="0"/>
                </a:rPr>
                <a:t>"</a:t>
              </a:r>
              <a:r>
                <a:rPr lang="en-US" sz="1300" dirty="0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, </a:t>
              </a:r>
              <a:r>
                <a:rPr lang="en-US" sz="1300" dirty="0" err="1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LgrpLibrary.</a:t>
              </a:r>
              <a:r>
                <a:rPr lang="en-US" sz="1300" dirty="0" err="1">
                  <a:solidFill>
                    <a:srgbClr val="E20097"/>
                  </a:solidFill>
                  <a:latin typeface="Consolas" panose="020B0609020204030204" pitchFamily="49" charset="0"/>
                </a:rPr>
                <a:t>class</a:t>
              </a:r>
              <a:r>
                <a:rPr lang="en-US" sz="1300" dirty="0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);</a:t>
              </a:r>
            </a:p>
            <a:p>
              <a:pPr>
                <a:lnSpc>
                  <a:spcPct val="120000"/>
                </a:lnSpc>
              </a:pPr>
              <a:r>
                <a:rPr lang="en-US" sz="1300" dirty="0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long </a:t>
              </a:r>
              <a:r>
                <a:rPr lang="en-US" sz="1300" dirty="0">
                  <a:solidFill>
                    <a:srgbClr val="C46936"/>
                  </a:solidFill>
                  <a:latin typeface="Consolas" panose="020B0609020204030204" pitchFamily="49" charset="0"/>
                </a:rPr>
                <a:t>cookie </a:t>
              </a:r>
              <a:r>
                <a:rPr lang="en-US" sz="1300" dirty="0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= </a:t>
              </a:r>
              <a:r>
                <a:rPr lang="en-US" sz="1300" dirty="0" err="1">
                  <a:solidFill>
                    <a:srgbClr val="C46936"/>
                  </a:solidFill>
                  <a:latin typeface="Consolas" panose="020B0609020204030204" pitchFamily="49" charset="0"/>
                </a:rPr>
                <a:t>lgrpLib</a:t>
              </a:r>
              <a:r>
                <a:rPr lang="en-US" sz="1300" dirty="0" err="1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.lgrp_init</a:t>
              </a:r>
              <a:r>
                <a:rPr lang="en-US" sz="1300" dirty="0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(</a:t>
              </a:r>
              <a:r>
                <a:rPr lang="en-US" sz="1300" dirty="0" err="1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lgrp_view.OS</a:t>
              </a:r>
              <a:r>
                <a:rPr lang="en-US" sz="1300" dirty="0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);</a:t>
              </a:r>
            </a:p>
            <a:p>
              <a:pPr>
                <a:lnSpc>
                  <a:spcPct val="120000"/>
                </a:lnSpc>
              </a:pPr>
              <a:r>
                <a:rPr lang="en-US" sz="1300" dirty="0" err="1">
                  <a:solidFill>
                    <a:srgbClr val="E20097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1300" dirty="0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 </a:t>
              </a:r>
              <a:r>
                <a:rPr lang="en-US" sz="1300" dirty="0" err="1">
                  <a:solidFill>
                    <a:srgbClr val="C46936"/>
                  </a:solidFill>
                  <a:latin typeface="Consolas" panose="020B0609020204030204" pitchFamily="49" charset="0"/>
                </a:rPr>
                <a:t>rootGroup</a:t>
              </a:r>
              <a:r>
                <a:rPr lang="en-US" sz="1300" dirty="0">
                  <a:solidFill>
                    <a:srgbClr val="C46936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300" dirty="0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= </a:t>
              </a:r>
              <a:r>
                <a:rPr lang="en-US" sz="1300" dirty="0" err="1">
                  <a:solidFill>
                    <a:srgbClr val="C46936"/>
                  </a:solidFill>
                  <a:latin typeface="Consolas" panose="020B0609020204030204" pitchFamily="49" charset="0"/>
                </a:rPr>
                <a:t>lgrpLib</a:t>
              </a:r>
              <a:r>
                <a:rPr lang="en-US" sz="1300" dirty="0" err="1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.lgrp_root</a:t>
              </a:r>
              <a:r>
                <a:rPr lang="en-US" sz="1300" dirty="0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(</a:t>
              </a:r>
              <a:r>
                <a:rPr lang="en-US" sz="1300" dirty="0">
                  <a:solidFill>
                    <a:srgbClr val="C46936"/>
                  </a:solidFill>
                  <a:latin typeface="Consolas" panose="020B0609020204030204" pitchFamily="49" charset="0"/>
                </a:rPr>
                <a:t>cookie</a:t>
              </a:r>
              <a:r>
                <a:rPr lang="en-US" sz="1300" dirty="0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);</a:t>
              </a:r>
            </a:p>
            <a:p>
              <a:pPr>
                <a:lnSpc>
                  <a:spcPct val="120000"/>
                </a:lnSpc>
              </a:pPr>
              <a:r>
                <a:rPr lang="en-US" sz="1300" dirty="0" err="1">
                  <a:solidFill>
                    <a:srgbClr val="E20097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1300" dirty="0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 </a:t>
              </a:r>
              <a:r>
                <a:rPr lang="en-US" sz="1300" dirty="0" err="1">
                  <a:solidFill>
                    <a:srgbClr val="C46936"/>
                  </a:solidFill>
                  <a:latin typeface="Consolas" panose="020B0609020204030204" pitchFamily="49" charset="0"/>
                </a:rPr>
                <a:t>nbGroups</a:t>
              </a:r>
              <a:r>
                <a:rPr lang="en-US" sz="1300" dirty="0">
                  <a:solidFill>
                    <a:srgbClr val="C46936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300" dirty="0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= </a:t>
              </a:r>
              <a:r>
                <a:rPr lang="en-US" sz="1300" dirty="0" err="1">
                  <a:solidFill>
                    <a:srgbClr val="C46936"/>
                  </a:solidFill>
                  <a:latin typeface="Consolas" panose="020B0609020204030204" pitchFamily="49" charset="0"/>
                </a:rPr>
                <a:t>lgrpLib</a:t>
              </a:r>
              <a:r>
                <a:rPr lang="en-US" sz="1300" dirty="0" err="1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.lgrp_nlgrps</a:t>
              </a:r>
              <a:r>
                <a:rPr lang="en-US" sz="1300" dirty="0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(</a:t>
              </a:r>
              <a:r>
                <a:rPr lang="en-US" sz="1300" dirty="0">
                  <a:solidFill>
                    <a:srgbClr val="C46936"/>
                  </a:solidFill>
                  <a:latin typeface="Consolas" panose="020B0609020204030204" pitchFamily="49" charset="0"/>
                </a:rPr>
                <a:t>cookie</a:t>
              </a:r>
              <a:r>
                <a:rPr lang="en-US" sz="1300" dirty="0">
                  <a:solidFill>
                    <a:schemeClr val="bg1">
                      <a:lumMod val="85000"/>
                    </a:schemeClr>
                  </a:solidFill>
                  <a:latin typeface="Consolas" panose="020B0609020204030204" pitchFamily="49" charset="0"/>
                </a:rPr>
                <a:t>);</a:t>
              </a:r>
            </a:p>
            <a:p>
              <a:pPr>
                <a:lnSpc>
                  <a:spcPct val="120000"/>
                </a:lnSpc>
              </a:pPr>
              <a:endPara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300" dirty="0">
                  <a:solidFill>
                    <a:srgbClr val="3AA06B"/>
                  </a:solidFill>
                  <a:latin typeface="Consolas" panose="020B0609020204030204" pitchFamily="49" charset="0"/>
                </a:rPr>
                <a:t>// ...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9376" y="3834144"/>
              <a:ext cx="1512168" cy="40011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lvl="0" algn="ctr">
                <a:buSzPct val="100000"/>
              </a:pPr>
              <a:r>
                <a:rPr lang="en-US" sz="2000" i="1" dirty="0" smtClean="0">
                  <a:solidFill>
                    <a:schemeClr val="bg1"/>
                  </a:solidFill>
                  <a:latin typeface="Calibri" pitchFamily="34" charset="0"/>
                  <a:ea typeface="+mj-ea"/>
                  <a:cs typeface="+mj-cs"/>
                </a:rPr>
                <a:t>Solaris</a:t>
              </a:r>
              <a:endParaRPr lang="fr-FR" sz="2000" i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85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NUMA System Library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392" y="1090788"/>
            <a:ext cx="9505056" cy="40659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txBody>
          <a:bodyPr wrap="square" lIns="720000" tIns="468000" rIns="720000" bIns="46800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NumaLibrary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 smtClean="0">
                <a:solidFill>
                  <a:srgbClr val="C46936"/>
                </a:solidFill>
                <a:latin typeface="Consolas" panose="020B0609020204030204" pitchFamily="49" charset="0"/>
              </a:rPr>
              <a:t>numaLib</a:t>
            </a:r>
            <a:r>
              <a:rPr lang="en-US" sz="1300" dirty="0" smtClean="0">
                <a:solidFill>
                  <a:srgbClr val="C46936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 (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NumaLibrary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)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Native.</a:t>
            </a:r>
            <a:r>
              <a:rPr lang="en-US" sz="1300" i="1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loadLibrary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300" dirty="0">
                <a:solidFill>
                  <a:srgbClr val="4779E7"/>
                </a:solidFill>
                <a:latin typeface="Consolas" panose="020B0609020204030204" pitchFamily="49" charset="0"/>
              </a:rPr>
              <a:t>"</a:t>
            </a:r>
            <a:r>
              <a:rPr lang="en-US" sz="1300" dirty="0" err="1">
                <a:solidFill>
                  <a:srgbClr val="4779E7"/>
                </a:solidFill>
                <a:latin typeface="Consolas" panose="020B0609020204030204" pitchFamily="49" charset="0"/>
              </a:rPr>
              <a:t>numa</a:t>
            </a:r>
            <a:r>
              <a:rPr lang="en-US" sz="1300" dirty="0">
                <a:solidFill>
                  <a:srgbClr val="4779E7"/>
                </a:solidFill>
                <a:latin typeface="Consolas" panose="020B0609020204030204" pitchFamily="49" charset="0"/>
              </a:rPr>
              <a:t>"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NumaLibrary.</a:t>
            </a:r>
            <a:r>
              <a:rPr lang="en-US" sz="1300" dirty="0" err="1">
                <a:solidFill>
                  <a:srgbClr val="E20097"/>
                </a:solidFill>
                <a:latin typeface="Consolas" panose="020B0609020204030204" pitchFamily="49" charset="0"/>
              </a:rPr>
              <a:t>class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PthreadLibrary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C46936"/>
                </a:solidFill>
                <a:latin typeface="Consolas" panose="020B0609020204030204" pitchFamily="49" charset="0"/>
              </a:rPr>
              <a:t>pthreadLib</a:t>
            </a:r>
            <a:r>
              <a:rPr lang="en-US" sz="1300" dirty="0">
                <a:solidFill>
                  <a:srgbClr val="C46936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</a:t>
            </a:r>
          </a:p>
          <a:p>
            <a:pPr>
              <a:lnSpc>
                <a:spcPct val="120000"/>
              </a:lnSpc>
            </a:pP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  (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PthreadLibrary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)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Native.</a:t>
            </a:r>
            <a:r>
              <a:rPr lang="en-US" sz="1300" i="1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loadLibrary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300" dirty="0">
                <a:solidFill>
                  <a:srgbClr val="4779E7"/>
                </a:solidFill>
                <a:latin typeface="Consolas" panose="020B0609020204030204" pitchFamily="49" charset="0"/>
              </a:rPr>
              <a:t>"</a:t>
            </a:r>
            <a:r>
              <a:rPr lang="en-US" sz="1300" dirty="0" err="1">
                <a:solidFill>
                  <a:srgbClr val="4779E7"/>
                </a:solidFill>
                <a:latin typeface="Consolas" panose="020B0609020204030204" pitchFamily="49" charset="0"/>
              </a:rPr>
              <a:t>pthread</a:t>
            </a:r>
            <a:r>
              <a:rPr lang="en-US" sz="1300" dirty="0">
                <a:solidFill>
                  <a:srgbClr val="4779E7"/>
                </a:solidFill>
                <a:latin typeface="Consolas" panose="020B0609020204030204" pitchFamily="49" charset="0"/>
              </a:rPr>
              <a:t>"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PthreadLibrary.</a:t>
            </a:r>
            <a:r>
              <a:rPr lang="en-US" sz="1300" dirty="0" err="1">
                <a:solidFill>
                  <a:srgbClr val="E20097"/>
                </a:solidFill>
                <a:latin typeface="Consolas" panose="020B0609020204030204" pitchFamily="49" charset="0"/>
              </a:rPr>
              <a:t>class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endParaRPr lang="en-US" sz="13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300" dirty="0" err="1">
                <a:solidFill>
                  <a:srgbClr val="E20097"/>
                </a:solidFill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C46936"/>
                </a:solidFill>
                <a:latin typeface="Consolas" panose="020B0609020204030204" pitchFamily="49" charset="0"/>
              </a:rPr>
              <a:t>cpuId</a:t>
            </a:r>
            <a:r>
              <a:rPr lang="en-US" sz="1300" dirty="0">
                <a:solidFill>
                  <a:srgbClr val="C46936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 </a:t>
            </a:r>
            <a:r>
              <a:rPr lang="en-US" sz="1300" dirty="0" err="1">
                <a:solidFill>
                  <a:srgbClr val="C46936"/>
                </a:solidFill>
                <a:latin typeface="Consolas" panose="020B0609020204030204" pitchFamily="49" charset="0"/>
              </a:rPr>
              <a:t>pthreadLib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.sched_getcpu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US" sz="1300" dirty="0" err="1">
                <a:solidFill>
                  <a:srgbClr val="E20097"/>
                </a:solidFill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C46936"/>
                </a:solidFill>
                <a:latin typeface="Consolas" panose="020B0609020204030204" pitchFamily="49" charset="0"/>
              </a:rPr>
              <a:t>nodeCount</a:t>
            </a:r>
            <a:r>
              <a:rPr lang="en-US" sz="1300" dirty="0">
                <a:solidFill>
                  <a:srgbClr val="C46936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 </a:t>
            </a:r>
            <a:r>
              <a:rPr lang="en-US" sz="1300" dirty="0" err="1">
                <a:solidFill>
                  <a:srgbClr val="C46936"/>
                </a:solidFill>
                <a:latin typeface="Consolas" panose="020B0609020204030204" pitchFamily="49" charset="0"/>
              </a:rPr>
              <a:t>numaLib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.numa_node_of_cpu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300" dirty="0" err="1">
                <a:solidFill>
                  <a:srgbClr val="C46936"/>
                </a:solidFill>
                <a:latin typeface="Consolas" panose="020B0609020204030204" pitchFamily="49" charset="0"/>
              </a:rPr>
              <a:t>cpuId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US" sz="1300" dirty="0" err="1">
                <a:solidFill>
                  <a:srgbClr val="E20097"/>
                </a:solidFill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C46936"/>
                </a:solidFill>
                <a:latin typeface="Consolas" panose="020B0609020204030204" pitchFamily="49" charset="0"/>
              </a:rPr>
              <a:t>currentNode</a:t>
            </a:r>
            <a:r>
              <a:rPr lang="en-US" sz="1300" dirty="0">
                <a:solidFill>
                  <a:srgbClr val="C46936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 </a:t>
            </a:r>
            <a:r>
              <a:rPr lang="en-US" sz="1300" dirty="0" err="1">
                <a:solidFill>
                  <a:srgbClr val="C46936"/>
                </a:solidFill>
                <a:latin typeface="Consolas" panose="020B0609020204030204" pitchFamily="49" charset="0"/>
              </a:rPr>
              <a:t>numaLib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.numa_node_of_cpu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300" dirty="0" err="1">
                <a:solidFill>
                  <a:srgbClr val="C46936"/>
                </a:solidFill>
                <a:latin typeface="Consolas" panose="020B0609020204030204" pitchFamily="49" charset="0"/>
              </a:rPr>
              <a:t>pthreadLib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.sched_getcpu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());</a:t>
            </a:r>
          </a:p>
          <a:p>
            <a:pPr>
              <a:lnSpc>
                <a:spcPct val="120000"/>
              </a:lnSpc>
            </a:pPr>
            <a:endParaRPr lang="en-US" sz="13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300" dirty="0">
                <a:solidFill>
                  <a:srgbClr val="3AA06B"/>
                </a:solidFill>
                <a:latin typeface="Consolas" panose="020B0609020204030204" pitchFamily="49" charset="0"/>
              </a:rPr>
              <a:t>// ...</a:t>
            </a:r>
          </a:p>
          <a:p>
            <a:pPr>
              <a:lnSpc>
                <a:spcPct val="120000"/>
              </a:lnSpc>
            </a:pPr>
            <a:endParaRPr lang="en-US" sz="1300" dirty="0">
              <a:solidFill>
                <a:srgbClr val="3AA06B"/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300" dirty="0">
                <a:solidFill>
                  <a:srgbClr val="3AA06B"/>
                </a:solidFill>
                <a:latin typeface="Consolas" panose="020B0609020204030204" pitchFamily="49" charset="0"/>
              </a:rPr>
              <a:t>// Bind the current thread to NUMA node '0'</a:t>
            </a:r>
          </a:p>
          <a:p>
            <a:pPr>
              <a:lnSpc>
                <a:spcPct val="120000"/>
              </a:lnSpc>
            </a:pPr>
            <a:r>
              <a:rPr lang="en-US" sz="1300" dirty="0" err="1">
                <a:solidFill>
                  <a:srgbClr val="C46936"/>
                </a:solidFill>
                <a:latin typeface="Consolas" panose="020B0609020204030204" pitchFamily="49" charset="0"/>
              </a:rPr>
              <a:t>numaLib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.numa_run_on_node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(0);</a:t>
            </a:r>
          </a:p>
          <a:p>
            <a:pPr>
              <a:lnSpc>
                <a:spcPct val="120000"/>
              </a:lnSpc>
            </a:pPr>
            <a:endParaRPr lang="en-US" sz="13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76" y="859955"/>
            <a:ext cx="1512168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>
              <a:buSzPct val="100000"/>
            </a:pP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Linux</a:t>
            </a:r>
            <a:endParaRPr lang="fr-FR" sz="2000" i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43372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1877053" y="2014535"/>
            <a:ext cx="1132685" cy="78416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110523" y="1941593"/>
            <a:ext cx="1089000" cy="74052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778102" y="1687779"/>
            <a:ext cx="1029714" cy="71287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/>
          <p:cNvSpPr/>
          <p:nvPr/>
        </p:nvSpPr>
        <p:spPr bwMode="auto">
          <a:xfrm rot="16200000" flipH="1">
            <a:off x="5869272" y="-2377373"/>
            <a:ext cx="453463" cy="12170665"/>
          </a:xfrm>
          <a:prstGeom prst="rect">
            <a:avLst/>
          </a:prstGeom>
          <a:solidFill>
            <a:srgbClr val="DFDF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sz="2400">
              <a:solidFill>
                <a:prstClr val="white"/>
              </a:solidFill>
              <a:cs typeface="Arial Unicode MS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Unleashing NUMA Parallelism</a:t>
            </a:r>
          </a:p>
        </p:txBody>
      </p:sp>
      <p:pic>
        <p:nvPicPr>
          <p:cNvPr id="5" name="Picture 2" descr="C:\Users\Magalie\Desktop\APUG 2013\pres\antoine\numa1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18423" r="22203"/>
          <a:stretch/>
        </p:blipFill>
        <p:spPr bwMode="auto">
          <a:xfrm>
            <a:off x="7530134" y="1554661"/>
            <a:ext cx="3152291" cy="1651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galie\Desktop\APUG 2013\pres\antoine\numa1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18423" r="22203"/>
          <a:stretch/>
        </p:blipFill>
        <p:spPr bwMode="auto">
          <a:xfrm flipH="1">
            <a:off x="1509175" y="1554661"/>
            <a:ext cx="3152291" cy="1651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373336" y="3973119"/>
            <a:ext cx="4475192" cy="2091409"/>
            <a:chOff x="4403772" y="4080202"/>
            <a:chExt cx="5426947" cy="2536463"/>
          </a:xfrm>
        </p:grpSpPr>
        <p:pic>
          <p:nvPicPr>
            <p:cNvPr id="12" name="Picture 2" descr="C:\Users\Magalie\Desktop\APUG 2013\pres\antoine\numa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1" t="-17951" r="-13078" b="14669"/>
            <a:stretch/>
          </p:blipFill>
          <p:spPr bwMode="auto">
            <a:xfrm flipH="1">
              <a:off x="4403772" y="4080202"/>
              <a:ext cx="5426947" cy="2536463"/>
            </a:xfrm>
            <a:prstGeom prst="diamond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Magalie\Desktop\APUG 2013\pres\antoine\numa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7" t="60281" r="57621" b="20068"/>
            <a:stretch/>
          </p:blipFill>
          <p:spPr bwMode="auto">
            <a:xfrm flipV="1">
              <a:off x="6824736" y="5069429"/>
              <a:ext cx="829692" cy="482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Magalie\Desktop\APUG 2013\pres\antoine\numa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89" t="71496" r="67165"/>
            <a:stretch/>
          </p:blipFill>
          <p:spPr bwMode="auto">
            <a:xfrm flipH="1">
              <a:off x="5827898" y="4502050"/>
              <a:ext cx="1276648" cy="700013"/>
            </a:xfrm>
            <a:prstGeom prst="hexagon">
              <a:avLst>
                <a:gd name="adj" fmla="val 61285"/>
                <a:gd name="vf" fmla="val 115470"/>
              </a:avLst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 flipH="1">
            <a:off x="1343472" y="3973119"/>
            <a:ext cx="4475192" cy="2091409"/>
            <a:chOff x="4403772" y="4080202"/>
            <a:chExt cx="5426947" cy="2536463"/>
          </a:xfrm>
        </p:grpSpPr>
        <p:pic>
          <p:nvPicPr>
            <p:cNvPr id="9" name="Picture 2" descr="C:\Users\Magalie\Desktop\APUG 2013\pres\antoine\numa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1" t="-17951" r="-13078" b="14669"/>
            <a:stretch/>
          </p:blipFill>
          <p:spPr bwMode="auto">
            <a:xfrm flipH="1">
              <a:off x="4403772" y="4080202"/>
              <a:ext cx="5426947" cy="2536463"/>
            </a:xfrm>
            <a:prstGeom prst="diamond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Magalie\Desktop\APUG 2013\pres\antoine\numa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7" t="60281" r="57621" b="20068"/>
            <a:stretch/>
          </p:blipFill>
          <p:spPr bwMode="auto">
            <a:xfrm flipV="1">
              <a:off x="6824736" y="5069429"/>
              <a:ext cx="829692" cy="482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Magalie\Desktop\APUG 2013\pres\antoine\numa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89" t="71496" r="67165"/>
            <a:stretch/>
          </p:blipFill>
          <p:spPr bwMode="auto">
            <a:xfrm flipH="1">
              <a:off x="5827898" y="4502050"/>
              <a:ext cx="1276648" cy="700013"/>
            </a:xfrm>
            <a:prstGeom prst="hexagon">
              <a:avLst>
                <a:gd name="adj" fmla="val 61285"/>
                <a:gd name="vf" fmla="val 115470"/>
              </a:avLst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19"/>
          <p:cNvSpPr/>
          <p:nvPr/>
        </p:nvSpPr>
        <p:spPr bwMode="auto">
          <a:xfrm flipH="1">
            <a:off x="0" y="999067"/>
            <a:ext cx="398956" cy="5435600"/>
          </a:xfrm>
          <a:prstGeom prst="rect">
            <a:avLst/>
          </a:prstGeom>
          <a:solidFill>
            <a:srgbClr val="DFDF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sz="2400">
              <a:solidFill>
                <a:prstClr val="white"/>
              </a:solidFill>
              <a:cs typeface="Arial Unicode MS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 flipH="1">
            <a:off x="11793822" y="999067"/>
            <a:ext cx="398956" cy="5435600"/>
          </a:xfrm>
          <a:prstGeom prst="rect">
            <a:avLst/>
          </a:prstGeom>
          <a:solidFill>
            <a:srgbClr val="DFDF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sz="2400">
              <a:solidFill>
                <a:prstClr val="white"/>
              </a:solidFill>
              <a:cs typeface="Arial Unicode MS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5869200" y="999067"/>
            <a:ext cx="453600" cy="5435600"/>
          </a:xfrm>
          <a:prstGeom prst="rect">
            <a:avLst/>
          </a:prstGeom>
          <a:solidFill>
            <a:srgbClr val="DFDF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sz="2400">
              <a:solidFill>
                <a:prstClr val="white"/>
              </a:solidFill>
              <a:cs typeface="Arial Unicode MS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87688" y="1307934"/>
            <a:ext cx="1230885" cy="464882"/>
          </a:xfrm>
          <a:custGeom>
            <a:avLst/>
            <a:gdLst>
              <a:gd name="connsiteX0" fmla="*/ 0 w 1230885"/>
              <a:gd name="connsiteY0" fmla="*/ 0 h 464882"/>
              <a:gd name="connsiteX1" fmla="*/ 1230885 w 1230885"/>
              <a:gd name="connsiteY1" fmla="*/ 0 h 464882"/>
              <a:gd name="connsiteX2" fmla="*/ 1230885 w 1230885"/>
              <a:gd name="connsiteY2" fmla="*/ 322875 h 464882"/>
              <a:gd name="connsiteX3" fmla="*/ 325701 w 1230885"/>
              <a:gd name="connsiteY3" fmla="*/ 322875 h 464882"/>
              <a:gd name="connsiteX4" fmla="*/ 183694 w 1230885"/>
              <a:gd name="connsiteY4" fmla="*/ 464882 h 464882"/>
              <a:gd name="connsiteX5" fmla="*/ 183694 w 1230885"/>
              <a:gd name="connsiteY5" fmla="*/ 322875 h 464882"/>
              <a:gd name="connsiteX6" fmla="*/ 0 w 1230885"/>
              <a:gd name="connsiteY6" fmla="*/ 322875 h 46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0885" h="464882">
                <a:moveTo>
                  <a:pt x="0" y="0"/>
                </a:moveTo>
                <a:lnTo>
                  <a:pt x="1230885" y="0"/>
                </a:lnTo>
                <a:lnTo>
                  <a:pt x="1230885" y="322875"/>
                </a:lnTo>
                <a:lnTo>
                  <a:pt x="325701" y="322875"/>
                </a:lnTo>
                <a:lnTo>
                  <a:pt x="183694" y="464882"/>
                </a:lnTo>
                <a:lnTo>
                  <a:pt x="183694" y="322875"/>
                </a:lnTo>
                <a:lnTo>
                  <a:pt x="0" y="322875"/>
                </a:lnTo>
                <a:close/>
              </a:path>
            </a:pathLst>
          </a:custGeom>
          <a:solidFill>
            <a:schemeClr val="tx2"/>
          </a:solidFill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Calibri" panose="020F0502020204030204" pitchFamily="34" charset="0"/>
              </a:rPr>
              <a:t>DATA </a:t>
            </a:r>
            <a:r>
              <a:rPr lang="fr-FR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PARTITIONS</a:t>
            </a:r>
            <a:endParaRPr lang="fr-FR" sz="11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fr-FR" sz="11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2159285" y="2208172"/>
            <a:ext cx="528406" cy="36581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381103" y="2123587"/>
            <a:ext cx="508027" cy="34545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032868" y="1862400"/>
            <a:ext cx="480369" cy="332563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3851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Unleashing </a:t>
            </a:r>
            <a:r>
              <a:rPr lang="en-US" dirty="0" smtClean="0"/>
              <a:t>NUMA </a:t>
            </a:r>
            <a:r>
              <a:rPr lang="en-US" dirty="0"/>
              <a:t>Parallelism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63552" y="1467544"/>
            <a:ext cx="7045526" cy="3237636"/>
            <a:chOff x="2063552" y="1467544"/>
            <a:chExt cx="7045526" cy="3237636"/>
          </a:xfrm>
        </p:grpSpPr>
        <p:cxnSp>
          <p:nvCxnSpPr>
            <p:cNvPr id="55" name="Connecteur droit 54"/>
            <p:cNvCxnSpPr/>
            <p:nvPr/>
          </p:nvCxnSpPr>
          <p:spPr bwMode="auto">
            <a:xfrm>
              <a:off x="2700366" y="3132387"/>
              <a:ext cx="6408712" cy="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Connecteur droit 55"/>
            <p:cNvCxnSpPr/>
            <p:nvPr/>
          </p:nvCxnSpPr>
          <p:spPr bwMode="auto">
            <a:xfrm>
              <a:off x="2700366" y="3861048"/>
              <a:ext cx="6408712" cy="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Connecteur droit 59"/>
            <p:cNvCxnSpPr/>
            <p:nvPr/>
          </p:nvCxnSpPr>
          <p:spPr bwMode="auto">
            <a:xfrm>
              <a:off x="2700366" y="4221088"/>
              <a:ext cx="6408712" cy="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Connecteur droit 65"/>
            <p:cNvCxnSpPr/>
            <p:nvPr/>
          </p:nvCxnSpPr>
          <p:spPr bwMode="auto">
            <a:xfrm>
              <a:off x="2700366" y="3501008"/>
              <a:ext cx="6408712" cy="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Connecteur droit 85"/>
            <p:cNvCxnSpPr/>
            <p:nvPr/>
          </p:nvCxnSpPr>
          <p:spPr bwMode="auto">
            <a:xfrm>
              <a:off x="2700366" y="2780928"/>
              <a:ext cx="6408712" cy="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Connecteur droit 87"/>
            <p:cNvCxnSpPr/>
            <p:nvPr/>
          </p:nvCxnSpPr>
          <p:spPr bwMode="auto">
            <a:xfrm>
              <a:off x="2700366" y="2420888"/>
              <a:ext cx="6408712" cy="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204"/>
            <p:cNvSpPr txBox="1"/>
            <p:nvPr/>
          </p:nvSpPr>
          <p:spPr>
            <a:xfrm>
              <a:off x="2700366" y="1467544"/>
              <a:ext cx="6408712" cy="39095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 anchor="ctr" anchorCtr="0">
              <a:noAutofit/>
            </a:bodyPr>
            <a:lstStyle/>
            <a:p>
              <a:pPr marL="269875" algn="ctr"/>
              <a:r>
                <a:rPr lang="en-US" dirty="0">
                  <a:solidFill>
                    <a:schemeClr val="tx2"/>
                  </a:solidFill>
                  <a:latin typeface="Calibri" panose="020F0502020204030204" pitchFamily="34" charset="0"/>
                </a:rPr>
                <a:t>Query Throughput</a:t>
              </a:r>
            </a:p>
          </p:txBody>
        </p:sp>
        <p:cxnSp>
          <p:nvCxnSpPr>
            <p:cNvPr id="85" name="Connecteur droit 84"/>
            <p:cNvCxnSpPr/>
            <p:nvPr/>
          </p:nvCxnSpPr>
          <p:spPr bwMode="auto">
            <a:xfrm>
              <a:off x="2700366" y="2052267"/>
              <a:ext cx="640871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ZoneTexte 88"/>
            <p:cNvSpPr txBox="1"/>
            <p:nvPr/>
          </p:nvSpPr>
          <p:spPr>
            <a:xfrm>
              <a:off x="2063552" y="3724655"/>
              <a:ext cx="498100" cy="272786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200</a:t>
              </a: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2063552" y="2995994"/>
              <a:ext cx="498100" cy="272786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400</a:t>
              </a:r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2063552" y="2284495"/>
              <a:ext cx="498100" cy="272786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600</a:t>
              </a:r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2063552" y="4432394"/>
              <a:ext cx="498100" cy="272786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cxnSp>
          <p:nvCxnSpPr>
            <p:cNvPr id="83" name="Connecteur droit 82"/>
            <p:cNvCxnSpPr/>
            <p:nvPr/>
          </p:nvCxnSpPr>
          <p:spPr bwMode="auto">
            <a:xfrm>
              <a:off x="2700366" y="4568787"/>
              <a:ext cx="640871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7028096" y="4769600"/>
            <a:ext cx="1941949" cy="1021065"/>
            <a:chOff x="7028096" y="4769600"/>
            <a:chExt cx="1941949" cy="1021065"/>
          </a:xfrm>
        </p:grpSpPr>
        <p:sp>
          <p:nvSpPr>
            <p:cNvPr id="54" name="Oval 53"/>
            <p:cNvSpPr/>
            <p:nvPr/>
          </p:nvSpPr>
          <p:spPr bwMode="auto">
            <a:xfrm>
              <a:off x="7697444" y="4927614"/>
              <a:ext cx="863051" cy="863051"/>
            </a:xfrm>
            <a:prstGeom prst="ellipse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latin typeface="Arial" charset="0"/>
                  <a:cs typeface="Arial Unicode MS" charset="0"/>
                </a:rPr>
                <a:t>&amp;</a:t>
              </a:r>
              <a:endPara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57" name="Arc 56"/>
            <p:cNvSpPr/>
            <p:nvPr/>
          </p:nvSpPr>
          <p:spPr bwMode="auto">
            <a:xfrm>
              <a:off x="7697444" y="4927614"/>
              <a:ext cx="863051" cy="863051"/>
            </a:xfrm>
            <a:prstGeom prst="arc">
              <a:avLst>
                <a:gd name="adj1" fmla="val 13925528"/>
                <a:gd name="adj2" fmla="val 18720862"/>
              </a:avLst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pic>
          <p:nvPicPr>
            <p:cNvPr id="58" name="Imag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702" y="5052968"/>
              <a:ext cx="612343" cy="612343"/>
            </a:xfrm>
            <a:prstGeom prst="rect">
              <a:avLst/>
            </a:prstGeom>
            <a:effectLst/>
          </p:spPr>
        </p:pic>
        <p:sp>
          <p:nvSpPr>
            <p:cNvPr id="59" name="Rectangle 58"/>
            <p:cNvSpPr/>
            <p:nvPr/>
          </p:nvSpPr>
          <p:spPr>
            <a:xfrm>
              <a:off x="8472036" y="5226074"/>
              <a:ext cx="3930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fr-F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32x</a:t>
              </a:r>
              <a:endPara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1" name="Image 5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238" l="0" r="100000">
                          <a14:foregroundMark x1="52551" y1="16740" x2="19898" y2="62555"/>
                          <a14:foregroundMark x1="30102" y1="13216" x2="14286" y2="220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3012" y="4983195"/>
              <a:ext cx="649209" cy="751889"/>
            </a:xfrm>
            <a:prstGeom prst="rect">
              <a:avLst/>
            </a:prstGeom>
            <a:noFill/>
            <a:effectLst/>
          </p:spPr>
        </p:pic>
        <p:sp>
          <p:nvSpPr>
            <p:cNvPr id="62" name="ZoneTexte 96"/>
            <p:cNvSpPr txBox="1"/>
            <p:nvPr/>
          </p:nvSpPr>
          <p:spPr>
            <a:xfrm>
              <a:off x="7028096" y="4769600"/>
              <a:ext cx="498100" cy="272786"/>
            </a:xfrm>
            <a:prstGeom prst="wedgeRectCallout">
              <a:avLst>
                <a:gd name="adj1" fmla="val 33595"/>
                <a:gd name="adj2" fmla="val 94504"/>
              </a:avLst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12 TB</a:t>
              </a:r>
              <a:endParaRPr lang="fr-FR" sz="1200" b="1" dirty="0">
                <a:solidFill>
                  <a:schemeClr val="accent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Arc 62"/>
            <p:cNvSpPr/>
            <p:nvPr/>
          </p:nvSpPr>
          <p:spPr bwMode="auto">
            <a:xfrm>
              <a:off x="7697444" y="4927614"/>
              <a:ext cx="863051" cy="863051"/>
            </a:xfrm>
            <a:prstGeom prst="arc">
              <a:avLst>
                <a:gd name="adj1" fmla="val 2905381"/>
                <a:gd name="adj2" fmla="val 7768364"/>
              </a:avLst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charset="0"/>
                <a:cs typeface="Arial Unicode MS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06275" y="4817225"/>
            <a:ext cx="1575314" cy="934210"/>
            <a:chOff x="5106275" y="4817225"/>
            <a:chExt cx="1575314" cy="934210"/>
          </a:xfrm>
        </p:grpSpPr>
        <p:sp>
          <p:nvSpPr>
            <p:cNvPr id="65" name="Oval 64"/>
            <p:cNvSpPr/>
            <p:nvPr/>
          </p:nvSpPr>
          <p:spPr bwMode="auto">
            <a:xfrm>
              <a:off x="5633459" y="4966843"/>
              <a:ext cx="784592" cy="784592"/>
            </a:xfrm>
            <a:prstGeom prst="ellipse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latin typeface="Arial" charset="0"/>
                  <a:cs typeface="Arial Unicode MS" charset="0"/>
                </a:rPr>
                <a:t>&amp;</a:t>
              </a:r>
              <a:endPara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8" name="Arc 67"/>
            <p:cNvSpPr/>
            <p:nvPr/>
          </p:nvSpPr>
          <p:spPr bwMode="auto">
            <a:xfrm>
              <a:off x="5633459" y="4966843"/>
              <a:ext cx="784592" cy="784592"/>
            </a:xfrm>
            <a:prstGeom prst="arc">
              <a:avLst>
                <a:gd name="adj1" fmla="val 13760032"/>
                <a:gd name="adj2" fmla="val 18578968"/>
              </a:avLst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pic>
          <p:nvPicPr>
            <p:cNvPr id="69" name="Imag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521" y="5106105"/>
              <a:ext cx="506068" cy="506068"/>
            </a:xfrm>
            <a:prstGeom prst="rect">
              <a:avLst/>
            </a:prstGeom>
            <a:effectLst/>
          </p:spPr>
        </p:pic>
        <p:sp>
          <p:nvSpPr>
            <p:cNvPr id="70" name="Rectangle 69"/>
            <p:cNvSpPr/>
            <p:nvPr/>
          </p:nvSpPr>
          <p:spPr>
            <a:xfrm>
              <a:off x="6236717" y="5223357"/>
              <a:ext cx="3930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fr-F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16x</a:t>
              </a:r>
              <a:endPara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71" name="Image 4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238" l="0" r="100000">
                          <a14:foregroundMark x1="52551" y1="16740" x2="19898" y2="62555"/>
                          <a14:foregroundMark x1="30102" y1="13216" x2="14286" y2="220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923" y="5076687"/>
              <a:ext cx="487760" cy="564904"/>
            </a:xfrm>
            <a:prstGeom prst="rect">
              <a:avLst/>
            </a:prstGeom>
            <a:noFill/>
            <a:effectLst/>
          </p:spPr>
        </p:pic>
        <p:sp>
          <p:nvSpPr>
            <p:cNvPr id="72" name="ZoneTexte 93"/>
            <p:cNvSpPr txBox="1"/>
            <p:nvPr/>
          </p:nvSpPr>
          <p:spPr>
            <a:xfrm>
              <a:off x="5106275" y="4817225"/>
              <a:ext cx="498100" cy="272786"/>
            </a:xfrm>
            <a:prstGeom prst="wedgeRectCallout">
              <a:avLst>
                <a:gd name="adj1" fmla="val 33595"/>
                <a:gd name="adj2" fmla="val 94504"/>
              </a:avLst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6 TB</a:t>
              </a:r>
              <a:endParaRPr lang="fr-FR" sz="1200" b="1" dirty="0">
                <a:solidFill>
                  <a:schemeClr val="accent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Arc 72"/>
            <p:cNvSpPr/>
            <p:nvPr/>
          </p:nvSpPr>
          <p:spPr bwMode="auto">
            <a:xfrm>
              <a:off x="5633459" y="4966843"/>
              <a:ext cx="784592" cy="784592"/>
            </a:xfrm>
            <a:prstGeom prst="arc">
              <a:avLst>
                <a:gd name="adj1" fmla="val 3317273"/>
                <a:gd name="adj2" fmla="val 7883024"/>
              </a:avLst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charset="0"/>
                <a:cs typeface="Arial Unicode MS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044223" y="4864850"/>
            <a:ext cx="1414200" cy="818501"/>
            <a:chOff x="3044223" y="4864850"/>
            <a:chExt cx="1414200" cy="818501"/>
          </a:xfrm>
        </p:grpSpPr>
        <p:sp>
          <p:nvSpPr>
            <p:cNvPr id="75" name="Oval 74"/>
            <p:cNvSpPr/>
            <p:nvPr/>
          </p:nvSpPr>
          <p:spPr bwMode="auto">
            <a:xfrm>
              <a:off x="3575448" y="5034928"/>
              <a:ext cx="648423" cy="648423"/>
            </a:xfrm>
            <a:prstGeom prst="ellipse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latin typeface="Arial" charset="0"/>
                  <a:cs typeface="Arial Unicode MS" charset="0"/>
                </a:rPr>
                <a:t>&amp;</a:t>
              </a:r>
              <a:endPara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76" name="Arc 75"/>
            <p:cNvSpPr/>
            <p:nvPr/>
          </p:nvSpPr>
          <p:spPr bwMode="auto">
            <a:xfrm>
              <a:off x="3575448" y="5034928"/>
              <a:ext cx="648423" cy="648423"/>
            </a:xfrm>
            <a:prstGeom prst="arc">
              <a:avLst>
                <a:gd name="adj1" fmla="val 13676295"/>
                <a:gd name="adj2" fmla="val 18757496"/>
              </a:avLst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pic>
          <p:nvPicPr>
            <p:cNvPr id="77" name="Imag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207" y="5169031"/>
              <a:ext cx="380216" cy="380216"/>
            </a:xfrm>
            <a:prstGeom prst="rect">
              <a:avLst/>
            </a:prstGeom>
            <a:effectLst/>
          </p:spPr>
        </p:pic>
        <p:sp>
          <p:nvSpPr>
            <p:cNvPr id="78" name="Rectangle 77"/>
            <p:cNvSpPr/>
            <p:nvPr/>
          </p:nvSpPr>
          <p:spPr>
            <a:xfrm>
              <a:off x="4100222" y="5220640"/>
              <a:ext cx="32092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fr-F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8x</a:t>
              </a:r>
              <a:endPara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79" name="Image 4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238" l="0" r="100000">
                          <a14:foregroundMark x1="52551" y1="16740" x2="19898" y2="62555"/>
                          <a14:foregroundMark x1="30102" y1="13216" x2="14286" y2="220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456" y="5146928"/>
              <a:ext cx="366461" cy="424422"/>
            </a:xfrm>
            <a:prstGeom prst="rect">
              <a:avLst/>
            </a:prstGeom>
            <a:noFill/>
            <a:effectLst/>
          </p:spPr>
        </p:pic>
        <p:sp>
          <p:nvSpPr>
            <p:cNvPr id="80" name="ZoneTexte 66"/>
            <p:cNvSpPr txBox="1"/>
            <p:nvPr/>
          </p:nvSpPr>
          <p:spPr>
            <a:xfrm>
              <a:off x="3044223" y="4864850"/>
              <a:ext cx="498100" cy="272786"/>
            </a:xfrm>
            <a:prstGeom prst="wedgeRectCallout">
              <a:avLst>
                <a:gd name="adj1" fmla="val 33595"/>
                <a:gd name="adj2" fmla="val 94504"/>
              </a:avLst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3 TB</a:t>
              </a:r>
              <a:endParaRPr lang="fr-FR" sz="1200" b="1" dirty="0">
                <a:solidFill>
                  <a:schemeClr val="accent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Arc 80"/>
            <p:cNvSpPr/>
            <p:nvPr/>
          </p:nvSpPr>
          <p:spPr bwMode="auto">
            <a:xfrm>
              <a:off x="3575448" y="5034928"/>
              <a:ext cx="648423" cy="648423"/>
            </a:xfrm>
            <a:prstGeom prst="arc">
              <a:avLst>
                <a:gd name="adj1" fmla="val 2681413"/>
                <a:gd name="adj2" fmla="val 8048566"/>
              </a:avLst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charset="0"/>
                <a:cs typeface="Arial Unicode MS" charset="0"/>
              </a:endParaRPr>
            </a:p>
          </p:txBody>
        </p:sp>
      </p:grpSp>
      <p:sp>
        <p:nvSpPr>
          <p:cNvPr id="82" name="Rectangle 81"/>
          <p:cNvSpPr/>
          <p:nvPr/>
        </p:nvSpPr>
        <p:spPr bwMode="auto">
          <a:xfrm>
            <a:off x="3512734" y="3600387"/>
            <a:ext cx="734000" cy="968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0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Arial Unicode MS" charset="0"/>
              </a:rPr>
              <a:t>269</a:t>
            </a:r>
          </a:p>
          <a:p>
            <a:pPr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Arial Unicode MS" charset="0"/>
              </a:rPr>
              <a:t>GB/s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5624703" y="3132387"/>
            <a:ext cx="734000" cy="14364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0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Arial Unicode MS" charset="0"/>
              </a:rPr>
              <a:t>399</a:t>
            </a:r>
          </a:p>
          <a:p>
            <a:pPr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Arial Unicode MS" charset="0"/>
              </a:rPr>
              <a:t>GB/s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7736673" y="2592387"/>
            <a:ext cx="734000" cy="19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0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Arial Unicode MS" charset="0"/>
              </a:rPr>
              <a:t>549</a:t>
            </a:r>
          </a:p>
          <a:p>
            <a:pPr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Arial Unicode MS" charset="0"/>
              </a:rPr>
              <a:t>GB/s</a:t>
            </a:r>
          </a:p>
        </p:txBody>
      </p:sp>
    </p:spTree>
    <p:extLst>
      <p:ext uri="{BB962C8B-B14F-4D97-AF65-F5344CB8AC3E}">
        <p14:creationId xmlns:p14="http://schemas.microsoft.com/office/powerpoint/2010/main" val="3263328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7" grpId="0" animBg="1"/>
      <p:bldP spid="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0" y="908721"/>
            <a:ext cx="12192000" cy="5949279"/>
          </a:xfrm>
          <a:prstGeom prst="rect">
            <a:avLst/>
          </a:prstGeom>
          <a:gradFill flip="none" rotWithShape="1">
            <a:gsLst>
              <a:gs pos="48000">
                <a:schemeClr val="tx2"/>
              </a:gs>
              <a:gs pos="25000">
                <a:srgbClr val="3D5D6F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2520000" tIns="180000" rIns="1080000" bIns="180000" numCol="1" anchor="ctr" anchorCtr="0" compatLnSpc="1">
            <a:prstTxWarp prst="textNoShape">
              <a:avLst/>
            </a:prstTxWarp>
          </a:bodyPr>
          <a:lstStyle>
            <a:lvl1pPr marL="337784" indent="-337784" algn="l" defTabSz="448792" rtl="0" eaLnBrk="0" fontAlgn="base" hangingPunct="0">
              <a:lnSpc>
                <a:spcPct val="81000"/>
              </a:lnSpc>
              <a:spcBef>
                <a:spcPts val="649"/>
              </a:spcBef>
              <a:spcAft>
                <a:spcPct val="0"/>
              </a:spcAft>
              <a:buClr>
                <a:srgbClr val="D70000"/>
              </a:buClr>
              <a:buSzPct val="70000"/>
              <a:buFont typeface="Wingdings" pitchFamily="2" charset="2"/>
              <a:buChar char=""/>
              <a:defRPr sz="26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  <a:lvl2pPr marL="737415" indent="-280692" algn="l" defTabSz="448792" rtl="0" eaLnBrk="0" fontAlgn="base" hangingPunct="0">
              <a:lnSpc>
                <a:spcPct val="81000"/>
              </a:lnSpc>
              <a:spcBef>
                <a:spcPts val="6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pitchFamily="34" charset="0"/>
              <a:buChar char="–"/>
              <a:defRPr sz="24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1079956" indent="-228361" algn="l" defTabSz="448792" rtl="0" eaLnBrk="0" fontAlgn="base" hangingPunct="0">
              <a:lnSpc>
                <a:spcPct val="81000"/>
              </a:lnSpc>
              <a:spcBef>
                <a:spcPts val="550"/>
              </a:spcBef>
              <a:spcAft>
                <a:spcPct val="0"/>
              </a:spcAft>
              <a:buClr>
                <a:srgbClr val="D70000"/>
              </a:buClr>
              <a:buSzPct val="80000"/>
              <a:buFont typeface="Times New Roman" pitchFamily="18" charset="0"/>
              <a:buChar char="•"/>
              <a:defRPr sz="2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422496" indent="-228361" algn="l" defTabSz="448792" rtl="0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765039" indent="-228361" algn="l" defTabSz="448792" rtl="0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2221760" indent="-228361" algn="l" defTabSz="448792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78481" indent="-228361" algn="l" defTabSz="448792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135203" indent="-228361" algn="l" defTabSz="448792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591924" indent="-228361" algn="l" defTabSz="448792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kern="0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 rot="10800000">
            <a:off x="5905377" y="908719"/>
            <a:ext cx="2373288" cy="5535409"/>
            <a:chOff x="4730825" y="1419872"/>
            <a:chExt cx="2373288" cy="5535409"/>
          </a:xfrm>
        </p:grpSpPr>
        <p:grpSp>
          <p:nvGrpSpPr>
            <p:cNvPr id="24" name="Groupe 17"/>
            <p:cNvGrpSpPr/>
            <p:nvPr/>
          </p:nvGrpSpPr>
          <p:grpSpPr>
            <a:xfrm>
              <a:off x="5087887" y="1967756"/>
              <a:ext cx="2016224" cy="4987525"/>
              <a:chOff x="3347864" y="1887280"/>
              <a:chExt cx="2016224" cy="4987525"/>
            </a:xfrm>
          </p:grpSpPr>
          <p:cxnSp>
            <p:nvCxnSpPr>
              <p:cNvPr id="32" name="Connecteur droit 4"/>
              <p:cNvCxnSpPr/>
              <p:nvPr/>
            </p:nvCxnSpPr>
            <p:spPr bwMode="auto">
              <a:xfrm rot="10800000" flipV="1">
                <a:off x="3347864" y="1887280"/>
                <a:ext cx="0" cy="2745382"/>
              </a:xfrm>
              <a:prstGeom prst="line">
                <a:avLst/>
              </a:prstGeom>
              <a:solidFill>
                <a:srgbClr val="00B8FF"/>
              </a:solidFill>
              <a:ln w="381000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" name="Arc 32"/>
              <p:cNvSpPr/>
              <p:nvPr/>
            </p:nvSpPr>
            <p:spPr bwMode="auto">
              <a:xfrm>
                <a:off x="3347864" y="4120140"/>
                <a:ext cx="1008112" cy="1008112"/>
              </a:xfrm>
              <a:prstGeom prst="arc">
                <a:avLst>
                  <a:gd name="adj1" fmla="val 21584034"/>
                  <a:gd name="adj2" fmla="val 10808401"/>
                </a:avLst>
              </a:prstGeom>
              <a:noFill/>
              <a:ln w="381000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fr-FR" sz="1400">
                  <a:solidFill>
                    <a:prstClr val="white"/>
                  </a:solidFill>
                  <a:latin typeface="Calibri" panose="020F0502020204030204" pitchFamily="34" charset="0"/>
                  <a:cs typeface="Arial Unicode MS" charset="0"/>
                </a:endParaRPr>
              </a:p>
            </p:txBody>
          </p:sp>
          <p:sp>
            <p:nvSpPr>
              <p:cNvPr id="34" name="Arc 33"/>
              <p:cNvSpPr/>
              <p:nvPr/>
            </p:nvSpPr>
            <p:spPr bwMode="auto">
              <a:xfrm rot="10800000">
                <a:off x="4355976" y="2281612"/>
                <a:ext cx="1008112" cy="1008112"/>
              </a:xfrm>
              <a:prstGeom prst="arc">
                <a:avLst>
                  <a:gd name="adj1" fmla="val 21584034"/>
                  <a:gd name="adj2" fmla="val 10808401"/>
                </a:avLst>
              </a:prstGeom>
              <a:noFill/>
              <a:ln w="381000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fr-FR" sz="1400">
                  <a:solidFill>
                    <a:prstClr val="white"/>
                  </a:solidFill>
                  <a:latin typeface="Calibri" panose="020F0502020204030204" pitchFamily="34" charset="0"/>
                  <a:cs typeface="Arial Unicode MS" charset="0"/>
                </a:endParaRPr>
              </a:p>
            </p:txBody>
          </p:sp>
          <p:cxnSp>
            <p:nvCxnSpPr>
              <p:cNvPr id="35" name="Connecteur droit 14"/>
              <p:cNvCxnSpPr/>
              <p:nvPr/>
            </p:nvCxnSpPr>
            <p:spPr bwMode="auto">
              <a:xfrm rot="10800000">
                <a:off x="5364086" y="2778108"/>
                <a:ext cx="0" cy="4096697"/>
              </a:xfrm>
              <a:prstGeom prst="line">
                <a:avLst/>
              </a:prstGeom>
              <a:solidFill>
                <a:srgbClr val="00B8FF"/>
              </a:solidFill>
              <a:ln w="381000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Connecteur droit 15"/>
              <p:cNvCxnSpPr/>
              <p:nvPr/>
            </p:nvCxnSpPr>
            <p:spPr bwMode="auto">
              <a:xfrm rot="10800000" flipH="1">
                <a:off x="4355976" y="2779217"/>
                <a:ext cx="5" cy="1844655"/>
              </a:xfrm>
              <a:prstGeom prst="line">
                <a:avLst/>
              </a:prstGeom>
              <a:solidFill>
                <a:srgbClr val="00B8FF"/>
              </a:solidFill>
              <a:ln w="381000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5" name="Groupe 75"/>
            <p:cNvGrpSpPr/>
            <p:nvPr/>
          </p:nvGrpSpPr>
          <p:grpSpPr>
            <a:xfrm>
              <a:off x="5087889" y="1967756"/>
              <a:ext cx="2016224" cy="4987525"/>
              <a:chOff x="3347864" y="1887280"/>
              <a:chExt cx="2016224" cy="4987525"/>
            </a:xfrm>
          </p:grpSpPr>
          <p:cxnSp>
            <p:nvCxnSpPr>
              <p:cNvPr id="27" name="Connecteur droit 76"/>
              <p:cNvCxnSpPr/>
              <p:nvPr/>
            </p:nvCxnSpPr>
            <p:spPr bwMode="auto">
              <a:xfrm rot="10800000" flipV="1">
                <a:off x="3347864" y="1887280"/>
                <a:ext cx="0" cy="2745382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Arc 27"/>
              <p:cNvSpPr/>
              <p:nvPr/>
            </p:nvSpPr>
            <p:spPr bwMode="auto">
              <a:xfrm>
                <a:off x="3347864" y="4120140"/>
                <a:ext cx="1008112" cy="1008112"/>
              </a:xfrm>
              <a:prstGeom prst="arc">
                <a:avLst>
                  <a:gd name="adj1" fmla="val 21584034"/>
                  <a:gd name="adj2" fmla="val 10808401"/>
                </a:avLst>
              </a:prstGeom>
              <a:noFill/>
              <a:ln w="12700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fr-FR" sz="1400">
                  <a:solidFill>
                    <a:prstClr val="white"/>
                  </a:solidFill>
                  <a:latin typeface="Calibri" panose="020F0502020204030204" pitchFamily="34" charset="0"/>
                  <a:cs typeface="Arial Unicode MS" charset="0"/>
                </a:endParaRPr>
              </a:p>
            </p:txBody>
          </p:sp>
          <p:sp>
            <p:nvSpPr>
              <p:cNvPr id="29" name="Arc 28"/>
              <p:cNvSpPr/>
              <p:nvPr/>
            </p:nvSpPr>
            <p:spPr bwMode="auto">
              <a:xfrm rot="10800000">
                <a:off x="4355976" y="2264289"/>
                <a:ext cx="1008112" cy="1008112"/>
              </a:xfrm>
              <a:prstGeom prst="arc">
                <a:avLst>
                  <a:gd name="adj1" fmla="val 21584034"/>
                  <a:gd name="adj2" fmla="val 10808401"/>
                </a:avLst>
              </a:prstGeom>
              <a:noFill/>
              <a:ln w="12700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fr-FR" sz="1400">
                  <a:solidFill>
                    <a:prstClr val="white"/>
                  </a:solidFill>
                  <a:latin typeface="Calibri" panose="020F0502020204030204" pitchFamily="34" charset="0"/>
                  <a:cs typeface="Arial Unicode MS" charset="0"/>
                </a:endParaRPr>
              </a:p>
            </p:txBody>
          </p:sp>
          <p:cxnSp>
            <p:nvCxnSpPr>
              <p:cNvPr id="30" name="Connecteur droit 79"/>
              <p:cNvCxnSpPr>
                <a:endCxn id="34" idx="2"/>
              </p:cNvCxnSpPr>
              <p:nvPr/>
            </p:nvCxnSpPr>
            <p:spPr bwMode="auto">
              <a:xfrm rot="10800000">
                <a:off x="5364084" y="2786900"/>
                <a:ext cx="0" cy="4087905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Connecteur droit 80"/>
              <p:cNvCxnSpPr/>
              <p:nvPr/>
            </p:nvCxnSpPr>
            <p:spPr bwMode="auto">
              <a:xfrm rot="10800000">
                <a:off x="4355975" y="2796425"/>
                <a:ext cx="1" cy="1814741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" name="Triangle isocèle 51"/>
            <p:cNvSpPr/>
            <p:nvPr/>
          </p:nvSpPr>
          <p:spPr bwMode="auto">
            <a:xfrm>
              <a:off x="4730825" y="1419872"/>
              <a:ext cx="714129" cy="615628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 sz="1400">
                <a:solidFill>
                  <a:schemeClr val="tx2"/>
                </a:solidFill>
                <a:latin typeface="Calibri" panose="020F0502020204030204" pitchFamily="34" charset="0"/>
                <a:cs typeface="Arial Unicode MS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Credit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Use Case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 rot="16200000">
            <a:off x="5185990" y="3488340"/>
            <a:ext cx="2401467" cy="240066"/>
          </a:xfrm>
          <a:prstGeom prst="rect">
            <a:avLst/>
          </a:prstGeom>
          <a:noFill/>
        </p:spPr>
        <p:txBody>
          <a:bodyPr wrap="square" lIns="144000" rIns="72000" anchor="ctr" anchorCtr="0">
            <a:noAutofit/>
          </a:bodyPr>
          <a:lstStyle/>
          <a:p>
            <a:pPr algn="ctr" defTabSz="913603">
              <a:lnSpc>
                <a:spcPct val="80000"/>
              </a:lnSpc>
              <a:spcAft>
                <a:spcPts val="1800"/>
              </a:spcAft>
            </a:pPr>
            <a:r>
              <a:rPr lang="en-US" sz="1200" spc="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RISK ENGINES</a:t>
            </a:r>
            <a:endParaRPr lang="en-US" sz="1200" spc="600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 rot="16200000">
            <a:off x="6172518" y="4297506"/>
            <a:ext cx="2537072" cy="243785"/>
          </a:xfrm>
          <a:prstGeom prst="rect">
            <a:avLst/>
          </a:prstGeom>
          <a:noFill/>
        </p:spPr>
        <p:txBody>
          <a:bodyPr wrap="square" lIns="144000" rIns="72000" anchor="ctr" anchorCtr="0">
            <a:spAutoFit/>
          </a:bodyPr>
          <a:lstStyle/>
          <a:p>
            <a:pPr algn="ctr" defTabSz="913603">
              <a:lnSpc>
                <a:spcPct val="80000"/>
              </a:lnSpc>
              <a:spcAft>
                <a:spcPts val="1800"/>
              </a:spcAft>
            </a:pPr>
            <a:r>
              <a:rPr lang="en-US" sz="1200" spc="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ACTIVEPIVOT</a:t>
            </a:r>
            <a:endParaRPr lang="en-US" sz="1200" spc="600" dirty="0">
              <a:solidFill>
                <a:schemeClr val="accent4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9186" y="3464380"/>
            <a:ext cx="5272798" cy="1951200"/>
            <a:chOff x="679186" y="3464380"/>
            <a:chExt cx="5272798" cy="1951200"/>
          </a:xfrm>
        </p:grpSpPr>
        <p:sp>
          <p:nvSpPr>
            <p:cNvPr id="81" name="Ellipse 18"/>
            <p:cNvSpPr/>
            <p:nvPr/>
          </p:nvSpPr>
          <p:spPr bwMode="auto">
            <a:xfrm>
              <a:off x="679186" y="3464380"/>
              <a:ext cx="1951200" cy="1951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 sz="1400" dirty="0">
                <a:solidFill>
                  <a:prstClr val="white"/>
                </a:solidFill>
                <a:latin typeface="Calibri" panose="020F0502020204030204" pitchFamily="34" charset="0"/>
                <a:cs typeface="Arial Unicode MS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79638" y="3664415"/>
              <a:ext cx="2550840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603">
                <a:lnSpc>
                  <a:spcPct val="80000"/>
                </a:lnSpc>
                <a:spcAft>
                  <a:spcPts val="1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Valuation </a:t>
              </a:r>
              <a:r>
                <a:rPr lang="en-US" sz="1200" dirty="0" smtClean="0">
                  <a:solidFill>
                    <a:schemeClr val="bg1"/>
                  </a:solidFill>
                  <a:latin typeface="Calibri Light" panose="020F0302020204030204" pitchFamily="34" charset="0"/>
                </a:rPr>
                <a:t>of </a:t>
              </a:r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financial </a:t>
              </a:r>
              <a:r>
                <a:rPr lang="en-US" sz="1200" dirty="0" smtClean="0">
                  <a:solidFill>
                    <a:schemeClr val="bg1"/>
                  </a:solidFill>
                  <a:latin typeface="Calibri Light" panose="020F0302020204030204" pitchFamily="34" charset="0"/>
                </a:rPr>
                <a:t/>
              </a:r>
              <a:br>
                <a:rPr lang="en-US" sz="1200" dirty="0" smtClean="0">
                  <a:solidFill>
                    <a:schemeClr val="bg1"/>
                  </a:solidFill>
                  <a:latin typeface="Calibri Light" panose="020F0302020204030204" pitchFamily="34" charset="0"/>
                </a:rPr>
              </a:br>
              <a:r>
                <a:rPr lang="en-US" sz="1200" dirty="0" smtClean="0">
                  <a:solidFill>
                    <a:schemeClr val="bg1"/>
                  </a:solidFill>
                  <a:latin typeface="Calibri Light" panose="020F0302020204030204" pitchFamily="34" charset="0"/>
                </a:rPr>
                <a:t>instruments for </a:t>
              </a:r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each simulation</a:t>
              </a:r>
              <a:endPara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151784" y="4190488"/>
              <a:ext cx="1296144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266700">
                <a:lnSpc>
                  <a:spcPct val="60000"/>
                </a:lnSpc>
              </a:pPr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x </a:t>
              </a:r>
              <a:r>
                <a:rPr lang="en-US" sz="4000" spc="-15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1</a:t>
              </a:r>
              <a:r>
                <a:rPr lang="en-US" sz="2800" spc="-15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M</a:t>
              </a:r>
              <a:r>
                <a:rPr lang="en-US" sz="1200" dirty="0" smtClean="0">
                  <a:solidFill>
                    <a:prstClr val="white"/>
                  </a:solidFill>
                  <a:latin typeface="Calibri Light" panose="020F0302020204030204" pitchFamily="34" charset="0"/>
                </a:rPr>
                <a:t/>
              </a:r>
              <a:br>
                <a:rPr lang="en-US" sz="1200" dirty="0" smtClean="0">
                  <a:solidFill>
                    <a:prstClr val="white"/>
                  </a:solidFill>
                  <a:latin typeface="Calibri Light" panose="020F0302020204030204" pitchFamily="34" charset="0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Calibri Light" panose="020F0302020204030204" pitchFamily="34" charset="0"/>
                </a:rPr>
                <a:t>trades</a:t>
              </a:r>
              <a:endParaRPr lang="en-US" sz="1400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817609" y="4190488"/>
              <a:ext cx="1468487" cy="606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266700">
                <a:lnSpc>
                  <a:spcPct val="60000"/>
                </a:lnSpc>
              </a:pPr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x </a:t>
              </a:r>
              <a:r>
                <a:rPr lang="en-US" sz="4000" spc="-15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200</a:t>
              </a:r>
              <a:r>
                <a:rPr lang="en-US" sz="12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</a:rPr>
                <a:t/>
              </a:r>
              <a:br>
                <a:rPr lang="en-US" sz="12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Calibri Light" panose="020F0302020204030204" pitchFamily="34" charset="0"/>
                </a:rPr>
                <a:t>time </a:t>
              </a:r>
              <a:r>
                <a:rPr lang="en-US" sz="14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points</a:t>
              </a:r>
              <a:endParaRPr lang="en-US" sz="1600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97" name="Connecteur droit 79"/>
            <p:cNvCxnSpPr/>
            <p:nvPr/>
          </p:nvCxnSpPr>
          <p:spPr bwMode="auto">
            <a:xfrm>
              <a:off x="2536773" y="4062346"/>
              <a:ext cx="3388007" cy="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Ellipse 22"/>
            <p:cNvSpPr/>
            <p:nvPr/>
          </p:nvSpPr>
          <p:spPr bwMode="auto">
            <a:xfrm>
              <a:off x="5866666" y="4022508"/>
              <a:ext cx="85318" cy="8531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 sz="1400" dirty="0">
                <a:solidFill>
                  <a:prstClr val="white"/>
                </a:solidFill>
                <a:latin typeface="Calibri" panose="020F0502020204030204" pitchFamily="34" charset="0"/>
                <a:cs typeface="Arial Unicode MS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3408" y="1179417"/>
            <a:ext cx="5268576" cy="1952381"/>
            <a:chOff x="683408" y="1179417"/>
            <a:chExt cx="5268576" cy="1952381"/>
          </a:xfrm>
        </p:grpSpPr>
        <p:sp>
          <p:nvSpPr>
            <p:cNvPr id="39" name="Rectangle 38"/>
            <p:cNvSpPr/>
            <p:nvPr/>
          </p:nvSpPr>
          <p:spPr>
            <a:xfrm>
              <a:off x="2869047" y="1380067"/>
              <a:ext cx="2491818" cy="391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603">
                <a:lnSpc>
                  <a:spcPct val="80000"/>
                </a:lnSpc>
                <a:spcAft>
                  <a:spcPts val="12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Monte-Carlo </a:t>
              </a:r>
              <a:r>
                <a:rPr lang="en-US" sz="1200" dirty="0" smtClean="0">
                  <a:solidFill>
                    <a:schemeClr val="bg1"/>
                  </a:solidFill>
                  <a:latin typeface="Calibri Light" panose="020F0302020204030204" pitchFamily="34" charset="0"/>
                </a:rPr>
                <a:t>simulation </a:t>
              </a:r>
              <a:br>
                <a:rPr lang="en-US" sz="1200" dirty="0" smtClean="0">
                  <a:solidFill>
                    <a:schemeClr val="bg1"/>
                  </a:solidFill>
                  <a:latin typeface="Calibri Light" panose="020F0302020204030204" pitchFamily="34" charset="0"/>
                </a:rPr>
              </a:br>
              <a:r>
                <a:rPr lang="en-US" sz="1200" dirty="0" smtClean="0">
                  <a:solidFill>
                    <a:schemeClr val="bg1"/>
                  </a:solidFill>
                  <a:latin typeface="Calibri Light" panose="020F0302020204030204" pitchFamily="34" charset="0"/>
                </a:rPr>
                <a:t>of </a:t>
              </a:r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future market data</a:t>
              </a:r>
              <a:endParaRPr lang="en-US" sz="1200" dirty="0" smtClean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7" name="Ellipse 22"/>
            <p:cNvSpPr/>
            <p:nvPr/>
          </p:nvSpPr>
          <p:spPr bwMode="auto">
            <a:xfrm>
              <a:off x="5866666" y="2534405"/>
              <a:ext cx="85318" cy="8531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 sz="1400" dirty="0">
                <a:solidFill>
                  <a:prstClr val="white"/>
                </a:solidFill>
                <a:latin typeface="Calibri" panose="020F0502020204030204" pitchFamily="34" charset="0"/>
                <a:cs typeface="Arial Unicode MS" charset="0"/>
              </a:endParaRPr>
            </a:p>
          </p:txBody>
        </p:sp>
        <p:cxnSp>
          <p:nvCxnSpPr>
            <p:cNvPr id="95" name="Connecteur droit 79"/>
            <p:cNvCxnSpPr/>
            <p:nvPr/>
          </p:nvCxnSpPr>
          <p:spPr bwMode="auto">
            <a:xfrm>
              <a:off x="2536773" y="1778079"/>
              <a:ext cx="2897909" cy="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Rectangle 100"/>
            <p:cNvSpPr/>
            <p:nvPr/>
          </p:nvSpPr>
          <p:spPr>
            <a:xfrm>
              <a:off x="2894620" y="1834359"/>
              <a:ext cx="1348446" cy="5970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3603">
                <a:lnSpc>
                  <a:spcPct val="80000"/>
                </a:lnSpc>
                <a:spcAft>
                  <a:spcPts val="1800"/>
                </a:spcAft>
              </a:pPr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x </a:t>
              </a:r>
              <a:r>
                <a:rPr lang="en-US" sz="4000" spc="-15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5000</a:t>
              </a:r>
              <a:endParaRPr lang="en-US" sz="11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3408" y="1179417"/>
              <a:ext cx="1951909" cy="1952381"/>
              <a:chOff x="368245" y="980728"/>
              <a:chExt cx="1951909" cy="1952381"/>
            </a:xfrm>
          </p:grpSpPr>
          <p:sp>
            <p:nvSpPr>
              <p:cNvPr id="37" name="Ellipse 18"/>
              <p:cNvSpPr/>
              <p:nvPr/>
            </p:nvSpPr>
            <p:spPr bwMode="auto">
              <a:xfrm>
                <a:off x="368245" y="980728"/>
                <a:ext cx="1951909" cy="1952381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fr-FR" sz="1400" dirty="0">
                  <a:solidFill>
                    <a:prstClr val="white"/>
                  </a:solidFill>
                  <a:latin typeface="Calibri" panose="020F0502020204030204" pitchFamily="34" charset="0"/>
                  <a:cs typeface="Arial Unicode MS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717" y="1194851"/>
                <a:ext cx="1773951" cy="1327272"/>
              </a:xfrm>
              <a:prstGeom prst="rect">
                <a:avLst/>
              </a:prstGeom>
            </p:spPr>
          </p:pic>
        </p:grpSp>
        <p:cxnSp>
          <p:nvCxnSpPr>
            <p:cNvPr id="57" name="Connecteur droit 79"/>
            <p:cNvCxnSpPr/>
            <p:nvPr/>
          </p:nvCxnSpPr>
          <p:spPr bwMode="auto">
            <a:xfrm>
              <a:off x="5434682" y="1780088"/>
              <a:ext cx="468148" cy="799274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8" y="3687907"/>
            <a:ext cx="1773950" cy="1327272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 rot="10800000">
            <a:off x="5905377" y="2658288"/>
            <a:ext cx="2373288" cy="3788856"/>
            <a:chOff x="4730825" y="1419872"/>
            <a:chExt cx="2373288" cy="3788856"/>
          </a:xfrm>
        </p:grpSpPr>
        <p:grpSp>
          <p:nvGrpSpPr>
            <p:cNvPr id="52" name="Groupe 17"/>
            <p:cNvGrpSpPr/>
            <p:nvPr/>
          </p:nvGrpSpPr>
          <p:grpSpPr>
            <a:xfrm>
              <a:off x="5087887" y="1967756"/>
              <a:ext cx="2016224" cy="3240972"/>
              <a:chOff x="3347864" y="1887280"/>
              <a:chExt cx="2016224" cy="3240972"/>
            </a:xfrm>
          </p:grpSpPr>
          <p:cxnSp>
            <p:nvCxnSpPr>
              <p:cNvPr id="63" name="Connecteur droit 4"/>
              <p:cNvCxnSpPr/>
              <p:nvPr/>
            </p:nvCxnSpPr>
            <p:spPr bwMode="auto">
              <a:xfrm rot="10800000" flipV="1">
                <a:off x="3347864" y="1887280"/>
                <a:ext cx="0" cy="2745382"/>
              </a:xfrm>
              <a:prstGeom prst="line">
                <a:avLst/>
              </a:prstGeom>
              <a:solidFill>
                <a:srgbClr val="00B8FF"/>
              </a:solidFill>
              <a:ln w="381000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" name="Arc 63"/>
              <p:cNvSpPr/>
              <p:nvPr/>
            </p:nvSpPr>
            <p:spPr bwMode="auto">
              <a:xfrm>
                <a:off x="3347864" y="4120140"/>
                <a:ext cx="1008112" cy="1008112"/>
              </a:xfrm>
              <a:prstGeom prst="arc">
                <a:avLst>
                  <a:gd name="adj1" fmla="val 21584034"/>
                  <a:gd name="adj2" fmla="val 10808401"/>
                </a:avLst>
              </a:prstGeom>
              <a:noFill/>
              <a:ln w="381000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fr-FR" sz="1400">
                  <a:solidFill>
                    <a:prstClr val="white"/>
                  </a:solidFill>
                  <a:latin typeface="Calibri" panose="020F0502020204030204" pitchFamily="34" charset="0"/>
                  <a:cs typeface="Arial Unicode MS" charset="0"/>
                </a:endParaRPr>
              </a:p>
            </p:txBody>
          </p:sp>
          <p:sp>
            <p:nvSpPr>
              <p:cNvPr id="65" name="Arc 64"/>
              <p:cNvSpPr/>
              <p:nvPr/>
            </p:nvSpPr>
            <p:spPr bwMode="auto">
              <a:xfrm rot="10800000">
                <a:off x="4355976" y="2281612"/>
                <a:ext cx="1008112" cy="1008112"/>
              </a:xfrm>
              <a:prstGeom prst="arc">
                <a:avLst>
                  <a:gd name="adj1" fmla="val 21584034"/>
                  <a:gd name="adj2" fmla="val 7274110"/>
                </a:avLst>
              </a:prstGeom>
              <a:noFill/>
              <a:ln w="381000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fr-FR" sz="1400">
                  <a:solidFill>
                    <a:prstClr val="white"/>
                  </a:solidFill>
                  <a:latin typeface="Calibri" panose="020F0502020204030204" pitchFamily="34" charset="0"/>
                  <a:cs typeface="Arial Unicode MS" charset="0"/>
                </a:endParaRPr>
              </a:p>
            </p:txBody>
          </p:sp>
          <p:cxnSp>
            <p:nvCxnSpPr>
              <p:cNvPr id="67" name="Connecteur droit 15"/>
              <p:cNvCxnSpPr/>
              <p:nvPr/>
            </p:nvCxnSpPr>
            <p:spPr bwMode="auto">
              <a:xfrm rot="10800000" flipH="1">
                <a:off x="4355976" y="2781831"/>
                <a:ext cx="5" cy="1844655"/>
              </a:xfrm>
              <a:prstGeom prst="line">
                <a:avLst/>
              </a:prstGeom>
              <a:solidFill>
                <a:srgbClr val="00B8FF"/>
              </a:solidFill>
              <a:ln w="381000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5" name="Groupe 75"/>
            <p:cNvGrpSpPr/>
            <p:nvPr/>
          </p:nvGrpSpPr>
          <p:grpSpPr>
            <a:xfrm>
              <a:off x="5087889" y="1967756"/>
              <a:ext cx="2016224" cy="3240972"/>
              <a:chOff x="3347864" y="1887280"/>
              <a:chExt cx="2016224" cy="3240972"/>
            </a:xfrm>
          </p:grpSpPr>
          <p:cxnSp>
            <p:nvCxnSpPr>
              <p:cNvPr id="58" name="Connecteur droit 76"/>
              <p:cNvCxnSpPr/>
              <p:nvPr/>
            </p:nvCxnSpPr>
            <p:spPr bwMode="auto">
              <a:xfrm rot="10800000" flipV="1">
                <a:off x="3347864" y="1887280"/>
                <a:ext cx="0" cy="2745382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9" name="Arc 58"/>
              <p:cNvSpPr/>
              <p:nvPr/>
            </p:nvSpPr>
            <p:spPr bwMode="auto">
              <a:xfrm>
                <a:off x="3347864" y="4120140"/>
                <a:ext cx="1008112" cy="1008112"/>
              </a:xfrm>
              <a:prstGeom prst="arc">
                <a:avLst>
                  <a:gd name="adj1" fmla="val 21584034"/>
                  <a:gd name="adj2" fmla="val 10808401"/>
                </a:avLst>
              </a:prstGeom>
              <a:noFill/>
              <a:ln w="12700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fr-FR" sz="1400">
                  <a:solidFill>
                    <a:prstClr val="white"/>
                  </a:solidFill>
                  <a:latin typeface="Calibri" panose="020F0502020204030204" pitchFamily="34" charset="0"/>
                  <a:cs typeface="Arial Unicode MS" charset="0"/>
                </a:endParaRPr>
              </a:p>
            </p:txBody>
          </p:sp>
          <p:sp>
            <p:nvSpPr>
              <p:cNvPr id="60" name="Arc 59"/>
              <p:cNvSpPr/>
              <p:nvPr/>
            </p:nvSpPr>
            <p:spPr bwMode="auto">
              <a:xfrm rot="10800000">
                <a:off x="4355976" y="2264289"/>
                <a:ext cx="1008112" cy="1008112"/>
              </a:xfrm>
              <a:prstGeom prst="arc">
                <a:avLst>
                  <a:gd name="adj1" fmla="val 21584034"/>
                  <a:gd name="adj2" fmla="val 7548952"/>
                </a:avLst>
              </a:prstGeom>
              <a:noFill/>
              <a:ln w="12700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fr-FR" sz="1400">
                  <a:solidFill>
                    <a:prstClr val="white"/>
                  </a:solidFill>
                  <a:latin typeface="Calibri" panose="020F0502020204030204" pitchFamily="34" charset="0"/>
                  <a:cs typeface="Arial Unicode MS" charset="0"/>
                </a:endParaRPr>
              </a:p>
            </p:txBody>
          </p:sp>
          <p:cxnSp>
            <p:nvCxnSpPr>
              <p:cNvPr id="62" name="Connecteur droit 80"/>
              <p:cNvCxnSpPr/>
              <p:nvPr/>
            </p:nvCxnSpPr>
            <p:spPr bwMode="auto">
              <a:xfrm rot="10800000">
                <a:off x="4355975" y="2750697"/>
                <a:ext cx="1" cy="1900800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6" name="Triangle isocèle 51"/>
            <p:cNvSpPr/>
            <p:nvPr/>
          </p:nvSpPr>
          <p:spPr bwMode="auto">
            <a:xfrm>
              <a:off x="4730825" y="1419872"/>
              <a:ext cx="714129" cy="61562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 sz="1400">
                <a:solidFill>
                  <a:schemeClr val="tx2"/>
                </a:solidFill>
                <a:latin typeface="Calibri" panose="020F0502020204030204" pitchFamily="34" charset="0"/>
                <a:cs typeface="Arial Unicode MS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41814" y="5390627"/>
            <a:ext cx="3660174" cy="1241748"/>
            <a:chOff x="2495600" y="5390627"/>
            <a:chExt cx="3660174" cy="1241748"/>
          </a:xfrm>
        </p:grpSpPr>
        <p:sp>
          <p:nvSpPr>
            <p:cNvPr id="86" name="Ellipse 22"/>
            <p:cNvSpPr/>
            <p:nvPr/>
          </p:nvSpPr>
          <p:spPr bwMode="auto">
            <a:xfrm>
              <a:off x="6070456" y="5390627"/>
              <a:ext cx="85318" cy="8531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 sz="1400" dirty="0">
                <a:solidFill>
                  <a:prstClr val="white"/>
                </a:solidFill>
                <a:latin typeface="Calibri" panose="020F0502020204030204" pitchFamily="34" charset="0"/>
                <a:cs typeface="Arial Unicode MS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817609" y="5616712"/>
              <a:ext cx="266378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603"/>
              <a:r>
                <a:rPr lang="en-US" sz="28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= </a:t>
              </a:r>
              <a:r>
                <a:rPr lang="en-US" sz="4400" spc="-15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8 </a:t>
              </a:r>
              <a:r>
                <a:rPr lang="en-US" sz="3200" spc="-15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TB</a:t>
              </a:r>
              <a:r>
                <a:rPr lang="en-US" sz="2800" spc="-15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 </a:t>
              </a:r>
              <a:br>
                <a:rPr lang="en-US" sz="2800" spc="-15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 Light" panose="020F0302020204030204" pitchFamily="34" charset="0"/>
                </a:rPr>
                <a:t>of raw data</a:t>
              </a:r>
              <a:endParaRPr lang="en-US" sz="1600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44" name="Connecteur droit 79"/>
            <p:cNvCxnSpPr/>
            <p:nvPr/>
          </p:nvCxnSpPr>
          <p:spPr bwMode="auto">
            <a:xfrm>
              <a:off x="2495600" y="6276643"/>
              <a:ext cx="3105204" cy="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Connecteur droit 79"/>
            <p:cNvCxnSpPr>
              <a:stCxn id="86" idx="3"/>
            </p:cNvCxnSpPr>
            <p:nvPr/>
          </p:nvCxnSpPr>
          <p:spPr bwMode="auto">
            <a:xfrm flipH="1">
              <a:off x="5600804" y="5463450"/>
              <a:ext cx="482147" cy="813275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886952" y="3703371"/>
            <a:ext cx="2953114" cy="437879"/>
            <a:chOff x="7573519" y="3703371"/>
            <a:chExt cx="2953114" cy="437879"/>
          </a:xfrm>
        </p:grpSpPr>
        <p:sp>
          <p:nvSpPr>
            <p:cNvPr id="43" name="Rectangle 42"/>
            <p:cNvSpPr/>
            <p:nvPr/>
          </p:nvSpPr>
          <p:spPr>
            <a:xfrm>
              <a:off x="8062474" y="3703371"/>
              <a:ext cx="2464159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3603">
                <a:lnSpc>
                  <a:spcPct val="80000"/>
                </a:lnSpc>
                <a:spcAft>
                  <a:spcPts val="180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Perform </a:t>
              </a:r>
              <a:r>
                <a:rPr lang="en-US" sz="1200" dirty="0" smtClean="0">
                  <a:solidFill>
                    <a:prstClr val="white"/>
                  </a:solidFill>
                  <a:latin typeface="Calibri Light" panose="020F0302020204030204" pitchFamily="34" charset="0"/>
                </a:rPr>
                <a:t>probabilistic </a:t>
              </a:r>
              <a:br>
                <a:rPr lang="en-US" sz="1200" dirty="0" smtClean="0">
                  <a:solidFill>
                    <a:prstClr val="white"/>
                  </a:solidFill>
                  <a:latin typeface="Calibri Light" panose="020F0302020204030204" pitchFamily="34" charset="0"/>
                </a:rPr>
              </a:br>
              <a:r>
                <a:rPr lang="en-US" sz="1200" dirty="0" smtClean="0">
                  <a:solidFill>
                    <a:prstClr val="white"/>
                  </a:solidFill>
                  <a:latin typeface="Calibri Light" panose="020F0302020204030204" pitchFamily="34" charset="0"/>
                </a:rPr>
                <a:t>calculation on </a:t>
              </a:r>
              <a:r>
                <a:rPr lang="en-US" sz="1200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aggregated vectors</a:t>
              </a:r>
            </a:p>
          </p:txBody>
        </p:sp>
        <p:cxnSp>
          <p:nvCxnSpPr>
            <p:cNvPr id="106" name="Connecteur droit 79"/>
            <p:cNvCxnSpPr/>
            <p:nvPr/>
          </p:nvCxnSpPr>
          <p:spPr bwMode="auto">
            <a:xfrm flipV="1">
              <a:off x="7608168" y="4094256"/>
              <a:ext cx="2819801" cy="1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Ellipse 22"/>
            <p:cNvSpPr/>
            <p:nvPr/>
          </p:nvSpPr>
          <p:spPr bwMode="auto">
            <a:xfrm>
              <a:off x="7573519" y="4055932"/>
              <a:ext cx="85318" cy="8531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 sz="1400" dirty="0">
                <a:solidFill>
                  <a:prstClr val="white"/>
                </a:solidFill>
                <a:latin typeface="Calibri" panose="020F0502020204030204" pitchFamily="34" charset="0"/>
                <a:cs typeface="Arial Unicode MS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32607" y="1540987"/>
            <a:ext cx="3215921" cy="1227791"/>
            <a:chOff x="7319174" y="1540987"/>
            <a:chExt cx="3215921" cy="1227791"/>
          </a:xfrm>
        </p:grpSpPr>
        <p:sp>
          <p:nvSpPr>
            <p:cNvPr id="40" name="Rectangle 39"/>
            <p:cNvSpPr/>
            <p:nvPr/>
          </p:nvSpPr>
          <p:spPr>
            <a:xfrm>
              <a:off x="8260226" y="1540987"/>
              <a:ext cx="2274869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3603">
                <a:lnSpc>
                  <a:spcPct val="80000"/>
                </a:lnSpc>
                <a:spcAft>
                  <a:spcPts val="1800"/>
                </a:spcAft>
              </a:pPr>
              <a:r>
                <a:rPr lang="en-US" sz="1200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Aggregate </a:t>
              </a:r>
              <a:r>
                <a:rPr lang="en-US" sz="1200" dirty="0" smtClean="0">
                  <a:solidFill>
                    <a:prstClr val="white"/>
                  </a:solidFill>
                  <a:latin typeface="Calibri Light" panose="020F0302020204030204" pitchFamily="34" charset="0"/>
                </a:rPr>
                <a:t>the </a:t>
              </a:r>
              <a:r>
                <a:rPr lang="en-US" sz="1200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valuation </a:t>
              </a:r>
              <a:r>
                <a:rPr lang="en-US" sz="1200" dirty="0" smtClean="0">
                  <a:solidFill>
                    <a:prstClr val="white"/>
                  </a:solidFill>
                  <a:latin typeface="Calibri Light" panose="020F0302020204030204" pitchFamily="34" charset="0"/>
                </a:rPr>
                <a:t/>
              </a:r>
              <a:br>
                <a:rPr lang="en-US" sz="1200" dirty="0" smtClean="0">
                  <a:solidFill>
                    <a:prstClr val="white"/>
                  </a:solidFill>
                  <a:latin typeface="Calibri Light" panose="020F0302020204030204" pitchFamily="34" charset="0"/>
                </a:rPr>
              </a:br>
              <a:r>
                <a:rPr lang="en-US" sz="1200" dirty="0" smtClean="0">
                  <a:solidFill>
                    <a:prstClr val="white"/>
                  </a:solidFill>
                  <a:latin typeface="Calibri Light" panose="020F0302020204030204" pitchFamily="34" charset="0"/>
                </a:rPr>
                <a:t>distribution </a:t>
              </a:r>
              <a:r>
                <a:rPr lang="en-US" sz="1200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vectors</a:t>
              </a:r>
            </a:p>
          </p:txBody>
        </p:sp>
        <p:cxnSp>
          <p:nvCxnSpPr>
            <p:cNvPr id="105" name="Connecteur droit 79"/>
            <p:cNvCxnSpPr/>
            <p:nvPr/>
          </p:nvCxnSpPr>
          <p:spPr bwMode="auto">
            <a:xfrm flipV="1">
              <a:off x="7826297" y="1927540"/>
              <a:ext cx="2601672" cy="1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Connecteur droit 79"/>
            <p:cNvCxnSpPr/>
            <p:nvPr/>
          </p:nvCxnSpPr>
          <p:spPr bwMode="auto">
            <a:xfrm flipH="1">
              <a:off x="7361833" y="1927542"/>
              <a:ext cx="468148" cy="799274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" name="Ellipse 22"/>
            <p:cNvSpPr/>
            <p:nvPr/>
          </p:nvSpPr>
          <p:spPr bwMode="auto">
            <a:xfrm>
              <a:off x="7319174" y="2683460"/>
              <a:ext cx="85318" cy="8531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 sz="1400" dirty="0">
                <a:solidFill>
                  <a:prstClr val="white"/>
                </a:solidFill>
                <a:latin typeface="Calibri" panose="020F0502020204030204" pitchFamily="34" charset="0"/>
                <a:cs typeface="Arial Unicode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7938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(G1 and the 3TB Heap)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3392" y="999778"/>
            <a:ext cx="9505056" cy="4709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txBody>
          <a:bodyPr wrap="square" lIns="720000" tIns="540000" rIns="720000" bIns="54000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-XX:+UseG1GC</a:t>
            </a:r>
            <a:b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XX:InitialHeapSize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=3298534883328 -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XX:MaxHeapSize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=3298534883328</a:t>
            </a:r>
            <a:b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XX:MaxDirectMemorySize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=13194139533312</a:t>
            </a:r>
            <a:b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-XX:-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UseAdaptiveSizePolicy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UnlockExperimentalVMOptions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-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XX:SurvivorRatio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=1</a:t>
            </a:r>
            <a:b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XX:ParallelGCThreads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=960 -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XX:ConcGCThreads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=240 -XX:G1HeapWastePercent=5</a:t>
            </a:r>
            <a:b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-XX:G1MaxNewSizePercent=85 -XX:G1MixedGCLiveThresholdPercent=80</a:t>
            </a:r>
            <a:b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XX:InitiatingHeapOccupancyPercent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=10 -XX:G1NewSizePercent=70</a:t>
            </a:r>
            <a:b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-XX:G1ReservePercent=10 -XX:G1HeapRegionSize=33554432</a:t>
            </a:r>
            <a:b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XX:LargePageSizeInBytes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=268435456 -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XX:MaxGCPauseMillis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=1000</a:t>
            </a:r>
            <a:b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XX:ReservedCodeCacheSize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=251658240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-XX:+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PrintAdaptiveSizePolicy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PrintGC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PrintGCApplicationConcurrentTime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-XX:+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PrintGCApplicationStoppedTime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PrintGCDetails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PrintGCTimeStamps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-XX:+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PrintTenuringDistribution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SegmentedCodeCache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-XX:G1LogLevel=finest</a:t>
            </a:r>
          </a:p>
        </p:txBody>
      </p:sp>
    </p:spTree>
    <p:extLst>
      <p:ext uri="{BB962C8B-B14F-4D97-AF65-F5344CB8AC3E}">
        <p14:creationId xmlns:p14="http://schemas.microsoft.com/office/powerpoint/2010/main" val="4267700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(G1 and the 3TB Heap)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3392" y="999778"/>
            <a:ext cx="9505056" cy="4709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txBody>
          <a:bodyPr wrap="square" lIns="720000" tIns="540000" rIns="720000" bIns="54000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-XX:+UseG1GC</a:t>
            </a:r>
            <a:b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XX:InitialHeapSize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=3298534883328 -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XX:MaxHeapSize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=3298534883328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XX:MaxDirectMemorySize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=13194139533312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-XX:-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</a:rPr>
              <a:t>UseAdaptiveSizePolicy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UnlockExperimentalVMOptions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XX:SurvivorRatio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=1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XX:ParallelGCThreads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=960 -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XX:ConcGCThreads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=240 -XX:G1HeapWastePercent=5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-XX:G1MaxNewSizePercent=85 -XX:G1MixedGCLiveThresholdPercent=80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XX:InitiatingHeapOccupancyPercent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=10 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-XX:G1NewSizePercent=70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-XX:G1ReservePercent=10 -XX:G1HeapRegionSize=33554432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XX:LargePageSizeInBytes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=268435456 -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XX:MaxGCPauseMillis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=1000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XX:ReservedCodeCacheSize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=251658240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PrintAdaptiveSizePolicy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PrintGC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PrintGCApplicationConcurrentTime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PrintGCApplicationStoppedTime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PrintGCDetails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PrintGCTimeStamps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PrintTenuringDistribution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SegmentedCodeCache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-XX:G1LogLevel=finest</a:t>
            </a:r>
          </a:p>
        </p:txBody>
      </p:sp>
    </p:spTree>
    <p:extLst>
      <p:ext uri="{BB962C8B-B14F-4D97-AF65-F5344CB8AC3E}">
        <p14:creationId xmlns:p14="http://schemas.microsoft.com/office/powerpoint/2010/main" val="4185895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(G1 and the 3TB Heap)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3392" y="999778"/>
            <a:ext cx="9505056" cy="4709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txBody>
          <a:bodyPr wrap="square" lIns="720000" tIns="540000" rIns="720000" bIns="54000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-XX:+UseG1GC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XX:InitialHeapSize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=3298534883328 -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XX:MaxHeapSize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=3298534883328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XX:MaxDirectMemorySize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=13194139533312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UseAdaptiveSizePolicy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UnlockExperimentalVMOptions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</a:rPr>
              <a:t>XX:SurvivorRatio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=1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XX:ParallelGCThreads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=960 -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XX:ConcGCThreads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=240 -XX:G1HeapWastePercent=5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-XX:G1MaxNewSizePercent=85 -XX:G1MixedGCLiveThresholdPercent=80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XX:InitiatingHeapOccupancyPercent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=10 -XX:G1NewSizePercent=70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-XX:G1ReservePercent=10 -XX:G1HeapRegionSize=33554432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XX:LargePageSizeInBytes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=268435456 -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XX:MaxGCPauseMillis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=1000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XX:ReservedCodeCacheSize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=251658240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PrintAdaptiveSizePolicy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PrintGC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PrintGCApplicationConcurrentTime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PrintGCApplicationStoppedTime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PrintGCDetails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PrintGCTimeStamps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PrintTenuringDistribution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SegmentedCodeCache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-XX:G1LogLevel=finest</a:t>
            </a:r>
          </a:p>
        </p:txBody>
      </p:sp>
    </p:spTree>
    <p:extLst>
      <p:ext uri="{BB962C8B-B14F-4D97-AF65-F5344CB8AC3E}">
        <p14:creationId xmlns:p14="http://schemas.microsoft.com/office/powerpoint/2010/main" val="1018700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(G1 and the 3TB Heap)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3392" y="999778"/>
            <a:ext cx="9505056" cy="4709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txBody>
          <a:bodyPr wrap="square" lIns="720000" tIns="540000" rIns="720000" bIns="54000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-XX:+UseG1GC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XX:InitialHeapSize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=3298534883328 -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XX:MaxHeapSize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=3298534883328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XX:MaxDirectMemorySize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=13194139533312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UseAdaptiveSizePolicy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UnlockExperimentalVMOptions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XX:SurvivorRatio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=1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XX:ParallelGCThreads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=960 -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XX:ConcGCThreads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=240 -XX:G1HeapWastePercent=5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-XX:G1MaxNewSizePercent=85 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-XX:G1MixedGCLiveThresholdPercent=80</a:t>
            </a:r>
            <a:b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</a:rPr>
              <a:t>XX:InitiatingHeapOccupancyPercent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=10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-XX:G1NewSizePercent=70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-XX:G1ReservePercent=10 -XX:G1HeapRegionSize=33554432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XX:LargePageSizeInBytes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=268435456 -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XX:MaxGCPauseMillis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=1000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XX:ReservedCodeCacheSize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=251658240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PrintAdaptiveSizePolicy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PrintGC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PrintGCApplicationConcurrentTime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PrintGCApplicationStoppedTime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PrintGCDetails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PrintGCTimeStamps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PrintTenuringDistribution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SegmentedCodeCache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-XX:G1LogLevel=finest</a:t>
            </a:r>
          </a:p>
        </p:txBody>
      </p:sp>
    </p:spTree>
    <p:extLst>
      <p:ext uri="{BB962C8B-B14F-4D97-AF65-F5344CB8AC3E}">
        <p14:creationId xmlns:p14="http://schemas.microsoft.com/office/powerpoint/2010/main" val="3153714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(G1 and the 3TB Heap)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392" y="999778"/>
            <a:ext cx="9505056" cy="4709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txBody>
          <a:bodyPr wrap="square" lIns="720000" tIns="540000" rIns="720000" bIns="54000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-XX:+UseG1GC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XX:InitialHeapSize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=3298534883328 -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XX:MaxHeapSize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=3298534883328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XX:MaxDirectMemorySize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=13194139533312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UseAdaptiveSizePolicy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UnlockExperimentalVMOptions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XX:SurvivorRatio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=1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XX:ParallelGCThreads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=960 -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XX:ConcGCThreads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=240 -XX:G1HeapWastePercent=5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-XX:G1MaxNewSizePercent=85 -XX:G1MixedGCLiveThresholdPercent=80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XX:InitiatingHeapOccupancyPercent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=10 -XX:G1NewSizePercent=70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-XX:G1ReservePercent=10 -XX:G1HeapRegionSize=33554432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XX:LargePageSizeInBytes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=268435456 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</a:rPr>
              <a:t>XX:MaxGCPauseMillis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=1000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XX:ReservedCodeCacheSize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=251658240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PrintAdaptiveSizePolicy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PrintGC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PrintGCApplicationConcurrentTime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PrintGCApplicationStoppedTime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PrintGCDetails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PrintGCTimeStamps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PrintTenuringDistribution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-XX:+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SegmentedCodeCache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-XX:G1LogLevel=finest</a:t>
            </a:r>
          </a:p>
        </p:txBody>
      </p:sp>
    </p:spTree>
    <p:extLst>
      <p:ext uri="{BB962C8B-B14F-4D97-AF65-F5344CB8AC3E}">
        <p14:creationId xmlns:p14="http://schemas.microsoft.com/office/powerpoint/2010/main" val="2890663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arbage Collection Stress Test</a:t>
            </a:r>
            <a:endParaRPr lang="en-US" dirty="0"/>
          </a:p>
        </p:txBody>
      </p:sp>
      <p:graphicFrame>
        <p:nvGraphicFramePr>
          <p:cNvPr id="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492024"/>
              </p:ext>
            </p:extLst>
          </p:nvPr>
        </p:nvGraphicFramePr>
        <p:xfrm>
          <a:off x="1199456" y="1881642"/>
          <a:ext cx="9000000" cy="4283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204"/>
          <p:cNvSpPr txBox="1"/>
          <p:nvPr/>
        </p:nvSpPr>
        <p:spPr>
          <a:xfrm>
            <a:off x="2850338" y="1467544"/>
            <a:ext cx="6408712" cy="3909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marL="269875" algn="ctr"/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Garbage Collection Time Distribution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2308760" y="2052267"/>
            <a:ext cx="7623997" cy="3173749"/>
            <a:chOff x="2850338" y="2052267"/>
            <a:chExt cx="6395648" cy="3173749"/>
          </a:xfrm>
        </p:grpSpPr>
        <p:cxnSp>
          <p:nvCxnSpPr>
            <p:cNvPr id="6" name="Connecteur droit 5"/>
            <p:cNvCxnSpPr/>
            <p:nvPr/>
          </p:nvCxnSpPr>
          <p:spPr bwMode="auto">
            <a:xfrm>
              <a:off x="2850338" y="2052267"/>
              <a:ext cx="639564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Connecteur droit 7"/>
            <p:cNvCxnSpPr/>
            <p:nvPr/>
          </p:nvCxnSpPr>
          <p:spPr bwMode="auto">
            <a:xfrm>
              <a:off x="2850338" y="5226016"/>
              <a:ext cx="639564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11" t="80491" r="78499" b="-5875"/>
          <a:stretch/>
        </p:blipFill>
        <p:spPr>
          <a:xfrm>
            <a:off x="2254990" y="4836860"/>
            <a:ext cx="540876" cy="554462"/>
          </a:xfrm>
          <a:prstGeom prst="diamond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9" r="24570"/>
          <a:stretch/>
        </p:blipFill>
        <p:spPr>
          <a:xfrm>
            <a:off x="3092370" y="2636912"/>
            <a:ext cx="1030552" cy="2643012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 bwMode="auto">
          <a:xfrm flipV="1">
            <a:off x="4107718" y="2057664"/>
            <a:ext cx="0" cy="3168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ZoneTexte 29"/>
          <p:cNvSpPr txBox="1"/>
          <p:nvPr/>
        </p:nvSpPr>
        <p:spPr>
          <a:xfrm flipH="1">
            <a:off x="2754922" y="3725977"/>
            <a:ext cx="924782" cy="464882"/>
          </a:xfrm>
          <a:custGeom>
            <a:avLst/>
            <a:gdLst>
              <a:gd name="connsiteX0" fmla="*/ 0 w 1230885"/>
              <a:gd name="connsiteY0" fmla="*/ 0 h 464882"/>
              <a:gd name="connsiteX1" fmla="*/ 1230885 w 1230885"/>
              <a:gd name="connsiteY1" fmla="*/ 0 h 464882"/>
              <a:gd name="connsiteX2" fmla="*/ 1230885 w 1230885"/>
              <a:gd name="connsiteY2" fmla="*/ 322875 h 464882"/>
              <a:gd name="connsiteX3" fmla="*/ 325701 w 1230885"/>
              <a:gd name="connsiteY3" fmla="*/ 322875 h 464882"/>
              <a:gd name="connsiteX4" fmla="*/ 183694 w 1230885"/>
              <a:gd name="connsiteY4" fmla="*/ 464882 h 464882"/>
              <a:gd name="connsiteX5" fmla="*/ 183694 w 1230885"/>
              <a:gd name="connsiteY5" fmla="*/ 322875 h 464882"/>
              <a:gd name="connsiteX6" fmla="*/ 0 w 1230885"/>
              <a:gd name="connsiteY6" fmla="*/ 322875 h 46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0885" h="464882">
                <a:moveTo>
                  <a:pt x="0" y="0"/>
                </a:moveTo>
                <a:lnTo>
                  <a:pt x="1230885" y="0"/>
                </a:lnTo>
                <a:lnTo>
                  <a:pt x="1230885" y="322875"/>
                </a:lnTo>
                <a:lnTo>
                  <a:pt x="325701" y="322875"/>
                </a:lnTo>
                <a:lnTo>
                  <a:pt x="183694" y="464882"/>
                </a:lnTo>
                <a:lnTo>
                  <a:pt x="183694" y="322875"/>
                </a:lnTo>
                <a:lnTo>
                  <a:pt x="0" y="322875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99%</a:t>
            </a:r>
            <a:endParaRPr lang="fr-FR" sz="11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fr-FR" sz="11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65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858279" y="937175"/>
            <a:ext cx="4909091" cy="24198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1465" y="1317285"/>
            <a:ext cx="2877008" cy="1369859"/>
          </a:xfrm>
          <a:noFill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kern="1200" dirty="0" err="1">
                <a:solidFill>
                  <a:schemeClr val="tx1"/>
                </a:solidFill>
              </a:rPr>
              <a:t>Already</a:t>
            </a:r>
            <a:r>
              <a:rPr lang="fr-FR" b="1" kern="1200" dirty="0">
                <a:solidFill>
                  <a:schemeClr val="tx1"/>
                </a:solidFill>
              </a:rPr>
              <a:t> </a:t>
            </a:r>
            <a:r>
              <a:rPr lang="fr-FR" b="1" kern="1200" dirty="0" err="1">
                <a:solidFill>
                  <a:schemeClr val="tx1"/>
                </a:solidFill>
              </a:rPr>
              <a:t>working</a:t>
            </a:r>
            <a:endParaRPr lang="fr-FR" b="1" kern="1200" dirty="0">
              <a:solidFill>
                <a:schemeClr val="tx1"/>
              </a:solidFill>
            </a:endParaRPr>
          </a:p>
          <a:p>
            <a:pPr marL="271463" indent="-177800"/>
            <a:r>
              <a:rPr lang="fr-FR" sz="1600" dirty="0" smtClean="0">
                <a:solidFill>
                  <a:schemeClr val="tx1"/>
                </a:solidFill>
              </a:rPr>
              <a:t>(</a:t>
            </a:r>
            <a:r>
              <a:rPr lang="fr-FR" sz="1600" dirty="0" err="1" smtClean="0">
                <a:solidFill>
                  <a:schemeClr val="tx1"/>
                </a:solidFill>
              </a:rPr>
              <a:t>Huge</a:t>
            </a:r>
            <a:r>
              <a:rPr lang="fr-FR" sz="1600" dirty="0" smtClean="0">
                <a:solidFill>
                  <a:schemeClr val="tx1"/>
                </a:solidFill>
              </a:rPr>
              <a:t>) </a:t>
            </a:r>
            <a:r>
              <a:rPr lang="fr-FR" sz="1600" dirty="0" err="1" smtClean="0">
                <a:solidFill>
                  <a:schemeClr val="tx1"/>
                </a:solidFill>
              </a:rPr>
              <a:t>read-only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queries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br>
              <a:rPr lang="fr-FR" sz="1600" dirty="0" smtClean="0">
                <a:solidFill>
                  <a:schemeClr val="tx1"/>
                </a:solidFill>
              </a:rPr>
            </a:br>
            <a:r>
              <a:rPr lang="fr-FR" sz="1600" dirty="0" smtClean="0">
                <a:solidFill>
                  <a:schemeClr val="tx1"/>
                </a:solidFill>
              </a:rPr>
              <a:t>on (a lot of) </a:t>
            </a:r>
            <a:r>
              <a:rPr lang="fr-FR" sz="1600" dirty="0" err="1" smtClean="0">
                <a:solidFill>
                  <a:schemeClr val="tx1"/>
                </a:solidFill>
              </a:rPr>
              <a:t>static</a:t>
            </a:r>
            <a:r>
              <a:rPr lang="fr-FR" sz="1600" dirty="0" smtClean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What’s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?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79139" y="1284178"/>
            <a:ext cx="820806" cy="589156"/>
            <a:chOff x="119335" y="1254720"/>
            <a:chExt cx="902887" cy="648072"/>
          </a:xfrm>
        </p:grpSpPr>
        <p:sp>
          <p:nvSpPr>
            <p:cNvPr id="20" name="Chevron 19"/>
            <p:cNvSpPr/>
            <p:nvPr/>
          </p:nvSpPr>
          <p:spPr bwMode="auto">
            <a:xfrm>
              <a:off x="560002" y="1254720"/>
              <a:ext cx="462220" cy="648072"/>
            </a:xfrm>
            <a:prstGeom prst="chevron">
              <a:avLst>
                <a:gd name="adj" fmla="val 70149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5" name="Chevron 4"/>
            <p:cNvSpPr/>
            <p:nvPr/>
          </p:nvSpPr>
          <p:spPr bwMode="auto">
            <a:xfrm>
              <a:off x="119335" y="1254720"/>
              <a:ext cx="720000" cy="648072"/>
            </a:xfrm>
            <a:prstGeom prst="chevron">
              <a:avLst/>
            </a:prstGeom>
            <a:solidFill>
              <a:schemeClr val="accent4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9139" y="3826989"/>
            <a:ext cx="5488231" cy="2520280"/>
            <a:chOff x="279139" y="3826989"/>
            <a:chExt cx="5488231" cy="252028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858279" y="3826989"/>
              <a:ext cx="4909091" cy="25202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5" name="Content Placeholder 1"/>
            <p:cNvSpPr txBox="1">
              <a:spLocks/>
            </p:cNvSpPr>
            <p:nvPr/>
          </p:nvSpPr>
          <p:spPr bwMode="auto">
            <a:xfrm>
              <a:off x="1271465" y="4221088"/>
              <a:ext cx="4103520" cy="19101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89938" tIns="46768" rIns="89938" bIns="46768" numCol="1" anchor="t" anchorCtr="0" compatLnSpc="1">
              <a:prstTxWarp prst="textNoShape">
                <a:avLst/>
              </a:prstTxWarp>
            </a:bodyPr>
            <a:lstStyle>
              <a:lvl1pPr marL="337903" indent="-337903" algn="l" defTabSz="448951" rtl="0" eaLnBrk="0" fontAlgn="base" hangingPunct="0">
                <a:lnSpc>
                  <a:spcPct val="81000"/>
                </a:lnSpc>
                <a:spcBef>
                  <a:spcPts val="649"/>
                </a:spcBef>
                <a:spcAft>
                  <a:spcPct val="0"/>
                </a:spcAft>
                <a:buClr>
                  <a:srgbClr val="D70000"/>
                </a:buClr>
                <a:buSzPct val="70000"/>
                <a:buFont typeface="Wingdings" pitchFamily="2" charset="2"/>
                <a:buChar char=""/>
                <a:defRPr sz="24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37675" indent="-280792" algn="l" defTabSz="448951" rtl="0" eaLnBrk="0" fontAlgn="base" hangingPunct="0">
                <a:lnSpc>
                  <a:spcPct val="81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1080337" indent="-228441" algn="l" defTabSz="448951" rtl="0" eaLnBrk="0" fontAlgn="base" hangingPunct="0">
                <a:lnSpc>
                  <a:spcPct val="81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D70000"/>
                </a:buClr>
                <a:buSzPct val="80000"/>
                <a:buFont typeface="Times New Roman" pitchFamily="18" charset="0"/>
                <a:buChar char="•"/>
                <a:defRPr sz="20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422998" indent="-228441" algn="l" defTabSz="448951" rtl="0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pitchFamily="34" charset="0"/>
                <a:buChar char="–"/>
                <a:defRPr sz="18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765661" indent="-228441" algn="l" defTabSz="448951" rtl="0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pitchFamily="34" charset="0"/>
                <a:buChar char="»"/>
                <a:defRPr sz="18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22544" indent="-228441" algn="l" defTabSz="448951" rtl="0" fontAlgn="base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679427" indent="-228441" algn="l" defTabSz="448951" rtl="0" fontAlgn="base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136309" indent="-228441" algn="l" defTabSz="448951" rtl="0" fontAlgn="base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593192" indent="-228441" algn="l" defTabSz="448951" rtl="0" fontAlgn="base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b="1" dirty="0">
                  <a:solidFill>
                    <a:schemeClr val="tx1"/>
                  </a:solidFill>
                </a:rPr>
                <a:t>The road to </a:t>
              </a:r>
              <a:r>
                <a:rPr lang="fr-FR" b="1" dirty="0" smtClean="0">
                  <a:solidFill>
                    <a:schemeClr val="tx1"/>
                  </a:solidFill>
                </a:rPr>
                <a:t/>
              </a:r>
              <a:br>
                <a:rPr lang="fr-FR" b="1" dirty="0" smtClean="0">
                  <a:solidFill>
                    <a:schemeClr val="tx1"/>
                  </a:solidFill>
                </a:rPr>
              </a:br>
              <a:r>
                <a:rPr lang="fr-FR" b="1" dirty="0" err="1" smtClean="0">
                  <a:solidFill>
                    <a:schemeClr val="tx1"/>
                  </a:solidFill>
                </a:rPr>
                <a:t>Operational</a:t>
              </a:r>
              <a:r>
                <a:rPr lang="fr-FR" b="1" dirty="0" smtClean="0">
                  <a:solidFill>
                    <a:schemeClr val="tx1"/>
                  </a:solidFill>
                </a:rPr>
                <a:t> </a:t>
              </a:r>
              <a:r>
                <a:rPr lang="fr-FR" b="1" dirty="0" err="1">
                  <a:solidFill>
                    <a:schemeClr val="tx1"/>
                  </a:solidFill>
                </a:rPr>
                <a:t>Analytics</a:t>
              </a:r>
              <a:endParaRPr lang="fr-FR" b="1" dirty="0">
                <a:solidFill>
                  <a:schemeClr val="tx1"/>
                </a:solidFill>
              </a:endParaRPr>
            </a:p>
            <a:p>
              <a:pPr marL="271463" indent="-177800"/>
              <a:r>
                <a:rPr lang="fr-FR" sz="1600" kern="0" dirty="0" smtClean="0">
                  <a:solidFill>
                    <a:schemeClr val="tx1"/>
                  </a:solidFill>
                </a:rPr>
                <a:t>Large data updates</a:t>
              </a:r>
            </a:p>
            <a:p>
              <a:pPr marL="271463" indent="-177800"/>
              <a:r>
                <a:rPr lang="fr-FR" sz="1600" kern="0" dirty="0" smtClean="0">
                  <a:solidFill>
                    <a:schemeClr val="tx1"/>
                  </a:solidFill>
                </a:rPr>
                <a:t>Real-time data updates</a:t>
              </a:r>
            </a:p>
            <a:p>
              <a:pPr marL="271463" indent="-177800"/>
              <a:r>
                <a:rPr lang="fr-FR" sz="1600" kern="0" dirty="0" err="1" smtClean="0">
                  <a:solidFill>
                    <a:schemeClr val="tx1"/>
                  </a:solidFill>
                </a:rPr>
                <a:t>Continuous</a:t>
              </a:r>
              <a:r>
                <a:rPr lang="fr-FR" sz="1600" kern="0" dirty="0" smtClean="0">
                  <a:solidFill>
                    <a:schemeClr val="tx1"/>
                  </a:solidFill>
                </a:rPr>
                <a:t> </a:t>
              </a:r>
              <a:r>
                <a:rPr lang="fr-FR" sz="1600" kern="0" dirty="0" err="1" smtClean="0">
                  <a:solidFill>
                    <a:schemeClr val="tx1"/>
                  </a:solidFill>
                </a:rPr>
                <a:t>queries</a:t>
              </a:r>
              <a:r>
                <a:rPr lang="fr-FR" sz="1600" kern="0" dirty="0" smtClean="0">
                  <a:solidFill>
                    <a:schemeClr val="tx1"/>
                  </a:solidFill>
                </a:rPr>
                <a:t> on live data</a:t>
              </a:r>
            </a:p>
            <a:p>
              <a:pPr marL="271463" indent="-177800"/>
              <a:r>
                <a:rPr lang="fr-FR" sz="1600" kern="0" dirty="0" smtClean="0">
                  <a:solidFill>
                    <a:schemeClr val="tx1"/>
                  </a:solidFill>
                </a:rPr>
                <a:t>« Mixed </a:t>
              </a:r>
              <a:r>
                <a:rPr lang="fr-FR" sz="1600" kern="0" dirty="0" err="1" smtClean="0">
                  <a:solidFill>
                    <a:schemeClr val="tx1"/>
                  </a:solidFill>
                </a:rPr>
                <a:t>Workload</a:t>
              </a:r>
              <a:r>
                <a:rPr lang="fr-FR" sz="1600" kern="0" dirty="0" smtClean="0">
                  <a:solidFill>
                    <a:schemeClr val="tx1"/>
                  </a:solidFill>
                </a:rPr>
                <a:t> » </a:t>
              </a:r>
              <a:r>
                <a:rPr lang="fr-FR" sz="1600" kern="0" dirty="0" err="1" smtClean="0">
                  <a:solidFill>
                    <a:schemeClr val="tx1"/>
                  </a:solidFill>
                </a:rPr>
                <a:t>operations</a:t>
              </a:r>
              <a:endParaRPr lang="fr-FR" sz="1600" kern="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79139" y="4170501"/>
              <a:ext cx="820806" cy="589156"/>
              <a:chOff x="1716842" y="3887070"/>
              <a:chExt cx="902887" cy="648072"/>
            </a:xfrm>
          </p:grpSpPr>
          <p:sp>
            <p:nvSpPr>
              <p:cNvPr id="9" name="Chevron 8"/>
              <p:cNvSpPr/>
              <p:nvPr/>
            </p:nvSpPr>
            <p:spPr bwMode="auto">
              <a:xfrm>
                <a:off x="1716842" y="3887070"/>
                <a:ext cx="720000" cy="648072"/>
              </a:xfrm>
              <a:prstGeom prst="chevron">
                <a:avLst/>
              </a:prstGeom>
              <a:solidFill>
                <a:schemeClr val="accent5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21" name="Chevron 20"/>
              <p:cNvSpPr/>
              <p:nvPr/>
            </p:nvSpPr>
            <p:spPr bwMode="auto">
              <a:xfrm>
                <a:off x="2157509" y="3887070"/>
                <a:ext cx="462220" cy="648072"/>
              </a:xfrm>
              <a:prstGeom prst="chevron">
                <a:avLst>
                  <a:gd name="adj" fmla="val 70149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5929644" y="937175"/>
            <a:ext cx="5498526" cy="5659896"/>
            <a:chOff x="5929644" y="937175"/>
            <a:chExt cx="5498526" cy="5659896"/>
          </a:xfrm>
        </p:grpSpPr>
        <p:sp>
          <p:nvSpPr>
            <p:cNvPr id="40" name="Rectangle 39"/>
            <p:cNvSpPr/>
            <p:nvPr/>
          </p:nvSpPr>
          <p:spPr bwMode="auto">
            <a:xfrm>
              <a:off x="6513969" y="937175"/>
              <a:ext cx="4909091" cy="24198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519079" y="3826989"/>
              <a:ext cx="4909091" cy="25202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4" name="Content Placeholder 1"/>
            <p:cNvSpPr txBox="1">
              <a:spLocks/>
            </p:cNvSpPr>
            <p:nvPr/>
          </p:nvSpPr>
          <p:spPr bwMode="auto">
            <a:xfrm>
              <a:off x="6904343" y="1317285"/>
              <a:ext cx="4304225" cy="18956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89938" tIns="46768" rIns="89938" bIns="46768" numCol="1" anchor="t" anchorCtr="0" compatLnSpc="1">
              <a:prstTxWarp prst="textNoShape">
                <a:avLst/>
              </a:prstTxWarp>
            </a:bodyPr>
            <a:lstStyle>
              <a:lvl1pPr marL="337903" indent="-337903" algn="l" defTabSz="448951" rtl="0" eaLnBrk="0" fontAlgn="base" hangingPunct="0">
                <a:lnSpc>
                  <a:spcPct val="81000"/>
                </a:lnSpc>
                <a:spcBef>
                  <a:spcPts val="649"/>
                </a:spcBef>
                <a:spcAft>
                  <a:spcPct val="0"/>
                </a:spcAft>
                <a:buClr>
                  <a:srgbClr val="D70000"/>
                </a:buClr>
                <a:buSzPct val="70000"/>
                <a:buFont typeface="Wingdings" pitchFamily="2" charset="2"/>
                <a:buChar char=""/>
                <a:defRPr sz="24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37675" indent="-280792" algn="l" defTabSz="448951" rtl="0" eaLnBrk="0" fontAlgn="base" hangingPunct="0">
                <a:lnSpc>
                  <a:spcPct val="81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1080337" indent="-228441" algn="l" defTabSz="448951" rtl="0" eaLnBrk="0" fontAlgn="base" hangingPunct="0">
                <a:lnSpc>
                  <a:spcPct val="81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D70000"/>
                </a:buClr>
                <a:buSzPct val="80000"/>
                <a:buFont typeface="Times New Roman" pitchFamily="18" charset="0"/>
                <a:buChar char="•"/>
                <a:defRPr sz="20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422998" indent="-228441" algn="l" defTabSz="448951" rtl="0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pitchFamily="34" charset="0"/>
                <a:buChar char="–"/>
                <a:defRPr sz="18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765661" indent="-228441" algn="l" defTabSz="448951" rtl="0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pitchFamily="34" charset="0"/>
                <a:buChar char="»"/>
                <a:defRPr sz="18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22544" indent="-228441" algn="l" defTabSz="448951" rtl="0" fontAlgn="base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679427" indent="-228441" algn="l" defTabSz="448951" rtl="0" fontAlgn="base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136309" indent="-228441" algn="l" defTabSz="448951" rtl="0" fontAlgn="base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593192" indent="-228441" algn="l" defTabSz="448951" rtl="0" fontAlgn="base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b="1" dirty="0">
                  <a:solidFill>
                    <a:schemeClr val="tx1"/>
                  </a:solidFill>
                </a:rPr>
                <a:t>Oracle and </a:t>
              </a:r>
              <a:r>
                <a:rPr lang="fr-FR" b="1" dirty="0" smtClean="0">
                  <a:solidFill>
                    <a:schemeClr val="tx1"/>
                  </a:solidFill>
                </a:rPr>
                <a:t>Quartet </a:t>
              </a:r>
              <a:r>
                <a:rPr lang="fr-FR" b="1" dirty="0">
                  <a:solidFill>
                    <a:schemeClr val="tx1"/>
                  </a:solidFill>
                </a:rPr>
                <a:t>FS </a:t>
              </a:r>
              <a:r>
                <a:rPr lang="fr-FR" b="1" dirty="0" err="1">
                  <a:solidFill>
                    <a:schemeClr val="tx1"/>
                  </a:solidFill>
                </a:rPr>
                <a:t>partnership</a:t>
              </a:r>
              <a:endParaRPr lang="fr-FR" b="1" dirty="0">
                <a:solidFill>
                  <a:schemeClr val="tx1"/>
                </a:solidFill>
              </a:endParaRPr>
            </a:p>
            <a:p>
              <a:pPr marL="271463" indent="-177800"/>
              <a:r>
                <a:rPr lang="fr-FR" sz="1600" kern="0" dirty="0" smtClean="0">
                  <a:solidFill>
                    <a:schemeClr val="tx1"/>
                  </a:solidFill>
                </a:rPr>
                <a:t>Oracle Engineering </a:t>
              </a:r>
              <a:r>
                <a:rPr lang="fr-FR" sz="1600" kern="0" dirty="0" err="1" smtClean="0">
                  <a:solidFill>
                    <a:schemeClr val="tx1"/>
                  </a:solidFill>
                </a:rPr>
                <a:t>will</a:t>
              </a:r>
              <a:r>
                <a:rPr lang="fr-FR" sz="1600" kern="0" dirty="0" smtClean="0">
                  <a:solidFill>
                    <a:schemeClr val="tx1"/>
                  </a:solidFill>
                </a:rPr>
                <a:t> use ActivePivot as the </a:t>
              </a:r>
              <a:r>
                <a:rPr lang="fr-FR" sz="1600" kern="0" dirty="0" err="1" smtClean="0">
                  <a:solidFill>
                    <a:schemeClr val="tx1"/>
                  </a:solidFill>
                </a:rPr>
                <a:t>reference</a:t>
              </a:r>
              <a:r>
                <a:rPr lang="fr-FR" sz="1600" kern="0" dirty="0" smtClean="0">
                  <a:solidFill>
                    <a:schemeClr val="tx1"/>
                  </a:solidFill>
                </a:rPr>
                <a:t> use case for </a:t>
              </a:r>
              <a:r>
                <a:rPr lang="fr-FR" sz="1600" kern="0" dirty="0" err="1" smtClean="0">
                  <a:solidFill>
                    <a:schemeClr val="tx1"/>
                  </a:solidFill>
                </a:rPr>
                <a:t>very</a:t>
              </a:r>
              <a:r>
                <a:rPr lang="fr-FR" sz="1600" kern="0" dirty="0" smtClean="0">
                  <a:solidFill>
                    <a:schemeClr val="tx1"/>
                  </a:solidFill>
                </a:rPr>
                <a:t> large </a:t>
              </a:r>
              <a:r>
                <a:rPr lang="fr-FR" sz="1600" kern="0" dirty="0" err="1" smtClean="0">
                  <a:solidFill>
                    <a:schemeClr val="tx1"/>
                  </a:solidFill>
                </a:rPr>
                <a:t>heap</a:t>
              </a:r>
              <a:r>
                <a:rPr lang="fr-FR" sz="1600" kern="0" dirty="0" smtClean="0">
                  <a:solidFill>
                    <a:schemeClr val="tx1"/>
                  </a:solidFill>
                </a:rPr>
                <a:t> support</a:t>
              </a:r>
            </a:p>
            <a:p>
              <a:pPr marL="271463" indent="-177800"/>
              <a:r>
                <a:rPr lang="fr-FR" sz="1600" kern="0" dirty="0" smtClean="0">
                  <a:solidFill>
                    <a:schemeClr val="tx1"/>
                  </a:solidFill>
                </a:rPr>
                <a:t>Quartet FS </a:t>
              </a:r>
              <a:r>
                <a:rPr lang="fr-FR" sz="1600" kern="0" dirty="0" err="1" smtClean="0">
                  <a:solidFill>
                    <a:schemeClr val="tx1"/>
                  </a:solidFill>
                </a:rPr>
                <a:t>will</a:t>
              </a:r>
              <a:r>
                <a:rPr lang="fr-FR" sz="1600" kern="0" dirty="0" smtClean="0">
                  <a:solidFill>
                    <a:schemeClr val="tx1"/>
                  </a:solidFill>
                </a:rPr>
                <a:t> </a:t>
              </a:r>
              <a:r>
                <a:rPr lang="fr-FR" sz="1600" kern="0" dirty="0" err="1" smtClean="0">
                  <a:solidFill>
                    <a:schemeClr val="tx1"/>
                  </a:solidFill>
                </a:rPr>
                <a:t>implement</a:t>
              </a:r>
              <a:r>
                <a:rPr lang="fr-FR" sz="1600" kern="0" dirty="0" smtClean="0">
                  <a:solidFill>
                    <a:schemeClr val="tx1"/>
                  </a:solidFill>
                </a:rPr>
                <a:t> </a:t>
              </a:r>
              <a:r>
                <a:rPr lang="fr-FR" sz="1600" kern="0" dirty="0" err="1" smtClean="0">
                  <a:solidFill>
                    <a:schemeClr val="tx1"/>
                  </a:solidFill>
                </a:rPr>
                <a:t>recommendations</a:t>
              </a:r>
              <a:r>
                <a:rPr lang="fr-FR" sz="1600" kern="0" dirty="0" smtClean="0">
                  <a:solidFill>
                    <a:schemeClr val="tx1"/>
                  </a:solidFill>
                </a:rPr>
                <a:t> by Oracle Engineering</a:t>
              </a:r>
              <a:endParaRPr lang="en-US" sz="1600" kern="0" dirty="0">
                <a:solidFill>
                  <a:schemeClr val="tx1"/>
                </a:solidFill>
              </a:endParaRPr>
            </a:p>
          </p:txBody>
        </p:sp>
        <p:sp>
          <p:nvSpPr>
            <p:cNvPr id="14" name="Content Placeholder 1"/>
            <p:cNvSpPr txBox="1">
              <a:spLocks/>
            </p:cNvSpPr>
            <p:nvPr/>
          </p:nvSpPr>
          <p:spPr bwMode="auto">
            <a:xfrm>
              <a:off x="6904343" y="4221088"/>
              <a:ext cx="3574939" cy="23759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89938" tIns="46768" rIns="89938" bIns="46768" numCol="1" anchor="t" anchorCtr="0" compatLnSpc="1">
              <a:prstTxWarp prst="textNoShape">
                <a:avLst/>
              </a:prstTxWarp>
            </a:bodyPr>
            <a:lstStyle>
              <a:lvl1pPr marL="337903" indent="-337903" algn="l" defTabSz="448951" rtl="0" eaLnBrk="0" fontAlgn="base" hangingPunct="0">
                <a:lnSpc>
                  <a:spcPct val="81000"/>
                </a:lnSpc>
                <a:spcBef>
                  <a:spcPts val="649"/>
                </a:spcBef>
                <a:spcAft>
                  <a:spcPct val="0"/>
                </a:spcAft>
                <a:buClr>
                  <a:srgbClr val="D70000"/>
                </a:buClr>
                <a:buSzPct val="70000"/>
                <a:buFont typeface="Wingdings" pitchFamily="2" charset="2"/>
                <a:buChar char=""/>
                <a:defRPr sz="24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37675" indent="-280792" algn="l" defTabSz="448951" rtl="0" eaLnBrk="0" fontAlgn="base" hangingPunct="0">
                <a:lnSpc>
                  <a:spcPct val="81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1080337" indent="-228441" algn="l" defTabSz="448951" rtl="0" eaLnBrk="0" fontAlgn="base" hangingPunct="0">
                <a:lnSpc>
                  <a:spcPct val="81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D70000"/>
                </a:buClr>
                <a:buSzPct val="80000"/>
                <a:buFont typeface="Times New Roman" pitchFamily="18" charset="0"/>
                <a:buChar char="•"/>
                <a:defRPr sz="20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422998" indent="-228441" algn="l" defTabSz="448951" rtl="0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pitchFamily="34" charset="0"/>
                <a:buChar char="–"/>
                <a:defRPr sz="18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765661" indent="-228441" algn="l" defTabSz="448951" rtl="0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pitchFamily="34" charset="0"/>
                <a:buChar char="»"/>
                <a:defRPr sz="18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22544" indent="-228441" algn="l" defTabSz="448951" rtl="0" fontAlgn="base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679427" indent="-228441" algn="l" defTabSz="448951" rtl="0" fontAlgn="base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136309" indent="-228441" algn="l" defTabSz="448951" rtl="0" fontAlgn="base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593192" indent="-228441" algn="l" defTabSz="448951" rtl="0" fontAlgn="base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b="1" dirty="0">
                  <a:solidFill>
                    <a:schemeClr val="tx1"/>
                  </a:solidFill>
                </a:rPr>
                <a:t>Objectives</a:t>
              </a:r>
            </a:p>
            <a:p>
              <a:pPr marL="271463" indent="-177800"/>
              <a:r>
                <a:rPr lang="fr-FR" sz="1600" kern="0" dirty="0" err="1" smtClean="0">
                  <a:solidFill>
                    <a:schemeClr val="tx1"/>
                  </a:solidFill>
                </a:rPr>
                <a:t>Scale</a:t>
              </a:r>
              <a:r>
                <a:rPr lang="fr-FR" sz="1600" kern="0" dirty="0" smtClean="0">
                  <a:solidFill>
                    <a:schemeClr val="tx1"/>
                  </a:solidFill>
                </a:rPr>
                <a:t> GC on </a:t>
              </a:r>
              <a:r>
                <a:rPr lang="fr-FR" sz="1600" kern="0" dirty="0" err="1" smtClean="0">
                  <a:solidFill>
                    <a:schemeClr val="tx1"/>
                  </a:solidFill>
                </a:rPr>
                <a:t>many</a:t>
              </a:r>
              <a:r>
                <a:rPr lang="fr-FR" sz="1600" kern="0" dirty="0" smtClean="0">
                  <a:solidFill>
                    <a:schemeClr val="tx1"/>
                  </a:solidFill>
                </a:rPr>
                <a:t> </a:t>
              </a:r>
              <a:r>
                <a:rPr lang="fr-FR" sz="1600" kern="0" dirty="0" err="1" smtClean="0">
                  <a:solidFill>
                    <a:schemeClr val="tx1"/>
                  </a:solidFill>
                </a:rPr>
                <a:t>cores</a:t>
              </a:r>
              <a:r>
                <a:rPr lang="fr-FR" sz="1600" kern="0" dirty="0" smtClean="0">
                  <a:solidFill>
                    <a:schemeClr val="tx1"/>
                  </a:solidFill>
                </a:rPr>
                <a:t> and NUMA</a:t>
              </a:r>
            </a:p>
            <a:p>
              <a:pPr marL="271463" indent="-177800"/>
              <a:r>
                <a:rPr lang="fr-FR" sz="1600" kern="0" dirty="0" err="1" smtClean="0">
                  <a:solidFill>
                    <a:schemeClr val="tx1"/>
                  </a:solidFill>
                </a:rPr>
                <a:t>Reduce</a:t>
              </a:r>
              <a:r>
                <a:rPr lang="fr-FR" sz="1600" kern="0" dirty="0" smtClean="0">
                  <a:solidFill>
                    <a:schemeClr val="tx1"/>
                  </a:solidFill>
                </a:rPr>
                <a:t> GC pause times</a:t>
              </a:r>
            </a:p>
            <a:p>
              <a:pPr marL="271463" indent="-177800"/>
              <a:r>
                <a:rPr lang="fr-FR" sz="1600" kern="0" dirty="0" err="1" smtClean="0">
                  <a:solidFill>
                    <a:schemeClr val="tx1"/>
                  </a:solidFill>
                </a:rPr>
                <a:t>Accelerate</a:t>
              </a:r>
              <a:r>
                <a:rPr lang="fr-FR" sz="1600" kern="0" dirty="0" smtClean="0">
                  <a:solidFill>
                    <a:schemeClr val="tx1"/>
                  </a:solidFill>
                </a:rPr>
                <a:t> Full GC</a:t>
              </a:r>
            </a:p>
            <a:p>
              <a:pPr marL="271463" indent="-177800"/>
              <a:r>
                <a:rPr lang="fr-FR" sz="1600" kern="0" dirty="0" smtClean="0">
                  <a:solidFill>
                    <a:schemeClr val="tx1"/>
                  </a:solidFill>
                </a:rPr>
                <a:t>Support Mixed-</a:t>
              </a:r>
              <a:r>
                <a:rPr lang="fr-FR" sz="1600" kern="0" dirty="0" err="1" smtClean="0">
                  <a:solidFill>
                    <a:schemeClr val="tx1"/>
                  </a:solidFill>
                </a:rPr>
                <a:t>Workload</a:t>
              </a:r>
              <a:endParaRPr lang="en-US" sz="1600" kern="0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929644" y="1288392"/>
              <a:ext cx="810465" cy="589156"/>
              <a:chOff x="4511390" y="1258934"/>
              <a:chExt cx="891511" cy="648072"/>
            </a:xfrm>
          </p:grpSpPr>
          <p:sp>
            <p:nvSpPr>
              <p:cNvPr id="13" name="Chevron 12"/>
              <p:cNvSpPr/>
              <p:nvPr/>
            </p:nvSpPr>
            <p:spPr bwMode="auto">
              <a:xfrm>
                <a:off x="4511390" y="1258934"/>
                <a:ext cx="720000" cy="648072"/>
              </a:xfrm>
              <a:prstGeom prst="chevron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22" name="Chevron 21"/>
              <p:cNvSpPr/>
              <p:nvPr/>
            </p:nvSpPr>
            <p:spPr bwMode="auto">
              <a:xfrm>
                <a:off x="4940681" y="1258934"/>
                <a:ext cx="462220" cy="648072"/>
              </a:xfrm>
              <a:prstGeom prst="chevron">
                <a:avLst>
                  <a:gd name="adj" fmla="val 70149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929833" y="4173750"/>
              <a:ext cx="814239" cy="589156"/>
              <a:chOff x="7399592" y="3890319"/>
              <a:chExt cx="895663" cy="648072"/>
            </a:xfrm>
          </p:grpSpPr>
          <p:sp>
            <p:nvSpPr>
              <p:cNvPr id="11" name="Chevron 10"/>
              <p:cNvSpPr/>
              <p:nvPr/>
            </p:nvSpPr>
            <p:spPr bwMode="auto">
              <a:xfrm>
                <a:off x="7399592" y="3890319"/>
                <a:ext cx="720000" cy="648072"/>
              </a:xfrm>
              <a:prstGeom prst="chevron">
                <a:avLst/>
              </a:prstGeom>
              <a:solidFill>
                <a:schemeClr val="accent6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23" name="Chevron 22"/>
              <p:cNvSpPr/>
              <p:nvPr/>
            </p:nvSpPr>
            <p:spPr bwMode="auto">
              <a:xfrm>
                <a:off x="7833035" y="3890319"/>
                <a:ext cx="462220" cy="648072"/>
              </a:xfrm>
              <a:prstGeom prst="chevron">
                <a:avLst>
                  <a:gd name="adj" fmla="val 7014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752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-1044549"/>
            <a:ext cx="6912768" cy="5184576"/>
          </a:xfrm>
          <a:prstGeom prst="rect">
            <a:avLst/>
          </a:prstGeom>
        </p:spPr>
      </p:pic>
      <p:sp>
        <p:nvSpPr>
          <p:cNvPr id="24" name="Titre 23"/>
          <p:cNvSpPr>
            <a:spLocks noGrp="1"/>
          </p:cNvSpPr>
          <p:nvPr>
            <p:ph type="title"/>
          </p:nvPr>
        </p:nvSpPr>
        <p:spPr>
          <a:xfrm>
            <a:off x="3813169" y="485725"/>
            <a:ext cx="7649104" cy="1080120"/>
          </a:xfrm>
        </p:spPr>
        <p:txBody>
          <a:bodyPr/>
          <a:lstStyle/>
          <a:p>
            <a:pPr algn="r"/>
            <a:r>
              <a:rPr lang="fr-FR" sz="4000" spc="-150" dirty="0" smtClean="0">
                <a:solidFill>
                  <a:schemeClr val="tx2">
                    <a:lumMod val="75000"/>
                  </a:schemeClr>
                </a:solidFill>
              </a:rPr>
              <a:t>Do </a:t>
            </a:r>
            <a:r>
              <a:rPr lang="fr-FR" sz="4000" spc="-150" dirty="0" err="1" smtClean="0">
                <a:solidFill>
                  <a:schemeClr val="tx2">
                    <a:lumMod val="75000"/>
                  </a:schemeClr>
                </a:solidFill>
              </a:rPr>
              <a:t>you</a:t>
            </a:r>
            <a:r>
              <a:rPr lang="fr-FR" sz="4000" spc="-15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4000" spc="-150" dirty="0" err="1" smtClean="0">
                <a:solidFill>
                  <a:schemeClr val="tx2">
                    <a:lumMod val="75000"/>
                  </a:schemeClr>
                </a:solidFill>
              </a:rPr>
              <a:t>want</a:t>
            </a:r>
            <a:r>
              <a:rPr lang="fr-FR" sz="4000" spc="-150" dirty="0" smtClean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fr-FR" sz="4000" spc="-150" dirty="0" err="1" smtClean="0">
                <a:solidFill>
                  <a:schemeClr val="tx2">
                    <a:lumMod val="75000"/>
                  </a:schemeClr>
                </a:solidFill>
              </a:rPr>
              <a:t>be</a:t>
            </a:r>
            <a:r>
              <a:rPr lang="fr-FR" sz="4000" spc="-150" dirty="0" smtClean="0">
                <a:solidFill>
                  <a:schemeClr val="tx2">
                    <a:lumMod val="75000"/>
                  </a:schemeClr>
                </a:solidFill>
              </a:rPr>
              <a:t> part of </a:t>
            </a:r>
            <a:r>
              <a:rPr lang="fr-FR" sz="4000" spc="-150" dirty="0" err="1" smtClean="0">
                <a:solidFill>
                  <a:schemeClr val="tx2">
                    <a:lumMod val="75000"/>
                  </a:schemeClr>
                </a:solidFill>
              </a:rPr>
              <a:t>it</a:t>
            </a:r>
            <a:r>
              <a:rPr lang="fr-FR" sz="4000" spc="-15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br>
              <a:rPr lang="fr-FR" sz="4000" spc="-15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2800" spc="-150" dirty="0" err="1" smtClean="0">
                <a:solidFill>
                  <a:schemeClr val="tx2">
                    <a:lumMod val="75000"/>
                  </a:schemeClr>
                </a:solidFill>
              </a:rPr>
              <a:t>Please</a:t>
            </a:r>
            <a:r>
              <a:rPr lang="fr-FR" sz="2800" spc="-15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800" spc="-150" dirty="0" err="1" smtClean="0">
                <a:solidFill>
                  <a:schemeClr val="tx2">
                    <a:lumMod val="75000"/>
                  </a:schemeClr>
                </a:solidFill>
              </a:rPr>
              <a:t>make</a:t>
            </a:r>
            <a:r>
              <a:rPr lang="fr-FR" sz="2800" spc="-150" dirty="0" smtClean="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fr-FR" sz="2800" spc="-150" dirty="0" err="1" smtClean="0">
                <a:solidFill>
                  <a:schemeClr val="tx2">
                    <a:lumMod val="75000"/>
                  </a:schemeClr>
                </a:solidFill>
              </a:rPr>
              <a:t>connection</a:t>
            </a:r>
            <a:endParaRPr lang="fr-FR" sz="2800" spc="-1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5565" y="6544394"/>
            <a:ext cx="11175051" cy="242888"/>
          </a:xfrm>
        </p:spPr>
        <p:txBody>
          <a:bodyPr/>
          <a:lstStyle/>
          <a:p>
            <a:pPr algn="ctr"/>
            <a:r>
              <a:rPr lang="en-US" dirty="0" smtClean="0"/>
              <a:t>www.quartetfs.com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Antoine </a:t>
            </a:r>
            <a:r>
              <a:rPr lang="en-US" sz="1800" b="1" dirty="0" err="1" smtClean="0">
                <a:solidFill>
                  <a:schemeClr val="tx2">
                    <a:lumMod val="50000"/>
                  </a:schemeClr>
                </a:solidFill>
              </a:rPr>
              <a:t>Chambille</a:t>
            </a:r>
            <a:endParaRPr lang="en-US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antoine.chambille@quartetfs.com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Amir </a:t>
            </a:r>
            <a:r>
              <a:rPr lang="en-US" sz="1800" b="1" dirty="0" err="1" smtClean="0">
                <a:solidFill>
                  <a:schemeClr val="tx2">
                    <a:lumMod val="50000"/>
                  </a:schemeClr>
                </a:solidFill>
              </a:rPr>
              <a:t>Javanshir</a:t>
            </a:r>
            <a:endParaRPr lang="en-US" sz="1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mir.javanshir@oracle.com</a:t>
            </a:r>
            <a:endParaRPr lang="en-US" sz="1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2" descr="See original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383" y="1844400"/>
            <a:ext cx="1912760" cy="2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55" y="1732167"/>
            <a:ext cx="2091893" cy="4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42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3243" y="1339061"/>
            <a:ext cx="5006693" cy="4570387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In-Memory </a:t>
            </a:r>
            <a:r>
              <a:rPr lang="fr-FR" b="1" dirty="0" err="1" smtClean="0"/>
              <a:t>Database</a:t>
            </a:r>
            <a:r>
              <a:rPr lang="fr-FR" b="1" dirty="0" smtClean="0"/>
              <a:t>…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err="1" smtClean="0"/>
              <a:t>Column</a:t>
            </a:r>
            <a:r>
              <a:rPr lang="fr-FR" dirty="0" smtClean="0"/>
              <a:t> Store</a:t>
            </a:r>
          </a:p>
          <a:p>
            <a:r>
              <a:rPr lang="fr-FR" dirty="0" smtClean="0"/>
              <a:t>High </a:t>
            </a:r>
            <a:r>
              <a:rPr lang="fr-FR" dirty="0" err="1" smtClean="0"/>
              <a:t>Cardinality</a:t>
            </a:r>
            <a:r>
              <a:rPr lang="fr-FR" dirty="0" smtClean="0"/>
              <a:t> Bitmap Index</a:t>
            </a:r>
          </a:p>
          <a:p>
            <a:r>
              <a:rPr lang="fr-FR" dirty="0" err="1" smtClean="0"/>
              <a:t>Multidimensional</a:t>
            </a:r>
            <a:r>
              <a:rPr lang="fr-FR" dirty="0" smtClean="0"/>
              <a:t> </a:t>
            </a:r>
            <a:r>
              <a:rPr lang="fr-FR" dirty="0" err="1" smtClean="0"/>
              <a:t>Aggregation</a:t>
            </a:r>
            <a:endParaRPr lang="fr-FR" dirty="0" smtClean="0"/>
          </a:p>
          <a:p>
            <a:r>
              <a:rPr lang="fr-FR" dirty="0" err="1" smtClean="0"/>
              <a:t>Designed</a:t>
            </a:r>
            <a:r>
              <a:rPr lang="fr-FR" dirty="0" smtClean="0"/>
              <a:t> for </a:t>
            </a:r>
            <a:r>
              <a:rPr lang="fr-FR" dirty="0" err="1" smtClean="0"/>
              <a:t>Multicore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ActivePivot In-Memory </a:t>
            </a:r>
            <a:r>
              <a:rPr lang="fr-FR" dirty="0" err="1" smtClean="0"/>
              <a:t>Analytics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129867" y="1340768"/>
            <a:ext cx="5006693" cy="457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38" tIns="46768" rIns="89938" bIns="46768" numCol="1" anchor="t" anchorCtr="0" compatLnSpc="1">
            <a:prstTxWarp prst="textNoShape">
              <a:avLst/>
            </a:prstTxWarp>
          </a:bodyPr>
          <a:lstStyle>
            <a:lvl1pPr marL="337903" indent="-337903" algn="l" defTabSz="448951" rtl="0" eaLnBrk="0" fontAlgn="base" hangingPunct="0">
              <a:lnSpc>
                <a:spcPct val="81000"/>
              </a:lnSpc>
              <a:spcBef>
                <a:spcPts val="649"/>
              </a:spcBef>
              <a:spcAft>
                <a:spcPct val="0"/>
              </a:spcAft>
              <a:buClr>
                <a:srgbClr val="D70000"/>
              </a:buClr>
              <a:buSzPct val="70000"/>
              <a:buFont typeface="Wingdings" pitchFamily="2" charset="2"/>
              <a:buChar char=""/>
              <a:defRPr sz="24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  <a:lvl2pPr marL="737675" indent="-280792" algn="l" defTabSz="448951" rtl="0" eaLnBrk="0" fontAlgn="base" hangingPunct="0">
              <a:lnSpc>
                <a:spcPct val="81000"/>
              </a:lnSpc>
              <a:spcBef>
                <a:spcPts val="6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1080337" indent="-228441" algn="l" defTabSz="448951" rtl="0" eaLnBrk="0" fontAlgn="base" hangingPunct="0">
              <a:lnSpc>
                <a:spcPct val="81000"/>
              </a:lnSpc>
              <a:spcBef>
                <a:spcPts val="550"/>
              </a:spcBef>
              <a:spcAft>
                <a:spcPct val="0"/>
              </a:spcAft>
              <a:buClr>
                <a:srgbClr val="D70000"/>
              </a:buClr>
              <a:buSzPct val="80000"/>
              <a:buFont typeface="Times New Roman" pitchFamily="18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422998" indent="-228441" algn="l" defTabSz="448951" rtl="0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pitchFamily="34" charset="0"/>
              <a:buChar char="–"/>
              <a:defRPr sz="18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765661" indent="-228441" algn="l" defTabSz="448951" rtl="0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pitchFamily="34" charset="0"/>
              <a:buChar char="»"/>
              <a:defRPr sz="18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2222544" indent="-228441" algn="l" defTabSz="448951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79427" indent="-228441" algn="l" defTabSz="448951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136309" indent="-228441" algn="l" defTabSz="448951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593192" indent="-228441" algn="l" defTabSz="448951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kern="0" dirty="0" smtClean="0"/>
              <a:t>… in Pure Java</a:t>
            </a:r>
          </a:p>
          <a:p>
            <a:pPr marL="0" indent="0">
              <a:buNone/>
            </a:pPr>
            <a:endParaRPr lang="fr-FR" kern="0" dirty="0" smtClean="0"/>
          </a:p>
          <a:p>
            <a:r>
              <a:rPr lang="fr-FR" kern="0" dirty="0" err="1" smtClean="0"/>
              <a:t>Strong</a:t>
            </a:r>
            <a:r>
              <a:rPr lang="fr-FR" kern="0" dirty="0" smtClean="0"/>
              <a:t> </a:t>
            </a:r>
            <a:r>
              <a:rPr lang="fr-FR" kern="0" dirty="0" err="1"/>
              <a:t>c</a:t>
            </a:r>
            <a:r>
              <a:rPr lang="fr-FR" kern="0" dirty="0" err="1" smtClean="0"/>
              <a:t>ustomization</a:t>
            </a:r>
            <a:r>
              <a:rPr lang="fr-FR" kern="0" dirty="0" smtClean="0"/>
              <a:t> </a:t>
            </a:r>
            <a:r>
              <a:rPr lang="fr-FR" kern="0" dirty="0" err="1" smtClean="0"/>
              <a:t>capabilities</a:t>
            </a:r>
            <a:endParaRPr lang="fr-FR" kern="0" dirty="0" smtClean="0"/>
          </a:p>
          <a:p>
            <a:r>
              <a:rPr lang="fr-FR" kern="0" dirty="0" err="1" smtClean="0"/>
              <a:t>Fast</a:t>
            </a:r>
            <a:endParaRPr lang="fr-FR" kern="0" dirty="0"/>
          </a:p>
          <a:p>
            <a:r>
              <a:rPr lang="fr-FR" kern="0" dirty="0" err="1" smtClean="0"/>
              <a:t>Safe</a:t>
            </a:r>
            <a:endParaRPr lang="fr-FR" kern="0" dirty="0" smtClean="0"/>
          </a:p>
          <a:p>
            <a:r>
              <a:rPr lang="fr-FR" kern="0" dirty="0" smtClean="0"/>
              <a:t>Accessible to </a:t>
            </a:r>
            <a:r>
              <a:rPr lang="fr-FR" kern="0" dirty="0" err="1" smtClean="0"/>
              <a:t>many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83510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5119" y="327385"/>
            <a:ext cx="10969924" cy="541860"/>
          </a:xfrm>
        </p:spPr>
        <p:txBody>
          <a:bodyPr/>
          <a:lstStyle/>
          <a:p>
            <a:r>
              <a:rPr lang="en-US" b="1" dirty="0" smtClean="0"/>
              <a:t>Oracle platform for in-memory computing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8026" y="864288"/>
            <a:ext cx="11535689" cy="406400"/>
          </a:xfrm>
        </p:spPr>
        <p:txBody>
          <a:bodyPr/>
          <a:lstStyle/>
          <a:p>
            <a:r>
              <a:rPr lang="en-US" dirty="0" smtClean="0"/>
              <a:t>M6 Big Memory Machine: </a:t>
            </a:r>
            <a:r>
              <a:rPr lang="en-US" dirty="0"/>
              <a:t>Terabyte Scale </a:t>
            </a:r>
            <a:r>
              <a:rPr lang="en-US" dirty="0" smtClean="0"/>
              <a:t>Computing leveraging Open Standards</a:t>
            </a:r>
            <a:endParaRPr lang="en-US" dirty="0"/>
          </a:p>
        </p:txBody>
      </p:sp>
      <p:pic>
        <p:nvPicPr>
          <p:cNvPr id="9" name="Picture 8" descr="m6-3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850" y="1477107"/>
            <a:ext cx="2671948" cy="45157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54113" y="5371525"/>
            <a:ext cx="8704638" cy="96947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en-US" sz="3700" dirty="0">
                <a:solidFill>
                  <a:schemeClr val="bg1"/>
                </a:solidFill>
              </a:rPr>
              <a:t>THE platform for in-memory computing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32 TERABYTE </a:t>
            </a:r>
            <a:r>
              <a:rPr lang="en-US" dirty="0">
                <a:solidFill>
                  <a:schemeClr val="bg1"/>
                </a:solidFill>
              </a:rPr>
              <a:t>SYSTEM MEMORY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36753" y="3913313"/>
            <a:ext cx="2349957" cy="235056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0700" b="1" spc="-133" dirty="0"/>
          </a:p>
        </p:txBody>
      </p:sp>
      <p:sp>
        <p:nvSpPr>
          <p:cNvPr id="15" name="Rectangle 14"/>
          <p:cNvSpPr/>
          <p:nvPr/>
        </p:nvSpPr>
        <p:spPr>
          <a:xfrm>
            <a:off x="6709832" y="3914343"/>
            <a:ext cx="2349957" cy="235056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0700" b="1" spc="-133" dirty="0"/>
          </a:p>
        </p:txBody>
      </p:sp>
      <p:sp>
        <p:nvSpPr>
          <p:cNvPr id="16" name="Rectangle 15"/>
          <p:cNvSpPr/>
          <p:nvPr/>
        </p:nvSpPr>
        <p:spPr>
          <a:xfrm>
            <a:off x="9331902" y="3902738"/>
            <a:ext cx="2349957" cy="235056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0700" b="1" spc="-133" dirty="0"/>
          </a:p>
        </p:txBody>
      </p:sp>
      <p:sp>
        <p:nvSpPr>
          <p:cNvPr id="17" name="TextBox 16"/>
          <p:cNvSpPr txBox="1"/>
          <p:nvPr/>
        </p:nvSpPr>
        <p:spPr>
          <a:xfrm>
            <a:off x="4857230" y="3837492"/>
            <a:ext cx="714256" cy="1231084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48950" y="4924162"/>
            <a:ext cx="1550831" cy="1292639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algn="ctr"/>
            <a:r>
              <a:rPr lang="en-US" sz="1900" b="1" dirty="0">
                <a:solidFill>
                  <a:srgbClr val="FFFFFF"/>
                </a:solidFill>
              </a:rPr>
              <a:t>TERABYTES </a:t>
            </a:r>
            <a:br>
              <a:rPr lang="en-US" sz="1900" b="1" dirty="0">
                <a:solidFill>
                  <a:srgbClr val="FFFFFF"/>
                </a:solidFill>
              </a:rPr>
            </a:br>
            <a:r>
              <a:rPr lang="en-US" sz="1900" b="1" dirty="0">
                <a:solidFill>
                  <a:srgbClr val="FFFFFF"/>
                </a:solidFill>
              </a:rPr>
              <a:t>PER SECOND</a:t>
            </a:r>
          </a:p>
          <a:p>
            <a:pPr algn="ctr"/>
            <a:r>
              <a:rPr lang="en-US" sz="1900" b="1" dirty="0">
                <a:solidFill>
                  <a:srgbClr val="FFFFFF"/>
                </a:solidFill>
              </a:rPr>
              <a:t>SYSTEM </a:t>
            </a:r>
          </a:p>
          <a:p>
            <a:pPr algn="ctr"/>
            <a:r>
              <a:rPr lang="en-US" sz="1900" b="1" dirty="0">
                <a:solidFill>
                  <a:srgbClr val="FFFFFF"/>
                </a:solidFill>
              </a:rPr>
              <a:t>BANDWIDTH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20120" y="3837492"/>
            <a:ext cx="1429195" cy="1231084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</a:rPr>
              <a:t>1.4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09395" y="4924162"/>
            <a:ext cx="1550831" cy="1292639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algn="ctr"/>
            <a:r>
              <a:rPr lang="en-US" sz="1900" b="1" dirty="0">
                <a:solidFill>
                  <a:srgbClr val="FFFFFF"/>
                </a:solidFill>
              </a:rPr>
              <a:t>TERABYTES </a:t>
            </a:r>
            <a:br>
              <a:rPr lang="en-US" sz="1900" b="1" dirty="0">
                <a:solidFill>
                  <a:srgbClr val="FFFFFF"/>
                </a:solidFill>
              </a:rPr>
            </a:br>
            <a:r>
              <a:rPr lang="en-US" sz="1900" b="1" dirty="0">
                <a:solidFill>
                  <a:srgbClr val="FFFFFF"/>
                </a:solidFill>
              </a:rPr>
              <a:t>PER SECOND</a:t>
            </a:r>
          </a:p>
          <a:p>
            <a:pPr algn="ctr"/>
            <a:r>
              <a:rPr lang="en-US" sz="1900" b="1" dirty="0">
                <a:solidFill>
                  <a:srgbClr val="FFFFFF"/>
                </a:solidFill>
              </a:rPr>
              <a:t>MEMORY</a:t>
            </a:r>
          </a:p>
          <a:p>
            <a:pPr algn="ctr"/>
            <a:r>
              <a:rPr lang="en-US" sz="1900" b="1" dirty="0">
                <a:solidFill>
                  <a:srgbClr val="FFFFFF"/>
                </a:solidFill>
              </a:rPr>
              <a:t>BANDWIDTH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27111" y="3837492"/>
            <a:ext cx="714256" cy="1231084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31465" y="4924162"/>
            <a:ext cx="1550831" cy="1292639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algn="ctr"/>
            <a:r>
              <a:rPr lang="en-US" sz="1900" b="1" dirty="0">
                <a:solidFill>
                  <a:srgbClr val="FFFFFF"/>
                </a:solidFill>
              </a:rPr>
              <a:t>TERABYTE </a:t>
            </a:r>
            <a:br>
              <a:rPr lang="en-US" sz="1900" b="1" dirty="0">
                <a:solidFill>
                  <a:srgbClr val="FFFFFF"/>
                </a:solidFill>
              </a:rPr>
            </a:br>
            <a:r>
              <a:rPr lang="en-US" sz="1900" b="1" dirty="0">
                <a:solidFill>
                  <a:srgbClr val="FFFFFF"/>
                </a:solidFill>
              </a:rPr>
              <a:t>PER SECOND</a:t>
            </a:r>
          </a:p>
          <a:p>
            <a:pPr algn="ctr"/>
            <a:r>
              <a:rPr lang="en-US" sz="1900" b="1" dirty="0">
                <a:solidFill>
                  <a:srgbClr val="FFFFFF"/>
                </a:solidFill>
              </a:rPr>
              <a:t>I/O</a:t>
            </a:r>
          </a:p>
          <a:p>
            <a:pPr algn="ctr"/>
            <a:r>
              <a:rPr lang="en-US" sz="1900" b="1" dirty="0">
                <a:solidFill>
                  <a:srgbClr val="FFFFFF"/>
                </a:solidFill>
              </a:rPr>
              <a:t>BANDWIDTH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34405" y="1420929"/>
            <a:ext cx="2349957" cy="235056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0700" b="1" spc="-133" dirty="0"/>
          </a:p>
        </p:txBody>
      </p:sp>
      <p:sp>
        <p:nvSpPr>
          <p:cNvPr id="31" name="Rectangle 30"/>
          <p:cNvSpPr/>
          <p:nvPr/>
        </p:nvSpPr>
        <p:spPr>
          <a:xfrm>
            <a:off x="6707484" y="1421959"/>
            <a:ext cx="2349957" cy="235056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0700" b="1" spc="-133" dirty="0"/>
          </a:p>
        </p:txBody>
      </p:sp>
      <p:sp>
        <p:nvSpPr>
          <p:cNvPr id="32" name="Rectangle 31"/>
          <p:cNvSpPr/>
          <p:nvPr/>
        </p:nvSpPr>
        <p:spPr>
          <a:xfrm>
            <a:off x="9329554" y="1410354"/>
            <a:ext cx="2349957" cy="235056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4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0700" b="1" spc="-133" dirty="0"/>
          </a:p>
        </p:txBody>
      </p:sp>
      <p:sp>
        <p:nvSpPr>
          <p:cNvPr id="33" name="TextBox 32"/>
          <p:cNvSpPr txBox="1"/>
          <p:nvPr/>
        </p:nvSpPr>
        <p:spPr>
          <a:xfrm>
            <a:off x="4320299" y="1345108"/>
            <a:ext cx="1650409" cy="1231084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</a:rPr>
              <a:t>384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8392" y="2431777"/>
            <a:ext cx="907257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algn="ctr"/>
            <a:r>
              <a:rPr lang="en-US" sz="1900" b="1" dirty="0">
                <a:solidFill>
                  <a:srgbClr val="FFFFFF"/>
                </a:solidFill>
              </a:rPr>
              <a:t>CORES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78615" y="1345108"/>
            <a:ext cx="2118486" cy="1231084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</a:rPr>
              <a:t>3072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43304" y="2431777"/>
            <a:ext cx="1278321" cy="707864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algn="ctr"/>
            <a:r>
              <a:rPr lang="en-US" sz="1900" b="1" dirty="0">
                <a:solidFill>
                  <a:srgbClr val="FFFFFF"/>
                </a:solidFill>
              </a:rPr>
              <a:t>COMPUTE</a:t>
            </a:r>
            <a:br>
              <a:rPr lang="en-US" sz="1900" b="1" dirty="0">
                <a:solidFill>
                  <a:srgbClr val="FFFFFF"/>
                </a:solidFill>
              </a:rPr>
            </a:br>
            <a:r>
              <a:rPr lang="en-US" sz="1900" b="1" dirty="0">
                <a:solidFill>
                  <a:srgbClr val="FFFFFF"/>
                </a:solidFill>
              </a:rPr>
              <a:t>THREADS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27812" y="1345108"/>
            <a:ext cx="1182333" cy="1231084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fr-FR" sz="7200" b="1" dirty="0">
                <a:solidFill>
                  <a:srgbClr val="FFFFFF"/>
                </a:solidFill>
              </a:rPr>
              <a:t>32</a:t>
            </a:r>
            <a:endParaRPr lang="en-US" sz="7200" b="1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45399" y="2431777"/>
            <a:ext cx="1318267" cy="1000252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algn="ctr"/>
            <a:r>
              <a:rPr lang="en-US" sz="1900" b="1" dirty="0">
                <a:solidFill>
                  <a:srgbClr val="FFFFFF"/>
                </a:solidFill>
              </a:rPr>
              <a:t>TERABYTE </a:t>
            </a:r>
          </a:p>
          <a:p>
            <a:pPr algn="ctr"/>
            <a:r>
              <a:rPr lang="fr-FR" sz="1900" b="1" dirty="0">
                <a:solidFill>
                  <a:srgbClr val="FFFFFF"/>
                </a:solidFill>
              </a:rPr>
              <a:t>SYSTEM</a:t>
            </a:r>
          </a:p>
          <a:p>
            <a:pPr algn="ctr"/>
            <a:r>
              <a:rPr lang="fr-FR" sz="1900" b="1" dirty="0">
                <a:solidFill>
                  <a:srgbClr val="FFFFFF"/>
                </a:solidFill>
              </a:rPr>
              <a:t>MEMORY</a:t>
            </a:r>
            <a:endParaRPr lang="en-US" sz="1900" b="1" dirty="0">
              <a:solidFill>
                <a:srgbClr val="FFFFFF"/>
              </a:solidFill>
            </a:endParaRPr>
          </a:p>
        </p:txBody>
      </p:sp>
      <p:sp>
        <p:nvSpPr>
          <p:cNvPr id="40" name="Up Arrow 39"/>
          <p:cNvSpPr/>
          <p:nvPr/>
        </p:nvSpPr>
        <p:spPr>
          <a:xfrm>
            <a:off x="184469" y="1659988"/>
            <a:ext cx="998806" cy="4276578"/>
          </a:xfrm>
          <a:prstGeom prst="upArrow">
            <a:avLst/>
          </a:prstGeom>
          <a:solidFill>
            <a:schemeClr val="tx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/>
              <a:t>High Availability Build in</a:t>
            </a:r>
          </a:p>
        </p:txBody>
      </p:sp>
      <p:sp>
        <p:nvSpPr>
          <p:cNvPr id="41" name="Left-Right Arrow 40"/>
          <p:cNvSpPr/>
          <p:nvPr/>
        </p:nvSpPr>
        <p:spPr>
          <a:xfrm>
            <a:off x="3870204" y="3488788"/>
            <a:ext cx="8046720" cy="661181"/>
          </a:xfrm>
          <a:prstGeom prst="leftRightArrow">
            <a:avLst/>
          </a:prstGeom>
          <a:solidFill>
            <a:schemeClr val="accent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dirty="0"/>
              <a:t>LOW </a:t>
            </a:r>
            <a:r>
              <a:rPr lang="fr-FR" sz="2000" b="1" dirty="0" err="1"/>
              <a:t>Latency</a:t>
            </a:r>
            <a:r>
              <a:rPr lang="fr-FR" sz="2000" b="1" dirty="0"/>
              <a:t> &lt; 170ns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01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Off-</a:t>
            </a:r>
            <a:r>
              <a:rPr lang="fr-FR" dirty="0" err="1" smtClean="0"/>
              <a:t>Heap</a:t>
            </a:r>
            <a:r>
              <a:rPr lang="fr-FR" dirty="0" smtClean="0"/>
              <a:t> Memory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fr-FR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java.nio.Buffer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392" y="999778"/>
            <a:ext cx="9505056" cy="25286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txBody>
          <a:bodyPr wrap="square" lIns="720000" tIns="612000" rIns="720000" bIns="61200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3AA06B"/>
                </a:solidFill>
                <a:latin typeface="Consolas" panose="020B0609020204030204" pitchFamily="49" charset="0"/>
              </a:rPr>
              <a:t>// Allocate an array of doubles (in the heap)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E20097"/>
                </a:solidFill>
                <a:latin typeface="Consolas" panose="020B0609020204030204" pitchFamily="49" charset="0"/>
              </a:rPr>
              <a:t>double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[]</a:t>
            </a:r>
            <a:r>
              <a:rPr lang="en-US" sz="1400" dirty="0">
                <a:solidFill>
                  <a:srgbClr val="E20097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C46936"/>
                </a:solidFill>
                <a:latin typeface="Consolas" panose="020B0609020204030204" pitchFamily="49" charset="0"/>
              </a:rPr>
              <a:t>array</a:t>
            </a:r>
            <a:r>
              <a:rPr lang="en-US" sz="1400" dirty="0">
                <a:solidFill>
                  <a:srgbClr val="E20097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sz="1400" dirty="0">
                <a:solidFill>
                  <a:srgbClr val="E20097"/>
                </a:solidFill>
                <a:latin typeface="Consolas" panose="020B0609020204030204" pitchFamily="49" charset="0"/>
              </a:rPr>
              <a:t> new double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[1024*1024];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3AA06B"/>
                </a:solidFill>
                <a:latin typeface="Consolas" panose="020B0609020204030204" pitchFamily="49" charset="0"/>
              </a:rPr>
              <a:t>// ...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E20097"/>
                </a:solidFill>
                <a:latin typeface="Consolas" panose="020B0609020204030204" pitchFamily="49" charset="0"/>
              </a:rPr>
              <a:t>double </a:t>
            </a:r>
            <a:r>
              <a:rPr lang="en-US" sz="1400" dirty="0">
                <a:solidFill>
                  <a:srgbClr val="C46936"/>
                </a:solidFill>
                <a:latin typeface="Consolas" panose="020B0609020204030204" pitchFamily="49" charset="0"/>
              </a:rPr>
              <a:t>value54</a:t>
            </a:r>
            <a:r>
              <a:rPr lang="en-US" sz="1400" dirty="0">
                <a:solidFill>
                  <a:srgbClr val="E20097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sz="1400" dirty="0">
                <a:solidFill>
                  <a:srgbClr val="E20097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C46936"/>
                </a:solidFill>
                <a:latin typeface="Consolas" panose="020B0609020204030204" pitchFamily="49" charset="0"/>
              </a:rPr>
              <a:t>array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[54];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C46936"/>
                </a:solidFill>
                <a:latin typeface="Consolas" panose="020B0609020204030204" pitchFamily="49" charset="0"/>
              </a:rPr>
              <a:t>array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[500]</a:t>
            </a:r>
            <a:r>
              <a:rPr lang="en-US" sz="1400" dirty="0">
                <a:solidFill>
                  <a:srgbClr val="E20097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sz="1400" dirty="0">
                <a:solidFill>
                  <a:srgbClr val="E20097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C46936"/>
                </a:solidFill>
                <a:latin typeface="Consolas" panose="020B0609020204030204" pitchFamily="49" charset="0"/>
              </a:rPr>
              <a:t>array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[100]</a:t>
            </a:r>
            <a:r>
              <a:rPr lang="en-US" sz="1400" dirty="0">
                <a:solidFill>
                  <a:srgbClr val="E20097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+</a:t>
            </a:r>
            <a:r>
              <a:rPr lang="en-US" sz="1400" dirty="0">
                <a:solidFill>
                  <a:srgbClr val="E20097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C46936"/>
                </a:solidFill>
                <a:latin typeface="Consolas" panose="020B0609020204030204" pitchFamily="49" charset="0"/>
              </a:rPr>
              <a:t>array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[200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];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392" y="3780705"/>
            <a:ext cx="9505056" cy="25286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txBody>
          <a:bodyPr wrap="square" lIns="720000" tIns="612000" rIns="720000" bIns="61200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3AA06B"/>
                </a:solidFill>
                <a:latin typeface="Consolas" panose="020B0609020204030204" pitchFamily="49" charset="0"/>
              </a:rPr>
              <a:t>// Allocate an off-heap buffer of doubles</a:t>
            </a:r>
          </a:p>
          <a:p>
            <a:pPr>
              <a:lnSpc>
                <a:spcPct val="120000"/>
              </a:lnSpc>
            </a:pP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DoubleBuffer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rgbClr val="C46936"/>
                </a:solidFill>
                <a:latin typeface="Consolas" panose="020B0609020204030204" pitchFamily="49" charset="0"/>
              </a:rPr>
              <a:t>buf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ByteBuffer.</a:t>
            </a:r>
            <a:r>
              <a:rPr lang="en-US" sz="1400" i="1" dirty="0" err="1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allocateDirect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(8*1024*1024).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asDoubleBuffer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3AA06B"/>
                </a:solidFill>
                <a:latin typeface="Consolas" panose="020B0609020204030204" pitchFamily="49" charset="0"/>
              </a:rPr>
              <a:t>// ...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E20097"/>
                </a:solidFill>
                <a:latin typeface="Consolas" panose="020B0609020204030204" pitchFamily="49" charset="0"/>
              </a:rPr>
              <a:t>double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C46936"/>
                </a:solidFill>
                <a:latin typeface="Consolas" panose="020B0609020204030204" pitchFamily="49" charset="0"/>
              </a:rPr>
              <a:t>value54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 smtClean="0">
                <a:solidFill>
                  <a:srgbClr val="C46936"/>
                </a:solidFill>
                <a:latin typeface="Consolas" panose="020B0609020204030204" pitchFamily="49" charset="0"/>
              </a:rPr>
              <a:t>buf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.get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(54);</a:t>
            </a:r>
          </a:p>
          <a:p>
            <a:pPr>
              <a:lnSpc>
                <a:spcPct val="120000"/>
              </a:lnSpc>
            </a:pPr>
            <a:r>
              <a:rPr lang="en-US" sz="1400" dirty="0" err="1" smtClean="0">
                <a:solidFill>
                  <a:srgbClr val="C46936"/>
                </a:solidFill>
                <a:latin typeface="Consolas" panose="020B0609020204030204" pitchFamily="49" charset="0"/>
              </a:rPr>
              <a:t>buf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.put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(500, </a:t>
            </a:r>
            <a:r>
              <a:rPr lang="en-US" sz="1400" dirty="0" err="1" smtClean="0">
                <a:solidFill>
                  <a:srgbClr val="C46936"/>
                </a:solidFill>
                <a:latin typeface="Consolas" panose="020B0609020204030204" pitchFamily="49" charset="0"/>
              </a:rPr>
              <a:t>buf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.get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(100) + </a:t>
            </a:r>
            <a:r>
              <a:rPr lang="en-US" sz="1400" dirty="0" err="1" smtClean="0">
                <a:solidFill>
                  <a:srgbClr val="C46936"/>
                </a:solidFill>
                <a:latin typeface="Consolas" panose="020B0609020204030204" pitchFamily="49" charset="0"/>
              </a:rPr>
              <a:t>buf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.get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(200));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51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Off-</a:t>
            </a:r>
            <a:r>
              <a:rPr lang="fr-FR" dirty="0" err="1" smtClean="0"/>
              <a:t>Heap</a:t>
            </a:r>
            <a:r>
              <a:rPr lang="fr-FR" dirty="0" smtClean="0"/>
              <a:t> Memory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fr-FR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sun.misc.Unsafe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392" y="999778"/>
            <a:ext cx="9505056" cy="48369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txBody>
          <a:bodyPr wrap="square" lIns="720000" tIns="612000" rIns="720000" bIns="61200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3AA06B"/>
                </a:solidFill>
                <a:latin typeface="Consolas" panose="020B0609020204030204" pitchFamily="49" charset="0"/>
              </a:rPr>
              <a:t>// You know what this is</a:t>
            </a:r>
          </a:p>
          <a:p>
            <a:pPr>
              <a:lnSpc>
                <a:spcPct val="120000"/>
              </a:lnSpc>
            </a:pP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sun.misc.Unsafe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C46936"/>
                </a:solidFill>
                <a:latin typeface="Consolas" panose="020B0609020204030204" pitchFamily="49" charset="0"/>
              </a:rPr>
              <a:t>UNSAFE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400" i="1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getUnsafe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rgbClr val="3AA06B"/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3AA06B"/>
                </a:solidFill>
                <a:latin typeface="Consolas" panose="020B0609020204030204" pitchFamily="49" charset="0"/>
              </a:rPr>
              <a:t>// Allocate 8MB of off-heap memory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E20097"/>
                </a:solidFill>
                <a:latin typeface="Consolas" panose="020B0609020204030204" pitchFamily="49" charset="0"/>
              </a:rPr>
              <a:t>long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C46936"/>
                </a:solidFill>
                <a:latin typeface="Consolas" panose="020B0609020204030204" pitchFamily="49" charset="0"/>
              </a:rPr>
              <a:t>pointer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C46936"/>
                </a:solidFill>
                <a:latin typeface="Consolas" panose="020B0609020204030204" pitchFamily="49" charset="0"/>
              </a:rPr>
              <a:t>UNSAFE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1400" i="1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allocateMemory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(8*1024*1024);</a:t>
            </a:r>
          </a:p>
          <a:p>
            <a:pPr>
              <a:lnSpc>
                <a:spcPct val="120000"/>
              </a:lnSpc>
            </a:pPr>
            <a:r>
              <a:rPr lang="en-US" sz="1400" dirty="0" err="1">
                <a:solidFill>
                  <a:srgbClr val="C46936"/>
                </a:solidFill>
                <a:latin typeface="Consolas" panose="020B0609020204030204" pitchFamily="49" charset="0"/>
              </a:rPr>
              <a:t>UNSAFE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1400" i="1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setMemory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C46936"/>
                </a:solidFill>
                <a:latin typeface="Consolas" panose="020B0609020204030204" pitchFamily="49" charset="0"/>
              </a:rPr>
              <a:t>pointer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, 8*1024*1024, (</a:t>
            </a:r>
            <a:r>
              <a:rPr lang="en-US" sz="1400" dirty="0">
                <a:solidFill>
                  <a:srgbClr val="E20097"/>
                </a:solidFill>
                <a:latin typeface="Consolas" panose="020B0609020204030204" pitchFamily="49" charset="0"/>
              </a:rPr>
              <a:t>byte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) 0);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rgbClr val="3AA06B"/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3AA06B"/>
                </a:solidFill>
                <a:latin typeface="Consolas" panose="020B0609020204030204" pitchFamily="49" charset="0"/>
              </a:rPr>
              <a:t>// ... 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rgbClr val="3AA06B"/>
              </a:solidFill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E20097"/>
                </a:solidFill>
                <a:latin typeface="Consolas" panose="020B0609020204030204" pitchFamily="49" charset="0"/>
              </a:rPr>
              <a:t>double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C46936"/>
                </a:solidFill>
                <a:latin typeface="Consolas" panose="020B0609020204030204" pitchFamily="49" charset="0"/>
              </a:rPr>
              <a:t>value54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UNSAFE.</a:t>
            </a:r>
            <a:r>
              <a:rPr lang="en-US" sz="1400" i="1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getDouble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C46936"/>
                </a:solidFill>
                <a:latin typeface="Consolas" panose="020B0609020204030204" pitchFamily="49" charset="0"/>
              </a:rPr>
              <a:t>pointer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+ 8*54);</a:t>
            </a:r>
          </a:p>
          <a:p>
            <a:pPr>
              <a:lnSpc>
                <a:spcPct val="120000"/>
              </a:lnSpc>
            </a:pPr>
            <a:r>
              <a:rPr lang="en-US" sz="1400" dirty="0" err="1">
                <a:solidFill>
                  <a:srgbClr val="C46936"/>
                </a:solidFill>
                <a:latin typeface="Consolas" panose="020B0609020204030204" pitchFamily="49" charset="0"/>
              </a:rPr>
              <a:t>UNSAFE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1400" i="1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putDouble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rgbClr val="C46936"/>
                </a:solidFill>
                <a:latin typeface="Consolas" panose="020B0609020204030204" pitchFamily="49" charset="0"/>
              </a:rPr>
              <a:t>pointer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+ 8*500,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 err="1">
                <a:solidFill>
                  <a:srgbClr val="C46936"/>
                </a:solidFill>
                <a:latin typeface="Consolas" panose="020B0609020204030204" pitchFamily="49" charset="0"/>
              </a:rPr>
              <a:t>UNSAFE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1400" i="1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getDouble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C46936"/>
                </a:solidFill>
                <a:latin typeface="Consolas" panose="020B0609020204030204" pitchFamily="49" charset="0"/>
              </a:rPr>
              <a:t>pointer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+ 8*100) + </a:t>
            </a:r>
            <a:r>
              <a:rPr lang="en-US" sz="1400" dirty="0" err="1">
                <a:solidFill>
                  <a:srgbClr val="C46936"/>
                </a:solidFill>
                <a:latin typeface="Consolas" panose="020B0609020204030204" pitchFamily="49" charset="0"/>
              </a:rPr>
              <a:t>UNSAFE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1400" i="1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getDouble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C46936"/>
                </a:solidFill>
                <a:latin typeface="Consolas" panose="020B0609020204030204" pitchFamily="49" charset="0"/>
              </a:rPr>
              <a:t>pointer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 + 8*200)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848998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526" y="1340769"/>
            <a:ext cx="5006693" cy="309634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r-FR" b="1" dirty="0" smtClean="0"/>
              <a:t>Performance: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r-FR" dirty="0" smtClean="0"/>
              <a:t>Off-</a:t>
            </a:r>
            <a:r>
              <a:rPr lang="fr-FR" dirty="0" err="1" smtClean="0"/>
              <a:t>Heap</a:t>
            </a:r>
            <a:r>
              <a:rPr lang="fr-FR" dirty="0" smtClean="0"/>
              <a:t> Memory</a:t>
            </a:r>
            <a:br>
              <a:rPr lang="fr-FR" dirty="0" smtClean="0"/>
            </a:br>
            <a:r>
              <a:rPr lang="fr-FR" dirty="0" smtClean="0"/>
              <a:t>in the </a:t>
            </a:r>
            <a:r>
              <a:rPr lang="fr-FR" dirty="0" err="1" smtClean="0"/>
              <a:t>core</a:t>
            </a:r>
            <a:r>
              <a:rPr lang="fr-FR" dirty="0" smtClean="0"/>
              <a:t> data structures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200" dirty="0" err="1" smtClean="0"/>
              <a:t>Columns</a:t>
            </a:r>
            <a:r>
              <a:rPr lang="fr-FR" sz="2200" dirty="0" smtClean="0"/>
              <a:t> of </a:t>
            </a:r>
            <a:r>
              <a:rPr lang="fr-FR" sz="2200" dirty="0" err="1" smtClean="0"/>
              <a:t>numbers</a:t>
            </a:r>
            <a:endParaRPr lang="fr-FR" sz="2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200" dirty="0" err="1" smtClean="0"/>
              <a:t>Vectors</a:t>
            </a:r>
            <a:r>
              <a:rPr lang="fr-FR" sz="2200" dirty="0" smtClean="0"/>
              <a:t> of simulations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200" dirty="0" smtClean="0"/>
              <a:t>Hash tables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200" dirty="0" smtClean="0"/>
              <a:t>Indexes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r-FR" sz="2200" strike="sngStrike" dirty="0" err="1" smtClean="0"/>
              <a:t>Serialized</a:t>
            </a:r>
            <a:r>
              <a:rPr lang="fr-FR" sz="2200" strike="sngStrike" dirty="0" smtClean="0"/>
              <a:t> </a:t>
            </a:r>
            <a:r>
              <a:rPr lang="fr-FR" sz="2200" strike="sngStrike" dirty="0" err="1" smtClean="0"/>
              <a:t>objects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Off-</a:t>
            </a:r>
            <a:r>
              <a:rPr lang="fr-FR" dirty="0" err="1" smtClean="0"/>
              <a:t>Heap</a:t>
            </a:r>
            <a:r>
              <a:rPr lang="fr-FR" dirty="0" smtClean="0"/>
              <a:t> Memory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129867" y="1340769"/>
            <a:ext cx="5006693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38" tIns="46768" rIns="89938" bIns="46768" numCol="1" anchor="t" anchorCtr="0" compatLnSpc="1">
            <a:prstTxWarp prst="textNoShape">
              <a:avLst/>
            </a:prstTxWarp>
          </a:bodyPr>
          <a:lstStyle>
            <a:lvl1pPr marL="337903" indent="-337903" algn="l" defTabSz="448951" rtl="0" eaLnBrk="0" fontAlgn="base" hangingPunct="0">
              <a:lnSpc>
                <a:spcPct val="81000"/>
              </a:lnSpc>
              <a:spcBef>
                <a:spcPts val="649"/>
              </a:spcBef>
              <a:spcAft>
                <a:spcPct val="0"/>
              </a:spcAft>
              <a:buClr>
                <a:srgbClr val="D70000"/>
              </a:buClr>
              <a:buSzPct val="70000"/>
              <a:buFont typeface="Wingdings" pitchFamily="2" charset="2"/>
              <a:buChar char=""/>
              <a:defRPr sz="24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  <a:lvl2pPr marL="737675" indent="-280792" algn="l" defTabSz="448951" rtl="0" eaLnBrk="0" fontAlgn="base" hangingPunct="0">
              <a:lnSpc>
                <a:spcPct val="81000"/>
              </a:lnSpc>
              <a:spcBef>
                <a:spcPts val="6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1080337" indent="-228441" algn="l" defTabSz="448951" rtl="0" eaLnBrk="0" fontAlgn="base" hangingPunct="0">
              <a:lnSpc>
                <a:spcPct val="81000"/>
              </a:lnSpc>
              <a:spcBef>
                <a:spcPts val="550"/>
              </a:spcBef>
              <a:spcAft>
                <a:spcPct val="0"/>
              </a:spcAft>
              <a:buClr>
                <a:srgbClr val="D70000"/>
              </a:buClr>
              <a:buSzPct val="80000"/>
              <a:buFont typeface="Times New Roman" pitchFamily="18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422998" indent="-228441" algn="l" defTabSz="448951" rtl="0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pitchFamily="34" charset="0"/>
              <a:buChar char="–"/>
              <a:defRPr sz="18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765661" indent="-228441" algn="l" defTabSz="448951" rtl="0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pitchFamily="34" charset="0"/>
              <a:buChar char="»"/>
              <a:defRPr sz="18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2222544" indent="-228441" algn="l" defTabSz="448951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79427" indent="-228441" algn="l" defTabSz="448951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136309" indent="-228441" algn="l" defTabSz="448951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593192" indent="-228441" algn="l" defTabSz="448951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kern="0" dirty="0" err="1" smtClean="0"/>
              <a:t>Usability</a:t>
            </a:r>
            <a:r>
              <a:rPr lang="fr-FR" b="1" kern="0" dirty="0" smtClean="0"/>
              <a:t>:</a:t>
            </a:r>
          </a:p>
          <a:p>
            <a:pPr marL="0" indent="0">
              <a:buNone/>
            </a:pPr>
            <a:r>
              <a:rPr lang="fr-FR" kern="0" dirty="0" smtClean="0"/>
              <a:t>Standard Java in the </a:t>
            </a:r>
            <a:r>
              <a:rPr lang="fr-FR" kern="0" dirty="0" err="1" smtClean="0"/>
              <a:t>query</a:t>
            </a:r>
            <a:r>
              <a:rPr lang="fr-FR" kern="0" dirty="0" smtClean="0"/>
              <a:t> </a:t>
            </a:r>
            <a:r>
              <a:rPr lang="fr-FR" kern="0" dirty="0" err="1" smtClean="0"/>
              <a:t>engine</a:t>
            </a:r>
            <a:endParaRPr lang="fr-FR" kern="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5669970" y="3717032"/>
            <a:ext cx="6522031" cy="2378783"/>
            <a:chOff x="5669970" y="3717032"/>
            <a:chExt cx="6522031" cy="2378783"/>
          </a:xfrm>
        </p:grpSpPr>
        <p:sp>
          <p:nvSpPr>
            <p:cNvPr id="14" name="Content Placeholder 1"/>
            <p:cNvSpPr txBox="1">
              <a:spLocks/>
            </p:cNvSpPr>
            <p:nvPr/>
          </p:nvSpPr>
          <p:spPr bwMode="auto">
            <a:xfrm>
              <a:off x="5669970" y="3802628"/>
              <a:ext cx="6522030" cy="22931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938" tIns="46768" rIns="89938" bIns="46768" numCol="1" anchor="ctr" anchorCtr="0" compatLnSpc="1">
              <a:prstTxWarp prst="textNoShape">
                <a:avLst/>
              </a:prstTxWarp>
            </a:bodyPr>
            <a:lstStyle>
              <a:lvl1pPr marL="337903" indent="-337903" algn="l" defTabSz="448951" rtl="0" eaLnBrk="0" fontAlgn="base" hangingPunct="0">
                <a:lnSpc>
                  <a:spcPct val="81000"/>
                </a:lnSpc>
                <a:spcBef>
                  <a:spcPts val="649"/>
                </a:spcBef>
                <a:spcAft>
                  <a:spcPct val="0"/>
                </a:spcAft>
                <a:buClr>
                  <a:srgbClr val="D70000"/>
                </a:buClr>
                <a:buSzPct val="70000"/>
                <a:buFont typeface="Wingdings" pitchFamily="2" charset="2"/>
                <a:buChar char=""/>
                <a:defRPr sz="24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37675" indent="-280792" algn="l" defTabSz="448951" rtl="0" eaLnBrk="0" fontAlgn="base" hangingPunct="0">
                <a:lnSpc>
                  <a:spcPct val="81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1080337" indent="-228441" algn="l" defTabSz="448951" rtl="0" eaLnBrk="0" fontAlgn="base" hangingPunct="0">
                <a:lnSpc>
                  <a:spcPct val="81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D70000"/>
                </a:buClr>
                <a:buSzPct val="80000"/>
                <a:buFont typeface="Times New Roman" pitchFamily="18" charset="0"/>
                <a:buChar char="•"/>
                <a:defRPr sz="20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422998" indent="-228441" algn="l" defTabSz="448951" rtl="0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pitchFamily="34" charset="0"/>
                <a:buChar char="–"/>
                <a:defRPr sz="18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765661" indent="-228441" algn="l" defTabSz="448951" rtl="0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pitchFamily="34" charset="0"/>
                <a:buChar char="»"/>
                <a:defRPr sz="18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22544" indent="-228441" algn="l" defTabSz="448951" rtl="0" fontAlgn="base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679427" indent="-228441" algn="l" defTabSz="448951" rtl="0" fontAlgn="base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136309" indent="-228441" algn="l" defTabSz="448951" rtl="0" fontAlgn="base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593192" indent="-228441" algn="l" defTabSz="448951" rtl="0" fontAlgn="base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0850" indent="0">
                <a:buNone/>
              </a:pPr>
              <a:endParaRPr lang="fr-FR" sz="2200" kern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Content Placeholder 1"/>
            <p:cNvSpPr txBox="1">
              <a:spLocks/>
            </p:cNvSpPr>
            <p:nvPr/>
          </p:nvSpPr>
          <p:spPr bwMode="auto">
            <a:xfrm>
              <a:off x="5735961" y="3717032"/>
              <a:ext cx="6456040" cy="2293187"/>
            </a:xfrm>
            <a:prstGeom prst="rect">
              <a:avLst/>
            </a:prstGeom>
            <a:gradFill flip="none" rotWithShape="1">
              <a:gsLst>
                <a:gs pos="73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89938" tIns="46768" rIns="89938" bIns="46768" numCol="1" anchor="ctr" anchorCtr="0" compatLnSpc="1">
              <a:prstTxWarp prst="textNoShape">
                <a:avLst/>
              </a:prstTxWarp>
            </a:bodyPr>
            <a:lstStyle>
              <a:lvl1pPr marL="337903" indent="-337903" algn="l" defTabSz="448951" rtl="0" eaLnBrk="0" fontAlgn="base" hangingPunct="0">
                <a:lnSpc>
                  <a:spcPct val="81000"/>
                </a:lnSpc>
                <a:spcBef>
                  <a:spcPts val="649"/>
                </a:spcBef>
                <a:spcAft>
                  <a:spcPct val="0"/>
                </a:spcAft>
                <a:buClr>
                  <a:srgbClr val="D70000"/>
                </a:buClr>
                <a:buSzPct val="70000"/>
                <a:buFont typeface="Wingdings" pitchFamily="2" charset="2"/>
                <a:buChar char=""/>
                <a:defRPr sz="24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37675" indent="-280792" algn="l" defTabSz="448951" rtl="0" eaLnBrk="0" fontAlgn="base" hangingPunct="0">
                <a:lnSpc>
                  <a:spcPct val="81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1080337" indent="-228441" algn="l" defTabSz="448951" rtl="0" eaLnBrk="0" fontAlgn="base" hangingPunct="0">
                <a:lnSpc>
                  <a:spcPct val="81000"/>
                </a:lnSpc>
                <a:spcBef>
                  <a:spcPts val="550"/>
                </a:spcBef>
                <a:spcAft>
                  <a:spcPct val="0"/>
                </a:spcAft>
                <a:buClr>
                  <a:srgbClr val="D70000"/>
                </a:buClr>
                <a:buSzPct val="80000"/>
                <a:buFont typeface="Times New Roman" pitchFamily="18" charset="0"/>
                <a:buChar char="•"/>
                <a:defRPr sz="20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422998" indent="-228441" algn="l" defTabSz="448951" rtl="0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pitchFamily="34" charset="0"/>
                <a:buChar char="–"/>
                <a:defRPr sz="18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765661" indent="-228441" algn="l" defTabSz="448951" rtl="0" eaLnBrk="0" fontAlgn="base" hangingPunct="0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pitchFamily="34" charset="0"/>
                <a:buChar char="»"/>
                <a:defRPr sz="180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22544" indent="-228441" algn="l" defTabSz="448951" rtl="0" fontAlgn="base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679427" indent="-228441" algn="l" defTabSz="448951" rtl="0" fontAlgn="base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136309" indent="-228441" algn="l" defTabSz="448951" rtl="0" fontAlgn="base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593192" indent="-228441" algn="l" defTabSz="448951" rtl="0" fontAlgn="base">
                <a:lnSpc>
                  <a:spcPct val="8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buFont typeface="Arial" charset="0"/>
                <a:buChar char="»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0850" indent="0">
                <a:buNone/>
              </a:pPr>
              <a:r>
                <a:rPr lang="fr-FR" b="1" kern="0" dirty="0" smtClean="0">
                  <a:solidFill>
                    <a:schemeClr val="bg1"/>
                  </a:solidFill>
                </a:rPr>
                <a:t>1 to 4 ratio</a:t>
              </a:r>
            </a:p>
            <a:p>
              <a:pPr marL="450850" indent="357188">
                <a:buClr>
                  <a:schemeClr val="accent1"/>
                </a:buClr>
              </a:pPr>
              <a:r>
                <a:rPr lang="fr-FR" sz="2200" kern="0" dirty="0" smtClean="0">
                  <a:solidFill>
                    <a:schemeClr val="bg1"/>
                  </a:solidFill>
                </a:rPr>
                <a:t>3 </a:t>
              </a:r>
              <a:r>
                <a:rPr lang="fr-FR" sz="2200" kern="0" dirty="0" smtClean="0">
                  <a:solidFill>
                    <a:schemeClr val="bg1"/>
                  </a:solidFill>
                </a:rPr>
                <a:t>TB </a:t>
              </a:r>
              <a:r>
                <a:rPr lang="fr-FR" sz="2200" kern="0" dirty="0" err="1" smtClean="0">
                  <a:solidFill>
                    <a:schemeClr val="bg1"/>
                  </a:solidFill>
                </a:rPr>
                <a:t>Heap</a:t>
              </a:r>
              <a:r>
                <a:rPr lang="fr-FR" sz="2200" kern="0" dirty="0" smtClean="0">
                  <a:solidFill>
                    <a:schemeClr val="bg1"/>
                  </a:solidFill>
                </a:rPr>
                <a:t> for </a:t>
              </a:r>
              <a:r>
                <a:rPr lang="fr-FR" sz="2200" kern="0" dirty="0" err="1" smtClean="0">
                  <a:solidFill>
                    <a:schemeClr val="bg1"/>
                  </a:solidFill>
                </a:rPr>
                <a:t>queries</a:t>
              </a:r>
              <a:r>
                <a:rPr lang="fr-FR" sz="2200" kern="0" dirty="0" smtClean="0">
                  <a:solidFill>
                    <a:schemeClr val="bg1"/>
                  </a:solidFill>
                </a:rPr>
                <a:t> and </a:t>
              </a:r>
              <a:r>
                <a:rPr lang="fr-FR" sz="2200" kern="0" dirty="0" err="1" smtClean="0">
                  <a:solidFill>
                    <a:schemeClr val="bg1"/>
                  </a:solidFill>
                </a:rPr>
                <a:t>calculations</a:t>
              </a:r>
              <a:endParaRPr lang="fr-FR" sz="2200" kern="0" dirty="0" smtClean="0">
                <a:solidFill>
                  <a:schemeClr val="bg1"/>
                </a:solidFill>
              </a:endParaRPr>
            </a:p>
            <a:p>
              <a:pPr marL="450850" indent="357188">
                <a:buClr>
                  <a:schemeClr val="accent1"/>
                </a:buClr>
              </a:pPr>
              <a:r>
                <a:rPr lang="fr-FR" sz="2200" kern="0" dirty="0" smtClean="0">
                  <a:solidFill>
                    <a:schemeClr val="bg1"/>
                  </a:solidFill>
                </a:rPr>
                <a:t>12 </a:t>
              </a:r>
              <a:r>
                <a:rPr lang="fr-FR" sz="2200" kern="0" dirty="0">
                  <a:solidFill>
                    <a:schemeClr val="bg1"/>
                  </a:solidFill>
                </a:rPr>
                <a:t>TB </a:t>
              </a:r>
              <a:r>
                <a:rPr lang="fr-FR" sz="2200" kern="0" dirty="0" err="1">
                  <a:solidFill>
                    <a:schemeClr val="bg1"/>
                  </a:solidFill>
                </a:rPr>
                <a:t>dataset</a:t>
              </a:r>
              <a:r>
                <a:rPr lang="fr-FR" sz="2200" kern="0" dirty="0">
                  <a:solidFill>
                    <a:schemeClr val="bg1"/>
                  </a:solidFill>
                </a:rPr>
                <a:t> Off-</a:t>
              </a:r>
              <a:r>
                <a:rPr lang="fr-FR" sz="2200" kern="0" dirty="0" err="1">
                  <a:solidFill>
                    <a:schemeClr val="bg1"/>
                  </a:solidFill>
                </a:rPr>
                <a:t>Heap</a:t>
              </a:r>
              <a:endParaRPr lang="fr-FR" sz="2200" kern="0" dirty="0">
                <a:solidFill>
                  <a:schemeClr val="bg1"/>
                </a:solidFill>
              </a:endParaRPr>
            </a:p>
            <a:p>
              <a:pPr marL="450850" indent="357188">
                <a:buClr>
                  <a:schemeClr val="accent1"/>
                </a:buClr>
              </a:pPr>
              <a:endParaRPr lang="fr-FR" sz="2200" kern="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 hidden="1"/>
          <p:cNvGrpSpPr/>
          <p:nvPr/>
        </p:nvGrpSpPr>
        <p:grpSpPr>
          <a:xfrm>
            <a:off x="2684904" y="2852937"/>
            <a:ext cx="9507096" cy="3582589"/>
            <a:chOff x="-1144473" y="3370232"/>
            <a:chExt cx="8134348" cy="3065292"/>
          </a:xfrm>
        </p:grpSpPr>
        <p:sp>
          <p:nvSpPr>
            <p:cNvPr id="11" name="TextBox 10"/>
            <p:cNvSpPr txBox="1"/>
            <p:nvPr/>
          </p:nvSpPr>
          <p:spPr>
            <a:xfrm flipH="1">
              <a:off x="-1144473" y="3370232"/>
              <a:ext cx="8134348" cy="3065292"/>
            </a:xfrm>
            <a:prstGeom prst="rtTriangle">
              <a:avLst/>
            </a:prstGeom>
            <a:solidFill>
              <a:schemeClr val="tx2"/>
            </a:solidFill>
          </p:spPr>
          <p:txBody>
            <a:bodyPr wrap="none" rtlCol="0">
              <a:noAutofit/>
            </a:bodyPr>
            <a:lstStyle/>
            <a:p>
              <a:pPr lvl="0"/>
              <a:endParaRPr lang="fr-FR" sz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622647" y="5010603"/>
              <a:ext cx="2367228" cy="1131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5086" y="4501899"/>
              <a:ext cx="2649257" cy="1527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en-US" sz="2400" spc="300" dirty="0" smtClean="0">
                  <a:solidFill>
                    <a:srgbClr val="F06B4B">
                      <a:lumMod val="60000"/>
                      <a:lumOff val="40000"/>
                    </a:srgbClr>
                  </a:solidFill>
                  <a:latin typeface="Calibri" panose="020F0502020204030204" pitchFamily="34" charset="0"/>
                </a:rPr>
                <a:t>1 TO 4 RATIO</a:t>
              </a:r>
            </a:p>
            <a:p>
              <a:pPr lvl="0" algn="r"/>
              <a:endParaRPr lang="en-US" sz="1400" dirty="0" smtClean="0">
                <a:solidFill>
                  <a:prstClr val="white"/>
                </a:solidFill>
                <a:latin typeface="Calibri" panose="020F0502020204030204" pitchFamily="34" charset="0"/>
              </a:endParaRPr>
            </a:p>
            <a:p>
              <a:pPr lvl="0" algn="r"/>
              <a:r>
                <a:rPr lang="en-US" sz="200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12 </a:t>
              </a:r>
              <a:r>
                <a:rPr lang="en-US" sz="2000" dirty="0">
                  <a:solidFill>
                    <a:prstClr val="white"/>
                  </a:solidFill>
                  <a:latin typeface="Calibri" panose="020F0502020204030204" pitchFamily="34" charset="0"/>
                </a:rPr>
                <a:t>TB dataset Off-Heap</a:t>
              </a:r>
            </a:p>
            <a:p>
              <a:pPr lvl="0" algn="r"/>
              <a:r>
                <a:rPr lang="en-US" sz="2000" dirty="0">
                  <a:solidFill>
                    <a:prstClr val="white"/>
                  </a:solidFill>
                  <a:latin typeface="Calibri" panose="020F0502020204030204" pitchFamily="34" charset="0"/>
                </a:rPr>
                <a:t>3 TB Heap for queries and calculations</a:t>
              </a:r>
            </a:p>
          </p:txBody>
        </p:sp>
      </p:grp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525526" y="4770136"/>
            <a:ext cx="5006693" cy="13202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38" tIns="46768" rIns="89938" bIns="46768" numCol="1" anchor="t" anchorCtr="0" compatLnSpc="1">
            <a:prstTxWarp prst="textNoShape">
              <a:avLst/>
            </a:prstTxWarp>
          </a:bodyPr>
          <a:lstStyle>
            <a:lvl1pPr marL="337903" indent="-337903" algn="l" defTabSz="448951" rtl="0" eaLnBrk="0" fontAlgn="base" hangingPunct="0">
              <a:lnSpc>
                <a:spcPct val="81000"/>
              </a:lnSpc>
              <a:spcBef>
                <a:spcPts val="649"/>
              </a:spcBef>
              <a:spcAft>
                <a:spcPct val="0"/>
              </a:spcAft>
              <a:buClr>
                <a:srgbClr val="D70000"/>
              </a:buClr>
              <a:buSzPct val="70000"/>
              <a:buFont typeface="Wingdings" pitchFamily="2" charset="2"/>
              <a:buChar char=""/>
              <a:defRPr sz="24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  <a:lvl2pPr marL="737675" indent="-280792" algn="l" defTabSz="448951" rtl="0" eaLnBrk="0" fontAlgn="base" hangingPunct="0">
              <a:lnSpc>
                <a:spcPct val="81000"/>
              </a:lnSpc>
              <a:spcBef>
                <a:spcPts val="6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1080337" indent="-228441" algn="l" defTabSz="448951" rtl="0" eaLnBrk="0" fontAlgn="base" hangingPunct="0">
              <a:lnSpc>
                <a:spcPct val="81000"/>
              </a:lnSpc>
              <a:spcBef>
                <a:spcPts val="550"/>
              </a:spcBef>
              <a:spcAft>
                <a:spcPct val="0"/>
              </a:spcAft>
              <a:buClr>
                <a:srgbClr val="D70000"/>
              </a:buClr>
              <a:buSzPct val="80000"/>
              <a:buFont typeface="Times New Roman" pitchFamily="18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422998" indent="-228441" algn="l" defTabSz="448951" rtl="0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pitchFamily="34" charset="0"/>
              <a:buChar char="–"/>
              <a:defRPr sz="18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765661" indent="-228441" algn="l" defTabSz="448951" rtl="0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pitchFamily="34" charset="0"/>
              <a:buChar char="»"/>
              <a:defRPr sz="18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2222544" indent="-228441" algn="l" defTabSz="448951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79427" indent="-228441" algn="l" defTabSz="448951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136309" indent="-228441" algn="l" defTabSz="448951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593192" indent="-228441" algn="l" defTabSz="448951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</a:pPr>
            <a:r>
              <a:rPr lang="fr-FR" kern="0" dirty="0" smtClean="0"/>
              <a:t>« Old » </a:t>
            </a:r>
            <a:r>
              <a:rPr lang="fr-FR" kern="0" dirty="0" err="1" smtClean="0"/>
              <a:t>generation</a:t>
            </a:r>
            <a:endParaRPr lang="fr-FR" kern="0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6129867" y="2473266"/>
            <a:ext cx="5006693" cy="1168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38" tIns="46768" rIns="89938" bIns="46768" numCol="1" anchor="t" anchorCtr="0" compatLnSpc="1">
            <a:prstTxWarp prst="textNoShape">
              <a:avLst/>
            </a:prstTxWarp>
          </a:bodyPr>
          <a:lstStyle>
            <a:lvl1pPr marL="337903" indent="-337903" algn="l" defTabSz="448951" rtl="0" eaLnBrk="0" fontAlgn="base" hangingPunct="0">
              <a:lnSpc>
                <a:spcPct val="81000"/>
              </a:lnSpc>
              <a:spcBef>
                <a:spcPts val="649"/>
              </a:spcBef>
              <a:spcAft>
                <a:spcPct val="0"/>
              </a:spcAft>
              <a:buClr>
                <a:srgbClr val="D70000"/>
              </a:buClr>
              <a:buSzPct val="70000"/>
              <a:buFont typeface="Wingdings" pitchFamily="2" charset="2"/>
              <a:buChar char=""/>
              <a:defRPr sz="24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  <a:lvl2pPr marL="737675" indent="-280792" algn="l" defTabSz="448951" rtl="0" eaLnBrk="0" fontAlgn="base" hangingPunct="0">
              <a:lnSpc>
                <a:spcPct val="81000"/>
              </a:lnSpc>
              <a:spcBef>
                <a:spcPts val="6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1080337" indent="-228441" algn="l" defTabSz="448951" rtl="0" eaLnBrk="0" fontAlgn="base" hangingPunct="0">
              <a:lnSpc>
                <a:spcPct val="81000"/>
              </a:lnSpc>
              <a:spcBef>
                <a:spcPts val="550"/>
              </a:spcBef>
              <a:spcAft>
                <a:spcPct val="0"/>
              </a:spcAft>
              <a:buClr>
                <a:srgbClr val="D70000"/>
              </a:buClr>
              <a:buSzPct val="80000"/>
              <a:buFont typeface="Times New Roman" pitchFamily="18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422998" indent="-228441" algn="l" defTabSz="448951" rtl="0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pitchFamily="34" charset="0"/>
              <a:buChar char="–"/>
              <a:defRPr sz="18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765661" indent="-228441" algn="l" defTabSz="448951" rtl="0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pitchFamily="34" charset="0"/>
              <a:buChar char="»"/>
              <a:defRPr sz="18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2222544" indent="-228441" algn="l" defTabSz="448951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79427" indent="-228441" algn="l" defTabSz="448951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136309" indent="-228441" algn="l" defTabSz="448951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593192" indent="-228441" algn="l" defTabSz="448951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kern="0" dirty="0" smtClean="0"/>
              <a:t>«</a:t>
            </a:r>
            <a:r>
              <a:rPr lang="fr-FR" kern="0" dirty="0"/>
              <a:t> Young » </a:t>
            </a:r>
            <a:r>
              <a:rPr lang="fr-FR" kern="0" dirty="0" err="1" smtClean="0"/>
              <a:t>generation</a:t>
            </a:r>
            <a:endParaRPr lang="fr-FR" kern="0" dirty="0" smtClean="0"/>
          </a:p>
          <a:p>
            <a:pPr marL="0" indent="0">
              <a:buNone/>
            </a:pP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4097259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526" y="1340768"/>
            <a:ext cx="5006693" cy="4570387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Fork/</a:t>
            </a:r>
            <a:r>
              <a:rPr lang="fr-FR" b="1" dirty="0" err="1" smtClean="0"/>
              <a:t>Join</a:t>
            </a:r>
            <a:r>
              <a:rPr lang="fr-FR" b="1" dirty="0" smtClean="0"/>
              <a:t> Pool (</a:t>
            </a:r>
            <a:r>
              <a:rPr lang="en-US" dirty="0"/>
              <a:t>©</a:t>
            </a:r>
            <a:r>
              <a:rPr lang="fr-FR" b="1" dirty="0" smtClean="0"/>
              <a:t>Doug </a:t>
            </a:r>
            <a:r>
              <a:rPr lang="fr-FR" b="1" dirty="0" err="1" smtClean="0"/>
              <a:t>Lea</a:t>
            </a:r>
            <a:r>
              <a:rPr lang="fr-FR" b="1" dirty="0" smtClean="0"/>
              <a:t>)</a:t>
            </a:r>
          </a:p>
          <a:p>
            <a:r>
              <a:rPr lang="fr-FR" dirty="0" err="1" smtClean="0"/>
              <a:t>Reentrant</a:t>
            </a:r>
            <a:r>
              <a:rPr lang="fr-FR" dirty="0" smtClean="0"/>
              <a:t> thread pool</a:t>
            </a:r>
          </a:p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stealing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Lock-Free Data Structures</a:t>
            </a:r>
          </a:p>
          <a:p>
            <a:r>
              <a:rPr lang="fr-FR" dirty="0" err="1" smtClean="0"/>
              <a:t>Dictionaries</a:t>
            </a:r>
            <a:endParaRPr lang="fr-FR" dirty="0" smtClean="0"/>
          </a:p>
          <a:p>
            <a:r>
              <a:rPr lang="fr-FR" dirty="0" smtClean="0"/>
              <a:t>Indexes</a:t>
            </a:r>
          </a:p>
          <a:p>
            <a:r>
              <a:rPr lang="fr-FR" dirty="0" smtClean="0"/>
              <a:t>Queues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 err="1" smtClean="0"/>
              <a:t>Lockless</a:t>
            </a:r>
            <a:r>
              <a:rPr lang="fr-FR" b="1" dirty="0" smtClean="0"/>
              <a:t> Transactions</a:t>
            </a:r>
          </a:p>
          <a:p>
            <a:r>
              <a:rPr lang="fr-FR" dirty="0" err="1" smtClean="0"/>
              <a:t>Multiversion</a:t>
            </a:r>
            <a:r>
              <a:rPr lang="fr-FR" dirty="0" smtClean="0"/>
              <a:t> </a:t>
            </a:r>
            <a:r>
              <a:rPr lang="fr-FR" dirty="0" err="1" smtClean="0"/>
              <a:t>Concurrency</a:t>
            </a:r>
            <a:r>
              <a:rPr lang="fr-FR" dirty="0" smtClean="0"/>
              <a:t> Control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Unleashing</a:t>
            </a:r>
            <a:r>
              <a:rPr lang="fr-FR" dirty="0" smtClean="0"/>
              <a:t> Multi-</a:t>
            </a:r>
            <a:r>
              <a:rPr lang="fr-FR" dirty="0" err="1" smtClean="0"/>
              <a:t>Core</a:t>
            </a:r>
            <a:r>
              <a:rPr lang="fr-FR" dirty="0" smtClean="0"/>
              <a:t> </a:t>
            </a:r>
            <a:r>
              <a:rPr lang="fr-FR" dirty="0" err="1" smtClean="0"/>
              <a:t>Parallelism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129867" y="1340768"/>
            <a:ext cx="5006693" cy="457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38" tIns="46768" rIns="89938" bIns="46768" numCol="1" anchor="t" anchorCtr="0" compatLnSpc="1">
            <a:prstTxWarp prst="textNoShape">
              <a:avLst/>
            </a:prstTxWarp>
          </a:bodyPr>
          <a:lstStyle>
            <a:lvl1pPr marL="337903" indent="-337903" algn="l" defTabSz="448951" rtl="0" eaLnBrk="0" fontAlgn="base" hangingPunct="0">
              <a:lnSpc>
                <a:spcPct val="81000"/>
              </a:lnSpc>
              <a:spcBef>
                <a:spcPts val="649"/>
              </a:spcBef>
              <a:spcAft>
                <a:spcPct val="0"/>
              </a:spcAft>
              <a:buClr>
                <a:srgbClr val="D70000"/>
              </a:buClr>
              <a:buSzPct val="70000"/>
              <a:buFont typeface="Wingdings" pitchFamily="2" charset="2"/>
              <a:buChar char=""/>
              <a:defRPr sz="24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  <a:lvl2pPr marL="737675" indent="-280792" algn="l" defTabSz="448951" rtl="0" eaLnBrk="0" fontAlgn="base" hangingPunct="0">
              <a:lnSpc>
                <a:spcPct val="81000"/>
              </a:lnSpc>
              <a:spcBef>
                <a:spcPts val="6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2pPr>
            <a:lvl3pPr marL="1080337" indent="-228441" algn="l" defTabSz="448951" rtl="0" eaLnBrk="0" fontAlgn="base" hangingPunct="0">
              <a:lnSpc>
                <a:spcPct val="81000"/>
              </a:lnSpc>
              <a:spcBef>
                <a:spcPts val="550"/>
              </a:spcBef>
              <a:spcAft>
                <a:spcPct val="0"/>
              </a:spcAft>
              <a:buClr>
                <a:srgbClr val="D70000"/>
              </a:buClr>
              <a:buSzPct val="80000"/>
              <a:buFont typeface="Times New Roman" pitchFamily="18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3pPr>
            <a:lvl4pPr marL="1422998" indent="-228441" algn="l" defTabSz="448951" rtl="0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pitchFamily="34" charset="0"/>
              <a:buChar char="–"/>
              <a:defRPr sz="18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4pPr>
            <a:lvl5pPr marL="1765661" indent="-228441" algn="l" defTabSz="448951" rtl="0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pitchFamily="34" charset="0"/>
              <a:buChar char="»"/>
              <a:defRPr sz="18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5pPr>
            <a:lvl6pPr marL="2222544" indent="-228441" algn="l" defTabSz="448951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79427" indent="-228441" algn="l" defTabSz="448951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136309" indent="-228441" algn="l" defTabSz="448951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593192" indent="-228441" algn="l" defTabSz="448951" rtl="0" fontAlgn="base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kern="0" dirty="0" smtClean="0"/>
              <a:t>… are not </a:t>
            </a:r>
            <a:r>
              <a:rPr lang="fr-FR" b="1" kern="0" dirty="0" err="1" smtClean="0"/>
              <a:t>enough</a:t>
            </a:r>
            <a:endParaRPr lang="fr-FR" b="1" kern="0" dirty="0" smtClean="0"/>
          </a:p>
          <a:p>
            <a:pPr marL="0" indent="0">
              <a:buNone/>
            </a:pPr>
            <a:endParaRPr lang="fr-FR" kern="0" dirty="0" smtClean="0"/>
          </a:p>
          <a:p>
            <a:r>
              <a:rPr lang="fr-FR" kern="0" dirty="0" err="1" smtClean="0"/>
              <a:t>Scales</a:t>
            </a:r>
            <a:r>
              <a:rPr lang="fr-FR" kern="0" dirty="0" smtClean="0"/>
              <a:t> on 4, 8, 16, 32 </a:t>
            </a:r>
            <a:r>
              <a:rPr lang="fr-FR" kern="0" dirty="0" err="1" smtClean="0"/>
              <a:t>cores</a:t>
            </a:r>
            <a:endParaRPr lang="fr-FR" kern="0" dirty="0" smtClean="0"/>
          </a:p>
          <a:p>
            <a:r>
              <a:rPr lang="fr-FR" kern="0" dirty="0" smtClean="0"/>
              <a:t>Not </a:t>
            </a:r>
            <a:r>
              <a:rPr lang="fr-FR" kern="0" dirty="0" err="1" smtClean="0"/>
              <a:t>much</a:t>
            </a:r>
            <a:r>
              <a:rPr lang="fr-FR" kern="0" dirty="0" smtClean="0"/>
              <a:t> </a:t>
            </a:r>
            <a:r>
              <a:rPr lang="fr-FR" kern="0" dirty="0" err="1" smtClean="0"/>
              <a:t>further</a:t>
            </a:r>
            <a:endParaRPr lang="fr-FR" kern="0" dirty="0" smtClean="0"/>
          </a:p>
          <a:p>
            <a:endParaRPr lang="fr-FR" kern="0" dirty="0"/>
          </a:p>
          <a:p>
            <a:pPr marL="0" indent="0">
              <a:buNone/>
            </a:pPr>
            <a:r>
              <a:rPr lang="fr-FR" b="1" kern="0" dirty="0" smtClean="0"/>
              <a:t>New </a:t>
            </a:r>
            <a:r>
              <a:rPr lang="fr-FR" b="1" kern="0" dirty="0" err="1" smtClean="0"/>
              <a:t>approach</a:t>
            </a:r>
            <a:r>
              <a:rPr lang="fr-FR" b="1" kern="0" dirty="0" smtClean="0"/>
              <a:t> </a:t>
            </a:r>
            <a:r>
              <a:rPr lang="fr-FR" b="1" kern="0" dirty="0" err="1" smtClean="0"/>
              <a:t>required</a:t>
            </a:r>
            <a:r>
              <a:rPr lang="fr-FR" b="1" kern="0" dirty="0" smtClean="0"/>
              <a:t> for</a:t>
            </a:r>
            <a:br>
              <a:rPr lang="fr-FR" b="1" kern="0" dirty="0" smtClean="0"/>
            </a:br>
            <a:r>
              <a:rPr lang="fr-FR" b="1" kern="0" dirty="0" err="1" smtClean="0"/>
              <a:t>Many-Cores</a:t>
            </a:r>
            <a:r>
              <a:rPr lang="fr-FR" b="1" kern="0" dirty="0" smtClean="0"/>
              <a:t> architectures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718550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Unleashing </a:t>
            </a:r>
            <a:r>
              <a:rPr lang="en-US" b="1" dirty="0" smtClean="0"/>
              <a:t>Many</a:t>
            </a:r>
            <a:r>
              <a:rPr lang="en-US" dirty="0" smtClean="0"/>
              <a:t>-Cores Parallelism</a:t>
            </a:r>
            <a:endParaRPr lang="en-US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824014" y="2177572"/>
            <a:ext cx="2851946" cy="3251969"/>
            <a:chOff x="683568" y="1942389"/>
            <a:chExt cx="3450855" cy="3934883"/>
          </a:xfrm>
        </p:grpSpPr>
        <p:pic>
          <p:nvPicPr>
            <p:cNvPr id="53" name="Image 52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8" t="22708" r="25057" b="22708"/>
            <a:stretch/>
          </p:blipFill>
          <p:spPr>
            <a:xfrm>
              <a:off x="2782852" y="1942389"/>
              <a:ext cx="1351571" cy="1520519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061087"/>
              <a:ext cx="612342" cy="612342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3128920"/>
              <a:ext cx="612342" cy="612342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4196925"/>
              <a:ext cx="612342" cy="612342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5264930"/>
              <a:ext cx="612342" cy="612342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0421" y="3569367"/>
              <a:ext cx="2799395" cy="710958"/>
            </a:xfrm>
            <a:prstGeom prst="rect">
              <a:avLst/>
            </a:prstGeom>
          </p:spPr>
        </p:pic>
        <p:sp>
          <p:nvSpPr>
            <p:cNvPr id="23" name="Parenthèse fermante 22"/>
            <p:cNvSpPr/>
            <p:nvPr/>
          </p:nvSpPr>
          <p:spPr bwMode="auto">
            <a:xfrm>
              <a:off x="1393421" y="2339594"/>
              <a:ext cx="514283" cy="3240360"/>
            </a:xfrm>
            <a:prstGeom prst="rightBracket">
              <a:avLst>
                <a:gd name="adj" fmla="val 0"/>
              </a:avLst>
            </a:prstGeom>
            <a:noFill/>
            <a:ln w="28575" cap="flat" cmpd="sng" algn="ctr">
              <a:solidFill>
                <a:schemeClr val="accent3"/>
              </a:solidFill>
              <a:prstDash val="sysDot"/>
              <a:round/>
              <a:headEnd type="oval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 sz="2400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 bwMode="auto">
            <a:xfrm>
              <a:off x="1393421" y="3419714"/>
              <a:ext cx="514283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ysDot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8" name="Connecteur droit 27"/>
            <p:cNvCxnSpPr/>
            <p:nvPr/>
          </p:nvCxnSpPr>
          <p:spPr bwMode="auto">
            <a:xfrm>
              <a:off x="1393421" y="4499834"/>
              <a:ext cx="514283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ysDot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9" name="Connecteur droit 28"/>
            <p:cNvCxnSpPr/>
            <p:nvPr/>
          </p:nvCxnSpPr>
          <p:spPr bwMode="auto">
            <a:xfrm>
              <a:off x="1921467" y="3923770"/>
              <a:ext cx="514283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11" name="Groupe 10"/>
          <p:cNvGrpSpPr/>
          <p:nvPr/>
        </p:nvGrpSpPr>
        <p:grpSpPr>
          <a:xfrm>
            <a:off x="7988994" y="1534160"/>
            <a:ext cx="1948111" cy="987499"/>
            <a:chOff x="5557706" y="1696551"/>
            <a:chExt cx="2357214" cy="1194874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8" t="22708" r="25057" b="22708"/>
            <a:stretch/>
          </p:blipFill>
          <p:spPr>
            <a:xfrm>
              <a:off x="7348009" y="1696551"/>
              <a:ext cx="566911" cy="637776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706" y="2093399"/>
              <a:ext cx="612342" cy="612342"/>
            </a:xfrm>
            <a:prstGeom prst="rect">
              <a:avLst/>
            </a:prstGeom>
          </p:spPr>
        </p:pic>
        <p:grpSp>
          <p:nvGrpSpPr>
            <p:cNvPr id="41" name="Groupe 40"/>
            <p:cNvGrpSpPr/>
            <p:nvPr/>
          </p:nvGrpSpPr>
          <p:grpSpPr>
            <a:xfrm>
              <a:off x="6920508" y="1924960"/>
              <a:ext cx="710958" cy="966465"/>
              <a:chOff x="6742274" y="2241163"/>
              <a:chExt cx="782054" cy="1063111"/>
            </a:xfrm>
          </p:grpSpPr>
          <p:pic>
            <p:nvPicPr>
              <p:cNvPr id="34" name="Image 3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005"/>
              <a:stretch/>
            </p:blipFill>
            <p:spPr>
              <a:xfrm rot="5400000">
                <a:off x="6871628" y="2651575"/>
                <a:ext cx="523345" cy="782054"/>
              </a:xfrm>
              <a:prstGeom prst="rect">
                <a:avLst/>
              </a:prstGeom>
            </p:spPr>
          </p:pic>
          <p:pic>
            <p:nvPicPr>
              <p:cNvPr id="40" name="Image 3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471"/>
              <a:stretch/>
            </p:blipFill>
            <p:spPr>
              <a:xfrm rot="5400000">
                <a:off x="6863418" y="2120019"/>
                <a:ext cx="539765" cy="782054"/>
              </a:xfrm>
              <a:prstGeom prst="rect">
                <a:avLst/>
              </a:prstGeom>
            </p:spPr>
          </p:pic>
        </p:grpSp>
        <p:cxnSp>
          <p:nvCxnSpPr>
            <p:cNvPr id="42" name="Connecteur droit 41"/>
            <p:cNvCxnSpPr/>
            <p:nvPr/>
          </p:nvCxnSpPr>
          <p:spPr bwMode="auto">
            <a:xfrm>
              <a:off x="6261617" y="2408193"/>
              <a:ext cx="601758" cy="0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ysDot"/>
              <a:round/>
              <a:headEnd type="oval" w="med" len="med"/>
              <a:tailEnd type="oval" w="med" len="med"/>
            </a:ln>
            <a:effectLst/>
          </p:spPr>
        </p:cxnSp>
      </p:grpSp>
      <p:sp>
        <p:nvSpPr>
          <p:cNvPr id="56" name="Rectangle 55"/>
          <p:cNvSpPr/>
          <p:nvPr/>
        </p:nvSpPr>
        <p:spPr bwMode="auto">
          <a:xfrm flipH="1">
            <a:off x="-1" y="999067"/>
            <a:ext cx="601297" cy="5435600"/>
          </a:xfrm>
          <a:prstGeom prst="rect">
            <a:avLst/>
          </a:prstGeom>
          <a:solidFill>
            <a:srgbClr val="DFDF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sz="2400">
              <a:solidFill>
                <a:prstClr val="white"/>
              </a:solidFill>
              <a:cs typeface="Arial Unicode MS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 flipH="1">
            <a:off x="11517860" y="999067"/>
            <a:ext cx="674140" cy="5435600"/>
          </a:xfrm>
          <a:prstGeom prst="rect">
            <a:avLst/>
          </a:prstGeom>
          <a:solidFill>
            <a:srgbClr val="DFDF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sz="2400">
              <a:solidFill>
                <a:prstClr val="white"/>
              </a:solidFill>
              <a:cs typeface="Arial Unicode MS" charset="0"/>
            </a:endParaRPr>
          </a:p>
        </p:txBody>
      </p:sp>
      <p:grpSp>
        <p:nvGrpSpPr>
          <p:cNvPr id="58" name="Groupe 57"/>
          <p:cNvGrpSpPr/>
          <p:nvPr/>
        </p:nvGrpSpPr>
        <p:grpSpPr>
          <a:xfrm>
            <a:off x="385485" y="1154252"/>
            <a:ext cx="1836001" cy="442978"/>
            <a:chOff x="172580" y="908719"/>
            <a:chExt cx="1836001" cy="442978"/>
          </a:xfrm>
        </p:grpSpPr>
        <p:sp>
          <p:nvSpPr>
            <p:cNvPr id="59" name="TextBox 204"/>
            <p:cNvSpPr txBox="1"/>
            <p:nvPr/>
          </p:nvSpPr>
          <p:spPr>
            <a:xfrm>
              <a:off x="172581" y="908719"/>
              <a:ext cx="1836000" cy="280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square" lIns="0" tIns="0" rIns="0" bIns="0" rtlCol="0" anchor="ctr" anchorCtr="0">
              <a:noAutofit/>
            </a:bodyPr>
            <a:lstStyle/>
            <a:p>
              <a:pPr marL="269875"/>
              <a:r>
                <a:rPr lang="en-US" sz="1400" dirty="0">
                  <a:solidFill>
                    <a:prstClr val="white"/>
                  </a:solidFill>
                  <a:latin typeface="Calibri" panose="020F0502020204030204" pitchFamily="34" charset="0"/>
                </a:rPr>
                <a:t>Before</a:t>
              </a:r>
            </a:p>
          </p:txBody>
        </p:sp>
        <p:sp>
          <p:nvSpPr>
            <p:cNvPr id="60" name="Triangle rectangle 59"/>
            <p:cNvSpPr/>
            <p:nvPr/>
          </p:nvSpPr>
          <p:spPr bwMode="auto">
            <a:xfrm rot="10800000">
              <a:off x="172580" y="1189530"/>
              <a:ext cx="214806" cy="16216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 sz="2400">
                <a:solidFill>
                  <a:prstClr val="white"/>
                </a:solidFill>
                <a:cs typeface="Arial Unicode MS" charset="0"/>
              </a:endParaRPr>
            </a:p>
          </p:txBody>
        </p:sp>
      </p:grpSp>
      <p:sp>
        <p:nvSpPr>
          <p:cNvPr id="65" name="Rectangle 64"/>
          <p:cNvSpPr/>
          <p:nvPr/>
        </p:nvSpPr>
        <p:spPr bwMode="auto">
          <a:xfrm flipH="1">
            <a:off x="5690978" y="999067"/>
            <a:ext cx="810044" cy="5435600"/>
          </a:xfrm>
          <a:prstGeom prst="rect">
            <a:avLst/>
          </a:prstGeom>
          <a:solidFill>
            <a:srgbClr val="DFDF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sz="2400">
              <a:solidFill>
                <a:prstClr val="white"/>
              </a:solidFill>
              <a:cs typeface="Arial Unicode MS" charset="0"/>
            </a:endParaRPr>
          </a:p>
        </p:txBody>
      </p:sp>
      <p:grpSp>
        <p:nvGrpSpPr>
          <p:cNvPr id="66" name="Groupe 65"/>
          <p:cNvGrpSpPr/>
          <p:nvPr/>
        </p:nvGrpSpPr>
        <p:grpSpPr>
          <a:xfrm>
            <a:off x="6278928" y="1154252"/>
            <a:ext cx="1836001" cy="442978"/>
            <a:chOff x="172580" y="908719"/>
            <a:chExt cx="1836001" cy="442978"/>
          </a:xfrm>
        </p:grpSpPr>
        <p:sp>
          <p:nvSpPr>
            <p:cNvPr id="67" name="TextBox 204"/>
            <p:cNvSpPr txBox="1"/>
            <p:nvPr/>
          </p:nvSpPr>
          <p:spPr>
            <a:xfrm>
              <a:off x="172581" y="908719"/>
              <a:ext cx="1836000" cy="280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square" lIns="0" tIns="0" rIns="0" bIns="0" rtlCol="0" anchor="ctr" anchorCtr="0">
              <a:noAutofit/>
            </a:bodyPr>
            <a:lstStyle/>
            <a:p>
              <a:pPr marL="269875"/>
              <a:r>
                <a:rPr lang="en-US" sz="1400" dirty="0">
                  <a:solidFill>
                    <a:prstClr val="white"/>
                  </a:solidFill>
                  <a:latin typeface="Calibri" panose="020F0502020204030204" pitchFamily="34" charset="0"/>
                </a:rPr>
                <a:t>After</a:t>
              </a:r>
            </a:p>
          </p:txBody>
        </p:sp>
        <p:sp>
          <p:nvSpPr>
            <p:cNvPr id="68" name="Triangle rectangle 67"/>
            <p:cNvSpPr/>
            <p:nvPr/>
          </p:nvSpPr>
          <p:spPr bwMode="auto">
            <a:xfrm rot="10800000">
              <a:off x="172580" y="1189530"/>
              <a:ext cx="214806" cy="16216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 sz="2400">
                <a:solidFill>
                  <a:prstClr val="white"/>
                </a:solidFill>
                <a:cs typeface="Arial Unicode MS" charset="0"/>
              </a:endParaRP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7988994" y="2712821"/>
            <a:ext cx="1948111" cy="987500"/>
            <a:chOff x="5557706" y="1696551"/>
            <a:chExt cx="2357214" cy="1194875"/>
          </a:xfrm>
        </p:grpSpPr>
        <p:pic>
          <p:nvPicPr>
            <p:cNvPr id="70" name="Image 69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8" t="22708" r="25057" b="22708"/>
            <a:stretch/>
          </p:blipFill>
          <p:spPr>
            <a:xfrm>
              <a:off x="7348009" y="1696551"/>
              <a:ext cx="566911" cy="637776"/>
            </a:xfrm>
            <a:prstGeom prst="rect">
              <a:avLst/>
            </a:prstGeom>
          </p:spPr>
        </p:pic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706" y="2093399"/>
              <a:ext cx="612342" cy="612342"/>
            </a:xfrm>
            <a:prstGeom prst="rect">
              <a:avLst/>
            </a:prstGeom>
          </p:spPr>
        </p:pic>
        <p:grpSp>
          <p:nvGrpSpPr>
            <p:cNvPr id="72" name="Groupe 71"/>
            <p:cNvGrpSpPr/>
            <p:nvPr/>
          </p:nvGrpSpPr>
          <p:grpSpPr>
            <a:xfrm>
              <a:off x="6920509" y="1924962"/>
              <a:ext cx="710960" cy="966464"/>
              <a:chOff x="6742274" y="2241163"/>
              <a:chExt cx="782056" cy="1063109"/>
            </a:xfrm>
          </p:grpSpPr>
          <p:pic>
            <p:nvPicPr>
              <p:cNvPr id="74" name="Image 7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005"/>
              <a:stretch/>
            </p:blipFill>
            <p:spPr>
              <a:xfrm rot="5400000">
                <a:off x="6871629" y="2651573"/>
                <a:ext cx="523344" cy="782054"/>
              </a:xfrm>
              <a:prstGeom prst="rect">
                <a:avLst/>
              </a:prstGeom>
            </p:spPr>
          </p:pic>
          <p:pic>
            <p:nvPicPr>
              <p:cNvPr id="75" name="Image 7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471"/>
              <a:stretch/>
            </p:blipFill>
            <p:spPr>
              <a:xfrm rot="5400000">
                <a:off x="6863420" y="2120019"/>
                <a:ext cx="539765" cy="782054"/>
              </a:xfrm>
              <a:prstGeom prst="rect">
                <a:avLst/>
              </a:prstGeom>
            </p:spPr>
          </p:pic>
        </p:grpSp>
        <p:cxnSp>
          <p:nvCxnSpPr>
            <p:cNvPr id="73" name="Connecteur droit 72"/>
            <p:cNvCxnSpPr/>
            <p:nvPr/>
          </p:nvCxnSpPr>
          <p:spPr bwMode="auto">
            <a:xfrm>
              <a:off x="6261617" y="2408193"/>
              <a:ext cx="601758" cy="0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ysDot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76" name="Groupe 75"/>
          <p:cNvGrpSpPr/>
          <p:nvPr/>
        </p:nvGrpSpPr>
        <p:grpSpPr>
          <a:xfrm>
            <a:off x="7988994" y="3891486"/>
            <a:ext cx="1948111" cy="987499"/>
            <a:chOff x="5557706" y="1696551"/>
            <a:chExt cx="2357214" cy="1194874"/>
          </a:xfrm>
        </p:grpSpPr>
        <p:pic>
          <p:nvPicPr>
            <p:cNvPr id="77" name="Image 7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8" t="22708" r="25057" b="22708"/>
            <a:stretch/>
          </p:blipFill>
          <p:spPr>
            <a:xfrm>
              <a:off x="7348009" y="1696551"/>
              <a:ext cx="566911" cy="637776"/>
            </a:xfrm>
            <a:prstGeom prst="rect">
              <a:avLst/>
            </a:prstGeom>
          </p:spPr>
        </p:pic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706" y="2093399"/>
              <a:ext cx="612342" cy="612342"/>
            </a:xfrm>
            <a:prstGeom prst="rect">
              <a:avLst/>
            </a:prstGeom>
          </p:spPr>
        </p:pic>
        <p:grpSp>
          <p:nvGrpSpPr>
            <p:cNvPr id="79" name="Groupe 78"/>
            <p:cNvGrpSpPr/>
            <p:nvPr/>
          </p:nvGrpSpPr>
          <p:grpSpPr>
            <a:xfrm>
              <a:off x="6920508" y="1924960"/>
              <a:ext cx="710958" cy="966465"/>
              <a:chOff x="6742274" y="2241163"/>
              <a:chExt cx="782054" cy="1063111"/>
            </a:xfrm>
          </p:grpSpPr>
          <p:pic>
            <p:nvPicPr>
              <p:cNvPr id="81" name="Image 8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005"/>
              <a:stretch/>
            </p:blipFill>
            <p:spPr>
              <a:xfrm rot="5400000">
                <a:off x="6871628" y="2651575"/>
                <a:ext cx="523345" cy="782054"/>
              </a:xfrm>
              <a:prstGeom prst="rect">
                <a:avLst/>
              </a:prstGeom>
            </p:spPr>
          </p:pic>
          <p:pic>
            <p:nvPicPr>
              <p:cNvPr id="82" name="Image 8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471"/>
              <a:stretch/>
            </p:blipFill>
            <p:spPr>
              <a:xfrm rot="5400000">
                <a:off x="6863418" y="2120019"/>
                <a:ext cx="539765" cy="782054"/>
              </a:xfrm>
              <a:prstGeom prst="rect">
                <a:avLst/>
              </a:prstGeom>
            </p:spPr>
          </p:pic>
        </p:grpSp>
        <p:cxnSp>
          <p:nvCxnSpPr>
            <p:cNvPr id="80" name="Connecteur droit 79"/>
            <p:cNvCxnSpPr/>
            <p:nvPr/>
          </p:nvCxnSpPr>
          <p:spPr bwMode="auto">
            <a:xfrm>
              <a:off x="6261617" y="2408193"/>
              <a:ext cx="601758" cy="0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ysDot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83" name="Groupe 82"/>
          <p:cNvGrpSpPr/>
          <p:nvPr/>
        </p:nvGrpSpPr>
        <p:grpSpPr>
          <a:xfrm>
            <a:off x="7988994" y="5070150"/>
            <a:ext cx="1948111" cy="987499"/>
            <a:chOff x="5557706" y="1696551"/>
            <a:chExt cx="2357214" cy="1194874"/>
          </a:xfrm>
        </p:grpSpPr>
        <p:pic>
          <p:nvPicPr>
            <p:cNvPr id="84" name="Image 83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8" t="22708" r="25057" b="22708"/>
            <a:stretch/>
          </p:blipFill>
          <p:spPr>
            <a:xfrm>
              <a:off x="7348009" y="1696551"/>
              <a:ext cx="566911" cy="637776"/>
            </a:xfrm>
            <a:prstGeom prst="rect">
              <a:avLst/>
            </a:prstGeom>
          </p:spPr>
        </p:pic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706" y="2093399"/>
              <a:ext cx="612342" cy="612342"/>
            </a:xfrm>
            <a:prstGeom prst="rect">
              <a:avLst/>
            </a:prstGeom>
          </p:spPr>
        </p:pic>
        <p:grpSp>
          <p:nvGrpSpPr>
            <p:cNvPr id="86" name="Groupe 85"/>
            <p:cNvGrpSpPr/>
            <p:nvPr/>
          </p:nvGrpSpPr>
          <p:grpSpPr>
            <a:xfrm>
              <a:off x="6920508" y="1924960"/>
              <a:ext cx="710958" cy="966465"/>
              <a:chOff x="6742274" y="2241163"/>
              <a:chExt cx="782054" cy="1063111"/>
            </a:xfrm>
          </p:grpSpPr>
          <p:pic>
            <p:nvPicPr>
              <p:cNvPr id="88" name="Image 8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005"/>
              <a:stretch/>
            </p:blipFill>
            <p:spPr>
              <a:xfrm rot="5400000">
                <a:off x="6871628" y="2651575"/>
                <a:ext cx="523345" cy="782054"/>
              </a:xfrm>
              <a:prstGeom prst="rect">
                <a:avLst/>
              </a:prstGeom>
            </p:spPr>
          </p:pic>
          <p:pic>
            <p:nvPicPr>
              <p:cNvPr id="89" name="Image 8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471"/>
              <a:stretch/>
            </p:blipFill>
            <p:spPr>
              <a:xfrm rot="5400000">
                <a:off x="6863418" y="2120019"/>
                <a:ext cx="539765" cy="782054"/>
              </a:xfrm>
              <a:prstGeom prst="rect">
                <a:avLst/>
              </a:prstGeom>
            </p:spPr>
          </p:pic>
        </p:grpSp>
        <p:cxnSp>
          <p:nvCxnSpPr>
            <p:cNvPr id="87" name="Connecteur droit 86"/>
            <p:cNvCxnSpPr/>
            <p:nvPr/>
          </p:nvCxnSpPr>
          <p:spPr bwMode="auto">
            <a:xfrm>
              <a:off x="6261617" y="2408193"/>
              <a:ext cx="601758" cy="0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ysDot"/>
              <a:round/>
              <a:headEnd type="oval" w="med" len="med"/>
              <a:tailEnd type="oval" w="med" len="med"/>
            </a:ln>
            <a:effectLst/>
          </p:spPr>
        </p:cxnSp>
      </p:grpSp>
      <p:sp>
        <p:nvSpPr>
          <p:cNvPr id="90" name="ZoneTexte 89"/>
          <p:cNvSpPr txBox="1"/>
          <p:nvPr/>
        </p:nvSpPr>
        <p:spPr>
          <a:xfrm>
            <a:off x="1487488" y="5462118"/>
            <a:ext cx="589561" cy="322875"/>
          </a:xfrm>
          <a:prstGeom prst="wedgeRectCallout">
            <a:avLst>
              <a:gd name="adj1" fmla="val 33595"/>
              <a:gd name="adj2" fmla="val -97542"/>
            </a:avLst>
          </a:prstGeom>
          <a:solidFill>
            <a:schemeClr val="tx2"/>
          </a:solidFill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Calibri" panose="020F0502020204030204" pitchFamily="34" charset="0"/>
              </a:rPr>
              <a:t>CPU</a:t>
            </a:r>
            <a:endParaRPr lang="fr-FR" sz="11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4316328" y="1862133"/>
            <a:ext cx="589561" cy="322875"/>
          </a:xfrm>
          <a:prstGeom prst="wedgeRectCallout">
            <a:avLst>
              <a:gd name="adj1" fmla="val -34260"/>
              <a:gd name="adj2" fmla="val 94212"/>
            </a:avLst>
          </a:prstGeom>
          <a:solidFill>
            <a:schemeClr val="tx2"/>
          </a:solidFill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Calibri" panose="020F0502020204030204" pitchFamily="34" charset="0"/>
              </a:rPr>
              <a:t>DATA</a:t>
            </a:r>
            <a:endParaRPr lang="fr-FR" sz="11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9642324" y="1132347"/>
            <a:ext cx="1230885" cy="464882"/>
          </a:xfrm>
          <a:custGeom>
            <a:avLst/>
            <a:gdLst>
              <a:gd name="connsiteX0" fmla="*/ 0 w 1230885"/>
              <a:gd name="connsiteY0" fmla="*/ 0 h 464882"/>
              <a:gd name="connsiteX1" fmla="*/ 1230885 w 1230885"/>
              <a:gd name="connsiteY1" fmla="*/ 0 h 464882"/>
              <a:gd name="connsiteX2" fmla="*/ 1230885 w 1230885"/>
              <a:gd name="connsiteY2" fmla="*/ 322875 h 464882"/>
              <a:gd name="connsiteX3" fmla="*/ 325701 w 1230885"/>
              <a:gd name="connsiteY3" fmla="*/ 322875 h 464882"/>
              <a:gd name="connsiteX4" fmla="*/ 183694 w 1230885"/>
              <a:gd name="connsiteY4" fmla="*/ 464882 h 464882"/>
              <a:gd name="connsiteX5" fmla="*/ 183694 w 1230885"/>
              <a:gd name="connsiteY5" fmla="*/ 322875 h 464882"/>
              <a:gd name="connsiteX6" fmla="*/ 0 w 1230885"/>
              <a:gd name="connsiteY6" fmla="*/ 322875 h 46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0885" h="464882">
                <a:moveTo>
                  <a:pt x="0" y="0"/>
                </a:moveTo>
                <a:lnTo>
                  <a:pt x="1230885" y="0"/>
                </a:lnTo>
                <a:lnTo>
                  <a:pt x="1230885" y="322875"/>
                </a:lnTo>
                <a:lnTo>
                  <a:pt x="325701" y="322875"/>
                </a:lnTo>
                <a:lnTo>
                  <a:pt x="183694" y="464882"/>
                </a:lnTo>
                <a:lnTo>
                  <a:pt x="183694" y="322875"/>
                </a:lnTo>
                <a:lnTo>
                  <a:pt x="0" y="322875"/>
                </a:lnTo>
                <a:close/>
              </a:path>
            </a:pathLst>
          </a:custGeom>
          <a:solidFill>
            <a:schemeClr val="tx2"/>
          </a:solidFill>
          <a:ln w="19050"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Calibri" panose="020F0502020204030204" pitchFamily="34" charset="0"/>
              </a:rPr>
              <a:t>DATA PARTITION</a:t>
            </a:r>
          </a:p>
          <a:p>
            <a:pPr algn="ctr"/>
            <a:endParaRPr lang="fr-FR" sz="11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79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Personnalisé 1">
      <a:dk1>
        <a:sysClr val="windowText" lastClr="000000"/>
      </a:dk1>
      <a:lt1>
        <a:sysClr val="window" lastClr="FFFFFF"/>
      </a:lt1>
      <a:dk2>
        <a:srgbClr val="334D5C"/>
      </a:dk2>
      <a:lt2>
        <a:srgbClr val="D5DBDB"/>
      </a:lt2>
      <a:accent1>
        <a:srgbClr val="45B29D"/>
      </a:accent1>
      <a:accent2>
        <a:srgbClr val="334D5C"/>
      </a:accent2>
      <a:accent3>
        <a:srgbClr val="C00000"/>
      </a:accent3>
      <a:accent4>
        <a:srgbClr val="F06B4B"/>
      </a:accent4>
      <a:accent5>
        <a:srgbClr val="FFC000"/>
      </a:accent5>
      <a:accent6>
        <a:srgbClr val="8E44AD"/>
      </a:accent6>
      <a:hlink>
        <a:srgbClr val="45B29D"/>
      </a:hlink>
      <a:folHlink>
        <a:srgbClr val="236B58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racle_16x9_2014_521">
  <a:themeElements>
    <a:clrScheme name="Oracle">
      <a:dk1>
        <a:srgbClr val="5F5F5F"/>
      </a:dk1>
      <a:lt1>
        <a:srgbClr val="FFFFFF"/>
      </a:lt1>
      <a:dk2>
        <a:srgbClr val="7F7F7F"/>
      </a:dk2>
      <a:lt2>
        <a:srgbClr val="DCE3E4"/>
      </a:lt2>
      <a:accent1>
        <a:srgbClr val="FF0000"/>
      </a:accent1>
      <a:accent2>
        <a:srgbClr val="8A133B"/>
      </a:accent2>
      <a:accent3>
        <a:srgbClr val="FF7700"/>
      </a:accent3>
      <a:accent4>
        <a:srgbClr val="46575E"/>
      </a:accent4>
      <a:accent5>
        <a:srgbClr val="8DA6B1"/>
      </a:accent5>
      <a:accent6>
        <a:srgbClr val="B0C3C8"/>
      </a:accent6>
      <a:hlink>
        <a:srgbClr val="8DA6B1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19050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5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racle_16x9_2014_521" id="{11138A86-4CFD-4AAE-84ED-85FDB159739F}" vid="{ADD436DE-0EC9-4932-BD4C-5E9FA04FA0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18115</TotalTime>
  <Words>804</Words>
  <Application>Microsoft Office PowerPoint</Application>
  <PresentationFormat>Widescreen</PresentationFormat>
  <Paragraphs>276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 Unicode MS</vt:lpstr>
      <vt:lpstr>ＭＳ Ｐゴシック</vt:lpstr>
      <vt:lpstr>Arial</vt:lpstr>
      <vt:lpstr>Arial Narrow</vt:lpstr>
      <vt:lpstr>Calibri</vt:lpstr>
      <vt:lpstr>Calibri Light</vt:lpstr>
      <vt:lpstr>Consolas</vt:lpstr>
      <vt:lpstr>Times New Roman</vt:lpstr>
      <vt:lpstr>Wingdings</vt:lpstr>
      <vt:lpstr>1_Office Theme</vt:lpstr>
      <vt:lpstr>1_Oracle_16x9_2014_521</vt:lpstr>
      <vt:lpstr>PowerPoint Presentation</vt:lpstr>
      <vt:lpstr>Credit Risk Use Case</vt:lpstr>
      <vt:lpstr>ActivePivot In-Memory Analytics</vt:lpstr>
      <vt:lpstr>Oracle platform for in-memory computing</vt:lpstr>
      <vt:lpstr>Off-Heap Memory (java.nio.Buffer)</vt:lpstr>
      <vt:lpstr>Off-Heap Memory (sun.misc.Unsafe)</vt:lpstr>
      <vt:lpstr>Off-Heap Memory</vt:lpstr>
      <vt:lpstr>Unleashing Multi-Core Parallelism</vt:lpstr>
      <vt:lpstr>Unleashing Many-Cores Parallelism</vt:lpstr>
      <vt:lpstr>Unleashing Many-Cores Parallelism</vt:lpstr>
      <vt:lpstr>Unleashing Many-Cores Parallelism</vt:lpstr>
      <vt:lpstr>NUMA Architecture</vt:lpstr>
      <vt:lpstr>NUMA Architecture</vt:lpstr>
      <vt:lpstr>NUMA Architecture</vt:lpstr>
      <vt:lpstr>NUMA System Library</vt:lpstr>
      <vt:lpstr>NUMA System Library</vt:lpstr>
      <vt:lpstr>NUMA System Library</vt:lpstr>
      <vt:lpstr>Unleashing NUMA Parallelism</vt:lpstr>
      <vt:lpstr>Unleashing NUMA Parallelism</vt:lpstr>
      <vt:lpstr>Garbage Collection (G1 and the 3TB Heap)</vt:lpstr>
      <vt:lpstr>Garbage Collection (G1 and the 3TB Heap)</vt:lpstr>
      <vt:lpstr>Garbage Collection (G1 and the 3TB Heap)</vt:lpstr>
      <vt:lpstr>Garbage Collection (G1 and the 3TB Heap)</vt:lpstr>
      <vt:lpstr>Garbage Collection (G1 and the 3TB Heap)</vt:lpstr>
      <vt:lpstr>Garbage Collection Stress Test</vt:lpstr>
      <vt:lpstr>What’s Next?</vt:lpstr>
      <vt:lpstr>Do you want to be part of it? Please make the connection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Example of KPI from the Financial Sector</dc:title>
  <dc:creator>Magalie</dc:creator>
  <cp:lastModifiedBy>Magalie Mouello</cp:lastModifiedBy>
  <cp:revision>630</cp:revision>
  <cp:lastPrinted>2015-06-01T16:31:52Z</cp:lastPrinted>
  <dcterms:created xsi:type="dcterms:W3CDTF">2015-03-17T13:28:43Z</dcterms:created>
  <dcterms:modified xsi:type="dcterms:W3CDTF">2015-10-23T13:56:41Z</dcterms:modified>
</cp:coreProperties>
</file>