
<file path=[Content_Types].xml><?xml version="1.0" encoding="utf-8"?>
<Types xmlns="http://schemas.openxmlformats.org/package/2006/content-types">
  <Override PartName="/ppt/slides/slide29.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365" r:id="rId2"/>
    <p:sldId id="354" r:id="rId3"/>
    <p:sldId id="258" r:id="rId4"/>
    <p:sldId id="260" r:id="rId5"/>
    <p:sldId id="405" r:id="rId6"/>
    <p:sldId id="406" r:id="rId7"/>
    <p:sldId id="407" r:id="rId8"/>
    <p:sldId id="262" r:id="rId9"/>
    <p:sldId id="369" r:id="rId10"/>
    <p:sldId id="370" r:id="rId11"/>
    <p:sldId id="386" r:id="rId12"/>
    <p:sldId id="371" r:id="rId13"/>
    <p:sldId id="400" r:id="rId14"/>
    <p:sldId id="392" r:id="rId15"/>
    <p:sldId id="396" r:id="rId16"/>
    <p:sldId id="388" r:id="rId17"/>
    <p:sldId id="373" r:id="rId18"/>
    <p:sldId id="372" r:id="rId19"/>
    <p:sldId id="374" r:id="rId20"/>
    <p:sldId id="385" r:id="rId21"/>
    <p:sldId id="375" r:id="rId22"/>
    <p:sldId id="401" r:id="rId23"/>
    <p:sldId id="393" r:id="rId24"/>
    <p:sldId id="397" r:id="rId25"/>
    <p:sldId id="389" r:id="rId26"/>
    <p:sldId id="376" r:id="rId27"/>
    <p:sldId id="377" r:id="rId28"/>
    <p:sldId id="378" r:id="rId29"/>
    <p:sldId id="387" r:id="rId30"/>
    <p:sldId id="379" r:id="rId31"/>
    <p:sldId id="402" r:id="rId32"/>
    <p:sldId id="394" r:id="rId33"/>
    <p:sldId id="398" r:id="rId34"/>
    <p:sldId id="390" r:id="rId35"/>
    <p:sldId id="367" r:id="rId36"/>
    <p:sldId id="368" r:id="rId37"/>
    <p:sldId id="290" r:id="rId38"/>
    <p:sldId id="366" r:id="rId39"/>
    <p:sldId id="289" r:id="rId40"/>
    <p:sldId id="288" r:id="rId41"/>
  </p:sldIdLst>
  <p:sldSz cx="12188825" cy="6858000"/>
  <p:notesSz cx="6985000" cy="92837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3744">
          <p15:clr>
            <a:srgbClr val="A4A3A4"/>
          </p15:clr>
        </p15:guide>
        <p15:guide id="3" orient="horz" pos="960">
          <p15:clr>
            <a:srgbClr val="A4A3A4"/>
          </p15:clr>
        </p15:guide>
        <p15:guide id="4" orient="horz" pos="1248">
          <p15:clr>
            <a:srgbClr val="A4A3A4"/>
          </p15:clr>
        </p15:guide>
        <p15:guide id="5" pos="3839">
          <p15:clr>
            <a:srgbClr val="A4A3A4"/>
          </p15:clr>
        </p15:guide>
        <p15:guide id="6" pos="7343">
          <p15:clr>
            <a:srgbClr val="A4A3A4"/>
          </p15:clr>
        </p15:guide>
        <p15:guide id="7" pos="335">
          <p15:clr>
            <a:srgbClr val="A4A3A4"/>
          </p15:clr>
        </p15:guide>
      </p15:sldGuideLst>
    </p:ext>
    <p:ext uri="{2D200454-40CA-4A62-9FC3-DE9A4176ACB9}">
      <p15:notesGuideLst xmlns:p15="http://schemas.microsoft.com/office/powerpoint/2012/main" xmlns="">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8EDEF"/>
    <a:srgbClr val="F80000"/>
    <a:srgbClr val="41555E"/>
    <a:srgbClr val="46575E"/>
    <a:srgbClr val="5382A1"/>
    <a:srgbClr val="8DA6B1"/>
    <a:srgbClr val="61808E"/>
    <a:srgbClr val="BBCAD0"/>
    <a:srgbClr val="D1DBE0"/>
    <a:srgbClr val="232C2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08" autoAdjust="0"/>
    <p:restoredTop sz="87957" autoAdjust="0"/>
  </p:normalViewPr>
  <p:slideViewPr>
    <p:cSldViewPr snapToGrid="0">
      <p:cViewPr>
        <p:scale>
          <a:sx n="83" d="100"/>
          <a:sy n="83" d="100"/>
        </p:scale>
        <p:origin x="-258" y="-72"/>
      </p:cViewPr>
      <p:guideLst>
        <p:guide orient="horz" pos="2160"/>
        <p:guide orient="horz" pos="3744"/>
        <p:guide orient="horz" pos="1248"/>
        <p:guide orient="horz" pos="960"/>
        <p:guide pos="3839"/>
        <p:guide pos="7343"/>
        <p:guide pos="335"/>
      </p:guideLst>
    </p:cSldViewPr>
  </p:slideViewPr>
  <p:outlineViewPr>
    <p:cViewPr>
      <p:scale>
        <a:sx n="33" d="100"/>
        <a:sy n="33" d="100"/>
      </p:scale>
      <p:origin x="0" y="0"/>
    </p:cViewPr>
  </p:outlineViewPr>
  <p:notesTextViewPr>
    <p:cViewPr>
      <p:scale>
        <a:sx n="1" d="1"/>
        <a:sy n="1" d="1"/>
      </p:scale>
      <p:origin x="0" y="0"/>
    </p:cViewPr>
  </p:notesTextViewPr>
  <p:sorterViewPr>
    <p:cViewPr>
      <p:scale>
        <a:sx n="93" d="100"/>
        <a:sy n="93" d="100"/>
      </p:scale>
      <p:origin x="0" y="10640"/>
    </p:cViewPr>
  </p:sorterViewPr>
  <p:notesViewPr>
    <p:cSldViewPr snapToGrid="0">
      <p:cViewPr varScale="1">
        <p:scale>
          <a:sx n="73" d="100"/>
          <a:sy n="73" d="100"/>
        </p:scale>
        <p:origin x="-2790" y="-102"/>
      </p:cViewPr>
      <p:guideLst>
        <p:guide orient="horz" pos="2924"/>
        <p:guide pos="220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1" tIns="46476" rIns="92951" bIns="46476" rtlCol="0"/>
          <a:lstStyle>
            <a:lvl1pPr algn="l">
              <a:defRPr sz="1200"/>
            </a:lvl1pPr>
          </a:lstStyle>
          <a:p>
            <a:endParaRPr/>
          </a:p>
        </p:txBody>
      </p:sp>
      <p:sp>
        <p:nvSpPr>
          <p:cNvPr id="3" name="Date Placeholder 2"/>
          <p:cNvSpPr>
            <a:spLocks noGrp="1"/>
          </p:cNvSpPr>
          <p:nvPr>
            <p:ph type="dt" sz="quarter" idx="1"/>
          </p:nvPr>
        </p:nvSpPr>
        <p:spPr>
          <a:xfrm>
            <a:off x="3956550" y="0"/>
            <a:ext cx="3026833" cy="464185"/>
          </a:xfrm>
          <a:prstGeom prst="rect">
            <a:avLst/>
          </a:prstGeom>
        </p:spPr>
        <p:txBody>
          <a:bodyPr vert="horz" lIns="92951" tIns="46476" rIns="92951" bIns="46476" rtlCol="0"/>
          <a:lstStyle>
            <a:lvl1pPr algn="r">
              <a:defRPr sz="1200"/>
            </a:lvl1pPr>
          </a:lstStyle>
          <a:p>
            <a:fld id="{1E821AA6-70BE-4FDE-A8DC-DB381A688FD8}" type="datetimeFigureOut">
              <a:rPr lang="en-US"/>
              <a:pPr/>
              <a:t>11/5/2015</a:t>
            </a:fld>
            <a:endParaRPr/>
          </a:p>
        </p:txBody>
      </p:sp>
      <p:sp>
        <p:nvSpPr>
          <p:cNvPr id="4" name="Footer Placeholder 3"/>
          <p:cNvSpPr>
            <a:spLocks noGrp="1"/>
          </p:cNvSpPr>
          <p:nvPr>
            <p:ph type="ftr" sz="quarter" idx="2"/>
          </p:nvPr>
        </p:nvSpPr>
        <p:spPr>
          <a:xfrm>
            <a:off x="0" y="8817905"/>
            <a:ext cx="3026833" cy="464185"/>
          </a:xfrm>
          <a:prstGeom prst="rect">
            <a:avLst/>
          </a:prstGeom>
        </p:spPr>
        <p:txBody>
          <a:bodyPr vert="horz" lIns="92951" tIns="46476" rIns="92951" bIns="46476" rtlCol="0" anchor="b"/>
          <a:lstStyle>
            <a:lvl1pPr algn="l">
              <a:defRPr sz="1200"/>
            </a:lvl1pPr>
          </a:lstStyle>
          <a:p>
            <a:endParaRPr/>
          </a:p>
        </p:txBody>
      </p:sp>
      <p:sp>
        <p:nvSpPr>
          <p:cNvPr id="5" name="Slide Number Placeholder 4"/>
          <p:cNvSpPr>
            <a:spLocks noGrp="1"/>
          </p:cNvSpPr>
          <p:nvPr>
            <p:ph type="sldNum" sz="quarter" idx="3"/>
          </p:nvPr>
        </p:nvSpPr>
        <p:spPr>
          <a:xfrm>
            <a:off x="3956550" y="8817905"/>
            <a:ext cx="3026833" cy="464185"/>
          </a:xfrm>
          <a:prstGeom prst="rect">
            <a:avLst/>
          </a:prstGeom>
        </p:spPr>
        <p:txBody>
          <a:bodyPr vert="horz" lIns="92951" tIns="46476" rIns="92951" bIns="46476" rtlCol="0" anchor="b"/>
          <a:lstStyle>
            <a:lvl1pPr algn="r">
              <a:defRPr sz="1200"/>
            </a:lvl1pPr>
          </a:lstStyle>
          <a:p>
            <a:fld id="{197E47EA-D299-42CE-88BF-4E1035596DA5}" type="slidenum">
              <a:rPr/>
              <a:pPr/>
              <a:t>‹#›</a:t>
            </a:fld>
            <a:endParaRPr/>
          </a:p>
        </p:txBody>
      </p:sp>
    </p:spTree>
    <p:extLst>
      <p:ext uri="{BB962C8B-B14F-4D97-AF65-F5344CB8AC3E}">
        <p14:creationId xmlns:p14="http://schemas.microsoft.com/office/powerpoint/2010/main" xmlns=""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6875" y="387350"/>
            <a:ext cx="4640263" cy="2611438"/>
          </a:xfrm>
          <a:prstGeom prst="rect">
            <a:avLst/>
          </a:prstGeom>
          <a:noFill/>
          <a:ln w="12700">
            <a:solidFill>
              <a:prstClr val="black"/>
            </a:solidFill>
          </a:ln>
        </p:spPr>
        <p:txBody>
          <a:bodyPr vert="horz" lIns="92951" tIns="46476" rIns="92951" bIns="46476" rtlCol="0" anchor="ctr"/>
          <a:lstStyle/>
          <a:p>
            <a:endParaRPr/>
          </a:p>
        </p:txBody>
      </p:sp>
      <p:sp>
        <p:nvSpPr>
          <p:cNvPr id="5" name="Notes Placeholder 4"/>
          <p:cNvSpPr>
            <a:spLocks noGrp="1"/>
          </p:cNvSpPr>
          <p:nvPr>
            <p:ph type="body" sz="quarter" idx="3"/>
          </p:nvPr>
        </p:nvSpPr>
        <p:spPr>
          <a:xfrm>
            <a:off x="388057" y="3171931"/>
            <a:ext cx="6208889" cy="5415492"/>
          </a:xfrm>
          <a:prstGeom prst="rect">
            <a:avLst/>
          </a:prstGeom>
        </p:spPr>
        <p:txBody>
          <a:bodyPr vert="horz" lIns="0" tIns="0" rIns="0" bIns="92951"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8055" y="8742152"/>
            <a:ext cx="4734278" cy="230481"/>
          </a:xfrm>
          <a:prstGeom prst="rect">
            <a:avLst/>
          </a:prstGeom>
        </p:spPr>
        <p:txBody>
          <a:bodyPr vert="horz" lIns="92951" tIns="46476" rIns="92951" bIns="46476" rtlCol="0" anchor="b"/>
          <a:lstStyle>
            <a:lvl1pPr algn="l">
              <a:defRPr sz="1200"/>
            </a:lvl1pPr>
          </a:lstStyle>
          <a:p>
            <a:endParaRPr/>
          </a:p>
        </p:txBody>
      </p:sp>
      <p:sp>
        <p:nvSpPr>
          <p:cNvPr id="7" name="Slide Number Placeholder 6"/>
          <p:cNvSpPr>
            <a:spLocks noGrp="1"/>
          </p:cNvSpPr>
          <p:nvPr>
            <p:ph type="sldNum" sz="quarter" idx="5"/>
          </p:nvPr>
        </p:nvSpPr>
        <p:spPr>
          <a:xfrm>
            <a:off x="5820833" y="8742152"/>
            <a:ext cx="776111" cy="230481"/>
          </a:xfrm>
          <a:prstGeom prst="rect">
            <a:avLst/>
          </a:prstGeom>
        </p:spPr>
        <p:txBody>
          <a:bodyPr vert="horz" lIns="92951" tIns="46476" rIns="92951" bIns="46476" rtlCol="0" anchor="b"/>
          <a:lstStyle>
            <a:lvl1pPr algn="r">
              <a:defRPr sz="1200"/>
            </a:lvl1pPr>
          </a:lstStyle>
          <a:p>
            <a:fld id="{8C72D9AE-7182-4680-8F79-479C4181FF08}" type="slidenum">
              <a:rPr/>
              <a:pPr/>
              <a:t>‹#›</a:t>
            </a:fld>
            <a:endParaRPr/>
          </a:p>
        </p:txBody>
      </p:sp>
    </p:spTree>
    <p:extLst>
      <p:ext uri="{BB962C8B-B14F-4D97-AF65-F5344CB8AC3E}">
        <p14:creationId xmlns:p14="http://schemas.microsoft.com/office/powerpoint/2010/main" xmlns="" val="973114905"/>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rgbClr val="232C2F"/>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rgbClr val="232C2F"/>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rgbClr val="232C2F"/>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rgbClr val="232C2F"/>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rgbClr val="232C2F"/>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a:p>
        </p:txBody>
      </p:sp>
    </p:spTree>
    <p:extLst>
      <p:ext uri="{BB962C8B-B14F-4D97-AF65-F5344CB8AC3E}">
        <p14:creationId xmlns:p14="http://schemas.microsoft.com/office/powerpoint/2010/main" xmlns="" val="534431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37</a:t>
            </a:fld>
            <a:endParaRPr lang="en-US"/>
          </a:p>
        </p:txBody>
      </p:sp>
    </p:spTree>
    <p:extLst>
      <p:ext uri="{BB962C8B-B14F-4D97-AF65-F5344CB8AC3E}">
        <p14:creationId xmlns:p14="http://schemas.microsoft.com/office/powerpoint/2010/main" xmlns="" val="47995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38</a:t>
            </a:fld>
            <a:endParaRPr lang="en-US"/>
          </a:p>
        </p:txBody>
      </p:sp>
    </p:spTree>
    <p:extLst>
      <p:ext uri="{BB962C8B-B14F-4D97-AF65-F5344CB8AC3E}">
        <p14:creationId xmlns:p14="http://schemas.microsoft.com/office/powerpoint/2010/main" xmlns="" val="661673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39</a:t>
            </a:fld>
            <a:endParaRPr lang="en-US"/>
          </a:p>
        </p:txBody>
      </p:sp>
    </p:spTree>
    <p:extLst>
      <p:ext uri="{BB962C8B-B14F-4D97-AF65-F5344CB8AC3E}">
        <p14:creationId xmlns:p14="http://schemas.microsoft.com/office/powerpoint/2010/main" xmlns="" val="1242756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40</a:t>
            </a:fld>
            <a:endParaRPr lang="en-US"/>
          </a:p>
        </p:txBody>
      </p:sp>
    </p:spTree>
    <p:extLst>
      <p:ext uri="{BB962C8B-B14F-4D97-AF65-F5344CB8AC3E}">
        <p14:creationId xmlns:p14="http://schemas.microsoft.com/office/powerpoint/2010/main" xmlns="" val="3991295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a:t>
            </a:fld>
            <a:endParaRPr lang="en-US"/>
          </a:p>
        </p:txBody>
      </p:sp>
    </p:spTree>
    <p:extLst>
      <p:ext uri="{BB962C8B-B14F-4D97-AF65-F5344CB8AC3E}">
        <p14:creationId xmlns:p14="http://schemas.microsoft.com/office/powerpoint/2010/main" xmlns="" val="1242756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a:t>
            </a:fld>
            <a:endParaRPr lang="en-US"/>
          </a:p>
        </p:txBody>
      </p:sp>
    </p:spTree>
    <p:extLst>
      <p:ext uri="{BB962C8B-B14F-4D97-AF65-F5344CB8AC3E}">
        <p14:creationId xmlns:p14="http://schemas.microsoft.com/office/powerpoint/2010/main" xmlns="" val="2238467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a:t>
            </a:fld>
            <a:endParaRPr lang="en-US"/>
          </a:p>
        </p:txBody>
      </p:sp>
    </p:spTree>
    <p:extLst>
      <p:ext uri="{BB962C8B-B14F-4D97-AF65-F5344CB8AC3E}">
        <p14:creationId xmlns:p14="http://schemas.microsoft.com/office/powerpoint/2010/main" xmlns="" val="1131267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normAutofit fontScale="92500" lnSpcReduction="20000"/>
          </a:bodyPr>
          <a:lstStyle/>
          <a:p>
            <a:pPr defTabSz="929512">
              <a:defRPr/>
            </a:pPr>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8</a:t>
            </a:fld>
            <a:endParaRPr lang="en-US"/>
          </a:p>
        </p:txBody>
      </p:sp>
    </p:spTree>
    <p:extLst>
      <p:ext uri="{BB962C8B-B14F-4D97-AF65-F5344CB8AC3E}">
        <p14:creationId xmlns:p14="http://schemas.microsoft.com/office/powerpoint/2010/main" xmlns="" val="1673791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normAutofit fontScale="92500" lnSpcReduction="20000"/>
          </a:bodyPr>
          <a:lstStyle/>
          <a:p>
            <a:pPr defTabSz="929512">
              <a:defRPr/>
            </a:pPr>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17</a:t>
            </a:fld>
            <a:endParaRPr lang="en-US"/>
          </a:p>
        </p:txBody>
      </p:sp>
    </p:spTree>
    <p:extLst>
      <p:ext uri="{BB962C8B-B14F-4D97-AF65-F5344CB8AC3E}">
        <p14:creationId xmlns:p14="http://schemas.microsoft.com/office/powerpoint/2010/main" xmlns="" val="1673791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normAutofit fontScale="92500" lnSpcReduction="20000"/>
          </a:bodyPr>
          <a:lstStyle/>
          <a:p>
            <a:pPr defTabSz="929512">
              <a:defRPr/>
            </a:pPr>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26</a:t>
            </a:fld>
            <a:endParaRPr lang="en-US"/>
          </a:p>
        </p:txBody>
      </p:sp>
    </p:spTree>
    <p:extLst>
      <p:ext uri="{BB962C8B-B14F-4D97-AF65-F5344CB8AC3E}">
        <p14:creationId xmlns:p14="http://schemas.microsoft.com/office/powerpoint/2010/main" xmlns="" val="1673791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35</a:t>
            </a:fld>
            <a:endParaRPr lang="en-US"/>
          </a:p>
        </p:txBody>
      </p:sp>
    </p:spTree>
    <p:extLst>
      <p:ext uri="{BB962C8B-B14F-4D97-AF65-F5344CB8AC3E}">
        <p14:creationId xmlns="" xmlns:p14="http://schemas.microsoft.com/office/powerpoint/2010/main" val="1975611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91140" name="Slide Number Placeholder 3"/>
          <p:cNvSpPr>
            <a:spLocks noGrp="1"/>
          </p:cNvSpPr>
          <p:nvPr>
            <p:ph type="sldNum" sz="quarter" idx="5"/>
          </p:nvPr>
        </p:nvSpPr>
        <p:spPr bwMode="auto">
          <a:noFill/>
          <a:ln>
            <a:miter lim="800000"/>
            <a:headEnd/>
            <a:tailEnd/>
          </a:ln>
        </p:spPr>
        <p:txBody>
          <a:bodyPr/>
          <a:lstStyle/>
          <a:p>
            <a:fld id="{CC7C74FC-EEF2-4115-B8DE-60D7A17C4CD7}" type="slidenum">
              <a:rPr lang="en-US" smtClean="0">
                <a:ea typeface="MS PGothic" pitchFamily="34" charset="-128"/>
              </a:rPr>
              <a:pPr/>
              <a:t>36</a:t>
            </a:fld>
            <a:endParaRPr lang="en-US" smtClean="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bwMode="lt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dirty="0"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9" name="Date Placeholder 8"/>
          <p:cNvSpPr>
            <a:spLocks noGrp="1"/>
          </p:cNvSpPr>
          <p:nvPr>
            <p:ph type="dt" sz="half" idx="14"/>
          </p:nvPr>
        </p:nvSpPr>
        <p:spPr/>
        <p:txBody>
          <a:bodyPr/>
          <a:lstStyle>
            <a:lvl1pPr>
              <a:defRPr>
                <a:solidFill>
                  <a:schemeClr val="tx1"/>
                </a:solidFill>
              </a:defRPr>
            </a:lvl1pPr>
          </a:lstStyle>
          <a:p>
            <a:fld id="{23B9A47A-BD10-4DC5-89EE-88342B5AFFE1}" type="datetime1">
              <a:rPr lang="en-US" smtClean="0"/>
              <a:pPr/>
              <a:t>11/5/2015</a:t>
            </a:fld>
            <a:endParaRPr lang="en-US"/>
          </a:p>
        </p:txBody>
      </p:sp>
      <p:sp>
        <p:nvSpPr>
          <p:cNvPr id="10" name="Footer Placeholder 9"/>
          <p:cNvSpPr>
            <a:spLocks noGrp="1"/>
          </p:cNvSpPr>
          <p:nvPr>
            <p:ph type="ftr" sz="quarter" idx="15"/>
          </p:nvPr>
        </p:nvSpPr>
        <p:spPr/>
        <p:txBody>
          <a:bodyPr/>
          <a:lstStyle>
            <a:lvl1pPr>
              <a:defRPr>
                <a:solidFill>
                  <a:schemeClr val="tx1"/>
                </a:solidFill>
              </a:defRPr>
            </a:lvl1pPr>
          </a:lstStyle>
          <a:p>
            <a:r>
              <a:rPr lang="en-US" smtClean="0"/>
              <a:t>http://brentonphillips.com/puzzles</a:t>
            </a:r>
            <a:endParaRPr lang="en-US"/>
          </a:p>
        </p:txBody>
      </p:sp>
      <p:sp>
        <p:nvSpPr>
          <p:cNvPr id="12" name="TextBox 11"/>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a:t>
            </a:r>
            <a:r>
              <a:rPr sz="850">
                <a:solidFill>
                  <a:schemeClr val="tx1"/>
                </a:solidFill>
              </a:rPr>
              <a:t>© </a:t>
            </a:r>
            <a:r>
              <a:rPr sz="850" smtClean="0">
                <a:solidFill>
                  <a:schemeClr val="tx1"/>
                </a:solidFill>
              </a:rPr>
              <a:t>20</a:t>
            </a:r>
            <a:r>
              <a:rPr lang="en-US" sz="850" smtClean="0">
                <a:solidFill>
                  <a:schemeClr val="tx1"/>
                </a:solidFill>
              </a:rPr>
              <a:t>15,</a:t>
            </a:r>
            <a:r>
              <a:rPr sz="85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11" name="Picture 10" descr="Horizontal JavaOne-Oracle co-branded logo in white on blue staging background."/>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xmlns="" val="39932002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bwMode="ltGray">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7" name="Group 16"/>
          <p:cNvGrpSpPr/>
          <p:nvPr userDrawn="1"/>
        </p:nvGrpSpPr>
        <p:grpSpPr>
          <a:xfrm>
            <a:off x="0" y="0"/>
            <a:ext cx="12189398" cy="6858000"/>
            <a:chOff x="0" y="0"/>
            <a:chExt cx="12189398" cy="6858000"/>
          </a:xfrm>
        </p:grpSpPr>
        <p:sp>
          <p:nvSpPr>
            <p:cNvPr id="19" name="Rectangle 18"/>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Rectangle 19"/>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Rectangle 20"/>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ectangle 21"/>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lvl1pPr>
              <a:defRPr>
                <a:solidFill>
                  <a:schemeClr val="bg1"/>
                </a:solidFill>
              </a:defRPr>
            </a:lvl1pPr>
          </a:lstStyle>
          <a:p>
            <a:fld id="{A0134F89-4EE3-41D6-9C30-7EB6BA459730}" type="datetime1">
              <a:rPr lang="en-US" smtClean="0"/>
              <a:pPr/>
              <a:t>11/5/2015</a:t>
            </a:fld>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smtClean="0"/>
              <a:t>http://brentonphillips.com/puzzles</a:t>
            </a:r>
            <a:endParaRPr lang="en-US"/>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C51EAA63-D034-42AE-91FA-B13B9518C7BE}" type="slidenum">
              <a:rPr lang="en-US" smtClean="0"/>
              <a:pPr/>
              <a:t>‹#›</a:t>
            </a:fld>
            <a:endParaRPr lang="en-US"/>
          </a:p>
        </p:txBody>
      </p:sp>
      <p:sp>
        <p:nvSpPr>
          <p:cNvPr id="23" name="TextBox 22"/>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lang="en-US" sz="850" smtClean="0">
                <a:solidFill>
                  <a:schemeClr val="bg1"/>
                </a:solidFill>
              </a:rPr>
              <a:t>Copyright © 2015, Oracle and/or its affiliates. All rights reserved.  |</a:t>
            </a:r>
            <a:endParaRPr lang="en-US" sz="850" dirty="0">
              <a:solidFill>
                <a:schemeClr val="bg1"/>
              </a:solidFill>
            </a:endParaRPr>
          </a:p>
        </p:txBody>
      </p:sp>
      <p:pic>
        <p:nvPicPr>
          <p:cNvPr id="15" name="Picture 14"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xmlns=""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3" name="Picture Placeholder 2"/>
          <p:cNvSpPr>
            <a:spLocks noGrp="1"/>
          </p:cNvSpPr>
          <p:nvPr>
            <p:ph type="pic" idx="1"/>
          </p:nvPr>
        </p:nvSpPr>
        <p:spPr>
          <a:xfrm>
            <a:off x="5588456" y="533400"/>
            <a:ext cx="6068558" cy="5410200"/>
          </a:xfrm>
          <a:no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0CE1E70-24C3-4851-A1B7-13CA99D24370}" type="datetime1">
              <a:rPr lang="en-US" smtClean="0"/>
              <a:pPr/>
              <a:t>11/5/2015</a:t>
            </a:fld>
            <a:endParaRPr/>
          </a:p>
        </p:txBody>
      </p:sp>
      <p:sp>
        <p:nvSpPr>
          <p:cNvPr id="6" name="Footer Placeholder 5"/>
          <p:cNvSpPr>
            <a:spLocks noGrp="1"/>
          </p:cNvSpPr>
          <p:nvPr>
            <p:ph type="ftr" sz="quarter" idx="11"/>
          </p:nvPr>
        </p:nvSpPr>
        <p:spPr/>
        <p:txBody>
          <a:bodyPr/>
          <a:lstStyle/>
          <a:p>
            <a:r>
              <a:rPr lang="en-US" smtClean="0"/>
              <a:t>http://brentonphillips.com/puzzles</a:t>
            </a:r>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xmlns="" val="26703705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74B1521-E90F-4598-BDE1-D9ECF94CA0CB}" type="datetime1">
              <a:rPr lang="en-US" smtClean="0"/>
              <a:pPr/>
              <a:t>11/5/2015</a:t>
            </a:fld>
            <a:endParaRPr/>
          </a:p>
        </p:txBody>
      </p:sp>
      <p:sp>
        <p:nvSpPr>
          <p:cNvPr id="6" name="Footer Placeholder 5"/>
          <p:cNvSpPr>
            <a:spLocks noGrp="1"/>
          </p:cNvSpPr>
          <p:nvPr>
            <p:ph type="ftr" sz="quarter" idx="11"/>
          </p:nvPr>
        </p:nvSpPr>
        <p:spPr/>
        <p:txBody>
          <a:bodyPr/>
          <a:lstStyle/>
          <a:p>
            <a:r>
              <a:rPr lang="en-US" smtClean="0"/>
              <a:t>http://brentonphillips.com/puzzles</a:t>
            </a:r>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Picture Placeholder 15" descr="If presenting remotely, you can insert your photo here"/>
          <p:cNvSpPr>
            <a:spLocks noGrp="1"/>
          </p:cNvSpPr>
          <p:nvPr>
            <p:ph type="pic" sz="quarter" idx="15" hasCustomPrompt="1"/>
          </p:nvPr>
        </p:nvSpPr>
        <p:spPr>
          <a:xfrm>
            <a:off x="2286000" y="1828800"/>
            <a:ext cx="3474720" cy="3840480"/>
          </a:xfrm>
          <a:solidFill>
            <a:schemeClr val="bg2"/>
          </a:solid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
        <p:nvSpPr>
          <p:cNvPr id="10" name="Text Placeholder 10"/>
          <p:cNvSpPr>
            <a:spLocks noGrp="1"/>
          </p:cNvSpPr>
          <p:nvPr>
            <p:ph type="body" sz="quarter" idx="16"/>
          </p:nvPr>
        </p:nvSpPr>
        <p:spPr>
          <a:xfrm>
            <a:off x="6035040" y="1828799"/>
            <a:ext cx="5623560"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xmlns="" val="22981850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850EB989-EE4F-4FE3-8929-4A0C636DC703}" type="datetime1">
              <a:rPr lang="en-US" smtClean="0"/>
              <a:pPr/>
              <a:t>11/5/2015</a:t>
            </a:fld>
            <a:endParaRPr/>
          </a:p>
        </p:txBody>
      </p:sp>
      <p:sp>
        <p:nvSpPr>
          <p:cNvPr id="6" name="Footer Placeholder 5"/>
          <p:cNvSpPr>
            <a:spLocks noGrp="1"/>
          </p:cNvSpPr>
          <p:nvPr>
            <p:ph type="ftr" sz="quarter" idx="11"/>
          </p:nvPr>
        </p:nvSpPr>
        <p:spPr/>
        <p:txBody>
          <a:bodyPr/>
          <a:lstStyle/>
          <a:p>
            <a:r>
              <a:rPr lang="en-US" smtClean="0"/>
              <a:t>http://brentonphillips.com/puzzles</a:t>
            </a:r>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xmlns="" val="945098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26AB17DB-06B6-46DB-95DD-B827175E0319}" type="datetime1">
              <a:rPr lang="en-US" smtClean="0"/>
              <a:pPr/>
              <a:t>11/5/2015</a:t>
            </a:fld>
            <a:endParaRPr/>
          </a:p>
        </p:txBody>
      </p:sp>
      <p:sp>
        <p:nvSpPr>
          <p:cNvPr id="6" name="Footer Placeholder 5"/>
          <p:cNvSpPr>
            <a:spLocks noGrp="1"/>
          </p:cNvSpPr>
          <p:nvPr>
            <p:ph type="ftr" sz="quarter" idx="11"/>
          </p:nvPr>
        </p:nvSpPr>
        <p:spPr/>
        <p:txBody>
          <a:bodyPr/>
          <a:lstStyle/>
          <a:p>
            <a:r>
              <a:rPr lang="en-US" smtClean="0"/>
              <a:t>http://brentonphillips.com/puzzles</a:t>
            </a:r>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Picture Placeholder 15"/>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Tree>
    <p:extLst>
      <p:ext uri="{BB962C8B-B14F-4D97-AF65-F5344CB8AC3E}">
        <p14:creationId xmlns:p14="http://schemas.microsoft.com/office/powerpoint/2010/main" xmlns="" val="10277668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Date Placeholder 4"/>
          <p:cNvSpPr>
            <a:spLocks noGrp="1"/>
          </p:cNvSpPr>
          <p:nvPr>
            <p:ph type="dt" sz="half" idx="10"/>
          </p:nvPr>
        </p:nvSpPr>
        <p:spPr/>
        <p:txBody>
          <a:bodyPr/>
          <a:lstStyle/>
          <a:p>
            <a:fld id="{AF1BFABF-9B2A-4C47-AF98-11D93B580623}" type="datetime1">
              <a:rPr lang="en-US" smtClean="0"/>
              <a:pPr/>
              <a:t>11/5/2015</a:t>
            </a:fld>
            <a:endParaRPr/>
          </a:p>
        </p:txBody>
      </p:sp>
      <p:sp>
        <p:nvSpPr>
          <p:cNvPr id="6" name="Footer Placeholder 5"/>
          <p:cNvSpPr>
            <a:spLocks noGrp="1"/>
          </p:cNvSpPr>
          <p:nvPr>
            <p:ph type="ftr" sz="quarter" idx="11"/>
          </p:nvPr>
        </p:nvSpPr>
        <p:spPr/>
        <p:txBody>
          <a:bodyPr/>
          <a:lstStyle/>
          <a:p>
            <a:r>
              <a:rPr lang="en-US" smtClean="0"/>
              <a:t>http://brentonphillips.com/puzzles</a:t>
            </a:r>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xmlns="" val="5201661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Date Placeholder 4"/>
          <p:cNvSpPr>
            <a:spLocks noGrp="1"/>
          </p:cNvSpPr>
          <p:nvPr>
            <p:ph type="dt" sz="half" idx="10"/>
          </p:nvPr>
        </p:nvSpPr>
        <p:spPr/>
        <p:txBody>
          <a:bodyPr/>
          <a:lstStyle/>
          <a:p>
            <a:fld id="{50BB17EF-2A23-4563-B5B6-3D8599D39467}" type="datetime1">
              <a:rPr lang="en-US" smtClean="0"/>
              <a:pPr/>
              <a:t>11/5/2015</a:t>
            </a:fld>
            <a:endParaRPr/>
          </a:p>
        </p:txBody>
      </p:sp>
      <p:sp>
        <p:nvSpPr>
          <p:cNvPr id="6" name="Footer Placeholder 5"/>
          <p:cNvSpPr>
            <a:spLocks noGrp="1"/>
          </p:cNvSpPr>
          <p:nvPr>
            <p:ph type="ftr" sz="quarter" idx="11"/>
          </p:nvPr>
        </p:nvSpPr>
        <p:spPr/>
        <p:txBody>
          <a:bodyPr/>
          <a:lstStyle/>
          <a:p>
            <a:r>
              <a:rPr lang="en-US" smtClean="0"/>
              <a:t>http://brentonphillips.com/puzzles</a:t>
            </a:r>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Title 10"/>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xmlns="" val="533714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Date Placeholder 4"/>
          <p:cNvSpPr>
            <a:spLocks noGrp="1"/>
          </p:cNvSpPr>
          <p:nvPr>
            <p:ph type="dt" sz="half" idx="10"/>
          </p:nvPr>
        </p:nvSpPr>
        <p:spPr/>
        <p:txBody>
          <a:bodyPr/>
          <a:lstStyle/>
          <a:p>
            <a:fld id="{00E99336-6AEB-4D45-8440-A96F588093AB}" type="datetime1">
              <a:rPr lang="en-US" smtClean="0"/>
              <a:pPr/>
              <a:t>11/5/2015</a:t>
            </a:fld>
            <a:endParaRPr/>
          </a:p>
        </p:txBody>
      </p:sp>
      <p:sp>
        <p:nvSpPr>
          <p:cNvPr id="6" name="Footer Placeholder 5"/>
          <p:cNvSpPr>
            <a:spLocks noGrp="1"/>
          </p:cNvSpPr>
          <p:nvPr>
            <p:ph type="ftr" sz="quarter" idx="11"/>
          </p:nvPr>
        </p:nvSpPr>
        <p:spPr/>
        <p:txBody>
          <a:bodyPr/>
          <a:lstStyle/>
          <a:p>
            <a:r>
              <a:rPr lang="en-US" smtClean="0"/>
              <a:t>http://brentonphillips.com/puzzles</a:t>
            </a:r>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xmlns="" val="12263345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A159644-3A73-40F3-8D94-2233DE989D51}" type="datetime1">
              <a:rPr lang="en-US" smtClean="0"/>
              <a:pPr/>
              <a:t>11/5/2015</a:t>
            </a:fld>
            <a:endParaRPr/>
          </a:p>
        </p:txBody>
      </p:sp>
      <p:sp>
        <p:nvSpPr>
          <p:cNvPr id="6" name="Footer Placeholder 5"/>
          <p:cNvSpPr>
            <a:spLocks noGrp="1"/>
          </p:cNvSpPr>
          <p:nvPr>
            <p:ph type="ftr" sz="quarter" idx="11"/>
          </p:nvPr>
        </p:nvSpPr>
        <p:spPr/>
        <p:txBody>
          <a:bodyPr/>
          <a:lstStyle/>
          <a:p>
            <a:r>
              <a:rPr lang="en-US" smtClean="0"/>
              <a:t>http://brentonphillips.com/puzzles</a:t>
            </a:r>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dirty="0"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dirty="0" smtClean="0"/>
              <a:t>Click to edit Master text styles</a:t>
            </a:r>
          </a:p>
        </p:txBody>
      </p: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xmlns="" val="24281250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256213" y="1524000"/>
            <a:ext cx="54864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E2330F3F-165D-4B06-AC31-25262FD24ECB}" type="datetime1">
              <a:rPr lang="en-US" smtClean="0"/>
              <a:pPr/>
              <a:t>11/5/2015</a:t>
            </a:fld>
            <a:endParaRPr/>
          </a:p>
        </p:txBody>
      </p:sp>
      <p:sp>
        <p:nvSpPr>
          <p:cNvPr id="6" name="Footer Placeholder 5"/>
          <p:cNvSpPr>
            <a:spLocks noGrp="1"/>
          </p:cNvSpPr>
          <p:nvPr>
            <p:ph type="ftr" sz="quarter" idx="11"/>
          </p:nvPr>
        </p:nvSpPr>
        <p:spPr/>
        <p:txBody>
          <a:bodyPr/>
          <a:lstStyle/>
          <a:p>
            <a:r>
              <a:rPr lang="en-US" smtClean="0"/>
              <a:t>http://brentonphillips.com/puzzles</a:t>
            </a:r>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2" name="Title 1"/>
          <p:cNvSpPr>
            <a:spLocks noGrp="1"/>
          </p:cNvSpPr>
          <p:nvPr>
            <p:ph type="title" hasCustomPrompt="1"/>
          </p:nvPr>
        </p:nvSpPr>
        <p:spPr>
          <a:xfrm>
            <a:off x="760412" y="1524000"/>
            <a:ext cx="4076700" cy="2743200"/>
          </a:xfrm>
        </p:spPr>
        <p:txBody>
          <a:bodyPr anchor="ctr"/>
          <a:lstStyle>
            <a:lvl1pPr algn="r">
              <a:defRPr sz="16600" b="1">
                <a:solidFill>
                  <a:schemeClr val="accent3"/>
                </a:solidFill>
              </a:defRPr>
            </a:lvl1pPr>
          </a:lstStyle>
          <a:p>
            <a:r>
              <a:rPr lang="en-US" dirty="0" smtClean="0"/>
              <a:t>XX</a:t>
            </a:r>
            <a:endParaRPr lang="en-US" dirty="0"/>
          </a:p>
        </p:txBody>
      </p:sp>
    </p:spTree>
    <p:extLst>
      <p:ext uri="{BB962C8B-B14F-4D97-AF65-F5344CB8AC3E}">
        <p14:creationId xmlns:p14="http://schemas.microsoft.com/office/powerpoint/2010/main" xmlns="" val="37393865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EC795F1A-B68B-49C5-8FC7-7BFE903DBE74}" type="datetime1">
              <a:rPr lang="en-US" smtClean="0"/>
              <a:pPr/>
              <a:t>11/5/2015</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t>http://brentonphillips.com/puzzles</a:t>
            </a:r>
            <a:endParaRPr lang="en-US"/>
          </a:p>
        </p:txBody>
      </p:sp>
      <p:sp>
        <p:nvSpPr>
          <p:cNvPr id="9" name="TextBox 8"/>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a:t>
            </a:r>
            <a:r>
              <a:rPr sz="850">
                <a:solidFill>
                  <a:schemeClr val="tx1"/>
                </a:solidFill>
              </a:rPr>
              <a:t>© </a:t>
            </a:r>
            <a:r>
              <a:rPr sz="850" smtClean="0">
                <a:solidFill>
                  <a:schemeClr val="tx1"/>
                </a:solidFill>
              </a:rPr>
              <a:t>201</a:t>
            </a:r>
            <a:r>
              <a:rPr lang="en-US" sz="850" smtClean="0">
                <a:solidFill>
                  <a:schemeClr val="tx1"/>
                </a:solidFill>
              </a:rPr>
              <a:t>5,</a:t>
            </a:r>
            <a:r>
              <a:rPr sz="85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8" name="Picture 7" descr="Horizontal JavaOne-Oracle co-branded logo in white on blue staging background."/>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xmlns="" val="24041574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Date Placeholder 6"/>
          <p:cNvSpPr>
            <a:spLocks noGrp="1"/>
          </p:cNvSpPr>
          <p:nvPr>
            <p:ph type="dt" sz="half" idx="10"/>
          </p:nvPr>
        </p:nvSpPr>
        <p:spPr/>
        <p:txBody>
          <a:bodyPr/>
          <a:lstStyle/>
          <a:p>
            <a:fld id="{1F0B539B-CA15-46CD-9903-CF594D37F750}" type="datetime1">
              <a:rPr lang="en-US" smtClean="0"/>
              <a:pPr/>
              <a:t>11/5/2015</a:t>
            </a:fld>
            <a:endParaRPr/>
          </a:p>
        </p:txBody>
      </p:sp>
      <p:sp>
        <p:nvSpPr>
          <p:cNvPr id="8" name="Footer Placeholder 7"/>
          <p:cNvSpPr>
            <a:spLocks noGrp="1"/>
          </p:cNvSpPr>
          <p:nvPr>
            <p:ph type="ftr" sz="quarter" idx="11"/>
          </p:nvPr>
        </p:nvSpPr>
        <p:spPr/>
        <p:txBody>
          <a:bodyPr/>
          <a:lstStyle/>
          <a:p>
            <a:r>
              <a:rPr lang="en-US" smtClean="0"/>
              <a:t>http://brentonphillips.com/puzzles</a:t>
            </a:r>
            <a:endParaRPr/>
          </a:p>
        </p:txBody>
      </p:sp>
      <p:sp>
        <p:nvSpPr>
          <p:cNvPr id="9" name="Slide Number Placeholder 8"/>
          <p:cNvSpPr>
            <a:spLocks noGrp="1"/>
          </p:cNvSpPr>
          <p:nvPr>
            <p:ph type="sldNum" sz="quarter" idx="12"/>
          </p:nvPr>
        </p:nvSpPr>
        <p:spPr/>
        <p:txBody>
          <a:bodyPr/>
          <a:lstStyle/>
          <a:p>
            <a:fld id="{C51EAA63-D034-42AE-91FA-B13B9518C7BE}" type="slidenum">
              <a:rPr/>
              <a:pPr/>
              <a:t>‹#›</a:t>
            </a:fld>
            <a:endParaRP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xmlns="" val="37870018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4E328A4-D68C-416C-A4E9-25C821872881}" type="datetime1">
              <a:rPr lang="en-US" smtClean="0"/>
              <a:pPr/>
              <a:t>11/5/2015</a:t>
            </a:fld>
            <a:endParaRPr/>
          </a:p>
        </p:txBody>
      </p:sp>
      <p:sp>
        <p:nvSpPr>
          <p:cNvPr id="4" name="Footer Placeholder 3"/>
          <p:cNvSpPr>
            <a:spLocks noGrp="1"/>
          </p:cNvSpPr>
          <p:nvPr>
            <p:ph type="ftr" sz="quarter" idx="11"/>
          </p:nvPr>
        </p:nvSpPr>
        <p:spPr/>
        <p:txBody>
          <a:bodyPr/>
          <a:lstStyle/>
          <a:p>
            <a:r>
              <a:rPr lang="en-US" smtClean="0"/>
              <a:t>http://brentonphillips.com/puzzles</a:t>
            </a:r>
            <a:endParaRP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3376993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2480A00-EFEB-497B-8CFD-207FEF3AFBB7}" type="datetime1">
              <a:rPr lang="en-US" smtClean="0"/>
              <a:pPr/>
              <a:t>11/5/2015</a:t>
            </a:fld>
            <a:endParaRPr/>
          </a:p>
        </p:txBody>
      </p:sp>
      <p:sp>
        <p:nvSpPr>
          <p:cNvPr id="4" name="Footer Placeholder 3"/>
          <p:cNvSpPr>
            <a:spLocks noGrp="1"/>
          </p:cNvSpPr>
          <p:nvPr>
            <p:ph type="ftr" sz="quarter" idx="11"/>
          </p:nvPr>
        </p:nvSpPr>
        <p:spPr/>
        <p:txBody>
          <a:bodyPr/>
          <a:lstStyle/>
          <a:p>
            <a:r>
              <a:rPr lang="en-US" smtClean="0"/>
              <a:t>http://brentonphillips.com/puzzles</a:t>
            </a:r>
            <a:endParaRP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xmlns="" val="4163620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56D388-1E1F-4EB1-AB0D-860B1358FEBF}" type="datetime1">
              <a:rPr lang="en-US" smtClean="0"/>
              <a:pPr/>
              <a:t>11/5/2015</a:t>
            </a:fld>
            <a:endParaRPr/>
          </a:p>
        </p:txBody>
      </p:sp>
      <p:sp>
        <p:nvSpPr>
          <p:cNvPr id="4" name="Footer Placeholder 3"/>
          <p:cNvSpPr>
            <a:spLocks noGrp="1"/>
          </p:cNvSpPr>
          <p:nvPr>
            <p:ph type="ftr" sz="quarter" idx="11"/>
          </p:nvPr>
        </p:nvSpPr>
        <p:spPr/>
        <p:txBody>
          <a:bodyPr/>
          <a:lstStyle/>
          <a:p>
            <a:r>
              <a:rPr lang="en-US" smtClean="0"/>
              <a:t>http://brentonphillips.com/puzzles</a:t>
            </a:r>
            <a:endParaRP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6" name="Content Placeholder 2"/>
          <p:cNvSpPr>
            <a:spLocks noGrp="1"/>
          </p:cNvSpPr>
          <p:nvPr>
            <p:ph idx="1"/>
          </p:nvPr>
        </p:nvSpPr>
        <p:spPr>
          <a:xfrm>
            <a:off x="531151" y="1524000"/>
            <a:ext cx="11126522" cy="4648200"/>
          </a:xfrm>
        </p:spPr>
        <p:txBody>
          <a:bodyPr>
            <a:normAutofit/>
          </a:bodyPr>
          <a:lstStyle>
            <a:lvl1pPr marL="1828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1pPr>
            <a:lvl2pPr marL="6400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2pPr>
            <a:lvl3pPr marL="10972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3pPr>
            <a:lvl4pPr marL="15544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4pPr>
            <a:lvl5pPr marL="20116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1042657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53EA33-84CB-4282-AD67-EEA858FE3149}" type="datetime1">
              <a:rPr lang="en-US" smtClean="0"/>
              <a:pPr/>
              <a:t>11/5/2015</a:t>
            </a:fld>
            <a:endParaRPr/>
          </a:p>
        </p:txBody>
      </p:sp>
      <p:sp>
        <p:nvSpPr>
          <p:cNvPr id="3" name="Footer Placeholder 2"/>
          <p:cNvSpPr>
            <a:spLocks noGrp="1"/>
          </p:cNvSpPr>
          <p:nvPr>
            <p:ph type="ftr" sz="quarter" idx="11"/>
          </p:nvPr>
        </p:nvSpPr>
        <p:spPr/>
        <p:txBody>
          <a:bodyPr/>
          <a:lstStyle/>
          <a:p>
            <a:r>
              <a:rPr lang="en-US" smtClean="0"/>
              <a:t>http://brentonphillips.com/puzzles</a:t>
            </a:r>
            <a:endParaRP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
        <p:nvSpPr>
          <p:cNvPr id="6" name="Text Placeholder 5"/>
          <p:cNvSpPr>
            <a:spLocks noGrp="1"/>
          </p:cNvSpPr>
          <p:nvPr>
            <p:ph type="body" sz="quarter" idx="13" hasCustomPrompt="1"/>
          </p:nvPr>
        </p:nvSpPr>
        <p:spPr>
          <a:xfrm>
            <a:off x="2103438" y="6561455"/>
            <a:ext cx="1999932" cy="296545"/>
          </a:xfrm>
        </p:spPr>
        <p:txBody>
          <a:bodyPr/>
          <a:lstStyle>
            <a:lvl1pPr>
              <a:buNone/>
              <a:defRPr sz="1050"/>
            </a:lvl1pPr>
          </a:lstStyle>
          <a:p>
            <a:pPr lvl="0"/>
            <a:r>
              <a:rPr lang="en-US" dirty="0" smtClean="0"/>
              <a:t>http://brentonphillips.com/puzzles</a:t>
            </a:r>
            <a:endParaRPr lang="en-US" dirty="0"/>
          </a:p>
        </p:txBody>
      </p:sp>
    </p:spTree>
    <p:extLst>
      <p:ext uri="{BB962C8B-B14F-4D97-AF65-F5344CB8AC3E}">
        <p14:creationId xmlns:p14="http://schemas.microsoft.com/office/powerpoint/2010/main" xmlns="" val="36082293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61" y="1524000"/>
            <a:ext cx="777240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Text Placeholder 3"/>
          <p:cNvSpPr>
            <a:spLocks noGrp="1"/>
          </p:cNvSpPr>
          <p:nvPr>
            <p:ph type="body" sz="half" idx="2"/>
          </p:nvPr>
        </p:nvSpPr>
        <p:spPr>
          <a:xfrm>
            <a:off x="8778240" y="1524001"/>
            <a:ext cx="2971800"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345E998-C67F-4953-8F8D-CD3ACEA9D97F}" type="datetime1">
              <a:rPr lang="en-US" smtClean="0"/>
              <a:pPr/>
              <a:t>11/5/2015</a:t>
            </a:fld>
            <a:endParaRPr/>
          </a:p>
        </p:txBody>
      </p:sp>
      <p:sp>
        <p:nvSpPr>
          <p:cNvPr id="6" name="Footer Placeholder 5"/>
          <p:cNvSpPr>
            <a:spLocks noGrp="1"/>
          </p:cNvSpPr>
          <p:nvPr>
            <p:ph type="ftr" sz="quarter" idx="11"/>
          </p:nvPr>
        </p:nvSpPr>
        <p:spPr/>
        <p:txBody>
          <a:bodyPr/>
          <a:lstStyle/>
          <a:p>
            <a:r>
              <a:rPr lang="en-US" smtClean="0"/>
              <a:t>http://brentonphillips.com/puzzles</a:t>
            </a:r>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xmlns="" val="34578507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813" y="1524000"/>
            <a:ext cx="6095999" cy="4416725"/>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E0CEEC9C-E985-4563-A818-8F676F049181}" type="datetime1">
              <a:rPr lang="en-US" smtClean="0"/>
              <a:pPr/>
              <a:t>11/5/2015</a:t>
            </a:fld>
            <a:endParaRPr/>
          </a:p>
        </p:txBody>
      </p:sp>
      <p:sp>
        <p:nvSpPr>
          <p:cNvPr id="6" name="Footer Placeholder 5"/>
          <p:cNvSpPr>
            <a:spLocks noGrp="1"/>
          </p:cNvSpPr>
          <p:nvPr>
            <p:ph type="ftr" sz="quarter" idx="11"/>
          </p:nvPr>
        </p:nvSpPr>
        <p:spPr/>
        <p:txBody>
          <a:bodyPr/>
          <a:lstStyle/>
          <a:p>
            <a:r>
              <a:rPr lang="en-US" smtClean="0"/>
              <a:t>http://brentonphillips.com/puzzles</a:t>
            </a:r>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xmlns="" val="30582747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C7079DCF-95B3-41FE-8998-5FD86082CFBF}" type="datetime1">
              <a:rPr lang="en-US" smtClean="0"/>
              <a:pPr/>
              <a:t>11/5/2015</a:t>
            </a:fld>
            <a:endParaRPr/>
          </a:p>
        </p:txBody>
      </p:sp>
      <p:sp>
        <p:nvSpPr>
          <p:cNvPr id="6" name="Footer Placeholder 5"/>
          <p:cNvSpPr>
            <a:spLocks noGrp="1"/>
          </p:cNvSpPr>
          <p:nvPr>
            <p:ph type="ftr" sz="quarter" idx="11"/>
          </p:nvPr>
        </p:nvSpPr>
        <p:spPr/>
        <p:txBody>
          <a:bodyPr/>
          <a:lstStyle/>
          <a:p>
            <a:r>
              <a:rPr lang="en-US" smtClean="0"/>
              <a:t>http://brentonphillips.com/puzzles</a:t>
            </a:r>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6246812"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xmlns="" val="9089822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080AA9-AC95-4581-809D-5A757EF3B016}" type="datetime1">
              <a:rPr lang="en-US" smtClean="0"/>
              <a:pPr/>
              <a:t>11/5/2015</a:t>
            </a:fld>
            <a:endParaRPr/>
          </a:p>
        </p:txBody>
      </p:sp>
      <p:sp>
        <p:nvSpPr>
          <p:cNvPr id="6" name="Footer Placeholder 5"/>
          <p:cNvSpPr>
            <a:spLocks noGrp="1"/>
          </p:cNvSpPr>
          <p:nvPr>
            <p:ph type="ftr" sz="quarter" idx="11"/>
          </p:nvPr>
        </p:nvSpPr>
        <p:spPr/>
        <p:txBody>
          <a:bodyPr/>
          <a:lstStyle/>
          <a:p>
            <a:r>
              <a:rPr lang="en-US" smtClean="0"/>
              <a:t>http://brentonphillips.com/puzzles</a:t>
            </a:r>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435705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818229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7"/>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xmlns="" val="2790854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OS Smartphone and Tablet: Horizontal">
    <p:spTree>
      <p:nvGrpSpPr>
        <p:cNvPr id="1" name=""/>
        <p:cNvGrpSpPr/>
        <p:nvPr/>
      </p:nvGrpSpPr>
      <p:grpSpPr>
        <a:xfrm>
          <a:off x="0" y="0"/>
          <a:ext cx="0" cy="0"/>
          <a:chOff x="0" y="0"/>
          <a:chExt cx="0" cy="0"/>
        </a:xfrm>
      </p:grpSpPr>
      <p:pic>
        <p:nvPicPr>
          <p:cNvPr id="2" name="Picture 1" descr="Photos, screen captures, graphics can be inserted in a white mobile phone and tablet"/>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16717" y="1522826"/>
            <a:ext cx="6495366" cy="4567423"/>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1770494" y="1827861"/>
            <a:ext cx="1840875" cy="3887139"/>
          </a:xfrm>
          <a:prstGeom prst="rect">
            <a:avLst/>
          </a:prstGeom>
        </p:spPr>
      </p:pic>
      <p:sp>
        <p:nvSpPr>
          <p:cNvPr id="3" name="Picture Placeholder 2"/>
          <p:cNvSpPr>
            <a:spLocks noGrp="1"/>
          </p:cNvSpPr>
          <p:nvPr>
            <p:ph type="pic" idx="1"/>
          </p:nvPr>
        </p:nvSpPr>
        <p:spPr bwMode="gray">
          <a:xfrm>
            <a:off x="1889122" y="2364583"/>
            <a:ext cx="161848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58B81E69-6768-4B28-B75A-3218413DE813}" type="datetime1">
              <a:rPr lang="en-US" smtClean="0"/>
              <a:pPr/>
              <a:t>11/5/2015</a:t>
            </a:fld>
            <a:endParaRPr/>
          </a:p>
        </p:txBody>
      </p:sp>
      <p:sp>
        <p:nvSpPr>
          <p:cNvPr id="6" name="Footer Placeholder 5"/>
          <p:cNvSpPr>
            <a:spLocks noGrp="1"/>
          </p:cNvSpPr>
          <p:nvPr>
            <p:ph type="ftr" sz="quarter" idx="11"/>
          </p:nvPr>
        </p:nvSpPr>
        <p:spPr/>
        <p:txBody>
          <a:bodyPr/>
          <a:lstStyle/>
          <a:p>
            <a:r>
              <a:rPr lang="en-US" smtClean="0"/>
              <a:t>http://brentonphillips.com/puzzles</a:t>
            </a:r>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itle 3"/>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xmlns="" val="7454445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6012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6012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A0AD678-942B-49A3-98C8-885ED89A3E37}" type="datetime1">
              <a:rPr lang="en-US" smtClean="0"/>
              <a:pPr/>
              <a:t>11/5/2015</a:t>
            </a:fld>
            <a:endParaRPr/>
          </a:p>
        </p:txBody>
      </p:sp>
      <p:sp>
        <p:nvSpPr>
          <p:cNvPr id="5" name="Footer Placeholder 4"/>
          <p:cNvSpPr>
            <a:spLocks noGrp="1"/>
          </p:cNvSpPr>
          <p:nvPr>
            <p:ph type="ftr" sz="quarter" idx="11"/>
          </p:nvPr>
        </p:nvSpPr>
        <p:spPr/>
        <p:txBody>
          <a:bodyPr/>
          <a:lstStyle/>
          <a:p>
            <a:r>
              <a:rPr lang="en-US" smtClean="0"/>
              <a:t>http://brentonphillips.com/puzzles</a:t>
            </a:r>
            <a:endParaRPr/>
          </a:p>
        </p:txBody>
      </p:sp>
      <p:sp>
        <p:nvSpPr>
          <p:cNvPr id="13" name="Text Placeholder 12"/>
          <p:cNvSpPr>
            <a:spLocks noGrp="1"/>
          </p:cNvSpPr>
          <p:nvPr>
            <p:ph type="body" sz="quarter" idx="13" hasCustomPrompt="1"/>
          </p:nvPr>
        </p:nvSpPr>
        <p:spPr>
          <a:xfrm>
            <a:off x="531814" y="3429451"/>
            <a:ext cx="96012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1" name="TextBox 10"/>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lang="en-US" sz="850" smtClean="0">
                <a:solidFill>
                  <a:schemeClr val="tx1"/>
                </a:solidFill>
              </a:rPr>
              <a:t>Copyright © 2015, Oracle and/or its affiliates. All rights reserved.  |</a:t>
            </a:r>
            <a:endParaRPr lang="en-US" sz="850" dirty="0">
              <a:solidFill>
                <a:schemeClr val="tx1"/>
              </a:solidFill>
            </a:endParaRPr>
          </a:p>
        </p:txBody>
      </p:sp>
      <p:pic>
        <p:nvPicPr>
          <p:cNvPr id="12" name="Picture 11"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xmlns=""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OS Smartphone and Tablet: Vertical">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xmlns="" val="0"/>
              </a:ext>
            </a:extLst>
          </a:blip>
          <a:srcRect r="7518"/>
          <a:stretch/>
        </p:blipFill>
        <p:spPr>
          <a:xfrm rot="5400000">
            <a:off x="5748377" y="1113567"/>
            <a:ext cx="6007047" cy="4567423"/>
          </a:xfrm>
          <a:prstGeom prst="rect">
            <a:avLst/>
          </a:prstGeom>
        </p:spPr>
      </p:pic>
      <p:sp>
        <p:nvSpPr>
          <p:cNvPr id="2" name="Title 1"/>
          <p:cNvSpPr>
            <a:spLocks noGrp="1"/>
          </p:cNvSpPr>
          <p:nvPr>
            <p:ph type="title"/>
          </p:nvPr>
        </p:nvSpPr>
        <p:spPr>
          <a:xfrm>
            <a:off x="531812" y="406400"/>
            <a:ext cx="5852160" cy="889000"/>
          </a:xfrm>
        </p:spPr>
        <p:txBody>
          <a:bodyPr anchor="b"/>
          <a:lstStyle>
            <a:lvl1pPr algn="l">
              <a:defRPr sz="3600" b="0"/>
            </a:lvl1pPr>
          </a:lstStyle>
          <a:p>
            <a:r>
              <a:rPr lang="en-US" dirty="0" smtClean="0"/>
              <a:t>Click to edit Master title style</a:t>
            </a:r>
            <a:endParaRPr dirty="0"/>
          </a:p>
        </p:txBody>
      </p:sp>
      <p:sp>
        <p:nvSpPr>
          <p:cNvPr id="5" name="Date Placeholder 4"/>
          <p:cNvSpPr>
            <a:spLocks noGrp="1"/>
          </p:cNvSpPr>
          <p:nvPr>
            <p:ph type="dt" sz="half" idx="10"/>
          </p:nvPr>
        </p:nvSpPr>
        <p:spPr/>
        <p:txBody>
          <a:bodyPr/>
          <a:lstStyle/>
          <a:p>
            <a:fld id="{B2D67783-F969-491F-85DF-03B848EF5EB2}" type="datetime1">
              <a:rPr lang="en-US" smtClean="0"/>
              <a:pPr/>
              <a:t>11/5/2015</a:t>
            </a:fld>
            <a:endParaRPr/>
          </a:p>
        </p:txBody>
      </p:sp>
      <p:sp>
        <p:nvSpPr>
          <p:cNvPr id="6" name="Footer Placeholder 5"/>
          <p:cNvSpPr>
            <a:spLocks noGrp="1"/>
          </p:cNvSpPr>
          <p:nvPr>
            <p:ph type="ftr" sz="quarter" idx="11"/>
          </p:nvPr>
        </p:nvSpPr>
        <p:spPr/>
        <p:txBody>
          <a:bodyPr/>
          <a:lstStyle/>
          <a:p>
            <a:r>
              <a:rPr lang="en-US" smtClean="0"/>
              <a:t>http://brentonphillips.com/puzzles</a:t>
            </a:r>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3" name="Picture 12" descr="Photos, screen captures, graphics can be inserted in a white mobile phone and tablet"/>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xmlns="" val="27206340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6B15953-6D53-4A14-AEBF-7C450BF4944C}" type="datetime1">
              <a:rPr lang="en-US" smtClean="0"/>
              <a:pPr/>
              <a:t>11/5/2015</a:t>
            </a:fld>
            <a:endParaRPr/>
          </a:p>
        </p:txBody>
      </p:sp>
      <p:sp>
        <p:nvSpPr>
          <p:cNvPr id="6" name="Footer Placeholder 5"/>
          <p:cNvSpPr>
            <a:spLocks noGrp="1"/>
          </p:cNvSpPr>
          <p:nvPr>
            <p:ph type="ftr" sz="quarter" idx="11"/>
          </p:nvPr>
        </p:nvSpPr>
        <p:spPr/>
        <p:txBody>
          <a:bodyPr/>
          <a:lstStyle/>
          <a:p>
            <a:r>
              <a:rPr lang="en-US" smtClean="0"/>
              <a:t>http://brentonphillips.com/puzzles</a:t>
            </a:r>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4" name="Title 3"/>
          <p:cNvSpPr>
            <a:spLocks noGrp="1"/>
          </p:cNvSpPr>
          <p:nvPr>
            <p:ph type="title"/>
          </p:nvPr>
        </p:nvSpPr>
        <p:spPr/>
        <p:txBody>
          <a:bodyPr/>
          <a:lstStyle/>
          <a:p>
            <a:r>
              <a:rPr lang="en-US" dirty="0" smtClean="0"/>
              <a:t>Click to edit Master title style</a:t>
            </a:r>
            <a:endParaRPr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86728" y="2011145"/>
            <a:ext cx="1819656" cy="3522853"/>
          </a:xfrm>
          <a:prstGeom prst="rect">
            <a:avLst/>
          </a:prstGeom>
        </p:spPr>
      </p:pic>
      <p:pic>
        <p:nvPicPr>
          <p:cNvPr id="11" name="Picture 10"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241990" y="1585322"/>
            <a:ext cx="5829300" cy="4107283"/>
          </a:xfrm>
          <a:prstGeom prst="rect">
            <a:avLst/>
          </a:prstGeom>
        </p:spPr>
      </p:pic>
      <p:sp>
        <p:nvSpPr>
          <p:cNvPr id="12" name="Picture Placeholder 2"/>
          <p:cNvSpPr>
            <a:spLocks noGrp="1"/>
          </p:cNvSpPr>
          <p:nvPr>
            <p:ph type="pic" idx="1"/>
          </p:nvPr>
        </p:nvSpPr>
        <p:spPr bwMode="gray">
          <a:xfrm>
            <a:off x="1910171" y="2364583"/>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Picture Placeholder 2"/>
          <p:cNvSpPr>
            <a:spLocks noGrp="1"/>
          </p:cNvSpPr>
          <p:nvPr>
            <p:ph type="pic" idx="13"/>
          </p:nvPr>
        </p:nvSpPr>
        <p:spPr bwMode="gray">
          <a:xfrm>
            <a:off x="4532312" y="1975104"/>
            <a:ext cx="5248656" cy="3328416"/>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xmlns="" val="15204919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lstStyle>
            <a:lvl1pPr algn="l">
              <a:defRPr sz="3600" b="0"/>
            </a:lvl1pPr>
          </a:lstStyle>
          <a:p>
            <a:r>
              <a:rPr lang="en-US" dirty="0" smtClean="0"/>
              <a:t>Click to edit Master title style</a:t>
            </a:r>
            <a:endParaRPr dirty="0"/>
          </a:p>
        </p:txBody>
      </p:sp>
      <p:sp>
        <p:nvSpPr>
          <p:cNvPr id="5" name="Date Placeholder 4"/>
          <p:cNvSpPr>
            <a:spLocks noGrp="1"/>
          </p:cNvSpPr>
          <p:nvPr>
            <p:ph type="dt" sz="half" idx="10"/>
          </p:nvPr>
        </p:nvSpPr>
        <p:spPr/>
        <p:txBody>
          <a:bodyPr/>
          <a:lstStyle/>
          <a:p>
            <a:fld id="{2FA1123B-1EE2-4AB3-9166-FB5DAE976545}" type="datetime1">
              <a:rPr lang="en-US" smtClean="0"/>
              <a:pPr/>
              <a:t>11/5/2015</a:t>
            </a:fld>
            <a:endParaRPr/>
          </a:p>
        </p:txBody>
      </p:sp>
      <p:sp>
        <p:nvSpPr>
          <p:cNvPr id="6" name="Footer Placeholder 5"/>
          <p:cNvSpPr>
            <a:spLocks noGrp="1"/>
          </p:cNvSpPr>
          <p:nvPr>
            <p:ph type="ftr" sz="quarter" idx="11"/>
          </p:nvPr>
        </p:nvSpPr>
        <p:spPr/>
        <p:txBody>
          <a:bodyPr/>
          <a:lstStyle/>
          <a:p>
            <a:r>
              <a:rPr lang="en-US" smtClean="0"/>
              <a:t>http://brentonphillips.com/puzzles</a:t>
            </a:r>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r="2901"/>
          <a:stretch/>
        </p:blipFill>
        <p:spPr>
          <a:xfrm rot="5400000">
            <a:off x="5891726" y="1502667"/>
            <a:ext cx="5674025" cy="4117325"/>
          </a:xfrm>
          <a:prstGeom prst="rect">
            <a:avLst/>
          </a:prstGeom>
        </p:spPr>
      </p:pic>
      <p:sp>
        <p:nvSpPr>
          <p:cNvPr id="12" name="Picture Placeholder 2"/>
          <p:cNvSpPr>
            <a:spLocks noGrp="1"/>
          </p:cNvSpPr>
          <p:nvPr>
            <p:ph type="pic" idx="13"/>
          </p:nvPr>
        </p:nvSpPr>
        <p:spPr bwMode="gray">
          <a:xfrm>
            <a:off x="7061703" y="1013144"/>
            <a:ext cx="331356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5" name="Picture 14"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69956" y="2096382"/>
            <a:ext cx="1819656" cy="3522853"/>
          </a:xfrm>
          <a:prstGeom prst="rect">
            <a:avLst/>
          </a:prstGeom>
        </p:spPr>
      </p:pic>
      <p:sp>
        <p:nvSpPr>
          <p:cNvPr id="16" name="Picture Placeholder 2"/>
          <p:cNvSpPr>
            <a:spLocks noGrp="1"/>
          </p:cNvSpPr>
          <p:nvPr>
            <p:ph type="pic" idx="1"/>
          </p:nvPr>
        </p:nvSpPr>
        <p:spPr bwMode="gray">
          <a:xfrm>
            <a:off x="4093399" y="2449820"/>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xmlns="" val="267788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Metric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userDrawn="1"/>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23" name="Group 22"/>
          <p:cNvGrpSpPr/>
          <p:nvPr userDrawn="1"/>
        </p:nvGrpSpPr>
        <p:grpSpPr>
          <a:xfrm>
            <a:off x="0" y="0"/>
            <a:ext cx="12189398" cy="6858000"/>
            <a:chOff x="0" y="0"/>
            <a:chExt cx="12189398" cy="6858000"/>
          </a:xfrm>
        </p:grpSpPr>
        <p:sp>
          <p:nvSpPr>
            <p:cNvPr id="24" name="Rectangle 23"/>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ectangle 24"/>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Rectangle 25"/>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7" name="Rectangle 26"/>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smtClean="0"/>
              <a:t>XX</a:t>
            </a:r>
            <a:endParaRPr lang="en-US" dirty="0"/>
          </a:p>
        </p:txBody>
      </p:sp>
      <p:sp>
        <p:nvSpPr>
          <p:cNvPr id="2" name="Date Placeholder 1"/>
          <p:cNvSpPr>
            <a:spLocks noGrp="1"/>
          </p:cNvSpPr>
          <p:nvPr>
            <p:ph type="dt" sz="half" idx="14"/>
          </p:nvPr>
        </p:nvSpPr>
        <p:spPr/>
        <p:txBody>
          <a:bodyPr/>
          <a:lstStyle>
            <a:lvl1pPr>
              <a:defRPr>
                <a:solidFill>
                  <a:schemeClr val="bg1"/>
                </a:solidFill>
              </a:defRPr>
            </a:lvl1pPr>
          </a:lstStyle>
          <a:p>
            <a:fld id="{E83A58CA-FBEC-45F8-8F1D-AD852EB000DE}" type="datetime1">
              <a:rPr lang="en-US" smtClean="0"/>
              <a:pPr/>
              <a:t>11/5/2015</a:t>
            </a:fld>
            <a:endParaRPr lang="en-US"/>
          </a:p>
        </p:txBody>
      </p:sp>
      <p:sp>
        <p:nvSpPr>
          <p:cNvPr id="4" name="Footer Placeholder 3"/>
          <p:cNvSpPr>
            <a:spLocks noGrp="1"/>
          </p:cNvSpPr>
          <p:nvPr>
            <p:ph type="ftr" sz="quarter" idx="15"/>
          </p:nvPr>
        </p:nvSpPr>
        <p:spPr/>
        <p:txBody>
          <a:bodyPr/>
          <a:lstStyle>
            <a:lvl1pPr>
              <a:defRPr>
                <a:solidFill>
                  <a:schemeClr val="bg1"/>
                </a:solidFill>
              </a:defRPr>
            </a:lvl1pPr>
          </a:lstStyle>
          <a:p>
            <a:r>
              <a:rPr lang="en-US" smtClean="0"/>
              <a:t>http://brentonphillips.com/puzzles</a:t>
            </a:r>
            <a:endParaRPr lang="en-US"/>
          </a:p>
        </p:txBody>
      </p:sp>
      <p:sp>
        <p:nvSpPr>
          <p:cNvPr id="9" name="Slide Number Placeholder 8"/>
          <p:cNvSpPr>
            <a:spLocks noGrp="1"/>
          </p:cNvSpPr>
          <p:nvPr>
            <p:ph type="sldNum" sz="quarter" idx="16"/>
          </p:nvPr>
        </p:nvSpPr>
        <p:spPr/>
        <p:txBody>
          <a:bodyPr/>
          <a:lstStyle>
            <a:lvl1pPr>
              <a:defRPr>
                <a:solidFill>
                  <a:schemeClr val="bg1"/>
                </a:solidFill>
              </a:defRPr>
            </a:lvl1pPr>
          </a:lstStyle>
          <a:p>
            <a:fld id="{C51EAA63-D034-42AE-91FA-B13B9518C7BE}" type="slidenum">
              <a:rPr lang="en-US" smtClean="0"/>
              <a:pPr/>
              <a:t>‹#›</a:t>
            </a:fld>
            <a:endParaRPr lang="en-US"/>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bg1"/>
                </a:solidFill>
              </a:rPr>
              <a:t>Copyright </a:t>
            </a:r>
            <a:r>
              <a:rPr sz="850">
                <a:solidFill>
                  <a:schemeClr val="bg1"/>
                </a:solidFill>
              </a:rPr>
              <a:t>© </a:t>
            </a:r>
            <a:r>
              <a:rPr sz="850" smtClean="0">
                <a:solidFill>
                  <a:schemeClr val="bg1"/>
                </a:solidFill>
              </a:rPr>
              <a:t>201</a:t>
            </a:r>
            <a:r>
              <a:rPr lang="en-US" sz="850" smtClean="0">
                <a:solidFill>
                  <a:schemeClr val="bg1"/>
                </a:solidFill>
              </a:rPr>
              <a:t>5,</a:t>
            </a:r>
            <a:r>
              <a:rPr sz="850" smtClean="0">
                <a:solidFill>
                  <a:schemeClr val="bg1"/>
                </a:solidFill>
              </a:rPr>
              <a:t> </a:t>
            </a:r>
            <a:r>
              <a:rPr sz="850" dirty="0">
                <a:solidFill>
                  <a:schemeClr val="bg1"/>
                </a:solidFill>
              </a:rPr>
              <a:t>Oracle and/or its affiliates. All rights reserved.  </a:t>
            </a:r>
            <a:r>
              <a:rPr sz="850" dirty="0" smtClean="0">
                <a:solidFill>
                  <a:schemeClr val="bg1"/>
                </a:solidFill>
              </a:rPr>
              <a:t>|</a:t>
            </a:r>
            <a:endParaRPr sz="850" dirty="0">
              <a:solidFill>
                <a:schemeClr val="bg1"/>
              </a:solidFill>
            </a:endParaRPr>
          </a:p>
        </p:txBody>
      </p:sp>
      <p:pic>
        <p:nvPicPr>
          <p:cNvPr id="15" name="Picture 14"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xmlns=""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6807FF-D209-44E1-907D-63E40F61DD30}" type="datetime1">
              <a:rPr lang="en-US" smtClean="0"/>
              <a:pPr/>
              <a:t>11/5/2015</a:t>
            </a:fld>
            <a:endParaRPr/>
          </a:p>
        </p:txBody>
      </p:sp>
      <p:sp>
        <p:nvSpPr>
          <p:cNvPr id="3" name="Footer Placeholder 2"/>
          <p:cNvSpPr>
            <a:spLocks noGrp="1"/>
          </p:cNvSpPr>
          <p:nvPr>
            <p:ph type="ftr" sz="quarter" idx="11"/>
          </p:nvPr>
        </p:nvSpPr>
        <p:spPr/>
        <p:txBody>
          <a:bodyPr/>
          <a:lstStyle/>
          <a:p>
            <a:r>
              <a:rPr lang="en-US" smtClean="0"/>
              <a:t>http://brentonphillips.com/puzzles</a:t>
            </a:r>
            <a:endParaRP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a:latin typeface="+mj-lt"/>
              </a:rPr>
              <a:t>Safe Harbor</a:t>
            </a:r>
            <a:r>
              <a:rPr sz="3200" baseline="0">
                <a:latin typeface="+mj-lt"/>
              </a:rPr>
              <a:t> Statement</a:t>
            </a:r>
            <a:endParaRPr sz="320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xmlns="" val="25978894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1AE3C7-3393-4FD8-8FD1-E66322547503}" type="datetime1">
              <a:rPr lang="en-US" smtClean="0"/>
              <a:pPr/>
              <a:t>11/5/2015</a:t>
            </a:fld>
            <a:endParaRPr/>
          </a:p>
        </p:txBody>
      </p:sp>
      <p:sp>
        <p:nvSpPr>
          <p:cNvPr id="3" name="Footer Placeholder 2"/>
          <p:cNvSpPr>
            <a:spLocks noGrp="1"/>
          </p:cNvSpPr>
          <p:nvPr>
            <p:ph type="ftr" sz="quarter" idx="11"/>
          </p:nvPr>
        </p:nvSpPr>
        <p:spPr/>
        <p:txBody>
          <a:bodyPr/>
          <a:lstStyle/>
          <a:p>
            <a:r>
              <a:rPr lang="en-US" smtClean="0"/>
              <a:t>http://brentonphillips.com/puzzles</a:t>
            </a:r>
            <a:endParaRP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a:latin typeface="+mj-lt"/>
              </a:rPr>
              <a:t>Safe Harbor</a:t>
            </a:r>
            <a:r>
              <a:rPr sz="3200" baseline="0">
                <a:latin typeface="+mj-lt"/>
              </a:rPr>
              <a:t> Statement</a:t>
            </a:r>
            <a:endParaRPr sz="320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xmlns="" val="23588719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EEF2DE-0479-46EF-8ECA-FDE2F600D6E8}" type="datetime1">
              <a:rPr lang="en-US" smtClean="0"/>
              <a:pPr/>
              <a:t>11/5/2015</a:t>
            </a:fld>
            <a:endParaRPr/>
          </a:p>
        </p:txBody>
      </p:sp>
      <p:sp>
        <p:nvSpPr>
          <p:cNvPr id="3" name="Footer Placeholder 2"/>
          <p:cNvSpPr>
            <a:spLocks noGrp="1"/>
          </p:cNvSpPr>
          <p:nvPr>
            <p:ph type="ftr" sz="quarter" idx="11"/>
          </p:nvPr>
        </p:nvSpPr>
        <p:spPr/>
        <p:txBody>
          <a:bodyPr/>
          <a:lstStyle/>
          <a:p>
            <a:r>
              <a:rPr lang="en-US" smtClean="0"/>
              <a:t>http://brentonphillips.com/puzzles</a:t>
            </a:r>
            <a:endParaRP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pic>
        <p:nvPicPr>
          <p:cNvPr id="52" name="Picture 51" descr="&quot;Integrated Cloud Applications &amp; Platform Services&quot; tagline in red and black"/>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219916" y="1722238"/>
            <a:ext cx="7748992" cy="2950267"/>
          </a:xfrm>
          <a:prstGeom prst="rect">
            <a:avLst/>
          </a:prstGeom>
        </p:spPr>
      </p:pic>
    </p:spTree>
    <p:extLst>
      <p:ext uri="{BB962C8B-B14F-4D97-AF65-F5344CB8AC3E}">
        <p14:creationId xmlns:p14="http://schemas.microsoft.com/office/powerpoint/2010/main" xmlns="" val="37091374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Oracle Signature">
    <p:spTree>
      <p:nvGrpSpPr>
        <p:cNvPr id="1" name=""/>
        <p:cNvGrpSpPr/>
        <p:nvPr/>
      </p:nvGrpSpPr>
      <p:grpSpPr>
        <a:xfrm>
          <a:off x="0" y="0"/>
          <a:ext cx="0" cy="0"/>
          <a:chOff x="0" y="0"/>
          <a:chExt cx="0" cy="0"/>
        </a:xfrm>
      </p:grpSpPr>
      <p:grpSp>
        <p:nvGrpSpPr>
          <p:cNvPr id="12" name="Group 11"/>
          <p:cNvGrpSpPr/>
          <p:nvPr userDrawn="1"/>
        </p:nvGrpSpPr>
        <p:grpSpPr>
          <a:xfrm>
            <a:off x="0" y="0"/>
            <a:ext cx="12189398" cy="6858000"/>
            <a:chOff x="0" y="0"/>
            <a:chExt cx="12189398" cy="6858000"/>
          </a:xfrm>
        </p:grpSpPr>
        <p:sp>
          <p:nvSpPr>
            <p:cNvPr id="13" name="Rectangle 12"/>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Rectangle 15"/>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pic>
        <p:nvPicPr>
          <p:cNvPr id="3" name="Picture 2" descr="Oracle logo in red on white staging background. Light blue frame around perimete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810000" y="2860002"/>
            <a:ext cx="4544720" cy="569995"/>
          </a:xfrm>
          <a:prstGeom prst="rect">
            <a:avLst/>
          </a:prstGeom>
        </p:spPr>
      </p:pic>
    </p:spTree>
    <p:extLst>
      <p:ext uri="{BB962C8B-B14F-4D97-AF65-F5344CB8AC3E}">
        <p14:creationId xmlns:p14="http://schemas.microsoft.com/office/powerpoint/2010/main" xmlns="" val="34366422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Java-Oracle Cobrand Logo">
    <p:bg bwMode="auto">
      <p:bgPr>
        <a:blipFill rotWithShape="1">
          <a:blip r:embed="rId2" cstate="print"/>
          <a:stretch>
            <a:fillRect/>
          </a:stretch>
        </a:blipFill>
        <a:effectLst/>
      </p:bgPr>
    </p:bg>
    <p:spTree>
      <p:nvGrpSpPr>
        <p:cNvPr id="1" name=""/>
        <p:cNvGrpSpPr/>
        <p:nvPr/>
      </p:nvGrpSpPr>
      <p:grpSpPr>
        <a:xfrm>
          <a:off x="0" y="0"/>
          <a:ext cx="0" cy="0"/>
          <a:chOff x="0" y="0"/>
          <a:chExt cx="0" cy="0"/>
        </a:xfrm>
      </p:grpSpPr>
      <p:grpSp>
        <p:nvGrpSpPr>
          <p:cNvPr id="10" name="Group 9"/>
          <p:cNvGrpSpPr/>
          <p:nvPr userDrawn="1"/>
        </p:nvGrpSpPr>
        <p:grpSpPr>
          <a:xfrm>
            <a:off x="0" y="0"/>
            <a:ext cx="12189398" cy="6858000"/>
            <a:chOff x="0" y="0"/>
            <a:chExt cx="12189398" cy="6858000"/>
          </a:xfrm>
        </p:grpSpPr>
        <p:sp>
          <p:nvSpPr>
            <p:cNvPr id="12" name="Rectangle 11"/>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ectangle 12"/>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xmlns="" val="10657555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1C778B-E4E9-47A5-951D-EAE5271E8284}" type="datetime1">
              <a:rPr lang="en-US" smtClean="0"/>
              <a:pPr/>
              <a:t>11/5/2015</a:t>
            </a:fld>
            <a:endParaRPr lang="en-US"/>
          </a:p>
        </p:txBody>
      </p:sp>
      <p:sp>
        <p:nvSpPr>
          <p:cNvPr id="8" name="Footer Placeholder 7"/>
          <p:cNvSpPr>
            <a:spLocks noGrp="1"/>
          </p:cNvSpPr>
          <p:nvPr>
            <p:ph type="ftr" sz="quarter" idx="11"/>
          </p:nvPr>
        </p:nvSpPr>
        <p:spPr/>
        <p:txBody>
          <a:bodyPr/>
          <a:lstStyle/>
          <a:p>
            <a:r>
              <a:rPr lang="en-US" smtClean="0"/>
              <a:t>http://brentonphillips.com/puzzles</a:t>
            </a:r>
            <a:endParaRPr lang="en-US"/>
          </a:p>
        </p:txBody>
      </p:sp>
      <p:sp>
        <p:nvSpPr>
          <p:cNvPr id="9" name="Slide Number Placeholder 8"/>
          <p:cNvSpPr>
            <a:spLocks noGrp="1"/>
          </p:cNvSpPr>
          <p:nvPr>
            <p:ph type="sldNum" sz="quarter" idx="12"/>
          </p:nvPr>
        </p:nvSpPr>
        <p:spPr/>
        <p:txBody>
          <a:bodyPr/>
          <a:lstStyle/>
          <a:p>
            <a:fld id="{C51EAA63-D034-42AE-91FA-B13B9518C7BE}" type="slidenum">
              <a:rPr lang="en-US" smtClean="0"/>
              <a:pPr/>
              <a:t>‹#›</a:t>
            </a:fld>
            <a:endParaRPr lang="en-US"/>
          </a:p>
        </p:txBody>
      </p:sp>
    </p:spTree>
    <p:extLst>
      <p:ext uri="{BB962C8B-B14F-4D97-AF65-F5344CB8AC3E}">
        <p14:creationId xmlns:p14="http://schemas.microsoft.com/office/powerpoint/2010/main" xmlns="" val="38621871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Picture and Logo">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2919CDC-03D5-4E9D-BAB8-DD74B60FC01E}" type="datetime1">
              <a:rPr lang="en-US" smtClean="0"/>
              <a:pPr/>
              <a:t>11/5/2015</a:t>
            </a:fld>
            <a:endParaRPr/>
          </a:p>
        </p:txBody>
      </p:sp>
      <p:sp>
        <p:nvSpPr>
          <p:cNvPr id="5" name="Footer Placeholder 4"/>
          <p:cNvSpPr>
            <a:spLocks noGrp="1"/>
          </p:cNvSpPr>
          <p:nvPr>
            <p:ph type="ftr" sz="quarter" idx="11"/>
          </p:nvPr>
        </p:nvSpPr>
        <p:spPr/>
        <p:txBody>
          <a:bodyPr/>
          <a:lstStyle/>
          <a:p>
            <a:r>
              <a:rPr lang="en-US" smtClean="0"/>
              <a:t>http://brentonphillips.com/puzzles</a:t>
            </a:r>
            <a:endParaRP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lang="en-US" sz="850" smtClean="0">
                <a:solidFill>
                  <a:schemeClr val="tx1"/>
                </a:solidFill>
              </a:rPr>
              <a:t>Copyright © 2015, Oracle and/or its affiliates. All rights reserved.  |</a:t>
            </a:r>
            <a:endParaRPr lang="en-US" sz="850" dirty="0">
              <a:solidFill>
                <a:schemeClr val="tx1"/>
              </a:solidFill>
            </a:endParaRPr>
          </a:p>
        </p:txBody>
      </p:sp>
      <p:pic>
        <p:nvPicPr>
          <p:cNvPr id="14" name="Picture 13"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xmlns="" val="2558980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31A62DA0-7A0F-419A-8D0C-5555D13D1280}" type="datetime1">
              <a:rPr lang="en-US" smtClean="0"/>
              <a:pPr/>
              <a:t>11/5/2015</a:t>
            </a:fld>
            <a:endParaRPr/>
          </a:p>
        </p:txBody>
      </p:sp>
      <p:sp>
        <p:nvSpPr>
          <p:cNvPr id="5" name="Footer Placeholder 4"/>
          <p:cNvSpPr>
            <a:spLocks noGrp="1"/>
          </p:cNvSpPr>
          <p:nvPr>
            <p:ph type="ftr" sz="quarter" idx="11"/>
          </p:nvPr>
        </p:nvSpPr>
        <p:spPr/>
        <p:txBody>
          <a:bodyPr/>
          <a:lstStyle/>
          <a:p>
            <a:r>
              <a:rPr lang="en-US" smtClean="0"/>
              <a:t>http://brentonphillips.com/puzzles</a:t>
            </a:r>
            <a:endParaRP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xmlns="" val="21734545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Picture and 2 Logos">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2 Customer/Partner logos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F98911F-5DEF-4586-A8BB-697AFE61E6B8}" type="datetime1">
              <a:rPr lang="en-US" smtClean="0"/>
              <a:pPr/>
              <a:t>11/5/2015</a:t>
            </a:fld>
            <a:endParaRPr/>
          </a:p>
        </p:txBody>
      </p:sp>
      <p:sp>
        <p:nvSpPr>
          <p:cNvPr id="5" name="Footer Placeholder 4"/>
          <p:cNvSpPr>
            <a:spLocks noGrp="1"/>
          </p:cNvSpPr>
          <p:nvPr>
            <p:ph type="ftr" sz="quarter" idx="11"/>
          </p:nvPr>
        </p:nvSpPr>
        <p:spPr/>
        <p:txBody>
          <a:bodyPr/>
          <a:lstStyle/>
          <a:p>
            <a:r>
              <a:rPr lang="en-US" smtClean="0"/>
              <a:t>http://brentonphillips.com/puzzles</a:t>
            </a:r>
            <a:endParaRP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lang="en-US" sz="850" smtClean="0">
                <a:solidFill>
                  <a:schemeClr val="tx1"/>
                </a:solidFill>
              </a:rPr>
              <a:t>Copyright © 2015, Oracle and/or its affiliates. All rights reserved.  |</a:t>
            </a:r>
            <a:endParaRPr lang="en-US" sz="850" dirty="0">
              <a:solidFill>
                <a:schemeClr val="tx1"/>
              </a:solidFill>
            </a:endParaRPr>
          </a:p>
        </p:txBody>
      </p:sp>
      <p:pic>
        <p:nvPicPr>
          <p:cNvPr id="14" name="Picture 13"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xmlns="" val="40700034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073A7841-1126-40E8-A658-15A2A520732D}" type="datetime1">
              <a:rPr lang="en-US" smtClean="0"/>
              <a:pPr/>
              <a:t>11/5/2015</a:t>
            </a:fld>
            <a:endParaRPr lang="en-US"/>
          </a:p>
        </p:txBody>
      </p:sp>
      <p:sp>
        <p:nvSpPr>
          <p:cNvPr id="8" name="Footer Placeholder 7"/>
          <p:cNvSpPr>
            <a:spLocks noGrp="1"/>
          </p:cNvSpPr>
          <p:nvPr>
            <p:ph type="ftr" sz="quarter" idx="11"/>
          </p:nvPr>
        </p:nvSpPr>
        <p:spPr/>
        <p:txBody>
          <a:bodyPr/>
          <a:lstStyle/>
          <a:p>
            <a:r>
              <a:rPr lang="en-US" smtClean="0"/>
              <a:t>http://brentonphillips.com/puzzles</a:t>
            </a:r>
            <a:endParaRPr lang="en-US"/>
          </a:p>
        </p:txBody>
      </p:sp>
      <p:sp>
        <p:nvSpPr>
          <p:cNvPr id="9" name="Slide Number Placeholder 8"/>
          <p:cNvSpPr>
            <a:spLocks noGrp="1"/>
          </p:cNvSpPr>
          <p:nvPr>
            <p:ph type="sldNum" sz="quarter" idx="12"/>
          </p:nvPr>
        </p:nvSpPr>
        <p:spPr/>
        <p:txBody>
          <a:bodyPr/>
          <a:lstStyle/>
          <a:p>
            <a:fld id="{C51EAA63-D034-42AE-91FA-B13B9518C7BE}" type="slidenum">
              <a:rPr lang="en-US" smtClean="0"/>
              <a:pPr/>
              <a:t>‹#›</a:t>
            </a:fld>
            <a:endParaRPr lang="en-US"/>
          </a:p>
        </p:txBody>
      </p:sp>
    </p:spTree>
    <p:extLst>
      <p:ext uri="{BB962C8B-B14F-4D97-AF65-F5344CB8AC3E}">
        <p14:creationId xmlns:p14="http://schemas.microsoft.com/office/powerpoint/2010/main" xmlns="" val="2075238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Content Placeholder 2"/>
          <p:cNvSpPr>
            <a:spLocks noGrp="1"/>
          </p:cNvSpPr>
          <p:nvPr>
            <p:ph idx="1"/>
          </p:nvPr>
        </p:nvSpPr>
        <p:spPr>
          <a:xfrm>
            <a:off x="531151" y="1981200"/>
            <a:ext cx="11126522" cy="3962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DB5E00E9-F50F-4B01-9EB3-B3F2EB9B75AD}" type="datetime1">
              <a:rPr lang="en-US" smtClean="0"/>
              <a:pPr/>
              <a:t>11/5/2015</a:t>
            </a:fld>
            <a:endParaRPr/>
          </a:p>
        </p:txBody>
      </p:sp>
      <p:sp>
        <p:nvSpPr>
          <p:cNvPr id="5" name="Footer Placeholder 4"/>
          <p:cNvSpPr>
            <a:spLocks noGrp="1"/>
          </p:cNvSpPr>
          <p:nvPr>
            <p:ph type="ftr" sz="quarter" idx="11"/>
          </p:nvPr>
        </p:nvSpPr>
        <p:spPr/>
        <p:txBody>
          <a:bodyPr/>
          <a:lstStyle/>
          <a:p>
            <a:r>
              <a:rPr lang="en-US" smtClean="0"/>
              <a:t>http://brentonphillips.com/puzzles</a:t>
            </a:r>
            <a:endParaRP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Tree>
    <p:extLst>
      <p:ext uri="{BB962C8B-B14F-4D97-AF65-F5344CB8AC3E}">
        <p14:creationId xmlns:p14="http://schemas.microsoft.com/office/powerpoint/2010/main" xmlns="" val="33717683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4" name="Date Placeholder 3"/>
          <p:cNvSpPr>
            <a:spLocks noGrp="1"/>
          </p:cNvSpPr>
          <p:nvPr>
            <p:ph type="dt" sz="half" idx="10"/>
          </p:nvPr>
        </p:nvSpPr>
        <p:spPr/>
        <p:txBody>
          <a:bodyPr/>
          <a:lstStyle/>
          <a:p>
            <a:fld id="{D20AE576-3992-488D-BBDD-E6EC659A9A84}" type="datetime1">
              <a:rPr lang="en-US" smtClean="0"/>
              <a:pPr/>
              <a:t>11/5/2015</a:t>
            </a:fld>
            <a:endParaRPr/>
          </a:p>
        </p:txBody>
      </p:sp>
      <p:sp>
        <p:nvSpPr>
          <p:cNvPr id="5" name="Footer Placeholder 4"/>
          <p:cNvSpPr>
            <a:spLocks noGrp="1"/>
          </p:cNvSpPr>
          <p:nvPr>
            <p:ph type="ftr" sz="quarter" idx="11"/>
          </p:nvPr>
        </p:nvSpPr>
        <p:spPr/>
        <p:txBody>
          <a:bodyPr/>
          <a:lstStyle/>
          <a:p>
            <a:r>
              <a:rPr lang="en-US" smtClean="0"/>
              <a:t>http://brentonphillips.com/puzzles</a:t>
            </a:r>
            <a:endParaRP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xmlns="" val="6812296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F7BBE0-7C17-4D4B-A7CE-AC5F8889FFE4}" type="datetime1">
              <a:rPr lang="en-US" smtClean="0"/>
              <a:pPr/>
              <a:t>11/5/2015</a:t>
            </a:fld>
            <a:endParaRPr/>
          </a:p>
        </p:txBody>
      </p:sp>
      <p:sp>
        <p:nvSpPr>
          <p:cNvPr id="5" name="Footer Placeholder 4"/>
          <p:cNvSpPr>
            <a:spLocks noGrp="1"/>
          </p:cNvSpPr>
          <p:nvPr>
            <p:ph type="ftr" sz="quarter" idx="11"/>
          </p:nvPr>
        </p:nvSpPr>
        <p:spPr/>
        <p:txBody>
          <a:bodyPr/>
          <a:lstStyle/>
          <a:p>
            <a:r>
              <a:rPr lang="en-US" smtClean="0"/>
              <a:t>http://brentonphillips.com/puzzles</a:t>
            </a:r>
            <a:endParaRP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xmlns="" val="15138533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9398" cy="6858000"/>
            <a:chOff x="0" y="0"/>
            <a:chExt cx="12189398" cy="6858000"/>
          </a:xfrm>
        </p:grpSpPr>
        <p:sp>
          <p:nvSpPr>
            <p:cNvPr id="8" name="Rectangle 7"/>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Rectangle 8"/>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Rectangle 9"/>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ectangle 10"/>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dirty="0"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178808" y="6556248"/>
            <a:ext cx="1226398"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F810E4E5-19FE-4E45-99DB-245956039EE1}" type="datetime1">
              <a:rPr lang="en-US" smtClean="0"/>
              <a:pPr/>
              <a:t>11/5/2015</a:t>
            </a:fld>
            <a:endParaRPr lang="en-US"/>
          </a:p>
        </p:txBody>
      </p:sp>
      <p:sp>
        <p:nvSpPr>
          <p:cNvPr id="5" name="Footer Placeholder 4"/>
          <p:cNvSpPr>
            <a:spLocks noGrp="1"/>
          </p:cNvSpPr>
          <p:nvPr>
            <p:ph type="ftr" sz="quarter" idx="3"/>
          </p:nvPr>
        </p:nvSpPr>
        <p:spPr>
          <a:xfrm>
            <a:off x="8622792" y="6556248"/>
            <a:ext cx="2743200" cy="182880"/>
          </a:xfrm>
          <a:prstGeom prst="rect">
            <a:avLst/>
          </a:prstGeom>
        </p:spPr>
        <p:txBody>
          <a:bodyPr vert="horz" wrap="none" lIns="0" tIns="0" rIns="0" bIns="0" rtlCol="0" anchor="ctr" anchorCtr="0">
            <a:noAutofit/>
          </a:bodyPr>
          <a:lstStyle>
            <a:lvl1pPr algn="l">
              <a:defRPr sz="850">
                <a:solidFill>
                  <a:schemeClr val="tx1"/>
                </a:solidFill>
              </a:defRPr>
            </a:lvl1pPr>
          </a:lstStyle>
          <a:p>
            <a:r>
              <a:rPr lang="en-US" smtClean="0"/>
              <a:t>http://brentonphillips.com/puzzles</a:t>
            </a:r>
            <a:endParaRPr lang="en-US"/>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C51EAA63-D034-42AE-91FA-B13B9518C7BE}" type="slidenum">
              <a:rPr lang="en-US" smtClean="0"/>
              <a:pPr/>
              <a:t>‹#›</a:t>
            </a:fld>
            <a:endParaRPr lang="en-US"/>
          </a:p>
        </p:txBody>
      </p:sp>
      <p:sp>
        <p:nvSpPr>
          <p:cNvPr id="14" name="TextBox 13"/>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a:t>
            </a:r>
            <a:r>
              <a:rPr sz="850">
                <a:solidFill>
                  <a:schemeClr val="tx1"/>
                </a:solidFill>
              </a:rPr>
              <a:t>© </a:t>
            </a:r>
            <a:r>
              <a:rPr sz="850" smtClean="0">
                <a:solidFill>
                  <a:schemeClr val="tx1"/>
                </a:solidFill>
              </a:rPr>
              <a:t>201</a:t>
            </a:r>
            <a:r>
              <a:rPr lang="en-US" sz="850" smtClean="0">
                <a:solidFill>
                  <a:schemeClr val="tx1"/>
                </a:solidFill>
              </a:rPr>
              <a:t>5,</a:t>
            </a:r>
            <a:r>
              <a:rPr sz="85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16" name="Picture 15" descr="Horizontal JavaOne-Oracle co-branded logo in white on blue staging background."/>
          <p:cNvPicPr>
            <a:picLocks noChangeAspect="1"/>
          </p:cNvPicPr>
          <p:nvPr userDrawn="1"/>
        </p:nvPicPr>
        <p:blipFill>
          <a:blip r:embed="rId42" cstate="print">
            <a:extLst>
              <a:ext uri="{28A0092B-C50C-407E-A947-70E740481C1C}">
                <a14:useLocalDpi xmlns:a14="http://schemas.microsoft.com/office/drawing/2010/main" xmlns=""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xmlns=""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64" r:id="rId4"/>
    <p:sldLayoutId id="2147483692" r:id="rId5"/>
    <p:sldLayoutId id="2147483650" r:id="rId6"/>
    <p:sldLayoutId id="2147483663" r:id="rId7"/>
    <p:sldLayoutId id="2147483686" r:id="rId8"/>
    <p:sldLayoutId id="2147483651" r:id="rId9"/>
    <p:sldLayoutId id="2147483665" r:id="rId10"/>
    <p:sldLayoutId id="2147483669" r:id="rId11"/>
    <p:sldLayoutId id="2147483689"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93" r:id="rId23"/>
    <p:sldLayoutId id="2147483655" r:id="rId24"/>
    <p:sldLayoutId id="2147483656" r:id="rId25"/>
    <p:sldLayoutId id="2147483657" r:id="rId26"/>
    <p:sldLayoutId id="2147483673" r:id="rId27"/>
    <p:sldLayoutId id="2147483674" r:id="rId28"/>
    <p:sldLayoutId id="2147483682" r:id="rId29"/>
    <p:sldLayoutId id="2147483684" r:id="rId30"/>
    <p:sldLayoutId id="2147483690" r:id="rId31"/>
    <p:sldLayoutId id="2147483691" r:id="rId32"/>
    <p:sldLayoutId id="2147483668" r:id="rId33"/>
    <p:sldLayoutId id="2147483675" r:id="rId34"/>
    <p:sldLayoutId id="2147483676" r:id="rId35"/>
    <p:sldLayoutId id="2147483667" r:id="rId36"/>
    <p:sldLayoutId id="2147483694" r:id="rId37"/>
    <p:sldLayoutId id="2147483661" r:id="rId38"/>
    <p:sldLayoutId id="2147483687" r:id="rId39"/>
    <p:sldLayoutId id="2147483659" r:id="rId40"/>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wmf"/><Relationship Id="rId1" Type="http://schemas.openxmlformats.org/officeDocument/2006/relationships/slideLayout" Target="../slideLayouts/slideLayout24.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051672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1EAA63-D034-42AE-91FA-B13B9518C7BE}" type="slidenum">
              <a:rPr lang="en-US" smtClean="0"/>
              <a:pPr/>
              <a:t>10</a:t>
            </a:fld>
            <a:endParaRPr lang="en-US"/>
          </a:p>
        </p:txBody>
      </p:sp>
      <p:sp>
        <p:nvSpPr>
          <p:cNvPr id="5" name="TextBox 1"/>
          <p:cNvSpPr txBox="1">
            <a:spLocks noChangeArrowheads="1"/>
          </p:cNvSpPr>
          <p:nvPr/>
        </p:nvSpPr>
        <p:spPr bwMode="auto">
          <a:xfrm>
            <a:off x="754861" y="609600"/>
            <a:ext cx="10892344" cy="3493246"/>
          </a:xfrm>
          <a:prstGeom prst="rect">
            <a:avLst/>
          </a:prstGeom>
          <a:noFill/>
          <a:ln w="9525">
            <a:solidFill>
              <a:schemeClr val="tx1"/>
            </a:solidFill>
            <a:miter lim="800000"/>
            <a:headEnd/>
            <a:tailEnd/>
          </a:ln>
        </p:spPr>
        <p:txBody>
          <a:bodyPr lIns="45702" tIns="22851" rIns="45702" bIns="22851">
            <a:spAutoFit/>
          </a:bodyPr>
          <a:lstStyle/>
          <a:p>
            <a:r>
              <a:rPr lang="en-US" sz="1600" dirty="0">
                <a:latin typeface="Courier New" pitchFamily="49" charset="0"/>
                <a:cs typeface="Courier New" pitchFamily="49" charset="0"/>
              </a:rPr>
              <a:t>1 </a:t>
            </a:r>
            <a:r>
              <a:rPr lang="en-US" sz="1600" dirty="0" smtClean="0">
                <a:latin typeface="Courier New" pitchFamily="49" charset="0"/>
                <a:cs typeface="Courier New" pitchFamily="49" charset="0"/>
              </a:rPr>
              <a:t> @Consumes("applications/</a:t>
            </a:r>
            <a:r>
              <a:rPr lang="en-US" sz="1600" dirty="0" err="1" smtClean="0">
                <a:latin typeface="Courier New" pitchFamily="49" charset="0"/>
                <a:cs typeface="Courier New" pitchFamily="49" charset="0"/>
              </a:rPr>
              <a:t>json</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2  @Produces("applications/</a:t>
            </a:r>
            <a:r>
              <a:rPr lang="en-US" sz="1600" dirty="0" err="1" smtClean="0">
                <a:latin typeface="Courier New" pitchFamily="49" charset="0"/>
                <a:cs typeface="Courier New" pitchFamily="49" charset="0"/>
              </a:rPr>
              <a:t>json</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3  public </a:t>
            </a:r>
            <a:r>
              <a:rPr lang="en-US" sz="1600" dirty="0" err="1" smtClean="0">
                <a:latin typeface="Courier New" pitchFamily="49" charset="0"/>
                <a:cs typeface="Courier New" pitchFamily="49" charset="0"/>
              </a:rPr>
              <a:t>AuthResponse</a:t>
            </a:r>
            <a:r>
              <a:rPr lang="en-US" sz="1600" dirty="0" smtClean="0">
                <a:latin typeface="Courier New" pitchFamily="49" charset="0"/>
                <a:cs typeface="Courier New" pitchFamily="49" charset="0"/>
              </a:rPr>
              <a:t> authenticate(</a:t>
            </a:r>
            <a:r>
              <a:rPr lang="en-US" sz="1600" dirty="0" err="1" smtClean="0">
                <a:latin typeface="Courier New" pitchFamily="49" charset="0"/>
                <a:cs typeface="Courier New" pitchFamily="49" charset="0"/>
              </a:rPr>
              <a:t>AuthRequest</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req</a:t>
            </a:r>
            <a:r>
              <a:rPr lang="en-US" sz="1600" dirty="0" smtClean="0">
                <a:latin typeface="Courier New" pitchFamily="49" charset="0"/>
                <a:cs typeface="Courier New" pitchFamily="49" charset="0"/>
              </a:rPr>
              <a:t>) {</a:t>
            </a:r>
          </a:p>
          <a:p>
            <a:r>
              <a:rPr lang="en-US" sz="1600" dirty="0" smtClean="0">
                <a:latin typeface="Courier New" pitchFamily="49" charset="0"/>
                <a:cs typeface="Courier New" pitchFamily="49" charset="0"/>
              </a:rPr>
              <a:t>4    </a:t>
            </a:r>
            <a:r>
              <a:rPr lang="en-US" sz="1600" dirty="0" err="1" smtClean="0">
                <a:latin typeface="Courier New" pitchFamily="49" charset="0"/>
                <a:cs typeface="Courier New" pitchFamily="49" charset="0"/>
              </a:rPr>
              <a:t>AuthResponse</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resp</a:t>
            </a:r>
            <a:r>
              <a:rPr lang="en-US" sz="1600" dirty="0" smtClean="0">
                <a:latin typeface="Courier New" pitchFamily="49" charset="0"/>
                <a:cs typeface="Courier New" pitchFamily="49" charset="0"/>
              </a:rPr>
              <a:t> = new </a:t>
            </a:r>
            <a:r>
              <a:rPr lang="en-US" sz="1600" dirty="0" err="1" smtClean="0">
                <a:latin typeface="Courier New" pitchFamily="49" charset="0"/>
                <a:cs typeface="Courier New" pitchFamily="49" charset="0"/>
              </a:rPr>
              <a:t>AuthResponse</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5    </a:t>
            </a:r>
            <a:r>
              <a:rPr lang="en-US" sz="1600" dirty="0" err="1" smtClean="0">
                <a:latin typeface="Courier New" pitchFamily="49" charset="0"/>
                <a:cs typeface="Courier New" pitchFamily="49" charset="0"/>
              </a:rPr>
              <a:t>boolean</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isLegit</a:t>
            </a:r>
            <a:r>
              <a:rPr lang="en-US" sz="1600" dirty="0" smtClean="0">
                <a:latin typeface="Courier New" pitchFamily="49" charset="0"/>
                <a:cs typeface="Courier New" pitchFamily="49" charset="0"/>
              </a:rPr>
              <a:t> = false;</a:t>
            </a:r>
          </a:p>
          <a:p>
            <a:r>
              <a:rPr lang="en-US" sz="1600" dirty="0" smtClean="0">
                <a:latin typeface="Courier New" pitchFamily="49" charset="0"/>
                <a:cs typeface="Courier New" pitchFamily="49" charset="0"/>
              </a:rPr>
              <a:t>6    try {</a:t>
            </a:r>
          </a:p>
          <a:p>
            <a:r>
              <a:rPr lang="en-US" sz="1600" dirty="0" smtClean="0">
                <a:latin typeface="Courier New" pitchFamily="49" charset="0"/>
                <a:cs typeface="Courier New" pitchFamily="49" charset="0"/>
              </a:rPr>
              <a:t>7      </a:t>
            </a:r>
            <a:r>
              <a:rPr lang="en-US" sz="1600" dirty="0" err="1" smtClean="0">
                <a:latin typeface="Courier New" pitchFamily="49" charset="0"/>
                <a:cs typeface="Courier New" pitchFamily="49" charset="0"/>
              </a:rPr>
              <a:t>isLegit</a:t>
            </a:r>
            <a:r>
              <a:rPr lang="en-US" sz="1600" dirty="0" smtClean="0">
                <a:latin typeface="Courier New" pitchFamily="49" charset="0"/>
                <a:cs typeface="Courier New" pitchFamily="49" charset="0"/>
              </a:rPr>
              <a:t> = </a:t>
            </a:r>
            <a:r>
              <a:rPr lang="en-US" sz="1600" dirty="0" err="1" smtClean="0">
                <a:latin typeface="Courier New" pitchFamily="49" charset="0"/>
                <a:cs typeface="Courier New" pitchFamily="49" charset="0"/>
              </a:rPr>
              <a:t>authService.authenticate</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req.getUser</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req.getPassword</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8    } catch (</a:t>
            </a:r>
            <a:r>
              <a:rPr lang="en-US" sz="1600" dirty="0" err="1" smtClean="0">
                <a:latin typeface="Courier New" pitchFamily="49" charset="0"/>
                <a:cs typeface="Courier New" pitchFamily="49" charset="0"/>
              </a:rPr>
              <a:t>NoSuchUserException</a:t>
            </a:r>
            <a:r>
              <a:rPr lang="en-US" sz="1600" dirty="0" smtClean="0">
                <a:latin typeface="Courier New" pitchFamily="49" charset="0"/>
                <a:cs typeface="Courier New" pitchFamily="49" charset="0"/>
              </a:rPr>
              <a:t> e) {</a:t>
            </a:r>
          </a:p>
          <a:p>
            <a:r>
              <a:rPr lang="en-US" sz="1600" dirty="0" smtClean="0">
                <a:latin typeface="Courier New" pitchFamily="49" charset="0"/>
                <a:cs typeface="Courier New" pitchFamily="49" charset="0"/>
              </a:rPr>
              <a:t>9      </a:t>
            </a:r>
            <a:r>
              <a:rPr lang="en-US" sz="1600" dirty="0" err="1" smtClean="0">
                <a:latin typeface="Courier New" pitchFamily="49" charset="0"/>
                <a:cs typeface="Courier New" pitchFamily="49" charset="0"/>
              </a:rPr>
              <a:t>resp.setForgotUsername</a:t>
            </a:r>
            <a:r>
              <a:rPr lang="en-US" sz="1600" dirty="0" smtClean="0">
                <a:latin typeface="Courier New" pitchFamily="49" charset="0"/>
                <a:cs typeface="Courier New" pitchFamily="49" charset="0"/>
              </a:rPr>
              <a:t>(true);</a:t>
            </a:r>
          </a:p>
          <a:p>
            <a:pPr marL="342900" indent="-342900"/>
            <a:r>
              <a:rPr lang="en-US" sz="1600" dirty="0" smtClean="0">
                <a:latin typeface="Courier New" pitchFamily="49" charset="0"/>
                <a:cs typeface="Courier New" pitchFamily="49" charset="0"/>
              </a:rPr>
              <a:t>10   }</a:t>
            </a:r>
          </a:p>
          <a:p>
            <a:r>
              <a:rPr lang="en-US" sz="1600" dirty="0" smtClean="0">
                <a:latin typeface="Courier New" pitchFamily="49" charset="0"/>
                <a:cs typeface="Courier New" pitchFamily="49" charset="0"/>
              </a:rPr>
              <a:t>11   </a:t>
            </a:r>
            <a:r>
              <a:rPr lang="en-US" sz="1600" dirty="0" err="1" smtClean="0">
                <a:latin typeface="Courier New" pitchFamily="49" charset="0"/>
                <a:cs typeface="Courier New" pitchFamily="49" charset="0"/>
              </a:rPr>
              <a:t>resp.setStatus</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isLegit</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12   </a:t>
            </a:r>
            <a:r>
              <a:rPr lang="en-US" sz="1600" dirty="0" err="1" smtClean="0">
                <a:latin typeface="Courier New" pitchFamily="49" charset="0"/>
                <a:cs typeface="Courier New" pitchFamily="49" charset="0"/>
              </a:rPr>
              <a:t>resp.setForgotPassword</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isLegit</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13   return </a:t>
            </a:r>
            <a:r>
              <a:rPr lang="en-US" sz="1600" dirty="0" err="1" smtClean="0">
                <a:latin typeface="Courier New" pitchFamily="49" charset="0"/>
                <a:cs typeface="Courier New" pitchFamily="49" charset="0"/>
              </a:rPr>
              <a:t>resp</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14 }</a:t>
            </a:r>
            <a:endParaRPr lang="en-US" sz="1600" dirty="0">
              <a:latin typeface="Courier New" pitchFamily="49" charset="0"/>
              <a:cs typeface="Courier New" pitchFamily="49" charset="0"/>
            </a:endParaRPr>
          </a:p>
        </p:txBody>
      </p:sp>
      <p:sp>
        <p:nvSpPr>
          <p:cNvPr id="6" name="Left Arrow 3"/>
          <p:cNvSpPr>
            <a:spLocks noChangeArrowheads="1"/>
          </p:cNvSpPr>
          <p:nvPr/>
        </p:nvSpPr>
        <p:spPr bwMode="auto">
          <a:xfrm>
            <a:off x="5766427" y="2387944"/>
            <a:ext cx="5303991" cy="642557"/>
          </a:xfrm>
          <a:prstGeom prst="leftArrow">
            <a:avLst>
              <a:gd name="adj1" fmla="val 50000"/>
              <a:gd name="adj2" fmla="val 49966"/>
            </a:avLst>
          </a:prstGeom>
          <a:solidFill>
            <a:srgbClr val="FF0000"/>
          </a:solidFill>
          <a:ln w="9525" algn="ctr">
            <a:noFill/>
            <a:round/>
            <a:headEnd/>
            <a:tailEnd/>
          </a:ln>
        </p:spPr>
        <p:txBody>
          <a:bodyPr wrap="square" lIns="46019" tIns="23010" rIns="46019" bIns="23010">
            <a:spAutoFit/>
          </a:bodyPr>
          <a:lstStyle/>
          <a:p>
            <a:pPr marL="59508" indent="-59508"/>
            <a:endParaRPr lang="en-US" b="1" dirty="0"/>
          </a:p>
        </p:txBody>
      </p:sp>
      <p:sp>
        <p:nvSpPr>
          <p:cNvPr id="7" name="Footer Placeholder 6"/>
          <p:cNvSpPr>
            <a:spLocks noGrp="1"/>
          </p:cNvSpPr>
          <p:nvPr>
            <p:ph type="ftr" sz="quarter" idx="11"/>
          </p:nvPr>
        </p:nvSpPr>
        <p:spPr/>
        <p:txBody>
          <a:bodyPr/>
          <a:lstStyle/>
          <a:p>
            <a:r>
              <a:rPr lang="en-US" smtClean="0"/>
              <a:t>http://brentonphillips.com/puzzles</a:t>
            </a: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1EAA63-D034-42AE-91FA-B13B9518C7BE}" type="slidenum">
              <a:rPr lang="en-US" smtClean="0"/>
              <a:pPr/>
              <a:t>11</a:t>
            </a:fld>
            <a:endParaRPr lang="en-US"/>
          </a:p>
        </p:txBody>
      </p:sp>
      <p:sp>
        <p:nvSpPr>
          <p:cNvPr id="3" name="Flowchart: Document 2"/>
          <p:cNvSpPr/>
          <p:nvPr/>
        </p:nvSpPr>
        <p:spPr bwMode="gray">
          <a:xfrm>
            <a:off x="605790" y="960120"/>
            <a:ext cx="3680460" cy="1017270"/>
          </a:xfrm>
          <a:prstGeom prst="flowChartDocument">
            <a:avLst/>
          </a:prstGeom>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pPr>
            <a:r>
              <a:rPr lang="en-US" sz="1600" dirty="0" smtClean="0">
                <a:latin typeface="Courier New" pitchFamily="49" charset="0"/>
                <a:cs typeface="Courier New" pitchFamily="49" charset="0"/>
              </a:rPr>
              <a:t>User: notauser@example.com</a:t>
            </a:r>
          </a:p>
          <a:p>
            <a:pPr>
              <a:lnSpc>
                <a:spcPct val="90000"/>
              </a:lnSpc>
            </a:pPr>
            <a:r>
              <a:rPr lang="en-US" sz="1600" dirty="0" smtClean="0">
                <a:latin typeface="Courier New" pitchFamily="49" charset="0"/>
                <a:cs typeface="Courier New" pitchFamily="49" charset="0"/>
              </a:rPr>
              <a:t>Pass: </a:t>
            </a:r>
            <a:r>
              <a:rPr lang="en-US" sz="1600" dirty="0" err="1" smtClean="0">
                <a:latin typeface="Courier New" pitchFamily="49" charset="0"/>
                <a:cs typeface="Courier New" pitchFamily="49" charset="0"/>
              </a:rPr>
              <a:t>meaninglessguess</a:t>
            </a:r>
            <a:endParaRPr lang="en-US" sz="1600" dirty="0" smtClean="0">
              <a:latin typeface="Courier New" pitchFamily="49" charset="0"/>
              <a:cs typeface="Courier New" pitchFamily="49" charset="0"/>
            </a:endParaRPr>
          </a:p>
        </p:txBody>
      </p:sp>
      <p:sp>
        <p:nvSpPr>
          <p:cNvPr id="4" name="Flowchart: Document 3"/>
          <p:cNvSpPr/>
          <p:nvPr/>
        </p:nvSpPr>
        <p:spPr bwMode="gray">
          <a:xfrm>
            <a:off x="6598920" y="986790"/>
            <a:ext cx="3680460" cy="1013460"/>
          </a:xfrm>
          <a:prstGeom prst="flowChartDocument">
            <a:avLst/>
          </a:prstGeom>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pPr>
            <a:r>
              <a:rPr lang="en-US" sz="1600" dirty="0" smtClean="0">
                <a:latin typeface="Courier New" pitchFamily="49" charset="0"/>
                <a:cs typeface="Courier New" pitchFamily="49" charset="0"/>
              </a:rPr>
              <a:t>User: realuser@example.com</a:t>
            </a:r>
          </a:p>
          <a:p>
            <a:pPr>
              <a:lnSpc>
                <a:spcPct val="90000"/>
              </a:lnSpc>
            </a:pPr>
            <a:r>
              <a:rPr lang="en-US" sz="1600" dirty="0" smtClean="0">
                <a:latin typeface="Courier New" pitchFamily="49" charset="0"/>
                <a:cs typeface="Courier New" pitchFamily="49" charset="0"/>
              </a:rPr>
              <a:t>Pass: </a:t>
            </a:r>
            <a:r>
              <a:rPr lang="en-US" sz="1600" dirty="0" err="1" smtClean="0">
                <a:latin typeface="Courier New" pitchFamily="49" charset="0"/>
                <a:cs typeface="Courier New" pitchFamily="49" charset="0"/>
              </a:rPr>
              <a:t>meaninglessguess</a:t>
            </a:r>
            <a:endParaRPr lang="en-US" sz="1600" dirty="0" smtClean="0">
              <a:latin typeface="Courier New" pitchFamily="49" charset="0"/>
              <a:cs typeface="Courier New" pitchFamily="49" charset="0"/>
            </a:endParaRPr>
          </a:p>
        </p:txBody>
      </p:sp>
      <p:sp>
        <p:nvSpPr>
          <p:cNvPr id="5" name="Rounded Rectangle 4"/>
          <p:cNvSpPr/>
          <p:nvPr/>
        </p:nvSpPr>
        <p:spPr bwMode="gray">
          <a:xfrm>
            <a:off x="514350" y="2571750"/>
            <a:ext cx="10458450" cy="457200"/>
          </a:xfrm>
          <a:prstGeom prst="roundRect">
            <a:avLst/>
          </a:prstGeom>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latin typeface="Courier New" pitchFamily="49" charset="0"/>
                <a:cs typeface="Courier New" pitchFamily="49" charset="0"/>
              </a:rPr>
              <a:t>public </a:t>
            </a:r>
            <a:r>
              <a:rPr lang="en-US" dirty="0" err="1" smtClean="0">
                <a:latin typeface="Courier New" pitchFamily="49" charset="0"/>
                <a:cs typeface="Courier New" pitchFamily="49" charset="0"/>
              </a:rPr>
              <a:t>AuthResponse</a:t>
            </a:r>
            <a:r>
              <a:rPr lang="en-US" dirty="0" smtClean="0">
                <a:latin typeface="Courier New" pitchFamily="49" charset="0"/>
                <a:cs typeface="Courier New" pitchFamily="49" charset="0"/>
              </a:rPr>
              <a:t> authenticate(</a:t>
            </a:r>
            <a:r>
              <a:rPr lang="en-US" dirty="0" err="1" smtClean="0">
                <a:latin typeface="Courier New" pitchFamily="49" charset="0"/>
                <a:cs typeface="Courier New" pitchFamily="49" charset="0"/>
              </a:rPr>
              <a:t>AuthRequest</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req</a:t>
            </a:r>
            <a:r>
              <a:rPr lang="en-US" dirty="0" smtClean="0">
                <a:latin typeface="Courier New" pitchFamily="49" charset="0"/>
                <a:cs typeface="Courier New" pitchFamily="49" charset="0"/>
              </a:rPr>
              <a:t>)</a:t>
            </a:r>
            <a:endParaRPr lang="en-US" dirty="0" smtClean="0"/>
          </a:p>
        </p:txBody>
      </p:sp>
      <p:sp>
        <p:nvSpPr>
          <p:cNvPr id="6" name="Down Arrow 5"/>
          <p:cNvSpPr/>
          <p:nvPr/>
        </p:nvSpPr>
        <p:spPr bwMode="gray">
          <a:xfrm>
            <a:off x="2274570" y="2011680"/>
            <a:ext cx="617220" cy="514350"/>
          </a:xfrm>
          <a:prstGeom prst="downArrow">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sp>
        <p:nvSpPr>
          <p:cNvPr id="7" name="Down Arrow 6"/>
          <p:cNvSpPr/>
          <p:nvPr/>
        </p:nvSpPr>
        <p:spPr bwMode="gray">
          <a:xfrm>
            <a:off x="8366760" y="2045970"/>
            <a:ext cx="617220" cy="480060"/>
          </a:xfrm>
          <a:prstGeom prst="downArrow">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sp>
        <p:nvSpPr>
          <p:cNvPr id="8" name="Cloud 7"/>
          <p:cNvSpPr/>
          <p:nvPr/>
        </p:nvSpPr>
        <p:spPr bwMode="gray">
          <a:xfrm>
            <a:off x="617220" y="3771900"/>
            <a:ext cx="5234940" cy="1520190"/>
          </a:xfrm>
          <a:prstGeom prst="cloud">
            <a:avLst/>
          </a:prstGeom>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pPr>
            <a:r>
              <a:rPr lang="en-US" sz="1600" dirty="0" smtClean="0">
                <a:latin typeface="Courier New" pitchFamily="49" charset="0"/>
                <a:cs typeface="Courier New" pitchFamily="49" charset="0"/>
              </a:rPr>
              <a:t>{</a:t>
            </a:r>
          </a:p>
          <a:p>
            <a:pPr>
              <a:lnSpc>
                <a:spcPct val="90000"/>
              </a:lnSpc>
            </a:pPr>
            <a:r>
              <a:rPr lang="en-US" sz="1600" dirty="0" smtClean="0">
                <a:latin typeface="Courier New" pitchFamily="49" charset="0"/>
                <a:cs typeface="Courier New" pitchFamily="49" charset="0"/>
              </a:rPr>
              <a:t>  “status”        : false,</a:t>
            </a:r>
          </a:p>
          <a:p>
            <a:pPr>
              <a:lnSpc>
                <a:spcPct val="90000"/>
              </a:lnSpc>
            </a:pPr>
            <a:r>
              <a:rPr lang="en-US" sz="1600" dirty="0" smtClean="0">
                <a:latin typeface="Courier New" pitchFamily="49" charset="0"/>
                <a:cs typeface="Courier New" pitchFamily="49" charset="0"/>
              </a:rPr>
              <a:t>  </a:t>
            </a:r>
            <a:r>
              <a:rPr lang="en-US" sz="1600" b="1" dirty="0" smtClean="0">
                <a:solidFill>
                  <a:srgbClr val="FFC000"/>
                </a:solidFill>
                <a:latin typeface="Courier New" pitchFamily="49" charset="0"/>
                <a:cs typeface="Courier New" pitchFamily="49" charset="0"/>
              </a:rPr>
              <a:t>“</a:t>
            </a:r>
            <a:r>
              <a:rPr lang="en-US" sz="1600" b="1" dirty="0" err="1" smtClean="0">
                <a:solidFill>
                  <a:srgbClr val="FFC000"/>
                </a:solidFill>
                <a:latin typeface="Courier New" pitchFamily="49" charset="0"/>
                <a:cs typeface="Courier New" pitchFamily="49" charset="0"/>
              </a:rPr>
              <a:t>forgotUserName</a:t>
            </a:r>
            <a:r>
              <a:rPr lang="en-US" sz="1600" b="1" dirty="0" smtClean="0">
                <a:solidFill>
                  <a:srgbClr val="FFC000"/>
                </a:solidFill>
                <a:latin typeface="Courier New" pitchFamily="49" charset="0"/>
                <a:cs typeface="Courier New" pitchFamily="49" charset="0"/>
              </a:rPr>
              <a:t>”: true,</a:t>
            </a:r>
          </a:p>
          <a:p>
            <a:pPr>
              <a:lnSpc>
                <a:spcPct val="90000"/>
              </a:lnSpc>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forgotPassword</a:t>
            </a:r>
            <a:r>
              <a:rPr lang="en-US" sz="1600" dirty="0" smtClean="0">
                <a:latin typeface="Courier New" pitchFamily="49" charset="0"/>
                <a:cs typeface="Courier New" pitchFamily="49" charset="0"/>
              </a:rPr>
              <a:t>”: true</a:t>
            </a:r>
          </a:p>
          <a:p>
            <a:pPr>
              <a:lnSpc>
                <a:spcPct val="90000"/>
              </a:lnSpc>
            </a:pPr>
            <a:r>
              <a:rPr lang="en-US" sz="1600" dirty="0" smtClean="0">
                <a:latin typeface="Courier New" pitchFamily="49" charset="0"/>
                <a:cs typeface="Courier New" pitchFamily="49" charset="0"/>
              </a:rPr>
              <a:t>}</a:t>
            </a:r>
          </a:p>
        </p:txBody>
      </p:sp>
      <p:sp>
        <p:nvSpPr>
          <p:cNvPr id="9" name="Cloud 8"/>
          <p:cNvSpPr/>
          <p:nvPr/>
        </p:nvSpPr>
        <p:spPr bwMode="gray">
          <a:xfrm>
            <a:off x="6221730" y="4335780"/>
            <a:ext cx="5151120" cy="1520190"/>
          </a:xfrm>
          <a:prstGeom prst="cloud">
            <a:avLst/>
          </a:prstGeom>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pPr>
            <a:r>
              <a:rPr lang="en-US" sz="1600" dirty="0" smtClean="0">
                <a:latin typeface="Courier New" pitchFamily="49" charset="0"/>
                <a:cs typeface="Courier New" pitchFamily="49" charset="0"/>
              </a:rPr>
              <a:t>{</a:t>
            </a:r>
          </a:p>
          <a:p>
            <a:pPr>
              <a:lnSpc>
                <a:spcPct val="90000"/>
              </a:lnSpc>
            </a:pPr>
            <a:r>
              <a:rPr lang="en-US" sz="1600" dirty="0" smtClean="0">
                <a:latin typeface="Courier New" pitchFamily="49" charset="0"/>
                <a:cs typeface="Courier New" pitchFamily="49" charset="0"/>
              </a:rPr>
              <a:t>  “status”        : false,</a:t>
            </a:r>
          </a:p>
          <a:p>
            <a:pPr>
              <a:lnSpc>
                <a:spcPct val="90000"/>
              </a:lnSpc>
            </a:pPr>
            <a:r>
              <a:rPr lang="en-US" sz="1600" dirty="0" smtClean="0">
                <a:latin typeface="Courier New" pitchFamily="49" charset="0"/>
                <a:cs typeface="Courier New" pitchFamily="49" charset="0"/>
              </a:rPr>
              <a:t>  </a:t>
            </a:r>
            <a:r>
              <a:rPr lang="en-US" sz="1600" b="1" dirty="0" smtClean="0">
                <a:solidFill>
                  <a:srgbClr val="FFC000"/>
                </a:solidFill>
                <a:latin typeface="Courier New" pitchFamily="49" charset="0"/>
                <a:cs typeface="Courier New" pitchFamily="49" charset="0"/>
              </a:rPr>
              <a:t>“</a:t>
            </a:r>
            <a:r>
              <a:rPr lang="en-US" sz="1600" b="1" dirty="0" err="1" smtClean="0">
                <a:solidFill>
                  <a:srgbClr val="FFC000"/>
                </a:solidFill>
                <a:latin typeface="Courier New" pitchFamily="49" charset="0"/>
                <a:cs typeface="Courier New" pitchFamily="49" charset="0"/>
              </a:rPr>
              <a:t>forgotUserName</a:t>
            </a:r>
            <a:r>
              <a:rPr lang="en-US" sz="1600" b="1" dirty="0" smtClean="0">
                <a:solidFill>
                  <a:srgbClr val="FFC000"/>
                </a:solidFill>
                <a:latin typeface="Courier New" pitchFamily="49" charset="0"/>
                <a:cs typeface="Courier New" pitchFamily="49" charset="0"/>
              </a:rPr>
              <a:t>”: false,</a:t>
            </a:r>
          </a:p>
          <a:p>
            <a:pPr>
              <a:lnSpc>
                <a:spcPct val="90000"/>
              </a:lnSpc>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forgotPassword</a:t>
            </a:r>
            <a:r>
              <a:rPr lang="en-US" sz="1600" dirty="0" smtClean="0">
                <a:latin typeface="Courier New" pitchFamily="49" charset="0"/>
                <a:cs typeface="Courier New" pitchFamily="49" charset="0"/>
              </a:rPr>
              <a:t>”: true</a:t>
            </a:r>
          </a:p>
          <a:p>
            <a:pPr>
              <a:lnSpc>
                <a:spcPct val="90000"/>
              </a:lnSpc>
            </a:pPr>
            <a:r>
              <a:rPr lang="en-US" sz="1600" dirty="0" smtClean="0">
                <a:latin typeface="Courier New" pitchFamily="49" charset="0"/>
                <a:cs typeface="Courier New" pitchFamily="49" charset="0"/>
              </a:rPr>
              <a:t>}</a:t>
            </a:r>
          </a:p>
        </p:txBody>
      </p:sp>
      <p:sp>
        <p:nvSpPr>
          <p:cNvPr id="10" name="Down Arrow 9"/>
          <p:cNvSpPr/>
          <p:nvPr/>
        </p:nvSpPr>
        <p:spPr bwMode="gray">
          <a:xfrm>
            <a:off x="2312670" y="3169920"/>
            <a:ext cx="617220" cy="628650"/>
          </a:xfrm>
          <a:prstGeom prst="downArrow">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sp>
        <p:nvSpPr>
          <p:cNvPr id="11" name="Down Arrow 10"/>
          <p:cNvSpPr/>
          <p:nvPr/>
        </p:nvSpPr>
        <p:spPr bwMode="gray">
          <a:xfrm>
            <a:off x="8370570" y="3154680"/>
            <a:ext cx="617220" cy="1085850"/>
          </a:xfrm>
          <a:prstGeom prst="downArrow">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sp>
        <p:nvSpPr>
          <p:cNvPr id="12" name="Footer Placeholder 11"/>
          <p:cNvSpPr>
            <a:spLocks noGrp="1"/>
          </p:cNvSpPr>
          <p:nvPr>
            <p:ph type="ftr" sz="quarter" idx="11"/>
          </p:nvPr>
        </p:nvSpPr>
        <p:spPr/>
        <p:txBody>
          <a:bodyPr/>
          <a:lstStyle/>
          <a:p>
            <a:r>
              <a:rPr lang="en-US" smtClean="0"/>
              <a:t>http://brentonphillips.com/puzzles</a:t>
            </a: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1EAA63-D034-42AE-91FA-B13B9518C7BE}" type="slidenum">
              <a:rPr lang="en-US" smtClean="0"/>
              <a:pPr/>
              <a:t>12</a:t>
            </a:fld>
            <a:endParaRPr lang="en-US"/>
          </a:p>
        </p:txBody>
      </p:sp>
      <p:sp>
        <p:nvSpPr>
          <p:cNvPr id="5" name="TextBox 1"/>
          <p:cNvSpPr txBox="1">
            <a:spLocks noChangeArrowheads="1"/>
          </p:cNvSpPr>
          <p:nvPr/>
        </p:nvSpPr>
        <p:spPr bwMode="auto">
          <a:xfrm>
            <a:off x="754861" y="609600"/>
            <a:ext cx="10892344" cy="3493246"/>
          </a:xfrm>
          <a:prstGeom prst="rect">
            <a:avLst/>
          </a:prstGeom>
          <a:noFill/>
          <a:ln w="9525">
            <a:solidFill>
              <a:schemeClr val="tx1"/>
            </a:solidFill>
            <a:miter lim="800000"/>
            <a:headEnd/>
            <a:tailEnd/>
          </a:ln>
        </p:spPr>
        <p:txBody>
          <a:bodyPr lIns="45702" tIns="22851" rIns="45702" bIns="22851">
            <a:spAutoFit/>
          </a:bodyPr>
          <a:lstStyle/>
          <a:p>
            <a:r>
              <a:rPr lang="en-US" sz="1600" dirty="0">
                <a:latin typeface="Courier New" pitchFamily="49" charset="0"/>
                <a:cs typeface="Courier New" pitchFamily="49" charset="0"/>
              </a:rPr>
              <a:t>1 </a:t>
            </a:r>
            <a:r>
              <a:rPr lang="en-US" sz="1600" dirty="0" smtClean="0">
                <a:latin typeface="Courier New" pitchFamily="49" charset="0"/>
                <a:cs typeface="Courier New" pitchFamily="49" charset="0"/>
              </a:rPr>
              <a:t> @Consumes("applications/</a:t>
            </a:r>
            <a:r>
              <a:rPr lang="en-US" sz="1600" dirty="0" err="1" smtClean="0">
                <a:latin typeface="Courier New" pitchFamily="49" charset="0"/>
                <a:cs typeface="Courier New" pitchFamily="49" charset="0"/>
              </a:rPr>
              <a:t>json</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2  @Produces("applications/</a:t>
            </a:r>
            <a:r>
              <a:rPr lang="en-US" sz="1600" dirty="0" err="1" smtClean="0">
                <a:latin typeface="Courier New" pitchFamily="49" charset="0"/>
                <a:cs typeface="Courier New" pitchFamily="49" charset="0"/>
              </a:rPr>
              <a:t>json</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3  public </a:t>
            </a:r>
            <a:r>
              <a:rPr lang="en-US" sz="1600" dirty="0" err="1" smtClean="0">
                <a:latin typeface="Courier New" pitchFamily="49" charset="0"/>
                <a:cs typeface="Courier New" pitchFamily="49" charset="0"/>
              </a:rPr>
              <a:t>AuthResponse</a:t>
            </a:r>
            <a:r>
              <a:rPr lang="en-US" sz="1600" dirty="0" smtClean="0">
                <a:latin typeface="Courier New" pitchFamily="49" charset="0"/>
                <a:cs typeface="Courier New" pitchFamily="49" charset="0"/>
              </a:rPr>
              <a:t> authenticate(</a:t>
            </a:r>
            <a:r>
              <a:rPr lang="en-US" sz="1600" dirty="0" err="1" smtClean="0">
                <a:latin typeface="Courier New" pitchFamily="49" charset="0"/>
                <a:cs typeface="Courier New" pitchFamily="49" charset="0"/>
              </a:rPr>
              <a:t>AuthRequest</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req</a:t>
            </a:r>
            <a:r>
              <a:rPr lang="en-US" sz="1600" dirty="0" smtClean="0">
                <a:latin typeface="Courier New" pitchFamily="49" charset="0"/>
                <a:cs typeface="Courier New" pitchFamily="49" charset="0"/>
              </a:rPr>
              <a:t>) {</a:t>
            </a:r>
          </a:p>
          <a:p>
            <a:r>
              <a:rPr lang="en-US" sz="1600" dirty="0" smtClean="0">
                <a:latin typeface="Courier New" pitchFamily="49" charset="0"/>
                <a:cs typeface="Courier New" pitchFamily="49" charset="0"/>
              </a:rPr>
              <a:t>4    </a:t>
            </a:r>
            <a:r>
              <a:rPr lang="en-US" sz="1600" dirty="0" err="1" smtClean="0">
                <a:latin typeface="Courier New" pitchFamily="49" charset="0"/>
                <a:cs typeface="Courier New" pitchFamily="49" charset="0"/>
              </a:rPr>
              <a:t>AuthResponse</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resp</a:t>
            </a:r>
            <a:r>
              <a:rPr lang="en-US" sz="1600" dirty="0" smtClean="0">
                <a:latin typeface="Courier New" pitchFamily="49" charset="0"/>
                <a:cs typeface="Courier New" pitchFamily="49" charset="0"/>
              </a:rPr>
              <a:t> = new </a:t>
            </a:r>
            <a:r>
              <a:rPr lang="en-US" sz="1600" dirty="0" err="1" smtClean="0">
                <a:latin typeface="Courier New" pitchFamily="49" charset="0"/>
                <a:cs typeface="Courier New" pitchFamily="49" charset="0"/>
              </a:rPr>
              <a:t>AuthResponse</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5    </a:t>
            </a:r>
            <a:r>
              <a:rPr lang="en-US" sz="1600" dirty="0" err="1" smtClean="0">
                <a:latin typeface="Courier New" pitchFamily="49" charset="0"/>
                <a:cs typeface="Courier New" pitchFamily="49" charset="0"/>
              </a:rPr>
              <a:t>boolean</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isLegit</a:t>
            </a:r>
            <a:r>
              <a:rPr lang="en-US" sz="1600" dirty="0" smtClean="0">
                <a:latin typeface="Courier New" pitchFamily="49" charset="0"/>
                <a:cs typeface="Courier New" pitchFamily="49" charset="0"/>
              </a:rPr>
              <a:t> = false;</a:t>
            </a:r>
          </a:p>
          <a:p>
            <a:r>
              <a:rPr lang="en-US" sz="1600" dirty="0" smtClean="0">
                <a:latin typeface="Courier New" pitchFamily="49" charset="0"/>
                <a:cs typeface="Courier New" pitchFamily="49" charset="0"/>
              </a:rPr>
              <a:t>6    try {</a:t>
            </a:r>
          </a:p>
          <a:p>
            <a:r>
              <a:rPr lang="en-US" sz="1600" dirty="0" smtClean="0">
                <a:latin typeface="Courier New" pitchFamily="49" charset="0"/>
                <a:cs typeface="Courier New" pitchFamily="49" charset="0"/>
              </a:rPr>
              <a:t>7      </a:t>
            </a:r>
            <a:r>
              <a:rPr lang="en-US" sz="1600" dirty="0" err="1" smtClean="0">
                <a:latin typeface="Courier New" pitchFamily="49" charset="0"/>
                <a:cs typeface="Courier New" pitchFamily="49" charset="0"/>
              </a:rPr>
              <a:t>isLegit</a:t>
            </a:r>
            <a:r>
              <a:rPr lang="en-US" sz="1600" dirty="0" smtClean="0">
                <a:latin typeface="Courier New" pitchFamily="49" charset="0"/>
                <a:cs typeface="Courier New" pitchFamily="49" charset="0"/>
              </a:rPr>
              <a:t> = </a:t>
            </a:r>
            <a:r>
              <a:rPr lang="en-US" sz="1600" dirty="0" err="1" smtClean="0">
                <a:latin typeface="Courier New" pitchFamily="49" charset="0"/>
                <a:cs typeface="Courier New" pitchFamily="49" charset="0"/>
              </a:rPr>
              <a:t>authService.authenticate</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req.getUser</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req.getPassword</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8    } catch (</a:t>
            </a:r>
            <a:r>
              <a:rPr lang="en-US" sz="1600" dirty="0" err="1" smtClean="0">
                <a:latin typeface="Courier New" pitchFamily="49" charset="0"/>
                <a:cs typeface="Courier New" pitchFamily="49" charset="0"/>
              </a:rPr>
              <a:t>NoSuchUserException</a:t>
            </a:r>
            <a:r>
              <a:rPr lang="en-US" sz="1600" dirty="0" smtClean="0">
                <a:latin typeface="Courier New" pitchFamily="49" charset="0"/>
                <a:cs typeface="Courier New" pitchFamily="49" charset="0"/>
              </a:rPr>
              <a:t> e) {</a:t>
            </a:r>
          </a:p>
          <a:p>
            <a:r>
              <a:rPr lang="en-US" sz="1600" dirty="0" smtClean="0">
                <a:latin typeface="Courier New" pitchFamily="49" charset="0"/>
                <a:cs typeface="Courier New" pitchFamily="49" charset="0"/>
              </a:rPr>
              <a:t>9      // NOP</a:t>
            </a:r>
          </a:p>
          <a:p>
            <a:pPr marL="342900" indent="-342900"/>
            <a:r>
              <a:rPr lang="en-US" sz="1600" dirty="0" smtClean="0">
                <a:latin typeface="Courier New" pitchFamily="49" charset="0"/>
                <a:cs typeface="Courier New" pitchFamily="49" charset="0"/>
              </a:rPr>
              <a:t>10   }</a:t>
            </a:r>
          </a:p>
          <a:p>
            <a:r>
              <a:rPr lang="en-US" sz="1600" dirty="0" smtClean="0">
                <a:latin typeface="Courier New" pitchFamily="49" charset="0"/>
                <a:cs typeface="Courier New" pitchFamily="49" charset="0"/>
              </a:rPr>
              <a:t>11   </a:t>
            </a:r>
            <a:r>
              <a:rPr lang="en-US" sz="1600" dirty="0" err="1" smtClean="0">
                <a:latin typeface="Courier New" pitchFamily="49" charset="0"/>
                <a:cs typeface="Courier New" pitchFamily="49" charset="0"/>
              </a:rPr>
              <a:t>resp.setStatus</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isLegit</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12   </a:t>
            </a:r>
            <a:r>
              <a:rPr lang="en-US" sz="1600" dirty="0" err="1" smtClean="0">
                <a:latin typeface="Courier New" pitchFamily="49" charset="0"/>
                <a:cs typeface="Courier New" pitchFamily="49" charset="0"/>
              </a:rPr>
              <a:t>resp.setForgotPassword</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isLegit</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13   return </a:t>
            </a:r>
            <a:r>
              <a:rPr lang="en-US" sz="1600" dirty="0" err="1" smtClean="0">
                <a:latin typeface="Courier New" pitchFamily="49" charset="0"/>
                <a:cs typeface="Courier New" pitchFamily="49" charset="0"/>
              </a:rPr>
              <a:t>resp</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14 }</a:t>
            </a:r>
            <a:endParaRPr lang="en-US" sz="1600" dirty="0">
              <a:latin typeface="Courier New" pitchFamily="49" charset="0"/>
              <a:cs typeface="Courier New" pitchFamily="49" charset="0"/>
            </a:endParaRPr>
          </a:p>
        </p:txBody>
      </p:sp>
      <p:sp>
        <p:nvSpPr>
          <p:cNvPr id="6" name="Rounded Rectangle 2"/>
          <p:cNvSpPr>
            <a:spLocks noChangeArrowheads="1"/>
          </p:cNvSpPr>
          <p:nvPr/>
        </p:nvSpPr>
        <p:spPr bwMode="auto">
          <a:xfrm>
            <a:off x="765810" y="2521292"/>
            <a:ext cx="10881360" cy="357880"/>
          </a:xfrm>
          <a:prstGeom prst="roundRect">
            <a:avLst>
              <a:gd name="adj" fmla="val 16667"/>
            </a:avLst>
          </a:prstGeom>
          <a:solidFill>
            <a:srgbClr val="FFC000">
              <a:alpha val="47842"/>
            </a:srgbClr>
          </a:solidFill>
          <a:ln w="9525" algn="ctr">
            <a:noFill/>
            <a:round/>
            <a:headEnd/>
            <a:tailEnd/>
          </a:ln>
        </p:spPr>
        <p:txBody>
          <a:bodyPr wrap="square" lIns="46019" tIns="23010" rIns="46019" bIns="23010">
            <a:spAutoFit/>
          </a:bodyPr>
          <a:lstStyle/>
          <a:p>
            <a:pPr marL="59508" indent="-59508"/>
            <a:endParaRPr lang="en-US" b="1" dirty="0"/>
          </a:p>
        </p:txBody>
      </p:sp>
      <p:sp>
        <p:nvSpPr>
          <p:cNvPr id="7" name="Footer Placeholder 6"/>
          <p:cNvSpPr>
            <a:spLocks noGrp="1"/>
          </p:cNvSpPr>
          <p:nvPr>
            <p:ph type="ftr" sz="quarter" idx="11"/>
          </p:nvPr>
        </p:nvSpPr>
        <p:spPr/>
        <p:txBody>
          <a:bodyPr/>
          <a:lstStyle/>
          <a:p>
            <a:r>
              <a:rPr lang="en-US" smtClean="0"/>
              <a:t>http://brentonphillips.com/puzzles</a:t>
            </a: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1EAA63-D034-42AE-91FA-B13B9518C7BE}" type="slidenum">
              <a:rPr lang="en-US" smtClean="0"/>
              <a:pPr/>
              <a:t>13</a:t>
            </a:fld>
            <a:endParaRPr lang="en-US"/>
          </a:p>
        </p:txBody>
      </p:sp>
      <p:sp>
        <p:nvSpPr>
          <p:cNvPr id="3" name="Rectangle 2"/>
          <p:cNvSpPr/>
          <p:nvPr/>
        </p:nvSpPr>
        <p:spPr>
          <a:xfrm>
            <a:off x="2860779" y="818495"/>
            <a:ext cx="607865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Egg Cartel Standards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4" name="Content Placeholder 4"/>
          <p:cNvGraphicFramePr>
            <a:graphicFrameLocks/>
          </p:cNvGraphicFramePr>
          <p:nvPr/>
        </p:nvGraphicFramePr>
        <p:xfrm>
          <a:off x="868680" y="2343150"/>
          <a:ext cx="9498330" cy="3063240"/>
        </p:xfrm>
        <a:graphic>
          <a:graphicData uri="http://schemas.openxmlformats.org/drawingml/2006/table">
            <a:tbl>
              <a:tblPr firstRow="1" bandRow="1">
                <a:tableStyleId>{5C22544A-7EE6-4342-B048-85BDC9FD1C3A}</a:tableStyleId>
              </a:tblPr>
              <a:tblGrid>
                <a:gridCol w="3694533"/>
                <a:gridCol w="5803797"/>
              </a:tblGrid>
              <a:tr h="411480">
                <a:tc>
                  <a:txBody>
                    <a:bodyPr/>
                    <a:lstStyle/>
                    <a:p>
                      <a:r>
                        <a:rPr lang="en-US" sz="1200" dirty="0" smtClean="0"/>
                        <a:t>Standard</a:t>
                      </a:r>
                      <a:endParaRPr lang="en-US" sz="1200" dirty="0"/>
                    </a:p>
                  </a:txBody>
                  <a:tcPr marL="45702" marR="45702" marT="22860" marB="22860"/>
                </a:tc>
                <a:tc>
                  <a:txBody>
                    <a:bodyPr/>
                    <a:lstStyle/>
                    <a:p>
                      <a:r>
                        <a:rPr lang="en-US" sz="1200" dirty="0" smtClean="0"/>
                        <a:t>Description</a:t>
                      </a:r>
                      <a:endParaRPr lang="en-US" sz="1200" dirty="0"/>
                    </a:p>
                  </a:txBody>
                  <a:tcPr marL="45702" marR="45702" marT="22860" marB="22860"/>
                </a:tc>
              </a:tr>
              <a:tr h="594360">
                <a:tc>
                  <a:txBody>
                    <a:bodyPr/>
                    <a:lstStyle/>
                    <a:p>
                      <a:r>
                        <a:rPr lang="en-US" sz="1800" dirty="0" smtClean="0"/>
                        <a:t>Oracle SCS </a:t>
                      </a:r>
                      <a:r>
                        <a:rPr lang="en-US" sz="1800" b="0" i="0" kern="1200" dirty="0" smtClean="0">
                          <a:solidFill>
                            <a:schemeClr val="dk1"/>
                          </a:solidFill>
                          <a:latin typeface="+mn-lt"/>
                          <a:ea typeface="+mn-ea"/>
                          <a:cs typeface="+mn-cs"/>
                        </a:rPr>
                        <a:t>ASVS.V2.18</a:t>
                      </a:r>
                      <a:endParaRPr lang="en-US" sz="1200" dirty="0"/>
                    </a:p>
                  </a:txBody>
                  <a:tcPr marL="45702" marR="45702" marT="22860" marB="22860"/>
                </a:tc>
                <a:tc>
                  <a:txBody>
                    <a:bodyPr/>
                    <a:lstStyle/>
                    <a:p>
                      <a:r>
                        <a:rPr lang="en-US" sz="1800" b="0" i="0" kern="1200" dirty="0" smtClean="0">
                          <a:solidFill>
                            <a:schemeClr val="dk1"/>
                          </a:solidFill>
                          <a:latin typeface="+mn-lt"/>
                          <a:ea typeface="+mn-ea"/>
                          <a:cs typeface="+mn-cs"/>
                        </a:rPr>
                        <a:t>Username enumeration must not be possible via login, password reset, or forgot account functionality if usernames are considered private. </a:t>
                      </a:r>
                      <a:endParaRPr lang="en-US" sz="1800" dirty="0"/>
                    </a:p>
                  </a:txBody>
                  <a:tcPr marL="45702" marR="45702" marT="22860" marB="22860"/>
                </a:tc>
              </a:tr>
              <a:tr h="594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chemeClr val="dk1"/>
                          </a:solidFill>
                          <a:latin typeface="+mn-lt"/>
                          <a:ea typeface="+mn-ea"/>
                          <a:cs typeface="+mn-cs"/>
                        </a:rPr>
                        <a:t>CERT Java</a:t>
                      </a:r>
                      <a:r>
                        <a:rPr lang="en-US" sz="1800" b="0" i="0" u="none" strike="noStrike" kern="1200" baseline="0" dirty="0" smtClean="0">
                          <a:solidFill>
                            <a:schemeClr val="dk1"/>
                          </a:solidFill>
                          <a:latin typeface="+mn-lt"/>
                          <a:ea typeface="+mn-ea"/>
                          <a:cs typeface="+mn-cs"/>
                        </a:rPr>
                        <a:t> SCS </a:t>
                      </a:r>
                      <a:r>
                        <a:rPr lang="en-US" sz="1800" b="0" i="0" u="none" strike="noStrike" kern="1200" dirty="0" smtClean="0">
                          <a:solidFill>
                            <a:schemeClr val="dk1"/>
                          </a:solidFill>
                          <a:latin typeface="+mn-lt"/>
                          <a:ea typeface="+mn-ea"/>
                          <a:cs typeface="+mn-cs"/>
                        </a:rPr>
                        <a:t>ERR01-J</a:t>
                      </a:r>
                      <a:endParaRPr lang="en-US" sz="1800" b="0" i="0" kern="1200" dirty="0" smtClean="0">
                        <a:solidFill>
                          <a:schemeClr val="dk1"/>
                        </a:solidFill>
                        <a:latin typeface="+mn-lt"/>
                        <a:ea typeface="+mn-ea"/>
                        <a:cs typeface="+mn-cs"/>
                      </a:endParaRPr>
                    </a:p>
                    <a:p>
                      <a:endParaRPr lang="en-US" sz="1200" dirty="0"/>
                    </a:p>
                  </a:txBody>
                  <a:tcPr marL="45702" marR="45702" marT="22860" marB="22860"/>
                </a:tc>
                <a:tc>
                  <a:txBody>
                    <a:bodyPr/>
                    <a:lstStyle/>
                    <a:p>
                      <a:r>
                        <a:rPr lang="en-US" sz="1800" b="0" i="0" u="none" strike="noStrike" kern="1200" dirty="0" smtClean="0">
                          <a:solidFill>
                            <a:schemeClr val="dk1"/>
                          </a:solidFill>
                          <a:latin typeface="+mn-lt"/>
                          <a:ea typeface="+mn-ea"/>
                          <a:cs typeface="+mn-cs"/>
                        </a:rPr>
                        <a:t>Do not allow exceptions to expose sensitive information</a:t>
                      </a:r>
                      <a:endParaRPr lang="en-US" sz="1800" dirty="0"/>
                    </a:p>
                  </a:txBody>
                  <a:tcPr marL="45702" marR="45702" marT="22860" marB="22860"/>
                </a:tc>
              </a:tr>
              <a:tr h="594360">
                <a:tc>
                  <a:txBody>
                    <a:bodyPr/>
                    <a:lstStyle/>
                    <a:p>
                      <a:pPr algn="l" fontAlgn="t"/>
                      <a:r>
                        <a:rPr lang="en-US" u="none" strike="noStrike" baseline="0" dirty="0">
                          <a:solidFill>
                            <a:schemeClr val="tx1"/>
                          </a:solidFill>
                        </a:rPr>
                        <a:t>MITRE </a:t>
                      </a:r>
                      <a:r>
                        <a:rPr lang="en-US" u="none" strike="noStrike" baseline="0" dirty="0" smtClean="0">
                          <a:solidFill>
                            <a:schemeClr val="tx1"/>
                          </a:solidFill>
                        </a:rPr>
                        <a:t>CWE </a:t>
                      </a:r>
                      <a:r>
                        <a:rPr lang="en-US" u="none" strike="noStrike" baseline="0" dirty="0" err="1" smtClean="0">
                          <a:solidFill>
                            <a:schemeClr val="tx1"/>
                          </a:solidFill>
                        </a:rPr>
                        <a:t>CWE</a:t>
                      </a:r>
                      <a:r>
                        <a:rPr lang="en-US" u="none" strike="noStrike" baseline="0" dirty="0" smtClean="0">
                          <a:solidFill>
                            <a:schemeClr val="tx1"/>
                          </a:solidFill>
                        </a:rPr>
                        <a:t>-209</a:t>
                      </a:r>
                      <a:endParaRPr lang="en-US" baseline="0" dirty="0">
                        <a:solidFill>
                          <a:schemeClr val="tx1"/>
                        </a:solidFill>
                      </a:endParaRPr>
                    </a:p>
                  </a:txBody>
                  <a:tcPr marL="95250" marR="95250" marT="66675" marB="66675"/>
                </a:tc>
                <a:tc>
                  <a:txBody>
                    <a:bodyPr/>
                    <a:lstStyle/>
                    <a:p>
                      <a:pPr algn="l" fontAlgn="t"/>
                      <a:r>
                        <a:rPr lang="en-US" baseline="0" dirty="0" smtClean="0">
                          <a:solidFill>
                            <a:schemeClr val="tx1"/>
                          </a:solidFill>
                        </a:rPr>
                        <a:t>Information </a:t>
                      </a:r>
                      <a:r>
                        <a:rPr lang="en-US" baseline="0" dirty="0">
                          <a:solidFill>
                            <a:schemeClr val="tx1"/>
                          </a:solidFill>
                        </a:rPr>
                        <a:t>Exposure through an Error </a:t>
                      </a:r>
                      <a:r>
                        <a:rPr lang="en-US" baseline="0" dirty="0" smtClean="0">
                          <a:solidFill>
                            <a:schemeClr val="tx1"/>
                          </a:solidFill>
                        </a:rPr>
                        <a:t>Message</a:t>
                      </a:r>
                      <a:endParaRPr lang="en-US" baseline="0" dirty="0">
                        <a:solidFill>
                          <a:schemeClr val="tx1"/>
                        </a:solidFill>
                      </a:endParaRPr>
                    </a:p>
                  </a:txBody>
                  <a:tcPr marL="95250" marR="95250" marT="66675" marB="66675"/>
                </a:tc>
              </a:tr>
              <a:tr h="59436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u="none" strike="noStrike" baseline="0" dirty="0" smtClean="0">
                          <a:solidFill>
                            <a:schemeClr val="tx1"/>
                          </a:solidFill>
                        </a:rPr>
                        <a:t>MITRE CWE </a:t>
                      </a:r>
                      <a:r>
                        <a:rPr lang="en-US" u="none" strike="noStrike" baseline="0" dirty="0" err="1" smtClean="0">
                          <a:solidFill>
                            <a:schemeClr val="tx1"/>
                          </a:solidFill>
                        </a:rPr>
                        <a:t>CWE</a:t>
                      </a:r>
                      <a:r>
                        <a:rPr lang="en-US" u="none" strike="noStrike" baseline="0" dirty="0" smtClean="0">
                          <a:solidFill>
                            <a:schemeClr val="tx1"/>
                          </a:solidFill>
                        </a:rPr>
                        <a:t>-497</a:t>
                      </a:r>
                      <a:endParaRPr lang="en-US" baseline="0" dirty="0" smtClean="0">
                        <a:solidFill>
                          <a:schemeClr val="tx1"/>
                        </a:solidFill>
                      </a:endParaRPr>
                    </a:p>
                  </a:txBody>
                  <a:tcPr marL="95250" marR="95250" marT="66675" marB="66675"/>
                </a:tc>
                <a:tc>
                  <a:txBody>
                    <a:bodyPr/>
                    <a:lstStyle/>
                    <a:p>
                      <a:pPr algn="l" fontAlgn="t"/>
                      <a:r>
                        <a:rPr lang="en-US" baseline="0" dirty="0" smtClean="0">
                          <a:solidFill>
                            <a:schemeClr val="tx1"/>
                          </a:solidFill>
                        </a:rPr>
                        <a:t>Exposure of System Data to an Unauthorized Control Sphere</a:t>
                      </a:r>
                      <a:endParaRPr lang="en-US" baseline="0" dirty="0">
                        <a:solidFill>
                          <a:schemeClr val="tx1"/>
                        </a:solidFill>
                      </a:endParaRPr>
                    </a:p>
                  </a:txBody>
                  <a:tcPr marL="95250" marR="95250" marT="66675" marB="66675"/>
                </a:tc>
              </a:tr>
            </a:tbl>
          </a:graphicData>
        </a:graphic>
      </p:graphicFrame>
      <p:sp>
        <p:nvSpPr>
          <p:cNvPr id="5" name="Footer Placeholder 4"/>
          <p:cNvSpPr>
            <a:spLocks noGrp="1"/>
          </p:cNvSpPr>
          <p:nvPr>
            <p:ph type="ftr" sz="quarter" idx="11"/>
          </p:nvPr>
        </p:nvSpPr>
        <p:spPr/>
        <p:txBody>
          <a:bodyPr/>
          <a:lstStyle/>
          <a:p>
            <a:r>
              <a:rPr lang="en-US" smtClean="0"/>
              <a:t>http://brentonphillips.com/puzzles</a:t>
            </a: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1EAA63-D034-42AE-91FA-B13B9518C7BE}" type="slidenum">
              <a:rPr lang="en-US" smtClean="0"/>
              <a:pPr/>
              <a:t>14</a:t>
            </a:fld>
            <a:endParaRPr lang="en-US"/>
          </a:p>
        </p:txBody>
      </p:sp>
      <p:sp>
        <p:nvSpPr>
          <p:cNvPr id="3" name="Rectangle 2"/>
          <p:cNvSpPr/>
          <p:nvPr/>
        </p:nvSpPr>
        <p:spPr>
          <a:xfrm>
            <a:off x="3713992" y="818495"/>
            <a:ext cx="4372224"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Egg Cartel Risk</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a:spLocks noChangeArrowheads="1"/>
          </p:cNvSpPr>
          <p:nvPr/>
        </p:nvSpPr>
        <p:spPr bwMode="auto">
          <a:xfrm>
            <a:off x="910997" y="3950970"/>
            <a:ext cx="6093619" cy="1277255"/>
          </a:xfrm>
          <a:prstGeom prst="rect">
            <a:avLst/>
          </a:prstGeom>
          <a:noFill/>
          <a:ln w="9525">
            <a:solidFill>
              <a:schemeClr val="tx1"/>
            </a:solidFill>
            <a:miter lim="800000"/>
            <a:headEnd/>
            <a:tailEnd/>
          </a:ln>
        </p:spPr>
        <p:txBody>
          <a:bodyPr lIns="45702" tIns="22851" rIns="45702" bIns="22851">
            <a:spAutoFit/>
          </a:bodyPr>
          <a:lstStyle/>
          <a:p>
            <a:pPr algn="l"/>
            <a:r>
              <a:rPr lang="en-US" sz="2000" dirty="0">
                <a:latin typeface="Courier New" pitchFamily="49" charset="0"/>
                <a:cs typeface="Courier New" pitchFamily="49" charset="0"/>
              </a:rPr>
              <a:t>Severity            - </a:t>
            </a:r>
            <a:r>
              <a:rPr lang="en-US" sz="2000" dirty="0" smtClean="0">
                <a:latin typeface="Courier New" pitchFamily="49" charset="0"/>
                <a:cs typeface="Courier New" pitchFamily="49" charset="0"/>
              </a:rPr>
              <a:t>Medium</a:t>
            </a:r>
            <a:endParaRPr lang="en-US" sz="2000" dirty="0">
              <a:latin typeface="Courier New" pitchFamily="49" charset="0"/>
              <a:cs typeface="Courier New" pitchFamily="49" charset="0"/>
            </a:endParaRPr>
          </a:p>
          <a:p>
            <a:pPr algn="l"/>
            <a:r>
              <a:rPr lang="en-US" sz="2000" dirty="0" smtClean="0">
                <a:latin typeface="Courier New" pitchFamily="49" charset="0"/>
                <a:cs typeface="Courier New" pitchFamily="49" charset="0"/>
              </a:rPr>
              <a:t>Likelihood          - </a:t>
            </a:r>
            <a:r>
              <a:rPr lang="en-US" sz="2000" dirty="0">
                <a:latin typeface="Courier New" pitchFamily="49" charset="0"/>
                <a:cs typeface="Courier New" pitchFamily="49" charset="0"/>
              </a:rPr>
              <a:t>Probable</a:t>
            </a:r>
          </a:p>
          <a:p>
            <a:pPr algn="l"/>
            <a:r>
              <a:rPr lang="en-US" sz="2000" dirty="0">
                <a:latin typeface="Courier New" pitchFamily="49" charset="0"/>
                <a:cs typeface="Courier New" pitchFamily="49" charset="0"/>
              </a:rPr>
              <a:t>Cost of Remediation - </a:t>
            </a:r>
            <a:r>
              <a:rPr lang="en-US" sz="2000" dirty="0" smtClean="0">
                <a:latin typeface="Courier New" pitchFamily="49" charset="0"/>
                <a:cs typeface="Courier New" pitchFamily="49" charset="0"/>
              </a:rPr>
              <a:t>Low</a:t>
            </a:r>
            <a:endParaRPr lang="en-US" sz="2000" dirty="0">
              <a:latin typeface="Courier New" pitchFamily="49" charset="0"/>
              <a:cs typeface="Courier New" pitchFamily="49" charset="0"/>
            </a:endParaRPr>
          </a:p>
          <a:p>
            <a:pPr algn="l"/>
            <a:r>
              <a:rPr lang="en-US" sz="2000" dirty="0">
                <a:latin typeface="Courier New" pitchFamily="49" charset="0"/>
                <a:cs typeface="Courier New" pitchFamily="49" charset="0"/>
              </a:rPr>
              <a:t>CVSS                - </a:t>
            </a:r>
            <a:r>
              <a:rPr lang="en-US" sz="2000" dirty="0" smtClean="0">
                <a:latin typeface="Courier New" pitchFamily="49" charset="0"/>
                <a:cs typeface="Courier New" pitchFamily="49" charset="0"/>
              </a:rPr>
              <a:t>5.0</a:t>
            </a:r>
            <a:endParaRPr lang="en-US" sz="2000" dirty="0">
              <a:latin typeface="Courier New" pitchFamily="49" charset="0"/>
              <a:cs typeface="Courier New" pitchFamily="49" charset="0"/>
            </a:endParaRPr>
          </a:p>
        </p:txBody>
      </p:sp>
      <p:graphicFrame>
        <p:nvGraphicFramePr>
          <p:cNvPr id="6" name="Content Placeholder 4"/>
          <p:cNvGraphicFramePr>
            <a:graphicFrameLocks/>
          </p:cNvGraphicFramePr>
          <p:nvPr/>
        </p:nvGraphicFramePr>
        <p:xfrm>
          <a:off x="899567" y="2343150"/>
          <a:ext cx="8797663" cy="1005840"/>
        </p:xfrm>
        <a:graphic>
          <a:graphicData uri="http://schemas.openxmlformats.org/drawingml/2006/table">
            <a:tbl>
              <a:tblPr firstRow="1" bandRow="1">
                <a:tableStyleId>{5C22544A-7EE6-4342-B048-85BDC9FD1C3A}</a:tableStyleId>
              </a:tblPr>
              <a:tblGrid>
                <a:gridCol w="1396674"/>
                <a:gridCol w="2212553"/>
                <a:gridCol w="2013423"/>
                <a:gridCol w="1559850"/>
                <a:gridCol w="1615163"/>
              </a:tblGrid>
              <a:tr h="411480">
                <a:tc>
                  <a:txBody>
                    <a:bodyPr/>
                    <a:lstStyle/>
                    <a:p>
                      <a:r>
                        <a:rPr lang="en-US" sz="1200" dirty="0" smtClean="0"/>
                        <a:t>Type</a:t>
                      </a:r>
                      <a:endParaRPr lang="en-US" sz="1200" dirty="0"/>
                    </a:p>
                  </a:txBody>
                  <a:tcPr marL="45702" marR="45702" marT="22860" marB="22860"/>
                </a:tc>
                <a:tc>
                  <a:txBody>
                    <a:bodyPr/>
                    <a:lstStyle/>
                    <a:p>
                      <a:r>
                        <a:rPr lang="en-US" sz="1200" dirty="0" smtClean="0"/>
                        <a:t>Description</a:t>
                      </a:r>
                      <a:endParaRPr lang="en-US" sz="1200" dirty="0"/>
                    </a:p>
                  </a:txBody>
                  <a:tcPr marL="45702" marR="45702" marT="22860" marB="22860"/>
                </a:tc>
                <a:tc>
                  <a:txBody>
                    <a:bodyPr/>
                    <a:lstStyle/>
                    <a:p>
                      <a:r>
                        <a:rPr lang="en-US" sz="1200" dirty="0" smtClean="0"/>
                        <a:t>Motivation</a:t>
                      </a:r>
                      <a:endParaRPr lang="en-US" sz="1200" dirty="0"/>
                    </a:p>
                  </a:txBody>
                  <a:tcPr marL="45702" marR="45702" marT="22860" marB="22860"/>
                </a:tc>
                <a:tc>
                  <a:txBody>
                    <a:bodyPr/>
                    <a:lstStyle/>
                    <a:p>
                      <a:r>
                        <a:rPr lang="en-US" sz="1200" dirty="0" smtClean="0"/>
                        <a:t>Assumed Level of Sophistication</a:t>
                      </a:r>
                      <a:endParaRPr lang="en-US" sz="1200" dirty="0"/>
                    </a:p>
                  </a:txBody>
                  <a:tcPr marL="45702" marR="45702" marT="22860" marB="22860"/>
                </a:tc>
                <a:tc>
                  <a:txBody>
                    <a:bodyPr/>
                    <a:lstStyle/>
                    <a:p>
                      <a:r>
                        <a:rPr lang="en-US" sz="1200" dirty="0" smtClean="0"/>
                        <a:t>Example</a:t>
                      </a:r>
                      <a:endParaRPr lang="en-US" sz="1200" dirty="0"/>
                    </a:p>
                  </a:txBody>
                  <a:tcPr marL="45702" marR="45702" marT="22860" marB="22860"/>
                </a:tc>
              </a:tr>
              <a:tr h="594360">
                <a:tc>
                  <a:txBody>
                    <a:bodyPr/>
                    <a:lstStyle/>
                    <a:p>
                      <a:r>
                        <a:rPr lang="en-US" sz="1200" dirty="0" smtClean="0"/>
                        <a:t>Individual</a:t>
                      </a:r>
                      <a:endParaRPr lang="en-US" sz="1200" dirty="0"/>
                    </a:p>
                  </a:txBody>
                  <a:tcPr marL="45702" marR="45702" marT="22860" marB="22860"/>
                </a:tc>
                <a:tc>
                  <a:txBody>
                    <a:bodyPr/>
                    <a:lstStyle/>
                    <a:p>
                      <a:r>
                        <a:rPr lang="en-US" sz="1200" dirty="0" smtClean="0"/>
                        <a:t>Person using</a:t>
                      </a:r>
                      <a:r>
                        <a:rPr lang="en-US" sz="1200" baseline="0" dirty="0" smtClean="0"/>
                        <a:t> an ad-hoc approach to attack an application, short engagement</a:t>
                      </a:r>
                      <a:endParaRPr lang="en-US" sz="1200" dirty="0"/>
                    </a:p>
                  </a:txBody>
                  <a:tcPr marL="45702" marR="45702" marT="22860" marB="22860"/>
                </a:tc>
                <a:tc>
                  <a:txBody>
                    <a:bodyPr/>
                    <a:lstStyle/>
                    <a:p>
                      <a:r>
                        <a:rPr lang="en-US" sz="1200" dirty="0" smtClean="0"/>
                        <a:t>Fun, fame, free services</a:t>
                      </a:r>
                      <a:r>
                        <a:rPr lang="en-US" sz="1200" baseline="0" dirty="0" smtClean="0"/>
                        <a:t> etc.</a:t>
                      </a:r>
                      <a:endParaRPr lang="en-US" sz="1200" dirty="0"/>
                    </a:p>
                  </a:txBody>
                  <a:tcPr marL="45702" marR="45702" marT="22860" marB="22860"/>
                </a:tc>
                <a:tc>
                  <a:txBody>
                    <a:bodyPr/>
                    <a:lstStyle/>
                    <a:p>
                      <a:r>
                        <a:rPr lang="en-US" sz="1200" dirty="0" smtClean="0"/>
                        <a:t>low</a:t>
                      </a:r>
                      <a:endParaRPr lang="en-US" sz="1200" dirty="0"/>
                    </a:p>
                  </a:txBody>
                  <a:tcPr marL="45702" marR="45702" marT="22860" marB="22860"/>
                </a:tc>
                <a:tc>
                  <a:txBody>
                    <a:bodyPr/>
                    <a:lstStyle/>
                    <a:p>
                      <a:r>
                        <a:rPr lang="en-US" sz="1200" dirty="0" smtClean="0"/>
                        <a:t>Script kiddies;</a:t>
                      </a:r>
                      <a:r>
                        <a:rPr lang="en-US" sz="1200" baseline="0" dirty="0" smtClean="0"/>
                        <a:t> </a:t>
                      </a:r>
                      <a:r>
                        <a:rPr lang="en-US" sz="1200" dirty="0" smtClean="0"/>
                        <a:t>bored </a:t>
                      </a:r>
                      <a:r>
                        <a:rPr lang="en-US" sz="1200" dirty="0" err="1" smtClean="0"/>
                        <a:t>cs</a:t>
                      </a:r>
                      <a:r>
                        <a:rPr lang="en-US" sz="1200" dirty="0" smtClean="0"/>
                        <a:t> students; amateur researchers</a:t>
                      </a:r>
                      <a:endParaRPr lang="en-US" sz="1200" dirty="0"/>
                    </a:p>
                  </a:txBody>
                  <a:tcPr marL="45702" marR="45702" marT="22860" marB="22860"/>
                </a:tc>
              </a:tr>
            </a:tbl>
          </a:graphicData>
        </a:graphic>
      </p:graphicFrame>
      <p:sp>
        <p:nvSpPr>
          <p:cNvPr id="7" name="Footer Placeholder 6"/>
          <p:cNvSpPr>
            <a:spLocks noGrp="1"/>
          </p:cNvSpPr>
          <p:nvPr>
            <p:ph type="ftr" sz="quarter" idx="11"/>
          </p:nvPr>
        </p:nvSpPr>
        <p:spPr/>
        <p:txBody>
          <a:bodyPr/>
          <a:lstStyle/>
          <a:p>
            <a:r>
              <a:rPr lang="en-US" smtClean="0"/>
              <a:t>http://brentonphillips.com/puzzles</a:t>
            </a: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1EAA63-D034-42AE-91FA-B13B9518C7BE}" type="slidenum">
              <a:rPr lang="en-US" smtClean="0"/>
              <a:pPr/>
              <a:t>15</a:t>
            </a:fld>
            <a:endParaRPr lang="en-US"/>
          </a:p>
        </p:txBody>
      </p:sp>
      <p:sp>
        <p:nvSpPr>
          <p:cNvPr id="3" name="Rectangle 2"/>
          <p:cNvSpPr/>
          <p:nvPr/>
        </p:nvSpPr>
        <p:spPr>
          <a:xfrm>
            <a:off x="3055873" y="829925"/>
            <a:ext cx="6008504"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Egg Cartel Detection</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a:spLocks noChangeArrowheads="1"/>
          </p:cNvSpPr>
          <p:nvPr/>
        </p:nvSpPr>
        <p:spPr bwMode="auto">
          <a:xfrm>
            <a:off x="2731805" y="2133600"/>
            <a:ext cx="6093619" cy="661701"/>
          </a:xfrm>
          <a:prstGeom prst="rect">
            <a:avLst/>
          </a:prstGeom>
          <a:noFill/>
          <a:ln w="9525">
            <a:solidFill>
              <a:schemeClr val="tx1"/>
            </a:solidFill>
            <a:miter lim="800000"/>
            <a:headEnd/>
            <a:tailEnd/>
          </a:ln>
        </p:spPr>
        <p:txBody>
          <a:bodyPr lIns="45702" tIns="22851" rIns="45702" bIns="22851">
            <a:spAutoFit/>
          </a:bodyPr>
          <a:lstStyle/>
          <a:p>
            <a:pPr algn="l"/>
            <a:r>
              <a:rPr lang="en-US" sz="2000" dirty="0">
                <a:latin typeface="Courier New" pitchFamily="49" charset="0"/>
                <a:cs typeface="Courier New" pitchFamily="49" charset="0"/>
              </a:rPr>
              <a:t>Static Detection  - </a:t>
            </a:r>
            <a:r>
              <a:rPr lang="en-US" sz="2000" dirty="0" smtClean="0">
                <a:latin typeface="Courier New" pitchFamily="49" charset="0"/>
                <a:cs typeface="Courier New" pitchFamily="49" charset="0"/>
              </a:rPr>
              <a:t>Unlikely</a:t>
            </a:r>
            <a:endParaRPr lang="en-US" sz="2000" dirty="0">
              <a:latin typeface="Courier New" pitchFamily="49" charset="0"/>
              <a:cs typeface="Courier New" pitchFamily="49" charset="0"/>
            </a:endParaRPr>
          </a:p>
          <a:p>
            <a:pPr algn="l"/>
            <a:r>
              <a:rPr lang="en-US" sz="2000" dirty="0">
                <a:latin typeface="Courier New" pitchFamily="49" charset="0"/>
                <a:cs typeface="Courier New" pitchFamily="49" charset="0"/>
              </a:rPr>
              <a:t>Runtime Detection - </a:t>
            </a:r>
            <a:r>
              <a:rPr lang="en-US" sz="2000" dirty="0" smtClean="0">
                <a:latin typeface="Courier New" pitchFamily="49" charset="0"/>
                <a:cs typeface="Courier New" pitchFamily="49" charset="0"/>
              </a:rPr>
              <a:t>Conceivable</a:t>
            </a:r>
            <a:endParaRPr lang="en-US" sz="2000" dirty="0">
              <a:latin typeface="Courier New" pitchFamily="49" charset="0"/>
              <a:cs typeface="Courier New" pitchFamily="49" charset="0"/>
            </a:endParaRPr>
          </a:p>
        </p:txBody>
      </p:sp>
      <p:pic>
        <p:nvPicPr>
          <p:cNvPr id="6" name="Picture 3" descr="C:\Documents and Settings\brphilli\Desktop\f360_logo.jpg"/>
          <p:cNvPicPr>
            <a:picLocks noChangeAspect="1" noChangeArrowheads="1"/>
          </p:cNvPicPr>
          <p:nvPr/>
        </p:nvPicPr>
        <p:blipFill>
          <a:blip r:embed="rId2" cstate="print"/>
          <a:srcRect r="48683"/>
          <a:stretch>
            <a:fillRect/>
          </a:stretch>
        </p:blipFill>
        <p:spPr bwMode="auto">
          <a:xfrm>
            <a:off x="4072865" y="3392856"/>
            <a:ext cx="2715152" cy="847725"/>
          </a:xfrm>
          <a:prstGeom prst="rect">
            <a:avLst/>
          </a:prstGeom>
          <a:noFill/>
          <a:ln w="9525">
            <a:noFill/>
            <a:miter lim="800000"/>
            <a:headEnd/>
            <a:tailEnd/>
          </a:ln>
        </p:spPr>
      </p:pic>
      <p:sp>
        <p:nvSpPr>
          <p:cNvPr id="7" name="&quot;No&quot; Symbol 6"/>
          <p:cNvSpPr/>
          <p:nvPr/>
        </p:nvSpPr>
        <p:spPr bwMode="auto">
          <a:xfrm>
            <a:off x="4891452" y="3331071"/>
            <a:ext cx="1191779" cy="994720"/>
          </a:xfrm>
          <a:prstGeom prst="noSmoking">
            <a:avLst/>
          </a:prstGeom>
          <a:solidFill>
            <a:schemeClr val="accent6">
              <a:alpha val="61000"/>
            </a:schemeClr>
          </a:solidFill>
          <a:ln w="9525" cap="flat" cmpd="sng" algn="ctr">
            <a:noFill/>
            <a:prstDash val="solid"/>
            <a:round/>
            <a:headEnd type="none" w="med" len="med"/>
            <a:tailEnd type="none" w="med" len="med"/>
          </a:ln>
          <a:effectLst/>
        </p:spPr>
        <p:txBody>
          <a:bodyPr wrap="square" lIns="46019" tIns="23010" rIns="46019" bIns="23010">
            <a:noAutofit/>
          </a:bodyPr>
          <a:lstStyle/>
          <a:p>
            <a:pPr marL="59508" indent="-59508">
              <a:defRPr/>
            </a:pPr>
            <a:endParaRPr lang="en-US" b="1" dirty="0">
              <a:latin typeface="Arial" pitchFamily="-106" charset="0"/>
            </a:endParaRPr>
          </a:p>
        </p:txBody>
      </p:sp>
      <p:sp>
        <p:nvSpPr>
          <p:cNvPr id="8" name="Footer Placeholder 7"/>
          <p:cNvSpPr>
            <a:spLocks noGrp="1"/>
          </p:cNvSpPr>
          <p:nvPr>
            <p:ph type="ftr" sz="quarter" idx="11"/>
          </p:nvPr>
        </p:nvSpPr>
        <p:spPr/>
        <p:txBody>
          <a:bodyPr/>
          <a:lstStyle/>
          <a:p>
            <a:r>
              <a:rPr lang="en-US" smtClean="0"/>
              <a:t>http://brentonphillips.com/puzzles</a:t>
            </a: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1EAA63-D034-42AE-91FA-B13B9518C7BE}" type="slidenum">
              <a:rPr lang="en-US" smtClean="0"/>
              <a:pPr/>
              <a:t>16</a:t>
            </a:fld>
            <a:endParaRPr lang="en-US"/>
          </a:p>
        </p:txBody>
      </p:sp>
      <p:sp>
        <p:nvSpPr>
          <p:cNvPr id="3" name="TextBox 2"/>
          <p:cNvSpPr txBox="1"/>
          <p:nvPr/>
        </p:nvSpPr>
        <p:spPr>
          <a:xfrm>
            <a:off x="1908810" y="1531620"/>
            <a:ext cx="3817620" cy="1863090"/>
          </a:xfrm>
          <a:prstGeom prst="rect">
            <a:avLst/>
          </a:prstGeom>
          <a:noFill/>
        </p:spPr>
        <p:txBody>
          <a:bodyPr wrap="square" lIns="0" tIns="0" rIns="0" bIns="0" rtlCol="0">
            <a:noAutofit/>
          </a:bodyPr>
          <a:lstStyle/>
          <a:p>
            <a:pPr>
              <a:lnSpc>
                <a:spcPct val="90000"/>
              </a:lnSpc>
            </a:pPr>
            <a:endParaRPr lang="en-US" dirty="0" smtClean="0"/>
          </a:p>
        </p:txBody>
      </p:sp>
      <p:sp>
        <p:nvSpPr>
          <p:cNvPr id="4" name="Rectangle 3"/>
          <p:cNvSpPr/>
          <p:nvPr/>
        </p:nvSpPr>
        <p:spPr>
          <a:xfrm>
            <a:off x="3390034" y="829925"/>
            <a:ext cx="5340181"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Egg Cartel Debrief</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2583180" y="3028950"/>
            <a:ext cx="7772400" cy="411480"/>
          </a:xfrm>
          <a:prstGeom prst="rect">
            <a:avLst/>
          </a:prstGeom>
          <a:noFill/>
        </p:spPr>
        <p:txBody>
          <a:bodyPr wrap="square" lIns="0" tIns="0" rIns="0" bIns="0" rtlCol="0">
            <a:noAutofit/>
          </a:bodyPr>
          <a:lstStyle/>
          <a:p>
            <a:pPr>
              <a:lnSpc>
                <a:spcPct val="90000"/>
              </a:lnSpc>
            </a:pPr>
            <a:r>
              <a:rPr lang="en-US" sz="3600" dirty="0" smtClean="0"/>
              <a:t>Privacy Violation by User Enumeration</a:t>
            </a:r>
          </a:p>
        </p:txBody>
      </p:sp>
      <p:sp>
        <p:nvSpPr>
          <p:cNvPr id="6" name="Footer Placeholder 5"/>
          <p:cNvSpPr>
            <a:spLocks noGrp="1"/>
          </p:cNvSpPr>
          <p:nvPr>
            <p:ph type="ftr" sz="quarter" idx="11"/>
          </p:nvPr>
        </p:nvSpPr>
        <p:spPr/>
        <p:txBody>
          <a:bodyPr/>
          <a:lstStyle/>
          <a:p>
            <a:r>
              <a:rPr lang="en-US" smtClean="0"/>
              <a:t>http://brentonphillips.com/puzzles</a:t>
            </a: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Puzzle</a:t>
            </a:r>
            <a:endParaRPr lang="en-US" dirty="0">
              <a:solidFill>
                <a:srgbClr val="FF0000"/>
              </a:solidFill>
            </a:endParaRPr>
          </a:p>
        </p:txBody>
      </p:sp>
      <p:sp>
        <p:nvSpPr>
          <p:cNvPr id="3" name="Text Placeholder 2"/>
          <p:cNvSpPr>
            <a:spLocks noGrp="1"/>
          </p:cNvSpPr>
          <p:nvPr>
            <p:ph type="body" idx="1"/>
          </p:nvPr>
        </p:nvSpPr>
        <p:spPr/>
        <p:txBody>
          <a:bodyPr/>
          <a:lstStyle/>
          <a:p>
            <a:r>
              <a:rPr lang="en-US" dirty="0" err="1" smtClean="0"/>
              <a:t>Neggflix</a:t>
            </a:r>
            <a:endParaRPr lang="en-US" dirty="0"/>
          </a:p>
        </p:txBody>
      </p:sp>
      <p:sp>
        <p:nvSpPr>
          <p:cNvPr id="8" name="Slide Number Placeholder 7"/>
          <p:cNvSpPr>
            <a:spLocks noGrp="1"/>
          </p:cNvSpPr>
          <p:nvPr>
            <p:ph type="sldNum" sz="quarter" idx="12"/>
          </p:nvPr>
        </p:nvSpPr>
        <p:spPr/>
        <p:txBody>
          <a:bodyPr/>
          <a:lstStyle/>
          <a:p>
            <a:fld id="{C51EAA63-D034-42AE-91FA-B13B9518C7BE}" type="slidenum">
              <a:rPr lang="en-US" smtClean="0"/>
              <a:pPr/>
              <a:t>17</a:t>
            </a:fld>
            <a:endParaRPr lang="en-US"/>
          </a:p>
        </p:txBody>
      </p:sp>
      <p:sp>
        <p:nvSpPr>
          <p:cNvPr id="5" name="Footer Placeholder 4"/>
          <p:cNvSpPr>
            <a:spLocks noGrp="1"/>
          </p:cNvSpPr>
          <p:nvPr>
            <p:ph type="ftr" sz="quarter" idx="11"/>
          </p:nvPr>
        </p:nvSpPr>
        <p:spPr/>
        <p:txBody>
          <a:bodyPr/>
          <a:lstStyle/>
          <a:p>
            <a:r>
              <a:rPr lang="en-US" smtClean="0"/>
              <a:t>http://brentonphillips.com/puzzles</a:t>
            </a:r>
            <a:endParaRPr lang="en-US"/>
          </a:p>
        </p:txBody>
      </p:sp>
    </p:spTree>
    <p:extLst>
      <p:ext uri="{BB962C8B-B14F-4D97-AF65-F5344CB8AC3E}">
        <p14:creationId xmlns:p14="http://schemas.microsoft.com/office/powerpoint/2010/main" xmlns="" val="28263135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1EAA63-D034-42AE-91FA-B13B9518C7BE}" type="slidenum">
              <a:rPr lang="en-US" smtClean="0"/>
              <a:pPr/>
              <a:t>18</a:t>
            </a:fld>
            <a:endParaRPr lang="en-US"/>
          </a:p>
        </p:txBody>
      </p:sp>
      <p:sp>
        <p:nvSpPr>
          <p:cNvPr id="5" name="TextBox 1"/>
          <p:cNvSpPr txBox="1">
            <a:spLocks noChangeArrowheads="1"/>
          </p:cNvSpPr>
          <p:nvPr/>
        </p:nvSpPr>
        <p:spPr bwMode="auto">
          <a:xfrm>
            <a:off x="754861" y="609600"/>
            <a:ext cx="10892344" cy="2754582"/>
          </a:xfrm>
          <a:prstGeom prst="rect">
            <a:avLst/>
          </a:prstGeom>
          <a:noFill/>
          <a:ln w="9525">
            <a:solidFill>
              <a:schemeClr val="tx1"/>
            </a:solidFill>
            <a:miter lim="800000"/>
            <a:headEnd/>
            <a:tailEnd/>
          </a:ln>
        </p:spPr>
        <p:txBody>
          <a:bodyPr lIns="45702" tIns="22851" rIns="45702" bIns="22851">
            <a:spAutoFit/>
          </a:bodyPr>
          <a:lstStyle/>
          <a:p>
            <a:r>
              <a:rPr lang="en-US" sz="1600" dirty="0" smtClean="0">
                <a:latin typeface="Courier New" pitchFamily="49" charset="0"/>
                <a:cs typeface="Courier New" pitchFamily="49" charset="0"/>
              </a:rPr>
              <a:t>1  public Order </a:t>
            </a:r>
            <a:r>
              <a:rPr lang="en-US" sz="1600" dirty="0" err="1" smtClean="0">
                <a:latin typeface="Courier New" pitchFamily="49" charset="0"/>
                <a:cs typeface="Courier New" pitchFamily="49" charset="0"/>
              </a:rPr>
              <a:t>parseOrder</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InputStream</a:t>
            </a:r>
            <a:r>
              <a:rPr lang="en-US" sz="1600" dirty="0" smtClean="0">
                <a:latin typeface="Courier New" pitchFamily="49" charset="0"/>
                <a:cs typeface="Courier New" pitchFamily="49" charset="0"/>
              </a:rPr>
              <a:t> in) {</a:t>
            </a:r>
          </a:p>
          <a:p>
            <a:r>
              <a:rPr lang="en-US" sz="1600" dirty="0" smtClean="0">
                <a:latin typeface="Courier New" pitchFamily="49" charset="0"/>
                <a:cs typeface="Courier New" pitchFamily="49" charset="0"/>
              </a:rPr>
              <a:t>2    </a:t>
            </a:r>
            <a:r>
              <a:rPr lang="en-US" sz="1600" dirty="0" err="1" smtClean="0">
                <a:latin typeface="Courier New" pitchFamily="49" charset="0"/>
                <a:cs typeface="Courier New" pitchFamily="49" charset="0"/>
              </a:rPr>
              <a:t>DocumentBuilderFactory</a:t>
            </a:r>
            <a:r>
              <a:rPr lang="en-US" sz="1600" dirty="0" smtClean="0">
                <a:latin typeface="Courier New" pitchFamily="49" charset="0"/>
                <a:cs typeface="Courier New" pitchFamily="49" charset="0"/>
              </a:rPr>
              <a:t> dbf = </a:t>
            </a:r>
            <a:r>
              <a:rPr lang="en-US" sz="1600" dirty="0" err="1" smtClean="0">
                <a:latin typeface="Courier New" pitchFamily="49" charset="0"/>
                <a:cs typeface="Courier New" pitchFamily="49" charset="0"/>
              </a:rPr>
              <a:t>DocumentBuilderFactory.</a:t>
            </a:r>
            <a:r>
              <a:rPr lang="en-US" sz="1600" i="1" dirty="0" err="1" smtClean="0">
                <a:latin typeface="Courier New" pitchFamily="49" charset="0"/>
                <a:cs typeface="Courier New" pitchFamily="49" charset="0"/>
              </a:rPr>
              <a:t>newInstance</a:t>
            </a:r>
            <a:r>
              <a:rPr lang="en-US" sz="1600" i="1" dirty="0" smtClean="0">
                <a:latin typeface="Courier New" pitchFamily="49" charset="0"/>
                <a:cs typeface="Courier New" pitchFamily="49" charset="0"/>
              </a:rPr>
              <a:t>();</a:t>
            </a:r>
          </a:p>
          <a:p>
            <a:r>
              <a:rPr lang="en-US" sz="1600" dirty="0" smtClean="0">
                <a:latin typeface="Courier New" pitchFamily="49" charset="0"/>
                <a:cs typeface="Courier New" pitchFamily="49" charset="0"/>
              </a:rPr>
              <a:t>3    </a:t>
            </a:r>
            <a:r>
              <a:rPr lang="en-US" sz="1600" dirty="0" err="1" smtClean="0">
                <a:latin typeface="Courier New" pitchFamily="49" charset="0"/>
                <a:cs typeface="Courier New" pitchFamily="49" charset="0"/>
              </a:rPr>
              <a:t>dbf.setNamespaceAware</a:t>
            </a:r>
            <a:r>
              <a:rPr lang="en-US" sz="1600" dirty="0" smtClean="0">
                <a:latin typeface="Courier New" pitchFamily="49" charset="0"/>
                <a:cs typeface="Courier New" pitchFamily="49" charset="0"/>
              </a:rPr>
              <a:t>(</a:t>
            </a:r>
            <a:r>
              <a:rPr lang="en-US" sz="1600" b="1" dirty="0" smtClean="0">
                <a:latin typeface="Courier New" pitchFamily="49" charset="0"/>
                <a:cs typeface="Courier New" pitchFamily="49" charset="0"/>
              </a:rPr>
              <a:t>true);</a:t>
            </a:r>
          </a:p>
          <a:p>
            <a:r>
              <a:rPr lang="en-US" sz="1600" dirty="0" smtClean="0">
                <a:latin typeface="Courier New" pitchFamily="49" charset="0"/>
                <a:cs typeface="Courier New" pitchFamily="49" charset="0"/>
              </a:rPr>
              <a:t>4    </a:t>
            </a:r>
            <a:r>
              <a:rPr lang="en-US" sz="1600" dirty="0" err="1" smtClean="0">
                <a:latin typeface="Courier New" pitchFamily="49" charset="0"/>
                <a:cs typeface="Courier New" pitchFamily="49" charset="0"/>
              </a:rPr>
              <a:t>dbf.setFeature</a:t>
            </a:r>
            <a:r>
              <a:rPr lang="en-US" sz="1600" dirty="0" smtClean="0">
                <a:latin typeface="Courier New" pitchFamily="49" charset="0"/>
                <a:cs typeface="Courier New" pitchFamily="49" charset="0"/>
              </a:rPr>
              <a:t>("http://apache.org/xml/features/validation/schema", </a:t>
            </a:r>
            <a:r>
              <a:rPr lang="en-US" sz="1600" b="1" dirty="0" smtClean="0">
                <a:latin typeface="Courier New" pitchFamily="49" charset="0"/>
                <a:cs typeface="Courier New" pitchFamily="49" charset="0"/>
              </a:rPr>
              <a:t>true);</a:t>
            </a:r>
          </a:p>
          <a:p>
            <a:r>
              <a:rPr lang="en-US" sz="1600" dirty="0" smtClean="0">
                <a:latin typeface="Courier New" pitchFamily="49" charset="0"/>
                <a:cs typeface="Courier New" pitchFamily="49" charset="0"/>
              </a:rPr>
              <a:t>5    </a:t>
            </a:r>
            <a:r>
              <a:rPr lang="en-US" sz="1600" dirty="0" err="1" smtClean="0">
                <a:latin typeface="Courier New" pitchFamily="49" charset="0"/>
                <a:cs typeface="Courier New" pitchFamily="49" charset="0"/>
              </a:rPr>
              <a:t>DocumentBuilder</a:t>
            </a:r>
            <a:r>
              <a:rPr lang="en-US" sz="1600" dirty="0" smtClean="0">
                <a:latin typeface="Courier New" pitchFamily="49" charset="0"/>
                <a:cs typeface="Courier New" pitchFamily="49" charset="0"/>
              </a:rPr>
              <a:t> db = </a:t>
            </a:r>
            <a:r>
              <a:rPr lang="en-US" sz="1600" dirty="0" err="1" smtClean="0">
                <a:latin typeface="Courier New" pitchFamily="49" charset="0"/>
                <a:cs typeface="Courier New" pitchFamily="49" charset="0"/>
              </a:rPr>
              <a:t>dbf.newDocumentBuilder</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6    </a:t>
            </a:r>
            <a:r>
              <a:rPr lang="en-US" sz="1600" dirty="0" err="1" smtClean="0">
                <a:latin typeface="Courier New" pitchFamily="49" charset="0"/>
                <a:cs typeface="Courier New" pitchFamily="49" charset="0"/>
              </a:rPr>
              <a:t>db.setErrorHandler</a:t>
            </a:r>
            <a:r>
              <a:rPr lang="en-US" sz="1600" dirty="0" smtClean="0">
                <a:latin typeface="Courier New" pitchFamily="49" charset="0"/>
                <a:cs typeface="Courier New" pitchFamily="49" charset="0"/>
              </a:rPr>
              <a:t>(this);</a:t>
            </a:r>
          </a:p>
          <a:p>
            <a:r>
              <a:rPr lang="en-US" sz="1600" dirty="0" smtClean="0">
                <a:latin typeface="Courier New" pitchFamily="49" charset="0"/>
                <a:cs typeface="Courier New" pitchFamily="49" charset="0"/>
              </a:rPr>
              <a:t>7    Document doc = </a:t>
            </a:r>
            <a:r>
              <a:rPr lang="en-US" sz="1600" dirty="0" err="1" smtClean="0">
                <a:latin typeface="Courier New" pitchFamily="49" charset="0"/>
                <a:cs typeface="Courier New" pitchFamily="49" charset="0"/>
              </a:rPr>
              <a:t>db.parse</a:t>
            </a:r>
            <a:r>
              <a:rPr lang="en-US" sz="1600" dirty="0" smtClean="0">
                <a:latin typeface="Courier New" pitchFamily="49" charset="0"/>
                <a:cs typeface="Courier New" pitchFamily="49" charset="0"/>
              </a:rPr>
              <a:t>(in);</a:t>
            </a:r>
          </a:p>
          <a:p>
            <a:r>
              <a:rPr lang="en-US" sz="1600" dirty="0" smtClean="0">
                <a:latin typeface="Courier New" pitchFamily="49" charset="0"/>
                <a:cs typeface="Courier New" pitchFamily="49" charset="0"/>
              </a:rPr>
              <a:t>8    Order </a:t>
            </a:r>
            <a:r>
              <a:rPr lang="en-US" sz="1600" dirty="0" err="1" smtClean="0">
                <a:latin typeface="Courier New" pitchFamily="49" charset="0"/>
                <a:cs typeface="Courier New" pitchFamily="49" charset="0"/>
              </a:rPr>
              <a:t>order</a:t>
            </a:r>
            <a:r>
              <a:rPr lang="en-US" sz="1600" dirty="0" smtClean="0">
                <a:latin typeface="Courier New" pitchFamily="49" charset="0"/>
                <a:cs typeface="Courier New" pitchFamily="49" charset="0"/>
              </a:rPr>
              <a:t> = new Order();</a:t>
            </a:r>
          </a:p>
          <a:p>
            <a:r>
              <a:rPr lang="en-US" sz="1600" dirty="0" smtClean="0">
                <a:latin typeface="Courier New" pitchFamily="49" charset="0"/>
                <a:cs typeface="Courier New" pitchFamily="49" charset="0"/>
              </a:rPr>
              <a:t>9    </a:t>
            </a:r>
            <a:r>
              <a:rPr lang="en-US" sz="1600" dirty="0" err="1" smtClean="0">
                <a:latin typeface="Courier New" pitchFamily="49" charset="0"/>
                <a:cs typeface="Courier New" pitchFamily="49" charset="0"/>
              </a:rPr>
              <a:t>parseOrder</a:t>
            </a:r>
            <a:r>
              <a:rPr lang="en-US" sz="1600" dirty="0" smtClean="0">
                <a:latin typeface="Courier New" pitchFamily="49" charset="0"/>
                <a:cs typeface="Courier New" pitchFamily="49" charset="0"/>
              </a:rPr>
              <a:t>(doc, order);</a:t>
            </a:r>
          </a:p>
          <a:p>
            <a:r>
              <a:rPr lang="en-US" sz="1600" dirty="0" smtClean="0">
                <a:latin typeface="Courier New" pitchFamily="49" charset="0"/>
                <a:cs typeface="Courier New" pitchFamily="49" charset="0"/>
              </a:rPr>
              <a:t>10   return order;</a:t>
            </a:r>
          </a:p>
          <a:p>
            <a:r>
              <a:rPr lang="en-US" sz="1600" dirty="0" smtClean="0">
                <a:latin typeface="Courier New" pitchFamily="49" charset="0"/>
                <a:cs typeface="Courier New" pitchFamily="49" charset="0"/>
              </a:rPr>
              <a:t>11 }</a:t>
            </a:r>
            <a:endParaRPr lang="en-US" sz="1600" dirty="0">
              <a:latin typeface="Courier New" pitchFamily="49" charset="0"/>
              <a:cs typeface="Courier New" pitchFamily="49" charset="0"/>
            </a:endParaRPr>
          </a:p>
        </p:txBody>
      </p:sp>
      <p:sp>
        <p:nvSpPr>
          <p:cNvPr id="6" name="Footer Placeholder 5"/>
          <p:cNvSpPr>
            <a:spLocks noGrp="1"/>
          </p:cNvSpPr>
          <p:nvPr>
            <p:ph type="ftr" sz="quarter" idx="11"/>
          </p:nvPr>
        </p:nvSpPr>
        <p:spPr/>
        <p:txBody>
          <a:bodyPr/>
          <a:lstStyle/>
          <a:p>
            <a:r>
              <a:rPr lang="en-US" smtClean="0"/>
              <a:t>http://brentonphillips.com/puzzles</a:t>
            </a: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1EAA63-D034-42AE-91FA-B13B9518C7BE}" type="slidenum">
              <a:rPr lang="en-US" smtClean="0"/>
              <a:pPr/>
              <a:t>19</a:t>
            </a:fld>
            <a:endParaRPr lang="en-US"/>
          </a:p>
        </p:txBody>
      </p:sp>
      <p:sp>
        <p:nvSpPr>
          <p:cNvPr id="5" name="TextBox 1"/>
          <p:cNvSpPr txBox="1">
            <a:spLocks noChangeArrowheads="1"/>
          </p:cNvSpPr>
          <p:nvPr/>
        </p:nvSpPr>
        <p:spPr bwMode="auto">
          <a:xfrm>
            <a:off x="754861" y="609600"/>
            <a:ext cx="10892344" cy="2754582"/>
          </a:xfrm>
          <a:prstGeom prst="rect">
            <a:avLst/>
          </a:prstGeom>
          <a:noFill/>
          <a:ln w="9525">
            <a:solidFill>
              <a:schemeClr val="tx1"/>
            </a:solidFill>
            <a:miter lim="800000"/>
            <a:headEnd/>
            <a:tailEnd/>
          </a:ln>
        </p:spPr>
        <p:txBody>
          <a:bodyPr lIns="45702" tIns="22851" rIns="45702" bIns="22851">
            <a:spAutoFit/>
          </a:bodyPr>
          <a:lstStyle/>
          <a:p>
            <a:r>
              <a:rPr lang="en-US" sz="1600" dirty="0" smtClean="0">
                <a:latin typeface="Courier New" pitchFamily="49" charset="0"/>
                <a:cs typeface="Courier New" pitchFamily="49" charset="0"/>
              </a:rPr>
              <a:t>1  public Order </a:t>
            </a:r>
            <a:r>
              <a:rPr lang="en-US" sz="1600" dirty="0" err="1" smtClean="0">
                <a:latin typeface="Courier New" pitchFamily="49" charset="0"/>
                <a:cs typeface="Courier New" pitchFamily="49" charset="0"/>
              </a:rPr>
              <a:t>parseOrder</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InputStream</a:t>
            </a:r>
            <a:r>
              <a:rPr lang="en-US" sz="1600" dirty="0" smtClean="0">
                <a:latin typeface="Courier New" pitchFamily="49" charset="0"/>
                <a:cs typeface="Courier New" pitchFamily="49" charset="0"/>
              </a:rPr>
              <a:t> in) {</a:t>
            </a:r>
          </a:p>
          <a:p>
            <a:r>
              <a:rPr lang="en-US" sz="1600" dirty="0" smtClean="0">
                <a:latin typeface="Courier New" pitchFamily="49" charset="0"/>
                <a:cs typeface="Courier New" pitchFamily="49" charset="0"/>
              </a:rPr>
              <a:t>2    </a:t>
            </a:r>
            <a:r>
              <a:rPr lang="en-US" sz="1600" dirty="0" err="1" smtClean="0">
                <a:latin typeface="Courier New" pitchFamily="49" charset="0"/>
                <a:cs typeface="Courier New" pitchFamily="49" charset="0"/>
              </a:rPr>
              <a:t>DocumentBuilderFactory</a:t>
            </a:r>
            <a:r>
              <a:rPr lang="en-US" sz="1600" dirty="0" smtClean="0">
                <a:latin typeface="Courier New" pitchFamily="49" charset="0"/>
                <a:cs typeface="Courier New" pitchFamily="49" charset="0"/>
              </a:rPr>
              <a:t> dbf = </a:t>
            </a:r>
            <a:r>
              <a:rPr lang="en-US" sz="1600" dirty="0" err="1" smtClean="0">
                <a:latin typeface="Courier New" pitchFamily="49" charset="0"/>
                <a:cs typeface="Courier New" pitchFamily="49" charset="0"/>
              </a:rPr>
              <a:t>DocumentBuilderFactory.</a:t>
            </a:r>
            <a:r>
              <a:rPr lang="en-US" sz="1600" i="1" dirty="0" err="1" smtClean="0">
                <a:latin typeface="Courier New" pitchFamily="49" charset="0"/>
                <a:cs typeface="Courier New" pitchFamily="49" charset="0"/>
              </a:rPr>
              <a:t>newInstance</a:t>
            </a:r>
            <a:r>
              <a:rPr lang="en-US" sz="1600" i="1" dirty="0" smtClean="0">
                <a:latin typeface="Courier New" pitchFamily="49" charset="0"/>
                <a:cs typeface="Courier New" pitchFamily="49" charset="0"/>
              </a:rPr>
              <a:t>();</a:t>
            </a:r>
          </a:p>
          <a:p>
            <a:r>
              <a:rPr lang="en-US" sz="1600" dirty="0" smtClean="0">
                <a:latin typeface="Courier New" pitchFamily="49" charset="0"/>
                <a:cs typeface="Courier New" pitchFamily="49" charset="0"/>
              </a:rPr>
              <a:t>3    </a:t>
            </a:r>
            <a:r>
              <a:rPr lang="en-US" sz="1600" dirty="0" err="1" smtClean="0">
                <a:latin typeface="Courier New" pitchFamily="49" charset="0"/>
                <a:cs typeface="Courier New" pitchFamily="49" charset="0"/>
              </a:rPr>
              <a:t>dbf.setNamespaceAware</a:t>
            </a:r>
            <a:r>
              <a:rPr lang="en-US" sz="1600" dirty="0" smtClean="0">
                <a:latin typeface="Courier New" pitchFamily="49" charset="0"/>
                <a:cs typeface="Courier New" pitchFamily="49" charset="0"/>
              </a:rPr>
              <a:t>(</a:t>
            </a:r>
            <a:r>
              <a:rPr lang="en-US" sz="1600" b="1" dirty="0" smtClean="0">
                <a:latin typeface="Courier New" pitchFamily="49" charset="0"/>
                <a:cs typeface="Courier New" pitchFamily="49" charset="0"/>
              </a:rPr>
              <a:t>true);</a:t>
            </a:r>
          </a:p>
          <a:p>
            <a:r>
              <a:rPr lang="en-US" sz="1600" dirty="0" smtClean="0">
                <a:latin typeface="Courier New" pitchFamily="49" charset="0"/>
                <a:cs typeface="Courier New" pitchFamily="49" charset="0"/>
              </a:rPr>
              <a:t>4    </a:t>
            </a:r>
            <a:r>
              <a:rPr lang="en-US" sz="1600" dirty="0" err="1" smtClean="0">
                <a:latin typeface="Courier New" pitchFamily="49" charset="0"/>
                <a:cs typeface="Courier New" pitchFamily="49" charset="0"/>
              </a:rPr>
              <a:t>dbf.setFeature</a:t>
            </a:r>
            <a:r>
              <a:rPr lang="en-US" sz="1600" dirty="0" smtClean="0">
                <a:latin typeface="Courier New" pitchFamily="49" charset="0"/>
                <a:cs typeface="Courier New" pitchFamily="49" charset="0"/>
              </a:rPr>
              <a:t>("http://apache.org/xml/features/validation/schema", </a:t>
            </a:r>
            <a:r>
              <a:rPr lang="en-US" sz="1600" b="1" dirty="0" smtClean="0">
                <a:latin typeface="Courier New" pitchFamily="49" charset="0"/>
                <a:cs typeface="Courier New" pitchFamily="49" charset="0"/>
              </a:rPr>
              <a:t>true);</a:t>
            </a:r>
          </a:p>
          <a:p>
            <a:r>
              <a:rPr lang="en-US" sz="1600" dirty="0" smtClean="0">
                <a:latin typeface="Courier New" pitchFamily="49" charset="0"/>
                <a:cs typeface="Courier New" pitchFamily="49" charset="0"/>
              </a:rPr>
              <a:t>5    </a:t>
            </a:r>
            <a:r>
              <a:rPr lang="en-US" sz="1600" dirty="0" err="1" smtClean="0">
                <a:latin typeface="Courier New" pitchFamily="49" charset="0"/>
                <a:cs typeface="Courier New" pitchFamily="49" charset="0"/>
              </a:rPr>
              <a:t>DocumentBuilder</a:t>
            </a:r>
            <a:r>
              <a:rPr lang="en-US" sz="1600" dirty="0" smtClean="0">
                <a:latin typeface="Courier New" pitchFamily="49" charset="0"/>
                <a:cs typeface="Courier New" pitchFamily="49" charset="0"/>
              </a:rPr>
              <a:t> db = </a:t>
            </a:r>
            <a:r>
              <a:rPr lang="en-US" sz="1600" dirty="0" err="1" smtClean="0">
                <a:latin typeface="Courier New" pitchFamily="49" charset="0"/>
                <a:cs typeface="Courier New" pitchFamily="49" charset="0"/>
              </a:rPr>
              <a:t>dbf.newDocumentBuilder</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6    </a:t>
            </a:r>
            <a:r>
              <a:rPr lang="en-US" sz="1600" dirty="0" err="1" smtClean="0">
                <a:latin typeface="Courier New" pitchFamily="49" charset="0"/>
                <a:cs typeface="Courier New" pitchFamily="49" charset="0"/>
              </a:rPr>
              <a:t>db.setErrorHandler</a:t>
            </a:r>
            <a:r>
              <a:rPr lang="en-US" sz="1600" dirty="0" smtClean="0">
                <a:latin typeface="Courier New" pitchFamily="49" charset="0"/>
                <a:cs typeface="Courier New" pitchFamily="49" charset="0"/>
              </a:rPr>
              <a:t>(this);</a:t>
            </a:r>
          </a:p>
          <a:p>
            <a:r>
              <a:rPr lang="en-US" sz="1600" dirty="0" smtClean="0">
                <a:latin typeface="Courier New" pitchFamily="49" charset="0"/>
                <a:cs typeface="Courier New" pitchFamily="49" charset="0"/>
              </a:rPr>
              <a:t>7    Document doc = </a:t>
            </a:r>
            <a:r>
              <a:rPr lang="en-US" sz="1600" dirty="0" err="1" smtClean="0">
                <a:latin typeface="Courier New" pitchFamily="49" charset="0"/>
                <a:cs typeface="Courier New" pitchFamily="49" charset="0"/>
              </a:rPr>
              <a:t>db.parse</a:t>
            </a:r>
            <a:r>
              <a:rPr lang="en-US" sz="1600" dirty="0" smtClean="0">
                <a:latin typeface="Courier New" pitchFamily="49" charset="0"/>
                <a:cs typeface="Courier New" pitchFamily="49" charset="0"/>
              </a:rPr>
              <a:t>(in);</a:t>
            </a:r>
          </a:p>
          <a:p>
            <a:r>
              <a:rPr lang="en-US" sz="1600" dirty="0" smtClean="0">
                <a:latin typeface="Courier New" pitchFamily="49" charset="0"/>
                <a:cs typeface="Courier New" pitchFamily="49" charset="0"/>
              </a:rPr>
              <a:t>8    Order </a:t>
            </a:r>
            <a:r>
              <a:rPr lang="en-US" sz="1600" dirty="0" err="1" smtClean="0">
                <a:latin typeface="Courier New" pitchFamily="49" charset="0"/>
                <a:cs typeface="Courier New" pitchFamily="49" charset="0"/>
              </a:rPr>
              <a:t>order</a:t>
            </a:r>
            <a:r>
              <a:rPr lang="en-US" sz="1600" dirty="0" smtClean="0">
                <a:latin typeface="Courier New" pitchFamily="49" charset="0"/>
                <a:cs typeface="Courier New" pitchFamily="49" charset="0"/>
              </a:rPr>
              <a:t> = new Order();</a:t>
            </a:r>
          </a:p>
          <a:p>
            <a:r>
              <a:rPr lang="en-US" sz="1600" dirty="0" smtClean="0">
                <a:latin typeface="Courier New" pitchFamily="49" charset="0"/>
                <a:cs typeface="Courier New" pitchFamily="49" charset="0"/>
              </a:rPr>
              <a:t>9    </a:t>
            </a:r>
            <a:r>
              <a:rPr lang="en-US" sz="1600" dirty="0" err="1" smtClean="0">
                <a:latin typeface="Courier New" pitchFamily="49" charset="0"/>
                <a:cs typeface="Courier New" pitchFamily="49" charset="0"/>
              </a:rPr>
              <a:t>parseOrder</a:t>
            </a:r>
            <a:r>
              <a:rPr lang="en-US" sz="1600" dirty="0" smtClean="0">
                <a:latin typeface="Courier New" pitchFamily="49" charset="0"/>
                <a:cs typeface="Courier New" pitchFamily="49" charset="0"/>
              </a:rPr>
              <a:t>(doc, order);</a:t>
            </a:r>
          </a:p>
          <a:p>
            <a:r>
              <a:rPr lang="en-US" sz="1600" dirty="0" smtClean="0">
                <a:latin typeface="Courier New" pitchFamily="49" charset="0"/>
                <a:cs typeface="Courier New" pitchFamily="49" charset="0"/>
              </a:rPr>
              <a:t>10   return order;</a:t>
            </a:r>
          </a:p>
          <a:p>
            <a:r>
              <a:rPr lang="en-US" sz="1600" dirty="0" smtClean="0">
                <a:latin typeface="Courier New" pitchFamily="49" charset="0"/>
                <a:cs typeface="Courier New" pitchFamily="49" charset="0"/>
              </a:rPr>
              <a:t>11 }</a:t>
            </a:r>
            <a:endParaRPr lang="en-US" sz="1600" dirty="0">
              <a:latin typeface="Courier New" pitchFamily="49" charset="0"/>
              <a:cs typeface="Courier New" pitchFamily="49" charset="0"/>
            </a:endParaRPr>
          </a:p>
        </p:txBody>
      </p:sp>
      <p:sp>
        <p:nvSpPr>
          <p:cNvPr id="6" name="Left Arrow 3"/>
          <p:cNvSpPr>
            <a:spLocks noChangeArrowheads="1"/>
          </p:cNvSpPr>
          <p:nvPr/>
        </p:nvSpPr>
        <p:spPr bwMode="auto">
          <a:xfrm>
            <a:off x="10487017" y="1164934"/>
            <a:ext cx="1034423" cy="642557"/>
          </a:xfrm>
          <a:prstGeom prst="leftArrow">
            <a:avLst>
              <a:gd name="adj1" fmla="val 50000"/>
              <a:gd name="adj2" fmla="val 49966"/>
            </a:avLst>
          </a:prstGeom>
          <a:solidFill>
            <a:srgbClr val="FF0000"/>
          </a:solidFill>
          <a:ln w="9525" algn="ctr">
            <a:noFill/>
            <a:round/>
            <a:headEnd/>
            <a:tailEnd/>
          </a:ln>
        </p:spPr>
        <p:txBody>
          <a:bodyPr wrap="square" lIns="46019" tIns="23010" rIns="46019" bIns="23010">
            <a:spAutoFit/>
          </a:bodyPr>
          <a:lstStyle/>
          <a:p>
            <a:pPr marL="59508" indent="-59508"/>
            <a:endParaRPr lang="en-US" b="1" dirty="0"/>
          </a:p>
        </p:txBody>
      </p:sp>
      <p:sp>
        <p:nvSpPr>
          <p:cNvPr id="7" name="Footer Placeholder 6"/>
          <p:cNvSpPr>
            <a:spLocks noGrp="1"/>
          </p:cNvSpPr>
          <p:nvPr>
            <p:ph type="ftr" sz="quarter" idx="11"/>
          </p:nvPr>
        </p:nvSpPr>
        <p:spPr/>
        <p:txBody>
          <a:bodyPr/>
          <a:lstStyle/>
          <a:p>
            <a:r>
              <a:rPr lang="en-US" smtClean="0"/>
              <a:t>http://brentonphillips.com/puzzles</a:t>
            </a: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550562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1EAA63-D034-42AE-91FA-B13B9518C7BE}" type="slidenum">
              <a:rPr lang="en-US" smtClean="0"/>
              <a:pPr/>
              <a:t>20</a:t>
            </a:fld>
            <a:endParaRPr lang="en-US"/>
          </a:p>
        </p:txBody>
      </p:sp>
      <p:sp>
        <p:nvSpPr>
          <p:cNvPr id="3" name="Flowchart: Document 2"/>
          <p:cNvSpPr/>
          <p:nvPr/>
        </p:nvSpPr>
        <p:spPr bwMode="gray">
          <a:xfrm>
            <a:off x="605790" y="960120"/>
            <a:ext cx="9635490" cy="1851660"/>
          </a:xfrm>
          <a:prstGeom prst="flowChartDocument">
            <a:avLst/>
          </a:prstGeom>
          <a:gradFill flip="none" rotWithShape="1">
            <a:gsLst>
              <a:gs pos="0">
                <a:srgbClr val="92D050">
                  <a:tint val="66000"/>
                  <a:satMod val="160000"/>
                  <a:alpha val="0"/>
                </a:srgbClr>
              </a:gs>
              <a:gs pos="50000">
                <a:srgbClr val="92D050">
                  <a:tint val="44500"/>
                  <a:satMod val="160000"/>
                </a:srgbClr>
              </a:gs>
              <a:gs pos="100000">
                <a:srgbClr val="92D050">
                  <a:tint val="23500"/>
                  <a:satMod val="160000"/>
                </a:srgbClr>
              </a:gs>
            </a:gsLst>
            <a:lin ang="13500000" scaled="1"/>
            <a:tileRect/>
          </a:gradFill>
          <a:ln>
            <a:solidFill>
              <a:srgbClr val="00B050"/>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pPr>
            <a:r>
              <a:rPr lang="en-US" sz="1600" dirty="0" smtClean="0">
                <a:latin typeface="Courier New" pitchFamily="49" charset="0"/>
                <a:cs typeface="Courier New" pitchFamily="49" charset="0"/>
              </a:rPr>
              <a:t>&lt;?xml version="1.0" encoding="UTF-8"?&gt;</a:t>
            </a:r>
          </a:p>
          <a:p>
            <a:pPr>
              <a:lnSpc>
                <a:spcPct val="90000"/>
              </a:lnSpc>
            </a:pPr>
            <a:r>
              <a:rPr lang="en-US" sz="1600" dirty="0" smtClean="0">
                <a:latin typeface="Courier New" pitchFamily="49" charset="0"/>
                <a:cs typeface="Courier New" pitchFamily="49" charset="0"/>
              </a:rPr>
              <a:t>&lt;</a:t>
            </a:r>
            <a:r>
              <a:rPr lang="en-US" sz="1600" dirty="0" err="1" smtClean="0">
                <a:latin typeface="Courier New" pitchFamily="49" charset="0"/>
                <a:cs typeface="Courier New" pitchFamily="49" charset="0"/>
              </a:rPr>
              <a:t>eggorder</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xmlns</a:t>
            </a:r>
            <a:r>
              <a:rPr lang="en-US" sz="1600" dirty="0" smtClean="0">
                <a:latin typeface="Courier New" pitchFamily="49" charset="0"/>
                <a:cs typeface="Courier New" pitchFamily="49" charset="0"/>
              </a:rPr>
              <a:t>="http://neggflix.com/ordering/3.0.0"</a:t>
            </a:r>
          </a:p>
          <a:p>
            <a:pPr>
              <a:lnSpc>
                <a:spcPct val="90000"/>
              </a:lnSpc>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xmlns:xsi</a:t>
            </a:r>
            <a:r>
              <a:rPr lang="en-US" sz="1600" dirty="0" smtClean="0">
                <a:latin typeface="Courier New" pitchFamily="49" charset="0"/>
                <a:cs typeface="Courier New" pitchFamily="49" charset="0"/>
              </a:rPr>
              <a:t>="http://www.w3.org/2001/XMLSchema-instance"</a:t>
            </a:r>
          </a:p>
          <a:p>
            <a:pPr>
              <a:lnSpc>
                <a:spcPct val="90000"/>
              </a:lnSpc>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xsi:schemaLocation</a:t>
            </a:r>
            <a:r>
              <a:rPr lang="en-US" sz="1600" dirty="0" smtClean="0">
                <a:latin typeface="Courier New" pitchFamily="49" charset="0"/>
                <a:cs typeface="Courier New" pitchFamily="49" charset="0"/>
              </a:rPr>
              <a:t>="http://neggflix.com/ordering/3.0.0</a:t>
            </a:r>
          </a:p>
          <a:p>
            <a:pPr>
              <a:lnSpc>
                <a:spcPct val="90000"/>
              </a:lnSpc>
            </a:pPr>
            <a:r>
              <a:rPr lang="en-US" sz="1600" dirty="0" smtClean="0">
                <a:latin typeface="Courier New" pitchFamily="49" charset="0"/>
                <a:cs typeface="Courier New" pitchFamily="49" charset="0"/>
              </a:rPr>
              <a:t>                              http://neggflix.com/xsd/order-3.0.0.xsd"&gt;</a:t>
            </a:r>
          </a:p>
          <a:p>
            <a:pPr>
              <a:lnSpc>
                <a:spcPct val="90000"/>
              </a:lnSpc>
            </a:pPr>
            <a:r>
              <a:rPr lang="en-US" sz="1600" dirty="0" smtClean="0">
                <a:latin typeface="Courier New" pitchFamily="49" charset="0"/>
                <a:cs typeface="Courier New" pitchFamily="49" charset="0"/>
              </a:rPr>
              <a:t>…</a:t>
            </a:r>
          </a:p>
          <a:p>
            <a:pPr>
              <a:lnSpc>
                <a:spcPct val="90000"/>
              </a:lnSpc>
            </a:pPr>
            <a:r>
              <a:rPr lang="en-US" sz="1600" dirty="0" smtClean="0">
                <a:latin typeface="Courier New" pitchFamily="49" charset="0"/>
                <a:cs typeface="Courier New" pitchFamily="49" charset="0"/>
              </a:rPr>
              <a:t>&lt;/</a:t>
            </a:r>
            <a:r>
              <a:rPr lang="en-US" sz="1600" dirty="0" err="1" smtClean="0">
                <a:latin typeface="Courier New" pitchFamily="49" charset="0"/>
                <a:cs typeface="Courier New" pitchFamily="49" charset="0"/>
              </a:rPr>
              <a:t>eggorder</a:t>
            </a:r>
            <a:r>
              <a:rPr lang="en-US" sz="1600" dirty="0" smtClean="0">
                <a:latin typeface="Courier New" pitchFamily="49" charset="0"/>
                <a:cs typeface="Courier New" pitchFamily="49" charset="0"/>
              </a:rPr>
              <a:t>&gt;</a:t>
            </a:r>
          </a:p>
        </p:txBody>
      </p:sp>
      <p:sp>
        <p:nvSpPr>
          <p:cNvPr id="4" name="Flowchart: Document 3"/>
          <p:cNvSpPr/>
          <p:nvPr/>
        </p:nvSpPr>
        <p:spPr bwMode="gray">
          <a:xfrm>
            <a:off x="621030" y="3512820"/>
            <a:ext cx="9635490" cy="1851660"/>
          </a:xfrm>
          <a:prstGeom prst="flowChartDocument">
            <a:avLst/>
          </a:prstGeom>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pPr>
            <a:r>
              <a:rPr lang="en-US" sz="1600" dirty="0" smtClean="0">
                <a:latin typeface="Courier New" pitchFamily="49" charset="0"/>
                <a:cs typeface="Courier New" pitchFamily="49" charset="0"/>
              </a:rPr>
              <a:t>&lt;?xml version="1.0" encoding="UTF-8"?&gt;</a:t>
            </a:r>
          </a:p>
          <a:p>
            <a:pPr>
              <a:lnSpc>
                <a:spcPct val="90000"/>
              </a:lnSpc>
            </a:pPr>
            <a:r>
              <a:rPr lang="en-US" sz="1600" dirty="0" smtClean="0">
                <a:latin typeface="Courier New" pitchFamily="49" charset="0"/>
                <a:cs typeface="Courier New" pitchFamily="49" charset="0"/>
              </a:rPr>
              <a:t>&lt;</a:t>
            </a:r>
            <a:r>
              <a:rPr lang="en-US" sz="1600" dirty="0" err="1" smtClean="0">
                <a:latin typeface="Courier New" pitchFamily="49" charset="0"/>
                <a:cs typeface="Courier New" pitchFamily="49" charset="0"/>
              </a:rPr>
              <a:t>eggorder</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xmlns</a:t>
            </a:r>
            <a:r>
              <a:rPr lang="en-US" sz="1600" dirty="0" smtClean="0">
                <a:latin typeface="Courier New" pitchFamily="49" charset="0"/>
                <a:cs typeface="Courier New" pitchFamily="49" charset="0"/>
              </a:rPr>
              <a:t>="http://neggflix.com/ordering/3.0.0"</a:t>
            </a:r>
          </a:p>
          <a:p>
            <a:pPr>
              <a:lnSpc>
                <a:spcPct val="90000"/>
              </a:lnSpc>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xmlns:xsi</a:t>
            </a:r>
            <a:r>
              <a:rPr lang="en-US" sz="1600" dirty="0" smtClean="0">
                <a:latin typeface="Courier New" pitchFamily="49" charset="0"/>
                <a:cs typeface="Courier New" pitchFamily="49" charset="0"/>
              </a:rPr>
              <a:t>="http://www.w3.org/2001/XMLSchema-instance"</a:t>
            </a:r>
          </a:p>
          <a:p>
            <a:pPr>
              <a:lnSpc>
                <a:spcPct val="90000"/>
              </a:lnSpc>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xsi:schemaLocation</a:t>
            </a:r>
            <a:r>
              <a:rPr lang="en-US" sz="1600" dirty="0" smtClean="0">
                <a:latin typeface="Courier New" pitchFamily="49" charset="0"/>
                <a:cs typeface="Courier New" pitchFamily="49" charset="0"/>
              </a:rPr>
              <a:t>="http://neggflix.com/ordering/3.0.0</a:t>
            </a:r>
          </a:p>
          <a:p>
            <a:pPr>
              <a:lnSpc>
                <a:spcPct val="90000"/>
              </a:lnSpc>
            </a:pPr>
            <a:r>
              <a:rPr lang="en-US" sz="1600" dirty="0" smtClean="0">
                <a:latin typeface="Courier New" pitchFamily="49" charset="0"/>
                <a:cs typeface="Courier New" pitchFamily="49" charset="0"/>
              </a:rPr>
              <a:t>                              </a:t>
            </a:r>
            <a:r>
              <a:rPr lang="en-US" sz="1600" b="1" dirty="0" smtClean="0">
                <a:solidFill>
                  <a:srgbClr val="FF0000"/>
                </a:solidFill>
                <a:latin typeface="Courier New" pitchFamily="49" charset="0"/>
                <a:cs typeface="Courier New" pitchFamily="49" charset="0"/>
              </a:rPr>
              <a:t>http://hackercracker.com/dos/denial-6.6.6.xsd</a:t>
            </a:r>
            <a:r>
              <a:rPr lang="en-US" sz="1600" dirty="0" smtClean="0">
                <a:latin typeface="Courier New" pitchFamily="49" charset="0"/>
                <a:cs typeface="Courier New" pitchFamily="49" charset="0"/>
              </a:rPr>
              <a:t>"&gt;</a:t>
            </a:r>
          </a:p>
          <a:p>
            <a:pPr>
              <a:lnSpc>
                <a:spcPct val="90000"/>
              </a:lnSpc>
            </a:pPr>
            <a:r>
              <a:rPr lang="en-US" sz="1600" dirty="0" smtClean="0">
                <a:latin typeface="Courier New" pitchFamily="49" charset="0"/>
                <a:cs typeface="Courier New" pitchFamily="49" charset="0"/>
              </a:rPr>
              <a:t>…</a:t>
            </a:r>
          </a:p>
          <a:p>
            <a:pPr>
              <a:lnSpc>
                <a:spcPct val="90000"/>
              </a:lnSpc>
            </a:pPr>
            <a:r>
              <a:rPr lang="en-US" sz="1600" dirty="0" smtClean="0">
                <a:latin typeface="Courier New" pitchFamily="49" charset="0"/>
                <a:cs typeface="Courier New" pitchFamily="49" charset="0"/>
              </a:rPr>
              <a:t>&lt;/</a:t>
            </a:r>
            <a:r>
              <a:rPr lang="en-US" sz="1600" dirty="0" err="1" smtClean="0">
                <a:latin typeface="Courier New" pitchFamily="49" charset="0"/>
                <a:cs typeface="Courier New" pitchFamily="49" charset="0"/>
              </a:rPr>
              <a:t>eggorder</a:t>
            </a:r>
            <a:r>
              <a:rPr lang="en-US" sz="1600" dirty="0" smtClean="0">
                <a:latin typeface="Courier New" pitchFamily="49" charset="0"/>
                <a:cs typeface="Courier New" pitchFamily="49" charset="0"/>
              </a:rPr>
              <a:t>&gt;</a:t>
            </a:r>
          </a:p>
        </p:txBody>
      </p:sp>
      <p:sp>
        <p:nvSpPr>
          <p:cNvPr id="5" name="Cloud Callout 4"/>
          <p:cNvSpPr/>
          <p:nvPr/>
        </p:nvSpPr>
        <p:spPr bwMode="gray">
          <a:xfrm>
            <a:off x="9955530" y="3086100"/>
            <a:ext cx="1405890" cy="582930"/>
          </a:xfrm>
          <a:prstGeom prst="cloudCallout">
            <a:avLst>
              <a:gd name="adj1" fmla="val -25410"/>
              <a:gd name="adj2" fmla="val 119224"/>
            </a:avLst>
          </a:prstGeom>
          <a:solidFill>
            <a:schemeClr val="accent6">
              <a:lumMod val="40000"/>
              <a:lumOff val="60000"/>
            </a:schemeClr>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Evil Order</a:t>
            </a:r>
          </a:p>
        </p:txBody>
      </p:sp>
      <p:sp>
        <p:nvSpPr>
          <p:cNvPr id="6" name="Cloud Callout 5"/>
          <p:cNvSpPr/>
          <p:nvPr/>
        </p:nvSpPr>
        <p:spPr bwMode="gray">
          <a:xfrm>
            <a:off x="9936480" y="495300"/>
            <a:ext cx="1405890" cy="582930"/>
          </a:xfrm>
          <a:prstGeom prst="cloudCallout">
            <a:avLst>
              <a:gd name="adj1" fmla="val -25410"/>
              <a:gd name="adj2" fmla="val 119224"/>
            </a:avLst>
          </a:prstGeom>
          <a:solidFill>
            <a:srgbClr val="92D050"/>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Good Order</a:t>
            </a:r>
          </a:p>
        </p:txBody>
      </p:sp>
      <p:sp>
        <p:nvSpPr>
          <p:cNvPr id="7" name="Footer Placeholder 6"/>
          <p:cNvSpPr>
            <a:spLocks noGrp="1"/>
          </p:cNvSpPr>
          <p:nvPr>
            <p:ph type="ftr" sz="quarter" idx="11"/>
          </p:nvPr>
        </p:nvSpPr>
        <p:spPr/>
        <p:txBody>
          <a:bodyPr/>
          <a:lstStyle/>
          <a:p>
            <a:r>
              <a:rPr lang="en-US" smtClean="0"/>
              <a:t>http://brentonphillips.com/puzzles</a:t>
            </a: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1EAA63-D034-42AE-91FA-B13B9518C7BE}" type="slidenum">
              <a:rPr lang="en-US" smtClean="0"/>
              <a:pPr/>
              <a:t>21</a:t>
            </a:fld>
            <a:endParaRPr lang="en-US"/>
          </a:p>
        </p:txBody>
      </p:sp>
      <p:sp>
        <p:nvSpPr>
          <p:cNvPr id="5" name="TextBox 1"/>
          <p:cNvSpPr txBox="1">
            <a:spLocks noChangeArrowheads="1"/>
          </p:cNvSpPr>
          <p:nvPr/>
        </p:nvSpPr>
        <p:spPr bwMode="auto">
          <a:xfrm>
            <a:off x="754861" y="609600"/>
            <a:ext cx="10892344" cy="3247025"/>
          </a:xfrm>
          <a:prstGeom prst="rect">
            <a:avLst/>
          </a:prstGeom>
          <a:noFill/>
          <a:ln w="9525">
            <a:solidFill>
              <a:schemeClr val="tx1"/>
            </a:solidFill>
            <a:miter lim="800000"/>
            <a:headEnd/>
            <a:tailEnd/>
          </a:ln>
        </p:spPr>
        <p:txBody>
          <a:bodyPr lIns="45702" tIns="22851" rIns="45702" bIns="22851">
            <a:spAutoFit/>
          </a:bodyPr>
          <a:lstStyle/>
          <a:p>
            <a:r>
              <a:rPr lang="en-US" sz="1600" dirty="0" smtClean="0">
                <a:latin typeface="Courier New" pitchFamily="49" charset="0"/>
                <a:cs typeface="Courier New" pitchFamily="49" charset="0"/>
              </a:rPr>
              <a:t>1  public Order </a:t>
            </a:r>
            <a:r>
              <a:rPr lang="en-US" sz="1600" dirty="0" err="1" smtClean="0">
                <a:latin typeface="Courier New" pitchFamily="49" charset="0"/>
                <a:cs typeface="Courier New" pitchFamily="49" charset="0"/>
              </a:rPr>
              <a:t>parseOrder</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InputStream</a:t>
            </a:r>
            <a:r>
              <a:rPr lang="en-US" sz="1600" dirty="0" smtClean="0">
                <a:latin typeface="Courier New" pitchFamily="49" charset="0"/>
                <a:cs typeface="Courier New" pitchFamily="49" charset="0"/>
              </a:rPr>
              <a:t> in) {</a:t>
            </a:r>
          </a:p>
          <a:p>
            <a:r>
              <a:rPr lang="en-US" sz="1600" dirty="0" smtClean="0">
                <a:latin typeface="Courier New" pitchFamily="49" charset="0"/>
                <a:cs typeface="Courier New" pitchFamily="49" charset="0"/>
              </a:rPr>
              <a:t>2    </a:t>
            </a:r>
            <a:r>
              <a:rPr lang="en-US" sz="1600" dirty="0" err="1" smtClean="0">
                <a:latin typeface="Courier New" pitchFamily="49" charset="0"/>
                <a:cs typeface="Courier New" pitchFamily="49" charset="0"/>
              </a:rPr>
              <a:t>DocumentBuilderFactory</a:t>
            </a:r>
            <a:r>
              <a:rPr lang="en-US" sz="1600" dirty="0" smtClean="0">
                <a:latin typeface="Courier New" pitchFamily="49" charset="0"/>
                <a:cs typeface="Courier New" pitchFamily="49" charset="0"/>
              </a:rPr>
              <a:t> dbf = </a:t>
            </a:r>
            <a:r>
              <a:rPr lang="en-US" sz="1600" dirty="0" err="1" smtClean="0">
                <a:latin typeface="Courier New" pitchFamily="49" charset="0"/>
                <a:cs typeface="Courier New" pitchFamily="49" charset="0"/>
              </a:rPr>
              <a:t>DocumentBuilderFactory.</a:t>
            </a:r>
            <a:r>
              <a:rPr lang="en-US" sz="1600" i="1" dirty="0" err="1" smtClean="0">
                <a:latin typeface="Courier New" pitchFamily="49" charset="0"/>
                <a:cs typeface="Courier New" pitchFamily="49" charset="0"/>
              </a:rPr>
              <a:t>newInstance</a:t>
            </a:r>
            <a:r>
              <a:rPr lang="en-US" sz="1600" i="1" dirty="0" smtClean="0">
                <a:latin typeface="Courier New" pitchFamily="49" charset="0"/>
                <a:cs typeface="Courier New" pitchFamily="49" charset="0"/>
              </a:rPr>
              <a:t>();</a:t>
            </a:r>
          </a:p>
          <a:p>
            <a:r>
              <a:rPr lang="en-US" sz="1600" dirty="0" smtClean="0">
                <a:latin typeface="Courier New" pitchFamily="49" charset="0"/>
                <a:cs typeface="Courier New" pitchFamily="49" charset="0"/>
              </a:rPr>
              <a:t>3    </a:t>
            </a:r>
            <a:r>
              <a:rPr lang="en-US" sz="1600" dirty="0" err="1" smtClean="0">
                <a:latin typeface="Courier New" pitchFamily="49" charset="0"/>
                <a:cs typeface="Courier New" pitchFamily="49" charset="0"/>
              </a:rPr>
              <a:t>dbf.setNamespaceAware</a:t>
            </a:r>
            <a:r>
              <a:rPr lang="en-US" sz="1600" dirty="0" smtClean="0">
                <a:latin typeface="Courier New" pitchFamily="49" charset="0"/>
                <a:cs typeface="Courier New" pitchFamily="49" charset="0"/>
              </a:rPr>
              <a:t>(true)</a:t>
            </a:r>
            <a:r>
              <a:rPr lang="en-US" sz="1600" b="1" dirty="0" smtClean="0">
                <a:latin typeface="Courier New" pitchFamily="49" charset="0"/>
                <a:cs typeface="Courier New" pitchFamily="49" charset="0"/>
              </a:rPr>
              <a:t>;</a:t>
            </a:r>
          </a:p>
          <a:p>
            <a:r>
              <a:rPr lang="en-US" sz="1600" dirty="0" smtClean="0">
                <a:latin typeface="Courier New" pitchFamily="49" charset="0"/>
                <a:cs typeface="Courier New" pitchFamily="49" charset="0"/>
              </a:rPr>
              <a:t>4    </a:t>
            </a:r>
            <a:r>
              <a:rPr lang="en-US" sz="1600" dirty="0" err="1" smtClean="0">
                <a:latin typeface="Courier New" pitchFamily="49" charset="0"/>
                <a:cs typeface="Courier New" pitchFamily="49" charset="0"/>
              </a:rPr>
              <a:t>SchemaFactory</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sf</a:t>
            </a:r>
            <a:r>
              <a:rPr lang="en-US" sz="1600" dirty="0" smtClean="0">
                <a:latin typeface="Courier New" pitchFamily="49" charset="0"/>
                <a:cs typeface="Courier New" pitchFamily="49" charset="0"/>
              </a:rPr>
              <a:t> = </a:t>
            </a:r>
            <a:r>
              <a:rPr lang="en-US" sz="1600" dirty="0" err="1" smtClean="0">
                <a:latin typeface="Courier New" pitchFamily="49" charset="0"/>
                <a:cs typeface="Courier New" pitchFamily="49" charset="0"/>
              </a:rPr>
              <a:t>SchemaFactory.</a:t>
            </a:r>
            <a:r>
              <a:rPr lang="en-US" sz="1600" i="1" dirty="0" err="1" smtClean="0">
                <a:latin typeface="Courier New" pitchFamily="49" charset="0"/>
                <a:cs typeface="Courier New" pitchFamily="49" charset="0"/>
              </a:rPr>
              <a:t>newInstance</a:t>
            </a:r>
            <a:r>
              <a:rPr lang="en-US" sz="1600" i="1" dirty="0" smtClean="0">
                <a:latin typeface="Courier New" pitchFamily="49" charset="0"/>
                <a:cs typeface="Courier New" pitchFamily="49" charset="0"/>
              </a:rPr>
              <a:t>(XMLConstants.W3C_XML_SCHEMA_NS_URI);</a:t>
            </a:r>
          </a:p>
          <a:p>
            <a:r>
              <a:rPr lang="en-US" sz="1600" dirty="0" smtClean="0">
                <a:latin typeface="Courier New" pitchFamily="49" charset="0"/>
                <a:cs typeface="Courier New" pitchFamily="49" charset="0"/>
              </a:rPr>
              <a:t>5    Schema </a:t>
            </a:r>
            <a:r>
              <a:rPr lang="en-US" sz="1600" dirty="0" err="1" smtClean="0">
                <a:latin typeface="Courier New" pitchFamily="49" charset="0"/>
                <a:cs typeface="Courier New" pitchFamily="49" charset="0"/>
              </a:rPr>
              <a:t>schema</a:t>
            </a:r>
            <a:r>
              <a:rPr lang="en-US" sz="1600" dirty="0" smtClean="0">
                <a:latin typeface="Courier New" pitchFamily="49" charset="0"/>
                <a:cs typeface="Courier New" pitchFamily="49" charset="0"/>
              </a:rPr>
              <a:t> = </a:t>
            </a:r>
            <a:r>
              <a:rPr lang="en-US" sz="1600" dirty="0" err="1" smtClean="0">
                <a:latin typeface="Courier New" pitchFamily="49" charset="0"/>
                <a:cs typeface="Courier New" pitchFamily="49" charset="0"/>
              </a:rPr>
              <a:t>sf.newSchema</a:t>
            </a:r>
            <a:r>
              <a:rPr lang="en-US" sz="1600" dirty="0" smtClean="0">
                <a:latin typeface="Courier New" pitchFamily="49" charset="0"/>
                <a:cs typeface="Courier New" pitchFamily="49" charset="0"/>
              </a:rPr>
              <a:t>(new </a:t>
            </a:r>
            <a:r>
              <a:rPr lang="en-US" sz="1600" dirty="0" err="1" smtClean="0">
                <a:latin typeface="Courier New" pitchFamily="49" charset="0"/>
                <a:cs typeface="Courier New" pitchFamily="49" charset="0"/>
              </a:rPr>
              <a:t>StreamSource</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orderSchemaFile</a:t>
            </a:r>
            <a:r>
              <a:rPr lang="en-US" sz="1600" dirty="0" smtClean="0">
                <a:latin typeface="Courier New" pitchFamily="49" charset="0"/>
                <a:cs typeface="Courier New" pitchFamily="49" charset="0"/>
              </a:rPr>
              <a:t>)));</a:t>
            </a:r>
            <a:endParaRPr lang="en-US" sz="1600" u="sng" strike="sngStrike" dirty="0" smtClean="0">
              <a:latin typeface="Courier New" pitchFamily="49" charset="0"/>
              <a:cs typeface="Courier New" pitchFamily="49" charset="0"/>
            </a:endParaRPr>
          </a:p>
          <a:p>
            <a:r>
              <a:rPr lang="en-US" sz="1600" dirty="0" smtClean="0">
                <a:latin typeface="Courier New" pitchFamily="49" charset="0"/>
                <a:cs typeface="Courier New" pitchFamily="49" charset="0"/>
              </a:rPr>
              <a:t>6    </a:t>
            </a:r>
            <a:r>
              <a:rPr lang="en-US" sz="1600" dirty="0" err="1" smtClean="0">
                <a:latin typeface="Courier New" pitchFamily="49" charset="0"/>
                <a:cs typeface="Courier New" pitchFamily="49" charset="0"/>
              </a:rPr>
              <a:t>dbf.setSchema</a:t>
            </a:r>
            <a:r>
              <a:rPr lang="en-US" sz="1600" dirty="0" smtClean="0">
                <a:latin typeface="Courier New" pitchFamily="49" charset="0"/>
                <a:cs typeface="Courier New" pitchFamily="49" charset="0"/>
              </a:rPr>
              <a:t>(schema);</a:t>
            </a:r>
          </a:p>
          <a:p>
            <a:r>
              <a:rPr lang="en-US" sz="1600" dirty="0" smtClean="0">
                <a:latin typeface="Courier New" pitchFamily="49" charset="0"/>
                <a:cs typeface="Courier New" pitchFamily="49" charset="0"/>
              </a:rPr>
              <a:t>7    </a:t>
            </a:r>
            <a:r>
              <a:rPr lang="en-US" sz="1600" dirty="0" err="1" smtClean="0">
                <a:latin typeface="Courier New" pitchFamily="49" charset="0"/>
                <a:cs typeface="Courier New" pitchFamily="49" charset="0"/>
              </a:rPr>
              <a:t>DocumentBuilder</a:t>
            </a:r>
            <a:r>
              <a:rPr lang="en-US" sz="1600" dirty="0" smtClean="0">
                <a:latin typeface="Courier New" pitchFamily="49" charset="0"/>
                <a:cs typeface="Courier New" pitchFamily="49" charset="0"/>
              </a:rPr>
              <a:t> db = </a:t>
            </a:r>
            <a:r>
              <a:rPr lang="en-US" sz="1600" dirty="0" err="1" smtClean="0">
                <a:latin typeface="Courier New" pitchFamily="49" charset="0"/>
                <a:cs typeface="Courier New" pitchFamily="49" charset="0"/>
              </a:rPr>
              <a:t>dbf.newDocumentBuilder</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8    </a:t>
            </a:r>
            <a:r>
              <a:rPr lang="en-US" sz="1600" dirty="0" err="1" smtClean="0">
                <a:latin typeface="Courier New" pitchFamily="49" charset="0"/>
                <a:cs typeface="Courier New" pitchFamily="49" charset="0"/>
              </a:rPr>
              <a:t>db.setErrorHandler</a:t>
            </a:r>
            <a:r>
              <a:rPr lang="en-US" sz="1600" dirty="0" smtClean="0">
                <a:latin typeface="Courier New" pitchFamily="49" charset="0"/>
                <a:cs typeface="Courier New" pitchFamily="49" charset="0"/>
              </a:rPr>
              <a:t>(this);</a:t>
            </a:r>
          </a:p>
          <a:p>
            <a:r>
              <a:rPr lang="en-US" sz="1600" dirty="0" smtClean="0">
                <a:latin typeface="Courier New" pitchFamily="49" charset="0"/>
                <a:cs typeface="Courier New" pitchFamily="49" charset="0"/>
              </a:rPr>
              <a:t>9    Document doc = </a:t>
            </a:r>
            <a:r>
              <a:rPr lang="en-US" sz="1600" dirty="0" err="1" smtClean="0">
                <a:latin typeface="Courier New" pitchFamily="49" charset="0"/>
                <a:cs typeface="Courier New" pitchFamily="49" charset="0"/>
              </a:rPr>
              <a:t>db.parse</a:t>
            </a:r>
            <a:r>
              <a:rPr lang="en-US" sz="1600" dirty="0" smtClean="0">
                <a:latin typeface="Courier New" pitchFamily="49" charset="0"/>
                <a:cs typeface="Courier New" pitchFamily="49" charset="0"/>
              </a:rPr>
              <a:t>(in);</a:t>
            </a:r>
          </a:p>
          <a:p>
            <a:r>
              <a:rPr lang="en-US" sz="1600" dirty="0" smtClean="0">
                <a:latin typeface="Courier New" pitchFamily="49" charset="0"/>
                <a:cs typeface="Courier New" pitchFamily="49" charset="0"/>
              </a:rPr>
              <a:t>10   Order </a:t>
            </a:r>
            <a:r>
              <a:rPr lang="en-US" sz="1600" dirty="0" err="1" smtClean="0">
                <a:latin typeface="Courier New" pitchFamily="49" charset="0"/>
                <a:cs typeface="Courier New" pitchFamily="49" charset="0"/>
              </a:rPr>
              <a:t>order</a:t>
            </a:r>
            <a:r>
              <a:rPr lang="en-US" sz="1600" dirty="0" smtClean="0">
                <a:latin typeface="Courier New" pitchFamily="49" charset="0"/>
                <a:cs typeface="Courier New" pitchFamily="49" charset="0"/>
              </a:rPr>
              <a:t> = new Order();</a:t>
            </a:r>
          </a:p>
          <a:p>
            <a:r>
              <a:rPr lang="en-US" sz="1600" dirty="0" smtClean="0">
                <a:latin typeface="Courier New" pitchFamily="49" charset="0"/>
                <a:cs typeface="Courier New" pitchFamily="49" charset="0"/>
              </a:rPr>
              <a:t>11   </a:t>
            </a:r>
            <a:r>
              <a:rPr lang="en-US" sz="1600" dirty="0" err="1" smtClean="0">
                <a:latin typeface="Courier New" pitchFamily="49" charset="0"/>
                <a:cs typeface="Courier New" pitchFamily="49" charset="0"/>
              </a:rPr>
              <a:t>parseOrder</a:t>
            </a:r>
            <a:r>
              <a:rPr lang="en-US" sz="1600" dirty="0" smtClean="0">
                <a:latin typeface="Courier New" pitchFamily="49" charset="0"/>
                <a:cs typeface="Courier New" pitchFamily="49" charset="0"/>
              </a:rPr>
              <a:t>(doc, order);</a:t>
            </a:r>
          </a:p>
          <a:p>
            <a:r>
              <a:rPr lang="en-US" sz="1600" dirty="0" smtClean="0">
                <a:latin typeface="Courier New" pitchFamily="49" charset="0"/>
                <a:cs typeface="Courier New" pitchFamily="49" charset="0"/>
              </a:rPr>
              <a:t>12   return order;</a:t>
            </a:r>
          </a:p>
          <a:p>
            <a:r>
              <a:rPr lang="en-US" sz="1600" dirty="0" smtClean="0">
                <a:latin typeface="Courier New" pitchFamily="49" charset="0"/>
                <a:cs typeface="Courier New" pitchFamily="49" charset="0"/>
              </a:rPr>
              <a:t>13 }</a:t>
            </a:r>
            <a:endParaRPr lang="en-US" sz="1600" dirty="0">
              <a:latin typeface="Courier New" pitchFamily="49" charset="0"/>
              <a:cs typeface="Courier New" pitchFamily="49" charset="0"/>
            </a:endParaRPr>
          </a:p>
        </p:txBody>
      </p:sp>
      <p:sp>
        <p:nvSpPr>
          <p:cNvPr id="7" name="Rounded Rectangle 2"/>
          <p:cNvSpPr>
            <a:spLocks noChangeArrowheads="1"/>
          </p:cNvSpPr>
          <p:nvPr/>
        </p:nvSpPr>
        <p:spPr bwMode="auto">
          <a:xfrm>
            <a:off x="765810" y="1394460"/>
            <a:ext cx="10881360" cy="731520"/>
          </a:xfrm>
          <a:prstGeom prst="roundRect">
            <a:avLst>
              <a:gd name="adj" fmla="val 16667"/>
            </a:avLst>
          </a:prstGeom>
          <a:solidFill>
            <a:srgbClr val="FFC000">
              <a:alpha val="47842"/>
            </a:srgbClr>
          </a:solidFill>
          <a:ln w="9525" algn="ctr">
            <a:noFill/>
            <a:round/>
            <a:headEnd/>
            <a:tailEnd/>
          </a:ln>
        </p:spPr>
        <p:txBody>
          <a:bodyPr wrap="square" lIns="46019" tIns="23010" rIns="46019" bIns="23010">
            <a:spAutoFit/>
          </a:bodyPr>
          <a:lstStyle/>
          <a:p>
            <a:pPr marL="59508" indent="-59508"/>
            <a:endParaRPr lang="en-US" b="1" dirty="0"/>
          </a:p>
        </p:txBody>
      </p:sp>
      <p:sp>
        <p:nvSpPr>
          <p:cNvPr id="6" name="Footer Placeholder 5"/>
          <p:cNvSpPr>
            <a:spLocks noGrp="1"/>
          </p:cNvSpPr>
          <p:nvPr>
            <p:ph type="ftr" sz="quarter" idx="11"/>
          </p:nvPr>
        </p:nvSpPr>
        <p:spPr/>
        <p:txBody>
          <a:bodyPr/>
          <a:lstStyle/>
          <a:p>
            <a:r>
              <a:rPr lang="en-US" smtClean="0"/>
              <a:t>http://brentonphillips.com/puzzles</a:t>
            </a: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1EAA63-D034-42AE-91FA-B13B9518C7BE}" type="slidenum">
              <a:rPr lang="en-US" smtClean="0"/>
              <a:pPr/>
              <a:t>22</a:t>
            </a:fld>
            <a:endParaRPr lang="en-US"/>
          </a:p>
        </p:txBody>
      </p:sp>
      <p:sp>
        <p:nvSpPr>
          <p:cNvPr id="3" name="Rectangle 2"/>
          <p:cNvSpPr/>
          <p:nvPr/>
        </p:nvSpPr>
        <p:spPr>
          <a:xfrm>
            <a:off x="3120244" y="818495"/>
            <a:ext cx="5559727" cy="923330"/>
          </a:xfrm>
          <a:prstGeom prst="rect">
            <a:avLst/>
          </a:prstGeom>
          <a:noFill/>
        </p:spPr>
        <p:txBody>
          <a:bodyPr wrap="none" lIns="91440" tIns="45720" rIns="91440" bIns="45720">
            <a:spAutoFit/>
          </a:bodyPr>
          <a:lstStyle/>
          <a:p>
            <a:pPr algn="ctr"/>
            <a:r>
              <a:rPr lang="en-US"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Neggflix</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Standards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4" name="Content Placeholder 4"/>
          <p:cNvGraphicFramePr>
            <a:graphicFrameLocks/>
          </p:cNvGraphicFramePr>
          <p:nvPr/>
        </p:nvGraphicFramePr>
        <p:xfrm>
          <a:off x="868680" y="2343150"/>
          <a:ext cx="9498330" cy="1783080"/>
        </p:xfrm>
        <a:graphic>
          <a:graphicData uri="http://schemas.openxmlformats.org/drawingml/2006/table">
            <a:tbl>
              <a:tblPr firstRow="1" bandRow="1">
                <a:tableStyleId>{5C22544A-7EE6-4342-B048-85BDC9FD1C3A}</a:tableStyleId>
              </a:tblPr>
              <a:tblGrid>
                <a:gridCol w="3694533"/>
                <a:gridCol w="5803797"/>
              </a:tblGrid>
              <a:tr h="411480">
                <a:tc>
                  <a:txBody>
                    <a:bodyPr/>
                    <a:lstStyle/>
                    <a:p>
                      <a:r>
                        <a:rPr lang="en-US" sz="1200" dirty="0" smtClean="0"/>
                        <a:t>Standard</a:t>
                      </a:r>
                      <a:endParaRPr lang="en-US" sz="1200" dirty="0"/>
                    </a:p>
                  </a:txBody>
                  <a:tcPr marL="45702" marR="45702" marT="22860" marB="22860"/>
                </a:tc>
                <a:tc>
                  <a:txBody>
                    <a:bodyPr/>
                    <a:lstStyle/>
                    <a:p>
                      <a:r>
                        <a:rPr lang="en-US" sz="1200" dirty="0" smtClean="0"/>
                        <a:t>Description</a:t>
                      </a:r>
                      <a:endParaRPr lang="en-US" sz="1200" dirty="0"/>
                    </a:p>
                  </a:txBody>
                  <a:tcPr marL="45702" marR="45702" marT="22860" marB="22860"/>
                </a:tc>
              </a:tr>
              <a:tr h="594360">
                <a:tc>
                  <a:txBody>
                    <a:bodyPr/>
                    <a:lstStyle/>
                    <a:p>
                      <a:r>
                        <a:rPr lang="en-US" sz="1800" dirty="0" smtClean="0"/>
                        <a:t>Oracle SCS XML.1</a:t>
                      </a:r>
                      <a:endParaRPr lang="en-US" sz="1200" dirty="0"/>
                    </a:p>
                  </a:txBody>
                  <a:tcPr marL="45702" marR="45702" marT="22860" marB="22860"/>
                </a:tc>
                <a:tc>
                  <a:txBody>
                    <a:bodyPr/>
                    <a:lstStyle/>
                    <a:p>
                      <a:r>
                        <a:rPr lang="en-US" sz="1800" b="0" i="0" kern="1200" dirty="0" smtClean="0">
                          <a:solidFill>
                            <a:schemeClr val="dk1"/>
                          </a:solidFill>
                          <a:latin typeface="+mn-lt"/>
                          <a:ea typeface="+mn-ea"/>
                          <a:cs typeface="+mn-cs"/>
                        </a:rPr>
                        <a:t>Avoid uncontrolled external resource resolution and entity expansion.</a:t>
                      </a:r>
                      <a:endParaRPr lang="en-US" sz="1800" dirty="0"/>
                    </a:p>
                  </a:txBody>
                  <a:tcPr marL="45702" marR="45702" marT="22860" marB="22860"/>
                </a:tc>
              </a:tr>
              <a:tr h="594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chemeClr val="dk1"/>
                          </a:solidFill>
                          <a:latin typeface="+mn-lt"/>
                          <a:ea typeface="+mn-ea"/>
                          <a:cs typeface="+mn-cs"/>
                        </a:rPr>
                        <a:t>CERT Java</a:t>
                      </a:r>
                      <a:r>
                        <a:rPr lang="en-US" sz="1800" b="0" i="0" u="none" strike="noStrike" kern="1200" baseline="0" dirty="0" smtClean="0">
                          <a:solidFill>
                            <a:schemeClr val="dk1"/>
                          </a:solidFill>
                          <a:latin typeface="+mn-lt"/>
                          <a:ea typeface="+mn-ea"/>
                          <a:cs typeface="+mn-cs"/>
                        </a:rPr>
                        <a:t> SCS </a:t>
                      </a:r>
                      <a:r>
                        <a:rPr lang="en-US" sz="1800" b="0" i="0" u="none" strike="noStrike" kern="1200" dirty="0" smtClean="0">
                          <a:solidFill>
                            <a:schemeClr val="dk1"/>
                          </a:solidFill>
                          <a:latin typeface="+mn-lt"/>
                          <a:ea typeface="+mn-ea"/>
                          <a:cs typeface="+mn-cs"/>
                        </a:rPr>
                        <a:t>IDS17-J</a:t>
                      </a:r>
                      <a:endParaRPr lang="en-US" sz="1800" b="0" i="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i="0" kern="1200" dirty="0" smtClean="0">
                        <a:solidFill>
                          <a:schemeClr val="dk1"/>
                        </a:solidFill>
                        <a:latin typeface="+mn-lt"/>
                        <a:ea typeface="+mn-ea"/>
                        <a:cs typeface="+mn-cs"/>
                      </a:endParaRPr>
                    </a:p>
                    <a:p>
                      <a:endParaRPr lang="en-US" sz="1200" dirty="0"/>
                    </a:p>
                  </a:txBody>
                  <a:tcPr marL="45702" marR="45702" marT="22860" marB="22860"/>
                </a:tc>
                <a:tc>
                  <a:txBody>
                    <a:bodyPr/>
                    <a:lstStyle/>
                    <a:p>
                      <a:r>
                        <a:rPr lang="en-US" sz="1800" b="0" i="0" u="none" strike="noStrike" kern="1200" dirty="0" smtClean="0">
                          <a:solidFill>
                            <a:schemeClr val="dk1"/>
                          </a:solidFill>
                          <a:latin typeface="+mn-lt"/>
                          <a:ea typeface="+mn-ea"/>
                          <a:cs typeface="+mn-cs"/>
                        </a:rPr>
                        <a:t>Prevent XML External Entity Attacks</a:t>
                      </a:r>
                      <a:endParaRPr lang="en-US" sz="1800" dirty="0"/>
                    </a:p>
                  </a:txBody>
                  <a:tcPr marL="45702" marR="45702" marT="22860" marB="22860"/>
                </a:tc>
              </a:tr>
            </a:tbl>
          </a:graphicData>
        </a:graphic>
      </p:graphicFrame>
      <p:sp>
        <p:nvSpPr>
          <p:cNvPr id="5" name="Footer Placeholder 4"/>
          <p:cNvSpPr>
            <a:spLocks noGrp="1"/>
          </p:cNvSpPr>
          <p:nvPr>
            <p:ph type="ftr" sz="quarter" idx="11"/>
          </p:nvPr>
        </p:nvSpPr>
        <p:spPr/>
        <p:txBody>
          <a:bodyPr/>
          <a:lstStyle/>
          <a:p>
            <a:r>
              <a:rPr lang="en-US" smtClean="0"/>
              <a:t>http://brentonphillips.com/puzzles</a:t>
            </a: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1EAA63-D034-42AE-91FA-B13B9518C7BE}" type="slidenum">
              <a:rPr lang="en-US" smtClean="0"/>
              <a:pPr/>
              <a:t>23</a:t>
            </a:fld>
            <a:endParaRPr lang="en-US"/>
          </a:p>
        </p:txBody>
      </p:sp>
      <p:sp>
        <p:nvSpPr>
          <p:cNvPr id="3" name="Rectangle 2"/>
          <p:cNvSpPr/>
          <p:nvPr/>
        </p:nvSpPr>
        <p:spPr>
          <a:xfrm>
            <a:off x="3973457" y="818495"/>
            <a:ext cx="3853298" cy="923330"/>
          </a:xfrm>
          <a:prstGeom prst="rect">
            <a:avLst/>
          </a:prstGeom>
          <a:noFill/>
        </p:spPr>
        <p:txBody>
          <a:bodyPr wrap="none" lIns="91440" tIns="45720" rIns="91440" bIns="45720">
            <a:spAutoFit/>
          </a:bodyPr>
          <a:lstStyle/>
          <a:p>
            <a:pPr algn="ctr"/>
            <a:r>
              <a:rPr lang="en-US"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Neggflix</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Risk</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4" name="Content Placeholder 4"/>
          <p:cNvGraphicFramePr>
            <a:graphicFrameLocks/>
          </p:cNvGraphicFramePr>
          <p:nvPr/>
        </p:nvGraphicFramePr>
        <p:xfrm>
          <a:off x="880547" y="2434590"/>
          <a:ext cx="10065534" cy="1083006"/>
        </p:xfrm>
        <a:graphic>
          <a:graphicData uri="http://schemas.openxmlformats.org/drawingml/2006/table">
            <a:tbl>
              <a:tblPr firstRow="1" bandRow="1">
                <a:tableStyleId>{5C22544A-7EE6-4342-B048-85BDC9FD1C3A}</a:tableStyleId>
              </a:tblPr>
              <a:tblGrid>
                <a:gridCol w="1629994"/>
                <a:gridCol w="2521836"/>
                <a:gridCol w="2294870"/>
                <a:gridCol w="1777894"/>
                <a:gridCol w="1840940"/>
              </a:tblGrid>
              <a:tr h="488646">
                <a:tc>
                  <a:txBody>
                    <a:bodyPr/>
                    <a:lstStyle/>
                    <a:p>
                      <a:r>
                        <a:rPr lang="en-US" sz="1200" dirty="0" smtClean="0"/>
                        <a:t>Type</a:t>
                      </a:r>
                      <a:endParaRPr lang="en-US" sz="1200" dirty="0"/>
                    </a:p>
                  </a:txBody>
                  <a:tcPr marL="45702" marR="45702" marT="22860" marB="22860"/>
                </a:tc>
                <a:tc>
                  <a:txBody>
                    <a:bodyPr/>
                    <a:lstStyle/>
                    <a:p>
                      <a:r>
                        <a:rPr lang="en-US" sz="1200" dirty="0" smtClean="0"/>
                        <a:t>Description</a:t>
                      </a:r>
                      <a:endParaRPr lang="en-US" sz="1200" dirty="0"/>
                    </a:p>
                  </a:txBody>
                  <a:tcPr marL="45702" marR="45702" marT="22860" marB="22860"/>
                </a:tc>
                <a:tc>
                  <a:txBody>
                    <a:bodyPr/>
                    <a:lstStyle/>
                    <a:p>
                      <a:r>
                        <a:rPr lang="en-US" sz="1200" dirty="0" smtClean="0"/>
                        <a:t>Motivation</a:t>
                      </a:r>
                      <a:endParaRPr lang="en-US" sz="1200" dirty="0"/>
                    </a:p>
                  </a:txBody>
                  <a:tcPr marL="45702" marR="45702" marT="22860" marB="22860"/>
                </a:tc>
                <a:tc>
                  <a:txBody>
                    <a:bodyPr/>
                    <a:lstStyle/>
                    <a:p>
                      <a:r>
                        <a:rPr lang="en-US" sz="1200" dirty="0" smtClean="0"/>
                        <a:t>Assumed Level of Sophistication</a:t>
                      </a:r>
                      <a:endParaRPr lang="en-US" sz="1200" dirty="0"/>
                    </a:p>
                  </a:txBody>
                  <a:tcPr marL="45702" marR="45702" marT="22860" marB="22860"/>
                </a:tc>
                <a:tc>
                  <a:txBody>
                    <a:bodyPr/>
                    <a:lstStyle/>
                    <a:p>
                      <a:r>
                        <a:rPr lang="en-US" sz="1200" dirty="0" smtClean="0"/>
                        <a:t>Example</a:t>
                      </a:r>
                      <a:endParaRPr lang="en-US" sz="1200" dirty="0"/>
                    </a:p>
                  </a:txBody>
                  <a:tcPr marL="45702" marR="45702" marT="22860" marB="22860"/>
                </a:tc>
              </a:tr>
              <a:tr h="594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Organized</a:t>
                      </a:r>
                    </a:p>
                  </a:txBody>
                  <a:tcPr marL="45702" marR="45702" marT="22860" marB="22860"/>
                </a:tc>
                <a:tc>
                  <a:txBody>
                    <a:bodyPr/>
                    <a:lstStyle/>
                    <a:p>
                      <a:r>
                        <a:rPr lang="en-US" sz="1200" dirty="0" smtClean="0"/>
                        <a:t>Organized</a:t>
                      </a:r>
                      <a:r>
                        <a:rPr lang="en-US" sz="1200" baseline="0" dirty="0" smtClean="0"/>
                        <a:t> group executing in a coordinated and planned manner, long engagement</a:t>
                      </a:r>
                      <a:endParaRPr lang="en-US" sz="1200" dirty="0"/>
                    </a:p>
                  </a:txBody>
                  <a:tcPr marL="45702" marR="45702" marT="22860" marB="22860"/>
                </a:tc>
                <a:tc>
                  <a:txBody>
                    <a:bodyPr/>
                    <a:lstStyle/>
                    <a:p>
                      <a:r>
                        <a:rPr lang="en-US" sz="1200" dirty="0" smtClean="0"/>
                        <a:t>Financial</a:t>
                      </a:r>
                      <a:r>
                        <a:rPr lang="en-US" sz="1200" baseline="0" dirty="0" smtClean="0"/>
                        <a:t> advantages including blackmail, political goals including terrorism</a:t>
                      </a:r>
                      <a:endParaRPr lang="en-US" sz="1200" dirty="0"/>
                    </a:p>
                  </a:txBody>
                  <a:tcPr marL="45702" marR="45702" marT="22860" marB="228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high</a:t>
                      </a:r>
                    </a:p>
                  </a:txBody>
                  <a:tcPr marL="45702" marR="45702" marT="22860" marB="22860"/>
                </a:tc>
                <a:tc>
                  <a:txBody>
                    <a:bodyPr/>
                    <a:lstStyle/>
                    <a:p>
                      <a:r>
                        <a:rPr lang="en-US" sz="1200" dirty="0" smtClean="0"/>
                        <a:t>Cyber</a:t>
                      </a:r>
                      <a:r>
                        <a:rPr lang="en-US" sz="1200" baseline="0" dirty="0" smtClean="0"/>
                        <a:t> criminals; spammers; ‘anonymous’</a:t>
                      </a:r>
                      <a:endParaRPr lang="en-US" sz="1200" dirty="0"/>
                    </a:p>
                  </a:txBody>
                  <a:tcPr marL="45702" marR="45702" marT="22860" marB="22860"/>
                </a:tc>
              </a:tr>
            </a:tbl>
          </a:graphicData>
        </a:graphic>
      </p:graphicFrame>
      <p:sp>
        <p:nvSpPr>
          <p:cNvPr id="5" name="Rectangle 4"/>
          <p:cNvSpPr>
            <a:spLocks noChangeArrowheads="1"/>
          </p:cNvSpPr>
          <p:nvPr/>
        </p:nvSpPr>
        <p:spPr bwMode="auto">
          <a:xfrm>
            <a:off x="910997" y="3950970"/>
            <a:ext cx="6093619" cy="1277255"/>
          </a:xfrm>
          <a:prstGeom prst="rect">
            <a:avLst/>
          </a:prstGeom>
          <a:noFill/>
          <a:ln w="9525">
            <a:solidFill>
              <a:schemeClr val="tx1"/>
            </a:solidFill>
            <a:miter lim="800000"/>
            <a:headEnd/>
            <a:tailEnd/>
          </a:ln>
        </p:spPr>
        <p:txBody>
          <a:bodyPr lIns="45702" tIns="22851" rIns="45702" bIns="22851">
            <a:spAutoFit/>
          </a:bodyPr>
          <a:lstStyle/>
          <a:p>
            <a:pPr algn="l"/>
            <a:r>
              <a:rPr lang="en-US" sz="2000" dirty="0">
                <a:latin typeface="Courier New" pitchFamily="49" charset="0"/>
                <a:cs typeface="Courier New" pitchFamily="49" charset="0"/>
              </a:rPr>
              <a:t>Severity            - </a:t>
            </a:r>
            <a:r>
              <a:rPr lang="en-US" sz="2000" dirty="0" smtClean="0">
                <a:latin typeface="Courier New" pitchFamily="49" charset="0"/>
                <a:cs typeface="Courier New" pitchFamily="49" charset="0"/>
              </a:rPr>
              <a:t>Medium</a:t>
            </a:r>
            <a:endParaRPr lang="en-US" sz="2000" dirty="0">
              <a:latin typeface="Courier New" pitchFamily="49" charset="0"/>
              <a:cs typeface="Courier New" pitchFamily="49" charset="0"/>
            </a:endParaRPr>
          </a:p>
          <a:p>
            <a:pPr algn="l"/>
            <a:r>
              <a:rPr lang="en-US" sz="2000" dirty="0" smtClean="0">
                <a:latin typeface="Courier New" pitchFamily="49" charset="0"/>
                <a:cs typeface="Courier New" pitchFamily="49" charset="0"/>
              </a:rPr>
              <a:t>Likelihood          - </a:t>
            </a:r>
            <a:r>
              <a:rPr lang="en-US" sz="2000" dirty="0">
                <a:latin typeface="Courier New" pitchFamily="49" charset="0"/>
                <a:cs typeface="Courier New" pitchFamily="49" charset="0"/>
              </a:rPr>
              <a:t>Probable</a:t>
            </a:r>
          </a:p>
          <a:p>
            <a:pPr algn="l"/>
            <a:r>
              <a:rPr lang="en-US" sz="2000" dirty="0">
                <a:latin typeface="Courier New" pitchFamily="49" charset="0"/>
                <a:cs typeface="Courier New" pitchFamily="49" charset="0"/>
              </a:rPr>
              <a:t>Cost of Remediation - </a:t>
            </a:r>
            <a:r>
              <a:rPr lang="en-US" sz="2000" dirty="0" smtClean="0">
                <a:latin typeface="Courier New" pitchFamily="49" charset="0"/>
                <a:cs typeface="Courier New" pitchFamily="49" charset="0"/>
              </a:rPr>
              <a:t>Low</a:t>
            </a:r>
            <a:endParaRPr lang="en-US" sz="2000" dirty="0">
              <a:latin typeface="Courier New" pitchFamily="49" charset="0"/>
              <a:cs typeface="Courier New" pitchFamily="49" charset="0"/>
            </a:endParaRPr>
          </a:p>
          <a:p>
            <a:pPr algn="l"/>
            <a:r>
              <a:rPr lang="en-US" sz="2000" dirty="0">
                <a:latin typeface="Courier New" pitchFamily="49" charset="0"/>
                <a:cs typeface="Courier New" pitchFamily="49" charset="0"/>
              </a:rPr>
              <a:t>CVSS                - </a:t>
            </a:r>
            <a:r>
              <a:rPr lang="en-US" sz="2000" dirty="0" smtClean="0">
                <a:latin typeface="Courier New" pitchFamily="49" charset="0"/>
                <a:cs typeface="Courier New" pitchFamily="49" charset="0"/>
              </a:rPr>
              <a:t>6.8</a:t>
            </a:r>
            <a:endParaRPr lang="en-US" sz="2000" dirty="0">
              <a:latin typeface="Courier New" pitchFamily="49" charset="0"/>
              <a:cs typeface="Courier New" pitchFamily="49" charset="0"/>
            </a:endParaRPr>
          </a:p>
        </p:txBody>
      </p:sp>
      <p:sp>
        <p:nvSpPr>
          <p:cNvPr id="6" name="Footer Placeholder 5"/>
          <p:cNvSpPr>
            <a:spLocks noGrp="1"/>
          </p:cNvSpPr>
          <p:nvPr>
            <p:ph type="ftr" sz="quarter" idx="11"/>
          </p:nvPr>
        </p:nvSpPr>
        <p:spPr/>
        <p:txBody>
          <a:bodyPr/>
          <a:lstStyle/>
          <a:p>
            <a:r>
              <a:rPr lang="en-US" smtClean="0"/>
              <a:t>http://brentonphillips.com/puzzles</a:t>
            </a: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1EAA63-D034-42AE-91FA-B13B9518C7BE}" type="slidenum">
              <a:rPr lang="en-US" smtClean="0"/>
              <a:pPr/>
              <a:t>24</a:t>
            </a:fld>
            <a:endParaRPr lang="en-US"/>
          </a:p>
        </p:txBody>
      </p:sp>
      <p:sp>
        <p:nvSpPr>
          <p:cNvPr id="3" name="Rectangle 2"/>
          <p:cNvSpPr/>
          <p:nvPr/>
        </p:nvSpPr>
        <p:spPr>
          <a:xfrm>
            <a:off x="3315336" y="829925"/>
            <a:ext cx="5489580" cy="923330"/>
          </a:xfrm>
          <a:prstGeom prst="rect">
            <a:avLst/>
          </a:prstGeom>
          <a:noFill/>
        </p:spPr>
        <p:txBody>
          <a:bodyPr wrap="none" lIns="91440" tIns="45720" rIns="91440" bIns="45720">
            <a:spAutoFit/>
          </a:bodyPr>
          <a:lstStyle/>
          <a:p>
            <a:pPr algn="ctr"/>
            <a:r>
              <a:rPr lang="en-US"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Neggflix</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Detection</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a:spLocks noChangeArrowheads="1"/>
          </p:cNvSpPr>
          <p:nvPr/>
        </p:nvSpPr>
        <p:spPr bwMode="auto">
          <a:xfrm>
            <a:off x="2731805" y="2133600"/>
            <a:ext cx="6093619" cy="661701"/>
          </a:xfrm>
          <a:prstGeom prst="rect">
            <a:avLst/>
          </a:prstGeom>
          <a:noFill/>
          <a:ln w="9525">
            <a:solidFill>
              <a:schemeClr val="tx1"/>
            </a:solidFill>
            <a:miter lim="800000"/>
            <a:headEnd/>
            <a:tailEnd/>
          </a:ln>
        </p:spPr>
        <p:txBody>
          <a:bodyPr lIns="45702" tIns="22851" rIns="45702" bIns="22851">
            <a:spAutoFit/>
          </a:bodyPr>
          <a:lstStyle/>
          <a:p>
            <a:pPr algn="l"/>
            <a:r>
              <a:rPr lang="en-US" sz="2000" dirty="0">
                <a:latin typeface="Courier New" pitchFamily="49" charset="0"/>
                <a:cs typeface="Courier New" pitchFamily="49" charset="0"/>
              </a:rPr>
              <a:t>Static Detection  - </a:t>
            </a:r>
            <a:r>
              <a:rPr lang="en-US" sz="2000" dirty="0" smtClean="0">
                <a:latin typeface="Courier New" pitchFamily="49" charset="0"/>
                <a:cs typeface="Courier New" pitchFamily="49" charset="0"/>
              </a:rPr>
              <a:t>Yes</a:t>
            </a:r>
            <a:endParaRPr lang="en-US" sz="2000" dirty="0">
              <a:latin typeface="Courier New" pitchFamily="49" charset="0"/>
              <a:cs typeface="Courier New" pitchFamily="49" charset="0"/>
            </a:endParaRPr>
          </a:p>
          <a:p>
            <a:pPr algn="l"/>
            <a:r>
              <a:rPr lang="en-US" sz="2000" dirty="0">
                <a:latin typeface="Courier New" pitchFamily="49" charset="0"/>
                <a:cs typeface="Courier New" pitchFamily="49" charset="0"/>
              </a:rPr>
              <a:t>Runtime Detection - </a:t>
            </a:r>
            <a:r>
              <a:rPr lang="en-US" sz="2000" dirty="0" smtClean="0">
                <a:latin typeface="Courier New" pitchFamily="49" charset="0"/>
                <a:cs typeface="Courier New" pitchFamily="49" charset="0"/>
              </a:rPr>
              <a:t>Yes</a:t>
            </a:r>
            <a:endParaRPr lang="en-US" sz="2000" dirty="0">
              <a:latin typeface="Courier New" pitchFamily="49" charset="0"/>
              <a:cs typeface="Courier New" pitchFamily="49" charset="0"/>
            </a:endParaRPr>
          </a:p>
        </p:txBody>
      </p:sp>
      <p:pic>
        <p:nvPicPr>
          <p:cNvPr id="6" name="Picture 3" descr="C:\Documents and Settings\brphilli\Desktop\f360_logo.jpg"/>
          <p:cNvPicPr>
            <a:picLocks noChangeAspect="1" noChangeArrowheads="1"/>
          </p:cNvPicPr>
          <p:nvPr/>
        </p:nvPicPr>
        <p:blipFill>
          <a:blip r:embed="rId2" cstate="print"/>
          <a:srcRect r="48683"/>
          <a:stretch>
            <a:fillRect/>
          </a:stretch>
        </p:blipFill>
        <p:spPr bwMode="auto">
          <a:xfrm>
            <a:off x="4072865" y="3392856"/>
            <a:ext cx="2715152" cy="847725"/>
          </a:xfrm>
          <a:prstGeom prst="rect">
            <a:avLst/>
          </a:prstGeom>
          <a:noFill/>
          <a:ln w="9525">
            <a:noFill/>
            <a:miter lim="800000"/>
            <a:headEnd/>
            <a:tailEnd/>
          </a:ln>
        </p:spPr>
      </p:pic>
      <p:sp>
        <p:nvSpPr>
          <p:cNvPr id="7" name="&quot;No&quot; Symbol 6"/>
          <p:cNvSpPr/>
          <p:nvPr/>
        </p:nvSpPr>
        <p:spPr bwMode="auto">
          <a:xfrm>
            <a:off x="4891452" y="3331071"/>
            <a:ext cx="1191779" cy="994720"/>
          </a:xfrm>
          <a:prstGeom prst="noSmoking">
            <a:avLst/>
          </a:prstGeom>
          <a:solidFill>
            <a:schemeClr val="accent6">
              <a:alpha val="61000"/>
            </a:schemeClr>
          </a:solidFill>
          <a:ln w="9525" cap="flat" cmpd="sng" algn="ctr">
            <a:noFill/>
            <a:prstDash val="solid"/>
            <a:round/>
            <a:headEnd type="none" w="med" len="med"/>
            <a:tailEnd type="none" w="med" len="med"/>
          </a:ln>
          <a:effectLst/>
        </p:spPr>
        <p:txBody>
          <a:bodyPr wrap="square" lIns="46019" tIns="23010" rIns="46019" bIns="23010">
            <a:noAutofit/>
          </a:bodyPr>
          <a:lstStyle/>
          <a:p>
            <a:pPr marL="59508" indent="-59508">
              <a:defRPr/>
            </a:pPr>
            <a:endParaRPr lang="en-US" b="1" dirty="0">
              <a:latin typeface="Arial" pitchFamily="-106" charset="0"/>
            </a:endParaRPr>
          </a:p>
        </p:txBody>
      </p:sp>
      <p:sp>
        <p:nvSpPr>
          <p:cNvPr id="8" name="Cloud Callout 7"/>
          <p:cNvSpPr/>
          <p:nvPr/>
        </p:nvSpPr>
        <p:spPr bwMode="gray">
          <a:xfrm>
            <a:off x="7433310" y="3021330"/>
            <a:ext cx="2876550" cy="784860"/>
          </a:xfrm>
          <a:prstGeom prst="cloudCallout">
            <a:avLst>
              <a:gd name="adj1" fmla="val -68346"/>
              <a:gd name="adj2" fmla="val 56479"/>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Right Line</a:t>
            </a:r>
          </a:p>
          <a:p>
            <a:pPr algn="ctr">
              <a:lnSpc>
                <a:spcPct val="90000"/>
              </a:lnSpc>
            </a:pPr>
            <a:r>
              <a:rPr lang="en-US" dirty="0" err="1" smtClean="0"/>
              <a:t>Nearish</a:t>
            </a:r>
            <a:r>
              <a:rPr lang="en-US" dirty="0" smtClean="0"/>
              <a:t> Reason</a:t>
            </a:r>
          </a:p>
        </p:txBody>
      </p:sp>
      <p:sp>
        <p:nvSpPr>
          <p:cNvPr id="9" name="Footer Placeholder 8"/>
          <p:cNvSpPr>
            <a:spLocks noGrp="1"/>
          </p:cNvSpPr>
          <p:nvPr>
            <p:ph type="ftr" sz="quarter" idx="11"/>
          </p:nvPr>
        </p:nvSpPr>
        <p:spPr/>
        <p:txBody>
          <a:bodyPr/>
          <a:lstStyle/>
          <a:p>
            <a:r>
              <a:rPr lang="en-US" smtClean="0"/>
              <a:t>http://brentonphillips.com/puzzles</a:t>
            </a: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1EAA63-D034-42AE-91FA-B13B9518C7BE}" type="slidenum">
              <a:rPr lang="en-US" smtClean="0"/>
              <a:pPr/>
              <a:t>25</a:t>
            </a:fld>
            <a:endParaRPr lang="en-US"/>
          </a:p>
        </p:txBody>
      </p:sp>
      <p:sp>
        <p:nvSpPr>
          <p:cNvPr id="3" name="TextBox 2"/>
          <p:cNvSpPr txBox="1"/>
          <p:nvPr/>
        </p:nvSpPr>
        <p:spPr>
          <a:xfrm>
            <a:off x="1908810" y="1531620"/>
            <a:ext cx="3817620" cy="1863090"/>
          </a:xfrm>
          <a:prstGeom prst="rect">
            <a:avLst/>
          </a:prstGeom>
          <a:noFill/>
        </p:spPr>
        <p:txBody>
          <a:bodyPr wrap="square" lIns="0" tIns="0" rIns="0" bIns="0" rtlCol="0">
            <a:noAutofit/>
          </a:bodyPr>
          <a:lstStyle/>
          <a:p>
            <a:pPr>
              <a:lnSpc>
                <a:spcPct val="90000"/>
              </a:lnSpc>
            </a:pPr>
            <a:endParaRPr lang="en-US" dirty="0" smtClean="0"/>
          </a:p>
        </p:txBody>
      </p:sp>
      <p:sp>
        <p:nvSpPr>
          <p:cNvPr id="4" name="Rectangle 3"/>
          <p:cNvSpPr/>
          <p:nvPr/>
        </p:nvSpPr>
        <p:spPr>
          <a:xfrm>
            <a:off x="3649497" y="829925"/>
            <a:ext cx="4821256" cy="923330"/>
          </a:xfrm>
          <a:prstGeom prst="rect">
            <a:avLst/>
          </a:prstGeom>
          <a:noFill/>
        </p:spPr>
        <p:txBody>
          <a:bodyPr wrap="none" lIns="91440" tIns="45720" rIns="91440" bIns="45720">
            <a:spAutoFit/>
          </a:bodyPr>
          <a:lstStyle/>
          <a:p>
            <a:pPr algn="ctr"/>
            <a:r>
              <a:rPr lang="en-US"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Neggflix</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Debrief</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2891790" y="3028950"/>
            <a:ext cx="6366510" cy="411480"/>
          </a:xfrm>
          <a:prstGeom prst="rect">
            <a:avLst/>
          </a:prstGeom>
          <a:noFill/>
        </p:spPr>
        <p:txBody>
          <a:bodyPr wrap="square" lIns="0" tIns="0" rIns="0" bIns="0" rtlCol="0">
            <a:noAutofit/>
          </a:bodyPr>
          <a:lstStyle/>
          <a:p>
            <a:pPr>
              <a:lnSpc>
                <a:spcPct val="90000"/>
              </a:lnSpc>
            </a:pPr>
            <a:r>
              <a:rPr lang="en-US" sz="3600" dirty="0" smtClean="0"/>
              <a:t>Denial of Service By Invited Flood</a:t>
            </a:r>
          </a:p>
        </p:txBody>
      </p:sp>
      <p:sp>
        <p:nvSpPr>
          <p:cNvPr id="6" name="Footer Placeholder 5"/>
          <p:cNvSpPr>
            <a:spLocks noGrp="1"/>
          </p:cNvSpPr>
          <p:nvPr>
            <p:ph type="ftr" sz="quarter" idx="11"/>
          </p:nvPr>
        </p:nvSpPr>
        <p:spPr/>
        <p:txBody>
          <a:bodyPr/>
          <a:lstStyle/>
          <a:p>
            <a:r>
              <a:rPr lang="en-US" smtClean="0"/>
              <a:t>http://brentonphillips.com/puzzles</a:t>
            </a: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Puzzle</a:t>
            </a:r>
            <a:endParaRPr lang="en-US" dirty="0">
              <a:solidFill>
                <a:srgbClr val="FF0000"/>
              </a:solidFill>
            </a:endParaRPr>
          </a:p>
        </p:txBody>
      </p:sp>
      <p:sp>
        <p:nvSpPr>
          <p:cNvPr id="3" name="Text Placeholder 2"/>
          <p:cNvSpPr>
            <a:spLocks noGrp="1"/>
          </p:cNvSpPr>
          <p:nvPr>
            <p:ph type="body" idx="1"/>
          </p:nvPr>
        </p:nvSpPr>
        <p:spPr/>
        <p:txBody>
          <a:bodyPr/>
          <a:lstStyle/>
          <a:p>
            <a:r>
              <a:rPr lang="en-US" dirty="0" err="1" smtClean="0"/>
              <a:t>Hotchix</a:t>
            </a:r>
            <a:endParaRPr lang="en-US" dirty="0"/>
          </a:p>
        </p:txBody>
      </p:sp>
      <p:sp>
        <p:nvSpPr>
          <p:cNvPr id="8" name="Slide Number Placeholder 7"/>
          <p:cNvSpPr>
            <a:spLocks noGrp="1"/>
          </p:cNvSpPr>
          <p:nvPr>
            <p:ph type="sldNum" sz="quarter" idx="12"/>
          </p:nvPr>
        </p:nvSpPr>
        <p:spPr/>
        <p:txBody>
          <a:bodyPr/>
          <a:lstStyle/>
          <a:p>
            <a:fld id="{C51EAA63-D034-42AE-91FA-B13B9518C7BE}" type="slidenum">
              <a:rPr lang="en-US" smtClean="0"/>
              <a:pPr/>
              <a:t>26</a:t>
            </a:fld>
            <a:endParaRPr lang="en-US"/>
          </a:p>
        </p:txBody>
      </p:sp>
      <p:sp>
        <p:nvSpPr>
          <p:cNvPr id="5" name="Footer Placeholder 4"/>
          <p:cNvSpPr>
            <a:spLocks noGrp="1"/>
          </p:cNvSpPr>
          <p:nvPr>
            <p:ph type="ftr" sz="quarter" idx="11"/>
          </p:nvPr>
        </p:nvSpPr>
        <p:spPr/>
        <p:txBody>
          <a:bodyPr/>
          <a:lstStyle/>
          <a:p>
            <a:r>
              <a:rPr lang="en-US" smtClean="0"/>
              <a:t>http://brentonphillips.com/puzzles</a:t>
            </a:r>
            <a:endParaRPr lang="en-US"/>
          </a:p>
        </p:txBody>
      </p:sp>
    </p:spTree>
    <p:extLst>
      <p:ext uri="{BB962C8B-B14F-4D97-AF65-F5344CB8AC3E}">
        <p14:creationId xmlns:p14="http://schemas.microsoft.com/office/powerpoint/2010/main" xmlns="" val="28263135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1EAA63-D034-42AE-91FA-B13B9518C7BE}" type="slidenum">
              <a:rPr lang="en-US" smtClean="0"/>
              <a:pPr/>
              <a:t>27</a:t>
            </a:fld>
            <a:endParaRPr lang="en-US"/>
          </a:p>
        </p:txBody>
      </p:sp>
      <p:sp>
        <p:nvSpPr>
          <p:cNvPr id="5" name="TextBox 1"/>
          <p:cNvSpPr txBox="1">
            <a:spLocks noChangeArrowheads="1"/>
          </p:cNvSpPr>
          <p:nvPr/>
        </p:nvSpPr>
        <p:spPr bwMode="auto">
          <a:xfrm>
            <a:off x="354330" y="609600"/>
            <a:ext cx="11258585" cy="5216795"/>
          </a:xfrm>
          <a:prstGeom prst="rect">
            <a:avLst/>
          </a:prstGeom>
          <a:noFill/>
          <a:ln w="9525">
            <a:solidFill>
              <a:schemeClr val="tx1"/>
            </a:solidFill>
            <a:miter lim="800000"/>
            <a:headEnd/>
            <a:tailEnd/>
          </a:ln>
        </p:spPr>
        <p:txBody>
          <a:bodyPr wrap="square" lIns="45702" tIns="22851" rIns="45702" bIns="22851">
            <a:spAutoFit/>
          </a:bodyPr>
          <a:lstStyle/>
          <a:p>
            <a:r>
              <a:rPr lang="en-US" sz="1600" dirty="0" smtClean="0">
                <a:latin typeface="Courier New" pitchFamily="49" charset="0"/>
                <a:cs typeface="Courier New" pitchFamily="49" charset="0"/>
              </a:rPr>
              <a:t>1  public void </a:t>
            </a:r>
            <a:r>
              <a:rPr lang="en-US" sz="1600" dirty="0" err="1" smtClean="0">
                <a:latin typeface="Courier New" pitchFamily="49" charset="0"/>
                <a:cs typeface="Courier New" pitchFamily="49" charset="0"/>
              </a:rPr>
              <a:t>storePassword</a:t>
            </a:r>
            <a:r>
              <a:rPr lang="en-US" sz="1600" dirty="0" smtClean="0">
                <a:latin typeface="Courier New" pitchFamily="49" charset="0"/>
                <a:cs typeface="Courier New" pitchFamily="49" charset="0"/>
              </a:rPr>
              <a:t>(char[] password) throws </a:t>
            </a:r>
            <a:r>
              <a:rPr lang="en-US" sz="1600" dirty="0" err="1" smtClean="0">
                <a:latin typeface="Courier New" pitchFamily="49" charset="0"/>
                <a:cs typeface="Courier New" pitchFamily="49" charset="0"/>
              </a:rPr>
              <a:t>IOException</a:t>
            </a:r>
            <a:r>
              <a:rPr lang="en-US" sz="1600" dirty="0" smtClean="0">
                <a:latin typeface="Courier New" pitchFamily="49" charset="0"/>
                <a:cs typeface="Courier New" pitchFamily="49" charset="0"/>
              </a:rPr>
              <a:t> {</a:t>
            </a:r>
          </a:p>
          <a:p>
            <a:pPr marL="342900" indent="-342900">
              <a:buAutoNum type="arabicPlain" startAt="2"/>
            </a:pPr>
            <a:r>
              <a:rPr lang="en-US" sz="1600" dirty="0" smtClean="0">
                <a:latin typeface="Courier New" pitchFamily="49" charset="0"/>
                <a:cs typeface="Courier New" pitchFamily="49" charset="0"/>
              </a:rPr>
              <a:t>  String home = </a:t>
            </a:r>
            <a:r>
              <a:rPr lang="en-US" sz="1600" dirty="0" err="1" smtClean="0">
                <a:latin typeface="Courier New" pitchFamily="49" charset="0"/>
                <a:cs typeface="Courier New" pitchFamily="49" charset="0"/>
              </a:rPr>
              <a:t>System.getProperty</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user.home</a:t>
            </a:r>
            <a:r>
              <a:rPr lang="en-US" sz="1600" dirty="0" smtClean="0">
                <a:latin typeface="Courier New" pitchFamily="49" charset="0"/>
                <a:cs typeface="Courier New" pitchFamily="49" charset="0"/>
              </a:rPr>
              <a:t>");</a:t>
            </a:r>
          </a:p>
          <a:p>
            <a:pPr marL="342900" indent="-342900"/>
            <a:r>
              <a:rPr lang="en-US" sz="1600" dirty="0" smtClean="0">
                <a:latin typeface="Courier New" pitchFamily="49" charset="0"/>
                <a:cs typeface="Courier New" pitchFamily="49" charset="0"/>
              </a:rPr>
              <a:t>3    String user = </a:t>
            </a:r>
            <a:r>
              <a:rPr lang="en-US" sz="1600" dirty="0" err="1" smtClean="0">
                <a:latin typeface="Courier New" pitchFamily="49" charset="0"/>
                <a:cs typeface="Courier New" pitchFamily="49" charset="0"/>
              </a:rPr>
              <a:t>System.getProperty</a:t>
            </a:r>
            <a:r>
              <a:rPr lang="en-US" sz="1600" dirty="0" smtClean="0">
                <a:latin typeface="Courier New" pitchFamily="49" charset="0"/>
                <a:cs typeface="Courier New" pitchFamily="49" charset="0"/>
              </a:rPr>
              <a:t>("user.name");</a:t>
            </a:r>
          </a:p>
          <a:p>
            <a:pPr marL="342900" indent="-342900"/>
            <a:r>
              <a:rPr lang="en-US" sz="1600" dirty="0" smtClean="0">
                <a:latin typeface="Courier New" pitchFamily="49" charset="0"/>
                <a:cs typeface="Courier New" pitchFamily="49" charset="0"/>
              </a:rPr>
              <a:t>4    File file = new File(home, "</a:t>
            </a:r>
            <a:r>
              <a:rPr lang="en-US" sz="1600" dirty="0" err="1" smtClean="0">
                <a:latin typeface="Courier New" pitchFamily="49" charset="0"/>
                <a:cs typeface="Courier New" pitchFamily="49" charset="0"/>
              </a:rPr>
              <a:t>hotchix_config.properties</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5    Path </a:t>
            </a:r>
            <a:r>
              <a:rPr lang="en-US" sz="1600" dirty="0" err="1" smtClean="0">
                <a:latin typeface="Courier New" pitchFamily="49" charset="0"/>
                <a:cs typeface="Courier New" pitchFamily="49" charset="0"/>
              </a:rPr>
              <a:t>path</a:t>
            </a:r>
            <a:r>
              <a:rPr lang="en-US" sz="1600" dirty="0" smtClean="0">
                <a:latin typeface="Courier New" pitchFamily="49" charset="0"/>
                <a:cs typeface="Courier New" pitchFamily="49" charset="0"/>
              </a:rPr>
              <a:t> = </a:t>
            </a:r>
            <a:r>
              <a:rPr lang="en-US" sz="1600" dirty="0" err="1" smtClean="0">
                <a:latin typeface="Courier New" pitchFamily="49" charset="0"/>
                <a:cs typeface="Courier New" pitchFamily="49" charset="0"/>
              </a:rPr>
              <a:t>file.toPath</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6    </a:t>
            </a:r>
            <a:r>
              <a:rPr lang="en-US" sz="1600" dirty="0" err="1" smtClean="0">
                <a:latin typeface="Courier New" pitchFamily="49" charset="0"/>
                <a:cs typeface="Courier New" pitchFamily="49" charset="0"/>
              </a:rPr>
              <a:t>FileSystem</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fs</a:t>
            </a:r>
            <a:r>
              <a:rPr lang="en-US" sz="1600" dirty="0" smtClean="0">
                <a:latin typeface="Courier New" pitchFamily="49" charset="0"/>
                <a:cs typeface="Courier New" pitchFamily="49" charset="0"/>
              </a:rPr>
              <a:t> = </a:t>
            </a:r>
            <a:r>
              <a:rPr lang="en-US" sz="1600" dirty="0" err="1" smtClean="0">
                <a:latin typeface="Courier New" pitchFamily="49" charset="0"/>
                <a:cs typeface="Courier New" pitchFamily="49" charset="0"/>
              </a:rPr>
              <a:t>path.getFileSystem</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7    Set&lt;</a:t>
            </a:r>
            <a:r>
              <a:rPr lang="en-US" sz="1600" dirty="0" err="1" smtClean="0">
                <a:latin typeface="Courier New" pitchFamily="49" charset="0"/>
                <a:cs typeface="Courier New" pitchFamily="49" charset="0"/>
              </a:rPr>
              <a:t>PosixFilePermission</a:t>
            </a:r>
            <a:r>
              <a:rPr lang="en-US" sz="1600" dirty="0" smtClean="0">
                <a:latin typeface="Courier New" pitchFamily="49" charset="0"/>
                <a:cs typeface="Courier New" pitchFamily="49" charset="0"/>
              </a:rPr>
              <a:t>&gt; perms = new </a:t>
            </a:r>
            <a:r>
              <a:rPr lang="en-US" sz="1600" dirty="0" err="1" smtClean="0">
                <a:latin typeface="Courier New" pitchFamily="49" charset="0"/>
                <a:cs typeface="Courier New" pitchFamily="49" charset="0"/>
              </a:rPr>
              <a:t>HashSet</a:t>
            </a:r>
            <a:r>
              <a:rPr lang="en-US" sz="1600" dirty="0" smtClean="0">
                <a:latin typeface="Courier New" pitchFamily="49" charset="0"/>
                <a:cs typeface="Courier New" pitchFamily="49" charset="0"/>
              </a:rPr>
              <a:t>&lt;&gt;();</a:t>
            </a:r>
          </a:p>
          <a:p>
            <a:r>
              <a:rPr lang="en-US" sz="1600" dirty="0" smtClean="0">
                <a:latin typeface="Courier New" pitchFamily="49" charset="0"/>
                <a:cs typeface="Courier New" pitchFamily="49" charset="0"/>
              </a:rPr>
              <a:t>8    </a:t>
            </a:r>
            <a:r>
              <a:rPr lang="en-US" sz="1600" dirty="0" err="1" smtClean="0">
                <a:latin typeface="Courier New" pitchFamily="49" charset="0"/>
                <a:cs typeface="Courier New" pitchFamily="49" charset="0"/>
              </a:rPr>
              <a:t>perms.add</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PosixFilePermission.OWNER_WRITE</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9    </a:t>
            </a:r>
            <a:r>
              <a:rPr lang="en-US" sz="1600" dirty="0" err="1" smtClean="0">
                <a:latin typeface="Courier New" pitchFamily="49" charset="0"/>
                <a:cs typeface="Courier New" pitchFamily="49" charset="0"/>
              </a:rPr>
              <a:t>perms.add</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PosixFilePermission.OWNER_READ</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10   </a:t>
            </a:r>
            <a:r>
              <a:rPr lang="en-US" sz="1600" dirty="0" err="1" smtClean="0">
                <a:latin typeface="Courier New" pitchFamily="49" charset="0"/>
                <a:cs typeface="Courier New" pitchFamily="49" charset="0"/>
              </a:rPr>
              <a:t>Files.setPosixFilePermissions</a:t>
            </a:r>
            <a:r>
              <a:rPr lang="en-US" sz="1600" dirty="0" smtClean="0">
                <a:latin typeface="Courier New" pitchFamily="49" charset="0"/>
                <a:cs typeface="Courier New" pitchFamily="49" charset="0"/>
              </a:rPr>
              <a:t>(path, perms);</a:t>
            </a:r>
          </a:p>
          <a:p>
            <a:r>
              <a:rPr lang="en-US" sz="1600" dirty="0" smtClean="0">
                <a:latin typeface="Courier New" pitchFamily="49" charset="0"/>
                <a:cs typeface="Courier New" pitchFamily="49" charset="0"/>
              </a:rPr>
              <a:t>11   </a:t>
            </a:r>
            <a:r>
              <a:rPr lang="en-US" sz="1600" dirty="0" err="1" smtClean="0">
                <a:latin typeface="Courier New" pitchFamily="49" charset="0"/>
                <a:cs typeface="Courier New" pitchFamily="49" charset="0"/>
              </a:rPr>
              <a:t>UserPrincipalLookupService</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upls</a:t>
            </a:r>
            <a:r>
              <a:rPr lang="en-US" sz="1600" dirty="0" smtClean="0">
                <a:latin typeface="Courier New" pitchFamily="49" charset="0"/>
                <a:cs typeface="Courier New" pitchFamily="49" charset="0"/>
              </a:rPr>
              <a:t> = </a:t>
            </a:r>
            <a:r>
              <a:rPr lang="en-US" sz="1600" dirty="0" err="1" smtClean="0">
                <a:latin typeface="Courier New" pitchFamily="49" charset="0"/>
                <a:cs typeface="Courier New" pitchFamily="49" charset="0"/>
              </a:rPr>
              <a:t>fs.getUserPrincipalLookupService</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12   </a:t>
            </a:r>
            <a:r>
              <a:rPr lang="en-US" sz="1600" dirty="0" err="1" smtClean="0">
                <a:latin typeface="Courier New" pitchFamily="49" charset="0"/>
                <a:cs typeface="Courier New" pitchFamily="49" charset="0"/>
              </a:rPr>
              <a:t>Files.setOwner</a:t>
            </a:r>
            <a:r>
              <a:rPr lang="en-US" sz="1600" dirty="0" smtClean="0">
                <a:latin typeface="Courier New" pitchFamily="49" charset="0"/>
                <a:cs typeface="Courier New" pitchFamily="49" charset="0"/>
              </a:rPr>
              <a:t>(path, </a:t>
            </a:r>
            <a:r>
              <a:rPr lang="en-US" sz="1600" dirty="0" err="1" smtClean="0">
                <a:latin typeface="Courier New" pitchFamily="49" charset="0"/>
                <a:cs typeface="Courier New" pitchFamily="49" charset="0"/>
              </a:rPr>
              <a:t>upls.lookupPrincipalByName</a:t>
            </a:r>
            <a:r>
              <a:rPr lang="en-US" sz="1600" dirty="0" smtClean="0">
                <a:latin typeface="Courier New" pitchFamily="49" charset="0"/>
                <a:cs typeface="Courier New" pitchFamily="49" charset="0"/>
              </a:rPr>
              <a:t>(user));</a:t>
            </a:r>
          </a:p>
          <a:p>
            <a:r>
              <a:rPr lang="en-US" sz="1600" dirty="0" smtClean="0">
                <a:latin typeface="Courier New" pitchFamily="49" charset="0"/>
                <a:cs typeface="Courier New" pitchFamily="49" charset="0"/>
              </a:rPr>
              <a:t>13   Properties </a:t>
            </a:r>
            <a:r>
              <a:rPr lang="en-US" sz="1600" dirty="0" err="1" smtClean="0">
                <a:latin typeface="Courier New" pitchFamily="49" charset="0"/>
                <a:cs typeface="Courier New" pitchFamily="49" charset="0"/>
              </a:rPr>
              <a:t>properties</a:t>
            </a:r>
            <a:r>
              <a:rPr lang="en-US" sz="1600" dirty="0" smtClean="0">
                <a:latin typeface="Courier New" pitchFamily="49" charset="0"/>
                <a:cs typeface="Courier New" pitchFamily="49" charset="0"/>
              </a:rPr>
              <a:t> = new Properties();</a:t>
            </a:r>
          </a:p>
          <a:p>
            <a:r>
              <a:rPr lang="en-US" sz="1600" dirty="0" smtClean="0">
                <a:latin typeface="Courier New" pitchFamily="49" charset="0"/>
                <a:cs typeface="Courier New" pitchFamily="49" charset="0"/>
              </a:rPr>
              <a:t>14   Reader in = new </a:t>
            </a:r>
            <a:r>
              <a:rPr lang="en-US" sz="1600" dirty="0" err="1" smtClean="0">
                <a:latin typeface="Courier New" pitchFamily="49" charset="0"/>
                <a:cs typeface="Courier New" pitchFamily="49" charset="0"/>
              </a:rPr>
              <a:t>InputStreamReader</a:t>
            </a:r>
            <a:r>
              <a:rPr lang="en-US" sz="1600" dirty="0" smtClean="0">
                <a:latin typeface="Courier New" pitchFamily="49" charset="0"/>
                <a:cs typeface="Courier New" pitchFamily="49" charset="0"/>
              </a:rPr>
              <a:t>(new </a:t>
            </a:r>
            <a:r>
              <a:rPr lang="en-US" sz="1600" dirty="0" err="1" smtClean="0">
                <a:latin typeface="Courier New" pitchFamily="49" charset="0"/>
                <a:cs typeface="Courier New" pitchFamily="49" charset="0"/>
              </a:rPr>
              <a:t>FileInputStream</a:t>
            </a:r>
            <a:r>
              <a:rPr lang="en-US" sz="1600" dirty="0" smtClean="0">
                <a:latin typeface="Courier New" pitchFamily="49" charset="0"/>
                <a:cs typeface="Courier New" pitchFamily="49" charset="0"/>
              </a:rPr>
              <a:t>(file), "UTF-8");</a:t>
            </a:r>
          </a:p>
          <a:p>
            <a:r>
              <a:rPr lang="en-US" sz="1600" dirty="0" smtClean="0">
                <a:latin typeface="Courier New" pitchFamily="49" charset="0"/>
                <a:cs typeface="Courier New" pitchFamily="49" charset="0"/>
              </a:rPr>
              <a:t>15   </a:t>
            </a:r>
            <a:r>
              <a:rPr lang="en-US" sz="1600" dirty="0" err="1" smtClean="0">
                <a:latin typeface="Courier New" pitchFamily="49" charset="0"/>
                <a:cs typeface="Courier New" pitchFamily="49" charset="0"/>
              </a:rPr>
              <a:t>properties.load</a:t>
            </a:r>
            <a:r>
              <a:rPr lang="en-US" sz="1600" dirty="0" smtClean="0">
                <a:latin typeface="Courier New" pitchFamily="49" charset="0"/>
                <a:cs typeface="Courier New" pitchFamily="49" charset="0"/>
              </a:rPr>
              <a:t>(in);</a:t>
            </a:r>
          </a:p>
          <a:p>
            <a:r>
              <a:rPr lang="en-US" sz="1600" dirty="0" smtClean="0">
                <a:latin typeface="Courier New" pitchFamily="49" charset="0"/>
                <a:cs typeface="Courier New" pitchFamily="49" charset="0"/>
              </a:rPr>
              <a:t>16   </a:t>
            </a:r>
            <a:r>
              <a:rPr lang="en-US" sz="1600" dirty="0" err="1" smtClean="0">
                <a:latin typeface="Courier New" pitchFamily="49" charset="0"/>
                <a:cs typeface="Courier New" pitchFamily="49" charset="0"/>
              </a:rPr>
              <a:t>in.close</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17   </a:t>
            </a:r>
            <a:r>
              <a:rPr lang="en-US" sz="1600" dirty="0" err="1" smtClean="0">
                <a:latin typeface="Courier New" pitchFamily="49" charset="0"/>
                <a:cs typeface="Courier New" pitchFamily="49" charset="0"/>
              </a:rPr>
              <a:t>properties.put</a:t>
            </a:r>
            <a:r>
              <a:rPr lang="en-US" sz="1600" dirty="0" smtClean="0">
                <a:latin typeface="Courier New" pitchFamily="49" charset="0"/>
                <a:cs typeface="Courier New" pitchFamily="49" charset="0"/>
              </a:rPr>
              <a:t>("password", new String(password));</a:t>
            </a:r>
          </a:p>
          <a:p>
            <a:r>
              <a:rPr lang="en-US" sz="1600" dirty="0" smtClean="0">
                <a:latin typeface="Courier New" pitchFamily="49" charset="0"/>
                <a:cs typeface="Courier New" pitchFamily="49" charset="0"/>
              </a:rPr>
              <a:t>18   Writer out = new </a:t>
            </a:r>
            <a:r>
              <a:rPr lang="en-US" sz="1600" dirty="0" err="1" smtClean="0">
                <a:latin typeface="Courier New" pitchFamily="49" charset="0"/>
                <a:cs typeface="Courier New" pitchFamily="49" charset="0"/>
              </a:rPr>
              <a:t>OutputStreamWriter</a:t>
            </a:r>
            <a:r>
              <a:rPr lang="en-US" sz="1600" dirty="0" smtClean="0">
                <a:latin typeface="Courier New" pitchFamily="49" charset="0"/>
                <a:cs typeface="Courier New" pitchFamily="49" charset="0"/>
              </a:rPr>
              <a:t>(new </a:t>
            </a:r>
            <a:r>
              <a:rPr lang="en-US" sz="1600" dirty="0" err="1" smtClean="0">
                <a:latin typeface="Courier New" pitchFamily="49" charset="0"/>
                <a:cs typeface="Courier New" pitchFamily="49" charset="0"/>
              </a:rPr>
              <a:t>FileOutputStream</a:t>
            </a:r>
            <a:r>
              <a:rPr lang="en-US" sz="1600" dirty="0" smtClean="0">
                <a:latin typeface="Courier New" pitchFamily="49" charset="0"/>
                <a:cs typeface="Courier New" pitchFamily="49" charset="0"/>
              </a:rPr>
              <a:t>(file), "UTF-8");</a:t>
            </a:r>
          </a:p>
          <a:p>
            <a:r>
              <a:rPr lang="en-US" sz="1600" dirty="0" smtClean="0">
                <a:latin typeface="Courier New" pitchFamily="49" charset="0"/>
                <a:cs typeface="Courier New" pitchFamily="49" charset="0"/>
              </a:rPr>
              <a:t>19   </a:t>
            </a:r>
            <a:r>
              <a:rPr lang="en-US" sz="1600" dirty="0" err="1" smtClean="0">
                <a:latin typeface="Courier New" pitchFamily="49" charset="0"/>
                <a:cs typeface="Courier New" pitchFamily="49" charset="0"/>
              </a:rPr>
              <a:t>properties.store</a:t>
            </a:r>
            <a:r>
              <a:rPr lang="en-US" sz="1600" dirty="0" smtClean="0">
                <a:latin typeface="Courier New" pitchFamily="49" charset="0"/>
                <a:cs typeface="Courier New" pitchFamily="49" charset="0"/>
              </a:rPr>
              <a:t>(out, null);</a:t>
            </a:r>
          </a:p>
          <a:p>
            <a:r>
              <a:rPr lang="en-US" sz="1600" dirty="0" smtClean="0">
                <a:latin typeface="Courier New" pitchFamily="49" charset="0"/>
                <a:cs typeface="Courier New" pitchFamily="49" charset="0"/>
              </a:rPr>
              <a:t>20   </a:t>
            </a:r>
            <a:r>
              <a:rPr lang="en-US" sz="1600" dirty="0" err="1" smtClean="0">
                <a:latin typeface="Courier New" pitchFamily="49" charset="0"/>
                <a:cs typeface="Courier New" pitchFamily="49" charset="0"/>
              </a:rPr>
              <a:t>out.close</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21 }</a:t>
            </a:r>
          </a:p>
        </p:txBody>
      </p:sp>
      <p:sp>
        <p:nvSpPr>
          <p:cNvPr id="6" name="Footer Placeholder 5"/>
          <p:cNvSpPr>
            <a:spLocks noGrp="1"/>
          </p:cNvSpPr>
          <p:nvPr>
            <p:ph type="ftr" sz="quarter" idx="11"/>
          </p:nvPr>
        </p:nvSpPr>
        <p:spPr/>
        <p:txBody>
          <a:bodyPr/>
          <a:lstStyle/>
          <a:p>
            <a:r>
              <a:rPr lang="en-US" smtClean="0"/>
              <a:t>http://brentonphillips.com/puzzles</a:t>
            </a: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1EAA63-D034-42AE-91FA-B13B9518C7BE}" type="slidenum">
              <a:rPr lang="en-US" smtClean="0"/>
              <a:pPr/>
              <a:t>28</a:t>
            </a:fld>
            <a:endParaRPr lang="en-US"/>
          </a:p>
        </p:txBody>
      </p:sp>
      <p:sp>
        <p:nvSpPr>
          <p:cNvPr id="5" name="TextBox 1"/>
          <p:cNvSpPr txBox="1">
            <a:spLocks noChangeArrowheads="1"/>
          </p:cNvSpPr>
          <p:nvPr/>
        </p:nvSpPr>
        <p:spPr bwMode="auto">
          <a:xfrm>
            <a:off x="354330" y="609600"/>
            <a:ext cx="11258585" cy="5216795"/>
          </a:xfrm>
          <a:prstGeom prst="rect">
            <a:avLst/>
          </a:prstGeom>
          <a:noFill/>
          <a:ln w="9525">
            <a:solidFill>
              <a:schemeClr val="tx1"/>
            </a:solidFill>
            <a:miter lim="800000"/>
            <a:headEnd/>
            <a:tailEnd/>
          </a:ln>
        </p:spPr>
        <p:txBody>
          <a:bodyPr wrap="square" lIns="45702" tIns="22851" rIns="45702" bIns="22851">
            <a:spAutoFit/>
          </a:bodyPr>
          <a:lstStyle/>
          <a:p>
            <a:r>
              <a:rPr lang="en-US" sz="1600" dirty="0" smtClean="0">
                <a:latin typeface="Courier New" pitchFamily="49" charset="0"/>
                <a:cs typeface="Courier New" pitchFamily="49" charset="0"/>
              </a:rPr>
              <a:t>1  public void </a:t>
            </a:r>
            <a:r>
              <a:rPr lang="en-US" sz="1600" dirty="0" err="1" smtClean="0">
                <a:latin typeface="Courier New" pitchFamily="49" charset="0"/>
                <a:cs typeface="Courier New" pitchFamily="49" charset="0"/>
              </a:rPr>
              <a:t>storePassword</a:t>
            </a:r>
            <a:r>
              <a:rPr lang="en-US" sz="1600" dirty="0" smtClean="0">
                <a:latin typeface="Courier New" pitchFamily="49" charset="0"/>
                <a:cs typeface="Courier New" pitchFamily="49" charset="0"/>
              </a:rPr>
              <a:t>(char[] password) throws </a:t>
            </a:r>
            <a:r>
              <a:rPr lang="en-US" sz="1600" dirty="0" err="1" smtClean="0">
                <a:latin typeface="Courier New" pitchFamily="49" charset="0"/>
                <a:cs typeface="Courier New" pitchFamily="49" charset="0"/>
              </a:rPr>
              <a:t>IOException</a:t>
            </a:r>
            <a:r>
              <a:rPr lang="en-US" sz="1600" dirty="0" smtClean="0">
                <a:latin typeface="Courier New" pitchFamily="49" charset="0"/>
                <a:cs typeface="Courier New" pitchFamily="49" charset="0"/>
              </a:rPr>
              <a:t> {</a:t>
            </a:r>
          </a:p>
          <a:p>
            <a:pPr marL="342900" indent="-342900">
              <a:buAutoNum type="arabicPlain" startAt="2"/>
            </a:pPr>
            <a:r>
              <a:rPr lang="en-US" sz="1600" dirty="0" smtClean="0">
                <a:latin typeface="Courier New" pitchFamily="49" charset="0"/>
                <a:cs typeface="Courier New" pitchFamily="49" charset="0"/>
              </a:rPr>
              <a:t>  String home = </a:t>
            </a:r>
            <a:r>
              <a:rPr lang="en-US" sz="1600" dirty="0" err="1" smtClean="0">
                <a:latin typeface="Courier New" pitchFamily="49" charset="0"/>
                <a:cs typeface="Courier New" pitchFamily="49" charset="0"/>
              </a:rPr>
              <a:t>System.getProperty</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user.home</a:t>
            </a:r>
            <a:r>
              <a:rPr lang="en-US" sz="1600" dirty="0" smtClean="0">
                <a:latin typeface="Courier New" pitchFamily="49" charset="0"/>
                <a:cs typeface="Courier New" pitchFamily="49" charset="0"/>
              </a:rPr>
              <a:t>");</a:t>
            </a:r>
          </a:p>
          <a:p>
            <a:pPr marL="342900" indent="-342900"/>
            <a:r>
              <a:rPr lang="en-US" sz="1600" dirty="0" smtClean="0">
                <a:latin typeface="Courier New" pitchFamily="49" charset="0"/>
                <a:cs typeface="Courier New" pitchFamily="49" charset="0"/>
              </a:rPr>
              <a:t>3    String user = </a:t>
            </a:r>
            <a:r>
              <a:rPr lang="en-US" sz="1600" dirty="0" err="1" smtClean="0">
                <a:latin typeface="Courier New" pitchFamily="49" charset="0"/>
                <a:cs typeface="Courier New" pitchFamily="49" charset="0"/>
              </a:rPr>
              <a:t>System.getProperty</a:t>
            </a:r>
            <a:r>
              <a:rPr lang="en-US" sz="1600" dirty="0" smtClean="0">
                <a:latin typeface="Courier New" pitchFamily="49" charset="0"/>
                <a:cs typeface="Courier New" pitchFamily="49" charset="0"/>
              </a:rPr>
              <a:t>("user.name");</a:t>
            </a:r>
          </a:p>
          <a:p>
            <a:pPr marL="342900" indent="-342900"/>
            <a:r>
              <a:rPr lang="en-US" sz="1600" dirty="0" smtClean="0">
                <a:latin typeface="Courier New" pitchFamily="49" charset="0"/>
                <a:cs typeface="Courier New" pitchFamily="49" charset="0"/>
              </a:rPr>
              <a:t>4    File file = new File(home, "</a:t>
            </a:r>
            <a:r>
              <a:rPr lang="en-US" sz="1600" dirty="0" err="1" smtClean="0">
                <a:latin typeface="Courier New" pitchFamily="49" charset="0"/>
                <a:cs typeface="Courier New" pitchFamily="49" charset="0"/>
              </a:rPr>
              <a:t>hotchix_config.properties</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5    Path </a:t>
            </a:r>
            <a:r>
              <a:rPr lang="en-US" sz="1600" dirty="0" err="1" smtClean="0">
                <a:latin typeface="Courier New" pitchFamily="49" charset="0"/>
                <a:cs typeface="Courier New" pitchFamily="49" charset="0"/>
              </a:rPr>
              <a:t>path</a:t>
            </a:r>
            <a:r>
              <a:rPr lang="en-US" sz="1600" dirty="0" smtClean="0">
                <a:latin typeface="Courier New" pitchFamily="49" charset="0"/>
                <a:cs typeface="Courier New" pitchFamily="49" charset="0"/>
              </a:rPr>
              <a:t> = </a:t>
            </a:r>
            <a:r>
              <a:rPr lang="en-US" sz="1600" dirty="0" err="1" smtClean="0">
                <a:latin typeface="Courier New" pitchFamily="49" charset="0"/>
                <a:cs typeface="Courier New" pitchFamily="49" charset="0"/>
              </a:rPr>
              <a:t>file.toPath</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6    </a:t>
            </a:r>
            <a:r>
              <a:rPr lang="en-US" sz="1600" dirty="0" err="1" smtClean="0">
                <a:latin typeface="Courier New" pitchFamily="49" charset="0"/>
                <a:cs typeface="Courier New" pitchFamily="49" charset="0"/>
              </a:rPr>
              <a:t>FileSystem</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fs</a:t>
            </a:r>
            <a:r>
              <a:rPr lang="en-US" sz="1600" dirty="0" smtClean="0">
                <a:latin typeface="Courier New" pitchFamily="49" charset="0"/>
                <a:cs typeface="Courier New" pitchFamily="49" charset="0"/>
              </a:rPr>
              <a:t> = </a:t>
            </a:r>
            <a:r>
              <a:rPr lang="en-US" sz="1600" dirty="0" err="1" smtClean="0">
                <a:latin typeface="Courier New" pitchFamily="49" charset="0"/>
                <a:cs typeface="Courier New" pitchFamily="49" charset="0"/>
              </a:rPr>
              <a:t>path.getFileSystem</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7    Set&lt;</a:t>
            </a:r>
            <a:r>
              <a:rPr lang="en-US" sz="1600" dirty="0" err="1" smtClean="0">
                <a:latin typeface="Courier New" pitchFamily="49" charset="0"/>
                <a:cs typeface="Courier New" pitchFamily="49" charset="0"/>
              </a:rPr>
              <a:t>PosixFilePermission</a:t>
            </a:r>
            <a:r>
              <a:rPr lang="en-US" sz="1600" dirty="0" smtClean="0">
                <a:latin typeface="Courier New" pitchFamily="49" charset="0"/>
                <a:cs typeface="Courier New" pitchFamily="49" charset="0"/>
              </a:rPr>
              <a:t>&gt; perms = new </a:t>
            </a:r>
            <a:r>
              <a:rPr lang="en-US" sz="1600" dirty="0" err="1" smtClean="0">
                <a:latin typeface="Courier New" pitchFamily="49" charset="0"/>
                <a:cs typeface="Courier New" pitchFamily="49" charset="0"/>
              </a:rPr>
              <a:t>HashSet</a:t>
            </a:r>
            <a:r>
              <a:rPr lang="en-US" sz="1600" dirty="0" smtClean="0">
                <a:latin typeface="Courier New" pitchFamily="49" charset="0"/>
                <a:cs typeface="Courier New" pitchFamily="49" charset="0"/>
              </a:rPr>
              <a:t>&lt;&gt;();</a:t>
            </a:r>
          </a:p>
          <a:p>
            <a:r>
              <a:rPr lang="en-US" sz="1600" dirty="0" smtClean="0">
                <a:latin typeface="Courier New" pitchFamily="49" charset="0"/>
                <a:cs typeface="Courier New" pitchFamily="49" charset="0"/>
              </a:rPr>
              <a:t>8    </a:t>
            </a:r>
            <a:r>
              <a:rPr lang="en-US" sz="1600" dirty="0" err="1" smtClean="0">
                <a:latin typeface="Courier New" pitchFamily="49" charset="0"/>
                <a:cs typeface="Courier New" pitchFamily="49" charset="0"/>
              </a:rPr>
              <a:t>perms.add</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PosixFilePermission.OWNER_WRITE</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9    </a:t>
            </a:r>
            <a:r>
              <a:rPr lang="en-US" sz="1600" dirty="0" err="1" smtClean="0">
                <a:latin typeface="Courier New" pitchFamily="49" charset="0"/>
                <a:cs typeface="Courier New" pitchFamily="49" charset="0"/>
              </a:rPr>
              <a:t>perms.add</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PosixFilePermission.OWNER_READ</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10   </a:t>
            </a:r>
            <a:r>
              <a:rPr lang="en-US" sz="1600" dirty="0" err="1" smtClean="0">
                <a:latin typeface="Courier New" pitchFamily="49" charset="0"/>
                <a:cs typeface="Courier New" pitchFamily="49" charset="0"/>
              </a:rPr>
              <a:t>Files.setPosixFilePermissions</a:t>
            </a:r>
            <a:r>
              <a:rPr lang="en-US" sz="1600" dirty="0" smtClean="0">
                <a:latin typeface="Courier New" pitchFamily="49" charset="0"/>
                <a:cs typeface="Courier New" pitchFamily="49" charset="0"/>
              </a:rPr>
              <a:t>(path, perms);</a:t>
            </a:r>
          </a:p>
          <a:p>
            <a:r>
              <a:rPr lang="en-US" sz="1600" dirty="0" smtClean="0">
                <a:latin typeface="Courier New" pitchFamily="49" charset="0"/>
                <a:cs typeface="Courier New" pitchFamily="49" charset="0"/>
              </a:rPr>
              <a:t>11   </a:t>
            </a:r>
            <a:r>
              <a:rPr lang="en-US" sz="1600" dirty="0" err="1" smtClean="0">
                <a:latin typeface="Courier New" pitchFamily="49" charset="0"/>
                <a:cs typeface="Courier New" pitchFamily="49" charset="0"/>
              </a:rPr>
              <a:t>UserPrincipalLookupService</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upls</a:t>
            </a:r>
            <a:r>
              <a:rPr lang="en-US" sz="1600" dirty="0" smtClean="0">
                <a:latin typeface="Courier New" pitchFamily="49" charset="0"/>
                <a:cs typeface="Courier New" pitchFamily="49" charset="0"/>
              </a:rPr>
              <a:t> = </a:t>
            </a:r>
            <a:r>
              <a:rPr lang="en-US" sz="1600" dirty="0" err="1" smtClean="0">
                <a:latin typeface="Courier New" pitchFamily="49" charset="0"/>
                <a:cs typeface="Courier New" pitchFamily="49" charset="0"/>
              </a:rPr>
              <a:t>fs.getUserPrincipalLookupService</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12   </a:t>
            </a:r>
            <a:r>
              <a:rPr lang="en-US" sz="1600" dirty="0" err="1" smtClean="0">
                <a:latin typeface="Courier New" pitchFamily="49" charset="0"/>
                <a:cs typeface="Courier New" pitchFamily="49" charset="0"/>
              </a:rPr>
              <a:t>Files.setOwner</a:t>
            </a:r>
            <a:r>
              <a:rPr lang="en-US" sz="1600" dirty="0" smtClean="0">
                <a:latin typeface="Courier New" pitchFamily="49" charset="0"/>
                <a:cs typeface="Courier New" pitchFamily="49" charset="0"/>
              </a:rPr>
              <a:t>(path, </a:t>
            </a:r>
            <a:r>
              <a:rPr lang="en-US" sz="1600" dirty="0" err="1" smtClean="0">
                <a:latin typeface="Courier New" pitchFamily="49" charset="0"/>
                <a:cs typeface="Courier New" pitchFamily="49" charset="0"/>
              </a:rPr>
              <a:t>upls.lookupPrincipalByName</a:t>
            </a:r>
            <a:r>
              <a:rPr lang="en-US" sz="1600" dirty="0" smtClean="0">
                <a:latin typeface="Courier New" pitchFamily="49" charset="0"/>
                <a:cs typeface="Courier New" pitchFamily="49" charset="0"/>
              </a:rPr>
              <a:t>(user));</a:t>
            </a:r>
          </a:p>
          <a:p>
            <a:r>
              <a:rPr lang="en-US" sz="1600" dirty="0" smtClean="0">
                <a:latin typeface="Courier New" pitchFamily="49" charset="0"/>
                <a:cs typeface="Courier New" pitchFamily="49" charset="0"/>
              </a:rPr>
              <a:t>13   Properties </a:t>
            </a:r>
            <a:r>
              <a:rPr lang="en-US" sz="1600" dirty="0" err="1" smtClean="0">
                <a:latin typeface="Courier New" pitchFamily="49" charset="0"/>
                <a:cs typeface="Courier New" pitchFamily="49" charset="0"/>
              </a:rPr>
              <a:t>properties</a:t>
            </a:r>
            <a:r>
              <a:rPr lang="en-US" sz="1600" dirty="0" smtClean="0">
                <a:latin typeface="Courier New" pitchFamily="49" charset="0"/>
                <a:cs typeface="Courier New" pitchFamily="49" charset="0"/>
              </a:rPr>
              <a:t> = new Properties();</a:t>
            </a:r>
          </a:p>
          <a:p>
            <a:r>
              <a:rPr lang="en-US" sz="1600" dirty="0" smtClean="0">
                <a:latin typeface="Courier New" pitchFamily="49" charset="0"/>
                <a:cs typeface="Courier New" pitchFamily="49" charset="0"/>
              </a:rPr>
              <a:t>14   Reader in = new </a:t>
            </a:r>
            <a:r>
              <a:rPr lang="en-US" sz="1600" dirty="0" err="1" smtClean="0">
                <a:latin typeface="Courier New" pitchFamily="49" charset="0"/>
                <a:cs typeface="Courier New" pitchFamily="49" charset="0"/>
              </a:rPr>
              <a:t>InputStreamReader</a:t>
            </a:r>
            <a:r>
              <a:rPr lang="en-US" sz="1600" dirty="0" smtClean="0">
                <a:latin typeface="Courier New" pitchFamily="49" charset="0"/>
                <a:cs typeface="Courier New" pitchFamily="49" charset="0"/>
              </a:rPr>
              <a:t>(new </a:t>
            </a:r>
            <a:r>
              <a:rPr lang="en-US" sz="1600" dirty="0" err="1" smtClean="0">
                <a:latin typeface="Courier New" pitchFamily="49" charset="0"/>
                <a:cs typeface="Courier New" pitchFamily="49" charset="0"/>
              </a:rPr>
              <a:t>FileInputStream</a:t>
            </a:r>
            <a:r>
              <a:rPr lang="en-US" sz="1600" dirty="0" smtClean="0">
                <a:latin typeface="Courier New" pitchFamily="49" charset="0"/>
                <a:cs typeface="Courier New" pitchFamily="49" charset="0"/>
              </a:rPr>
              <a:t>(file), "UTF-8");</a:t>
            </a:r>
          </a:p>
          <a:p>
            <a:r>
              <a:rPr lang="en-US" sz="1600" dirty="0" smtClean="0">
                <a:latin typeface="Courier New" pitchFamily="49" charset="0"/>
                <a:cs typeface="Courier New" pitchFamily="49" charset="0"/>
              </a:rPr>
              <a:t>15   </a:t>
            </a:r>
            <a:r>
              <a:rPr lang="en-US" sz="1600" dirty="0" err="1" smtClean="0">
                <a:latin typeface="Courier New" pitchFamily="49" charset="0"/>
                <a:cs typeface="Courier New" pitchFamily="49" charset="0"/>
              </a:rPr>
              <a:t>properties.load</a:t>
            </a:r>
            <a:r>
              <a:rPr lang="en-US" sz="1600" dirty="0" smtClean="0">
                <a:latin typeface="Courier New" pitchFamily="49" charset="0"/>
                <a:cs typeface="Courier New" pitchFamily="49" charset="0"/>
              </a:rPr>
              <a:t>(in);</a:t>
            </a:r>
          </a:p>
          <a:p>
            <a:r>
              <a:rPr lang="en-US" sz="1600" dirty="0" smtClean="0">
                <a:latin typeface="Courier New" pitchFamily="49" charset="0"/>
                <a:cs typeface="Courier New" pitchFamily="49" charset="0"/>
              </a:rPr>
              <a:t>16   </a:t>
            </a:r>
            <a:r>
              <a:rPr lang="en-US" sz="1600" dirty="0" err="1" smtClean="0">
                <a:latin typeface="Courier New" pitchFamily="49" charset="0"/>
                <a:cs typeface="Courier New" pitchFamily="49" charset="0"/>
              </a:rPr>
              <a:t>in.close</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17   </a:t>
            </a:r>
            <a:r>
              <a:rPr lang="en-US" sz="1600" dirty="0" err="1" smtClean="0">
                <a:latin typeface="Courier New" pitchFamily="49" charset="0"/>
                <a:cs typeface="Courier New" pitchFamily="49" charset="0"/>
              </a:rPr>
              <a:t>properties.put</a:t>
            </a:r>
            <a:r>
              <a:rPr lang="en-US" sz="1600" dirty="0" smtClean="0">
                <a:latin typeface="Courier New" pitchFamily="49" charset="0"/>
                <a:cs typeface="Courier New" pitchFamily="49" charset="0"/>
              </a:rPr>
              <a:t>("password", new String(password));</a:t>
            </a:r>
          </a:p>
          <a:p>
            <a:r>
              <a:rPr lang="en-US" sz="1600" dirty="0" smtClean="0">
                <a:latin typeface="Courier New" pitchFamily="49" charset="0"/>
                <a:cs typeface="Courier New" pitchFamily="49" charset="0"/>
              </a:rPr>
              <a:t>18   Writer out = new </a:t>
            </a:r>
            <a:r>
              <a:rPr lang="en-US" sz="1600" dirty="0" err="1" smtClean="0">
                <a:latin typeface="Courier New" pitchFamily="49" charset="0"/>
                <a:cs typeface="Courier New" pitchFamily="49" charset="0"/>
              </a:rPr>
              <a:t>OutputStreamWriter</a:t>
            </a:r>
            <a:r>
              <a:rPr lang="en-US" sz="1600" dirty="0" smtClean="0">
                <a:latin typeface="Courier New" pitchFamily="49" charset="0"/>
                <a:cs typeface="Courier New" pitchFamily="49" charset="0"/>
              </a:rPr>
              <a:t>(new </a:t>
            </a:r>
            <a:r>
              <a:rPr lang="en-US" sz="1600" dirty="0" err="1" smtClean="0">
                <a:latin typeface="Courier New" pitchFamily="49" charset="0"/>
                <a:cs typeface="Courier New" pitchFamily="49" charset="0"/>
              </a:rPr>
              <a:t>FileOutputStream</a:t>
            </a:r>
            <a:r>
              <a:rPr lang="en-US" sz="1600" dirty="0" smtClean="0">
                <a:latin typeface="Courier New" pitchFamily="49" charset="0"/>
                <a:cs typeface="Courier New" pitchFamily="49" charset="0"/>
              </a:rPr>
              <a:t>(file), "UTF-8");</a:t>
            </a:r>
          </a:p>
          <a:p>
            <a:r>
              <a:rPr lang="en-US" sz="1600" dirty="0" smtClean="0">
                <a:latin typeface="Courier New" pitchFamily="49" charset="0"/>
                <a:cs typeface="Courier New" pitchFamily="49" charset="0"/>
              </a:rPr>
              <a:t>19   </a:t>
            </a:r>
            <a:r>
              <a:rPr lang="en-US" sz="1600" dirty="0" err="1" smtClean="0">
                <a:latin typeface="Courier New" pitchFamily="49" charset="0"/>
                <a:cs typeface="Courier New" pitchFamily="49" charset="0"/>
              </a:rPr>
              <a:t>properties.store</a:t>
            </a:r>
            <a:r>
              <a:rPr lang="en-US" sz="1600" dirty="0" smtClean="0">
                <a:latin typeface="Courier New" pitchFamily="49" charset="0"/>
                <a:cs typeface="Courier New" pitchFamily="49" charset="0"/>
              </a:rPr>
              <a:t>(out, null);</a:t>
            </a:r>
          </a:p>
          <a:p>
            <a:r>
              <a:rPr lang="en-US" sz="1600" dirty="0" smtClean="0">
                <a:latin typeface="Courier New" pitchFamily="49" charset="0"/>
                <a:cs typeface="Courier New" pitchFamily="49" charset="0"/>
              </a:rPr>
              <a:t>20   </a:t>
            </a:r>
            <a:r>
              <a:rPr lang="en-US" sz="1600" dirty="0" err="1" smtClean="0">
                <a:latin typeface="Courier New" pitchFamily="49" charset="0"/>
                <a:cs typeface="Courier New" pitchFamily="49" charset="0"/>
              </a:rPr>
              <a:t>out.close</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21 }</a:t>
            </a:r>
          </a:p>
        </p:txBody>
      </p:sp>
      <p:sp>
        <p:nvSpPr>
          <p:cNvPr id="7" name="Left Arrow 3"/>
          <p:cNvSpPr>
            <a:spLocks noChangeArrowheads="1"/>
          </p:cNvSpPr>
          <p:nvPr/>
        </p:nvSpPr>
        <p:spPr bwMode="auto">
          <a:xfrm>
            <a:off x="9944100" y="4822534"/>
            <a:ext cx="1617808" cy="642557"/>
          </a:xfrm>
          <a:prstGeom prst="leftArrow">
            <a:avLst>
              <a:gd name="adj1" fmla="val 50000"/>
              <a:gd name="adj2" fmla="val 49966"/>
            </a:avLst>
          </a:prstGeom>
          <a:solidFill>
            <a:srgbClr val="FF0000"/>
          </a:solidFill>
          <a:ln w="9525" algn="ctr">
            <a:noFill/>
            <a:round/>
            <a:headEnd/>
            <a:tailEnd/>
          </a:ln>
        </p:spPr>
        <p:txBody>
          <a:bodyPr wrap="square" lIns="46019" tIns="23010" rIns="46019" bIns="23010">
            <a:spAutoFit/>
          </a:bodyPr>
          <a:lstStyle/>
          <a:p>
            <a:pPr marL="59508" indent="-59508"/>
            <a:endParaRPr lang="en-US" b="1" dirty="0"/>
          </a:p>
        </p:txBody>
      </p:sp>
      <p:sp>
        <p:nvSpPr>
          <p:cNvPr id="6" name="Footer Placeholder 5"/>
          <p:cNvSpPr>
            <a:spLocks noGrp="1"/>
          </p:cNvSpPr>
          <p:nvPr>
            <p:ph type="ftr" sz="quarter" idx="11"/>
          </p:nvPr>
        </p:nvSpPr>
        <p:spPr/>
        <p:txBody>
          <a:bodyPr/>
          <a:lstStyle/>
          <a:p>
            <a:r>
              <a:rPr lang="en-US" smtClean="0"/>
              <a:t>http://brentonphillips.com/puzzles</a:t>
            </a: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1EAA63-D034-42AE-91FA-B13B9518C7BE}" type="slidenum">
              <a:rPr lang="en-US" smtClean="0"/>
              <a:pPr/>
              <a:t>29</a:t>
            </a:fld>
            <a:endParaRPr lang="en-US"/>
          </a:p>
        </p:txBody>
      </p:sp>
      <p:pic>
        <p:nvPicPr>
          <p:cNvPr id="1027" name="Picture 3" descr="C:\Program Files (x86)\Microsoft Office\MEDIA\CAGCAT10\j0285750.wmf"/>
          <p:cNvPicPr>
            <a:picLocks noChangeAspect="1" noChangeArrowheads="1"/>
          </p:cNvPicPr>
          <p:nvPr/>
        </p:nvPicPr>
        <p:blipFill>
          <a:blip r:embed="rId2" cstate="print"/>
          <a:srcRect/>
          <a:stretch>
            <a:fillRect/>
          </a:stretch>
        </p:blipFill>
        <p:spPr bwMode="auto">
          <a:xfrm>
            <a:off x="781748" y="1691183"/>
            <a:ext cx="3150172" cy="1920697"/>
          </a:xfrm>
          <a:prstGeom prst="rect">
            <a:avLst/>
          </a:prstGeom>
          <a:noFill/>
        </p:spPr>
      </p:pic>
      <p:pic>
        <p:nvPicPr>
          <p:cNvPr id="1030" name="Picture 6" descr="C:\Users\brphilli\AppData\Local\Microsoft\Windows\Temporary Internet Files\Content.IE5\XHGORMFO\424px-Server-database-red.svg[1].png"/>
          <p:cNvPicPr>
            <a:picLocks noChangeAspect="1" noChangeArrowheads="1"/>
          </p:cNvPicPr>
          <p:nvPr/>
        </p:nvPicPr>
        <p:blipFill>
          <a:blip r:embed="rId3" cstate="print"/>
          <a:srcRect/>
          <a:stretch>
            <a:fillRect/>
          </a:stretch>
        </p:blipFill>
        <p:spPr bwMode="auto">
          <a:xfrm>
            <a:off x="8475456" y="3509010"/>
            <a:ext cx="2952955" cy="2983230"/>
          </a:xfrm>
          <a:prstGeom prst="rect">
            <a:avLst/>
          </a:prstGeom>
          <a:noFill/>
        </p:spPr>
      </p:pic>
      <p:sp>
        <p:nvSpPr>
          <p:cNvPr id="12" name="TextBox 11"/>
          <p:cNvSpPr txBox="1"/>
          <p:nvPr/>
        </p:nvSpPr>
        <p:spPr>
          <a:xfrm>
            <a:off x="4960620" y="3897630"/>
            <a:ext cx="2537460" cy="628650"/>
          </a:xfrm>
          <a:prstGeom prst="rect">
            <a:avLst/>
          </a:prstGeom>
          <a:noFill/>
        </p:spPr>
        <p:txBody>
          <a:bodyPr wrap="square" lIns="0" tIns="0" rIns="0" bIns="0" rtlCol="0">
            <a:noAutofit/>
          </a:bodyPr>
          <a:lstStyle/>
          <a:p>
            <a:pPr>
              <a:lnSpc>
                <a:spcPct val="90000"/>
              </a:lnSpc>
            </a:pPr>
            <a:endParaRPr lang="en-US" dirty="0" smtClean="0"/>
          </a:p>
        </p:txBody>
      </p:sp>
      <p:sp>
        <p:nvSpPr>
          <p:cNvPr id="13" name="TextBox 12"/>
          <p:cNvSpPr txBox="1"/>
          <p:nvPr/>
        </p:nvSpPr>
        <p:spPr>
          <a:xfrm>
            <a:off x="4674870" y="2366010"/>
            <a:ext cx="2491740" cy="1131570"/>
          </a:xfrm>
          <a:prstGeom prst="rect">
            <a:avLst/>
          </a:prstGeom>
          <a:noFill/>
        </p:spPr>
        <p:txBody>
          <a:bodyPr wrap="square" lIns="0" tIns="0" rIns="0" bIns="0" rtlCol="0">
            <a:noAutofit/>
          </a:bodyPr>
          <a:lstStyle/>
          <a:p>
            <a:pPr>
              <a:lnSpc>
                <a:spcPct val="90000"/>
              </a:lnSpc>
            </a:pPr>
            <a:endParaRPr lang="en-US" dirty="0" smtClean="0"/>
          </a:p>
        </p:txBody>
      </p:sp>
      <p:sp>
        <p:nvSpPr>
          <p:cNvPr id="14" name="TextBox 13"/>
          <p:cNvSpPr txBox="1"/>
          <p:nvPr/>
        </p:nvSpPr>
        <p:spPr>
          <a:xfrm>
            <a:off x="891540" y="3691890"/>
            <a:ext cx="4926330" cy="1828800"/>
          </a:xfrm>
          <a:prstGeom prst="rect">
            <a:avLst/>
          </a:prstGeom>
          <a:noFill/>
          <a:ln>
            <a:solidFill>
              <a:schemeClr val="accent3"/>
            </a:solidFill>
          </a:ln>
        </p:spPr>
        <p:txBody>
          <a:bodyPr wrap="square" lIns="0" tIns="0" rIns="0" bIns="0" rtlCol="0">
            <a:noAutofit/>
          </a:bodyPr>
          <a:lstStyle/>
          <a:p>
            <a:r>
              <a:rPr lang="en-US" sz="1600" dirty="0" smtClean="0">
                <a:latin typeface="Courier New" pitchFamily="49" charset="0"/>
                <a:cs typeface="Courier New" pitchFamily="49" charset="0"/>
              </a:rPr>
              <a:t>File </a:t>
            </a:r>
            <a:r>
              <a:rPr lang="en-US" sz="1600" dirty="0" err="1" smtClean="0">
                <a:latin typeface="Courier New" pitchFamily="49" charset="0"/>
                <a:cs typeface="Courier New" pitchFamily="49" charset="0"/>
              </a:rPr>
              <a:t>file</a:t>
            </a:r>
            <a:r>
              <a:rPr lang="en-US" sz="1600" dirty="0" smtClean="0">
                <a:latin typeface="Courier New" pitchFamily="49" charset="0"/>
                <a:cs typeface="Courier New" pitchFamily="49" charset="0"/>
              </a:rPr>
              <a:t> = new File(home,</a:t>
            </a:r>
          </a:p>
          <a:p>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hotchix_config.properties</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OutputStream</a:t>
            </a:r>
            <a:r>
              <a:rPr lang="en-US" sz="1600" dirty="0" smtClean="0">
                <a:latin typeface="Courier New" pitchFamily="49" charset="0"/>
                <a:cs typeface="Courier New" pitchFamily="49" charset="0"/>
              </a:rPr>
              <a:t> out =</a:t>
            </a:r>
          </a:p>
          <a:p>
            <a:r>
              <a:rPr lang="en-US" sz="1600" dirty="0" smtClean="0">
                <a:latin typeface="Courier New" pitchFamily="49" charset="0"/>
                <a:cs typeface="Courier New" pitchFamily="49" charset="0"/>
              </a:rPr>
              <a:t>  new </a:t>
            </a:r>
            <a:r>
              <a:rPr lang="en-US" sz="1600" dirty="0" err="1" smtClean="0">
                <a:latin typeface="Courier New" pitchFamily="49" charset="0"/>
                <a:cs typeface="Courier New" pitchFamily="49" charset="0"/>
              </a:rPr>
              <a:t>FileOutputStream</a:t>
            </a:r>
            <a:r>
              <a:rPr lang="en-US" sz="1600" dirty="0" smtClean="0">
                <a:latin typeface="Courier New" pitchFamily="49" charset="0"/>
                <a:cs typeface="Courier New" pitchFamily="49" charset="0"/>
              </a:rPr>
              <a:t>(file);</a:t>
            </a:r>
          </a:p>
          <a:p>
            <a:r>
              <a:rPr lang="en-US" sz="1600" dirty="0" smtClean="0">
                <a:latin typeface="Courier New" pitchFamily="49" charset="0"/>
                <a:cs typeface="Courier New" pitchFamily="49" charset="0"/>
              </a:rPr>
              <a:t>Writer </a:t>
            </a:r>
            <a:r>
              <a:rPr lang="en-US" sz="1600" dirty="0" err="1" smtClean="0">
                <a:latin typeface="Courier New" pitchFamily="49" charset="0"/>
                <a:cs typeface="Courier New" pitchFamily="49" charset="0"/>
              </a:rPr>
              <a:t>wout</a:t>
            </a:r>
            <a:r>
              <a:rPr lang="en-US" sz="1600" dirty="0" smtClean="0">
                <a:latin typeface="Courier New" pitchFamily="49" charset="0"/>
                <a:cs typeface="Courier New" pitchFamily="49" charset="0"/>
              </a:rPr>
              <a:t> =</a:t>
            </a:r>
          </a:p>
          <a:p>
            <a:r>
              <a:rPr lang="en-US" sz="1600" dirty="0" smtClean="0">
                <a:latin typeface="Courier New" pitchFamily="49" charset="0"/>
                <a:cs typeface="Courier New" pitchFamily="49" charset="0"/>
              </a:rPr>
              <a:t>  new </a:t>
            </a:r>
            <a:r>
              <a:rPr lang="en-US" sz="1600" dirty="0" err="1" smtClean="0">
                <a:latin typeface="Courier New" pitchFamily="49" charset="0"/>
                <a:cs typeface="Courier New" pitchFamily="49" charset="0"/>
              </a:rPr>
              <a:t>OutputStreamWriter</a:t>
            </a:r>
            <a:r>
              <a:rPr lang="en-US" sz="1600" dirty="0" smtClean="0">
                <a:latin typeface="Courier New" pitchFamily="49" charset="0"/>
                <a:cs typeface="Courier New" pitchFamily="49" charset="0"/>
              </a:rPr>
              <a:t>(out, "UTF-8");</a:t>
            </a:r>
          </a:p>
          <a:p>
            <a:r>
              <a:rPr lang="en-US" sz="1600" dirty="0" err="1" smtClean="0">
                <a:latin typeface="Courier New" pitchFamily="49" charset="0"/>
                <a:cs typeface="Courier New" pitchFamily="49" charset="0"/>
              </a:rPr>
              <a:t>properties.store</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wout</a:t>
            </a:r>
            <a:r>
              <a:rPr lang="en-US" sz="1600" dirty="0" smtClean="0">
                <a:latin typeface="Courier New" pitchFamily="49" charset="0"/>
                <a:cs typeface="Courier New" pitchFamily="49" charset="0"/>
              </a:rPr>
              <a:t>, null);</a:t>
            </a:r>
          </a:p>
          <a:p>
            <a:pPr>
              <a:lnSpc>
                <a:spcPct val="90000"/>
              </a:lnSpc>
            </a:pPr>
            <a:endParaRPr lang="en-US" dirty="0" smtClean="0"/>
          </a:p>
        </p:txBody>
      </p:sp>
      <p:sp>
        <p:nvSpPr>
          <p:cNvPr id="17" name="Cloud Callout 16"/>
          <p:cNvSpPr/>
          <p:nvPr/>
        </p:nvSpPr>
        <p:spPr bwMode="gray">
          <a:xfrm>
            <a:off x="7132320" y="3246120"/>
            <a:ext cx="3108960" cy="777240"/>
          </a:xfrm>
          <a:prstGeom prst="cloudCallout">
            <a:avLst>
              <a:gd name="adj1" fmla="val 37704"/>
              <a:gd name="adj2" fmla="val 68214"/>
            </a:avLst>
          </a:prstGeom>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Home Dir Storage</a:t>
            </a:r>
          </a:p>
        </p:txBody>
      </p:sp>
      <p:sp>
        <p:nvSpPr>
          <p:cNvPr id="18" name="Cloud Callout 17"/>
          <p:cNvSpPr/>
          <p:nvPr/>
        </p:nvSpPr>
        <p:spPr bwMode="gray">
          <a:xfrm>
            <a:off x="5764530" y="1226820"/>
            <a:ext cx="1436370" cy="567690"/>
          </a:xfrm>
          <a:prstGeom prst="cloudCallout">
            <a:avLst>
              <a:gd name="adj1" fmla="val -85876"/>
              <a:gd name="adj2" fmla="val 32762"/>
            </a:avLst>
          </a:prstGeom>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NFS</a:t>
            </a:r>
          </a:p>
        </p:txBody>
      </p:sp>
      <p:pic>
        <p:nvPicPr>
          <p:cNvPr id="1031" name="Picture 7" descr="C:\Users\brphilli\AppData\Local\Microsoft\Windows\Temporary Internet Files\Content.IE5\SUDER28C\angry_chicken_by_ivancasal-d4z2vy9[1].jpg"/>
          <p:cNvPicPr>
            <a:picLocks noChangeAspect="1" noChangeArrowheads="1"/>
          </p:cNvPicPr>
          <p:nvPr/>
        </p:nvPicPr>
        <p:blipFill>
          <a:blip r:embed="rId4" cstate="print">
            <a:clrChange>
              <a:clrFrom>
                <a:srgbClr val="D0E5E8"/>
              </a:clrFrom>
              <a:clrTo>
                <a:srgbClr val="D0E5E8">
                  <a:alpha val="0"/>
                </a:srgbClr>
              </a:clrTo>
            </a:clrChange>
          </a:blip>
          <a:srcRect/>
          <a:stretch>
            <a:fillRect/>
          </a:stretch>
        </p:blipFill>
        <p:spPr bwMode="auto">
          <a:xfrm>
            <a:off x="5817806" y="4101084"/>
            <a:ext cx="1408176" cy="1408176"/>
          </a:xfrm>
          <a:prstGeom prst="rect">
            <a:avLst/>
          </a:prstGeom>
          <a:noFill/>
        </p:spPr>
      </p:pic>
      <p:cxnSp>
        <p:nvCxnSpPr>
          <p:cNvPr id="9" name="Curved Connector 8"/>
          <p:cNvCxnSpPr>
            <a:stCxn id="1027" idx="0"/>
            <a:endCxn id="1030" idx="1"/>
          </p:cNvCxnSpPr>
          <p:nvPr/>
        </p:nvCxnSpPr>
        <p:spPr>
          <a:xfrm rot="16200000" flipH="1">
            <a:off x="3761424" y="286593"/>
            <a:ext cx="3309442" cy="6118622"/>
          </a:xfrm>
          <a:prstGeom prst="curvedConnector4">
            <a:avLst>
              <a:gd name="adj1" fmla="val -6908"/>
              <a:gd name="adj2" fmla="val 62871"/>
            </a:avLst>
          </a:prstGeom>
          <a:ln w="190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15" name="Footer Placeholder 14"/>
          <p:cNvSpPr>
            <a:spLocks noGrp="1"/>
          </p:cNvSpPr>
          <p:nvPr>
            <p:ph type="ftr" sz="quarter" idx="11"/>
          </p:nvPr>
        </p:nvSpPr>
        <p:spPr/>
        <p:txBody>
          <a:bodyPr/>
          <a:lstStyle/>
          <a:p>
            <a:r>
              <a:rPr lang="en-US" smtClean="0"/>
              <a:t>http://brentonphillips.com/puzzles</a:t>
            </a: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itle 1" descr="Title slide with Java FY15 Theme background"/>
          <p:cNvSpPr>
            <a:spLocks noGrp="1"/>
          </p:cNvSpPr>
          <p:nvPr>
            <p:ph type="ctrTitle"/>
          </p:nvPr>
        </p:nvSpPr>
        <p:spPr>
          <a:xfrm>
            <a:off x="531813" y="739775"/>
            <a:ext cx="6110681" cy="1470025"/>
          </a:xfrm>
        </p:spPr>
        <p:txBody>
          <a:bodyPr/>
          <a:lstStyle/>
          <a:p>
            <a:r>
              <a:rPr lang="en-US" dirty="0" smtClean="0"/>
              <a:t>Code-Level Security Games</a:t>
            </a:r>
            <a:br>
              <a:rPr lang="en-US" dirty="0" smtClean="0"/>
            </a:br>
            <a:r>
              <a:rPr lang="en-US" dirty="0" smtClean="0"/>
              <a:t>And Puzzles in Java</a:t>
            </a:r>
            <a:endParaRPr lang="en-US" dirty="0"/>
          </a:p>
        </p:txBody>
      </p:sp>
      <p:sp>
        <p:nvSpPr>
          <p:cNvPr id="3" name="Subtitle 2"/>
          <p:cNvSpPr>
            <a:spLocks noGrp="1"/>
          </p:cNvSpPr>
          <p:nvPr>
            <p:ph type="subTitle" idx="1"/>
          </p:nvPr>
        </p:nvSpPr>
        <p:spPr>
          <a:xfrm>
            <a:off x="531762" y="2286000"/>
            <a:ext cx="5893759" cy="914400"/>
          </a:xfrm>
        </p:spPr>
        <p:txBody>
          <a:bodyPr/>
          <a:lstStyle/>
          <a:p>
            <a:r>
              <a:rPr lang="en-US" dirty="0" smtClean="0"/>
              <a:t>Egg-</a:t>
            </a:r>
            <a:r>
              <a:rPr lang="en-US" dirty="0" err="1" smtClean="0"/>
              <a:t>stravaganza</a:t>
            </a:r>
            <a:r>
              <a:rPr lang="en-US" dirty="0" smtClean="0"/>
              <a:t>!</a:t>
            </a:r>
            <a:endParaRPr lang="en-US" dirty="0"/>
          </a:p>
        </p:txBody>
      </p:sp>
      <p:sp>
        <p:nvSpPr>
          <p:cNvPr id="6" name="Text Placeholder 5"/>
          <p:cNvSpPr>
            <a:spLocks noGrp="1"/>
          </p:cNvSpPr>
          <p:nvPr>
            <p:ph type="body" sz="quarter" idx="13"/>
          </p:nvPr>
        </p:nvSpPr>
        <p:spPr>
          <a:xfrm>
            <a:off x="531814" y="3429451"/>
            <a:ext cx="4830564" cy="2514149"/>
          </a:xfrm>
        </p:spPr>
        <p:txBody>
          <a:bodyPr/>
          <a:lstStyle/>
          <a:p>
            <a:r>
              <a:rPr lang="en-US" dirty="0" err="1" smtClean="0"/>
              <a:t>Brenton</a:t>
            </a:r>
            <a:r>
              <a:rPr lang="en-US" dirty="0" smtClean="0"/>
              <a:t> Phillips</a:t>
            </a:r>
            <a:endParaRPr lang="en-US" dirty="0"/>
          </a:p>
          <a:p>
            <a:r>
              <a:rPr lang="en-US" dirty="0" smtClean="0"/>
              <a:t>Oracle Communications</a:t>
            </a:r>
          </a:p>
          <a:p>
            <a:r>
              <a:rPr lang="en-US" dirty="0" smtClean="0"/>
              <a:t>Java One 2015</a:t>
            </a:r>
            <a:endParaRPr lang="en-US" dirty="0"/>
          </a:p>
        </p:txBody>
      </p:sp>
      <p:sp>
        <p:nvSpPr>
          <p:cNvPr id="10" name="TextBox 9"/>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a:t>
            </a:r>
            <a:r>
              <a:rPr lang="en-US" sz="850" dirty="0" smtClean="0">
                <a:solidFill>
                  <a:schemeClr val="tx1"/>
                </a:solidFill>
              </a:rPr>
              <a:t>5,</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9" name="Picture 8" descr="Horizontal JavaOne-Oracle co-branded logo in white on blue staging background."/>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0352" y="6263640"/>
            <a:ext cx="1474588" cy="594360"/>
          </a:xfrm>
          <a:prstGeom prst="rect">
            <a:avLst/>
          </a:prstGeom>
        </p:spPr>
      </p:pic>
      <p:sp>
        <p:nvSpPr>
          <p:cNvPr id="7" name="Footer Placeholder 6"/>
          <p:cNvSpPr>
            <a:spLocks noGrp="1"/>
          </p:cNvSpPr>
          <p:nvPr>
            <p:ph type="ftr" sz="quarter" idx="15"/>
          </p:nvPr>
        </p:nvSpPr>
        <p:spPr/>
        <p:txBody>
          <a:bodyPr/>
          <a:lstStyle/>
          <a:p>
            <a:r>
              <a:rPr lang="en-US" smtClean="0"/>
              <a:t>http://brentonphillips.com/puzzles</a:t>
            </a:r>
            <a:endParaRPr lang="en-US"/>
          </a:p>
        </p:txBody>
      </p:sp>
    </p:spTree>
    <p:extLst>
      <p:ext uri="{BB962C8B-B14F-4D97-AF65-F5344CB8AC3E}">
        <p14:creationId xmlns:p14="http://schemas.microsoft.com/office/powerpoint/2010/main" xmlns="" val="33677605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1EAA63-D034-42AE-91FA-B13B9518C7BE}" type="slidenum">
              <a:rPr lang="en-US" smtClean="0"/>
              <a:pPr/>
              <a:t>30</a:t>
            </a:fld>
            <a:endParaRPr lang="en-US"/>
          </a:p>
        </p:txBody>
      </p:sp>
      <p:sp>
        <p:nvSpPr>
          <p:cNvPr id="5" name="TextBox 1"/>
          <p:cNvSpPr txBox="1">
            <a:spLocks noChangeArrowheads="1"/>
          </p:cNvSpPr>
          <p:nvPr/>
        </p:nvSpPr>
        <p:spPr bwMode="auto">
          <a:xfrm>
            <a:off x="354330" y="609600"/>
            <a:ext cx="11258585" cy="4970573"/>
          </a:xfrm>
          <a:prstGeom prst="rect">
            <a:avLst/>
          </a:prstGeom>
          <a:noFill/>
          <a:ln w="9525">
            <a:solidFill>
              <a:schemeClr val="tx1"/>
            </a:solidFill>
            <a:miter lim="800000"/>
            <a:headEnd/>
            <a:tailEnd/>
          </a:ln>
        </p:spPr>
        <p:txBody>
          <a:bodyPr wrap="square" lIns="45702" tIns="22851" rIns="45702" bIns="22851">
            <a:spAutoFit/>
          </a:bodyPr>
          <a:lstStyle/>
          <a:p>
            <a:r>
              <a:rPr lang="en-US" sz="1600" dirty="0" smtClean="0">
                <a:latin typeface="Courier New" pitchFamily="49" charset="0"/>
                <a:cs typeface="Courier New" pitchFamily="49" charset="0"/>
              </a:rPr>
              <a:t>1  public void </a:t>
            </a:r>
            <a:r>
              <a:rPr lang="en-US" sz="1600" dirty="0" err="1" smtClean="0">
                <a:latin typeface="Courier New" pitchFamily="49" charset="0"/>
                <a:cs typeface="Courier New" pitchFamily="49" charset="0"/>
              </a:rPr>
              <a:t>storePassword</a:t>
            </a:r>
            <a:r>
              <a:rPr lang="en-US" sz="1600" dirty="0" smtClean="0">
                <a:latin typeface="Courier New" pitchFamily="49" charset="0"/>
                <a:cs typeface="Courier New" pitchFamily="49" charset="0"/>
              </a:rPr>
              <a:t>(char[] password) throws </a:t>
            </a:r>
            <a:r>
              <a:rPr lang="en-US" sz="1600" dirty="0" err="1" smtClean="0">
                <a:latin typeface="Courier New" pitchFamily="49" charset="0"/>
                <a:cs typeface="Courier New" pitchFamily="49" charset="0"/>
              </a:rPr>
              <a:t>IOException</a:t>
            </a:r>
            <a:r>
              <a:rPr lang="en-US" sz="1600" dirty="0" smtClean="0">
                <a:latin typeface="Courier New" pitchFamily="49" charset="0"/>
                <a:cs typeface="Courier New" pitchFamily="49" charset="0"/>
              </a:rPr>
              <a:t> {</a:t>
            </a:r>
          </a:p>
          <a:p>
            <a:pPr marL="342900" indent="-342900">
              <a:buAutoNum type="arabicPlain" startAt="2"/>
            </a:pPr>
            <a:r>
              <a:rPr lang="en-US" sz="1600" dirty="0" smtClean="0">
                <a:latin typeface="Courier New" pitchFamily="49" charset="0"/>
                <a:cs typeface="Courier New" pitchFamily="49" charset="0"/>
              </a:rPr>
              <a:t>  String home = </a:t>
            </a:r>
            <a:r>
              <a:rPr lang="en-US" sz="1600" dirty="0" err="1" smtClean="0">
                <a:latin typeface="Courier New" pitchFamily="49" charset="0"/>
                <a:cs typeface="Courier New" pitchFamily="49" charset="0"/>
              </a:rPr>
              <a:t>System.getProperty</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user.home</a:t>
            </a:r>
            <a:r>
              <a:rPr lang="en-US" sz="1600" dirty="0" smtClean="0">
                <a:latin typeface="Courier New" pitchFamily="49" charset="0"/>
                <a:cs typeface="Courier New" pitchFamily="49" charset="0"/>
              </a:rPr>
              <a:t>");</a:t>
            </a:r>
          </a:p>
          <a:p>
            <a:pPr marL="342900" indent="-342900"/>
            <a:r>
              <a:rPr lang="en-US" sz="1600" dirty="0" smtClean="0">
                <a:latin typeface="Courier New" pitchFamily="49" charset="0"/>
                <a:cs typeface="Courier New" pitchFamily="49" charset="0"/>
              </a:rPr>
              <a:t>3    String user = </a:t>
            </a:r>
            <a:r>
              <a:rPr lang="en-US" sz="1600" dirty="0" err="1" smtClean="0">
                <a:latin typeface="Courier New" pitchFamily="49" charset="0"/>
                <a:cs typeface="Courier New" pitchFamily="49" charset="0"/>
              </a:rPr>
              <a:t>System.getProperty</a:t>
            </a:r>
            <a:r>
              <a:rPr lang="en-US" sz="1600" dirty="0" smtClean="0">
                <a:latin typeface="Courier New" pitchFamily="49" charset="0"/>
                <a:cs typeface="Courier New" pitchFamily="49" charset="0"/>
              </a:rPr>
              <a:t>("user.name");</a:t>
            </a:r>
          </a:p>
          <a:p>
            <a:pPr marL="342900" indent="-342900"/>
            <a:r>
              <a:rPr lang="en-US" sz="1600" dirty="0" smtClean="0">
                <a:latin typeface="Courier New" pitchFamily="49" charset="0"/>
                <a:cs typeface="Courier New" pitchFamily="49" charset="0"/>
              </a:rPr>
              <a:t>4    File file = new File(home, "</a:t>
            </a:r>
            <a:r>
              <a:rPr lang="en-US" sz="1600" dirty="0" err="1" smtClean="0">
                <a:latin typeface="Courier New" pitchFamily="49" charset="0"/>
                <a:cs typeface="Courier New" pitchFamily="49" charset="0"/>
              </a:rPr>
              <a:t>hotchix_config.properties</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5    Path </a:t>
            </a:r>
            <a:r>
              <a:rPr lang="en-US" sz="1600" dirty="0" err="1" smtClean="0">
                <a:latin typeface="Courier New" pitchFamily="49" charset="0"/>
                <a:cs typeface="Courier New" pitchFamily="49" charset="0"/>
              </a:rPr>
              <a:t>path</a:t>
            </a:r>
            <a:r>
              <a:rPr lang="en-US" sz="1600" dirty="0" smtClean="0">
                <a:latin typeface="Courier New" pitchFamily="49" charset="0"/>
                <a:cs typeface="Courier New" pitchFamily="49" charset="0"/>
              </a:rPr>
              <a:t> = </a:t>
            </a:r>
            <a:r>
              <a:rPr lang="en-US" sz="1600" dirty="0" err="1" smtClean="0">
                <a:latin typeface="Courier New" pitchFamily="49" charset="0"/>
                <a:cs typeface="Courier New" pitchFamily="49" charset="0"/>
              </a:rPr>
              <a:t>file.toPath</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6    </a:t>
            </a:r>
            <a:r>
              <a:rPr lang="en-US" sz="1600" dirty="0" err="1" smtClean="0">
                <a:latin typeface="Courier New" pitchFamily="49" charset="0"/>
                <a:cs typeface="Courier New" pitchFamily="49" charset="0"/>
              </a:rPr>
              <a:t>FileSystem</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fs</a:t>
            </a:r>
            <a:r>
              <a:rPr lang="en-US" sz="1600" dirty="0" smtClean="0">
                <a:latin typeface="Courier New" pitchFamily="49" charset="0"/>
                <a:cs typeface="Courier New" pitchFamily="49" charset="0"/>
              </a:rPr>
              <a:t> = </a:t>
            </a:r>
            <a:r>
              <a:rPr lang="en-US" sz="1600" dirty="0" err="1" smtClean="0">
                <a:latin typeface="Courier New" pitchFamily="49" charset="0"/>
                <a:cs typeface="Courier New" pitchFamily="49" charset="0"/>
              </a:rPr>
              <a:t>path.getFileSystem</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7    Set&lt;</a:t>
            </a:r>
            <a:r>
              <a:rPr lang="en-US" sz="1600" dirty="0" err="1" smtClean="0">
                <a:latin typeface="Courier New" pitchFamily="49" charset="0"/>
                <a:cs typeface="Courier New" pitchFamily="49" charset="0"/>
              </a:rPr>
              <a:t>PosixFilePermission</a:t>
            </a:r>
            <a:r>
              <a:rPr lang="en-US" sz="1600" dirty="0" smtClean="0">
                <a:latin typeface="Courier New" pitchFamily="49" charset="0"/>
                <a:cs typeface="Courier New" pitchFamily="49" charset="0"/>
              </a:rPr>
              <a:t>&gt; perms = new </a:t>
            </a:r>
            <a:r>
              <a:rPr lang="en-US" sz="1600" dirty="0" err="1" smtClean="0">
                <a:latin typeface="Courier New" pitchFamily="49" charset="0"/>
                <a:cs typeface="Courier New" pitchFamily="49" charset="0"/>
              </a:rPr>
              <a:t>HashSet</a:t>
            </a:r>
            <a:r>
              <a:rPr lang="en-US" sz="1600" dirty="0" smtClean="0">
                <a:latin typeface="Courier New" pitchFamily="49" charset="0"/>
                <a:cs typeface="Courier New" pitchFamily="49" charset="0"/>
              </a:rPr>
              <a:t>&lt;&gt;();</a:t>
            </a:r>
          </a:p>
          <a:p>
            <a:r>
              <a:rPr lang="en-US" sz="1600" dirty="0" smtClean="0">
                <a:latin typeface="Courier New" pitchFamily="49" charset="0"/>
                <a:cs typeface="Courier New" pitchFamily="49" charset="0"/>
              </a:rPr>
              <a:t>8    </a:t>
            </a:r>
            <a:r>
              <a:rPr lang="en-US" sz="1600" dirty="0" err="1" smtClean="0">
                <a:latin typeface="Courier New" pitchFamily="49" charset="0"/>
                <a:cs typeface="Courier New" pitchFamily="49" charset="0"/>
              </a:rPr>
              <a:t>perms.add</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PosixFilePermission.OWNER_WRITE</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9    </a:t>
            </a:r>
            <a:r>
              <a:rPr lang="en-US" sz="1600" dirty="0" err="1" smtClean="0">
                <a:latin typeface="Courier New" pitchFamily="49" charset="0"/>
                <a:cs typeface="Courier New" pitchFamily="49" charset="0"/>
              </a:rPr>
              <a:t>perms.add</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PosixFilePermission.OWNER_READ</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10   </a:t>
            </a:r>
            <a:r>
              <a:rPr lang="en-US" sz="1600" dirty="0" err="1" smtClean="0">
                <a:latin typeface="Courier New" pitchFamily="49" charset="0"/>
                <a:cs typeface="Courier New" pitchFamily="49" charset="0"/>
              </a:rPr>
              <a:t>Files.setPosixFilePermissions</a:t>
            </a:r>
            <a:r>
              <a:rPr lang="en-US" sz="1600" dirty="0" smtClean="0">
                <a:latin typeface="Courier New" pitchFamily="49" charset="0"/>
                <a:cs typeface="Courier New" pitchFamily="49" charset="0"/>
              </a:rPr>
              <a:t>(path, perms);</a:t>
            </a:r>
          </a:p>
          <a:p>
            <a:r>
              <a:rPr lang="en-US" sz="1600" dirty="0" smtClean="0">
                <a:latin typeface="Courier New" pitchFamily="49" charset="0"/>
                <a:cs typeface="Courier New" pitchFamily="49" charset="0"/>
              </a:rPr>
              <a:t>11   </a:t>
            </a:r>
            <a:r>
              <a:rPr lang="en-US" sz="1600" dirty="0" err="1" smtClean="0">
                <a:latin typeface="Courier New" pitchFamily="49" charset="0"/>
                <a:cs typeface="Courier New" pitchFamily="49" charset="0"/>
              </a:rPr>
              <a:t>UserPrincipalLookupService</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upls</a:t>
            </a:r>
            <a:r>
              <a:rPr lang="en-US" sz="1600" dirty="0" smtClean="0">
                <a:latin typeface="Courier New" pitchFamily="49" charset="0"/>
                <a:cs typeface="Courier New" pitchFamily="49" charset="0"/>
              </a:rPr>
              <a:t> = </a:t>
            </a:r>
            <a:r>
              <a:rPr lang="en-US" sz="1600" dirty="0" err="1" smtClean="0">
                <a:latin typeface="Courier New" pitchFamily="49" charset="0"/>
                <a:cs typeface="Courier New" pitchFamily="49" charset="0"/>
              </a:rPr>
              <a:t>fs.getUserPrincipalLookupService</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12   </a:t>
            </a:r>
            <a:r>
              <a:rPr lang="en-US" sz="1600" dirty="0" err="1" smtClean="0">
                <a:latin typeface="Courier New" pitchFamily="49" charset="0"/>
                <a:cs typeface="Courier New" pitchFamily="49" charset="0"/>
              </a:rPr>
              <a:t>Files.setOwner</a:t>
            </a:r>
            <a:r>
              <a:rPr lang="en-US" sz="1600" dirty="0" smtClean="0">
                <a:latin typeface="Courier New" pitchFamily="49" charset="0"/>
                <a:cs typeface="Courier New" pitchFamily="49" charset="0"/>
              </a:rPr>
              <a:t>(path, </a:t>
            </a:r>
            <a:r>
              <a:rPr lang="en-US" sz="1600" dirty="0" err="1" smtClean="0">
                <a:latin typeface="Courier New" pitchFamily="49" charset="0"/>
                <a:cs typeface="Courier New" pitchFamily="49" charset="0"/>
              </a:rPr>
              <a:t>upls.lookupPrincipalByName</a:t>
            </a:r>
            <a:r>
              <a:rPr lang="en-US" sz="1600" dirty="0" smtClean="0">
                <a:latin typeface="Courier New" pitchFamily="49" charset="0"/>
                <a:cs typeface="Courier New" pitchFamily="49" charset="0"/>
              </a:rPr>
              <a:t>(user));</a:t>
            </a:r>
          </a:p>
          <a:p>
            <a:r>
              <a:rPr lang="en-US" sz="1600" dirty="0" smtClean="0">
                <a:latin typeface="Courier New" pitchFamily="49" charset="0"/>
                <a:cs typeface="Courier New" pitchFamily="49" charset="0"/>
              </a:rPr>
              <a:t>13   Properties </a:t>
            </a:r>
            <a:r>
              <a:rPr lang="en-US" sz="1600" dirty="0" err="1" smtClean="0">
                <a:latin typeface="Courier New" pitchFamily="49" charset="0"/>
                <a:cs typeface="Courier New" pitchFamily="49" charset="0"/>
              </a:rPr>
              <a:t>properties</a:t>
            </a:r>
            <a:r>
              <a:rPr lang="en-US" sz="1600" dirty="0" smtClean="0">
                <a:latin typeface="Courier New" pitchFamily="49" charset="0"/>
                <a:cs typeface="Courier New" pitchFamily="49" charset="0"/>
              </a:rPr>
              <a:t> = new Properties();</a:t>
            </a:r>
          </a:p>
          <a:p>
            <a:r>
              <a:rPr lang="en-US" sz="1600" dirty="0" smtClean="0">
                <a:latin typeface="Courier New" pitchFamily="49" charset="0"/>
                <a:cs typeface="Courier New" pitchFamily="49" charset="0"/>
              </a:rPr>
              <a:t>14   Reader in = new </a:t>
            </a:r>
            <a:r>
              <a:rPr lang="en-US" sz="1600" dirty="0" err="1" smtClean="0">
                <a:latin typeface="Courier New" pitchFamily="49" charset="0"/>
                <a:cs typeface="Courier New" pitchFamily="49" charset="0"/>
              </a:rPr>
              <a:t>InputStreamReader</a:t>
            </a:r>
            <a:r>
              <a:rPr lang="en-US" sz="1600" dirty="0" smtClean="0">
                <a:latin typeface="Courier New" pitchFamily="49" charset="0"/>
                <a:cs typeface="Courier New" pitchFamily="49" charset="0"/>
              </a:rPr>
              <a:t>(new </a:t>
            </a:r>
            <a:r>
              <a:rPr lang="en-US" sz="1600" dirty="0" err="1" smtClean="0">
                <a:latin typeface="Courier New" pitchFamily="49" charset="0"/>
                <a:cs typeface="Courier New" pitchFamily="49" charset="0"/>
              </a:rPr>
              <a:t>FileInputStream</a:t>
            </a:r>
            <a:r>
              <a:rPr lang="en-US" sz="1600" dirty="0" smtClean="0">
                <a:latin typeface="Courier New" pitchFamily="49" charset="0"/>
                <a:cs typeface="Courier New" pitchFamily="49" charset="0"/>
              </a:rPr>
              <a:t>(file), "UTF-8");</a:t>
            </a:r>
          </a:p>
          <a:p>
            <a:r>
              <a:rPr lang="en-US" sz="1600" dirty="0" smtClean="0">
                <a:latin typeface="Courier New" pitchFamily="49" charset="0"/>
                <a:cs typeface="Courier New" pitchFamily="49" charset="0"/>
              </a:rPr>
              <a:t>15   </a:t>
            </a:r>
            <a:r>
              <a:rPr lang="en-US" sz="1600" dirty="0" err="1" smtClean="0">
                <a:latin typeface="Courier New" pitchFamily="49" charset="0"/>
                <a:cs typeface="Courier New" pitchFamily="49" charset="0"/>
              </a:rPr>
              <a:t>properties.load</a:t>
            </a:r>
            <a:r>
              <a:rPr lang="en-US" sz="1600" dirty="0" smtClean="0">
                <a:latin typeface="Courier New" pitchFamily="49" charset="0"/>
                <a:cs typeface="Courier New" pitchFamily="49" charset="0"/>
              </a:rPr>
              <a:t>(in);</a:t>
            </a:r>
          </a:p>
          <a:p>
            <a:r>
              <a:rPr lang="en-US" sz="1600" dirty="0" smtClean="0">
                <a:latin typeface="Courier New" pitchFamily="49" charset="0"/>
                <a:cs typeface="Courier New" pitchFamily="49" charset="0"/>
              </a:rPr>
              <a:t>16   </a:t>
            </a:r>
            <a:r>
              <a:rPr lang="en-US" sz="1600" dirty="0" err="1" smtClean="0">
                <a:latin typeface="Courier New" pitchFamily="49" charset="0"/>
                <a:cs typeface="Courier New" pitchFamily="49" charset="0"/>
              </a:rPr>
              <a:t>in.close</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17   </a:t>
            </a:r>
            <a:r>
              <a:rPr lang="en-US" sz="1600" dirty="0" err="1" smtClean="0">
                <a:latin typeface="Courier New" pitchFamily="49" charset="0"/>
                <a:cs typeface="Courier New" pitchFamily="49" charset="0"/>
              </a:rPr>
              <a:t>properties.put</a:t>
            </a:r>
            <a:r>
              <a:rPr lang="en-US" sz="1600" dirty="0" smtClean="0">
                <a:latin typeface="Courier New" pitchFamily="49" charset="0"/>
                <a:cs typeface="Courier New" pitchFamily="49" charset="0"/>
              </a:rPr>
              <a:t>("password", new String(password));</a:t>
            </a:r>
          </a:p>
          <a:p>
            <a:r>
              <a:rPr lang="en-US" sz="1600" dirty="0" smtClean="0">
                <a:latin typeface="Courier New" pitchFamily="49" charset="0"/>
                <a:cs typeface="Courier New" pitchFamily="49" charset="0"/>
              </a:rPr>
              <a:t>18   </a:t>
            </a:r>
            <a:r>
              <a:rPr lang="en-US" sz="1600" dirty="0" err="1" smtClean="0">
                <a:latin typeface="Courier New" pitchFamily="49" charset="0"/>
                <a:cs typeface="Courier New" pitchFamily="49" charset="0"/>
              </a:rPr>
              <a:t>storeOverSecureChannel</a:t>
            </a:r>
            <a:r>
              <a:rPr lang="en-US" sz="1600" dirty="0" smtClean="0">
                <a:latin typeface="Courier New" pitchFamily="49" charset="0"/>
                <a:cs typeface="Courier New" pitchFamily="49" charset="0"/>
              </a:rPr>
              <a:t>(file, properties);</a:t>
            </a:r>
          </a:p>
          <a:p>
            <a:r>
              <a:rPr lang="en-US" sz="1600" dirty="0" smtClean="0">
                <a:latin typeface="Courier New" pitchFamily="49" charset="0"/>
                <a:cs typeface="Courier New" pitchFamily="49" charset="0"/>
              </a:rPr>
              <a:t>19   </a:t>
            </a:r>
            <a:r>
              <a:rPr lang="en-US" sz="1600" dirty="0" err="1" smtClean="0">
                <a:latin typeface="Courier New" pitchFamily="49" charset="0"/>
                <a:cs typeface="Courier New" pitchFamily="49" charset="0"/>
              </a:rPr>
              <a:t>out.close</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20 }</a:t>
            </a:r>
          </a:p>
        </p:txBody>
      </p:sp>
      <p:sp>
        <p:nvSpPr>
          <p:cNvPr id="6" name="Rounded Rectangle 2"/>
          <p:cNvSpPr>
            <a:spLocks noChangeArrowheads="1"/>
          </p:cNvSpPr>
          <p:nvPr/>
        </p:nvSpPr>
        <p:spPr bwMode="auto">
          <a:xfrm>
            <a:off x="628650" y="4720590"/>
            <a:ext cx="10881360" cy="357880"/>
          </a:xfrm>
          <a:prstGeom prst="roundRect">
            <a:avLst>
              <a:gd name="adj" fmla="val 16667"/>
            </a:avLst>
          </a:prstGeom>
          <a:solidFill>
            <a:srgbClr val="FFC000">
              <a:alpha val="47842"/>
            </a:srgbClr>
          </a:solidFill>
          <a:ln w="9525" algn="ctr">
            <a:noFill/>
            <a:round/>
            <a:headEnd/>
            <a:tailEnd/>
          </a:ln>
        </p:spPr>
        <p:txBody>
          <a:bodyPr wrap="square" lIns="46019" tIns="23010" rIns="46019" bIns="23010">
            <a:spAutoFit/>
          </a:bodyPr>
          <a:lstStyle/>
          <a:p>
            <a:pPr marL="59508" indent="-59508"/>
            <a:endParaRPr lang="en-US" b="1" dirty="0"/>
          </a:p>
        </p:txBody>
      </p:sp>
      <p:sp>
        <p:nvSpPr>
          <p:cNvPr id="7" name="Footer Placeholder 6"/>
          <p:cNvSpPr>
            <a:spLocks noGrp="1"/>
          </p:cNvSpPr>
          <p:nvPr>
            <p:ph type="ftr" sz="quarter" idx="11"/>
          </p:nvPr>
        </p:nvSpPr>
        <p:spPr/>
        <p:txBody>
          <a:bodyPr/>
          <a:lstStyle/>
          <a:p>
            <a:r>
              <a:rPr lang="en-US" smtClean="0"/>
              <a:t>http://brentonphillips.com/puzzles</a:t>
            </a: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1EAA63-D034-42AE-91FA-B13B9518C7BE}" type="slidenum">
              <a:rPr lang="en-US" smtClean="0"/>
              <a:pPr/>
              <a:t>31</a:t>
            </a:fld>
            <a:endParaRPr lang="en-US"/>
          </a:p>
        </p:txBody>
      </p:sp>
      <p:sp>
        <p:nvSpPr>
          <p:cNvPr id="3" name="Rectangle 2"/>
          <p:cNvSpPr/>
          <p:nvPr/>
        </p:nvSpPr>
        <p:spPr>
          <a:xfrm>
            <a:off x="3197413" y="818495"/>
            <a:ext cx="5405391" cy="923330"/>
          </a:xfrm>
          <a:prstGeom prst="rect">
            <a:avLst/>
          </a:prstGeom>
          <a:noFill/>
        </p:spPr>
        <p:txBody>
          <a:bodyPr wrap="none" lIns="91440" tIns="45720" rIns="91440" bIns="45720">
            <a:spAutoFit/>
          </a:bodyPr>
          <a:lstStyle/>
          <a:p>
            <a:pPr algn="ctr"/>
            <a:r>
              <a:rPr lang="en-US"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Hotchix</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Standards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4" name="Content Placeholder 4"/>
          <p:cNvGraphicFramePr>
            <a:graphicFrameLocks/>
          </p:cNvGraphicFramePr>
          <p:nvPr/>
        </p:nvGraphicFramePr>
        <p:xfrm>
          <a:off x="868680" y="2343150"/>
          <a:ext cx="9498330" cy="3337560"/>
        </p:xfrm>
        <a:graphic>
          <a:graphicData uri="http://schemas.openxmlformats.org/drawingml/2006/table">
            <a:tbl>
              <a:tblPr firstRow="1" bandRow="1">
                <a:tableStyleId>{5C22544A-7EE6-4342-B048-85BDC9FD1C3A}</a:tableStyleId>
              </a:tblPr>
              <a:tblGrid>
                <a:gridCol w="3694533"/>
                <a:gridCol w="5803797"/>
              </a:tblGrid>
              <a:tr h="411480">
                <a:tc>
                  <a:txBody>
                    <a:bodyPr/>
                    <a:lstStyle/>
                    <a:p>
                      <a:r>
                        <a:rPr lang="en-US" sz="1200" dirty="0" smtClean="0"/>
                        <a:t>Standard</a:t>
                      </a:r>
                      <a:endParaRPr lang="en-US" sz="1200" dirty="0"/>
                    </a:p>
                  </a:txBody>
                  <a:tcPr marL="45702" marR="45702" marT="22860" marB="22860"/>
                </a:tc>
                <a:tc>
                  <a:txBody>
                    <a:bodyPr/>
                    <a:lstStyle/>
                    <a:p>
                      <a:r>
                        <a:rPr lang="en-US" sz="1200" dirty="0" smtClean="0"/>
                        <a:t>Description</a:t>
                      </a:r>
                      <a:endParaRPr lang="en-US" sz="1200" dirty="0"/>
                    </a:p>
                  </a:txBody>
                  <a:tcPr marL="45702" marR="45702" marT="22860" marB="22860"/>
                </a:tc>
              </a:tr>
              <a:tr h="594360">
                <a:tc>
                  <a:txBody>
                    <a:bodyPr/>
                    <a:lstStyle/>
                    <a:p>
                      <a:r>
                        <a:rPr lang="en-US" sz="1800" dirty="0" smtClean="0"/>
                        <a:t>Oracle SCS ASVS.V10.3</a:t>
                      </a:r>
                      <a:endParaRPr lang="en-US" sz="1200" dirty="0"/>
                    </a:p>
                  </a:txBody>
                  <a:tcPr marL="45702" marR="45702" marT="22860" marB="22860"/>
                </a:tc>
                <a:tc>
                  <a:txBody>
                    <a:bodyPr/>
                    <a:lstStyle/>
                    <a:p>
                      <a:r>
                        <a:rPr lang="en-US" sz="1800" b="0" i="0" kern="1200" dirty="0" smtClean="0">
                          <a:solidFill>
                            <a:schemeClr val="dk1"/>
                          </a:solidFill>
                          <a:latin typeface="+mn-lt"/>
                          <a:ea typeface="+mn-ea"/>
                          <a:cs typeface="+mn-cs"/>
                        </a:rPr>
                        <a:t>TLS must be used for all connections (including both external and backend connections) that are authenticated or that involve sensitive data or functions, and must not fall back to insecure or unencrypted protocols.</a:t>
                      </a:r>
                      <a:endParaRPr lang="en-US" sz="1800" dirty="0"/>
                    </a:p>
                  </a:txBody>
                  <a:tcPr marL="45702" marR="45702" marT="22860" marB="22860"/>
                </a:tc>
              </a:tr>
              <a:tr h="594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chemeClr val="dk1"/>
                          </a:solidFill>
                          <a:latin typeface="+mn-lt"/>
                          <a:ea typeface="+mn-ea"/>
                          <a:cs typeface="+mn-cs"/>
                        </a:rPr>
                        <a:t>CERT Java</a:t>
                      </a:r>
                      <a:r>
                        <a:rPr lang="en-US" sz="1800" b="0" i="0" u="none" strike="noStrike" kern="1200" baseline="0" dirty="0" smtClean="0">
                          <a:solidFill>
                            <a:schemeClr val="dk1"/>
                          </a:solidFill>
                          <a:latin typeface="+mn-lt"/>
                          <a:ea typeface="+mn-ea"/>
                          <a:cs typeface="+mn-cs"/>
                        </a:rPr>
                        <a:t> SCS </a:t>
                      </a:r>
                      <a:r>
                        <a:rPr lang="en-US" sz="1800" b="0" i="0" u="none" strike="noStrike" kern="1200" dirty="0" smtClean="0">
                          <a:solidFill>
                            <a:schemeClr val="dk1"/>
                          </a:solidFill>
                          <a:latin typeface="+mn-lt"/>
                          <a:ea typeface="+mn-ea"/>
                          <a:cs typeface="+mn-cs"/>
                        </a:rPr>
                        <a:t>MSC00-J</a:t>
                      </a:r>
                      <a:endParaRPr lang="en-US" sz="1800" b="0" i="0" kern="1200" dirty="0" smtClean="0">
                        <a:solidFill>
                          <a:schemeClr val="dk1"/>
                        </a:solidFill>
                        <a:latin typeface="+mn-lt"/>
                        <a:ea typeface="+mn-ea"/>
                        <a:cs typeface="+mn-cs"/>
                      </a:endParaRPr>
                    </a:p>
                  </a:txBody>
                  <a:tcPr marL="45702" marR="45702" marT="22860" marB="228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chemeClr val="dk1"/>
                          </a:solidFill>
                          <a:latin typeface="+mn-lt"/>
                          <a:ea typeface="+mn-ea"/>
                          <a:cs typeface="+mn-cs"/>
                        </a:rPr>
                        <a:t>Use </a:t>
                      </a:r>
                      <a:r>
                        <a:rPr lang="en-US" sz="1800" b="0" i="0" u="none" strike="noStrike" kern="1200" dirty="0" err="1" smtClean="0">
                          <a:solidFill>
                            <a:schemeClr val="dk1"/>
                          </a:solidFill>
                          <a:latin typeface="+mn-lt"/>
                          <a:ea typeface="+mn-ea"/>
                          <a:cs typeface="+mn-cs"/>
                        </a:rPr>
                        <a:t>SSLSocket</a:t>
                      </a:r>
                      <a:r>
                        <a:rPr lang="en-US" sz="1800" b="0" i="0" u="none" strike="noStrike" kern="1200" dirty="0" smtClean="0">
                          <a:solidFill>
                            <a:schemeClr val="dk1"/>
                          </a:solidFill>
                          <a:latin typeface="+mn-lt"/>
                          <a:ea typeface="+mn-ea"/>
                          <a:cs typeface="+mn-cs"/>
                        </a:rPr>
                        <a:t> rather than Socket for secure data exchange</a:t>
                      </a:r>
                      <a:endParaRPr lang="en-US" sz="1800" b="0" i="0" kern="1200" dirty="0" smtClean="0">
                        <a:solidFill>
                          <a:schemeClr val="dk1"/>
                        </a:solidFill>
                        <a:latin typeface="+mn-lt"/>
                        <a:ea typeface="+mn-ea"/>
                        <a:cs typeface="+mn-cs"/>
                      </a:endParaRPr>
                    </a:p>
                  </a:txBody>
                  <a:tcPr marL="45702" marR="45702" marT="22860" marB="22860"/>
                </a:tc>
              </a:tr>
              <a:tr h="594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latin typeface="+mn-lt"/>
                          <a:ea typeface="+mn-ea"/>
                          <a:cs typeface="+mn-cs"/>
                        </a:rPr>
                        <a:t>OWASP Top 10 2013-A6</a:t>
                      </a:r>
                    </a:p>
                  </a:txBody>
                  <a:tcPr marL="45702" marR="45702" marT="22860" marB="22860"/>
                </a:tc>
                <a:tc>
                  <a:txBody>
                    <a:bodyPr/>
                    <a:lstStyle/>
                    <a:p>
                      <a:r>
                        <a:rPr lang="en-US" sz="1800" b="0" i="0" kern="1200" dirty="0" smtClean="0">
                          <a:solidFill>
                            <a:schemeClr val="dk1"/>
                          </a:solidFill>
                          <a:latin typeface="+mn-lt"/>
                          <a:ea typeface="+mn-ea"/>
                          <a:cs typeface="+mn-cs"/>
                        </a:rPr>
                        <a:t>Sensitive Data Exposure</a:t>
                      </a:r>
                      <a:endParaRPr lang="en-US" sz="1800" dirty="0"/>
                    </a:p>
                  </a:txBody>
                  <a:tcPr marL="45702" marR="45702" marT="22860" marB="22860"/>
                </a:tc>
              </a:tr>
              <a:tr h="594360">
                <a:tc>
                  <a:txBody>
                    <a:bodyPr/>
                    <a:lstStyle/>
                    <a:p>
                      <a:pPr algn="l" fontAlgn="t"/>
                      <a:r>
                        <a:rPr lang="en-US" b="0" i="0" u="none" strike="noStrike" baseline="0" dirty="0">
                          <a:solidFill>
                            <a:schemeClr val="tx1"/>
                          </a:solidFill>
                          <a:latin typeface="+mj-lt"/>
                        </a:rPr>
                        <a:t>MITRE </a:t>
                      </a:r>
                      <a:r>
                        <a:rPr lang="en-US" b="0" i="0" u="none" strike="noStrike" baseline="0" dirty="0" smtClean="0">
                          <a:solidFill>
                            <a:schemeClr val="tx1"/>
                          </a:solidFill>
                          <a:latin typeface="+mj-lt"/>
                        </a:rPr>
                        <a:t>CWE </a:t>
                      </a:r>
                      <a:r>
                        <a:rPr lang="en-US" b="0" i="0" u="none" strike="noStrike" baseline="0" dirty="0" err="1" smtClean="0">
                          <a:solidFill>
                            <a:schemeClr val="tx1"/>
                          </a:solidFill>
                          <a:latin typeface="+mj-lt"/>
                        </a:rPr>
                        <a:t>CWE</a:t>
                      </a:r>
                      <a:r>
                        <a:rPr lang="en-US" b="0" i="0" u="none" strike="noStrike" baseline="0" dirty="0" smtClean="0">
                          <a:solidFill>
                            <a:schemeClr val="tx1"/>
                          </a:solidFill>
                          <a:latin typeface="+mj-lt"/>
                        </a:rPr>
                        <a:t>-311</a:t>
                      </a:r>
                      <a:endParaRPr lang="en-US" b="0" i="0" baseline="0" dirty="0">
                        <a:solidFill>
                          <a:schemeClr val="tx1"/>
                        </a:solidFill>
                        <a:latin typeface="+mj-lt"/>
                      </a:endParaRPr>
                    </a:p>
                  </a:txBody>
                  <a:tcPr marL="95250" marR="95250" marT="66675" marB="66675"/>
                </a:tc>
                <a:tc>
                  <a:txBody>
                    <a:bodyPr/>
                    <a:lstStyle/>
                    <a:p>
                      <a:pPr algn="l" fontAlgn="t"/>
                      <a:r>
                        <a:rPr lang="en-US" b="0" i="0" baseline="0" dirty="0" smtClean="0">
                          <a:solidFill>
                            <a:schemeClr val="tx1"/>
                          </a:solidFill>
                          <a:latin typeface="+mj-lt"/>
                        </a:rPr>
                        <a:t>Failure </a:t>
                      </a:r>
                      <a:r>
                        <a:rPr lang="en-US" b="0" i="0" baseline="0" dirty="0">
                          <a:solidFill>
                            <a:schemeClr val="tx1"/>
                          </a:solidFill>
                          <a:latin typeface="+mj-lt"/>
                        </a:rPr>
                        <a:t>to Encrypt Sensitive Data</a:t>
                      </a:r>
                    </a:p>
                  </a:txBody>
                  <a:tcPr marL="95250" marR="95250" marT="66675" marB="66675"/>
                </a:tc>
              </a:tr>
            </a:tbl>
          </a:graphicData>
        </a:graphic>
      </p:graphicFrame>
      <p:sp>
        <p:nvSpPr>
          <p:cNvPr id="5" name="Footer Placeholder 4"/>
          <p:cNvSpPr>
            <a:spLocks noGrp="1"/>
          </p:cNvSpPr>
          <p:nvPr>
            <p:ph type="ftr" sz="quarter" idx="11"/>
          </p:nvPr>
        </p:nvSpPr>
        <p:spPr/>
        <p:txBody>
          <a:bodyPr/>
          <a:lstStyle/>
          <a:p>
            <a:r>
              <a:rPr lang="en-US" smtClean="0"/>
              <a:t>http://brentonphillips.com/puzzles</a:t>
            </a: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1EAA63-D034-42AE-91FA-B13B9518C7BE}" type="slidenum">
              <a:rPr lang="en-US" smtClean="0"/>
              <a:pPr/>
              <a:t>32</a:t>
            </a:fld>
            <a:endParaRPr lang="en-US"/>
          </a:p>
        </p:txBody>
      </p:sp>
      <p:sp>
        <p:nvSpPr>
          <p:cNvPr id="3" name="Rectangle 2"/>
          <p:cNvSpPr/>
          <p:nvPr/>
        </p:nvSpPr>
        <p:spPr>
          <a:xfrm>
            <a:off x="4050625" y="818495"/>
            <a:ext cx="3698962" cy="923330"/>
          </a:xfrm>
          <a:prstGeom prst="rect">
            <a:avLst/>
          </a:prstGeom>
          <a:noFill/>
        </p:spPr>
        <p:txBody>
          <a:bodyPr wrap="none" lIns="91440" tIns="45720" rIns="91440" bIns="45720">
            <a:spAutoFit/>
          </a:bodyPr>
          <a:lstStyle/>
          <a:p>
            <a:pPr algn="ctr"/>
            <a:r>
              <a:rPr lang="en-US"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Hotchix</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Risk</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a:spLocks noChangeArrowheads="1"/>
          </p:cNvSpPr>
          <p:nvPr/>
        </p:nvSpPr>
        <p:spPr bwMode="auto">
          <a:xfrm>
            <a:off x="910997" y="3950970"/>
            <a:ext cx="6093619" cy="1277255"/>
          </a:xfrm>
          <a:prstGeom prst="rect">
            <a:avLst/>
          </a:prstGeom>
          <a:noFill/>
          <a:ln w="9525">
            <a:solidFill>
              <a:schemeClr val="tx1"/>
            </a:solidFill>
            <a:miter lim="800000"/>
            <a:headEnd/>
            <a:tailEnd/>
          </a:ln>
        </p:spPr>
        <p:txBody>
          <a:bodyPr lIns="45702" tIns="22851" rIns="45702" bIns="22851">
            <a:spAutoFit/>
          </a:bodyPr>
          <a:lstStyle/>
          <a:p>
            <a:pPr algn="l"/>
            <a:r>
              <a:rPr lang="en-US" sz="2000" dirty="0">
                <a:latin typeface="Courier New" pitchFamily="49" charset="0"/>
                <a:cs typeface="Courier New" pitchFamily="49" charset="0"/>
              </a:rPr>
              <a:t>Severity            - </a:t>
            </a:r>
            <a:r>
              <a:rPr lang="en-US" sz="2000" dirty="0" smtClean="0">
                <a:latin typeface="Courier New" pitchFamily="49" charset="0"/>
                <a:cs typeface="Courier New" pitchFamily="49" charset="0"/>
              </a:rPr>
              <a:t>High</a:t>
            </a:r>
            <a:endParaRPr lang="en-US" sz="2000" dirty="0">
              <a:latin typeface="Courier New" pitchFamily="49" charset="0"/>
              <a:cs typeface="Courier New" pitchFamily="49" charset="0"/>
            </a:endParaRPr>
          </a:p>
          <a:p>
            <a:pPr algn="l"/>
            <a:r>
              <a:rPr lang="en-US" sz="2000" dirty="0" smtClean="0">
                <a:latin typeface="Courier New" pitchFamily="49" charset="0"/>
                <a:cs typeface="Courier New" pitchFamily="49" charset="0"/>
              </a:rPr>
              <a:t>Likelihood          - Improbable</a:t>
            </a:r>
            <a:endParaRPr lang="en-US" sz="2000" dirty="0">
              <a:latin typeface="Courier New" pitchFamily="49" charset="0"/>
              <a:cs typeface="Courier New" pitchFamily="49" charset="0"/>
            </a:endParaRPr>
          </a:p>
          <a:p>
            <a:pPr algn="l"/>
            <a:r>
              <a:rPr lang="en-US" sz="2000" dirty="0">
                <a:latin typeface="Courier New" pitchFamily="49" charset="0"/>
                <a:cs typeface="Courier New" pitchFamily="49" charset="0"/>
              </a:rPr>
              <a:t>Cost of Remediation - </a:t>
            </a:r>
            <a:r>
              <a:rPr lang="en-US" sz="2000" dirty="0" smtClean="0">
                <a:latin typeface="Courier New" pitchFamily="49" charset="0"/>
                <a:cs typeface="Courier New" pitchFamily="49" charset="0"/>
              </a:rPr>
              <a:t>Medium</a:t>
            </a:r>
            <a:endParaRPr lang="en-US" sz="2000" dirty="0">
              <a:latin typeface="Courier New" pitchFamily="49" charset="0"/>
              <a:cs typeface="Courier New" pitchFamily="49" charset="0"/>
            </a:endParaRPr>
          </a:p>
          <a:p>
            <a:pPr algn="l"/>
            <a:r>
              <a:rPr lang="en-US" sz="2000" dirty="0">
                <a:latin typeface="Courier New" pitchFamily="49" charset="0"/>
                <a:cs typeface="Courier New" pitchFamily="49" charset="0"/>
              </a:rPr>
              <a:t>CVSS                - </a:t>
            </a:r>
            <a:r>
              <a:rPr lang="en-US" sz="2000" dirty="0" smtClean="0">
                <a:latin typeface="Courier New" pitchFamily="49" charset="0"/>
                <a:cs typeface="Courier New" pitchFamily="49" charset="0"/>
              </a:rPr>
              <a:t>5.7</a:t>
            </a:r>
            <a:endParaRPr lang="en-US" sz="2000" dirty="0">
              <a:latin typeface="Courier New" pitchFamily="49" charset="0"/>
              <a:cs typeface="Courier New" pitchFamily="49" charset="0"/>
            </a:endParaRPr>
          </a:p>
        </p:txBody>
      </p:sp>
      <p:graphicFrame>
        <p:nvGraphicFramePr>
          <p:cNvPr id="6" name="Content Placeholder 4"/>
          <p:cNvGraphicFramePr>
            <a:graphicFrameLocks/>
          </p:cNvGraphicFramePr>
          <p:nvPr/>
        </p:nvGraphicFramePr>
        <p:xfrm>
          <a:off x="770131" y="2179320"/>
          <a:ext cx="11093831" cy="1005840"/>
        </p:xfrm>
        <a:graphic>
          <a:graphicData uri="http://schemas.openxmlformats.org/drawingml/2006/table">
            <a:tbl>
              <a:tblPr firstRow="1" bandRow="1">
                <a:tableStyleId>{5C22544A-7EE6-4342-B048-85BDC9FD1C3A}</a:tableStyleId>
              </a:tblPr>
              <a:tblGrid>
                <a:gridCol w="1761202"/>
                <a:gridCol w="2790024"/>
                <a:gridCol w="2538921"/>
                <a:gridCol w="1966967"/>
                <a:gridCol w="2036717"/>
              </a:tblGrid>
              <a:tr h="411480">
                <a:tc>
                  <a:txBody>
                    <a:bodyPr/>
                    <a:lstStyle/>
                    <a:p>
                      <a:r>
                        <a:rPr lang="en-US" sz="1200" dirty="0" smtClean="0"/>
                        <a:t>Type</a:t>
                      </a:r>
                      <a:endParaRPr lang="en-US" sz="1200" dirty="0"/>
                    </a:p>
                  </a:txBody>
                  <a:tcPr marL="45702" marR="45702" marT="22860" marB="22860"/>
                </a:tc>
                <a:tc>
                  <a:txBody>
                    <a:bodyPr/>
                    <a:lstStyle/>
                    <a:p>
                      <a:r>
                        <a:rPr lang="en-US" sz="1200" dirty="0" smtClean="0"/>
                        <a:t>Description</a:t>
                      </a:r>
                      <a:endParaRPr lang="en-US" sz="1200" dirty="0"/>
                    </a:p>
                  </a:txBody>
                  <a:tcPr marL="45702" marR="45702" marT="22860" marB="22860"/>
                </a:tc>
                <a:tc>
                  <a:txBody>
                    <a:bodyPr/>
                    <a:lstStyle/>
                    <a:p>
                      <a:r>
                        <a:rPr lang="en-US" sz="1200" dirty="0" smtClean="0"/>
                        <a:t>Motivation</a:t>
                      </a:r>
                      <a:endParaRPr lang="en-US" sz="1200" dirty="0"/>
                    </a:p>
                  </a:txBody>
                  <a:tcPr marL="45702" marR="45702" marT="22860" marB="22860"/>
                </a:tc>
                <a:tc>
                  <a:txBody>
                    <a:bodyPr/>
                    <a:lstStyle/>
                    <a:p>
                      <a:r>
                        <a:rPr lang="en-US" sz="1200" dirty="0" smtClean="0"/>
                        <a:t>Assumed Level of Sophistication</a:t>
                      </a:r>
                      <a:endParaRPr lang="en-US" sz="1200" dirty="0"/>
                    </a:p>
                  </a:txBody>
                  <a:tcPr marL="45702" marR="45702" marT="22860" marB="22860"/>
                </a:tc>
                <a:tc>
                  <a:txBody>
                    <a:bodyPr/>
                    <a:lstStyle/>
                    <a:p>
                      <a:r>
                        <a:rPr lang="en-US" sz="1200" dirty="0" smtClean="0"/>
                        <a:t>Example</a:t>
                      </a:r>
                      <a:endParaRPr lang="en-US" sz="1200" dirty="0"/>
                    </a:p>
                  </a:txBody>
                  <a:tcPr marL="45702" marR="45702" marT="22860" marB="22860"/>
                </a:tc>
              </a:tr>
              <a:tr h="594360">
                <a:tc>
                  <a:txBody>
                    <a:bodyPr/>
                    <a:lstStyle/>
                    <a:p>
                      <a:r>
                        <a:rPr lang="en-US" sz="1200" dirty="0" smtClean="0"/>
                        <a:t>Insider</a:t>
                      </a:r>
                      <a:endParaRPr lang="en-US" sz="1200" dirty="0"/>
                    </a:p>
                  </a:txBody>
                  <a:tcPr marL="45702" marR="45702" marT="22860" marB="22860"/>
                </a:tc>
                <a:tc>
                  <a:txBody>
                    <a:bodyPr/>
                    <a:lstStyle/>
                    <a:p>
                      <a:r>
                        <a:rPr lang="en-US" sz="1200" dirty="0" smtClean="0"/>
                        <a:t>Person</a:t>
                      </a:r>
                      <a:r>
                        <a:rPr lang="en-US" sz="1200" baseline="0" dirty="0" smtClean="0"/>
                        <a:t> with legitimate access to the corporate network and/or the application, long engagement</a:t>
                      </a:r>
                      <a:endParaRPr lang="en-US" sz="1200" dirty="0"/>
                    </a:p>
                  </a:txBody>
                  <a:tcPr marL="45702" marR="45702" marT="22860" marB="22860"/>
                </a:tc>
                <a:tc>
                  <a:txBody>
                    <a:bodyPr/>
                    <a:lstStyle/>
                    <a:p>
                      <a:r>
                        <a:rPr lang="en-US" sz="1200" dirty="0" smtClean="0"/>
                        <a:t>Personal gains,</a:t>
                      </a:r>
                      <a:r>
                        <a:rPr lang="en-US" sz="1200" baseline="0" dirty="0" smtClean="0"/>
                        <a:t> revenge, etc.</a:t>
                      </a:r>
                      <a:endParaRPr lang="en-US" sz="1200" dirty="0"/>
                    </a:p>
                  </a:txBody>
                  <a:tcPr marL="45702" marR="45702" marT="22860" marB="22860"/>
                </a:tc>
                <a:tc>
                  <a:txBody>
                    <a:bodyPr/>
                    <a:lstStyle/>
                    <a:p>
                      <a:r>
                        <a:rPr lang="en-US" sz="1200" dirty="0" smtClean="0"/>
                        <a:t>high</a:t>
                      </a:r>
                      <a:endParaRPr lang="en-US" sz="1200" dirty="0"/>
                    </a:p>
                  </a:txBody>
                  <a:tcPr marL="45702" marR="45702" marT="22860" marB="22860"/>
                </a:tc>
                <a:tc>
                  <a:txBody>
                    <a:bodyPr/>
                    <a:lstStyle/>
                    <a:p>
                      <a:r>
                        <a:rPr lang="en-US" sz="1200" dirty="0" smtClean="0"/>
                        <a:t>Rogue or disgruntled</a:t>
                      </a:r>
                      <a:r>
                        <a:rPr lang="en-US" sz="1200" baseline="0" dirty="0" smtClean="0"/>
                        <a:t> </a:t>
                      </a:r>
                      <a:r>
                        <a:rPr lang="en-US" sz="1200" dirty="0" smtClean="0"/>
                        <a:t> employee;</a:t>
                      </a:r>
                    </a:p>
                    <a:p>
                      <a:r>
                        <a:rPr lang="en-US" sz="1200" dirty="0" smtClean="0"/>
                        <a:t>contractor</a:t>
                      </a:r>
                      <a:endParaRPr lang="en-US" sz="1200" dirty="0"/>
                    </a:p>
                  </a:txBody>
                  <a:tcPr marL="45702" marR="45702" marT="22860" marB="22860"/>
                </a:tc>
              </a:tr>
            </a:tbl>
          </a:graphicData>
        </a:graphic>
      </p:graphicFrame>
      <p:sp>
        <p:nvSpPr>
          <p:cNvPr id="7" name="Footer Placeholder 6"/>
          <p:cNvSpPr>
            <a:spLocks noGrp="1"/>
          </p:cNvSpPr>
          <p:nvPr>
            <p:ph type="ftr" sz="quarter" idx="11"/>
          </p:nvPr>
        </p:nvSpPr>
        <p:spPr/>
        <p:txBody>
          <a:bodyPr/>
          <a:lstStyle/>
          <a:p>
            <a:r>
              <a:rPr lang="en-US" smtClean="0"/>
              <a:t>http://brentonphillips.com/puzzles</a:t>
            </a: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1EAA63-D034-42AE-91FA-B13B9518C7BE}" type="slidenum">
              <a:rPr lang="en-US" smtClean="0"/>
              <a:pPr/>
              <a:t>33</a:t>
            </a:fld>
            <a:endParaRPr lang="en-US"/>
          </a:p>
        </p:txBody>
      </p:sp>
      <p:sp>
        <p:nvSpPr>
          <p:cNvPr id="3" name="Rectangle 2"/>
          <p:cNvSpPr/>
          <p:nvPr/>
        </p:nvSpPr>
        <p:spPr>
          <a:xfrm>
            <a:off x="3392504" y="829925"/>
            <a:ext cx="5335243" cy="923330"/>
          </a:xfrm>
          <a:prstGeom prst="rect">
            <a:avLst/>
          </a:prstGeom>
          <a:noFill/>
        </p:spPr>
        <p:txBody>
          <a:bodyPr wrap="none" lIns="91440" tIns="45720" rIns="91440" bIns="45720">
            <a:spAutoFit/>
          </a:bodyPr>
          <a:lstStyle/>
          <a:p>
            <a:pPr algn="ctr"/>
            <a:r>
              <a:rPr lang="en-US"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Hotchix</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Detection</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a:spLocks noChangeArrowheads="1"/>
          </p:cNvSpPr>
          <p:nvPr/>
        </p:nvSpPr>
        <p:spPr bwMode="auto">
          <a:xfrm>
            <a:off x="2731805" y="2133600"/>
            <a:ext cx="6093619" cy="661701"/>
          </a:xfrm>
          <a:prstGeom prst="rect">
            <a:avLst/>
          </a:prstGeom>
          <a:noFill/>
          <a:ln w="9525">
            <a:solidFill>
              <a:schemeClr val="tx1"/>
            </a:solidFill>
            <a:miter lim="800000"/>
            <a:headEnd/>
            <a:tailEnd/>
          </a:ln>
        </p:spPr>
        <p:txBody>
          <a:bodyPr lIns="45702" tIns="22851" rIns="45702" bIns="22851">
            <a:spAutoFit/>
          </a:bodyPr>
          <a:lstStyle/>
          <a:p>
            <a:pPr algn="l"/>
            <a:r>
              <a:rPr lang="en-US" sz="2000" dirty="0">
                <a:latin typeface="Courier New" pitchFamily="49" charset="0"/>
                <a:cs typeface="Courier New" pitchFamily="49" charset="0"/>
              </a:rPr>
              <a:t>Static Detection  - </a:t>
            </a:r>
            <a:r>
              <a:rPr lang="en-US" sz="2000" dirty="0" smtClean="0">
                <a:latin typeface="Courier New" pitchFamily="49" charset="0"/>
                <a:cs typeface="Courier New" pitchFamily="49" charset="0"/>
              </a:rPr>
              <a:t>Yes</a:t>
            </a:r>
            <a:endParaRPr lang="en-US" sz="2000" dirty="0">
              <a:latin typeface="Courier New" pitchFamily="49" charset="0"/>
              <a:cs typeface="Courier New" pitchFamily="49" charset="0"/>
            </a:endParaRPr>
          </a:p>
          <a:p>
            <a:pPr algn="l"/>
            <a:r>
              <a:rPr lang="en-US" sz="2000" dirty="0">
                <a:latin typeface="Courier New" pitchFamily="49" charset="0"/>
                <a:cs typeface="Courier New" pitchFamily="49" charset="0"/>
              </a:rPr>
              <a:t>Runtime Detection - </a:t>
            </a:r>
            <a:r>
              <a:rPr lang="en-US" sz="2000" dirty="0" smtClean="0">
                <a:latin typeface="Courier New" pitchFamily="49" charset="0"/>
                <a:cs typeface="Courier New" pitchFamily="49" charset="0"/>
              </a:rPr>
              <a:t>Yes</a:t>
            </a:r>
            <a:endParaRPr lang="en-US" sz="2000" dirty="0">
              <a:latin typeface="Courier New" pitchFamily="49" charset="0"/>
              <a:cs typeface="Courier New" pitchFamily="49" charset="0"/>
            </a:endParaRPr>
          </a:p>
        </p:txBody>
      </p:sp>
      <p:pic>
        <p:nvPicPr>
          <p:cNvPr id="6" name="Picture 3" descr="C:\Documents and Settings\brphilli\Desktop\f360_logo.jpg"/>
          <p:cNvPicPr>
            <a:picLocks noChangeAspect="1" noChangeArrowheads="1"/>
          </p:cNvPicPr>
          <p:nvPr/>
        </p:nvPicPr>
        <p:blipFill>
          <a:blip r:embed="rId2" cstate="print"/>
          <a:srcRect r="48683"/>
          <a:stretch>
            <a:fillRect/>
          </a:stretch>
        </p:blipFill>
        <p:spPr bwMode="auto">
          <a:xfrm>
            <a:off x="4072865" y="3392856"/>
            <a:ext cx="2715152" cy="847725"/>
          </a:xfrm>
          <a:prstGeom prst="rect">
            <a:avLst/>
          </a:prstGeom>
          <a:noFill/>
          <a:ln w="9525">
            <a:noFill/>
            <a:miter lim="800000"/>
            <a:headEnd/>
            <a:tailEnd/>
          </a:ln>
        </p:spPr>
      </p:pic>
      <p:sp>
        <p:nvSpPr>
          <p:cNvPr id="8" name="Cloud Callout 7"/>
          <p:cNvSpPr/>
          <p:nvPr/>
        </p:nvSpPr>
        <p:spPr bwMode="gray">
          <a:xfrm>
            <a:off x="7433310" y="3021330"/>
            <a:ext cx="2533650" cy="784860"/>
          </a:xfrm>
          <a:prstGeom prst="cloudCallout">
            <a:avLst>
              <a:gd name="adj1" fmla="val -68346"/>
              <a:gd name="adj2" fmla="val 56479"/>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Right Line</a:t>
            </a:r>
          </a:p>
          <a:p>
            <a:pPr algn="ctr">
              <a:lnSpc>
                <a:spcPct val="90000"/>
              </a:lnSpc>
            </a:pPr>
            <a:r>
              <a:rPr lang="en-US" dirty="0" smtClean="0"/>
              <a:t>Near Reason</a:t>
            </a:r>
          </a:p>
        </p:txBody>
      </p:sp>
      <p:sp>
        <p:nvSpPr>
          <p:cNvPr id="7" name="Footer Placeholder 6"/>
          <p:cNvSpPr>
            <a:spLocks noGrp="1"/>
          </p:cNvSpPr>
          <p:nvPr>
            <p:ph type="ftr" sz="quarter" idx="11"/>
          </p:nvPr>
        </p:nvSpPr>
        <p:spPr/>
        <p:txBody>
          <a:bodyPr/>
          <a:lstStyle/>
          <a:p>
            <a:r>
              <a:rPr lang="en-US" smtClean="0"/>
              <a:t>http://brentonphillips.com/puzzles</a:t>
            </a: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1EAA63-D034-42AE-91FA-B13B9518C7BE}" type="slidenum">
              <a:rPr lang="en-US" smtClean="0"/>
              <a:pPr/>
              <a:t>34</a:t>
            </a:fld>
            <a:endParaRPr lang="en-US"/>
          </a:p>
        </p:txBody>
      </p:sp>
      <p:sp>
        <p:nvSpPr>
          <p:cNvPr id="4" name="Rectangle 3"/>
          <p:cNvSpPr/>
          <p:nvPr/>
        </p:nvSpPr>
        <p:spPr>
          <a:xfrm>
            <a:off x="3726667" y="829925"/>
            <a:ext cx="4666920" cy="923330"/>
          </a:xfrm>
          <a:prstGeom prst="rect">
            <a:avLst/>
          </a:prstGeom>
          <a:noFill/>
        </p:spPr>
        <p:txBody>
          <a:bodyPr wrap="none" lIns="91440" tIns="45720" rIns="91440" bIns="45720">
            <a:spAutoFit/>
          </a:bodyPr>
          <a:lstStyle/>
          <a:p>
            <a:pPr algn="ctr"/>
            <a:r>
              <a:rPr lang="en-US"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Hotchix</a:t>
            </a: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Debrief</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1623060" y="3028950"/>
            <a:ext cx="8869680" cy="411480"/>
          </a:xfrm>
          <a:prstGeom prst="rect">
            <a:avLst/>
          </a:prstGeom>
          <a:noFill/>
        </p:spPr>
        <p:txBody>
          <a:bodyPr wrap="square" lIns="0" tIns="0" rIns="0" bIns="0" rtlCol="0">
            <a:noAutofit/>
          </a:bodyPr>
          <a:lstStyle/>
          <a:p>
            <a:pPr>
              <a:lnSpc>
                <a:spcPct val="90000"/>
              </a:lnSpc>
            </a:pPr>
            <a:r>
              <a:rPr lang="en-US" sz="3600" dirty="0" smtClean="0"/>
              <a:t>Revealed Password Over Unencrypted Channel</a:t>
            </a:r>
          </a:p>
        </p:txBody>
      </p:sp>
      <p:sp>
        <p:nvSpPr>
          <p:cNvPr id="6" name="Footer Placeholder 5"/>
          <p:cNvSpPr>
            <a:spLocks noGrp="1"/>
          </p:cNvSpPr>
          <p:nvPr>
            <p:ph type="ftr" sz="quarter" idx="11"/>
          </p:nvPr>
        </p:nvSpPr>
        <p:spPr/>
        <p:txBody>
          <a:bodyPr/>
          <a:lstStyle/>
          <a:p>
            <a:r>
              <a:rPr lang="en-US" smtClean="0"/>
              <a:t>http://brentonphillips.com/puzzles</a:t>
            </a: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2"/>
          <p:cNvGrpSpPr/>
          <p:nvPr/>
        </p:nvGrpSpPr>
        <p:grpSpPr>
          <a:xfrm flipH="1">
            <a:off x="6187236" y="2501387"/>
            <a:ext cx="3006910" cy="2958320"/>
            <a:chOff x="808298" y="1844040"/>
            <a:chExt cx="2695314" cy="2651760"/>
          </a:xfrm>
        </p:grpSpPr>
        <p:sp>
          <p:nvSpPr>
            <p:cNvPr id="54" name="Oval 53"/>
            <p:cNvSpPr/>
            <p:nvPr/>
          </p:nvSpPr>
          <p:spPr>
            <a:xfrm>
              <a:off x="851852" y="1844040"/>
              <a:ext cx="2651760" cy="2651760"/>
            </a:xfrm>
            <a:prstGeom prst="ellipse">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3" name="Group 68"/>
            <p:cNvGrpSpPr/>
            <p:nvPr/>
          </p:nvGrpSpPr>
          <p:grpSpPr>
            <a:xfrm>
              <a:off x="808298" y="1943100"/>
              <a:ext cx="2151802" cy="2255520"/>
              <a:chOff x="808298" y="1943100"/>
              <a:chExt cx="2151802" cy="2255520"/>
            </a:xfrm>
          </p:grpSpPr>
          <p:sp>
            <p:nvSpPr>
              <p:cNvPr id="56" name="Oval 55"/>
              <p:cNvSpPr/>
              <p:nvPr/>
            </p:nvSpPr>
            <p:spPr>
              <a:xfrm>
                <a:off x="2274300" y="2499360"/>
                <a:ext cx="685800" cy="685800"/>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57" name="Oval 56"/>
              <p:cNvSpPr/>
              <p:nvPr/>
            </p:nvSpPr>
            <p:spPr>
              <a:xfrm>
                <a:off x="1600778" y="3048000"/>
                <a:ext cx="685800" cy="685800"/>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58" name="Oval 57"/>
              <p:cNvSpPr/>
              <p:nvPr/>
            </p:nvSpPr>
            <p:spPr>
              <a:xfrm>
                <a:off x="2221722" y="3512820"/>
                <a:ext cx="685800" cy="685800"/>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59" name="Rectangle 58"/>
              <p:cNvSpPr/>
              <p:nvPr/>
            </p:nvSpPr>
            <p:spPr>
              <a:xfrm>
                <a:off x="1097858" y="2234184"/>
                <a:ext cx="579120" cy="118872"/>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60" name="Oval 59"/>
              <p:cNvSpPr/>
              <p:nvPr/>
            </p:nvSpPr>
            <p:spPr>
              <a:xfrm>
                <a:off x="1636712" y="1943100"/>
                <a:ext cx="685800" cy="685800"/>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61" name="Rectangle 60"/>
              <p:cNvSpPr/>
              <p:nvPr/>
            </p:nvSpPr>
            <p:spPr>
              <a:xfrm>
                <a:off x="884499" y="2782824"/>
                <a:ext cx="1463040" cy="118872"/>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62" name="Rectangle 61"/>
              <p:cNvSpPr/>
              <p:nvPr/>
            </p:nvSpPr>
            <p:spPr>
              <a:xfrm>
                <a:off x="808298" y="3331464"/>
                <a:ext cx="1005840" cy="118872"/>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63" name="Rectangle 62"/>
              <p:cNvSpPr/>
              <p:nvPr/>
            </p:nvSpPr>
            <p:spPr>
              <a:xfrm>
                <a:off x="991178" y="3834384"/>
                <a:ext cx="1280160" cy="118872"/>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grpSp>
      <p:grpSp>
        <p:nvGrpSpPr>
          <p:cNvPr id="4" name="Group 63"/>
          <p:cNvGrpSpPr/>
          <p:nvPr/>
        </p:nvGrpSpPr>
        <p:grpSpPr>
          <a:xfrm>
            <a:off x="2991700" y="2501387"/>
            <a:ext cx="3006910" cy="2958320"/>
            <a:chOff x="808298" y="1844040"/>
            <a:chExt cx="2695314" cy="2651760"/>
          </a:xfrm>
        </p:grpSpPr>
        <p:sp>
          <p:nvSpPr>
            <p:cNvPr id="65" name="Oval 64"/>
            <p:cNvSpPr/>
            <p:nvPr/>
          </p:nvSpPr>
          <p:spPr>
            <a:xfrm>
              <a:off x="851852" y="1844040"/>
              <a:ext cx="2651760" cy="2651760"/>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5" name="Group 83"/>
            <p:cNvGrpSpPr/>
            <p:nvPr/>
          </p:nvGrpSpPr>
          <p:grpSpPr>
            <a:xfrm>
              <a:off x="808298" y="1943100"/>
              <a:ext cx="2151802" cy="2255520"/>
              <a:chOff x="808298" y="1943100"/>
              <a:chExt cx="2151802" cy="2255520"/>
            </a:xfrm>
          </p:grpSpPr>
          <p:sp>
            <p:nvSpPr>
              <p:cNvPr id="67" name="Oval 66"/>
              <p:cNvSpPr/>
              <p:nvPr/>
            </p:nvSpPr>
            <p:spPr>
              <a:xfrm>
                <a:off x="2274300" y="2499360"/>
                <a:ext cx="685800" cy="685800"/>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68" name="Oval 67"/>
              <p:cNvSpPr/>
              <p:nvPr/>
            </p:nvSpPr>
            <p:spPr>
              <a:xfrm>
                <a:off x="1600778" y="3048000"/>
                <a:ext cx="685800" cy="685800"/>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69" name="Oval 68"/>
              <p:cNvSpPr/>
              <p:nvPr/>
            </p:nvSpPr>
            <p:spPr>
              <a:xfrm>
                <a:off x="2221722" y="3512820"/>
                <a:ext cx="685800" cy="685800"/>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70" name="Rectangle 69"/>
              <p:cNvSpPr/>
              <p:nvPr/>
            </p:nvSpPr>
            <p:spPr>
              <a:xfrm>
                <a:off x="1097858" y="2234184"/>
                <a:ext cx="579120" cy="118872"/>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71" name="Oval 70"/>
              <p:cNvSpPr/>
              <p:nvPr/>
            </p:nvSpPr>
            <p:spPr>
              <a:xfrm>
                <a:off x="1636712" y="1943100"/>
                <a:ext cx="685800" cy="685800"/>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72" name="Rectangle 71"/>
              <p:cNvSpPr/>
              <p:nvPr/>
            </p:nvSpPr>
            <p:spPr>
              <a:xfrm>
                <a:off x="884499" y="2782824"/>
                <a:ext cx="1463040" cy="118872"/>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73" name="Rectangle 72"/>
              <p:cNvSpPr/>
              <p:nvPr/>
            </p:nvSpPr>
            <p:spPr>
              <a:xfrm>
                <a:off x="808298" y="3331464"/>
                <a:ext cx="1005840" cy="118872"/>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74" name="Rectangle 73"/>
              <p:cNvSpPr/>
              <p:nvPr/>
            </p:nvSpPr>
            <p:spPr>
              <a:xfrm>
                <a:off x="991178" y="3834384"/>
                <a:ext cx="1280160" cy="118872"/>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grpSp>
      <p:pic>
        <p:nvPicPr>
          <p:cNvPr id="75" name="Picture 74" descr="O_University_clr.bmp"/>
          <p:cNvPicPr>
            <a:picLocks noChangeAspect="1"/>
          </p:cNvPicPr>
          <p:nvPr/>
        </p:nvPicPr>
        <p:blipFill>
          <a:blip r:embed="rId3" cstate="print"/>
          <a:stretch>
            <a:fillRect/>
          </a:stretch>
        </p:blipFill>
        <p:spPr>
          <a:xfrm>
            <a:off x="4529880" y="914400"/>
            <a:ext cx="3162806" cy="1530195"/>
          </a:xfrm>
          <a:prstGeom prst="rect">
            <a:avLst/>
          </a:prstGeom>
        </p:spPr>
      </p:pic>
      <p:sp>
        <p:nvSpPr>
          <p:cNvPr id="77" name="Slide Number Placeholder 6"/>
          <p:cNvSpPr>
            <a:spLocks noGrp="1"/>
          </p:cNvSpPr>
          <p:nvPr>
            <p:ph type="sldNum" sz="quarter" idx="12"/>
          </p:nvPr>
        </p:nvSpPr>
        <p:spPr>
          <a:xfrm>
            <a:off x="11276013" y="6556375"/>
            <a:ext cx="381000" cy="182563"/>
          </a:xfrm>
          <a:prstGeom prst="rect">
            <a:avLst/>
          </a:prstGeom>
        </p:spPr>
        <p:txBody>
          <a:bodyPr/>
          <a:lstStyle/>
          <a:p>
            <a:fld id="{C51EAA63-D034-42AE-91FA-B13B9518C7BE}" type="slidenum">
              <a:rPr lang="en-US" smtClean="0"/>
              <a:pPr/>
              <a:t>35</a:t>
            </a:fld>
            <a:endParaRPr lang="en-US" dirty="0"/>
          </a:p>
        </p:txBody>
      </p:sp>
      <p:sp>
        <p:nvSpPr>
          <p:cNvPr id="78" name="Content Placeholder 13"/>
          <p:cNvSpPr txBox="1">
            <a:spLocks/>
          </p:cNvSpPr>
          <p:nvPr/>
        </p:nvSpPr>
        <p:spPr>
          <a:xfrm>
            <a:off x="98854" y="2450488"/>
            <a:ext cx="2860410" cy="2832412"/>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p>
            <a:pPr marL="0" marR="0" lvl="0" indent="0" algn="r" defTabSz="914400" rtl="0" eaLnBrk="1" fontAlgn="auto" latinLnBrk="0" hangingPunct="1">
              <a:lnSpc>
                <a:spcPct val="15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Classroom Training</a:t>
            </a:r>
          </a:p>
          <a:p>
            <a:pPr marL="0" marR="0" lvl="0" indent="0" algn="r" defTabSz="914400" rtl="0" eaLnBrk="1" fontAlgn="auto" latinLnBrk="0" hangingPunct="1">
              <a:lnSpc>
                <a:spcPct val="15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Learning Subscription</a:t>
            </a:r>
          </a:p>
          <a:p>
            <a:pPr marL="0" marR="0" lvl="0" indent="0" algn="r" defTabSz="914400" rtl="0" eaLnBrk="1" fontAlgn="auto" latinLnBrk="0" hangingPunct="1">
              <a:lnSpc>
                <a:spcPct val="15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Live Virtual Class</a:t>
            </a:r>
          </a:p>
          <a:p>
            <a:pPr marL="0" marR="0" lvl="0" indent="0" algn="r" defTabSz="914400" rtl="0" eaLnBrk="1" fontAlgn="auto" latinLnBrk="0" hangingPunct="1">
              <a:lnSpc>
                <a:spcPct val="15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Training On Demand</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79" name="Title 7"/>
          <p:cNvSpPr txBox="1">
            <a:spLocks/>
          </p:cNvSpPr>
          <p:nvPr/>
        </p:nvSpPr>
        <p:spPr>
          <a:xfrm>
            <a:off x="684212" y="533400"/>
            <a:ext cx="10821988" cy="533400"/>
          </a:xfrm>
          <a:prstGeom prst="rect">
            <a:avLst/>
          </a:prstGeom>
        </p:spPr>
        <p:txBody>
          <a:bodyPr vert="horz" lIns="0" tIns="0" rIns="0" bIns="0" rtlCol="0" anchor="b">
            <a:noAutofit/>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1"/>
                </a:solidFill>
                <a:effectLst/>
                <a:uLnTx/>
                <a:uFillTx/>
                <a:latin typeface="+mj-lt"/>
                <a:ea typeface="+mj-ea"/>
                <a:cs typeface="+mj-cs"/>
              </a:rPr>
              <a:t>Keep Learning with Oracle University</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80" name="Content Placeholder 19" descr="ic-Traininig-red.png"/>
          <p:cNvPicPr>
            <a:picLocks noChangeAspect="1"/>
          </p:cNvPicPr>
          <p:nvPr/>
        </p:nvPicPr>
        <p:blipFill>
          <a:blip r:embed="rId4" cstate="print"/>
          <a:stretch>
            <a:fillRect/>
          </a:stretch>
        </p:blipFill>
        <p:spPr>
          <a:xfrm>
            <a:off x="3886070" y="2605814"/>
            <a:ext cx="797552" cy="797552"/>
          </a:xfrm>
          <a:prstGeom prst="rect">
            <a:avLst/>
          </a:prstGeom>
        </p:spPr>
      </p:pic>
      <p:pic>
        <p:nvPicPr>
          <p:cNvPr id="81" name="Content Placeholder 21" descr="LVC.png"/>
          <p:cNvPicPr>
            <a:picLocks noChangeAspect="1"/>
          </p:cNvPicPr>
          <p:nvPr/>
        </p:nvPicPr>
        <p:blipFill>
          <a:blip r:embed="rId5" cstate="print"/>
          <a:stretch>
            <a:fillRect/>
          </a:stretch>
        </p:blipFill>
        <p:spPr>
          <a:xfrm>
            <a:off x="3866208" y="3825439"/>
            <a:ext cx="792141" cy="792141"/>
          </a:xfrm>
          <a:prstGeom prst="rect">
            <a:avLst/>
          </a:prstGeom>
        </p:spPr>
      </p:pic>
      <p:grpSp>
        <p:nvGrpSpPr>
          <p:cNvPr id="6" name="Group 19"/>
          <p:cNvGrpSpPr/>
          <p:nvPr/>
        </p:nvGrpSpPr>
        <p:grpSpPr>
          <a:xfrm>
            <a:off x="4559955" y="4363109"/>
            <a:ext cx="792140" cy="792140"/>
            <a:chOff x="6018216" y="1371599"/>
            <a:chExt cx="2362201" cy="2362202"/>
          </a:xfrm>
        </p:grpSpPr>
        <p:pic>
          <p:nvPicPr>
            <p:cNvPr id="83" name="Picture 82" descr="ic-IT_Administration-red.png"/>
            <p:cNvPicPr>
              <a:picLocks noChangeAspect="1"/>
            </p:cNvPicPr>
            <p:nvPr/>
          </p:nvPicPr>
          <p:blipFill>
            <a:blip r:embed="rId6" cstate="print"/>
            <a:stretch>
              <a:fillRect/>
            </a:stretch>
          </p:blipFill>
          <p:spPr>
            <a:xfrm>
              <a:off x="6018216" y="1371599"/>
              <a:ext cx="2362201" cy="2362202"/>
            </a:xfrm>
            <a:prstGeom prst="rect">
              <a:avLst/>
            </a:prstGeom>
          </p:spPr>
        </p:pic>
        <p:sp>
          <p:nvSpPr>
            <p:cNvPr id="84" name="Rectangle 83"/>
            <p:cNvSpPr/>
            <p:nvPr/>
          </p:nvSpPr>
          <p:spPr>
            <a:xfrm>
              <a:off x="6856415" y="2133600"/>
              <a:ext cx="762001" cy="609601"/>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85" name="Isosceles Triangle 84"/>
            <p:cNvSpPr>
              <a:spLocks noChangeAspect="1"/>
            </p:cNvSpPr>
            <p:nvPr/>
          </p:nvSpPr>
          <p:spPr>
            <a:xfrm rot="5400000">
              <a:off x="7117950" y="2311990"/>
              <a:ext cx="308609" cy="257176"/>
            </a:xfrm>
            <a:prstGeom prst="triangl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86" name="Oval 85"/>
            <p:cNvSpPr>
              <a:spLocks noChangeAspect="1"/>
            </p:cNvSpPr>
            <p:nvPr/>
          </p:nvSpPr>
          <p:spPr>
            <a:xfrm>
              <a:off x="6912203" y="2166259"/>
              <a:ext cx="548639" cy="548639"/>
            </a:xfrm>
            <a:prstGeom prst="ellipse">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grpSp>
        <p:nvGrpSpPr>
          <p:cNvPr id="7" name="Group 30"/>
          <p:cNvGrpSpPr/>
          <p:nvPr/>
        </p:nvGrpSpPr>
        <p:grpSpPr>
          <a:xfrm>
            <a:off x="4605986" y="3331717"/>
            <a:ext cx="834574" cy="834574"/>
            <a:chOff x="6323010" y="4103914"/>
            <a:chExt cx="1948540" cy="1948540"/>
          </a:xfrm>
        </p:grpSpPr>
        <p:pic>
          <p:nvPicPr>
            <p:cNvPr id="88" name="Picture 87" descr="Tablet.png"/>
            <p:cNvPicPr>
              <a:picLocks noChangeAspect="1"/>
            </p:cNvPicPr>
            <p:nvPr/>
          </p:nvPicPr>
          <p:blipFill>
            <a:blip r:embed="rId7" cstate="print"/>
            <a:stretch>
              <a:fillRect/>
            </a:stretch>
          </p:blipFill>
          <p:spPr>
            <a:xfrm>
              <a:off x="6323010" y="4103914"/>
              <a:ext cx="1948540" cy="1948540"/>
            </a:xfrm>
            <a:prstGeom prst="rect">
              <a:avLst/>
            </a:prstGeom>
          </p:spPr>
        </p:pic>
        <p:pic>
          <p:nvPicPr>
            <p:cNvPr id="89" name="Picture 88" descr="learning_streams.png"/>
            <p:cNvPicPr>
              <a:picLocks noChangeAspect="1"/>
            </p:cNvPicPr>
            <p:nvPr/>
          </p:nvPicPr>
          <p:blipFill>
            <a:blip r:embed="rId8" cstate="print"/>
            <a:stretch>
              <a:fillRect/>
            </a:stretch>
          </p:blipFill>
          <p:spPr>
            <a:xfrm>
              <a:off x="6942756" y="4560369"/>
              <a:ext cx="679680" cy="461212"/>
            </a:xfrm>
            <a:prstGeom prst="rect">
              <a:avLst/>
            </a:prstGeom>
          </p:spPr>
        </p:pic>
      </p:grpSp>
      <p:sp>
        <p:nvSpPr>
          <p:cNvPr id="90" name="Content Placeholder 13"/>
          <p:cNvSpPr txBox="1">
            <a:spLocks/>
          </p:cNvSpPr>
          <p:nvPr/>
        </p:nvSpPr>
        <p:spPr>
          <a:xfrm>
            <a:off x="3766937" y="5943600"/>
            <a:ext cx="4648200" cy="457199"/>
          </a:xfrm>
          <a:prstGeom prst="rect">
            <a:avLst/>
          </a:prstGeom>
        </p:spPr>
        <p:txBody>
          <a:bodyPr vert="horz" lIns="0" tIns="0" rIns="0" bIns="0" rtlCol="0">
            <a:noAutofit/>
          </a:bodyPr>
          <a:lstStyle/>
          <a:p>
            <a:pPr marL="403225" lvl="0" indent="-403225" algn="ctr">
              <a:lnSpc>
                <a:spcPct val="90000"/>
              </a:lnSpc>
              <a:spcBef>
                <a:spcPts val="1200"/>
              </a:spcBef>
              <a:buClr>
                <a:schemeClr val="tx1">
                  <a:lumMod val="60000"/>
                  <a:lumOff val="40000"/>
                </a:schemeClr>
              </a:buClr>
            </a:pPr>
            <a:r>
              <a:rPr lang="en-US" sz="3600" b="1" dirty="0" smtClean="0">
                <a:solidFill>
                  <a:schemeClr val="tx2"/>
                </a:solidFill>
                <a:latin typeface="+mn-lt"/>
              </a:rPr>
              <a:t>education.oracle.com</a:t>
            </a:r>
          </a:p>
        </p:txBody>
      </p:sp>
      <p:sp>
        <p:nvSpPr>
          <p:cNvPr id="91" name="Content Placeholder 13"/>
          <p:cNvSpPr txBox="1">
            <a:spLocks/>
          </p:cNvSpPr>
          <p:nvPr/>
        </p:nvSpPr>
        <p:spPr bwMode="auto">
          <a:xfrm>
            <a:off x="9194146" y="2321026"/>
            <a:ext cx="2996267" cy="3091337"/>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lnSpc>
                <a:spcPct val="150000"/>
              </a:lnSpc>
              <a:spcBef>
                <a:spcPts val="1200"/>
              </a:spcBef>
              <a:buClr>
                <a:srgbClr val="9F9F9F"/>
              </a:buClr>
            </a:pPr>
            <a:r>
              <a:rPr lang="en-US" sz="2400" dirty="0" smtClean="0">
                <a:latin typeface="+mn-lt"/>
                <a:cs typeface="+mn-cs"/>
              </a:rPr>
              <a:t>Cloud</a:t>
            </a:r>
          </a:p>
          <a:p>
            <a:pPr lvl="0">
              <a:lnSpc>
                <a:spcPct val="150000"/>
              </a:lnSpc>
              <a:spcBef>
                <a:spcPts val="1200"/>
              </a:spcBef>
              <a:buClr>
                <a:srgbClr val="9F9F9F"/>
              </a:buClr>
            </a:pPr>
            <a:r>
              <a:rPr lang="en-US" sz="2400" dirty="0" smtClean="0">
                <a:latin typeface="+mn-lt"/>
                <a:cs typeface="+mn-cs"/>
              </a:rPr>
              <a:t>Technology</a:t>
            </a:r>
          </a:p>
          <a:p>
            <a:pPr lvl="0">
              <a:lnSpc>
                <a:spcPct val="150000"/>
              </a:lnSpc>
              <a:spcBef>
                <a:spcPts val="1200"/>
              </a:spcBef>
              <a:buClr>
                <a:srgbClr val="9F9F9F"/>
              </a:buClr>
            </a:pPr>
            <a:r>
              <a:rPr lang="en-US" sz="2400" dirty="0" smtClean="0">
                <a:latin typeface="+mn-lt"/>
                <a:cs typeface="+mn-cs"/>
              </a:rPr>
              <a:t>Applications</a:t>
            </a:r>
          </a:p>
          <a:p>
            <a:pPr lvl="0">
              <a:lnSpc>
                <a:spcPct val="150000"/>
              </a:lnSpc>
              <a:spcBef>
                <a:spcPts val="1200"/>
              </a:spcBef>
              <a:buClr>
                <a:srgbClr val="9F9F9F"/>
              </a:buClr>
            </a:pPr>
            <a:r>
              <a:rPr lang="en-US" sz="2400" dirty="0" smtClean="0">
                <a:latin typeface="+mn-lt"/>
                <a:cs typeface="+mn-cs"/>
              </a:rPr>
              <a:t>Industries</a:t>
            </a:r>
          </a:p>
        </p:txBody>
      </p:sp>
      <p:pic>
        <p:nvPicPr>
          <p:cNvPr id="92" name="Picture 2"/>
          <p:cNvPicPr>
            <a:picLocks noChangeAspect="1" noChangeArrowheads="1"/>
          </p:cNvPicPr>
          <p:nvPr/>
        </p:nvPicPr>
        <p:blipFill rotWithShape="1">
          <a:blip r:embed="rId9" cstate="print">
            <a:duotone>
              <a:schemeClr val="accent2">
                <a:shade val="45000"/>
                <a:satMod val="135000"/>
              </a:schemeClr>
              <a:prstClr val="white"/>
            </a:duotone>
          </a:blip>
          <a:srcRect l="3859" t="6941" r="7926" b="12805"/>
          <a:stretch/>
        </p:blipFill>
        <p:spPr bwMode="auto">
          <a:xfrm>
            <a:off x="7581702" y="2790172"/>
            <a:ext cx="611436" cy="360123"/>
          </a:xfrm>
          <a:prstGeom prst="rect">
            <a:avLst/>
          </a:prstGeom>
          <a:solidFill>
            <a:schemeClr val="accent2"/>
          </a:solidFill>
          <a:ln w="9525">
            <a:noFill/>
            <a:miter lim="800000"/>
            <a:headEnd/>
            <a:tailEnd/>
          </a:ln>
        </p:spPr>
      </p:pic>
      <p:pic>
        <p:nvPicPr>
          <p:cNvPr id="93" name="Picture 3"/>
          <p:cNvPicPr>
            <a:picLocks noChangeAspect="1" noChangeArrowheads="1"/>
          </p:cNvPicPr>
          <p:nvPr/>
        </p:nvPicPr>
        <p:blipFill>
          <a:blip r:embed="rId10" cstate="print">
            <a:duotone>
              <a:schemeClr val="accent2">
                <a:shade val="45000"/>
                <a:satMod val="135000"/>
              </a:schemeClr>
              <a:prstClr val="white"/>
            </a:duotone>
          </a:blip>
          <a:srcRect/>
          <a:stretch>
            <a:fillRect/>
          </a:stretch>
        </p:blipFill>
        <p:spPr bwMode="auto">
          <a:xfrm>
            <a:off x="6924621" y="3377826"/>
            <a:ext cx="495087" cy="466706"/>
          </a:xfrm>
          <a:prstGeom prst="rect">
            <a:avLst/>
          </a:prstGeom>
          <a:solidFill>
            <a:schemeClr val="accent2"/>
          </a:solidFill>
          <a:ln w="9525">
            <a:noFill/>
            <a:miter lim="800000"/>
            <a:headEnd/>
            <a:tailEnd/>
          </a:ln>
        </p:spPr>
      </p:pic>
      <p:pic>
        <p:nvPicPr>
          <p:cNvPr id="94" name="Picture 4"/>
          <p:cNvPicPr>
            <a:picLocks noChangeAspect="1" noChangeArrowheads="1"/>
          </p:cNvPicPr>
          <p:nvPr/>
        </p:nvPicPr>
        <p:blipFill>
          <a:blip r:embed="rId11" cstate="print">
            <a:duotone>
              <a:schemeClr val="accent2">
                <a:shade val="45000"/>
                <a:satMod val="135000"/>
              </a:schemeClr>
              <a:prstClr val="white"/>
            </a:duotone>
          </a:blip>
          <a:srcRect/>
          <a:stretch>
            <a:fillRect/>
          </a:stretch>
        </p:blipFill>
        <p:spPr bwMode="auto">
          <a:xfrm>
            <a:off x="7668502" y="3959257"/>
            <a:ext cx="518012" cy="535632"/>
          </a:xfrm>
          <a:prstGeom prst="rect">
            <a:avLst/>
          </a:prstGeom>
          <a:solidFill>
            <a:schemeClr val="accent2"/>
          </a:solidFill>
          <a:ln w="9525">
            <a:noFill/>
            <a:miter lim="800000"/>
            <a:headEnd/>
            <a:tailEnd/>
          </a:ln>
        </p:spPr>
      </p:pic>
      <p:pic>
        <p:nvPicPr>
          <p:cNvPr id="95" name="Picture 5"/>
          <p:cNvPicPr>
            <a:picLocks noChangeAspect="1" noChangeArrowheads="1"/>
          </p:cNvPicPr>
          <p:nvPr/>
        </p:nvPicPr>
        <p:blipFill>
          <a:blip r:embed="rId12" cstate="print">
            <a:duotone>
              <a:schemeClr val="accent2">
                <a:shade val="45000"/>
                <a:satMod val="135000"/>
              </a:schemeClr>
              <a:prstClr val="white"/>
            </a:duotone>
          </a:blip>
          <a:srcRect/>
          <a:stretch>
            <a:fillRect/>
          </a:stretch>
        </p:blipFill>
        <p:spPr bwMode="auto">
          <a:xfrm>
            <a:off x="6963348" y="4501017"/>
            <a:ext cx="523007" cy="509153"/>
          </a:xfrm>
          <a:prstGeom prst="rect">
            <a:avLst/>
          </a:prstGeom>
          <a:solidFill>
            <a:schemeClr val="accent2"/>
          </a:solidFill>
          <a:ln w="9525">
            <a:noFill/>
            <a:miter lim="800000"/>
            <a:headEnd/>
            <a:tailEnd/>
          </a:ln>
        </p:spPr>
      </p:pic>
      <p:sp>
        <p:nvSpPr>
          <p:cNvPr id="44" name="Footer Placeholder 43"/>
          <p:cNvSpPr>
            <a:spLocks noGrp="1"/>
          </p:cNvSpPr>
          <p:nvPr>
            <p:ph type="ftr" sz="quarter" idx="11"/>
          </p:nvPr>
        </p:nvSpPr>
        <p:spPr/>
        <p:txBody>
          <a:bodyPr/>
          <a:lstStyle/>
          <a:p>
            <a:r>
              <a:rPr lang="en-US" smtClean="0"/>
              <a:t>http://brentonphillips.com/puzzles</a:t>
            </a:r>
            <a:endParaRPr lang="en-US"/>
          </a:p>
        </p:txBody>
      </p:sp>
    </p:spTree>
    <p:extLst>
      <p:ext uri="{BB962C8B-B14F-4D97-AF65-F5344CB8AC3E}">
        <p14:creationId xmlns="" xmlns:p14="http://schemas.microsoft.com/office/powerpoint/2010/main" val="26623226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531813" y="328613"/>
            <a:ext cx="11125200" cy="592137"/>
          </a:xfrm>
        </p:spPr>
        <p:txBody>
          <a:bodyPr/>
          <a:lstStyle/>
          <a:p>
            <a:pPr algn="ctr"/>
            <a:r>
              <a:rPr lang="en-US" sz="4400" dirty="0" smtClean="0"/>
              <a:t>Session Surveys</a:t>
            </a:r>
          </a:p>
        </p:txBody>
      </p:sp>
      <p:sp>
        <p:nvSpPr>
          <p:cNvPr id="68611" name="Content Placeholder 2"/>
          <p:cNvSpPr>
            <a:spLocks noGrp="1"/>
          </p:cNvSpPr>
          <p:nvPr>
            <p:ph idx="1"/>
          </p:nvPr>
        </p:nvSpPr>
        <p:spPr>
          <a:xfrm>
            <a:off x="531813" y="1238250"/>
            <a:ext cx="11125200" cy="4419600"/>
          </a:xfrm>
        </p:spPr>
        <p:txBody>
          <a:bodyPr/>
          <a:lstStyle/>
          <a:p>
            <a:endParaRPr lang="en-US" dirty="0" smtClean="0"/>
          </a:p>
          <a:p>
            <a:pPr algn="ctr">
              <a:buNone/>
            </a:pPr>
            <a:r>
              <a:rPr lang="en-US" sz="3600" dirty="0" smtClean="0"/>
              <a:t>Help us help you!!</a:t>
            </a:r>
          </a:p>
          <a:p>
            <a:r>
              <a:rPr lang="en-US" dirty="0" smtClean="0"/>
              <a:t>Oracle would like to invite you to take a moment to give us your session feedback. Your feedback will help us to improve your conference. </a:t>
            </a:r>
          </a:p>
          <a:p>
            <a:r>
              <a:rPr lang="en-US" dirty="0" smtClean="0"/>
              <a:t>Please be sure to add your feedback for your attended sessions by using the Mobile Survey or in Schedule Builder.</a:t>
            </a:r>
          </a:p>
          <a:p>
            <a:pPr lvl="1" eaLnBrk="1" hangingPunct="1"/>
            <a:endParaRPr lang="en-US" sz="2800" dirty="0" smtClean="0"/>
          </a:p>
          <a:p>
            <a:pPr lvl="1" eaLnBrk="1" hangingPunct="1">
              <a:buFont typeface="Arial" charset="0"/>
              <a:buNone/>
            </a:pPr>
            <a:endParaRPr lang="en-US" sz="2800" dirty="0" smtClean="0"/>
          </a:p>
        </p:txBody>
      </p:sp>
      <p:sp>
        <p:nvSpPr>
          <p:cNvPr id="68613" name="Slide Number Placeholder 3"/>
          <p:cNvSpPr>
            <a:spLocks noGrp="1"/>
          </p:cNvSpPr>
          <p:nvPr>
            <p:ph type="sldNum" sz="quarter" idx="12"/>
          </p:nvPr>
        </p:nvSpPr>
        <p:spPr bwMode="auto">
          <a:noFill/>
          <a:ln>
            <a:miter lim="800000"/>
            <a:headEnd/>
            <a:tailEnd/>
          </a:ln>
        </p:spPr>
        <p:txBody>
          <a:bodyPr/>
          <a:lstStyle/>
          <a:p>
            <a:fld id="{E4F00A58-AB4E-43B0-84A2-B2E91EE07C66}" type="slidenum">
              <a:rPr lang="en-US" smtClean="0">
                <a:latin typeface="Arial" charset="0"/>
                <a:ea typeface="MS PGothic" pitchFamily="34" charset="-128"/>
              </a:rPr>
              <a:pPr/>
              <a:t>36</a:t>
            </a:fld>
            <a:endParaRPr lang="en-US" smtClean="0">
              <a:latin typeface="Arial" charset="0"/>
              <a:ea typeface="MS PGothic" pitchFamily="34" charset="-128"/>
            </a:endParaRPr>
          </a:p>
        </p:txBody>
      </p:sp>
      <p:sp>
        <p:nvSpPr>
          <p:cNvPr id="5" name="Footer Placeholder 4"/>
          <p:cNvSpPr>
            <a:spLocks noGrp="1"/>
          </p:cNvSpPr>
          <p:nvPr>
            <p:ph type="ftr" sz="quarter" idx="11"/>
          </p:nvPr>
        </p:nvSpPr>
        <p:spPr/>
        <p:txBody>
          <a:bodyPr/>
          <a:lstStyle/>
          <a:p>
            <a:r>
              <a:rPr lang="en-US" smtClean="0"/>
              <a:t>http://brentonphillips.com/puzzles</a:t>
            </a:r>
            <a:endParaRPr lang="en-US"/>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smtClean="0"/>
              <a:pPr/>
              <a:t>37</a:t>
            </a:fld>
            <a:endParaRPr lang="en-US"/>
          </a:p>
        </p:txBody>
      </p:sp>
      <p:sp>
        <p:nvSpPr>
          <p:cNvPr id="4" name="Footer Placeholder 3"/>
          <p:cNvSpPr>
            <a:spLocks noGrp="1"/>
          </p:cNvSpPr>
          <p:nvPr>
            <p:ph type="ftr" sz="quarter" idx="11"/>
          </p:nvPr>
        </p:nvSpPr>
        <p:spPr/>
        <p:txBody>
          <a:bodyPr/>
          <a:lstStyle/>
          <a:p>
            <a:r>
              <a:rPr lang="en-US" smtClean="0"/>
              <a:t>http://brentonphillips.com/puzzles</a:t>
            </a:r>
            <a:endParaRPr lang="en-US"/>
          </a:p>
        </p:txBody>
      </p:sp>
    </p:spTree>
    <p:extLst>
      <p:ext uri="{BB962C8B-B14F-4D97-AF65-F5344CB8AC3E}">
        <p14:creationId xmlns:p14="http://schemas.microsoft.com/office/powerpoint/2010/main" xmlns="" val="1140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smtClean="0"/>
              <a:pPr/>
              <a:t>38</a:t>
            </a:fld>
            <a:endParaRPr lang="en-US"/>
          </a:p>
        </p:txBody>
      </p:sp>
      <p:sp>
        <p:nvSpPr>
          <p:cNvPr id="4" name="Footer Placeholder 3"/>
          <p:cNvSpPr>
            <a:spLocks noGrp="1"/>
          </p:cNvSpPr>
          <p:nvPr>
            <p:ph type="ftr" sz="quarter" idx="11"/>
          </p:nvPr>
        </p:nvSpPr>
        <p:spPr/>
        <p:txBody>
          <a:bodyPr/>
          <a:lstStyle/>
          <a:p>
            <a:r>
              <a:rPr lang="en-US" smtClean="0"/>
              <a:t>http://brentonphillips.com/puzzles</a:t>
            </a:r>
            <a:endParaRPr lang="en-US"/>
          </a:p>
        </p:txBody>
      </p:sp>
    </p:spTree>
    <p:extLst>
      <p:ext uri="{BB962C8B-B14F-4D97-AF65-F5344CB8AC3E}">
        <p14:creationId xmlns:p14="http://schemas.microsoft.com/office/powerpoint/2010/main" xmlns="" val="14609388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5373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smtClean="0"/>
              <a:pPr/>
              <a:t>4</a:t>
            </a:fld>
            <a:endParaRPr lang="en-US"/>
          </a:p>
        </p:txBody>
      </p:sp>
      <p:sp>
        <p:nvSpPr>
          <p:cNvPr id="4" name="Footer Placeholder 3"/>
          <p:cNvSpPr>
            <a:spLocks noGrp="1"/>
          </p:cNvSpPr>
          <p:nvPr>
            <p:ph type="ftr" sz="quarter" idx="11"/>
          </p:nvPr>
        </p:nvSpPr>
        <p:spPr/>
        <p:txBody>
          <a:bodyPr/>
          <a:lstStyle/>
          <a:p>
            <a:r>
              <a:rPr lang="en-US" smtClean="0"/>
              <a:t>http://brentonphillips.com/puzzles</a:t>
            </a:r>
            <a:endParaRPr lang="en-US"/>
          </a:p>
        </p:txBody>
      </p:sp>
    </p:spTree>
    <p:extLst>
      <p:ext uri="{BB962C8B-B14F-4D97-AF65-F5344CB8AC3E}">
        <p14:creationId xmlns:p14="http://schemas.microsoft.com/office/powerpoint/2010/main" xmlns="" val="30853197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759890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1EAA63-D034-42AE-91FA-B13B9518C7BE}" type="slidenum">
              <a:rPr lang="en-US" smtClean="0"/>
              <a:pPr/>
              <a:t>5</a:t>
            </a:fld>
            <a:endParaRPr lang="en-US"/>
          </a:p>
        </p:txBody>
      </p:sp>
      <p:sp>
        <p:nvSpPr>
          <p:cNvPr id="3" name="TextBox 2"/>
          <p:cNvSpPr txBox="1"/>
          <p:nvPr/>
        </p:nvSpPr>
        <p:spPr>
          <a:xfrm>
            <a:off x="1908810" y="1531620"/>
            <a:ext cx="3817620" cy="1863090"/>
          </a:xfrm>
          <a:prstGeom prst="rect">
            <a:avLst/>
          </a:prstGeom>
          <a:noFill/>
        </p:spPr>
        <p:txBody>
          <a:bodyPr wrap="square" lIns="0" tIns="0" rIns="0" bIns="0" rtlCol="0">
            <a:noAutofit/>
          </a:bodyPr>
          <a:lstStyle/>
          <a:p>
            <a:pPr>
              <a:lnSpc>
                <a:spcPct val="90000"/>
              </a:lnSpc>
            </a:pPr>
            <a:endParaRPr lang="en-US" dirty="0" smtClean="0"/>
          </a:p>
        </p:txBody>
      </p:sp>
      <p:sp>
        <p:nvSpPr>
          <p:cNvPr id="5" name="Text Box 6"/>
          <p:cNvSpPr txBox="1">
            <a:spLocks noChangeArrowheads="1"/>
          </p:cNvSpPr>
          <p:nvPr/>
        </p:nvSpPr>
        <p:spPr bwMode="auto">
          <a:xfrm>
            <a:off x="1219517" y="2134394"/>
            <a:ext cx="8530273" cy="615553"/>
          </a:xfrm>
          <a:prstGeom prst="rect">
            <a:avLst/>
          </a:prstGeom>
          <a:noFill/>
          <a:ln w="9525">
            <a:noFill/>
            <a:miter lim="800000"/>
            <a:headEnd/>
            <a:tailEnd/>
          </a:ln>
        </p:spPr>
        <p:txBody>
          <a:bodyPr lIns="0" tIns="0" rIns="0" bIns="0">
            <a:spAutoFit/>
          </a:bodyPr>
          <a:lstStyle/>
          <a:p>
            <a:pPr algn="l" eaLnBrk="0" hangingPunct="0">
              <a:lnSpc>
                <a:spcPct val="100000"/>
              </a:lnSpc>
              <a:buClrTx/>
            </a:pPr>
            <a:r>
              <a:rPr lang="en-US" sz="4000" b="1" dirty="0">
                <a:solidFill>
                  <a:srgbClr val="FF0000"/>
                </a:solidFill>
              </a:rPr>
              <a:t>Cultivate </a:t>
            </a:r>
            <a:r>
              <a:rPr lang="en-US" sz="4000" b="1" dirty="0"/>
              <a:t>A Culture of Security</a:t>
            </a:r>
          </a:p>
        </p:txBody>
      </p:sp>
      <p:pic>
        <p:nvPicPr>
          <p:cNvPr id="6" name="Picture 26" descr="ph_ind_buslife_013_cropped"/>
          <p:cNvPicPr>
            <a:picLocks noChangeAspect="1" noChangeArrowheads="1"/>
          </p:cNvPicPr>
          <p:nvPr/>
        </p:nvPicPr>
        <p:blipFill>
          <a:blip r:embed="rId2" cstate="print"/>
          <a:srcRect/>
          <a:stretch>
            <a:fillRect/>
          </a:stretch>
        </p:blipFill>
        <p:spPr bwMode="auto">
          <a:xfrm>
            <a:off x="8809274" y="673443"/>
            <a:ext cx="2143875" cy="2134394"/>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US" smtClean="0"/>
              <a:t>http://brentonphillips.com/puzzles</a:t>
            </a: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1EAA63-D034-42AE-91FA-B13B9518C7BE}" type="slidenum">
              <a:rPr lang="en-US" smtClean="0"/>
              <a:pPr/>
              <a:t>6</a:t>
            </a:fld>
            <a:endParaRPr lang="en-US"/>
          </a:p>
        </p:txBody>
      </p:sp>
      <p:sp>
        <p:nvSpPr>
          <p:cNvPr id="3" name="TextBox 2"/>
          <p:cNvSpPr txBox="1"/>
          <p:nvPr/>
        </p:nvSpPr>
        <p:spPr>
          <a:xfrm>
            <a:off x="1908810" y="1531620"/>
            <a:ext cx="3817620" cy="1863090"/>
          </a:xfrm>
          <a:prstGeom prst="rect">
            <a:avLst/>
          </a:prstGeom>
          <a:noFill/>
        </p:spPr>
        <p:txBody>
          <a:bodyPr wrap="square" lIns="0" tIns="0" rIns="0" bIns="0" rtlCol="0">
            <a:noAutofit/>
          </a:bodyPr>
          <a:lstStyle/>
          <a:p>
            <a:pPr>
              <a:lnSpc>
                <a:spcPct val="90000"/>
              </a:lnSpc>
            </a:pPr>
            <a:endParaRPr lang="en-US" dirty="0" smtClean="0"/>
          </a:p>
        </p:txBody>
      </p:sp>
      <p:sp>
        <p:nvSpPr>
          <p:cNvPr id="5" name="Text Box 6"/>
          <p:cNvSpPr txBox="1">
            <a:spLocks noChangeArrowheads="1"/>
          </p:cNvSpPr>
          <p:nvPr/>
        </p:nvSpPr>
        <p:spPr bwMode="auto">
          <a:xfrm>
            <a:off x="1219517" y="2134394"/>
            <a:ext cx="8530273" cy="615553"/>
          </a:xfrm>
          <a:prstGeom prst="rect">
            <a:avLst/>
          </a:prstGeom>
          <a:noFill/>
          <a:ln w="9525">
            <a:noFill/>
            <a:miter lim="800000"/>
            <a:headEnd/>
            <a:tailEnd/>
          </a:ln>
        </p:spPr>
        <p:txBody>
          <a:bodyPr lIns="0" tIns="0" rIns="0" bIns="0">
            <a:spAutoFit/>
          </a:bodyPr>
          <a:lstStyle/>
          <a:p>
            <a:pPr algn="l" eaLnBrk="0" hangingPunct="0">
              <a:lnSpc>
                <a:spcPct val="100000"/>
              </a:lnSpc>
              <a:buClrTx/>
            </a:pPr>
            <a:r>
              <a:rPr lang="en-US" sz="4000" b="1" dirty="0" smtClean="0">
                <a:solidFill>
                  <a:srgbClr val="FF0000"/>
                </a:solidFill>
              </a:rPr>
              <a:t>Grow </a:t>
            </a:r>
            <a:r>
              <a:rPr lang="en-US" sz="4000" b="1" dirty="0" smtClean="0"/>
              <a:t>Your Security Maturity</a:t>
            </a:r>
            <a:endParaRPr lang="en-US" sz="4000" b="1" dirty="0"/>
          </a:p>
        </p:txBody>
      </p:sp>
      <p:sp>
        <p:nvSpPr>
          <p:cNvPr id="7" name="Footer Placeholder 6"/>
          <p:cNvSpPr>
            <a:spLocks noGrp="1"/>
          </p:cNvSpPr>
          <p:nvPr>
            <p:ph type="ftr" sz="quarter" idx="11"/>
          </p:nvPr>
        </p:nvSpPr>
        <p:spPr/>
        <p:txBody>
          <a:bodyPr/>
          <a:lstStyle/>
          <a:p>
            <a:r>
              <a:rPr lang="en-US" smtClean="0"/>
              <a:t>http://brentonphillips.com/puzzles</a:t>
            </a:r>
            <a:endParaRPr lang="en-US"/>
          </a:p>
        </p:txBody>
      </p:sp>
      <p:pic>
        <p:nvPicPr>
          <p:cNvPr id="1026" name="Picture 2" descr="C:\Users\brphilli\AppData\Local\Microsoft\Windows\Temporary Internet Files\Content.IE5\SUDER28C\PngMedium-cactus-plant-in-pot-15278[1].gif"/>
          <p:cNvPicPr>
            <a:picLocks noChangeAspect="1" noChangeArrowheads="1"/>
          </p:cNvPicPr>
          <p:nvPr/>
        </p:nvPicPr>
        <p:blipFill>
          <a:blip r:embed="rId2" cstate="print"/>
          <a:srcRect/>
          <a:stretch>
            <a:fillRect/>
          </a:stretch>
        </p:blipFill>
        <p:spPr bwMode="auto">
          <a:xfrm>
            <a:off x="9235440" y="715229"/>
            <a:ext cx="1314450" cy="2085121"/>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http://brentonphillips.com/puzzles</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7</a:t>
            </a:fld>
            <a:endParaRPr lang="en-US"/>
          </a:p>
        </p:txBody>
      </p:sp>
      <p:sp>
        <p:nvSpPr>
          <p:cNvPr id="4" name="Text Placeholder 3"/>
          <p:cNvSpPr>
            <a:spLocks noGrp="1"/>
          </p:cNvSpPr>
          <p:nvPr>
            <p:ph type="body" sz="quarter" idx="13"/>
          </p:nvPr>
        </p:nvSpPr>
        <p:spPr/>
        <p:txBody>
          <a:bodyPr/>
          <a:lstStyle/>
          <a:p>
            <a:endParaRPr lang="en-US"/>
          </a:p>
        </p:txBody>
      </p:sp>
      <p:sp>
        <p:nvSpPr>
          <p:cNvPr id="5" name="Text Box 6"/>
          <p:cNvSpPr txBox="1">
            <a:spLocks noChangeArrowheads="1"/>
          </p:cNvSpPr>
          <p:nvPr/>
        </p:nvSpPr>
        <p:spPr bwMode="auto">
          <a:xfrm>
            <a:off x="1208087" y="1128554"/>
            <a:ext cx="6781483" cy="4308872"/>
          </a:xfrm>
          <a:prstGeom prst="rect">
            <a:avLst/>
          </a:prstGeom>
          <a:noFill/>
          <a:ln w="9525">
            <a:noFill/>
            <a:miter lim="800000"/>
            <a:headEnd/>
            <a:tailEnd/>
          </a:ln>
        </p:spPr>
        <p:txBody>
          <a:bodyPr wrap="square" lIns="0" tIns="0" rIns="0" bIns="0">
            <a:spAutoFit/>
          </a:bodyPr>
          <a:lstStyle/>
          <a:p>
            <a:pPr algn="l" eaLnBrk="0" hangingPunct="0">
              <a:lnSpc>
                <a:spcPct val="100000"/>
              </a:lnSpc>
              <a:buClrTx/>
            </a:pPr>
            <a:r>
              <a:rPr lang="en-US" sz="4000" b="1" dirty="0" smtClean="0">
                <a:solidFill>
                  <a:srgbClr val="FF0000"/>
                </a:solidFill>
              </a:rPr>
              <a:t>Dig </a:t>
            </a:r>
            <a:r>
              <a:rPr lang="en-US" sz="4000" b="1" dirty="0" smtClean="0"/>
              <a:t>Into the Code</a:t>
            </a:r>
          </a:p>
          <a:p>
            <a:pPr algn="l" eaLnBrk="0" hangingPunct="0">
              <a:lnSpc>
                <a:spcPct val="100000"/>
              </a:lnSpc>
              <a:buClrTx/>
            </a:pPr>
            <a:endParaRPr lang="en-US" sz="4000" b="1" dirty="0" smtClean="0"/>
          </a:p>
          <a:p>
            <a:pPr algn="l" eaLnBrk="0" hangingPunct="0">
              <a:lnSpc>
                <a:spcPct val="100000"/>
              </a:lnSpc>
              <a:buClrTx/>
              <a:buFont typeface="Arial" pitchFamily="34" charset="0"/>
              <a:buChar char="•"/>
            </a:pPr>
            <a:r>
              <a:rPr lang="en-US" sz="4000" b="1" dirty="0" smtClean="0"/>
              <a:t>  Mindset: Gaming the System</a:t>
            </a:r>
          </a:p>
          <a:p>
            <a:pPr eaLnBrk="0" hangingPunct="0">
              <a:buFont typeface="Arial" pitchFamily="34" charset="0"/>
              <a:buChar char="•"/>
            </a:pPr>
            <a:r>
              <a:rPr lang="en-US" sz="4000" b="1" dirty="0" smtClean="0"/>
              <a:t>  Find the Sensitive Data</a:t>
            </a:r>
          </a:p>
          <a:p>
            <a:pPr eaLnBrk="0" hangingPunct="0">
              <a:buFont typeface="Arial" pitchFamily="34" charset="0"/>
              <a:buChar char="•"/>
            </a:pPr>
            <a:r>
              <a:rPr lang="en-US" sz="4000" b="1" dirty="0" smtClean="0"/>
              <a:t>  Look at Data Coming In</a:t>
            </a:r>
          </a:p>
          <a:p>
            <a:pPr eaLnBrk="0" hangingPunct="0">
              <a:buFont typeface="Arial" pitchFamily="34" charset="0"/>
              <a:buChar char="•"/>
            </a:pPr>
            <a:r>
              <a:rPr lang="en-US" sz="4000" b="1" dirty="0" smtClean="0"/>
              <a:t>  Look at Data Going Out</a:t>
            </a:r>
          </a:p>
          <a:p>
            <a:pPr eaLnBrk="0" hangingPunct="0">
              <a:buFont typeface="Arial" pitchFamily="34" charset="0"/>
              <a:buChar char="•"/>
            </a:pPr>
            <a:r>
              <a:rPr lang="en-US" sz="4000" b="1" dirty="0" smtClean="0"/>
              <a:t>  Look at Data at Rest</a:t>
            </a:r>
          </a:p>
        </p:txBody>
      </p:sp>
      <p:pic>
        <p:nvPicPr>
          <p:cNvPr id="1026" name="Picture 2" descr="C:\Users\brphilli\AppData\Local\Microsoft\Windows\Temporary Internet Files\Content.IE5\U12VRT2O\BHSPitMonkey-Old-School-Game-Controller[1].png"/>
          <p:cNvPicPr>
            <a:picLocks noChangeAspect="1" noChangeArrowheads="1"/>
          </p:cNvPicPr>
          <p:nvPr/>
        </p:nvPicPr>
        <p:blipFill>
          <a:blip r:embed="rId2" cstate="print"/>
          <a:srcRect/>
          <a:stretch>
            <a:fillRect/>
          </a:stretch>
        </p:blipFill>
        <p:spPr bwMode="auto">
          <a:xfrm>
            <a:off x="6097269" y="565784"/>
            <a:ext cx="1892301" cy="1892301"/>
          </a:xfrm>
          <a:prstGeom prst="rect">
            <a:avLst/>
          </a:prstGeom>
          <a:noFill/>
        </p:spPr>
      </p:pic>
      <p:pic>
        <p:nvPicPr>
          <p:cNvPr id="1028" name="Picture 4" descr="C:\Users\brphilli\Desktop\Hershey's Kisses Brand Milk Chocolates.JPG"/>
          <p:cNvPicPr>
            <a:picLocks noChangeAspect="1" noChangeArrowheads="1"/>
          </p:cNvPicPr>
          <p:nvPr/>
        </p:nvPicPr>
        <p:blipFill>
          <a:blip r:embed="rId3" cstate="print"/>
          <a:srcRect/>
          <a:stretch>
            <a:fillRect/>
          </a:stretch>
        </p:blipFill>
        <p:spPr bwMode="auto">
          <a:xfrm>
            <a:off x="6933056" y="3498215"/>
            <a:ext cx="4617249" cy="2342515"/>
          </a:xfrm>
          <a:prstGeom prst="rect">
            <a:avLst/>
          </a:prstGeom>
          <a:noFill/>
        </p:spPr>
      </p:pic>
      <p:sp>
        <p:nvSpPr>
          <p:cNvPr id="9" name="Rectangle 8"/>
          <p:cNvSpPr/>
          <p:nvPr/>
        </p:nvSpPr>
        <p:spPr>
          <a:xfrm rot="19182475">
            <a:off x="8746698" y="1207115"/>
            <a:ext cx="2353529" cy="923330"/>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smtClean="0">
                <a:ln w="11430"/>
                <a:solidFill>
                  <a:srgbClr val="F8F8F8"/>
                </a:solidFill>
                <a:effectLst>
                  <a:outerShdw blurRad="25400" algn="tl" rotWithShape="0">
                    <a:srgbClr val="000000">
                      <a:alpha val="43000"/>
                    </a:srgbClr>
                  </a:outerShdw>
                </a:effectLst>
              </a:rPr>
              <a:t>2   4   8</a:t>
            </a:r>
            <a:endParaRPr lang="en-US" sz="5400" b="1" cap="none" spc="150" dirty="0">
              <a:ln w="11430"/>
              <a:solidFill>
                <a:srgbClr val="F8F8F8"/>
              </a:solidFill>
              <a:effectLst>
                <a:outerShdw blurRad="25400" algn="tl" rotWithShape="0">
                  <a:srgbClr val="000000">
                    <a:alpha val="43000"/>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Puzzle</a:t>
            </a:r>
            <a:endParaRPr lang="en-US" dirty="0">
              <a:solidFill>
                <a:srgbClr val="FF0000"/>
              </a:solidFill>
            </a:endParaRPr>
          </a:p>
        </p:txBody>
      </p:sp>
      <p:sp>
        <p:nvSpPr>
          <p:cNvPr id="3" name="Text Placeholder 2"/>
          <p:cNvSpPr>
            <a:spLocks noGrp="1"/>
          </p:cNvSpPr>
          <p:nvPr>
            <p:ph type="body" idx="1"/>
          </p:nvPr>
        </p:nvSpPr>
        <p:spPr/>
        <p:txBody>
          <a:bodyPr/>
          <a:lstStyle/>
          <a:p>
            <a:r>
              <a:rPr lang="en-US" dirty="0" smtClean="0"/>
              <a:t>Egg Cartel</a:t>
            </a:r>
            <a:endParaRPr lang="en-US" dirty="0"/>
          </a:p>
        </p:txBody>
      </p:sp>
      <p:sp>
        <p:nvSpPr>
          <p:cNvPr id="8" name="Slide Number Placeholder 7"/>
          <p:cNvSpPr>
            <a:spLocks noGrp="1"/>
          </p:cNvSpPr>
          <p:nvPr>
            <p:ph type="sldNum" sz="quarter" idx="12"/>
          </p:nvPr>
        </p:nvSpPr>
        <p:spPr/>
        <p:txBody>
          <a:bodyPr/>
          <a:lstStyle/>
          <a:p>
            <a:fld id="{C51EAA63-D034-42AE-91FA-B13B9518C7BE}"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http://brentonphillips.com/puzzles</a:t>
            </a:r>
            <a:endParaRPr lang="en-US"/>
          </a:p>
        </p:txBody>
      </p:sp>
    </p:spTree>
    <p:extLst>
      <p:ext uri="{BB962C8B-B14F-4D97-AF65-F5344CB8AC3E}">
        <p14:creationId xmlns:p14="http://schemas.microsoft.com/office/powerpoint/2010/main" xmlns="" val="28263135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1EAA63-D034-42AE-91FA-B13B9518C7BE}" type="slidenum">
              <a:rPr lang="en-US" smtClean="0"/>
              <a:pPr/>
              <a:t>9</a:t>
            </a:fld>
            <a:endParaRPr lang="en-US"/>
          </a:p>
        </p:txBody>
      </p:sp>
      <p:sp>
        <p:nvSpPr>
          <p:cNvPr id="5" name="TextBox 1"/>
          <p:cNvSpPr txBox="1">
            <a:spLocks noChangeArrowheads="1"/>
          </p:cNvSpPr>
          <p:nvPr/>
        </p:nvSpPr>
        <p:spPr bwMode="auto">
          <a:xfrm>
            <a:off x="754861" y="609600"/>
            <a:ext cx="10892344" cy="3493246"/>
          </a:xfrm>
          <a:prstGeom prst="rect">
            <a:avLst/>
          </a:prstGeom>
          <a:noFill/>
          <a:ln w="9525">
            <a:solidFill>
              <a:schemeClr val="tx1"/>
            </a:solidFill>
            <a:miter lim="800000"/>
            <a:headEnd/>
            <a:tailEnd/>
          </a:ln>
        </p:spPr>
        <p:txBody>
          <a:bodyPr lIns="45702" tIns="22851" rIns="45702" bIns="22851">
            <a:spAutoFit/>
          </a:bodyPr>
          <a:lstStyle/>
          <a:p>
            <a:r>
              <a:rPr lang="en-US" sz="1600" dirty="0">
                <a:latin typeface="Courier New" pitchFamily="49" charset="0"/>
                <a:cs typeface="Courier New" pitchFamily="49" charset="0"/>
              </a:rPr>
              <a:t>1 </a:t>
            </a:r>
            <a:r>
              <a:rPr lang="en-US" sz="1600" dirty="0" smtClean="0">
                <a:latin typeface="Courier New" pitchFamily="49" charset="0"/>
                <a:cs typeface="Courier New" pitchFamily="49" charset="0"/>
              </a:rPr>
              <a:t> @Consumes("applications/</a:t>
            </a:r>
            <a:r>
              <a:rPr lang="en-US" sz="1600" dirty="0" err="1" smtClean="0">
                <a:latin typeface="Courier New" pitchFamily="49" charset="0"/>
                <a:cs typeface="Courier New" pitchFamily="49" charset="0"/>
              </a:rPr>
              <a:t>json</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2  @Produces("applications/</a:t>
            </a:r>
            <a:r>
              <a:rPr lang="en-US" sz="1600" dirty="0" err="1" smtClean="0">
                <a:latin typeface="Courier New" pitchFamily="49" charset="0"/>
                <a:cs typeface="Courier New" pitchFamily="49" charset="0"/>
              </a:rPr>
              <a:t>json</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3  public </a:t>
            </a:r>
            <a:r>
              <a:rPr lang="en-US" sz="1600" dirty="0" err="1" smtClean="0">
                <a:latin typeface="Courier New" pitchFamily="49" charset="0"/>
                <a:cs typeface="Courier New" pitchFamily="49" charset="0"/>
              </a:rPr>
              <a:t>AuthResponse</a:t>
            </a:r>
            <a:r>
              <a:rPr lang="en-US" sz="1600" dirty="0" smtClean="0">
                <a:latin typeface="Courier New" pitchFamily="49" charset="0"/>
                <a:cs typeface="Courier New" pitchFamily="49" charset="0"/>
              </a:rPr>
              <a:t> authenticate(</a:t>
            </a:r>
            <a:r>
              <a:rPr lang="en-US" sz="1600" dirty="0" err="1" smtClean="0">
                <a:latin typeface="Courier New" pitchFamily="49" charset="0"/>
                <a:cs typeface="Courier New" pitchFamily="49" charset="0"/>
              </a:rPr>
              <a:t>AuthRequest</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req</a:t>
            </a:r>
            <a:r>
              <a:rPr lang="en-US" sz="1600" dirty="0" smtClean="0">
                <a:latin typeface="Courier New" pitchFamily="49" charset="0"/>
                <a:cs typeface="Courier New" pitchFamily="49" charset="0"/>
              </a:rPr>
              <a:t>) {</a:t>
            </a:r>
          </a:p>
          <a:p>
            <a:r>
              <a:rPr lang="en-US" sz="1600" dirty="0" smtClean="0">
                <a:latin typeface="Courier New" pitchFamily="49" charset="0"/>
                <a:cs typeface="Courier New" pitchFamily="49" charset="0"/>
              </a:rPr>
              <a:t>4    </a:t>
            </a:r>
            <a:r>
              <a:rPr lang="en-US" sz="1600" dirty="0" err="1" smtClean="0">
                <a:latin typeface="Courier New" pitchFamily="49" charset="0"/>
                <a:cs typeface="Courier New" pitchFamily="49" charset="0"/>
              </a:rPr>
              <a:t>AuthResponse</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resp</a:t>
            </a:r>
            <a:r>
              <a:rPr lang="en-US" sz="1600" dirty="0" smtClean="0">
                <a:latin typeface="Courier New" pitchFamily="49" charset="0"/>
                <a:cs typeface="Courier New" pitchFamily="49" charset="0"/>
              </a:rPr>
              <a:t> = new </a:t>
            </a:r>
            <a:r>
              <a:rPr lang="en-US" sz="1600" dirty="0" err="1" smtClean="0">
                <a:latin typeface="Courier New" pitchFamily="49" charset="0"/>
                <a:cs typeface="Courier New" pitchFamily="49" charset="0"/>
              </a:rPr>
              <a:t>AuthResponse</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5    </a:t>
            </a:r>
            <a:r>
              <a:rPr lang="en-US" sz="1600" dirty="0" err="1" smtClean="0">
                <a:latin typeface="Courier New" pitchFamily="49" charset="0"/>
                <a:cs typeface="Courier New" pitchFamily="49" charset="0"/>
              </a:rPr>
              <a:t>boolean</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isLegit</a:t>
            </a:r>
            <a:r>
              <a:rPr lang="en-US" sz="1600" dirty="0" smtClean="0">
                <a:latin typeface="Courier New" pitchFamily="49" charset="0"/>
                <a:cs typeface="Courier New" pitchFamily="49" charset="0"/>
              </a:rPr>
              <a:t> = false;</a:t>
            </a:r>
          </a:p>
          <a:p>
            <a:r>
              <a:rPr lang="en-US" sz="1600" dirty="0" smtClean="0">
                <a:latin typeface="Courier New" pitchFamily="49" charset="0"/>
                <a:cs typeface="Courier New" pitchFamily="49" charset="0"/>
              </a:rPr>
              <a:t>6    try {</a:t>
            </a:r>
          </a:p>
          <a:p>
            <a:r>
              <a:rPr lang="en-US" sz="1600" dirty="0" smtClean="0">
                <a:latin typeface="Courier New" pitchFamily="49" charset="0"/>
                <a:cs typeface="Courier New" pitchFamily="49" charset="0"/>
              </a:rPr>
              <a:t>7      </a:t>
            </a:r>
            <a:r>
              <a:rPr lang="en-US" sz="1600" dirty="0" err="1" smtClean="0">
                <a:latin typeface="Courier New" pitchFamily="49" charset="0"/>
                <a:cs typeface="Courier New" pitchFamily="49" charset="0"/>
              </a:rPr>
              <a:t>isLegit</a:t>
            </a:r>
            <a:r>
              <a:rPr lang="en-US" sz="1600" dirty="0" smtClean="0">
                <a:latin typeface="Courier New" pitchFamily="49" charset="0"/>
                <a:cs typeface="Courier New" pitchFamily="49" charset="0"/>
              </a:rPr>
              <a:t> = </a:t>
            </a:r>
            <a:r>
              <a:rPr lang="en-US" sz="1600" dirty="0" err="1" smtClean="0">
                <a:latin typeface="Courier New" pitchFamily="49" charset="0"/>
                <a:cs typeface="Courier New" pitchFamily="49" charset="0"/>
              </a:rPr>
              <a:t>authService.authenticate</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req.getUser</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req.getPassword</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8    } catch (</a:t>
            </a:r>
            <a:r>
              <a:rPr lang="en-US" sz="1600" dirty="0" err="1" smtClean="0">
                <a:latin typeface="Courier New" pitchFamily="49" charset="0"/>
                <a:cs typeface="Courier New" pitchFamily="49" charset="0"/>
              </a:rPr>
              <a:t>NoSuchUserException</a:t>
            </a:r>
            <a:r>
              <a:rPr lang="en-US" sz="1600" dirty="0" smtClean="0">
                <a:latin typeface="Courier New" pitchFamily="49" charset="0"/>
                <a:cs typeface="Courier New" pitchFamily="49" charset="0"/>
              </a:rPr>
              <a:t> e) {</a:t>
            </a:r>
          </a:p>
          <a:p>
            <a:r>
              <a:rPr lang="en-US" sz="1600" dirty="0" smtClean="0">
                <a:latin typeface="Courier New" pitchFamily="49" charset="0"/>
                <a:cs typeface="Courier New" pitchFamily="49" charset="0"/>
              </a:rPr>
              <a:t>9      </a:t>
            </a:r>
            <a:r>
              <a:rPr lang="en-US" sz="1600" dirty="0" err="1" smtClean="0">
                <a:latin typeface="Courier New" pitchFamily="49" charset="0"/>
                <a:cs typeface="Courier New" pitchFamily="49" charset="0"/>
              </a:rPr>
              <a:t>resp.setForgotUsername</a:t>
            </a:r>
            <a:r>
              <a:rPr lang="en-US" sz="1600" dirty="0" smtClean="0">
                <a:latin typeface="Courier New" pitchFamily="49" charset="0"/>
                <a:cs typeface="Courier New" pitchFamily="49" charset="0"/>
              </a:rPr>
              <a:t>(true);</a:t>
            </a:r>
          </a:p>
          <a:p>
            <a:pPr marL="342900" indent="-342900"/>
            <a:r>
              <a:rPr lang="en-US" sz="1600" dirty="0" smtClean="0">
                <a:latin typeface="Courier New" pitchFamily="49" charset="0"/>
                <a:cs typeface="Courier New" pitchFamily="49" charset="0"/>
              </a:rPr>
              <a:t>10   }</a:t>
            </a:r>
          </a:p>
          <a:p>
            <a:pPr marL="342900" indent="-342900"/>
            <a:r>
              <a:rPr lang="en-US" sz="1600" dirty="0" smtClean="0">
                <a:latin typeface="Courier New" pitchFamily="49" charset="0"/>
                <a:cs typeface="Courier New" pitchFamily="49" charset="0"/>
              </a:rPr>
              <a:t>11   </a:t>
            </a:r>
            <a:r>
              <a:rPr lang="en-US" sz="1600" dirty="0" err="1" smtClean="0">
                <a:latin typeface="Courier New" pitchFamily="49" charset="0"/>
                <a:cs typeface="Courier New" pitchFamily="49" charset="0"/>
              </a:rPr>
              <a:t>resp.setStatus</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isLegit</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12   </a:t>
            </a:r>
            <a:r>
              <a:rPr lang="en-US" sz="1600" dirty="0" err="1" smtClean="0">
                <a:latin typeface="Courier New" pitchFamily="49" charset="0"/>
                <a:cs typeface="Courier New" pitchFamily="49" charset="0"/>
              </a:rPr>
              <a:t>resp.setForgotPassword</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isLegit</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13   return </a:t>
            </a:r>
            <a:r>
              <a:rPr lang="en-US" sz="1600" dirty="0" err="1" smtClean="0">
                <a:latin typeface="Courier New" pitchFamily="49" charset="0"/>
                <a:cs typeface="Courier New" pitchFamily="49" charset="0"/>
              </a:rPr>
              <a:t>resp</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14 }</a:t>
            </a:r>
            <a:endParaRPr lang="en-US" sz="1600" dirty="0">
              <a:latin typeface="Courier New" pitchFamily="49" charset="0"/>
              <a:cs typeface="Courier New" pitchFamily="49" charset="0"/>
            </a:endParaRPr>
          </a:p>
        </p:txBody>
      </p:sp>
      <p:sp>
        <p:nvSpPr>
          <p:cNvPr id="6" name="Footer Placeholder 5"/>
          <p:cNvSpPr>
            <a:spLocks noGrp="1"/>
          </p:cNvSpPr>
          <p:nvPr>
            <p:ph type="ftr" sz="quarter" idx="11"/>
          </p:nvPr>
        </p:nvSpPr>
        <p:spPr/>
        <p:txBody>
          <a:bodyPr/>
          <a:lstStyle/>
          <a:p>
            <a:r>
              <a:rPr lang="en-US" smtClean="0"/>
              <a:t>http://brentonphillips.com/puzzles</a:t>
            </a: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Java_16x9_2015">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41555E"/>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mtClean="0"/>
        </a:defPPr>
      </a:lstStyle>
    </a:txDef>
  </a:objectDefaults>
  <a:extraClrSchemeLst/>
  <a:extLst>
    <a:ext uri="{05A4C25C-085E-4340-85A3-A5531E510DB2}">
      <thm15:themeFamily xmlns:thm15="http://schemas.microsoft.com/office/thememl/2012/main" xmlns="" name="Java_16x9_2014-v2.1.x" id="{7EE8F01C-EA43-4A82-9015-D2757FBB67E5}" vid="{6584C844-0766-4697-8304-B5542E8CA452}"/>
    </a:ext>
  </a:extLst>
</a:theme>
</file>

<file path=ppt/theme/theme2.xml><?xml version="1.0" encoding="utf-8"?>
<a:theme xmlns:a="http://schemas.openxmlformats.org/drawingml/2006/main" name="Office Theme">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5D979A"/>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5D979A"/>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10918</TotalTime>
  <Words>1620</Words>
  <Application>Microsoft Office PowerPoint</Application>
  <PresentationFormat>Custom</PresentationFormat>
  <Paragraphs>393</Paragraphs>
  <Slides>40</Slides>
  <Notes>13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Java_16x9_2015</vt:lpstr>
      <vt:lpstr>Slide 1</vt:lpstr>
      <vt:lpstr>Slide 2</vt:lpstr>
      <vt:lpstr>Code-Level Security Games And Puzzles in Java</vt:lpstr>
      <vt:lpstr>Slide 4</vt:lpstr>
      <vt:lpstr>Slide 5</vt:lpstr>
      <vt:lpstr>Slide 6</vt:lpstr>
      <vt:lpstr>Slide 7</vt:lpstr>
      <vt:lpstr>Puzzle</vt:lpstr>
      <vt:lpstr>Slide 9</vt:lpstr>
      <vt:lpstr>Slide 10</vt:lpstr>
      <vt:lpstr>Slide 11</vt:lpstr>
      <vt:lpstr>Slide 12</vt:lpstr>
      <vt:lpstr>Slide 13</vt:lpstr>
      <vt:lpstr>Slide 14</vt:lpstr>
      <vt:lpstr>Slide 15</vt:lpstr>
      <vt:lpstr>Slide 16</vt:lpstr>
      <vt:lpstr>Puzzle</vt:lpstr>
      <vt:lpstr>Slide 18</vt:lpstr>
      <vt:lpstr>Slide 19</vt:lpstr>
      <vt:lpstr>Slide 20</vt:lpstr>
      <vt:lpstr>Slide 21</vt:lpstr>
      <vt:lpstr>Slide 22</vt:lpstr>
      <vt:lpstr>Slide 23</vt:lpstr>
      <vt:lpstr>Slide 24</vt:lpstr>
      <vt:lpstr>Slide 25</vt:lpstr>
      <vt:lpstr>Puzzle</vt:lpstr>
      <vt:lpstr>Slide 27</vt:lpstr>
      <vt:lpstr>Slide 28</vt:lpstr>
      <vt:lpstr>Slide 29</vt:lpstr>
      <vt:lpstr>Slide 30</vt:lpstr>
      <vt:lpstr>Slide 31</vt:lpstr>
      <vt:lpstr>Slide 32</vt:lpstr>
      <vt:lpstr>Slide 33</vt:lpstr>
      <vt:lpstr>Slide 34</vt:lpstr>
      <vt:lpstr>Slide 35</vt:lpstr>
      <vt:lpstr>Session Surveys</vt:lpstr>
      <vt:lpstr>Slide 37</vt:lpstr>
      <vt:lpstr>Slide 38</vt:lpstr>
      <vt:lpstr>Slide 39</vt:lpstr>
      <vt:lpstr>Slide 40</vt:lpstr>
    </vt:vector>
  </TitlesOfParts>
  <Company>Oracle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PowerPoint Template</dc:title>
  <dc:creator>The Presentation Company</dc:creator>
  <cp:lastModifiedBy>brphilli</cp:lastModifiedBy>
  <cp:revision>624</cp:revision>
  <cp:lastPrinted>2014-07-15T22:40:20Z</cp:lastPrinted>
  <dcterms:created xsi:type="dcterms:W3CDTF">2014-04-23T00:57:37Z</dcterms:created>
  <dcterms:modified xsi:type="dcterms:W3CDTF">2015-11-05T17:47:27Z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y fmtid="{D5CDD505-2E9C-101B-9397-08002B2CF9AE}" pid="5" name="DISdDocName">
    <vt:lpwstr>CNT2452151</vt:lpwstr>
  </property>
  <property fmtid="{D5CDD505-2E9C-101B-9397-08002B2CF9AE}" pid="6" name="DISProperties">
    <vt:lpwstr>DISdDocName,DIScgiUrl,DISdUser,DISdID,DISidcName,DISTaskPaneUrl</vt:lpwstr>
  </property>
  <property fmtid="{D5CDD505-2E9C-101B-9397-08002B2CF9AE}" pid="7" name="DIScgiUrl">
    <vt:lpwstr>http://content.oracle.com/content/idcplg</vt:lpwstr>
  </property>
  <property fmtid="{D5CDD505-2E9C-101B-9397-08002B2CF9AE}" pid="8" name="DISdUser">
    <vt:lpwstr>anonymous</vt:lpwstr>
  </property>
  <property fmtid="{D5CDD505-2E9C-101B-9397-08002B2CF9AE}" pid="9" name="DISdID">
    <vt:lpwstr>6158867</vt:lpwstr>
  </property>
  <property fmtid="{D5CDD505-2E9C-101B-9397-08002B2CF9AE}" pid="10" name="DISidcName">
    <vt:lpwstr>sites_contrib_prod</vt:lpwstr>
  </property>
  <property fmtid="{D5CDD505-2E9C-101B-9397-08002B2CF9AE}" pid="11" name="DISTaskPaneUrl">
    <vt:lpwstr>http://content.oracle.com/content/idcplg?IdcService=DESKTOP_DOC_INFO&amp;dDocName=CNT2452151&amp;dID=6158867&amp;ClientControlled=DocMan,taskpane&amp;coreContentOnly=1</vt:lpwstr>
  </property>
</Properties>
</file>