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6"/>
  </p:notesMasterIdLst>
  <p:sldIdLst>
    <p:sldId id="256" r:id="rId2"/>
    <p:sldId id="431" r:id="rId3"/>
    <p:sldId id="343" r:id="rId4"/>
    <p:sldId id="340" r:id="rId5"/>
    <p:sldId id="342" r:id="rId6"/>
    <p:sldId id="344" r:id="rId7"/>
    <p:sldId id="339" r:id="rId8"/>
    <p:sldId id="345" r:id="rId9"/>
    <p:sldId id="349" r:id="rId10"/>
    <p:sldId id="346" r:id="rId11"/>
    <p:sldId id="348" r:id="rId12"/>
    <p:sldId id="352" r:id="rId13"/>
    <p:sldId id="350" r:id="rId14"/>
    <p:sldId id="353" r:id="rId15"/>
    <p:sldId id="351" r:id="rId16"/>
    <p:sldId id="354" r:id="rId17"/>
    <p:sldId id="355" r:id="rId18"/>
    <p:sldId id="357" r:id="rId19"/>
    <p:sldId id="358" r:id="rId20"/>
    <p:sldId id="433" r:id="rId21"/>
    <p:sldId id="371" r:id="rId22"/>
    <p:sldId id="372" r:id="rId23"/>
    <p:sldId id="373" r:id="rId24"/>
    <p:sldId id="381" r:id="rId25"/>
    <p:sldId id="382" r:id="rId26"/>
    <p:sldId id="383" r:id="rId27"/>
    <p:sldId id="384" r:id="rId28"/>
    <p:sldId id="387" r:id="rId29"/>
    <p:sldId id="378" r:id="rId30"/>
    <p:sldId id="386" r:id="rId31"/>
    <p:sldId id="379" r:id="rId32"/>
    <p:sldId id="380" r:id="rId33"/>
    <p:sldId id="385" r:id="rId34"/>
    <p:sldId id="388" r:id="rId35"/>
    <p:sldId id="439" r:id="rId36"/>
    <p:sldId id="440" r:id="rId37"/>
    <p:sldId id="419" r:id="rId38"/>
    <p:sldId id="414" r:id="rId39"/>
    <p:sldId id="415" r:id="rId40"/>
    <p:sldId id="416" r:id="rId41"/>
    <p:sldId id="417" r:id="rId42"/>
    <p:sldId id="418" r:id="rId43"/>
    <p:sldId id="436" r:id="rId44"/>
    <p:sldId id="437" r:id="rId45"/>
    <p:sldId id="435" r:id="rId46"/>
    <p:sldId id="368" r:id="rId47"/>
    <p:sldId id="369" r:id="rId48"/>
    <p:sldId id="359" r:id="rId49"/>
    <p:sldId id="360" r:id="rId50"/>
    <p:sldId id="361" r:id="rId51"/>
    <p:sldId id="362" r:id="rId52"/>
    <p:sldId id="363" r:id="rId53"/>
    <p:sldId id="389" r:id="rId54"/>
    <p:sldId id="390" r:id="rId55"/>
    <p:sldId id="391" r:id="rId56"/>
    <p:sldId id="364" r:id="rId57"/>
    <p:sldId id="438" r:id="rId58"/>
    <p:sldId id="365" r:id="rId59"/>
    <p:sldId id="392" r:id="rId60"/>
    <p:sldId id="408" r:id="rId61"/>
    <p:sldId id="409" r:id="rId62"/>
    <p:sldId id="410" r:id="rId63"/>
    <p:sldId id="394" r:id="rId64"/>
    <p:sldId id="393" r:id="rId65"/>
    <p:sldId id="395" r:id="rId66"/>
    <p:sldId id="397" r:id="rId67"/>
    <p:sldId id="396" r:id="rId68"/>
    <p:sldId id="398" r:id="rId69"/>
    <p:sldId id="399" r:id="rId70"/>
    <p:sldId id="441" r:id="rId71"/>
    <p:sldId id="447" r:id="rId72"/>
    <p:sldId id="442" r:id="rId73"/>
    <p:sldId id="400" r:id="rId74"/>
    <p:sldId id="401" r:id="rId75"/>
    <p:sldId id="403" r:id="rId76"/>
    <p:sldId id="411" r:id="rId77"/>
    <p:sldId id="412" r:id="rId78"/>
    <p:sldId id="404" r:id="rId79"/>
    <p:sldId id="420" r:id="rId80"/>
    <p:sldId id="423" r:id="rId81"/>
    <p:sldId id="446" r:id="rId82"/>
    <p:sldId id="445" r:id="rId83"/>
    <p:sldId id="424" r:id="rId84"/>
    <p:sldId id="338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40D688-C136-CB40-B846-BF7D9F8A7054}">
          <p14:sldIdLst>
            <p14:sldId id="256"/>
          </p14:sldIdLst>
        </p14:section>
        <p14:section name="Introduction" id="{9210B65F-D0C9-4743-A635-802388783193}">
          <p14:sldIdLst>
            <p14:sldId id="431"/>
            <p14:sldId id="343"/>
            <p14:sldId id="340"/>
            <p14:sldId id="342"/>
            <p14:sldId id="344"/>
            <p14:sldId id="339"/>
            <p14:sldId id="345"/>
          </p14:sldIdLst>
        </p14:section>
        <p14:section name="Services" id="{9C0A1E02-EAEC-8A40-B9BC-E70D52C8B8B7}">
          <p14:sldIdLst>
            <p14:sldId id="349"/>
            <p14:sldId id="346"/>
            <p14:sldId id="348"/>
            <p14:sldId id="352"/>
            <p14:sldId id="350"/>
            <p14:sldId id="353"/>
            <p14:sldId id="351"/>
            <p14:sldId id="354"/>
            <p14:sldId id="355"/>
          </p14:sldIdLst>
        </p14:section>
        <p14:section name="Amazon" id="{5D0E82DF-B7B3-7448-8743-E936CE8792B2}">
          <p14:sldIdLst>
            <p14:sldId id="357"/>
            <p14:sldId id="358"/>
            <p14:sldId id="433"/>
            <p14:sldId id="371"/>
            <p14:sldId id="372"/>
            <p14:sldId id="373"/>
            <p14:sldId id="381"/>
            <p14:sldId id="382"/>
            <p14:sldId id="383"/>
            <p14:sldId id="384"/>
            <p14:sldId id="387"/>
            <p14:sldId id="378"/>
            <p14:sldId id="386"/>
            <p14:sldId id="379"/>
            <p14:sldId id="380"/>
            <p14:sldId id="385"/>
            <p14:sldId id="388"/>
          </p14:sldIdLst>
        </p14:section>
        <p14:section name="JIRA" id="{65420E30-02B8-3548-93FA-38E9B878B295}">
          <p14:sldIdLst>
            <p14:sldId id="439"/>
            <p14:sldId id="440"/>
            <p14:sldId id="419"/>
            <p14:sldId id="414"/>
            <p14:sldId id="415"/>
            <p14:sldId id="416"/>
            <p14:sldId id="417"/>
            <p14:sldId id="418"/>
          </p14:sldIdLst>
        </p14:section>
        <p14:section name="Bamboo" id="{8231E4D7-1A06-A541-9D1A-AC710D9C51D6}">
          <p14:sldIdLst>
            <p14:sldId id="436"/>
            <p14:sldId id="437"/>
            <p14:sldId id="435"/>
            <p14:sldId id="368"/>
            <p14:sldId id="369"/>
            <p14:sldId id="359"/>
            <p14:sldId id="360"/>
            <p14:sldId id="361"/>
            <p14:sldId id="362"/>
            <p14:sldId id="363"/>
            <p14:sldId id="389"/>
            <p14:sldId id="390"/>
            <p14:sldId id="391"/>
            <p14:sldId id="364"/>
            <p14:sldId id="438"/>
            <p14:sldId id="365"/>
            <p14:sldId id="392"/>
          </p14:sldIdLst>
        </p14:section>
        <p14:section name="Java EE" id="{ACE70AE6-F245-C24F-9924-855A0D62A605}">
          <p14:sldIdLst>
            <p14:sldId id="408"/>
            <p14:sldId id="409"/>
            <p14:sldId id="410"/>
            <p14:sldId id="394"/>
            <p14:sldId id="393"/>
            <p14:sldId id="395"/>
            <p14:sldId id="397"/>
            <p14:sldId id="396"/>
            <p14:sldId id="398"/>
            <p14:sldId id="399"/>
            <p14:sldId id="441"/>
            <p14:sldId id="447"/>
            <p14:sldId id="442"/>
            <p14:sldId id="400"/>
            <p14:sldId id="401"/>
            <p14:sldId id="403"/>
            <p14:sldId id="411"/>
            <p14:sldId id="412"/>
            <p14:sldId id="404"/>
            <p14:sldId id="420"/>
            <p14:sldId id="423"/>
            <p14:sldId id="446"/>
            <p14:sldId id="445"/>
            <p14:sldId id="424"/>
          </p14:sldIdLst>
        </p14:section>
        <p14:section name="Open Source" id="{271EE2C7-EC21-C048-86DB-5176193FCDBA}">
          <p14:sldIdLst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11" autoAdjust="0"/>
  </p:normalViewPr>
  <p:slideViewPr>
    <p:cSldViewPr snapToGrid="0" snapToObjects="1">
      <p:cViewPr>
        <p:scale>
          <a:sx n="81" d="100"/>
          <a:sy n="81" d="100"/>
        </p:scale>
        <p:origin x="-108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0CDB8-E066-5E42-B123-4DB14554E92F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E76FCE89-2462-4C47-85E6-3B1AE7964562}">
      <dgm:prSet phldrT="[Text]"/>
      <dgm:spPr/>
      <dgm:t>
        <a:bodyPr/>
        <a:lstStyle/>
        <a:p>
          <a:r>
            <a:rPr lang="en-US" dirty="0" smtClean="0"/>
            <a:t>Issue Tracking</a:t>
          </a:r>
          <a:endParaRPr lang="en-US" dirty="0"/>
        </a:p>
      </dgm:t>
    </dgm:pt>
    <dgm:pt modelId="{2D4E59D1-EB88-AC43-8C5F-FDDC3F497E88}" type="parTrans" cxnId="{6E97807A-6F1F-A74D-B978-5D7E5FC3C1D1}">
      <dgm:prSet/>
      <dgm:spPr/>
      <dgm:t>
        <a:bodyPr/>
        <a:lstStyle/>
        <a:p>
          <a:endParaRPr lang="en-US"/>
        </a:p>
      </dgm:t>
    </dgm:pt>
    <dgm:pt modelId="{5DA86FFD-E141-5549-8842-DD1B1236528B}" type="sibTrans" cxnId="{6E97807A-6F1F-A74D-B978-5D7E5FC3C1D1}">
      <dgm:prSet/>
      <dgm:spPr/>
      <dgm:t>
        <a:bodyPr/>
        <a:lstStyle/>
        <a:p>
          <a:endParaRPr lang="en-US"/>
        </a:p>
      </dgm:t>
    </dgm:pt>
    <dgm:pt modelId="{345E54C7-1DC4-3E4A-A606-5E420281D188}">
      <dgm:prSet phldrT="[Text]"/>
      <dgm:spPr/>
      <dgm:t>
        <a:bodyPr/>
        <a:lstStyle/>
        <a:p>
          <a:r>
            <a:rPr lang="en-US" dirty="0" smtClean="0"/>
            <a:t>Continuous Integration</a:t>
          </a:r>
          <a:endParaRPr lang="en-US" dirty="0"/>
        </a:p>
      </dgm:t>
    </dgm:pt>
    <dgm:pt modelId="{E47D761D-7FE2-B140-A0AC-268817DBAE1B}" type="parTrans" cxnId="{9E8A9F5D-9082-0547-B679-41647A4885AF}">
      <dgm:prSet/>
      <dgm:spPr/>
      <dgm:t>
        <a:bodyPr/>
        <a:lstStyle/>
        <a:p>
          <a:endParaRPr lang="en-US"/>
        </a:p>
      </dgm:t>
    </dgm:pt>
    <dgm:pt modelId="{58A93848-8A39-D143-A6F5-53C5E7780B51}" type="sibTrans" cxnId="{9E8A9F5D-9082-0547-B679-41647A4885AF}">
      <dgm:prSet/>
      <dgm:spPr/>
      <dgm:t>
        <a:bodyPr/>
        <a:lstStyle/>
        <a:p>
          <a:endParaRPr lang="en-US"/>
        </a:p>
      </dgm:t>
    </dgm:pt>
    <dgm:pt modelId="{752E21A1-29B8-FC4D-86A4-DC37E544A346}">
      <dgm:prSet phldrT="[Text]"/>
      <dgm:spPr/>
      <dgm:t>
        <a:bodyPr/>
        <a:lstStyle/>
        <a:p>
          <a:r>
            <a:rPr lang="en-US" dirty="0" smtClean="0"/>
            <a:t>Version Control</a:t>
          </a:r>
          <a:endParaRPr lang="en-US" dirty="0"/>
        </a:p>
      </dgm:t>
    </dgm:pt>
    <dgm:pt modelId="{41AF51F0-2D6E-064F-8AF6-94F5DC9B798D}" type="parTrans" cxnId="{C1855A79-096B-C14A-A9CB-8A9CF06337E5}">
      <dgm:prSet/>
      <dgm:spPr/>
      <dgm:t>
        <a:bodyPr/>
        <a:lstStyle/>
        <a:p>
          <a:endParaRPr lang="en-US"/>
        </a:p>
      </dgm:t>
    </dgm:pt>
    <dgm:pt modelId="{A4C1BC08-904D-E148-B22D-CBFDE268F9B7}" type="sibTrans" cxnId="{C1855A79-096B-C14A-A9CB-8A9CF06337E5}">
      <dgm:prSet/>
      <dgm:spPr/>
      <dgm:t>
        <a:bodyPr/>
        <a:lstStyle/>
        <a:p>
          <a:endParaRPr lang="en-US"/>
        </a:p>
      </dgm:t>
    </dgm:pt>
    <dgm:pt modelId="{9BA01521-81B4-0941-9782-22EBE9846901}">
      <dgm:prSet/>
      <dgm:spPr/>
      <dgm:t>
        <a:bodyPr/>
        <a:lstStyle/>
        <a:p>
          <a:r>
            <a:rPr lang="en-US" dirty="0" smtClean="0"/>
            <a:t>Deployment</a:t>
          </a:r>
          <a:endParaRPr lang="en-US" dirty="0"/>
        </a:p>
      </dgm:t>
    </dgm:pt>
    <dgm:pt modelId="{5D00ECC1-9F5B-DC44-AB9D-9E6EA4CBBD48}" type="parTrans" cxnId="{A0C2C7E0-09DD-B645-A0B0-7A146511283B}">
      <dgm:prSet/>
      <dgm:spPr/>
      <dgm:t>
        <a:bodyPr/>
        <a:lstStyle/>
        <a:p>
          <a:endParaRPr lang="en-US"/>
        </a:p>
      </dgm:t>
    </dgm:pt>
    <dgm:pt modelId="{ED9C745F-207E-494F-B468-4B85B36B75B8}" type="sibTrans" cxnId="{A0C2C7E0-09DD-B645-A0B0-7A146511283B}">
      <dgm:prSet/>
      <dgm:spPr/>
      <dgm:t>
        <a:bodyPr/>
        <a:lstStyle/>
        <a:p>
          <a:endParaRPr lang="en-US"/>
        </a:p>
      </dgm:t>
    </dgm:pt>
    <dgm:pt modelId="{8688A16B-CA5C-DC4C-AC6D-F477585E28BC}" type="pres">
      <dgm:prSet presAssocID="{A620CDB8-E066-5E42-B123-4DB14554E92F}" presName="compositeShape" presStyleCnt="0">
        <dgm:presLayoutVars>
          <dgm:chMax val="7"/>
          <dgm:dir/>
          <dgm:resizeHandles val="exact"/>
        </dgm:presLayoutVars>
      </dgm:prSet>
      <dgm:spPr/>
    </dgm:pt>
    <dgm:pt modelId="{06CD11F8-C35E-6147-A2C4-7E78135FAADA}" type="pres">
      <dgm:prSet presAssocID="{E76FCE89-2462-4C47-85E6-3B1AE7964562}" presName="circ1" presStyleLbl="vennNode1" presStyleIdx="0" presStyleCnt="4"/>
      <dgm:spPr/>
      <dgm:t>
        <a:bodyPr/>
        <a:lstStyle/>
        <a:p>
          <a:endParaRPr lang="en-US"/>
        </a:p>
      </dgm:t>
    </dgm:pt>
    <dgm:pt modelId="{DCDB4C35-B938-8149-9C1C-E73AD6D6281D}" type="pres">
      <dgm:prSet presAssocID="{E76FCE89-2462-4C47-85E6-3B1AE79645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7373C-E154-0F4D-92A6-FCD718E88FFE}" type="pres">
      <dgm:prSet presAssocID="{345E54C7-1DC4-3E4A-A606-5E420281D188}" presName="circ2" presStyleLbl="vennNode1" presStyleIdx="1" presStyleCnt="4"/>
      <dgm:spPr/>
      <dgm:t>
        <a:bodyPr/>
        <a:lstStyle/>
        <a:p>
          <a:endParaRPr lang="en-US"/>
        </a:p>
      </dgm:t>
    </dgm:pt>
    <dgm:pt modelId="{CFA77E87-1675-C54B-936A-6614AC233BBA}" type="pres">
      <dgm:prSet presAssocID="{345E54C7-1DC4-3E4A-A606-5E420281D1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330A0-212B-E241-B4C0-89CE99BE8B1F}" type="pres">
      <dgm:prSet presAssocID="{752E21A1-29B8-FC4D-86A4-DC37E544A346}" presName="circ3" presStyleLbl="vennNode1" presStyleIdx="2" presStyleCnt="4"/>
      <dgm:spPr/>
      <dgm:t>
        <a:bodyPr/>
        <a:lstStyle/>
        <a:p>
          <a:endParaRPr lang="en-US"/>
        </a:p>
      </dgm:t>
    </dgm:pt>
    <dgm:pt modelId="{4EA3185C-FBC0-604C-A36E-E330F42B2949}" type="pres">
      <dgm:prSet presAssocID="{752E21A1-29B8-FC4D-86A4-DC37E544A3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7D8E3-F80C-D548-9673-4864CDB25BC7}" type="pres">
      <dgm:prSet presAssocID="{9BA01521-81B4-0941-9782-22EBE9846901}" presName="circ4" presStyleLbl="vennNode1" presStyleIdx="3" presStyleCnt="4"/>
      <dgm:spPr/>
      <dgm:t>
        <a:bodyPr/>
        <a:lstStyle/>
        <a:p>
          <a:endParaRPr lang="en-US"/>
        </a:p>
      </dgm:t>
    </dgm:pt>
    <dgm:pt modelId="{AD53807E-5795-DE4D-8D14-E921F7BDBD4B}" type="pres">
      <dgm:prSet presAssocID="{9BA01521-81B4-0941-9782-22EBE984690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2C7E0-09DD-B645-A0B0-7A146511283B}" srcId="{A620CDB8-E066-5E42-B123-4DB14554E92F}" destId="{9BA01521-81B4-0941-9782-22EBE9846901}" srcOrd="3" destOrd="0" parTransId="{5D00ECC1-9F5B-DC44-AB9D-9E6EA4CBBD48}" sibTransId="{ED9C745F-207E-494F-B468-4B85B36B75B8}"/>
    <dgm:cxn modelId="{9A1B72D4-2366-AE4D-BBCE-028F98B43A57}" type="presOf" srcId="{E76FCE89-2462-4C47-85E6-3B1AE7964562}" destId="{06CD11F8-C35E-6147-A2C4-7E78135FAADA}" srcOrd="0" destOrd="0" presId="urn:microsoft.com/office/officeart/2005/8/layout/venn1"/>
    <dgm:cxn modelId="{514E645F-95CC-F440-B58D-F4D44F987EB5}" type="presOf" srcId="{752E21A1-29B8-FC4D-86A4-DC37E544A346}" destId="{4EA3185C-FBC0-604C-A36E-E330F42B2949}" srcOrd="1" destOrd="0" presId="urn:microsoft.com/office/officeart/2005/8/layout/venn1"/>
    <dgm:cxn modelId="{6E97807A-6F1F-A74D-B978-5D7E5FC3C1D1}" srcId="{A620CDB8-E066-5E42-B123-4DB14554E92F}" destId="{E76FCE89-2462-4C47-85E6-3B1AE7964562}" srcOrd="0" destOrd="0" parTransId="{2D4E59D1-EB88-AC43-8C5F-FDDC3F497E88}" sibTransId="{5DA86FFD-E141-5549-8842-DD1B1236528B}"/>
    <dgm:cxn modelId="{C1855A79-096B-C14A-A9CB-8A9CF06337E5}" srcId="{A620CDB8-E066-5E42-B123-4DB14554E92F}" destId="{752E21A1-29B8-FC4D-86A4-DC37E544A346}" srcOrd="2" destOrd="0" parTransId="{41AF51F0-2D6E-064F-8AF6-94F5DC9B798D}" sibTransId="{A4C1BC08-904D-E148-B22D-CBFDE268F9B7}"/>
    <dgm:cxn modelId="{ACF92B2F-3702-E645-AD23-14C91733F8A9}" type="presOf" srcId="{E76FCE89-2462-4C47-85E6-3B1AE7964562}" destId="{DCDB4C35-B938-8149-9C1C-E73AD6D6281D}" srcOrd="1" destOrd="0" presId="urn:microsoft.com/office/officeart/2005/8/layout/venn1"/>
    <dgm:cxn modelId="{D848773A-4871-5B4C-ABDB-B434871E7B7D}" type="presOf" srcId="{9BA01521-81B4-0941-9782-22EBE9846901}" destId="{B677D8E3-F80C-D548-9673-4864CDB25BC7}" srcOrd="0" destOrd="0" presId="urn:microsoft.com/office/officeart/2005/8/layout/venn1"/>
    <dgm:cxn modelId="{35DC3291-5A0F-6C4F-AEFB-624655AA2B98}" type="presOf" srcId="{A620CDB8-E066-5E42-B123-4DB14554E92F}" destId="{8688A16B-CA5C-DC4C-AC6D-F477585E28BC}" srcOrd="0" destOrd="0" presId="urn:microsoft.com/office/officeart/2005/8/layout/venn1"/>
    <dgm:cxn modelId="{D1086C08-CF0E-A74E-8794-16597AE6CDF5}" type="presOf" srcId="{345E54C7-1DC4-3E4A-A606-5E420281D188}" destId="{CFA77E87-1675-C54B-936A-6614AC233BBA}" srcOrd="1" destOrd="0" presId="urn:microsoft.com/office/officeart/2005/8/layout/venn1"/>
    <dgm:cxn modelId="{9E8A9F5D-9082-0547-B679-41647A4885AF}" srcId="{A620CDB8-E066-5E42-B123-4DB14554E92F}" destId="{345E54C7-1DC4-3E4A-A606-5E420281D188}" srcOrd="1" destOrd="0" parTransId="{E47D761D-7FE2-B140-A0AC-268817DBAE1B}" sibTransId="{58A93848-8A39-D143-A6F5-53C5E7780B51}"/>
    <dgm:cxn modelId="{5FDF9192-5738-4A4F-AA17-1282C4D1C82F}" type="presOf" srcId="{345E54C7-1DC4-3E4A-A606-5E420281D188}" destId="{5447373C-E154-0F4D-92A6-FCD718E88FFE}" srcOrd="0" destOrd="0" presId="urn:microsoft.com/office/officeart/2005/8/layout/venn1"/>
    <dgm:cxn modelId="{97AB4D4A-FE15-5643-8589-972756794266}" type="presOf" srcId="{752E21A1-29B8-FC4D-86A4-DC37E544A346}" destId="{B88330A0-212B-E241-B4C0-89CE99BE8B1F}" srcOrd="0" destOrd="0" presId="urn:microsoft.com/office/officeart/2005/8/layout/venn1"/>
    <dgm:cxn modelId="{D8B9A675-7A06-D444-A9FF-21CBAB67F4FD}" type="presOf" srcId="{9BA01521-81B4-0941-9782-22EBE9846901}" destId="{AD53807E-5795-DE4D-8D14-E921F7BDBD4B}" srcOrd="1" destOrd="0" presId="urn:microsoft.com/office/officeart/2005/8/layout/venn1"/>
    <dgm:cxn modelId="{49388A48-6CE3-5C43-848F-89E6B6DF383B}" type="presParOf" srcId="{8688A16B-CA5C-DC4C-AC6D-F477585E28BC}" destId="{06CD11F8-C35E-6147-A2C4-7E78135FAADA}" srcOrd="0" destOrd="0" presId="urn:microsoft.com/office/officeart/2005/8/layout/venn1"/>
    <dgm:cxn modelId="{6C2FEC6E-E45F-3C4B-9852-B00797D5040A}" type="presParOf" srcId="{8688A16B-CA5C-DC4C-AC6D-F477585E28BC}" destId="{DCDB4C35-B938-8149-9C1C-E73AD6D6281D}" srcOrd="1" destOrd="0" presId="urn:microsoft.com/office/officeart/2005/8/layout/venn1"/>
    <dgm:cxn modelId="{3E3504DC-E058-9A49-AFAB-F3BC41BA3A0F}" type="presParOf" srcId="{8688A16B-CA5C-DC4C-AC6D-F477585E28BC}" destId="{5447373C-E154-0F4D-92A6-FCD718E88FFE}" srcOrd="2" destOrd="0" presId="urn:microsoft.com/office/officeart/2005/8/layout/venn1"/>
    <dgm:cxn modelId="{278B1774-E5AD-584A-91C2-DC843E132A4B}" type="presParOf" srcId="{8688A16B-CA5C-DC4C-AC6D-F477585E28BC}" destId="{CFA77E87-1675-C54B-936A-6614AC233BBA}" srcOrd="3" destOrd="0" presId="urn:microsoft.com/office/officeart/2005/8/layout/venn1"/>
    <dgm:cxn modelId="{6EACF2BE-62D9-DF46-B60D-58CD75D9E7D4}" type="presParOf" srcId="{8688A16B-CA5C-DC4C-AC6D-F477585E28BC}" destId="{B88330A0-212B-E241-B4C0-89CE99BE8B1F}" srcOrd="4" destOrd="0" presId="urn:microsoft.com/office/officeart/2005/8/layout/venn1"/>
    <dgm:cxn modelId="{EE6AAE1D-859C-5D4A-8CAF-712157D17BB5}" type="presParOf" srcId="{8688A16B-CA5C-DC4C-AC6D-F477585E28BC}" destId="{4EA3185C-FBC0-604C-A36E-E330F42B2949}" srcOrd="5" destOrd="0" presId="urn:microsoft.com/office/officeart/2005/8/layout/venn1"/>
    <dgm:cxn modelId="{FDBA58BA-8A85-E643-B201-75E236CB6553}" type="presParOf" srcId="{8688A16B-CA5C-DC4C-AC6D-F477585E28BC}" destId="{B677D8E3-F80C-D548-9673-4864CDB25BC7}" srcOrd="6" destOrd="0" presId="urn:microsoft.com/office/officeart/2005/8/layout/venn1"/>
    <dgm:cxn modelId="{17EC3358-AF5F-CE47-B3BB-8D631D4EC630}" type="presParOf" srcId="{8688A16B-CA5C-DC4C-AC6D-F477585E28BC}" destId="{AD53807E-5795-DE4D-8D14-E921F7BDBD4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816D3-BE78-BF46-8F5B-60BF20919D56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3BF58-04E4-AD49-A673-B914F38B52CC}">
      <dgm:prSet phldrT="[Text]"/>
      <dgm:spPr/>
      <dgm:t>
        <a:bodyPr/>
        <a:lstStyle/>
        <a:p>
          <a:r>
            <a:rPr lang="en-US" dirty="0" smtClean="0"/>
            <a:t>Create </a:t>
          </a:r>
          <a:r>
            <a:rPr lang="en-US" dirty="0" err="1" smtClean="0"/>
            <a:t>github</a:t>
          </a:r>
          <a:r>
            <a:rPr lang="en-US" dirty="0" smtClean="0"/>
            <a:t> account</a:t>
          </a:r>
          <a:endParaRPr lang="en-US" dirty="0"/>
        </a:p>
      </dgm:t>
    </dgm:pt>
    <dgm:pt modelId="{BE35E40A-96C6-E040-9F24-E1AF99E08071}" type="parTrans" cxnId="{A48CDF64-0062-A949-8B3D-B09C128A52E8}">
      <dgm:prSet/>
      <dgm:spPr/>
      <dgm:t>
        <a:bodyPr/>
        <a:lstStyle/>
        <a:p>
          <a:endParaRPr lang="en-US"/>
        </a:p>
      </dgm:t>
    </dgm:pt>
    <dgm:pt modelId="{FF4C1040-AF8E-6442-A75E-A656B74D5A7C}" type="sibTrans" cxnId="{A48CDF64-0062-A949-8B3D-B09C128A52E8}">
      <dgm:prSet/>
      <dgm:spPr/>
      <dgm:t>
        <a:bodyPr/>
        <a:lstStyle/>
        <a:p>
          <a:endParaRPr lang="en-US"/>
        </a:p>
      </dgm:t>
    </dgm:pt>
    <dgm:pt modelId="{5112A673-633B-6740-977F-61060809F4A4}">
      <dgm:prSet phldrT="[Text]"/>
      <dgm:spPr/>
      <dgm:t>
        <a:bodyPr/>
        <a:lstStyle/>
        <a:p>
          <a:r>
            <a:rPr lang="en-US" dirty="0" smtClean="0"/>
            <a:t>Create JIRA/Bamboo account</a:t>
          </a:r>
          <a:endParaRPr lang="en-US" dirty="0"/>
        </a:p>
      </dgm:t>
    </dgm:pt>
    <dgm:pt modelId="{8C618023-700D-DB4F-BCA4-AD360F056B3F}" type="parTrans" cxnId="{5F13681B-B4A3-1F47-ABA3-59A8A1B93F5F}">
      <dgm:prSet/>
      <dgm:spPr/>
      <dgm:t>
        <a:bodyPr/>
        <a:lstStyle/>
        <a:p>
          <a:endParaRPr lang="en-US"/>
        </a:p>
      </dgm:t>
    </dgm:pt>
    <dgm:pt modelId="{B61421B5-1766-DA44-B181-82657BB2F5E6}" type="sibTrans" cxnId="{5F13681B-B4A3-1F47-ABA3-59A8A1B93F5F}">
      <dgm:prSet/>
      <dgm:spPr/>
      <dgm:t>
        <a:bodyPr/>
        <a:lstStyle/>
        <a:p>
          <a:endParaRPr lang="en-US"/>
        </a:p>
      </dgm:t>
    </dgm:pt>
    <dgm:pt modelId="{FFC5C230-2B0F-3D4C-AEBE-E3AA9A6B0073}">
      <dgm:prSet phldrT="[Text]"/>
      <dgm:spPr/>
      <dgm:t>
        <a:bodyPr/>
        <a:lstStyle/>
        <a:p>
          <a:r>
            <a:rPr lang="en-US" dirty="0" smtClean="0"/>
            <a:t>Create AWS Account</a:t>
          </a:r>
          <a:endParaRPr lang="en-US" dirty="0"/>
        </a:p>
      </dgm:t>
    </dgm:pt>
    <dgm:pt modelId="{8E01430F-91D1-6042-A89F-B23EE0E8E2EA}" type="parTrans" cxnId="{979649E3-4B2C-E346-921B-11CF258A3833}">
      <dgm:prSet/>
      <dgm:spPr/>
      <dgm:t>
        <a:bodyPr/>
        <a:lstStyle/>
        <a:p>
          <a:endParaRPr lang="en-US"/>
        </a:p>
      </dgm:t>
    </dgm:pt>
    <dgm:pt modelId="{4C814643-57FC-EF4F-B385-EF4BACEA1582}" type="sibTrans" cxnId="{979649E3-4B2C-E346-921B-11CF258A3833}">
      <dgm:prSet/>
      <dgm:spPr/>
      <dgm:t>
        <a:bodyPr/>
        <a:lstStyle/>
        <a:p>
          <a:endParaRPr lang="en-US"/>
        </a:p>
      </dgm:t>
    </dgm:pt>
    <dgm:pt modelId="{58A6814E-2736-1846-AF64-A759C09D34FB}" type="pres">
      <dgm:prSet presAssocID="{A47816D3-BE78-BF46-8F5B-60BF20919D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1F459-129C-4543-B638-5CF205087803}" type="pres">
      <dgm:prSet presAssocID="{A47816D3-BE78-BF46-8F5B-60BF20919D56}" presName="dummyMaxCanvas" presStyleCnt="0">
        <dgm:presLayoutVars/>
      </dgm:prSet>
      <dgm:spPr/>
    </dgm:pt>
    <dgm:pt modelId="{42EAAF91-2077-4748-BDED-283729998B31}" type="pres">
      <dgm:prSet presAssocID="{A47816D3-BE78-BF46-8F5B-60BF20919D5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AC1BA-A989-F94D-8762-A756D14CA987}" type="pres">
      <dgm:prSet presAssocID="{A47816D3-BE78-BF46-8F5B-60BF20919D5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FB811-C3C1-6D4D-8481-6D7544BCFC86}" type="pres">
      <dgm:prSet presAssocID="{A47816D3-BE78-BF46-8F5B-60BF20919D5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34077-B25A-1847-A774-FCE4C5F88E40}" type="pres">
      <dgm:prSet presAssocID="{A47816D3-BE78-BF46-8F5B-60BF20919D5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C067E-9C05-A24E-89F3-2A1A87D9CD8A}" type="pres">
      <dgm:prSet presAssocID="{A47816D3-BE78-BF46-8F5B-60BF20919D5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CD8A1-ADD8-8D42-8723-9A0FED3C4DE8}" type="pres">
      <dgm:prSet presAssocID="{A47816D3-BE78-BF46-8F5B-60BF20919D5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E301F-A00E-234E-888E-6A8050FAA716}" type="pres">
      <dgm:prSet presAssocID="{A47816D3-BE78-BF46-8F5B-60BF20919D5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09CBA-EB3B-E34D-B5EA-7D5FF31C2426}" type="pres">
      <dgm:prSet presAssocID="{A47816D3-BE78-BF46-8F5B-60BF20919D5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39921-D7E9-7345-BAE3-8F46811F3F08}" type="presOf" srcId="{A47816D3-BE78-BF46-8F5B-60BF20919D56}" destId="{58A6814E-2736-1846-AF64-A759C09D34FB}" srcOrd="0" destOrd="0" presId="urn:microsoft.com/office/officeart/2005/8/layout/vProcess5"/>
    <dgm:cxn modelId="{0F0A8EC2-F260-CE43-BF9B-C79CE3F2F338}" type="presOf" srcId="{FFC5C230-2B0F-3D4C-AEBE-E3AA9A6B0073}" destId="{17CFB811-C3C1-6D4D-8481-6D7544BCFC86}" srcOrd="0" destOrd="0" presId="urn:microsoft.com/office/officeart/2005/8/layout/vProcess5"/>
    <dgm:cxn modelId="{A6EDB942-ABB0-124B-820B-7822C8DFB454}" type="presOf" srcId="{B61421B5-1766-DA44-B181-82657BB2F5E6}" destId="{D39C067E-9C05-A24E-89F3-2A1A87D9CD8A}" srcOrd="0" destOrd="0" presId="urn:microsoft.com/office/officeart/2005/8/layout/vProcess5"/>
    <dgm:cxn modelId="{BDF78A2A-AD03-894B-827B-7F980036B67C}" type="presOf" srcId="{FFC5C230-2B0F-3D4C-AEBE-E3AA9A6B0073}" destId="{69E09CBA-EB3B-E34D-B5EA-7D5FF31C2426}" srcOrd="1" destOrd="0" presId="urn:microsoft.com/office/officeart/2005/8/layout/vProcess5"/>
    <dgm:cxn modelId="{CF44ADC7-5B4D-4749-82C7-78E9DCA60F17}" type="presOf" srcId="{FF4C1040-AF8E-6442-A75E-A656B74D5A7C}" destId="{2D934077-B25A-1847-A774-FCE4C5F88E40}" srcOrd="0" destOrd="0" presId="urn:microsoft.com/office/officeart/2005/8/layout/vProcess5"/>
    <dgm:cxn modelId="{A48CDF64-0062-A949-8B3D-B09C128A52E8}" srcId="{A47816D3-BE78-BF46-8F5B-60BF20919D56}" destId="{1B93BF58-04E4-AD49-A673-B914F38B52CC}" srcOrd="0" destOrd="0" parTransId="{BE35E40A-96C6-E040-9F24-E1AF99E08071}" sibTransId="{FF4C1040-AF8E-6442-A75E-A656B74D5A7C}"/>
    <dgm:cxn modelId="{D5AEE447-7485-924D-8419-B8C40142F574}" type="presOf" srcId="{1B93BF58-04E4-AD49-A673-B914F38B52CC}" destId="{2F5CD8A1-ADD8-8D42-8723-9A0FED3C4DE8}" srcOrd="1" destOrd="0" presId="urn:microsoft.com/office/officeart/2005/8/layout/vProcess5"/>
    <dgm:cxn modelId="{979649E3-4B2C-E346-921B-11CF258A3833}" srcId="{A47816D3-BE78-BF46-8F5B-60BF20919D56}" destId="{FFC5C230-2B0F-3D4C-AEBE-E3AA9A6B0073}" srcOrd="2" destOrd="0" parTransId="{8E01430F-91D1-6042-A89F-B23EE0E8E2EA}" sibTransId="{4C814643-57FC-EF4F-B385-EF4BACEA1582}"/>
    <dgm:cxn modelId="{990D38C9-C0EC-8B42-8012-481AD73195F4}" type="presOf" srcId="{5112A673-633B-6740-977F-61060809F4A4}" destId="{38DAC1BA-A989-F94D-8762-A756D14CA987}" srcOrd="0" destOrd="0" presId="urn:microsoft.com/office/officeart/2005/8/layout/vProcess5"/>
    <dgm:cxn modelId="{5F13681B-B4A3-1F47-ABA3-59A8A1B93F5F}" srcId="{A47816D3-BE78-BF46-8F5B-60BF20919D56}" destId="{5112A673-633B-6740-977F-61060809F4A4}" srcOrd="1" destOrd="0" parTransId="{8C618023-700D-DB4F-BCA4-AD360F056B3F}" sibTransId="{B61421B5-1766-DA44-B181-82657BB2F5E6}"/>
    <dgm:cxn modelId="{D2F3AD93-546A-3B4F-B8B9-266C15DA8E6A}" type="presOf" srcId="{5112A673-633B-6740-977F-61060809F4A4}" destId="{4F1E301F-A00E-234E-888E-6A8050FAA716}" srcOrd="1" destOrd="0" presId="urn:microsoft.com/office/officeart/2005/8/layout/vProcess5"/>
    <dgm:cxn modelId="{78E59D0D-0D5D-2141-A981-3801F93AB4FC}" type="presOf" srcId="{1B93BF58-04E4-AD49-A673-B914F38B52CC}" destId="{42EAAF91-2077-4748-BDED-283729998B31}" srcOrd="0" destOrd="0" presId="urn:microsoft.com/office/officeart/2005/8/layout/vProcess5"/>
    <dgm:cxn modelId="{19621168-A906-D04F-BF37-57179874834C}" type="presParOf" srcId="{58A6814E-2736-1846-AF64-A759C09D34FB}" destId="{CA31F459-129C-4543-B638-5CF205087803}" srcOrd="0" destOrd="0" presId="urn:microsoft.com/office/officeart/2005/8/layout/vProcess5"/>
    <dgm:cxn modelId="{496FAB95-52B0-FE49-9136-451CE1FCC6D0}" type="presParOf" srcId="{58A6814E-2736-1846-AF64-A759C09D34FB}" destId="{42EAAF91-2077-4748-BDED-283729998B31}" srcOrd="1" destOrd="0" presId="urn:microsoft.com/office/officeart/2005/8/layout/vProcess5"/>
    <dgm:cxn modelId="{9F7AB0B5-6F8F-544C-9A3C-B595BBE5601C}" type="presParOf" srcId="{58A6814E-2736-1846-AF64-A759C09D34FB}" destId="{38DAC1BA-A989-F94D-8762-A756D14CA987}" srcOrd="2" destOrd="0" presId="urn:microsoft.com/office/officeart/2005/8/layout/vProcess5"/>
    <dgm:cxn modelId="{5345F2C4-9B55-254D-B9DA-44010B3A3803}" type="presParOf" srcId="{58A6814E-2736-1846-AF64-A759C09D34FB}" destId="{17CFB811-C3C1-6D4D-8481-6D7544BCFC86}" srcOrd="3" destOrd="0" presId="urn:microsoft.com/office/officeart/2005/8/layout/vProcess5"/>
    <dgm:cxn modelId="{6E90BC37-24EB-C241-933E-FA32B9C0A229}" type="presParOf" srcId="{58A6814E-2736-1846-AF64-A759C09D34FB}" destId="{2D934077-B25A-1847-A774-FCE4C5F88E40}" srcOrd="4" destOrd="0" presId="urn:microsoft.com/office/officeart/2005/8/layout/vProcess5"/>
    <dgm:cxn modelId="{DE385E59-8074-054D-90D1-1BD824D5E7CE}" type="presParOf" srcId="{58A6814E-2736-1846-AF64-A759C09D34FB}" destId="{D39C067E-9C05-A24E-89F3-2A1A87D9CD8A}" srcOrd="5" destOrd="0" presId="urn:microsoft.com/office/officeart/2005/8/layout/vProcess5"/>
    <dgm:cxn modelId="{09FD27EA-9777-4A44-82B9-6537C8449621}" type="presParOf" srcId="{58A6814E-2736-1846-AF64-A759C09D34FB}" destId="{2F5CD8A1-ADD8-8D42-8723-9A0FED3C4DE8}" srcOrd="6" destOrd="0" presId="urn:microsoft.com/office/officeart/2005/8/layout/vProcess5"/>
    <dgm:cxn modelId="{BC8D20E0-D9B2-5241-85C7-DE7757CED773}" type="presParOf" srcId="{58A6814E-2736-1846-AF64-A759C09D34FB}" destId="{4F1E301F-A00E-234E-888E-6A8050FAA716}" srcOrd="7" destOrd="0" presId="urn:microsoft.com/office/officeart/2005/8/layout/vProcess5"/>
    <dgm:cxn modelId="{38E43C0A-035F-404A-889C-CFA1651DC31B}" type="presParOf" srcId="{58A6814E-2736-1846-AF64-A759C09D34FB}" destId="{69E09CBA-EB3B-E34D-B5EA-7D5FF31C24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9A7FD-983E-F646-BD80-56CF4D8EA13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15471-9025-5B4C-994B-25C1FCDB50E1}">
      <dgm:prSet phldrT="[Text]"/>
      <dgm:spPr/>
      <dgm:t>
        <a:bodyPr/>
        <a:lstStyle/>
        <a:p>
          <a:r>
            <a:rPr lang="en-US" dirty="0" smtClean="0"/>
            <a:t>Find </a:t>
          </a:r>
          <a:r>
            <a:rPr lang="en-US" dirty="0" err="1" smtClean="0"/>
            <a:t>Bambo</a:t>
          </a:r>
          <a:r>
            <a:rPr lang="en-US" dirty="0" smtClean="0"/>
            <a:t> AMI</a:t>
          </a:r>
          <a:endParaRPr lang="en-US" dirty="0"/>
        </a:p>
      </dgm:t>
    </dgm:pt>
    <dgm:pt modelId="{9EF492C0-0AEA-FD48-B454-DBA0BA453D39}" type="parTrans" cxnId="{F3A97A6B-B9BB-A04C-8CA5-8618CD8888E1}">
      <dgm:prSet/>
      <dgm:spPr/>
      <dgm:t>
        <a:bodyPr/>
        <a:lstStyle/>
        <a:p>
          <a:endParaRPr lang="en-US"/>
        </a:p>
      </dgm:t>
    </dgm:pt>
    <dgm:pt modelId="{93F4B0A2-4B0F-6A4E-9261-D87711354523}" type="sibTrans" cxnId="{F3A97A6B-B9BB-A04C-8CA5-8618CD8888E1}">
      <dgm:prSet/>
      <dgm:spPr/>
      <dgm:t>
        <a:bodyPr/>
        <a:lstStyle/>
        <a:p>
          <a:endParaRPr lang="en-US"/>
        </a:p>
      </dgm:t>
    </dgm:pt>
    <dgm:pt modelId="{50CB7B32-8BC9-6248-B4DC-08990087ECE2}">
      <dgm:prSet phldrT="[Text]"/>
      <dgm:spPr/>
      <dgm:t>
        <a:bodyPr/>
        <a:lstStyle/>
        <a:p>
          <a:r>
            <a:rPr lang="en-US" dirty="0" smtClean="0"/>
            <a:t>Launch</a:t>
          </a:r>
          <a:r>
            <a:rPr lang="en-US" baseline="0" dirty="0" smtClean="0"/>
            <a:t> instance</a:t>
          </a:r>
          <a:endParaRPr lang="en-US" dirty="0"/>
        </a:p>
      </dgm:t>
    </dgm:pt>
    <dgm:pt modelId="{0162D3EB-7C8B-EE47-B23E-3F9B64DD2E88}" type="parTrans" cxnId="{FC48214C-E18C-8240-A2DA-734CD2CDD9A3}">
      <dgm:prSet/>
      <dgm:spPr/>
      <dgm:t>
        <a:bodyPr/>
        <a:lstStyle/>
        <a:p>
          <a:endParaRPr lang="en-US"/>
        </a:p>
      </dgm:t>
    </dgm:pt>
    <dgm:pt modelId="{318830ED-4935-8D48-AD87-3579782D1385}" type="sibTrans" cxnId="{FC48214C-E18C-8240-A2DA-734CD2CDD9A3}">
      <dgm:prSet/>
      <dgm:spPr/>
      <dgm:t>
        <a:bodyPr/>
        <a:lstStyle/>
        <a:p>
          <a:endParaRPr lang="en-US"/>
        </a:p>
      </dgm:t>
    </dgm:pt>
    <dgm:pt modelId="{68C42784-A0B2-D64C-B339-68D1FA486731}">
      <dgm:prSet phldrT="[Text]"/>
      <dgm:spPr/>
      <dgm:t>
        <a:bodyPr/>
        <a:lstStyle/>
        <a:p>
          <a:r>
            <a:rPr lang="en-US" dirty="0" smtClean="0"/>
            <a:t>Customize instance</a:t>
          </a:r>
          <a:endParaRPr lang="en-US" dirty="0"/>
        </a:p>
      </dgm:t>
    </dgm:pt>
    <dgm:pt modelId="{BCF5ECD0-0993-3646-A057-BFD97E852AFA}" type="parTrans" cxnId="{AE02680A-C2A0-034D-A4DE-FD8D4DDA3263}">
      <dgm:prSet/>
      <dgm:spPr/>
      <dgm:t>
        <a:bodyPr/>
        <a:lstStyle/>
        <a:p>
          <a:endParaRPr lang="en-US"/>
        </a:p>
      </dgm:t>
    </dgm:pt>
    <dgm:pt modelId="{5CD2A412-2ABC-4D4B-A242-D9119F1A223E}" type="sibTrans" cxnId="{AE02680A-C2A0-034D-A4DE-FD8D4DDA3263}">
      <dgm:prSet/>
      <dgm:spPr/>
      <dgm:t>
        <a:bodyPr/>
        <a:lstStyle/>
        <a:p>
          <a:endParaRPr lang="en-US"/>
        </a:p>
      </dgm:t>
    </dgm:pt>
    <dgm:pt modelId="{1BF8B3BF-2C0F-0C4C-8EB0-D9B0474CC932}">
      <dgm:prSet/>
      <dgm:spPr/>
      <dgm:t>
        <a:bodyPr/>
        <a:lstStyle/>
        <a:p>
          <a:r>
            <a:rPr lang="en-US" dirty="0" smtClean="0"/>
            <a:t>Take Snapshot</a:t>
          </a:r>
          <a:endParaRPr lang="en-US" dirty="0"/>
        </a:p>
      </dgm:t>
    </dgm:pt>
    <dgm:pt modelId="{9BFE738A-B4EF-8748-8222-FC8A2574AE74}" type="parTrans" cxnId="{F20DA1C8-8D9E-AC4E-ACC8-85ABB4E47275}">
      <dgm:prSet/>
      <dgm:spPr/>
      <dgm:t>
        <a:bodyPr/>
        <a:lstStyle/>
        <a:p>
          <a:endParaRPr lang="en-US"/>
        </a:p>
      </dgm:t>
    </dgm:pt>
    <dgm:pt modelId="{9D330C3B-E8B3-AF4F-958A-32192ED30A31}" type="sibTrans" cxnId="{F20DA1C8-8D9E-AC4E-ACC8-85ABB4E47275}">
      <dgm:prSet/>
      <dgm:spPr/>
      <dgm:t>
        <a:bodyPr/>
        <a:lstStyle/>
        <a:p>
          <a:endParaRPr lang="en-US"/>
        </a:p>
      </dgm:t>
    </dgm:pt>
    <dgm:pt modelId="{EC4D47D8-4598-BD40-BA31-70596F8B3285}">
      <dgm:prSet/>
      <dgm:spPr/>
      <dgm:t>
        <a:bodyPr/>
        <a:lstStyle/>
        <a:p>
          <a:r>
            <a:rPr lang="en-US" dirty="0" smtClean="0"/>
            <a:t>Launch customized instance</a:t>
          </a:r>
          <a:endParaRPr lang="en-US" dirty="0"/>
        </a:p>
      </dgm:t>
    </dgm:pt>
    <dgm:pt modelId="{5D7C57A1-F0FE-6847-ADF0-A5E39026BAE4}" type="parTrans" cxnId="{7A6531A6-99B0-6F4E-8849-9319BE827A8D}">
      <dgm:prSet/>
      <dgm:spPr/>
      <dgm:t>
        <a:bodyPr/>
        <a:lstStyle/>
        <a:p>
          <a:endParaRPr lang="en-US"/>
        </a:p>
      </dgm:t>
    </dgm:pt>
    <dgm:pt modelId="{954A9AA2-73E1-D24F-A19C-EB0884C50AE4}" type="sibTrans" cxnId="{7A6531A6-99B0-6F4E-8849-9319BE827A8D}">
      <dgm:prSet/>
      <dgm:spPr/>
      <dgm:t>
        <a:bodyPr/>
        <a:lstStyle/>
        <a:p>
          <a:endParaRPr lang="en-US"/>
        </a:p>
      </dgm:t>
    </dgm:pt>
    <dgm:pt modelId="{9BF54632-BC4D-014D-AD1A-A3BD9C6E5280}" type="pres">
      <dgm:prSet presAssocID="{8B29A7FD-983E-F646-BD80-56CF4D8EA1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19B3F-364D-D740-97EB-322F406A9A15}" type="pres">
      <dgm:prSet presAssocID="{8B29A7FD-983E-F646-BD80-56CF4D8EA131}" presName="dummyMaxCanvas" presStyleCnt="0">
        <dgm:presLayoutVars/>
      </dgm:prSet>
      <dgm:spPr/>
    </dgm:pt>
    <dgm:pt modelId="{34A908C0-16F0-F642-A1B1-151631D17B2E}" type="pres">
      <dgm:prSet presAssocID="{8B29A7FD-983E-F646-BD80-56CF4D8EA13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12FAD-8F63-4144-A54E-CB92691890A8}" type="pres">
      <dgm:prSet presAssocID="{8B29A7FD-983E-F646-BD80-56CF4D8EA13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F9482-FA16-7E4D-9FB4-67BA0557238E}" type="pres">
      <dgm:prSet presAssocID="{8B29A7FD-983E-F646-BD80-56CF4D8EA13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C8F52-9DE4-EB4E-BF01-4AE0525F7A80}" type="pres">
      <dgm:prSet presAssocID="{8B29A7FD-983E-F646-BD80-56CF4D8EA13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87338-D3FA-2A4C-A02F-B75AF01E5A00}" type="pres">
      <dgm:prSet presAssocID="{8B29A7FD-983E-F646-BD80-56CF4D8EA13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1EEDB-32C2-474E-9E76-106BC47C2844}" type="pres">
      <dgm:prSet presAssocID="{8B29A7FD-983E-F646-BD80-56CF4D8EA13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2F0D9-EAB6-3040-B728-ABA6EC4CC786}" type="pres">
      <dgm:prSet presAssocID="{8B29A7FD-983E-F646-BD80-56CF4D8EA13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7A387-747F-6F45-9FBC-F41D4B95A643}" type="pres">
      <dgm:prSet presAssocID="{8B29A7FD-983E-F646-BD80-56CF4D8EA13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CFCE9-074C-9147-A9BE-1920A5F5B90C}" type="pres">
      <dgm:prSet presAssocID="{8B29A7FD-983E-F646-BD80-56CF4D8EA13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B1EC3-8E87-FD4E-B3D3-90205D15D794}" type="pres">
      <dgm:prSet presAssocID="{8B29A7FD-983E-F646-BD80-56CF4D8EA13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37E95-8643-8642-82CB-A985959284EE}" type="pres">
      <dgm:prSet presAssocID="{8B29A7FD-983E-F646-BD80-56CF4D8EA13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EEF54-B882-5145-A296-525CED461F24}" type="pres">
      <dgm:prSet presAssocID="{8B29A7FD-983E-F646-BD80-56CF4D8EA13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DBA8B-9489-0849-8ED9-5B0DCA0AF8C7}" type="pres">
      <dgm:prSet presAssocID="{8B29A7FD-983E-F646-BD80-56CF4D8EA13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CEB24-0E91-D14E-A29B-1CAB855CAEB9}" type="pres">
      <dgm:prSet presAssocID="{8B29A7FD-983E-F646-BD80-56CF4D8EA13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8214C-E18C-8240-A2DA-734CD2CDD9A3}" srcId="{8B29A7FD-983E-F646-BD80-56CF4D8EA131}" destId="{50CB7B32-8BC9-6248-B4DC-08990087ECE2}" srcOrd="1" destOrd="0" parTransId="{0162D3EB-7C8B-EE47-B23E-3F9B64DD2E88}" sibTransId="{318830ED-4935-8D48-AD87-3579782D1385}"/>
    <dgm:cxn modelId="{87E2F445-DA43-C948-824D-17ABFF169D5F}" type="presOf" srcId="{7AE15471-9025-5B4C-994B-25C1FCDB50E1}" destId="{34A908C0-16F0-F642-A1B1-151631D17B2E}" srcOrd="0" destOrd="0" presId="urn:microsoft.com/office/officeart/2005/8/layout/vProcess5"/>
    <dgm:cxn modelId="{1DB0E77E-FFEF-B848-9911-A69523473F22}" type="presOf" srcId="{318830ED-4935-8D48-AD87-3579782D1385}" destId="{5472F0D9-EAB6-3040-B728-ABA6EC4CC786}" srcOrd="0" destOrd="0" presId="urn:microsoft.com/office/officeart/2005/8/layout/vProcess5"/>
    <dgm:cxn modelId="{AE02680A-C2A0-034D-A4DE-FD8D4DDA3263}" srcId="{8B29A7FD-983E-F646-BD80-56CF4D8EA131}" destId="{68C42784-A0B2-D64C-B339-68D1FA486731}" srcOrd="2" destOrd="0" parTransId="{BCF5ECD0-0993-3646-A057-BFD97E852AFA}" sibTransId="{5CD2A412-2ABC-4D4B-A242-D9119F1A223E}"/>
    <dgm:cxn modelId="{0950A6B3-AEE8-7841-91D0-A416EDF4D9A8}" type="presOf" srcId="{93F4B0A2-4B0F-6A4E-9261-D87711354523}" destId="{0C01EEDB-32C2-474E-9E76-106BC47C2844}" srcOrd="0" destOrd="0" presId="urn:microsoft.com/office/officeart/2005/8/layout/vProcess5"/>
    <dgm:cxn modelId="{C254678E-E702-EB4A-B54E-E808513BDFA2}" type="presOf" srcId="{5CD2A412-2ABC-4D4B-A242-D9119F1A223E}" destId="{3967A387-747F-6F45-9FBC-F41D4B95A643}" srcOrd="0" destOrd="0" presId="urn:microsoft.com/office/officeart/2005/8/layout/vProcess5"/>
    <dgm:cxn modelId="{7A6531A6-99B0-6F4E-8849-9319BE827A8D}" srcId="{8B29A7FD-983E-F646-BD80-56CF4D8EA131}" destId="{EC4D47D8-4598-BD40-BA31-70596F8B3285}" srcOrd="4" destOrd="0" parTransId="{5D7C57A1-F0FE-6847-ADF0-A5E39026BAE4}" sibTransId="{954A9AA2-73E1-D24F-A19C-EB0884C50AE4}"/>
    <dgm:cxn modelId="{F3A97A6B-B9BB-A04C-8CA5-8618CD8888E1}" srcId="{8B29A7FD-983E-F646-BD80-56CF4D8EA131}" destId="{7AE15471-9025-5B4C-994B-25C1FCDB50E1}" srcOrd="0" destOrd="0" parTransId="{9EF492C0-0AEA-FD48-B454-DBA0BA453D39}" sibTransId="{93F4B0A2-4B0F-6A4E-9261-D87711354523}"/>
    <dgm:cxn modelId="{F20DA1C8-8D9E-AC4E-ACC8-85ABB4E47275}" srcId="{8B29A7FD-983E-F646-BD80-56CF4D8EA131}" destId="{1BF8B3BF-2C0F-0C4C-8EB0-D9B0474CC932}" srcOrd="3" destOrd="0" parTransId="{9BFE738A-B4EF-8748-8222-FC8A2574AE74}" sibTransId="{9D330C3B-E8B3-AF4F-958A-32192ED30A31}"/>
    <dgm:cxn modelId="{7CC0CD5C-6570-2746-AF21-34F0314112D4}" type="presOf" srcId="{EC4D47D8-4598-BD40-BA31-70596F8B3285}" destId="{17DCEB24-0E91-D14E-A29B-1CAB855CAEB9}" srcOrd="1" destOrd="0" presId="urn:microsoft.com/office/officeart/2005/8/layout/vProcess5"/>
    <dgm:cxn modelId="{8277668F-52A6-004F-8EFA-9A0C23738145}" type="presOf" srcId="{1BF8B3BF-2C0F-0C4C-8EB0-D9B0474CC932}" destId="{A7CDBA8B-9489-0849-8ED9-5B0DCA0AF8C7}" srcOrd="1" destOrd="0" presId="urn:microsoft.com/office/officeart/2005/8/layout/vProcess5"/>
    <dgm:cxn modelId="{023D7AFB-DABE-DD47-AA0A-2AB08A1ADF05}" type="presOf" srcId="{50CB7B32-8BC9-6248-B4DC-08990087ECE2}" destId="{D6612FAD-8F63-4144-A54E-CB92691890A8}" srcOrd="0" destOrd="0" presId="urn:microsoft.com/office/officeart/2005/8/layout/vProcess5"/>
    <dgm:cxn modelId="{03AD0232-6216-D842-B1B4-FBD59FD1780B}" type="presOf" srcId="{8B29A7FD-983E-F646-BD80-56CF4D8EA131}" destId="{9BF54632-BC4D-014D-AD1A-A3BD9C6E5280}" srcOrd="0" destOrd="0" presId="urn:microsoft.com/office/officeart/2005/8/layout/vProcess5"/>
    <dgm:cxn modelId="{EE685333-CDF8-AF4B-8B52-443F759F7C23}" type="presOf" srcId="{9D330C3B-E8B3-AF4F-958A-32192ED30A31}" destId="{A1ECFCE9-074C-9147-A9BE-1920A5F5B90C}" srcOrd="0" destOrd="0" presId="urn:microsoft.com/office/officeart/2005/8/layout/vProcess5"/>
    <dgm:cxn modelId="{004931E3-4AA7-FB43-9BC6-3CBED9745D50}" type="presOf" srcId="{68C42784-A0B2-D64C-B339-68D1FA486731}" destId="{B6AEEF54-B882-5145-A296-525CED461F24}" srcOrd="1" destOrd="0" presId="urn:microsoft.com/office/officeart/2005/8/layout/vProcess5"/>
    <dgm:cxn modelId="{A6C31DFE-BC64-0E47-B397-5D863EAE1299}" type="presOf" srcId="{1BF8B3BF-2C0F-0C4C-8EB0-D9B0474CC932}" destId="{739C8F52-9DE4-EB4E-BF01-4AE0525F7A80}" srcOrd="0" destOrd="0" presId="urn:microsoft.com/office/officeart/2005/8/layout/vProcess5"/>
    <dgm:cxn modelId="{BC27DD94-A25A-964E-8957-71314A6A9174}" type="presOf" srcId="{7AE15471-9025-5B4C-994B-25C1FCDB50E1}" destId="{1E6B1EC3-8E87-FD4E-B3D3-90205D15D794}" srcOrd="1" destOrd="0" presId="urn:microsoft.com/office/officeart/2005/8/layout/vProcess5"/>
    <dgm:cxn modelId="{86FF15AE-7393-0C46-9B01-FDCF9B73F276}" type="presOf" srcId="{50CB7B32-8BC9-6248-B4DC-08990087ECE2}" destId="{F9137E95-8643-8642-82CB-A985959284EE}" srcOrd="1" destOrd="0" presId="urn:microsoft.com/office/officeart/2005/8/layout/vProcess5"/>
    <dgm:cxn modelId="{14947A9A-930E-1244-A0AD-1A9BBF9F7B00}" type="presOf" srcId="{EC4D47D8-4598-BD40-BA31-70596F8B3285}" destId="{73787338-D3FA-2A4C-A02F-B75AF01E5A00}" srcOrd="0" destOrd="0" presId="urn:microsoft.com/office/officeart/2005/8/layout/vProcess5"/>
    <dgm:cxn modelId="{E283C179-0078-644E-AE64-60B37F5DF20B}" type="presOf" srcId="{68C42784-A0B2-D64C-B339-68D1FA486731}" destId="{EB7F9482-FA16-7E4D-9FB4-67BA0557238E}" srcOrd="0" destOrd="0" presId="urn:microsoft.com/office/officeart/2005/8/layout/vProcess5"/>
    <dgm:cxn modelId="{F9CAC1BF-AAB5-6044-B7EB-D7919CD24451}" type="presParOf" srcId="{9BF54632-BC4D-014D-AD1A-A3BD9C6E5280}" destId="{F6A19B3F-364D-D740-97EB-322F406A9A15}" srcOrd="0" destOrd="0" presId="urn:microsoft.com/office/officeart/2005/8/layout/vProcess5"/>
    <dgm:cxn modelId="{4A53ABA7-311B-994D-8F6C-AA6CE22A776F}" type="presParOf" srcId="{9BF54632-BC4D-014D-AD1A-A3BD9C6E5280}" destId="{34A908C0-16F0-F642-A1B1-151631D17B2E}" srcOrd="1" destOrd="0" presId="urn:microsoft.com/office/officeart/2005/8/layout/vProcess5"/>
    <dgm:cxn modelId="{7418ACF2-D61E-9142-AFA7-95C8D2C9B57F}" type="presParOf" srcId="{9BF54632-BC4D-014D-AD1A-A3BD9C6E5280}" destId="{D6612FAD-8F63-4144-A54E-CB92691890A8}" srcOrd="2" destOrd="0" presId="urn:microsoft.com/office/officeart/2005/8/layout/vProcess5"/>
    <dgm:cxn modelId="{D77CD3D0-35DD-5647-B28D-41A03E9B2D7B}" type="presParOf" srcId="{9BF54632-BC4D-014D-AD1A-A3BD9C6E5280}" destId="{EB7F9482-FA16-7E4D-9FB4-67BA0557238E}" srcOrd="3" destOrd="0" presId="urn:microsoft.com/office/officeart/2005/8/layout/vProcess5"/>
    <dgm:cxn modelId="{F6724C5D-0498-2242-AF5A-AE8EE85308C3}" type="presParOf" srcId="{9BF54632-BC4D-014D-AD1A-A3BD9C6E5280}" destId="{739C8F52-9DE4-EB4E-BF01-4AE0525F7A80}" srcOrd="4" destOrd="0" presId="urn:microsoft.com/office/officeart/2005/8/layout/vProcess5"/>
    <dgm:cxn modelId="{F9D24624-170E-954E-BD52-95A2AF4350FE}" type="presParOf" srcId="{9BF54632-BC4D-014D-AD1A-A3BD9C6E5280}" destId="{73787338-D3FA-2A4C-A02F-B75AF01E5A00}" srcOrd="5" destOrd="0" presId="urn:microsoft.com/office/officeart/2005/8/layout/vProcess5"/>
    <dgm:cxn modelId="{D0FD6E65-82C0-A145-8EAE-D643ADF90724}" type="presParOf" srcId="{9BF54632-BC4D-014D-AD1A-A3BD9C6E5280}" destId="{0C01EEDB-32C2-474E-9E76-106BC47C2844}" srcOrd="6" destOrd="0" presId="urn:microsoft.com/office/officeart/2005/8/layout/vProcess5"/>
    <dgm:cxn modelId="{A52A69F4-F1B4-9746-B59E-24BBC14347A7}" type="presParOf" srcId="{9BF54632-BC4D-014D-AD1A-A3BD9C6E5280}" destId="{5472F0D9-EAB6-3040-B728-ABA6EC4CC786}" srcOrd="7" destOrd="0" presId="urn:microsoft.com/office/officeart/2005/8/layout/vProcess5"/>
    <dgm:cxn modelId="{B35185F1-307D-0949-888E-85FFD6958408}" type="presParOf" srcId="{9BF54632-BC4D-014D-AD1A-A3BD9C6E5280}" destId="{3967A387-747F-6F45-9FBC-F41D4B95A643}" srcOrd="8" destOrd="0" presId="urn:microsoft.com/office/officeart/2005/8/layout/vProcess5"/>
    <dgm:cxn modelId="{7E9F6D79-BE8C-4249-9A25-9328BE029418}" type="presParOf" srcId="{9BF54632-BC4D-014D-AD1A-A3BD9C6E5280}" destId="{A1ECFCE9-074C-9147-A9BE-1920A5F5B90C}" srcOrd="9" destOrd="0" presId="urn:microsoft.com/office/officeart/2005/8/layout/vProcess5"/>
    <dgm:cxn modelId="{B85671FC-6269-F946-9904-1E6AF2A796EC}" type="presParOf" srcId="{9BF54632-BC4D-014D-AD1A-A3BD9C6E5280}" destId="{1E6B1EC3-8E87-FD4E-B3D3-90205D15D794}" srcOrd="10" destOrd="0" presId="urn:microsoft.com/office/officeart/2005/8/layout/vProcess5"/>
    <dgm:cxn modelId="{0414D10D-AE9E-6548-B3E2-98C99926B4BC}" type="presParOf" srcId="{9BF54632-BC4D-014D-AD1A-A3BD9C6E5280}" destId="{F9137E95-8643-8642-82CB-A985959284EE}" srcOrd="11" destOrd="0" presId="urn:microsoft.com/office/officeart/2005/8/layout/vProcess5"/>
    <dgm:cxn modelId="{671BA80B-D6F1-CA41-AF5B-459856FC0B8A}" type="presParOf" srcId="{9BF54632-BC4D-014D-AD1A-A3BD9C6E5280}" destId="{B6AEEF54-B882-5145-A296-525CED461F24}" srcOrd="12" destOrd="0" presId="urn:microsoft.com/office/officeart/2005/8/layout/vProcess5"/>
    <dgm:cxn modelId="{9D827491-39ED-0947-9CFC-E1D1CC654005}" type="presParOf" srcId="{9BF54632-BC4D-014D-AD1A-A3BD9C6E5280}" destId="{A7CDBA8B-9489-0849-8ED9-5B0DCA0AF8C7}" srcOrd="13" destOrd="0" presId="urn:microsoft.com/office/officeart/2005/8/layout/vProcess5"/>
    <dgm:cxn modelId="{3395D683-DFB1-3444-94C6-36A5B66F0511}" type="presParOf" srcId="{9BF54632-BC4D-014D-AD1A-A3BD9C6E5280}" destId="{17DCEB24-0E91-D14E-A29B-1CAB855CAE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D11F8-C35E-6147-A2C4-7E78135FAADA}">
      <dsp:nvSpPr>
        <dsp:cNvPr id="0" name=""/>
        <dsp:cNvSpPr/>
      </dsp:nvSpPr>
      <dsp:spPr>
        <a:xfrm>
          <a:off x="1131278" y="44151"/>
          <a:ext cx="2295875" cy="229587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Issue Tracking</a:t>
          </a:r>
          <a:endParaRPr lang="en-US" sz="1300" kern="1200" dirty="0"/>
        </a:p>
      </dsp:txBody>
      <dsp:txXfrm>
        <a:off x="1396186" y="353211"/>
        <a:ext cx="1766058" cy="728499"/>
      </dsp:txXfrm>
    </dsp:sp>
    <dsp:sp modelId="{5447373C-E154-0F4D-92A6-FCD718E88FFE}">
      <dsp:nvSpPr>
        <dsp:cNvPr id="0" name=""/>
        <dsp:cNvSpPr/>
      </dsp:nvSpPr>
      <dsp:spPr>
        <a:xfrm>
          <a:off x="2146761" y="1059635"/>
          <a:ext cx="2295875" cy="229587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Continuous Integration</a:t>
          </a:r>
          <a:endParaRPr lang="en-US" sz="1300" kern="1200" dirty="0"/>
        </a:p>
      </dsp:txBody>
      <dsp:txXfrm>
        <a:off x="3383002" y="1324543"/>
        <a:ext cx="883029" cy="1766058"/>
      </dsp:txXfrm>
    </dsp:sp>
    <dsp:sp modelId="{B88330A0-212B-E241-B4C0-89CE99BE8B1F}">
      <dsp:nvSpPr>
        <dsp:cNvPr id="0" name=""/>
        <dsp:cNvSpPr/>
      </dsp:nvSpPr>
      <dsp:spPr>
        <a:xfrm>
          <a:off x="1131278" y="2075118"/>
          <a:ext cx="2295875" cy="229587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Version Control</a:t>
          </a:r>
          <a:endParaRPr lang="en-US" sz="1300" kern="1200" dirty="0"/>
        </a:p>
      </dsp:txBody>
      <dsp:txXfrm>
        <a:off x="1396186" y="3333435"/>
        <a:ext cx="1766058" cy="728499"/>
      </dsp:txXfrm>
    </dsp:sp>
    <dsp:sp modelId="{B677D8E3-F80C-D548-9673-4864CDB25BC7}">
      <dsp:nvSpPr>
        <dsp:cNvPr id="0" name=""/>
        <dsp:cNvSpPr/>
      </dsp:nvSpPr>
      <dsp:spPr>
        <a:xfrm>
          <a:off x="115794" y="1059635"/>
          <a:ext cx="2295875" cy="229587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Deployment</a:t>
          </a:r>
          <a:endParaRPr lang="en-US" sz="1300" kern="1200" dirty="0"/>
        </a:p>
      </dsp:txBody>
      <dsp:txXfrm>
        <a:off x="292400" y="1324543"/>
        <a:ext cx="883029" cy="1766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AAF91-2077-4748-BDED-283729998B31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Create </a:t>
          </a:r>
          <a:r>
            <a:rPr lang="en-US" sz="3200" kern="1200" dirty="0" err="1" smtClean="0"/>
            <a:t>github</a:t>
          </a:r>
          <a:r>
            <a:rPr lang="en-US" sz="3200" kern="1200" dirty="0" smtClean="0"/>
            <a:t> account</a:t>
          </a:r>
          <a:endParaRPr lang="en-US" sz="3200" kern="1200" dirty="0"/>
        </a:p>
      </dsp:txBody>
      <dsp:txXfrm>
        <a:off x="35709" y="35709"/>
        <a:ext cx="3865988" cy="1147782"/>
      </dsp:txXfrm>
    </dsp:sp>
    <dsp:sp modelId="{38DAC1BA-A989-F94D-8762-A756D14CA987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Create JIRA/Bamboo account</a:t>
          </a:r>
          <a:endParaRPr lang="en-US" sz="3200" kern="1200" dirty="0"/>
        </a:p>
      </dsp:txBody>
      <dsp:txXfrm>
        <a:off x="492908" y="1458108"/>
        <a:ext cx="3860502" cy="1147782"/>
      </dsp:txXfrm>
    </dsp:sp>
    <dsp:sp modelId="{17CFB811-C3C1-6D4D-8481-6D7544BCFC86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Create AWS Account</a:t>
          </a:r>
          <a:endParaRPr lang="en-US" sz="3200" kern="1200" dirty="0"/>
        </a:p>
      </dsp:txBody>
      <dsp:txXfrm>
        <a:off x="950108" y="2880508"/>
        <a:ext cx="3860502" cy="1147782"/>
      </dsp:txXfrm>
    </dsp:sp>
    <dsp:sp modelId="{2D934077-B25A-1847-A774-FCE4C5F88E40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24560"/>
        <a:ext cx="435864" cy="596341"/>
      </dsp:txXfrm>
    </dsp:sp>
    <dsp:sp modelId="{D39C067E-9C05-A24E-89F3-2A1A87D9CD8A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908C0-16F0-F642-A1B1-151631D17B2E}">
      <dsp:nvSpPr>
        <dsp:cNvPr id="0" name=""/>
        <dsp:cNvSpPr/>
      </dsp:nvSpPr>
      <dsp:spPr>
        <a:xfrm>
          <a:off x="0" y="0"/>
          <a:ext cx="5253860" cy="81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Find </a:t>
          </a:r>
          <a:r>
            <a:rPr lang="en-US" sz="2500" kern="1200" dirty="0" err="1" smtClean="0"/>
            <a:t>Bambo</a:t>
          </a:r>
          <a:r>
            <a:rPr lang="en-US" sz="2500" kern="1200" dirty="0" smtClean="0"/>
            <a:t> AMI</a:t>
          </a:r>
          <a:endParaRPr lang="en-US" sz="2500" kern="1200" dirty="0"/>
        </a:p>
      </dsp:txBody>
      <dsp:txXfrm>
        <a:off x="23899" y="23899"/>
        <a:ext cx="4277880" cy="768185"/>
      </dsp:txXfrm>
    </dsp:sp>
    <dsp:sp modelId="{D6612FAD-8F63-4144-A54E-CB92691890A8}">
      <dsp:nvSpPr>
        <dsp:cNvPr id="0" name=""/>
        <dsp:cNvSpPr/>
      </dsp:nvSpPr>
      <dsp:spPr>
        <a:xfrm>
          <a:off x="392333" y="929315"/>
          <a:ext cx="5253860" cy="81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Launch</a:t>
          </a:r>
          <a:r>
            <a:rPr lang="en-US" sz="2500" kern="1200" baseline="0" dirty="0" smtClean="0"/>
            <a:t> instance</a:t>
          </a:r>
          <a:endParaRPr lang="en-US" sz="2500" kern="1200" dirty="0"/>
        </a:p>
      </dsp:txBody>
      <dsp:txXfrm>
        <a:off x="416232" y="953214"/>
        <a:ext cx="4283338" cy="768185"/>
      </dsp:txXfrm>
    </dsp:sp>
    <dsp:sp modelId="{EB7F9482-FA16-7E4D-9FB4-67BA0557238E}">
      <dsp:nvSpPr>
        <dsp:cNvPr id="0" name=""/>
        <dsp:cNvSpPr/>
      </dsp:nvSpPr>
      <dsp:spPr>
        <a:xfrm>
          <a:off x="784667" y="1858630"/>
          <a:ext cx="5253860" cy="81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Customize instance</a:t>
          </a:r>
          <a:endParaRPr lang="en-US" sz="2500" kern="1200" dirty="0"/>
        </a:p>
      </dsp:txBody>
      <dsp:txXfrm>
        <a:off x="808566" y="1882529"/>
        <a:ext cx="4283338" cy="768185"/>
      </dsp:txXfrm>
    </dsp:sp>
    <dsp:sp modelId="{739C8F52-9DE4-EB4E-BF01-4AE0525F7A80}">
      <dsp:nvSpPr>
        <dsp:cNvPr id="0" name=""/>
        <dsp:cNvSpPr/>
      </dsp:nvSpPr>
      <dsp:spPr>
        <a:xfrm>
          <a:off x="1177001" y="2787945"/>
          <a:ext cx="5253860" cy="81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Take Snapshot</a:t>
          </a:r>
          <a:endParaRPr lang="en-US" sz="2500" kern="1200" dirty="0"/>
        </a:p>
      </dsp:txBody>
      <dsp:txXfrm>
        <a:off x="1200900" y="2811844"/>
        <a:ext cx="4283338" cy="768185"/>
      </dsp:txXfrm>
    </dsp:sp>
    <dsp:sp modelId="{73787338-D3FA-2A4C-A02F-B75AF01E5A00}">
      <dsp:nvSpPr>
        <dsp:cNvPr id="0" name=""/>
        <dsp:cNvSpPr/>
      </dsp:nvSpPr>
      <dsp:spPr>
        <a:xfrm>
          <a:off x="1569334" y="3717260"/>
          <a:ext cx="5253860" cy="81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Launch customized instance</a:t>
          </a:r>
          <a:endParaRPr lang="en-US" sz="2500" kern="1200" dirty="0"/>
        </a:p>
      </dsp:txBody>
      <dsp:txXfrm>
        <a:off x="1593233" y="3741159"/>
        <a:ext cx="4283338" cy="768185"/>
      </dsp:txXfrm>
    </dsp:sp>
    <dsp:sp modelId="{0C01EEDB-32C2-474E-9E76-106BC47C2844}">
      <dsp:nvSpPr>
        <dsp:cNvPr id="0" name=""/>
        <dsp:cNvSpPr/>
      </dsp:nvSpPr>
      <dsp:spPr>
        <a:xfrm>
          <a:off x="4723470" y="596121"/>
          <a:ext cx="530389" cy="5303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842808" y="596121"/>
        <a:ext cx="291713" cy="399118"/>
      </dsp:txXfrm>
    </dsp:sp>
    <dsp:sp modelId="{5472F0D9-EAB6-3040-B728-ABA6EC4CC786}">
      <dsp:nvSpPr>
        <dsp:cNvPr id="0" name=""/>
        <dsp:cNvSpPr/>
      </dsp:nvSpPr>
      <dsp:spPr>
        <a:xfrm>
          <a:off x="5115804" y="1525436"/>
          <a:ext cx="530389" cy="5303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235142" y="1525436"/>
        <a:ext cx="291713" cy="399118"/>
      </dsp:txXfrm>
    </dsp:sp>
    <dsp:sp modelId="{3967A387-747F-6F45-9FBC-F41D4B95A643}">
      <dsp:nvSpPr>
        <dsp:cNvPr id="0" name=""/>
        <dsp:cNvSpPr/>
      </dsp:nvSpPr>
      <dsp:spPr>
        <a:xfrm>
          <a:off x="5508138" y="2441151"/>
          <a:ext cx="530389" cy="5303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27476" y="2441151"/>
        <a:ext cx="291713" cy="399118"/>
      </dsp:txXfrm>
    </dsp:sp>
    <dsp:sp modelId="{A1ECFCE9-074C-9147-A9BE-1920A5F5B90C}">
      <dsp:nvSpPr>
        <dsp:cNvPr id="0" name=""/>
        <dsp:cNvSpPr/>
      </dsp:nvSpPr>
      <dsp:spPr>
        <a:xfrm>
          <a:off x="5900471" y="3379533"/>
          <a:ext cx="530389" cy="5303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19809" y="3379533"/>
        <a:ext cx="291713" cy="39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E5F00-890D-634D-9507-2B230A7CD0F8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19D61-0889-E449-8510-8772A364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</a:t>
            </a:r>
            <a:r>
              <a:rPr lang="en-US" baseline="0" dirty="0" smtClean="0"/>
              <a:t> today’s presentation we will be looking at developing at 30k versus 5k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– versus.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Which altitude gives you the best the view and least turbulence etc.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Since there is no cellphone service and only spotting internet, this is probably the best place to actually write code during the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5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4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5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6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0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2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5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1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8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 will be focusing on two things in this presentation – cloud development tooling and Java EE testing in the cloud.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0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62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7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4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0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9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5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0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2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4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6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work for </a:t>
            </a:r>
            <a:r>
              <a:rPr lang="en-US" baseline="0" dirty="0" err="1" smtClean="0"/>
              <a:t>Dassault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Systemes</a:t>
            </a:r>
            <a:r>
              <a:rPr lang="en-US" baseline="0" dirty="0" smtClean="0"/>
              <a:t>, specifically on software that is used in regulated industries. </a:t>
            </a:r>
          </a:p>
          <a:p>
            <a:r>
              <a:rPr lang="en-US" baseline="0" dirty="0" smtClean="0"/>
              <a:t>Since I work on software used in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products are regulated by the FDA. Hence we have to have a well defined development process.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Every line of code has to be accounted for. I just can’t start making changes and check them 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0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5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0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5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81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01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0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4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62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61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1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with standing</a:t>
            </a:r>
            <a:r>
              <a:rPr lang="en-US" baseline="0" dirty="0" smtClean="0"/>
              <a:t> up a development environment are many.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You need hardware and software (databases/web servers etc.)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You have to manage security and apply patches – which can be a fulltime job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Networking the machines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Cost of running the hardware – computers do consume quite a bit of electricity. I know that UPS and Mac mini along with the screen consumes something like $18 for month. 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9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7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0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4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So, summarizing the challenges, to setup your own environment is expensive,</a:t>
            </a:r>
            <a:r>
              <a:rPr lang="en-US" baseline="0" dirty="0" smtClean="0"/>
              <a:t> hard, and time consuming. </a:t>
            </a:r>
          </a:p>
          <a:p>
            <a:r>
              <a:rPr lang="en-US" baseline="0" dirty="0" smtClean="0"/>
              <a:t>- All of the time you spend configuring and maintaining your environment will leave precious little time left to actually use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3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0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9D61-0889-E449-8510-8772A364B5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8229600" cy="5837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31328"/>
            <a:ext cx="8229600" cy="50456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081571"/>
            <a:ext cx="8229600" cy="26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Click to edit Master title style</a:t>
            </a:r>
            <a:endParaRPr lang="en-US" sz="1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8229600" cy="6806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6090"/>
            <a:ext cx="8229600" cy="3013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5pPr marL="1051560" indent="0" algn="l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C27303-4A86-8445-9DC2-1AC644FF949E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AACB84B-B59C-AC4E-83B2-0880C20723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3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3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Relationship Id="rId3" Type="http://schemas.openxmlformats.org/officeDocument/2006/relationships/image" Target="../media/image7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yan.cuprak@3ds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in 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Cuprak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31"/>
            <a:ext cx="9144000" cy="22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1627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 (monthly)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Atlassian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$10-$1000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CloudBees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$60-$200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Travis 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$129-$489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AppVeyor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$19-$99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Shippable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$12-Custom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CodeShip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$49-$1999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Semaphore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$0-$199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drone.io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$25-$49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Snap 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$0-$180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PhoneGap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Continuous Integration Vendors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3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219237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$10-$1000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YouTrack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Free-$500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BugHost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$29-$159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Bontq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$9-$149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FogBugz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$18-$540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CloudForge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$2-$10 (per user)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devZing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Bugzilla</a:t>
                      </a:r>
                      <a:r>
                        <a:rPr lang="en-US" dirty="0" smtClean="0"/>
                        <a:t> hosting)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Issue Trackers Vendors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27585" y="5030227"/>
            <a:ext cx="3760553" cy="961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Old Java standbys: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java.net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sourceforge.net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Features: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Wikis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Blogging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Issue tracking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continuous integration support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Limited tooling </a:t>
            </a:r>
            <a:r>
              <a:rPr lang="en-US" dirty="0" err="1" smtClean="0"/>
              <a:t>integrat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Old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8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8144" cy="4876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Open source or private?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Paid or free account?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integrated issue system or separate?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Tool chain integration?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Customizable: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Operating systems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Databases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Test installation scripts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Data migrations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Workflows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3661912"/>
              </p:ext>
            </p:extLst>
          </p:nvPr>
        </p:nvGraphicFramePr>
        <p:xfrm>
          <a:off x="4397946" y="1650716"/>
          <a:ext cx="4558432" cy="441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97946" y="6065862"/>
            <a:ext cx="4783917" cy="4068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How do these integrate?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1468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Private projects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Ability to switch from private to public and vice versa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Version control: </a:t>
            </a:r>
            <a:r>
              <a:rPr lang="en-US" dirty="0" err="1" smtClean="0"/>
              <a:t>git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Continuous integration Amazon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Projects: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Maven/</a:t>
            </a:r>
            <a:r>
              <a:rPr lang="en-US" dirty="0" err="1" smtClean="0"/>
              <a:t>Gradle</a:t>
            </a:r>
            <a:r>
              <a:rPr lang="en-US" dirty="0" smtClean="0"/>
              <a:t> builds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Junit</a:t>
            </a:r>
            <a:r>
              <a:rPr lang="en-US" dirty="0" smtClean="0"/>
              <a:t>/Jasmine for unit testing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NetBeans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IDEs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NetBeans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/>
              <a:t>IntelliJ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SourceTree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xCode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8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Github</a:t>
            </a:r>
            <a:r>
              <a:rPr lang="en-US" dirty="0" smtClean="0"/>
              <a:t> – version control ($7 / month)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Unlimited public repositories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5 private repositories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Bamboo – Continuous Integration ($10 / month)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10 jobs / 1 agent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Builds are executing on AWS EC2 instances.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JIRA – issue tracking ($10 / month)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10 users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Amazon Web Services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VMs/databases/VPS</a:t>
            </a:r>
          </a:p>
          <a:p>
            <a:r>
              <a:rPr lang="en-US" dirty="0" smtClean="0"/>
              <a:t>Total cost: $27 / month (excluding AWS usage)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c</a:t>
            </a:r>
            <a:r>
              <a:rPr lang="en-US" dirty="0" smtClean="0"/>
              <a:t>loud services did I choose?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Puzzle Pieces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54990"/>
            <a:ext cx="2916720" cy="1706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666" y="2643636"/>
            <a:ext cx="26670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930" y="5131828"/>
            <a:ext cx="3606799" cy="144272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920276" y="2719921"/>
            <a:ext cx="843246" cy="345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916" y="2496670"/>
            <a:ext cx="1917700" cy="762000"/>
          </a:xfrm>
          <a:prstGeom prst="rect">
            <a:avLst/>
          </a:prstGeom>
        </p:spPr>
      </p:pic>
      <p:sp>
        <p:nvSpPr>
          <p:cNvPr id="3" name="Quad Arrow 2"/>
          <p:cNvSpPr/>
          <p:nvPr/>
        </p:nvSpPr>
        <p:spPr>
          <a:xfrm>
            <a:off x="3645229" y="3432793"/>
            <a:ext cx="1899540" cy="1699035"/>
          </a:xfrm>
          <a:prstGeom prst="quad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269" y="3909432"/>
            <a:ext cx="2053120" cy="6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6024270"/>
              </p:ext>
            </p:extLst>
          </p:nvPr>
        </p:nvGraphicFramePr>
        <p:xfrm>
          <a:off x="401999" y="18531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248995" y="3627267"/>
            <a:ext cx="271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tinyurl.com</a:t>
            </a:r>
            <a:r>
              <a:rPr lang="en-US" dirty="0"/>
              <a:t>/leo7rop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3329" y="5098869"/>
            <a:ext cx="255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</a:t>
            </a:r>
            <a:r>
              <a:rPr lang="en-US" dirty="0" smtClean="0"/>
              <a:t>/</a:t>
            </a:r>
            <a:r>
              <a:rPr lang="en-US" dirty="0" err="1" smtClean="0"/>
              <a:t>aws.amazon.com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97999" y="2156693"/>
            <a:ext cx="189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</a:t>
            </a:r>
            <a:r>
              <a:rPr lang="en-US" dirty="0" smtClean="0"/>
              <a:t>/</a:t>
            </a:r>
            <a:r>
              <a:rPr lang="en-US" dirty="0" err="1" smtClean="0"/>
              <a:t>github.com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0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Amazon Web Services (AWS)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Available to Anyone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96" y="1685873"/>
            <a:ext cx="8231604" cy="45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8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Amazon Web Services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422413" y="2219217"/>
            <a:ext cx="1382456" cy="7274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422413" y="3296291"/>
            <a:ext cx="1382456" cy="7274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422413" y="4356584"/>
            <a:ext cx="1382456" cy="7274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6885"/>
            <a:ext cx="6871750" cy="38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pic>
        <p:nvPicPr>
          <p:cNvPr id="5" name="Content Placeholder 4" descr="IMG_165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5000 </a:t>
            </a:r>
            <a:r>
              <a:rPr lang="en-US" dirty="0" err="1" smtClean="0"/>
              <a:t>ft</a:t>
            </a:r>
            <a:r>
              <a:rPr lang="en-US" dirty="0" smtClean="0"/>
              <a:t> versus 3000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4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Code Commit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Managed source code control system (</a:t>
            </a:r>
            <a:r>
              <a:rPr lang="en-US" dirty="0" err="1" smtClean="0"/>
              <a:t>git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Integrated with IAM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Code Deploy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Automates code deployments to EC2s (from </a:t>
            </a:r>
            <a:r>
              <a:rPr lang="en-US" dirty="0" err="1" smtClean="0"/>
              <a:t>git</a:t>
            </a:r>
            <a:r>
              <a:rPr lang="en-US" dirty="0" smtClean="0"/>
              <a:t>/S3)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Provides information on deployment status etc.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Integrates with </a:t>
            </a:r>
            <a:r>
              <a:rPr lang="en-US" dirty="0" err="1" smtClean="0"/>
              <a:t>Atlassian</a:t>
            </a:r>
            <a:r>
              <a:rPr lang="en-US" dirty="0" smtClean="0"/>
              <a:t>, </a:t>
            </a:r>
            <a:r>
              <a:rPr lang="en-US" dirty="0" err="1" smtClean="0"/>
              <a:t>CloudBees</a:t>
            </a:r>
            <a:r>
              <a:rPr lang="en-US" dirty="0" smtClean="0"/>
              <a:t>, Jenkins, etc.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Code Pipeline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Continuous delivery service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Automates building, testing, and deployment into production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Mobile Hub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Build and test on REAL mobile devices in the cloud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Developer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5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EC2 – Elastic Cloud Computing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VMs == AMI (Amazon Machine Image)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AWS Core Concepts – EC2 Prices Sampling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22280"/>
              </p:ext>
            </p:extLst>
          </p:nvPr>
        </p:nvGraphicFramePr>
        <p:xfrm>
          <a:off x="457196" y="2799311"/>
          <a:ext cx="8025624" cy="3743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520"/>
                <a:gridCol w="1048688"/>
                <a:gridCol w="1337604"/>
                <a:gridCol w="1337604"/>
                <a:gridCol w="1337604"/>
                <a:gridCol w="1337604"/>
              </a:tblGrid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 (</a:t>
                      </a:r>
                      <a:r>
                        <a:rPr lang="en-US" dirty="0" err="1" smtClean="0"/>
                        <a:t>GiB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Hourly Fee</a:t>
                      </a:r>
                      <a:endParaRPr lang="en-US" dirty="0"/>
                    </a:p>
                  </a:txBody>
                  <a:tcPr/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t2.micro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EBS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$0.013</a:t>
                      </a:r>
                      <a:endParaRPr lang="en-US" dirty="0"/>
                    </a:p>
                  </a:txBody>
                  <a:tcPr/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t2.small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EBS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$0.026</a:t>
                      </a:r>
                      <a:endParaRPr lang="en-US" dirty="0"/>
                    </a:p>
                  </a:txBody>
                  <a:tcPr/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t2.medium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EBS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$0.052</a:t>
                      </a:r>
                      <a:endParaRPr lang="en-US" dirty="0"/>
                    </a:p>
                  </a:txBody>
                  <a:tcPr/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m3.medium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x 4</a:t>
                      </a:r>
                      <a:r>
                        <a:rPr lang="en-US" baseline="0" dirty="0" smtClean="0"/>
                        <a:t> SSD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$0.070</a:t>
                      </a:r>
                      <a:endParaRPr lang="en-US" dirty="0"/>
                    </a:p>
                  </a:txBody>
                  <a:tcPr/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m3.large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x 32 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$0.140</a:t>
                      </a:r>
                      <a:endParaRPr lang="en-US" dirty="0"/>
                    </a:p>
                  </a:txBody>
                  <a:tcPr/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m3.xlarge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x 40</a:t>
                      </a:r>
                      <a:r>
                        <a:rPr lang="en-US" baseline="0" dirty="0" smtClean="0"/>
                        <a:t> SSD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$0.280</a:t>
                      </a:r>
                      <a:endParaRPr lang="en-US" dirty="0"/>
                    </a:p>
                  </a:txBody>
                  <a:tcPr/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en-US" dirty="0" smtClean="0"/>
                        <a:t>m2.2xlarge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x 80 SSD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$0.560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0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Amazon provides a large library of AMIs.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Bamboo has pre-configured AMIs with Bamboo agent installed.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Instances are accessed via </a:t>
            </a:r>
            <a:r>
              <a:rPr lang="en-US" dirty="0" err="1" smtClean="0"/>
              <a:t>ssh</a:t>
            </a:r>
            <a:r>
              <a:rPr lang="en-US" dirty="0"/>
              <a:t> </a:t>
            </a:r>
            <a:r>
              <a:rPr lang="en-US" dirty="0" smtClean="0"/>
              <a:t>(download keys)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AWS Core Concepts – </a:t>
            </a:r>
            <a:r>
              <a:rPr lang="en-US" dirty="0" smtClean="0"/>
              <a:t>EC2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4" y="3519897"/>
            <a:ext cx="7494575" cy="28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VPC = Virtual Private Cloud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Complete control over virtual networking environment: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address range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Subnets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Routing tables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Network gateways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VPC can be connected to a corporate data center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AMI instances can be launched into a VPC.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Databases belong to a VPC.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AWS Core Concepts - VPC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4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AWS Core Concepts </a:t>
            </a:r>
            <a:r>
              <a:rPr lang="en-US" dirty="0" smtClean="0"/>
              <a:t>– VPC Wizard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146300"/>
            <a:ext cx="86614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3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AWS Core Concepts </a:t>
            </a:r>
            <a:r>
              <a:rPr lang="en-US" dirty="0" smtClean="0"/>
              <a:t>– VPC Wizard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0" y="1839291"/>
            <a:ext cx="8442210" cy="27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7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AWS Core Concepts </a:t>
            </a:r>
            <a:r>
              <a:rPr lang="en-US" dirty="0" smtClean="0"/>
              <a:t>– Wizard VPC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0028"/>
            <a:ext cx="6187641" cy="48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8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AWS Core Concepts – Wizard </a:t>
            </a:r>
            <a:r>
              <a:rPr lang="en-US" dirty="0" smtClean="0"/>
              <a:t>VPC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4" y="1779173"/>
            <a:ext cx="8650813" cy="3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4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AWS Core Concepts – Wizard </a:t>
            </a:r>
            <a:r>
              <a:rPr lang="en-US" dirty="0" smtClean="0"/>
              <a:t>VPC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24374"/>
            <a:ext cx="7664438" cy="3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Amazon RDS – Amazon Relational Database Service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Supported databases: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MySQL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Oracle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Microsoft SQL Server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PostgreSQL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Provisioned using SSD, IOPS Storage, Magnetic.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Automated failover, backups, multiple-zones, mirroring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attach to a VPC.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Amazon 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2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in the Cloud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2068" y="18000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1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57200" y="2214898"/>
            <a:ext cx="3984785" cy="9856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Cloud Development Tooling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777143"/>
            <a:ext cx="3945792" cy="9856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Java EE Testing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(cloud emphasis)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5237514"/>
            <a:ext cx="3984785" cy="9856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Continuous Deployment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28095" y="4195970"/>
            <a:ext cx="3560863" cy="810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Continuous Integration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28095" y="5237514"/>
            <a:ext cx="3560863" cy="810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Integration Testing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25937" y="3200520"/>
            <a:ext cx="3560863" cy="810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Issue Tracking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28095" y="2220377"/>
            <a:ext cx="3560863" cy="810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Version Control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8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Amazon RDS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5401"/>
            <a:ext cx="7195910" cy="43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0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Amazon </a:t>
            </a:r>
            <a:r>
              <a:rPr lang="en-US" dirty="0" smtClean="0"/>
              <a:t>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2" y="1687445"/>
            <a:ext cx="8453538" cy="201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880" y="2445437"/>
            <a:ext cx="6035920" cy="3619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223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Amazon </a:t>
            </a:r>
            <a:r>
              <a:rPr lang="en-US" dirty="0" smtClean="0"/>
              <a:t>RDS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111" y="1701399"/>
            <a:ext cx="3962102" cy="47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7423"/>
            <a:ext cx="4264962" cy="5045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Amazon RDS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02" y="4529823"/>
            <a:ext cx="4938795" cy="2172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66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Web Services (AWS)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After database starts-up, log into a VM.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Run: “</a:t>
            </a:r>
            <a:r>
              <a:rPr lang="en-US" dirty="0" err="1" smtClean="0"/>
              <a:t>sudo</a:t>
            </a:r>
            <a:r>
              <a:rPr lang="en-US" dirty="0" smtClean="0"/>
              <a:t> yum </a:t>
            </a:r>
            <a:r>
              <a:rPr lang="en-US" dirty="0" err="1" smtClean="0"/>
              <a:t>postgresql</a:t>
            </a:r>
            <a:r>
              <a:rPr lang="en-US" dirty="0" smtClean="0"/>
              <a:t>” to install </a:t>
            </a:r>
            <a:r>
              <a:rPr lang="en-US" dirty="0" err="1" smtClean="0"/>
              <a:t>PostgreSQL</a:t>
            </a:r>
            <a:r>
              <a:rPr lang="en-US" dirty="0" smtClean="0"/>
              <a:t> client.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Amazon </a:t>
            </a:r>
            <a:r>
              <a:rPr lang="en-US" dirty="0" smtClean="0"/>
              <a:t>RDS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85" y="2905873"/>
            <a:ext cx="8718878" cy="32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Issue and bug tracking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roject management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Bamboo requires JIRA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Issue level security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Custom workflows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Visual workflow designer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Scheduling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Issue voting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Dashboards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Change logs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Cost $10/month cloud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27" y="517590"/>
            <a:ext cx="1549400" cy="69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8873" y="3115795"/>
            <a:ext cx="449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Many More</a:t>
            </a:r>
            <a:r>
              <a:rPr lang="is-I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68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27" y="517590"/>
            <a:ext cx="15494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65017"/>
            <a:ext cx="8565249" cy="31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4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Plugins available for IDEs (</a:t>
            </a:r>
            <a:r>
              <a:rPr lang="en-US" dirty="0" err="1" smtClean="0"/>
              <a:t>NetBeans</a:t>
            </a:r>
            <a:r>
              <a:rPr lang="en-US" dirty="0" smtClean="0"/>
              <a:t>/</a:t>
            </a:r>
            <a:r>
              <a:rPr lang="en-US" dirty="0" err="1" smtClean="0"/>
              <a:t>IntelliJ</a:t>
            </a:r>
            <a:r>
              <a:rPr lang="en-US" dirty="0" smtClean="0"/>
              <a:t>/Eclipse)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SourceTree</a:t>
            </a:r>
            <a:r>
              <a:rPr lang="en-US" dirty="0" smtClean="0"/>
              <a:t> integration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Benefits of integration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git</a:t>
            </a:r>
            <a:r>
              <a:rPr lang="en-US" dirty="0" smtClean="0"/>
              <a:t> pushes trigger issue state transitions.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JIRA 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41400"/>
            <a:ext cx="7047955" cy="303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527" y="517590"/>
            <a:ext cx="1549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Configuring 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688"/>
            <a:ext cx="6932327" cy="496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27" y="517590"/>
            <a:ext cx="1549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GitHub</a:t>
            </a:r>
            <a:r>
              <a:rPr lang="en-US" dirty="0" smtClean="0"/>
              <a:t> 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5380"/>
            <a:ext cx="6778089" cy="4792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89" y="563456"/>
            <a:ext cx="1549400" cy="698500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7294520" y="725798"/>
            <a:ext cx="451561" cy="39589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081" y="449386"/>
            <a:ext cx="1208844" cy="10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6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Develop in the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Processes are audited by customers (GMP)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code changes are tracked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Rigorous life-cycle for features/defects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Dashboard for tracking development progress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Continuous integration setup: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Unit tests/Integration tests/system tests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Database setup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Automated process for testing 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Development Processes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19385" y="5470769"/>
            <a:ext cx="5431692" cy="10062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92934"/>
                </a:solidFill>
              </a:rPr>
              <a:t>I want this for home!</a:t>
            </a:r>
            <a:endParaRPr lang="en-US" sz="28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8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GitHub</a:t>
            </a:r>
            <a:r>
              <a:rPr lang="en-US" dirty="0" smtClean="0"/>
              <a:t> 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854200"/>
            <a:ext cx="8851900" cy="313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89" y="563456"/>
            <a:ext cx="1549400" cy="698500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7294520" y="725798"/>
            <a:ext cx="451561" cy="39589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081" y="449386"/>
            <a:ext cx="1208844" cy="10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Configuring </a:t>
            </a:r>
            <a:r>
              <a:rPr lang="en-US" dirty="0" err="1"/>
              <a:t>GitHub</a:t>
            </a:r>
            <a:r>
              <a:rPr lang="en-US" dirty="0"/>
              <a:t> Integration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2872"/>
            <a:ext cx="6904622" cy="517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89" y="563456"/>
            <a:ext cx="1549400" cy="698500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7294520" y="725798"/>
            <a:ext cx="451561" cy="39589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081" y="449386"/>
            <a:ext cx="1208844" cy="10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7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NetBeans JIRA 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5374"/>
            <a:ext cx="6318187" cy="4947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023" y="517590"/>
            <a:ext cx="15494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223" y="1129996"/>
            <a:ext cx="3251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9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Bamboo is central management server which schedules/coordinates all work. With cloud, Bamboo management server is hosted at </a:t>
            </a:r>
            <a:r>
              <a:rPr lang="en-US" dirty="0" err="1" smtClean="0"/>
              <a:t>Atlassian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Requires a license to JIRA.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Bamboo Agent – a service that can run build jobs.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Elastic Agent – a remote Bamboo agent that runs on Amazon EC2.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Capability – feature of an agent, such as JDK installed, version of Maven available, etc.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Bamboo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Bamboo builds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Bamboo - Building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62" y="2298347"/>
            <a:ext cx="26670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592" y="1841147"/>
            <a:ext cx="19177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681" y="1785136"/>
            <a:ext cx="2385119" cy="13952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11101" y="3082247"/>
            <a:ext cx="45719" cy="315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89723" y="3082247"/>
            <a:ext cx="45719" cy="315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77593" y="2984147"/>
            <a:ext cx="45719" cy="315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87937" y="2615476"/>
            <a:ext cx="2613893" cy="320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600" b="1" dirty="0" smtClean="0"/>
              <a:t>Running Bamboo Agent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194683" y="3427459"/>
            <a:ext cx="2354971" cy="1602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923986" y="3863425"/>
            <a:ext cx="2354971" cy="1602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8752" y="3587736"/>
            <a:ext cx="1541210" cy="2756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git</a:t>
            </a:r>
            <a:r>
              <a:rPr lang="en-US" sz="2000" dirty="0" smtClean="0"/>
              <a:t> pull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0596" y="3180430"/>
            <a:ext cx="1738485" cy="2470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Run job</a:t>
            </a:r>
          </a:p>
        </p:txBody>
      </p:sp>
      <p:sp>
        <p:nvSpPr>
          <p:cNvPr id="22" name="Curved Left Arrow 21"/>
          <p:cNvSpPr/>
          <p:nvPr/>
        </p:nvSpPr>
        <p:spPr>
          <a:xfrm>
            <a:off x="4919542" y="4463094"/>
            <a:ext cx="419210" cy="108495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1225" y="4775771"/>
            <a:ext cx="1541210" cy="2756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Build and test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Jenkins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More popular than Bamboo.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Easier to configure than Bamboo.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Free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Large pool of plugins (1000+)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Bamboo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Integrated with JIRA.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Automated merging (</a:t>
            </a:r>
            <a:r>
              <a:rPr lang="en-US" dirty="0" err="1" smtClean="0"/>
              <a:t>git</a:t>
            </a:r>
            <a:r>
              <a:rPr lang="en-US" dirty="0" smtClean="0"/>
              <a:t>/mercurial)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CI &amp; CD pipelines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Build agent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Requires JIRA for cloud account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Bamboo versus Jenkins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492985"/>
            <a:ext cx="26670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041" y="2037109"/>
            <a:ext cx="1143000" cy="158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2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003096"/>
              </p:ext>
            </p:extLst>
          </p:nvPr>
        </p:nvGraphicFramePr>
        <p:xfrm>
          <a:off x="457200" y="1600200"/>
          <a:ext cx="8229600" cy="412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46"/>
                <a:gridCol w="65907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Provides reporting across all plans in a project.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Specifies default repository,</a:t>
                      </a:r>
                      <a:r>
                        <a:rPr lang="en-US" baseline="0" dirty="0" smtClean="0"/>
                        <a:t> how build is triggered, dependencies between other plans, notifications, permissions, definition of plan variables.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its jobs in parallel on multiple</a:t>
                      </a:r>
                      <a:r>
                        <a:rPr lang="en-US" baseline="0" dirty="0" smtClean="0"/>
                        <a:t> agents. Can produce artifacts for another stage.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</a:t>
                      </a:r>
                      <a:r>
                        <a:rPr lang="en-US" baseline="0" dirty="0" smtClean="0"/>
                        <a:t> a series of one or more tasks that are run sequentially on the same agent. Controls which tasks are performed. Defines artifacts that the build will produce.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discrete unit of work (code</a:t>
                      </a:r>
                      <a:r>
                        <a:rPr lang="en-US" baseline="0" dirty="0" smtClean="0"/>
                        <a:t> checkout, execute Maven goal, etc.). Is run sequentially within a job on a Bamboo working directory.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Core Concepts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Concepts Illustrated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9495" y="1874006"/>
            <a:ext cx="7964974" cy="2835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9250" y="2616482"/>
            <a:ext cx="149189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8773" y="2616482"/>
            <a:ext cx="149189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90159" y="2616482"/>
            <a:ext cx="149189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4950" y="3089435"/>
            <a:ext cx="981931" cy="2835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2400862" y="3556224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00862" y="4133974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2104950" y="4696655"/>
            <a:ext cx="981931" cy="2835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2437850" y="5161732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27888" y="2900049"/>
            <a:ext cx="0" cy="1949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1"/>
          </p:cNvCxnSpPr>
          <p:nvPr/>
        </p:nvCxnSpPr>
        <p:spPr>
          <a:xfrm flipV="1">
            <a:off x="1927888" y="3231219"/>
            <a:ext cx="177062" cy="3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1"/>
          </p:cNvCxnSpPr>
          <p:nvPr/>
        </p:nvCxnSpPr>
        <p:spPr>
          <a:xfrm flipV="1">
            <a:off x="1927888" y="4838439"/>
            <a:ext cx="177062" cy="1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0" idx="1"/>
          </p:cNvCxnSpPr>
          <p:nvPr/>
        </p:nvCxnSpPr>
        <p:spPr>
          <a:xfrm rot="16200000" flipH="1">
            <a:off x="2143663" y="3440809"/>
            <a:ext cx="325006" cy="1893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1" idx="0"/>
          </p:cNvCxnSpPr>
          <p:nvPr/>
        </p:nvCxnSpPr>
        <p:spPr>
          <a:xfrm>
            <a:off x="2891828" y="3839791"/>
            <a:ext cx="0" cy="294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3" idx="1"/>
          </p:cNvCxnSpPr>
          <p:nvPr/>
        </p:nvCxnSpPr>
        <p:spPr>
          <a:xfrm rot="16200000" flipH="1">
            <a:off x="2163013" y="5028679"/>
            <a:ext cx="323294" cy="2263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7" idx="1"/>
          </p:cNvCxnSpPr>
          <p:nvPr/>
        </p:nvCxnSpPr>
        <p:spPr>
          <a:xfrm>
            <a:off x="3321141" y="2758266"/>
            <a:ext cx="4976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8" idx="1"/>
          </p:cNvCxnSpPr>
          <p:nvPr/>
        </p:nvCxnSpPr>
        <p:spPr>
          <a:xfrm>
            <a:off x="5310664" y="2758266"/>
            <a:ext cx="5794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069813" y="3092861"/>
            <a:ext cx="981931" cy="2835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>
          <a:xfrm>
            <a:off x="4427373" y="3555537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4427373" y="4133287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>
          <a:xfrm>
            <a:off x="4918339" y="3839104"/>
            <a:ext cx="0" cy="294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427373" y="4707959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918339" y="4413776"/>
            <a:ext cx="0" cy="294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8" idx="1"/>
          </p:cNvCxnSpPr>
          <p:nvPr/>
        </p:nvCxnSpPr>
        <p:spPr>
          <a:xfrm rot="16200000" flipH="1">
            <a:off x="4188504" y="3458451"/>
            <a:ext cx="320893" cy="15684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37" idx="1"/>
          </p:cNvCxnSpPr>
          <p:nvPr/>
        </p:nvCxnSpPr>
        <p:spPr>
          <a:xfrm rot="16200000" flipH="1">
            <a:off x="3842586" y="3007418"/>
            <a:ext cx="334596" cy="119858"/>
          </a:xfrm>
          <a:prstGeom prst="bentConnector2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6165858" y="3089435"/>
            <a:ext cx="981931" cy="2835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</a:t>
            </a:r>
            <a:endParaRPr lang="en-US" sz="1600" dirty="0"/>
          </a:p>
        </p:txBody>
      </p:sp>
      <p:sp>
        <p:nvSpPr>
          <p:cNvPr id="62" name="Rounded Rectangle 61"/>
          <p:cNvSpPr/>
          <p:nvPr/>
        </p:nvSpPr>
        <p:spPr>
          <a:xfrm>
            <a:off x="6461770" y="3556224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6165858" y="4130209"/>
            <a:ext cx="981931" cy="2835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Job</a:t>
            </a:r>
            <a:endParaRPr lang="en-US" sz="1600" dirty="0"/>
          </a:p>
        </p:txBody>
      </p:sp>
      <p:sp>
        <p:nvSpPr>
          <p:cNvPr id="65" name="Rounded Rectangle 64"/>
          <p:cNvSpPr/>
          <p:nvPr/>
        </p:nvSpPr>
        <p:spPr>
          <a:xfrm>
            <a:off x="6498758" y="4595286"/>
            <a:ext cx="981931" cy="283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</a:t>
            </a:r>
            <a:endParaRPr lang="en-US" sz="1400" dirty="0"/>
          </a:p>
        </p:txBody>
      </p:sp>
      <p:cxnSp>
        <p:nvCxnSpPr>
          <p:cNvPr id="68" name="Elbow Connector 67"/>
          <p:cNvCxnSpPr>
            <a:endCxn id="62" idx="1"/>
          </p:cNvCxnSpPr>
          <p:nvPr/>
        </p:nvCxnSpPr>
        <p:spPr>
          <a:xfrm rot="16200000" flipH="1">
            <a:off x="6204571" y="3440809"/>
            <a:ext cx="325006" cy="1893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65" idx="1"/>
          </p:cNvCxnSpPr>
          <p:nvPr/>
        </p:nvCxnSpPr>
        <p:spPr>
          <a:xfrm rot="16200000" flipH="1">
            <a:off x="6223921" y="4462233"/>
            <a:ext cx="323294" cy="2263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61" idx="1"/>
          </p:cNvCxnSpPr>
          <p:nvPr/>
        </p:nvCxnSpPr>
        <p:spPr>
          <a:xfrm rot="16200000" flipH="1">
            <a:off x="5915685" y="2981046"/>
            <a:ext cx="331170" cy="169176"/>
          </a:xfrm>
          <a:prstGeom prst="bentConnector2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endCxn id="64" idx="1"/>
          </p:cNvCxnSpPr>
          <p:nvPr/>
        </p:nvCxnSpPr>
        <p:spPr>
          <a:xfrm rot="16200000" flipH="1">
            <a:off x="5395298" y="3501432"/>
            <a:ext cx="1371945" cy="169176"/>
          </a:xfrm>
          <a:prstGeom prst="bentConnector2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" idx="2"/>
            <a:endCxn id="7" idx="0"/>
          </p:cNvCxnSpPr>
          <p:nvPr/>
        </p:nvCxnSpPr>
        <p:spPr>
          <a:xfrm rot="16200000" flipH="1">
            <a:off x="4333896" y="2385658"/>
            <a:ext cx="458909" cy="2737"/>
          </a:xfrm>
          <a:prstGeom prst="bentConnector3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5" idx="2"/>
            <a:endCxn id="6" idx="0"/>
          </p:cNvCxnSpPr>
          <p:nvPr/>
        </p:nvCxnSpPr>
        <p:spPr>
          <a:xfrm rot="5400000">
            <a:off x="3339135" y="1393634"/>
            <a:ext cx="458909" cy="1986786"/>
          </a:xfrm>
          <a:prstGeom prst="bentConnector3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5" idx="2"/>
            <a:endCxn id="8" idx="0"/>
          </p:cNvCxnSpPr>
          <p:nvPr/>
        </p:nvCxnSpPr>
        <p:spPr>
          <a:xfrm rot="16200000" flipH="1">
            <a:off x="5369589" y="1349965"/>
            <a:ext cx="458909" cy="2074123"/>
          </a:xfrm>
          <a:prstGeom prst="bentConnector3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5" y="1755368"/>
            <a:ext cx="5168900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4" y="1667542"/>
            <a:ext cx="8618267" cy="2124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Develop in the Cloud?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Continuous Integration Challenges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1570" y="1953846"/>
            <a:ext cx="3196492" cy="1074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Hardware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90308" y="1953846"/>
            <a:ext cx="3196492" cy="1074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Software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570" y="3571631"/>
            <a:ext cx="3196492" cy="1074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Maintenance/Security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90308" y="3571631"/>
            <a:ext cx="3196492" cy="1074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Configuration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5326185"/>
            <a:ext cx="3196492" cy="1074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Networking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0308" y="5326185"/>
            <a:ext cx="3196492" cy="1074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Cost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4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 Configuration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6054"/>
            <a:ext cx="7960351" cy="470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 Configuration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755"/>
            <a:ext cx="5318083" cy="505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7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Task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3514"/>
            <a:ext cx="7840676" cy="4823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1" y="1898902"/>
            <a:ext cx="8589164" cy="2993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5298" y="5412426"/>
            <a:ext cx="6793654" cy="6904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800" dirty="0" smtClean="0"/>
              <a:t>These environment variables are passed to the JVM.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Accessing Bamboo Environment Variables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" y="1752548"/>
            <a:ext cx="8884075" cy="4361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1543" y="3217866"/>
            <a:ext cx="2991489" cy="1282215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4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Locally Testing ~/.m2/</a:t>
            </a:r>
            <a:r>
              <a:rPr lang="en-US" dirty="0" err="1" smtClean="0"/>
              <a:t>settings.xml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64166"/>
            <a:ext cx="8058988" cy="4185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7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2" y="1699446"/>
            <a:ext cx="7886372" cy="48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9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26" y="1666045"/>
            <a:ext cx="6546584" cy="44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1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9" y="1819384"/>
            <a:ext cx="8428879" cy="4013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AMI Customization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43360323"/>
              </p:ext>
            </p:extLst>
          </p:nvPr>
        </p:nvGraphicFramePr>
        <p:xfrm>
          <a:off x="1425363" y="1914817"/>
          <a:ext cx="6823195" cy="453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377" y="449386"/>
            <a:ext cx="2422423" cy="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Develop in the Cloud?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Constructing a robust development environment is: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Expensive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Hard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Time consuming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Cloud services simplifies CI environment: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Easy to setup…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Relatively cheap…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Low maintenance</a:t>
            </a:r>
            <a:r>
              <a:rPr lang="is-IS" dirty="0" smtClean="0"/>
              <a:t>…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Future is here – many new software companies are only in the cloud.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Onsite versus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4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Bamboo + AWS = full testing in the cloud.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Create custom environments for simulating a cluster.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Test load balancing setup.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Test JavaScript code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Stress test server under heavy load.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Testing: unit testing, integration testing, load testing.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 EE + Bamboo + AWS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44" y="3957606"/>
            <a:ext cx="1617309" cy="1488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92" y="4043909"/>
            <a:ext cx="2365923" cy="867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239" y="5200261"/>
            <a:ext cx="2906576" cy="7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 EE +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RESTful</a:t>
            </a:r>
            <a:r>
              <a:rPr lang="en-US" dirty="0" smtClean="0"/>
              <a:t> endpoints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WebSocket</a:t>
            </a:r>
            <a:r>
              <a:rPr lang="en-US" dirty="0" smtClean="0"/>
              <a:t> endpoints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Security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Scalability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JavaScript code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JavaScript + Browser + Server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Server failures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Large scale deployment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Bad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Testing Needs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20" y="774473"/>
            <a:ext cx="2933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1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 Test Environment (VPC)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110" y="1760263"/>
            <a:ext cx="4852858" cy="479664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067499" y="3957604"/>
            <a:ext cx="345231" cy="258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345788" y="3957604"/>
            <a:ext cx="345231" cy="2589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5299" y="1652084"/>
            <a:ext cx="6066202" cy="5054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3254" y="1760263"/>
            <a:ext cx="653473" cy="3110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US" sz="1800" dirty="0" smtClean="0"/>
              <a:t>AWS</a:t>
            </a:r>
          </a:p>
        </p:txBody>
      </p:sp>
    </p:spTree>
    <p:extLst>
      <p:ext uri="{BB962C8B-B14F-4D97-AF65-F5344CB8AC3E}">
        <p14:creationId xmlns:p14="http://schemas.microsoft.com/office/powerpoint/2010/main" val="272865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Java EE 7 web application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GlassFish</a:t>
            </a:r>
            <a:r>
              <a:rPr lang="en-US" dirty="0" smtClean="0"/>
              <a:t> 4.1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PostgreSQL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Maven based build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Arquillian</a:t>
            </a:r>
            <a:r>
              <a:rPr lang="en-US" dirty="0" smtClean="0"/>
              <a:t> unit testing</a:t>
            </a:r>
          </a:p>
          <a:p>
            <a:r>
              <a:rPr lang="en-US" dirty="0" smtClean="0"/>
              <a:t>Setup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Modularized architecture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Data model and DAOs in </a:t>
            </a:r>
            <a:r>
              <a:rPr lang="en-US" dirty="0" err="1" smtClean="0"/>
              <a:t>ctcore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Unit and integration testing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Java EE Application - </a:t>
            </a:r>
            <a:r>
              <a:rPr lang="en-US" dirty="0" err="1" smtClean="0"/>
              <a:t>ctjava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3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 EE Application - </a:t>
            </a:r>
            <a:r>
              <a:rPr lang="en-US" dirty="0" err="1" smtClean="0"/>
              <a:t>ctjava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606007" y="2737034"/>
            <a:ext cx="2207013" cy="1060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ctcore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258924" y="4344254"/>
            <a:ext cx="2207013" cy="1060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ctweb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612358" y="4344256"/>
            <a:ext cx="2207013" cy="1060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migrate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071944" y="4344254"/>
            <a:ext cx="2207013" cy="1060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ctadmin</a:t>
            </a:r>
            <a:endParaRPr lang="en-US" sz="3600" dirty="0"/>
          </a:p>
        </p:txBody>
      </p:sp>
      <p:cxnSp>
        <p:nvCxnSpPr>
          <p:cNvPr id="14" name="Elbow Connector 13"/>
          <p:cNvCxnSpPr>
            <a:stCxn id="8" idx="0"/>
            <a:endCxn id="7" idx="2"/>
          </p:cNvCxnSpPr>
          <p:nvPr/>
        </p:nvCxnSpPr>
        <p:spPr>
          <a:xfrm rot="5400000" flipH="1" flipV="1">
            <a:off x="2262509" y="2897250"/>
            <a:ext cx="546927" cy="2347083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0"/>
            <a:endCxn id="7" idx="2"/>
          </p:cNvCxnSpPr>
          <p:nvPr/>
        </p:nvCxnSpPr>
        <p:spPr>
          <a:xfrm rot="16200000" flipV="1">
            <a:off x="3439226" y="4067616"/>
            <a:ext cx="546929" cy="6351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0"/>
            <a:endCxn id="7" idx="2"/>
          </p:cNvCxnSpPr>
          <p:nvPr/>
        </p:nvCxnSpPr>
        <p:spPr>
          <a:xfrm rot="16200000" flipV="1">
            <a:off x="4669020" y="2837822"/>
            <a:ext cx="546927" cy="2465937"/>
          </a:xfrm>
          <a:prstGeom prst="bentConnector3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4" y="1689127"/>
            <a:ext cx="1574800" cy="2108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26089" y="5843941"/>
            <a:ext cx="5634664" cy="5671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800" dirty="0" smtClean="0"/>
              <a:t>Java EE 7 Application – Maven Based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29928" y="5556947"/>
            <a:ext cx="2207013" cy="1060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ctmobile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2072403" y="6411074"/>
            <a:ext cx="38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rcuprak</a:t>
            </a:r>
            <a:r>
              <a:rPr lang="en-US" dirty="0"/>
              <a:t>/</a:t>
            </a:r>
            <a:r>
              <a:rPr lang="en-US" dirty="0" err="1"/>
              <a:t>ctjava.git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5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DAO Testing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857" y="3519271"/>
            <a:ext cx="4991100" cy="226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9890" y="1726058"/>
            <a:ext cx="6497742" cy="17932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Contains data model and DAOs.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EJBs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@Dao and @</a:t>
            </a:r>
            <a:r>
              <a:rPr lang="en-US" sz="1800" dirty="0" err="1" smtClean="0"/>
              <a:t>DefaultDatabase</a:t>
            </a:r>
            <a:r>
              <a:rPr lang="en-US" sz="1800" dirty="0" smtClean="0"/>
              <a:t> are CDI Qualifiers.</a:t>
            </a:r>
          </a:p>
        </p:txBody>
      </p:sp>
    </p:spTree>
    <p:extLst>
      <p:ext uri="{BB962C8B-B14F-4D97-AF65-F5344CB8AC3E}">
        <p14:creationId xmlns:p14="http://schemas.microsoft.com/office/powerpoint/2010/main" val="331250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Testing </a:t>
            </a:r>
            <a:r>
              <a:rPr lang="en-US" dirty="0" err="1"/>
              <a:t>ctcore</a:t>
            </a:r>
            <a:r>
              <a:rPr lang="en-US" dirty="0"/>
              <a:t> </a:t>
            </a:r>
            <a:r>
              <a:rPr lang="en-US" dirty="0" smtClean="0"/>
              <a:t>– Configuring Weld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0946"/>
            <a:ext cx="6998635" cy="47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DAO Testing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4" y="1765217"/>
            <a:ext cx="8762782" cy="46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DAO Test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6" y="1851941"/>
            <a:ext cx="8650814" cy="29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Testing </a:t>
            </a:r>
            <a:r>
              <a:rPr lang="en-US" dirty="0" err="1"/>
              <a:t>ctcore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pom.xml</a:t>
            </a:r>
            <a:r>
              <a:rPr lang="en-US" dirty="0" smtClean="0"/>
              <a:t> dependencies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6" y="1603726"/>
            <a:ext cx="5663032" cy="4971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4555" y="1861677"/>
            <a:ext cx="2209016" cy="219661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r>
              <a:rPr lang="en-US" dirty="0" smtClean="0"/>
              <a:t>Dependencies: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Weld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EclipseLink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PostgreSQL</a:t>
            </a:r>
            <a:endParaRPr lang="en-US" sz="1800" dirty="0" smtClean="0"/>
          </a:p>
          <a:p>
            <a:r>
              <a:rPr lang="en-US" dirty="0" smtClean="0"/>
              <a:t>Scope: Test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569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Develop in the Cloud?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Minimize time spent configuring/managing tools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Scale projects as resource needs change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Easily support distributed development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pre-configured integrated tool stack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Build/test for other platforms requiring special hardware/tools.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iOS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Windows mobile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Scalability testing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Easily create a ‘clean environment’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Benefits of Cloud Development 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6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Project from </a:t>
            </a:r>
            <a:r>
              <a:rPr lang="en-US" dirty="0" err="1" smtClean="0"/>
              <a:t>JBoss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Unit testing in the container (</a:t>
            </a:r>
            <a:r>
              <a:rPr lang="en-US" dirty="0" err="1" smtClean="0"/>
              <a:t>GlassFish</a:t>
            </a:r>
            <a:r>
              <a:rPr lang="en-US" dirty="0" smtClean="0"/>
              <a:t>/</a:t>
            </a:r>
            <a:r>
              <a:rPr lang="en-US" dirty="0" err="1" smtClean="0"/>
              <a:t>WebLogic</a:t>
            </a:r>
            <a:r>
              <a:rPr lang="en-US" dirty="0" smtClean="0"/>
              <a:t>/etc.)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Arquillian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89500" y="2884983"/>
            <a:ext cx="2219343" cy="34397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 </a:t>
            </a:r>
          </a:p>
          <a:p>
            <a:pPr algn="ctr"/>
            <a:r>
              <a:rPr lang="en-US" dirty="0" smtClean="0"/>
              <a:t>Java EE app server</a:t>
            </a:r>
          </a:p>
          <a:p>
            <a:pPr algn="ctr"/>
            <a:r>
              <a:rPr lang="en-US" dirty="0" smtClean="0"/>
              <a:t>Servlet Container</a:t>
            </a:r>
          </a:p>
          <a:p>
            <a:pPr algn="ctr"/>
            <a:r>
              <a:rPr lang="en-US" dirty="0" smtClean="0"/>
              <a:t>Weld SE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01986" y="2884983"/>
            <a:ext cx="2219343" cy="14424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Arquillian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89813" y="2884984"/>
            <a:ext cx="2219343" cy="14424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89813" y="4529191"/>
            <a:ext cx="4631516" cy="1795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testing framework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Junit</a:t>
            </a:r>
            <a:r>
              <a:rPr lang="en-US" dirty="0" smtClean="0"/>
              <a:t>/</a:t>
            </a:r>
            <a:r>
              <a:rPr lang="en-US" dirty="0" err="1" smtClean="0"/>
              <a:t>TestNG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2756043"/>
            <a:ext cx="2219343" cy="5626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ShrinkWrap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500" y="454089"/>
            <a:ext cx="2658333" cy="10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&amp; </a:t>
            </a:r>
            <a:r>
              <a:rPr lang="en-US" dirty="0" err="1" smtClean="0"/>
              <a:t>Atlassian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9019"/>
            <a:ext cx="7199969" cy="50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Test EJBs &amp; Web Service Endpoints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Arquillian</a:t>
            </a:r>
            <a:r>
              <a:rPr lang="en-US" dirty="0" smtClean="0"/>
              <a:t> – embedded Java EE container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Create profiles for different containers (</a:t>
            </a:r>
            <a:r>
              <a:rPr lang="en-US" dirty="0" err="1" smtClean="0"/>
              <a:t>GlassFish</a:t>
            </a:r>
            <a:r>
              <a:rPr lang="en-US" dirty="0" smtClean="0"/>
              <a:t>/</a:t>
            </a:r>
            <a:r>
              <a:rPr lang="en-US" dirty="0" err="1" smtClean="0"/>
              <a:t>WildFly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Arquillian</a:t>
            </a:r>
            <a:r>
              <a:rPr lang="en-US" dirty="0" smtClean="0"/>
              <a:t> + Selenium + </a:t>
            </a:r>
            <a:r>
              <a:rPr lang="en-US" dirty="0" err="1" smtClean="0"/>
              <a:t>PhantomJS</a:t>
            </a:r>
            <a:r>
              <a:rPr lang="en-US" dirty="0" smtClean="0"/>
              <a:t> + Jasmine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Test client JavaScript code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Test JavaScript code going against server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Run headless on AWS (pre-configure node with </a:t>
            </a:r>
            <a:r>
              <a:rPr lang="en-US" dirty="0" err="1" smtClean="0"/>
              <a:t>Node.js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Load Testing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AWS command line + </a:t>
            </a:r>
            <a:r>
              <a:rPr lang="en-US" dirty="0" err="1" smtClean="0"/>
              <a:t>docker</a:t>
            </a:r>
            <a:r>
              <a:rPr lang="en-US" dirty="0" smtClean="0"/>
              <a:t> instances (ECS)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Testing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6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Arquillian</a:t>
            </a:r>
            <a:r>
              <a:rPr lang="en-US" dirty="0" smtClean="0"/>
              <a:t> Tests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1" y="1784422"/>
            <a:ext cx="8638484" cy="4187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6155" y="6065862"/>
            <a:ext cx="5573016" cy="5054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800" dirty="0" smtClean="0"/>
              <a:t>Test runs in embedded </a:t>
            </a:r>
            <a:r>
              <a:rPr lang="en-US" sz="1800" dirty="0" err="1" smtClean="0"/>
              <a:t>GlassFish</a:t>
            </a:r>
            <a:r>
              <a:rPr lang="en-US" sz="1800" dirty="0" smtClean="0"/>
              <a:t> container.</a:t>
            </a:r>
          </a:p>
        </p:txBody>
      </p:sp>
    </p:spTree>
    <p:extLst>
      <p:ext uri="{BB962C8B-B14F-4D97-AF65-F5344CB8AC3E}">
        <p14:creationId xmlns:p14="http://schemas.microsoft.com/office/powerpoint/2010/main" val="366352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Arquillian</a:t>
            </a:r>
            <a:r>
              <a:rPr lang="en-US" dirty="0" smtClean="0"/>
              <a:t>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9099"/>
            <a:ext cx="8553177" cy="36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RESTful</a:t>
            </a:r>
            <a:r>
              <a:rPr lang="en-US" dirty="0"/>
              <a:t> Testing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86336"/>
            <a:ext cx="8452162" cy="43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RESTful</a:t>
            </a:r>
            <a:r>
              <a:rPr lang="en-US" dirty="0" smtClean="0"/>
              <a:t> Testing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14341"/>
            <a:ext cx="7951643" cy="46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Selenium Dependencies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104119"/>
            <a:ext cx="76581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6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Testing </a:t>
            </a:r>
            <a:r>
              <a:rPr lang="en-US" dirty="0" err="1"/>
              <a:t>ctweb</a:t>
            </a:r>
            <a:r>
              <a:rPr lang="en-US" dirty="0"/>
              <a:t> – Registration Service Test </a:t>
            </a:r>
            <a:r>
              <a:rPr lang="en-US" dirty="0" smtClean="0"/>
              <a:t>(Setup) - JavaScript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90970" y="3009248"/>
            <a:ext cx="176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33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WebSockets</a:t>
            </a:r>
            <a:r>
              <a:rPr lang="en-US" dirty="0" smtClean="0"/>
              <a:t> Testing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8541"/>
            <a:ext cx="8243933" cy="44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2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in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Self-Hosted in cloud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Create VMs and install developer tools (version control/bug trackers/etc.)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Manage all aspects of configuration/security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Costs: data storage and usage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Vendor Hosted in cloud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Vendor provides hosted solution – fully configured/managed.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Little maintenance or configuration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Costs: monthly fees, storage and usage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Hybrid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 tools are hosted locally (example: code repository)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Cloud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5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WebSockets</a:t>
            </a:r>
            <a:r>
              <a:rPr lang="en-US" dirty="0" smtClean="0"/>
              <a:t> Testing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5131"/>
            <a:ext cx="60071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+ Mobile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PhoneGap</a:t>
            </a:r>
            <a:r>
              <a:rPr lang="en-US" dirty="0"/>
              <a:t> </a:t>
            </a:r>
            <a:r>
              <a:rPr lang="en-US" dirty="0" smtClean="0"/>
              <a:t>Cloud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4" y="1693430"/>
            <a:ext cx="6297486" cy="4413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5731" y="6145643"/>
            <a:ext cx="3572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build.phonegap.com</a:t>
            </a:r>
            <a:r>
              <a:rPr lang="en-US" dirty="0"/>
              <a:t>/plans</a:t>
            </a:r>
          </a:p>
        </p:txBody>
      </p:sp>
    </p:spTree>
    <p:extLst>
      <p:ext uri="{BB962C8B-B14F-4D97-AF65-F5344CB8AC3E}">
        <p14:creationId xmlns:p14="http://schemas.microsoft.com/office/powerpoint/2010/main" val="9666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 + Mobile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Mobile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9" y="2009772"/>
            <a:ext cx="8091931" cy="40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+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tools + Java EE = Garage Startup!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4" descr="11473800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3349873"/>
            <a:ext cx="3289300" cy="246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66" y="3353728"/>
            <a:ext cx="32893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2816" y="2391846"/>
            <a:ext cx="4898792" cy="6763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73161" y="2198574"/>
            <a:ext cx="702655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dirty="0"/>
              <a:t>Who wants to be the </a:t>
            </a:r>
            <a:r>
              <a:rPr lang="en-US" sz="3200" dirty="0" smtClean="0"/>
              <a:t>next </a:t>
            </a:r>
            <a:r>
              <a:rPr lang="en-US" sz="3200" dirty="0"/>
              <a:t>billionaire?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8426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Twitter: </a:t>
            </a:r>
            <a:r>
              <a:rPr lang="en-US" dirty="0" err="1" smtClean="0"/>
              <a:t>ctjava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r5k@3ds.com</a:t>
            </a:r>
            <a:endParaRPr lang="en-US" dirty="0" smtClean="0"/>
          </a:p>
          <a:p>
            <a:r>
              <a:rPr lang="en-US" dirty="0" smtClean="0"/>
              <a:t>Blog: http://</a:t>
            </a:r>
            <a:r>
              <a:rPr lang="en-US" dirty="0" err="1" smtClean="0"/>
              <a:t>cuprak.info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568" y="3466105"/>
            <a:ext cx="124126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034" y="3428493"/>
            <a:ext cx="1397000" cy="17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3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184902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 (monthly)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github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$0-$50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BitBucket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$0-$200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Java.net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Sourceforge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Beanstalk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$15-$200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CodePlex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Free-$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Version Control Vendors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418" y="5042556"/>
            <a:ext cx="5289434" cy="5054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800" dirty="0" smtClean="0"/>
              <a:t>* </a:t>
            </a:r>
            <a:r>
              <a:rPr lang="en-US" sz="1800" dirty="0" err="1" smtClean="0"/>
              <a:t>github</a:t>
            </a:r>
            <a:r>
              <a:rPr lang="en-US" sz="1800" dirty="0" smtClean="0"/>
              <a:t> and </a:t>
            </a:r>
            <a:r>
              <a:rPr lang="en-US" sz="1800" dirty="0" err="1" smtClean="0"/>
              <a:t>bitbucket</a:t>
            </a:r>
            <a:r>
              <a:rPr lang="en-US" sz="1800" dirty="0" smtClean="0"/>
              <a:t> are the leading vendors.</a:t>
            </a:r>
          </a:p>
        </p:txBody>
      </p:sp>
    </p:spTree>
    <p:extLst>
      <p:ext uri="{BB962C8B-B14F-4D97-AF65-F5344CB8AC3E}">
        <p14:creationId xmlns:p14="http://schemas.microsoft.com/office/powerpoint/2010/main" val="377778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/>
      <a:bodyPr vert="horz" lIns="91440" tIns="45720" rIns="91440" bIns="45720" rtlCol="0" anchor="ctr">
        <a:normAutofit fontScale="85000" lnSpcReduction="20000"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12632</TotalTime>
  <Words>2391</Words>
  <Application>Microsoft Macintosh PowerPoint</Application>
  <PresentationFormat>On-screen Show (4:3)</PresentationFormat>
  <Paragraphs>631</Paragraphs>
  <Slides>84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Clarity</vt:lpstr>
      <vt:lpstr>Developing in the cloud</vt:lpstr>
      <vt:lpstr>Developing in the Cloud</vt:lpstr>
      <vt:lpstr>Developing in the Cloud</vt:lpstr>
      <vt:lpstr>Why Develop in the Cloud?</vt:lpstr>
      <vt:lpstr>Why Develop in the Cloud?</vt:lpstr>
      <vt:lpstr>Why Develop in the Cloud?</vt:lpstr>
      <vt:lpstr>Why Develop in the Cloud?</vt:lpstr>
      <vt:lpstr>Developing in the Cloud</vt:lpstr>
      <vt:lpstr>Services</vt:lpstr>
      <vt:lpstr>Services</vt:lpstr>
      <vt:lpstr>Services</vt:lpstr>
      <vt:lpstr>Vendors</vt:lpstr>
      <vt:lpstr>Vendors</vt:lpstr>
      <vt:lpstr>Vendors</vt:lpstr>
      <vt:lpstr>Developing in the Cloud</vt:lpstr>
      <vt:lpstr>Developing in the Cloud</vt:lpstr>
      <vt:lpstr>Developing in the Cloud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Amazon Web Services (AWS)</vt:lpstr>
      <vt:lpstr>JIRA</vt:lpstr>
      <vt:lpstr>JIRA</vt:lpstr>
      <vt:lpstr>JIRA</vt:lpstr>
      <vt:lpstr>JIRA</vt:lpstr>
      <vt:lpstr>JIRA</vt:lpstr>
      <vt:lpstr>Developing in the Cloud</vt:lpstr>
      <vt:lpstr>Developing in the Cloud</vt:lpstr>
      <vt:lpstr>Developing in the Cloud</vt:lpstr>
      <vt:lpstr>Bamboo</vt:lpstr>
      <vt:lpstr>Developing in the Cloud</vt:lpstr>
      <vt:lpstr>Bamboo</vt:lpstr>
      <vt:lpstr>Bamboo</vt:lpstr>
      <vt:lpstr>Bamboo</vt:lpstr>
      <vt:lpstr>Bamboo</vt:lpstr>
      <vt:lpstr>Bamboo</vt:lpstr>
      <vt:lpstr>Bamboo</vt:lpstr>
      <vt:lpstr>Bamboo</vt:lpstr>
      <vt:lpstr>Bamboo</vt:lpstr>
      <vt:lpstr>Bamboo</vt:lpstr>
      <vt:lpstr>Bamboo</vt:lpstr>
      <vt:lpstr>Bamboo</vt:lpstr>
      <vt:lpstr>Bamboo</vt:lpstr>
      <vt:lpstr>Bamboo</vt:lpstr>
      <vt:lpstr>Bamboo</vt:lpstr>
      <vt:lpstr>Developing in the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Java EE + Cloud</vt:lpstr>
      <vt:lpstr>Cloud + Mobile</vt:lpstr>
      <vt:lpstr>Cloud + Mobile</vt:lpstr>
      <vt:lpstr>Java EE + Cloud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Overview</dc:title>
  <dc:creator>Ryan Cuprak</dc:creator>
  <cp:lastModifiedBy>Ryan Cuprak</cp:lastModifiedBy>
  <cp:revision>243</cp:revision>
  <dcterms:created xsi:type="dcterms:W3CDTF">2015-04-04T23:36:49Z</dcterms:created>
  <dcterms:modified xsi:type="dcterms:W3CDTF">2015-10-29T23:22:17Z</dcterms:modified>
</cp:coreProperties>
</file>