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7"/>
  </p:notesMasterIdLst>
  <p:sldIdLst>
    <p:sldId id="256" r:id="rId2"/>
    <p:sldId id="271" r:id="rId3"/>
    <p:sldId id="272" r:id="rId4"/>
    <p:sldId id="257" r:id="rId5"/>
    <p:sldId id="323" r:id="rId6"/>
    <p:sldId id="260" r:id="rId7"/>
    <p:sldId id="321" r:id="rId8"/>
    <p:sldId id="329" r:id="rId9"/>
    <p:sldId id="332" r:id="rId10"/>
    <p:sldId id="259" r:id="rId11"/>
    <p:sldId id="264" r:id="rId12"/>
    <p:sldId id="330" r:id="rId13"/>
    <p:sldId id="263" r:id="rId14"/>
    <p:sldId id="327" r:id="rId15"/>
    <p:sldId id="328" r:id="rId16"/>
    <p:sldId id="273" r:id="rId17"/>
    <p:sldId id="295" r:id="rId18"/>
    <p:sldId id="296" r:id="rId19"/>
    <p:sldId id="312" r:id="rId20"/>
    <p:sldId id="325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6" r:id="rId30"/>
    <p:sldId id="307" r:id="rId31"/>
    <p:sldId id="333" r:id="rId32"/>
    <p:sldId id="334" r:id="rId33"/>
    <p:sldId id="314" r:id="rId34"/>
    <p:sldId id="308" r:id="rId35"/>
    <p:sldId id="324" r:id="rId36"/>
    <p:sldId id="335" r:id="rId37"/>
    <p:sldId id="274" r:id="rId38"/>
    <p:sldId id="283" r:id="rId39"/>
    <p:sldId id="285" r:id="rId40"/>
    <p:sldId id="286" r:id="rId41"/>
    <p:sldId id="315" r:id="rId42"/>
    <p:sldId id="316" r:id="rId43"/>
    <p:sldId id="317" r:id="rId44"/>
    <p:sldId id="318" r:id="rId45"/>
    <p:sldId id="319" r:id="rId46"/>
    <p:sldId id="320" r:id="rId47"/>
    <p:sldId id="326" r:id="rId48"/>
    <p:sldId id="284" r:id="rId49"/>
    <p:sldId id="331" r:id="rId50"/>
    <p:sldId id="291" r:id="rId51"/>
    <p:sldId id="287" r:id="rId52"/>
    <p:sldId id="288" r:id="rId53"/>
    <p:sldId id="289" r:id="rId54"/>
    <p:sldId id="290" r:id="rId55"/>
    <p:sldId id="293" r:id="rId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97"/>
    <a:srgbClr val="FF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/>
    <p:restoredTop sz="81851" autoAdjust="0"/>
  </p:normalViewPr>
  <p:slideViewPr>
    <p:cSldViewPr>
      <p:cViewPr varScale="1">
        <p:scale>
          <a:sx n="125" d="100"/>
          <a:sy n="125" d="100"/>
        </p:scale>
        <p:origin x="-1224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98FEA-1182-47E3-9F11-A1D3E70183FE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3B03B-F8B9-4287-B978-84BEF0EF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3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76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0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4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6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9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3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NZ" dirty="0" smtClean="0"/>
              <a:t>When we were kids, we were taught: </a:t>
            </a:r>
            <a:br>
              <a:rPr lang="en-NZ" dirty="0" smtClean="0"/>
            </a:br>
            <a:r>
              <a:rPr lang="en-NZ" dirty="0" smtClean="0"/>
              <a:t>‘</a:t>
            </a:r>
            <a:r>
              <a:rPr lang="en-NZ" b="1" dirty="0" smtClean="0"/>
              <a:t>who</a:t>
            </a:r>
            <a:r>
              <a:rPr lang="en-NZ" dirty="0" smtClean="0"/>
              <a:t>, </a:t>
            </a:r>
            <a:r>
              <a:rPr lang="en-NZ" b="1" dirty="0" smtClean="0"/>
              <a:t>what</a:t>
            </a:r>
            <a:r>
              <a:rPr lang="en-NZ" dirty="0" smtClean="0"/>
              <a:t>, </a:t>
            </a:r>
            <a:r>
              <a:rPr lang="en-NZ" b="1" dirty="0" smtClean="0"/>
              <a:t>when</a:t>
            </a:r>
            <a:r>
              <a:rPr lang="en-NZ" dirty="0" smtClean="0"/>
              <a:t>, </a:t>
            </a:r>
            <a:r>
              <a:rPr lang="en-NZ" b="1" dirty="0" smtClean="0"/>
              <a:t>where</a:t>
            </a:r>
            <a:r>
              <a:rPr lang="en-NZ" dirty="0" smtClean="0"/>
              <a:t>, and </a:t>
            </a:r>
            <a:r>
              <a:rPr lang="en-NZ" b="1" dirty="0" smtClean="0"/>
              <a:t>why</a:t>
            </a:r>
            <a:r>
              <a:rPr lang="en-NZ" dirty="0" smtClean="0"/>
              <a:t>’.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NZ" dirty="0" smtClean="0"/>
              <a:t>Today we will answer the following: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Who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What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When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Where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Why is ControlsFX?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0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70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5" y="1370034"/>
            <a:ext cx="1492499" cy="33633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4"/>
            <a:ext cx="5241476" cy="33633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5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9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2"/>
            <a:ext cx="3566160" cy="26967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9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4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4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3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9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7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9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EABDBAE-4100-433A-BDBA-4F42A7306345}" type="datetimeFigureOut">
              <a:rPr lang="en-NZ" smtClean="0"/>
              <a:t>19/10/2015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20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392" y="1887469"/>
            <a:ext cx="7546032" cy="18724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/>
              <a:t>In control with </a:t>
            </a:r>
            <a:r>
              <a:rPr lang="en-NZ" b="1" dirty="0" err="1" smtClean="0"/>
              <a:t>ControlsFX</a:t>
            </a:r>
            <a:endParaRPr lang="en-NZ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258000" cy="858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2">
            <a:noAutofit/>
          </a:bodyPr>
          <a:lstStyle/>
          <a:p>
            <a:r>
              <a:rPr lang="en-NZ" sz="1600" b="1" dirty="0" smtClean="0"/>
              <a:t>Eugene </a:t>
            </a:r>
            <a:r>
              <a:rPr lang="en-NZ" sz="1600" b="1" dirty="0" err="1" smtClean="0"/>
              <a:t>Ryzhikov</a:t>
            </a:r>
            <a:r>
              <a:rPr lang="en-NZ" sz="1400" b="1" dirty="0" smtClean="0"/>
              <a:t>		                                        </a:t>
            </a:r>
            <a:r>
              <a:rPr lang="en-NZ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Eugene.ryzhikov@gluonhq.com</a:t>
            </a:r>
            <a:r>
              <a:rPr lang="en-NZ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NZ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@</a:t>
            </a:r>
            <a:r>
              <a:rPr lang="en-NZ" sz="1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eryzhikov</a:t>
            </a:r>
            <a:r>
              <a:rPr lang="en-NZ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           </a:t>
            </a:r>
            <a:endParaRPr lang="en-NZ" sz="1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r"/>
            <a:endParaRPr lang="en-NZ" sz="1400" b="1" dirty="0" smtClean="0"/>
          </a:p>
          <a:p>
            <a:pPr algn="r"/>
            <a:r>
              <a:rPr lang="en-NZ" sz="1600" b="1" dirty="0" smtClean="0"/>
              <a:t>Jonathan Giles</a:t>
            </a:r>
            <a:endParaRPr lang="en-NZ" sz="1600" b="1" dirty="0"/>
          </a:p>
          <a:p>
            <a:pPr algn="r"/>
            <a:r>
              <a:rPr lang="en-NZ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jonathan@jonathangiles.net</a:t>
            </a:r>
            <a:endParaRPr lang="en-NZ" sz="1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en-NZ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@</a:t>
            </a:r>
            <a:r>
              <a:rPr lang="en-NZ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JonathanGiles</a:t>
            </a:r>
            <a:endParaRPr lang="en-NZ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-12974"/>
            <a:ext cx="5165653" cy="302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2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880" y="1419623"/>
            <a:ext cx="5400600" cy="2834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l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 importantly,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 can be you!</a:t>
            </a: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ControlsFX welcomes contributions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Bug fixes,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Translations,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eatures,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controls</a:t>
            </a: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review all code that comes in, so you can learn a lot!</a:t>
            </a: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are not a dumping ground for half-implemented ideas though!</a:t>
            </a:r>
          </a:p>
          <a:p>
            <a:pPr lvl="2"/>
            <a:endParaRPr lang="en-NZ" dirty="0" smtClean="0"/>
          </a:p>
          <a:p>
            <a:pPr lvl="2"/>
            <a:endParaRPr lang="en-NZ" dirty="0" smtClean="0"/>
          </a:p>
          <a:p>
            <a:pPr algn="l"/>
            <a:endParaRPr lang="en-NZ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pic>
        <p:nvPicPr>
          <p:cNvPr id="34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3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3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8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8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6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8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90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1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2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3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70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92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3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95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96000"/>
                            </p:stCondLst>
                            <p:childTnLst>
                              <p:par>
                                <p:cTn id="26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9900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28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2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357506"/>
            <a:ext cx="7315200" cy="8655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What is ControlsFX?</a:t>
            </a:r>
            <a:br>
              <a:rPr lang="en-NZ" b="1" dirty="0" smtClean="0"/>
            </a:br>
            <a:r>
              <a:rPr lang="en-NZ" dirty="0"/>
              <a:t> - Releases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93305"/>
              </p:ext>
            </p:extLst>
          </p:nvPr>
        </p:nvGraphicFramePr>
        <p:xfrm>
          <a:off x="1547664" y="1491630"/>
          <a:ext cx="6120679" cy="3349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368152"/>
                <a:gridCol w="1582382"/>
                <a:gridCol w="1297937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NZ" sz="1200" b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Version</a:t>
                      </a:r>
                      <a:endParaRPr lang="en-NZ" sz="12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200" b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Release Date</a:t>
                      </a:r>
                      <a:endParaRPr lang="en-NZ" sz="12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200" b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Release Gap</a:t>
                      </a:r>
                      <a:endParaRPr lang="en-NZ" sz="12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200" b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Downloads</a:t>
                      </a:r>
                      <a:endParaRPr lang="en-NZ" sz="12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T="34290" marB="34290" anchor="ctr"/>
                </a:tc>
              </a:tr>
              <a:tr h="1811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1" dirty="0" smtClean="0"/>
                        <a:t>8.0.0 Developer Preview 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May 7, 2013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-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191440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8.0.0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June 3, 2013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~</a:t>
                      </a:r>
                      <a:r>
                        <a:rPr lang="en-NZ" sz="900" b="1" baseline="0" dirty="0" smtClean="0"/>
                        <a:t> One month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627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01724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8.0.1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July 7, 2013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1" dirty="0" smtClean="0"/>
                        <a:t>~</a:t>
                      </a:r>
                      <a:r>
                        <a:rPr lang="en-NZ" sz="900" b="1" baseline="0" dirty="0" smtClean="0"/>
                        <a:t> One month</a:t>
                      </a:r>
                      <a:endParaRPr lang="en-NZ" sz="9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536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2008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8.0.2 Developer Preview 1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August 11, 2013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1" dirty="0" smtClean="0"/>
                        <a:t>~</a:t>
                      </a:r>
                      <a:r>
                        <a:rPr lang="en-NZ" sz="900" b="1" baseline="0" dirty="0" smtClean="0"/>
                        <a:t> One month</a:t>
                      </a:r>
                      <a:endParaRPr lang="en-NZ" sz="9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1" dirty="0" smtClean="0"/>
                        <a:t>8.0.2 Developer Preview 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September 11, 2013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1" dirty="0" smtClean="0"/>
                        <a:t>~</a:t>
                      </a:r>
                      <a:r>
                        <a:rPr lang="en-NZ" sz="900" b="1" baseline="0" dirty="0" smtClean="0"/>
                        <a:t> One month</a:t>
                      </a:r>
                      <a:endParaRPr lang="en-NZ" sz="9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NZ" sz="900" b="1" baseline="0" dirty="0" smtClean="0"/>
                        <a:t>8.0.2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October 11, 2013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1" dirty="0" smtClean="0"/>
                        <a:t>~</a:t>
                      </a:r>
                      <a:r>
                        <a:rPr lang="en-NZ" sz="900" b="1" baseline="0" dirty="0" smtClean="0"/>
                        <a:t> One month</a:t>
                      </a:r>
                      <a:endParaRPr lang="en-NZ" sz="9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881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8.0.3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December 4, 2013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1" dirty="0" smtClean="0"/>
                        <a:t>~</a:t>
                      </a:r>
                      <a:r>
                        <a:rPr lang="en-NZ" sz="900" b="1" baseline="0" dirty="0" smtClean="0"/>
                        <a:t> Two months</a:t>
                      </a:r>
                      <a:endParaRPr lang="en-NZ" sz="9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614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8.0.4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December 28,</a:t>
                      </a:r>
                      <a:r>
                        <a:rPr lang="en-NZ" sz="900" b="1" baseline="0" dirty="0" smtClean="0"/>
                        <a:t> 2013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b="1" dirty="0" smtClean="0"/>
                        <a:t>~</a:t>
                      </a:r>
                      <a:r>
                        <a:rPr lang="en-NZ" sz="900" b="1" baseline="0" dirty="0" smtClean="0"/>
                        <a:t> One month</a:t>
                      </a:r>
                      <a:endParaRPr lang="en-NZ" sz="9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1382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8.0.5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March</a:t>
                      </a:r>
                      <a:r>
                        <a:rPr lang="en-NZ" sz="900" b="1" baseline="0" dirty="0" smtClean="0"/>
                        <a:t> 4, 2014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~ Two months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3974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8.0.6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May 29, 2014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~ Two months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8324*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8.20.7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September</a:t>
                      </a:r>
                      <a:r>
                        <a:rPr lang="en-NZ" sz="900" b="1" baseline="0" dirty="0" smtClean="0"/>
                        <a:t> 30, 2014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~ Four months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2129*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NZ" sz="900" b="1" baseline="0" dirty="0" smtClean="0"/>
                        <a:t>8.20.8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October 19, 2014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~</a:t>
                      </a:r>
                      <a:r>
                        <a:rPr lang="en-NZ" sz="900" b="1" baseline="0" dirty="0" smtClean="0"/>
                        <a:t> One month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16917*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8.20.9 / 8.40.9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June 1, 2015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~ Eight</a:t>
                      </a:r>
                      <a:r>
                        <a:rPr lang="en-NZ" sz="900" b="1" baseline="0" dirty="0" smtClean="0"/>
                        <a:t> months!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1188* / 5319*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8.40.10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October 26,</a:t>
                      </a:r>
                      <a:r>
                        <a:rPr lang="en-NZ" sz="900" b="1" baseline="0" dirty="0" smtClean="0"/>
                        <a:t> 2015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b="1" dirty="0" smtClean="0"/>
                        <a:t>~</a:t>
                      </a:r>
                      <a:r>
                        <a:rPr lang="en-NZ" sz="900" b="1" baseline="0" dirty="0" smtClean="0"/>
                        <a:t> Five months</a:t>
                      </a:r>
                      <a:endParaRPr lang="en-NZ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NZ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357506"/>
            <a:ext cx="7315200" cy="8655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What is ControlsFX?</a:t>
            </a:r>
            <a:br>
              <a:rPr lang="en-NZ" b="1" dirty="0" smtClean="0"/>
            </a:br>
            <a:r>
              <a:rPr lang="en-NZ" dirty="0"/>
              <a:t> - Releases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56084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Releases are generally slowing down</a:t>
            </a:r>
          </a:p>
          <a:p>
            <a:pPr marL="285750" indent="-285750">
              <a:buFont typeface="Arial" pitchFamily="34" charset="0"/>
              <a:buChar char="•"/>
            </a:pP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ControlsFX has filled in a lot of gaps in the JavaFX UI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lot of the ‘interesting’ problems are solved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Focus is shifting more to quality, rather than new features</a:t>
            </a:r>
          </a:p>
          <a:p>
            <a:pPr marL="342900" indent="-342900">
              <a:buFont typeface="Arial" pitchFamily="34" charset="0"/>
              <a:buChar char="•"/>
            </a:pPr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Pull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requests and new features are still being accepted though!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464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Why does ControlsFX exist?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56084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Official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UI controls are developed slowly and their APIs are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fixed once released.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Jonathan should know – He the tech lead of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UI Controls at Oracle</a:t>
            </a:r>
          </a:p>
          <a:p>
            <a:pPr marL="617220" lvl="1" indent="-342900">
              <a:buFont typeface="Arial" pitchFamily="34" charset="0"/>
              <a:buChar char="•"/>
            </a:pP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ControlsFX exists to fill the gaps in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UI Controls: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API is much less rigid in ControlsFX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NZ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But: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API quality is required to be exceptionally high to release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follow the same API patterns as in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 consistency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22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uses </a:t>
            </a:r>
            <a:r>
              <a:rPr lang="en-NZ" b="1" dirty="0" err="1" smtClean="0"/>
              <a:t>ControlsFX</a:t>
            </a:r>
            <a:r>
              <a:rPr lang="en-NZ" b="1" dirty="0" smtClean="0"/>
              <a:t>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94550"/>
            <a:ext cx="4896544" cy="35534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NASA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Magnetospheric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Multiscale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NZ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 Support Software </a:t>
            </a:r>
            <a:br>
              <a:rPr lang="en-NZ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NZ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/>
            <a: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 info </a:t>
            </a:r>
            <a:r>
              <a:rPr lang="en-NZ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mms.gsfc.nava.gov</a:t>
            </a:r>
          </a:p>
          <a:p>
            <a:pPr marL="285750" indent="-285750"/>
            <a: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Developed </a:t>
            </a:r>
            <a:r>
              <a:rPr lang="en-NZ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Goddard Space Flight Center</a:t>
            </a:r>
            <a:r>
              <a:rPr lang="en-NZ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by </a:t>
            </a:r>
            <a:r>
              <a:rPr lang="en-NZ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</a:t>
            </a:r>
            <a: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-solutions, NASA partner</a:t>
            </a:r>
          </a:p>
          <a:p>
            <a:pPr marL="285750" indent="-285750"/>
            <a: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Sean Phillips, lead developer, and his team will be discussing and demonstrating some of the software developed for NASA at their sessions.</a:t>
            </a:r>
            <a:endParaRPr lang="en-NZ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/>
            <a:endParaRPr lang="en-NZ" sz="16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/>
            <a:endParaRPr lang="en-NZ" sz="1600" dirty="0" smtClean="0"/>
          </a:p>
          <a:p>
            <a:pPr marL="285750" indent="-285750"/>
            <a:endParaRPr lang="en-NZ" sz="1600" dirty="0"/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pic>
        <p:nvPicPr>
          <p:cNvPr id="5" name="Picture 2" descr="http://38.media.tumblr.com/8295f08c39a6fa4971ded830ac726a56/tumblr_n2fty4eSq81swtz6mo1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5606"/>
            <a:ext cx="5084122" cy="2232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uses </a:t>
            </a:r>
            <a:r>
              <a:rPr lang="en-NZ" b="1" dirty="0" err="1" smtClean="0"/>
              <a:t>ControlsFX</a:t>
            </a:r>
            <a:r>
              <a:rPr lang="en-NZ" b="1" dirty="0" smtClean="0"/>
              <a:t>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94550"/>
            <a:ext cx="5544616" cy="35534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NZ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PIP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source medical image analysis</a:t>
            </a:r>
            <a:b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tool for </a:t>
            </a:r>
            <a:r>
              <a:rPr lang="en-NZ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use with cancer research projects at</a:t>
            </a:r>
            <a:b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Department of Pathology and Laboratory Medicine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Johns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Hopkins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Hospital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Alt.Text</a:t>
            </a:r>
            <a:r>
              <a:rPr lang="en-NZ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tool for exploring alternatives in text documents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ESPLab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fr-FR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fr-FR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8 GUI for ESP </a:t>
            </a:r>
            <a:r>
              <a:rPr lang="fr-FR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devices</a:t>
            </a:r>
            <a:endParaRPr lang="fr-FR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fr-F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fr-FR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</a:t>
            </a:r>
            <a:r>
              <a:rPr lang="fr-FR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know </a:t>
            </a:r>
            <a:r>
              <a:rPr lang="fr-FR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</a:t>
            </a:r>
            <a:r>
              <a:rPr lang="fr-FR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fr-FR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lot more …</a:t>
            </a:r>
            <a:endParaRPr lang="en-NZ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987573"/>
            <a:ext cx="3696083" cy="232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90" y="1929501"/>
            <a:ext cx="3489331" cy="2483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706411"/>
            <a:ext cx="2853597" cy="2042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716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13890"/>
            <a:ext cx="7315200" cy="919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NZ" b="1" dirty="0" smtClean="0"/>
              <a:t>ControlsFX Features</a:t>
            </a:r>
            <a:endParaRPr lang="en-N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933"/>
            <a:ext cx="2220778" cy="34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6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135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Dialog API</a:t>
            </a:r>
            <a:br>
              <a:rPr lang="en-NZ" b="1" dirty="0" smtClean="0"/>
            </a:br>
            <a:r>
              <a:rPr lang="en-NZ" sz="2800" dirty="0" smtClean="0"/>
              <a:t>  The beginning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273828"/>
            <a:ext cx="8712968" cy="1782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Featured since the first ControlsFX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Enjoys wide popularity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Quickly became the de-facto Dialog API for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ecame a “victim of its own success”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Accepted and promoted to be a part of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starting with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8u40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145" y="951570"/>
            <a:ext cx="2854089" cy="214990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178457"/>
            <a:ext cx="2728722" cy="89185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694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135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Dialog API</a:t>
            </a:r>
            <a:br>
              <a:rPr lang="en-NZ" b="1" dirty="0" smtClean="0"/>
            </a:br>
            <a:r>
              <a:rPr lang="en-NZ" sz="2800" dirty="0" smtClean="0"/>
              <a:t>  Current status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27536"/>
            <a:ext cx="2269617" cy="199796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324354" lon="18945010" rev="210643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676" y="1625042"/>
            <a:ext cx="1656207" cy="98145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HeroicExtremeRightFacing">
              <a:rot lat="487348" lon="19532352" rev="174513"/>
            </a:camera>
            <a:lightRig rig="threePt" dir="t"/>
          </a:scene3d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2950816"/>
            <a:ext cx="8784976" cy="2105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Huge amount of API development in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8u40.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Totally different API compared to ControlsFX (although implementation is the same).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happened to the ‘original’ ControlsFX dialogs: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When our dialogs went into JavaFX, we deprecated our alternate API.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have now removed the deprecated dialogs from ControlsFX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dialogs that are now offered in JavaFX are not offered in ControlsFX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ControlsFX now uses the new, official API to provide dialogs not available in JavaFX itself.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41523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135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Dialog API</a:t>
            </a:r>
            <a:br>
              <a:rPr lang="en-NZ" b="1" dirty="0" smtClean="0"/>
            </a:br>
            <a:r>
              <a:rPr lang="en-NZ" sz="2800" dirty="0" smtClean="0"/>
              <a:t>  </a:t>
            </a:r>
            <a:r>
              <a:rPr lang="en-NZ" sz="2800" dirty="0" err="1" smtClean="0"/>
              <a:t>openjfx</a:t>
            </a:r>
            <a:r>
              <a:rPr lang="en-NZ" sz="2800" dirty="0" smtClean="0"/>
              <a:t>-dialogs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27536"/>
            <a:ext cx="2269617" cy="199796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324354" lon="18945010" rev="210643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76" y="1625042"/>
            <a:ext cx="1656207" cy="98145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HeroicExtremeRightFacing">
              <a:rot lat="487348" lon="19532352" rev="174513"/>
            </a:camera>
            <a:lightRig rig="threePt" dir="t"/>
          </a:scene3d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2950816"/>
            <a:ext cx="8784976" cy="21052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openjfx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-dialogs is a fork of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8u40 dialogs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Works fine in 8u20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Fork is manually updated when necessary from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openjfx</a:t>
            </a:r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Available online under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OpenJDK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license (GPL +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Classpath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</a:t>
            </a:r>
            <a:r>
              <a:rPr lang="en-NZ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bitbucket.org/controlsfx/openjfx-dialogs</a:t>
            </a:r>
            <a:endParaRPr lang="en-NZ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7624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57506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Session overview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ControlsFX overview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 to ControlsFX features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Demonstration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to get involved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Future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Wrapping up / question time</a:t>
            </a:r>
          </a:p>
        </p:txBody>
      </p:sp>
    </p:spTree>
    <p:extLst>
      <p:ext uri="{BB962C8B-B14F-4D97-AF65-F5344CB8AC3E}">
        <p14:creationId xmlns:p14="http://schemas.microsoft.com/office/powerpoint/2010/main" val="14411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135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Wizard API</a:t>
            </a:r>
            <a:br>
              <a:rPr lang="en-NZ" b="1" dirty="0" smtClean="0"/>
            </a:br>
            <a:r>
              <a:rPr lang="en-NZ" sz="2800" dirty="0" smtClean="0"/>
              <a:t>  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2283718"/>
            <a:ext cx="8784976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First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iteration,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based on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dialogs</a:t>
            </a:r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WizardPane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based 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DialogPane</a:t>
            </a:r>
            <a:endParaRPr lang="en-NZ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Wizard.Flow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interface defines the logic of page traversal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Wizard.LinearFlow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simple linear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Custom flows can be easily 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Wizard  handles page history automatically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627534"/>
            <a:ext cx="3384376" cy="199080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780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Property Sheet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489852"/>
            <a:ext cx="8496944" cy="1566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Support for JavaBeans properties, as well as custom property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Includes prebuilt editors as well as ability to register custom 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Property grouping by name or category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Property filtering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also be used to implement simple 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1026" name="Picture 2" descr="property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573528"/>
            <a:ext cx="2340619" cy="279674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 fov="2400000">
              <a:rot lat="303721" lon="19244407" rev="264136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Action API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1869672"/>
            <a:ext cx="8640960" cy="2268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is missing an Action API, so we implemented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Action is an </a:t>
            </a: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EventHandler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ActionEvent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implementing all common properties.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create UI controls such as buttons, menu items,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etc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from an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define an ‘action tree’ to effortlessly build 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ToolBar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MenuBar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ContextMenu</a:t>
            </a:r>
            <a:endParaRPr lang="en-NZ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@</a:t>
            </a: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ActionProxy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annotation. Methods annotated with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become actions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automatically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5743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Decoration / Validation API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651870"/>
            <a:ext cx="8640960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decorate nodes through CSS or graphic at predefined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Decoration is used as visual feedback mechanism for Validation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Validation API is designed to be lightweight but flexible</a:t>
            </a:r>
          </a:p>
          <a:p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050" name="Picture 2" descr="CSS decorations showing how validation fail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12" y="1231061"/>
            <a:ext cx="2254619" cy="1963013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phic decorations showing how validation fail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3598"/>
            <a:ext cx="2227937" cy="199047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Glyph Font API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759882"/>
            <a:ext cx="8640960" cy="1188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Inspired by Jens Deters’ excellent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FontAwesomeFX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Supports any icon fonts, 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such as </a:t>
            </a:r>
            <a:r>
              <a:rPr lang="en-NZ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FontAwesome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NZ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IcoMoon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etc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Extended use of icon fonts in Action API:</a:t>
            </a:r>
            <a:b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1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fr-FR" sz="1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ActionProxy</a:t>
            </a:r>
            <a:r>
              <a:rPr lang="fr-FR" sz="1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fr-FR" sz="1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=”Action </a:t>
            </a:r>
            <a:r>
              <a:rPr lang="fr-FR" sz="1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fr-FR" sz="1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”, image=”</a:t>
            </a:r>
            <a:r>
              <a:rPr lang="fr-FR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font&gt;</a:t>
            </a:r>
            <a:r>
              <a:rPr lang="fr-FR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FontAwesome|STAR</a:t>
            </a:r>
            <a:r>
              <a:rPr lang="fr-FR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951572"/>
            <a:ext cx="2837418" cy="241092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518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Notification API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219822"/>
            <a:ext cx="8640960" cy="1674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NotificationPane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overlay pane, animates in and out, support for graphics, text, controls, has several visual styles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Notifications: Similar to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NotificationPane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a separate window. Can appear in one of nine locations on the screen, support for stacking multiple notifications and showing complex screen graphs. Fades out after a set duration.</a:t>
            </a:r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1026" name="Picture 2" descr="notication-pane-light-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7614"/>
            <a:ext cx="3071289" cy="125214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if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9662"/>
            <a:ext cx="2474750" cy="89776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err="1" smtClean="0"/>
              <a:t>SpreadsheetView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597864"/>
            <a:ext cx="8640960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TableView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-like control that supports: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Cell spanning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Fixed rows and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Cell editing</a:t>
            </a:r>
          </a:p>
          <a:p>
            <a:endParaRPr lang="en-NZ" dirty="0" smtClean="0"/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223288"/>
            <a:ext cx="3206401" cy="238963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328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err="1"/>
              <a:t>CheckComboBox</a:t>
            </a:r>
            <a:r>
              <a:rPr lang="en-NZ" sz="3200" b="1" dirty="0"/>
              <a:t> </a:t>
            </a:r>
            <a:r>
              <a:rPr lang="en-NZ" sz="3200" b="1" dirty="0" smtClean="0"/>
              <a:t/>
            </a:r>
            <a:br>
              <a:rPr lang="en-NZ" sz="3200" b="1" dirty="0" smtClean="0"/>
            </a:br>
            <a:r>
              <a:rPr lang="en-NZ" sz="3200" b="1" dirty="0" err="1" smtClean="0"/>
              <a:t>CheckListView</a:t>
            </a:r>
            <a:r>
              <a:rPr lang="en-NZ" sz="3200" b="1" dirty="0" smtClean="0"/>
              <a:t> </a:t>
            </a:r>
            <a:br>
              <a:rPr lang="en-NZ" sz="3200" b="1" dirty="0" smtClean="0"/>
            </a:br>
            <a:r>
              <a:rPr lang="en-NZ" sz="3200" b="1" dirty="0" err="1" smtClean="0"/>
              <a:t>CheckTreeView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597864"/>
            <a:ext cx="8640960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three controls extend the standard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UI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Adds support for a ‘check model’, to allow developers to easily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Check specific indices / items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Retrieve checked indices / items</a:t>
            </a: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1026" name="Picture 2" descr="CheckComboBox, CheckListView, and CheckTre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29441"/>
            <a:ext cx="3708696" cy="2237163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err="1" smtClean="0"/>
              <a:t>PopOver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4029912"/>
            <a:ext cx="8640960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Provides information in a visually pleasing way, without  interfering with user’s workflow.</a:t>
            </a: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050" name="Picture 2" descr="A PopOver with cont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627535"/>
            <a:ext cx="3143345" cy="269595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err="1" smtClean="0"/>
              <a:t>TextField</a:t>
            </a:r>
            <a:r>
              <a:rPr lang="en-NZ" sz="3200" b="1" dirty="0" smtClean="0"/>
              <a:t> API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759882"/>
            <a:ext cx="8640960" cy="1188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Autocomplete </a:t>
            </a:r>
            <a:r>
              <a:rPr lang="en-NZ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TextField</a:t>
            </a:r>
            <a:endParaRPr lang="en-NZ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Clearable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Decorated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Fields, where nodes can be placed within the text area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 does not go underneath the decoration!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3074" name="Picture 2" descr="TextFields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7614"/>
            <a:ext cx="3163504" cy="138169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toComple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3678"/>
            <a:ext cx="3579614" cy="77353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NZ" b="1" dirty="0" smtClean="0"/>
              <a:t>ControlsFX Overview</a:t>
            </a:r>
            <a:endParaRPr lang="en-NZ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40" y="573531"/>
            <a:ext cx="4051072" cy="29364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1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smtClean="0"/>
              <a:t>Range Slider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3528" y="3381840"/>
            <a:ext cx="8640960" cy="1566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Standard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JavaFX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slider but with two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draggable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thumbs, instead of one.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Thumbs represent low and high values.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 can drag range bar to concurrently adjust both values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5122" name="Picture 2" descr="RangeSl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9" y="1653649"/>
            <a:ext cx="4364488" cy="64617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err="1" smtClean="0"/>
              <a:t>ListSelectionView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3528" y="3381840"/>
            <a:ext cx="8640960" cy="1566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Allows for visual selection of multiple items using two lists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Selection is done by moving items from “available” to “selected” list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Each list can be decorated with a header and a footer node</a:t>
            </a:r>
          </a:p>
          <a:p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850330"/>
            <a:ext cx="3879484" cy="21602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388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err="1" smtClean="0"/>
              <a:t>TaskProgressView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3528" y="3273828"/>
            <a:ext cx="8640960" cy="1674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Allows for visualizing the progress of long running tasks, created via </a:t>
            </a:r>
            <a:r>
              <a:rPr lang="en-NZ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Task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view manages a list of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tasks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displays each one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their name, progress, and update messages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Optional graphic factory can be set for each task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843558"/>
            <a:ext cx="4108713" cy="19442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058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16499"/>
            <a:ext cx="4015891" cy="1930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97312"/>
            <a:ext cx="3654834" cy="1762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smtClean="0"/>
              <a:t>FX Sampler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3528" y="3381840"/>
            <a:ext cx="8640960" cy="1566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demonstrate ControlsFX, we built FX Sampler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Standalone application that detects samples at runtime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be used by anyone wanting to demonstrate their samples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E.g. 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JFXtras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FlexGanttFX</a:t>
            </a:r>
            <a:r>
              <a:rPr lang="en-NZ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F(X)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yz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FXForm2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use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050" name="Picture 2" descr="http://cache.fxexperience.com/wp-content/uploads/2013/12/fxsampl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74" y="1091910"/>
            <a:ext cx="3626626" cy="183987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</p:spPr>
        <p:txBody>
          <a:bodyPr>
            <a:noAutofit/>
          </a:bodyPr>
          <a:lstStyle/>
          <a:p>
            <a:r>
              <a:rPr lang="en-NZ" sz="3200" b="1" dirty="0" smtClean="0"/>
              <a:t>Even more controls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5496" y="1203598"/>
            <a:ext cx="9108504" cy="38164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Border API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wraps nodes and panes with a border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BreadCrumbBar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Simple navigator for hierarchical page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GridView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fast, virtualized grid container. Great for showing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HiddenSidesPane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Pane with possible hidden side panes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HyperlinkLabel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Label with clickable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InfoOverlay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Designed to show text comment over a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MasterDetailPane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Details pane can be made invisible on demand.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PlusMinusSlider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Allows continuous scrolling through large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Rating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Shows star rating, including partial ratings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SegmentedButton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Visually groups toggle buttons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SnapshotView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Draw a bounding box on screen graph and get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1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StatusBar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API for placing nodes in various places – commonly found on bottom of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ToggleSwitch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Simple on / off switch with JavaFX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modena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styling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0753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"/>
            <a:ext cx="6364929" cy="372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/>
              <a:t>Demonstration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16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763179"/>
            <a:ext cx="8136904" cy="9701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dirty="0" smtClean="0"/>
              <a:t>Breaking News: </a:t>
            </a:r>
            <a:r>
              <a:rPr lang="en-NZ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ControlsFX 8.</a:t>
            </a:r>
            <a:r>
              <a:rPr lang="en-NZ" sz="2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en-NZ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.10 was just released….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1590"/>
            <a:ext cx="5494311" cy="220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NZ" b="1" dirty="0" smtClean="0"/>
              <a:t>Getting Involved</a:t>
            </a:r>
            <a:endParaRPr lang="en-N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361"/>
            <a:ext cx="5420672" cy="3685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011" y="1597317"/>
            <a:ext cx="905001" cy="990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6" y="3219824"/>
            <a:ext cx="924116" cy="924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505" y="315279"/>
            <a:ext cx="7315200" cy="9105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Getting Started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> </a:t>
            </a:r>
            <a:r>
              <a:rPr lang="en-NZ" dirty="0" smtClean="0"/>
              <a:t> - In Six Simple Steps!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5012" y="2167192"/>
            <a:ext cx="5961856" cy="2322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 following software is required: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Mercurial</a:t>
            </a:r>
          </a:p>
          <a:p>
            <a:pPr lvl="1"/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Gradle</a:t>
            </a:r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JDK 8u40</a:t>
            </a:r>
          </a:p>
          <a:p>
            <a:pPr lvl="1"/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ou’ll need a Bitbucket account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Accounts are free from 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http://bitbucket.org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978" y="2356643"/>
            <a:ext cx="929640" cy="1115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70" y="856569"/>
            <a:ext cx="856869" cy="921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10-Point Star 5"/>
          <p:cNvSpPr/>
          <p:nvPr/>
        </p:nvSpPr>
        <p:spPr>
          <a:xfrm>
            <a:off x="334710" y="2062541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0" name="10-Point Star 9"/>
          <p:cNvSpPr/>
          <p:nvPr/>
        </p:nvSpPr>
        <p:spPr>
          <a:xfrm>
            <a:off x="334710" y="3618426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2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077377"/>
            <a:ext cx="7906072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Fork the repo. </a:t>
            </a: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 here to create your own fork</a:t>
            </a:r>
          </a:p>
          <a:p>
            <a:pPr lvl="1"/>
            <a:r>
              <a:rPr lang="en-NZ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bitbucket.org/controlsfx/controlsfx/fork</a:t>
            </a:r>
          </a:p>
          <a:p>
            <a:pPr lvl="1"/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Clone your fork: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hg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clone </a:t>
            </a:r>
            <a:r>
              <a:rPr lang="en-NZ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://&lt;username&gt;@bitbucket.org/</a:t>
            </a:r>
            <a:r>
              <a:rPr lang="en-NZ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&lt;username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&gt;/&lt;forkname&gt;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e.g.</a:t>
            </a:r>
          </a:p>
          <a:p>
            <a:pPr lvl="2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hg clone 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https://eryzhikov@bitbucket.org/eryzhikov/controlsfx</a:t>
            </a:r>
            <a:endParaRPr lang="en-NZ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06505" y="315279"/>
            <a:ext cx="7315200" cy="9105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Getting Started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> </a:t>
            </a:r>
            <a:r>
              <a:rPr lang="en-NZ" dirty="0" smtClean="0"/>
              <a:t> - In Six Simple Steps!</a:t>
            </a:r>
            <a:endParaRPr lang="en-NZ" dirty="0"/>
          </a:p>
        </p:txBody>
      </p:sp>
      <p:sp>
        <p:nvSpPr>
          <p:cNvPr id="6" name="10-Point Star 5"/>
          <p:cNvSpPr/>
          <p:nvPr/>
        </p:nvSpPr>
        <p:spPr>
          <a:xfrm>
            <a:off x="654098" y="1995686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8" name="10-Point Star 7"/>
          <p:cNvSpPr/>
          <p:nvPr/>
        </p:nvSpPr>
        <p:spPr>
          <a:xfrm>
            <a:off x="654098" y="3291084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41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57505"/>
            <a:ext cx="7776864" cy="4784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Answering your </a:t>
            </a:r>
            <a:r>
              <a:rPr lang="en-NZ" b="1" dirty="0"/>
              <a:t>b</a:t>
            </a:r>
            <a:r>
              <a:rPr lang="en-NZ" b="1" dirty="0" smtClean="0"/>
              <a:t>urning questions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688" y="2355726"/>
            <a:ext cx="5226968" cy="10801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6600" dirty="0" smtClean="0"/>
              <a:t>ControlsFX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3219822"/>
            <a:ext cx="170591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/>
              <a:t>Who is </a:t>
            </a:r>
          </a:p>
          <a:p>
            <a:pPr algn="ctr"/>
            <a:r>
              <a:rPr lang="en-NZ" sz="2800" dirty="0"/>
              <a:t>involved?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1419622"/>
            <a:ext cx="186140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800" dirty="0" smtClean="0"/>
              <a:t>What is it?</a:t>
            </a:r>
            <a:endParaRPr lang="en-N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3651870"/>
            <a:ext cx="188224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/>
              <a:t>Why does </a:t>
            </a:r>
          </a:p>
          <a:p>
            <a:pPr algn="ctr"/>
            <a:r>
              <a:rPr lang="en-NZ" sz="2800" dirty="0"/>
              <a:t>it exist?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49" y="1059582"/>
            <a:ext cx="250421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How do </a:t>
            </a:r>
          </a:p>
          <a:p>
            <a:pPr algn="ctr"/>
            <a:r>
              <a:rPr lang="en-NZ" sz="2800" dirty="0" smtClean="0"/>
              <a:t>I get involved?</a:t>
            </a:r>
            <a:endParaRPr lang="en-N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363838"/>
            <a:ext cx="2064989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Can it </a:t>
            </a:r>
          </a:p>
          <a:p>
            <a:pPr algn="ctr"/>
            <a:r>
              <a:rPr lang="en-NZ" sz="2800" dirty="0" smtClean="0"/>
              <a:t>benefit me?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8148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077377"/>
            <a:ext cx="7906072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 your clone. From clone root directory, run:</a:t>
            </a:r>
          </a:p>
          <a:p>
            <a:pPr lvl="1"/>
            <a:r>
              <a:rPr lang="en-NZ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radle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clean assemble</a:t>
            </a:r>
          </a:p>
          <a:p>
            <a:pPr lvl="1"/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Run your clone:</a:t>
            </a:r>
          </a:p>
          <a:p>
            <a:pPr lvl="1"/>
            <a:r>
              <a:rPr lang="en-NZ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radle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run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06505" y="315279"/>
            <a:ext cx="7315200" cy="9105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Getting Started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> </a:t>
            </a:r>
            <a:r>
              <a:rPr lang="en-NZ" dirty="0" smtClean="0"/>
              <a:t> - In Six Simple Steps!</a:t>
            </a:r>
            <a:endParaRPr lang="en-NZ" dirty="0"/>
          </a:p>
        </p:txBody>
      </p:sp>
      <p:sp>
        <p:nvSpPr>
          <p:cNvPr id="4" name="10-Point Star 3"/>
          <p:cNvSpPr/>
          <p:nvPr/>
        </p:nvSpPr>
        <p:spPr>
          <a:xfrm>
            <a:off x="654098" y="2051078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7" name="10-Point Star 6"/>
          <p:cNvSpPr/>
          <p:nvPr/>
        </p:nvSpPr>
        <p:spPr>
          <a:xfrm>
            <a:off x="654098" y="3075806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84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5158931" cy="3774472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8" y="4785996"/>
            <a:ext cx="173637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ControlsFX.org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98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7574"/>
            <a:ext cx="5390007" cy="3738086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9" y="4785996"/>
            <a:ext cx="21210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docs.controlsfx.org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69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785996"/>
            <a:ext cx="213391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code.controlsfx.org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7574"/>
            <a:ext cx="4905756" cy="3785616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785996"/>
            <a:ext cx="22878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issues.controlsfx.org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7574"/>
            <a:ext cx="5399532" cy="3749040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0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7574"/>
            <a:ext cx="5381054" cy="3733610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785996"/>
            <a:ext cx="23391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groups.controlsfx.org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139702"/>
            <a:ext cx="2731487" cy="953453"/>
          </a:xfrm>
          <a:prstGeom prst="roundRect">
            <a:avLst/>
          </a:prstGeom>
          <a:solidFill>
            <a:schemeClr val="tx2">
              <a:alpha val="79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NZ" sz="1600" dirty="0" smtClean="0"/>
          </a:p>
          <a:p>
            <a:pPr algn="ctr"/>
            <a:r>
              <a:rPr lang="en-NZ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Currently </a:t>
            </a:r>
            <a:r>
              <a:rPr lang="en-NZ" sz="1600" b="1" dirty="0" smtClean="0">
                <a:solidFill>
                  <a:srgbClr val="FFEB9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284</a:t>
            </a:r>
            <a:r>
              <a:rPr lang="en-NZ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members!</a:t>
            </a:r>
          </a:p>
          <a:p>
            <a:pPr algn="ctr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9963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5385530" cy="3729133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9" y="4785996"/>
            <a:ext cx="206979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i18n.controlsfx.org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152629" y="1556061"/>
            <a:ext cx="3066728" cy="953453"/>
          </a:xfrm>
          <a:prstGeom prst="roundRect">
            <a:avLst/>
          </a:prstGeom>
          <a:solidFill>
            <a:schemeClr val="tx2">
              <a:alpha val="79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NZ" sz="1600" dirty="0" smtClean="0"/>
          </a:p>
          <a:p>
            <a:pPr algn="ctr"/>
            <a: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Translated to </a:t>
            </a:r>
            <a:r>
              <a:rPr lang="en-NZ" sz="1600" b="1" dirty="0" smtClean="0">
                <a:solidFill>
                  <a:srgbClr val="FFEB9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32</a:t>
            </a:r>
            <a:r>
              <a:rPr lang="en-NZ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languages!</a:t>
            </a:r>
          </a:p>
          <a:p>
            <a:pPr algn="ctr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6723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27747"/>
            <a:ext cx="7315200" cy="1242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sz="3600" b="1" dirty="0" smtClean="0"/>
              <a:t>Where is </a:t>
            </a:r>
            <a:r>
              <a:rPr lang="en-NZ" sz="3600" b="1" dirty="0" err="1" smtClean="0"/>
              <a:t>ControlsFX</a:t>
            </a:r>
            <a:r>
              <a:rPr lang="en-NZ" sz="3600" b="1" dirty="0" smtClean="0"/>
              <a:t>?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sz="3100" dirty="0" smtClean="0"/>
              <a:t>    - at Maven Central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756" y="2139702"/>
            <a:ext cx="8403740" cy="2596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Stable builds are available in Maven Central  at </a:t>
            </a:r>
            <a:b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http://releases.controlsfx.org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502920" lvl="2" indent="0">
              <a:buNone/>
            </a:pPr>
            <a:r>
              <a:rPr lang="en-NZ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groupId</a:t>
            </a:r>
            <a:r>
              <a:rPr lang="en-NZ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: </a:t>
            </a:r>
            <a:r>
              <a:rPr lang="en-NZ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org.controlsfx</a:t>
            </a:r>
            <a:endParaRPr lang="en-NZ" sz="20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02920" lvl="2" indent="0">
              <a:buNone/>
            </a:pPr>
            <a:r>
              <a:rPr lang="en-NZ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artifactId</a:t>
            </a:r>
            <a:r>
              <a:rPr lang="en-NZ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NZ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controlsfx</a:t>
            </a:r>
            <a:r>
              <a:rPr lang="en-NZ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NZ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NZ" sz="20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CI server pushes latest snapshots every </a:t>
            </a:r>
            <a:r>
              <a:rPr lang="en-N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hour to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NZ" dirty="0" smtClean="0">
                <a:solidFill>
                  <a:srgbClr val="BEBDE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snapshots.controlsfx.org</a:t>
            </a:r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8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95487"/>
            <a:ext cx="7315200" cy="649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How To Contribute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653650"/>
            <a:ext cx="797808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ControlsFX is open source</a:t>
            </a: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ControlsFX has a CLA that needs signing (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http://cla.controlsfx.org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endParaRPr lang="en-NZ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Everyone works in their own fork</a:t>
            </a: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contributions are submitted as pull requests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Pull requests are reviewed and merged ASAP.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6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95487"/>
            <a:ext cx="7315200" cy="649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How To Contribute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653650"/>
            <a:ext cx="797808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Pull request stats: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Jonathan is naughty – he commits directly to the repo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Everyone else: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2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 </a:t>
            </a:r>
            <a:r>
              <a:rPr lang="en-N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550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pull requests have been merged</a:t>
            </a:r>
          </a:p>
          <a:p>
            <a:pPr lvl="2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Around </a:t>
            </a:r>
            <a:r>
              <a:rPr lang="en-N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50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have been declined</a:t>
            </a:r>
          </a:p>
          <a:p>
            <a:pPr lvl="2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Another </a:t>
            </a:r>
            <a:r>
              <a:rPr lang="en-N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 so are pending review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0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57505"/>
            <a:ext cx="7776864" cy="4784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/>
              <a:t>What is ControlsFX?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688" y="2355726"/>
            <a:ext cx="5226968" cy="10801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6600" dirty="0" smtClean="0"/>
              <a:t>ControlsFX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1419622"/>
            <a:ext cx="248337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800" dirty="0" err="1" smtClean="0"/>
              <a:t>JavaFX</a:t>
            </a:r>
            <a:r>
              <a:rPr lang="en-NZ" sz="2800" dirty="0" smtClean="0"/>
              <a:t> library</a:t>
            </a:r>
            <a:endParaRPr lang="en-N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3579862"/>
            <a:ext cx="2662331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Focus on </a:t>
            </a:r>
          </a:p>
          <a:p>
            <a:pPr algn="ctr"/>
            <a:r>
              <a:rPr lang="en-NZ" sz="2800" dirty="0" smtClean="0"/>
              <a:t>high quality API</a:t>
            </a:r>
            <a:endParaRPr lang="en-NZ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2932" y="1059582"/>
            <a:ext cx="252505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Low bug count</a:t>
            </a:r>
            <a:endParaRPr lang="en-N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63838"/>
            <a:ext cx="2845651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Business </a:t>
            </a:r>
          </a:p>
          <a:p>
            <a:pPr algn="ctr"/>
            <a:r>
              <a:rPr lang="en-NZ" sz="2800" dirty="0" smtClean="0"/>
              <a:t>friendly licensing</a:t>
            </a:r>
          </a:p>
          <a:p>
            <a:pPr algn="ctr"/>
            <a:r>
              <a:rPr lang="en-NZ" sz="2800" dirty="0" smtClean="0"/>
              <a:t>(BSD)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1126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11511"/>
            <a:ext cx="7315200" cy="586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What Should You Contribute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707656"/>
            <a:ext cx="797808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Anything! 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(although acceptance is not guaranteed)</a:t>
            </a: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If in doubt, post to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controlsfx-dev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ask</a:t>
            </a:r>
          </a:p>
          <a:p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Bug fixes,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javadocs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samples are just about always welcome.</a:t>
            </a:r>
          </a:p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features can be discussed on a per-feature basis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focus on quality means we don’t want to accept all features</a:t>
            </a:r>
          </a:p>
        </p:txBody>
      </p:sp>
    </p:spTree>
    <p:extLst>
      <p:ext uri="{BB962C8B-B14F-4D97-AF65-F5344CB8AC3E}">
        <p14:creationId xmlns:p14="http://schemas.microsoft.com/office/powerpoint/2010/main" val="6152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dirty="0" smtClean="0"/>
              <a:t>Future Plans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2" y="1470424"/>
            <a:ext cx="5494311" cy="220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11511"/>
            <a:ext cx="7315200" cy="586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Future Plans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599644"/>
            <a:ext cx="731520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have a lot still to do! Ideas include: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 Scene Builder support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Accessibility support (using new a11y API in JavaFX 8u40)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 / implement a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GlassPane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API</a:t>
            </a:r>
          </a:p>
          <a:p>
            <a:pPr lvl="2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Rewrite decoration / validation API to use this</a:t>
            </a:r>
          </a:p>
          <a:p>
            <a:pPr lvl="2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Reintroduce lightweight dialogs</a:t>
            </a:r>
          </a:p>
          <a:p>
            <a:pPr lvl="1"/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TableView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improvements</a:t>
            </a:r>
          </a:p>
          <a:p>
            <a:pPr lvl="2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Improved search / filter tools</a:t>
            </a:r>
          </a:p>
          <a:p>
            <a:pPr lvl="1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Docking framework</a:t>
            </a:r>
          </a:p>
        </p:txBody>
      </p:sp>
    </p:spTree>
    <p:extLst>
      <p:ext uri="{BB962C8B-B14F-4D97-AF65-F5344CB8AC3E}">
        <p14:creationId xmlns:p14="http://schemas.microsoft.com/office/powerpoint/2010/main" val="35157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5546"/>
            <a:ext cx="5050860" cy="29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b="1" dirty="0" smtClean="0"/>
              <a:t>Wrapping Up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3155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65517"/>
            <a:ext cx="7315200" cy="441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Conclusion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077377"/>
            <a:ext cx="7906072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ControlsFX is a growing project</a:t>
            </a:r>
          </a:p>
          <a:p>
            <a:r>
              <a:rPr lang="en-NZ" dirty="0" smtClean="0"/>
              <a:t>It depends on the community</a:t>
            </a:r>
          </a:p>
          <a:p>
            <a:pPr lvl="1"/>
            <a:r>
              <a:rPr lang="en-NZ" dirty="0" smtClean="0"/>
              <a:t>Don’t be a passive user – get active and help grow the project!</a:t>
            </a:r>
          </a:p>
          <a:p>
            <a:endParaRPr lang="en-NZ" dirty="0" smtClean="0"/>
          </a:p>
          <a:p>
            <a:r>
              <a:rPr lang="en-NZ" dirty="0" smtClean="0"/>
              <a:t>Development is done in lieu of family time, and is unpaid</a:t>
            </a:r>
          </a:p>
          <a:p>
            <a:pPr lvl="1"/>
            <a:r>
              <a:rPr lang="en-NZ" dirty="0" smtClean="0"/>
              <a:t>Expectations should be calibrated accordingly.</a:t>
            </a:r>
          </a:p>
          <a:p>
            <a:pPr lvl="1"/>
            <a:r>
              <a:rPr lang="en-NZ" dirty="0" smtClean="0"/>
              <a:t>ControlsFX would gladly accept donations from generous benefactors</a:t>
            </a:r>
          </a:p>
          <a:p>
            <a:pPr lvl="1"/>
            <a:endParaRPr lang="en-NZ" dirty="0"/>
          </a:p>
          <a:p>
            <a:r>
              <a:rPr lang="en-NZ" dirty="0" smtClean="0"/>
              <a:t>Show your appreciation by ranking this session highly!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43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2211710"/>
            <a:ext cx="7315200" cy="9701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Thanks for attending!</a:t>
            </a:r>
            <a:br>
              <a:rPr lang="en-NZ" b="1" dirty="0" smtClean="0"/>
            </a:br>
            <a:r>
              <a:rPr lang="en-NZ" b="1" dirty="0" smtClean="0"/>
              <a:t>Question Time!</a:t>
            </a:r>
            <a:endParaRPr lang="en-NZ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267494"/>
            <a:ext cx="11953163" cy="145038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914400" y="3507854"/>
            <a:ext cx="7906072" cy="1224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http://www.controlsfx.org</a:t>
            </a:r>
          </a:p>
          <a:p>
            <a:r>
              <a:rPr lang="en-NZ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://code.controlsfx.org</a:t>
            </a:r>
          </a:p>
          <a:p>
            <a:r>
              <a:rPr lang="en-NZ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://groups.controlsfx.org</a:t>
            </a:r>
          </a:p>
        </p:txBody>
      </p:sp>
    </p:spTree>
    <p:extLst>
      <p:ext uri="{BB962C8B-B14F-4D97-AF65-F5344CB8AC3E}">
        <p14:creationId xmlns:p14="http://schemas.microsoft.com/office/powerpoint/2010/main" val="24523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pic>
        <p:nvPicPr>
          <p:cNvPr id="9" name="Picture 2" descr="C:\Users\Jonathan\Desktop\euge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91630"/>
            <a:ext cx="2315731" cy="2701686"/>
          </a:xfrm>
          <a:prstGeom prst="rect">
            <a:avLst/>
          </a:prstGeom>
          <a:noFill/>
          <a:effectLst>
            <a:reflection blurRad="6350" stA="50000" endA="275" endPos="14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old D drive\Jonathan\jonathanGi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9622"/>
            <a:ext cx="2762250" cy="2762250"/>
          </a:xfrm>
          <a:prstGeom prst="rect">
            <a:avLst/>
          </a:prstGeom>
          <a:noFill/>
          <a:effectLst>
            <a:reflection blurRad="6350" stA="50000" endA="275" endPos="14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27584" y="4191931"/>
            <a:ext cx="7704856" cy="325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Eugene </a:t>
            </a:r>
            <a:r>
              <a:rPr lang="en-NZ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Ryzhikov</a:t>
            </a:r>
            <a:r>
              <a:rPr lang="en-NZ" dirty="0" smtClean="0"/>
              <a:t>			    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Jonathan Giles</a:t>
            </a:r>
            <a:endParaRPr lang="en-N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843558"/>
            <a:ext cx="204414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Here today:</a:t>
            </a:r>
            <a:endParaRPr lang="en-NZ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1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" y="1275606"/>
            <a:ext cx="2217440" cy="3723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Sven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Reimers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Malc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Stefan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Saring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Henri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Biestro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Ryan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Jaeb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Werner Lehmann</a:t>
            </a: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Jean-François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Henrard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Jens Deters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Badisi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Dirk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Lemmermann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Tomas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Mikula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Dennis 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Lee</a:t>
            </a: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Julien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Coloos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Paul Jonas</a:t>
            </a:r>
          </a:p>
          <a:p>
            <a:endParaRPr lang="en-NZ" sz="135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843558"/>
            <a:ext cx="206498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here today:</a:t>
            </a:r>
            <a:endParaRPr lang="en-NZ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03848" y="1203598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Pascal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Büttiker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Pedro Duque Vieira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Dennis Fischer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Alice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Sotzek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Anirvan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Sarkar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Adam Kosta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Gabriel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Féron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Carolina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Veiga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Artur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Biesiadowski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Yair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Oren</a:t>
            </a: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Davide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Nabais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Tom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Eugelink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Michał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Skowroński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Uwe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Sander</a:t>
            </a: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Laurent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Gebus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NZ" sz="1350" dirty="0"/>
          </a:p>
          <a:p>
            <a:endParaRPr lang="en-NZ" sz="135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72200" y="1236534"/>
            <a:ext cx="2217440" cy="388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Geoffrey Capper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Romain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Moreau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Sriram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Raghuraman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Mario Voigt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Ruben Paz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jonathan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millman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Michael Berry</a:t>
            </a: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Chen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Gaofeng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l-GR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Γεράσιμος Μάκης Μαρόπουλος</a:t>
            </a: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Ladislav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Török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Tiziano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Lattisi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Victor Alfonso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Pineda Orozco</a:t>
            </a: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Daniel 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Rodrigues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72200" y="1275606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350" dirty="0"/>
          </a:p>
        </p:txBody>
      </p:sp>
    </p:spTree>
    <p:extLst>
      <p:ext uri="{BB962C8B-B14F-4D97-AF65-F5344CB8AC3E}">
        <p14:creationId xmlns:p14="http://schemas.microsoft.com/office/powerpoint/2010/main" val="31403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" y="1275606"/>
            <a:ext cx="2217440" cy="3723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Christian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Michelsen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Takayuki Shoji</a:t>
            </a: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Farzaneh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Taleb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Steffen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Rachner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Manel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Sanchez i Ruiz</a:t>
            </a: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Samir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Hadzic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Zeringue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István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Avramucz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Marek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Budyn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George Keith Watson</a:t>
            </a: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Christoph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Keimel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Łukasz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Śliwiński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George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Moralis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Yann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D'Isanto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István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Avramucz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NZ" sz="135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843558"/>
            <a:ext cx="206498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here today:</a:t>
            </a:r>
            <a:endParaRPr lang="en-NZ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35896" y="1275606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James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Denvir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Carlos Martins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Andreas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Liebelt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André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Lanouette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Ralf Schmitt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Thijs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Walcarius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Roger Terrell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Thomas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Nield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Jason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Pollastrini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Bastien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Aracil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Haval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Ahmed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Jeff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Plourde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Cole Markham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Nathaniel 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Sherry</a:t>
            </a:r>
          </a:p>
          <a:p>
            <a:endParaRPr lang="en-NZ" sz="135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32240" y="1234634"/>
            <a:ext cx="2217440" cy="388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Márcio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Rodrigues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Robert Lichtenberger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Christoph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Keimel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Sarah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Skanes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Michael Ellis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Arthur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McGibbon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Robert 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B. 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Colton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Farrokh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Ghamsary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Harald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Herres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Vitomir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Spasojevic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Brandon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Magliano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Agarwal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72200" y="1275606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350" dirty="0"/>
          </a:p>
        </p:txBody>
      </p:sp>
    </p:spTree>
    <p:extLst>
      <p:ext uri="{BB962C8B-B14F-4D97-AF65-F5344CB8AC3E}">
        <p14:creationId xmlns:p14="http://schemas.microsoft.com/office/powerpoint/2010/main" val="19247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" y="1275606"/>
            <a:ext cx="2217440" cy="3723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Christian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Michelsen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Takayuki Shoji</a:t>
            </a: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Farzaneh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Taleb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Steffen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Rachner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Manel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Sanchez i Ruiz</a:t>
            </a: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Samir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Hadzic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Zeringue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István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Avramucz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Marek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Budyn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George Keith Watson</a:t>
            </a: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Christoph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Keimel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Łukasz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Śliwiński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George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Moralis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Yann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D'Isanto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István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Avramucz</a:t>
            </a:r>
            <a:endParaRPr lang="en-NZ" sz="13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NZ" sz="135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843558"/>
            <a:ext cx="206498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here today:</a:t>
            </a:r>
            <a:endParaRPr lang="en-NZ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35896" y="1275606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James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Denvir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Carlos Martins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Andreas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Liebelt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André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Lanouette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Ralf Schmitt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Thijs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Walcarius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Roger Terrell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Thomas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Nield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Jason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Pollastrini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Bastien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Aracil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Haval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Ahmed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Jeff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Plourde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Cole Markham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Nathaniel 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Sherry</a:t>
            </a:r>
          </a:p>
          <a:p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32240" y="1234634"/>
            <a:ext cx="2217440" cy="388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Márcio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Rodrigues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Robert Lichtenberger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Christoph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Keimel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Sarah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Skanes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Michael Ellis</a:t>
            </a: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Arthur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McGibbon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Robert </a:t>
            </a:r>
            <a:r>
              <a:rPr lang="en-NZ" sz="1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B. 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Colton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Farrokh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Ghamsary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Harald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Herres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Vitomir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Spasojevic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Brandon</a:t>
            </a:r>
          </a:p>
          <a:p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Magliano</a:t>
            </a:r>
            <a:r>
              <a:rPr lang="en-NZ" sz="13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sz="13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Agarwal</a:t>
            </a:r>
            <a:endParaRPr lang="en-NZ" sz="1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72200" y="1275606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496539" y="2499742"/>
            <a:ext cx="5976664" cy="1021556"/>
          </a:xfrm>
          <a:prstGeom prst="roundRect">
            <a:avLst/>
          </a:prstGeom>
          <a:solidFill>
            <a:schemeClr val="tx2">
              <a:alpha val="79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NZ" u="sng" dirty="0">
              <a:solidFill>
                <a:schemeClr val="bg1"/>
              </a:solidFill>
            </a:endParaRPr>
          </a:p>
          <a:p>
            <a:pPr algn="ctr"/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up, there are over </a:t>
            </a:r>
            <a:r>
              <a:rPr lang="en-NZ" b="1" dirty="0" smtClean="0">
                <a:solidFill>
                  <a:srgbClr val="FFEB97"/>
                </a:solidFill>
                <a:effectLst>
                  <a:outerShdw blurRad="50800" dist="38100" dir="5400000" algn="t" rotWithShape="0">
                    <a:prstClr val="black">
                      <a:alpha val="89000"/>
                    </a:prstClr>
                  </a:outerShdw>
                </a:effectLst>
              </a:rPr>
              <a:t>90 contributors</a:t>
            </a:r>
            <a:r>
              <a:rPr lang="en-NZ" b="1" dirty="0" smtClean="0">
                <a:solidFill>
                  <a:srgbClr val="FFEB9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N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ControlsFX!</a:t>
            </a:r>
          </a:p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Gluon Template</Template>
  <TotalTime>9033</TotalTime>
  <Words>1992</Words>
  <Application>Microsoft Office PowerPoint</Application>
  <PresentationFormat>On-screen Show (16:9)</PresentationFormat>
  <Paragraphs>565</Paragraphs>
  <Slides>55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Perspective</vt:lpstr>
      <vt:lpstr>In control with ControlsFX</vt:lpstr>
      <vt:lpstr>Session overview</vt:lpstr>
      <vt:lpstr>ControlsFX Overview</vt:lpstr>
      <vt:lpstr>Answering your burning questions</vt:lpstr>
      <vt:lpstr>What is ControlsFX?</vt:lpstr>
      <vt:lpstr>Who is ControlsFX?</vt:lpstr>
      <vt:lpstr>Who is ControlsFX?</vt:lpstr>
      <vt:lpstr>Who is ControlsFX?</vt:lpstr>
      <vt:lpstr>Who is ControlsFX?</vt:lpstr>
      <vt:lpstr>Who is ControlsFX?</vt:lpstr>
      <vt:lpstr>What is ControlsFX?  - Releases</vt:lpstr>
      <vt:lpstr>What is ControlsFX?  - Releases</vt:lpstr>
      <vt:lpstr>Why does ControlsFX exist?</vt:lpstr>
      <vt:lpstr>Who uses ControlsFX?</vt:lpstr>
      <vt:lpstr>Who uses ControlsFX?</vt:lpstr>
      <vt:lpstr>ControlsFX Features</vt:lpstr>
      <vt:lpstr>Dialog API   The beginning</vt:lpstr>
      <vt:lpstr>Dialog API   Current status</vt:lpstr>
      <vt:lpstr>Dialog API   openjfx-dialogs</vt:lpstr>
      <vt:lpstr>Wizard API   </vt:lpstr>
      <vt:lpstr>Property Sheet</vt:lpstr>
      <vt:lpstr>Action API</vt:lpstr>
      <vt:lpstr>Decoration / Validation API</vt:lpstr>
      <vt:lpstr>Glyph Font API</vt:lpstr>
      <vt:lpstr>Notification API</vt:lpstr>
      <vt:lpstr>SpreadsheetView</vt:lpstr>
      <vt:lpstr>CheckComboBox  CheckListView  CheckTreeView</vt:lpstr>
      <vt:lpstr>PopOver</vt:lpstr>
      <vt:lpstr>TextField API</vt:lpstr>
      <vt:lpstr>Range Slider</vt:lpstr>
      <vt:lpstr>ListSelectionView</vt:lpstr>
      <vt:lpstr>TaskProgressView</vt:lpstr>
      <vt:lpstr>FX Sampler</vt:lpstr>
      <vt:lpstr>Even more controls</vt:lpstr>
      <vt:lpstr>Demonstration</vt:lpstr>
      <vt:lpstr>Breaking News: ControlsFX 8.40.10 was just released….</vt:lpstr>
      <vt:lpstr>Getting Involved</vt:lpstr>
      <vt:lpstr>Getting Started   - In Six Simple Steps!</vt:lpstr>
      <vt:lpstr>Getting Started   - In Six Simple Steps!</vt:lpstr>
      <vt:lpstr>Getting Started   - In Six Simple Steps!</vt:lpstr>
      <vt:lpstr>Where is ControlsFX?</vt:lpstr>
      <vt:lpstr>Where is ControlsFX?</vt:lpstr>
      <vt:lpstr>Where is ControlsFX?</vt:lpstr>
      <vt:lpstr>Where is ControlsFX?</vt:lpstr>
      <vt:lpstr>Where is ControlsFX?</vt:lpstr>
      <vt:lpstr>Where is ControlsFX?</vt:lpstr>
      <vt:lpstr>Where is ControlsFX?     - at Maven Central</vt:lpstr>
      <vt:lpstr>How To Contribute</vt:lpstr>
      <vt:lpstr>How To Contribute</vt:lpstr>
      <vt:lpstr>What Should You Contribute</vt:lpstr>
      <vt:lpstr>Future Plans</vt:lpstr>
      <vt:lpstr>Future Plans</vt:lpstr>
      <vt:lpstr>Wrapping Up</vt:lpstr>
      <vt:lpstr>Conclusion</vt:lpstr>
      <vt:lpstr>Thanks for attending! Question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ControlsFX</dc:title>
  <dc:creator>Jonathan Giles;Eugene Ryzhikov</dc:creator>
  <cp:lastModifiedBy>Jonathan Giles</cp:lastModifiedBy>
  <cp:revision>143</cp:revision>
  <dcterms:created xsi:type="dcterms:W3CDTF">2014-08-30T23:51:33Z</dcterms:created>
  <dcterms:modified xsi:type="dcterms:W3CDTF">2015-10-19T01:08:12Z</dcterms:modified>
</cp:coreProperties>
</file>