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5"/>
  </p:notesMasterIdLst>
  <p:sldIdLst>
    <p:sldId id="268" r:id="rId2"/>
    <p:sldId id="367" r:id="rId3"/>
    <p:sldId id="594" r:id="rId4"/>
    <p:sldId id="595" r:id="rId5"/>
    <p:sldId id="596" r:id="rId6"/>
    <p:sldId id="597" r:id="rId7"/>
    <p:sldId id="598" r:id="rId8"/>
    <p:sldId id="599" r:id="rId9"/>
    <p:sldId id="622" r:id="rId10"/>
    <p:sldId id="600" r:id="rId11"/>
    <p:sldId id="601" r:id="rId12"/>
    <p:sldId id="602" r:id="rId13"/>
    <p:sldId id="625" r:id="rId14"/>
    <p:sldId id="626" r:id="rId15"/>
    <p:sldId id="627" r:id="rId16"/>
    <p:sldId id="680" r:id="rId17"/>
    <p:sldId id="603" r:id="rId18"/>
    <p:sldId id="623" r:id="rId19"/>
    <p:sldId id="630" r:id="rId20"/>
    <p:sldId id="604" r:id="rId21"/>
    <p:sldId id="605" r:id="rId22"/>
    <p:sldId id="606" r:id="rId23"/>
    <p:sldId id="607" r:id="rId24"/>
    <p:sldId id="608" r:id="rId25"/>
    <p:sldId id="609" r:id="rId26"/>
    <p:sldId id="610" r:id="rId27"/>
    <p:sldId id="642" r:id="rId28"/>
    <p:sldId id="631" r:id="rId29"/>
    <p:sldId id="628" r:id="rId30"/>
    <p:sldId id="611" r:id="rId31"/>
    <p:sldId id="612" r:id="rId32"/>
    <p:sldId id="613" r:id="rId33"/>
    <p:sldId id="614" r:id="rId34"/>
    <p:sldId id="615" r:id="rId35"/>
    <p:sldId id="616" r:id="rId36"/>
    <p:sldId id="617" r:id="rId37"/>
    <p:sldId id="632" r:id="rId38"/>
    <p:sldId id="618" r:id="rId39"/>
    <p:sldId id="619" r:id="rId40"/>
    <p:sldId id="620" r:id="rId41"/>
    <p:sldId id="633" r:id="rId42"/>
    <p:sldId id="634" r:id="rId43"/>
    <p:sldId id="636" r:id="rId44"/>
    <p:sldId id="635" r:id="rId45"/>
    <p:sldId id="637" r:id="rId46"/>
    <p:sldId id="639" r:id="rId47"/>
    <p:sldId id="640" r:id="rId48"/>
    <p:sldId id="561" r:id="rId49"/>
    <p:sldId id="562" r:id="rId50"/>
    <p:sldId id="563" r:id="rId51"/>
    <p:sldId id="564" r:id="rId52"/>
    <p:sldId id="565" r:id="rId53"/>
    <p:sldId id="641" r:id="rId54"/>
    <p:sldId id="530" r:id="rId55"/>
    <p:sldId id="662" r:id="rId56"/>
    <p:sldId id="656" r:id="rId57"/>
    <p:sldId id="657" r:id="rId58"/>
    <p:sldId id="658" r:id="rId59"/>
    <p:sldId id="659" r:id="rId60"/>
    <p:sldId id="660" r:id="rId61"/>
    <p:sldId id="661" r:id="rId62"/>
    <p:sldId id="646" r:id="rId63"/>
    <p:sldId id="653" r:id="rId64"/>
    <p:sldId id="654" r:id="rId65"/>
    <p:sldId id="652" r:id="rId66"/>
    <p:sldId id="684" r:id="rId67"/>
    <p:sldId id="645" r:id="rId68"/>
    <p:sldId id="649" r:id="rId69"/>
    <p:sldId id="650" r:id="rId70"/>
    <p:sldId id="651" r:id="rId71"/>
    <p:sldId id="682" r:id="rId72"/>
    <p:sldId id="453" r:id="rId73"/>
    <p:sldId id="422" r:id="rId7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86421" autoAdjust="0"/>
  </p:normalViewPr>
  <p:slideViewPr>
    <p:cSldViewPr>
      <p:cViewPr>
        <p:scale>
          <a:sx n="130" d="100"/>
          <a:sy n="130" d="100"/>
        </p:scale>
        <p:origin x="1242" y="1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D2A054-6DE9-41F4-8BA4-4E42C1A32E6F}" type="datetimeFigureOut">
              <a:rPr lang="en-US" smtClean="0"/>
              <a:t>10/21/2015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BDA4FE-9707-49FF-ABA4-06B5918BEBC1}" type="slidenum">
              <a:rPr lang="en-US" smtClean="0"/>
              <a:t>‹#›</a:t>
            </a:fld>
            <a:endParaRPr lang="en-US"/>
          </a:p>
        </p:txBody>
      </p:sp>
    </p:spTree>
    <p:extLst>
      <p:ext uri="{BB962C8B-B14F-4D97-AF65-F5344CB8AC3E}">
        <p14:creationId xmlns:p14="http://schemas.microsoft.com/office/powerpoint/2010/main" val="421062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detailed stories can also be found on our blog:</a:t>
            </a:r>
            <a:r>
              <a:rPr lang="en-US" baseline="0" dirty="0" smtClean="0"/>
              <a:t> http://blog.dynatrace.com</a:t>
            </a:r>
          </a:p>
          <a:p>
            <a:r>
              <a:rPr lang="en-US" baseline="0" dirty="0" smtClean="0"/>
              <a:t>All examples have been found using Dynatrace Free Trial – http://bit.ly/dttrial</a:t>
            </a:r>
            <a:endParaRPr lang="en-US" dirty="0"/>
          </a:p>
        </p:txBody>
      </p:sp>
      <p:sp>
        <p:nvSpPr>
          <p:cNvPr id="4" name="Slide Number Placeholder 3"/>
          <p:cNvSpPr>
            <a:spLocks noGrp="1"/>
          </p:cNvSpPr>
          <p:nvPr>
            <p:ph type="sldNum" sz="quarter" idx="10"/>
          </p:nvPr>
        </p:nvSpPr>
        <p:spPr/>
        <p:txBody>
          <a:bodyPr/>
          <a:lstStyle/>
          <a:p>
            <a:pPr>
              <a:defRPr/>
            </a:pPr>
            <a:fld id="{7986B956-CD16-7142-AA34-CD99E17C6772}" type="slidenum">
              <a:rPr lang="en-US" smtClean="0"/>
              <a:pPr>
                <a:defRPr/>
              </a:pPr>
              <a:t>1</a:t>
            </a:fld>
            <a:endParaRPr lang="en-US"/>
          </a:p>
        </p:txBody>
      </p:sp>
    </p:spTree>
    <p:extLst>
      <p:ext uri="{BB962C8B-B14F-4D97-AF65-F5344CB8AC3E}">
        <p14:creationId xmlns:p14="http://schemas.microsoft.com/office/powerpoint/2010/main" val="312497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Another common problem are individual very large images – or in</a:t>
            </a:r>
            <a:r>
              <a:rPr lang="de-AT" baseline="0" dirty="0" smtClean="0"/>
              <a:t> this case a very large favicon which should normally only be a couple of bytes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15</a:t>
            </a:fld>
            <a:endParaRPr lang="en-US"/>
          </a:p>
        </p:txBody>
      </p:sp>
    </p:spTree>
    <p:extLst>
      <p:ext uri="{BB962C8B-B14F-4D97-AF65-F5344CB8AC3E}">
        <p14:creationId xmlns:p14="http://schemas.microsoft.com/office/powerpoint/2010/main" val="3102553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Or people forgetting to shrink their high resolultion images before putting</a:t>
            </a:r>
            <a:r>
              <a:rPr lang="de-AT" baseline="0" dirty="0" smtClean="0"/>
              <a:t> it on public websites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16</a:t>
            </a:fld>
            <a:endParaRPr lang="en-US"/>
          </a:p>
        </p:txBody>
      </p:sp>
    </p:spTree>
    <p:extLst>
      <p:ext uri="{BB962C8B-B14F-4D97-AF65-F5344CB8AC3E}">
        <p14:creationId xmlns:p14="http://schemas.microsoft.com/office/powerpoint/2010/main" val="3945042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In case you didnt know – Hit F12 in your</a:t>
            </a:r>
            <a:r>
              <a:rPr lang="de-AT" baseline="0" dirty="0" smtClean="0"/>
              <a:t> browser and you get all these metrics. Even better – you can automate that while running your browser driven tests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17</a:t>
            </a:fld>
            <a:endParaRPr lang="en-US"/>
          </a:p>
        </p:txBody>
      </p:sp>
    </p:spTree>
    <p:extLst>
      <p:ext uri="{BB962C8B-B14F-4D97-AF65-F5344CB8AC3E}">
        <p14:creationId xmlns:p14="http://schemas.microsoft.com/office/powerpoint/2010/main" val="106006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18</a:t>
            </a:fld>
            <a:endParaRPr lang="en-US"/>
          </a:p>
        </p:txBody>
      </p:sp>
    </p:spTree>
    <p:extLst>
      <p:ext uri="{BB962C8B-B14F-4D97-AF65-F5344CB8AC3E}">
        <p14:creationId xmlns:p14="http://schemas.microsoft.com/office/powerpoint/2010/main" val="344290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Make sure deployments are done right – this is another example of pepsi</a:t>
            </a:r>
            <a:r>
              <a:rPr lang="de-AT" baseline="0" dirty="0" smtClean="0"/>
              <a:t> having a certificate issue for some of their pages on the austrian website</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21</a:t>
            </a:fld>
            <a:endParaRPr lang="en-US"/>
          </a:p>
        </p:txBody>
      </p:sp>
    </p:spTree>
    <p:extLst>
      <p:ext uri="{BB962C8B-B14F-4D97-AF65-F5344CB8AC3E}">
        <p14:creationId xmlns:p14="http://schemas.microsoft.com/office/powerpoint/2010/main" val="2972218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What everybody</a:t>
            </a:r>
            <a:r>
              <a:rPr lang="de-AT" baseline="0" dirty="0" smtClean="0"/>
              <a:t> should have at least as a minimum is availability monitoring -&gt; lots of free or cheap offerings out there to do that!!</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22</a:t>
            </a:fld>
            <a:endParaRPr lang="en-US"/>
          </a:p>
        </p:txBody>
      </p:sp>
    </p:spTree>
    <p:extLst>
      <p:ext uri="{BB962C8B-B14F-4D97-AF65-F5344CB8AC3E}">
        <p14:creationId xmlns:p14="http://schemas.microsoft.com/office/powerpoint/2010/main" val="2596312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Use tools like Yslow to do the basic deployment checks </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23</a:t>
            </a:fld>
            <a:endParaRPr lang="en-US"/>
          </a:p>
        </p:txBody>
      </p:sp>
    </p:spTree>
    <p:extLst>
      <p:ext uri="{BB962C8B-B14F-4D97-AF65-F5344CB8AC3E}">
        <p14:creationId xmlns:p14="http://schemas.microsoft.com/office/powerpoint/2010/main" val="3395596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You</a:t>
            </a:r>
            <a:r>
              <a:rPr lang="de-AT" baseline="0" dirty="0" smtClean="0"/>
              <a:t> want to also avoid problems with your 3rd party or CDN providers – like in this case most images from Pepsi are not delivered by Amazons CDN</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24</a:t>
            </a:fld>
            <a:endParaRPr lang="en-US"/>
          </a:p>
        </p:txBody>
      </p:sp>
    </p:spTree>
    <p:extLst>
      <p:ext uri="{BB962C8B-B14F-4D97-AF65-F5344CB8AC3E}">
        <p14:creationId xmlns:p14="http://schemas.microsoft.com/office/powerpoint/2010/main" val="1918833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If you depend on 3rd parties it is</a:t>
            </a:r>
            <a:r>
              <a:rPr lang="de-AT" baseline="0" dirty="0" smtClean="0"/>
              <a:t> worth checking out whether these 3rd parties are always available -&gt; helps you make the right decision when choosing between different providers -&gt; look at their track record</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25</a:t>
            </a:fld>
            <a:endParaRPr lang="en-US"/>
          </a:p>
        </p:txBody>
      </p:sp>
    </p:spTree>
    <p:extLst>
      <p:ext uri="{BB962C8B-B14F-4D97-AF65-F5344CB8AC3E}">
        <p14:creationId xmlns:p14="http://schemas.microsoft.com/office/powerpoint/2010/main" val="3522973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Lots</a:t>
            </a:r>
            <a:r>
              <a:rPr lang="de-AT" baseline="0" dirty="0" smtClean="0"/>
              <a:t> of online outage services available</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26</a:t>
            </a:fld>
            <a:endParaRPr lang="en-US"/>
          </a:p>
        </p:txBody>
      </p:sp>
    </p:spTree>
    <p:extLst>
      <p:ext uri="{BB962C8B-B14F-4D97-AF65-F5344CB8AC3E}">
        <p14:creationId xmlns:p14="http://schemas.microsoft.com/office/powerpoint/2010/main" val="3882412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that’s my professional </a:t>
            </a:r>
            <a:r>
              <a:rPr lang="en-US" dirty="0" smtClean="0"/>
              <a:t>background – and the reason why I think I have something to say about performance</a:t>
            </a:r>
            <a:endParaRPr lang="en-US" dirty="0"/>
          </a:p>
        </p:txBody>
      </p:sp>
      <p:sp>
        <p:nvSpPr>
          <p:cNvPr id="4" name="Slide Number Placeholder 3"/>
          <p:cNvSpPr>
            <a:spLocks noGrp="1"/>
          </p:cNvSpPr>
          <p:nvPr>
            <p:ph type="sldNum" sz="quarter" idx="10"/>
          </p:nvPr>
        </p:nvSpPr>
        <p:spPr/>
        <p:txBody>
          <a:bodyPr/>
          <a:lstStyle/>
          <a:p>
            <a:fld id="{FEBDA4FE-9707-49FF-ABA4-06B5918BEBC1}" type="slidenum">
              <a:rPr lang="en-US" smtClean="0"/>
              <a:t>2</a:t>
            </a:fld>
            <a:endParaRPr lang="en-US"/>
          </a:p>
        </p:txBody>
      </p:sp>
    </p:spTree>
    <p:extLst>
      <p:ext uri="{BB962C8B-B14F-4D97-AF65-F5344CB8AC3E}">
        <p14:creationId xmlns:p14="http://schemas.microsoft.com/office/powerpoint/2010/main" val="298988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If you have a peak period coming up – consider switching</a:t>
            </a:r>
            <a:r>
              <a:rPr lang="de-AT" baseline="0" dirty="0" smtClean="0"/>
              <a:t> to an optimized landing page for that period – just as GoDaddy did during the SuperBowl.</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27</a:t>
            </a:fld>
            <a:endParaRPr lang="en-US"/>
          </a:p>
        </p:txBody>
      </p:sp>
    </p:spTree>
    <p:extLst>
      <p:ext uri="{BB962C8B-B14F-4D97-AF65-F5344CB8AC3E}">
        <p14:creationId xmlns:p14="http://schemas.microsoft.com/office/powerpoint/2010/main" val="311528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Now to</a:t>
            </a:r>
            <a:r>
              <a:rPr lang="de-AT" baseline="0" dirty="0" smtClean="0"/>
              <a:t> the backend</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30</a:t>
            </a:fld>
            <a:endParaRPr lang="en-US"/>
          </a:p>
        </p:txBody>
      </p:sp>
    </p:spTree>
    <p:extLst>
      <p:ext uri="{BB962C8B-B14F-4D97-AF65-F5344CB8AC3E}">
        <p14:creationId xmlns:p14="http://schemas.microsoft.com/office/powerpoint/2010/main" val="2632968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This story is from Joe</a:t>
            </a:r>
            <a:r>
              <a:rPr lang="de-AT" baseline="0" dirty="0" smtClean="0"/>
              <a:t> – a DB guy from a very large telco arguing with his developers over performance problems of an online room reservation system which has evolved from a small project implemented by an intern to an application that is now used in their entire organization</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31</a:t>
            </a:fld>
            <a:endParaRPr lang="en-US"/>
          </a:p>
        </p:txBody>
      </p:sp>
    </p:spTree>
    <p:extLst>
      <p:ext uri="{BB962C8B-B14F-4D97-AF65-F5344CB8AC3E}">
        <p14:creationId xmlns:p14="http://schemas.microsoft.com/office/powerpoint/2010/main" val="346266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Devs</a:t>
            </a:r>
            <a:r>
              <a:rPr lang="de-AT" baseline="0" dirty="0" smtClean="0"/>
              <a:t> buillt custom monitoring to proof their point! Contradicting what Joe‘s DB Tools had to say</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32</a:t>
            </a:fld>
            <a:endParaRPr lang="en-US"/>
          </a:p>
        </p:txBody>
      </p:sp>
    </p:spTree>
    <p:extLst>
      <p:ext uri="{BB962C8B-B14F-4D97-AF65-F5344CB8AC3E}">
        <p14:creationId xmlns:p14="http://schemas.microsoft.com/office/powerpoint/2010/main" val="2278824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Reading this Transaction Flow showed what the real problem was: Loading Too Much Data from the Database causing High Memory Usage and therefore high CPU to cleanup</a:t>
            </a:r>
            <a:r>
              <a:rPr lang="de-AT" baseline="0" dirty="0" smtClean="0"/>
              <a:t> the garbage</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33</a:t>
            </a:fld>
            <a:endParaRPr lang="en-US"/>
          </a:p>
        </p:txBody>
      </p:sp>
    </p:spTree>
    <p:extLst>
      <p:ext uri="{BB962C8B-B14F-4D97-AF65-F5344CB8AC3E}">
        <p14:creationId xmlns:p14="http://schemas.microsoft.com/office/powerpoint/2010/main" val="2238675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Every SQL was executed</a:t>
            </a:r>
            <a:r>
              <a:rPr lang="de-AT" baseline="0" dirty="0" smtClean="0"/>
              <a:t> on its on Connection</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34</a:t>
            </a:fld>
            <a:endParaRPr lang="en-US"/>
          </a:p>
        </p:txBody>
      </p:sp>
    </p:spTree>
    <p:extLst>
      <p:ext uri="{BB962C8B-B14F-4D97-AF65-F5344CB8AC3E}">
        <p14:creationId xmlns:p14="http://schemas.microsoft.com/office/powerpoint/2010/main" val="565490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a:t>
            </a:r>
            <a:r>
              <a:rPr lang="de-AT" baseline="0" dirty="0" smtClean="0"/>
              <a:t> intern back then implemented its own OR Mapper by loading the full database content into a HashTable using individual queries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35</a:t>
            </a:fld>
            <a:endParaRPr lang="en-US"/>
          </a:p>
        </p:txBody>
      </p:sp>
    </p:spTree>
    <p:extLst>
      <p:ext uri="{BB962C8B-B14F-4D97-AF65-F5344CB8AC3E}">
        <p14:creationId xmlns:p14="http://schemas.microsoft.com/office/powerpoint/2010/main" val="2733472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Everybody seems to migrate to MicroServices -&gt; but be</a:t>
            </a:r>
            <a:r>
              <a:rPr lang="de-AT" baseline="0" dirty="0" smtClean="0"/>
              <a:t> aware of the common mistakes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38</a:t>
            </a:fld>
            <a:endParaRPr lang="en-US"/>
          </a:p>
        </p:txBody>
      </p:sp>
    </p:spTree>
    <p:extLst>
      <p:ext uri="{BB962C8B-B14F-4D97-AF65-F5344CB8AC3E}">
        <p14:creationId xmlns:p14="http://schemas.microsoft.com/office/powerpoint/2010/main" val="549386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This is a monolithic app that was „migrated“ to microservices. The key use case is searching</a:t>
            </a:r>
            <a:r>
              <a:rPr lang="de-AT" baseline="0" dirty="0" smtClean="0"/>
              <a:t> for sports clubs in a certain geographic area. A search that produces 33 search results used to take about 1s before „The Migration To MicroServices“. Now it takes 26.7s. AS you can see in the transaction flow there are many Issues: Architectural Violation, 1+N Query Problem but now between service calls as well as requesting too much static data redundantely from the database</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39</a:t>
            </a:fld>
            <a:endParaRPr lang="en-US"/>
          </a:p>
        </p:txBody>
      </p:sp>
    </p:spTree>
    <p:extLst>
      <p:ext uri="{BB962C8B-B14F-4D97-AF65-F5344CB8AC3E}">
        <p14:creationId xmlns:p14="http://schemas.microsoft.com/office/powerpoint/2010/main" val="1028915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Another example with an even more dramatic impact</a:t>
            </a:r>
            <a:r>
              <a:rPr lang="de-AT" baseline="0" dirty="0" smtClean="0"/>
              <a:t> on the infrastructure</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40</a:t>
            </a:fld>
            <a:endParaRPr lang="en-US"/>
          </a:p>
        </p:txBody>
      </p:sp>
    </p:spTree>
    <p:extLst>
      <p:ext uri="{BB962C8B-B14F-4D97-AF65-F5344CB8AC3E}">
        <p14:creationId xmlns:p14="http://schemas.microsoft.com/office/powerpoint/2010/main" val="3596728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my experience</a:t>
            </a:r>
          </a:p>
          <a:p>
            <a:r>
              <a:rPr lang="en-US" dirty="0" smtClean="0"/>
              <a:t>80% of the problems are only caused by 20% problem</a:t>
            </a:r>
            <a:r>
              <a:rPr lang="en-US" baseline="0" dirty="0" smtClean="0"/>
              <a:t> patterns. And focusing on 20% of potential problems that take away 80% of the pain is a very good starting point</a:t>
            </a:r>
            <a:endParaRPr lang="en-US" dirty="0"/>
          </a:p>
        </p:txBody>
      </p:sp>
      <p:sp>
        <p:nvSpPr>
          <p:cNvPr id="4" name="Slide Number Placeholder 3"/>
          <p:cNvSpPr>
            <a:spLocks noGrp="1"/>
          </p:cNvSpPr>
          <p:nvPr>
            <p:ph type="sldNum" sz="quarter" idx="10"/>
          </p:nvPr>
        </p:nvSpPr>
        <p:spPr/>
        <p:txBody>
          <a:bodyPr/>
          <a:lstStyle/>
          <a:p>
            <a:fld id="{1FBD2C5F-4214-4FA4-A0E8-4C1D809EE4D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56595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Thanks</a:t>
            </a:r>
            <a:r>
              <a:rPr lang="de-AT" baseline="0" dirty="0" smtClean="0"/>
              <a:t> toi Splunk, Elastic Search and others we are able to analyze every log message we put out – but – does this really make sense?</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43</a:t>
            </a:fld>
            <a:endParaRPr lang="en-US"/>
          </a:p>
        </p:txBody>
      </p:sp>
    </p:spTree>
    <p:extLst>
      <p:ext uri="{BB962C8B-B14F-4D97-AF65-F5344CB8AC3E}">
        <p14:creationId xmlns:p14="http://schemas.microsoft.com/office/powerpoint/2010/main" val="1245033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When logging becomes your performance issue -&gt;</a:t>
            </a:r>
            <a:r>
              <a:rPr lang="de-AT" baseline="0" dirty="0" smtClean="0"/>
              <a:t> misconfiguration of frameworks lead to CPU and I/O issues -&gt; be aware of that!</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44</a:t>
            </a:fld>
            <a:endParaRPr lang="en-US"/>
          </a:p>
        </p:txBody>
      </p:sp>
    </p:spTree>
    <p:extLst>
      <p:ext uri="{BB962C8B-B14F-4D97-AF65-F5344CB8AC3E}">
        <p14:creationId xmlns:p14="http://schemas.microsoft.com/office/powerpoint/2010/main" val="440698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Wrong Log level and outdated log libraries</a:t>
            </a:r>
            <a:r>
              <a:rPr lang="de-AT" baseline="0" dirty="0" smtClean="0"/>
              <a:t> can lead to serious performance impacts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45</a:t>
            </a:fld>
            <a:endParaRPr lang="en-US"/>
          </a:p>
        </p:txBody>
      </p:sp>
    </p:spTree>
    <p:extLst>
      <p:ext uri="{BB962C8B-B14F-4D97-AF65-F5344CB8AC3E}">
        <p14:creationId xmlns:p14="http://schemas.microsoft.com/office/powerpoint/2010/main" val="1388035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46</a:t>
            </a:fld>
            <a:endParaRPr lang="en-US"/>
          </a:p>
        </p:txBody>
      </p:sp>
    </p:spTree>
    <p:extLst>
      <p:ext uri="{BB962C8B-B14F-4D97-AF65-F5344CB8AC3E}">
        <p14:creationId xmlns:p14="http://schemas.microsoft.com/office/powerpoint/2010/main" val="163038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Now – response time should</a:t>
            </a:r>
            <a:r>
              <a:rPr lang="de-AT" baseline="0" dirty="0" smtClean="0"/>
              <a:t> not be the only performance indicator</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47</a:t>
            </a:fld>
            <a:endParaRPr lang="en-US"/>
          </a:p>
        </p:txBody>
      </p:sp>
    </p:spTree>
    <p:extLst>
      <p:ext uri="{BB962C8B-B14F-4D97-AF65-F5344CB8AC3E}">
        <p14:creationId xmlns:p14="http://schemas.microsoft.com/office/powerpoint/2010/main" val="4164931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Is this a successful deployment? If</a:t>
            </a:r>
            <a:r>
              <a:rPr lang="de-AT" baseline="0" dirty="0" smtClean="0"/>
              <a:t> you look at Response Time and Throughput it is!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48</a:t>
            </a:fld>
            <a:endParaRPr lang="en-US"/>
          </a:p>
        </p:txBody>
      </p:sp>
    </p:spTree>
    <p:extLst>
      <p:ext uri="{BB962C8B-B14F-4D97-AF65-F5344CB8AC3E}">
        <p14:creationId xmlns:p14="http://schemas.microsoft.com/office/powerpoint/2010/main" val="2002901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But if CPU and Memory increases that dramatically it is NOT a good deployment -&gt; this means a lot of extra costs</a:t>
            </a:r>
            <a:r>
              <a:rPr lang="de-AT" baseline="0" dirty="0" smtClean="0"/>
              <a:t>!!</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49</a:t>
            </a:fld>
            <a:endParaRPr lang="en-US"/>
          </a:p>
        </p:txBody>
      </p:sp>
    </p:spTree>
    <p:extLst>
      <p:ext uri="{BB962C8B-B14F-4D97-AF65-F5344CB8AC3E}">
        <p14:creationId xmlns:p14="http://schemas.microsoft.com/office/powerpoint/2010/main" val="1605423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Look at</a:t>
            </a:r>
            <a:r>
              <a:rPr lang="de-AT" baseline="0" dirty="0" smtClean="0"/>
              <a:t> Heap Generations and Time spent in GC</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50</a:t>
            </a:fld>
            <a:endParaRPr lang="en-US"/>
          </a:p>
        </p:txBody>
      </p:sp>
    </p:spTree>
    <p:extLst>
      <p:ext uri="{BB962C8B-B14F-4D97-AF65-F5344CB8AC3E}">
        <p14:creationId xmlns:p14="http://schemas.microsoft.com/office/powerpoint/2010/main" val="1184079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In this case it was a configuration</a:t>
            </a:r>
            <a:r>
              <a:rPr lang="de-AT" baseline="0" dirty="0" smtClean="0"/>
              <a:t> mistake in their Dependency Injection Configuration. Objects got bloated causing more objects and larger objects on the heap</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51</a:t>
            </a:fld>
            <a:endParaRPr lang="en-US"/>
          </a:p>
        </p:txBody>
      </p:sp>
    </p:spTree>
    <p:extLst>
      <p:ext uri="{BB962C8B-B14F-4D97-AF65-F5344CB8AC3E}">
        <p14:creationId xmlns:p14="http://schemas.microsoft.com/office/powerpoint/2010/main" val="1005890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If you</a:t>
            </a:r>
            <a:r>
              <a:rPr lang="de-AT" baseline="0" dirty="0" smtClean="0"/>
              <a:t> dont monitor memory for every build you may need to go back in time – rerun all your tests for every build – to figure out what the change in configuratoin caused this problem</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52</a:t>
            </a:fld>
            <a:endParaRPr lang="en-US"/>
          </a:p>
        </p:txBody>
      </p:sp>
    </p:spTree>
    <p:extLst>
      <p:ext uri="{BB962C8B-B14F-4D97-AF65-F5344CB8AC3E}">
        <p14:creationId xmlns:p14="http://schemas.microsoft.com/office/powerpoint/2010/main" val="2777105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Most of the problems</a:t>
            </a:r>
            <a:r>
              <a:rPr lang="de-AT" baseline="0" dirty="0" smtClean="0"/>
              <a:t> can easily be identified by just looking at the right metrics. Most performance problems can also be found by looking at metrics while your app is not even under load -&gt; a simple click through / functional / unit or integration test will do</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9</a:t>
            </a:fld>
            <a:endParaRPr lang="en-US"/>
          </a:p>
        </p:txBody>
      </p:sp>
    </p:spTree>
    <p:extLst>
      <p:ext uri="{BB962C8B-B14F-4D97-AF65-F5344CB8AC3E}">
        <p14:creationId xmlns:p14="http://schemas.microsoft.com/office/powerpoint/2010/main" val="1121783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Another classical Memory Leak and how easy</a:t>
            </a:r>
            <a:r>
              <a:rPr lang="de-AT" baseline="0" dirty="0" smtClean="0"/>
              <a:t> it is to observe it! – In this case it was a memory leak in Tibco‘s Messaging Platform</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53</a:t>
            </a:fld>
            <a:endParaRPr lang="en-US"/>
          </a:p>
        </p:txBody>
      </p:sp>
    </p:spTree>
    <p:extLst>
      <p:ext uri="{BB962C8B-B14F-4D97-AF65-F5344CB8AC3E}">
        <p14:creationId xmlns:p14="http://schemas.microsoft.com/office/powerpoint/2010/main" val="1561826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 love looking at Layers / APIs / Services -&gt; if you have</a:t>
            </a:r>
            <a:r>
              <a:rPr lang="de-AT" baseline="0" dirty="0" smtClean="0"/>
              <a:t> the chance to run a load test with slightly increasing load just monitor which of your APIs/Services/Methods behaviors „out of the norm“ -&gt; thats your breaking point</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56</a:t>
            </a:fld>
            <a:endParaRPr lang="en-US"/>
          </a:p>
        </p:txBody>
      </p:sp>
    </p:spTree>
    <p:extLst>
      <p:ext uri="{BB962C8B-B14F-4D97-AF65-F5344CB8AC3E}">
        <p14:creationId xmlns:p14="http://schemas.microsoft.com/office/powerpoint/2010/main" val="1215963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 always look at Exceptions vs Log Messages. Especially with frameworks such as Hibernate/Spring you can end up with a lot of „internal exceptions“ that impact performance but there is no „visible“ entry in any log file. Thats why I chart them and assume they</a:t>
            </a:r>
            <a:r>
              <a:rPr lang="de-AT" baseline="0" dirty="0" smtClean="0"/>
              <a:t> correlate. If not – you know that something is wrong</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57</a:t>
            </a:fld>
            <a:endParaRPr lang="en-US"/>
          </a:p>
        </p:txBody>
      </p:sp>
    </p:spTree>
    <p:extLst>
      <p:ext uri="{BB962C8B-B14F-4D97-AF65-F5344CB8AC3E}">
        <p14:creationId xmlns:p14="http://schemas.microsoft.com/office/powerpoint/2010/main" val="255687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Same is true for Failed Requests vs. Load -&gt; at which point does your app break and return HTTP 4xx, 5xx?</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58</a:t>
            </a:fld>
            <a:endParaRPr lang="en-US"/>
          </a:p>
        </p:txBody>
      </p:sp>
    </p:spTree>
    <p:extLst>
      <p:ext uri="{BB962C8B-B14F-4D97-AF65-F5344CB8AC3E}">
        <p14:creationId xmlns:p14="http://schemas.microsoft.com/office/powerpoint/2010/main" val="39409418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Looking at Avg number of SQL Queries -&gt; Do we have a data driven problem?</a:t>
            </a:r>
          </a:p>
          <a:p>
            <a:r>
              <a:rPr lang="de-AT" dirty="0" smtClean="0"/>
              <a:t>Looking at</a:t>
            </a:r>
            <a:r>
              <a:rPr lang="de-AT" baseline="0" dirty="0" smtClean="0"/>
              <a:t> Total # of SQL -&gt; should show a flatten curve as we assume we can cache some of the data</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59</a:t>
            </a:fld>
            <a:endParaRPr lang="en-US"/>
          </a:p>
        </p:txBody>
      </p:sp>
    </p:spTree>
    <p:extLst>
      <p:ext uri="{BB962C8B-B14F-4D97-AF65-F5344CB8AC3E}">
        <p14:creationId xmlns:p14="http://schemas.microsoft.com/office/powerpoint/2010/main" val="30272582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Are we preparing SQLs – how many INSERTS, UPDATES, DELETES -&gt; do we have certain periods during the day</a:t>
            </a:r>
            <a:r>
              <a:rPr lang="de-AT" baseline="0" dirty="0" smtClean="0"/>
              <a:t> when heavy REPORTS or clean up jobs run?</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60</a:t>
            </a:fld>
            <a:endParaRPr lang="en-US"/>
          </a:p>
        </p:txBody>
      </p:sp>
    </p:spTree>
    <p:extLst>
      <p:ext uri="{BB962C8B-B14F-4D97-AF65-F5344CB8AC3E}">
        <p14:creationId xmlns:p14="http://schemas.microsoft.com/office/powerpoint/2010/main" val="4154829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Keep an eye on your pools. Not only Datbase but also Thread and network</a:t>
            </a:r>
            <a:r>
              <a:rPr lang="de-AT" baseline="0" dirty="0" smtClean="0"/>
              <a:t> connectoin pools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61</a:t>
            </a:fld>
            <a:endParaRPr lang="en-US"/>
          </a:p>
        </p:txBody>
      </p:sp>
    </p:spTree>
    <p:extLst>
      <p:ext uri="{BB962C8B-B14F-4D97-AF65-F5344CB8AC3E}">
        <p14:creationId xmlns:p14="http://schemas.microsoft.com/office/powerpoint/2010/main" val="431049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BD2C5F-4214-4FA4-A0E8-4C1D809EE4DD}"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1217800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If you are automating your build pipeline you shoudl</a:t>
            </a:r>
            <a:r>
              <a:rPr lang="de-AT" baseline="0" dirty="0" smtClean="0"/>
              <a:t> also automate your performance checks – find all these problems I just told you about</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65</a:t>
            </a:fld>
            <a:endParaRPr lang="en-US"/>
          </a:p>
        </p:txBody>
      </p:sp>
    </p:spTree>
    <p:extLst>
      <p:ext uri="{BB962C8B-B14F-4D97-AF65-F5344CB8AC3E}">
        <p14:creationId xmlns:p14="http://schemas.microsoft.com/office/powerpoint/2010/main" val="8452942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If</a:t>
            </a:r>
            <a:r>
              <a:rPr lang="de-AT" baseline="0" dirty="0" smtClean="0"/>
              <a:t> you do this you can simply let tools such as Dynatrace, NewRelic, AppDynamics, ... Analyze the code execution of your unit, integration or API tests and find any architectural regressions introduced by a code change</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67</a:t>
            </a:fld>
            <a:endParaRPr lang="en-US"/>
          </a:p>
        </p:txBody>
      </p:sp>
    </p:spTree>
    <p:extLst>
      <p:ext uri="{BB962C8B-B14F-4D97-AF65-F5344CB8AC3E}">
        <p14:creationId xmlns:p14="http://schemas.microsoft.com/office/powerpoint/2010/main" val="2665768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Lets start with the Frontend for all Web Developers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10</a:t>
            </a:fld>
            <a:endParaRPr lang="en-US"/>
          </a:p>
        </p:txBody>
      </p:sp>
    </p:spTree>
    <p:extLst>
      <p:ext uri="{BB962C8B-B14F-4D97-AF65-F5344CB8AC3E}">
        <p14:creationId xmlns:p14="http://schemas.microsoft.com/office/powerpoint/2010/main" val="4846947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this can look like in a</a:t>
            </a:r>
            <a:r>
              <a:rPr lang="en-US" baseline="0" dirty="0" smtClean="0"/>
              <a:t> real life example. Analyzing Key Performance, Scalability and Architectural Metrics for every single test</a:t>
            </a:r>
            <a:endParaRPr lang="en-US" dirty="0"/>
          </a:p>
        </p:txBody>
      </p:sp>
      <p:sp>
        <p:nvSpPr>
          <p:cNvPr id="4" name="Slide Number Placeholder 3"/>
          <p:cNvSpPr>
            <a:spLocks noGrp="1"/>
          </p:cNvSpPr>
          <p:nvPr>
            <p:ph type="sldNum" sz="quarter" idx="10"/>
          </p:nvPr>
        </p:nvSpPr>
        <p:spPr/>
        <p:txBody>
          <a:bodyPr/>
          <a:lstStyle/>
          <a:p>
            <a:fld id="{1FBD2C5F-4214-4FA4-A0E8-4C1D809EE4DD}"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9979707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Viewing data number of bad quality tests per build</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69</a:t>
            </a:fld>
            <a:endParaRPr lang="en-US"/>
          </a:p>
        </p:txBody>
      </p:sp>
    </p:spTree>
    <p:extLst>
      <p:ext uri="{BB962C8B-B14F-4D97-AF65-F5344CB8AC3E}">
        <p14:creationId xmlns:p14="http://schemas.microsoft.com/office/powerpoint/2010/main" val="8589294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And of</a:t>
            </a:r>
            <a:r>
              <a:rPr lang="de-AT" baseline="0" dirty="0" smtClean="0"/>
              <a:t> course – bring it into Jenkins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70</a:t>
            </a:fld>
            <a:endParaRPr lang="en-US"/>
          </a:p>
        </p:txBody>
      </p:sp>
    </p:spTree>
    <p:extLst>
      <p:ext uri="{BB962C8B-B14F-4D97-AF65-F5344CB8AC3E}">
        <p14:creationId xmlns:p14="http://schemas.microsoft.com/office/powerpoint/2010/main" val="7105869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Help us make the world</a:t>
            </a:r>
            <a:r>
              <a:rPr lang="de-AT" baseline="0" dirty="0" smtClean="0"/>
              <a:t> a better quality place so that you are not the one behind news like this </a:t>
            </a:r>
            <a:r>
              <a:rPr lang="de-AT" baseline="0" dirty="0" smtClean="0">
                <a:sym typeface="Wingdings" panose="05000000000000000000" pitchFamily="2" charset="2"/>
              </a:rPr>
              <a:t></a:t>
            </a:r>
            <a:endParaRPr lang="de-AT" dirty="0" smtClean="0"/>
          </a:p>
          <a:p>
            <a:endParaRPr lang="de-AT" dirty="0"/>
          </a:p>
        </p:txBody>
      </p:sp>
      <p:sp>
        <p:nvSpPr>
          <p:cNvPr id="4" name="Slide Number Placeholder 3"/>
          <p:cNvSpPr>
            <a:spLocks noGrp="1"/>
          </p:cNvSpPr>
          <p:nvPr>
            <p:ph type="sldNum" sz="quarter" idx="10"/>
          </p:nvPr>
        </p:nvSpPr>
        <p:spPr/>
        <p:txBody>
          <a:bodyPr/>
          <a:lstStyle/>
          <a:p>
            <a:pPr>
              <a:defRPr/>
            </a:pPr>
            <a:fld id="{7986B956-CD16-7142-AA34-CD99E17C6772}" type="slidenum">
              <a:rPr lang="en-US" smtClean="0"/>
              <a:pPr>
                <a:defRPr/>
              </a:pPr>
              <a:t>71</a:t>
            </a:fld>
            <a:endParaRPr lang="en-US"/>
          </a:p>
        </p:txBody>
      </p:sp>
    </p:spTree>
    <p:extLst>
      <p:ext uri="{BB962C8B-B14F-4D97-AF65-F5344CB8AC3E}">
        <p14:creationId xmlns:p14="http://schemas.microsoft.com/office/powerpoint/2010/main" val="228549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http://httarchive.org</a:t>
            </a:r>
            <a:r>
              <a:rPr lang="de-AT" baseline="0" dirty="0" smtClean="0"/>
              <a:t> – provides a good reference on how the top million websites in the world are constructed and whether they adhere to well known web performance best practices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11</a:t>
            </a:fld>
            <a:endParaRPr lang="en-US"/>
          </a:p>
        </p:txBody>
      </p:sp>
    </p:spTree>
    <p:extLst>
      <p:ext uri="{BB962C8B-B14F-4D97-AF65-F5344CB8AC3E}">
        <p14:creationId xmlns:p14="http://schemas.microsoft.com/office/powerpoint/2010/main" val="1027275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Especially interesting some of the advanced metrics like DOM Depth, Connections per Page or # of DOM Elements</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12</a:t>
            </a:fld>
            <a:endParaRPr lang="en-US"/>
          </a:p>
        </p:txBody>
      </p:sp>
    </p:spTree>
    <p:extLst>
      <p:ext uri="{BB962C8B-B14F-4D97-AF65-F5344CB8AC3E}">
        <p14:creationId xmlns:p14="http://schemas.microsoft.com/office/powerpoint/2010/main" val="1744395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Here is an example I recently worked on – an online casino</a:t>
            </a:r>
            <a:r>
              <a:rPr lang="de-AT" baseline="0" dirty="0" smtClean="0"/>
              <a:t> that had a very bad deployment coming up. Two </a:t>
            </a:r>
            <a:r>
              <a:rPr lang="de-AT" baseline="0" dirty="0" smtClean="0"/>
              <a:t>metrics from WPO (Web Performance Optimization) that should have been seen in dev &amp; test before releasing this to prod</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13</a:t>
            </a:fld>
            <a:endParaRPr lang="en-US"/>
          </a:p>
        </p:txBody>
      </p:sp>
    </p:spTree>
    <p:extLst>
      <p:ext uri="{BB962C8B-B14F-4D97-AF65-F5344CB8AC3E}">
        <p14:creationId xmlns:p14="http://schemas.microsoft.com/office/powerpoint/2010/main" val="358779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My all time favorite is the</a:t>
            </a:r>
            <a:r>
              <a:rPr lang="de-AT" baseline="0" dirty="0" smtClean="0"/>
              <a:t> mobile landing page for a softdrink company during SuperBowl 2014 – 400+ individual images of selfie uploads aligned in a 20x20 grid. Pushed to my iPhone 4 in very high resolution causing 20MB data download and my phone to shrink each picture to be shown in a 20x20 grid on my small display</a:t>
            </a:r>
            <a:endParaRPr lang="de-AT" dirty="0"/>
          </a:p>
        </p:txBody>
      </p:sp>
      <p:sp>
        <p:nvSpPr>
          <p:cNvPr id="4" name="Slide Number Placeholder 3"/>
          <p:cNvSpPr>
            <a:spLocks noGrp="1"/>
          </p:cNvSpPr>
          <p:nvPr>
            <p:ph type="sldNum" sz="quarter" idx="10"/>
          </p:nvPr>
        </p:nvSpPr>
        <p:spPr/>
        <p:txBody>
          <a:bodyPr/>
          <a:lstStyle/>
          <a:p>
            <a:fld id="{FEBDA4FE-9707-49FF-ABA4-06B5918BEBC1}" type="slidenum">
              <a:rPr lang="en-US" smtClean="0"/>
              <a:t>14</a:t>
            </a:fld>
            <a:endParaRPr lang="en-US"/>
          </a:p>
        </p:txBody>
      </p:sp>
    </p:spTree>
    <p:extLst>
      <p:ext uri="{BB962C8B-B14F-4D97-AF65-F5344CB8AC3E}">
        <p14:creationId xmlns:p14="http://schemas.microsoft.com/office/powerpoint/2010/main" val="3179054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12" name="Rectangle 11"/>
          <p:cNvSpPr/>
          <p:nvPr userDrawn="1"/>
        </p:nvSpPr>
        <p:spPr bwMode="auto">
          <a:xfrm>
            <a:off x="0" y="15697"/>
            <a:ext cx="9144000" cy="5127803"/>
          </a:xfrm>
          <a:prstGeom prst="rect">
            <a:avLst/>
          </a:prstGeom>
          <a:solidFill>
            <a:srgbClr val="82BC00"/>
          </a:solidFill>
          <a:ln w="9525">
            <a:noFill/>
            <a:miter lim="800000"/>
            <a:headEnd/>
            <a:tailEnd/>
          </a:ln>
          <a:effectLst/>
        </p:spPr>
        <p:txBody>
          <a:bodyPr wrap="none" rtlCol="0" anchor="ctr"/>
          <a:lstStyle/>
          <a:p>
            <a:pPr algn="ctr"/>
            <a:endParaRPr lang="en-US"/>
          </a:p>
        </p:txBody>
      </p:sp>
      <p:sp>
        <p:nvSpPr>
          <p:cNvPr id="2" name="Title 1"/>
          <p:cNvSpPr>
            <a:spLocks noGrp="1"/>
          </p:cNvSpPr>
          <p:nvPr>
            <p:ph type="title" hasCustomPrompt="1"/>
          </p:nvPr>
        </p:nvSpPr>
        <p:spPr>
          <a:xfrm>
            <a:off x="457200" y="187001"/>
            <a:ext cx="8229600" cy="1460824"/>
          </a:xfrm>
          <a:prstGeom prst="rect">
            <a:avLst/>
          </a:prstGeom>
        </p:spPr>
        <p:txBody>
          <a:bodyPr vert="horz" anchor="b"/>
          <a:lstStyle>
            <a:lvl1pPr>
              <a:lnSpc>
                <a:spcPct val="90000"/>
              </a:lnSpc>
              <a:defRPr sz="4000" b="0" i="0" baseline="0">
                <a:solidFill>
                  <a:schemeClr val="bg2"/>
                </a:solidFill>
                <a:latin typeface="Interstate-Regular"/>
                <a:cs typeface="Interstate-Regular"/>
              </a:defRPr>
            </a:lvl1pPr>
          </a:lstStyle>
          <a:p>
            <a:r>
              <a:rPr lang="en-US" dirty="0" smtClean="0"/>
              <a:t>Click to edit divider title</a:t>
            </a:r>
            <a:endParaRPr lang="en-US" dirty="0"/>
          </a:p>
        </p:txBody>
      </p:sp>
      <p:sp>
        <p:nvSpPr>
          <p:cNvPr id="8" name="Text Placeholder 13"/>
          <p:cNvSpPr>
            <a:spLocks noGrp="1"/>
          </p:cNvSpPr>
          <p:nvPr>
            <p:ph type="body" sz="quarter" idx="12" hasCustomPrompt="1"/>
          </p:nvPr>
        </p:nvSpPr>
        <p:spPr>
          <a:xfrm>
            <a:off x="453126" y="1717530"/>
            <a:ext cx="4288150" cy="952500"/>
          </a:xfrm>
          <a:prstGeom prst="rect">
            <a:avLst/>
          </a:prstGeom>
        </p:spPr>
        <p:txBody>
          <a:bodyPr vert="horz" anchor="t"/>
          <a:lstStyle>
            <a:lvl1pPr marL="0" indent="0">
              <a:lnSpc>
                <a:spcPct val="90000"/>
              </a:lnSpc>
              <a:buNone/>
              <a:defRPr kumimoji="0" lang="en-US" sz="2000" u="none" strike="noStrike" kern="1200" cap="none" spc="0" normalizeH="0" baseline="0" noProof="0" dirty="0" smtClean="0">
                <a:ln>
                  <a:noFill/>
                </a:ln>
                <a:solidFill>
                  <a:srgbClr val="FFFFFF"/>
                </a:solidFill>
                <a:effectLst>
                  <a:outerShdw blurRad="3175" dir="1140000" algn="tl" rotWithShape="0">
                    <a:schemeClr val="bg2"/>
                  </a:outerShdw>
                </a:effectLst>
                <a:uLnTx/>
                <a:uFillTx/>
                <a:latin typeface="Open Sans"/>
                <a:ea typeface="+mn-ea"/>
                <a:cs typeface="Open Sans"/>
              </a:defRPr>
            </a:lvl1pPr>
          </a:lstStyle>
          <a:p>
            <a:pPr lvl="0"/>
            <a:r>
              <a:rPr lang="en-US" dirty="0" smtClean="0"/>
              <a:t>Click to edit subtitle</a:t>
            </a:r>
          </a:p>
        </p:txBody>
      </p:sp>
      <p:pic>
        <p:nvPicPr>
          <p:cNvPr id="6" name="Picture 5" descr="dt_logo_vert2_white.png"/>
          <p:cNvPicPr>
            <a:picLocks noChangeAspect="1"/>
          </p:cNvPicPr>
          <p:nvPr userDrawn="1"/>
        </p:nvPicPr>
        <p:blipFill rotWithShape="1">
          <a:blip r:embed="rId2" cstate="email">
            <a:alphaModFix amt="33000"/>
            <a:grayscl/>
            <a:extLst>
              <a:ext uri="{28A0092B-C50C-407E-A947-70E740481C1C}">
                <a14:useLocalDpi xmlns:a14="http://schemas.microsoft.com/office/drawing/2010/main" val="0"/>
              </a:ext>
            </a:extLst>
          </a:blip>
          <a:srcRect l="23378" b="56100"/>
          <a:stretch/>
        </p:blipFill>
        <p:spPr>
          <a:xfrm>
            <a:off x="0" y="3131115"/>
            <a:ext cx="3916478" cy="2007045"/>
          </a:xfrm>
          <a:prstGeom prst="rect">
            <a:avLst/>
          </a:prstGeom>
        </p:spPr>
      </p:pic>
      <p:pic>
        <p:nvPicPr>
          <p:cNvPr id="7" name="Picture 6" descr="Dynatrace_inside-logo-white.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43595" t="39725" r="44195" b="44533"/>
          <a:stretch/>
        </p:blipFill>
        <p:spPr>
          <a:xfrm>
            <a:off x="8195733" y="160867"/>
            <a:ext cx="621576" cy="600992"/>
          </a:xfrm>
          <a:prstGeom prst="rect">
            <a:avLst/>
          </a:prstGeom>
        </p:spPr>
      </p:pic>
    </p:spTree>
    <p:extLst>
      <p:ext uri="{BB962C8B-B14F-4D97-AF65-F5344CB8AC3E}">
        <p14:creationId xmlns:p14="http://schemas.microsoft.com/office/powerpoint/2010/main" val="3249116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1A_W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723900"/>
          </a:xfrm>
          <a:prstGeom prst="rect">
            <a:avLst/>
          </a:prstGeom>
          <a:solidFill>
            <a:srgbClr val="E4E8E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350">
              <a:latin typeface="Calibri" pitchFamily="34" charset="0"/>
            </a:endParaRPr>
          </a:p>
        </p:txBody>
      </p:sp>
      <p:cxnSp>
        <p:nvCxnSpPr>
          <p:cNvPr id="5" name="Straight Connector 4"/>
          <p:cNvCxnSpPr/>
          <p:nvPr/>
        </p:nvCxnSpPr>
        <p:spPr>
          <a:xfrm>
            <a:off x="469901" y="672705"/>
            <a:ext cx="7175500" cy="1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3376" y="4877992"/>
            <a:ext cx="758825" cy="219291"/>
          </a:xfrm>
          <a:prstGeom prst="rect">
            <a:avLst/>
          </a:prstGeom>
          <a:noFill/>
        </p:spPr>
        <p:txBody>
          <a:bodyPr>
            <a:spAutoFit/>
          </a:bodyPr>
          <a:lstStyle>
            <a:lvl1pPr marL="228600" indent="-2286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ACA851B-5075-49AE-98C3-7E94ADD469BA}" type="slidenum">
              <a:rPr lang="en-US" sz="825">
                <a:solidFill>
                  <a:srgbClr val="666266"/>
                </a:solidFill>
                <a:latin typeface="Calibri" pitchFamily="34" charset="0"/>
              </a:rPr>
              <a:pPr eaLnBrk="1" hangingPunct="1"/>
              <a:t>‹#›</a:t>
            </a:fld>
            <a:endParaRPr lang="en-US" sz="825">
              <a:solidFill>
                <a:srgbClr val="666266"/>
              </a:solidFill>
              <a:latin typeface="Calibri" pitchFamily="34" charset="0"/>
            </a:endParaRPr>
          </a:p>
        </p:txBody>
      </p:sp>
      <p:sp>
        <p:nvSpPr>
          <p:cNvPr id="7" name="Rectangle 6"/>
          <p:cNvSpPr>
            <a:spLocks noChangeArrowheads="1"/>
          </p:cNvSpPr>
          <p:nvPr/>
        </p:nvSpPr>
        <p:spPr bwMode="auto">
          <a:xfrm flipV="1">
            <a:off x="0" y="5120878"/>
            <a:ext cx="9144000" cy="33338"/>
          </a:xfrm>
          <a:prstGeom prst="rect">
            <a:avLst/>
          </a:prstGeom>
          <a:solidFill>
            <a:schemeClr val="accent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1350">
              <a:solidFill>
                <a:srgbClr val="FFFFFF"/>
              </a:solidFill>
              <a:latin typeface="Calibri" pitchFamily="34" charset="0"/>
            </a:endParaRPr>
          </a:p>
        </p:txBody>
      </p:sp>
      <p:pic>
        <p:nvPicPr>
          <p:cNvPr id="8" name="Picture 7" descr="CompuwareAPM3D_p_rgb_sm300.jpg"/>
          <p:cNvPicPr>
            <a:picLocks noChangeAspect="1"/>
          </p:cNvPicPr>
          <p:nvPr/>
        </p:nvPicPr>
        <p:blipFill>
          <a:blip r:embed="rId2" cstate="print">
            <a:extLst>
              <a:ext uri="{28A0092B-C50C-407E-A947-70E740481C1C}">
                <a14:useLocalDpi xmlns:a14="http://schemas.microsoft.com/office/drawing/2010/main" val="0"/>
              </a:ext>
            </a:extLst>
          </a:blip>
          <a:srcRect b="4849"/>
          <a:stretch>
            <a:fillRect/>
          </a:stretch>
        </p:blipFill>
        <p:spPr bwMode="auto">
          <a:xfrm>
            <a:off x="8289000" y="4806000"/>
            <a:ext cx="757497" cy="27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8139" y="86919"/>
            <a:ext cx="8245475" cy="585788"/>
          </a:xfrm>
          <a:prstGeom prst="rect">
            <a:avLst/>
          </a:prstGeom>
          <a:effectLst>
            <a:outerShdw dist="12700" dir="2700000" algn="tl" rotWithShape="0">
              <a:schemeClr val="bg2"/>
            </a:outerShdw>
          </a:effectLst>
        </p:spPr>
        <p:txBody>
          <a:bodyPr anchor="ctr" anchorCtr="0"/>
          <a:lstStyle>
            <a:lvl1pPr algn="l" defTabSz="685800" rtl="0" eaLnBrk="1" latinLnBrk="0" hangingPunct="1">
              <a:lnSpc>
                <a:spcPct val="75000"/>
              </a:lnSpc>
              <a:spcBef>
                <a:spcPct val="0"/>
              </a:spcBef>
              <a:buNone/>
              <a:defRPr lang="en-US" sz="1800" b="1" kern="1200" spc="0" baseline="0" dirty="0">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dirty="0"/>
          </a:p>
        </p:txBody>
      </p:sp>
      <p:sp>
        <p:nvSpPr>
          <p:cNvPr id="16" name="Content Placeholder 5"/>
          <p:cNvSpPr>
            <a:spLocks noGrp="1"/>
          </p:cNvSpPr>
          <p:nvPr>
            <p:ph sz="quarter" idx="11"/>
          </p:nvPr>
        </p:nvSpPr>
        <p:spPr>
          <a:xfrm>
            <a:off x="312739" y="839391"/>
            <a:ext cx="8245475" cy="3851672"/>
          </a:xfrm>
          <a:prstGeom prst="rect">
            <a:avLst/>
          </a:prstGeom>
        </p:spPr>
        <p:txBody>
          <a:bodyPr/>
          <a:lstStyle>
            <a:lvl5pPr>
              <a:defRPr sz="12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86629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12" name="Rectangle 11"/>
          <p:cNvSpPr/>
          <p:nvPr userDrawn="1"/>
        </p:nvSpPr>
        <p:spPr bwMode="auto">
          <a:xfrm>
            <a:off x="0" y="0"/>
            <a:ext cx="9144000" cy="5143500"/>
          </a:xfrm>
          <a:prstGeom prst="rect">
            <a:avLst/>
          </a:prstGeom>
          <a:solidFill>
            <a:srgbClr val="00A8E1"/>
          </a:solidFill>
          <a:ln w="9525">
            <a:noFill/>
            <a:miter lim="800000"/>
            <a:headEnd/>
            <a:tailEnd/>
          </a:ln>
          <a:effectLst/>
        </p:spPr>
        <p:txBody>
          <a:bodyPr wrap="none" rtlCol="0" anchor="ctr"/>
          <a:lstStyle/>
          <a:p>
            <a:pPr algn="ctr"/>
            <a:endParaRPr lang="en-US"/>
          </a:p>
        </p:txBody>
      </p:sp>
      <p:sp>
        <p:nvSpPr>
          <p:cNvPr id="2" name="Title 1"/>
          <p:cNvSpPr>
            <a:spLocks noGrp="1"/>
          </p:cNvSpPr>
          <p:nvPr>
            <p:ph type="title" hasCustomPrompt="1"/>
          </p:nvPr>
        </p:nvSpPr>
        <p:spPr>
          <a:xfrm>
            <a:off x="457200" y="187001"/>
            <a:ext cx="8229600" cy="1460824"/>
          </a:xfrm>
          <a:prstGeom prst="rect">
            <a:avLst/>
          </a:prstGeom>
        </p:spPr>
        <p:txBody>
          <a:bodyPr vert="horz" anchor="b"/>
          <a:lstStyle>
            <a:lvl1pPr>
              <a:lnSpc>
                <a:spcPct val="90000"/>
              </a:lnSpc>
              <a:defRPr sz="4000" b="0" i="0">
                <a:solidFill>
                  <a:schemeClr val="bg2"/>
                </a:solidFill>
                <a:latin typeface="Interstate-Regular"/>
                <a:cs typeface="Interstate-Regular"/>
              </a:defRPr>
            </a:lvl1pPr>
          </a:lstStyle>
          <a:p>
            <a:r>
              <a:rPr lang="en-US" dirty="0" smtClean="0"/>
              <a:t>Click to edit divider title</a:t>
            </a:r>
            <a:endParaRPr lang="en-US" dirty="0"/>
          </a:p>
        </p:txBody>
      </p:sp>
      <p:sp>
        <p:nvSpPr>
          <p:cNvPr id="8" name="Text Placeholder 13"/>
          <p:cNvSpPr>
            <a:spLocks noGrp="1"/>
          </p:cNvSpPr>
          <p:nvPr>
            <p:ph type="body" sz="quarter" idx="12" hasCustomPrompt="1"/>
          </p:nvPr>
        </p:nvSpPr>
        <p:spPr>
          <a:xfrm>
            <a:off x="453126" y="1717530"/>
            <a:ext cx="4288150" cy="952500"/>
          </a:xfrm>
          <a:prstGeom prst="rect">
            <a:avLst/>
          </a:prstGeom>
        </p:spPr>
        <p:txBody>
          <a:bodyPr vert="horz" anchor="t"/>
          <a:lstStyle>
            <a:lvl1pPr marL="0" indent="0">
              <a:lnSpc>
                <a:spcPct val="90000"/>
              </a:lnSpc>
              <a:buNone/>
              <a:defRPr kumimoji="0" lang="en-US" sz="2000" u="none" strike="noStrike" kern="1200" cap="none" spc="0" normalizeH="0" baseline="0" noProof="0" dirty="0" smtClean="0">
                <a:ln>
                  <a:noFill/>
                </a:ln>
                <a:solidFill>
                  <a:srgbClr val="FFFFFF"/>
                </a:solidFill>
                <a:effectLst>
                  <a:outerShdw blurRad="3175" dir="1140000" algn="tl" rotWithShape="0">
                    <a:schemeClr val="bg2"/>
                  </a:outerShdw>
                </a:effectLst>
                <a:uLnTx/>
                <a:uFillTx/>
                <a:latin typeface="Open Sans"/>
                <a:ea typeface="+mn-ea"/>
                <a:cs typeface="Open Sans"/>
              </a:defRPr>
            </a:lvl1pPr>
          </a:lstStyle>
          <a:p>
            <a:pPr lvl="0"/>
            <a:r>
              <a:rPr lang="en-US" dirty="0" smtClean="0"/>
              <a:t>Click to edit subtitle</a:t>
            </a:r>
          </a:p>
        </p:txBody>
      </p:sp>
      <p:pic>
        <p:nvPicPr>
          <p:cNvPr id="6" name="Picture 5" descr="dt_logo_vert2_white.png"/>
          <p:cNvPicPr>
            <a:picLocks noChangeAspect="1"/>
          </p:cNvPicPr>
          <p:nvPr userDrawn="1"/>
        </p:nvPicPr>
        <p:blipFill rotWithShape="1">
          <a:blip r:embed="rId2" cstate="email">
            <a:alphaModFix amt="33000"/>
            <a:grayscl/>
            <a:extLst>
              <a:ext uri="{28A0092B-C50C-407E-A947-70E740481C1C}">
                <a14:useLocalDpi xmlns:a14="http://schemas.microsoft.com/office/drawing/2010/main" val="0"/>
              </a:ext>
            </a:extLst>
          </a:blip>
          <a:srcRect l="23378" b="56100"/>
          <a:stretch/>
        </p:blipFill>
        <p:spPr>
          <a:xfrm>
            <a:off x="0" y="3131115"/>
            <a:ext cx="3916478" cy="2007045"/>
          </a:xfrm>
          <a:prstGeom prst="rect">
            <a:avLst/>
          </a:prstGeom>
        </p:spPr>
      </p:pic>
      <p:pic>
        <p:nvPicPr>
          <p:cNvPr id="7" name="Picture 6" descr="Dynatrace_inside-logo-white.pdf"/>
          <p:cNvPicPr>
            <a:picLocks noChangeAspect="1"/>
          </p:cNvPicPr>
          <p:nvPr userDrawn="1"/>
        </p:nvPicPr>
        <p:blipFill rotWithShape="1">
          <a:blip r:embed="rId3" cstate="email">
            <a:extLst>
              <a:ext uri="{28A0092B-C50C-407E-A947-70E740481C1C}">
                <a14:useLocalDpi xmlns:a14="http://schemas.microsoft.com/office/drawing/2010/main" val="0"/>
              </a:ext>
            </a:extLst>
          </a:blip>
          <a:srcRect l="43595" t="39725" r="44195" b="44533"/>
          <a:stretch/>
        </p:blipFill>
        <p:spPr>
          <a:xfrm>
            <a:off x="8195733" y="160867"/>
            <a:ext cx="621576" cy="600992"/>
          </a:xfrm>
          <a:prstGeom prst="rect">
            <a:avLst/>
          </a:prstGeom>
        </p:spPr>
      </p:pic>
    </p:spTree>
    <p:extLst>
      <p:ext uri="{BB962C8B-B14F-4D97-AF65-F5344CB8AC3E}">
        <p14:creationId xmlns:p14="http://schemas.microsoft.com/office/powerpoint/2010/main" val="25226152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1A">
    <p:spTree>
      <p:nvGrpSpPr>
        <p:cNvPr id="1" name=""/>
        <p:cNvGrpSpPr/>
        <p:nvPr/>
      </p:nvGrpSpPr>
      <p:grpSpPr>
        <a:xfrm>
          <a:off x="0" y="0"/>
          <a:ext cx="0" cy="0"/>
          <a:chOff x="0" y="0"/>
          <a:chExt cx="0" cy="0"/>
        </a:xfrm>
      </p:grpSpPr>
      <p:sp>
        <p:nvSpPr>
          <p:cNvPr id="16" name="Content Placeholder 5"/>
          <p:cNvSpPr>
            <a:spLocks noGrp="1"/>
          </p:cNvSpPr>
          <p:nvPr>
            <p:ph sz="quarter" idx="11"/>
          </p:nvPr>
        </p:nvSpPr>
        <p:spPr>
          <a:xfrm>
            <a:off x="312739" y="939281"/>
            <a:ext cx="8245475" cy="3751781"/>
          </a:xfrm>
          <a:prstGeom prst="rect">
            <a:avLst/>
          </a:prstGeom>
        </p:spPr>
        <p:txBody>
          <a:bodyPr/>
          <a:lstStyle>
            <a:lvl1pPr marL="169863" indent="-169863">
              <a:buClr>
                <a:schemeClr val="accent3"/>
              </a:buClr>
              <a:buFont typeface="Arial" panose="020B0604020202020204" pitchFamily="34" charset="0"/>
              <a:buChar char="•"/>
              <a:defRPr sz="2200" b="0" i="0">
                <a:latin typeface="Open Sans"/>
                <a:cs typeface="Open Sans"/>
              </a:defRPr>
            </a:lvl1pPr>
            <a:lvl2pPr marL="742950" indent="-285750">
              <a:buClr>
                <a:schemeClr val="accent3"/>
              </a:buClr>
              <a:buFont typeface="Arial" panose="020B0604020202020204" pitchFamily="34" charset="0"/>
              <a:buChar char="•"/>
              <a:defRPr sz="1800" b="0" i="0">
                <a:latin typeface="Open Sans"/>
                <a:cs typeface="Open Sans"/>
              </a:defRPr>
            </a:lvl2pPr>
            <a:lvl3pPr marL="1143000" indent="-228600">
              <a:buClr>
                <a:schemeClr val="accent3"/>
              </a:buClr>
              <a:buFont typeface="Arial" panose="020B0604020202020204" pitchFamily="34" charset="0"/>
              <a:buChar char="•"/>
              <a:defRPr sz="1400" b="0" i="0">
                <a:latin typeface="Open Sans"/>
                <a:cs typeface="Open Sans"/>
              </a:defRPr>
            </a:lvl3pPr>
            <a:lvl4pPr marL="1600200" indent="-228600">
              <a:buClr>
                <a:schemeClr val="accent3"/>
              </a:buClr>
              <a:buFont typeface="Arial" panose="020B0604020202020204" pitchFamily="34" charset="0"/>
              <a:buChar char="•"/>
              <a:defRPr sz="1200" b="0" i="0">
                <a:latin typeface="Open Sans"/>
                <a:cs typeface="Open Sans"/>
              </a:defRPr>
            </a:lvl4pPr>
            <a:lvl5pPr marL="2057400" indent="-228600">
              <a:buClr>
                <a:schemeClr val="accent3"/>
              </a:buClr>
              <a:buFont typeface="Arial" panose="020B0604020202020204" pitchFamily="34" charset="0"/>
              <a:buChar char="•"/>
              <a:defRPr sz="1000" b="0" i="0">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hasCustomPrompt="1"/>
          </p:nvPr>
        </p:nvSpPr>
        <p:spPr>
          <a:xfrm>
            <a:off x="312738" y="279917"/>
            <a:ext cx="8245475" cy="485193"/>
          </a:xfrm>
          <a:prstGeom prst="rect">
            <a:avLst/>
          </a:prstGeom>
        </p:spPr>
        <p:txBody>
          <a:bodyPr anchor="ctr"/>
          <a:lstStyle>
            <a:lvl1pPr>
              <a:defRPr sz="2800">
                <a:solidFill>
                  <a:schemeClr val="tx1"/>
                </a:solidFill>
                <a:latin typeface="Interstate-Regular"/>
              </a:defRPr>
            </a:lvl1pPr>
          </a:lstStyle>
          <a:p>
            <a:r>
              <a:rPr lang="en-US" dirty="0" smtClean="0"/>
              <a:t>Click to edit headline</a:t>
            </a:r>
          </a:p>
        </p:txBody>
      </p:sp>
    </p:spTree>
    <p:extLst>
      <p:ext uri="{BB962C8B-B14F-4D97-AF65-F5344CB8AC3E}">
        <p14:creationId xmlns:p14="http://schemas.microsoft.com/office/powerpoint/2010/main" val="145297008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 Generic">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34" t="5795" r="12762" b="25669"/>
          <a:stretch/>
        </p:blipFill>
        <p:spPr>
          <a:xfrm>
            <a:off x="1134097" y="-197"/>
            <a:ext cx="8009903" cy="4192554"/>
          </a:xfrm>
          <a:prstGeom prst="rect">
            <a:avLst/>
          </a:prstGeom>
        </p:spPr>
      </p:pic>
      <p:sp>
        <p:nvSpPr>
          <p:cNvPr id="6" name="Rectangle 5"/>
          <p:cNvSpPr/>
          <p:nvPr userDrawn="1"/>
        </p:nvSpPr>
        <p:spPr bwMode="auto">
          <a:xfrm>
            <a:off x="-1" y="0"/>
            <a:ext cx="1262744" cy="4192357"/>
          </a:xfrm>
          <a:prstGeom prst="rect">
            <a:avLst/>
          </a:prstGeom>
          <a:solidFill>
            <a:srgbClr val="191919"/>
          </a:solidFill>
          <a:ln w="9525">
            <a:noFill/>
            <a:miter lim="800000"/>
            <a:headEnd/>
            <a:tailEnd/>
          </a:ln>
          <a:effectLst/>
        </p:spPr>
        <p:txBody>
          <a:bodyPr wrap="none" rtlCol="0" anchor="ctr"/>
          <a:lstStyle/>
          <a:p>
            <a:pPr algn="ctr"/>
            <a:endParaRPr lang="en-US"/>
          </a:p>
        </p:txBody>
      </p:sp>
      <p:sp>
        <p:nvSpPr>
          <p:cNvPr id="4" name="Rectangle 3"/>
          <p:cNvSpPr/>
          <p:nvPr userDrawn="1"/>
        </p:nvSpPr>
        <p:spPr bwMode="auto">
          <a:xfrm>
            <a:off x="0" y="-7251"/>
            <a:ext cx="9144000" cy="4206662"/>
          </a:xfrm>
          <a:prstGeom prst="rect">
            <a:avLst/>
          </a:prstGeom>
          <a:solidFill>
            <a:schemeClr val="tx1">
              <a:alpha val="71000"/>
            </a:schemeClr>
          </a:solidFill>
          <a:ln w="9525">
            <a:noFill/>
            <a:miter lim="800000"/>
            <a:headEnd/>
            <a:tailEnd/>
          </a:ln>
          <a:effectLst/>
        </p:spPr>
        <p:txBody>
          <a:bodyPr wrap="none" rtlCol="0" anchor="ctr"/>
          <a:lstStyle/>
          <a:p>
            <a:pPr algn="ctr"/>
            <a:endParaRPr lang="en-US"/>
          </a:p>
        </p:txBody>
      </p:sp>
      <p:sp>
        <p:nvSpPr>
          <p:cNvPr id="29" name="Rectangle 28"/>
          <p:cNvSpPr/>
          <p:nvPr userDrawn="1"/>
        </p:nvSpPr>
        <p:spPr bwMode="auto">
          <a:xfrm>
            <a:off x="0" y="4192357"/>
            <a:ext cx="9144000" cy="666333"/>
          </a:xfrm>
          <a:prstGeom prst="rect">
            <a:avLst/>
          </a:prstGeom>
          <a:solidFill>
            <a:schemeClr val="accent3"/>
          </a:solidFill>
          <a:ln w="9525">
            <a:noFill/>
            <a:miter lim="800000"/>
            <a:headEnd/>
            <a:tailEnd/>
          </a:ln>
          <a:effectLst/>
        </p:spPr>
        <p:txBody>
          <a:bodyPr wrap="none" rtlCol="0" anchor="ctr"/>
          <a:lstStyle/>
          <a:p>
            <a:pPr algn="ctr"/>
            <a:endParaRPr lang="en-US"/>
          </a:p>
        </p:txBody>
      </p:sp>
      <p:sp>
        <p:nvSpPr>
          <p:cNvPr id="23" name="Text Placeholder 22"/>
          <p:cNvSpPr>
            <a:spLocks noGrp="1"/>
          </p:cNvSpPr>
          <p:nvPr>
            <p:ph type="body" sz="quarter" idx="11" hasCustomPrompt="1"/>
          </p:nvPr>
        </p:nvSpPr>
        <p:spPr>
          <a:xfrm>
            <a:off x="358775" y="3042673"/>
            <a:ext cx="6689725" cy="752475"/>
          </a:xfrm>
          <a:prstGeom prst="rect">
            <a:avLst/>
          </a:prstGeom>
        </p:spPr>
        <p:txBody>
          <a:bodyPr vert="horz"/>
          <a:lstStyle>
            <a:lvl1pPr marL="0" indent="0">
              <a:buNone/>
              <a:defRPr sz="2000" b="0" i="0">
                <a:solidFill>
                  <a:srgbClr val="FFFFFF"/>
                </a:solidFill>
                <a:latin typeface="Interstate-Regular"/>
                <a:cs typeface="Interstate-Regular"/>
              </a:defRPr>
            </a:lvl1pPr>
          </a:lstStyle>
          <a:p>
            <a:pPr lvl="0"/>
            <a:r>
              <a:rPr lang="en-US" dirty="0" smtClean="0"/>
              <a:t>Click to edit subtitle</a:t>
            </a:r>
          </a:p>
        </p:txBody>
      </p:sp>
      <p:sp>
        <p:nvSpPr>
          <p:cNvPr id="27" name="Text Placeholder 26"/>
          <p:cNvSpPr>
            <a:spLocks noGrp="1"/>
          </p:cNvSpPr>
          <p:nvPr>
            <p:ph type="body" sz="quarter" idx="12" hasCustomPrompt="1"/>
          </p:nvPr>
        </p:nvSpPr>
        <p:spPr>
          <a:xfrm>
            <a:off x="358775" y="4280207"/>
            <a:ext cx="4759507" cy="492568"/>
          </a:xfrm>
          <a:prstGeom prst="rect">
            <a:avLst/>
          </a:prstGeom>
        </p:spPr>
        <p:txBody>
          <a:bodyPr vert="horz"/>
          <a:lstStyle>
            <a:lvl1pPr marL="0" marR="0" indent="0" algn="l" defTabSz="914400" rtl="0" eaLnBrk="1" fontAlgn="base" latinLnBrk="0" hangingPunct="1">
              <a:lnSpc>
                <a:spcPct val="80000"/>
              </a:lnSpc>
              <a:spcBef>
                <a:spcPts val="600"/>
              </a:spcBef>
              <a:spcAft>
                <a:spcPts val="600"/>
              </a:spcAft>
              <a:buClr>
                <a:schemeClr val="accent2"/>
              </a:buClr>
              <a:buSzTx/>
              <a:buFont typeface="Arial" charset="0"/>
              <a:buNone/>
              <a:tabLst/>
              <a:defRPr sz="1800" b="0" i="0">
                <a:solidFill>
                  <a:srgbClr val="FFFFFF"/>
                </a:solidFill>
                <a:latin typeface="Open Sans"/>
                <a:cs typeface="Open Sans"/>
              </a:defRPr>
            </a:lvl1pPr>
          </a:lstStyle>
          <a:p>
            <a:pPr marL="0" marR="0" lvl="0" indent="0" algn="l" defTabSz="914400" rtl="0" eaLnBrk="1" fontAlgn="base" latinLnBrk="0" hangingPunct="1">
              <a:lnSpc>
                <a:spcPct val="80000"/>
              </a:lnSpc>
              <a:spcBef>
                <a:spcPts val="600"/>
              </a:spcBef>
              <a:spcAft>
                <a:spcPts val="600"/>
              </a:spcAft>
              <a:buClr>
                <a:schemeClr val="accent2"/>
              </a:buClr>
              <a:buSzTx/>
              <a:buFont typeface="Arial" charset="0"/>
              <a:buNone/>
              <a:tabLst/>
              <a:defRPr/>
            </a:pPr>
            <a:r>
              <a:rPr lang="en-US" dirty="0" smtClean="0"/>
              <a:t>Click to edit date/name</a:t>
            </a:r>
          </a:p>
        </p:txBody>
      </p:sp>
      <p:sp>
        <p:nvSpPr>
          <p:cNvPr id="28" name="Title 1"/>
          <p:cNvSpPr>
            <a:spLocks noGrp="1"/>
          </p:cNvSpPr>
          <p:nvPr>
            <p:ph type="title" hasCustomPrompt="1"/>
          </p:nvPr>
        </p:nvSpPr>
        <p:spPr>
          <a:xfrm>
            <a:off x="358775" y="1003300"/>
            <a:ext cx="6689725" cy="1812925"/>
          </a:xfrm>
          <a:prstGeom prst="rect">
            <a:avLst/>
          </a:prstGeom>
        </p:spPr>
        <p:txBody>
          <a:bodyPr vert="horz" wrap="square" lIns="91440" tIns="45720" rIns="91440" bIns="45720" numCol="1" anchor="b" compatLnSpc="1">
            <a:prstTxWarp prst="textNoShape">
              <a:avLst/>
            </a:prstTxWarp>
          </a:bodyPr>
          <a:lstStyle>
            <a:lvl1pPr>
              <a:defRPr sz="4000" b="0" i="0" cap="none" baseline="0">
                <a:solidFill>
                  <a:schemeClr val="bg2"/>
                </a:solidFill>
                <a:latin typeface="Interstate-Bold"/>
                <a:cs typeface="Interstate-Bold"/>
              </a:defRPr>
            </a:lvl1pPr>
          </a:lstStyle>
          <a:p>
            <a:r>
              <a:rPr lang="en-US" dirty="0" smtClean="0"/>
              <a:t>Click to edit title</a:t>
            </a:r>
            <a:endParaRPr dirty="0"/>
          </a:p>
        </p:txBody>
      </p:sp>
      <p:pic>
        <p:nvPicPr>
          <p:cNvPr id="2" name="Picture 1" descr="Dynatrace_cover-logo.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56153" y="215900"/>
            <a:ext cx="959248" cy="829620"/>
          </a:xfrm>
          <a:prstGeom prst="rect">
            <a:avLst/>
          </a:prstGeom>
        </p:spPr>
      </p:pic>
      <p:sp>
        <p:nvSpPr>
          <p:cNvPr id="10" name="Rectangle 9"/>
          <p:cNvSpPr/>
          <p:nvPr userDrawn="1"/>
        </p:nvSpPr>
        <p:spPr bwMode="auto">
          <a:xfrm>
            <a:off x="0" y="4858691"/>
            <a:ext cx="9144000" cy="305348"/>
          </a:xfrm>
          <a:prstGeom prst="rect">
            <a:avLst/>
          </a:prstGeom>
          <a:solidFill>
            <a:schemeClr val="tx2"/>
          </a:solidFill>
          <a:ln w="9525">
            <a:noFill/>
            <a:miter lim="800000"/>
            <a:headEnd/>
            <a:tailEnd/>
          </a:ln>
          <a:effectLst/>
        </p:spPr>
        <p:txBody>
          <a:bodyPr wrap="none" rtlCol="0" anchor="ctr"/>
          <a:lstStyle/>
          <a:p>
            <a:pPr algn="ctr"/>
            <a:endParaRPr lang="en-US">
              <a:solidFill>
                <a:srgbClr val="191919"/>
              </a:solidFill>
            </a:endParaRPr>
          </a:p>
        </p:txBody>
      </p:sp>
    </p:spTree>
    <p:extLst>
      <p:ext uri="{BB962C8B-B14F-4D97-AF65-F5344CB8AC3E}">
        <p14:creationId xmlns:p14="http://schemas.microsoft.com/office/powerpoint/2010/main" val="27041723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Headline Only No Footer 2">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77838" y="220265"/>
            <a:ext cx="8243882" cy="585790"/>
          </a:xfrm>
          <a:prstGeom prst="rect">
            <a:avLst/>
          </a:prstGeom>
        </p:spPr>
        <p:txBody>
          <a:bodyPr/>
          <a:lstStyle>
            <a:lvl1pPr>
              <a:defRPr/>
            </a:lvl1pPr>
          </a:lstStyle>
          <a:p>
            <a:pPr lvl="0"/>
            <a:r>
              <a:rPr lang="en-US"/>
              <a:t>Click to edit Master title style</a:t>
            </a:r>
          </a:p>
        </p:txBody>
      </p:sp>
      <p:sp>
        <p:nvSpPr>
          <p:cNvPr id="3" name="Slide Number Placeholder 4"/>
          <p:cNvSpPr txBox="1">
            <a:spLocks noGrp="1"/>
          </p:cNvSpPr>
          <p:nvPr>
            <p:ph type="sldNum" sz="quarter" idx="8"/>
          </p:nvPr>
        </p:nvSpPr>
        <p:spPr>
          <a:xfrm>
            <a:off x="477839" y="4767264"/>
            <a:ext cx="774185" cy="273847"/>
          </a:xfrm>
          <a:prstGeom prst="rect">
            <a:avLst/>
          </a:prstGeom>
        </p:spPr>
        <p:txBody>
          <a:bodyPr/>
          <a:lstStyle>
            <a:lvl1pPr>
              <a:defRPr/>
            </a:lvl1pPr>
          </a:lstStyle>
          <a:p>
            <a:fld id="{ACCA87E3-6E0C-4DA7-8678-2405D3848600}" type="slidenum">
              <a:rPr/>
              <a:pPr/>
              <a:t>‹#›</a:t>
            </a:fld>
            <a:endParaRPr/>
          </a:p>
        </p:txBody>
      </p:sp>
    </p:spTree>
    <p:extLst>
      <p:ext uri="{BB962C8B-B14F-4D97-AF65-F5344CB8AC3E}">
        <p14:creationId xmlns:p14="http://schemas.microsoft.com/office/powerpoint/2010/main" val="94680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JustTitl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12738" y="279917"/>
            <a:ext cx="8245475" cy="485193"/>
          </a:xfrm>
          <a:prstGeom prst="rect">
            <a:avLst/>
          </a:prstGeom>
        </p:spPr>
        <p:txBody>
          <a:bodyPr anchor="ctr"/>
          <a:lstStyle>
            <a:lvl1pPr>
              <a:defRPr sz="2800">
                <a:solidFill>
                  <a:schemeClr val="tx1"/>
                </a:solidFill>
                <a:latin typeface="Interstate-Regular"/>
              </a:defRPr>
            </a:lvl1pPr>
          </a:lstStyle>
          <a:p>
            <a:r>
              <a:rPr lang="en-US" dirty="0" smtClean="0"/>
              <a:t>Click to edit headline</a:t>
            </a:r>
          </a:p>
        </p:txBody>
      </p:sp>
    </p:spTree>
    <p:extLst>
      <p:ext uri="{BB962C8B-B14F-4D97-AF65-F5344CB8AC3E}">
        <p14:creationId xmlns:p14="http://schemas.microsoft.com/office/powerpoint/2010/main" val="2131351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8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ontent Blank">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312738" y="279917"/>
            <a:ext cx="8245475" cy="485193"/>
          </a:xfrm>
          <a:prstGeom prst="rect">
            <a:avLst/>
          </a:prstGeom>
        </p:spPr>
        <p:txBody>
          <a:bodyPr anchor="ctr"/>
          <a:lstStyle>
            <a:lvl1pPr>
              <a:defRPr sz="28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r>
              <a:rPr lang="en-US" dirty="0" smtClean="0"/>
              <a:t>Click to edit headline</a:t>
            </a:r>
          </a:p>
        </p:txBody>
      </p:sp>
    </p:spTree>
    <p:extLst>
      <p:ext uri="{BB962C8B-B14F-4D97-AF65-F5344CB8AC3E}">
        <p14:creationId xmlns:p14="http://schemas.microsoft.com/office/powerpoint/2010/main" val="23879790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4637"/>
          </a:xfrm>
          <a:prstGeom prst="rect">
            <a:avLst/>
          </a:prstGeom>
        </p:spPr>
        <p:txBody>
          <a:bodyPr/>
          <a:lstStyle/>
          <a:p>
            <a:fld id="{EADB266C-D928-4562-B1A1-2F84DAE8C3AD}" type="datetimeFigureOut">
              <a:rPr lang="de-AT" smtClean="0">
                <a:solidFill>
                  <a:prstClr val="black">
                    <a:tint val="75000"/>
                  </a:prstClr>
                </a:solidFill>
              </a:rPr>
              <a:pPr/>
              <a:t>21.10.2015</a:t>
            </a:fld>
            <a:endParaRPr lang="de-AT">
              <a:solidFill>
                <a:prstClr val="black">
                  <a:tint val="75000"/>
                </a:prstClr>
              </a:solidFill>
            </a:endParaRPr>
          </a:p>
        </p:txBody>
      </p:sp>
      <p:sp>
        <p:nvSpPr>
          <p:cNvPr id="3" name="Footer Placeholder 2"/>
          <p:cNvSpPr>
            <a:spLocks noGrp="1"/>
          </p:cNvSpPr>
          <p:nvPr>
            <p:ph type="ftr" sz="quarter" idx="11"/>
          </p:nvPr>
        </p:nvSpPr>
        <p:spPr>
          <a:xfrm>
            <a:off x="3028950" y="4767264"/>
            <a:ext cx="3086100" cy="274637"/>
          </a:xfrm>
          <a:prstGeom prst="rect">
            <a:avLst/>
          </a:prstGeom>
        </p:spPr>
        <p:txBody>
          <a:bodyPr/>
          <a:lstStyle/>
          <a:p>
            <a:endParaRPr lang="de-AT">
              <a:solidFill>
                <a:prstClr val="black">
                  <a:tint val="75000"/>
                </a:prstClr>
              </a:solidFill>
            </a:endParaRPr>
          </a:p>
        </p:txBody>
      </p:sp>
      <p:sp>
        <p:nvSpPr>
          <p:cNvPr id="4" name="Slide Number Placeholder 3"/>
          <p:cNvSpPr>
            <a:spLocks noGrp="1"/>
          </p:cNvSpPr>
          <p:nvPr>
            <p:ph type="sldNum" sz="quarter" idx="12"/>
          </p:nvPr>
        </p:nvSpPr>
        <p:spPr>
          <a:xfrm>
            <a:off x="6457950" y="4767264"/>
            <a:ext cx="2057400" cy="274637"/>
          </a:xfrm>
          <a:prstGeom prst="rect">
            <a:avLst/>
          </a:prstGeom>
        </p:spPr>
        <p:txBody>
          <a:bodyPr/>
          <a:lstStyle/>
          <a:p>
            <a:fld id="{E09A2446-B5BC-4152-88BA-847433D5FC7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420173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62571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85" r:id="rId3"/>
    <p:sldLayoutId id="2147483686" r:id="rId4"/>
    <p:sldLayoutId id="2147483687" r:id="rId5"/>
    <p:sldLayoutId id="2147483718" r:id="rId6"/>
    <p:sldLayoutId id="2147483720" r:id="rId7"/>
    <p:sldLayoutId id="2147483723" r:id="rId8"/>
    <p:sldLayoutId id="2147483724" r:id="rId9"/>
    <p:sldLayoutId id="2147483725" r:id="rId10"/>
  </p:sldLayoutIdLst>
  <p:timing>
    <p:tnLst>
      <p:par>
        <p:cTn id="1" dur="indefinite" restart="never" nodeType="tmRoot"/>
      </p:par>
    </p:tnLst>
  </p:timing>
  <p:hf sldNum="0" hdr="0" dt="0"/>
  <p:txStyles>
    <p:titleStyle>
      <a:lvl1pPr algn="l" rtl="0" eaLnBrk="1" fontAlgn="base" hangingPunct="1">
        <a:lnSpc>
          <a:spcPct val="75000"/>
        </a:lnSpc>
        <a:spcBef>
          <a:spcPct val="0"/>
        </a:spcBef>
        <a:spcAft>
          <a:spcPct val="0"/>
        </a:spcAft>
        <a:defRPr sz="3000" kern="1200">
          <a:solidFill>
            <a:srgbClr val="EF6B24"/>
          </a:solidFill>
          <a:latin typeface="+mj-lt"/>
          <a:ea typeface="MS PGothic" panose="020B0600070205080204" pitchFamily="34" charset="-128"/>
          <a:cs typeface="Lucida Sans Unicode" pitchFamily="34" charset="0"/>
        </a:defRPr>
      </a:lvl1pPr>
      <a:lvl2pPr algn="l" rtl="0" eaLnBrk="1" fontAlgn="base" hangingPunct="1">
        <a:lnSpc>
          <a:spcPct val="75000"/>
        </a:lnSpc>
        <a:spcBef>
          <a:spcPct val="0"/>
        </a:spcBef>
        <a:spcAft>
          <a:spcPct val="0"/>
        </a:spcAft>
        <a:defRPr sz="3000">
          <a:solidFill>
            <a:srgbClr val="EF6B24"/>
          </a:solidFill>
          <a:latin typeface="Calibri" charset="0"/>
          <a:ea typeface="MS PGothic" panose="020B0600070205080204" pitchFamily="34" charset="-128"/>
          <a:cs typeface="Lucida Sans Unicode" panose="020B0602030504020204" pitchFamily="34" charset="0"/>
        </a:defRPr>
      </a:lvl2pPr>
      <a:lvl3pPr algn="l" rtl="0" eaLnBrk="1" fontAlgn="base" hangingPunct="1">
        <a:lnSpc>
          <a:spcPct val="75000"/>
        </a:lnSpc>
        <a:spcBef>
          <a:spcPct val="0"/>
        </a:spcBef>
        <a:spcAft>
          <a:spcPct val="0"/>
        </a:spcAft>
        <a:defRPr sz="3000">
          <a:solidFill>
            <a:srgbClr val="EF6B24"/>
          </a:solidFill>
          <a:latin typeface="Calibri" charset="0"/>
          <a:ea typeface="MS PGothic" panose="020B0600070205080204" pitchFamily="34" charset="-128"/>
          <a:cs typeface="Lucida Sans Unicode" panose="020B0602030504020204" pitchFamily="34" charset="0"/>
        </a:defRPr>
      </a:lvl3pPr>
      <a:lvl4pPr algn="l" rtl="0" eaLnBrk="1" fontAlgn="base" hangingPunct="1">
        <a:lnSpc>
          <a:spcPct val="75000"/>
        </a:lnSpc>
        <a:spcBef>
          <a:spcPct val="0"/>
        </a:spcBef>
        <a:spcAft>
          <a:spcPct val="0"/>
        </a:spcAft>
        <a:defRPr sz="3000">
          <a:solidFill>
            <a:srgbClr val="EF6B24"/>
          </a:solidFill>
          <a:latin typeface="Calibri" charset="0"/>
          <a:ea typeface="MS PGothic" panose="020B0600070205080204" pitchFamily="34" charset="-128"/>
          <a:cs typeface="Lucida Sans Unicode" panose="020B0602030504020204" pitchFamily="34" charset="0"/>
        </a:defRPr>
      </a:lvl4pPr>
      <a:lvl5pPr algn="l" rtl="0" eaLnBrk="1" fontAlgn="base" hangingPunct="1">
        <a:lnSpc>
          <a:spcPct val="75000"/>
        </a:lnSpc>
        <a:spcBef>
          <a:spcPct val="0"/>
        </a:spcBef>
        <a:spcAft>
          <a:spcPct val="0"/>
        </a:spcAft>
        <a:defRPr sz="3000">
          <a:solidFill>
            <a:srgbClr val="EF6B24"/>
          </a:solidFill>
          <a:latin typeface="Calibri" charset="0"/>
          <a:ea typeface="MS PGothic" panose="020B0600070205080204" pitchFamily="34" charset="-128"/>
          <a:cs typeface="Lucida Sans Unicode" panose="020B0602030504020204" pitchFamily="34" charset="0"/>
        </a:defRPr>
      </a:lvl5pPr>
      <a:lvl6pPr marL="457200" algn="l" rtl="0" eaLnBrk="1" fontAlgn="base" hangingPunct="1">
        <a:lnSpc>
          <a:spcPct val="75000"/>
        </a:lnSpc>
        <a:spcBef>
          <a:spcPct val="0"/>
        </a:spcBef>
        <a:spcAft>
          <a:spcPct val="0"/>
        </a:spcAft>
        <a:defRPr sz="3000">
          <a:solidFill>
            <a:srgbClr val="EF6B24"/>
          </a:solidFill>
          <a:latin typeface="Calibri" charset="0"/>
          <a:ea typeface="ＭＳ Ｐゴシック" charset="-128"/>
        </a:defRPr>
      </a:lvl6pPr>
      <a:lvl7pPr marL="914400" algn="l" rtl="0" eaLnBrk="1" fontAlgn="base" hangingPunct="1">
        <a:lnSpc>
          <a:spcPct val="75000"/>
        </a:lnSpc>
        <a:spcBef>
          <a:spcPct val="0"/>
        </a:spcBef>
        <a:spcAft>
          <a:spcPct val="0"/>
        </a:spcAft>
        <a:defRPr sz="3000">
          <a:solidFill>
            <a:srgbClr val="EF6B24"/>
          </a:solidFill>
          <a:latin typeface="Calibri" charset="0"/>
          <a:ea typeface="ＭＳ Ｐゴシック" charset="-128"/>
        </a:defRPr>
      </a:lvl7pPr>
      <a:lvl8pPr marL="1371600" algn="l" rtl="0" eaLnBrk="1" fontAlgn="base" hangingPunct="1">
        <a:lnSpc>
          <a:spcPct val="75000"/>
        </a:lnSpc>
        <a:spcBef>
          <a:spcPct val="0"/>
        </a:spcBef>
        <a:spcAft>
          <a:spcPct val="0"/>
        </a:spcAft>
        <a:defRPr sz="3000">
          <a:solidFill>
            <a:srgbClr val="EF6B24"/>
          </a:solidFill>
          <a:latin typeface="Calibri" charset="0"/>
          <a:ea typeface="ＭＳ Ｐゴシック" charset="-128"/>
        </a:defRPr>
      </a:lvl8pPr>
      <a:lvl9pPr marL="1828800" algn="l" rtl="0" eaLnBrk="1" fontAlgn="base" hangingPunct="1">
        <a:lnSpc>
          <a:spcPct val="75000"/>
        </a:lnSpc>
        <a:spcBef>
          <a:spcPct val="0"/>
        </a:spcBef>
        <a:spcAft>
          <a:spcPct val="0"/>
        </a:spcAft>
        <a:defRPr sz="3000">
          <a:solidFill>
            <a:srgbClr val="EF6B24"/>
          </a:solidFill>
          <a:latin typeface="Calibri" charset="0"/>
          <a:ea typeface="ＭＳ Ｐゴシック" charset="-128"/>
        </a:defRPr>
      </a:lvl9pPr>
    </p:titleStyle>
    <p:bodyStyle>
      <a:lvl1pPr marL="169863" indent="-169863" algn="l" rtl="0" eaLnBrk="1" fontAlgn="base" hangingPunct="1">
        <a:lnSpc>
          <a:spcPct val="90000"/>
        </a:lnSpc>
        <a:spcBef>
          <a:spcPts val="600"/>
        </a:spcBef>
        <a:spcAft>
          <a:spcPts val="600"/>
        </a:spcAft>
        <a:buClr>
          <a:schemeClr val="accent2"/>
        </a:buClr>
        <a:buFont typeface="Arial" charset="0"/>
        <a:buChar char="•"/>
        <a:defRPr sz="2400" kern="1200">
          <a:solidFill>
            <a:schemeClr val="tx1"/>
          </a:solidFill>
          <a:latin typeface="+mn-lt"/>
          <a:ea typeface="MS PGothic" panose="020B0600070205080204" pitchFamily="34" charset="-128"/>
          <a:cs typeface="Lucida Sans Unicode" pitchFamily="34" charset="0"/>
        </a:defRPr>
      </a:lvl1pPr>
      <a:lvl2pPr marL="742950" indent="-285750" algn="l" rtl="0" eaLnBrk="1" fontAlgn="base" hangingPunct="1">
        <a:lnSpc>
          <a:spcPct val="90000"/>
        </a:lnSpc>
        <a:spcBef>
          <a:spcPts val="600"/>
        </a:spcBef>
        <a:spcAft>
          <a:spcPts val="600"/>
        </a:spcAft>
        <a:buClr>
          <a:schemeClr val="accent2"/>
        </a:buClr>
        <a:buFont typeface="Arial" charset="0"/>
        <a:buChar char="–"/>
        <a:defRPr sz="2200" kern="1200">
          <a:solidFill>
            <a:schemeClr val="tx1"/>
          </a:solidFill>
          <a:latin typeface="+mn-lt"/>
          <a:ea typeface="MS PGothic" panose="020B0600070205080204" pitchFamily="34" charset="-128"/>
          <a:cs typeface="Lucida Sans Unicode" pitchFamily="34" charset="0"/>
        </a:defRPr>
      </a:lvl2pPr>
      <a:lvl3pPr marL="1143000" indent="-228600" algn="l" rtl="0" eaLnBrk="1" fontAlgn="base" hangingPunct="1">
        <a:lnSpc>
          <a:spcPct val="90000"/>
        </a:lnSpc>
        <a:spcBef>
          <a:spcPts val="600"/>
        </a:spcBef>
        <a:spcAft>
          <a:spcPts val="600"/>
        </a:spcAft>
        <a:buClr>
          <a:schemeClr val="accent2"/>
        </a:buClr>
        <a:buFont typeface="Arial" charset="0"/>
        <a:buChar char="•"/>
        <a:defRPr sz="2400" kern="1200">
          <a:solidFill>
            <a:schemeClr val="tx1"/>
          </a:solidFill>
          <a:latin typeface="+mn-lt"/>
          <a:ea typeface="MS PGothic" panose="020B0600070205080204" pitchFamily="34" charset="-128"/>
          <a:cs typeface="Lucida Sans Unicode" pitchFamily="34" charset="0"/>
        </a:defRPr>
      </a:lvl3pPr>
      <a:lvl4pPr marL="1600200" indent="-228600" algn="l" rtl="0" eaLnBrk="1" fontAlgn="base" hangingPunct="1">
        <a:lnSpc>
          <a:spcPct val="90000"/>
        </a:lnSpc>
        <a:spcBef>
          <a:spcPts val="600"/>
        </a:spcBef>
        <a:spcAft>
          <a:spcPts val="600"/>
        </a:spcAft>
        <a:buClr>
          <a:schemeClr val="accent2"/>
        </a:buClr>
        <a:buFont typeface="Arial" charset="0"/>
        <a:buChar char="–"/>
        <a:defRPr sz="1600" kern="1200">
          <a:solidFill>
            <a:schemeClr val="tx1"/>
          </a:solidFill>
          <a:latin typeface="+mn-lt"/>
          <a:ea typeface="MS PGothic" panose="020B0600070205080204" pitchFamily="34" charset="-128"/>
          <a:cs typeface="Lucida Sans Unicode"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Lucida Sans Unicode" pitchFamily="34" charset="0"/>
          <a:ea typeface="MS PGothic" panose="020B0600070205080204" pitchFamily="34" charset="-128"/>
          <a:cs typeface="Lucida Sans Unicod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58775" y="3219822"/>
            <a:ext cx="8389689" cy="752475"/>
          </a:xfrm>
        </p:spPr>
        <p:txBody>
          <a:bodyPr/>
          <a:lstStyle/>
          <a:p>
            <a:r>
              <a:rPr lang="en-US" sz="2400" dirty="0" smtClean="0"/>
              <a:t>And other Tips &amp; Tricks to make you a “Performance Expert”</a:t>
            </a:r>
          </a:p>
          <a:p>
            <a:r>
              <a:rPr lang="en-US" sz="2400" dirty="0" smtClean="0"/>
              <a:t>More </a:t>
            </a:r>
            <a:r>
              <a:rPr lang="en-US" sz="2400" dirty="0" smtClean="0"/>
              <a:t>on http://</a:t>
            </a:r>
            <a:r>
              <a:rPr lang="en-US" sz="2400" dirty="0" smtClean="0"/>
              <a:t>blog.dynatrace.com</a:t>
            </a:r>
            <a:endParaRPr lang="en-US" sz="2400" dirty="0" smtClean="0"/>
          </a:p>
        </p:txBody>
      </p:sp>
      <p:sp>
        <p:nvSpPr>
          <p:cNvPr id="4" name="Text Placeholder 3"/>
          <p:cNvSpPr>
            <a:spLocks noGrp="1"/>
          </p:cNvSpPr>
          <p:nvPr>
            <p:ph type="body" sz="quarter" idx="12"/>
          </p:nvPr>
        </p:nvSpPr>
        <p:spPr>
          <a:xfrm>
            <a:off x="107504" y="4322063"/>
            <a:ext cx="9355269" cy="492568"/>
          </a:xfrm>
        </p:spPr>
        <p:txBody>
          <a:bodyPr/>
          <a:lstStyle/>
          <a:p>
            <a:r>
              <a:rPr lang="en-US" sz="3600" dirty="0" smtClean="0"/>
              <a:t>Andreas Grabner - @</a:t>
            </a:r>
            <a:r>
              <a:rPr lang="en-US" sz="3600" dirty="0" err="1" smtClean="0"/>
              <a:t>grabnerandi</a:t>
            </a:r>
            <a:endParaRPr lang="en-US" sz="3600" dirty="0" smtClean="0"/>
          </a:p>
        </p:txBody>
      </p:sp>
      <p:sp>
        <p:nvSpPr>
          <p:cNvPr id="2" name="Title 1"/>
          <p:cNvSpPr>
            <a:spLocks noGrp="1"/>
          </p:cNvSpPr>
          <p:nvPr>
            <p:ph type="title"/>
          </p:nvPr>
        </p:nvSpPr>
        <p:spPr>
          <a:xfrm>
            <a:off x="323528" y="1851670"/>
            <a:ext cx="8568952" cy="1064394"/>
          </a:xfrm>
        </p:spPr>
        <p:txBody>
          <a:bodyPr/>
          <a:lstStyle/>
          <a:p>
            <a:r>
              <a:rPr lang="en-US" sz="4800" dirty="0" smtClean="0"/>
              <a:t>Java One 2015 – </a:t>
            </a:r>
            <a:r>
              <a:rPr lang="en-US" sz="4800" smtClean="0"/>
              <a:t>Deep Dive Top </a:t>
            </a:r>
            <a:r>
              <a:rPr lang="en-US" sz="4800" dirty="0" smtClean="0"/>
              <a:t>Performance Mistakes</a:t>
            </a:r>
            <a:endParaRPr lang="en-US" sz="4800" dirty="0"/>
          </a:p>
        </p:txBody>
      </p:sp>
    </p:spTree>
    <p:extLst>
      <p:ext uri="{BB962C8B-B14F-4D97-AF65-F5344CB8AC3E}">
        <p14:creationId xmlns:p14="http://schemas.microsoft.com/office/powerpoint/2010/main" val="1864303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smtClean="0"/>
              <a:t>Frontend Performance</a:t>
            </a:r>
            <a:endParaRPr lang="de-AT" dirty="0"/>
          </a:p>
        </p:txBody>
      </p:sp>
      <p:sp>
        <p:nvSpPr>
          <p:cNvPr id="4" name="Text Placeholder 3"/>
          <p:cNvSpPr>
            <a:spLocks noGrp="1"/>
          </p:cNvSpPr>
          <p:nvPr>
            <p:ph type="body" sz="quarter" idx="12"/>
          </p:nvPr>
        </p:nvSpPr>
        <p:spPr/>
        <p:txBody>
          <a:bodyPr/>
          <a:lstStyle/>
          <a:p>
            <a:r>
              <a:rPr lang="de-DE" dirty="0" smtClean="0"/>
              <a:t>We are getting FATer!</a:t>
            </a:r>
            <a:endParaRPr lang="de-AT"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48" y="2554206"/>
            <a:ext cx="4271751" cy="1969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431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84106"/>
          <a:stretch/>
        </p:blipFill>
        <p:spPr>
          <a:xfrm>
            <a:off x="0" y="0"/>
            <a:ext cx="9141478" cy="877824"/>
          </a:xfrm>
          <a:prstGeom prst="rect">
            <a:avLst/>
          </a:prstGeom>
        </p:spPr>
      </p:pic>
      <p:pic>
        <p:nvPicPr>
          <p:cNvPr id="8" name="Picture 7"/>
          <p:cNvPicPr>
            <a:picLocks noChangeAspect="1"/>
          </p:cNvPicPr>
          <p:nvPr/>
        </p:nvPicPr>
        <p:blipFill>
          <a:blip r:embed="rId4"/>
          <a:stretch>
            <a:fillRect/>
          </a:stretch>
        </p:blipFill>
        <p:spPr>
          <a:xfrm>
            <a:off x="220980" y="1005601"/>
            <a:ext cx="4009115" cy="2016633"/>
          </a:xfrm>
          <a:prstGeom prst="rect">
            <a:avLst/>
          </a:prstGeom>
        </p:spPr>
      </p:pic>
      <p:pic>
        <p:nvPicPr>
          <p:cNvPr id="9" name="Picture 8"/>
          <p:cNvPicPr>
            <a:picLocks noChangeAspect="1"/>
          </p:cNvPicPr>
          <p:nvPr/>
        </p:nvPicPr>
        <p:blipFill>
          <a:blip r:embed="rId5"/>
          <a:stretch>
            <a:fillRect/>
          </a:stretch>
        </p:blipFill>
        <p:spPr>
          <a:xfrm>
            <a:off x="4453128" y="1005601"/>
            <a:ext cx="4136136" cy="2036734"/>
          </a:xfrm>
          <a:prstGeom prst="rect">
            <a:avLst/>
          </a:prstGeom>
        </p:spPr>
      </p:pic>
      <p:pic>
        <p:nvPicPr>
          <p:cNvPr id="10" name="Picture 9"/>
          <p:cNvPicPr>
            <a:picLocks noChangeAspect="1"/>
          </p:cNvPicPr>
          <p:nvPr/>
        </p:nvPicPr>
        <p:blipFill>
          <a:blip r:embed="rId6"/>
          <a:stretch>
            <a:fillRect/>
          </a:stretch>
        </p:blipFill>
        <p:spPr>
          <a:xfrm>
            <a:off x="273553" y="3042334"/>
            <a:ext cx="3931170" cy="1968577"/>
          </a:xfrm>
          <a:prstGeom prst="rect">
            <a:avLst/>
          </a:prstGeom>
        </p:spPr>
      </p:pic>
      <p:pic>
        <p:nvPicPr>
          <p:cNvPr id="11" name="Picture 10"/>
          <p:cNvPicPr>
            <a:picLocks noChangeAspect="1"/>
          </p:cNvPicPr>
          <p:nvPr/>
        </p:nvPicPr>
        <p:blipFill>
          <a:blip r:embed="rId7"/>
          <a:stretch>
            <a:fillRect/>
          </a:stretch>
        </p:blipFill>
        <p:spPr>
          <a:xfrm>
            <a:off x="4478500" y="2956561"/>
            <a:ext cx="4169489" cy="2066186"/>
          </a:xfrm>
          <a:prstGeom prst="rect">
            <a:avLst/>
          </a:prstGeom>
        </p:spPr>
      </p:pic>
      <p:sp>
        <p:nvSpPr>
          <p:cNvPr id="12" name="Right Arrow 11"/>
          <p:cNvSpPr/>
          <p:nvPr/>
        </p:nvSpPr>
        <p:spPr bwMode="auto">
          <a:xfrm rot="1377887" flipH="1">
            <a:off x="3320716" y="1959428"/>
            <a:ext cx="433137" cy="302509"/>
          </a:xfrm>
          <a:prstGeom prst="rightArrow">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de-AT"/>
          </a:p>
        </p:txBody>
      </p:sp>
      <p:sp>
        <p:nvSpPr>
          <p:cNvPr id="13" name="Right Arrow 12"/>
          <p:cNvSpPr/>
          <p:nvPr/>
        </p:nvSpPr>
        <p:spPr bwMode="auto">
          <a:xfrm rot="1377887" flipH="1">
            <a:off x="8010739" y="1606062"/>
            <a:ext cx="433137" cy="302509"/>
          </a:xfrm>
          <a:prstGeom prst="rightArrow">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de-AT"/>
          </a:p>
        </p:txBody>
      </p:sp>
      <p:sp>
        <p:nvSpPr>
          <p:cNvPr id="14" name="Right Arrow 13"/>
          <p:cNvSpPr/>
          <p:nvPr/>
        </p:nvSpPr>
        <p:spPr bwMode="auto">
          <a:xfrm rot="1377887" flipH="1">
            <a:off x="8045743" y="3478765"/>
            <a:ext cx="433137" cy="302509"/>
          </a:xfrm>
          <a:prstGeom prst="rightArrow">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de-AT"/>
          </a:p>
        </p:txBody>
      </p:sp>
      <p:sp>
        <p:nvSpPr>
          <p:cNvPr id="15" name="Right Arrow 14"/>
          <p:cNvSpPr/>
          <p:nvPr/>
        </p:nvSpPr>
        <p:spPr bwMode="auto">
          <a:xfrm rot="1377887" flipH="1">
            <a:off x="3837554" y="3976060"/>
            <a:ext cx="433137" cy="302509"/>
          </a:xfrm>
          <a:prstGeom prst="rightArrow">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de-AT"/>
          </a:p>
        </p:txBody>
      </p:sp>
    </p:spTree>
    <p:extLst>
      <p:ext uri="{BB962C8B-B14F-4D97-AF65-F5344CB8AC3E}">
        <p14:creationId xmlns:p14="http://schemas.microsoft.com/office/powerpoint/2010/main" val="716823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054" y="937260"/>
            <a:ext cx="4486274" cy="1794510"/>
          </a:xfrm>
          <a:prstGeom prst="rect">
            <a:avLst/>
          </a:prstGeom>
        </p:spPr>
      </p:pic>
      <p:pic>
        <p:nvPicPr>
          <p:cNvPr id="4" name="Picture 3"/>
          <p:cNvPicPr>
            <a:picLocks noChangeAspect="1"/>
          </p:cNvPicPr>
          <p:nvPr/>
        </p:nvPicPr>
        <p:blipFill>
          <a:blip r:embed="rId4"/>
          <a:stretch>
            <a:fillRect/>
          </a:stretch>
        </p:blipFill>
        <p:spPr>
          <a:xfrm>
            <a:off x="4529328" y="937260"/>
            <a:ext cx="4544634" cy="1794510"/>
          </a:xfrm>
          <a:prstGeom prst="rect">
            <a:avLst/>
          </a:prstGeom>
        </p:spPr>
      </p:pic>
      <p:pic>
        <p:nvPicPr>
          <p:cNvPr id="5" name="Picture 4"/>
          <p:cNvPicPr>
            <a:picLocks noChangeAspect="1"/>
          </p:cNvPicPr>
          <p:nvPr/>
        </p:nvPicPr>
        <p:blipFill>
          <a:blip r:embed="rId5"/>
          <a:stretch>
            <a:fillRect/>
          </a:stretch>
        </p:blipFill>
        <p:spPr>
          <a:xfrm>
            <a:off x="68029" y="3075638"/>
            <a:ext cx="4436324" cy="1763062"/>
          </a:xfrm>
          <a:prstGeom prst="rect">
            <a:avLst/>
          </a:prstGeom>
        </p:spPr>
      </p:pic>
      <p:pic>
        <p:nvPicPr>
          <p:cNvPr id="6" name="Picture 5"/>
          <p:cNvPicPr>
            <a:picLocks noChangeAspect="1"/>
          </p:cNvPicPr>
          <p:nvPr/>
        </p:nvPicPr>
        <p:blipFill>
          <a:blip r:embed="rId6"/>
          <a:stretch>
            <a:fillRect/>
          </a:stretch>
        </p:blipFill>
        <p:spPr>
          <a:xfrm>
            <a:off x="4907280" y="3075638"/>
            <a:ext cx="3712464" cy="1759664"/>
          </a:xfrm>
          <a:prstGeom prst="rect">
            <a:avLst/>
          </a:prstGeom>
        </p:spPr>
      </p:pic>
      <p:pic>
        <p:nvPicPr>
          <p:cNvPr id="7" name="Picture 6"/>
          <p:cNvPicPr>
            <a:picLocks noChangeAspect="1"/>
          </p:cNvPicPr>
          <p:nvPr/>
        </p:nvPicPr>
        <p:blipFill rotWithShape="1">
          <a:blip r:embed="rId7"/>
          <a:srcRect b="84106"/>
          <a:stretch/>
        </p:blipFill>
        <p:spPr>
          <a:xfrm>
            <a:off x="0" y="0"/>
            <a:ext cx="9141478" cy="877824"/>
          </a:xfrm>
          <a:prstGeom prst="rect">
            <a:avLst/>
          </a:prstGeom>
        </p:spPr>
      </p:pic>
      <p:sp>
        <p:nvSpPr>
          <p:cNvPr id="8" name="Right Arrow 7"/>
          <p:cNvSpPr/>
          <p:nvPr/>
        </p:nvSpPr>
        <p:spPr bwMode="auto">
          <a:xfrm rot="16200000" flipH="1">
            <a:off x="2273040" y="1588169"/>
            <a:ext cx="433137" cy="302509"/>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endParaRPr lang="de-AT"/>
          </a:p>
        </p:txBody>
      </p:sp>
      <p:sp>
        <p:nvSpPr>
          <p:cNvPr id="9" name="Right Arrow 8"/>
          <p:cNvSpPr/>
          <p:nvPr/>
        </p:nvSpPr>
        <p:spPr bwMode="auto">
          <a:xfrm rot="16200000" flipH="1">
            <a:off x="4870849" y="1466692"/>
            <a:ext cx="433137" cy="302509"/>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endParaRPr lang="de-AT"/>
          </a:p>
        </p:txBody>
      </p:sp>
      <p:sp>
        <p:nvSpPr>
          <p:cNvPr id="10" name="Right Arrow 9"/>
          <p:cNvSpPr/>
          <p:nvPr/>
        </p:nvSpPr>
        <p:spPr bwMode="auto">
          <a:xfrm rot="16200000" flipH="1">
            <a:off x="7555831" y="3587647"/>
            <a:ext cx="433137" cy="302509"/>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endParaRPr lang="de-AT"/>
          </a:p>
        </p:txBody>
      </p:sp>
      <p:sp>
        <p:nvSpPr>
          <p:cNvPr id="11" name="Right Arrow 10"/>
          <p:cNvSpPr/>
          <p:nvPr/>
        </p:nvSpPr>
        <p:spPr bwMode="auto">
          <a:xfrm rot="16200000" flipH="1">
            <a:off x="391886" y="3499470"/>
            <a:ext cx="433137" cy="302509"/>
          </a:xfrm>
          <a:prstGeom prst="righ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endParaRPr lang="de-AT"/>
          </a:p>
        </p:txBody>
      </p:sp>
    </p:spTree>
    <p:extLst>
      <p:ext uri="{BB962C8B-B14F-4D97-AF65-F5344CB8AC3E}">
        <p14:creationId xmlns:p14="http://schemas.microsoft.com/office/powerpoint/2010/main" val="732400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smtClean="0"/>
              <a:t>Example of a “Bad” Web Deployment</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866066"/>
            <a:ext cx="9131801" cy="419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ular Callout 5"/>
          <p:cNvSpPr/>
          <p:nvPr/>
        </p:nvSpPr>
        <p:spPr>
          <a:xfrm>
            <a:off x="7164288" y="411510"/>
            <a:ext cx="1453049" cy="528426"/>
          </a:xfrm>
          <a:prstGeom prst="wedgeRoundRectCallout">
            <a:avLst>
              <a:gd name="adj1" fmla="val -7988"/>
              <a:gd name="adj2" fmla="val 8008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i="1" dirty="0" smtClean="0">
                <a:solidFill>
                  <a:srgbClr val="312F31"/>
                </a:solidFill>
              </a:rPr>
              <a:t>282! </a:t>
            </a:r>
            <a:r>
              <a:rPr lang="en-US" sz="1400" dirty="0" smtClean="0">
                <a:solidFill>
                  <a:srgbClr val="312F31"/>
                </a:solidFill>
              </a:rPr>
              <a:t>Objects on that page</a:t>
            </a:r>
            <a:endParaRPr lang="en-US" dirty="0">
              <a:solidFill>
                <a:srgbClr val="312F31"/>
              </a:solidFill>
            </a:endParaRPr>
          </a:p>
        </p:txBody>
      </p:sp>
      <p:sp>
        <p:nvSpPr>
          <p:cNvPr id="7" name="Rounded Rectangular Callout 6"/>
          <p:cNvSpPr/>
          <p:nvPr/>
        </p:nvSpPr>
        <p:spPr>
          <a:xfrm>
            <a:off x="5076056" y="686252"/>
            <a:ext cx="1957105" cy="306324"/>
          </a:xfrm>
          <a:prstGeom prst="wedgeRoundRectCallout">
            <a:avLst>
              <a:gd name="adj1" fmla="val 28204"/>
              <a:gd name="adj2" fmla="val 8962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i="1" dirty="0" smtClean="0">
                <a:solidFill>
                  <a:srgbClr val="312F31"/>
                </a:solidFill>
              </a:rPr>
              <a:t>9.68MB</a:t>
            </a:r>
            <a:r>
              <a:rPr lang="en-US" dirty="0" smtClean="0">
                <a:solidFill>
                  <a:srgbClr val="312F31"/>
                </a:solidFill>
              </a:rPr>
              <a:t> </a:t>
            </a:r>
            <a:r>
              <a:rPr lang="en-US" sz="1400" dirty="0" smtClean="0">
                <a:solidFill>
                  <a:srgbClr val="312F31"/>
                </a:solidFill>
              </a:rPr>
              <a:t>Page Size</a:t>
            </a:r>
            <a:endParaRPr lang="en-US" dirty="0">
              <a:solidFill>
                <a:srgbClr val="312F31"/>
              </a:solidFill>
            </a:endParaRPr>
          </a:p>
        </p:txBody>
      </p:sp>
      <p:sp>
        <p:nvSpPr>
          <p:cNvPr id="8" name="Rounded Rectangular Callout 7"/>
          <p:cNvSpPr/>
          <p:nvPr/>
        </p:nvSpPr>
        <p:spPr>
          <a:xfrm>
            <a:off x="7524328" y="2571750"/>
            <a:ext cx="1453049" cy="504056"/>
          </a:xfrm>
          <a:prstGeom prst="wedgeRoundRectCallout">
            <a:avLst>
              <a:gd name="adj1" fmla="val -61865"/>
              <a:gd name="adj2" fmla="val -28600"/>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i="1" dirty="0" smtClean="0">
                <a:solidFill>
                  <a:srgbClr val="312F31"/>
                </a:solidFill>
              </a:rPr>
              <a:t>8.8s</a:t>
            </a:r>
            <a:r>
              <a:rPr lang="en-US" sz="1100" b="1" i="1" dirty="0" smtClean="0">
                <a:solidFill>
                  <a:srgbClr val="312F31"/>
                </a:solidFill>
              </a:rPr>
              <a:t> </a:t>
            </a:r>
            <a:r>
              <a:rPr lang="en-US" sz="1400" dirty="0" smtClean="0">
                <a:solidFill>
                  <a:srgbClr val="312F31"/>
                </a:solidFill>
              </a:rPr>
              <a:t>Page Load Time</a:t>
            </a:r>
            <a:endParaRPr lang="en-US" sz="1400" dirty="0">
              <a:solidFill>
                <a:srgbClr val="312F31"/>
              </a:solidFill>
            </a:endParaRPr>
          </a:p>
        </p:txBody>
      </p:sp>
      <p:sp>
        <p:nvSpPr>
          <p:cNvPr id="9" name="Rounded Rectangular Callout 8"/>
          <p:cNvSpPr/>
          <p:nvPr/>
        </p:nvSpPr>
        <p:spPr>
          <a:xfrm>
            <a:off x="3485272" y="2962074"/>
            <a:ext cx="2569336" cy="636080"/>
          </a:xfrm>
          <a:prstGeom prst="wedgeRoundRectCallout">
            <a:avLst>
              <a:gd name="adj1" fmla="val -53166"/>
              <a:gd name="adj2" fmla="val 10884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rgbClr val="312F31"/>
                </a:solidFill>
              </a:rPr>
              <a:t>Most objects are images delivered from your main domain</a:t>
            </a:r>
            <a:endParaRPr lang="en-US" sz="1400" dirty="0">
              <a:solidFill>
                <a:srgbClr val="312F31"/>
              </a:solidFill>
            </a:endParaRPr>
          </a:p>
        </p:txBody>
      </p:sp>
      <p:sp>
        <p:nvSpPr>
          <p:cNvPr id="10" name="Rounded Rectangular Callout 9"/>
          <p:cNvSpPr/>
          <p:nvPr/>
        </p:nvSpPr>
        <p:spPr>
          <a:xfrm>
            <a:off x="3419872" y="4155926"/>
            <a:ext cx="2232248" cy="450340"/>
          </a:xfrm>
          <a:prstGeom prst="wedgeRoundRectCallout">
            <a:avLst>
              <a:gd name="adj1" fmla="val -76387"/>
              <a:gd name="adj2" fmla="val -6833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solidFill>
                  <a:srgbClr val="312F31"/>
                </a:solidFill>
              </a:rPr>
              <a:t>Very long Connect time (1.8s) to your CDN</a:t>
            </a:r>
            <a:endParaRPr lang="en-US" sz="1400" dirty="0">
              <a:solidFill>
                <a:srgbClr val="312F31"/>
              </a:solidFill>
            </a:endParaRPr>
          </a:p>
        </p:txBody>
      </p:sp>
    </p:spTree>
    <p:extLst>
      <p:ext uri="{BB962C8B-B14F-4D97-AF65-F5344CB8AC3E}">
        <p14:creationId xmlns:p14="http://schemas.microsoft.com/office/powerpoint/2010/main" val="3969293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Mobile landing </a:t>
            </a:r>
            <a:r>
              <a:rPr lang="en-US" dirty="0"/>
              <a:t>p</a:t>
            </a:r>
            <a:r>
              <a:rPr lang="en-US" dirty="0"/>
              <a:t>age of Super Bowl ad</a:t>
            </a:r>
            <a:endParaRPr lang="en-US" dirty="0"/>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58980"/>
            <a:ext cx="9180512" cy="2416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ular Callout 3"/>
          <p:cNvSpPr/>
          <p:nvPr/>
        </p:nvSpPr>
        <p:spPr>
          <a:xfrm>
            <a:off x="107504" y="4029912"/>
            <a:ext cx="4824536" cy="756084"/>
          </a:xfrm>
          <a:prstGeom prst="wedgeRectCallout">
            <a:avLst>
              <a:gd name="adj1" fmla="val -10884"/>
              <a:gd name="adj2" fmla="val -12772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i="1" dirty="0" smtClean="0">
                <a:solidFill>
                  <a:srgbClr val="312F31"/>
                </a:solidFill>
              </a:rPr>
              <a:t>434 Resources </a:t>
            </a:r>
            <a:r>
              <a:rPr lang="en-US" sz="2400" dirty="0" smtClean="0">
                <a:solidFill>
                  <a:srgbClr val="312F31"/>
                </a:solidFill>
              </a:rPr>
              <a:t>in total on that page:</a:t>
            </a:r>
          </a:p>
          <a:p>
            <a:pPr algn="ctr"/>
            <a:r>
              <a:rPr lang="en-US" sz="2400" dirty="0" smtClean="0">
                <a:solidFill>
                  <a:srgbClr val="312F31"/>
                </a:solidFill>
              </a:rPr>
              <a:t>230 JPEGs, 75 PNGs, 50 GIFs, …</a:t>
            </a:r>
            <a:endParaRPr lang="en-US" sz="2400" dirty="0">
              <a:solidFill>
                <a:srgbClr val="312F31"/>
              </a:solidFill>
            </a:endParaRPr>
          </a:p>
        </p:txBody>
      </p:sp>
      <p:sp>
        <p:nvSpPr>
          <p:cNvPr id="5" name="Rectangular Callout 4"/>
          <p:cNvSpPr/>
          <p:nvPr/>
        </p:nvSpPr>
        <p:spPr>
          <a:xfrm>
            <a:off x="5724129" y="789552"/>
            <a:ext cx="3436058" cy="990110"/>
          </a:xfrm>
          <a:prstGeom prst="wedgeRectCallout">
            <a:avLst>
              <a:gd name="adj1" fmla="val 28860"/>
              <a:gd name="adj2" fmla="val 7002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smtClean="0">
                <a:solidFill>
                  <a:srgbClr val="312F31"/>
                </a:solidFill>
              </a:rPr>
              <a:t>Total size of ~ </a:t>
            </a:r>
            <a:r>
              <a:rPr lang="en-US" sz="3200" b="1" i="1" dirty="0" smtClean="0">
                <a:solidFill>
                  <a:srgbClr val="312F31"/>
                </a:solidFill>
              </a:rPr>
              <a:t>20MB</a:t>
            </a:r>
            <a:endParaRPr lang="en-US" sz="3200" b="1" i="1" dirty="0">
              <a:solidFill>
                <a:srgbClr val="312F31"/>
              </a:solidFill>
            </a:endParaRPr>
          </a:p>
        </p:txBody>
      </p:sp>
    </p:spTree>
    <p:extLst>
      <p:ext uri="{BB962C8B-B14F-4D97-AF65-F5344CB8AC3E}">
        <p14:creationId xmlns:p14="http://schemas.microsoft.com/office/powerpoint/2010/main" val="16719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Fifa.com during </a:t>
            </a:r>
            <a:r>
              <a:rPr lang="en-US" dirty="0" err="1"/>
              <a:t>Worldcup</a:t>
            </a:r>
            <a:endParaRPr 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460" y="1200150"/>
            <a:ext cx="8277225"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867" y="4643601"/>
            <a:ext cx="8318559" cy="307777"/>
          </a:xfrm>
          <a:prstGeom prst="rect">
            <a:avLst/>
          </a:prstGeom>
          <a:noFill/>
        </p:spPr>
        <p:txBody>
          <a:bodyPr wrap="none" rtlCol="0">
            <a:spAutoFit/>
          </a:bodyPr>
          <a:lstStyle/>
          <a:p>
            <a:r>
              <a:rPr lang="en-US" sz="1400" dirty="0" smtClean="0">
                <a:solidFill>
                  <a:srgbClr val="312F31"/>
                </a:solidFill>
              </a:rPr>
              <a:t>Source: http</a:t>
            </a:r>
            <a:r>
              <a:rPr lang="en-US" sz="1400" dirty="0">
                <a:solidFill>
                  <a:srgbClr val="312F31"/>
                </a:solidFill>
              </a:rPr>
              <a:t>://apmblog.compuware.com/2014/05/21/is-the-fifa-world-cup-website-ready-for-the-tournament/</a:t>
            </a:r>
          </a:p>
        </p:txBody>
      </p:sp>
    </p:spTree>
    <p:extLst>
      <p:ext uri="{BB962C8B-B14F-4D97-AF65-F5344CB8AC3E}">
        <p14:creationId xmlns:p14="http://schemas.microsoft.com/office/powerpoint/2010/main" val="4148207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2738" y="279917"/>
            <a:ext cx="8723758" cy="485193"/>
          </a:xfrm>
        </p:spPr>
        <p:txBody>
          <a:bodyPr/>
          <a:lstStyle/>
          <a:p>
            <a:r>
              <a:rPr lang="de-AT" dirty="0" smtClean="0"/>
              <a:t>8MB of background image for STPCon (Word Press)</a:t>
            </a:r>
            <a:endParaRPr lang="de-AT"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3558"/>
            <a:ext cx="9144000" cy="4199749"/>
          </a:xfrm>
          <a:prstGeom prst="rect">
            <a:avLst/>
          </a:prstGeom>
        </p:spPr>
      </p:pic>
      <p:sp>
        <p:nvSpPr>
          <p:cNvPr id="6" name="Down Arrow 5"/>
          <p:cNvSpPr/>
          <p:nvPr/>
        </p:nvSpPr>
        <p:spPr bwMode="auto">
          <a:xfrm>
            <a:off x="4860032" y="2943432"/>
            <a:ext cx="484632" cy="978408"/>
          </a:xfrm>
          <a:prstGeom prst="downArrow">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de-AT"/>
          </a:p>
        </p:txBody>
      </p:sp>
    </p:spTree>
    <p:extLst>
      <p:ext uri="{BB962C8B-B14F-4D97-AF65-F5344CB8AC3E}">
        <p14:creationId xmlns:p14="http://schemas.microsoft.com/office/powerpoint/2010/main" val="4159158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Make F12 or Browser Agent your friend!</a:t>
            </a:r>
            <a:endParaRPr lang="de-AT"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1962" y="868680"/>
            <a:ext cx="6107557" cy="388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2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smtClean="0"/>
              <a:t>Compare yourself Online!</a:t>
            </a:r>
            <a:endParaRPr lang="de-AT" dirty="0"/>
          </a:p>
        </p:txBody>
      </p:sp>
    </p:spTree>
    <p:extLst>
      <p:ext uri="{BB962C8B-B14F-4D97-AF65-F5344CB8AC3E}">
        <p14:creationId xmlns:p14="http://schemas.microsoft.com/office/powerpoint/2010/main" val="1970183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5"/>
          <p:cNvSpPr/>
          <p:nvPr/>
        </p:nvSpPr>
        <p:spPr>
          <a:xfrm>
            <a:off x="0" y="1"/>
            <a:ext cx="9144000" cy="5143499"/>
          </a:xfrm>
          <a:prstGeom prst="rect">
            <a:avLst/>
          </a:prstGeom>
          <a:solidFill>
            <a:schemeClr val="accent1"/>
          </a:solidFill>
          <a:ln>
            <a:solidFill>
              <a:schemeClr val="accent1"/>
            </a:solidFill>
          </a:ln>
        </p:spPr>
        <p:txBody>
          <a:bodyPr lIns="91425" tIns="45700" rIns="91425" bIns="45700" anchor="ctr" anchorCtr="0">
            <a:noAutofit/>
          </a:bodyPr>
          <a:lstStyle/>
          <a:p>
            <a:pPr algn="ctr" defTabSz="914400">
              <a:defRPr/>
            </a:pPr>
            <a:endParaRPr kern="0" smtClean="0">
              <a:solidFill>
                <a:srgbClr val="FFFFFF"/>
              </a:solidFill>
              <a:latin typeface="Arial"/>
              <a:ea typeface="Arial"/>
              <a:cs typeface="Arial"/>
              <a:sym typeface="Arial"/>
            </a:endParaRPr>
          </a:p>
        </p:txBody>
      </p:sp>
      <p:sp>
        <p:nvSpPr>
          <p:cNvPr id="4" name="Title 1"/>
          <p:cNvSpPr txBox="1">
            <a:spLocks/>
          </p:cNvSpPr>
          <p:nvPr/>
        </p:nvSpPr>
        <p:spPr>
          <a:xfrm>
            <a:off x="1025912" y="501094"/>
            <a:ext cx="7866568" cy="585790"/>
          </a:xfrm>
          <a:prstGeom prst="rect">
            <a:avLst/>
          </a:prstGeom>
          <a:noFill/>
          <a:ln>
            <a:noFill/>
          </a:ln>
        </p:spPr>
        <p:txBody>
          <a:bodyPr vert="horz" wrap="square" lIns="91440" tIns="45720" rIns="91440" bIns="0" anchor="t" anchorCtr="0" compatLnSpc="1"/>
          <a:lstStyle>
            <a:lvl1pPr marL="0" marR="0" lvl="0" indent="0" algn="l" defTabSz="914400" rtl="0" fontAlgn="auto" hangingPunct="1">
              <a:lnSpc>
                <a:spcPct val="75000"/>
              </a:lnSpc>
              <a:spcBef>
                <a:spcPts val="0"/>
              </a:spcBef>
              <a:spcAft>
                <a:spcPts val="0"/>
              </a:spcAft>
              <a:buNone/>
              <a:tabLst/>
              <a:defRPr lang="en-US" sz="3000" b="1" i="0" u="none" strike="noStrike" kern="1200" cap="none" spc="0" baseline="0">
                <a:solidFill>
                  <a:srgbClr val="F88208"/>
                </a:solidFill>
                <a:uFillTx/>
                <a:latin typeface="Calibri"/>
                <a:cs typeface="Lucida Sans Unicode" pitchFamily="34"/>
              </a:defRPr>
            </a:lvl1pPr>
          </a:lstStyle>
          <a:p>
            <a:r>
              <a:rPr sz="6600" dirty="0" smtClean="0">
                <a:solidFill>
                  <a:srgbClr val="FFFFFF"/>
                </a:solidFill>
              </a:rPr>
              <a:t>Key Metrics</a:t>
            </a:r>
          </a:p>
          <a:p>
            <a:endParaRPr sz="2400" dirty="0" smtClean="0">
              <a:solidFill>
                <a:srgbClr val="FFFFFF"/>
              </a:solidFill>
            </a:endParaRPr>
          </a:p>
          <a:p>
            <a:endParaRPr sz="1600" dirty="0" smtClean="0">
              <a:solidFill>
                <a:srgbClr val="FFFFFF"/>
              </a:solidFill>
            </a:endParaRPr>
          </a:p>
          <a:p>
            <a:endParaRPr lang="en-US" sz="1600" dirty="0">
              <a:solidFill>
                <a:srgbClr val="FFFFFF"/>
              </a:solidFill>
            </a:endParaRPr>
          </a:p>
          <a:p>
            <a:endParaRPr sz="1600" dirty="0" smtClean="0">
              <a:solidFill>
                <a:srgbClr val="FFFFFF"/>
              </a:solidFill>
            </a:endParaRPr>
          </a:p>
          <a:p>
            <a:r>
              <a:rPr sz="4800" dirty="0" smtClean="0">
                <a:solidFill>
                  <a:srgbClr val="FFFFFF"/>
                </a:solidFill>
              </a:rPr>
              <a:t># of Resources</a:t>
            </a:r>
          </a:p>
          <a:p>
            <a:endParaRPr sz="2000" dirty="0" smtClean="0">
              <a:solidFill>
                <a:srgbClr val="FFFFFF"/>
              </a:solidFill>
            </a:endParaRPr>
          </a:p>
          <a:p>
            <a:r>
              <a:rPr lang="en-US" sz="4800" dirty="0" smtClean="0">
                <a:solidFill>
                  <a:srgbClr val="FFFFFF"/>
                </a:solidFill>
              </a:rPr>
              <a:t>Size of Resources</a:t>
            </a:r>
          </a:p>
          <a:p>
            <a:endParaRPr lang="en-US" sz="2000" dirty="0" smtClean="0">
              <a:solidFill>
                <a:srgbClr val="FFFFFF"/>
              </a:solidFill>
            </a:endParaRPr>
          </a:p>
          <a:p>
            <a:r>
              <a:rPr lang="en-US" sz="4800" dirty="0" smtClean="0">
                <a:solidFill>
                  <a:srgbClr val="FFFFFF"/>
                </a:solidFill>
              </a:rPr>
              <a:t>Total Size of Content</a:t>
            </a:r>
            <a:endParaRPr sz="4800" dirty="0" smtClean="0">
              <a:solidFill>
                <a:srgbClr val="FFFFFF"/>
              </a:solidFill>
            </a:endParaRPr>
          </a:p>
        </p:txBody>
      </p:sp>
    </p:spTree>
    <p:extLst>
      <p:ext uri="{BB962C8B-B14F-4D97-AF65-F5344CB8AC3E}">
        <p14:creationId xmlns:p14="http://schemas.microsoft.com/office/powerpoint/2010/main" val="1608800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15 Years: That’s </a:t>
            </a:r>
            <a:r>
              <a:rPr lang="en-US" sz="2400" dirty="0" smtClean="0"/>
              <a:t>why I ended up talking about performance</a:t>
            </a:r>
            <a:endParaRPr lang="en-US"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65" y="1072902"/>
            <a:ext cx="2803684" cy="88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18" y="3645654"/>
            <a:ext cx="3270691" cy="84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1144910"/>
            <a:ext cx="3069577" cy="77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3435090"/>
            <a:ext cx="2306528" cy="115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bwMode="auto">
          <a:xfrm>
            <a:off x="3976115" y="1144910"/>
            <a:ext cx="986630" cy="576064"/>
          </a:xfrm>
          <a:prstGeom prst="rightArrow">
            <a:avLst/>
          </a:prstGeom>
          <a:gradFill rotWithShape="0">
            <a:gsLst>
              <a:gs pos="0">
                <a:schemeClr val="accent3">
                  <a:lumMod val="60000"/>
                  <a:lumOff val="40000"/>
                </a:schemeClr>
              </a:gs>
              <a:gs pos="100000">
                <a:schemeClr val="accent3"/>
              </a:gs>
            </a:gsLst>
            <a:lin ang="5400000" scaled="1"/>
          </a:gradFill>
          <a:ln w="9525">
            <a:noFill/>
            <a:miter lim="800000"/>
            <a:headEnd/>
            <a:tailEnd/>
          </a:ln>
          <a:effectLst/>
        </p:spPr>
        <p:txBody>
          <a:bodyPr wrap="none" rtlCol="0" anchor="ctr"/>
          <a:lstStyle/>
          <a:p>
            <a:pPr algn="ctr"/>
            <a:endParaRPr lang="en-US"/>
          </a:p>
        </p:txBody>
      </p:sp>
      <p:sp>
        <p:nvSpPr>
          <p:cNvPr id="9" name="Right Arrow 8"/>
          <p:cNvSpPr/>
          <p:nvPr/>
        </p:nvSpPr>
        <p:spPr bwMode="auto">
          <a:xfrm rot="5400000">
            <a:off x="6514016" y="2474951"/>
            <a:ext cx="986630" cy="576064"/>
          </a:xfrm>
          <a:prstGeom prst="rightArrow">
            <a:avLst/>
          </a:prstGeom>
          <a:gradFill rotWithShape="0">
            <a:gsLst>
              <a:gs pos="0">
                <a:schemeClr val="accent3">
                  <a:lumMod val="60000"/>
                  <a:lumOff val="40000"/>
                </a:schemeClr>
              </a:gs>
              <a:gs pos="100000">
                <a:schemeClr val="accent3"/>
              </a:gs>
            </a:gsLst>
            <a:lin ang="5400000" scaled="1"/>
          </a:gradFill>
          <a:ln w="9525">
            <a:noFill/>
            <a:miter lim="800000"/>
            <a:headEnd/>
            <a:tailEnd/>
          </a:ln>
          <a:effectLst/>
        </p:spPr>
        <p:txBody>
          <a:bodyPr wrap="none" rtlCol="0" anchor="ctr"/>
          <a:lstStyle/>
          <a:p>
            <a:pPr algn="ctr"/>
            <a:endParaRPr lang="en-US"/>
          </a:p>
        </p:txBody>
      </p:sp>
      <p:sp>
        <p:nvSpPr>
          <p:cNvPr id="10" name="Right Arrow 9"/>
          <p:cNvSpPr/>
          <p:nvPr/>
        </p:nvSpPr>
        <p:spPr bwMode="auto">
          <a:xfrm rot="10800000">
            <a:off x="3976116" y="3546722"/>
            <a:ext cx="986630" cy="576064"/>
          </a:xfrm>
          <a:prstGeom prst="rightArrow">
            <a:avLst/>
          </a:prstGeom>
          <a:gradFill rotWithShape="0">
            <a:gsLst>
              <a:gs pos="0">
                <a:schemeClr val="accent3">
                  <a:lumMod val="60000"/>
                  <a:lumOff val="40000"/>
                </a:schemeClr>
              </a:gs>
              <a:gs pos="100000">
                <a:schemeClr val="accent3"/>
              </a:gs>
            </a:gsLst>
            <a:lin ang="5400000" scaled="1"/>
          </a:gradFill>
          <a:ln w="9525">
            <a:noFill/>
            <a:miter lim="800000"/>
            <a:headEnd/>
            <a:tailEnd/>
          </a:ln>
          <a:effectLst/>
        </p:spPr>
        <p:txBody>
          <a:bodyPr wrap="none" rtlCol="0" anchor="ctr"/>
          <a:lstStyle/>
          <a:p>
            <a:pPr algn="ctr"/>
            <a:endParaRPr lang="en-US"/>
          </a:p>
        </p:txBody>
      </p:sp>
      <p:pic>
        <p:nvPicPr>
          <p:cNvPr id="1027" name="Picture 3"/>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517886" y="2162127"/>
            <a:ext cx="3903088" cy="109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1"/>
          <p:cNvSpPr/>
          <p:nvPr/>
        </p:nvSpPr>
        <p:spPr bwMode="auto">
          <a:xfrm rot="18988085">
            <a:off x="1682391" y="2977678"/>
            <a:ext cx="986630" cy="576064"/>
          </a:xfrm>
          <a:prstGeom prst="rightArrow">
            <a:avLst/>
          </a:prstGeom>
          <a:gradFill rotWithShape="0">
            <a:gsLst>
              <a:gs pos="0">
                <a:schemeClr val="accent3">
                  <a:lumMod val="60000"/>
                  <a:lumOff val="40000"/>
                </a:schemeClr>
              </a:gs>
              <a:gs pos="100000">
                <a:schemeClr val="accent3"/>
              </a:gs>
            </a:gsLst>
            <a:lin ang="5400000" scaled="1"/>
          </a:gradFill>
          <a:ln w="9525">
            <a:noFill/>
            <a:miter lim="800000"/>
            <a:headEnd/>
            <a:tailEnd/>
          </a:ln>
          <a:effectLst/>
        </p:spPr>
        <p:txBody>
          <a:bodyPr wrap="none" rtlCol="0" anchor="ctr"/>
          <a:lstStyle/>
          <a:p>
            <a:pPr algn="ctr"/>
            <a:endParaRPr lang="en-US"/>
          </a:p>
        </p:txBody>
      </p:sp>
    </p:spTree>
    <p:extLst>
      <p:ext uri="{BB962C8B-B14F-4D97-AF65-F5344CB8AC3E}">
        <p14:creationId xmlns:p14="http://schemas.microsoft.com/office/powerpoint/2010/main" val="176061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500"/>
                                        <p:tgtEl>
                                          <p:spTgt spid="20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027"/>
                                        </p:tgtEl>
                                        <p:attrNameLst>
                                          <p:attrName>style.visibility</p:attrName>
                                        </p:attrNameLst>
                                      </p:cBhvr>
                                      <p:to>
                                        <p:strVal val="visible"/>
                                      </p:to>
                                    </p:set>
                                    <p:animEffect transition="in" filter="fade">
                                      <p:cBhvr>
                                        <p:cTn id="3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de-AT" dirty="0" smtClean="0"/>
              <a:t>Browser Built-In Developer Tools</a:t>
            </a:r>
          </a:p>
          <a:p>
            <a:r>
              <a:rPr lang="de-AT" dirty="0" smtClean="0"/>
              <a:t>Extensions such as YSlow, PageSpeed</a:t>
            </a:r>
          </a:p>
          <a:p>
            <a:r>
              <a:rPr lang="de-AT" dirty="0" smtClean="0"/>
              <a:t>Online Tools</a:t>
            </a:r>
          </a:p>
          <a:p>
            <a:pPr lvl="1"/>
            <a:r>
              <a:rPr lang="de-AT" dirty="0" smtClean="0"/>
              <a:t>WebPageTest</a:t>
            </a:r>
          </a:p>
          <a:p>
            <a:pPr lvl="1"/>
            <a:r>
              <a:rPr lang="de-AT" dirty="0" smtClean="0"/>
              <a:t>Google PageSpeed Insights</a:t>
            </a:r>
          </a:p>
          <a:p>
            <a:pPr lvl="1"/>
            <a:r>
              <a:rPr lang="de-AT" dirty="0" smtClean="0"/>
              <a:t>Dynatrace Performance Center</a:t>
            </a:r>
          </a:p>
          <a:p>
            <a:pPr lvl="1"/>
            <a:r>
              <a:rPr lang="de-AT" dirty="0" smtClean="0"/>
              <a:t>...</a:t>
            </a:r>
          </a:p>
          <a:p>
            <a:r>
              <a:rPr lang="de-AT" dirty="0" smtClean="0"/>
              <a:t>Automate!!</a:t>
            </a:r>
            <a:endParaRPr lang="de-AT" dirty="0"/>
          </a:p>
        </p:txBody>
      </p:sp>
      <p:sp>
        <p:nvSpPr>
          <p:cNvPr id="2" name="Title 1"/>
          <p:cNvSpPr>
            <a:spLocks noGrp="1"/>
          </p:cNvSpPr>
          <p:nvPr>
            <p:ph type="title"/>
          </p:nvPr>
        </p:nvSpPr>
        <p:spPr/>
        <p:txBody>
          <a:bodyPr/>
          <a:lstStyle/>
          <a:p>
            <a:r>
              <a:rPr lang="de-AT" dirty="0" smtClean="0"/>
              <a:t>Tooling</a:t>
            </a:r>
            <a:endParaRPr lang="de-AT" dirty="0"/>
          </a:p>
        </p:txBody>
      </p:sp>
    </p:spTree>
    <p:extLst>
      <p:ext uri="{BB962C8B-B14F-4D97-AF65-F5344CB8AC3E}">
        <p14:creationId xmlns:p14="http://schemas.microsoft.com/office/powerpoint/2010/main" val="7799819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smtClean="0"/>
              <a:t>Frontend Availability</a:t>
            </a:r>
            <a:endParaRPr lang="de-AT" dirty="0"/>
          </a:p>
        </p:txBody>
      </p:sp>
      <p:sp>
        <p:nvSpPr>
          <p:cNvPr id="4" name="Text Placeholder 3"/>
          <p:cNvSpPr>
            <a:spLocks noGrp="1"/>
          </p:cNvSpPr>
          <p:nvPr>
            <p:ph type="body" sz="quarter" idx="12"/>
          </p:nvPr>
        </p:nvSpPr>
        <p:spPr/>
        <p:txBody>
          <a:bodyPr/>
          <a:lstStyle/>
          <a:p>
            <a:r>
              <a:rPr lang="de-DE" dirty="0" smtClean="0"/>
              <a:t>Back to Basics Please!</a:t>
            </a:r>
            <a:endParaRPr lang="de-AT" dirty="0"/>
          </a:p>
        </p:txBody>
      </p:sp>
      <p:pic>
        <p:nvPicPr>
          <p:cNvPr id="2" name="Picture 1"/>
          <p:cNvPicPr>
            <a:picLocks noChangeAspect="1"/>
          </p:cNvPicPr>
          <p:nvPr/>
        </p:nvPicPr>
        <p:blipFill>
          <a:blip r:embed="rId3"/>
          <a:stretch>
            <a:fillRect/>
          </a:stretch>
        </p:blipFill>
        <p:spPr>
          <a:xfrm>
            <a:off x="530351" y="2211598"/>
            <a:ext cx="3741317" cy="2622530"/>
          </a:xfrm>
          <a:prstGeom prst="rect">
            <a:avLst/>
          </a:prstGeom>
        </p:spPr>
      </p:pic>
    </p:spTree>
    <p:extLst>
      <p:ext uri="{BB962C8B-B14F-4D97-AF65-F5344CB8AC3E}">
        <p14:creationId xmlns:p14="http://schemas.microsoft.com/office/powerpoint/2010/main" val="2823567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apmblog.compuware.com/wp-content/uploads/2014/02/AvailabilityCausedByTCPTimeout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857" y="200871"/>
            <a:ext cx="8945651" cy="4779561"/>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rot="1377887" flipH="1">
            <a:off x="7390679" y="3515013"/>
            <a:ext cx="680341" cy="422447"/>
          </a:xfrm>
          <a:prstGeom prst="rightArrow">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de-AT"/>
          </a:p>
        </p:txBody>
      </p:sp>
    </p:spTree>
    <p:extLst>
      <p:ext uri="{BB962C8B-B14F-4D97-AF65-F5344CB8AC3E}">
        <p14:creationId xmlns:p14="http://schemas.microsoft.com/office/powerpoint/2010/main" val="23523634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253" y="106677"/>
            <a:ext cx="5609758" cy="322463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rotWithShape="1">
          <a:blip r:embed="rId4"/>
          <a:srcRect b="51717"/>
          <a:stretch/>
        </p:blipFill>
        <p:spPr>
          <a:xfrm>
            <a:off x="2976956" y="2425246"/>
            <a:ext cx="6068718" cy="2504263"/>
          </a:xfrm>
          <a:prstGeom prst="rect">
            <a:avLst/>
          </a:prstGeom>
          <a:ln>
            <a:noFill/>
          </a:ln>
          <a:effectLst>
            <a:outerShdw blurRad="190500" algn="tl" rotWithShape="0">
              <a:srgbClr val="000000">
                <a:alpha val="70000"/>
              </a:srgbClr>
            </a:outerShdw>
          </a:effectLst>
        </p:spPr>
      </p:pic>
      <p:sp>
        <p:nvSpPr>
          <p:cNvPr id="5" name="Right Arrow 4"/>
          <p:cNvSpPr/>
          <p:nvPr/>
        </p:nvSpPr>
        <p:spPr bwMode="auto">
          <a:xfrm rot="1377887" flipH="1">
            <a:off x="1381765" y="950568"/>
            <a:ext cx="680341" cy="422447"/>
          </a:xfrm>
          <a:prstGeom prst="rightArrow">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de-AT"/>
          </a:p>
        </p:txBody>
      </p:sp>
      <p:sp>
        <p:nvSpPr>
          <p:cNvPr id="6" name="Right Arrow 5"/>
          <p:cNvSpPr/>
          <p:nvPr/>
        </p:nvSpPr>
        <p:spPr bwMode="auto">
          <a:xfrm rot="19317471" flipH="1">
            <a:off x="8112575" y="3793360"/>
            <a:ext cx="680341" cy="422447"/>
          </a:xfrm>
          <a:prstGeom prst="rightArrow">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de-AT"/>
          </a:p>
        </p:txBody>
      </p:sp>
    </p:spTree>
    <p:extLst>
      <p:ext uri="{BB962C8B-B14F-4D97-AF65-F5344CB8AC3E}">
        <p14:creationId xmlns:p14="http://schemas.microsoft.com/office/powerpoint/2010/main" val="3612422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79" y="218756"/>
            <a:ext cx="8698301" cy="4517836"/>
          </a:xfrm>
          <a:prstGeom prst="rect">
            <a:avLst/>
          </a:prstGeom>
        </p:spPr>
      </p:pic>
      <p:sp>
        <p:nvSpPr>
          <p:cNvPr id="6" name="Right Arrow 5"/>
          <p:cNvSpPr/>
          <p:nvPr/>
        </p:nvSpPr>
        <p:spPr bwMode="auto">
          <a:xfrm rot="3106922" flipH="1">
            <a:off x="6538155" y="2923747"/>
            <a:ext cx="680341" cy="422447"/>
          </a:xfrm>
          <a:prstGeom prst="rightArrow">
            <a:avLst/>
          </a:prstGeom>
          <a:ln>
            <a:headEnd/>
            <a:tailEnd/>
          </a:ln>
        </p:spPr>
        <p:style>
          <a:lnRef idx="1">
            <a:schemeClr val="accent2"/>
          </a:lnRef>
          <a:fillRef idx="2">
            <a:schemeClr val="accent2"/>
          </a:fillRef>
          <a:effectRef idx="1">
            <a:schemeClr val="accent2"/>
          </a:effectRef>
          <a:fontRef idx="minor">
            <a:schemeClr val="dk1"/>
          </a:fontRef>
        </p:style>
        <p:txBody>
          <a:bodyPr wrap="none" rtlCol="0" anchor="ctr"/>
          <a:lstStyle/>
          <a:p>
            <a:pPr algn="ctr"/>
            <a:endParaRPr lang="de-AT"/>
          </a:p>
        </p:txBody>
      </p:sp>
      <p:sp>
        <p:nvSpPr>
          <p:cNvPr id="7" name="Rectangle 6"/>
          <p:cNvSpPr/>
          <p:nvPr/>
        </p:nvSpPr>
        <p:spPr bwMode="auto">
          <a:xfrm>
            <a:off x="3151414" y="2587500"/>
            <a:ext cx="4682003" cy="192505"/>
          </a:xfrm>
          <a:prstGeom prst="rect">
            <a:avLst/>
          </a:prstGeom>
          <a:noFill/>
          <a:ln w="34925">
            <a:solidFill>
              <a:srgbClr val="FF0000"/>
            </a:solidFill>
            <a:miter lim="800000"/>
            <a:headEnd/>
            <a:tailEnd/>
          </a:ln>
          <a:effectLst/>
        </p:spPr>
        <p:txBody>
          <a:bodyPr wrap="none" rtlCol="0" anchor="ctr"/>
          <a:lstStyle/>
          <a:p>
            <a:pPr algn="ctr"/>
            <a:endParaRPr lang="de-AT"/>
          </a:p>
        </p:txBody>
      </p:sp>
    </p:spTree>
    <p:extLst>
      <p:ext uri="{BB962C8B-B14F-4D97-AF65-F5344CB8AC3E}">
        <p14:creationId xmlns:p14="http://schemas.microsoft.com/office/powerpoint/2010/main" val="35638868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Services for you: Is it down right now?</a:t>
            </a:r>
            <a:endParaRPr lang="de-AT" dirty="0"/>
          </a:p>
        </p:txBody>
      </p:sp>
      <p:pic>
        <p:nvPicPr>
          <p:cNvPr id="7" name="Picture 6"/>
          <p:cNvPicPr>
            <a:picLocks noChangeAspect="1"/>
          </p:cNvPicPr>
          <p:nvPr/>
        </p:nvPicPr>
        <p:blipFill>
          <a:blip r:embed="rId3"/>
          <a:stretch>
            <a:fillRect/>
          </a:stretch>
        </p:blipFill>
        <p:spPr>
          <a:xfrm>
            <a:off x="5314951" y="881743"/>
            <a:ext cx="3001156" cy="3814318"/>
          </a:xfrm>
          <a:prstGeom prst="rect">
            <a:avLst/>
          </a:prstGeom>
        </p:spPr>
      </p:pic>
      <p:pic>
        <p:nvPicPr>
          <p:cNvPr id="8" name="Picture 7"/>
          <p:cNvPicPr>
            <a:picLocks noChangeAspect="1"/>
          </p:cNvPicPr>
          <p:nvPr/>
        </p:nvPicPr>
        <p:blipFill>
          <a:blip r:embed="rId4"/>
          <a:stretch>
            <a:fillRect/>
          </a:stretch>
        </p:blipFill>
        <p:spPr>
          <a:xfrm>
            <a:off x="857931" y="881743"/>
            <a:ext cx="3965952" cy="3827689"/>
          </a:xfrm>
          <a:prstGeom prst="rect">
            <a:avLst/>
          </a:prstGeom>
        </p:spPr>
      </p:pic>
    </p:spTree>
    <p:extLst>
      <p:ext uri="{BB962C8B-B14F-4D97-AF65-F5344CB8AC3E}">
        <p14:creationId xmlns:p14="http://schemas.microsoft.com/office/powerpoint/2010/main" val="166694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Online Services for </a:t>
            </a:r>
            <a:r>
              <a:rPr lang="en-US" dirty="0" smtClean="0"/>
              <a:t>you: Outage Analyzer</a:t>
            </a:r>
            <a:endParaRPr lang="de-AT" dirty="0"/>
          </a:p>
        </p:txBody>
      </p:sp>
      <p:pic>
        <p:nvPicPr>
          <p:cNvPr id="4" name="Picture 3"/>
          <p:cNvPicPr>
            <a:picLocks noChangeAspect="1"/>
          </p:cNvPicPr>
          <p:nvPr/>
        </p:nvPicPr>
        <p:blipFill>
          <a:blip r:embed="rId3"/>
          <a:stretch>
            <a:fillRect/>
          </a:stretch>
        </p:blipFill>
        <p:spPr>
          <a:xfrm>
            <a:off x="1264275" y="765110"/>
            <a:ext cx="6598994" cy="4011050"/>
          </a:xfrm>
          <a:prstGeom prst="rect">
            <a:avLst/>
          </a:prstGeom>
        </p:spPr>
      </p:pic>
    </p:spTree>
    <p:extLst>
      <p:ext uri="{BB962C8B-B14F-4D97-AF65-F5344CB8AC3E}">
        <p14:creationId xmlns:p14="http://schemas.microsoft.com/office/powerpoint/2010/main" val="22011248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smtClean="0"/>
              <a:t>Tip for handling Spike Load: GO LEAN!!</a:t>
            </a:r>
            <a:endParaRPr lang="de-AT" dirty="0"/>
          </a:p>
        </p:txBody>
      </p:sp>
      <p:pic>
        <p:nvPicPr>
          <p:cNvPr id="4" name="Picture 3" descr="http://apmblog.compuware.com/wp-content/uploads/2014/02/PageLoadTimeDuringSuperBow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742" y="932505"/>
            <a:ext cx="7776519" cy="3278492"/>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bwMode="auto">
          <a:xfrm rot="19553287">
            <a:off x="3132933" y="2091237"/>
            <a:ext cx="3180792" cy="494270"/>
          </a:xfrm>
          <a:prstGeom prst="leftArrow">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a:r>
              <a:rPr lang="en-US" dirty="0" smtClean="0">
                <a:solidFill>
                  <a:prstClr val="black"/>
                </a:solidFill>
              </a:rPr>
              <a:t>Response time improved 4x</a:t>
            </a:r>
            <a:endParaRPr lang="en-US" dirty="0">
              <a:solidFill>
                <a:prstClr val="black"/>
              </a:solidFill>
            </a:endParaRPr>
          </a:p>
        </p:txBody>
      </p:sp>
      <p:sp>
        <p:nvSpPr>
          <p:cNvPr id="6" name="TextBox 5"/>
          <p:cNvSpPr txBox="1"/>
          <p:nvPr/>
        </p:nvSpPr>
        <p:spPr>
          <a:xfrm>
            <a:off x="2123728" y="4332367"/>
            <a:ext cx="1912767"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dirty="0" smtClean="0">
                <a:solidFill>
                  <a:prstClr val="black"/>
                </a:solidFill>
              </a:rPr>
              <a:t>1h before </a:t>
            </a:r>
          </a:p>
          <a:p>
            <a:pPr algn="ctr"/>
            <a:r>
              <a:rPr lang="en-US" dirty="0" err="1" smtClean="0">
                <a:solidFill>
                  <a:prstClr val="black"/>
                </a:solidFill>
              </a:rPr>
              <a:t>SuperBowl</a:t>
            </a:r>
            <a:r>
              <a:rPr lang="en-US" dirty="0" smtClean="0">
                <a:solidFill>
                  <a:prstClr val="black"/>
                </a:solidFill>
              </a:rPr>
              <a:t> </a:t>
            </a:r>
            <a:r>
              <a:rPr lang="en-US" dirty="0" err="1">
                <a:solidFill>
                  <a:prstClr val="black"/>
                </a:solidFill>
              </a:rPr>
              <a:t>K</a:t>
            </a:r>
            <a:r>
              <a:rPr lang="en-US" dirty="0" err="1" smtClean="0">
                <a:solidFill>
                  <a:prstClr val="black"/>
                </a:solidFill>
              </a:rPr>
              <a:t>ickOff</a:t>
            </a:r>
            <a:endParaRPr lang="en-US" dirty="0">
              <a:solidFill>
                <a:prstClr val="black"/>
              </a:solidFill>
            </a:endParaRPr>
          </a:p>
        </p:txBody>
      </p:sp>
      <p:sp>
        <p:nvSpPr>
          <p:cNvPr id="7" name="TextBox 6"/>
          <p:cNvSpPr txBox="1"/>
          <p:nvPr/>
        </p:nvSpPr>
        <p:spPr>
          <a:xfrm>
            <a:off x="6993568" y="4311772"/>
            <a:ext cx="1390124"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dirty="0" smtClean="0">
                <a:solidFill>
                  <a:prstClr val="black"/>
                </a:solidFill>
              </a:rPr>
              <a:t>1h after </a:t>
            </a:r>
          </a:p>
          <a:p>
            <a:pPr algn="ctr"/>
            <a:r>
              <a:rPr lang="en-US" dirty="0" smtClean="0">
                <a:solidFill>
                  <a:prstClr val="black"/>
                </a:solidFill>
              </a:rPr>
              <a:t>Game ended</a:t>
            </a:r>
            <a:endParaRPr lang="en-US" dirty="0">
              <a:solidFill>
                <a:prstClr val="black"/>
              </a:solidFill>
            </a:endParaRPr>
          </a:p>
        </p:txBody>
      </p:sp>
      <p:sp>
        <p:nvSpPr>
          <p:cNvPr id="8" name="Down Arrow 7"/>
          <p:cNvSpPr/>
          <p:nvPr/>
        </p:nvSpPr>
        <p:spPr>
          <a:xfrm rot="10800000">
            <a:off x="2946122" y="3513839"/>
            <a:ext cx="360039" cy="80962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9" name="Down Arrow 8"/>
          <p:cNvSpPr/>
          <p:nvPr/>
        </p:nvSpPr>
        <p:spPr>
          <a:xfrm rot="10800000">
            <a:off x="7532361" y="3494250"/>
            <a:ext cx="360039" cy="809622"/>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22315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5"/>
          <p:cNvSpPr/>
          <p:nvPr/>
        </p:nvSpPr>
        <p:spPr>
          <a:xfrm>
            <a:off x="0" y="1"/>
            <a:ext cx="9144000" cy="5143499"/>
          </a:xfrm>
          <a:prstGeom prst="rect">
            <a:avLst/>
          </a:prstGeom>
          <a:solidFill>
            <a:schemeClr val="accent1"/>
          </a:solidFill>
          <a:ln>
            <a:solidFill>
              <a:schemeClr val="accent1"/>
            </a:solidFill>
          </a:ln>
        </p:spPr>
        <p:txBody>
          <a:bodyPr lIns="91425" tIns="45700" rIns="91425" bIns="45700" anchor="ctr" anchorCtr="0">
            <a:noAutofit/>
          </a:bodyPr>
          <a:lstStyle/>
          <a:p>
            <a:pPr algn="ctr" defTabSz="914400">
              <a:defRPr/>
            </a:pPr>
            <a:endParaRPr kern="0" smtClean="0">
              <a:solidFill>
                <a:srgbClr val="FFFFFF"/>
              </a:solidFill>
              <a:latin typeface="Arial"/>
              <a:ea typeface="Arial"/>
              <a:cs typeface="Arial"/>
              <a:sym typeface="Arial"/>
            </a:endParaRPr>
          </a:p>
        </p:txBody>
      </p:sp>
      <p:sp>
        <p:nvSpPr>
          <p:cNvPr id="4" name="Title 1"/>
          <p:cNvSpPr txBox="1">
            <a:spLocks/>
          </p:cNvSpPr>
          <p:nvPr/>
        </p:nvSpPr>
        <p:spPr>
          <a:xfrm>
            <a:off x="1025912" y="501094"/>
            <a:ext cx="7866568" cy="585790"/>
          </a:xfrm>
          <a:prstGeom prst="rect">
            <a:avLst/>
          </a:prstGeom>
          <a:noFill/>
          <a:ln>
            <a:noFill/>
          </a:ln>
        </p:spPr>
        <p:txBody>
          <a:bodyPr vert="horz" wrap="square" lIns="91440" tIns="45720" rIns="91440" bIns="0" anchor="t" anchorCtr="0" compatLnSpc="1"/>
          <a:lstStyle>
            <a:lvl1pPr marL="0" marR="0" lvl="0" indent="0" algn="l" defTabSz="914400" rtl="0" fontAlgn="auto" hangingPunct="1">
              <a:lnSpc>
                <a:spcPct val="75000"/>
              </a:lnSpc>
              <a:spcBef>
                <a:spcPts val="0"/>
              </a:spcBef>
              <a:spcAft>
                <a:spcPts val="0"/>
              </a:spcAft>
              <a:buNone/>
              <a:tabLst/>
              <a:defRPr lang="en-US" sz="3000" b="1" i="0" u="none" strike="noStrike" kern="1200" cap="none" spc="0" baseline="0">
                <a:solidFill>
                  <a:srgbClr val="F88208"/>
                </a:solidFill>
                <a:uFillTx/>
                <a:latin typeface="Calibri"/>
                <a:cs typeface="Lucida Sans Unicode" pitchFamily="34"/>
              </a:defRPr>
            </a:lvl1pPr>
          </a:lstStyle>
          <a:p>
            <a:r>
              <a:rPr sz="6600" dirty="0" smtClean="0">
                <a:solidFill>
                  <a:srgbClr val="FFFFFF"/>
                </a:solidFill>
              </a:rPr>
              <a:t>Key Metrics</a:t>
            </a:r>
          </a:p>
          <a:p>
            <a:endParaRPr sz="2400" dirty="0" smtClean="0">
              <a:solidFill>
                <a:srgbClr val="FFFFFF"/>
              </a:solidFill>
            </a:endParaRPr>
          </a:p>
          <a:p>
            <a:endParaRPr sz="1600" dirty="0" smtClean="0">
              <a:solidFill>
                <a:srgbClr val="FFFFFF"/>
              </a:solidFill>
            </a:endParaRPr>
          </a:p>
          <a:p>
            <a:endParaRPr lang="en-US" sz="1600" dirty="0">
              <a:solidFill>
                <a:srgbClr val="FFFFFF"/>
              </a:solidFill>
            </a:endParaRPr>
          </a:p>
          <a:p>
            <a:endParaRPr sz="1600" dirty="0" smtClean="0">
              <a:solidFill>
                <a:srgbClr val="FFFFFF"/>
              </a:solidFill>
            </a:endParaRPr>
          </a:p>
          <a:p>
            <a:r>
              <a:rPr sz="4800" dirty="0" smtClean="0">
                <a:solidFill>
                  <a:srgbClr val="FFFFFF"/>
                </a:solidFill>
              </a:rPr>
              <a:t>HTTP 3xx, 4xx, 5xx</a:t>
            </a:r>
          </a:p>
          <a:p>
            <a:endParaRPr sz="2000" dirty="0" smtClean="0">
              <a:solidFill>
                <a:srgbClr val="FFFFFF"/>
              </a:solidFill>
            </a:endParaRPr>
          </a:p>
          <a:p>
            <a:r>
              <a:rPr lang="en-US" sz="4800" dirty="0" smtClean="0">
                <a:solidFill>
                  <a:srgbClr val="FFFFFF"/>
                </a:solidFill>
              </a:rPr>
              <a:t># of Domains</a:t>
            </a:r>
          </a:p>
        </p:txBody>
      </p:sp>
    </p:spTree>
    <p:extLst>
      <p:ext uri="{BB962C8B-B14F-4D97-AF65-F5344CB8AC3E}">
        <p14:creationId xmlns:p14="http://schemas.microsoft.com/office/powerpoint/2010/main" val="3749185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de-AT" dirty="0" smtClean="0"/>
              <a:t>Dynatrace Synthetic</a:t>
            </a:r>
          </a:p>
          <a:p>
            <a:r>
              <a:rPr lang="de-AT" dirty="0" smtClean="0"/>
              <a:t>Ruxit Synthetic</a:t>
            </a:r>
          </a:p>
          <a:p>
            <a:r>
              <a:rPr lang="de-AT" dirty="0" smtClean="0"/>
              <a:t>NewRelic Synthetic</a:t>
            </a:r>
          </a:p>
          <a:p>
            <a:r>
              <a:rPr lang="de-AT" dirty="0" smtClean="0"/>
              <a:t>PingDom</a:t>
            </a:r>
          </a:p>
          <a:p>
            <a:r>
              <a:rPr lang="de-AT" dirty="0" smtClean="0"/>
              <a:t>...</a:t>
            </a:r>
            <a:endParaRPr lang="de-AT" dirty="0"/>
          </a:p>
        </p:txBody>
      </p:sp>
      <p:sp>
        <p:nvSpPr>
          <p:cNvPr id="3" name="Title 2"/>
          <p:cNvSpPr>
            <a:spLocks noGrp="1"/>
          </p:cNvSpPr>
          <p:nvPr>
            <p:ph type="title"/>
          </p:nvPr>
        </p:nvSpPr>
        <p:spPr/>
        <p:txBody>
          <a:bodyPr/>
          <a:lstStyle/>
          <a:p>
            <a:r>
              <a:rPr lang="de-AT" dirty="0" smtClean="0"/>
              <a:t>Online Services</a:t>
            </a:r>
            <a:endParaRPr lang="de-AT" dirty="0"/>
          </a:p>
        </p:txBody>
      </p:sp>
    </p:spTree>
    <p:extLst>
      <p:ext uri="{BB962C8B-B14F-4D97-AF65-F5344CB8AC3E}">
        <p14:creationId xmlns:p14="http://schemas.microsoft.com/office/powerpoint/2010/main" val="239312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de-AT"/>
          </a:p>
        </p:txBody>
      </p:sp>
      <p:sp>
        <p:nvSpPr>
          <p:cNvPr id="3" name="Shape 155"/>
          <p:cNvSpPr/>
          <p:nvPr/>
        </p:nvSpPr>
        <p:spPr>
          <a:xfrm>
            <a:off x="0" y="0"/>
            <a:ext cx="9144000" cy="5143499"/>
          </a:xfrm>
          <a:prstGeom prst="rect">
            <a:avLst/>
          </a:prstGeom>
          <a:solidFill>
            <a:srgbClr val="191919"/>
          </a:solidFill>
          <a:ln>
            <a:noFill/>
          </a:ln>
        </p:spPr>
        <p:txBody>
          <a:bodyPr lIns="91425" tIns="45700" rIns="91425" bIns="45700" anchor="ctr" anchorCtr="0">
            <a:noAutofit/>
          </a:bodyPr>
          <a:lstStyle/>
          <a:p>
            <a:pPr algn="ctr">
              <a:defRPr/>
            </a:pPr>
            <a:endParaRPr kern="0" smtClean="0">
              <a:solidFill>
                <a:srgbClr val="FFFFFF"/>
              </a:solidFill>
              <a:latin typeface="Arial"/>
              <a:ea typeface="Arial"/>
              <a:cs typeface="Arial"/>
              <a:sym typeface="Arial"/>
            </a:endParaRPr>
          </a:p>
        </p:txBody>
      </p:sp>
      <p:sp>
        <p:nvSpPr>
          <p:cNvPr id="4" name="Shape 156"/>
          <p:cNvSpPr txBox="1"/>
          <p:nvPr/>
        </p:nvSpPr>
        <p:spPr>
          <a:xfrm>
            <a:off x="335280" y="454534"/>
            <a:ext cx="8601456" cy="2400656"/>
          </a:xfrm>
          <a:prstGeom prst="rect">
            <a:avLst/>
          </a:prstGeom>
          <a:noFill/>
          <a:ln>
            <a:noFill/>
          </a:ln>
        </p:spPr>
        <p:txBody>
          <a:bodyPr lIns="0" tIns="0" rIns="0" bIns="0" anchor="t" anchorCtr="0">
            <a:noAutofit/>
          </a:bodyPr>
          <a:lstStyle/>
          <a:p>
            <a:pPr algn="ctr">
              <a:spcAft>
                <a:spcPts val="600"/>
              </a:spcAft>
              <a:buSzPct val="25000"/>
            </a:pPr>
            <a:r>
              <a:rPr lang="en-US" sz="9600" b="1" dirty="0" smtClean="0">
                <a:solidFill>
                  <a:srgbClr val="FFFFFF"/>
                </a:solidFill>
                <a:latin typeface="Arial"/>
                <a:ea typeface="Arial"/>
                <a:cs typeface="Arial"/>
                <a:sym typeface="Arial"/>
              </a:rPr>
              <a:t>Where do your </a:t>
            </a:r>
          </a:p>
          <a:p>
            <a:pPr algn="ctr">
              <a:spcAft>
                <a:spcPts val="600"/>
              </a:spcAft>
              <a:buSzPct val="25000"/>
            </a:pPr>
            <a:r>
              <a:rPr lang="en-US" sz="9600" b="1" dirty="0" smtClean="0">
                <a:solidFill>
                  <a:srgbClr val="FFFFFF"/>
                </a:solidFill>
                <a:latin typeface="Arial"/>
                <a:ea typeface="Arial"/>
                <a:cs typeface="Arial"/>
                <a:sym typeface="Arial"/>
              </a:rPr>
              <a:t>Stories come from?</a:t>
            </a:r>
            <a:endParaRPr lang="en-US" sz="9600" b="1"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958083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Backend Performance</a:t>
            </a:r>
            <a:endParaRPr lang="de-AT" dirty="0"/>
          </a:p>
        </p:txBody>
      </p:sp>
      <p:sp>
        <p:nvSpPr>
          <p:cNvPr id="3" name="Text Placeholder 2"/>
          <p:cNvSpPr>
            <a:spLocks noGrp="1"/>
          </p:cNvSpPr>
          <p:nvPr>
            <p:ph type="body" sz="quarter" idx="12"/>
          </p:nvPr>
        </p:nvSpPr>
        <p:spPr/>
        <p:txBody>
          <a:bodyPr/>
          <a:lstStyle/>
          <a:p>
            <a:r>
              <a:rPr lang="de-AT" dirty="0" smtClean="0"/>
              <a:t>The Usual Suspects</a:t>
            </a:r>
            <a:endParaRPr lang="de-AT" dirty="0"/>
          </a:p>
        </p:txBody>
      </p:sp>
      <p:pic>
        <p:nvPicPr>
          <p:cNvPr id="4" name="Picture 3"/>
          <p:cNvPicPr>
            <a:picLocks noChangeAspect="1"/>
          </p:cNvPicPr>
          <p:nvPr/>
        </p:nvPicPr>
        <p:blipFill rotWithShape="1">
          <a:blip r:embed="rId3"/>
          <a:srcRect l="27154"/>
          <a:stretch/>
        </p:blipFill>
        <p:spPr>
          <a:xfrm>
            <a:off x="453126" y="2529060"/>
            <a:ext cx="4291295" cy="1756428"/>
          </a:xfrm>
          <a:prstGeom prst="rect">
            <a:avLst/>
          </a:prstGeom>
        </p:spPr>
      </p:pic>
    </p:spTree>
    <p:extLst>
      <p:ext uri="{BB962C8B-B14F-4D97-AF65-F5344CB8AC3E}">
        <p14:creationId xmlns:p14="http://schemas.microsoft.com/office/powerpoint/2010/main" val="38565338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US" dirty="0" smtClean="0"/>
              <a:t>Symptoms</a:t>
            </a:r>
          </a:p>
          <a:p>
            <a:pPr lvl="1"/>
            <a:r>
              <a:rPr lang="en-US" dirty="0" smtClean="0"/>
              <a:t>HTML takes between 60 and 120s to render</a:t>
            </a:r>
          </a:p>
          <a:p>
            <a:pPr lvl="1"/>
            <a:r>
              <a:rPr lang="en-US" dirty="0" smtClean="0"/>
              <a:t>High GC Time</a:t>
            </a:r>
          </a:p>
          <a:p>
            <a:pPr lvl="1"/>
            <a:endParaRPr lang="en-US" dirty="0" smtClean="0"/>
          </a:p>
          <a:p>
            <a:r>
              <a:rPr lang="en-US" dirty="0" smtClean="0"/>
              <a:t>Developer Assumptions</a:t>
            </a:r>
          </a:p>
          <a:p>
            <a:pPr lvl="1"/>
            <a:r>
              <a:rPr lang="en-US" dirty="0" smtClean="0"/>
              <a:t>Bad GC Tuning</a:t>
            </a:r>
          </a:p>
          <a:p>
            <a:pPr lvl="1"/>
            <a:r>
              <a:rPr lang="en-US" dirty="0" smtClean="0"/>
              <a:t>Probably bad Database Performance as rendering was simple</a:t>
            </a:r>
          </a:p>
          <a:p>
            <a:pPr lvl="1"/>
            <a:endParaRPr lang="en-US" dirty="0"/>
          </a:p>
          <a:p>
            <a:r>
              <a:rPr lang="en-US" b="1" i="1" dirty="0" smtClean="0"/>
              <a:t>Result</a:t>
            </a:r>
            <a:r>
              <a:rPr lang="en-US" dirty="0" smtClean="0"/>
              <a:t>: 2 Years of Finger pointing between Dev and DBA</a:t>
            </a:r>
            <a:endParaRPr lang="en-US" dirty="0"/>
          </a:p>
        </p:txBody>
      </p:sp>
      <p:sp>
        <p:nvSpPr>
          <p:cNvPr id="3" name="Title 2"/>
          <p:cNvSpPr>
            <a:spLocks noGrp="1"/>
          </p:cNvSpPr>
          <p:nvPr>
            <p:ph type="title"/>
          </p:nvPr>
        </p:nvSpPr>
        <p:spPr/>
        <p:txBody>
          <a:bodyPr/>
          <a:lstStyle/>
          <a:p>
            <a:r>
              <a:rPr lang="en-US" dirty="0" smtClean="0"/>
              <a:t>Project: Online Room Reservation System</a:t>
            </a:r>
            <a:endParaRPr lang="en-US" dirty="0"/>
          </a:p>
        </p:txBody>
      </p:sp>
    </p:spTree>
    <p:extLst>
      <p:ext uri="{BB962C8B-B14F-4D97-AF65-F5344CB8AC3E}">
        <p14:creationId xmlns:p14="http://schemas.microsoft.com/office/powerpoint/2010/main" val="385920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Developers built own monitoring</a:t>
            </a:r>
            <a:endParaRPr lang="en-US" dirty="0"/>
          </a:p>
        </p:txBody>
      </p:sp>
      <p:sp>
        <p:nvSpPr>
          <p:cNvPr id="7" name="Rectangle 6"/>
          <p:cNvSpPr/>
          <p:nvPr/>
        </p:nvSpPr>
        <p:spPr>
          <a:xfrm>
            <a:off x="179512" y="992509"/>
            <a:ext cx="8784976" cy="2308324"/>
          </a:xfrm>
          <a:prstGeom prst="rect">
            <a:avLst/>
          </a:prstGeom>
        </p:spPr>
        <p:txBody>
          <a:bodyPr wrap="square">
            <a:spAutoFit/>
          </a:bodyPr>
          <a:lstStyle/>
          <a:p>
            <a:pPr fontAlgn="auto">
              <a:spcBef>
                <a:spcPts val="0"/>
              </a:spcBef>
              <a:spcAft>
                <a:spcPts val="0"/>
              </a:spcAft>
            </a:pPr>
            <a:r>
              <a:rPr lang="en-US" sz="1800" dirty="0">
                <a:solidFill>
                  <a:srgbClr val="312F31"/>
                </a:solidFill>
                <a:latin typeface="Courier New" panose="02070309020205020404" pitchFamily="49" charset="0"/>
                <a:ea typeface="+mn-ea"/>
                <a:cs typeface="Courier New" panose="02070309020205020404" pitchFamily="49" charset="0"/>
              </a:rPr>
              <a:t>void </a:t>
            </a:r>
            <a:r>
              <a:rPr lang="en-US" sz="1800" dirty="0" err="1">
                <a:solidFill>
                  <a:srgbClr val="312F31"/>
                </a:solidFill>
                <a:latin typeface="Courier New" panose="02070309020205020404" pitchFamily="49" charset="0"/>
                <a:ea typeface="+mn-ea"/>
                <a:cs typeface="Courier New" panose="02070309020205020404" pitchFamily="49" charset="0"/>
              </a:rPr>
              <a:t>roomreservationReport</a:t>
            </a:r>
            <a:r>
              <a:rPr lang="en-US" sz="1800" dirty="0">
                <a:solidFill>
                  <a:srgbClr val="312F31"/>
                </a:solidFill>
                <a:latin typeface="Courier New" panose="02070309020205020404" pitchFamily="49" charset="0"/>
                <a:ea typeface="+mn-ea"/>
                <a:cs typeface="Courier New" panose="02070309020205020404" pitchFamily="49" charset="0"/>
              </a:rPr>
              <a:t>(</a:t>
            </a:r>
            <a:r>
              <a:rPr lang="en-US" sz="1800" dirty="0" err="1">
                <a:solidFill>
                  <a:srgbClr val="312F31"/>
                </a:solidFill>
                <a:latin typeface="Courier New" panose="02070309020205020404" pitchFamily="49" charset="0"/>
                <a:ea typeface="+mn-ea"/>
                <a:cs typeface="Courier New" panose="02070309020205020404" pitchFamily="49" charset="0"/>
              </a:rPr>
              <a:t>int</a:t>
            </a:r>
            <a:r>
              <a:rPr lang="en-US" sz="1800" dirty="0">
                <a:solidFill>
                  <a:srgbClr val="312F31"/>
                </a:solidFill>
                <a:latin typeface="Courier New" panose="02070309020205020404" pitchFamily="49" charset="0"/>
                <a:ea typeface="+mn-ea"/>
                <a:cs typeface="Courier New" panose="02070309020205020404" pitchFamily="49" charset="0"/>
              </a:rPr>
              <a:t> </a:t>
            </a:r>
            <a:r>
              <a:rPr lang="en-US" sz="1800" dirty="0" err="1" smtClean="0">
                <a:solidFill>
                  <a:srgbClr val="312F31"/>
                </a:solidFill>
                <a:latin typeface="Courier New" panose="02070309020205020404" pitchFamily="49" charset="0"/>
                <a:ea typeface="+mn-ea"/>
                <a:cs typeface="Courier New" panose="02070309020205020404" pitchFamily="49" charset="0"/>
              </a:rPr>
              <a:t>officeId</a:t>
            </a:r>
            <a:r>
              <a:rPr lang="en-US" sz="1800" dirty="0" smtClean="0">
                <a:solidFill>
                  <a:srgbClr val="312F31"/>
                </a:solidFill>
                <a:latin typeface="Courier New" panose="02070309020205020404" pitchFamily="49" charset="0"/>
                <a:ea typeface="+mn-ea"/>
                <a:cs typeface="Courier New" panose="02070309020205020404" pitchFamily="49" charset="0"/>
              </a:rPr>
              <a:t>)</a:t>
            </a:r>
            <a:endParaRPr lang="en-US" sz="1800" dirty="0">
              <a:solidFill>
                <a:srgbClr val="312F31"/>
              </a:solidFill>
              <a:latin typeface="Courier New" panose="02070309020205020404" pitchFamily="49" charset="0"/>
              <a:ea typeface="+mn-ea"/>
              <a:cs typeface="Courier New" panose="02070309020205020404" pitchFamily="49" charset="0"/>
            </a:endParaRPr>
          </a:p>
          <a:p>
            <a:pPr fontAlgn="auto">
              <a:spcBef>
                <a:spcPts val="0"/>
              </a:spcBef>
              <a:spcAft>
                <a:spcPts val="0"/>
              </a:spcAft>
            </a:pPr>
            <a:r>
              <a:rPr lang="en-US" sz="1800" dirty="0">
                <a:solidFill>
                  <a:srgbClr val="312F31"/>
                </a:solidFill>
                <a:latin typeface="Courier New" panose="02070309020205020404" pitchFamily="49" charset="0"/>
                <a:ea typeface="+mn-ea"/>
                <a:cs typeface="Courier New" panose="02070309020205020404" pitchFamily="49" charset="0"/>
              </a:rPr>
              <a:t>{</a:t>
            </a:r>
          </a:p>
          <a:p>
            <a:pPr fontAlgn="auto">
              <a:spcBef>
                <a:spcPts val="0"/>
              </a:spcBef>
              <a:spcAft>
                <a:spcPts val="0"/>
              </a:spcAft>
            </a:pPr>
            <a:r>
              <a:rPr lang="en-US" sz="1800" dirty="0">
                <a:solidFill>
                  <a:srgbClr val="312F31"/>
                </a:solidFill>
                <a:latin typeface="Courier New" panose="02070309020205020404" pitchFamily="49" charset="0"/>
                <a:ea typeface="+mn-ea"/>
                <a:cs typeface="Courier New" panose="02070309020205020404" pitchFamily="49" charset="0"/>
              </a:rPr>
              <a:t>  long </a:t>
            </a:r>
            <a:r>
              <a:rPr lang="en-US" sz="1800" dirty="0" err="1">
                <a:solidFill>
                  <a:srgbClr val="312F31"/>
                </a:solidFill>
                <a:latin typeface="Courier New" panose="02070309020205020404" pitchFamily="49" charset="0"/>
                <a:ea typeface="+mn-ea"/>
                <a:cs typeface="Courier New" panose="02070309020205020404" pitchFamily="49" charset="0"/>
              </a:rPr>
              <a:t>startTime</a:t>
            </a:r>
            <a:r>
              <a:rPr lang="en-US" sz="1800" dirty="0">
                <a:solidFill>
                  <a:srgbClr val="312F31"/>
                </a:solidFill>
                <a:latin typeface="Courier New" panose="02070309020205020404" pitchFamily="49" charset="0"/>
                <a:ea typeface="+mn-ea"/>
                <a:cs typeface="Courier New" panose="02070309020205020404" pitchFamily="49" charset="0"/>
              </a:rPr>
              <a:t> = </a:t>
            </a:r>
            <a:r>
              <a:rPr lang="en-US" sz="1800" dirty="0" err="1">
                <a:solidFill>
                  <a:srgbClr val="312F31"/>
                </a:solidFill>
                <a:latin typeface="Courier New" panose="02070309020205020404" pitchFamily="49" charset="0"/>
                <a:ea typeface="+mn-ea"/>
                <a:cs typeface="Courier New" panose="02070309020205020404" pitchFamily="49" charset="0"/>
              </a:rPr>
              <a:t>System.currentTimeMillis</a:t>
            </a:r>
            <a:r>
              <a:rPr lang="en-US" sz="1800" dirty="0">
                <a:solidFill>
                  <a:srgbClr val="312F31"/>
                </a:solidFill>
                <a:latin typeface="Courier New" panose="02070309020205020404" pitchFamily="49" charset="0"/>
                <a:ea typeface="+mn-ea"/>
                <a:cs typeface="Courier New" panose="02070309020205020404" pitchFamily="49" charset="0"/>
              </a:rPr>
              <a:t>();</a:t>
            </a:r>
          </a:p>
          <a:p>
            <a:pPr fontAlgn="auto">
              <a:spcBef>
                <a:spcPts val="0"/>
              </a:spcBef>
              <a:spcAft>
                <a:spcPts val="0"/>
              </a:spcAft>
            </a:pPr>
            <a:r>
              <a:rPr lang="en-US" sz="1800" dirty="0">
                <a:solidFill>
                  <a:srgbClr val="312F31"/>
                </a:solidFill>
                <a:latin typeface="Courier New" panose="02070309020205020404" pitchFamily="49" charset="0"/>
                <a:ea typeface="+mn-ea"/>
                <a:cs typeface="Courier New" panose="02070309020205020404" pitchFamily="49" charset="0"/>
              </a:rPr>
              <a:t>  Object data = </a:t>
            </a:r>
            <a:r>
              <a:rPr lang="en-US" sz="1800" dirty="0" err="1" smtClean="0">
                <a:solidFill>
                  <a:srgbClr val="312F31"/>
                </a:solidFill>
                <a:latin typeface="Courier New" panose="02070309020205020404" pitchFamily="49" charset="0"/>
                <a:ea typeface="+mn-ea"/>
                <a:cs typeface="Courier New" panose="02070309020205020404" pitchFamily="49" charset="0"/>
              </a:rPr>
              <a:t>loadDataForOffice</a:t>
            </a:r>
            <a:r>
              <a:rPr lang="en-US" sz="1800" dirty="0" smtClean="0">
                <a:solidFill>
                  <a:srgbClr val="312F31"/>
                </a:solidFill>
                <a:latin typeface="Courier New" panose="02070309020205020404" pitchFamily="49" charset="0"/>
                <a:ea typeface="+mn-ea"/>
                <a:cs typeface="Courier New" panose="02070309020205020404" pitchFamily="49" charset="0"/>
              </a:rPr>
              <a:t>(</a:t>
            </a:r>
            <a:r>
              <a:rPr lang="en-US" sz="1800" dirty="0" err="1" smtClean="0">
                <a:solidFill>
                  <a:srgbClr val="312F31"/>
                </a:solidFill>
                <a:latin typeface="Courier New" panose="02070309020205020404" pitchFamily="49" charset="0"/>
                <a:ea typeface="+mn-ea"/>
                <a:cs typeface="Courier New" panose="02070309020205020404" pitchFamily="49" charset="0"/>
              </a:rPr>
              <a:t>officeId</a:t>
            </a:r>
            <a:r>
              <a:rPr lang="en-US" sz="1800" dirty="0">
                <a:solidFill>
                  <a:srgbClr val="312F31"/>
                </a:solidFill>
                <a:latin typeface="Courier New" panose="02070309020205020404" pitchFamily="49" charset="0"/>
                <a:ea typeface="+mn-ea"/>
                <a:cs typeface="Courier New" panose="02070309020205020404" pitchFamily="49" charset="0"/>
              </a:rPr>
              <a:t>);</a:t>
            </a:r>
          </a:p>
          <a:p>
            <a:pPr fontAlgn="auto">
              <a:spcBef>
                <a:spcPts val="0"/>
              </a:spcBef>
              <a:spcAft>
                <a:spcPts val="0"/>
              </a:spcAft>
            </a:pPr>
            <a:r>
              <a:rPr lang="en-US" sz="1800" dirty="0">
                <a:solidFill>
                  <a:srgbClr val="312F31"/>
                </a:solidFill>
                <a:latin typeface="Courier New" panose="02070309020205020404" pitchFamily="49" charset="0"/>
                <a:ea typeface="+mn-ea"/>
                <a:cs typeface="Courier New" panose="02070309020205020404" pitchFamily="49" charset="0"/>
              </a:rPr>
              <a:t>  long </a:t>
            </a:r>
            <a:r>
              <a:rPr lang="en-US" sz="1800" b="1" i="1" dirty="0" err="1">
                <a:solidFill>
                  <a:srgbClr val="FF0000"/>
                </a:solidFill>
                <a:latin typeface="Courier New" panose="02070309020205020404" pitchFamily="49" charset="0"/>
                <a:ea typeface="+mn-ea"/>
                <a:cs typeface="Courier New" panose="02070309020205020404" pitchFamily="49" charset="0"/>
              </a:rPr>
              <a:t>dataLoadTime</a:t>
            </a:r>
            <a:r>
              <a:rPr lang="en-US" sz="1800" dirty="0">
                <a:solidFill>
                  <a:srgbClr val="FF0000"/>
                </a:solidFill>
                <a:latin typeface="Courier New" panose="02070309020205020404" pitchFamily="49" charset="0"/>
                <a:ea typeface="+mn-ea"/>
                <a:cs typeface="Courier New" panose="02070309020205020404" pitchFamily="49" charset="0"/>
              </a:rPr>
              <a:t> </a:t>
            </a:r>
            <a:r>
              <a:rPr lang="en-US" sz="1800" dirty="0">
                <a:solidFill>
                  <a:srgbClr val="312F31"/>
                </a:solidFill>
                <a:latin typeface="Courier New" panose="02070309020205020404" pitchFamily="49" charset="0"/>
                <a:ea typeface="+mn-ea"/>
                <a:cs typeface="Courier New" panose="02070309020205020404" pitchFamily="49" charset="0"/>
              </a:rPr>
              <a:t>= </a:t>
            </a:r>
            <a:r>
              <a:rPr lang="en-US" sz="1800" dirty="0" err="1">
                <a:solidFill>
                  <a:srgbClr val="312F31"/>
                </a:solidFill>
                <a:latin typeface="Courier New" panose="02070309020205020404" pitchFamily="49" charset="0"/>
                <a:ea typeface="+mn-ea"/>
                <a:cs typeface="Courier New" panose="02070309020205020404" pitchFamily="49" charset="0"/>
              </a:rPr>
              <a:t>System.currentTimeMillis</a:t>
            </a:r>
            <a:r>
              <a:rPr lang="en-US" sz="1800" dirty="0">
                <a:solidFill>
                  <a:srgbClr val="312F31"/>
                </a:solidFill>
                <a:latin typeface="Courier New" panose="02070309020205020404" pitchFamily="49" charset="0"/>
                <a:ea typeface="+mn-ea"/>
                <a:cs typeface="Courier New" panose="02070309020205020404" pitchFamily="49" charset="0"/>
              </a:rPr>
              <a:t>() - </a:t>
            </a:r>
            <a:r>
              <a:rPr lang="en-US" sz="1800" dirty="0" err="1">
                <a:solidFill>
                  <a:srgbClr val="312F31"/>
                </a:solidFill>
                <a:latin typeface="Courier New" panose="02070309020205020404" pitchFamily="49" charset="0"/>
                <a:ea typeface="+mn-ea"/>
                <a:cs typeface="Courier New" panose="02070309020205020404" pitchFamily="49" charset="0"/>
              </a:rPr>
              <a:t>startTime</a:t>
            </a:r>
            <a:r>
              <a:rPr lang="en-US" sz="1800" dirty="0">
                <a:solidFill>
                  <a:srgbClr val="312F31"/>
                </a:solidFill>
                <a:latin typeface="Courier New" panose="02070309020205020404" pitchFamily="49" charset="0"/>
                <a:ea typeface="+mn-ea"/>
                <a:cs typeface="Courier New" panose="02070309020205020404" pitchFamily="49" charset="0"/>
              </a:rPr>
              <a:t>;</a:t>
            </a:r>
          </a:p>
          <a:p>
            <a:pPr fontAlgn="auto">
              <a:spcBef>
                <a:spcPts val="0"/>
              </a:spcBef>
              <a:spcAft>
                <a:spcPts val="0"/>
              </a:spcAft>
            </a:pPr>
            <a:r>
              <a:rPr lang="en-US" sz="1800" dirty="0">
                <a:solidFill>
                  <a:srgbClr val="312F31"/>
                </a:solidFill>
                <a:latin typeface="Courier New" panose="02070309020205020404" pitchFamily="49" charset="0"/>
                <a:ea typeface="+mn-ea"/>
                <a:cs typeface="Courier New" panose="02070309020205020404" pitchFamily="49" charset="0"/>
              </a:rPr>
              <a:t>  </a:t>
            </a:r>
          </a:p>
          <a:p>
            <a:pPr fontAlgn="auto">
              <a:spcBef>
                <a:spcPts val="0"/>
              </a:spcBef>
              <a:spcAft>
                <a:spcPts val="0"/>
              </a:spcAft>
            </a:pPr>
            <a:r>
              <a:rPr lang="en-US" sz="1800" dirty="0">
                <a:solidFill>
                  <a:srgbClr val="312F31"/>
                </a:solidFill>
                <a:latin typeface="Courier New" panose="02070309020205020404" pitchFamily="49" charset="0"/>
                <a:ea typeface="+mn-ea"/>
                <a:cs typeface="Courier New" panose="02070309020205020404" pitchFamily="49" charset="0"/>
              </a:rPr>
              <a:t>  </a:t>
            </a:r>
            <a:r>
              <a:rPr lang="en-US" sz="1800" dirty="0" err="1">
                <a:solidFill>
                  <a:srgbClr val="312F31"/>
                </a:solidFill>
                <a:latin typeface="Courier New" panose="02070309020205020404" pitchFamily="49" charset="0"/>
                <a:ea typeface="+mn-ea"/>
                <a:cs typeface="Courier New" panose="02070309020205020404" pitchFamily="49" charset="0"/>
              </a:rPr>
              <a:t>generateReport</a:t>
            </a:r>
            <a:r>
              <a:rPr lang="en-US" sz="1800" dirty="0">
                <a:solidFill>
                  <a:srgbClr val="312F31"/>
                </a:solidFill>
                <a:latin typeface="Courier New" panose="02070309020205020404" pitchFamily="49" charset="0"/>
                <a:ea typeface="+mn-ea"/>
                <a:cs typeface="Courier New" panose="02070309020205020404" pitchFamily="49" charset="0"/>
              </a:rPr>
              <a:t>(data, </a:t>
            </a:r>
            <a:r>
              <a:rPr lang="en-US" sz="1800" dirty="0" err="1" smtClean="0">
                <a:solidFill>
                  <a:srgbClr val="312F31"/>
                </a:solidFill>
                <a:latin typeface="Courier New" panose="02070309020205020404" pitchFamily="49" charset="0"/>
                <a:ea typeface="+mn-ea"/>
                <a:cs typeface="Courier New" panose="02070309020205020404" pitchFamily="49" charset="0"/>
              </a:rPr>
              <a:t>officeId</a:t>
            </a:r>
            <a:r>
              <a:rPr lang="en-US" sz="1800" dirty="0">
                <a:solidFill>
                  <a:srgbClr val="312F31"/>
                </a:solidFill>
                <a:latin typeface="Courier New" panose="02070309020205020404" pitchFamily="49" charset="0"/>
                <a:ea typeface="+mn-ea"/>
                <a:cs typeface="Courier New" panose="02070309020205020404" pitchFamily="49" charset="0"/>
              </a:rPr>
              <a:t>);</a:t>
            </a:r>
          </a:p>
          <a:p>
            <a:pPr fontAlgn="auto">
              <a:spcBef>
                <a:spcPts val="0"/>
              </a:spcBef>
              <a:spcAft>
                <a:spcPts val="0"/>
              </a:spcAft>
            </a:pPr>
            <a:r>
              <a:rPr lang="en-US" sz="1800" dirty="0" smtClean="0">
                <a:solidFill>
                  <a:srgbClr val="312F31"/>
                </a:solidFill>
                <a:latin typeface="Courier New" panose="02070309020205020404" pitchFamily="49" charset="0"/>
                <a:ea typeface="+mn-ea"/>
                <a:cs typeface="Courier New" panose="02070309020205020404" pitchFamily="49" charset="0"/>
              </a:rPr>
              <a:t>}</a:t>
            </a:r>
          </a:p>
        </p:txBody>
      </p:sp>
      <p:sp>
        <p:nvSpPr>
          <p:cNvPr id="8" name="TextBox 7"/>
          <p:cNvSpPr txBox="1"/>
          <p:nvPr/>
        </p:nvSpPr>
        <p:spPr>
          <a:xfrm>
            <a:off x="189659" y="3651869"/>
            <a:ext cx="3631122" cy="646331"/>
          </a:xfrm>
          <a:prstGeom prst="rect">
            <a:avLst/>
          </a:prstGeom>
          <a:noFill/>
        </p:spPr>
        <p:txBody>
          <a:bodyPr wrap="none" rtlCol="0">
            <a:spAutoFit/>
          </a:bodyPr>
          <a:lstStyle/>
          <a:p>
            <a:pPr fontAlgn="auto">
              <a:spcBef>
                <a:spcPts val="0"/>
              </a:spcBef>
              <a:spcAft>
                <a:spcPts val="0"/>
              </a:spcAft>
            </a:pPr>
            <a:r>
              <a:rPr lang="en-US" sz="1800" b="1" dirty="0" smtClean="0">
                <a:solidFill>
                  <a:srgbClr val="312F31"/>
                </a:solidFill>
                <a:latin typeface="Courier New" panose="02070309020205020404" pitchFamily="49" charset="0"/>
                <a:ea typeface="+mn-ea"/>
                <a:cs typeface="Courier New" panose="02070309020205020404" pitchFamily="49" charset="0"/>
              </a:rPr>
              <a:t>Result</a:t>
            </a:r>
            <a:r>
              <a:rPr lang="en-US" sz="1800" dirty="0" smtClean="0">
                <a:solidFill>
                  <a:srgbClr val="312F31"/>
                </a:solidFill>
                <a:latin typeface="Courier New" panose="02070309020205020404" pitchFamily="49" charset="0"/>
                <a:ea typeface="+mn-ea"/>
                <a:cs typeface="Courier New" panose="02070309020205020404" pitchFamily="49" charset="0"/>
              </a:rPr>
              <a:t>:</a:t>
            </a:r>
            <a:endParaRPr lang="en-US" sz="1800" dirty="0">
              <a:solidFill>
                <a:srgbClr val="312F31"/>
              </a:solidFill>
              <a:latin typeface="Courier New" panose="02070309020205020404" pitchFamily="49" charset="0"/>
              <a:ea typeface="+mn-ea"/>
              <a:cs typeface="Courier New" panose="02070309020205020404" pitchFamily="49" charset="0"/>
            </a:endParaRPr>
          </a:p>
          <a:p>
            <a:pPr fontAlgn="auto">
              <a:spcBef>
                <a:spcPts val="0"/>
              </a:spcBef>
              <a:spcAft>
                <a:spcPts val="0"/>
              </a:spcAft>
            </a:pPr>
            <a:r>
              <a:rPr lang="en-US" sz="1800" dirty="0">
                <a:solidFill>
                  <a:srgbClr val="312F31"/>
                </a:solidFill>
                <a:latin typeface="Courier New" panose="02070309020205020404" pitchFamily="49" charset="0"/>
                <a:ea typeface="+mn-ea"/>
                <a:cs typeface="Courier New" panose="02070309020205020404" pitchFamily="49" charset="0"/>
              </a:rPr>
              <a:t>Avg. Data Load Time: </a:t>
            </a:r>
            <a:r>
              <a:rPr lang="en-US" sz="1800" b="1" dirty="0">
                <a:solidFill>
                  <a:srgbClr val="FF0000"/>
                </a:solidFill>
                <a:latin typeface="Courier New" panose="02070309020205020404" pitchFamily="49" charset="0"/>
                <a:ea typeface="+mn-ea"/>
                <a:cs typeface="Courier New" panose="02070309020205020404" pitchFamily="49" charset="0"/>
              </a:rPr>
              <a:t>45s</a:t>
            </a:r>
            <a:r>
              <a:rPr lang="en-US" sz="1800" b="1" dirty="0" smtClean="0">
                <a:solidFill>
                  <a:srgbClr val="FF0000"/>
                </a:solidFill>
                <a:latin typeface="Courier New" panose="02070309020205020404" pitchFamily="49" charset="0"/>
                <a:ea typeface="+mn-ea"/>
                <a:cs typeface="Courier New" panose="02070309020205020404" pitchFamily="49" charset="0"/>
              </a:rPr>
              <a:t>!</a:t>
            </a:r>
            <a:endParaRPr lang="en-US" sz="1800" b="1" dirty="0">
              <a:solidFill>
                <a:srgbClr val="FF0000"/>
              </a:solidFill>
              <a:latin typeface="Courier New" panose="02070309020205020404" pitchFamily="49" charset="0"/>
              <a:ea typeface="+mn-ea"/>
              <a:cs typeface="Courier New" panose="02070309020205020404" pitchFamily="49" charset="0"/>
            </a:endParaRPr>
          </a:p>
        </p:txBody>
      </p:sp>
      <p:sp>
        <p:nvSpPr>
          <p:cNvPr id="9" name="TextBox 8"/>
          <p:cNvSpPr txBox="1"/>
          <p:nvPr/>
        </p:nvSpPr>
        <p:spPr>
          <a:xfrm>
            <a:off x="5364088" y="3662060"/>
            <a:ext cx="3079689" cy="646331"/>
          </a:xfrm>
          <a:prstGeom prst="rect">
            <a:avLst/>
          </a:prstGeom>
          <a:noFill/>
        </p:spPr>
        <p:txBody>
          <a:bodyPr wrap="none" rtlCol="0">
            <a:spAutoFit/>
          </a:bodyPr>
          <a:lstStyle/>
          <a:p>
            <a:pPr fontAlgn="auto">
              <a:spcBef>
                <a:spcPts val="0"/>
              </a:spcBef>
              <a:spcAft>
                <a:spcPts val="0"/>
              </a:spcAft>
            </a:pPr>
            <a:r>
              <a:rPr lang="en-US" sz="1800" b="1" dirty="0" smtClean="0">
                <a:solidFill>
                  <a:srgbClr val="312F31"/>
                </a:solidFill>
                <a:latin typeface="Courier New" panose="02070309020205020404" pitchFamily="49" charset="0"/>
                <a:ea typeface="+mn-ea"/>
                <a:cs typeface="Courier New" panose="02070309020205020404" pitchFamily="49" charset="0"/>
              </a:rPr>
              <a:t>DB Tool says</a:t>
            </a:r>
            <a:r>
              <a:rPr lang="en-US" sz="1800" dirty="0" smtClean="0">
                <a:solidFill>
                  <a:srgbClr val="312F31"/>
                </a:solidFill>
                <a:latin typeface="Courier New" panose="02070309020205020404" pitchFamily="49" charset="0"/>
                <a:ea typeface="+mn-ea"/>
                <a:cs typeface="Courier New" panose="02070309020205020404" pitchFamily="49" charset="0"/>
              </a:rPr>
              <a:t>:</a:t>
            </a:r>
            <a:endParaRPr lang="en-US" sz="1800" dirty="0">
              <a:solidFill>
                <a:srgbClr val="312F31"/>
              </a:solidFill>
              <a:latin typeface="Courier New" panose="02070309020205020404" pitchFamily="49" charset="0"/>
              <a:ea typeface="+mn-ea"/>
              <a:cs typeface="Courier New" panose="02070309020205020404" pitchFamily="49" charset="0"/>
            </a:endParaRPr>
          </a:p>
          <a:p>
            <a:pPr fontAlgn="auto">
              <a:spcBef>
                <a:spcPts val="0"/>
              </a:spcBef>
              <a:spcAft>
                <a:spcPts val="0"/>
              </a:spcAft>
            </a:pPr>
            <a:r>
              <a:rPr lang="en-US" sz="1800" dirty="0">
                <a:solidFill>
                  <a:srgbClr val="312F31"/>
                </a:solidFill>
                <a:latin typeface="Courier New" panose="02070309020205020404" pitchFamily="49" charset="0"/>
                <a:ea typeface="+mn-ea"/>
                <a:cs typeface="Courier New" panose="02070309020205020404" pitchFamily="49" charset="0"/>
              </a:rPr>
              <a:t>Avg. </a:t>
            </a:r>
            <a:r>
              <a:rPr lang="en-US" sz="1800" dirty="0" smtClean="0">
                <a:solidFill>
                  <a:srgbClr val="312F31"/>
                </a:solidFill>
                <a:latin typeface="Courier New" panose="02070309020205020404" pitchFamily="49" charset="0"/>
                <a:ea typeface="+mn-ea"/>
                <a:cs typeface="Courier New" panose="02070309020205020404" pitchFamily="49" charset="0"/>
              </a:rPr>
              <a:t>SQL Query: </a:t>
            </a:r>
            <a:r>
              <a:rPr lang="en-US" sz="1800" b="1" dirty="0" smtClean="0">
                <a:solidFill>
                  <a:srgbClr val="00B050"/>
                </a:solidFill>
                <a:latin typeface="Courier New" panose="02070309020205020404" pitchFamily="49" charset="0"/>
                <a:ea typeface="+mn-ea"/>
                <a:cs typeface="Courier New" panose="02070309020205020404" pitchFamily="49" charset="0"/>
              </a:rPr>
              <a:t>&lt;1ms!</a:t>
            </a:r>
            <a:endParaRPr lang="en-US" sz="1800" b="1" dirty="0">
              <a:solidFill>
                <a:srgbClr val="00B050"/>
              </a:solidFill>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55388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 Loading too much data</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63"/>
          <a:stretch/>
        </p:blipFill>
        <p:spPr bwMode="auto">
          <a:xfrm>
            <a:off x="449341" y="1707654"/>
            <a:ext cx="8694659"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ular Callout 5"/>
          <p:cNvSpPr/>
          <p:nvPr/>
        </p:nvSpPr>
        <p:spPr>
          <a:xfrm>
            <a:off x="4499992" y="627534"/>
            <a:ext cx="3312368" cy="720080"/>
          </a:xfrm>
          <a:prstGeom prst="wedgeRoundRectCallout">
            <a:avLst>
              <a:gd name="adj1" fmla="val 14422"/>
              <a:gd name="adj2" fmla="val 18736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b="1" i="1" dirty="0" smtClean="0">
                <a:solidFill>
                  <a:srgbClr val="312F31"/>
                </a:solidFill>
              </a:rPr>
              <a:t>24889!</a:t>
            </a:r>
            <a:r>
              <a:rPr lang="en-US" dirty="0" smtClean="0">
                <a:solidFill>
                  <a:srgbClr val="312F31"/>
                </a:solidFill>
              </a:rPr>
              <a:t> Calls to the Database API!</a:t>
            </a:r>
            <a:endParaRPr lang="en-US" dirty="0">
              <a:solidFill>
                <a:srgbClr val="312F31"/>
              </a:solidFill>
            </a:endParaRPr>
          </a:p>
        </p:txBody>
      </p:sp>
      <p:sp>
        <p:nvSpPr>
          <p:cNvPr id="8" name="Rounded Rectangular Callout 7"/>
          <p:cNvSpPr/>
          <p:nvPr/>
        </p:nvSpPr>
        <p:spPr>
          <a:xfrm>
            <a:off x="2123728" y="3867894"/>
            <a:ext cx="3600400" cy="1008112"/>
          </a:xfrm>
          <a:prstGeom prst="wedgeRoundRectCallout">
            <a:avLst>
              <a:gd name="adj1" fmla="val 38369"/>
              <a:gd name="adj2" fmla="val -11669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dirty="0" smtClean="0">
                <a:solidFill>
                  <a:srgbClr val="312F31"/>
                </a:solidFill>
              </a:rPr>
              <a:t>High CPU and High Memory Usage to keep all data in Memory</a:t>
            </a:r>
            <a:endParaRPr lang="en-US" dirty="0">
              <a:solidFill>
                <a:srgbClr val="312F31"/>
              </a:solidFill>
            </a:endParaRPr>
          </a:p>
        </p:txBody>
      </p:sp>
    </p:spTree>
    <p:extLst>
      <p:ext uri="{BB962C8B-B14F-4D97-AF65-F5344CB8AC3E}">
        <p14:creationId xmlns:p14="http://schemas.microsoft.com/office/powerpoint/2010/main" val="311764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7" y="971550"/>
            <a:ext cx="860266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#2: On individual connections</a:t>
            </a:r>
            <a:endParaRPr lang="en-US" dirty="0"/>
          </a:p>
        </p:txBody>
      </p:sp>
      <p:sp>
        <p:nvSpPr>
          <p:cNvPr id="5" name="Rounded Rectangular Callout 4"/>
          <p:cNvSpPr/>
          <p:nvPr/>
        </p:nvSpPr>
        <p:spPr>
          <a:xfrm>
            <a:off x="7452320" y="123478"/>
            <a:ext cx="1649659" cy="1080120"/>
          </a:xfrm>
          <a:prstGeom prst="wedgeRoundRectCallout">
            <a:avLst>
              <a:gd name="adj1" fmla="val -68574"/>
              <a:gd name="adj2" fmla="val 5254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sz="2000" b="1" i="1" dirty="0" smtClean="0">
                <a:solidFill>
                  <a:srgbClr val="312F31"/>
                </a:solidFill>
              </a:rPr>
              <a:t>12444!</a:t>
            </a:r>
            <a:r>
              <a:rPr lang="en-US" sz="2000" dirty="0" smtClean="0">
                <a:solidFill>
                  <a:srgbClr val="312F31"/>
                </a:solidFill>
              </a:rPr>
              <a:t> individual connections</a:t>
            </a:r>
          </a:p>
        </p:txBody>
      </p:sp>
      <p:sp>
        <p:nvSpPr>
          <p:cNvPr id="6" name="Rounded Rectangular Callout 5"/>
          <p:cNvSpPr/>
          <p:nvPr/>
        </p:nvSpPr>
        <p:spPr>
          <a:xfrm>
            <a:off x="3635896" y="4068828"/>
            <a:ext cx="2376264" cy="927371"/>
          </a:xfrm>
          <a:prstGeom prst="wedgeRoundRectCallout">
            <a:avLst>
              <a:gd name="adj1" fmla="val -46149"/>
              <a:gd name="adj2" fmla="val -10829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dirty="0" smtClean="0">
                <a:solidFill>
                  <a:srgbClr val="312F31"/>
                </a:solidFill>
              </a:rPr>
              <a:t>Classical N+1 Query Problem</a:t>
            </a:r>
            <a:endParaRPr lang="en-US" dirty="0">
              <a:solidFill>
                <a:srgbClr val="312F31"/>
              </a:solidFill>
            </a:endParaRPr>
          </a:p>
        </p:txBody>
      </p:sp>
      <p:sp>
        <p:nvSpPr>
          <p:cNvPr id="7" name="Rounded Rectangular Callout 6"/>
          <p:cNvSpPr/>
          <p:nvPr/>
        </p:nvSpPr>
        <p:spPr>
          <a:xfrm>
            <a:off x="6876256" y="3363839"/>
            <a:ext cx="1741081" cy="720080"/>
          </a:xfrm>
          <a:prstGeom prst="wedgeRoundRectCallout">
            <a:avLst>
              <a:gd name="adj1" fmla="val 51742"/>
              <a:gd name="adj2" fmla="val -16528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sz="1800" dirty="0" smtClean="0">
                <a:solidFill>
                  <a:srgbClr val="312F31"/>
                </a:solidFill>
              </a:rPr>
              <a:t>Individual SQL really </a:t>
            </a:r>
            <a:r>
              <a:rPr lang="en-US" sz="1800" b="1" i="1" dirty="0" smtClean="0">
                <a:solidFill>
                  <a:srgbClr val="312F31"/>
                </a:solidFill>
              </a:rPr>
              <a:t>&lt;1ms</a:t>
            </a:r>
            <a:endParaRPr lang="en-US" sz="1800" b="1" i="1" dirty="0">
              <a:solidFill>
                <a:srgbClr val="312F31"/>
              </a:solidFill>
            </a:endParaRPr>
          </a:p>
        </p:txBody>
      </p:sp>
    </p:spTree>
    <p:extLst>
      <p:ext uri="{BB962C8B-B14F-4D97-AF65-F5344CB8AC3E}">
        <p14:creationId xmlns:p14="http://schemas.microsoft.com/office/powerpoint/2010/main" val="20214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Putting all data in temp </a:t>
            </a:r>
            <a:r>
              <a:rPr lang="en-US" dirty="0" err="1" smtClean="0"/>
              <a:t>Hashtable</a:t>
            </a:r>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3557"/>
            <a:ext cx="8993089" cy="391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36930" y="1851670"/>
            <a:ext cx="2323102" cy="1152127"/>
          </a:xfrm>
          <a:prstGeom prst="wedgeRoundRectCallout">
            <a:avLst>
              <a:gd name="adj1" fmla="val -89937"/>
              <a:gd name="adj2" fmla="val 3869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dirty="0" smtClean="0">
                <a:solidFill>
                  <a:srgbClr val="312F31"/>
                </a:solidFill>
              </a:rPr>
              <a:t>Lots of time spent in </a:t>
            </a:r>
            <a:r>
              <a:rPr lang="en-US" dirty="0" err="1" smtClean="0">
                <a:solidFill>
                  <a:srgbClr val="312F31"/>
                </a:solidFill>
              </a:rPr>
              <a:t>Hashtable.get</a:t>
            </a:r>
            <a:endParaRPr lang="en-US" dirty="0">
              <a:solidFill>
                <a:srgbClr val="312F31"/>
              </a:solidFill>
            </a:endParaRPr>
          </a:p>
        </p:txBody>
      </p:sp>
      <p:sp>
        <p:nvSpPr>
          <p:cNvPr id="7" name="Rounded Rectangular Callout 6"/>
          <p:cNvSpPr/>
          <p:nvPr/>
        </p:nvSpPr>
        <p:spPr>
          <a:xfrm>
            <a:off x="3821639" y="3795886"/>
            <a:ext cx="2622570" cy="1152127"/>
          </a:xfrm>
          <a:prstGeom prst="wedgeRoundRectCallout">
            <a:avLst>
              <a:gd name="adj1" fmla="val -103449"/>
              <a:gd name="adj2" fmla="val -7739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dirty="0" smtClean="0">
                <a:solidFill>
                  <a:srgbClr val="312F31"/>
                </a:solidFill>
              </a:rPr>
              <a:t>Called from their Entity Objects</a:t>
            </a:r>
            <a:endParaRPr lang="en-US" dirty="0">
              <a:solidFill>
                <a:srgbClr val="312F31"/>
              </a:solidFill>
            </a:endParaRPr>
          </a:p>
        </p:txBody>
      </p:sp>
    </p:spTree>
    <p:extLst>
      <p:ext uri="{BB962C8B-B14F-4D97-AF65-F5344CB8AC3E}">
        <p14:creationId xmlns:p14="http://schemas.microsoft.com/office/powerpoint/2010/main" val="316484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lnSpcReduction="10000"/>
          </a:bodyPr>
          <a:lstStyle/>
          <a:p>
            <a:r>
              <a:rPr lang="en-US" sz="2400" dirty="0" smtClean="0"/>
              <a:t>… you know what code is </a:t>
            </a:r>
            <a:r>
              <a:rPr lang="en-US" sz="2400" dirty="0" smtClean="0"/>
              <a:t>doing you inherited!!</a:t>
            </a:r>
          </a:p>
          <a:p>
            <a:r>
              <a:rPr lang="en-US" sz="2400" dirty="0" smtClean="0"/>
              <a:t>… you are not making mistakes like this </a:t>
            </a:r>
            <a:r>
              <a:rPr lang="en-US" sz="2400" dirty="0" smtClean="0">
                <a:sym typeface="Wingdings" panose="05000000000000000000" pitchFamily="2" charset="2"/>
              </a:rPr>
              <a:t></a:t>
            </a:r>
            <a:endParaRPr lang="en-US" sz="2400" dirty="0" smtClean="0"/>
          </a:p>
          <a:p>
            <a:pPr marL="0" indent="0">
              <a:buNone/>
            </a:pPr>
            <a:endParaRPr lang="en-US" sz="2400" dirty="0" smtClean="0"/>
          </a:p>
          <a:p>
            <a:r>
              <a:rPr lang="en-US" sz="2400" dirty="0" smtClean="0"/>
              <a:t>Explore </a:t>
            </a:r>
            <a:r>
              <a:rPr lang="en-US" sz="2400" dirty="0" smtClean="0"/>
              <a:t>the Right Tools</a:t>
            </a:r>
            <a:endParaRPr lang="en-US" sz="2400" dirty="0" smtClean="0"/>
          </a:p>
          <a:p>
            <a:pPr lvl="1"/>
            <a:r>
              <a:rPr lang="en-US" sz="2000" dirty="0" smtClean="0"/>
              <a:t>Built-In Database Analysis Tools</a:t>
            </a:r>
          </a:p>
          <a:p>
            <a:pPr lvl="1"/>
            <a:r>
              <a:rPr lang="en-US" sz="2000" dirty="0" smtClean="0"/>
              <a:t>“Logging” options of Frameworks such as Hibernate, …</a:t>
            </a:r>
          </a:p>
          <a:p>
            <a:pPr lvl="1"/>
            <a:r>
              <a:rPr lang="en-US" sz="2000" dirty="0" smtClean="0"/>
              <a:t>JMX, Perf Counters, … of your Application Servers</a:t>
            </a:r>
          </a:p>
          <a:p>
            <a:pPr lvl="1"/>
            <a:r>
              <a:rPr lang="en-US" sz="2000" dirty="0" smtClean="0"/>
              <a:t>Performance Tracing Tools: Dynatrace, </a:t>
            </a:r>
            <a:r>
              <a:rPr lang="en-US" sz="2000" dirty="0" err="1" smtClean="0"/>
              <a:t>Ruxit</a:t>
            </a:r>
            <a:r>
              <a:rPr lang="en-US" sz="2000" dirty="0" smtClean="0"/>
              <a:t>, </a:t>
            </a:r>
            <a:r>
              <a:rPr lang="en-US" sz="2000" dirty="0" err="1" smtClean="0"/>
              <a:t>NewRelic</a:t>
            </a:r>
            <a:r>
              <a:rPr lang="en-US" sz="2000" dirty="0" smtClean="0"/>
              <a:t>, </a:t>
            </a:r>
            <a:r>
              <a:rPr lang="en-US" sz="2000" dirty="0" err="1" smtClean="0"/>
              <a:t>AppDynamics</a:t>
            </a:r>
            <a:r>
              <a:rPr lang="en-US" sz="2000" dirty="0" smtClean="0"/>
              <a:t>, </a:t>
            </a:r>
            <a:r>
              <a:rPr lang="en-US" sz="2000" dirty="0" smtClean="0"/>
              <a:t>Your Profiler of Choice …</a:t>
            </a:r>
            <a:endParaRPr lang="en-US" sz="2000" dirty="0" smtClean="0"/>
          </a:p>
        </p:txBody>
      </p:sp>
      <p:sp>
        <p:nvSpPr>
          <p:cNvPr id="3" name="Title 2"/>
          <p:cNvSpPr>
            <a:spLocks noGrp="1"/>
          </p:cNvSpPr>
          <p:nvPr>
            <p:ph type="title"/>
          </p:nvPr>
        </p:nvSpPr>
        <p:spPr/>
        <p:txBody>
          <a:bodyPr/>
          <a:lstStyle/>
          <a:p>
            <a:r>
              <a:rPr lang="en-US" dirty="0" smtClean="0"/>
              <a:t>Lessons Learned – </a:t>
            </a:r>
            <a:r>
              <a:rPr lang="en-US" b="1" i="1" dirty="0" smtClean="0"/>
              <a:t>Don’t Assume </a:t>
            </a:r>
            <a:r>
              <a:rPr lang="en-US" dirty="0" smtClean="0"/>
              <a:t>…</a:t>
            </a:r>
            <a:endParaRPr lang="en-US" dirty="0"/>
          </a:p>
        </p:txBody>
      </p:sp>
    </p:spTree>
    <p:extLst>
      <p:ext uri="{BB962C8B-B14F-4D97-AF65-F5344CB8AC3E}">
        <p14:creationId xmlns:p14="http://schemas.microsoft.com/office/powerpoint/2010/main" val="369588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5"/>
          <p:cNvSpPr/>
          <p:nvPr/>
        </p:nvSpPr>
        <p:spPr>
          <a:xfrm>
            <a:off x="0" y="1"/>
            <a:ext cx="9144000" cy="5143499"/>
          </a:xfrm>
          <a:prstGeom prst="rect">
            <a:avLst/>
          </a:prstGeom>
          <a:solidFill>
            <a:schemeClr val="accent1"/>
          </a:solidFill>
          <a:ln>
            <a:solidFill>
              <a:schemeClr val="accent1"/>
            </a:solidFill>
          </a:ln>
        </p:spPr>
        <p:txBody>
          <a:bodyPr lIns="91425" tIns="45700" rIns="91425" bIns="45700" anchor="ctr" anchorCtr="0">
            <a:noAutofit/>
          </a:bodyPr>
          <a:lstStyle/>
          <a:p>
            <a:pPr algn="ctr" defTabSz="914400">
              <a:defRPr/>
            </a:pPr>
            <a:endParaRPr kern="0" smtClean="0">
              <a:solidFill>
                <a:srgbClr val="FFFFFF"/>
              </a:solidFill>
              <a:latin typeface="Arial"/>
              <a:ea typeface="Arial"/>
              <a:cs typeface="Arial"/>
              <a:sym typeface="Arial"/>
            </a:endParaRPr>
          </a:p>
        </p:txBody>
      </p:sp>
      <p:sp>
        <p:nvSpPr>
          <p:cNvPr id="4" name="Title 1"/>
          <p:cNvSpPr txBox="1">
            <a:spLocks/>
          </p:cNvSpPr>
          <p:nvPr/>
        </p:nvSpPr>
        <p:spPr>
          <a:xfrm>
            <a:off x="1025912" y="501094"/>
            <a:ext cx="7866568" cy="585790"/>
          </a:xfrm>
          <a:prstGeom prst="rect">
            <a:avLst/>
          </a:prstGeom>
          <a:noFill/>
          <a:ln>
            <a:noFill/>
          </a:ln>
        </p:spPr>
        <p:txBody>
          <a:bodyPr vert="horz" wrap="square" lIns="91440" tIns="45720" rIns="91440" bIns="0" anchor="t" anchorCtr="0" compatLnSpc="1"/>
          <a:lstStyle>
            <a:lvl1pPr marL="0" marR="0" lvl="0" indent="0" algn="l" defTabSz="914400" rtl="0" fontAlgn="auto" hangingPunct="1">
              <a:lnSpc>
                <a:spcPct val="75000"/>
              </a:lnSpc>
              <a:spcBef>
                <a:spcPts val="0"/>
              </a:spcBef>
              <a:spcAft>
                <a:spcPts val="0"/>
              </a:spcAft>
              <a:buNone/>
              <a:tabLst/>
              <a:defRPr lang="en-US" sz="3000" b="1" i="0" u="none" strike="noStrike" kern="1200" cap="none" spc="0" baseline="0">
                <a:solidFill>
                  <a:srgbClr val="F88208"/>
                </a:solidFill>
                <a:uFillTx/>
                <a:latin typeface="Calibri"/>
                <a:cs typeface="Lucida Sans Unicode" pitchFamily="34"/>
              </a:defRPr>
            </a:lvl1pPr>
          </a:lstStyle>
          <a:p>
            <a:r>
              <a:rPr sz="6600" dirty="0" smtClean="0">
                <a:solidFill>
                  <a:srgbClr val="FFFFFF"/>
                </a:solidFill>
              </a:rPr>
              <a:t>Key Metrics</a:t>
            </a:r>
          </a:p>
          <a:p>
            <a:endParaRPr sz="2400" dirty="0" smtClean="0">
              <a:solidFill>
                <a:srgbClr val="FFFFFF"/>
              </a:solidFill>
            </a:endParaRPr>
          </a:p>
          <a:p>
            <a:endParaRPr lang="en-US" sz="1600" dirty="0">
              <a:solidFill>
                <a:srgbClr val="FFFFFF"/>
              </a:solidFill>
            </a:endParaRPr>
          </a:p>
          <a:p>
            <a:endParaRPr sz="1600" dirty="0" smtClean="0">
              <a:solidFill>
                <a:srgbClr val="FFFFFF"/>
              </a:solidFill>
            </a:endParaRPr>
          </a:p>
          <a:p>
            <a:r>
              <a:rPr sz="4800" dirty="0" smtClean="0">
                <a:solidFill>
                  <a:srgbClr val="FFFFFF"/>
                </a:solidFill>
              </a:rPr>
              <a:t># of SQL Calls</a:t>
            </a:r>
          </a:p>
          <a:p>
            <a:endParaRPr sz="2000" dirty="0" smtClean="0">
              <a:solidFill>
                <a:srgbClr val="FFFFFF"/>
              </a:solidFill>
            </a:endParaRPr>
          </a:p>
          <a:p>
            <a:r>
              <a:rPr lang="en-US" sz="4800" dirty="0" smtClean="0">
                <a:solidFill>
                  <a:srgbClr val="FFFFFF"/>
                </a:solidFill>
              </a:rPr>
              <a:t># of same SQL Execs (1+N)</a:t>
            </a:r>
          </a:p>
          <a:p>
            <a:endParaRPr lang="en-US" sz="2000" dirty="0" smtClean="0">
              <a:solidFill>
                <a:srgbClr val="FFFFFF"/>
              </a:solidFill>
            </a:endParaRPr>
          </a:p>
          <a:p>
            <a:r>
              <a:rPr lang="en-US" sz="4800" dirty="0" smtClean="0">
                <a:solidFill>
                  <a:srgbClr val="FFFFFF"/>
                </a:solidFill>
              </a:rPr>
              <a:t># of Connections</a:t>
            </a:r>
          </a:p>
          <a:p>
            <a:endParaRPr lang="en-US" sz="2000" dirty="0" smtClean="0">
              <a:solidFill>
                <a:srgbClr val="FFFFFF"/>
              </a:solidFill>
            </a:endParaRPr>
          </a:p>
          <a:p>
            <a:r>
              <a:rPr lang="en-US" sz="4800" dirty="0" smtClean="0">
                <a:solidFill>
                  <a:srgbClr val="FFFFFF"/>
                </a:solidFill>
              </a:rPr>
              <a:t>Rows/Data Transferred</a:t>
            </a:r>
          </a:p>
        </p:txBody>
      </p:sp>
    </p:spTree>
    <p:extLst>
      <p:ext uri="{BB962C8B-B14F-4D97-AF65-F5344CB8AC3E}">
        <p14:creationId xmlns:p14="http://schemas.microsoft.com/office/powerpoint/2010/main" val="25359284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smtClean="0"/>
              <a:t>Backend Performance</a:t>
            </a:r>
            <a:endParaRPr lang="de-AT" dirty="0"/>
          </a:p>
        </p:txBody>
      </p:sp>
      <p:sp>
        <p:nvSpPr>
          <p:cNvPr id="5" name="Text Placeholder 4"/>
          <p:cNvSpPr>
            <a:spLocks noGrp="1"/>
          </p:cNvSpPr>
          <p:nvPr>
            <p:ph type="body" sz="quarter" idx="12"/>
          </p:nvPr>
        </p:nvSpPr>
        <p:spPr/>
        <p:txBody>
          <a:bodyPr/>
          <a:lstStyle/>
          <a:p>
            <a:r>
              <a:rPr lang="de-AT" dirty="0" smtClean="0"/>
              <a:t>Architectural Mistakes with „Migrating“ to (Micro)Services</a:t>
            </a:r>
            <a:endParaRPr lang="de-AT" dirty="0"/>
          </a:p>
        </p:txBody>
      </p:sp>
      <p:pic>
        <p:nvPicPr>
          <p:cNvPr id="6" name="Picture 5"/>
          <p:cNvPicPr>
            <a:picLocks noChangeAspect="1"/>
          </p:cNvPicPr>
          <p:nvPr/>
        </p:nvPicPr>
        <p:blipFill>
          <a:blip r:embed="rId3"/>
          <a:stretch>
            <a:fillRect/>
          </a:stretch>
        </p:blipFill>
        <p:spPr>
          <a:xfrm>
            <a:off x="4499992" y="1779662"/>
            <a:ext cx="4297741" cy="3266283"/>
          </a:xfrm>
          <a:prstGeom prst="rect">
            <a:avLst/>
          </a:prstGeom>
        </p:spPr>
      </p:pic>
    </p:spTree>
    <p:extLst>
      <p:ext uri="{BB962C8B-B14F-4D97-AF65-F5344CB8AC3E}">
        <p14:creationId xmlns:p14="http://schemas.microsoft.com/office/powerpoint/2010/main" val="1553701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527" r="20635"/>
          <a:stretch/>
        </p:blipFill>
        <p:spPr bwMode="auto">
          <a:xfrm>
            <a:off x="0" y="1496784"/>
            <a:ext cx="9120118" cy="194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297063" y="3179756"/>
            <a:ext cx="2151670" cy="794097"/>
          </a:xfrm>
          <a:prstGeom prst="wedgeRoundRectCallout">
            <a:avLst>
              <a:gd name="adj1" fmla="val 14606"/>
              <a:gd name="adj2" fmla="val -14124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b="1" i="1" dirty="0" smtClean="0">
                <a:solidFill>
                  <a:srgbClr val="312F31"/>
                </a:solidFill>
              </a:rPr>
              <a:t>26.7s</a:t>
            </a:r>
            <a:r>
              <a:rPr lang="en-US" dirty="0" smtClean="0">
                <a:solidFill>
                  <a:srgbClr val="312F31"/>
                </a:solidFill>
              </a:rPr>
              <a:t> Execution Time</a:t>
            </a:r>
            <a:endParaRPr lang="en-US" dirty="0">
              <a:solidFill>
                <a:srgbClr val="312F31"/>
              </a:solidFill>
            </a:endParaRPr>
          </a:p>
        </p:txBody>
      </p:sp>
      <p:sp>
        <p:nvSpPr>
          <p:cNvPr id="5" name="Rounded Rectangular Callout 4"/>
          <p:cNvSpPr/>
          <p:nvPr/>
        </p:nvSpPr>
        <p:spPr>
          <a:xfrm>
            <a:off x="2665708" y="3532153"/>
            <a:ext cx="2411687" cy="1237857"/>
          </a:xfrm>
          <a:prstGeom prst="wedgeRoundRectCallout">
            <a:avLst>
              <a:gd name="adj1" fmla="val 27341"/>
              <a:gd name="adj2" fmla="val -11018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b="1" i="1" dirty="0" smtClean="0">
                <a:solidFill>
                  <a:srgbClr val="312F31"/>
                </a:solidFill>
              </a:rPr>
              <a:t>33! </a:t>
            </a:r>
            <a:r>
              <a:rPr lang="en-US" dirty="0" smtClean="0">
                <a:solidFill>
                  <a:srgbClr val="312F31"/>
                </a:solidFill>
              </a:rPr>
              <a:t>Calls to the same Web Service</a:t>
            </a:r>
            <a:endParaRPr lang="en-US" dirty="0">
              <a:solidFill>
                <a:srgbClr val="312F31"/>
              </a:solidFill>
            </a:endParaRPr>
          </a:p>
        </p:txBody>
      </p:sp>
      <p:sp>
        <p:nvSpPr>
          <p:cNvPr id="6" name="Rounded Rectangular Callout 5"/>
          <p:cNvSpPr/>
          <p:nvPr/>
        </p:nvSpPr>
        <p:spPr>
          <a:xfrm>
            <a:off x="5294370" y="3532153"/>
            <a:ext cx="3825748" cy="1237857"/>
          </a:xfrm>
          <a:prstGeom prst="wedgeRoundRectCallout">
            <a:avLst>
              <a:gd name="adj1" fmla="val -9282"/>
              <a:gd name="adj2" fmla="val -11078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sz="2000" b="1" i="1" dirty="0" smtClean="0">
                <a:solidFill>
                  <a:srgbClr val="312F31"/>
                </a:solidFill>
              </a:rPr>
              <a:t>171!</a:t>
            </a:r>
            <a:r>
              <a:rPr lang="en-US" sz="2000" dirty="0" smtClean="0">
                <a:solidFill>
                  <a:srgbClr val="312F31"/>
                </a:solidFill>
              </a:rPr>
              <a:t> SQL Queries through LINQ by this Web Service – request </a:t>
            </a:r>
            <a:r>
              <a:rPr lang="en-US" sz="2000" b="1" i="1" dirty="0" smtClean="0">
                <a:solidFill>
                  <a:srgbClr val="312F31"/>
                </a:solidFill>
              </a:rPr>
              <a:t>similar data </a:t>
            </a:r>
            <a:r>
              <a:rPr lang="en-US" sz="2000" dirty="0" smtClean="0">
                <a:solidFill>
                  <a:srgbClr val="312F31"/>
                </a:solidFill>
              </a:rPr>
              <a:t>for each call</a:t>
            </a:r>
            <a:endParaRPr lang="en-US" sz="2000" dirty="0">
              <a:solidFill>
                <a:srgbClr val="312F31"/>
              </a:solidFill>
            </a:endParaRPr>
          </a:p>
        </p:txBody>
      </p:sp>
      <p:sp>
        <p:nvSpPr>
          <p:cNvPr id="7" name="Rounded Rectangular Callout 6"/>
          <p:cNvSpPr/>
          <p:nvPr/>
        </p:nvSpPr>
        <p:spPr>
          <a:xfrm>
            <a:off x="2773138" y="339502"/>
            <a:ext cx="5053505" cy="764097"/>
          </a:xfrm>
          <a:prstGeom prst="wedgeRoundRectCallout">
            <a:avLst>
              <a:gd name="adj1" fmla="val -3410"/>
              <a:gd name="adj2" fmla="val 13709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b="1" i="1" dirty="0" smtClean="0">
                <a:solidFill>
                  <a:srgbClr val="312F31"/>
                </a:solidFill>
              </a:rPr>
              <a:t>Architecture Violation: </a:t>
            </a:r>
            <a:r>
              <a:rPr lang="en-US" dirty="0" smtClean="0">
                <a:solidFill>
                  <a:srgbClr val="312F31"/>
                </a:solidFill>
              </a:rPr>
              <a:t>Direct access to DB instead from frontend logic</a:t>
            </a:r>
            <a:endParaRPr lang="en-US" dirty="0">
              <a:solidFill>
                <a:srgbClr val="312F31"/>
              </a:solidFill>
            </a:endParaRPr>
          </a:p>
        </p:txBody>
      </p:sp>
    </p:spTree>
    <p:extLst>
      <p:ext uri="{BB962C8B-B14F-4D97-AF65-F5344CB8AC3E}">
        <p14:creationId xmlns:p14="http://schemas.microsoft.com/office/powerpoint/2010/main" val="1573955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Real Life &amp; Real User Stories</a:t>
            </a:r>
            <a:endParaRPr lang="en-US" dirty="0"/>
          </a:p>
        </p:txBody>
      </p:sp>
      <p:pic>
        <p:nvPicPr>
          <p:cNvPr id="4" name="Picture 3"/>
          <p:cNvPicPr>
            <a:picLocks noChangeAspect="1"/>
          </p:cNvPicPr>
          <p:nvPr/>
        </p:nvPicPr>
        <p:blipFill>
          <a:blip r:embed="rId2"/>
          <a:stretch>
            <a:fillRect/>
          </a:stretch>
        </p:blipFill>
        <p:spPr>
          <a:xfrm>
            <a:off x="586003" y="992033"/>
            <a:ext cx="3057846" cy="3489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4067821" y="1402079"/>
            <a:ext cx="4490392" cy="26468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02439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5656" y="1093176"/>
            <a:ext cx="6191225" cy="3350782"/>
          </a:xfrm>
          <a:prstGeom prst="rect">
            <a:avLst/>
          </a:prstGeom>
        </p:spPr>
      </p:pic>
      <p:sp>
        <p:nvSpPr>
          <p:cNvPr id="4" name="Rounded Rectangular Callout 3"/>
          <p:cNvSpPr/>
          <p:nvPr/>
        </p:nvSpPr>
        <p:spPr bwMode="auto">
          <a:xfrm>
            <a:off x="4355976" y="4160559"/>
            <a:ext cx="1872208" cy="283399"/>
          </a:xfrm>
          <a:prstGeom prst="wedgeRoundRectCallout">
            <a:avLst>
              <a:gd name="adj1" fmla="val 13197"/>
              <a:gd name="adj2" fmla="val -34813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sz="1400" b="1" i="1" dirty="0">
                <a:solidFill>
                  <a:srgbClr val="312F31"/>
                </a:solidFill>
              </a:rPr>
              <a:t>21671! </a:t>
            </a:r>
            <a:r>
              <a:rPr lang="en-US" sz="1400" dirty="0">
                <a:solidFill>
                  <a:srgbClr val="312F31"/>
                </a:solidFill>
              </a:rPr>
              <a:t>Calls to Oracle</a:t>
            </a:r>
          </a:p>
        </p:txBody>
      </p:sp>
      <p:sp>
        <p:nvSpPr>
          <p:cNvPr id="5" name="Rounded Rectangular Callout 4"/>
          <p:cNvSpPr/>
          <p:nvPr/>
        </p:nvSpPr>
        <p:spPr bwMode="auto">
          <a:xfrm>
            <a:off x="3417376" y="736169"/>
            <a:ext cx="2162736" cy="1043493"/>
          </a:xfrm>
          <a:prstGeom prst="wedgeRoundRectCallout">
            <a:avLst>
              <a:gd name="adj1" fmla="val 37780"/>
              <a:gd name="adj2" fmla="val 9185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sz="1600" b="1" i="1" dirty="0">
                <a:solidFill>
                  <a:srgbClr val="312F31"/>
                </a:solidFill>
              </a:rPr>
              <a:t>3136! </a:t>
            </a:r>
            <a:r>
              <a:rPr lang="en-US" sz="1600" dirty="0">
                <a:solidFill>
                  <a:srgbClr val="312F31"/>
                </a:solidFill>
              </a:rPr>
              <a:t>Calls to H2 mostly executed on </a:t>
            </a:r>
            <a:r>
              <a:rPr lang="en-US" sz="1600" dirty="0" err="1">
                <a:solidFill>
                  <a:srgbClr val="312F31"/>
                </a:solidFill>
              </a:rPr>
              <a:t>async</a:t>
            </a:r>
            <a:r>
              <a:rPr lang="en-US" sz="1600" dirty="0">
                <a:solidFill>
                  <a:srgbClr val="312F31"/>
                </a:solidFill>
              </a:rPr>
              <a:t> background threads</a:t>
            </a:r>
          </a:p>
        </p:txBody>
      </p:sp>
      <p:sp>
        <p:nvSpPr>
          <p:cNvPr id="6" name="Rounded Rectangular Callout 5"/>
          <p:cNvSpPr/>
          <p:nvPr/>
        </p:nvSpPr>
        <p:spPr bwMode="auto">
          <a:xfrm>
            <a:off x="5940152" y="410706"/>
            <a:ext cx="2232248" cy="596584"/>
          </a:xfrm>
          <a:prstGeom prst="wedgeRoundRectCallout">
            <a:avLst>
              <a:gd name="adj1" fmla="val 3801"/>
              <a:gd name="adj2" fmla="val 9250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sz="1600" b="1" i="1" dirty="0">
                <a:solidFill>
                  <a:srgbClr val="312F31"/>
                </a:solidFill>
              </a:rPr>
              <a:t>33! </a:t>
            </a:r>
            <a:r>
              <a:rPr lang="en-US" sz="1600" dirty="0">
                <a:solidFill>
                  <a:srgbClr val="312F31"/>
                </a:solidFill>
              </a:rPr>
              <a:t>Different connections used</a:t>
            </a:r>
          </a:p>
        </p:txBody>
      </p:sp>
      <p:sp>
        <p:nvSpPr>
          <p:cNvPr id="7" name="Rounded Rectangular Callout 6"/>
          <p:cNvSpPr/>
          <p:nvPr/>
        </p:nvSpPr>
        <p:spPr bwMode="auto">
          <a:xfrm>
            <a:off x="7020272" y="2389852"/>
            <a:ext cx="1872208" cy="432048"/>
          </a:xfrm>
          <a:prstGeom prst="wedgeRoundRectCallout">
            <a:avLst>
              <a:gd name="adj1" fmla="val -57799"/>
              <a:gd name="adj2" fmla="val -17594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sz="1400" b="1" i="1" dirty="0">
                <a:solidFill>
                  <a:srgbClr val="312F31"/>
                </a:solidFill>
              </a:rPr>
              <a:t>DB Exceptions on both Databases</a:t>
            </a:r>
          </a:p>
        </p:txBody>
      </p:sp>
      <p:sp>
        <p:nvSpPr>
          <p:cNvPr id="8" name="Rounded Rectangular Callout 7"/>
          <p:cNvSpPr/>
          <p:nvPr/>
        </p:nvSpPr>
        <p:spPr bwMode="auto">
          <a:xfrm>
            <a:off x="7020670" y="2389852"/>
            <a:ext cx="1872208" cy="432048"/>
          </a:xfrm>
          <a:prstGeom prst="wedgeRoundRectCallout">
            <a:avLst>
              <a:gd name="adj1" fmla="val -53605"/>
              <a:gd name="adj2" fmla="val 18279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sz="1400" b="1" i="1" dirty="0">
                <a:solidFill>
                  <a:srgbClr val="312F31"/>
                </a:solidFill>
              </a:rPr>
              <a:t>DB Exceptions </a:t>
            </a:r>
            <a:r>
              <a:rPr lang="en-US" sz="1400" dirty="0">
                <a:solidFill>
                  <a:srgbClr val="312F31"/>
                </a:solidFill>
              </a:rPr>
              <a:t>on both Databases</a:t>
            </a:r>
          </a:p>
        </p:txBody>
      </p:sp>
      <p:sp>
        <p:nvSpPr>
          <p:cNvPr id="9" name="Rounded Rectangular Callout 8"/>
          <p:cNvSpPr/>
          <p:nvPr/>
        </p:nvSpPr>
        <p:spPr bwMode="auto">
          <a:xfrm>
            <a:off x="1835696" y="3397964"/>
            <a:ext cx="1872208" cy="1131880"/>
          </a:xfrm>
          <a:prstGeom prst="wedgeRoundRectCallout">
            <a:avLst>
              <a:gd name="adj1" fmla="val 67544"/>
              <a:gd name="adj2" fmla="val -9885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r>
              <a:rPr lang="en-US" sz="1600" b="1" i="1" dirty="0">
                <a:solidFill>
                  <a:srgbClr val="312F31"/>
                </a:solidFill>
              </a:rPr>
              <a:t>40! internal </a:t>
            </a:r>
            <a:r>
              <a:rPr lang="en-US" sz="1600" b="1" i="1" dirty="0" smtClean="0">
                <a:solidFill>
                  <a:srgbClr val="312F31"/>
                </a:solidFill>
              </a:rPr>
              <a:t>Web </a:t>
            </a:r>
            <a:r>
              <a:rPr lang="en-US" sz="1600" b="1" i="1" dirty="0">
                <a:solidFill>
                  <a:srgbClr val="312F31"/>
                </a:solidFill>
              </a:rPr>
              <a:t>Service Calls </a:t>
            </a:r>
            <a:r>
              <a:rPr lang="en-US" sz="1600" dirty="0">
                <a:solidFill>
                  <a:srgbClr val="312F31"/>
                </a:solidFill>
              </a:rPr>
              <a:t>that do all these DB Updates</a:t>
            </a:r>
          </a:p>
        </p:txBody>
      </p:sp>
    </p:spTree>
    <p:extLst>
      <p:ext uri="{BB962C8B-B14F-4D97-AF65-F5344CB8AC3E}">
        <p14:creationId xmlns:p14="http://schemas.microsoft.com/office/powerpoint/2010/main" val="857622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5"/>
          <p:cNvSpPr/>
          <p:nvPr/>
        </p:nvSpPr>
        <p:spPr>
          <a:xfrm>
            <a:off x="0" y="1"/>
            <a:ext cx="9144000" cy="5143499"/>
          </a:xfrm>
          <a:prstGeom prst="rect">
            <a:avLst/>
          </a:prstGeom>
          <a:solidFill>
            <a:schemeClr val="accent1"/>
          </a:solidFill>
          <a:ln>
            <a:solidFill>
              <a:schemeClr val="accent1"/>
            </a:solidFill>
          </a:ln>
        </p:spPr>
        <p:txBody>
          <a:bodyPr lIns="91425" tIns="45700" rIns="91425" bIns="45700" anchor="ctr" anchorCtr="0">
            <a:noAutofit/>
          </a:bodyPr>
          <a:lstStyle/>
          <a:p>
            <a:pPr algn="ctr" defTabSz="914400">
              <a:defRPr/>
            </a:pPr>
            <a:endParaRPr kern="0" smtClean="0">
              <a:solidFill>
                <a:srgbClr val="FFFFFF"/>
              </a:solidFill>
              <a:latin typeface="Arial"/>
              <a:ea typeface="Arial"/>
              <a:cs typeface="Arial"/>
              <a:sym typeface="Arial"/>
            </a:endParaRPr>
          </a:p>
        </p:txBody>
      </p:sp>
      <p:sp>
        <p:nvSpPr>
          <p:cNvPr id="4" name="Title 1"/>
          <p:cNvSpPr txBox="1">
            <a:spLocks/>
          </p:cNvSpPr>
          <p:nvPr/>
        </p:nvSpPr>
        <p:spPr>
          <a:xfrm>
            <a:off x="1025912" y="501094"/>
            <a:ext cx="7866568" cy="585790"/>
          </a:xfrm>
          <a:prstGeom prst="rect">
            <a:avLst/>
          </a:prstGeom>
          <a:noFill/>
          <a:ln>
            <a:noFill/>
          </a:ln>
        </p:spPr>
        <p:txBody>
          <a:bodyPr vert="horz" wrap="square" lIns="91440" tIns="45720" rIns="91440" bIns="0" anchor="t" anchorCtr="0" compatLnSpc="1"/>
          <a:lstStyle>
            <a:lvl1pPr marL="0" marR="0" lvl="0" indent="0" algn="l" defTabSz="914400" rtl="0" fontAlgn="auto" hangingPunct="1">
              <a:lnSpc>
                <a:spcPct val="75000"/>
              </a:lnSpc>
              <a:spcBef>
                <a:spcPts val="0"/>
              </a:spcBef>
              <a:spcAft>
                <a:spcPts val="0"/>
              </a:spcAft>
              <a:buNone/>
              <a:tabLst/>
              <a:defRPr lang="en-US" sz="3000" b="1" i="0" u="none" strike="noStrike" kern="1200" cap="none" spc="0" baseline="0">
                <a:solidFill>
                  <a:srgbClr val="F88208"/>
                </a:solidFill>
                <a:uFillTx/>
                <a:latin typeface="Calibri"/>
                <a:cs typeface="Lucida Sans Unicode" pitchFamily="34"/>
              </a:defRPr>
            </a:lvl1pPr>
          </a:lstStyle>
          <a:p>
            <a:r>
              <a:rPr sz="6600" dirty="0" smtClean="0">
                <a:solidFill>
                  <a:srgbClr val="FFFFFF"/>
                </a:solidFill>
              </a:rPr>
              <a:t>Key Metrics</a:t>
            </a:r>
          </a:p>
          <a:p>
            <a:endParaRPr sz="2400" dirty="0" smtClean="0">
              <a:solidFill>
                <a:srgbClr val="FFFFFF"/>
              </a:solidFill>
            </a:endParaRPr>
          </a:p>
          <a:p>
            <a:endParaRPr lang="en-US" sz="1600" dirty="0">
              <a:solidFill>
                <a:srgbClr val="FFFFFF"/>
              </a:solidFill>
            </a:endParaRPr>
          </a:p>
          <a:p>
            <a:endParaRPr sz="1600" dirty="0" smtClean="0">
              <a:solidFill>
                <a:srgbClr val="FFFFFF"/>
              </a:solidFill>
            </a:endParaRPr>
          </a:p>
          <a:p>
            <a:r>
              <a:rPr sz="4800" dirty="0" smtClean="0">
                <a:solidFill>
                  <a:srgbClr val="FFFFFF"/>
                </a:solidFill>
              </a:rPr>
              <a:t># of Service Calls</a:t>
            </a:r>
          </a:p>
          <a:p>
            <a:endParaRPr sz="2000" dirty="0" smtClean="0">
              <a:solidFill>
                <a:srgbClr val="FFFFFF"/>
              </a:solidFill>
            </a:endParaRPr>
          </a:p>
          <a:p>
            <a:r>
              <a:rPr lang="en-US" sz="4800" dirty="0" smtClean="0">
                <a:solidFill>
                  <a:srgbClr val="FFFFFF"/>
                </a:solidFill>
              </a:rPr>
              <a:t>Payload of Service Calls</a:t>
            </a:r>
          </a:p>
          <a:p>
            <a:endParaRPr lang="en-US" sz="2000" dirty="0" smtClean="0">
              <a:solidFill>
                <a:srgbClr val="FFFFFF"/>
              </a:solidFill>
            </a:endParaRPr>
          </a:p>
          <a:p>
            <a:r>
              <a:rPr lang="en-US" sz="4800" dirty="0" smtClean="0">
                <a:solidFill>
                  <a:srgbClr val="FFFFFF"/>
                </a:solidFill>
              </a:rPr>
              <a:t># of Involved Threads</a:t>
            </a:r>
          </a:p>
          <a:p>
            <a:endParaRPr lang="en-US" sz="2000" dirty="0" smtClean="0">
              <a:solidFill>
                <a:srgbClr val="FFFFFF"/>
              </a:solidFill>
            </a:endParaRPr>
          </a:p>
          <a:p>
            <a:r>
              <a:rPr lang="en-US" sz="4800" dirty="0" smtClean="0">
                <a:solidFill>
                  <a:srgbClr val="FFFFFF"/>
                </a:solidFill>
              </a:rPr>
              <a:t>1+N Service Call Pattern!</a:t>
            </a:r>
          </a:p>
        </p:txBody>
      </p:sp>
    </p:spTree>
    <p:extLst>
      <p:ext uri="{BB962C8B-B14F-4D97-AF65-F5344CB8AC3E}">
        <p14:creationId xmlns:p14="http://schemas.microsoft.com/office/powerpoint/2010/main" val="32509558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de-AT" dirty="0" smtClean="0"/>
              <a:t>Dynatrace</a:t>
            </a:r>
          </a:p>
          <a:p>
            <a:r>
              <a:rPr lang="de-AT" dirty="0" smtClean="0"/>
              <a:t>Ruxit</a:t>
            </a:r>
          </a:p>
          <a:p>
            <a:r>
              <a:rPr lang="de-AT" dirty="0" smtClean="0"/>
              <a:t>NewRelic</a:t>
            </a:r>
          </a:p>
          <a:p>
            <a:r>
              <a:rPr lang="de-AT" dirty="0" smtClean="0"/>
              <a:t>AppDynamics</a:t>
            </a:r>
          </a:p>
          <a:p>
            <a:r>
              <a:rPr lang="de-AT" dirty="0" smtClean="0"/>
              <a:t>Any Profiler that can trace across tiers</a:t>
            </a:r>
            <a:endParaRPr lang="de-AT" dirty="0"/>
          </a:p>
        </p:txBody>
      </p:sp>
      <p:sp>
        <p:nvSpPr>
          <p:cNvPr id="3" name="Title 2"/>
          <p:cNvSpPr>
            <a:spLocks noGrp="1"/>
          </p:cNvSpPr>
          <p:nvPr>
            <p:ph type="title"/>
          </p:nvPr>
        </p:nvSpPr>
        <p:spPr/>
        <p:txBody>
          <a:bodyPr/>
          <a:lstStyle/>
          <a:p>
            <a:r>
              <a:rPr lang="de-AT" dirty="0" smtClean="0"/>
              <a:t>Tooling</a:t>
            </a:r>
            <a:endParaRPr lang="de-AT" dirty="0"/>
          </a:p>
        </p:txBody>
      </p:sp>
    </p:spTree>
    <p:extLst>
      <p:ext uri="{BB962C8B-B14F-4D97-AF65-F5344CB8AC3E}">
        <p14:creationId xmlns:p14="http://schemas.microsoft.com/office/powerpoint/2010/main" val="42324689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smtClean="0"/>
              <a:t>Logging</a:t>
            </a:r>
            <a:endParaRPr lang="de-AT" dirty="0"/>
          </a:p>
        </p:txBody>
      </p:sp>
      <p:sp>
        <p:nvSpPr>
          <p:cNvPr id="5" name="Text Placeholder 4"/>
          <p:cNvSpPr>
            <a:spLocks noGrp="1"/>
          </p:cNvSpPr>
          <p:nvPr>
            <p:ph type="body" sz="quarter" idx="12"/>
          </p:nvPr>
        </p:nvSpPr>
        <p:spPr/>
        <p:txBody>
          <a:bodyPr/>
          <a:lstStyle/>
          <a:p>
            <a:r>
              <a:rPr lang="de-AT" dirty="0" smtClean="0"/>
              <a:t>WE CAN LOG THIS!!</a:t>
            </a:r>
            <a:endParaRPr lang="de-AT" dirty="0"/>
          </a:p>
        </p:txBody>
      </p:sp>
    </p:spTree>
    <p:extLst>
      <p:ext uri="{BB962C8B-B14F-4D97-AF65-F5344CB8AC3E}">
        <p14:creationId xmlns:p14="http://schemas.microsoft.com/office/powerpoint/2010/main" val="27705381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smtClean="0"/>
              <a:t>Log Hotspots in Frameworks!</a:t>
            </a:r>
            <a:endParaRPr lang="de-AT" dirty="0"/>
          </a:p>
        </p:txBody>
      </p:sp>
      <p:pic>
        <p:nvPicPr>
          <p:cNvPr id="4" name="Picture 3"/>
          <p:cNvPicPr>
            <a:picLocks noChangeAspect="1"/>
          </p:cNvPicPr>
          <p:nvPr/>
        </p:nvPicPr>
        <p:blipFill>
          <a:blip r:embed="rId3"/>
          <a:stretch>
            <a:fillRect/>
          </a:stretch>
        </p:blipFill>
        <p:spPr>
          <a:xfrm>
            <a:off x="467544" y="915566"/>
            <a:ext cx="7776864" cy="3707956"/>
          </a:xfrm>
          <a:prstGeom prst="rect">
            <a:avLst/>
          </a:prstGeom>
        </p:spPr>
      </p:pic>
      <p:sp>
        <p:nvSpPr>
          <p:cNvPr id="5" name="Rounded Rectangular Callout 4"/>
          <p:cNvSpPr/>
          <p:nvPr/>
        </p:nvSpPr>
        <p:spPr bwMode="auto">
          <a:xfrm>
            <a:off x="2915816" y="700481"/>
            <a:ext cx="4207011" cy="430170"/>
          </a:xfrm>
          <a:prstGeom prst="wedgeRoundRectCallout">
            <a:avLst>
              <a:gd name="adj1" fmla="val -47290"/>
              <a:gd name="adj2" fmla="val 162175"/>
              <a:gd name="adj3" fmla="val 16667"/>
            </a:avLst>
          </a:prstGeom>
          <a:gradFill rotWithShape="0">
            <a:gsLst>
              <a:gs pos="0">
                <a:schemeClr val="accent3">
                  <a:lumMod val="60000"/>
                  <a:lumOff val="40000"/>
                </a:schemeClr>
              </a:gs>
              <a:gs pos="100000">
                <a:schemeClr val="accent3"/>
              </a:gs>
            </a:gsLst>
            <a:lin ang="5400000" scaled="1"/>
          </a:gradFill>
          <a:ln w="9525">
            <a:noFill/>
            <a:miter lim="800000"/>
            <a:headEnd/>
            <a:tailEnd/>
          </a:ln>
          <a:effectLst/>
        </p:spPr>
        <p:txBody>
          <a:bodyPr wrap="none" rtlCol="0" anchor="ctr"/>
          <a:lstStyle/>
          <a:p>
            <a:pPr algn="ctr"/>
            <a:r>
              <a:rPr lang="de-AT" dirty="0" smtClean="0"/>
              <a:t>callAppenders clear CPU and I/O Hotspot</a:t>
            </a:r>
          </a:p>
        </p:txBody>
      </p:sp>
      <p:sp>
        <p:nvSpPr>
          <p:cNvPr id="6" name="Rounded Rectangular Callout 5"/>
          <p:cNvSpPr/>
          <p:nvPr/>
        </p:nvSpPr>
        <p:spPr bwMode="auto">
          <a:xfrm>
            <a:off x="3995936" y="3795886"/>
            <a:ext cx="4207011" cy="430170"/>
          </a:xfrm>
          <a:prstGeom prst="wedgeRoundRectCallout">
            <a:avLst>
              <a:gd name="adj1" fmla="val 31918"/>
              <a:gd name="adj2" fmla="val -241277"/>
              <a:gd name="adj3" fmla="val 16667"/>
            </a:avLst>
          </a:prstGeom>
          <a:gradFill rotWithShape="0">
            <a:gsLst>
              <a:gs pos="0">
                <a:schemeClr val="accent3">
                  <a:lumMod val="60000"/>
                  <a:lumOff val="40000"/>
                </a:schemeClr>
              </a:gs>
              <a:gs pos="100000">
                <a:schemeClr val="accent3"/>
              </a:gs>
            </a:gsLst>
            <a:lin ang="5400000" scaled="1"/>
          </a:gradFill>
          <a:ln w="9525">
            <a:noFill/>
            <a:miter lim="800000"/>
            <a:headEnd/>
            <a:tailEnd/>
          </a:ln>
          <a:effectLst/>
        </p:spPr>
        <p:txBody>
          <a:bodyPr wrap="none" rtlCol="0" anchor="ctr"/>
          <a:lstStyle/>
          <a:p>
            <a:pPr algn="ctr"/>
            <a:r>
              <a:rPr lang="de-AT" dirty="0" smtClean="0"/>
              <a:t>Excessive logging through Spring Framework</a:t>
            </a:r>
            <a:endParaRPr lang="de-AT" dirty="0" smtClean="0"/>
          </a:p>
        </p:txBody>
      </p:sp>
    </p:spTree>
    <p:extLst>
      <p:ext uri="{BB962C8B-B14F-4D97-AF65-F5344CB8AC3E}">
        <p14:creationId xmlns:p14="http://schemas.microsoft.com/office/powerpoint/2010/main" val="1709747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smtClean="0"/>
              <a:t>Debug Log and outdated log4j library</a:t>
            </a:r>
            <a:endParaRPr lang="de-AT"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046095"/>
            <a:ext cx="7200800" cy="402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3635896" y="800213"/>
            <a:ext cx="3024336" cy="522348"/>
          </a:xfrm>
          <a:prstGeom prst="wedgeRoundRectCallout">
            <a:avLst>
              <a:gd name="adj1" fmla="val -46943"/>
              <a:gd name="adj2" fmla="val 9755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#1: Top Problem: </a:t>
            </a:r>
            <a:r>
              <a:rPr lang="en-US" sz="1400" dirty="0" smtClean="0"/>
              <a:t>log4j.callAppenders</a:t>
            </a:r>
          </a:p>
          <a:p>
            <a:pPr algn="ctr"/>
            <a:r>
              <a:rPr lang="en-US" sz="1400" dirty="0" smtClean="0"/>
              <a:t> -&gt; 71% Sync Time</a:t>
            </a:r>
            <a:endParaRPr lang="en-US" sz="1400" dirty="0"/>
          </a:p>
        </p:txBody>
      </p:sp>
      <p:sp>
        <p:nvSpPr>
          <p:cNvPr id="6" name="Rounded Rectangular Callout 5"/>
          <p:cNvSpPr/>
          <p:nvPr/>
        </p:nvSpPr>
        <p:spPr>
          <a:xfrm>
            <a:off x="5940152" y="3867894"/>
            <a:ext cx="2952328" cy="616878"/>
          </a:xfrm>
          <a:prstGeom prst="wedgeRoundRectCallout">
            <a:avLst>
              <a:gd name="adj1" fmla="val -34862"/>
              <a:gd name="adj2" fmla="val 8169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#2: Most of logging done from </a:t>
            </a:r>
            <a:r>
              <a:rPr lang="en-US" sz="1600" dirty="0" err="1" smtClean="0"/>
              <a:t>fillDetail</a:t>
            </a:r>
            <a:r>
              <a:rPr lang="en-US" sz="1600" dirty="0" smtClean="0"/>
              <a:t> method</a:t>
            </a:r>
            <a:endParaRPr lang="en-US" sz="1600" dirty="0"/>
          </a:p>
        </p:txBody>
      </p:sp>
      <p:sp>
        <p:nvSpPr>
          <p:cNvPr id="7" name="Rounded Rectangular Callout 6"/>
          <p:cNvSpPr/>
          <p:nvPr/>
        </p:nvSpPr>
        <p:spPr>
          <a:xfrm>
            <a:off x="3131840" y="3795886"/>
            <a:ext cx="2160240" cy="648071"/>
          </a:xfrm>
          <a:prstGeom prst="wedgeRoundRectCallout">
            <a:avLst>
              <a:gd name="adj1" fmla="val -67875"/>
              <a:gd name="adj2" fmla="val 7703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smtClean="0"/>
              <a:t>#3: Doing “DEBUG” log output</a:t>
            </a:r>
            <a:r>
              <a:rPr lang="en-US" sz="1400" dirty="0"/>
              <a:t>:</a:t>
            </a:r>
            <a:r>
              <a:rPr lang="en-US" sz="1400" dirty="0" smtClean="0"/>
              <a:t> Is this necessary?</a:t>
            </a:r>
            <a:endParaRPr lang="en-US" sz="1400" dirty="0"/>
          </a:p>
        </p:txBody>
      </p:sp>
    </p:spTree>
    <p:extLst>
      <p:ext uri="{BB962C8B-B14F-4D97-AF65-F5344CB8AC3E}">
        <p14:creationId xmlns:p14="http://schemas.microsoft.com/office/powerpoint/2010/main" val="28006688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5"/>
          <p:cNvSpPr/>
          <p:nvPr/>
        </p:nvSpPr>
        <p:spPr>
          <a:xfrm>
            <a:off x="0" y="1"/>
            <a:ext cx="9144000" cy="5143499"/>
          </a:xfrm>
          <a:prstGeom prst="rect">
            <a:avLst/>
          </a:prstGeom>
          <a:solidFill>
            <a:schemeClr val="accent1"/>
          </a:solidFill>
          <a:ln>
            <a:solidFill>
              <a:schemeClr val="accent1"/>
            </a:solidFill>
          </a:ln>
        </p:spPr>
        <p:txBody>
          <a:bodyPr lIns="91425" tIns="45700" rIns="91425" bIns="45700" anchor="ctr" anchorCtr="0">
            <a:noAutofit/>
          </a:bodyPr>
          <a:lstStyle/>
          <a:p>
            <a:pPr algn="ctr" defTabSz="914400">
              <a:defRPr/>
            </a:pPr>
            <a:endParaRPr kern="0" smtClean="0">
              <a:solidFill>
                <a:srgbClr val="FFFFFF"/>
              </a:solidFill>
              <a:latin typeface="Arial"/>
              <a:ea typeface="Arial"/>
              <a:cs typeface="Arial"/>
              <a:sym typeface="Arial"/>
            </a:endParaRPr>
          </a:p>
        </p:txBody>
      </p:sp>
      <p:sp>
        <p:nvSpPr>
          <p:cNvPr id="4" name="Title 1"/>
          <p:cNvSpPr txBox="1">
            <a:spLocks/>
          </p:cNvSpPr>
          <p:nvPr/>
        </p:nvSpPr>
        <p:spPr>
          <a:xfrm>
            <a:off x="1025912" y="501094"/>
            <a:ext cx="7866568" cy="585790"/>
          </a:xfrm>
          <a:prstGeom prst="rect">
            <a:avLst/>
          </a:prstGeom>
          <a:noFill/>
          <a:ln>
            <a:noFill/>
          </a:ln>
        </p:spPr>
        <p:txBody>
          <a:bodyPr vert="horz" wrap="square" lIns="91440" tIns="45720" rIns="91440" bIns="0" anchor="t" anchorCtr="0" compatLnSpc="1"/>
          <a:lstStyle>
            <a:lvl1pPr marL="0" marR="0" lvl="0" indent="0" algn="l" defTabSz="914400" rtl="0" fontAlgn="auto" hangingPunct="1">
              <a:lnSpc>
                <a:spcPct val="75000"/>
              </a:lnSpc>
              <a:spcBef>
                <a:spcPts val="0"/>
              </a:spcBef>
              <a:spcAft>
                <a:spcPts val="0"/>
              </a:spcAft>
              <a:buNone/>
              <a:tabLst/>
              <a:defRPr lang="en-US" sz="3000" b="1" i="0" u="none" strike="noStrike" kern="1200" cap="none" spc="0" baseline="0">
                <a:solidFill>
                  <a:srgbClr val="F88208"/>
                </a:solidFill>
                <a:uFillTx/>
                <a:latin typeface="Calibri"/>
                <a:cs typeface="Lucida Sans Unicode" pitchFamily="34"/>
              </a:defRPr>
            </a:lvl1pPr>
          </a:lstStyle>
          <a:p>
            <a:r>
              <a:rPr sz="6600" dirty="0" smtClean="0">
                <a:solidFill>
                  <a:srgbClr val="FFFFFF"/>
                </a:solidFill>
              </a:rPr>
              <a:t>Key Metrics</a:t>
            </a:r>
          </a:p>
          <a:p>
            <a:endParaRPr sz="2400" dirty="0" smtClean="0">
              <a:solidFill>
                <a:srgbClr val="FFFFFF"/>
              </a:solidFill>
            </a:endParaRPr>
          </a:p>
          <a:p>
            <a:endParaRPr lang="en-US" sz="2400" dirty="0">
              <a:solidFill>
                <a:srgbClr val="FFFFFF"/>
              </a:solidFill>
            </a:endParaRPr>
          </a:p>
          <a:p>
            <a:endParaRPr sz="2400" dirty="0" smtClean="0">
              <a:solidFill>
                <a:srgbClr val="FFFFFF"/>
              </a:solidFill>
            </a:endParaRPr>
          </a:p>
          <a:p>
            <a:endParaRPr lang="en-US" sz="1600" dirty="0">
              <a:solidFill>
                <a:srgbClr val="FFFFFF"/>
              </a:solidFill>
            </a:endParaRPr>
          </a:p>
          <a:p>
            <a:endParaRPr sz="1600" dirty="0" smtClean="0">
              <a:solidFill>
                <a:srgbClr val="FFFFFF"/>
              </a:solidFill>
            </a:endParaRPr>
          </a:p>
          <a:p>
            <a:r>
              <a:rPr sz="4800" dirty="0" smtClean="0">
                <a:solidFill>
                  <a:srgbClr val="FFFFFF"/>
                </a:solidFill>
              </a:rPr>
              <a:t># of Log Entries</a:t>
            </a:r>
          </a:p>
          <a:p>
            <a:endParaRPr sz="2000" dirty="0" smtClean="0">
              <a:solidFill>
                <a:srgbClr val="FFFFFF"/>
              </a:solidFill>
            </a:endParaRPr>
          </a:p>
          <a:p>
            <a:r>
              <a:rPr lang="en-US" sz="4800" dirty="0" smtClean="0">
                <a:solidFill>
                  <a:srgbClr val="FFFFFF"/>
                </a:solidFill>
              </a:rPr>
              <a:t>Size of Logs per Use Case</a:t>
            </a:r>
          </a:p>
        </p:txBody>
      </p:sp>
    </p:spTree>
    <p:extLst>
      <p:ext uri="{BB962C8B-B14F-4D97-AF65-F5344CB8AC3E}">
        <p14:creationId xmlns:p14="http://schemas.microsoft.com/office/powerpoint/2010/main" val="11252457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AT" dirty="0" smtClean="0"/>
              <a:t>Response Time is not the only Performance Indicator</a:t>
            </a:r>
            <a:endParaRPr lang="de-AT" dirty="0"/>
          </a:p>
        </p:txBody>
      </p:sp>
      <p:sp>
        <p:nvSpPr>
          <p:cNvPr id="4" name="Text Placeholder 3"/>
          <p:cNvSpPr>
            <a:spLocks noGrp="1"/>
          </p:cNvSpPr>
          <p:nvPr>
            <p:ph type="body" sz="quarter" idx="12"/>
          </p:nvPr>
        </p:nvSpPr>
        <p:spPr/>
        <p:txBody>
          <a:bodyPr/>
          <a:lstStyle/>
          <a:p>
            <a:r>
              <a:rPr lang="de-AT" dirty="0" smtClean="0"/>
              <a:t>Look at Resources as well</a:t>
            </a:r>
            <a:endParaRPr lang="de-AT"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612" y="2283718"/>
            <a:ext cx="5488888" cy="269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904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6" y="771550"/>
            <a:ext cx="893860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Is this a successful new Build?</a:t>
            </a:r>
            <a:endParaRPr lang="en-US" dirty="0"/>
          </a:p>
        </p:txBody>
      </p:sp>
    </p:spTree>
    <p:extLst>
      <p:ext uri="{BB962C8B-B14F-4D97-AF65-F5344CB8AC3E}">
        <p14:creationId xmlns:p14="http://schemas.microsoft.com/office/powerpoint/2010/main" val="21044362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at Resource Usage: CPU, Memory, …</a:t>
            </a:r>
            <a:endParaRPr lang="en-US" dirty="0"/>
          </a:p>
        </p:txBody>
      </p:sp>
      <p:pic>
        <p:nvPicPr>
          <p:cNvPr id="4098" name="Picture 2" descr="C:\Users\cwat-agrabner\Pictures\BlogPostings\ResourceImpactOfGarbageCollector\CPUAndMemoryImpac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85" y="1131590"/>
            <a:ext cx="8924321" cy="36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09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AT" dirty="0" smtClean="0"/>
              <a:t>#2: http://bit.ly/sharepurepath</a:t>
            </a:r>
            <a:endParaRPr lang="de-AT" dirty="0"/>
          </a:p>
        </p:txBody>
      </p:sp>
      <p:pic>
        <p:nvPicPr>
          <p:cNvPr id="6" name="Picture 5"/>
          <p:cNvPicPr>
            <a:picLocks noChangeAspect="1"/>
          </p:cNvPicPr>
          <p:nvPr/>
        </p:nvPicPr>
        <p:blipFill>
          <a:blip r:embed="rId2"/>
          <a:stretch>
            <a:fillRect/>
          </a:stretch>
        </p:blipFill>
        <p:spPr>
          <a:xfrm>
            <a:off x="233850" y="938784"/>
            <a:ext cx="4404774" cy="281635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rotWithShape="1">
          <a:blip r:embed="rId3"/>
          <a:srcRect t="1612" r="1222" b="5857"/>
          <a:stretch/>
        </p:blipFill>
        <p:spPr>
          <a:xfrm>
            <a:off x="4508183" y="2042160"/>
            <a:ext cx="4434649" cy="26517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653216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Look at Heap Generations</a:t>
            </a:r>
            <a:endParaRPr lang="en-US" dirty="0"/>
          </a:p>
        </p:txBody>
      </p:sp>
      <p:pic>
        <p:nvPicPr>
          <p:cNvPr id="6146" name="Picture 2" descr="C:\Users\cwat-agrabner\Pictures\BlogPostings\ResourceImpactOfGarbageCollector\DotNetMemoryAndGC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75606"/>
            <a:ext cx="904600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2082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Root Cause: Dependency Injection</a:t>
            </a:r>
            <a:endParaRPr lang="en-US" dirty="0"/>
          </a:p>
        </p:txBody>
      </p:sp>
      <p:pic>
        <p:nvPicPr>
          <p:cNvPr id="5122" name="Picture 2" descr="C:\Users\cwat-agrabner\Pictures\BlogPostings\ResourceImpactOfGarbageCollector\ObjectCountAndSizeCompar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8" y="843558"/>
            <a:ext cx="8516937"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7848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Prevent: Monitor Memory Metrics for every Build</a:t>
            </a:r>
            <a:endParaRPr lang="en-US" dirty="0"/>
          </a:p>
        </p:txBody>
      </p:sp>
      <p:pic>
        <p:nvPicPr>
          <p:cNvPr id="7170" name="Picture 2" descr="C:\Users\cwat-agrabner\Pictures\BlogPostings\ResourceImpactOfGarbageCollector\IdentifyMemoryRegressionAcrossBuil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752" y="820984"/>
            <a:ext cx="4597504" cy="398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658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AT"/>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2" y="173082"/>
            <a:ext cx="9200716" cy="478261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467544" y="3067934"/>
            <a:ext cx="1728192" cy="792088"/>
          </a:xfrm>
          <a:prstGeom prst="straightConnector1">
            <a:avLst/>
          </a:prstGeom>
          <a:ln w="50800">
            <a:tailEnd type="arrow"/>
          </a:ln>
        </p:spPr>
        <p:style>
          <a:lnRef idx="1">
            <a:schemeClr val="accent2"/>
          </a:lnRef>
          <a:fillRef idx="0">
            <a:schemeClr val="accent2"/>
          </a:fillRef>
          <a:effectRef idx="0">
            <a:schemeClr val="accent2"/>
          </a:effectRef>
          <a:fontRef idx="minor">
            <a:schemeClr val="tx1"/>
          </a:fontRef>
        </p:style>
      </p:cxnSp>
      <p:cxnSp>
        <p:nvCxnSpPr>
          <p:cNvPr id="5" name="Straight Arrow Connector 4"/>
          <p:cNvCxnSpPr/>
          <p:nvPr/>
        </p:nvCxnSpPr>
        <p:spPr>
          <a:xfrm>
            <a:off x="6732240" y="319173"/>
            <a:ext cx="762721" cy="891873"/>
          </a:xfrm>
          <a:prstGeom prst="straightConnector1">
            <a:avLst/>
          </a:prstGeom>
          <a:ln w="50800">
            <a:tailEnd type="arrow"/>
          </a:ln>
        </p:spPr>
        <p:style>
          <a:lnRef idx="1">
            <a:schemeClr val="accent2"/>
          </a:lnRef>
          <a:fillRef idx="0">
            <a:schemeClr val="accent2"/>
          </a:fillRef>
          <a:effectRef idx="0">
            <a:schemeClr val="accent2"/>
          </a:effectRef>
          <a:fontRef idx="minor">
            <a:schemeClr val="tx1"/>
          </a:fontRef>
        </p:style>
      </p:cxnSp>
      <p:sp>
        <p:nvSpPr>
          <p:cNvPr id="6" name="Rounded Rectangular Callout 5"/>
          <p:cNvSpPr/>
          <p:nvPr/>
        </p:nvSpPr>
        <p:spPr>
          <a:xfrm>
            <a:off x="2632226" y="3400775"/>
            <a:ext cx="1800200" cy="1095678"/>
          </a:xfrm>
          <a:prstGeom prst="wedgeRoundRectCallout">
            <a:avLst>
              <a:gd name="adj1" fmla="val -78610"/>
              <a:gd name="adj2" fmla="val -42382"/>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#3: Growing “Old Gen” is a good indicator for a </a:t>
            </a:r>
            <a:r>
              <a:rPr lang="en-US" dirty="0" err="1" smtClean="0"/>
              <a:t>Mem</a:t>
            </a:r>
            <a:r>
              <a:rPr lang="en-US" dirty="0" smtClean="0"/>
              <a:t> Leak</a:t>
            </a:r>
            <a:endParaRPr lang="en-US" dirty="0"/>
          </a:p>
        </p:txBody>
      </p:sp>
      <p:sp>
        <p:nvSpPr>
          <p:cNvPr id="7" name="Rounded Rectangular Callout 6"/>
          <p:cNvSpPr/>
          <p:nvPr/>
        </p:nvSpPr>
        <p:spPr>
          <a:xfrm>
            <a:off x="7797612" y="1814619"/>
            <a:ext cx="1377024" cy="1095678"/>
          </a:xfrm>
          <a:prstGeom prst="wedgeRoundRectCallout">
            <a:avLst>
              <a:gd name="adj1" fmla="val -81600"/>
              <a:gd name="adj2" fmla="val -29906"/>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#4: Heavy GC kicks in when Old Generation is full!</a:t>
            </a:r>
            <a:endParaRPr lang="en-US" sz="1400" dirty="0"/>
          </a:p>
        </p:txBody>
      </p:sp>
      <p:sp>
        <p:nvSpPr>
          <p:cNvPr id="8" name="Rounded Rectangular Callout 7"/>
          <p:cNvSpPr/>
          <p:nvPr/>
        </p:nvSpPr>
        <p:spPr>
          <a:xfrm>
            <a:off x="7672119" y="29066"/>
            <a:ext cx="1471881" cy="1181980"/>
          </a:xfrm>
          <a:prstGeom prst="wedgeRoundRectCallout">
            <a:avLst>
              <a:gd name="adj1" fmla="val -61063"/>
              <a:gd name="adj2" fmla="val 4173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#5: Throughput of Application goes to 0 due to no memory available</a:t>
            </a:r>
            <a:endParaRPr lang="en-US" sz="1400" dirty="0"/>
          </a:p>
        </p:txBody>
      </p:sp>
      <p:sp>
        <p:nvSpPr>
          <p:cNvPr id="9" name="Rounded Rectangular Callout 8"/>
          <p:cNvSpPr/>
          <p:nvPr/>
        </p:nvSpPr>
        <p:spPr>
          <a:xfrm>
            <a:off x="1754652" y="117348"/>
            <a:ext cx="2592288" cy="810059"/>
          </a:xfrm>
          <a:prstGeom prst="wedgeRoundRectCallout">
            <a:avLst>
              <a:gd name="adj1" fmla="val -43977"/>
              <a:gd name="adj2" fmla="val 85689"/>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#1: Eden Space stays constant. Objects being propagated to Survivor Space</a:t>
            </a:r>
            <a:endParaRPr lang="en-US" sz="1400" dirty="0"/>
          </a:p>
        </p:txBody>
      </p:sp>
      <p:sp>
        <p:nvSpPr>
          <p:cNvPr id="10" name="Rounded Rectangular Callout 9"/>
          <p:cNvSpPr/>
          <p:nvPr/>
        </p:nvSpPr>
        <p:spPr>
          <a:xfrm>
            <a:off x="2509830" y="1662004"/>
            <a:ext cx="2030608" cy="798934"/>
          </a:xfrm>
          <a:prstGeom prst="wedgeRoundRectCallout">
            <a:avLst>
              <a:gd name="adj1" fmla="val -57455"/>
              <a:gd name="adj2" fmla="val -6476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1" name="Rounded Rectangular Callout 10"/>
          <p:cNvSpPr/>
          <p:nvPr/>
        </p:nvSpPr>
        <p:spPr>
          <a:xfrm>
            <a:off x="2524214" y="1645109"/>
            <a:ext cx="2016224" cy="831478"/>
          </a:xfrm>
          <a:prstGeom prst="wedgeRoundRectCallout">
            <a:avLst>
              <a:gd name="adj1" fmla="val -80190"/>
              <a:gd name="adj2" fmla="val 3303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smtClean="0"/>
              <a:t>#2: GC Activity in Young Generation ultimately moves objects into Old Generation</a:t>
            </a:r>
            <a:endParaRPr lang="en-US" sz="1400" dirty="0"/>
          </a:p>
        </p:txBody>
      </p:sp>
    </p:spTree>
    <p:extLst>
      <p:ext uri="{BB962C8B-B14F-4D97-AF65-F5344CB8AC3E}">
        <p14:creationId xmlns:p14="http://schemas.microsoft.com/office/powerpoint/2010/main" val="131324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5"/>
          <p:cNvSpPr/>
          <p:nvPr/>
        </p:nvSpPr>
        <p:spPr>
          <a:xfrm>
            <a:off x="0" y="1"/>
            <a:ext cx="9144000" cy="5143499"/>
          </a:xfrm>
          <a:prstGeom prst="rect">
            <a:avLst/>
          </a:prstGeom>
          <a:solidFill>
            <a:schemeClr val="accent1"/>
          </a:solidFill>
          <a:ln>
            <a:noFill/>
          </a:ln>
        </p:spPr>
        <p:txBody>
          <a:bodyPr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FFFFFF"/>
              </a:solidFill>
              <a:effectLst/>
              <a:uLnTx/>
              <a:uFillTx/>
              <a:latin typeface="Arial"/>
              <a:ea typeface="Arial"/>
              <a:cs typeface="Arial"/>
              <a:sym typeface="Arial"/>
            </a:endParaRPr>
          </a:p>
        </p:txBody>
      </p:sp>
      <p:sp>
        <p:nvSpPr>
          <p:cNvPr id="4" name="Title 1"/>
          <p:cNvSpPr txBox="1">
            <a:spLocks/>
          </p:cNvSpPr>
          <p:nvPr/>
        </p:nvSpPr>
        <p:spPr>
          <a:xfrm>
            <a:off x="1025912" y="501094"/>
            <a:ext cx="7315200" cy="585790"/>
          </a:xfrm>
          <a:prstGeom prst="rect">
            <a:avLst/>
          </a:prstGeom>
          <a:noFill/>
          <a:ln>
            <a:noFill/>
          </a:ln>
        </p:spPr>
        <p:txBody>
          <a:bodyPr vert="horz" wrap="square" lIns="91440" tIns="45720" rIns="91440" bIns="0" anchor="t" anchorCtr="0" compatLnSpc="1"/>
          <a:lstStyle>
            <a:lvl1pPr marL="0" marR="0" lvl="0" indent="0" algn="l" defTabSz="914400" rtl="0" fontAlgn="auto" hangingPunct="1">
              <a:lnSpc>
                <a:spcPct val="75000"/>
              </a:lnSpc>
              <a:spcBef>
                <a:spcPts val="0"/>
              </a:spcBef>
              <a:spcAft>
                <a:spcPts val="0"/>
              </a:spcAft>
              <a:buNone/>
              <a:tabLst/>
              <a:defRPr lang="en-US" sz="3000" b="1" i="0" u="none" strike="noStrike" kern="1200" cap="none" spc="0" baseline="0">
                <a:solidFill>
                  <a:srgbClr val="F88208"/>
                </a:solidFill>
                <a:uFillTx/>
                <a:latin typeface="Calibri"/>
                <a:cs typeface="Lucida Sans Unicode" pitchFamily="34"/>
              </a:defRPr>
            </a:lvl1pPr>
          </a:lstStyle>
          <a:p>
            <a:r>
              <a:rPr lang="en-US" sz="6600" dirty="0" smtClean="0">
                <a:solidFill>
                  <a:schemeClr val="bg1"/>
                </a:solidFill>
              </a:rPr>
              <a:t>Key Metrics</a:t>
            </a:r>
          </a:p>
          <a:p>
            <a:endParaRPr lang="en-US" sz="2400" dirty="0" smtClean="0">
              <a:solidFill>
                <a:schemeClr val="bg1"/>
              </a:solidFill>
            </a:endParaRPr>
          </a:p>
          <a:p>
            <a:endParaRPr lang="en-US" sz="1600" dirty="0" smtClean="0">
              <a:solidFill>
                <a:schemeClr val="bg1"/>
              </a:solidFill>
            </a:endParaRPr>
          </a:p>
          <a:p>
            <a:r>
              <a:rPr lang="en-US" sz="4800" dirty="0" smtClean="0">
                <a:solidFill>
                  <a:schemeClr val="bg1"/>
                </a:solidFill>
              </a:rPr>
              <a:t># of Objects per Generation</a:t>
            </a:r>
          </a:p>
          <a:p>
            <a:endParaRPr lang="en-US" sz="2800" dirty="0" smtClean="0">
              <a:solidFill>
                <a:schemeClr val="bg1"/>
              </a:solidFill>
            </a:endParaRPr>
          </a:p>
          <a:p>
            <a:r>
              <a:rPr lang="en-US" sz="4800" dirty="0" smtClean="0">
                <a:solidFill>
                  <a:schemeClr val="bg1"/>
                </a:solidFill>
              </a:rPr>
              <a:t># of GC Runs</a:t>
            </a:r>
          </a:p>
          <a:p>
            <a:endParaRPr lang="en-US" sz="2800" dirty="0" smtClean="0">
              <a:solidFill>
                <a:schemeClr val="bg1"/>
              </a:solidFill>
            </a:endParaRPr>
          </a:p>
          <a:p>
            <a:r>
              <a:rPr lang="en-US" sz="4800" dirty="0" smtClean="0">
                <a:solidFill>
                  <a:schemeClr val="bg1"/>
                </a:solidFill>
              </a:rPr>
              <a:t>Total Impact of GC</a:t>
            </a:r>
            <a:endParaRPr lang="en-US" sz="4800" dirty="0">
              <a:solidFill>
                <a:schemeClr val="bg1"/>
              </a:solidFill>
            </a:endParaRPr>
          </a:p>
        </p:txBody>
      </p:sp>
    </p:spTree>
    <p:extLst>
      <p:ext uri="{BB962C8B-B14F-4D97-AF65-F5344CB8AC3E}">
        <p14:creationId xmlns:p14="http://schemas.microsoft.com/office/powerpoint/2010/main" val="24447347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smtClean="0"/>
              <a:t>Tips &amp; Tricks</a:t>
            </a:r>
            <a:endParaRPr lang="de-AT" dirty="0"/>
          </a:p>
        </p:txBody>
      </p:sp>
      <p:sp>
        <p:nvSpPr>
          <p:cNvPr id="5" name="Text Placeholder 4"/>
          <p:cNvSpPr>
            <a:spLocks noGrp="1"/>
          </p:cNvSpPr>
          <p:nvPr>
            <p:ph type="body" sz="quarter" idx="12"/>
          </p:nvPr>
        </p:nvSpPr>
        <p:spPr/>
        <p:txBody>
          <a:bodyPr/>
          <a:lstStyle/>
          <a:p>
            <a:r>
              <a:rPr lang="de-AT" dirty="0" smtClean="0"/>
              <a:t>And more Metrics of course </a:t>
            </a:r>
            <a:r>
              <a:rPr lang="de-AT" dirty="0" smtClean="0">
                <a:sym typeface="Wingdings" panose="05000000000000000000" pitchFamily="2" charset="2"/>
              </a:rPr>
              <a:t></a:t>
            </a:r>
            <a:endParaRPr lang="de-AT" dirty="0"/>
          </a:p>
        </p:txBody>
      </p:sp>
    </p:spTree>
    <p:extLst>
      <p:ext uri="{BB962C8B-B14F-4D97-AF65-F5344CB8AC3E}">
        <p14:creationId xmlns:p14="http://schemas.microsoft.com/office/powerpoint/2010/main" val="29600582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a:xfrm>
            <a:off x="312739" y="896209"/>
            <a:ext cx="8245475" cy="3751781"/>
          </a:xfrm>
        </p:spPr>
        <p:txBody>
          <a:bodyPr/>
          <a:lstStyle/>
          <a:p>
            <a:endParaRPr lang="en-US"/>
          </a:p>
        </p:txBody>
      </p:sp>
      <p:sp>
        <p:nvSpPr>
          <p:cNvPr id="3" name="Title 2"/>
          <p:cNvSpPr>
            <a:spLocks noGrp="1"/>
          </p:cNvSpPr>
          <p:nvPr>
            <p:ph type="title"/>
          </p:nvPr>
        </p:nvSpPr>
        <p:spPr/>
        <p:txBody>
          <a:bodyPr/>
          <a:lstStyle/>
          <a:p>
            <a:r>
              <a:rPr lang="en-US" dirty="0" smtClean="0"/>
              <a:t>Tip: Layer Breakdown over Time</a:t>
            </a:r>
            <a:endParaRPr lang="en-US" dirty="0"/>
          </a:p>
        </p:txBody>
      </p:sp>
      <p:pic>
        <p:nvPicPr>
          <p:cNvPr id="1026" name="Picture 2" descr="C:\Users\cwat-agrabner\Pictures\BlogPostings\StrutsPerformanceBug\APIBreakdow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99542"/>
            <a:ext cx="8892480" cy="439654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bwMode="auto">
          <a:xfrm>
            <a:off x="3779912" y="1880606"/>
            <a:ext cx="3382107" cy="553257"/>
          </a:xfrm>
          <a:prstGeom prst="wedgeRoundRectCallout">
            <a:avLst>
              <a:gd name="adj1" fmla="val 66635"/>
              <a:gd name="adj2" fmla="val 181427"/>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With increasing load: Which </a:t>
            </a:r>
            <a:r>
              <a:rPr lang="en-US" sz="1600" b="1" i="1" dirty="0" smtClean="0"/>
              <a:t>LAYER </a:t>
            </a:r>
            <a:r>
              <a:rPr lang="en-US" sz="1600" dirty="0" smtClean="0"/>
              <a:t>doesn’t </a:t>
            </a:r>
            <a:r>
              <a:rPr lang="en-US" sz="1600" b="1" i="1" dirty="0" smtClean="0"/>
              <a:t>SCALE</a:t>
            </a:r>
            <a:r>
              <a:rPr lang="en-US" sz="1600" dirty="0" smtClean="0"/>
              <a:t>?</a:t>
            </a:r>
            <a:endParaRPr lang="en-US" sz="1600" dirty="0">
              <a:solidFill>
                <a:schemeClr val="lt1"/>
              </a:solidFill>
            </a:endParaRPr>
          </a:p>
        </p:txBody>
      </p:sp>
    </p:spTree>
    <p:extLst>
      <p:ext uri="{BB962C8B-B14F-4D97-AF65-F5344CB8AC3E}">
        <p14:creationId xmlns:p14="http://schemas.microsoft.com/office/powerpoint/2010/main" val="36468942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7574"/>
            <a:ext cx="9240756"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Tip: Exceptions and Log Messages</a:t>
            </a:r>
            <a:endParaRPr lang="en-US" dirty="0"/>
          </a:p>
        </p:txBody>
      </p:sp>
      <p:sp>
        <p:nvSpPr>
          <p:cNvPr id="5" name="Rounded Rectangular Callout 4"/>
          <p:cNvSpPr/>
          <p:nvPr/>
        </p:nvSpPr>
        <p:spPr bwMode="auto">
          <a:xfrm>
            <a:off x="1340881" y="1347614"/>
            <a:ext cx="2808312" cy="720080"/>
          </a:xfrm>
          <a:prstGeom prst="wedgeRoundRectCallout">
            <a:avLst>
              <a:gd name="adj1" fmla="val 39634"/>
              <a:gd name="adj2" fmla="val 160287"/>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How are </a:t>
            </a:r>
            <a:r>
              <a:rPr lang="en-US" sz="1600" b="1" i="1" dirty="0" smtClean="0"/>
              <a:t># of EXCEPTIONS</a:t>
            </a:r>
            <a:r>
              <a:rPr lang="en-US" sz="1600" dirty="0" smtClean="0"/>
              <a:t> evolving over time?</a:t>
            </a:r>
            <a:endParaRPr lang="en-US" sz="1600" dirty="0">
              <a:solidFill>
                <a:schemeClr val="lt1"/>
              </a:solidFill>
            </a:endParaRPr>
          </a:p>
        </p:txBody>
      </p:sp>
      <p:sp>
        <p:nvSpPr>
          <p:cNvPr id="8" name="Rounded Rectangular Callout 7"/>
          <p:cNvSpPr/>
          <p:nvPr/>
        </p:nvSpPr>
        <p:spPr bwMode="auto">
          <a:xfrm>
            <a:off x="6228184" y="3435846"/>
            <a:ext cx="2736304" cy="864096"/>
          </a:xfrm>
          <a:prstGeom prst="wedgeRoundRectCallout">
            <a:avLst>
              <a:gd name="adj1" fmla="val -37224"/>
              <a:gd name="adj2" fmla="val -109927"/>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How many </a:t>
            </a:r>
            <a:r>
              <a:rPr lang="en-US" sz="1600" b="1" i="1" dirty="0" smtClean="0"/>
              <a:t>SEVERE LOG </a:t>
            </a:r>
            <a:r>
              <a:rPr lang="en-US" sz="1600" dirty="0" smtClean="0"/>
              <a:t>messages to we write in relation to Exceptions?</a:t>
            </a:r>
            <a:endParaRPr lang="en-US" sz="1600" dirty="0">
              <a:solidFill>
                <a:schemeClr val="lt1"/>
              </a:solidFill>
            </a:endParaRPr>
          </a:p>
        </p:txBody>
      </p:sp>
    </p:spTree>
    <p:extLst>
      <p:ext uri="{BB962C8B-B14F-4D97-AF65-F5344CB8AC3E}">
        <p14:creationId xmlns:p14="http://schemas.microsoft.com/office/powerpoint/2010/main" val="247991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Tip: Failed Transactions</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66455"/>
            <a:ext cx="8964488" cy="371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ular Callout 5"/>
          <p:cNvSpPr/>
          <p:nvPr/>
        </p:nvSpPr>
        <p:spPr bwMode="auto">
          <a:xfrm>
            <a:off x="4788024" y="1707654"/>
            <a:ext cx="2808312" cy="720080"/>
          </a:xfrm>
          <a:prstGeom prst="wedgeRoundRectCallout">
            <a:avLst>
              <a:gd name="adj1" fmla="val 39634"/>
              <a:gd name="adj2" fmla="val 160287"/>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Are more </a:t>
            </a:r>
            <a:r>
              <a:rPr lang="en-US" sz="1600" b="1" i="1" dirty="0" smtClean="0"/>
              <a:t>TRANSACTIONS FAILING </a:t>
            </a:r>
            <a:r>
              <a:rPr lang="en-US" sz="1600" dirty="0" smtClean="0"/>
              <a:t>(HTTP 5xx, 4xx, …) under heavier load?</a:t>
            </a:r>
            <a:endParaRPr lang="en-US" sz="1600" dirty="0">
              <a:solidFill>
                <a:schemeClr val="lt1"/>
              </a:solidFill>
            </a:endParaRPr>
          </a:p>
        </p:txBody>
      </p:sp>
    </p:spTree>
    <p:extLst>
      <p:ext uri="{BB962C8B-B14F-4D97-AF65-F5344CB8AC3E}">
        <p14:creationId xmlns:p14="http://schemas.microsoft.com/office/powerpoint/2010/main" val="29329379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Tip: Database Activity</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5991"/>
            <a:ext cx="9144000" cy="3304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bwMode="auto">
          <a:xfrm>
            <a:off x="539552" y="1851670"/>
            <a:ext cx="2808312" cy="720080"/>
          </a:xfrm>
          <a:prstGeom prst="wedgeRoundRectCallout">
            <a:avLst>
              <a:gd name="adj1" fmla="val 28654"/>
              <a:gd name="adj2" fmla="val -81872"/>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Do we see increased in </a:t>
            </a:r>
            <a:r>
              <a:rPr lang="en-US" sz="1600" b="1" i="1" dirty="0" smtClean="0"/>
              <a:t>AVG # of SQL </a:t>
            </a:r>
            <a:r>
              <a:rPr lang="en-US" sz="1600" dirty="0" smtClean="0"/>
              <a:t>Executions over Time?</a:t>
            </a:r>
            <a:endParaRPr lang="en-US" sz="1600" dirty="0">
              <a:solidFill>
                <a:schemeClr val="lt1"/>
              </a:solidFill>
            </a:endParaRPr>
          </a:p>
        </p:txBody>
      </p:sp>
      <p:sp>
        <p:nvSpPr>
          <p:cNvPr id="6" name="Rounded Rectangular Callout 5"/>
          <p:cNvSpPr/>
          <p:nvPr/>
        </p:nvSpPr>
        <p:spPr bwMode="auto">
          <a:xfrm>
            <a:off x="4932040" y="2793194"/>
            <a:ext cx="2808312" cy="786668"/>
          </a:xfrm>
          <a:prstGeom prst="wedgeRoundRectCallout">
            <a:avLst>
              <a:gd name="adj1" fmla="val -43282"/>
              <a:gd name="adj2" fmla="val -111404"/>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Do </a:t>
            </a:r>
            <a:r>
              <a:rPr lang="en-US" sz="1600" b="1" i="1" dirty="0" smtClean="0"/>
              <a:t>TOTAL # of SQL </a:t>
            </a:r>
            <a:r>
              <a:rPr lang="en-US" sz="1600" dirty="0" smtClean="0"/>
              <a:t>Executions increase with load? Shouldn’t it flatten due to </a:t>
            </a:r>
            <a:r>
              <a:rPr lang="en-US" sz="1600" b="1" i="1" dirty="0" smtClean="0"/>
              <a:t>CACHES</a:t>
            </a:r>
            <a:r>
              <a:rPr lang="en-US" sz="1600" dirty="0" smtClean="0"/>
              <a:t>?</a:t>
            </a:r>
            <a:endParaRPr lang="en-US" sz="1600" dirty="0">
              <a:solidFill>
                <a:schemeClr val="lt1"/>
              </a:solidFill>
            </a:endParaRPr>
          </a:p>
        </p:txBody>
      </p:sp>
    </p:spTree>
    <p:extLst>
      <p:ext uri="{BB962C8B-B14F-4D97-AF65-F5344CB8AC3E}">
        <p14:creationId xmlns:p14="http://schemas.microsoft.com/office/powerpoint/2010/main" val="36060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dirty="0" smtClean="0"/>
              <a:t>#3: http://bit.ly/onlineperfclinic</a:t>
            </a:r>
            <a:endParaRPr lang="de-AT" dirty="0"/>
          </a:p>
        </p:txBody>
      </p:sp>
      <p:pic>
        <p:nvPicPr>
          <p:cNvPr id="3" name="Picture 2"/>
          <p:cNvPicPr>
            <a:picLocks noChangeAspect="1"/>
          </p:cNvPicPr>
          <p:nvPr/>
        </p:nvPicPr>
        <p:blipFill>
          <a:blip r:embed="rId2"/>
          <a:stretch>
            <a:fillRect/>
          </a:stretch>
        </p:blipFill>
        <p:spPr>
          <a:xfrm>
            <a:off x="361353" y="765110"/>
            <a:ext cx="5710264" cy="2712489"/>
          </a:xfrm>
          <a:prstGeom prst="rect">
            <a:avLst/>
          </a:prstGeom>
        </p:spPr>
      </p:pic>
      <p:pic>
        <p:nvPicPr>
          <p:cNvPr id="4" name="Picture 3"/>
          <p:cNvPicPr>
            <a:picLocks noChangeAspect="1"/>
          </p:cNvPicPr>
          <p:nvPr/>
        </p:nvPicPr>
        <p:blipFill>
          <a:blip r:embed="rId3"/>
          <a:stretch>
            <a:fillRect/>
          </a:stretch>
        </p:blipFill>
        <p:spPr>
          <a:xfrm>
            <a:off x="4640389" y="2121354"/>
            <a:ext cx="4329172" cy="2657910"/>
          </a:xfrm>
          <a:prstGeom prst="rect">
            <a:avLst/>
          </a:prstGeom>
        </p:spPr>
      </p:pic>
    </p:spTree>
    <p:extLst>
      <p:ext uri="{BB962C8B-B14F-4D97-AF65-F5344CB8AC3E}">
        <p14:creationId xmlns:p14="http://schemas.microsoft.com/office/powerpoint/2010/main" val="41983631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Tip: Database </a:t>
            </a:r>
            <a:r>
              <a:rPr lang="en-US" dirty="0" smtClean="0"/>
              <a:t>History Dashboard</a:t>
            </a: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09648"/>
            <a:ext cx="8640960" cy="440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ular Callout 5"/>
          <p:cNvSpPr/>
          <p:nvPr/>
        </p:nvSpPr>
        <p:spPr bwMode="auto">
          <a:xfrm>
            <a:off x="683568" y="1131590"/>
            <a:ext cx="2808312" cy="720080"/>
          </a:xfrm>
          <a:prstGeom prst="wedgeRoundRectCallout">
            <a:avLst>
              <a:gd name="adj1" fmla="val 57807"/>
              <a:gd name="adj2" fmla="val 77599"/>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How many SQL Statements are </a:t>
            </a:r>
            <a:r>
              <a:rPr lang="en-US" sz="1600" b="1" i="1" dirty="0" smtClean="0"/>
              <a:t>PREPARED</a:t>
            </a:r>
            <a:r>
              <a:rPr lang="en-US" sz="1600" dirty="0" smtClean="0"/>
              <a:t>?</a:t>
            </a:r>
            <a:endParaRPr lang="en-US" sz="1600" dirty="0">
              <a:solidFill>
                <a:schemeClr val="lt1"/>
              </a:solidFill>
            </a:endParaRPr>
          </a:p>
        </p:txBody>
      </p:sp>
      <p:sp>
        <p:nvSpPr>
          <p:cNvPr id="7" name="Rounded Rectangular Callout 6"/>
          <p:cNvSpPr/>
          <p:nvPr/>
        </p:nvSpPr>
        <p:spPr bwMode="auto">
          <a:xfrm>
            <a:off x="1547664" y="3579862"/>
            <a:ext cx="2808312" cy="720080"/>
          </a:xfrm>
          <a:prstGeom prst="wedgeRoundRectCallout">
            <a:avLst>
              <a:gd name="adj1" fmla="val 35090"/>
              <a:gd name="adj2" fmla="val 95318"/>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What’s the overall Execution Time of different SQL Types (</a:t>
            </a:r>
            <a:r>
              <a:rPr lang="en-US" sz="1600" b="1" i="1" dirty="0" smtClean="0"/>
              <a:t>SELECT, INSERT, DELETE, …)</a:t>
            </a:r>
            <a:endParaRPr lang="en-US" sz="1600" b="1" i="1" dirty="0">
              <a:solidFill>
                <a:schemeClr val="lt1"/>
              </a:solidFill>
            </a:endParaRPr>
          </a:p>
        </p:txBody>
      </p:sp>
    </p:spTree>
    <p:extLst>
      <p:ext uri="{BB962C8B-B14F-4D97-AF65-F5344CB8AC3E}">
        <p14:creationId xmlns:p14="http://schemas.microsoft.com/office/powerpoint/2010/main" val="421121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Tip: DB Connection Pool Utilization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061111"/>
            <a:ext cx="6336704"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bwMode="auto">
          <a:xfrm>
            <a:off x="827584" y="782953"/>
            <a:ext cx="2520280" cy="553257"/>
          </a:xfrm>
          <a:prstGeom prst="wedgeRoundRectCallout">
            <a:avLst>
              <a:gd name="adj1" fmla="val 50181"/>
              <a:gd name="adj2" fmla="val 118007"/>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t>Do we have enough </a:t>
            </a:r>
            <a:r>
              <a:rPr lang="en-US" sz="1600" b="1" i="1" dirty="0" smtClean="0"/>
              <a:t>DB CONNECTIONS</a:t>
            </a:r>
            <a:r>
              <a:rPr lang="en-US" sz="1600" dirty="0" smtClean="0"/>
              <a:t> per pool?</a:t>
            </a:r>
            <a:endParaRPr lang="en-US" sz="1600" dirty="0">
              <a:solidFill>
                <a:schemeClr val="lt1"/>
              </a:solidFill>
            </a:endParaRPr>
          </a:p>
        </p:txBody>
      </p:sp>
    </p:spTree>
    <p:extLst>
      <p:ext uri="{BB962C8B-B14F-4D97-AF65-F5344CB8AC3E}">
        <p14:creationId xmlns:p14="http://schemas.microsoft.com/office/powerpoint/2010/main" val="41606265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5"/>
          <p:cNvSpPr/>
          <p:nvPr/>
        </p:nvSpPr>
        <p:spPr>
          <a:xfrm>
            <a:off x="0" y="1"/>
            <a:ext cx="9144000" cy="5143499"/>
          </a:xfrm>
          <a:prstGeom prst="rect">
            <a:avLst/>
          </a:prstGeom>
          <a:solidFill>
            <a:schemeClr val="accent1"/>
          </a:solidFill>
          <a:ln>
            <a:noFill/>
          </a:ln>
        </p:spPr>
        <p:txBody>
          <a:bodyPr lIns="91425" tIns="45700" rIns="91425" bIns="45700" anchor="ctr" anchorCtr="0">
            <a:noAutofit/>
          </a:bodyPr>
          <a:lstStyle/>
          <a:p>
            <a:pPr algn="ctr" defTabSz="914400">
              <a:defRPr/>
            </a:pPr>
            <a:endParaRPr kern="0" smtClean="0">
              <a:solidFill>
                <a:srgbClr val="FFFFFF"/>
              </a:solidFill>
              <a:latin typeface="Arial"/>
              <a:ea typeface="Arial"/>
              <a:cs typeface="Arial"/>
              <a:sym typeface="Arial"/>
            </a:endParaRPr>
          </a:p>
        </p:txBody>
      </p:sp>
      <p:sp>
        <p:nvSpPr>
          <p:cNvPr id="4" name="Title 1"/>
          <p:cNvSpPr txBox="1">
            <a:spLocks/>
          </p:cNvSpPr>
          <p:nvPr/>
        </p:nvSpPr>
        <p:spPr>
          <a:xfrm>
            <a:off x="684006" y="913689"/>
            <a:ext cx="8118088" cy="585790"/>
          </a:xfrm>
          <a:prstGeom prst="rect">
            <a:avLst/>
          </a:prstGeom>
          <a:noFill/>
          <a:ln>
            <a:noFill/>
          </a:ln>
        </p:spPr>
        <p:txBody>
          <a:bodyPr vert="horz" wrap="square" lIns="91440" tIns="45720" rIns="91440" bIns="0" anchor="t" anchorCtr="0" compatLnSpc="1"/>
          <a:lstStyle>
            <a:lvl1pPr marL="0" marR="0" lvl="0" indent="0" algn="l" defTabSz="914400" rtl="0" fontAlgn="auto" hangingPunct="1">
              <a:lnSpc>
                <a:spcPct val="75000"/>
              </a:lnSpc>
              <a:spcBef>
                <a:spcPts val="0"/>
              </a:spcBef>
              <a:spcAft>
                <a:spcPts val="0"/>
              </a:spcAft>
              <a:buNone/>
              <a:tabLst/>
              <a:defRPr lang="en-US" sz="3000" b="1" i="0" u="none" strike="noStrike" kern="1200" cap="none" spc="0" baseline="0">
                <a:solidFill>
                  <a:srgbClr val="F88208"/>
                </a:solidFill>
                <a:uFillTx/>
                <a:latin typeface="Calibri"/>
                <a:cs typeface="Lucida Sans Unicode" pitchFamily="34"/>
              </a:defRPr>
            </a:lvl1pPr>
          </a:lstStyle>
          <a:p>
            <a:r>
              <a:rPr sz="6600" dirty="0" smtClean="0">
                <a:solidFill>
                  <a:srgbClr val="FFFFFF"/>
                </a:solidFill>
              </a:rPr>
              <a:t>For more Key Metrics</a:t>
            </a:r>
          </a:p>
          <a:p>
            <a:endParaRPr lang="en-US" sz="4400" dirty="0">
              <a:solidFill>
                <a:srgbClr val="FFFFFF"/>
              </a:solidFill>
            </a:endParaRPr>
          </a:p>
          <a:p>
            <a:r>
              <a:rPr lang="en-US" sz="5400" dirty="0" smtClean="0">
                <a:solidFill>
                  <a:srgbClr val="FFFFFF"/>
                </a:solidFill>
              </a:rPr>
              <a:t>http</a:t>
            </a:r>
            <a:r>
              <a:rPr lang="en-US" sz="5400" dirty="0" smtClean="0">
                <a:solidFill>
                  <a:srgbClr val="FFFFFF"/>
                </a:solidFill>
                <a:sym typeface="Wingdings" panose="05000000000000000000" pitchFamily="2" charset="2"/>
              </a:rPr>
              <a:t>://blog.dynatrace.com</a:t>
            </a:r>
          </a:p>
          <a:p>
            <a:endParaRPr sz="4400" dirty="0" smtClean="0">
              <a:solidFill>
                <a:srgbClr val="FFFFFF"/>
              </a:solidFill>
            </a:endParaRPr>
          </a:p>
          <a:p>
            <a:r>
              <a:rPr lang="en-US" sz="5400" dirty="0" smtClean="0">
                <a:solidFill>
                  <a:srgbClr val="FFFFFF"/>
                </a:solidFill>
              </a:rPr>
              <a:t>http://</a:t>
            </a:r>
            <a:r>
              <a:rPr lang="en-US" sz="5400" dirty="0" smtClean="0">
                <a:solidFill>
                  <a:srgbClr val="FFFFFF"/>
                </a:solidFill>
              </a:rPr>
              <a:t>blog.ruxit.com</a:t>
            </a:r>
          </a:p>
        </p:txBody>
      </p:sp>
    </p:spTree>
    <p:extLst>
      <p:ext uri="{BB962C8B-B14F-4D97-AF65-F5344CB8AC3E}">
        <p14:creationId xmlns:p14="http://schemas.microsoft.com/office/powerpoint/2010/main" val="23327726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5"/>
          <p:cNvSpPr/>
          <p:nvPr/>
        </p:nvSpPr>
        <p:spPr>
          <a:xfrm>
            <a:off x="0" y="0"/>
            <a:ext cx="9144000" cy="5143499"/>
          </a:xfrm>
          <a:prstGeom prst="rect">
            <a:avLst/>
          </a:prstGeom>
          <a:solidFill>
            <a:schemeClr val="tx1">
              <a:lumMod val="75000"/>
              <a:lumOff val="25000"/>
            </a:schemeClr>
          </a:solidFill>
          <a:ln>
            <a:noFill/>
          </a:ln>
        </p:spPr>
        <p:txBody>
          <a:bodyPr lIns="91425" tIns="45700" rIns="91425" bIns="45700" anchor="ctr" anchorCtr="0">
            <a:noAutofit/>
          </a:bodyPr>
          <a:lstStyle/>
          <a:p>
            <a:pPr algn="ctr">
              <a:defRPr/>
            </a:pPr>
            <a:endParaRPr kern="0" smtClean="0">
              <a:solidFill>
                <a:srgbClr val="FFFFFF"/>
              </a:solidFill>
              <a:latin typeface="Arial"/>
              <a:ea typeface="Arial"/>
              <a:cs typeface="Arial"/>
              <a:sym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29446"/>
            <a:ext cx="9159506" cy="760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683568" y="2211710"/>
            <a:ext cx="8245475" cy="485193"/>
          </a:xfrm>
        </p:spPr>
        <p:txBody>
          <a:bodyPr/>
          <a:lstStyle/>
          <a:p>
            <a:r>
              <a:rPr lang="en-US" sz="4800" dirty="0" smtClean="0">
                <a:solidFill>
                  <a:schemeClr val="bg1"/>
                </a:solidFill>
              </a:rPr>
              <a:t>We want to get from here …</a:t>
            </a:r>
            <a:endParaRPr lang="en-US" sz="4800" dirty="0">
              <a:solidFill>
                <a:schemeClr val="bg1"/>
              </a:solidFill>
            </a:endParaRPr>
          </a:p>
        </p:txBody>
      </p:sp>
    </p:spTree>
    <p:extLst>
      <p:ext uri="{BB962C8B-B14F-4D97-AF65-F5344CB8AC3E}">
        <p14:creationId xmlns:p14="http://schemas.microsoft.com/office/powerpoint/2010/main" val="2461401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982" y="-142034"/>
            <a:ext cx="10590977" cy="5285534"/>
          </a:xfrm>
          <a:prstGeom prst="rect">
            <a:avLst/>
          </a:prstGeom>
        </p:spPr>
      </p:pic>
      <p:sp>
        <p:nvSpPr>
          <p:cNvPr id="3" name="Title 2"/>
          <p:cNvSpPr>
            <a:spLocks noGrp="1"/>
          </p:cNvSpPr>
          <p:nvPr>
            <p:ph type="title"/>
          </p:nvPr>
        </p:nvSpPr>
        <p:spPr>
          <a:xfrm>
            <a:off x="1024467" y="1253413"/>
            <a:ext cx="8245475" cy="485193"/>
          </a:xfrm>
        </p:spPr>
        <p:txBody>
          <a:bodyPr/>
          <a:lstStyle/>
          <a:p>
            <a:r>
              <a:rPr lang="en-US" sz="5400" dirty="0" smtClean="0">
                <a:solidFill>
                  <a:schemeClr val="bg1"/>
                </a:solidFill>
              </a:rPr>
              <a:t>To here!</a:t>
            </a:r>
            <a:endParaRPr lang="en-US" sz="5400" dirty="0">
              <a:solidFill>
                <a:schemeClr val="bg1"/>
              </a:solidFill>
            </a:endParaRPr>
          </a:p>
        </p:txBody>
      </p:sp>
    </p:spTree>
    <p:extLst>
      <p:ext uri="{BB962C8B-B14F-4D97-AF65-F5344CB8AC3E}">
        <p14:creationId xmlns:p14="http://schemas.microsoft.com/office/powerpoint/2010/main" val="30687133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389" y="654199"/>
            <a:ext cx="9289032" cy="5229919"/>
          </a:xfrm>
          <a:prstGeom prst="rect">
            <a:avLst/>
          </a:prstGeom>
        </p:spPr>
      </p:pic>
      <p:sp>
        <p:nvSpPr>
          <p:cNvPr id="5" name="TextBox 4"/>
          <p:cNvSpPr txBox="1"/>
          <p:nvPr/>
        </p:nvSpPr>
        <p:spPr>
          <a:xfrm>
            <a:off x="796814" y="267494"/>
            <a:ext cx="7486728" cy="1077218"/>
          </a:xfrm>
          <a:prstGeom prst="rect">
            <a:avLst/>
          </a:prstGeom>
          <a:noFill/>
        </p:spPr>
        <p:txBody>
          <a:bodyPr wrap="none" rtlCol="0">
            <a:spAutoFit/>
          </a:bodyPr>
          <a:lstStyle/>
          <a:p>
            <a:pPr marL="228600" indent="-228600" algn="ctr"/>
            <a:r>
              <a:rPr lang="de-AT" sz="3200" dirty="0" smtClean="0"/>
              <a:t>Use these </a:t>
            </a:r>
            <a:r>
              <a:rPr lang="de-AT" sz="3200" b="1" i="1" dirty="0" smtClean="0"/>
              <a:t>application metrics </a:t>
            </a:r>
            <a:r>
              <a:rPr lang="de-AT" sz="3200" dirty="0" smtClean="0"/>
              <a:t>as additional </a:t>
            </a:r>
          </a:p>
          <a:p>
            <a:pPr marL="228600" indent="-228600" algn="ctr"/>
            <a:r>
              <a:rPr lang="de-AT" sz="3200" b="1" i="1" dirty="0" smtClean="0"/>
              <a:t>Quality Gates</a:t>
            </a:r>
          </a:p>
        </p:txBody>
      </p:sp>
    </p:spTree>
    <p:extLst>
      <p:ext uri="{BB962C8B-B14F-4D97-AF65-F5344CB8AC3E}">
        <p14:creationId xmlns:p14="http://schemas.microsoft.com/office/powerpoint/2010/main" val="34329894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0" y="14288"/>
            <a:ext cx="9144000" cy="5143500"/>
          </a:xfrm>
        </p:spPr>
      </p:pic>
      <p:sp>
        <p:nvSpPr>
          <p:cNvPr id="5" name="Down Arrow 4"/>
          <p:cNvSpPr/>
          <p:nvPr/>
        </p:nvSpPr>
        <p:spPr bwMode="auto">
          <a:xfrm rot="5400000">
            <a:off x="6298157" y="-1345551"/>
            <a:ext cx="565150" cy="3471367"/>
          </a:xfrm>
          <a:prstGeom prst="downArrow">
            <a:avLst/>
          </a:prstGeom>
          <a:gradFill rotWithShape="0">
            <a:gsLst>
              <a:gs pos="0">
                <a:schemeClr val="accent3">
                  <a:lumMod val="60000"/>
                  <a:lumOff val="40000"/>
                </a:schemeClr>
              </a:gs>
              <a:gs pos="100000">
                <a:schemeClr val="accent3"/>
              </a:gs>
            </a:gsLst>
            <a:lin ang="5400000" scaled="1"/>
          </a:gradFill>
          <a:ln w="9525">
            <a:noFill/>
            <a:miter lim="800000"/>
            <a:headEnd/>
            <a:tailEnd/>
          </a:ln>
          <a:effectLst/>
        </p:spPr>
        <p:txBody>
          <a:bodyPr wrap="none" rtlCol="0" anchor="ctr"/>
          <a:lstStyle/>
          <a:p>
            <a:pPr algn="ctr"/>
            <a:endParaRPr lang="en-US" sz="1350"/>
          </a:p>
        </p:txBody>
      </p:sp>
      <p:sp>
        <p:nvSpPr>
          <p:cNvPr id="6" name="TextBox 5"/>
          <p:cNvSpPr txBox="1"/>
          <p:nvPr/>
        </p:nvSpPr>
        <p:spPr>
          <a:xfrm>
            <a:off x="5130312" y="202667"/>
            <a:ext cx="3186104" cy="369332"/>
          </a:xfrm>
          <a:prstGeom prst="rect">
            <a:avLst/>
          </a:prstGeom>
          <a:noFill/>
        </p:spPr>
        <p:txBody>
          <a:bodyPr wrap="square" rtlCol="0">
            <a:spAutoFit/>
          </a:bodyPr>
          <a:lstStyle/>
          <a:p>
            <a:pPr marL="171450" indent="-171450"/>
            <a:r>
              <a:rPr lang="en-US" dirty="0">
                <a:solidFill>
                  <a:schemeClr val="bg1"/>
                </a:solidFill>
              </a:rPr>
              <a:t>What you currently measure</a:t>
            </a:r>
          </a:p>
        </p:txBody>
      </p:sp>
      <p:sp>
        <p:nvSpPr>
          <p:cNvPr id="7" name="Down Arrow 6"/>
          <p:cNvSpPr/>
          <p:nvPr/>
        </p:nvSpPr>
        <p:spPr bwMode="auto">
          <a:xfrm rot="16200000">
            <a:off x="1325639" y="874629"/>
            <a:ext cx="565150" cy="2759225"/>
          </a:xfrm>
          <a:prstGeom prst="downArrow">
            <a:avLst/>
          </a:prstGeom>
          <a:gradFill rotWithShape="0">
            <a:gsLst>
              <a:gs pos="0">
                <a:schemeClr val="accent3">
                  <a:lumMod val="60000"/>
                  <a:lumOff val="40000"/>
                </a:schemeClr>
              </a:gs>
              <a:gs pos="100000">
                <a:schemeClr val="accent3"/>
              </a:gs>
            </a:gsLst>
            <a:lin ang="5400000" scaled="1"/>
          </a:gradFill>
          <a:ln w="9525">
            <a:noFill/>
            <a:miter lim="800000"/>
            <a:headEnd/>
            <a:tailEnd/>
          </a:ln>
          <a:effectLst/>
        </p:spPr>
        <p:txBody>
          <a:bodyPr wrap="none" rtlCol="0" anchor="ctr"/>
          <a:lstStyle/>
          <a:p>
            <a:pPr algn="ctr"/>
            <a:endParaRPr lang="en-US" sz="1350"/>
          </a:p>
        </p:txBody>
      </p:sp>
      <p:sp>
        <p:nvSpPr>
          <p:cNvPr id="8" name="TextBox 7"/>
          <p:cNvSpPr txBox="1"/>
          <p:nvPr/>
        </p:nvSpPr>
        <p:spPr>
          <a:xfrm>
            <a:off x="164141" y="2067894"/>
            <a:ext cx="2629884" cy="369332"/>
          </a:xfrm>
          <a:prstGeom prst="rect">
            <a:avLst/>
          </a:prstGeom>
          <a:noFill/>
        </p:spPr>
        <p:txBody>
          <a:bodyPr wrap="square" rtlCol="0">
            <a:spAutoFit/>
          </a:bodyPr>
          <a:lstStyle/>
          <a:p>
            <a:pPr marL="171450" indent="-171450"/>
            <a:r>
              <a:rPr lang="en-US" dirty="0">
                <a:solidFill>
                  <a:schemeClr val="bg1"/>
                </a:solidFill>
              </a:rPr>
              <a:t>What you should measure</a:t>
            </a:r>
          </a:p>
        </p:txBody>
      </p:sp>
      <p:sp>
        <p:nvSpPr>
          <p:cNvPr id="13" name="TextBox 12"/>
          <p:cNvSpPr txBox="1"/>
          <p:nvPr/>
        </p:nvSpPr>
        <p:spPr>
          <a:xfrm>
            <a:off x="197145" y="195486"/>
            <a:ext cx="3783405" cy="1015663"/>
          </a:xfrm>
          <a:prstGeom prst="rect">
            <a:avLst/>
          </a:prstGeom>
          <a:noFill/>
        </p:spPr>
        <p:txBody>
          <a:bodyPr wrap="square" rtlCol="0">
            <a:spAutoFit/>
          </a:bodyPr>
          <a:lstStyle/>
          <a:p>
            <a:r>
              <a:rPr lang="en-US" sz="3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Quality </a:t>
            </a:r>
            <a:r>
              <a:rPr lang="en-US" sz="3000" dirty="0">
                <a:solidFill>
                  <a:schemeClr val="bg1"/>
                </a:solidFill>
                <a:latin typeface="Open Sans" panose="020B0606030504020204" pitchFamily="34" charset="0"/>
                <a:ea typeface="Open Sans" panose="020B0606030504020204" pitchFamily="34" charset="0"/>
                <a:cs typeface="Open Sans" panose="020B0606030504020204" pitchFamily="34" charset="0"/>
              </a:rPr>
              <a:t>Metrics </a:t>
            </a:r>
            <a:endParaRPr lang="en-US" sz="3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3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in </a:t>
            </a:r>
            <a:r>
              <a:rPr lang="en-US" sz="3000" dirty="0">
                <a:solidFill>
                  <a:schemeClr val="bg1"/>
                </a:solidFill>
                <a:latin typeface="Open Sans" panose="020B0606030504020204" pitchFamily="34" charset="0"/>
                <a:ea typeface="Open Sans" panose="020B0606030504020204" pitchFamily="34" charset="0"/>
                <a:cs typeface="Open Sans" panose="020B0606030504020204" pitchFamily="34" charset="0"/>
              </a:rPr>
              <a:t>your CI</a:t>
            </a:r>
          </a:p>
        </p:txBody>
      </p:sp>
      <p:sp>
        <p:nvSpPr>
          <p:cNvPr id="14" name="TextBox 13"/>
          <p:cNvSpPr txBox="1"/>
          <p:nvPr/>
        </p:nvSpPr>
        <p:spPr>
          <a:xfrm>
            <a:off x="6006043" y="598630"/>
            <a:ext cx="2443972" cy="584775"/>
          </a:xfrm>
          <a:prstGeom prst="rect">
            <a:avLst/>
          </a:prstGeom>
          <a:noFill/>
        </p:spPr>
        <p:txBody>
          <a:bodyPr wrap="square" rtlCol="0">
            <a:spAutoFit/>
          </a:bodyPr>
          <a:lstStyle/>
          <a:p>
            <a:pPr marL="171450" indent="-171450"/>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Test Failures</a:t>
            </a:r>
          </a:p>
          <a:p>
            <a:pPr marL="171450" indent="-171450"/>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Overall Duration</a:t>
            </a:r>
          </a:p>
        </p:txBody>
      </p:sp>
      <p:sp>
        <p:nvSpPr>
          <p:cNvPr id="15" name="TextBox 14"/>
          <p:cNvSpPr txBox="1"/>
          <p:nvPr/>
        </p:nvSpPr>
        <p:spPr>
          <a:xfrm>
            <a:off x="197146" y="2493955"/>
            <a:ext cx="2389885" cy="2585323"/>
          </a:xfrm>
          <a:prstGeom prst="rect">
            <a:avLst/>
          </a:prstGeom>
          <a:noFill/>
        </p:spPr>
        <p:txBody>
          <a:bodyPr wrap="none" rtlCol="0">
            <a:spAutoFit/>
          </a:bodyPr>
          <a:lstStyle/>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Execution Time </a:t>
            </a:r>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per test</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 calls to API</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 executed SQL statements</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 Web Service Calls</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 JMS Messages</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 Objects Allocated</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 Exceptions</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 Log Messages</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 HTTP 4xx/5xx</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Request/Response Size</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Page Load/Rendering Time</a:t>
            </a:r>
          </a:p>
          <a:p>
            <a:pPr marL="171450" indent="-171450"/>
            <a:r>
              <a:rPr lang="en-US" sz="135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52166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Connecting your Tests with Quality</a:t>
            </a:r>
            <a:endParaRPr lang="en-US" dirty="0"/>
          </a:p>
        </p:txBody>
      </p:sp>
      <p:graphicFrame>
        <p:nvGraphicFramePr>
          <p:cNvPr id="4" name="Table 3"/>
          <p:cNvGraphicFramePr>
            <a:graphicFrameLocks noGrp="1"/>
          </p:cNvGraphicFramePr>
          <p:nvPr>
            <p:extLst/>
          </p:nvPr>
        </p:nvGraphicFramePr>
        <p:xfrm>
          <a:off x="5053589" y="3638067"/>
          <a:ext cx="4088904" cy="563880"/>
        </p:xfrm>
        <a:graphic>
          <a:graphicData uri="http://schemas.openxmlformats.org/drawingml/2006/table">
            <a:tbl>
              <a:tblPr bandRow="1"/>
              <a:tblGrid>
                <a:gridCol w="1255648"/>
                <a:gridCol w="1481020"/>
                <a:gridCol w="1352236"/>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12</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de-AT" sz="1400" dirty="0" smtClean="0"/>
                        <a:t>0</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120ms</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r>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3</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de-AT" sz="1400" dirty="0" smtClean="0"/>
                        <a:t>1</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68ms</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r>
            </a:tbl>
          </a:graphicData>
        </a:graphic>
      </p:graphicFrame>
      <p:graphicFrame>
        <p:nvGraphicFramePr>
          <p:cNvPr id="5" name="Table 4"/>
          <p:cNvGraphicFramePr>
            <a:graphicFrameLocks noGrp="1"/>
          </p:cNvGraphicFramePr>
          <p:nvPr>
            <p:extLst/>
          </p:nvPr>
        </p:nvGraphicFramePr>
        <p:xfrm>
          <a:off x="13030" y="3638930"/>
          <a:ext cx="4958185" cy="563880"/>
        </p:xfrm>
        <a:graphic>
          <a:graphicData uri="http://schemas.openxmlformats.org/drawingml/2006/table">
            <a:tbl>
              <a:tblPr bandRow="1"/>
              <a:tblGrid>
                <a:gridCol w="1213768"/>
                <a:gridCol w="2324719"/>
                <a:gridCol w="1419698"/>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err="1" smtClean="0"/>
                        <a:t>Build</a:t>
                      </a:r>
                      <a:r>
                        <a:rPr lang="de-AT" sz="1400" dirty="0" smtClean="0"/>
                        <a:t> 20</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1E1E">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err="1" smtClean="0"/>
                        <a:t>testPurchase</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OK</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75000"/>
                      </a:srgbClr>
                    </a:solidFill>
                  </a:tcPr>
                </a:tc>
              </a:tr>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1E1E">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err="1" smtClean="0"/>
                        <a:t>testSearch</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OK</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75000"/>
                      </a:srgbClr>
                    </a:solidFill>
                  </a:tcPr>
                </a:tc>
              </a:tr>
            </a:tbl>
          </a:graphicData>
        </a:graphic>
      </p:graphicFrame>
      <p:graphicFrame>
        <p:nvGraphicFramePr>
          <p:cNvPr id="6" name="Table 5"/>
          <p:cNvGraphicFramePr>
            <a:graphicFrameLocks noGrp="1"/>
          </p:cNvGraphicFramePr>
          <p:nvPr>
            <p:extLst/>
          </p:nvPr>
        </p:nvGraphicFramePr>
        <p:xfrm>
          <a:off x="13030" y="1847282"/>
          <a:ext cx="4958185" cy="563880"/>
        </p:xfrm>
        <a:graphic>
          <a:graphicData uri="http://schemas.openxmlformats.org/drawingml/2006/table">
            <a:tbl>
              <a:tblPr bandRow="1"/>
              <a:tblGrid>
                <a:gridCol w="1213768"/>
                <a:gridCol w="2324719"/>
                <a:gridCol w="1419698"/>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err="1" smtClean="0"/>
                        <a:t>Build</a:t>
                      </a:r>
                      <a:r>
                        <a:rPr lang="de-AT" sz="1400" dirty="0" smtClean="0"/>
                        <a:t> 17</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1E1E">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err="1" smtClean="0"/>
                        <a:t>testPurchase</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OK</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75000"/>
                      </a:srgbClr>
                    </a:solidFill>
                  </a:tcPr>
                </a:tc>
              </a:tr>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1E1E">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err="1" smtClean="0"/>
                        <a:t>testSearch</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OK</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75000"/>
                      </a:srgbClr>
                    </a:solidFill>
                  </a:tcPr>
                </a:tc>
              </a:tr>
            </a:tbl>
          </a:graphicData>
        </a:graphic>
      </p:graphicFrame>
      <p:graphicFrame>
        <p:nvGraphicFramePr>
          <p:cNvPr id="7" name="Table 6"/>
          <p:cNvGraphicFramePr>
            <a:graphicFrameLocks noGrp="1"/>
          </p:cNvGraphicFramePr>
          <p:nvPr>
            <p:extLst/>
          </p:nvPr>
        </p:nvGraphicFramePr>
        <p:xfrm>
          <a:off x="13030" y="2441348"/>
          <a:ext cx="4958185" cy="563880"/>
        </p:xfrm>
        <a:graphic>
          <a:graphicData uri="http://schemas.openxmlformats.org/drawingml/2006/table">
            <a:tbl>
              <a:tblPr bandRow="1"/>
              <a:tblGrid>
                <a:gridCol w="1213768"/>
                <a:gridCol w="2324719"/>
                <a:gridCol w="1419698"/>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err="1" smtClean="0"/>
                        <a:t>Build</a:t>
                      </a:r>
                      <a:r>
                        <a:rPr lang="de-AT" sz="1400" dirty="0" smtClean="0"/>
                        <a:t> 18</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1E1E">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err="1" smtClean="0"/>
                        <a:t>testPurchase</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FAILED</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C1E28">
                        <a:lumMod val="60000"/>
                        <a:lumOff val="40000"/>
                      </a:srgbClr>
                    </a:solidFill>
                  </a:tcPr>
                </a:tc>
              </a:tr>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1E1E">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err="1" smtClean="0"/>
                        <a:t>testSearch</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OK</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75000"/>
                      </a:srgbClr>
                    </a:solidFill>
                  </a:tcPr>
                </a:tc>
              </a:tr>
            </a:tbl>
          </a:graphicData>
        </a:graphic>
      </p:graphicFrame>
      <p:graphicFrame>
        <p:nvGraphicFramePr>
          <p:cNvPr id="8" name="Table 7"/>
          <p:cNvGraphicFramePr>
            <a:graphicFrameLocks noGrp="1"/>
          </p:cNvGraphicFramePr>
          <p:nvPr>
            <p:extLst/>
          </p:nvPr>
        </p:nvGraphicFramePr>
        <p:xfrm>
          <a:off x="13030" y="3044001"/>
          <a:ext cx="4958185" cy="563880"/>
        </p:xfrm>
        <a:graphic>
          <a:graphicData uri="http://schemas.openxmlformats.org/drawingml/2006/table">
            <a:tbl>
              <a:tblPr bandRow="1"/>
              <a:tblGrid>
                <a:gridCol w="1213768"/>
                <a:gridCol w="2324719"/>
                <a:gridCol w="1419698"/>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err="1" smtClean="0"/>
                        <a:t>Build</a:t>
                      </a:r>
                      <a:r>
                        <a:rPr lang="de-AT" sz="1400" dirty="0" smtClean="0"/>
                        <a:t> 19</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1E1E">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err="1" smtClean="0"/>
                        <a:t>testPurchase</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OK</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75000"/>
                      </a:srgbClr>
                    </a:solidFill>
                  </a:tcPr>
                </a:tc>
              </a:tr>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1E1E">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err="1" smtClean="0"/>
                        <a:t>testSearch</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75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OK</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75000"/>
                      </a:srgbClr>
                    </a:solidFill>
                  </a:tcPr>
                </a:tc>
              </a:tr>
            </a:tbl>
          </a:graphicData>
        </a:graphic>
      </p:graphicFrame>
      <p:graphicFrame>
        <p:nvGraphicFramePr>
          <p:cNvPr id="9" name="Table 8"/>
          <p:cNvGraphicFramePr>
            <a:graphicFrameLocks noGrp="1"/>
          </p:cNvGraphicFramePr>
          <p:nvPr>
            <p:extLst/>
          </p:nvPr>
        </p:nvGraphicFramePr>
        <p:xfrm>
          <a:off x="13030" y="1557713"/>
          <a:ext cx="4958185" cy="281940"/>
        </p:xfrm>
        <a:graphic>
          <a:graphicData uri="http://schemas.openxmlformats.org/drawingml/2006/table">
            <a:tbl>
              <a:tblPr bandRow="1"/>
              <a:tblGrid>
                <a:gridCol w="1213768"/>
                <a:gridCol w="2324719"/>
                <a:gridCol w="1419698"/>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err="1" smtClean="0"/>
                        <a:t>Build</a:t>
                      </a:r>
                      <a:r>
                        <a:rPr lang="de-AT" sz="1400" dirty="0" smtClean="0"/>
                        <a:t> #</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64">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smtClean="0"/>
                        <a:t>Test Case</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64">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Status</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64">
                        <a:tint val="40000"/>
                      </a:srgbClr>
                    </a:solidFill>
                  </a:tcPr>
                </a:tc>
              </a:tr>
            </a:tbl>
          </a:graphicData>
        </a:graphic>
      </p:graphicFrame>
      <p:graphicFrame>
        <p:nvGraphicFramePr>
          <p:cNvPr id="10" name="Table 9"/>
          <p:cNvGraphicFramePr>
            <a:graphicFrameLocks noGrp="1"/>
          </p:cNvGraphicFramePr>
          <p:nvPr>
            <p:extLst/>
          </p:nvPr>
        </p:nvGraphicFramePr>
        <p:xfrm>
          <a:off x="5033137" y="1562789"/>
          <a:ext cx="4088904" cy="281940"/>
        </p:xfrm>
        <a:graphic>
          <a:graphicData uri="http://schemas.openxmlformats.org/drawingml/2006/table">
            <a:tbl>
              <a:tblPr bandRow="1"/>
              <a:tblGrid>
                <a:gridCol w="1255648"/>
                <a:gridCol w="1481020"/>
                <a:gridCol w="1352236"/>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 SQL</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64">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400" dirty="0" smtClean="0"/>
                        <a:t># </a:t>
                      </a:r>
                      <a:r>
                        <a:rPr lang="de-AT" sz="1400" dirty="0" err="1" smtClean="0"/>
                        <a:t>Excep</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64">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r>
                        <a:rPr lang="de-AT" sz="1400" dirty="0" smtClean="0"/>
                        <a:t>CPU</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46464">
                        <a:tint val="40000"/>
                      </a:srgbClr>
                    </a:solidFill>
                  </a:tcPr>
                </a:tc>
              </a:tr>
            </a:tbl>
          </a:graphicData>
        </a:graphic>
      </p:graphicFrame>
      <p:graphicFrame>
        <p:nvGraphicFramePr>
          <p:cNvPr id="11" name="Table 10"/>
          <p:cNvGraphicFramePr>
            <a:graphicFrameLocks noGrp="1"/>
          </p:cNvGraphicFramePr>
          <p:nvPr>
            <p:extLst/>
          </p:nvPr>
        </p:nvGraphicFramePr>
        <p:xfrm>
          <a:off x="5036336" y="1848145"/>
          <a:ext cx="4088904" cy="563880"/>
        </p:xfrm>
        <a:graphic>
          <a:graphicData uri="http://schemas.openxmlformats.org/drawingml/2006/table">
            <a:tbl>
              <a:tblPr bandRow="1"/>
              <a:tblGrid>
                <a:gridCol w="1255648"/>
                <a:gridCol w="1481020"/>
                <a:gridCol w="1352236"/>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12</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de-AT" sz="1400" dirty="0" smtClean="0"/>
                        <a:t>0</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120ms</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r>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3</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de-AT" sz="1400" dirty="0" smtClean="0"/>
                        <a:t>1</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68ms</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r>
            </a:tbl>
          </a:graphicData>
        </a:graphic>
      </p:graphicFrame>
      <p:graphicFrame>
        <p:nvGraphicFramePr>
          <p:cNvPr id="12" name="Table 11"/>
          <p:cNvGraphicFramePr>
            <a:graphicFrameLocks noGrp="1"/>
          </p:cNvGraphicFramePr>
          <p:nvPr>
            <p:extLst/>
          </p:nvPr>
        </p:nvGraphicFramePr>
        <p:xfrm>
          <a:off x="5046676" y="2444577"/>
          <a:ext cx="4088904" cy="563880"/>
        </p:xfrm>
        <a:graphic>
          <a:graphicData uri="http://schemas.openxmlformats.org/drawingml/2006/table">
            <a:tbl>
              <a:tblPr bandRow="1"/>
              <a:tblGrid>
                <a:gridCol w="1255648"/>
                <a:gridCol w="1481020"/>
                <a:gridCol w="1352236"/>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12</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de-AT" sz="1400" dirty="0" smtClean="0"/>
                        <a:t>5</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C1E28">
                        <a:lumMod val="60000"/>
                        <a:lumOff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60ms</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r>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3</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de-AT" sz="1400" dirty="0" smtClean="0"/>
                        <a:t>1</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68ms</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r>
            </a:tbl>
          </a:graphicData>
        </a:graphic>
      </p:graphicFrame>
      <p:graphicFrame>
        <p:nvGraphicFramePr>
          <p:cNvPr id="13" name="Table 12"/>
          <p:cNvGraphicFramePr>
            <a:graphicFrameLocks noGrp="1"/>
          </p:cNvGraphicFramePr>
          <p:nvPr>
            <p:extLst/>
          </p:nvPr>
        </p:nvGraphicFramePr>
        <p:xfrm>
          <a:off x="5057479" y="3031062"/>
          <a:ext cx="4088904" cy="599376"/>
        </p:xfrm>
        <a:graphic>
          <a:graphicData uri="http://schemas.openxmlformats.org/drawingml/2006/table">
            <a:tbl>
              <a:tblPr bandRow="1"/>
              <a:tblGrid>
                <a:gridCol w="1255648"/>
                <a:gridCol w="1481020"/>
                <a:gridCol w="1352236"/>
              </a:tblGrid>
              <a:tr h="277493">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75</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C1E28">
                        <a:lumMod val="60000"/>
                        <a:lumOff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de-AT" sz="1400" dirty="0" smtClean="0"/>
                        <a:t>0</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230ms</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C1E28">
                        <a:lumMod val="60000"/>
                        <a:lumOff val="40000"/>
                      </a:srgbClr>
                    </a:solidFill>
                  </a:tcPr>
                </a:tc>
              </a:tr>
              <a:tr h="317436">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3</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de-AT" sz="1400" dirty="0" smtClean="0"/>
                        <a:t>1</a:t>
                      </a:r>
                      <a:endParaRPr lang="en-US" sz="1400" dirty="0" smtClean="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r"/>
                      <a:r>
                        <a:rPr lang="de-AT" sz="1400" dirty="0" smtClean="0"/>
                        <a:t>68ms</a:t>
                      </a:r>
                      <a:endParaRPr lang="en-US" sz="1400" dirty="0"/>
                    </a:p>
                  </a:txBody>
                  <a:tcPr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2D050">
                        <a:lumMod val="40000"/>
                        <a:lumOff val="60000"/>
                      </a:srgbClr>
                    </a:solidFill>
                  </a:tcPr>
                </a:tc>
              </a:tr>
            </a:tbl>
          </a:graphicData>
        </a:graphic>
      </p:graphicFrame>
      <p:graphicFrame>
        <p:nvGraphicFramePr>
          <p:cNvPr id="14" name="Table 13"/>
          <p:cNvGraphicFramePr>
            <a:graphicFrameLocks noGrp="1"/>
          </p:cNvGraphicFramePr>
          <p:nvPr>
            <p:extLst/>
          </p:nvPr>
        </p:nvGraphicFramePr>
        <p:xfrm>
          <a:off x="16386" y="1254274"/>
          <a:ext cx="4954828" cy="281940"/>
        </p:xfrm>
        <a:graphic>
          <a:graphicData uri="http://schemas.openxmlformats.org/drawingml/2006/table">
            <a:tbl>
              <a:tblPr firstRow="1" bandRow="1"/>
              <a:tblGrid>
                <a:gridCol w="4954828"/>
              </a:tblGrid>
              <a:tr h="278130">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en-US" sz="1400" noProof="0" dirty="0" smtClean="0"/>
                        <a:t>Test Framework Results</a:t>
                      </a:r>
                      <a:endParaRPr lang="en-US" sz="1400" noProof="0" dirty="0"/>
                    </a:p>
                  </a:txBody>
                  <a:tcPr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76092">
                        <a:lumMod val="60000"/>
                        <a:lumOff val="40000"/>
                      </a:srgbClr>
                    </a:solidFill>
                  </a:tcPr>
                </a:tc>
              </a:tr>
            </a:tbl>
          </a:graphicData>
        </a:graphic>
      </p:graphicFrame>
      <p:graphicFrame>
        <p:nvGraphicFramePr>
          <p:cNvPr id="15" name="Table 14"/>
          <p:cNvGraphicFramePr>
            <a:graphicFrameLocks noGrp="1"/>
          </p:cNvGraphicFramePr>
          <p:nvPr>
            <p:extLst/>
          </p:nvPr>
        </p:nvGraphicFramePr>
        <p:xfrm>
          <a:off x="5046676" y="1245839"/>
          <a:ext cx="4067042" cy="281940"/>
        </p:xfrm>
        <a:graphic>
          <a:graphicData uri="http://schemas.openxmlformats.org/drawingml/2006/table">
            <a:tbl>
              <a:tblPr firstRow="1" bandRow="1"/>
              <a:tblGrid>
                <a:gridCol w="4067042"/>
              </a:tblGrid>
              <a:tr h="278130">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en-US" sz="1400" noProof="0" dirty="0" smtClean="0"/>
                        <a:t>Architectural Data</a:t>
                      </a:r>
                      <a:endParaRPr lang="en-US" sz="1400" noProof="0" dirty="0"/>
                    </a:p>
                  </a:txBody>
                  <a:tcPr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E1E1E"/>
                    </a:solidFill>
                  </a:tcPr>
                </a:tc>
              </a:tr>
            </a:tbl>
          </a:graphicData>
        </a:graphic>
      </p:graphicFrame>
      <p:sp>
        <p:nvSpPr>
          <p:cNvPr id="16" name="Rounded Rectangular Callout 15"/>
          <p:cNvSpPr/>
          <p:nvPr/>
        </p:nvSpPr>
        <p:spPr>
          <a:xfrm>
            <a:off x="1893385" y="3891580"/>
            <a:ext cx="3060340" cy="405045"/>
          </a:xfrm>
          <a:prstGeom prst="wedgeRoundRectCallout">
            <a:avLst>
              <a:gd name="adj1" fmla="val 33852"/>
              <a:gd name="adj2" fmla="val -344014"/>
              <a:gd name="adj3" fmla="val 16667"/>
            </a:avLst>
          </a:prstGeom>
          <a:gradFill flip="none" rotWithShape="1">
            <a:gsLst>
              <a:gs pos="0">
                <a:srgbClr val="BE1E1E"/>
              </a:gs>
              <a:gs pos="100000">
                <a:srgbClr val="DC1E28"/>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Arial"/>
                <a:ea typeface="+mn-ea"/>
                <a:cs typeface="Arial"/>
              </a:rPr>
              <a:t>We identified a </a:t>
            </a:r>
            <a:r>
              <a:rPr kumimoji="0" lang="en-US" b="0" i="0" u="none" strike="noStrike" kern="0" cap="none" spc="0" normalizeH="0" baseline="0" noProof="0" dirty="0" err="1">
                <a:ln>
                  <a:noFill/>
                </a:ln>
                <a:solidFill>
                  <a:srgbClr val="FFFFFF"/>
                </a:solidFill>
                <a:effectLst/>
                <a:uLnTx/>
                <a:uFillTx/>
                <a:latin typeface="Arial"/>
                <a:ea typeface="+mn-ea"/>
                <a:cs typeface="Arial"/>
              </a:rPr>
              <a:t>regresesion</a:t>
            </a:r>
            <a:endParaRPr kumimoji="0" lang="en-US" b="0" i="0" u="none" strike="noStrike" kern="0" cap="none" spc="0" normalizeH="0" baseline="0" noProof="0" dirty="0">
              <a:ln>
                <a:noFill/>
              </a:ln>
              <a:solidFill>
                <a:srgbClr val="FFFFFF"/>
              </a:solidFill>
              <a:effectLst/>
              <a:uLnTx/>
              <a:uFillTx/>
              <a:latin typeface="Arial"/>
              <a:ea typeface="+mn-ea"/>
              <a:cs typeface="Arial"/>
            </a:endParaRPr>
          </a:p>
        </p:txBody>
      </p:sp>
      <p:sp>
        <p:nvSpPr>
          <p:cNvPr id="17" name="Rounded Rectangular Callout 16"/>
          <p:cNvSpPr/>
          <p:nvPr/>
        </p:nvSpPr>
        <p:spPr>
          <a:xfrm>
            <a:off x="1944383" y="4280897"/>
            <a:ext cx="3060340" cy="405045"/>
          </a:xfrm>
          <a:prstGeom prst="wedgeRoundRectCallout">
            <a:avLst>
              <a:gd name="adj1" fmla="val 20322"/>
              <a:gd name="adj2" fmla="val -318457"/>
              <a:gd name="adj3" fmla="val 16667"/>
            </a:avLst>
          </a:prstGeom>
          <a:solidFill>
            <a:srgbClr val="92D05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rgbClr val="FFFFFF"/>
                </a:solidFill>
                <a:effectLst/>
                <a:uLnTx/>
                <a:uFillTx/>
                <a:latin typeface="Arial"/>
                <a:ea typeface="+mn-ea"/>
                <a:cs typeface="Arial"/>
              </a:rPr>
              <a:t>Problem solved</a:t>
            </a:r>
            <a:endParaRPr kumimoji="0" lang="en-US" b="0" i="0" u="none" strike="noStrike" kern="0" cap="none" spc="0" normalizeH="0" baseline="0" noProof="0" dirty="0">
              <a:ln>
                <a:noFill/>
              </a:ln>
              <a:solidFill>
                <a:srgbClr val="FFFFFF"/>
              </a:solidFill>
              <a:effectLst/>
              <a:uLnTx/>
              <a:uFillTx/>
              <a:latin typeface="Arial"/>
              <a:ea typeface="+mn-ea"/>
              <a:cs typeface="Arial"/>
            </a:endParaRPr>
          </a:p>
        </p:txBody>
      </p:sp>
      <p:sp>
        <p:nvSpPr>
          <p:cNvPr id="18" name="Rounded Rectangular Callout 17"/>
          <p:cNvSpPr/>
          <p:nvPr/>
        </p:nvSpPr>
        <p:spPr>
          <a:xfrm>
            <a:off x="5845677" y="3921900"/>
            <a:ext cx="3060340" cy="405045"/>
          </a:xfrm>
          <a:prstGeom prst="wedgeRoundRectCallout">
            <a:avLst>
              <a:gd name="adj1" fmla="val -12939"/>
              <a:gd name="adj2" fmla="val -372765"/>
              <a:gd name="adj3" fmla="val 16667"/>
            </a:avLst>
          </a:prstGeom>
          <a:gradFill flip="none" rotWithShape="1">
            <a:gsLst>
              <a:gs pos="0">
                <a:srgbClr val="BE1E1E"/>
              </a:gs>
              <a:gs pos="100000">
                <a:srgbClr val="DC1E28"/>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rPr>
              <a:t>Exceptions probably reason for failed tests</a:t>
            </a:r>
          </a:p>
        </p:txBody>
      </p:sp>
      <p:grpSp>
        <p:nvGrpSpPr>
          <p:cNvPr id="19" name="Group 18"/>
          <p:cNvGrpSpPr/>
          <p:nvPr/>
        </p:nvGrpSpPr>
        <p:grpSpPr>
          <a:xfrm>
            <a:off x="5413629" y="4270912"/>
            <a:ext cx="3732754" cy="405045"/>
            <a:chOff x="5889104" y="5694549"/>
            <a:chExt cx="3732754" cy="540060"/>
          </a:xfrm>
        </p:grpSpPr>
        <p:sp>
          <p:nvSpPr>
            <p:cNvPr id="20" name="Rounded Rectangular Callout 19"/>
            <p:cNvSpPr/>
            <p:nvPr/>
          </p:nvSpPr>
          <p:spPr>
            <a:xfrm>
              <a:off x="5889104" y="5694549"/>
              <a:ext cx="3732754" cy="540060"/>
            </a:xfrm>
            <a:prstGeom prst="wedgeRoundRectCallout">
              <a:avLst>
                <a:gd name="adj1" fmla="val -52402"/>
                <a:gd name="adj2" fmla="val -302484"/>
                <a:gd name="adj3" fmla="val 16667"/>
              </a:avLst>
            </a:prstGeom>
            <a:gradFill flip="none" rotWithShape="1">
              <a:gsLst>
                <a:gs pos="0">
                  <a:srgbClr val="BE1E1E"/>
                </a:gs>
                <a:gs pos="100000">
                  <a:srgbClr val="DC1E28"/>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1600" b="0" i="0" u="none" strike="noStrike" kern="0" cap="none" spc="0" normalizeH="0" baseline="0" noProof="0" dirty="0">
                  <a:ln>
                    <a:noFill/>
                  </a:ln>
                  <a:solidFill>
                    <a:srgbClr val="FFFFFF"/>
                  </a:solidFill>
                  <a:effectLst/>
                  <a:uLnTx/>
                  <a:uFillTx/>
                  <a:latin typeface="Arial"/>
                  <a:ea typeface="+mn-ea"/>
                  <a:cs typeface="Arial"/>
                </a:rPr>
                <a:t>Problem </a:t>
              </a:r>
              <a:r>
                <a:rPr kumimoji="0" lang="de-AT" sz="1600" b="0" i="0" u="none" strike="noStrike" kern="0" cap="none" spc="0" normalizeH="0" baseline="0" noProof="0" dirty="0" err="1">
                  <a:ln>
                    <a:noFill/>
                  </a:ln>
                  <a:solidFill>
                    <a:srgbClr val="FFFFFF"/>
                  </a:solidFill>
                  <a:effectLst/>
                  <a:uLnTx/>
                  <a:uFillTx/>
                  <a:latin typeface="Arial"/>
                  <a:ea typeface="+mn-ea"/>
                  <a:cs typeface="Arial"/>
                </a:rPr>
                <a:t>fixed</a:t>
              </a:r>
              <a:r>
                <a:rPr kumimoji="0" lang="de-AT" sz="1600" b="0" i="0" u="none" strike="noStrike" kern="0" cap="none" spc="0" normalizeH="0" baseline="0" noProof="0" dirty="0">
                  <a:ln>
                    <a:noFill/>
                  </a:ln>
                  <a:solidFill>
                    <a:srgbClr val="FFFFFF"/>
                  </a:solidFill>
                  <a:effectLst/>
                  <a:uLnTx/>
                  <a:uFillTx/>
                  <a:latin typeface="Arial"/>
                  <a:ea typeface="+mn-ea"/>
                  <a:cs typeface="Arial"/>
                </a:rPr>
                <a:t> but </a:t>
              </a:r>
              <a:r>
                <a:rPr kumimoji="0" lang="de-AT" sz="1600" b="0" i="0" u="none" strike="noStrike" kern="0" cap="none" spc="0" normalizeH="0" baseline="0" noProof="0" dirty="0" err="1">
                  <a:ln>
                    <a:noFill/>
                  </a:ln>
                  <a:solidFill>
                    <a:srgbClr val="FFFFFF"/>
                  </a:solidFill>
                  <a:effectLst/>
                  <a:uLnTx/>
                  <a:uFillTx/>
                  <a:latin typeface="Arial"/>
                  <a:ea typeface="+mn-ea"/>
                  <a:cs typeface="Arial"/>
                </a:rPr>
                <a:t>now</a:t>
              </a:r>
              <a:r>
                <a:rPr kumimoji="0" lang="de-AT" sz="1600" b="0" i="0" u="none" strike="noStrike" kern="0" cap="none" spc="0" normalizeH="0" baseline="0" noProof="0" dirty="0">
                  <a:ln>
                    <a:noFill/>
                  </a:ln>
                  <a:solidFill>
                    <a:srgbClr val="FFFFFF"/>
                  </a:solidFill>
                  <a:effectLst/>
                  <a:uLnTx/>
                  <a:uFillTx/>
                  <a:latin typeface="Arial"/>
                  <a:ea typeface="+mn-ea"/>
                  <a:cs typeface="Arial"/>
                </a:rPr>
                <a:t> </a:t>
              </a:r>
              <a:r>
                <a:rPr kumimoji="0" lang="de-AT" sz="1600" b="0" i="0" u="none" strike="noStrike" kern="0" cap="none" spc="0" normalizeH="0" baseline="0" noProof="0" dirty="0" err="1">
                  <a:ln>
                    <a:noFill/>
                  </a:ln>
                  <a:solidFill>
                    <a:srgbClr val="FFFFFF"/>
                  </a:solidFill>
                  <a:effectLst/>
                  <a:uLnTx/>
                  <a:uFillTx/>
                  <a:latin typeface="Arial"/>
                  <a:ea typeface="+mn-ea"/>
                  <a:cs typeface="Arial"/>
                </a:rPr>
                <a:t>we</a:t>
              </a:r>
              <a:r>
                <a:rPr kumimoji="0" lang="de-AT" sz="1600" b="0" i="0" u="none" strike="noStrike" kern="0" cap="none" spc="0" normalizeH="0" baseline="0" noProof="0" dirty="0">
                  <a:ln>
                    <a:noFill/>
                  </a:ln>
                  <a:solidFill>
                    <a:srgbClr val="FFFFFF"/>
                  </a:solidFill>
                  <a:effectLst/>
                  <a:uLnTx/>
                  <a:uFillTx/>
                  <a:latin typeface="Arial"/>
                  <a:ea typeface="+mn-ea"/>
                  <a:cs typeface="Arial"/>
                </a:rPr>
                <a:t> </a:t>
              </a:r>
              <a:r>
                <a:rPr kumimoji="0" lang="de-AT" sz="1600" b="0" i="0" u="none" strike="noStrike" kern="0" cap="none" spc="0" normalizeH="0" baseline="0" noProof="0" dirty="0" err="1">
                  <a:ln>
                    <a:noFill/>
                  </a:ln>
                  <a:solidFill>
                    <a:srgbClr val="FFFFFF"/>
                  </a:solidFill>
                  <a:effectLst/>
                  <a:uLnTx/>
                  <a:uFillTx/>
                  <a:latin typeface="Arial"/>
                  <a:ea typeface="+mn-ea"/>
                  <a:cs typeface="Arial"/>
                </a:rPr>
                <a:t>have</a:t>
              </a:r>
              <a:r>
                <a:rPr kumimoji="0" lang="de-AT" sz="1600" b="0" i="0" u="none" strike="noStrike" kern="0" cap="none" spc="0" normalizeH="0" baseline="0" noProof="0" dirty="0">
                  <a:ln>
                    <a:noFill/>
                  </a:ln>
                  <a:solidFill>
                    <a:srgbClr val="FFFFFF"/>
                  </a:solidFill>
                  <a:effectLst/>
                  <a:uLnTx/>
                  <a:uFillTx/>
                  <a:latin typeface="Arial"/>
                  <a:ea typeface="+mn-ea"/>
                  <a:cs typeface="Arial"/>
                </a:rPr>
                <a:t> an  </a:t>
              </a:r>
              <a:r>
                <a:rPr kumimoji="0" lang="de-AT" sz="1600" b="0" i="0" u="none" strike="noStrike" kern="0" cap="none" spc="0" normalizeH="0" baseline="0" noProof="0" dirty="0" err="1">
                  <a:ln>
                    <a:noFill/>
                  </a:ln>
                  <a:solidFill>
                    <a:srgbClr val="FFFFFF"/>
                  </a:solidFill>
                  <a:effectLst/>
                  <a:uLnTx/>
                  <a:uFillTx/>
                  <a:latin typeface="Arial"/>
                  <a:ea typeface="+mn-ea"/>
                  <a:cs typeface="Arial"/>
                </a:rPr>
                <a:t>architectural</a:t>
              </a:r>
              <a:r>
                <a:rPr kumimoji="0" lang="de-AT" sz="1600" b="0" i="0" u="none" strike="noStrike" kern="0" cap="none" spc="0" normalizeH="0" baseline="0" noProof="0" dirty="0">
                  <a:ln>
                    <a:noFill/>
                  </a:ln>
                  <a:solidFill>
                    <a:srgbClr val="FFFFFF"/>
                  </a:solidFill>
                  <a:effectLst/>
                  <a:uLnTx/>
                  <a:uFillTx/>
                  <a:latin typeface="Arial"/>
                  <a:ea typeface="+mn-ea"/>
                  <a:cs typeface="Arial"/>
                </a:rPr>
                <a:t> </a:t>
              </a:r>
              <a:r>
                <a:rPr kumimoji="0" lang="de-AT" sz="1600" b="0" i="0" u="none" strike="noStrike" kern="0" cap="none" spc="0" normalizeH="0" baseline="0" noProof="0" dirty="0" err="1">
                  <a:ln>
                    <a:noFill/>
                  </a:ln>
                  <a:solidFill>
                    <a:srgbClr val="FFFFFF"/>
                  </a:solidFill>
                  <a:effectLst/>
                  <a:uLnTx/>
                  <a:uFillTx/>
                  <a:latin typeface="Arial"/>
                  <a:ea typeface="+mn-ea"/>
                  <a:cs typeface="Arial"/>
                </a:rPr>
                <a:t>regression</a:t>
              </a:r>
              <a:endParaRPr kumimoji="0" lang="en-US" sz="1600" b="0" i="0" u="none" strike="noStrike" kern="0" cap="none" spc="0" normalizeH="0" baseline="0" noProof="0" dirty="0">
                <a:ln>
                  <a:noFill/>
                </a:ln>
                <a:solidFill>
                  <a:srgbClr val="FFFFFF"/>
                </a:solidFill>
                <a:effectLst/>
                <a:uLnTx/>
                <a:uFillTx/>
                <a:latin typeface="Arial"/>
                <a:ea typeface="+mn-ea"/>
                <a:cs typeface="Arial"/>
              </a:endParaRPr>
            </a:p>
          </p:txBody>
        </p:sp>
        <p:sp>
          <p:nvSpPr>
            <p:cNvPr id="21" name="Rounded Rectangular Callout 20"/>
            <p:cNvSpPr/>
            <p:nvPr/>
          </p:nvSpPr>
          <p:spPr>
            <a:xfrm>
              <a:off x="5889104" y="5694549"/>
              <a:ext cx="3732754" cy="540060"/>
            </a:xfrm>
            <a:prstGeom prst="wedgeRoundRectCallout">
              <a:avLst>
                <a:gd name="adj1" fmla="val 28945"/>
                <a:gd name="adj2" fmla="val -315262"/>
                <a:gd name="adj3" fmla="val 16667"/>
              </a:avLst>
            </a:prstGeom>
            <a:gradFill flip="none" rotWithShape="1">
              <a:gsLst>
                <a:gs pos="0">
                  <a:srgbClr val="BE1E1E"/>
                </a:gs>
                <a:gs pos="100000">
                  <a:srgbClr val="DC1E28"/>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rPr>
                <a:t>Problem fixed but now we have an  architectural regression</a:t>
              </a:r>
            </a:p>
          </p:txBody>
        </p:sp>
      </p:grpSp>
      <p:sp>
        <p:nvSpPr>
          <p:cNvPr id="22" name="Rounded Rectangle 21"/>
          <p:cNvSpPr/>
          <p:nvPr/>
        </p:nvSpPr>
        <p:spPr>
          <a:xfrm>
            <a:off x="2569313" y="4515966"/>
            <a:ext cx="4212468" cy="555527"/>
          </a:xfrm>
          <a:prstGeom prst="roundRect">
            <a:avLst/>
          </a:prstGeom>
          <a:solidFill>
            <a:srgbClr val="92D05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rgbClr val="FFFFFF"/>
                </a:solidFill>
                <a:effectLst/>
                <a:uLnTx/>
                <a:uFillTx/>
                <a:latin typeface="Arial"/>
                <a:ea typeface="+mn-ea"/>
                <a:cs typeface="Arial"/>
              </a:rPr>
              <a:t>Now we have the functional and architectural confidence</a:t>
            </a:r>
            <a:endParaRPr kumimoji="0" lang="en-US" b="1" i="0" u="none" strike="noStrike" kern="0" cap="none" spc="0" normalizeH="0" baseline="0" noProof="0" dirty="0">
              <a:ln>
                <a:noFill/>
              </a:ln>
              <a:solidFill>
                <a:srgbClr val="FFFFFF"/>
              </a:solidFill>
              <a:effectLst/>
              <a:uLnTx/>
              <a:uFillTx/>
              <a:latin typeface="Arial"/>
              <a:ea typeface="+mn-ea"/>
              <a:cs typeface="Arial"/>
            </a:endParaRPr>
          </a:p>
        </p:txBody>
      </p:sp>
      <p:sp>
        <p:nvSpPr>
          <p:cNvPr id="23" name="Rounded Rectangular Callout 22"/>
          <p:cNvSpPr/>
          <p:nvPr/>
        </p:nvSpPr>
        <p:spPr>
          <a:xfrm>
            <a:off x="6234323" y="503636"/>
            <a:ext cx="3060340" cy="512028"/>
          </a:xfrm>
          <a:prstGeom prst="wedgeRoundRectCallout">
            <a:avLst>
              <a:gd name="adj1" fmla="val 5101"/>
              <a:gd name="adj2" fmla="val 128789"/>
              <a:gd name="adj3" fmla="val 16667"/>
            </a:avLst>
          </a:prstGeom>
          <a:solidFill>
            <a:srgbClr val="92D05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rgbClr val="FFFFFF"/>
                </a:solidFill>
                <a:effectLst/>
                <a:uLnTx/>
                <a:uFillTx/>
                <a:latin typeface="Arial"/>
                <a:ea typeface="+mn-ea"/>
                <a:cs typeface="Arial"/>
              </a:rPr>
              <a:t>Let’s look behind the scenes</a:t>
            </a:r>
            <a:endParaRPr kumimoji="0" lang="en-US" b="0" i="0" u="none" strike="noStrike" kern="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84906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22" grpId="0" animBg="1"/>
      <p:bldP spid="2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24" y="140481"/>
            <a:ext cx="8225096" cy="500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3405351" y="140481"/>
            <a:ext cx="2656289" cy="521672"/>
          </a:xfrm>
          <a:prstGeom prst="wedgeRoundRectCallout">
            <a:avLst>
              <a:gd name="adj1" fmla="val -66465"/>
              <a:gd name="adj2" fmla="val 10612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dirty="0" smtClean="0">
                <a:solidFill>
                  <a:prstClr val="black"/>
                </a:solidFill>
              </a:rPr>
              <a:t>#1: Analyzing each Test</a:t>
            </a:r>
            <a:endParaRPr lang="en-US" dirty="0">
              <a:solidFill>
                <a:prstClr val="black"/>
              </a:solidFill>
            </a:endParaRPr>
          </a:p>
        </p:txBody>
      </p:sp>
      <p:sp>
        <p:nvSpPr>
          <p:cNvPr id="5" name="Rounded Rectangular Callout 4"/>
          <p:cNvSpPr/>
          <p:nvPr/>
        </p:nvSpPr>
        <p:spPr>
          <a:xfrm>
            <a:off x="128951" y="4386662"/>
            <a:ext cx="2656289" cy="521672"/>
          </a:xfrm>
          <a:prstGeom prst="wedgeRoundRectCallout">
            <a:avLst>
              <a:gd name="adj1" fmla="val 56393"/>
              <a:gd name="adj2" fmla="val -13262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dirty="0" smtClean="0">
                <a:solidFill>
                  <a:prstClr val="black"/>
                </a:solidFill>
              </a:rPr>
              <a:t>#2: Metrics for each Test</a:t>
            </a:r>
            <a:endParaRPr lang="en-US" dirty="0">
              <a:solidFill>
                <a:prstClr val="black"/>
              </a:solidFill>
            </a:endParaRPr>
          </a:p>
        </p:txBody>
      </p:sp>
      <p:sp>
        <p:nvSpPr>
          <p:cNvPr id="6" name="Rounded Rectangular Callout 5"/>
          <p:cNvSpPr/>
          <p:nvPr/>
        </p:nvSpPr>
        <p:spPr>
          <a:xfrm>
            <a:off x="6214040" y="2270234"/>
            <a:ext cx="2656289" cy="632592"/>
          </a:xfrm>
          <a:prstGeom prst="wedgeRoundRectCallout">
            <a:avLst>
              <a:gd name="adj1" fmla="val 21376"/>
              <a:gd name="adj2" fmla="val 14843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dirty="0" smtClean="0">
                <a:solidFill>
                  <a:prstClr val="black"/>
                </a:solidFill>
              </a:rPr>
              <a:t>#3: Detecting Regression based on Measure</a:t>
            </a:r>
            <a:endParaRPr lang="en-US" dirty="0">
              <a:solidFill>
                <a:prstClr val="black"/>
              </a:solidFill>
            </a:endParaRPr>
          </a:p>
        </p:txBody>
      </p:sp>
    </p:spTree>
    <p:extLst>
      <p:ext uri="{BB962C8B-B14F-4D97-AF65-F5344CB8AC3E}">
        <p14:creationId xmlns:p14="http://schemas.microsoft.com/office/powerpoint/2010/main" val="24589303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endParaRPr lang="de-AT"/>
          </a:p>
        </p:txBody>
      </p:sp>
      <p:sp>
        <p:nvSpPr>
          <p:cNvPr id="3" name="Title 2"/>
          <p:cNvSpPr>
            <a:spLocks noGrp="1"/>
          </p:cNvSpPr>
          <p:nvPr>
            <p:ph type="title"/>
          </p:nvPr>
        </p:nvSpPr>
        <p:spPr/>
        <p:txBody>
          <a:bodyPr/>
          <a:lstStyle/>
          <a:p>
            <a:endParaRPr lang="de-AT"/>
          </a:p>
        </p:txBody>
      </p:sp>
      <p:pic>
        <p:nvPicPr>
          <p:cNvPr id="4" name="Picture 2" descr="https://community.dynatrace.com/community/download/attachments/196643155/screenshot2.png?version=1&amp;modificationDate=143092373603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37" y="0"/>
            <a:ext cx="7956376" cy="508970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0" y="784191"/>
            <a:ext cx="2656289" cy="521672"/>
          </a:xfrm>
          <a:prstGeom prst="wedgeRoundRectCallout">
            <a:avLst>
              <a:gd name="adj1" fmla="val 67439"/>
              <a:gd name="adj2" fmla="val 10018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dirty="0" smtClean="0">
                <a:solidFill>
                  <a:prstClr val="black"/>
                </a:solidFill>
              </a:rPr>
              <a:t>Quality-Metrics based Build Status</a:t>
            </a:r>
            <a:endParaRPr lang="en-US" dirty="0">
              <a:solidFill>
                <a:prstClr val="black"/>
              </a:solidFill>
            </a:endParaRPr>
          </a:p>
        </p:txBody>
      </p:sp>
    </p:spTree>
    <p:extLst>
      <p:ext uri="{BB962C8B-B14F-4D97-AF65-F5344CB8AC3E}">
        <p14:creationId xmlns:p14="http://schemas.microsoft.com/office/powerpoint/2010/main" val="1815096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5295" y="36287"/>
            <a:ext cx="4352545" cy="2459890"/>
          </a:xfrm>
          <a:prstGeom prst="rect">
            <a:avLst/>
          </a:prstGeom>
        </p:spPr>
      </p:pic>
      <p:pic>
        <p:nvPicPr>
          <p:cNvPr id="4" name="Picture 3"/>
          <p:cNvPicPr>
            <a:picLocks noChangeAspect="1"/>
          </p:cNvPicPr>
          <p:nvPr/>
        </p:nvPicPr>
        <p:blipFill>
          <a:blip r:embed="rId3"/>
          <a:stretch>
            <a:fillRect/>
          </a:stretch>
        </p:blipFill>
        <p:spPr>
          <a:xfrm>
            <a:off x="4654470" y="36287"/>
            <a:ext cx="4352545" cy="2458304"/>
          </a:xfrm>
          <a:prstGeom prst="rect">
            <a:avLst/>
          </a:prstGeom>
        </p:spPr>
      </p:pic>
      <p:pic>
        <p:nvPicPr>
          <p:cNvPr id="5" name="Picture 4"/>
          <p:cNvPicPr>
            <a:picLocks noChangeAspect="1"/>
          </p:cNvPicPr>
          <p:nvPr/>
        </p:nvPicPr>
        <p:blipFill>
          <a:blip r:embed="rId4"/>
          <a:stretch>
            <a:fillRect/>
          </a:stretch>
        </p:blipFill>
        <p:spPr>
          <a:xfrm>
            <a:off x="105295" y="2572512"/>
            <a:ext cx="4366508" cy="2460202"/>
          </a:xfrm>
          <a:prstGeom prst="rect">
            <a:avLst/>
          </a:prstGeom>
        </p:spPr>
      </p:pic>
      <p:pic>
        <p:nvPicPr>
          <p:cNvPr id="6" name="Picture 5"/>
          <p:cNvPicPr>
            <a:picLocks noChangeAspect="1"/>
          </p:cNvPicPr>
          <p:nvPr/>
        </p:nvPicPr>
        <p:blipFill>
          <a:blip r:embed="rId5"/>
          <a:stretch>
            <a:fillRect/>
          </a:stretch>
        </p:blipFill>
        <p:spPr>
          <a:xfrm>
            <a:off x="4654470" y="2574410"/>
            <a:ext cx="4349738" cy="2458304"/>
          </a:xfrm>
          <a:prstGeom prst="rect">
            <a:avLst/>
          </a:prstGeom>
        </p:spPr>
      </p:pic>
    </p:spTree>
    <p:extLst>
      <p:ext uri="{BB962C8B-B14F-4D97-AF65-F5344CB8AC3E}">
        <p14:creationId xmlns:p14="http://schemas.microsoft.com/office/powerpoint/2010/main" val="111398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95486"/>
            <a:ext cx="5792266" cy="2952327"/>
          </a:xfrm>
          <a:prstGeom prst="rect">
            <a:avLst/>
          </a:prstGeom>
        </p:spPr>
      </p:pic>
      <p:sp>
        <p:nvSpPr>
          <p:cNvPr id="5" name="Rounded Rectangular Callout 4"/>
          <p:cNvSpPr/>
          <p:nvPr/>
        </p:nvSpPr>
        <p:spPr bwMode="auto">
          <a:xfrm>
            <a:off x="5364088" y="555526"/>
            <a:ext cx="3549703" cy="454723"/>
          </a:xfrm>
          <a:prstGeom prst="wedgeRoundRectCallout">
            <a:avLst>
              <a:gd name="adj1" fmla="val -51726"/>
              <a:gd name="adj2" fmla="val 14307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de-AT" dirty="0">
                <a:solidFill>
                  <a:prstClr val="black"/>
                </a:solidFill>
              </a:rPr>
              <a:t>Pull data into Jenkins, Bamboo ...</a:t>
            </a:r>
          </a:p>
        </p:txBody>
      </p:sp>
      <p:pic>
        <p:nvPicPr>
          <p:cNvPr id="6" name="Picture 5"/>
          <p:cNvPicPr>
            <a:picLocks noChangeAspect="1"/>
          </p:cNvPicPr>
          <p:nvPr/>
        </p:nvPicPr>
        <p:blipFill>
          <a:blip r:embed="rId4" cstate="print"/>
          <a:stretch>
            <a:fillRect/>
          </a:stretch>
        </p:blipFill>
        <p:spPr>
          <a:xfrm>
            <a:off x="4187406" y="1952079"/>
            <a:ext cx="4935787" cy="3168352"/>
          </a:xfrm>
          <a:prstGeom prst="rect">
            <a:avLst/>
          </a:prstGeom>
        </p:spPr>
      </p:pic>
    </p:spTree>
    <p:extLst>
      <p:ext uri="{BB962C8B-B14F-4D97-AF65-F5344CB8AC3E}">
        <p14:creationId xmlns:p14="http://schemas.microsoft.com/office/powerpoint/2010/main" val="28677911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Making Quality a first-class citizen</a:t>
            </a:r>
            <a:endParaRPr lang="de-AT" dirty="0"/>
          </a:p>
        </p:txBody>
      </p:sp>
      <p:pic>
        <p:nvPicPr>
          <p:cNvPr id="7" name="Picture 6"/>
          <p:cNvPicPr>
            <a:picLocks noChangeAspect="1"/>
          </p:cNvPicPr>
          <p:nvPr/>
        </p:nvPicPr>
        <p:blipFill>
          <a:blip r:embed="rId3"/>
          <a:stretch>
            <a:fillRect/>
          </a:stretch>
        </p:blipFill>
        <p:spPr>
          <a:xfrm>
            <a:off x="1845299" y="849834"/>
            <a:ext cx="5604811" cy="3479832"/>
          </a:xfrm>
          <a:prstGeom prst="rect">
            <a:avLst/>
          </a:prstGeom>
        </p:spPr>
      </p:pic>
      <p:sp>
        <p:nvSpPr>
          <p:cNvPr id="3" name="Oval Callout 2"/>
          <p:cNvSpPr/>
          <p:nvPr/>
        </p:nvSpPr>
        <p:spPr bwMode="auto">
          <a:xfrm>
            <a:off x="644577" y="792188"/>
            <a:ext cx="1618938" cy="864447"/>
          </a:xfrm>
          <a:prstGeom prst="wedgeEllipseCallout">
            <a:avLst>
              <a:gd name="adj1" fmla="val 57871"/>
              <a:gd name="adj2" fmla="val 68569"/>
            </a:avLst>
          </a:prstGeom>
          <a:ln>
            <a:headEnd/>
            <a:tailEnd/>
          </a:ln>
        </p:spPr>
        <p:style>
          <a:lnRef idx="3">
            <a:schemeClr val="lt1"/>
          </a:lnRef>
          <a:fillRef idx="1">
            <a:schemeClr val="accent2"/>
          </a:fillRef>
          <a:effectRef idx="1">
            <a:schemeClr val="accent2"/>
          </a:effectRef>
          <a:fontRef idx="minor">
            <a:schemeClr val="lt1"/>
          </a:fontRef>
        </p:style>
        <p:txBody>
          <a:bodyPr wrap="none" rtlCol="0" anchor="ctr"/>
          <a:lstStyle/>
          <a:p>
            <a:pPr algn="ctr"/>
            <a:r>
              <a:rPr lang="de-AT" dirty="0"/>
              <a:t>„Too hard</a:t>
            </a:r>
            <a:r>
              <a:rPr lang="de-AT" dirty="0" smtClean="0"/>
              <a:t>“</a:t>
            </a:r>
            <a:endParaRPr lang="de-AT" dirty="0"/>
          </a:p>
        </p:txBody>
      </p:sp>
      <p:sp>
        <p:nvSpPr>
          <p:cNvPr id="10" name="Oval Callout 9"/>
          <p:cNvSpPr/>
          <p:nvPr/>
        </p:nvSpPr>
        <p:spPr bwMode="auto">
          <a:xfrm>
            <a:off x="2123372" y="4329666"/>
            <a:ext cx="4624206" cy="662079"/>
          </a:xfrm>
          <a:prstGeom prst="wedgeEllipseCallout">
            <a:avLst>
              <a:gd name="adj1" fmla="val -5138"/>
              <a:gd name="adj2" fmla="val -64088"/>
            </a:avLst>
          </a:prstGeom>
          <a:ln>
            <a:headEnd/>
            <a:tailEnd/>
          </a:ln>
        </p:spPr>
        <p:style>
          <a:lnRef idx="3">
            <a:schemeClr val="lt1"/>
          </a:lnRef>
          <a:fillRef idx="1">
            <a:schemeClr val="accent2"/>
          </a:fillRef>
          <a:effectRef idx="1">
            <a:schemeClr val="accent2"/>
          </a:effectRef>
          <a:fontRef idx="minor">
            <a:schemeClr val="lt1"/>
          </a:fontRef>
        </p:style>
        <p:txBody>
          <a:bodyPr wrap="none" rtlCol="0" anchor="ctr"/>
          <a:lstStyle/>
          <a:p>
            <a:pPr algn="ctr"/>
            <a:r>
              <a:rPr lang="de-AT" dirty="0"/>
              <a:t>„we‘ll get round to this later“</a:t>
            </a:r>
          </a:p>
        </p:txBody>
      </p:sp>
      <p:sp>
        <p:nvSpPr>
          <p:cNvPr id="11" name="Oval Callout 10"/>
          <p:cNvSpPr/>
          <p:nvPr/>
        </p:nvSpPr>
        <p:spPr bwMode="auto">
          <a:xfrm>
            <a:off x="6167278" y="359964"/>
            <a:ext cx="2773182" cy="864447"/>
          </a:xfrm>
          <a:prstGeom prst="wedgeEllipseCallout">
            <a:avLst/>
          </a:prstGeom>
          <a:ln>
            <a:headEnd/>
            <a:tailEnd/>
          </a:ln>
        </p:spPr>
        <p:style>
          <a:lnRef idx="3">
            <a:schemeClr val="lt1"/>
          </a:lnRef>
          <a:fillRef idx="1">
            <a:schemeClr val="accent2"/>
          </a:fillRef>
          <a:effectRef idx="1">
            <a:schemeClr val="accent2"/>
          </a:effectRef>
          <a:fontRef idx="minor">
            <a:schemeClr val="lt1"/>
          </a:fontRef>
        </p:style>
        <p:txBody>
          <a:bodyPr wrap="none" rtlCol="0" anchor="ctr"/>
          <a:lstStyle/>
          <a:p>
            <a:pPr algn="ctr"/>
            <a:r>
              <a:rPr lang="de-AT" dirty="0"/>
              <a:t>„not cool enough“</a:t>
            </a:r>
          </a:p>
        </p:txBody>
      </p:sp>
    </p:spTree>
    <p:extLst>
      <p:ext uri="{BB962C8B-B14F-4D97-AF65-F5344CB8AC3E}">
        <p14:creationId xmlns:p14="http://schemas.microsoft.com/office/powerpoint/2010/main" val="9131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7001"/>
            <a:ext cx="8229600" cy="728565"/>
          </a:xfrm>
        </p:spPr>
        <p:txBody>
          <a:bodyPr/>
          <a:lstStyle/>
          <a:p>
            <a:r>
              <a:rPr lang="en-US" dirty="0" smtClean="0"/>
              <a:t>Questions and/or Demo</a:t>
            </a:r>
            <a:endParaRPr lang="en-US" dirty="0"/>
          </a:p>
        </p:txBody>
      </p:sp>
      <p:sp>
        <p:nvSpPr>
          <p:cNvPr id="7" name="Text Placeholder 6"/>
          <p:cNvSpPr>
            <a:spLocks noGrp="1"/>
          </p:cNvSpPr>
          <p:nvPr>
            <p:ph type="body" sz="quarter" idx="12"/>
          </p:nvPr>
        </p:nvSpPr>
        <p:spPr>
          <a:xfrm>
            <a:off x="453126" y="1252078"/>
            <a:ext cx="8439354" cy="952500"/>
          </a:xfrm>
        </p:spPr>
        <p:txBody>
          <a:bodyPr/>
          <a:lstStyle/>
          <a:p>
            <a:r>
              <a:rPr lang="en-US" sz="3200" dirty="0" smtClean="0"/>
              <a:t>Slides: slideshare.net/</a:t>
            </a:r>
            <a:r>
              <a:rPr lang="en-US" sz="3200" dirty="0" err="1" smtClean="0"/>
              <a:t>grabnerandi</a:t>
            </a:r>
            <a:endParaRPr lang="en-US" sz="3200" dirty="0" smtClean="0"/>
          </a:p>
          <a:p>
            <a:r>
              <a:rPr lang="en-US" sz="3200" dirty="0" smtClean="0"/>
              <a:t>Get Tools: bit.ly/</a:t>
            </a:r>
            <a:r>
              <a:rPr lang="en-US" sz="3200" dirty="0" err="1" smtClean="0"/>
              <a:t>dttrial</a:t>
            </a:r>
            <a:endParaRPr lang="en-US" sz="3200" dirty="0" smtClean="0"/>
          </a:p>
          <a:p>
            <a:r>
              <a:rPr lang="en-US" sz="3200" dirty="0"/>
              <a:t>YouTube Tutorials: </a:t>
            </a:r>
            <a:r>
              <a:rPr lang="en-US" sz="3200" dirty="0" smtClean="0"/>
              <a:t>bit.ly/</a:t>
            </a:r>
            <a:r>
              <a:rPr lang="en-US" sz="3200" dirty="0" err="1" smtClean="0"/>
              <a:t>dttutorials</a:t>
            </a:r>
            <a:endParaRPr lang="en-US" sz="3200" dirty="0" smtClean="0"/>
          </a:p>
          <a:p>
            <a:r>
              <a:rPr lang="en-US" sz="3200" dirty="0" smtClean="0"/>
              <a:t>Contact Me: agrabner@dynatrace.com</a:t>
            </a:r>
          </a:p>
          <a:p>
            <a:r>
              <a:rPr lang="en-US" sz="3200" dirty="0" smtClean="0"/>
              <a:t>Follow Me: @</a:t>
            </a:r>
            <a:r>
              <a:rPr lang="en-US" sz="3200" dirty="0" err="1" smtClean="0"/>
              <a:t>grabnerandi</a:t>
            </a:r>
            <a:endParaRPr lang="en-US" sz="3200" dirty="0" smtClean="0"/>
          </a:p>
          <a:p>
            <a:r>
              <a:rPr lang="en-US" sz="3200" dirty="0" smtClean="0"/>
              <a:t>Read More: blog.dynatrace.com</a:t>
            </a:r>
            <a:endParaRPr lang="en-US" sz="3200" dirty="0"/>
          </a:p>
        </p:txBody>
      </p:sp>
    </p:spTree>
    <p:extLst>
      <p:ext uri="{BB962C8B-B14F-4D97-AF65-F5344CB8AC3E}">
        <p14:creationId xmlns:p14="http://schemas.microsoft.com/office/powerpoint/2010/main" val="9615286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Andreas Grabner</a:t>
            </a:r>
            <a:endParaRPr lang="en-US" dirty="0"/>
          </a:p>
        </p:txBody>
      </p:sp>
      <p:sp>
        <p:nvSpPr>
          <p:cNvPr id="7" name="Text Placeholder 6"/>
          <p:cNvSpPr>
            <a:spLocks noGrp="1"/>
          </p:cNvSpPr>
          <p:nvPr>
            <p:ph type="body" sz="quarter" idx="12"/>
          </p:nvPr>
        </p:nvSpPr>
        <p:spPr/>
        <p:txBody>
          <a:bodyPr/>
          <a:lstStyle/>
          <a:p>
            <a:r>
              <a:rPr lang="en-US" dirty="0" smtClean="0"/>
              <a:t>Dynatrace Developer Advocate</a:t>
            </a:r>
          </a:p>
          <a:p>
            <a:r>
              <a:rPr lang="en-US" dirty="0" smtClean="0"/>
              <a:t>@</a:t>
            </a:r>
            <a:r>
              <a:rPr lang="en-US" dirty="0" err="1" smtClean="0"/>
              <a:t>grabnerandi</a:t>
            </a:r>
            <a:endParaRPr lang="en-US" dirty="0" smtClean="0"/>
          </a:p>
          <a:p>
            <a:r>
              <a:rPr lang="en-US" dirty="0" smtClean="0"/>
              <a:t>http://blog.dynatrace.com</a:t>
            </a:r>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635646"/>
            <a:ext cx="25400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067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61908" y="2608353"/>
            <a:ext cx="3270447" cy="2215991"/>
          </a:xfrm>
          <a:prstGeom prst="rect">
            <a:avLst/>
          </a:prstGeom>
          <a:noFill/>
        </p:spPr>
        <p:txBody>
          <a:bodyPr wrap="none" rtlCol="0">
            <a:spAutoFit/>
          </a:bodyPr>
          <a:lstStyle/>
          <a:p>
            <a:pPr fontAlgn="auto">
              <a:spcBef>
                <a:spcPts val="0"/>
              </a:spcBef>
              <a:spcAft>
                <a:spcPts val="0"/>
              </a:spcAft>
            </a:pPr>
            <a:r>
              <a:rPr lang="en-US" sz="13800" b="1" dirty="0" smtClean="0">
                <a:solidFill>
                  <a:srgbClr val="00B050"/>
                </a:solidFill>
                <a:latin typeface="Calibri"/>
                <a:ea typeface="+mn-ea"/>
                <a:cs typeface="+mn-cs"/>
              </a:rPr>
              <a:t>20%</a:t>
            </a:r>
            <a:endParaRPr lang="en-US" sz="13800" b="1" dirty="0">
              <a:solidFill>
                <a:srgbClr val="00B050"/>
              </a:solidFill>
              <a:latin typeface="Calibri"/>
              <a:ea typeface="+mn-ea"/>
              <a:cs typeface="+mn-cs"/>
            </a:endParaRPr>
          </a:p>
        </p:txBody>
      </p:sp>
      <p:cxnSp>
        <p:nvCxnSpPr>
          <p:cNvPr id="3" name="Straight Connector 2"/>
          <p:cNvCxnSpPr/>
          <p:nvPr/>
        </p:nvCxnSpPr>
        <p:spPr>
          <a:xfrm flipV="1">
            <a:off x="1840675" y="1092530"/>
            <a:ext cx="5332021" cy="3028208"/>
          </a:xfrm>
          <a:prstGeom prst="line">
            <a:avLst/>
          </a:prstGeom>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938151" y="392362"/>
            <a:ext cx="3244799" cy="2215991"/>
          </a:xfrm>
          <a:prstGeom prst="rect">
            <a:avLst/>
          </a:prstGeom>
          <a:noFill/>
        </p:spPr>
        <p:txBody>
          <a:bodyPr wrap="none" rtlCol="0">
            <a:spAutoFit/>
          </a:bodyPr>
          <a:lstStyle/>
          <a:p>
            <a:pPr fontAlgn="auto">
              <a:spcBef>
                <a:spcPts val="0"/>
              </a:spcBef>
              <a:spcAft>
                <a:spcPts val="0"/>
              </a:spcAft>
            </a:pPr>
            <a:r>
              <a:rPr lang="en-US" sz="13800" b="1" dirty="0" smtClean="0">
                <a:solidFill>
                  <a:srgbClr val="C00000"/>
                </a:solidFill>
                <a:latin typeface="Calibri"/>
                <a:ea typeface="+mn-ea"/>
                <a:cs typeface="+mn-cs"/>
              </a:rPr>
              <a:t>80%</a:t>
            </a:r>
            <a:endParaRPr lang="en-US" sz="13800" b="1" dirty="0">
              <a:solidFill>
                <a:srgbClr val="C00000"/>
              </a:solidFill>
              <a:latin typeface="Calibri"/>
              <a:ea typeface="+mn-ea"/>
              <a:cs typeface="+mn-cs"/>
            </a:endParaRPr>
          </a:p>
        </p:txBody>
      </p:sp>
    </p:spTree>
    <p:extLst>
      <p:ext uri="{BB962C8B-B14F-4D97-AF65-F5344CB8AC3E}">
        <p14:creationId xmlns:p14="http://schemas.microsoft.com/office/powerpoint/2010/main" val="170785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1285" y="-127929"/>
            <a:ext cx="5547810" cy="5547810"/>
          </a:xfrm>
          <a:prstGeom prst="rect">
            <a:avLst/>
          </a:prstGeom>
        </p:spPr>
      </p:pic>
    </p:spTree>
    <p:extLst>
      <p:ext uri="{BB962C8B-B14F-4D97-AF65-F5344CB8AC3E}">
        <p14:creationId xmlns:p14="http://schemas.microsoft.com/office/powerpoint/2010/main" val="1212423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Perform_2013_Template_16_9">
  <a:themeElements>
    <a:clrScheme name="Dynatrace">
      <a:dk1>
        <a:srgbClr val="312F31"/>
      </a:dk1>
      <a:lt1>
        <a:srgbClr val="FFFFFF"/>
      </a:lt1>
      <a:dk2>
        <a:srgbClr val="373A36"/>
      </a:dk2>
      <a:lt2>
        <a:srgbClr val="FFFFFF"/>
      </a:lt2>
      <a:accent1>
        <a:srgbClr val="0090B6"/>
      </a:accent1>
      <a:accent2>
        <a:srgbClr val="DE5D5A"/>
      </a:accent2>
      <a:accent3>
        <a:srgbClr val="6EA634"/>
      </a:accent3>
      <a:accent4>
        <a:srgbClr val="FF9657"/>
      </a:accent4>
      <a:accent5>
        <a:srgbClr val="2B5C74"/>
      </a:accent5>
      <a:accent6>
        <a:srgbClr val="D8D8D8"/>
      </a:accent6>
      <a:hlink>
        <a:srgbClr val="0090B6"/>
      </a:hlink>
      <a:folHlink>
        <a:srgbClr val="6EA634"/>
      </a:folHlink>
    </a:clrScheme>
    <a:fontScheme name="Compuwar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chemeClr val="accent3">
                <a:lumMod val="60000"/>
                <a:lumOff val="40000"/>
              </a:schemeClr>
            </a:gs>
            <a:gs pos="100000">
              <a:schemeClr val="accent3"/>
            </a:gs>
          </a:gsLst>
          <a:lin ang="5400000" scaled="1"/>
        </a:gradFill>
        <a:ln w="9525">
          <a:noFill/>
          <a:miter lim="800000"/>
          <a:headEnd/>
          <a:tailEnd/>
        </a:ln>
        <a:effectLst/>
      </a:spPr>
      <a:bodyPr wrap="none" anchor="ctr"/>
      <a:lstStyle>
        <a:defPPr>
          <a:defRPr/>
        </a:defPPr>
      </a:lstStyle>
    </a:spDef>
    <a:lnDef>
      <a:spPr>
        <a:ln>
          <a:solidFill>
            <a:schemeClr val="tx1">
              <a:lumMod val="90000"/>
              <a:lumOff val="1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228600" indent="-228600">
          <a:defRPr dirty="0" smtClean="0"/>
        </a:defPPr>
      </a:lstStyle>
    </a:txDef>
  </a:objectDefaults>
  <a:extraClrSchemeLst/>
  <a:extLst>
    <a:ext uri="{05A4C25C-085E-4340-85A3-A5531E510DB2}">
      <thm15:themeFamily xmlns:thm15="http://schemas.microsoft.com/office/thememl/2012/main" name="APM_16x9_Corporate_R.potx" id="{50E3A55A-45D8-4432-AAC1-A0D9CCD82F0B}" vid="{FC8B8A60-18D2-4B21-BB63-BBE6D80224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2691</Words>
  <Application>Microsoft Office PowerPoint</Application>
  <PresentationFormat>On-screen Show (16:9)</PresentationFormat>
  <Paragraphs>425</Paragraphs>
  <Slides>73</Slides>
  <Notes>53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73</vt:i4>
      </vt:variant>
    </vt:vector>
  </HeadingPairs>
  <TitlesOfParts>
    <vt:vector size="85" baseType="lpstr">
      <vt:lpstr>ＭＳ Ｐゴシック</vt:lpstr>
      <vt:lpstr>ＭＳ Ｐゴシック</vt:lpstr>
      <vt:lpstr>Arial</vt:lpstr>
      <vt:lpstr>Calibri</vt:lpstr>
      <vt:lpstr>Courier New</vt:lpstr>
      <vt:lpstr>Interstate-Bold</vt:lpstr>
      <vt:lpstr>Interstate-Regular</vt:lpstr>
      <vt:lpstr>Lucida Sans Unicode</vt:lpstr>
      <vt:lpstr>Open Sans</vt:lpstr>
      <vt:lpstr>Roboto</vt:lpstr>
      <vt:lpstr>Wingdings</vt:lpstr>
      <vt:lpstr>Perform_2013_Template_16_9</vt:lpstr>
      <vt:lpstr>Java One 2015 – Deep Dive Top Performance Mistakes</vt:lpstr>
      <vt:lpstr>15 Years: That’s why I ended up talking about performance</vt:lpstr>
      <vt:lpstr>PowerPoint Presentation</vt:lpstr>
      <vt:lpstr>#1: Real Life &amp; Real User Stories</vt:lpstr>
      <vt:lpstr>#2: http://bit.ly/sharepurepath</vt:lpstr>
      <vt:lpstr>#3: http://bit.ly/onlineperfclinic</vt:lpstr>
      <vt:lpstr>PowerPoint Presentation</vt:lpstr>
      <vt:lpstr>PowerPoint Presentation</vt:lpstr>
      <vt:lpstr>PowerPoint Presentation</vt:lpstr>
      <vt:lpstr>Frontend Performance</vt:lpstr>
      <vt:lpstr>PowerPoint Presentation</vt:lpstr>
      <vt:lpstr>PowerPoint Presentation</vt:lpstr>
      <vt:lpstr>Example of a “Bad” Web Deployment</vt:lpstr>
      <vt:lpstr>Mobile landing page of Super Bowl ad</vt:lpstr>
      <vt:lpstr>Fifa.com during Worldcup</vt:lpstr>
      <vt:lpstr>8MB of background image for STPCon (Word Press)</vt:lpstr>
      <vt:lpstr>Make F12 or Browser Agent your friend!</vt:lpstr>
      <vt:lpstr>Compare yourself Online!</vt:lpstr>
      <vt:lpstr>PowerPoint Presentation</vt:lpstr>
      <vt:lpstr>Tooling</vt:lpstr>
      <vt:lpstr>Frontend Availability</vt:lpstr>
      <vt:lpstr>PowerPoint Presentation</vt:lpstr>
      <vt:lpstr>PowerPoint Presentation</vt:lpstr>
      <vt:lpstr>PowerPoint Presentation</vt:lpstr>
      <vt:lpstr>Online Services for you: Is it down right now?</vt:lpstr>
      <vt:lpstr>Online Services for you: Outage Analyzer</vt:lpstr>
      <vt:lpstr>Tip for handling Spike Load: GO LEAN!!</vt:lpstr>
      <vt:lpstr>PowerPoint Presentation</vt:lpstr>
      <vt:lpstr>Online Services</vt:lpstr>
      <vt:lpstr>Backend Performance</vt:lpstr>
      <vt:lpstr>Project: Online Room Reservation System</vt:lpstr>
      <vt:lpstr>Developers built own monitoring</vt:lpstr>
      <vt:lpstr>#1: Loading too much data</vt:lpstr>
      <vt:lpstr>#2: On individual connections</vt:lpstr>
      <vt:lpstr>#3: Putting all data in temp Hashtable</vt:lpstr>
      <vt:lpstr>Lessons Learned – Don’t Assume …</vt:lpstr>
      <vt:lpstr>PowerPoint Presentation</vt:lpstr>
      <vt:lpstr>Backend Performance</vt:lpstr>
      <vt:lpstr>PowerPoint Presentation</vt:lpstr>
      <vt:lpstr>PowerPoint Presentation</vt:lpstr>
      <vt:lpstr>PowerPoint Presentation</vt:lpstr>
      <vt:lpstr>Tooling</vt:lpstr>
      <vt:lpstr>Logging</vt:lpstr>
      <vt:lpstr>Log Hotspots in Frameworks!</vt:lpstr>
      <vt:lpstr>Debug Log and outdated log4j library</vt:lpstr>
      <vt:lpstr>PowerPoint Presentation</vt:lpstr>
      <vt:lpstr>Response Time is not the only Performance Indicator</vt:lpstr>
      <vt:lpstr>Is this a successful new Build?</vt:lpstr>
      <vt:lpstr>Look at Resource Usage: CPU, Memory, …</vt:lpstr>
      <vt:lpstr>Memory? Look at Heap Generations</vt:lpstr>
      <vt:lpstr>Root Cause: Dependency Injection</vt:lpstr>
      <vt:lpstr>Prevent: Monitor Memory Metrics for every Build</vt:lpstr>
      <vt:lpstr>PowerPoint Presentation</vt:lpstr>
      <vt:lpstr>PowerPoint Presentation</vt:lpstr>
      <vt:lpstr>Tips &amp; Tricks</vt:lpstr>
      <vt:lpstr>Tip: Layer Breakdown over Time</vt:lpstr>
      <vt:lpstr>Tip: Exceptions and Log Messages</vt:lpstr>
      <vt:lpstr>Tip: Failed Transactions</vt:lpstr>
      <vt:lpstr>Tip: Database Activity</vt:lpstr>
      <vt:lpstr>Tip: Database History Dashboard</vt:lpstr>
      <vt:lpstr>Tip: DB Connection Pool Utilization</vt:lpstr>
      <vt:lpstr>PowerPoint Presentation</vt:lpstr>
      <vt:lpstr>We want to get from here …</vt:lpstr>
      <vt:lpstr>To here!</vt:lpstr>
      <vt:lpstr>PowerPoint Presentation</vt:lpstr>
      <vt:lpstr>PowerPoint Presentation</vt:lpstr>
      <vt:lpstr>Connecting your Tests with Quality</vt:lpstr>
      <vt:lpstr>PowerPoint Presentation</vt:lpstr>
      <vt:lpstr>PowerPoint Presentation</vt:lpstr>
      <vt:lpstr>PowerPoint Presentation</vt:lpstr>
      <vt:lpstr>Making Quality a first-class citizen</vt:lpstr>
      <vt:lpstr>Questions and/or Demo</vt:lpstr>
      <vt:lpstr>Andreas Grabner</vt:lpstr>
    </vt:vector>
  </TitlesOfParts>
  <Company>Compuware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dynaTrace Live Q&amp;A  You can start asking your questions already through the Questions tab – we will start ontime</dc:title>
  <dc:creator>Grabner, Andreas</dc:creator>
  <cp:lastModifiedBy>Grabner, Andreas</cp:lastModifiedBy>
  <cp:revision>142</cp:revision>
  <dcterms:created xsi:type="dcterms:W3CDTF">2014-10-01T05:50:41Z</dcterms:created>
  <dcterms:modified xsi:type="dcterms:W3CDTF">2015-10-21T18:15:46Z</dcterms:modified>
</cp:coreProperties>
</file>