
<file path=[Content_Types].xml><?xml version="1.0" encoding="utf-8"?>
<Types xmlns="http://schemas.openxmlformats.org/package/2006/content-types">
  <Default Extension="xml" ContentType="application/xml"/>
  <Default Extension="bin" ContentType="audio/unknown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62"/>
  </p:notesMasterIdLst>
  <p:sldIdLst>
    <p:sldId id="256" r:id="rId2"/>
    <p:sldId id="257" r:id="rId3"/>
    <p:sldId id="258" r:id="rId4"/>
    <p:sldId id="307" r:id="rId5"/>
    <p:sldId id="306" r:id="rId6"/>
    <p:sldId id="304" r:id="rId7"/>
    <p:sldId id="259" r:id="rId8"/>
    <p:sldId id="260" r:id="rId9"/>
    <p:sldId id="261" r:id="rId10"/>
    <p:sldId id="262" r:id="rId11"/>
    <p:sldId id="309" r:id="rId12"/>
    <p:sldId id="310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316" r:id="rId27"/>
    <p:sldId id="276" r:id="rId28"/>
    <p:sldId id="277" r:id="rId29"/>
    <p:sldId id="278" r:id="rId30"/>
    <p:sldId id="279" r:id="rId31"/>
    <p:sldId id="280" r:id="rId32"/>
    <p:sldId id="281" r:id="rId33"/>
    <p:sldId id="305" r:id="rId34"/>
    <p:sldId id="31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312" r:id="rId51"/>
    <p:sldId id="313" r:id="rId52"/>
    <p:sldId id="314" r:id="rId53"/>
    <p:sldId id="315" r:id="rId54"/>
    <p:sldId id="297" r:id="rId55"/>
    <p:sldId id="298" r:id="rId56"/>
    <p:sldId id="299" r:id="rId57"/>
    <p:sldId id="300" r:id="rId58"/>
    <p:sldId id="301" r:id="rId59"/>
    <p:sldId id="302" r:id="rId60"/>
    <p:sldId id="303" r:id="rId61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99"/>
    <p:restoredTop sz="86411"/>
  </p:normalViewPr>
  <p:slideViewPr>
    <p:cSldViewPr snapToGrid="0" snapToObjects="1">
      <p:cViewPr varScale="1">
        <p:scale>
          <a:sx n="112" d="100"/>
          <a:sy n="112" d="100"/>
        </p:scale>
        <p:origin x="3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28229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0746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614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6246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18998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85252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50403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56325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28261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78736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96125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8597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14465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57556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Principal counts: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"/>
              <a:t>2.4M in 2012</a:t>
            </a:r>
          </a:p>
          <a:p>
            <a:pPr marL="457200" lvl="0" indent="-228600">
              <a:spcBef>
                <a:spcPts val="0"/>
              </a:spcBef>
              <a:buChar char="-"/>
            </a:pPr>
            <a:r>
              <a:rPr lang="en"/>
              <a:t>2.8M today</a:t>
            </a:r>
          </a:p>
        </p:txBody>
      </p:sp>
    </p:spTree>
    <p:extLst>
      <p:ext uri="{BB962C8B-B14F-4D97-AF65-F5344CB8AC3E}">
        <p14:creationId xmlns:p14="http://schemas.microsoft.com/office/powerpoint/2010/main" val="17139467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40296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12515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94073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78156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0722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49297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95101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2395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4328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Domain separation - One interface for: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"/>
              <a:t>Student Information System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"/>
              <a:t>HR/Payroll System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"/>
              <a:t>Accounting systems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"/>
              <a:t>Any miscellaneous function you could name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Plurality of languages and frameworks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"/>
              <a:t>One expert per system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"/>
              <a:t>Changes are risk-prone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"/>
              <a:t>Many (human) single points of failure (hope no one is hit by a bus)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XML-RPC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"/>
              <a:t>Not “object oriented”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"/>
              <a:t>List of strings (indexed by position - mostly to match the parameter passing in Natural)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"/>
              <a:t>Poor error reporting</a:t>
            </a:r>
          </a:p>
          <a:p>
            <a:pPr marL="914400" lvl="1" indent="-228600" rtl="0">
              <a:spcBef>
                <a:spcPts val="0"/>
              </a:spcBef>
              <a:buChar char="-"/>
            </a:pPr>
            <a:r>
              <a:rPr lang="en"/>
              <a:t>“Parameter exceeds the maximum length” - without saying which parameter or what length (go read the Natural to find out)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"/>
              <a:t>Coupling (“</a:t>
            </a:r>
            <a:r>
              <a:rPr lang="en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It screams RPC. There is so much coupling on display that it should be given an X rating.” - Fielding)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86720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61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01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23025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96272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67229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6" name="Shape 3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83222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PeopleSoft Student Solutions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"/>
              <a:t>Shoutout to Larry and his sales team</a:t>
            </a:r>
          </a:p>
          <a:p>
            <a:pPr marL="914400" lvl="1" indent="-228600" rtl="0">
              <a:spcBef>
                <a:spcPts val="0"/>
              </a:spcBef>
              <a:buChar char="-"/>
            </a:pPr>
            <a:r>
              <a:rPr lang="en"/>
              <a:t>His keynote last year said they’d beat XXX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"/>
              <a:t>“PeopleCode is a javascript-like language that compiles to Cobol”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"/>
              <a:t>Had to buy a Cobol compiler (one step forward …)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WorkDay HR/Payroll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"/>
              <a:t>Hosted service</a:t>
            </a:r>
          </a:p>
          <a:p>
            <a:pPr marL="914400" lvl="1" indent="-228600" rtl="0">
              <a:spcBef>
                <a:spcPts val="0"/>
              </a:spcBef>
              <a:buChar char="-"/>
            </a:pPr>
            <a:r>
              <a:rPr lang="en"/>
              <a:t>Data security</a:t>
            </a:r>
          </a:p>
          <a:p>
            <a:pPr marL="914400" lvl="1" indent="-228600" rtl="0">
              <a:spcBef>
                <a:spcPts val="0"/>
              </a:spcBef>
              <a:buChar char="-"/>
            </a:pPr>
            <a:r>
              <a:rPr lang="en"/>
              <a:t>Network segmentation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"/>
              <a:t>PSU APIs used by 86 other applications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College Cost Estimator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"/>
              <a:t>Discrete application (an example of a small “silo”)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"/>
              <a:t>Micro-service because it’s a small problem domain</a:t>
            </a:r>
          </a:p>
        </p:txBody>
      </p:sp>
    </p:spTree>
    <p:extLst>
      <p:ext uri="{BB962C8B-B14F-4D97-AF65-F5344CB8AC3E}">
        <p14:creationId xmlns:p14="http://schemas.microsoft.com/office/powerpoint/2010/main" val="639504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8" name="Shape 3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27677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3046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3945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0" name="Shape 3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At this point the “router” is actually just URL rewriting in Apache giving the appearance that there is only a single backing application at https://api.psu.edu</a:t>
            </a:r>
          </a:p>
        </p:txBody>
      </p:sp>
    </p:spTree>
    <p:extLst>
      <p:ext uri="{BB962C8B-B14F-4D97-AF65-F5344CB8AC3E}">
        <p14:creationId xmlns:p14="http://schemas.microsoft.com/office/powerpoint/2010/main" val="9005911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09660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3" name="Shape 3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83835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2" name="Shape 3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002842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8" name="Shape 3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65359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5" name="Shape 3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053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2" name="Shape 3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89658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9" name="Shape 3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388040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5" name="Shape 3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80+ Applications supported by 30ish (?) developers</a:t>
            </a:r>
          </a:p>
        </p:txBody>
      </p:sp>
    </p:spTree>
    <p:extLst>
      <p:ext uri="{BB962C8B-B14F-4D97-AF65-F5344CB8AC3E}">
        <p14:creationId xmlns:p14="http://schemas.microsoft.com/office/powerpoint/2010/main" val="51933566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4" name="Shape 3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030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751642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2" name="Shape 4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85087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7" name="Shape 4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312404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3" name="Shape 4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47998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8" name="Shape 4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2836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8341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4690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49727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5421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5200"/>
            </a:lvl1pPr>
            <a:lvl2pPr algn="ctr">
              <a:spcBef>
                <a:spcPts val="0"/>
              </a:spcBef>
              <a:buSzPct val="100000"/>
              <a:defRPr sz="5200"/>
            </a:lvl2pPr>
            <a:lvl3pPr algn="ctr">
              <a:spcBef>
                <a:spcPts val="0"/>
              </a:spcBef>
              <a:buSzPct val="100000"/>
              <a:defRPr sz="5200"/>
            </a:lvl3pPr>
            <a:lvl4pPr algn="ctr">
              <a:spcBef>
                <a:spcPts val="0"/>
              </a:spcBef>
              <a:buSzPct val="100000"/>
              <a:defRPr sz="5200"/>
            </a:lvl4pPr>
            <a:lvl5pPr algn="ctr">
              <a:spcBef>
                <a:spcPts val="0"/>
              </a:spcBef>
              <a:buSzPct val="100000"/>
              <a:defRPr sz="5200"/>
            </a:lvl5pPr>
            <a:lvl6pPr algn="ctr">
              <a:spcBef>
                <a:spcPts val="0"/>
              </a:spcBef>
              <a:buSzPct val="100000"/>
              <a:defRPr sz="5200"/>
            </a:lvl6pPr>
            <a:lvl7pPr algn="ctr">
              <a:spcBef>
                <a:spcPts val="0"/>
              </a:spcBef>
              <a:buSzPct val="100000"/>
              <a:defRPr sz="5200"/>
            </a:lvl7pPr>
            <a:lvl8pPr algn="ctr">
              <a:spcBef>
                <a:spcPts val="0"/>
              </a:spcBef>
              <a:buSzPct val="100000"/>
              <a:defRPr sz="5200"/>
            </a:lvl8pPr>
            <a:lvl9pPr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transition spd="slow"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599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12000"/>
            </a:lvl1pPr>
            <a:lvl2pPr algn="ctr">
              <a:spcBef>
                <a:spcPts val="0"/>
              </a:spcBef>
              <a:buSzPct val="100000"/>
              <a:defRPr sz="12000"/>
            </a:lvl2pPr>
            <a:lvl3pPr algn="ctr">
              <a:spcBef>
                <a:spcPts val="0"/>
              </a:spcBef>
              <a:buSzPct val="100000"/>
              <a:defRPr sz="12000"/>
            </a:lvl3pPr>
            <a:lvl4pPr algn="ctr">
              <a:spcBef>
                <a:spcPts val="0"/>
              </a:spcBef>
              <a:buSzPct val="100000"/>
              <a:defRPr sz="12000"/>
            </a:lvl4pPr>
            <a:lvl5pPr algn="ctr">
              <a:spcBef>
                <a:spcPts val="0"/>
              </a:spcBef>
              <a:buSzPct val="100000"/>
              <a:defRPr sz="12000"/>
            </a:lvl5pPr>
            <a:lvl6pPr algn="ctr">
              <a:spcBef>
                <a:spcPts val="0"/>
              </a:spcBef>
              <a:buSzPct val="100000"/>
              <a:defRPr sz="12000"/>
            </a:lvl6pPr>
            <a:lvl7pPr algn="ctr">
              <a:spcBef>
                <a:spcPts val="0"/>
              </a:spcBef>
              <a:buSzPct val="100000"/>
              <a:defRPr sz="12000"/>
            </a:lvl7pPr>
            <a:lvl8pPr algn="ctr">
              <a:spcBef>
                <a:spcPts val="0"/>
              </a:spcBef>
              <a:buSzPct val="100000"/>
              <a:defRPr sz="12000"/>
            </a:lvl8pPr>
            <a:lvl9pPr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599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p:transition spd="slow"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sp>
        <p:nvSpPr>
          <p:cNvPr id="52" name="Shape 52"/>
          <p:cNvSpPr txBox="1"/>
          <p:nvPr/>
        </p:nvSpPr>
        <p:spPr>
          <a:xfrm>
            <a:off x="387900" y="4616850"/>
            <a:ext cx="85205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1400">
                <a:solidFill>
                  <a:srgbClr val="1F4F82"/>
                </a:solidFill>
                <a:latin typeface="Cabin"/>
                <a:ea typeface="Cabin"/>
                <a:cs typeface="Cabin"/>
                <a:sym typeface="Cabin"/>
              </a:rPr>
              <a:t>Java EE 7 in the Very Real World of Higher Education</a:t>
            </a:r>
          </a:p>
        </p:txBody>
      </p:sp>
    </p:spTree>
  </p:cSld>
  <p:clrMapOvr>
    <a:masterClrMapping/>
  </p:clrMapOvr>
  <p:transition spd="slow"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>
              <a:spcBef>
                <a:spcPts val="0"/>
              </a:spcBef>
              <a:buSzPct val="100000"/>
              <a:defRPr sz="3600"/>
            </a:lvl1pPr>
            <a:lvl2pPr algn="ctr">
              <a:spcBef>
                <a:spcPts val="0"/>
              </a:spcBef>
              <a:buSzPct val="100000"/>
              <a:defRPr sz="3600"/>
            </a:lvl2pPr>
            <a:lvl3pPr algn="ctr">
              <a:spcBef>
                <a:spcPts val="0"/>
              </a:spcBef>
              <a:buSzPct val="100000"/>
              <a:defRPr sz="3600"/>
            </a:lvl3pPr>
            <a:lvl4pPr algn="ctr">
              <a:spcBef>
                <a:spcPts val="0"/>
              </a:spcBef>
              <a:buSzPct val="100000"/>
              <a:defRPr sz="3600"/>
            </a:lvl4pPr>
            <a:lvl5pPr algn="ctr">
              <a:spcBef>
                <a:spcPts val="0"/>
              </a:spcBef>
              <a:buSzPct val="100000"/>
              <a:defRPr sz="3600"/>
            </a:lvl5pPr>
            <a:lvl6pPr algn="ctr">
              <a:spcBef>
                <a:spcPts val="0"/>
              </a:spcBef>
              <a:buSzPct val="100000"/>
              <a:defRPr sz="3600"/>
            </a:lvl6pPr>
            <a:lvl7pPr algn="ctr">
              <a:spcBef>
                <a:spcPts val="0"/>
              </a:spcBef>
              <a:buSzPct val="100000"/>
              <a:defRPr sz="3600"/>
            </a:lvl7pPr>
            <a:lvl8pPr algn="ctr">
              <a:spcBef>
                <a:spcPts val="0"/>
              </a:spcBef>
              <a:buSzPct val="100000"/>
              <a:defRPr sz="3600"/>
            </a:lvl8pPr>
            <a:lvl9pPr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sp>
        <p:nvSpPr>
          <p:cNvPr id="14" name="Shape 14"/>
          <p:cNvSpPr txBox="1"/>
          <p:nvPr/>
        </p:nvSpPr>
        <p:spPr>
          <a:xfrm>
            <a:off x="387900" y="4616850"/>
            <a:ext cx="85205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1400">
                <a:solidFill>
                  <a:srgbClr val="1F4F82"/>
                </a:solidFill>
                <a:latin typeface="Cabin"/>
                <a:ea typeface="Cabin"/>
                <a:cs typeface="Cabin"/>
                <a:sym typeface="Cabin"/>
              </a:rPr>
              <a:t>Java EE 7 in the Very Real World of Higher Education</a:t>
            </a:r>
          </a:p>
        </p:txBody>
      </p:sp>
    </p:spTree>
  </p:cSld>
  <p:clrMapOvr>
    <a:masterClrMapping/>
  </p:clrMapOvr>
  <p:transition spd="slow"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sp>
        <p:nvSpPr>
          <p:cNvPr id="19" name="Shape 19"/>
          <p:cNvSpPr txBox="1"/>
          <p:nvPr/>
        </p:nvSpPr>
        <p:spPr>
          <a:xfrm>
            <a:off x="387900" y="4616850"/>
            <a:ext cx="85205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1400">
                <a:solidFill>
                  <a:srgbClr val="1F4F82"/>
                </a:solidFill>
                <a:latin typeface="Cabin"/>
                <a:ea typeface="Cabin"/>
                <a:cs typeface="Cabin"/>
                <a:sym typeface="Cabin"/>
              </a:rPr>
              <a:t>Java EE 7 in the Very Real World of Higher Education</a:t>
            </a:r>
          </a:p>
        </p:txBody>
      </p:sp>
    </p:spTree>
  </p:cSld>
  <p:clrMapOvr>
    <a:masterClrMapping/>
  </p:clrMapOvr>
  <p:transition spd="slow"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p:transition spd="slow"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sp>
        <p:nvSpPr>
          <p:cNvPr id="28" name="Shape 28"/>
          <p:cNvSpPr txBox="1"/>
          <p:nvPr/>
        </p:nvSpPr>
        <p:spPr>
          <a:xfrm>
            <a:off x="387900" y="4616850"/>
            <a:ext cx="85205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1400">
                <a:solidFill>
                  <a:srgbClr val="1F4F82"/>
                </a:solidFill>
                <a:latin typeface="Cabin"/>
                <a:ea typeface="Cabin"/>
                <a:cs typeface="Cabin"/>
                <a:sym typeface="Cabin"/>
              </a:rPr>
              <a:t>Java EE 7 in the Very Real World of Higher Education</a:t>
            </a:r>
          </a:p>
        </p:txBody>
      </p:sp>
    </p:spTree>
  </p:cSld>
  <p:clrMapOvr>
    <a:masterClrMapping/>
  </p:clrMapOvr>
  <p:transition spd="slow"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2400"/>
            </a:lvl2pPr>
            <a:lvl3pPr>
              <a:spcBef>
                <a:spcPts val="0"/>
              </a:spcBef>
              <a:buSzPct val="100000"/>
              <a:defRPr sz="2400"/>
            </a:lvl3pPr>
            <a:lvl4pPr>
              <a:spcBef>
                <a:spcPts val="0"/>
              </a:spcBef>
              <a:buSzPct val="100000"/>
              <a:defRPr sz="2400"/>
            </a:lvl4pPr>
            <a:lvl5pPr>
              <a:spcBef>
                <a:spcPts val="0"/>
              </a:spcBef>
              <a:buSzPct val="100000"/>
              <a:defRPr sz="2400"/>
            </a:lvl5pPr>
            <a:lvl6pPr>
              <a:spcBef>
                <a:spcPts val="0"/>
              </a:spcBef>
              <a:buSzPct val="100000"/>
              <a:defRPr sz="2400"/>
            </a:lvl6pPr>
            <a:lvl7pPr>
              <a:spcBef>
                <a:spcPts val="0"/>
              </a:spcBef>
              <a:buSzPct val="100000"/>
              <a:defRPr sz="2400"/>
            </a:lvl7pPr>
            <a:lvl8pPr>
              <a:spcBef>
                <a:spcPts val="0"/>
              </a:spcBef>
              <a:buSzPct val="100000"/>
              <a:defRPr sz="2400"/>
            </a:lvl8pPr>
            <a:lvl9pPr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12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p:transition spd="slow"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buSzPct val="100000"/>
              <a:defRPr sz="4800"/>
            </a:lvl1pPr>
            <a:lvl2pPr>
              <a:spcBef>
                <a:spcPts val="0"/>
              </a:spcBef>
              <a:buSzPct val="100000"/>
              <a:defRPr sz="4800"/>
            </a:lvl2pPr>
            <a:lvl3pPr>
              <a:spcBef>
                <a:spcPts val="0"/>
              </a:spcBef>
              <a:buSzPct val="100000"/>
              <a:defRPr sz="4800"/>
            </a:lvl3pPr>
            <a:lvl4pPr>
              <a:spcBef>
                <a:spcPts val="0"/>
              </a:spcBef>
              <a:buSzPct val="100000"/>
              <a:defRPr sz="4800"/>
            </a:lvl4pPr>
            <a:lvl5pPr>
              <a:spcBef>
                <a:spcPts val="0"/>
              </a:spcBef>
              <a:buSzPct val="100000"/>
              <a:defRPr sz="4800"/>
            </a:lvl5pPr>
            <a:lvl6pPr>
              <a:spcBef>
                <a:spcPts val="0"/>
              </a:spcBef>
              <a:buSzPct val="100000"/>
              <a:defRPr sz="4800"/>
            </a:lvl6pPr>
            <a:lvl7pPr>
              <a:spcBef>
                <a:spcPts val="0"/>
              </a:spcBef>
              <a:buSzPct val="100000"/>
              <a:defRPr sz="4800"/>
            </a:lvl7pPr>
            <a:lvl8pPr>
              <a:spcBef>
                <a:spcPts val="0"/>
              </a:spcBef>
              <a:buSzPct val="100000"/>
              <a:defRPr sz="4800"/>
            </a:lvl8pPr>
            <a:lvl9pPr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sp>
        <p:nvSpPr>
          <p:cNvPr id="36" name="Shape 36"/>
          <p:cNvSpPr txBox="1"/>
          <p:nvPr/>
        </p:nvSpPr>
        <p:spPr>
          <a:xfrm>
            <a:off x="387900" y="4616850"/>
            <a:ext cx="85205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1400">
                <a:solidFill>
                  <a:srgbClr val="1F4F82"/>
                </a:solidFill>
                <a:latin typeface="Cabin"/>
                <a:ea typeface="Cabin"/>
                <a:cs typeface="Cabin"/>
                <a:sym typeface="Cabin"/>
              </a:rPr>
              <a:t>Java EE 7 in the Very Real World of Higher Education</a:t>
            </a:r>
          </a:p>
        </p:txBody>
      </p:sp>
    </p:spTree>
  </p:cSld>
  <p:clrMapOvr>
    <a:masterClrMapping/>
  </p:clrMapOvr>
  <p:transition spd="slow"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4200"/>
            </a:lvl1pPr>
            <a:lvl2pPr algn="ctr">
              <a:spcBef>
                <a:spcPts val="0"/>
              </a:spcBef>
              <a:buSzPct val="100000"/>
              <a:defRPr sz="4200"/>
            </a:lvl2pPr>
            <a:lvl3pPr algn="ctr">
              <a:spcBef>
                <a:spcPts val="0"/>
              </a:spcBef>
              <a:buSzPct val="100000"/>
              <a:defRPr sz="4200"/>
            </a:lvl3pPr>
            <a:lvl4pPr algn="ctr">
              <a:spcBef>
                <a:spcPts val="0"/>
              </a:spcBef>
              <a:buSzPct val="100000"/>
              <a:defRPr sz="4200"/>
            </a:lvl4pPr>
            <a:lvl5pPr algn="ctr">
              <a:spcBef>
                <a:spcPts val="0"/>
              </a:spcBef>
              <a:buSzPct val="100000"/>
              <a:defRPr sz="4200"/>
            </a:lvl5pPr>
            <a:lvl6pPr algn="ctr">
              <a:spcBef>
                <a:spcPts val="0"/>
              </a:spcBef>
              <a:buSzPct val="100000"/>
              <a:defRPr sz="4200"/>
            </a:lvl6pPr>
            <a:lvl7pPr algn="ctr">
              <a:spcBef>
                <a:spcPts val="0"/>
              </a:spcBef>
              <a:buSzPct val="100000"/>
              <a:defRPr sz="4200"/>
            </a:lvl7pPr>
            <a:lvl8pPr algn="ctr">
              <a:spcBef>
                <a:spcPts val="0"/>
              </a:spcBef>
              <a:buSzPct val="100000"/>
              <a:defRPr sz="4200"/>
            </a:lvl8pPr>
            <a:lvl9pPr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p:transition spd="slow"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p:transition spd="slow">
    <p:cut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slow">
    <p:cut/>
  </p:transition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bin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psu.jobs/job/59211" TargetMode="External"/><Relationship Id="rId4" Type="http://schemas.openxmlformats.org/officeDocument/2006/relationships/hyperlink" Target="https://psu.jobs/job/59541" TargetMode="External"/><Relationship Id="rId5" Type="http://schemas.openxmlformats.org/officeDocument/2006/relationships/hyperlink" Target="https://psu.jobs/job/59543" TargetMode="External"/><Relationship Id="rId6" Type="http://schemas.openxmlformats.org/officeDocument/2006/relationships/hyperlink" Target="https://psu.jobs/job/59542" TargetMode="External"/><Relationship Id="rId7" Type="http://schemas.openxmlformats.org/officeDocument/2006/relationships/hyperlink" Target="https://psu.jobs/job/59670" TargetMode="External"/><Relationship Id="rId8" Type="http://schemas.openxmlformats.org/officeDocument/2006/relationships/hyperlink" Target="https://psu.jobs/jobs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11708" y="1125575"/>
            <a:ext cx="8520599" cy="20525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>
                <a:solidFill>
                  <a:srgbClr val="1F4F82"/>
                </a:solidFill>
                <a:highlight>
                  <a:srgbClr val="FFFFFF"/>
                </a:highlight>
                <a:latin typeface="Cabin"/>
                <a:ea typeface="Cabin"/>
                <a:cs typeface="Cabin"/>
                <a:sym typeface="Cabin"/>
              </a:rPr>
              <a:t>Java EE 7 in the</a:t>
            </a:r>
          </a:p>
          <a:p>
            <a:pPr rtl="0">
              <a:spcBef>
                <a:spcPts val="0"/>
              </a:spcBef>
              <a:buNone/>
            </a:pPr>
            <a:r>
              <a:rPr lang="en">
                <a:solidFill>
                  <a:srgbClr val="1F4F82"/>
                </a:solidFill>
                <a:highlight>
                  <a:srgbClr val="FFFFFF"/>
                </a:highlight>
                <a:latin typeface="Cabin"/>
                <a:ea typeface="Cabin"/>
                <a:cs typeface="Cabin"/>
                <a:sym typeface="Cabin"/>
              </a:rPr>
              <a:t>Very Real World of</a:t>
            </a:r>
          </a:p>
          <a:p>
            <a:pPr rtl="0">
              <a:spcBef>
                <a:spcPts val="0"/>
              </a:spcBef>
              <a:buNone/>
            </a:pPr>
            <a:r>
              <a:rPr lang="en">
                <a:solidFill>
                  <a:srgbClr val="1F4F82"/>
                </a:solidFill>
                <a:highlight>
                  <a:srgbClr val="FFFFFF"/>
                </a:highlight>
                <a:latin typeface="Cabin"/>
                <a:ea typeface="Cabin"/>
                <a:cs typeface="Cabin"/>
                <a:sym typeface="Cabin"/>
              </a:rPr>
              <a:t>Higher Education</a:t>
            </a:r>
          </a:p>
        </p:txBody>
      </p:sp>
      <p:pic>
        <p:nvPicPr>
          <p:cNvPr id="55" name="Shape 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5138" y="1085238"/>
            <a:ext cx="680175" cy="3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Shape 56"/>
          <p:cNvSpPr txBox="1">
            <a:spLocks noGrp="1"/>
          </p:cNvSpPr>
          <p:nvPr>
            <p:ph type="subTitle" idx="1"/>
          </p:nvPr>
        </p:nvSpPr>
        <p:spPr>
          <a:xfrm>
            <a:off x="464100" y="3291325"/>
            <a:ext cx="7677600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r" rtl="0">
              <a:spcBef>
                <a:spcPts val="0"/>
              </a:spcBef>
              <a:buNone/>
            </a:pPr>
            <a:r>
              <a:rPr lang="en">
                <a:latin typeface="Permanent Marker"/>
                <a:ea typeface="Permanent Marker"/>
                <a:cs typeface="Permanent Marker"/>
                <a:sym typeface="Permanent Marker"/>
              </a:rPr>
              <a:t>How shiny are the walls </a:t>
            </a:r>
          </a:p>
          <a:p>
            <a:pPr algn="r">
              <a:spcBef>
                <a:spcPts val="0"/>
              </a:spcBef>
              <a:buNone/>
            </a:pPr>
            <a:r>
              <a:rPr lang="en">
                <a:latin typeface="Permanent Marker"/>
                <a:ea typeface="Permanent Marker"/>
                <a:cs typeface="Permanent Marker"/>
                <a:sym typeface="Permanent Marker"/>
              </a:rPr>
              <a:t>of the ivory tower?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/>
        </p:nvSpPr>
        <p:spPr>
          <a:xfrm>
            <a:off x="1590300" y="174175"/>
            <a:ext cx="7052099" cy="462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>
                <a:solidFill>
                  <a:schemeClr val="dk1"/>
                </a:solidFill>
              </a:rPr>
              <a:t>parseResponse: aResponseString</a:t>
            </a:r>
          </a:p>
          <a:p>
            <a:pPr lvl="0" rtl="0">
              <a:spcBef>
                <a:spcPts val="0"/>
              </a:spcBef>
              <a:buNone/>
            </a:pPr>
            <a:endParaRPr sz="9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900">
                <a:solidFill>
                  <a:schemeClr val="dk1"/>
                </a:solidFill>
              </a:rPr>
              <a:t> |aReturnList anXMLDocument aParamElmList aFault aFaultData aMemberElmList aData slist |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900">
                <a:solidFill>
                  <a:schemeClr val="dk1"/>
                </a:solidFill>
              </a:rPr>
              <a:t> aReturnList := List new.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900">
                <a:solidFill>
                  <a:schemeClr val="dk1"/>
                </a:solidFill>
              </a:rPr>
              <a:t> anXMLDocument := XML.XMLParser processDocumentString: aResponseString beforeScanDo: [:p | p validate: false].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900">
                <a:solidFill>
                  <a:schemeClr val="dk1"/>
                </a:solidFill>
              </a:rPr>
              <a:t> aParamElmList := anXMLDocument root anyElementsNamed: 'param'.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900">
                <a:solidFill>
                  <a:schemeClr val="dk1"/>
                </a:solidFill>
              </a:rPr>
              <a:t> aParamElmList isEmpty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900">
                <a:solidFill>
                  <a:schemeClr val="dk1"/>
                </a:solidFill>
              </a:rPr>
              <a:t>   ifTrue: [aFault := anXMLDocument root anyElementsNamed: 'fault'.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900">
                <a:solidFill>
                  <a:schemeClr val="dk1"/>
                </a:solidFill>
              </a:rPr>
              <a:t>      aFaultData := aFault at: 1.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900">
                <a:solidFill>
                  <a:schemeClr val="dk1"/>
                </a:solidFill>
                <a:highlight>
                  <a:srgbClr val="FFFFFF"/>
                </a:highlight>
              </a:rPr>
              <a:t>      </a:t>
            </a:r>
            <a:r>
              <a:rPr lang="en" sz="900">
                <a:solidFill>
                  <a:schemeClr val="dk1"/>
                </a:solidFill>
              </a:rPr>
              <a:t>aReturnList add: (PSU.PSUXML.XMLRPCType from: aFaultData)]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900">
                <a:solidFill>
                  <a:schemeClr val="dk1"/>
                </a:solidFill>
                <a:highlight>
                  <a:srgbClr val="FFFFFF"/>
                </a:highlight>
              </a:rPr>
              <a:t>  </a:t>
            </a:r>
            <a:r>
              <a:rPr lang="en" sz="900">
                <a:solidFill>
                  <a:schemeClr val="dk1"/>
                </a:solidFill>
              </a:rPr>
              <a:t>ifFalse: [aParamElmList := aParamElmList copyFrom: 1 to: aParamElmList size.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900">
                <a:solidFill>
                  <a:schemeClr val="dk1"/>
                </a:solidFill>
                <a:highlight>
                  <a:srgbClr val="FFFFFF"/>
                </a:highlight>
              </a:rPr>
              <a:t>    </a:t>
            </a:r>
            <a:r>
              <a:rPr lang="en" sz="900">
                <a:solidFill>
                  <a:schemeClr val="dk1"/>
                </a:solidFill>
              </a:rPr>
              <a:t>aMemberElmList := anXMLDocument root anyElementsNamed: 'member'.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900">
                <a:solidFill>
                  <a:schemeClr val="dk1"/>
                </a:solidFill>
                <a:highlight>
                  <a:srgbClr val="FFFFFF"/>
                </a:highlight>
              </a:rPr>
              <a:t>    </a:t>
            </a:r>
            <a:r>
              <a:rPr lang="en" sz="900">
                <a:solidFill>
                  <a:schemeClr val="dk1"/>
                </a:solidFill>
              </a:rPr>
              <a:t>aMemberElmList isEmpty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900">
                <a:solidFill>
                  <a:schemeClr val="dk1"/>
                </a:solidFill>
                <a:highlight>
                  <a:srgbClr val="FFFFFF"/>
                </a:highlight>
              </a:rPr>
              <a:t>  </a:t>
            </a:r>
            <a:r>
              <a:rPr lang="en" sz="900">
                <a:solidFill>
                  <a:schemeClr val="dk1"/>
                </a:solidFill>
              </a:rPr>
              <a:t>ifFalse: [aParamElmList := OrderedCollection new.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900">
                <a:solidFill>
                  <a:schemeClr val="dk1"/>
                </a:solidFill>
                <a:highlight>
                  <a:srgbClr val="FFFFFF"/>
                </a:highlight>
              </a:rPr>
              <a:t>    </a:t>
            </a:r>
            <a:r>
              <a:rPr lang="en" sz="900">
                <a:solidFill>
                  <a:schemeClr val="dk1"/>
                </a:solidFill>
              </a:rPr>
              <a:t>aMemberElmList do: [:mem | slist := mem anyElementsNamed: 'struct'.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900">
                <a:solidFill>
                  <a:schemeClr val="dk1"/>
                </a:solidFill>
                <a:highlight>
                  <a:srgbClr val="FFFFFF"/>
                </a:highlight>
              </a:rPr>
              <a:t>    </a:t>
            </a:r>
            <a:r>
              <a:rPr lang="en" sz="900">
                <a:solidFill>
                  <a:schemeClr val="dk1"/>
                </a:solidFill>
              </a:rPr>
              <a:t>slist isEmpty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900">
                <a:solidFill>
                  <a:schemeClr val="dk1"/>
                </a:solidFill>
                <a:highlight>
                  <a:srgbClr val="FFFFFF"/>
                </a:highlight>
              </a:rPr>
              <a:t>      </a:t>
            </a:r>
            <a:r>
              <a:rPr lang="en" sz="900">
                <a:solidFill>
                  <a:schemeClr val="dk1"/>
                </a:solidFill>
              </a:rPr>
              <a:t>ifTrue: [aParamElmList add: mem.].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900">
                <a:solidFill>
                  <a:schemeClr val="dk1"/>
                </a:solidFill>
                <a:highlight>
                  <a:srgbClr val="FFFFFF"/>
                </a:highlight>
              </a:rPr>
              <a:t>  </a:t>
            </a:r>
            <a:r>
              <a:rPr lang="en" sz="900">
                <a:solidFill>
                  <a:schemeClr val="dk1"/>
                </a:solidFill>
              </a:rPr>
              <a:t>].</a:t>
            </a:r>
          </a:p>
          <a:p>
            <a:pPr lvl="0" rtl="0">
              <a:spcBef>
                <a:spcPts val="0"/>
              </a:spcBef>
              <a:buNone/>
            </a:pPr>
            <a:endParaRPr sz="9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900">
                <a:solidFill>
                  <a:schemeClr val="dk1"/>
                </a:solidFill>
                <a:highlight>
                  <a:srgbClr val="FFFFFF"/>
                </a:highlight>
              </a:rPr>
              <a:t>  </a:t>
            </a:r>
            <a:r>
              <a:rPr lang="en" sz="900">
                <a:solidFill>
                  <a:schemeClr val="dk1"/>
                </a:solidFill>
              </a:rPr>
              <a:t>aParamElmList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900">
                <a:solidFill>
                  <a:schemeClr val="dk1"/>
                </a:solidFill>
                <a:highlight>
                  <a:srgbClr val="FFFFFF"/>
                </a:highlight>
              </a:rPr>
              <a:t>  </a:t>
            </a:r>
            <a:r>
              <a:rPr lang="en" sz="900">
                <a:solidFill>
                  <a:schemeClr val="dk1"/>
                </a:solidFill>
              </a:rPr>
              <a:t>do: [:eachElem |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900">
                <a:solidFill>
                  <a:schemeClr val="dk1"/>
                </a:solidFill>
                <a:highlight>
                  <a:srgbClr val="FFFFFF"/>
                </a:highlight>
              </a:rPr>
              <a:t>      </a:t>
            </a:r>
            <a:r>
              <a:rPr lang="en" sz="900">
                <a:solidFill>
                  <a:schemeClr val="dk1"/>
                </a:solidFill>
              </a:rPr>
              <a:t>aData := eachElem elementNamed: 'value'.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900">
                <a:solidFill>
                  <a:schemeClr val="dk1"/>
                </a:solidFill>
                <a:highlight>
                  <a:srgbClr val="FFFFFF"/>
                </a:highlight>
              </a:rPr>
              <a:t>      </a:t>
            </a:r>
            <a:r>
              <a:rPr lang="en" sz="900">
                <a:solidFill>
                  <a:schemeClr val="dk1"/>
                </a:solidFill>
              </a:rPr>
              <a:t>aReturnList add: (PSU.PSUXML.XMLRPCType from: aData).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900">
                <a:solidFill>
                  <a:schemeClr val="dk1"/>
                </a:solidFill>
                <a:highlight>
                  <a:srgbClr val="FFFFFF"/>
                </a:highlight>
              </a:rPr>
              <a:t>    </a:t>
            </a:r>
            <a:r>
              <a:rPr lang="en" sz="900">
                <a:solidFill>
                  <a:schemeClr val="dk1"/>
                </a:solidFill>
              </a:rPr>
              <a:t>]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900">
                <a:solidFill>
                  <a:schemeClr val="dk1"/>
                </a:solidFill>
              </a:rPr>
              <a:t>].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900">
                <a:solidFill>
                  <a:schemeClr val="dk1"/>
                </a:solidFill>
              </a:rPr>
              <a:t>^aReturnList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131" y="524290"/>
            <a:ext cx="5394117" cy="407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51026"/>
      </p:ext>
    </p:extLst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559" y="662152"/>
            <a:ext cx="5733393" cy="379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15267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8117400" cy="3492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But this is JavaOne, </a:t>
            </a:r>
          </a:p>
          <a:p>
            <a:pPr algn="ctr">
              <a:spcBef>
                <a:spcPts val="0"/>
              </a:spcBef>
              <a:buNone/>
            </a:pPr>
            <a:r>
              <a:rPr lang="en">
                <a:solidFill>
                  <a:srgbClr val="1F4F82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where’s the Java?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7942199" cy="4090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The most modern Java </a:t>
            </a:r>
          </a:p>
          <a:p>
            <a:pPr algn="ctr">
              <a:spcBef>
                <a:spcPts val="0"/>
              </a:spcBef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we found in 2011 was 1.4ish, and...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1293125" y="1283225"/>
            <a:ext cx="3012299" cy="2280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3600">
                <a:latin typeface="Cabin"/>
                <a:ea typeface="Cabin"/>
                <a:cs typeface="Cabin"/>
                <a:sym typeface="Cabin"/>
              </a:rPr>
              <a:t>It wasn’t </a:t>
            </a:r>
          </a:p>
          <a:p>
            <a:pPr rtl="0">
              <a:spcBef>
                <a:spcPts val="0"/>
              </a:spcBef>
              <a:buNone/>
            </a:pPr>
            <a:r>
              <a:rPr lang="en" sz="3600">
                <a:latin typeface="Cabin"/>
                <a:ea typeface="Cabin"/>
                <a:cs typeface="Cabin"/>
                <a:sym typeface="Cabin"/>
              </a:rPr>
              <a:t>what we</a:t>
            </a:r>
          </a:p>
          <a:p>
            <a:pPr>
              <a:spcBef>
                <a:spcPts val="0"/>
              </a:spcBef>
              <a:buNone/>
            </a:pPr>
            <a:r>
              <a:rPr lang="en" sz="3600">
                <a:latin typeface="Cabin"/>
                <a:ea typeface="Cabin"/>
                <a:cs typeface="Cabin"/>
                <a:sym typeface="Cabin"/>
              </a:rPr>
              <a:t>expected…       </a:t>
            </a:r>
          </a:p>
        </p:txBody>
      </p:sp>
      <p:sp>
        <p:nvSpPr>
          <p:cNvPr id="116" name="Shape 116"/>
          <p:cNvSpPr/>
          <p:nvPr/>
        </p:nvSpPr>
        <p:spPr>
          <a:xfrm>
            <a:off x="5157150" y="0"/>
            <a:ext cx="3415199" cy="4310099"/>
          </a:xfrm>
          <a:prstGeom prst="rect">
            <a:avLst/>
          </a:prstGeom>
          <a:solidFill>
            <a:srgbClr val="96BEE6">
              <a:alpha val="4731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7" name="Shape 117"/>
          <p:cNvSpPr txBox="1"/>
          <p:nvPr/>
        </p:nvSpPr>
        <p:spPr>
          <a:xfrm>
            <a:off x="5275075" y="1006500"/>
            <a:ext cx="41786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>
                <a:latin typeface="Arimo"/>
                <a:ea typeface="Arimo"/>
                <a:cs typeface="Arimo"/>
                <a:sym typeface="Arimo"/>
              </a:rPr>
              <a:t>public class Structured {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>
                <a:latin typeface="Arimo"/>
                <a:ea typeface="Arimo"/>
                <a:cs typeface="Arimo"/>
                <a:sym typeface="Arimo"/>
              </a:rPr>
              <a:t>  public static void main(String [] args){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>
                <a:latin typeface="Arimo"/>
                <a:ea typeface="Arimo"/>
                <a:cs typeface="Arimo"/>
                <a:sym typeface="Arimo"/>
              </a:rPr>
              <a:t>     step1();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>
                <a:latin typeface="Arimo"/>
                <a:ea typeface="Arimo"/>
                <a:cs typeface="Arimo"/>
                <a:sym typeface="Arimo"/>
              </a:rPr>
              <a:t>     step2(); //etc….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>
                <a:latin typeface="Arimo"/>
                <a:ea typeface="Arimo"/>
                <a:cs typeface="Arimo"/>
                <a:sym typeface="Arimo"/>
              </a:rPr>
              <a:t>   }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>
              <a:latin typeface="Arimo"/>
              <a:ea typeface="Arimo"/>
              <a:cs typeface="Arimo"/>
              <a:sym typeface="Arimo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>
                <a:latin typeface="Arimo"/>
                <a:ea typeface="Arimo"/>
                <a:cs typeface="Arimo"/>
                <a:sym typeface="Arimo"/>
              </a:rPr>
              <a:t>  private static void step1(){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>
                <a:latin typeface="Arimo"/>
                <a:ea typeface="Arimo"/>
                <a:cs typeface="Arimo"/>
                <a:sym typeface="Arimo"/>
              </a:rPr>
              <a:t>    System.out.println("Step 1");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>
                <a:latin typeface="Arimo"/>
                <a:ea typeface="Arimo"/>
                <a:cs typeface="Arimo"/>
                <a:sym typeface="Arimo"/>
              </a:rPr>
              <a:t>  }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>
              <a:latin typeface="Arimo"/>
              <a:ea typeface="Arimo"/>
              <a:cs typeface="Arimo"/>
              <a:sym typeface="Arimo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>
                <a:latin typeface="Arimo"/>
                <a:ea typeface="Arimo"/>
                <a:cs typeface="Arimo"/>
                <a:sym typeface="Arimo"/>
              </a:rPr>
              <a:t>  private static void step2(){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>
                <a:latin typeface="Arimo"/>
                <a:ea typeface="Arimo"/>
                <a:cs typeface="Arimo"/>
                <a:sym typeface="Arimo"/>
              </a:rPr>
              <a:t>    System.out.println("Step 2");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>
                <a:latin typeface="Arimo"/>
                <a:ea typeface="Arimo"/>
                <a:cs typeface="Arimo"/>
                <a:sym typeface="Arimo"/>
              </a:rPr>
              <a:t>  }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>
                <a:latin typeface="Arimo"/>
                <a:ea typeface="Arimo"/>
                <a:cs typeface="Arimo"/>
                <a:sym typeface="Arimo"/>
              </a:rPr>
              <a:t>}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>
              <a:latin typeface="Arimo"/>
              <a:ea typeface="Arimo"/>
              <a:cs typeface="Arimo"/>
              <a:sym typeface="Arimo"/>
            </a:endParaRPr>
          </a:p>
          <a:p>
            <a:pPr rtl="0">
              <a:spcBef>
                <a:spcPts val="0"/>
              </a:spcBef>
              <a:buNone/>
            </a:pPr>
            <a:endParaRPr>
              <a:latin typeface="Arimo"/>
              <a:ea typeface="Arimo"/>
              <a:cs typeface="Arimo"/>
              <a:sym typeface="Arimo"/>
            </a:endParaRPr>
          </a:p>
          <a:p>
            <a:pPr>
              <a:spcBef>
                <a:spcPts val="0"/>
              </a:spcBef>
              <a:buNone/>
            </a:pPr>
            <a:r>
              <a:rPr lang="en">
                <a:latin typeface="Arimo"/>
                <a:ea typeface="Arimo"/>
                <a:cs typeface="Arimo"/>
                <a:sym typeface="Arimo"/>
              </a:rPr>
              <a:t>     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Evolving a </a:t>
            </a:r>
          </a:p>
          <a:p>
            <a:pPr>
              <a:spcBef>
                <a:spcPts val="0"/>
              </a:spcBef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stagnant legacy system</a:t>
            </a:r>
          </a:p>
        </p:txBody>
      </p:sp>
      <p:sp>
        <p:nvSpPr>
          <p:cNvPr id="123" name="Shape 123"/>
          <p:cNvSpPr txBox="1">
            <a:spLocks noGrp="1"/>
          </p:cNvSpPr>
          <p:nvPr>
            <p:ph type="subTitle" idx="1"/>
          </p:nvPr>
        </p:nvSpPr>
        <p:spPr>
          <a:xfrm>
            <a:off x="311700" y="3215125"/>
            <a:ext cx="8520599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 smtClean="0">
                <a:solidFill>
                  <a:srgbClr val="1F4F82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(</a:t>
            </a:r>
            <a:r>
              <a:rPr lang="en-US" dirty="0" smtClean="0">
                <a:solidFill>
                  <a:srgbClr val="1F4F82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Welcome to the Summer Semester</a:t>
            </a:r>
            <a:r>
              <a:rPr lang="en" dirty="0" smtClean="0">
                <a:solidFill>
                  <a:srgbClr val="1F4F82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)</a:t>
            </a:r>
            <a:endParaRPr lang="en" dirty="0">
              <a:solidFill>
                <a:srgbClr val="1F4F82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124" name="Shape 124"/>
          <p:cNvSpPr txBox="1">
            <a:spLocks noGrp="1"/>
          </p:cNvSpPr>
          <p:nvPr>
            <p:ph type="ctrTitle" idx="2"/>
          </p:nvPr>
        </p:nvSpPr>
        <p:spPr>
          <a:xfrm>
            <a:off x="387900" y="4617150"/>
            <a:ext cx="8520599" cy="393299"/>
          </a:xfrm>
          <a:prstGeom prst="rect">
            <a:avLst/>
          </a:prstGeom>
          <a:noFill/>
        </p:spPr>
        <p:txBody>
          <a:bodyPr lIns="91425" tIns="91425" rIns="91425" bIns="91425" anchor="b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1400">
                <a:solidFill>
                  <a:srgbClr val="1F4F82"/>
                </a:solidFill>
                <a:latin typeface="Cabin"/>
                <a:ea typeface="Cabin"/>
                <a:cs typeface="Cabin"/>
                <a:sym typeface="Cabin"/>
              </a:rPr>
              <a:t>Java EE 7 in the Very Real World of Higher Education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768900" y="1152475"/>
            <a:ext cx="75702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just" rtl="0">
              <a:spcBef>
                <a:spcPts val="0"/>
              </a:spcBef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The guest identity system at Penn State was having a problem.  In February of each year, on a given date at a given time, roughly 2,000 kids would try to access their information to perform early registration.</a:t>
            </a:r>
          </a:p>
          <a:p>
            <a:pPr marL="0" indent="457200" rtl="0">
              <a:spcBef>
                <a:spcPts val="0"/>
              </a:spcBef>
              <a:buNone/>
            </a:pPr>
            <a:r>
              <a:rPr lang="en" sz="2000">
                <a:solidFill>
                  <a:srgbClr val="1F4F82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Yup, just 2000 kids…</a:t>
            </a:r>
          </a:p>
          <a:p>
            <a:pPr marL="914400" indent="457200" rtl="0">
              <a:spcBef>
                <a:spcPts val="0"/>
              </a:spcBef>
              <a:buNone/>
            </a:pPr>
            <a:r>
              <a:rPr lang="en" sz="2400">
                <a:solidFill>
                  <a:srgbClr val="1F4F82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The system melted…</a:t>
            </a:r>
          </a:p>
          <a:p>
            <a:pPr marL="1371600" indent="457200">
              <a:spcBef>
                <a:spcPts val="0"/>
              </a:spcBef>
              <a:buNone/>
            </a:pPr>
            <a:r>
              <a:rPr lang="en" sz="3000">
                <a:solidFill>
                  <a:srgbClr val="1F4F82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The investigation begins…</a:t>
            </a:r>
          </a:p>
        </p:txBody>
      </p:sp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0" y="567425"/>
            <a:ext cx="9144000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Friends of Penn State - </a:t>
            </a:r>
            <a:r>
              <a:rPr lang="en" i="1">
                <a:latin typeface="Cabin"/>
                <a:ea typeface="Cabin"/>
                <a:cs typeface="Cabin"/>
                <a:sym typeface="Cabin"/>
              </a:rPr>
              <a:t>Our first foray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/>
          <p:nvPr/>
        </p:nvSpPr>
        <p:spPr>
          <a:xfrm>
            <a:off x="674250" y="2939150"/>
            <a:ext cx="5320199" cy="129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200000"/>
              </a:lnSpc>
              <a:spcBef>
                <a:spcPts val="0"/>
              </a:spcBef>
              <a:buNone/>
            </a:pPr>
            <a:r>
              <a:rPr lang="en"/>
              <a:t>API Based on C CGI Technology</a:t>
            </a:r>
          </a:p>
        </p:txBody>
      </p:sp>
      <p:sp>
        <p:nvSpPr>
          <p:cNvPr id="136" name="Shape 136"/>
          <p:cNvSpPr/>
          <p:nvPr/>
        </p:nvSpPr>
        <p:spPr>
          <a:xfrm>
            <a:off x="6850147" y="1329601"/>
            <a:ext cx="1143000" cy="797699"/>
          </a:xfrm>
          <a:prstGeom prst="can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7" name="Shape 137"/>
          <p:cNvSpPr txBox="1"/>
          <p:nvPr/>
        </p:nvSpPr>
        <p:spPr>
          <a:xfrm>
            <a:off x="3756200" y="1359374"/>
            <a:ext cx="1429199" cy="8562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200"/>
              </a:spcBef>
              <a:buNone/>
            </a:pPr>
            <a:r>
              <a:rPr lang="en" sz="1800">
                <a:latin typeface="Permanent Marker"/>
                <a:ea typeface="Permanent Marker"/>
                <a:cs typeface="Permanent Marker"/>
                <a:sym typeface="Permanent Marker"/>
              </a:rPr>
              <a:t>FPS</a:t>
            </a:r>
          </a:p>
          <a:p>
            <a:pPr lvl="0" algn="ctr" rtl="0">
              <a:spcBef>
                <a:spcPts val="200"/>
              </a:spcBef>
              <a:buNone/>
            </a:pPr>
            <a:r>
              <a:rPr lang="en" sz="1800">
                <a:latin typeface="Permanent Marker"/>
                <a:ea typeface="Permanent Marker"/>
                <a:cs typeface="Permanent Marker"/>
                <a:sym typeface="Permanent Marker"/>
              </a:rPr>
              <a:t>Server</a:t>
            </a:r>
          </a:p>
        </p:txBody>
      </p:sp>
      <p:sp>
        <p:nvSpPr>
          <p:cNvPr id="138" name="Shape 138"/>
          <p:cNvSpPr txBox="1"/>
          <p:nvPr/>
        </p:nvSpPr>
        <p:spPr>
          <a:xfrm>
            <a:off x="6802525" y="1559400"/>
            <a:ext cx="1285499" cy="800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DB2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/>
              <a:t>Database</a:t>
            </a:r>
          </a:p>
        </p:txBody>
      </p:sp>
      <p:sp>
        <p:nvSpPr>
          <p:cNvPr id="139" name="Shape 139"/>
          <p:cNvSpPr txBox="1"/>
          <p:nvPr/>
        </p:nvSpPr>
        <p:spPr>
          <a:xfrm>
            <a:off x="738525" y="1348076"/>
            <a:ext cx="1429199" cy="8562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200"/>
              </a:spcBef>
              <a:buNone/>
            </a:pPr>
            <a:r>
              <a:rPr lang="en" sz="1800">
                <a:latin typeface="Permanent Marker"/>
                <a:ea typeface="Permanent Marker"/>
                <a:cs typeface="Permanent Marker"/>
                <a:sym typeface="Permanent Marker"/>
              </a:rPr>
              <a:t>Client</a:t>
            </a:r>
          </a:p>
          <a:p>
            <a:pPr lvl="0" algn="ctr" rtl="0">
              <a:spcBef>
                <a:spcPts val="200"/>
              </a:spcBef>
              <a:buNone/>
            </a:pPr>
            <a:r>
              <a:rPr lang="en" sz="1800">
                <a:latin typeface="Permanent Marker"/>
                <a:ea typeface="Permanent Marker"/>
                <a:cs typeface="Permanent Marker"/>
                <a:sym typeface="Permanent Marker"/>
              </a:rPr>
              <a:t>Server</a:t>
            </a:r>
          </a:p>
        </p:txBody>
      </p:sp>
      <p:cxnSp>
        <p:nvCxnSpPr>
          <p:cNvPr id="140" name="Shape 140"/>
          <p:cNvCxnSpPr>
            <a:stCxn id="139" idx="3"/>
            <a:endCxn id="137" idx="1"/>
          </p:cNvCxnSpPr>
          <p:nvPr/>
        </p:nvCxnSpPr>
        <p:spPr>
          <a:xfrm>
            <a:off x="2167724" y="1776176"/>
            <a:ext cx="1588499" cy="11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1" name="Shape 141"/>
          <p:cNvCxnSpPr>
            <a:endCxn id="136" idx="2"/>
          </p:cNvCxnSpPr>
          <p:nvPr/>
        </p:nvCxnSpPr>
        <p:spPr>
          <a:xfrm>
            <a:off x="5185147" y="1728451"/>
            <a:ext cx="1665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2" name="Shape 142"/>
          <p:cNvSpPr/>
          <p:nvPr/>
        </p:nvSpPr>
        <p:spPr>
          <a:xfrm>
            <a:off x="6891803" y="2418830"/>
            <a:ext cx="1143000" cy="797699"/>
          </a:xfrm>
          <a:prstGeom prst="can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43" name="Shape 143"/>
          <p:cNvSpPr txBox="1"/>
          <p:nvPr/>
        </p:nvSpPr>
        <p:spPr>
          <a:xfrm>
            <a:off x="6844175" y="2648625"/>
            <a:ext cx="1285499" cy="800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Kerberos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/>
              <a:t>KDC</a:t>
            </a:r>
          </a:p>
        </p:txBody>
      </p:sp>
      <p:cxnSp>
        <p:nvCxnSpPr>
          <p:cNvPr id="144" name="Shape 144"/>
          <p:cNvCxnSpPr>
            <a:endCxn id="142" idx="2"/>
          </p:cNvCxnSpPr>
          <p:nvPr/>
        </p:nvCxnSpPr>
        <p:spPr>
          <a:xfrm>
            <a:off x="4472003" y="2816480"/>
            <a:ext cx="2419800" cy="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5" name="Shape 145"/>
          <p:cNvCxnSpPr>
            <a:endCxn id="137" idx="2"/>
          </p:cNvCxnSpPr>
          <p:nvPr/>
        </p:nvCxnSpPr>
        <p:spPr>
          <a:xfrm rot="10800000">
            <a:off x="4470799" y="2215574"/>
            <a:ext cx="7800" cy="595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xfrm>
            <a:off x="0" y="567425"/>
            <a:ext cx="9144000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Friends of Penn State - </a:t>
            </a:r>
            <a:r>
              <a:rPr lang="en" i="1">
                <a:latin typeface="Cabin"/>
                <a:ea typeface="Cabin"/>
                <a:cs typeface="Cabin"/>
                <a:sym typeface="Cabin"/>
              </a:rPr>
              <a:t>The initial discovery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/>
          <p:nvPr/>
        </p:nvSpPr>
        <p:spPr>
          <a:xfrm>
            <a:off x="674250" y="2939150"/>
            <a:ext cx="5320199" cy="129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/>
              <a:t>API Based on C CGI Technology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buChar char="●"/>
            </a:pPr>
            <a:r>
              <a:rPr lang="en"/>
              <a:t>Unnecessary and inconsistent fields in request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buChar char="●"/>
            </a:pPr>
            <a:r>
              <a:rPr lang="en"/>
              <a:t>Inconsistent XML formatting in responses</a:t>
            </a:r>
          </a:p>
        </p:txBody>
      </p:sp>
      <p:sp>
        <p:nvSpPr>
          <p:cNvPr id="152" name="Shape 152"/>
          <p:cNvSpPr/>
          <p:nvPr/>
        </p:nvSpPr>
        <p:spPr>
          <a:xfrm>
            <a:off x="6850147" y="1329601"/>
            <a:ext cx="1143000" cy="797699"/>
          </a:xfrm>
          <a:prstGeom prst="can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53" name="Shape 153"/>
          <p:cNvSpPr txBox="1"/>
          <p:nvPr/>
        </p:nvSpPr>
        <p:spPr>
          <a:xfrm>
            <a:off x="3756200" y="1359374"/>
            <a:ext cx="1429199" cy="8562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200"/>
              </a:spcBef>
              <a:buNone/>
            </a:pPr>
            <a:r>
              <a:rPr lang="en" sz="1800">
                <a:latin typeface="Permanent Marker"/>
                <a:ea typeface="Permanent Marker"/>
                <a:cs typeface="Permanent Marker"/>
                <a:sym typeface="Permanent Marker"/>
              </a:rPr>
              <a:t>FPS</a:t>
            </a:r>
          </a:p>
          <a:p>
            <a:pPr lvl="0" algn="ctr" rtl="0">
              <a:spcBef>
                <a:spcPts val="200"/>
              </a:spcBef>
              <a:buNone/>
            </a:pPr>
            <a:r>
              <a:rPr lang="en" sz="1800">
                <a:latin typeface="Permanent Marker"/>
                <a:ea typeface="Permanent Marker"/>
                <a:cs typeface="Permanent Marker"/>
                <a:sym typeface="Permanent Marker"/>
              </a:rPr>
              <a:t>Server</a:t>
            </a:r>
          </a:p>
        </p:txBody>
      </p:sp>
      <p:sp>
        <p:nvSpPr>
          <p:cNvPr id="154" name="Shape 154"/>
          <p:cNvSpPr txBox="1"/>
          <p:nvPr/>
        </p:nvSpPr>
        <p:spPr>
          <a:xfrm>
            <a:off x="6802525" y="1559400"/>
            <a:ext cx="1285499" cy="800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DB2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/>
              <a:t>Database</a:t>
            </a:r>
          </a:p>
        </p:txBody>
      </p:sp>
      <p:sp>
        <p:nvSpPr>
          <p:cNvPr id="155" name="Shape 155"/>
          <p:cNvSpPr txBox="1"/>
          <p:nvPr/>
        </p:nvSpPr>
        <p:spPr>
          <a:xfrm>
            <a:off x="738525" y="1348076"/>
            <a:ext cx="1429199" cy="8562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200"/>
              </a:spcBef>
              <a:buNone/>
            </a:pPr>
            <a:r>
              <a:rPr lang="en" sz="1800">
                <a:latin typeface="Permanent Marker"/>
                <a:ea typeface="Permanent Marker"/>
                <a:cs typeface="Permanent Marker"/>
                <a:sym typeface="Permanent Marker"/>
              </a:rPr>
              <a:t>Client</a:t>
            </a:r>
          </a:p>
          <a:p>
            <a:pPr lvl="0" algn="ctr" rtl="0">
              <a:spcBef>
                <a:spcPts val="200"/>
              </a:spcBef>
              <a:buNone/>
            </a:pPr>
            <a:r>
              <a:rPr lang="en" sz="1800">
                <a:latin typeface="Permanent Marker"/>
                <a:ea typeface="Permanent Marker"/>
                <a:cs typeface="Permanent Marker"/>
                <a:sym typeface="Permanent Marker"/>
              </a:rPr>
              <a:t>Server</a:t>
            </a:r>
          </a:p>
        </p:txBody>
      </p:sp>
      <p:cxnSp>
        <p:nvCxnSpPr>
          <p:cNvPr id="156" name="Shape 156"/>
          <p:cNvCxnSpPr>
            <a:stCxn id="155" idx="3"/>
            <a:endCxn id="153" idx="1"/>
          </p:cNvCxnSpPr>
          <p:nvPr/>
        </p:nvCxnSpPr>
        <p:spPr>
          <a:xfrm>
            <a:off x="2167724" y="1776176"/>
            <a:ext cx="1588499" cy="11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7" name="Shape 157"/>
          <p:cNvCxnSpPr>
            <a:endCxn id="152" idx="2"/>
          </p:cNvCxnSpPr>
          <p:nvPr/>
        </p:nvCxnSpPr>
        <p:spPr>
          <a:xfrm>
            <a:off x="5185147" y="1728451"/>
            <a:ext cx="1665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8" name="Shape 158"/>
          <p:cNvSpPr/>
          <p:nvPr/>
        </p:nvSpPr>
        <p:spPr>
          <a:xfrm>
            <a:off x="6891803" y="2418830"/>
            <a:ext cx="1143000" cy="797699"/>
          </a:xfrm>
          <a:prstGeom prst="can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59" name="Shape 159"/>
          <p:cNvSpPr txBox="1"/>
          <p:nvPr/>
        </p:nvSpPr>
        <p:spPr>
          <a:xfrm>
            <a:off x="6844175" y="2648625"/>
            <a:ext cx="1285499" cy="800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Kerberos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/>
              <a:t>KDC</a:t>
            </a:r>
          </a:p>
        </p:txBody>
      </p:sp>
      <p:cxnSp>
        <p:nvCxnSpPr>
          <p:cNvPr id="160" name="Shape 160"/>
          <p:cNvCxnSpPr>
            <a:endCxn id="158" idx="2"/>
          </p:cNvCxnSpPr>
          <p:nvPr/>
        </p:nvCxnSpPr>
        <p:spPr>
          <a:xfrm>
            <a:off x="4472003" y="2816480"/>
            <a:ext cx="2419800" cy="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1" name="Shape 161"/>
          <p:cNvCxnSpPr>
            <a:endCxn id="153" idx="2"/>
          </p:cNvCxnSpPr>
          <p:nvPr/>
        </p:nvCxnSpPr>
        <p:spPr>
          <a:xfrm rot="10800000">
            <a:off x="4470799" y="2215574"/>
            <a:ext cx="7800" cy="595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0" y="567425"/>
            <a:ext cx="9144000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Friends of Penn State - </a:t>
            </a:r>
            <a:r>
              <a:rPr lang="en" i="1">
                <a:latin typeface="Cabin"/>
                <a:ea typeface="Cabin"/>
                <a:cs typeface="Cabin"/>
                <a:sym typeface="Cabin"/>
              </a:rPr>
              <a:t>We dig a little deeper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311700" y="5974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“WE ARE” - Software Engineering</a:t>
            </a:r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525950" y="1687175"/>
            <a:ext cx="3849600" cy="2881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Font typeface="Cabin"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Chris Harm</a:t>
            </a:r>
          </a:p>
          <a:p>
            <a:pPr lvl="0" indent="457200" rtl="0">
              <a:spcBef>
                <a:spcPts val="0"/>
              </a:spcBef>
              <a:buNone/>
            </a:pPr>
            <a:r>
              <a:rPr lang="en" sz="1400">
                <a:latin typeface="Cabin"/>
                <a:ea typeface="Cabin"/>
                <a:cs typeface="Cabin"/>
                <a:sym typeface="Cabin"/>
              </a:rPr>
              <a:t>(Manager of Software Infrastructure)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Font typeface="Cabin"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Steve Moyer</a:t>
            </a:r>
          </a:p>
          <a:p>
            <a:pPr lvl="0" indent="457200" rtl="0">
              <a:spcBef>
                <a:spcPts val="0"/>
              </a:spcBef>
              <a:buNone/>
            </a:pPr>
            <a:r>
              <a:rPr lang="en" sz="1400">
                <a:latin typeface="Cabin"/>
                <a:ea typeface="Cabin"/>
                <a:cs typeface="Cabin"/>
                <a:sym typeface="Cabin"/>
              </a:rPr>
              <a:t>(Enterprise Software Architect)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Font typeface="Cabin"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Shawn Smith</a:t>
            </a:r>
          </a:p>
          <a:p>
            <a:pPr lvl="0" indent="457200" rtl="0">
              <a:spcBef>
                <a:spcPts val="0"/>
              </a:spcBef>
              <a:buNone/>
            </a:pPr>
            <a:r>
              <a:rPr lang="en" sz="1400">
                <a:latin typeface="Cabin"/>
                <a:ea typeface="Cabin"/>
                <a:cs typeface="Cabin"/>
                <a:sym typeface="Cabin"/>
              </a:rPr>
              <a:t>(Director of Software Engineering)</a:t>
            </a:r>
          </a:p>
        </p:txBody>
      </p:sp>
      <p:pic>
        <p:nvPicPr>
          <p:cNvPr id="63" name="Shape 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5500" y="1304649"/>
            <a:ext cx="4571850" cy="3414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/>
          <p:nvPr/>
        </p:nvSpPr>
        <p:spPr>
          <a:xfrm>
            <a:off x="674250" y="2939150"/>
            <a:ext cx="8102100" cy="129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SzPct val="78571"/>
              <a:buNone/>
            </a:pPr>
            <a:r>
              <a:rPr lang="en">
                <a:solidFill>
                  <a:schemeClr val="dk1"/>
                </a:solidFill>
              </a:rPr>
              <a:t>API Based on C CGI Technology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Char char="●"/>
            </a:pPr>
            <a:r>
              <a:rPr lang="en">
                <a:solidFill>
                  <a:schemeClr val="dk1"/>
                </a:solidFill>
              </a:rPr>
              <a:t>Unnecessary and inconsistent fields in request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Char char="●"/>
            </a:pPr>
            <a:r>
              <a:rPr lang="en">
                <a:solidFill>
                  <a:schemeClr val="dk1"/>
                </a:solidFill>
              </a:rPr>
              <a:t>Inconsistent XML formatting in responses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buClr>
                <a:srgbClr val="1F4F82"/>
              </a:buClr>
              <a:buChar char="●"/>
            </a:pPr>
            <a:r>
              <a:rPr lang="en" b="1">
                <a:solidFill>
                  <a:srgbClr val="1F4F82"/>
                </a:solidFill>
              </a:rPr>
              <a:t>8-12 Database connections made per API call</a:t>
            </a:r>
            <a:br>
              <a:rPr lang="en" b="1">
                <a:solidFill>
                  <a:srgbClr val="1F4F82"/>
                </a:solidFill>
              </a:rPr>
            </a:br>
            <a:r>
              <a:rPr lang="en" b="1">
                <a:solidFill>
                  <a:srgbClr val="1F4F82"/>
                </a:solidFill>
              </a:rPr>
              <a:t>(~2000 students * 5 Api Calls * 10 connections = ~100,000 connections)</a:t>
            </a:r>
          </a:p>
        </p:txBody>
      </p:sp>
      <p:sp>
        <p:nvSpPr>
          <p:cNvPr id="168" name="Shape 168"/>
          <p:cNvSpPr/>
          <p:nvPr/>
        </p:nvSpPr>
        <p:spPr>
          <a:xfrm>
            <a:off x="6850147" y="1329601"/>
            <a:ext cx="1143000" cy="797699"/>
          </a:xfrm>
          <a:prstGeom prst="can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9" name="Shape 169"/>
          <p:cNvSpPr txBox="1"/>
          <p:nvPr/>
        </p:nvSpPr>
        <p:spPr>
          <a:xfrm>
            <a:off x="3756200" y="1359374"/>
            <a:ext cx="1429199" cy="8562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200"/>
              </a:spcBef>
              <a:buNone/>
            </a:pPr>
            <a:r>
              <a:rPr lang="en" sz="1800">
                <a:latin typeface="Permanent Marker"/>
                <a:ea typeface="Permanent Marker"/>
                <a:cs typeface="Permanent Marker"/>
                <a:sym typeface="Permanent Marker"/>
              </a:rPr>
              <a:t>FPS</a:t>
            </a:r>
          </a:p>
          <a:p>
            <a:pPr lvl="0" algn="ctr" rtl="0">
              <a:spcBef>
                <a:spcPts val="200"/>
              </a:spcBef>
              <a:buNone/>
            </a:pPr>
            <a:r>
              <a:rPr lang="en" sz="1800">
                <a:latin typeface="Permanent Marker"/>
                <a:ea typeface="Permanent Marker"/>
                <a:cs typeface="Permanent Marker"/>
                <a:sym typeface="Permanent Marker"/>
              </a:rPr>
              <a:t>Server</a:t>
            </a:r>
          </a:p>
        </p:txBody>
      </p:sp>
      <p:sp>
        <p:nvSpPr>
          <p:cNvPr id="170" name="Shape 170"/>
          <p:cNvSpPr txBox="1"/>
          <p:nvPr/>
        </p:nvSpPr>
        <p:spPr>
          <a:xfrm>
            <a:off x="6802525" y="1559400"/>
            <a:ext cx="1285499" cy="800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DB2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/>
              <a:t>Database</a:t>
            </a:r>
          </a:p>
        </p:txBody>
      </p:sp>
      <p:sp>
        <p:nvSpPr>
          <p:cNvPr id="171" name="Shape 171"/>
          <p:cNvSpPr txBox="1"/>
          <p:nvPr/>
        </p:nvSpPr>
        <p:spPr>
          <a:xfrm>
            <a:off x="738525" y="1348076"/>
            <a:ext cx="1429199" cy="8562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200"/>
              </a:spcBef>
              <a:buNone/>
            </a:pPr>
            <a:r>
              <a:rPr lang="en" sz="1800">
                <a:latin typeface="Permanent Marker"/>
                <a:ea typeface="Permanent Marker"/>
                <a:cs typeface="Permanent Marker"/>
                <a:sym typeface="Permanent Marker"/>
              </a:rPr>
              <a:t>Client</a:t>
            </a:r>
          </a:p>
          <a:p>
            <a:pPr lvl="0" algn="ctr" rtl="0">
              <a:spcBef>
                <a:spcPts val="200"/>
              </a:spcBef>
              <a:buNone/>
            </a:pPr>
            <a:r>
              <a:rPr lang="en" sz="1800">
                <a:latin typeface="Permanent Marker"/>
                <a:ea typeface="Permanent Marker"/>
                <a:cs typeface="Permanent Marker"/>
                <a:sym typeface="Permanent Marker"/>
              </a:rPr>
              <a:t>Server</a:t>
            </a:r>
          </a:p>
        </p:txBody>
      </p:sp>
      <p:cxnSp>
        <p:nvCxnSpPr>
          <p:cNvPr id="172" name="Shape 172"/>
          <p:cNvCxnSpPr>
            <a:stCxn id="171" idx="3"/>
            <a:endCxn id="169" idx="1"/>
          </p:cNvCxnSpPr>
          <p:nvPr/>
        </p:nvCxnSpPr>
        <p:spPr>
          <a:xfrm>
            <a:off x="2167724" y="1776176"/>
            <a:ext cx="1588499" cy="11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3" name="Shape 173"/>
          <p:cNvCxnSpPr>
            <a:endCxn id="168" idx="2"/>
          </p:cNvCxnSpPr>
          <p:nvPr/>
        </p:nvCxnSpPr>
        <p:spPr>
          <a:xfrm>
            <a:off x="5185147" y="1728451"/>
            <a:ext cx="1665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4" name="Shape 174"/>
          <p:cNvSpPr/>
          <p:nvPr/>
        </p:nvSpPr>
        <p:spPr>
          <a:xfrm>
            <a:off x="6891803" y="2418830"/>
            <a:ext cx="1143000" cy="797699"/>
          </a:xfrm>
          <a:prstGeom prst="can">
            <a:avLst>
              <a:gd name="adj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5" name="Shape 175"/>
          <p:cNvSpPr txBox="1"/>
          <p:nvPr/>
        </p:nvSpPr>
        <p:spPr>
          <a:xfrm>
            <a:off x="6844175" y="2648625"/>
            <a:ext cx="1285499" cy="800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Kerberos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/>
              <a:t>KDC</a:t>
            </a:r>
          </a:p>
        </p:txBody>
      </p:sp>
      <p:cxnSp>
        <p:nvCxnSpPr>
          <p:cNvPr id="176" name="Shape 176"/>
          <p:cNvCxnSpPr>
            <a:endCxn id="174" idx="2"/>
          </p:cNvCxnSpPr>
          <p:nvPr/>
        </p:nvCxnSpPr>
        <p:spPr>
          <a:xfrm>
            <a:off x="4472003" y="2816480"/>
            <a:ext cx="2419800" cy="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7" name="Shape 177"/>
          <p:cNvCxnSpPr>
            <a:endCxn id="169" idx="2"/>
          </p:cNvCxnSpPr>
          <p:nvPr/>
        </p:nvCxnSpPr>
        <p:spPr>
          <a:xfrm rot="10800000">
            <a:off x="4470799" y="2215574"/>
            <a:ext cx="7800" cy="595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0" y="567425"/>
            <a:ext cx="9144000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Friends of Penn State - </a:t>
            </a:r>
            <a:r>
              <a:rPr lang="en" i="1">
                <a:latin typeface="Cabin"/>
                <a:ea typeface="Cabin"/>
                <a:cs typeface="Cabin"/>
                <a:sym typeface="Cabin"/>
              </a:rPr>
              <a:t>And finally...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ctrTitle" idx="4294967295"/>
          </p:nvPr>
        </p:nvSpPr>
        <p:spPr>
          <a:xfrm>
            <a:off x="387900" y="4312350"/>
            <a:ext cx="8520599" cy="39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1400">
                <a:solidFill>
                  <a:srgbClr val="1F4F82"/>
                </a:solidFill>
                <a:latin typeface="Cabin"/>
                <a:ea typeface="Cabin"/>
                <a:cs typeface="Cabin"/>
                <a:sym typeface="Cabin"/>
              </a:rPr>
              <a:t>Java EE 7 in the Very Real World of Higher Education</a:t>
            </a:r>
          </a:p>
        </p:txBody>
      </p:sp>
      <p:pic>
        <p:nvPicPr>
          <p:cNvPr id="184" name="Shape 1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975" y="-58325"/>
            <a:ext cx="9247700" cy="520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  <p:sndAc>
      <p:stSnd>
        <p:snd r:embed="rId3" name="explosion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490250" y="1096350"/>
            <a:ext cx="8222100" cy="3444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Friends of Penn State:</a:t>
            </a:r>
          </a:p>
          <a:p>
            <a:pPr algn="ctr">
              <a:spcBef>
                <a:spcPts val="0"/>
              </a:spcBef>
              <a:buNone/>
            </a:pPr>
            <a:r>
              <a:rPr lang="en" i="1">
                <a:latin typeface="Cabin"/>
                <a:ea typeface="Cabin"/>
                <a:cs typeface="Cabin"/>
                <a:sym typeface="Cabin"/>
              </a:rPr>
              <a:t>The other shoe drops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109250" y="693575"/>
            <a:ext cx="6281400" cy="3540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600">
                <a:latin typeface="Cabin"/>
                <a:ea typeface="Cabin"/>
                <a:cs typeface="Cabin"/>
                <a:sym typeface="Cabin"/>
              </a:rPr>
              <a:t>We discovered that with about</a:t>
            </a:r>
          </a:p>
          <a:p>
            <a:pPr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4200">
                <a:solidFill>
                  <a:srgbClr val="1F4F82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25 lines of HTML</a:t>
            </a:r>
          </a:p>
          <a:p>
            <a:pPr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600">
                <a:latin typeface="Cabin"/>
                <a:ea typeface="Cabin"/>
                <a:cs typeface="Cabin"/>
                <a:sym typeface="Cabin"/>
              </a:rPr>
              <a:t>we could steal </a:t>
            </a:r>
          </a:p>
          <a:p>
            <a:pPr lvl="0" algn="ctr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" sz="3600">
                <a:latin typeface="Cabin"/>
                <a:ea typeface="Cabin"/>
                <a:cs typeface="Cabin"/>
                <a:sym typeface="Cabin"/>
              </a:rPr>
              <a:t>every principal </a:t>
            </a:r>
          </a:p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600">
                <a:latin typeface="Cabin"/>
                <a:ea typeface="Cabin"/>
                <a:cs typeface="Cabin"/>
                <a:sym typeface="Cabin"/>
              </a:rPr>
              <a:t>in the system.</a:t>
            </a:r>
          </a:p>
        </p:txBody>
      </p:sp>
      <p:pic>
        <p:nvPicPr>
          <p:cNvPr id="195" name="Shape 1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4475" y="1193830"/>
            <a:ext cx="3952624" cy="351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  <p:sndAc>
      <p:stSnd>
        <p:snd r:embed="rId3" name="homer-scream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311700" y="923875"/>
            <a:ext cx="8520599" cy="344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100">
                <a:solidFill>
                  <a:srgbClr val="1F4F8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	&lt;title&gt;Steal Account&lt;/title&gt;</a:t>
            </a:r>
            <a:br>
              <a:rPr lang="en" sz="1100">
                <a:solidFill>
                  <a:srgbClr val="1F4F8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100">
                <a:solidFill>
                  <a:srgbClr val="1F4F8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	&lt;/head&gt;</a:t>
            </a:r>
            <a:br>
              <a:rPr lang="en" sz="1100">
                <a:solidFill>
                  <a:srgbClr val="1F4F8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100">
                <a:solidFill>
                  <a:srgbClr val="1F4F8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	&lt;body&gt;	</a:t>
            </a:r>
            <a:br>
              <a:rPr lang="en" sz="1100">
                <a:solidFill>
                  <a:srgbClr val="1F4F8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100">
                <a:solidFill>
                  <a:srgbClr val="1F4F8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		&lt;h1&gt;Change anyone's password&lt;/h1&gt;</a:t>
            </a:r>
            <a:br>
              <a:rPr lang="en" sz="1100">
                <a:solidFill>
                  <a:srgbClr val="1F4F8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100">
                <a:solidFill>
                  <a:srgbClr val="1F4F8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		&lt;form name="change_password" method="POST" action="https://fps.psu.edu/api/change_passwd.cgi" target="_blank"&gt;</a:t>
            </a:r>
            <a:br>
              <a:rPr lang="en" sz="1100">
                <a:solidFill>
                  <a:srgbClr val="1F4F8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100">
                <a:solidFill>
                  <a:srgbClr val="1F4F8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			&lt;input type="hidden" name="group_id" value="1" /&gt;</a:t>
            </a:r>
            <a:br>
              <a:rPr lang="en" sz="1100">
                <a:solidFill>
                  <a:srgbClr val="1F4F8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100">
                <a:solidFill>
                  <a:srgbClr val="1F4F8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			&lt;input type="hidden" name="in_fields" value="userid,password,verify_password" /&gt;</a:t>
            </a:r>
            <a:br>
              <a:rPr lang="en" sz="1100">
                <a:solidFill>
                  <a:srgbClr val="1F4F8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100">
                <a:solidFill>
                  <a:srgbClr val="1F4F8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			&lt;input type="hidden" name="min_flds" value="userid,password,verify_password" /&gt;</a:t>
            </a:r>
            <a:br>
              <a:rPr lang="en" sz="1100">
                <a:solidFill>
                  <a:srgbClr val="1F4F8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100">
                <a:solidFill>
                  <a:srgbClr val="1F4F8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			&lt;table&gt;</a:t>
            </a:r>
            <a:br>
              <a:rPr lang="en" sz="1100">
                <a:solidFill>
                  <a:srgbClr val="1F4F8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100">
                <a:solidFill>
                  <a:srgbClr val="1F4F8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				&lt;tr&gt;</a:t>
            </a:r>
            <a:br>
              <a:rPr lang="en" sz="1100">
                <a:solidFill>
                  <a:srgbClr val="1F4F8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100">
                <a:solidFill>
                  <a:srgbClr val="1F4F8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					&lt;th&gt;User id:&lt;/th&gt; &lt;td&gt;&lt;input type="text" name="userid" value="" /&gt;&lt;/td&gt;</a:t>
            </a:r>
            <a:br>
              <a:rPr lang="en" sz="1100">
                <a:solidFill>
                  <a:srgbClr val="1F4F8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100">
                <a:solidFill>
                  <a:srgbClr val="1F4F8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				&lt;/tr&gt;</a:t>
            </a:r>
            <a:br>
              <a:rPr lang="en" sz="1100">
                <a:solidFill>
                  <a:srgbClr val="1F4F8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100">
                <a:solidFill>
                  <a:srgbClr val="1F4F8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				&lt;tr&gt;</a:t>
            </a:r>
            <a:br>
              <a:rPr lang="en" sz="1100">
                <a:solidFill>
                  <a:srgbClr val="1F4F8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100">
                <a:solidFill>
                  <a:srgbClr val="1F4F8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					&lt;th&gt;New password:&lt;/th&gt; &lt;td&gt;&lt;input type="text" name="password" value="" /&gt;&lt;/td&gt;</a:t>
            </a:r>
            <a:br>
              <a:rPr lang="en" sz="1100">
                <a:solidFill>
                  <a:srgbClr val="1F4F8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100">
                <a:solidFill>
                  <a:srgbClr val="1F4F8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				</a:t>
            </a:r>
            <a:br>
              <a:rPr lang="en" sz="1100">
                <a:solidFill>
                  <a:srgbClr val="1F4F8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endParaRPr lang="en" sz="1100">
              <a:solidFill>
                <a:srgbClr val="1F4F82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buNone/>
            </a:pPr>
            <a:endParaRPr sz="800">
              <a:solidFill>
                <a:srgbClr val="FF0000"/>
              </a:solidFill>
            </a:endParaRPr>
          </a:p>
        </p:txBody>
      </p:sp>
      <p:sp>
        <p:nvSpPr>
          <p:cNvPr id="201" name="Shape 201"/>
          <p:cNvSpPr/>
          <p:nvPr/>
        </p:nvSpPr>
        <p:spPr>
          <a:xfrm>
            <a:off x="942625" y="1079236"/>
            <a:ext cx="437099" cy="61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/>
          <p:nvPr/>
        </p:nvSpPr>
        <p:spPr>
          <a:xfrm>
            <a:off x="2698100" y="1079236"/>
            <a:ext cx="437099" cy="61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3" name="Shape 203"/>
          <p:cNvSpPr/>
          <p:nvPr/>
        </p:nvSpPr>
        <p:spPr>
          <a:xfrm>
            <a:off x="1038250" y="1277325"/>
            <a:ext cx="341399" cy="61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4" name="Shape 204"/>
          <p:cNvSpPr/>
          <p:nvPr/>
        </p:nvSpPr>
        <p:spPr>
          <a:xfrm>
            <a:off x="990475" y="1475425"/>
            <a:ext cx="341399" cy="61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5" name="Shape 205"/>
          <p:cNvSpPr/>
          <p:nvPr/>
        </p:nvSpPr>
        <p:spPr>
          <a:xfrm>
            <a:off x="1413975" y="1837450"/>
            <a:ext cx="737700" cy="61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6" name="Shape 206"/>
          <p:cNvSpPr/>
          <p:nvPr/>
        </p:nvSpPr>
        <p:spPr>
          <a:xfrm>
            <a:off x="3791100" y="1837450"/>
            <a:ext cx="437099" cy="61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1612125" y="2042375"/>
            <a:ext cx="2834699" cy="61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8" name="Shape 208"/>
          <p:cNvSpPr/>
          <p:nvPr/>
        </p:nvSpPr>
        <p:spPr>
          <a:xfrm>
            <a:off x="498675" y="2042375"/>
            <a:ext cx="341399" cy="61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9" name="Shape 209"/>
          <p:cNvSpPr/>
          <p:nvPr/>
        </p:nvSpPr>
        <p:spPr>
          <a:xfrm>
            <a:off x="2909875" y="2219980"/>
            <a:ext cx="437099" cy="61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0" name="Shape 210"/>
          <p:cNvSpPr/>
          <p:nvPr/>
        </p:nvSpPr>
        <p:spPr>
          <a:xfrm>
            <a:off x="2909875" y="2397580"/>
            <a:ext cx="437099" cy="61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1" name="Shape 211"/>
          <p:cNvSpPr/>
          <p:nvPr/>
        </p:nvSpPr>
        <p:spPr>
          <a:xfrm>
            <a:off x="2888325" y="2582011"/>
            <a:ext cx="437099" cy="61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2" name="Shape 212"/>
          <p:cNvSpPr/>
          <p:nvPr/>
        </p:nvSpPr>
        <p:spPr>
          <a:xfrm>
            <a:off x="5483975" y="2595675"/>
            <a:ext cx="2555699" cy="61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3" name="Shape 213"/>
          <p:cNvSpPr/>
          <p:nvPr/>
        </p:nvSpPr>
        <p:spPr>
          <a:xfrm>
            <a:off x="5560160" y="2411236"/>
            <a:ext cx="2555699" cy="61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4" name="Shape 214"/>
          <p:cNvSpPr/>
          <p:nvPr/>
        </p:nvSpPr>
        <p:spPr>
          <a:xfrm>
            <a:off x="7875775" y="3752091"/>
            <a:ext cx="437099" cy="61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5" name="Shape 215"/>
          <p:cNvSpPr/>
          <p:nvPr/>
        </p:nvSpPr>
        <p:spPr>
          <a:xfrm>
            <a:off x="7076575" y="3752100"/>
            <a:ext cx="614699" cy="61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6" name="Shape 216"/>
          <p:cNvSpPr/>
          <p:nvPr/>
        </p:nvSpPr>
        <p:spPr>
          <a:xfrm>
            <a:off x="6584771" y="3752100"/>
            <a:ext cx="272999" cy="61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/>
          <p:nvPr/>
        </p:nvSpPr>
        <p:spPr>
          <a:xfrm>
            <a:off x="751373" y="3936525"/>
            <a:ext cx="156899" cy="61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8" name="Shape 218"/>
          <p:cNvSpPr/>
          <p:nvPr/>
        </p:nvSpPr>
        <p:spPr>
          <a:xfrm>
            <a:off x="2810925" y="3169450"/>
            <a:ext cx="1178099" cy="61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9" name="Shape 219"/>
          <p:cNvSpPr/>
          <p:nvPr/>
        </p:nvSpPr>
        <p:spPr>
          <a:xfrm>
            <a:off x="3630625" y="3752100"/>
            <a:ext cx="1178099" cy="61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20" name="Shape 220"/>
          <p:cNvSpPr/>
          <p:nvPr/>
        </p:nvSpPr>
        <p:spPr>
          <a:xfrm>
            <a:off x="4491300" y="3173887"/>
            <a:ext cx="1178099" cy="61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21" name="Shape 221"/>
          <p:cNvSpPr/>
          <p:nvPr/>
        </p:nvSpPr>
        <p:spPr>
          <a:xfrm>
            <a:off x="7373850" y="3173887"/>
            <a:ext cx="1178099" cy="61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22" name="Shape 222"/>
          <p:cNvSpPr txBox="1">
            <a:spLocks noGrp="1"/>
          </p:cNvSpPr>
          <p:nvPr>
            <p:ph type="title"/>
          </p:nvPr>
        </p:nvSpPr>
        <p:spPr>
          <a:xfrm rot="-513175">
            <a:off x="176467" y="901011"/>
            <a:ext cx="8520557" cy="226317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6000" b="1">
                <a:solidFill>
                  <a:srgbClr val="999999"/>
                </a:solidFill>
                <a:latin typeface="Special Elite"/>
                <a:ea typeface="Special Elite"/>
                <a:cs typeface="Special Elite"/>
                <a:sym typeface="Special Elite"/>
              </a:rPr>
              <a:t>Code redacted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6000" b="1">
                <a:solidFill>
                  <a:srgbClr val="999999"/>
                </a:solidFill>
                <a:latin typeface="Special Elite"/>
                <a:ea typeface="Special Elite"/>
                <a:cs typeface="Special Elite"/>
                <a:sym typeface="Special Elite"/>
              </a:rPr>
              <a:t>to protect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6000" b="1">
                <a:solidFill>
                  <a:srgbClr val="999999"/>
                </a:solidFill>
                <a:latin typeface="Special Elite"/>
                <a:ea typeface="Special Elite"/>
                <a:cs typeface="Special Elite"/>
                <a:sym typeface="Special Elite"/>
              </a:rPr>
              <a:t>the innocent</a:t>
            </a:r>
          </a:p>
        </p:txBody>
      </p:sp>
      <p:sp>
        <p:nvSpPr>
          <p:cNvPr id="223" name="Shape 223"/>
          <p:cNvSpPr txBox="1">
            <a:spLocks noGrp="1"/>
          </p:cNvSpPr>
          <p:nvPr>
            <p:ph type="title" idx="2"/>
          </p:nvPr>
        </p:nvSpPr>
        <p:spPr>
          <a:xfrm rot="-513175">
            <a:off x="211683" y="853196"/>
            <a:ext cx="8520557" cy="226317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6000" b="1">
                <a:solidFill>
                  <a:srgbClr val="FF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Code redacted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6000" b="1">
                <a:solidFill>
                  <a:srgbClr val="FF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to protect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6000" b="1">
                <a:solidFill>
                  <a:srgbClr val="FF0000"/>
                </a:solidFill>
                <a:latin typeface="Special Elite"/>
                <a:ea typeface="Special Elite"/>
                <a:cs typeface="Special Elite"/>
                <a:sym typeface="Special Elite"/>
              </a:rPr>
              <a:t>the innocent</a:t>
            </a:r>
          </a:p>
        </p:txBody>
      </p:sp>
      <p:sp>
        <p:nvSpPr>
          <p:cNvPr id="224" name="Shape 224"/>
          <p:cNvSpPr/>
          <p:nvPr/>
        </p:nvSpPr>
        <p:spPr>
          <a:xfrm rot="-513074">
            <a:off x="1358584" y="955714"/>
            <a:ext cx="6228237" cy="2878413"/>
          </a:xfrm>
          <a:prstGeom prst="rect">
            <a:avLst/>
          </a:prstGeom>
          <a:noFill/>
          <a:ln w="38100" cap="flat" cmpd="sng">
            <a:solidFill>
              <a:srgbClr val="B7B7B7"/>
            </a:solidFill>
            <a:prstDash val="lgDash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25" name="Shape 225"/>
          <p:cNvSpPr/>
          <p:nvPr/>
        </p:nvSpPr>
        <p:spPr>
          <a:xfrm rot="-513074">
            <a:off x="1379076" y="934159"/>
            <a:ext cx="6228237" cy="2878413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1863000" y="1581550"/>
            <a:ext cx="6519900" cy="1836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400">
                <a:latin typeface="Cabin"/>
                <a:ea typeface="Cabin"/>
                <a:cs typeface="Cabin"/>
                <a:sym typeface="Cabin"/>
              </a:rPr>
              <a:t>Goals: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buFont typeface="Cabin"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Fix the performance issues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  <a:buFont typeface="Cabin"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Inject as much consistency as possible without </a:t>
            </a:r>
            <a:br>
              <a:rPr lang="en">
                <a:latin typeface="Cabin"/>
                <a:ea typeface="Cabin"/>
                <a:cs typeface="Cabin"/>
                <a:sym typeface="Cabin"/>
              </a:rPr>
            </a:br>
            <a:r>
              <a:rPr lang="en">
                <a:latin typeface="Cabin"/>
                <a:ea typeface="Cabin"/>
                <a:cs typeface="Cabin"/>
                <a:sym typeface="Cabin"/>
              </a:rPr>
              <a:t>requiring extensive rework by customers</a:t>
            </a:r>
          </a:p>
        </p:txBody>
      </p:sp>
      <p:sp>
        <p:nvSpPr>
          <p:cNvPr id="231" name="Shape 231"/>
          <p:cNvSpPr txBox="1">
            <a:spLocks noGrp="1"/>
          </p:cNvSpPr>
          <p:nvPr>
            <p:ph type="title"/>
          </p:nvPr>
        </p:nvSpPr>
        <p:spPr>
          <a:xfrm>
            <a:off x="0" y="796025"/>
            <a:ext cx="9144000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Friends of Penn State - </a:t>
            </a:r>
            <a:r>
              <a:rPr lang="en" i="1">
                <a:latin typeface="Cabin"/>
                <a:ea typeface="Cabin"/>
                <a:cs typeface="Cabin"/>
                <a:sym typeface="Cabin"/>
              </a:rPr>
              <a:t>Enterprise Java to the rescue</a:t>
            </a:r>
          </a:p>
        </p:txBody>
      </p:sp>
      <p:sp>
        <p:nvSpPr>
          <p:cNvPr id="232" name="Shape 232"/>
          <p:cNvSpPr txBox="1"/>
          <p:nvPr/>
        </p:nvSpPr>
        <p:spPr>
          <a:xfrm>
            <a:off x="1863000" y="3313925"/>
            <a:ext cx="5963700" cy="1133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457200" lvl="0" indent="-228600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Clr>
                <a:srgbClr val="1F4F82"/>
              </a:buClr>
              <a:buSzPct val="100000"/>
              <a:buFont typeface="Permanent Marker"/>
            </a:pPr>
            <a:r>
              <a:rPr lang="en" sz="2400">
                <a:solidFill>
                  <a:srgbClr val="1F4F82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CLOSE THE SECURITY HOLE!!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title"/>
          </p:nvPr>
        </p:nvSpPr>
        <p:spPr>
          <a:xfrm>
            <a:off x="0" y="796025"/>
            <a:ext cx="9144000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 smtClean="0">
                <a:latin typeface="Cabin"/>
                <a:ea typeface="Cabin"/>
                <a:cs typeface="Cabin"/>
                <a:sym typeface="Cabin"/>
              </a:rPr>
              <a:t>Quietly find the customers and coordinate the change</a:t>
            </a:r>
            <a:endParaRPr lang="en" i="1" dirty="0"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2726" y="1668780"/>
            <a:ext cx="1487424" cy="247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922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Shape 2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2550" y="1054000"/>
            <a:ext cx="5251600" cy="3624749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311700" y="5212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3600">
                <a:latin typeface="Cabin"/>
                <a:ea typeface="Cabin"/>
                <a:cs typeface="Cabin"/>
                <a:sym typeface="Cabin"/>
              </a:rPr>
              <a:t>Recreate the architecture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311700" y="5212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3600">
                <a:latin typeface="Cabin"/>
                <a:ea typeface="Cabin"/>
                <a:cs typeface="Cabin"/>
                <a:sym typeface="Cabin"/>
              </a:rPr>
              <a:t>Primary technologies used</a:t>
            </a:r>
          </a:p>
        </p:txBody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311700" y="1261800"/>
            <a:ext cx="8520599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Servlets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JAXB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EJB’s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JPA (round one)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JSF</a:t>
            </a:r>
          </a:p>
          <a:p>
            <a:pPr algn="ctr">
              <a:spcBef>
                <a:spcPts val="0"/>
              </a:spcBef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JAX-RS (round two)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Shape 2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475" y="1108225"/>
            <a:ext cx="7839075" cy="349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Shape 250"/>
          <p:cNvSpPr txBox="1">
            <a:spLocks noGrp="1"/>
          </p:cNvSpPr>
          <p:nvPr>
            <p:ph type="title"/>
          </p:nvPr>
        </p:nvSpPr>
        <p:spPr>
          <a:xfrm>
            <a:off x="464100" y="396175"/>
            <a:ext cx="8520599" cy="1383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3000">
                <a:solidFill>
                  <a:srgbClr val="1F4F82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An</a:t>
            </a:r>
            <a:r>
              <a:rPr lang="en" sz="3600">
                <a:solidFill>
                  <a:srgbClr val="1F4F82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</a:t>
            </a:r>
            <a:r>
              <a:rPr lang="en" sz="4400">
                <a:solidFill>
                  <a:srgbClr val="1F4F82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anticlimactic result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490250" y="221550"/>
            <a:ext cx="8152200" cy="4090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To understand </a:t>
            </a:r>
            <a:r>
              <a:rPr lang="en">
                <a:solidFill>
                  <a:srgbClr val="1C4587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what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we’re doing, it’s 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probably important 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to understand </a:t>
            </a:r>
            <a:r>
              <a:rPr lang="en">
                <a:solidFill>
                  <a:srgbClr val="1F4F82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why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Deprecating </a:t>
            </a:r>
            <a:br>
              <a:rPr lang="en">
                <a:latin typeface="Cabin"/>
                <a:ea typeface="Cabin"/>
                <a:cs typeface="Cabin"/>
                <a:sym typeface="Cabin"/>
              </a:rPr>
            </a:br>
            <a:r>
              <a:rPr lang="en">
                <a:latin typeface="Cabin"/>
                <a:ea typeface="Cabin"/>
                <a:cs typeface="Cabin"/>
                <a:sym typeface="Cabin"/>
              </a:rPr>
              <a:t>Heavily-Used Services</a:t>
            </a:r>
          </a:p>
        </p:txBody>
      </p:sp>
      <p:sp>
        <p:nvSpPr>
          <p:cNvPr id="256" name="Shape 25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 smtClean="0">
                <a:latin typeface="Cabin"/>
                <a:ea typeface="Cabin"/>
                <a:cs typeface="Cabin"/>
                <a:sym typeface="Cabin"/>
              </a:rPr>
              <a:t>You made it through Summer, welcome </a:t>
            </a:r>
            <a:r>
              <a:rPr lang="en-US" smtClean="0">
                <a:latin typeface="Cabin"/>
                <a:ea typeface="Cabin"/>
                <a:cs typeface="Cabin"/>
                <a:sym typeface="Cabin"/>
              </a:rPr>
              <a:t>to Fall</a:t>
            </a:r>
            <a:endParaRPr lang="en" dirty="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57" name="Shape 257"/>
          <p:cNvSpPr txBox="1">
            <a:spLocks noGrp="1"/>
          </p:cNvSpPr>
          <p:nvPr>
            <p:ph type="ctrTitle" idx="2"/>
          </p:nvPr>
        </p:nvSpPr>
        <p:spPr>
          <a:xfrm>
            <a:off x="387900" y="4617150"/>
            <a:ext cx="8520599" cy="393299"/>
          </a:xfrm>
          <a:prstGeom prst="rect">
            <a:avLst/>
          </a:prstGeom>
          <a:noFill/>
        </p:spPr>
        <p:txBody>
          <a:bodyPr lIns="91425" tIns="91425" rIns="91425" bIns="91425" anchor="b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1400">
                <a:solidFill>
                  <a:srgbClr val="1F4F82"/>
                </a:solidFill>
                <a:latin typeface="Cabin"/>
                <a:ea typeface="Cabin"/>
                <a:cs typeface="Cabin"/>
                <a:sym typeface="Cabin"/>
              </a:rPr>
              <a:t>Java EE 7 in the Very Real World of Higher Education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798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3600">
                <a:latin typeface="Cabin"/>
                <a:ea typeface="Cabin"/>
                <a:cs typeface="Cabin"/>
                <a:sym typeface="Cabin"/>
              </a:rPr>
              <a:t>What’s a GI?</a:t>
            </a:r>
          </a:p>
        </p:txBody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4444650" y="1570825"/>
            <a:ext cx="4235100" cy="29360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50000"/>
              </a:lnSpc>
              <a:spcBef>
                <a:spcPts val="0"/>
              </a:spcBef>
              <a:buFont typeface="Cabin"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Approximately 780 core services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buFont typeface="Cabin"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Provides fine-grained access control to mainframe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buFont typeface="Cabin"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Hundreds of client applications</a:t>
            </a:r>
          </a:p>
          <a:p>
            <a:pPr marL="457200" lvl="0" indent="-228600">
              <a:lnSpc>
                <a:spcPct val="150000"/>
              </a:lnSpc>
              <a:spcBef>
                <a:spcPts val="0"/>
              </a:spcBef>
              <a:buFont typeface="Cabin"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XML-RPC over HTTPS</a:t>
            </a:r>
          </a:p>
        </p:txBody>
      </p:sp>
      <p:sp>
        <p:nvSpPr>
          <p:cNvPr id="264" name="Shape 264"/>
          <p:cNvSpPr txBox="1"/>
          <p:nvPr/>
        </p:nvSpPr>
        <p:spPr>
          <a:xfrm>
            <a:off x="181449" y="968237"/>
            <a:ext cx="3381299" cy="171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Not the Gastrointestinal Tract </a:t>
            </a:r>
            <a:br>
              <a:rPr lang="en" sz="18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</a:br>
            <a:r>
              <a:rPr lang="en" sz="1800">
                <a:solidFill>
                  <a:srgbClr val="1F4F82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(Though it sometimes delivers the same result)</a:t>
            </a:r>
          </a:p>
        </p:txBody>
      </p:sp>
      <p:pic>
        <p:nvPicPr>
          <p:cNvPr id="265" name="Shape 265"/>
          <p:cNvPicPr preferRelativeResize="0"/>
          <p:nvPr/>
        </p:nvPicPr>
        <p:blipFill rotWithShape="1">
          <a:blip r:embed="rId4">
            <a:alphaModFix/>
          </a:blip>
          <a:srcRect b="9403"/>
          <a:stretch/>
        </p:blipFill>
        <p:spPr>
          <a:xfrm>
            <a:off x="181450" y="2408850"/>
            <a:ext cx="3381299" cy="2297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  <p:sndAc>
      <p:stSnd>
        <p:snd r:embed="rId3" name="gi.wav"/>
      </p:stSnd>
    </p:sndAc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>
                <a:latin typeface="Cabin"/>
                <a:ea typeface="Cabin"/>
                <a:cs typeface="Cabin"/>
                <a:sym typeface="Cabin"/>
              </a:rPr>
              <a:t>What’s the problem?</a:t>
            </a:r>
          </a:p>
        </p:txBody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896370" y="1198195"/>
            <a:ext cx="7653270" cy="305376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50000"/>
              </a:lnSpc>
              <a:spcBef>
                <a:spcPts val="0"/>
              </a:spcBef>
              <a:buFont typeface="Cabin"/>
            </a:pPr>
            <a:r>
              <a:rPr lang="en" sz="1600" dirty="0">
                <a:latin typeface="Cabin"/>
                <a:ea typeface="Cabin"/>
                <a:cs typeface="Cabin"/>
                <a:sym typeface="Cabin"/>
              </a:rPr>
              <a:t>No domain separation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buFont typeface="Cabin"/>
            </a:pPr>
            <a:r>
              <a:rPr lang="en" sz="1600" dirty="0">
                <a:latin typeface="Cabin"/>
                <a:ea typeface="Cabin"/>
                <a:cs typeface="Cabin"/>
                <a:sym typeface="Cabin"/>
              </a:rPr>
              <a:t>Cobol/Natural/Smalltalk/</a:t>
            </a:r>
            <a:r>
              <a:rPr lang="en" sz="1600" dirty="0" err="1">
                <a:latin typeface="Cabin"/>
                <a:ea typeface="Cabin"/>
                <a:cs typeface="Cabin"/>
                <a:sym typeface="Cabin"/>
              </a:rPr>
              <a:t>Cuniform</a:t>
            </a:r>
            <a:r>
              <a:rPr lang="en" sz="1600" dirty="0">
                <a:latin typeface="Cabin"/>
                <a:ea typeface="Cabin"/>
                <a:cs typeface="Cabin"/>
                <a:sym typeface="Cabin"/>
              </a:rPr>
              <a:t> script on clay tablets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buFont typeface="Cabin"/>
            </a:pPr>
            <a:r>
              <a:rPr lang="en" sz="1600" dirty="0">
                <a:latin typeface="Cabin"/>
                <a:ea typeface="Cabin"/>
                <a:cs typeface="Cabin"/>
                <a:sym typeface="Cabin"/>
              </a:rPr>
              <a:t>Mainframes (plural - yes we have more than one)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buFont typeface="Cabin"/>
            </a:pPr>
            <a:r>
              <a:rPr lang="en" sz="1600" dirty="0">
                <a:latin typeface="Cabin"/>
                <a:ea typeface="Cabin"/>
                <a:cs typeface="Cabin"/>
                <a:sym typeface="Cabin"/>
              </a:rPr>
              <a:t>Poor XML-RPC implementation (HTTPS seems to work fine)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buFont typeface="Cabin"/>
            </a:pPr>
            <a:r>
              <a:rPr lang="en" sz="1600" dirty="0">
                <a:latin typeface="Cabin"/>
                <a:ea typeface="Cabin"/>
                <a:cs typeface="Cabin"/>
                <a:sym typeface="Cabin"/>
              </a:rPr>
              <a:t>Software load-balancer crushed during critical busy periods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buFont typeface="Cabin"/>
            </a:pPr>
            <a:r>
              <a:rPr lang="en" sz="1600" dirty="0">
                <a:latin typeface="Cabin"/>
                <a:ea typeface="Cabin"/>
                <a:cs typeface="Cabin"/>
                <a:sym typeface="Cabin"/>
              </a:rPr>
              <a:t>$$$ Licenses (and rent) to IBM/Software AG/</a:t>
            </a:r>
            <a:r>
              <a:rPr lang="en" sz="1600" dirty="0" err="1">
                <a:latin typeface="Cabin"/>
                <a:ea typeface="Cabin"/>
                <a:cs typeface="Cabin"/>
                <a:sym typeface="Cabin"/>
              </a:rPr>
              <a:t>Cincom</a:t>
            </a:r>
            <a:endParaRPr lang="en" sz="1600" dirty="0"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ctrTitle" idx="4294967295"/>
          </p:nvPr>
        </p:nvSpPr>
        <p:spPr>
          <a:xfrm>
            <a:off x="387900" y="4312350"/>
            <a:ext cx="8520599" cy="39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1400">
                <a:solidFill>
                  <a:srgbClr val="1F4F82"/>
                </a:solidFill>
                <a:latin typeface="Cabin"/>
                <a:ea typeface="Cabin"/>
                <a:cs typeface="Cabin"/>
                <a:sym typeface="Cabin"/>
              </a:rPr>
              <a:t>Java EE 7 in the Very Real World of Higher Education</a:t>
            </a:r>
          </a:p>
        </p:txBody>
      </p:sp>
      <p:pic>
        <p:nvPicPr>
          <p:cNvPr id="184" name="Shape 1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1975" y="-58325"/>
            <a:ext cx="9247700" cy="52018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7019895"/>
      </p:ext>
    </p:extLst>
  </p:cSld>
  <p:clrMapOvr>
    <a:masterClrMapping/>
  </p:clrMapOvr>
  <p:transition spd="slow">
    <p:cut/>
    <p:sndAc>
      <p:stSnd>
        <p:snd r:embed="rId3" name="explosion.wav"/>
      </p:stSnd>
    </p:sndAc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0070" y="1497330"/>
            <a:ext cx="823975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Us – Can we please fail in a different way this year</a:t>
            </a:r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The Boss – Please dear God yes.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09238786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3600">
                <a:latin typeface="Cabin"/>
                <a:ea typeface="Cabin"/>
                <a:cs typeface="Cabin"/>
                <a:sym typeface="Cabin"/>
              </a:rPr>
              <a:t>Legacy System</a:t>
            </a:r>
          </a:p>
        </p:txBody>
      </p:sp>
      <p:pic>
        <p:nvPicPr>
          <p:cNvPr id="277" name="Shape 277"/>
          <p:cNvPicPr preferRelativeResize="0"/>
          <p:nvPr/>
        </p:nvPicPr>
        <p:blipFill rotWithShape="1">
          <a:blip r:embed="rId3">
            <a:alphaModFix/>
          </a:blip>
          <a:srcRect t="2297" r="2439" b="31106"/>
          <a:stretch/>
        </p:blipFill>
        <p:spPr>
          <a:xfrm>
            <a:off x="610125" y="1953575"/>
            <a:ext cx="7730124" cy="2588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>
                <a:latin typeface="Cabin"/>
                <a:ea typeface="Cabin"/>
                <a:cs typeface="Cabin"/>
                <a:sym typeface="Cabin"/>
              </a:rPr>
              <a:t>Java EE Service Proxy</a:t>
            </a:r>
          </a:p>
        </p:txBody>
      </p:sp>
      <p:pic>
        <p:nvPicPr>
          <p:cNvPr id="283" name="Shape 283"/>
          <p:cNvPicPr preferRelativeResize="0"/>
          <p:nvPr/>
        </p:nvPicPr>
        <p:blipFill rotWithShape="1">
          <a:blip r:embed="rId3">
            <a:alphaModFix/>
          </a:blip>
          <a:srcRect l="1477" t="2259" r="1979" b="1991"/>
          <a:stretch/>
        </p:blipFill>
        <p:spPr>
          <a:xfrm>
            <a:off x="1195375" y="1184700"/>
            <a:ext cx="6721374" cy="3268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>
                <a:latin typeface="Cabin"/>
                <a:ea typeface="Cabin"/>
                <a:cs typeface="Cabin"/>
                <a:sym typeface="Cabin"/>
              </a:rPr>
              <a:t>Move XML-RPC Clients</a:t>
            </a:r>
          </a:p>
        </p:txBody>
      </p:sp>
      <p:pic>
        <p:nvPicPr>
          <p:cNvPr id="289" name="Shape 289"/>
          <p:cNvPicPr preferRelativeResize="0"/>
          <p:nvPr/>
        </p:nvPicPr>
        <p:blipFill rotWithShape="1">
          <a:blip r:embed="rId3">
            <a:alphaModFix/>
          </a:blip>
          <a:srcRect l="1853" t="1969" r="2580" b="2400"/>
          <a:stretch/>
        </p:blipFill>
        <p:spPr>
          <a:xfrm>
            <a:off x="1221636" y="1176300"/>
            <a:ext cx="6639400" cy="3257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>
                <a:latin typeface="Cabin"/>
                <a:ea typeface="Cabin"/>
                <a:cs typeface="Cabin"/>
                <a:sym typeface="Cabin"/>
              </a:rPr>
              <a:t>Replace GI Functionality</a:t>
            </a:r>
          </a:p>
        </p:txBody>
      </p:sp>
      <p:pic>
        <p:nvPicPr>
          <p:cNvPr id="295" name="Shape 295"/>
          <p:cNvPicPr preferRelativeResize="0"/>
          <p:nvPr/>
        </p:nvPicPr>
        <p:blipFill rotWithShape="1">
          <a:blip r:embed="rId3">
            <a:alphaModFix/>
          </a:blip>
          <a:srcRect l="1787" t="1942" r="2085" b="1894"/>
          <a:stretch/>
        </p:blipFill>
        <p:spPr>
          <a:xfrm>
            <a:off x="1208750" y="1171825"/>
            <a:ext cx="6606049" cy="324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Shape 296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>
                <a:latin typeface="Cabin"/>
                <a:ea typeface="Cabin"/>
                <a:cs typeface="Cabin"/>
                <a:sym typeface="Cabin"/>
              </a:rPr>
              <a:t>Eliminate Existing GI System</a:t>
            </a:r>
          </a:p>
        </p:txBody>
      </p:sp>
      <p:pic>
        <p:nvPicPr>
          <p:cNvPr id="302" name="Shape 302"/>
          <p:cNvPicPr preferRelativeResize="0"/>
          <p:nvPr/>
        </p:nvPicPr>
        <p:blipFill rotWithShape="1">
          <a:blip r:embed="rId3">
            <a:alphaModFix/>
          </a:blip>
          <a:srcRect l="1580" t="2190" r="2615" b="1738"/>
          <a:stretch/>
        </p:blipFill>
        <p:spPr>
          <a:xfrm>
            <a:off x="1448100" y="1304650"/>
            <a:ext cx="6181774" cy="303965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Shape 303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589402" y="474938"/>
            <a:ext cx="8152200" cy="4090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-US" dirty="0" smtClean="0">
                <a:latin typeface="Cabin"/>
                <a:ea typeface="Cabin"/>
                <a:cs typeface="Cabin"/>
                <a:sym typeface="Cabin"/>
              </a:rPr>
              <a:t>Me – Help me understand priorities, what needs to be rebuilt?</a:t>
            </a:r>
            <a:r>
              <a:rPr lang="en-US" smtClean="0">
                <a:latin typeface="Cabin"/>
                <a:ea typeface="Cabin"/>
                <a:cs typeface="Cabin"/>
                <a:sym typeface="Cabin"/>
              </a:rPr>
              <a:t/>
            </a:r>
            <a:br>
              <a:rPr lang="en-US" smtClean="0">
                <a:latin typeface="Cabin"/>
                <a:ea typeface="Cabin"/>
                <a:cs typeface="Cabin"/>
                <a:sym typeface="Cabin"/>
              </a:rPr>
            </a:br>
            <a:r>
              <a:rPr lang="en-US" smtClean="0">
                <a:latin typeface="Cabin"/>
                <a:ea typeface="Cabin"/>
                <a:cs typeface="Cabin"/>
                <a:sym typeface="Cabin"/>
              </a:rPr>
              <a:t/>
            </a:r>
            <a:br>
              <a:rPr lang="en-US" smtClean="0">
                <a:latin typeface="Cabin"/>
                <a:ea typeface="Cabin"/>
                <a:cs typeface="Cabin"/>
                <a:sym typeface="Cabin"/>
              </a:rPr>
            </a:br>
            <a:r>
              <a:rPr lang="en-US" dirty="0" smtClean="0">
                <a:latin typeface="Cabin"/>
                <a:ea typeface="Cabin"/>
                <a:cs typeface="Cabin"/>
                <a:sym typeface="Cabin"/>
              </a:rPr>
              <a:t>My Boss – Everything.</a:t>
            </a:r>
            <a:endParaRPr lang="en" dirty="0">
              <a:solidFill>
                <a:srgbClr val="1F4F82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</p:spTree>
    <p:extLst>
      <p:ext uri="{BB962C8B-B14F-4D97-AF65-F5344CB8AC3E}">
        <p14:creationId xmlns:p14="http://schemas.microsoft.com/office/powerpoint/2010/main" val="199582786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>
                <a:latin typeface="Cabin"/>
                <a:ea typeface="Cabin"/>
                <a:cs typeface="Cabin"/>
                <a:sym typeface="Cabin"/>
              </a:rPr>
              <a:t>Replace Mainframe Applications</a:t>
            </a:r>
          </a:p>
        </p:txBody>
      </p:sp>
      <p:pic>
        <p:nvPicPr>
          <p:cNvPr id="309" name="Shape 309"/>
          <p:cNvPicPr preferRelativeResize="0"/>
          <p:nvPr/>
        </p:nvPicPr>
        <p:blipFill rotWithShape="1">
          <a:blip r:embed="rId3">
            <a:alphaModFix/>
          </a:blip>
          <a:srcRect l="1900" t="2262" r="1124" b="1888"/>
          <a:stretch/>
        </p:blipFill>
        <p:spPr>
          <a:xfrm>
            <a:off x="1468600" y="1154375"/>
            <a:ext cx="6256900" cy="303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>
                <a:latin typeface="Cabin"/>
                <a:ea typeface="Cabin"/>
                <a:cs typeface="Cabin"/>
                <a:sym typeface="Cabin"/>
              </a:rPr>
              <a:t>Add RESTful APIs</a:t>
            </a:r>
          </a:p>
        </p:txBody>
      </p:sp>
      <p:pic>
        <p:nvPicPr>
          <p:cNvPr id="315" name="Shape 315"/>
          <p:cNvPicPr preferRelativeResize="0"/>
          <p:nvPr/>
        </p:nvPicPr>
        <p:blipFill rotWithShape="1">
          <a:blip r:embed="rId3">
            <a:alphaModFix/>
          </a:blip>
          <a:srcRect l="1469" t="2684" r="1235" b="2104"/>
          <a:stretch/>
        </p:blipFill>
        <p:spPr>
          <a:xfrm>
            <a:off x="1441275" y="1168050"/>
            <a:ext cx="6277399" cy="3012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>
                <a:latin typeface="Cabin"/>
                <a:ea typeface="Cabin"/>
                <a:cs typeface="Cabin"/>
                <a:sym typeface="Cabin"/>
              </a:rPr>
              <a:t>Eliminate XML-RPC Services</a:t>
            </a:r>
          </a:p>
        </p:txBody>
      </p:sp>
      <p:pic>
        <p:nvPicPr>
          <p:cNvPr id="321" name="Shape 321"/>
          <p:cNvPicPr preferRelativeResize="0"/>
          <p:nvPr/>
        </p:nvPicPr>
        <p:blipFill rotWithShape="1">
          <a:blip r:embed="rId3">
            <a:alphaModFix/>
          </a:blip>
          <a:srcRect l="1898" t="2261" r="1230" b="2318"/>
          <a:stretch/>
        </p:blipFill>
        <p:spPr>
          <a:xfrm>
            <a:off x="1468600" y="1154375"/>
            <a:ext cx="6250074" cy="3019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>
            <a:spLocks noGrp="1"/>
          </p:cNvSpPr>
          <p:nvPr>
            <p:ph type="title"/>
          </p:nvPr>
        </p:nvSpPr>
        <p:spPr>
          <a:xfrm>
            <a:off x="311700" y="5212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>
                <a:latin typeface="Cabin"/>
                <a:ea typeface="Cabin"/>
                <a:cs typeface="Cabin"/>
                <a:sym typeface="Cabin"/>
              </a:rPr>
              <a:t>Eliminate the Mainframe</a:t>
            </a:r>
          </a:p>
        </p:txBody>
      </p:sp>
      <p:pic>
        <p:nvPicPr>
          <p:cNvPr id="327" name="Shape 327"/>
          <p:cNvPicPr preferRelativeResize="0"/>
          <p:nvPr/>
        </p:nvPicPr>
        <p:blipFill rotWithShape="1">
          <a:blip r:embed="rId3">
            <a:alphaModFix/>
          </a:blip>
          <a:srcRect l="1794" t="57523" r="1231" b="2321"/>
          <a:stretch/>
        </p:blipFill>
        <p:spPr>
          <a:xfrm>
            <a:off x="1443550" y="1721325"/>
            <a:ext cx="6256900" cy="1270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Java</a:t>
            </a:r>
            <a:r>
              <a:rPr lang="en" sz="3600"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">
                <a:latin typeface="Cabin"/>
                <a:ea typeface="Cabin"/>
                <a:cs typeface="Cabin"/>
                <a:sym typeface="Cabin"/>
              </a:rPr>
              <a:t>EE to the Rescue</a:t>
            </a:r>
          </a:p>
        </p:txBody>
      </p:sp>
      <p:sp>
        <p:nvSpPr>
          <p:cNvPr id="333" name="Shape 333"/>
          <p:cNvSpPr txBox="1">
            <a:spLocks noGrp="1"/>
          </p:cNvSpPr>
          <p:nvPr>
            <p:ph type="body" idx="1"/>
          </p:nvPr>
        </p:nvSpPr>
        <p:spPr>
          <a:xfrm>
            <a:off x="1243199" y="1194560"/>
            <a:ext cx="7589100" cy="3168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Font typeface="Cabin"/>
            </a:pPr>
            <a:r>
              <a:rPr lang="en" dirty="0">
                <a:latin typeface="Cabin"/>
                <a:ea typeface="Cabin"/>
                <a:cs typeface="Cabin"/>
                <a:sym typeface="Cabin"/>
              </a:rPr>
              <a:t>JAXRS/JAXB</a:t>
            </a:r>
          </a:p>
          <a:p>
            <a:pPr marL="914400" lvl="1" indent="-228600" rtl="0">
              <a:spcBef>
                <a:spcPts val="0"/>
              </a:spcBef>
              <a:buFont typeface="Cabin"/>
            </a:pPr>
            <a:r>
              <a:rPr lang="en" dirty="0" err="1">
                <a:latin typeface="Cabin"/>
                <a:ea typeface="Cabin"/>
                <a:cs typeface="Cabin"/>
                <a:sym typeface="Cabin"/>
              </a:rPr>
              <a:t>RESTful</a:t>
            </a:r>
            <a:r>
              <a:rPr lang="en" dirty="0">
                <a:latin typeface="Cabin"/>
                <a:ea typeface="Cabin"/>
                <a:cs typeface="Cabin"/>
                <a:sym typeface="Cabin"/>
              </a:rPr>
              <a:t> interfaces</a:t>
            </a:r>
          </a:p>
          <a:p>
            <a:pPr marL="914400" lvl="1" indent="-228600" rtl="0">
              <a:spcBef>
                <a:spcPts val="0"/>
              </a:spcBef>
              <a:buFont typeface="Cabin"/>
            </a:pPr>
            <a:r>
              <a:rPr lang="en" dirty="0">
                <a:latin typeface="Cabin"/>
                <a:ea typeface="Cabin"/>
                <a:cs typeface="Cabin"/>
                <a:sym typeface="Cabin"/>
              </a:rPr>
              <a:t>XML-RPC implemented using JAXRS/JAXB (temporary!)</a:t>
            </a:r>
          </a:p>
          <a:p>
            <a:pPr marL="457200" lvl="0" indent="-228600" rtl="0">
              <a:spcBef>
                <a:spcPts val="0"/>
              </a:spcBef>
              <a:buFont typeface="Cabin"/>
            </a:pPr>
            <a:r>
              <a:rPr lang="en" dirty="0">
                <a:latin typeface="Cabin"/>
                <a:ea typeface="Cabin"/>
                <a:cs typeface="Cabin"/>
                <a:sym typeface="Cabin"/>
              </a:rPr>
              <a:t>CDI</a:t>
            </a:r>
          </a:p>
          <a:p>
            <a:pPr marL="457200" lvl="0" indent="-228600" rtl="0">
              <a:spcBef>
                <a:spcPts val="0"/>
              </a:spcBef>
              <a:buFont typeface="Cabin"/>
            </a:pPr>
            <a:r>
              <a:rPr lang="en" dirty="0">
                <a:latin typeface="Cabin"/>
                <a:ea typeface="Cabin"/>
                <a:cs typeface="Cabin"/>
                <a:sym typeface="Cabin"/>
              </a:rPr>
              <a:t>JPA</a:t>
            </a:r>
          </a:p>
          <a:p>
            <a:pPr marL="457200" lvl="0" indent="-228600" rtl="0">
              <a:spcBef>
                <a:spcPts val="0"/>
              </a:spcBef>
              <a:buFont typeface="Cabin"/>
            </a:pPr>
            <a:r>
              <a:rPr lang="en" dirty="0">
                <a:latin typeface="Cabin"/>
                <a:ea typeface="Cabin"/>
                <a:cs typeface="Cabin"/>
                <a:sym typeface="Cabin"/>
              </a:rPr>
              <a:t>EJB</a:t>
            </a:r>
          </a:p>
          <a:p>
            <a:pPr marL="457200" lvl="0" indent="-228600" rtl="0">
              <a:spcBef>
                <a:spcPts val="0"/>
              </a:spcBef>
              <a:buFont typeface="Cabin"/>
            </a:pPr>
            <a:r>
              <a:rPr lang="en" dirty="0">
                <a:latin typeface="Cabin"/>
                <a:ea typeface="Cabin"/>
                <a:cs typeface="Cabin"/>
                <a:sym typeface="Cabin"/>
              </a:rPr>
              <a:t>Security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Reinventing old technology</a:t>
            </a:r>
          </a:p>
        </p:txBody>
      </p:sp>
      <p:sp>
        <p:nvSpPr>
          <p:cNvPr id="339" name="Shape 33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1F4F82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(Or, please let JCL rest in peace)</a:t>
            </a:r>
          </a:p>
        </p:txBody>
      </p:sp>
      <p:sp>
        <p:nvSpPr>
          <p:cNvPr id="340" name="Shape 340"/>
          <p:cNvSpPr txBox="1">
            <a:spLocks noGrp="1"/>
          </p:cNvSpPr>
          <p:nvPr>
            <p:ph type="ctrTitle" idx="2"/>
          </p:nvPr>
        </p:nvSpPr>
        <p:spPr>
          <a:xfrm>
            <a:off x="387900" y="4617150"/>
            <a:ext cx="8520599" cy="393299"/>
          </a:xfrm>
          <a:prstGeom prst="rect">
            <a:avLst/>
          </a:prstGeom>
          <a:noFill/>
        </p:spPr>
        <p:txBody>
          <a:bodyPr lIns="91425" tIns="91425" rIns="91425" bIns="91425" anchor="b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1400">
                <a:solidFill>
                  <a:srgbClr val="1F4F82"/>
                </a:solidFill>
                <a:latin typeface="Cabin"/>
                <a:ea typeface="Cabin"/>
                <a:cs typeface="Cabin"/>
                <a:sym typeface="Cabin"/>
              </a:rPr>
              <a:t>Java EE 7 in the Very Real World of Higher Education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3600">
                <a:latin typeface="Cabin"/>
                <a:ea typeface="Cabin"/>
                <a:cs typeface="Cabin"/>
                <a:sym typeface="Cabin"/>
              </a:rPr>
              <a:t>Mainframe Operations</a:t>
            </a:r>
          </a:p>
        </p:txBody>
      </p:sp>
      <p:sp>
        <p:nvSpPr>
          <p:cNvPr id="346" name="Shape 346"/>
          <p:cNvSpPr txBox="1">
            <a:spLocks noGrp="1"/>
          </p:cNvSpPr>
          <p:nvPr>
            <p:ph type="body" idx="1"/>
          </p:nvPr>
        </p:nvSpPr>
        <p:spPr>
          <a:xfrm>
            <a:off x="184425" y="1160225"/>
            <a:ext cx="8756999" cy="1637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Much of the work done at the University is still done using </a:t>
            </a:r>
            <a:br>
              <a:rPr lang="en">
                <a:latin typeface="Cabin"/>
                <a:ea typeface="Cabin"/>
                <a:cs typeface="Cabin"/>
                <a:sym typeface="Cabin"/>
              </a:rPr>
            </a:br>
            <a:r>
              <a:rPr lang="en">
                <a:latin typeface="Cabin"/>
                <a:ea typeface="Cabin"/>
                <a:cs typeface="Cabin"/>
                <a:sym typeface="Cabin"/>
              </a:rPr>
              <a:t>JCL and batch processing on IBM mainframe computers.</a:t>
            </a:r>
            <a:br>
              <a:rPr lang="en">
                <a:latin typeface="Cabin"/>
                <a:ea typeface="Cabin"/>
                <a:cs typeface="Cabin"/>
                <a:sym typeface="Cabin"/>
              </a:rPr>
            </a:br>
            <a:r>
              <a:rPr lang="en">
                <a:latin typeface="Cabin"/>
                <a:ea typeface="Cabin"/>
                <a:cs typeface="Cabin"/>
                <a:sym typeface="Cabin"/>
              </a:rPr>
              <a:t>Effectively, we’re still using virtual punch cards.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>
                <a:solidFill>
                  <a:srgbClr val="1F4F82"/>
                </a:solidFill>
                <a:latin typeface="Special Elite"/>
                <a:ea typeface="Special Elite"/>
                <a:cs typeface="Special Elite"/>
                <a:sym typeface="Special Elite"/>
              </a:rPr>
              <a:t>Yes, I said</a:t>
            </a:r>
            <a:r>
              <a:rPr lang="en" sz="2000">
                <a:solidFill>
                  <a:srgbClr val="1F4F82"/>
                </a:solidFill>
              </a:rPr>
              <a:t>:</a:t>
            </a:r>
          </a:p>
        </p:txBody>
      </p:sp>
      <p:pic>
        <p:nvPicPr>
          <p:cNvPr id="347" name="Shape 347"/>
          <p:cNvPicPr preferRelativeResize="0"/>
          <p:nvPr/>
        </p:nvPicPr>
        <p:blipFill rotWithShape="1">
          <a:blip r:embed="rId3">
            <a:alphaModFix/>
          </a:blip>
          <a:srcRect l="1684" t="2047" r="954"/>
          <a:stretch/>
        </p:blipFill>
        <p:spPr>
          <a:xfrm>
            <a:off x="2625100" y="2795500"/>
            <a:ext cx="3898200" cy="1793224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Shape 348"/>
          <p:cNvSpPr txBox="1"/>
          <p:nvPr/>
        </p:nvSpPr>
        <p:spPr>
          <a:xfrm>
            <a:off x="725121" y="3068025"/>
            <a:ext cx="2111699" cy="126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>
                <a:solidFill>
                  <a:srgbClr val="1F4F82"/>
                </a:solidFill>
                <a:latin typeface="Special Elite"/>
                <a:ea typeface="Special Elite"/>
                <a:cs typeface="Special Elite"/>
                <a:sym typeface="Special Elite"/>
              </a:rPr>
              <a:t>PUNCH</a:t>
            </a:r>
          </a:p>
        </p:txBody>
      </p:sp>
      <p:sp>
        <p:nvSpPr>
          <p:cNvPr id="349" name="Shape 349"/>
          <p:cNvSpPr txBox="1"/>
          <p:nvPr/>
        </p:nvSpPr>
        <p:spPr>
          <a:xfrm>
            <a:off x="6312600" y="3068025"/>
            <a:ext cx="2082300" cy="126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>
                <a:solidFill>
                  <a:srgbClr val="1F4F82"/>
                </a:solidFill>
                <a:latin typeface="Special Elite"/>
                <a:ea typeface="Special Elite"/>
                <a:cs typeface="Special Elite"/>
                <a:sym typeface="Special Elite"/>
              </a:rPr>
              <a:t>CARDS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 txBox="1">
            <a:spLocks noGrp="1"/>
          </p:cNvSpPr>
          <p:nvPr>
            <p:ph type="title"/>
          </p:nvPr>
        </p:nvSpPr>
        <p:spPr>
          <a:xfrm>
            <a:off x="311700" y="6736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A JEE solution to bridge a historical problem</a:t>
            </a:r>
          </a:p>
        </p:txBody>
      </p:sp>
      <p:sp>
        <p:nvSpPr>
          <p:cNvPr id="355" name="Shape 355"/>
          <p:cNvSpPr txBox="1">
            <a:spLocks noGrp="1"/>
          </p:cNvSpPr>
          <p:nvPr>
            <p:ph type="body" idx="1"/>
          </p:nvPr>
        </p:nvSpPr>
        <p:spPr>
          <a:xfrm>
            <a:off x="311700" y="2143075"/>
            <a:ext cx="8520599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Enterprise Java has the two key things needed to manage what the scheduler manages:</a:t>
            </a:r>
          </a:p>
          <a:p>
            <a:pPr marL="457200" indent="45720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/>
              <a:t>@</a:t>
            </a:r>
            <a:r>
              <a:rPr lang="en">
                <a:latin typeface="Cabin"/>
                <a:ea typeface="Cabin"/>
                <a:cs typeface="Cabin"/>
                <a:sym typeface="Cabin"/>
              </a:rPr>
              <a:t>Schedule annotation (and the underlying Timer)</a:t>
            </a:r>
          </a:p>
          <a:p>
            <a:pPr marL="457200" indent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Batch Processing Framework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 txBox="1">
            <a:spLocks noGrp="1"/>
          </p:cNvSpPr>
          <p:nvPr>
            <p:ph type="title"/>
          </p:nvPr>
        </p:nvSpPr>
        <p:spPr>
          <a:xfrm>
            <a:off x="311700" y="6736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How to bridge the technologies</a:t>
            </a:r>
          </a:p>
        </p:txBody>
      </p:sp>
      <p:sp>
        <p:nvSpPr>
          <p:cNvPr id="361" name="Shape 361"/>
          <p:cNvSpPr txBox="1">
            <a:spLocks noGrp="1"/>
          </p:cNvSpPr>
          <p:nvPr>
            <p:ph type="body" idx="1"/>
          </p:nvPr>
        </p:nvSpPr>
        <p:spPr>
          <a:xfrm>
            <a:off x="464100" y="1228675"/>
            <a:ext cx="8520599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After a bit of research we discovered that there is an eclipse instance provided by Software AG that will generate IDL from natural code and generate Java stubs.</a:t>
            </a:r>
          </a:p>
        </p:txBody>
      </p:sp>
      <p:pic>
        <p:nvPicPr>
          <p:cNvPr id="362" name="Shape 3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9825" y="2120350"/>
            <a:ext cx="4124325" cy="241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 txBox="1">
            <a:spLocks noGrp="1"/>
          </p:cNvSpPr>
          <p:nvPr>
            <p:ph type="ctrTitle"/>
          </p:nvPr>
        </p:nvSpPr>
        <p:spPr>
          <a:xfrm>
            <a:off x="311704" y="744575"/>
            <a:ext cx="8520599" cy="20525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What is the future?</a:t>
            </a:r>
          </a:p>
        </p:txBody>
      </p:sp>
      <p:sp>
        <p:nvSpPr>
          <p:cNvPr id="368" name="Shape 368"/>
          <p:cNvSpPr txBox="1">
            <a:spLocks noGrp="1"/>
          </p:cNvSpPr>
          <p:nvPr>
            <p:ph type="subTitle" idx="1"/>
          </p:nvPr>
        </p:nvSpPr>
        <p:spPr>
          <a:xfrm>
            <a:off x="311704" y="1194300"/>
            <a:ext cx="8520599" cy="2356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What have we done? </a:t>
            </a:r>
          </a:p>
          <a:p>
            <a:pPr rtl="0">
              <a:spcBef>
                <a:spcPts val="0"/>
              </a:spcBef>
              <a:buNone/>
            </a:pPr>
            <a:endParaRPr>
              <a:latin typeface="Cabin"/>
              <a:ea typeface="Cabin"/>
              <a:cs typeface="Cabin"/>
              <a:sym typeface="Cabin"/>
            </a:endParaRPr>
          </a:p>
          <a:p>
            <a:pPr rtl="0">
              <a:spcBef>
                <a:spcPts val="0"/>
              </a:spcBef>
              <a:buNone/>
            </a:pPr>
            <a:endParaRPr>
              <a:latin typeface="Cabin"/>
              <a:ea typeface="Cabin"/>
              <a:cs typeface="Cabin"/>
              <a:sym typeface="Cabin"/>
            </a:endParaRPr>
          </a:p>
          <a:p>
            <a:pPr rtl="0">
              <a:spcBef>
                <a:spcPts val="0"/>
              </a:spcBef>
              <a:buNone/>
            </a:pPr>
            <a:endParaRPr>
              <a:latin typeface="Cabin"/>
              <a:ea typeface="Cabin"/>
              <a:cs typeface="Cabin"/>
              <a:sym typeface="Cabin"/>
            </a:endParaRPr>
          </a:p>
          <a:p>
            <a:pPr>
              <a:spcBef>
                <a:spcPts val="0"/>
              </a:spcBef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Where are we going?</a:t>
            </a:r>
          </a:p>
        </p:txBody>
      </p:sp>
      <p:sp>
        <p:nvSpPr>
          <p:cNvPr id="369" name="Shape 369"/>
          <p:cNvSpPr txBox="1">
            <a:spLocks noGrp="1"/>
          </p:cNvSpPr>
          <p:nvPr>
            <p:ph type="ctrTitle" idx="2"/>
          </p:nvPr>
        </p:nvSpPr>
        <p:spPr>
          <a:xfrm>
            <a:off x="387900" y="4617150"/>
            <a:ext cx="8520599" cy="393299"/>
          </a:xfrm>
          <a:prstGeom prst="rect">
            <a:avLst/>
          </a:prstGeom>
          <a:noFill/>
        </p:spPr>
        <p:txBody>
          <a:bodyPr lIns="91425" tIns="91425" rIns="91425" bIns="91425" anchor="b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1400">
                <a:solidFill>
                  <a:srgbClr val="1F4F82"/>
                </a:solidFill>
                <a:latin typeface="Cabin"/>
                <a:ea typeface="Cabin"/>
                <a:cs typeface="Cabin"/>
                <a:sym typeface="Cabin"/>
              </a:rPr>
              <a:t>Java EE 7 in the Very Real World of Higher Education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561" y="491613"/>
            <a:ext cx="5110316" cy="38327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4915" y="3657600"/>
            <a:ext cx="2348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Everything?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462298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is a story of hope and rebirth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348109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410" y="242040"/>
            <a:ext cx="8520599" cy="841800"/>
          </a:xfrm>
        </p:spPr>
        <p:txBody>
          <a:bodyPr/>
          <a:lstStyle/>
          <a:p>
            <a:r>
              <a:rPr lang="en-US" smtClean="0"/>
              <a:t>Restructure Hiring Patterns</a:t>
            </a:r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4269105" y="2049780"/>
            <a:ext cx="0" cy="5257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112770" y="2609850"/>
            <a:ext cx="0" cy="5257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425440" y="2575560"/>
            <a:ext cx="0" cy="5257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552700" y="3162300"/>
            <a:ext cx="0" cy="5257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661410" y="3122295"/>
            <a:ext cx="0" cy="5257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112770" y="2575560"/>
            <a:ext cx="2312670" cy="3429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823460" y="3101340"/>
            <a:ext cx="1120140" cy="3429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552700" y="3128010"/>
            <a:ext cx="1120140" cy="3429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23460" y="3118485"/>
            <a:ext cx="0" cy="5257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943600" y="3101340"/>
            <a:ext cx="0" cy="5257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664815" y="1616035"/>
            <a:ext cx="12105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/>
              <a:t>Really Important</a:t>
            </a:r>
          </a:p>
          <a:p>
            <a:pPr algn="ctr"/>
            <a:r>
              <a:rPr lang="en-US" sz="1100" dirty="0" smtClean="0"/>
              <a:t>Decision Maker</a:t>
            </a:r>
            <a:endParaRPr lang="en-US" sz="1100" dirty="0"/>
          </a:p>
        </p:txBody>
      </p:sp>
      <p:sp>
        <p:nvSpPr>
          <p:cNvPr id="20" name="TextBox 19"/>
          <p:cNvSpPr txBox="1"/>
          <p:nvPr/>
        </p:nvSpPr>
        <p:spPr>
          <a:xfrm>
            <a:off x="5076143" y="2114372"/>
            <a:ext cx="7280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/>
              <a:t>Decision</a:t>
            </a:r>
          </a:p>
          <a:p>
            <a:pPr algn="ctr"/>
            <a:r>
              <a:rPr lang="en-US" sz="1100" dirty="0" smtClean="0"/>
              <a:t> </a:t>
            </a:r>
            <a:r>
              <a:rPr lang="en-US" sz="1100" dirty="0" err="1" smtClean="0"/>
              <a:t>Relayer</a:t>
            </a:r>
            <a:endParaRPr lang="en-US" sz="1100" dirty="0"/>
          </a:p>
        </p:txBody>
      </p:sp>
      <p:sp>
        <p:nvSpPr>
          <p:cNvPr id="22" name="TextBox 21"/>
          <p:cNvSpPr txBox="1"/>
          <p:nvPr/>
        </p:nvSpPr>
        <p:spPr>
          <a:xfrm>
            <a:off x="2733985" y="2163902"/>
            <a:ext cx="7280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/>
              <a:t>Decision</a:t>
            </a:r>
          </a:p>
          <a:p>
            <a:pPr algn="ctr"/>
            <a:r>
              <a:rPr lang="en-US" sz="1100" dirty="0" smtClean="0"/>
              <a:t> </a:t>
            </a:r>
            <a:r>
              <a:rPr lang="en-US" sz="1100" dirty="0" err="1" smtClean="0"/>
              <a:t>Relayer</a:t>
            </a:r>
            <a:endParaRPr lang="en-US" sz="1100" dirty="0"/>
          </a:p>
        </p:txBody>
      </p:sp>
      <p:sp>
        <p:nvSpPr>
          <p:cNvPr id="23" name="TextBox 22"/>
          <p:cNvSpPr txBox="1"/>
          <p:nvPr/>
        </p:nvSpPr>
        <p:spPr>
          <a:xfrm>
            <a:off x="1949438" y="3608070"/>
            <a:ext cx="10246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smtClean="0"/>
              <a:t>Downtrodden</a:t>
            </a:r>
            <a:endParaRPr lang="en-US" sz="1100" dirty="0"/>
          </a:p>
        </p:txBody>
      </p:sp>
      <p:sp>
        <p:nvSpPr>
          <p:cNvPr id="24" name="TextBox 23"/>
          <p:cNvSpPr txBox="1"/>
          <p:nvPr/>
        </p:nvSpPr>
        <p:spPr>
          <a:xfrm>
            <a:off x="3063473" y="3582665"/>
            <a:ext cx="10246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smtClean="0"/>
              <a:t>Downtrodden</a:t>
            </a:r>
            <a:endParaRPr lang="en-US" sz="1100" dirty="0"/>
          </a:p>
        </p:txBody>
      </p:sp>
      <p:sp>
        <p:nvSpPr>
          <p:cNvPr id="25" name="TextBox 24"/>
          <p:cNvSpPr txBox="1"/>
          <p:nvPr/>
        </p:nvSpPr>
        <p:spPr>
          <a:xfrm>
            <a:off x="4281409" y="3573780"/>
            <a:ext cx="10246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smtClean="0"/>
              <a:t>Downtrodden</a:t>
            </a:r>
            <a:endParaRPr lang="en-US" sz="1100" dirty="0"/>
          </a:p>
        </p:txBody>
      </p:sp>
      <p:sp>
        <p:nvSpPr>
          <p:cNvPr id="26" name="TextBox 25"/>
          <p:cNvSpPr txBox="1"/>
          <p:nvPr/>
        </p:nvSpPr>
        <p:spPr>
          <a:xfrm>
            <a:off x="5565128" y="3557275"/>
            <a:ext cx="10246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smtClean="0"/>
              <a:t>Downtrodden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690512692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410" y="242040"/>
            <a:ext cx="8520599" cy="841800"/>
          </a:xfrm>
        </p:spPr>
        <p:txBody>
          <a:bodyPr/>
          <a:lstStyle/>
          <a:p>
            <a:r>
              <a:rPr lang="en-US" smtClean="0"/>
              <a:t>Restructure Hiring Patterns</a:t>
            </a:r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4269105" y="2049780"/>
            <a:ext cx="0" cy="5257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112770" y="2609850"/>
            <a:ext cx="0" cy="5257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425440" y="2575560"/>
            <a:ext cx="0" cy="5257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552700" y="3162300"/>
            <a:ext cx="0" cy="5257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661410" y="3122295"/>
            <a:ext cx="0" cy="5257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112770" y="2575560"/>
            <a:ext cx="2312670" cy="3429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823460" y="3101340"/>
            <a:ext cx="1120140" cy="3429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552700" y="3128010"/>
            <a:ext cx="1120140" cy="3429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23460" y="3118485"/>
            <a:ext cx="0" cy="5257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943600" y="3101340"/>
            <a:ext cx="0" cy="5257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194765" y="2297252"/>
            <a:ext cx="4908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smtClean="0"/>
              <a:t>Nerd</a:t>
            </a:r>
            <a:endParaRPr lang="en-US" sz="1100" dirty="0"/>
          </a:p>
        </p:txBody>
      </p:sp>
      <p:sp>
        <p:nvSpPr>
          <p:cNvPr id="22" name="TextBox 21"/>
          <p:cNvSpPr txBox="1"/>
          <p:nvPr/>
        </p:nvSpPr>
        <p:spPr>
          <a:xfrm>
            <a:off x="2852607" y="2301062"/>
            <a:ext cx="4908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smtClean="0"/>
              <a:t>Nerd</a:t>
            </a:r>
            <a:endParaRPr lang="en-US" sz="1100" dirty="0"/>
          </a:p>
        </p:txBody>
      </p:sp>
      <p:sp>
        <p:nvSpPr>
          <p:cNvPr id="23" name="TextBox 22"/>
          <p:cNvSpPr txBox="1"/>
          <p:nvPr/>
        </p:nvSpPr>
        <p:spPr>
          <a:xfrm>
            <a:off x="2319208" y="3619500"/>
            <a:ext cx="4908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/>
              <a:t>Nerd</a:t>
            </a:r>
            <a:endParaRPr lang="en-US" sz="1100" dirty="0"/>
          </a:p>
        </p:txBody>
      </p:sp>
      <p:sp>
        <p:nvSpPr>
          <p:cNvPr id="24" name="TextBox 23"/>
          <p:cNvSpPr txBox="1"/>
          <p:nvPr/>
        </p:nvSpPr>
        <p:spPr>
          <a:xfrm>
            <a:off x="3387523" y="3582665"/>
            <a:ext cx="4908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smtClean="0"/>
              <a:t>Nerd</a:t>
            </a:r>
            <a:endParaRPr lang="en-US" sz="1100" dirty="0"/>
          </a:p>
        </p:txBody>
      </p:sp>
      <p:sp>
        <p:nvSpPr>
          <p:cNvPr id="25" name="TextBox 24"/>
          <p:cNvSpPr txBox="1"/>
          <p:nvPr/>
        </p:nvSpPr>
        <p:spPr>
          <a:xfrm>
            <a:off x="4548309" y="3573780"/>
            <a:ext cx="4908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/>
              <a:t>Nerd</a:t>
            </a:r>
            <a:endParaRPr lang="en-US" sz="1100" dirty="0"/>
          </a:p>
        </p:txBody>
      </p:sp>
      <p:sp>
        <p:nvSpPr>
          <p:cNvPr id="26" name="TextBox 25"/>
          <p:cNvSpPr txBox="1"/>
          <p:nvPr/>
        </p:nvSpPr>
        <p:spPr>
          <a:xfrm>
            <a:off x="5706298" y="3557275"/>
            <a:ext cx="4908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smtClean="0"/>
              <a:t>Nerd</a:t>
            </a:r>
            <a:endParaRPr lang="en-US" sz="1100" dirty="0"/>
          </a:p>
        </p:txBody>
      </p:sp>
      <p:sp>
        <p:nvSpPr>
          <p:cNvPr id="21" name="TextBox 20"/>
          <p:cNvSpPr txBox="1"/>
          <p:nvPr/>
        </p:nvSpPr>
        <p:spPr>
          <a:xfrm>
            <a:off x="4019688" y="1689378"/>
            <a:ext cx="4908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smtClean="0"/>
              <a:t>Nerd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189412859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410" y="242040"/>
            <a:ext cx="8520599" cy="841800"/>
          </a:xfrm>
        </p:spPr>
        <p:txBody>
          <a:bodyPr/>
          <a:lstStyle/>
          <a:p>
            <a:r>
              <a:rPr lang="en-US" smtClean="0"/>
              <a:t>Restructure Hiring Patterns</a:t>
            </a:r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4263390" y="2434590"/>
            <a:ext cx="5715" cy="14097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080260" y="2609757"/>
            <a:ext cx="0" cy="1334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080260" y="2575560"/>
            <a:ext cx="4469130" cy="455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194765" y="2297252"/>
            <a:ext cx="4908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smtClean="0"/>
              <a:t>Nerd</a:t>
            </a:r>
            <a:endParaRPr lang="en-US" sz="1100" dirty="0"/>
          </a:p>
        </p:txBody>
      </p:sp>
      <p:sp>
        <p:nvSpPr>
          <p:cNvPr id="22" name="TextBox 21"/>
          <p:cNvSpPr txBox="1"/>
          <p:nvPr/>
        </p:nvSpPr>
        <p:spPr>
          <a:xfrm>
            <a:off x="2852607" y="2301062"/>
            <a:ext cx="4908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smtClean="0"/>
              <a:t>Nerd</a:t>
            </a:r>
            <a:endParaRPr lang="en-US" sz="1100" dirty="0"/>
          </a:p>
        </p:txBody>
      </p:sp>
      <p:sp>
        <p:nvSpPr>
          <p:cNvPr id="23" name="TextBox 22"/>
          <p:cNvSpPr txBox="1"/>
          <p:nvPr/>
        </p:nvSpPr>
        <p:spPr>
          <a:xfrm>
            <a:off x="1834840" y="2759627"/>
            <a:ext cx="4908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/>
              <a:t>Nerd</a:t>
            </a:r>
            <a:endParaRPr lang="en-US" sz="1100" dirty="0"/>
          </a:p>
        </p:txBody>
      </p:sp>
      <p:sp>
        <p:nvSpPr>
          <p:cNvPr id="24" name="TextBox 23"/>
          <p:cNvSpPr txBox="1"/>
          <p:nvPr/>
        </p:nvSpPr>
        <p:spPr>
          <a:xfrm>
            <a:off x="2827453" y="2771135"/>
            <a:ext cx="4908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/>
              <a:t>Nerd</a:t>
            </a:r>
            <a:endParaRPr lang="en-US" sz="1100" dirty="0"/>
          </a:p>
        </p:txBody>
      </p:sp>
      <p:sp>
        <p:nvSpPr>
          <p:cNvPr id="25" name="TextBox 24"/>
          <p:cNvSpPr txBox="1"/>
          <p:nvPr/>
        </p:nvSpPr>
        <p:spPr>
          <a:xfrm>
            <a:off x="4924318" y="2670045"/>
            <a:ext cx="4908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/>
              <a:t>Nerd</a:t>
            </a:r>
            <a:endParaRPr lang="en-US" sz="1100" dirty="0"/>
          </a:p>
        </p:txBody>
      </p:sp>
      <p:sp>
        <p:nvSpPr>
          <p:cNvPr id="26" name="TextBox 25"/>
          <p:cNvSpPr txBox="1"/>
          <p:nvPr/>
        </p:nvSpPr>
        <p:spPr>
          <a:xfrm>
            <a:off x="6300658" y="2654305"/>
            <a:ext cx="4908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smtClean="0"/>
              <a:t>Nerd</a:t>
            </a:r>
            <a:endParaRPr lang="en-US" sz="1100" dirty="0"/>
          </a:p>
        </p:txBody>
      </p:sp>
      <p:sp>
        <p:nvSpPr>
          <p:cNvPr id="21" name="TextBox 20"/>
          <p:cNvSpPr txBox="1"/>
          <p:nvPr/>
        </p:nvSpPr>
        <p:spPr>
          <a:xfrm>
            <a:off x="4017970" y="2166447"/>
            <a:ext cx="4908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smtClean="0"/>
              <a:t>Nerd</a:t>
            </a:r>
            <a:endParaRPr lang="en-US" sz="1100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3098027" y="2603324"/>
            <a:ext cx="0" cy="1334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179525" y="2577232"/>
            <a:ext cx="0" cy="1334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537960" y="2556230"/>
            <a:ext cx="0" cy="1334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4549067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>
                <a:latin typeface="Cabin"/>
                <a:ea typeface="Cabin"/>
                <a:cs typeface="Cabin"/>
                <a:sym typeface="Cabin"/>
              </a:rPr>
              <a:t>Embrace DevOps</a:t>
            </a:r>
          </a:p>
        </p:txBody>
      </p:sp>
      <p:pic>
        <p:nvPicPr>
          <p:cNvPr id="375" name="Shape 3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8100" y="1318325"/>
            <a:ext cx="3545124" cy="3210425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Shape 376"/>
          <p:cNvSpPr txBox="1"/>
          <p:nvPr/>
        </p:nvSpPr>
        <p:spPr>
          <a:xfrm>
            <a:off x="4545600" y="1470525"/>
            <a:ext cx="4217399" cy="2625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50000"/>
              </a:lnSpc>
              <a:spcBef>
                <a:spcPts val="0"/>
              </a:spcBef>
              <a:buFont typeface="Cabin"/>
              <a:buChar char="●"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Continuous Integration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buFont typeface="Cabin"/>
              <a:buChar char="●"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Continuous deployment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buFont typeface="Cabin"/>
              <a:buChar char="●"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Built in automated testing with auto fail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buFont typeface="Cabin"/>
              <a:buChar char="●"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Rolling deployment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buFont typeface="Cabin"/>
              <a:buChar char="●"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Ansible/Vagrant for replication of ops space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buFont typeface="Cabin"/>
              <a:buChar char="●"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CFEngine for managing operational space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endParaRPr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>
                <a:latin typeface="Cabin"/>
                <a:ea typeface="Cabin"/>
                <a:cs typeface="Cabin"/>
                <a:sym typeface="Cabin"/>
              </a:rPr>
              <a:t>Establish a Reference Architecture</a:t>
            </a:r>
          </a:p>
        </p:txBody>
      </p:sp>
      <p:pic>
        <p:nvPicPr>
          <p:cNvPr id="382" name="Shape 3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2650" y="1254625"/>
            <a:ext cx="6113075" cy="3303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 txBox="1">
            <a:spLocks noGrp="1"/>
          </p:cNvSpPr>
          <p:nvPr>
            <p:ph type="title"/>
          </p:nvPr>
        </p:nvSpPr>
        <p:spPr>
          <a:xfrm>
            <a:off x="311700" y="5212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>
                <a:latin typeface="Cabin"/>
                <a:ea typeface="Cabin"/>
                <a:cs typeface="Cabin"/>
                <a:sym typeface="Cabin"/>
              </a:rPr>
              <a:t>Keep up with changing technology</a:t>
            </a:r>
          </a:p>
        </p:txBody>
      </p:sp>
      <p:sp>
        <p:nvSpPr>
          <p:cNvPr id="388" name="Shape 388"/>
          <p:cNvSpPr/>
          <p:nvPr/>
        </p:nvSpPr>
        <p:spPr>
          <a:xfrm>
            <a:off x="1366125" y="3100075"/>
            <a:ext cx="6495899" cy="1393500"/>
          </a:xfrm>
          <a:prstGeom prst="rect">
            <a:avLst/>
          </a:prstGeom>
          <a:noFill/>
          <a:ln w="19050" cap="flat" cmpd="sng">
            <a:solidFill>
              <a:srgbClr val="1F4F8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89" name="Shape 389"/>
          <p:cNvSpPr/>
          <p:nvPr/>
        </p:nvSpPr>
        <p:spPr>
          <a:xfrm>
            <a:off x="3743200" y="3073800"/>
            <a:ext cx="1652999" cy="197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90" name="Shape 390"/>
          <p:cNvSpPr txBox="1">
            <a:spLocks noGrp="1"/>
          </p:cNvSpPr>
          <p:nvPr>
            <p:ph type="body" idx="1"/>
          </p:nvPr>
        </p:nvSpPr>
        <p:spPr>
          <a:xfrm>
            <a:off x="304875" y="1304875"/>
            <a:ext cx="8520599" cy="1993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Embrace Technology Evolution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Contribute in the Open Source space to include Adopt a JSR, etc.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Penn State Internal Open Source (external where the lawyers allow)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The take away is:</a:t>
            </a:r>
          </a:p>
        </p:txBody>
      </p:sp>
      <p:sp>
        <p:nvSpPr>
          <p:cNvPr id="391" name="Shape 391"/>
          <p:cNvSpPr txBox="1"/>
          <p:nvPr/>
        </p:nvSpPr>
        <p:spPr>
          <a:xfrm>
            <a:off x="1522176" y="3228774"/>
            <a:ext cx="6181800" cy="120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We want to be a part of the engineering community </a:t>
            </a:r>
            <a:br>
              <a:rPr lang="en" sz="20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</a:br>
            <a:r>
              <a:rPr lang="en" sz="20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that happens to work in higher ed, not </a:t>
            </a:r>
            <a:br>
              <a:rPr lang="en" sz="20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</a:br>
            <a:r>
              <a:rPr lang="en" sz="20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a higher ed community that does some IT stuff.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Shape 396"/>
          <p:cNvPicPr preferRelativeResize="0"/>
          <p:nvPr/>
        </p:nvPicPr>
        <p:blipFill rotWithShape="1">
          <a:blip r:embed="rId3">
            <a:alphaModFix/>
          </a:blip>
          <a:srcRect r="47575"/>
          <a:stretch/>
        </p:blipFill>
        <p:spPr>
          <a:xfrm>
            <a:off x="6515950" y="2136625"/>
            <a:ext cx="2247025" cy="204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Shape 397"/>
          <p:cNvPicPr preferRelativeResize="0"/>
          <p:nvPr/>
        </p:nvPicPr>
        <p:blipFill rotWithShape="1">
          <a:blip r:embed="rId4">
            <a:alphaModFix/>
          </a:blip>
          <a:srcRect l="3891" r="3891"/>
          <a:stretch/>
        </p:blipFill>
        <p:spPr>
          <a:xfrm>
            <a:off x="5307425" y="450825"/>
            <a:ext cx="3636100" cy="4255524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329849" y="1718750"/>
            <a:ext cx="7664400" cy="3154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Cabin"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Penn State - CmpSc and IST (“WE ARE” a university)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Cabin"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MOOCS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Cabin"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Brown bag (lunch) interest groups</a:t>
            </a:r>
          </a:p>
          <a:p>
            <a:pPr marL="457200" lvl="0" indent="-228600" rtl="0">
              <a:spcBef>
                <a:spcPts val="0"/>
              </a:spcBef>
              <a:buFont typeface="Cabin"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Happy Valley JUG</a:t>
            </a:r>
          </a:p>
        </p:txBody>
      </p:sp>
      <p:sp>
        <p:nvSpPr>
          <p:cNvPr id="399" name="Shape 399"/>
          <p:cNvSpPr txBox="1">
            <a:spLocks noGrp="1"/>
          </p:cNvSpPr>
          <p:nvPr>
            <p:ph type="title"/>
          </p:nvPr>
        </p:nvSpPr>
        <p:spPr>
          <a:xfrm>
            <a:off x="311700" y="5212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Encourage an Environment of Continual Learning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>
                <a:solidFill>
                  <a:srgbClr val="1F4F82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(Almost) </a:t>
            </a:r>
            <a:r>
              <a:rPr lang="en">
                <a:latin typeface="Cabin"/>
                <a:ea typeface="Cabin"/>
                <a:cs typeface="Cabin"/>
                <a:sym typeface="Cabin"/>
              </a:rPr>
              <a:t>The End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We’re Hiring!</a:t>
            </a:r>
          </a:p>
        </p:txBody>
      </p:sp>
      <p:sp>
        <p:nvSpPr>
          <p:cNvPr id="410" name="Shape 41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1000"/>
              </a:spcAft>
              <a:buFont typeface="Cabin"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Software Engineering - UI/UX </a:t>
            </a:r>
            <a:r>
              <a:rPr lang="en" sz="1400" u="sng">
                <a:solidFill>
                  <a:schemeClr val="hlink"/>
                </a:solidFill>
                <a:latin typeface="Cabin"/>
                <a:ea typeface="Cabin"/>
                <a:cs typeface="Cabin"/>
                <a:sym typeface="Cabin"/>
                <a:hlinkClick r:id="rId3"/>
              </a:rPr>
              <a:t>https://psu.jobs/job/59211</a:t>
            </a:r>
          </a:p>
          <a:p>
            <a:pPr marL="457200" lvl="0" indent="-228600" rtl="0">
              <a:spcBef>
                <a:spcPts val="0"/>
              </a:spcBef>
              <a:spcAft>
                <a:spcPts val="1000"/>
              </a:spcAft>
              <a:buFont typeface="Cabin"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System and Network Security Analyst </a:t>
            </a:r>
            <a:r>
              <a:rPr lang="en" sz="1400" u="sng">
                <a:solidFill>
                  <a:schemeClr val="hlink"/>
                </a:solidFill>
                <a:latin typeface="Cabin"/>
                <a:ea typeface="Cabin"/>
                <a:cs typeface="Cabin"/>
                <a:sym typeface="Cabin"/>
                <a:hlinkClick r:id="rId4"/>
              </a:rPr>
              <a:t>https://psu.jobs/job/59541</a:t>
            </a:r>
          </a:p>
          <a:p>
            <a:pPr marL="457200" lvl="0" indent="-228600" rtl="0">
              <a:spcBef>
                <a:spcPts val="0"/>
              </a:spcBef>
              <a:spcAft>
                <a:spcPts val="1000"/>
              </a:spcAft>
              <a:buFont typeface="Cabin"/>
            </a:pPr>
            <a:r>
              <a:rPr lang="en">
                <a:highlight>
                  <a:srgbClr val="FFFFFF"/>
                </a:highlight>
                <a:latin typeface="Cabin"/>
                <a:ea typeface="Cabin"/>
                <a:cs typeface="Cabin"/>
                <a:sym typeface="Cabin"/>
              </a:rPr>
              <a:t>Hardware Configuration Manager</a:t>
            </a:r>
            <a:r>
              <a:rPr lang="en"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" sz="1400" u="sng">
                <a:solidFill>
                  <a:schemeClr val="accent5"/>
                </a:solidFill>
                <a:latin typeface="Cabin"/>
                <a:ea typeface="Cabin"/>
                <a:cs typeface="Cabin"/>
                <a:sym typeface="Cabin"/>
                <a:hlinkClick r:id="rId5"/>
              </a:rPr>
              <a:t>https://psu.jobs/job/</a:t>
            </a:r>
            <a:r>
              <a:rPr lang="en" sz="1400" u="sng">
                <a:solidFill>
                  <a:schemeClr val="accent5"/>
                </a:solidFill>
                <a:highlight>
                  <a:srgbClr val="FFFFFF"/>
                </a:highlight>
                <a:latin typeface="Cabin"/>
                <a:ea typeface="Cabin"/>
                <a:cs typeface="Cabin"/>
                <a:sym typeface="Cabin"/>
                <a:hlinkClick r:id="rId5"/>
              </a:rPr>
              <a:t>59543</a:t>
            </a:r>
          </a:p>
          <a:p>
            <a:pPr marL="457200" lvl="0" indent="-228600" rtl="0">
              <a:spcBef>
                <a:spcPts val="0"/>
              </a:spcBef>
              <a:spcAft>
                <a:spcPts val="1000"/>
              </a:spcAft>
              <a:buFont typeface="Cabin"/>
            </a:pPr>
            <a:r>
              <a:rPr lang="en">
                <a:highlight>
                  <a:srgbClr val="FFFFFF"/>
                </a:highlight>
                <a:latin typeface="Cabin"/>
                <a:ea typeface="Cabin"/>
                <a:cs typeface="Cabin"/>
                <a:sym typeface="Cabin"/>
              </a:rPr>
              <a:t>Software Configuration Manager</a:t>
            </a:r>
            <a:r>
              <a:rPr lang="en"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" sz="1400" u="sng">
                <a:solidFill>
                  <a:schemeClr val="accent5"/>
                </a:solidFill>
                <a:latin typeface="Cabin"/>
                <a:ea typeface="Cabin"/>
                <a:cs typeface="Cabin"/>
                <a:sym typeface="Cabin"/>
                <a:hlinkClick r:id="rId6"/>
              </a:rPr>
              <a:t>https://psu.jobs/job/</a:t>
            </a:r>
            <a:r>
              <a:rPr lang="en" sz="1400" u="sng">
                <a:solidFill>
                  <a:schemeClr val="accent5"/>
                </a:solidFill>
                <a:highlight>
                  <a:srgbClr val="FFFFFF"/>
                </a:highlight>
                <a:latin typeface="Cabin"/>
                <a:ea typeface="Cabin"/>
                <a:cs typeface="Cabin"/>
                <a:sym typeface="Cabin"/>
                <a:hlinkClick r:id="rId6"/>
              </a:rPr>
              <a:t>59542</a:t>
            </a:r>
          </a:p>
          <a:p>
            <a:pPr marL="457200" lvl="0" indent="-228600" rtl="0">
              <a:spcBef>
                <a:spcPts val="0"/>
              </a:spcBef>
              <a:spcAft>
                <a:spcPts val="1000"/>
              </a:spcAft>
              <a:buFont typeface="Cabin"/>
            </a:pPr>
            <a:r>
              <a:rPr lang="en">
                <a:highlight>
                  <a:srgbClr val="FFFFFF"/>
                </a:highlight>
                <a:latin typeface="Cabin"/>
                <a:ea typeface="Cabin"/>
                <a:cs typeface="Cabin"/>
                <a:sym typeface="Cabin"/>
              </a:rPr>
              <a:t>Software Test Engineer</a:t>
            </a:r>
            <a:r>
              <a:rPr lang="en">
                <a:solidFill>
                  <a:schemeClr val="dk1"/>
                </a:solidFill>
                <a:highlight>
                  <a:srgbClr val="FFFFFF"/>
                </a:highlight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" sz="1400" u="sng">
                <a:solidFill>
                  <a:schemeClr val="hlink"/>
                </a:solidFill>
                <a:highlight>
                  <a:srgbClr val="FFFFFF"/>
                </a:highlight>
                <a:latin typeface="Cabin"/>
                <a:ea typeface="Cabin"/>
                <a:cs typeface="Cabin"/>
                <a:sym typeface="Cabin"/>
                <a:hlinkClick r:id="rId7"/>
              </a:rPr>
              <a:t>https://psu.jobs/job/59670</a:t>
            </a:r>
          </a:p>
          <a:p>
            <a:pPr marL="457200" lvl="0" indent="-228600" rtl="0">
              <a:spcBef>
                <a:spcPts val="0"/>
              </a:spcBef>
              <a:spcAft>
                <a:spcPts val="1000"/>
              </a:spcAft>
              <a:buFont typeface="Cabin"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Other jobs at Penn State </a:t>
            </a:r>
            <a:r>
              <a:rPr lang="en" sz="1400" u="sng">
                <a:solidFill>
                  <a:schemeClr val="hlink"/>
                </a:solidFill>
                <a:latin typeface="Cabin"/>
                <a:ea typeface="Cabin"/>
                <a:cs typeface="Cabin"/>
                <a:sym typeface="Cabin"/>
                <a:hlinkClick r:id="rId8"/>
              </a:rPr>
              <a:t>https://psu.jobs/jobs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311700" y="410813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3600" dirty="0">
                <a:solidFill>
                  <a:srgbClr val="193C6E"/>
                </a:solidFill>
                <a:latin typeface="Avenir Black"/>
                <a:ea typeface="Avenir Medium"/>
                <a:cs typeface="Avenir Black"/>
                <a:sym typeface="Cabin"/>
              </a:rPr>
              <a:t>Scope</a:t>
            </a:r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403000" y="1192600"/>
            <a:ext cx="8429399" cy="3376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" dirty="0">
                <a:latin typeface="Avenir Medium"/>
                <a:ea typeface="Avenir Medium"/>
                <a:cs typeface="Avenir Medium"/>
                <a:sym typeface="Cabin"/>
              </a:rPr>
              <a:t>Students 96k</a:t>
            </a:r>
          </a:p>
          <a:p>
            <a:pPr marL="514350" lvl="0" indent="-285750" rtl="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" dirty="0">
                <a:latin typeface="Avenir Medium"/>
                <a:ea typeface="Avenir Medium"/>
                <a:cs typeface="Avenir Medium"/>
                <a:sym typeface="Cabin"/>
              </a:rPr>
              <a:t>Employees 26k</a:t>
            </a:r>
          </a:p>
          <a:p>
            <a:pPr marL="514350" lvl="0" indent="-285750" rtl="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" dirty="0">
                <a:latin typeface="Avenir Medium"/>
                <a:ea typeface="Avenir Medium"/>
                <a:cs typeface="Avenir Medium"/>
                <a:sym typeface="Cabin"/>
              </a:rPr>
              <a:t>Campuses 24</a:t>
            </a:r>
          </a:p>
          <a:p>
            <a:pPr marL="514350" lvl="0" indent="-285750" rtl="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" dirty="0">
                <a:latin typeface="Avenir Medium"/>
                <a:ea typeface="Avenir Medium"/>
                <a:cs typeface="Avenir Medium"/>
                <a:sym typeface="Cabin"/>
              </a:rPr>
              <a:t>Locations &gt; 100</a:t>
            </a:r>
          </a:p>
          <a:p>
            <a:pPr marL="514350" lvl="0" indent="-285750" rtl="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" dirty="0">
                <a:latin typeface="Avenir Medium"/>
                <a:ea typeface="Avenir Medium"/>
                <a:cs typeface="Avenir Medium"/>
                <a:sym typeface="Cabin"/>
              </a:rPr>
              <a:t>Departments 100s</a:t>
            </a:r>
          </a:p>
          <a:p>
            <a:pPr marL="514350" lvl="0" indent="-285750" rtl="0"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" dirty="0">
                <a:latin typeface="Avenir Medium"/>
                <a:ea typeface="Avenir Medium"/>
                <a:cs typeface="Avenir Medium"/>
                <a:sym typeface="Cabin"/>
              </a:rPr>
              <a:t>Titles</a:t>
            </a:r>
            <a:r>
              <a:rPr lang="en" baseline="30000" dirty="0">
                <a:latin typeface="Avenir Medium"/>
                <a:ea typeface="Avenir Medium"/>
                <a:cs typeface="Avenir Medium"/>
                <a:sym typeface="Cabin"/>
              </a:rPr>
              <a:t>1</a:t>
            </a:r>
            <a:r>
              <a:rPr lang="en" dirty="0">
                <a:latin typeface="Avenir Medium"/>
                <a:ea typeface="Avenir Medium"/>
                <a:cs typeface="Avenir Medium"/>
                <a:sym typeface="Cabin"/>
              </a:rPr>
              <a:t> </a:t>
            </a:r>
            <a:r>
              <a:rPr lang="en" dirty="0" smtClean="0">
                <a:latin typeface="Avenir Medium"/>
                <a:ea typeface="Avenir Medium"/>
                <a:cs typeface="Avenir Medium"/>
                <a:sym typeface="Cabin"/>
              </a:rPr>
              <a:t>1000s</a:t>
            </a:r>
            <a:endParaRPr sz="1200" dirty="0">
              <a:latin typeface="Avenir Medium"/>
              <a:ea typeface="Avenir Medium"/>
              <a:cs typeface="Avenir Medium"/>
              <a:sym typeface="Cabin"/>
            </a:endParaRPr>
          </a:p>
          <a:p>
            <a:pPr marL="152400" lvl="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US" sz="1200" dirty="0" smtClean="0">
                <a:latin typeface="Avenir Medium"/>
                <a:ea typeface="Avenir Medium"/>
                <a:cs typeface="Avenir Medium"/>
                <a:sym typeface="Cabin"/>
              </a:rPr>
              <a:t>        1. </a:t>
            </a:r>
            <a:r>
              <a:rPr lang="en" sz="1200" dirty="0" smtClean="0">
                <a:latin typeface="Avenir Medium"/>
                <a:ea typeface="Avenir Medium"/>
                <a:cs typeface="Avenir Medium"/>
                <a:sym typeface="Cabin"/>
              </a:rPr>
              <a:t>(Job </a:t>
            </a:r>
            <a:r>
              <a:rPr lang="en" sz="1200" dirty="0">
                <a:latin typeface="Avenir Medium"/>
                <a:ea typeface="Avenir Medium"/>
                <a:cs typeface="Avenir Medium"/>
                <a:sym typeface="Cabin"/>
              </a:rPr>
              <a:t>descriptions, positions, etc)</a:t>
            </a:r>
          </a:p>
        </p:txBody>
      </p:sp>
      <p:pic>
        <p:nvPicPr>
          <p:cNvPr id="71" name="Shape 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8825" y="1192600"/>
            <a:ext cx="5077225" cy="3515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514213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Questions?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Shape 73"/>
          <p:cNvPicPr preferRelativeResize="0"/>
          <p:nvPr/>
        </p:nvPicPr>
        <p:blipFill rotWithShape="1">
          <a:blip r:embed="rId3">
            <a:alphaModFix amt="30000"/>
          </a:blip>
          <a:srcRect/>
          <a:stretch/>
        </p:blipFill>
        <p:spPr>
          <a:xfrm>
            <a:off x="3589110" y="1178497"/>
            <a:ext cx="5364350" cy="345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Shape 74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3210145" y="1178497"/>
            <a:ext cx="5364350" cy="345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Shape 75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2803120" y="1178497"/>
            <a:ext cx="5364350" cy="345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Shape 76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2318895" y="1178497"/>
            <a:ext cx="5364350" cy="345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Shape 77"/>
          <p:cNvPicPr preferRelativeResize="0"/>
          <p:nvPr/>
        </p:nvPicPr>
        <p:blipFill rotWithShape="1">
          <a:blip r:embed="rId3">
            <a:alphaModFix amt="29000"/>
          </a:blip>
          <a:srcRect l="1097"/>
          <a:stretch/>
        </p:blipFill>
        <p:spPr>
          <a:xfrm>
            <a:off x="189464" y="1178500"/>
            <a:ext cx="5305249" cy="345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Shape 78"/>
          <p:cNvPicPr preferRelativeResize="0"/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>
            <a:off x="562735" y="1178497"/>
            <a:ext cx="5364350" cy="345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Shape 79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015620" y="1178497"/>
            <a:ext cx="5364350" cy="345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415745" y="1178497"/>
            <a:ext cx="5364350" cy="3450749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311700" y="5212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3000">
                <a:latin typeface="Cabin"/>
                <a:ea typeface="Cabin"/>
                <a:cs typeface="Cabin"/>
                <a:sym typeface="Cabin"/>
              </a:rPr>
              <a:t>Mainframes &amp; Cobol &amp; Natural (</a:t>
            </a:r>
            <a:r>
              <a:rPr lang="en" sz="3000">
                <a:solidFill>
                  <a:srgbClr val="1F4F82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oh my</a:t>
            </a:r>
            <a:r>
              <a:rPr lang="en" sz="3000">
                <a:latin typeface="Cabin"/>
                <a:ea typeface="Cabin"/>
                <a:cs typeface="Cabin"/>
                <a:sym typeface="Cabin"/>
              </a:rPr>
              <a:t>)</a:t>
            </a:r>
          </a:p>
        </p:txBody>
      </p:sp>
      <p:pic>
        <p:nvPicPr>
          <p:cNvPr id="82" name="Shape 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9425" y="1714125"/>
            <a:ext cx="5163774" cy="230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1695" y="1178497"/>
            <a:ext cx="5364350" cy="3450749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311700" y="1722275"/>
            <a:ext cx="8520599" cy="16514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There was an effort that completed </a:t>
            </a:r>
          </a:p>
          <a:p>
            <a:pPr rtl="0">
              <a:spcBef>
                <a:spcPts val="0"/>
              </a:spcBef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as recently as 18 months ago </a:t>
            </a:r>
          </a:p>
          <a:p>
            <a:pPr rtl="0">
              <a:spcBef>
                <a:spcPts val="0"/>
              </a:spcBef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to “modernize” a large Cobol system </a:t>
            </a:r>
          </a:p>
          <a:p>
            <a:pPr rtl="0">
              <a:spcBef>
                <a:spcPts val="0"/>
              </a:spcBef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to the Natural programming language </a:t>
            </a:r>
          </a:p>
          <a:p>
            <a:pPr rtl="0">
              <a:spcBef>
                <a:spcPts val="0"/>
              </a:spcBef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on an IBM mainframe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/>
          <p:nvPr/>
        </p:nvSpPr>
        <p:spPr>
          <a:xfrm rot="-325487">
            <a:off x="396530" y="1001054"/>
            <a:ext cx="5715097" cy="27995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rgbClr val="990000"/>
                </a:solidFill>
                <a:highlight>
                  <a:srgbClr val="FFFFFF"/>
                </a:highlight>
              </a:rPr>
              <a:t>#include &lt;stdio.h&gt;</a:t>
            </a:r>
            <a:br>
              <a:rPr lang="en" sz="1200">
                <a:solidFill>
                  <a:srgbClr val="990000"/>
                </a:solidFill>
                <a:highlight>
                  <a:srgbClr val="FFFFFF"/>
                </a:highlight>
              </a:rPr>
            </a:br>
            <a:r>
              <a:rPr lang="en" sz="1200">
                <a:solidFill>
                  <a:srgbClr val="990000"/>
                </a:solidFill>
                <a:highlight>
                  <a:srgbClr val="FFFFFF"/>
                </a:highlight>
              </a:rPr>
              <a:t>#include &lt;stdlib.h&gt;</a:t>
            </a:r>
            <a:br>
              <a:rPr lang="en" sz="1200">
                <a:solidFill>
                  <a:srgbClr val="990000"/>
                </a:solidFill>
                <a:highlight>
                  <a:srgbClr val="FFFFFF"/>
                </a:highlight>
              </a:rPr>
            </a:br>
            <a:r>
              <a:rPr lang="en" sz="1200">
                <a:solidFill>
                  <a:srgbClr val="990000"/>
                </a:solidFill>
                <a:highlight>
                  <a:srgbClr val="FFFFFF"/>
                </a:highlight>
              </a:rPr>
              <a:t>int main(void)</a:t>
            </a:r>
            <a:br>
              <a:rPr lang="en" sz="1200">
                <a:solidFill>
                  <a:srgbClr val="990000"/>
                </a:solidFill>
                <a:highlight>
                  <a:srgbClr val="FFFFFF"/>
                </a:highlight>
              </a:rPr>
            </a:br>
            <a:r>
              <a:rPr lang="en" sz="1200">
                <a:solidFill>
                  <a:srgbClr val="990000"/>
                </a:solidFill>
                <a:highlight>
                  <a:srgbClr val="FFFFFF"/>
                </a:highlight>
              </a:rPr>
              <a:t>{</a:t>
            </a:r>
            <a:br>
              <a:rPr lang="en" sz="1200">
                <a:solidFill>
                  <a:srgbClr val="990000"/>
                </a:solidFill>
                <a:highlight>
                  <a:srgbClr val="FFFFFF"/>
                </a:highlight>
              </a:rPr>
            </a:br>
            <a:r>
              <a:rPr lang="en" sz="1200">
                <a:solidFill>
                  <a:srgbClr val="990000"/>
                </a:solidFill>
                <a:highlight>
                  <a:srgbClr val="FFFFFF"/>
                </a:highlight>
              </a:rPr>
              <a:t>   char *m,n;</a:t>
            </a:r>
            <a:br>
              <a:rPr lang="en" sz="1200">
                <a:solidFill>
                  <a:srgbClr val="990000"/>
                </a:solidFill>
                <a:highlight>
                  <a:srgbClr val="FFFFFF"/>
                </a:highlight>
              </a:rPr>
            </a:br>
            <a:r>
              <a:rPr lang="en" sz="1200">
                <a:solidFill>
                  <a:srgbClr val="990000"/>
                </a:solidFill>
                <a:highlight>
                  <a:srgbClr val="FFFFFF"/>
                </a:highlight>
              </a:rPr>
              <a:t>   printf("%s%c%c\n",</a:t>
            </a:r>
            <a:br>
              <a:rPr lang="en" sz="1200">
                <a:solidFill>
                  <a:srgbClr val="990000"/>
                </a:solidFill>
                <a:highlight>
                  <a:srgbClr val="FFFFFF"/>
                </a:highlight>
              </a:rPr>
            </a:br>
            <a:r>
              <a:rPr lang="en" sz="1200">
                <a:solidFill>
                  <a:srgbClr val="990000"/>
                </a:solidFill>
                <a:highlight>
                  <a:srgbClr val="FFFFFF"/>
                </a:highlight>
              </a:rPr>
              <a:t>       "Content-Type:text/html;charset=iso-8859-1",13,10);</a:t>
            </a:r>
            <a:br>
              <a:rPr lang="en" sz="1200">
                <a:solidFill>
                  <a:srgbClr val="990000"/>
                </a:solidFill>
                <a:highlight>
                  <a:srgbClr val="FFFFFF"/>
                </a:highlight>
              </a:rPr>
            </a:br>
            <a:r>
              <a:rPr lang="en" sz="1200">
                <a:solidFill>
                  <a:srgbClr val="990000"/>
                </a:solidFill>
                <a:highlight>
                  <a:srgbClr val="FFFFFF"/>
                </a:highlight>
              </a:rPr>
              <a:t>   printf("&lt;TITLE&gt;Multiplication results&lt;/TITLE&gt;\n");</a:t>
            </a:r>
            <a:br>
              <a:rPr lang="en" sz="1200">
                <a:solidFill>
                  <a:srgbClr val="990000"/>
                </a:solidFill>
                <a:highlight>
                  <a:srgbClr val="FFFFFF"/>
                </a:highlight>
              </a:rPr>
            </a:br>
            <a:r>
              <a:rPr lang="en" sz="1200">
                <a:solidFill>
                  <a:srgbClr val="990000"/>
                </a:solidFill>
                <a:highlight>
                  <a:srgbClr val="FFFFFF"/>
                </a:highlight>
              </a:rPr>
              <a:t>   printf("&lt;H3&gt;Multiplication results&lt;/H3&gt;\n");</a:t>
            </a:r>
            <a:br>
              <a:rPr lang="en" sz="1200">
                <a:solidFill>
                  <a:srgbClr val="990000"/>
                </a:solidFill>
                <a:highlight>
                  <a:srgbClr val="FFFFFF"/>
                </a:highlight>
              </a:rPr>
            </a:br>
            <a:r>
              <a:rPr lang="en" sz="1200">
                <a:solidFill>
                  <a:srgbClr val="990000"/>
                </a:solidFill>
                <a:highlight>
                  <a:srgbClr val="FFFFFF"/>
                </a:highlight>
              </a:rPr>
              <a:t>   data = getenv("QUERY_STRING");</a:t>
            </a:r>
            <a:br>
              <a:rPr lang="en" sz="1200">
                <a:solidFill>
                  <a:srgbClr val="990000"/>
                </a:solidFill>
                <a:highlight>
                  <a:srgbClr val="FFFFFF"/>
                </a:highlight>
              </a:rPr>
            </a:br>
            <a:r>
              <a:rPr lang="en" sz="1200">
                <a:solidFill>
                  <a:srgbClr val="990000"/>
                </a:solidFill>
                <a:highlight>
                  <a:srgbClr val="FFFFFF"/>
                </a:highlight>
              </a:rPr>
              <a:t>   if(data == NULL)</a:t>
            </a:r>
            <a:br>
              <a:rPr lang="en" sz="1200">
                <a:solidFill>
                  <a:srgbClr val="990000"/>
                </a:solidFill>
                <a:highlight>
                  <a:srgbClr val="FFFFFF"/>
                </a:highlight>
              </a:rPr>
            </a:br>
            <a:r>
              <a:rPr lang="en" sz="1200">
                <a:solidFill>
                  <a:srgbClr val="990000"/>
                </a:solidFill>
                <a:highlight>
                  <a:srgbClr val="FFFFFF"/>
                </a:highlight>
              </a:rPr>
              <a:t>     printf("&lt;P&gt;Error! Error in passing data from form to script.");</a:t>
            </a:r>
            <a:br>
              <a:rPr lang="en" sz="1200">
                <a:solidFill>
                  <a:srgbClr val="990000"/>
                </a:solidFill>
                <a:highlight>
                  <a:srgbClr val="FFFFFF"/>
                </a:highlight>
              </a:rPr>
            </a:br>
            <a:r>
              <a:rPr lang="en" sz="1200">
                <a:solidFill>
                  <a:srgbClr val="990000"/>
                </a:solidFill>
                <a:highlight>
                  <a:srgbClr val="FFFFFF"/>
                </a:highlight>
              </a:rPr>
              <a:t>   else if(sscanf(data,"m=%ld&amp;n=%ld",&amp;m,&amp;n)!=2)</a:t>
            </a:r>
            <a:br>
              <a:rPr lang="en" sz="1200">
                <a:solidFill>
                  <a:srgbClr val="990000"/>
                </a:solidFill>
                <a:highlight>
                  <a:srgbClr val="FFFFFF"/>
                </a:highlight>
              </a:rPr>
            </a:br>
            <a:r>
              <a:rPr lang="en" sz="1200">
                <a:solidFill>
                  <a:srgbClr val="990000"/>
                </a:solidFill>
                <a:highlight>
                  <a:srgbClr val="FFFFFF"/>
                </a:highlight>
              </a:rPr>
              <a:t>     printf("&lt;P&gt;Error! Invalid data. Data must be numeric.");</a:t>
            </a:r>
            <a:br>
              <a:rPr lang="en" sz="1200">
                <a:solidFill>
                  <a:srgbClr val="990000"/>
                </a:solidFill>
                <a:highlight>
                  <a:srgbClr val="FFFFFF"/>
                </a:highlight>
              </a:rPr>
            </a:br>
            <a:r>
              <a:rPr lang="en" sz="1200">
                <a:solidFill>
                  <a:srgbClr val="990000"/>
                </a:solidFill>
                <a:highlight>
                  <a:srgbClr val="FFFFFF"/>
                </a:highlight>
              </a:rPr>
              <a:t>   else</a:t>
            </a:r>
            <a:br>
              <a:rPr lang="en" sz="1200">
                <a:solidFill>
                  <a:srgbClr val="990000"/>
                </a:solidFill>
                <a:highlight>
                  <a:srgbClr val="FFFFFF"/>
                </a:highlight>
              </a:rPr>
            </a:br>
            <a:r>
              <a:rPr lang="en" sz="1200">
                <a:solidFill>
                  <a:srgbClr val="990000"/>
                </a:solidFill>
                <a:highlight>
                  <a:srgbClr val="FFFFFF"/>
                </a:highlight>
              </a:rPr>
              <a:t>     printf("&lt;P&gt;The product of %ld and %ld is %ld.",m,n,m*n);</a:t>
            </a:r>
            <a:br>
              <a:rPr lang="en" sz="1200">
                <a:solidFill>
                  <a:srgbClr val="990000"/>
                </a:solidFill>
                <a:highlight>
                  <a:srgbClr val="FFFFFF"/>
                </a:highlight>
              </a:rPr>
            </a:br>
            <a:r>
              <a:rPr lang="en" sz="1200">
                <a:solidFill>
                  <a:srgbClr val="990000"/>
                </a:solidFill>
                <a:highlight>
                  <a:srgbClr val="FFFFFF"/>
                </a:highlight>
              </a:rPr>
              <a:t>   return 0;</a:t>
            </a:r>
            <a:br>
              <a:rPr lang="en" sz="1200">
                <a:solidFill>
                  <a:srgbClr val="990000"/>
                </a:solidFill>
                <a:highlight>
                  <a:srgbClr val="FFFFFF"/>
                </a:highlight>
              </a:rPr>
            </a:br>
            <a:r>
              <a:rPr lang="en" sz="1200">
                <a:solidFill>
                  <a:srgbClr val="990000"/>
                </a:solidFill>
                <a:highlight>
                  <a:srgbClr val="FFFFFF"/>
                </a:highlight>
              </a:rPr>
              <a:t>}</a:t>
            </a:r>
          </a:p>
        </p:txBody>
      </p:sp>
      <p:sp>
        <p:nvSpPr>
          <p:cNvPr id="94" name="Shape 94"/>
          <p:cNvSpPr txBox="1"/>
          <p:nvPr/>
        </p:nvSpPr>
        <p:spPr>
          <a:xfrm rot="208867">
            <a:off x="4923966" y="1280434"/>
            <a:ext cx="4076120" cy="341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  <a:highlight>
                  <a:srgbClr val="F0FFF0"/>
                </a:highlight>
                <a:latin typeface="Courier New"/>
                <a:ea typeface="Courier New"/>
                <a:cs typeface="Courier New"/>
                <a:sym typeface="Courier New"/>
              </a:rPr>
              <a:t>use CGI qw(:standard);</a:t>
            </a:r>
            <a:br>
              <a:rPr lang="en" sz="1200">
                <a:solidFill>
                  <a:schemeClr val="dk1"/>
                </a:solidFill>
                <a:highlight>
                  <a:srgbClr val="F0FFF0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200">
                <a:solidFill>
                  <a:schemeClr val="dk1"/>
                </a:solidFill>
                <a:highlight>
                  <a:srgbClr val="F0FFF0"/>
                </a:highlight>
                <a:latin typeface="Courier New"/>
                <a:ea typeface="Courier New"/>
                <a:cs typeface="Courier New"/>
                <a:sym typeface="Courier New"/>
              </a:rPr>
              <a:t>$data = param('sample') || '&lt;i&gt;(No input)&lt;/i&gt;';</a:t>
            </a:r>
            <a:br>
              <a:rPr lang="en" sz="1200">
                <a:solidFill>
                  <a:schemeClr val="dk1"/>
                </a:solidFill>
                <a:highlight>
                  <a:srgbClr val="F0FFF0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200">
                <a:solidFill>
                  <a:schemeClr val="dk1"/>
                </a:solidFill>
                <a:highlight>
                  <a:srgbClr val="F0FFF0"/>
                </a:highlight>
                <a:latin typeface="Courier New"/>
                <a:ea typeface="Courier New"/>
                <a:cs typeface="Courier New"/>
                <a:sym typeface="Courier New"/>
              </a:rPr>
              <a:t/>
            </a:r>
            <a:br>
              <a:rPr lang="en" sz="1200">
                <a:solidFill>
                  <a:schemeClr val="dk1"/>
                </a:solidFill>
                <a:highlight>
                  <a:srgbClr val="F0FFF0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200">
                <a:solidFill>
                  <a:schemeClr val="dk1"/>
                </a:solidFill>
                <a:highlight>
                  <a:srgbClr val="F0FFF0"/>
                </a:highlight>
                <a:latin typeface="Courier New"/>
                <a:ea typeface="Courier New"/>
                <a:cs typeface="Courier New"/>
                <a:sym typeface="Courier New"/>
              </a:rPr>
              <a:t>print &lt;&lt;END;</a:t>
            </a:r>
            <a:br>
              <a:rPr lang="en" sz="1200">
                <a:solidFill>
                  <a:schemeClr val="dk1"/>
                </a:solidFill>
                <a:highlight>
                  <a:srgbClr val="F0FFF0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200">
                <a:solidFill>
                  <a:schemeClr val="dk1"/>
                </a:solidFill>
                <a:highlight>
                  <a:srgbClr val="F0FFF0"/>
                </a:highlight>
                <a:latin typeface="Courier New"/>
                <a:ea typeface="Courier New"/>
                <a:cs typeface="Courier New"/>
                <a:sym typeface="Courier New"/>
              </a:rPr>
              <a:t>Content-Type: text/html; charset=iso-8859-1</a:t>
            </a:r>
            <a:br>
              <a:rPr lang="en" sz="1200">
                <a:solidFill>
                  <a:schemeClr val="dk1"/>
                </a:solidFill>
                <a:highlight>
                  <a:srgbClr val="F0FFF0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200">
                <a:solidFill>
                  <a:schemeClr val="dk1"/>
                </a:solidFill>
                <a:highlight>
                  <a:srgbClr val="F0FFF0"/>
                </a:highlight>
                <a:latin typeface="Courier New"/>
                <a:ea typeface="Courier New"/>
                <a:cs typeface="Courier New"/>
                <a:sym typeface="Courier New"/>
              </a:rPr>
              <a:t/>
            </a:r>
            <a:br>
              <a:rPr lang="en" sz="1200">
                <a:solidFill>
                  <a:schemeClr val="dk1"/>
                </a:solidFill>
                <a:highlight>
                  <a:srgbClr val="F0FFF0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200">
                <a:solidFill>
                  <a:schemeClr val="dk1"/>
                </a:solidFill>
                <a:highlight>
                  <a:srgbClr val="F0FFF0"/>
                </a:highlight>
                <a:latin typeface="Courier New"/>
                <a:ea typeface="Courier New"/>
                <a:cs typeface="Courier New"/>
                <a:sym typeface="Courier New"/>
              </a:rPr>
              <a:t>&lt;!DOCTYPE HTML PUBLIC "-//W3C//DTD HTML 4.01//EN"&gt;</a:t>
            </a:r>
            <a:br>
              <a:rPr lang="en" sz="1200">
                <a:solidFill>
                  <a:schemeClr val="dk1"/>
                </a:solidFill>
                <a:highlight>
                  <a:srgbClr val="F0FFF0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200">
                <a:solidFill>
                  <a:schemeClr val="dk1"/>
                </a:solidFill>
                <a:highlight>
                  <a:srgbClr val="F0FFF0"/>
                </a:highlight>
                <a:latin typeface="Courier New"/>
                <a:ea typeface="Courier New"/>
                <a:cs typeface="Courier New"/>
                <a:sym typeface="Courier New"/>
              </a:rPr>
              <a:t>&lt;title&gt;Echoing user input&lt;/title&gt;</a:t>
            </a:r>
            <a:br>
              <a:rPr lang="en" sz="1200">
                <a:solidFill>
                  <a:schemeClr val="dk1"/>
                </a:solidFill>
                <a:highlight>
                  <a:srgbClr val="F0FFF0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200">
                <a:solidFill>
                  <a:schemeClr val="dk1"/>
                </a:solidFill>
                <a:highlight>
                  <a:srgbClr val="F0FFF0"/>
                </a:highlight>
                <a:latin typeface="Courier New"/>
                <a:ea typeface="Courier New"/>
                <a:cs typeface="Courier New"/>
                <a:sym typeface="Courier New"/>
              </a:rPr>
              <a:t>&lt;h1&gt;Echoing user input&lt;/h1&gt;</a:t>
            </a:r>
            <a:br>
              <a:rPr lang="en" sz="1200">
                <a:solidFill>
                  <a:schemeClr val="dk1"/>
                </a:solidFill>
                <a:highlight>
                  <a:srgbClr val="F0FFF0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200">
                <a:solidFill>
                  <a:schemeClr val="dk1"/>
                </a:solidFill>
                <a:highlight>
                  <a:srgbClr val="F0FFF0"/>
                </a:highlight>
                <a:latin typeface="Courier New"/>
                <a:ea typeface="Courier New"/>
                <a:cs typeface="Courier New"/>
                <a:sym typeface="Courier New"/>
              </a:rPr>
              <a:t>&lt;p&gt;You typed: $data&lt;/p&gt;</a:t>
            </a:r>
            <a:br>
              <a:rPr lang="en" sz="1200">
                <a:solidFill>
                  <a:schemeClr val="dk1"/>
                </a:solidFill>
                <a:highlight>
                  <a:srgbClr val="F0FFF0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200">
                <a:solidFill>
                  <a:schemeClr val="dk1"/>
                </a:solidFill>
                <a:highlight>
                  <a:srgbClr val="F0FFF0"/>
                </a:highlight>
                <a:latin typeface="Courier New"/>
                <a:ea typeface="Courier New"/>
                <a:cs typeface="Courier New"/>
                <a:sym typeface="Courier New"/>
              </a:rPr>
              <a:t>END</a:t>
            </a:r>
            <a:br>
              <a:rPr lang="en" sz="1200">
                <a:solidFill>
                  <a:schemeClr val="dk1"/>
                </a:solidFill>
                <a:highlight>
                  <a:srgbClr val="F0FFF0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endParaRPr lang="en" sz="1200">
              <a:solidFill>
                <a:schemeClr val="dk1"/>
              </a:solidFill>
              <a:highlight>
                <a:srgbClr val="F0FFF0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lvl="0" rtl="0">
              <a:spcBef>
                <a:spcPts val="0"/>
              </a:spcBef>
              <a:buNone/>
            </a:pPr>
            <a:endParaRPr sz="1200">
              <a:solidFill>
                <a:schemeClr val="dk1"/>
              </a:solidFill>
              <a:highlight>
                <a:srgbClr val="F0FFF0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320512" y="445100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>
                <a:latin typeface="Cabin"/>
                <a:ea typeface="Cabin"/>
                <a:cs typeface="Cabin"/>
                <a:sym typeface="Cabin"/>
              </a:rPr>
              <a:t>We have lots of stuff like this...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1425</TotalTime>
  <Words>1468</Words>
  <Application>Microsoft Macintosh PowerPoint</Application>
  <PresentationFormat>On-screen Show (16:9)</PresentationFormat>
  <Paragraphs>309</Paragraphs>
  <Slides>60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0" baseType="lpstr">
      <vt:lpstr>Arimo</vt:lpstr>
      <vt:lpstr>Avenir Black</vt:lpstr>
      <vt:lpstr>Avenir Medium</vt:lpstr>
      <vt:lpstr>Cabin</vt:lpstr>
      <vt:lpstr>Courier New</vt:lpstr>
      <vt:lpstr>Georgia</vt:lpstr>
      <vt:lpstr>Permanent Marker</vt:lpstr>
      <vt:lpstr>Special Elite</vt:lpstr>
      <vt:lpstr>Arial</vt:lpstr>
      <vt:lpstr>simple-light-2</vt:lpstr>
      <vt:lpstr>Java EE 7 in the Very Real World of Higher Education</vt:lpstr>
      <vt:lpstr>“WE ARE” - Software Engineering</vt:lpstr>
      <vt:lpstr>To understand what we’re doing, it’s  probably important  to understand why</vt:lpstr>
      <vt:lpstr>Me – Help me understand priorities, what needs to be rebuilt?  My Boss – Everything.</vt:lpstr>
      <vt:lpstr>PowerPoint Presentation</vt:lpstr>
      <vt:lpstr>Scope</vt:lpstr>
      <vt:lpstr>Mainframes &amp; Cobol &amp; Natural (oh my)</vt:lpstr>
      <vt:lpstr>There was an effort that completed  as recently as 18 months ago  to “modernize” a large Cobol system  to the Natural programming language  on an IBM mainframe</vt:lpstr>
      <vt:lpstr>We have lots of stuff like this...</vt:lpstr>
      <vt:lpstr>PowerPoint Presentation</vt:lpstr>
      <vt:lpstr>PowerPoint Presentation</vt:lpstr>
      <vt:lpstr>PowerPoint Presentation</vt:lpstr>
      <vt:lpstr>But this is JavaOne,  where’s the Java?</vt:lpstr>
      <vt:lpstr>The most modern Java  we found in 2011 was 1.4ish, and...</vt:lpstr>
      <vt:lpstr>It wasn’t  what we expected…       </vt:lpstr>
      <vt:lpstr>Evolving a  stagnant legacy system</vt:lpstr>
      <vt:lpstr>Friends of Penn State - Our first foray</vt:lpstr>
      <vt:lpstr>Friends of Penn State - The initial discovery</vt:lpstr>
      <vt:lpstr>Friends of Penn State - We dig a little deeper</vt:lpstr>
      <vt:lpstr>Friends of Penn State - And finally...</vt:lpstr>
      <vt:lpstr>Java EE 7 in the Very Real World of Higher Education</vt:lpstr>
      <vt:lpstr>Friends of Penn State: The other shoe drops</vt:lpstr>
      <vt:lpstr>We discovered that with about 25 lines of HTML we could steal  every principal  in the system.</vt:lpstr>
      <vt:lpstr>Code redacted  to protect  the innocent</vt:lpstr>
      <vt:lpstr>Friends of Penn State - Enterprise Java to the rescue</vt:lpstr>
      <vt:lpstr>Quietly find the customers and coordinate the change</vt:lpstr>
      <vt:lpstr>Recreate the architecture</vt:lpstr>
      <vt:lpstr>Primary technologies used</vt:lpstr>
      <vt:lpstr>An anticlimactic result</vt:lpstr>
      <vt:lpstr>Deprecating  Heavily-Used Services</vt:lpstr>
      <vt:lpstr>What’s a GI?</vt:lpstr>
      <vt:lpstr>What’s the problem?</vt:lpstr>
      <vt:lpstr>Java EE 7 in the Very Real World of Higher Education</vt:lpstr>
      <vt:lpstr>PowerPoint Presentation</vt:lpstr>
      <vt:lpstr>Legacy System</vt:lpstr>
      <vt:lpstr>Java EE Service Proxy</vt:lpstr>
      <vt:lpstr>Move XML-RPC Clients</vt:lpstr>
      <vt:lpstr>Replace GI Functionality</vt:lpstr>
      <vt:lpstr>Eliminate Existing GI System</vt:lpstr>
      <vt:lpstr>Replace Mainframe Applications</vt:lpstr>
      <vt:lpstr>Add RESTful APIs</vt:lpstr>
      <vt:lpstr>Eliminate XML-RPC Services</vt:lpstr>
      <vt:lpstr>Eliminate the Mainframe</vt:lpstr>
      <vt:lpstr>Java EE to the Rescue</vt:lpstr>
      <vt:lpstr>Reinventing old technology</vt:lpstr>
      <vt:lpstr>Mainframe Operations</vt:lpstr>
      <vt:lpstr>A JEE solution to bridge a historical problem</vt:lpstr>
      <vt:lpstr>How to bridge the technologies</vt:lpstr>
      <vt:lpstr>What is the future?</vt:lpstr>
      <vt:lpstr>This is a story of hope and rebirth</vt:lpstr>
      <vt:lpstr>Restructure Hiring Patterns</vt:lpstr>
      <vt:lpstr>Restructure Hiring Patterns</vt:lpstr>
      <vt:lpstr>Restructure Hiring Patterns</vt:lpstr>
      <vt:lpstr>Embrace DevOps</vt:lpstr>
      <vt:lpstr>Establish a Reference Architecture</vt:lpstr>
      <vt:lpstr>Keep up with changing technology</vt:lpstr>
      <vt:lpstr>Encourage an Environment of Continual Learning</vt:lpstr>
      <vt:lpstr>(Almost) The End</vt:lpstr>
      <vt:lpstr>We’re Hiring!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Java EE 7 in the Very Real World of Higher Education</dc:title>
  <cp:lastModifiedBy>Microsoft Office User</cp:lastModifiedBy>
  <cp:revision>13</cp:revision>
  <dcterms:modified xsi:type="dcterms:W3CDTF">2015-10-28T20:42:12Z</dcterms:modified>
</cp:coreProperties>
</file>