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0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31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37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1" r:id="rId11"/>
    <p:sldId id="292" r:id="rId12"/>
    <p:sldId id="293" r:id="rId13"/>
    <p:sldId id="265" r:id="rId14"/>
    <p:sldId id="266" r:id="rId15"/>
    <p:sldId id="29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97" r:id="rId32"/>
    <p:sldId id="298" r:id="rId33"/>
    <p:sldId id="282" r:id="rId34"/>
    <p:sldId id="283" r:id="rId35"/>
    <p:sldId id="284" r:id="rId36"/>
    <p:sldId id="285" r:id="rId37"/>
    <p:sldId id="286" r:id="rId38"/>
    <p:sldId id="295" r:id="rId39"/>
    <p:sldId id="287" r:id="rId40"/>
    <p:sldId id="288" r:id="rId41"/>
    <p:sldId id="289" r:id="rId42"/>
    <p:sldId id="294" r:id="rId43"/>
    <p:sldId id="290" r:id="rId4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wn McKinney" initials="" lastIdx="7" clrIdx="0"/>
  <p:cmAuthor id="1" name="Christopher Harm" initials="" lastIdx="2" clrIdx="1"/>
  <p:cmAuthor id="2" name="Chris Pike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219499-86B1-4924-AF20-E9C434D8018E}">
  <a:tblStyle styleId="{A4219499-86B1-4924-AF20-E9C434D8018E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C50B2B21-71E2-4061-8974-BEC42C7B1A17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9"/>
    <p:restoredTop sz="91049"/>
  </p:normalViewPr>
  <p:slideViewPr>
    <p:cSldViewPr snapToGrid="0" snapToObjects="1">
      <p:cViewPr varScale="1">
        <p:scale>
          <a:sx n="116" d="100"/>
          <a:sy n="116" d="100"/>
        </p:scale>
        <p:origin x="136" y="4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2">
    <p:pos x="6000" y="0"/>
    <p:text>Shawn, what's your official title?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1">
    <p:pos x="6000" y="0"/>
    <p:text>add getUserPrinicple to slide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For audit have you tried using the OpenLD
AP slapo access log?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For audit have you tried using the OpenLD
AP slapo access log?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For audit have you tried using the OpenLD
AP slapo access log?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7">
    <p:pos x="6000" y="700"/>
    <p:text>Yes it would.  Those data elements must reside somewhere right?  Again how would you do it if you could?  Is there a spec that applies here?  How about INCITS 494 RBAC Policy enhanced.  If you can propose a solution, that is based on standards, I would love to hear what it is.</p:text>
  </p:cm>
  <p:cm authorId="2" idx="2">
    <p:pos x="6000" y="600"/>
    <p:text>Wouldn't that then require a permission for each object? (resulting in permission explosion and possibly role explosion)</p:text>
  </p:cm>
  <p:cm authorId="0" idx="6">
    <p:pos x="6000" y="500"/>
    <p:text>Not sure I am following.  The permission data struct provides an objectId attribute that can be mapped to instance data.</p:text>
  </p:cm>
  <p:cm authorId="0" idx="5">
    <p:pos x="6000" y="400"/>
    <p:text>We agreed the ous could be mapped to permission level.  Just need to do it.</p:text>
  </p:cm>
  <p:cm authorId="0" idx="4">
    <p:pos x="6000" y="300"/>
    <p:text>yes good point.  How would you do it?</p:text>
  </p:cm>
  <p:cm authorId="2" idx="1">
    <p:pos x="6000" y="200"/>
    <p:text>That would eliminate the arbac role explosion, but I think would require that the user creating new roles also have permission to modify arbac roles since a new role wouldn't be automatically associated with an arbac role.</p:text>
  </p:cm>
  <p:cm authorId="0" idx="3">
    <p:pos x="6000" y="100"/>
    <p:text>For arbac role explosion here is what was last posted:
Another possible solution is to add a multi-occurring attribute, i.e. ftRoles, to the admin role entity that contains references to one or more non-related rbac roles.  This would be useful if not part of the ARBAC02 model.  Don’t think that would be too difficult to do.  There are other entities that maintain multi-occurring references to rbac roles - e.g. permissions.</p:text>
  </p:cm>
  <p:cm authorId="0" idx="2">
    <p:pos x="6000" y="0"/>
    <p:text>bi-directional lookups is a new one.  Need to understand problem before commenting.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7">
    <p:pos x="6000" y="700"/>
    <p:text>Yes it would.  Those data elements must reside somewhere right?  Again how would you do it if you could?  Is there a spec that applies here?  How about INCITS 494 RBAC Policy enhanced.  If you can propose a solution, that is based on standards, I would love to hear what it is.</p:text>
  </p:cm>
  <p:cm authorId="2" idx="2">
    <p:pos x="6000" y="600"/>
    <p:text>Wouldn't that then require a permission for each object? (resulting in permission explosion and possibly role explosion)</p:text>
  </p:cm>
  <p:cm authorId="0" idx="6">
    <p:pos x="6000" y="500"/>
    <p:text>Not sure I am following.  The permission data struct provides an objectId attribute that can be mapped to instance data.</p:text>
  </p:cm>
  <p:cm authorId="0" idx="5">
    <p:pos x="6000" y="400"/>
    <p:text>We agreed the ous could be mapped to permission level.  Just need to do it.</p:text>
  </p:cm>
  <p:cm authorId="0" idx="4">
    <p:pos x="6000" y="300"/>
    <p:text>yes good point.  How would you do it?</p:text>
  </p:cm>
  <p:cm authorId="2" idx="1">
    <p:pos x="6000" y="200"/>
    <p:text>That would eliminate the arbac role explosion, but I think would require that the user creating new roles also have permission to modify arbac roles since a new role wouldn't be automatically associated with an arbac role.</p:text>
  </p:cm>
  <p:cm authorId="0" idx="2">
    <p:pos x="6000" y="0"/>
    <p:text>bi-directional lookups is a new one.  Need to understand problem before commenting.</p:text>
  </p:cm>
  <p:cm authorId="0" idx="3">
    <p:pos x="6000" y="100"/>
    <p:text>For arbac role explosion here is what was last posted:
Another possible solution is to add a multi-occurring attribute, i.e. ftRoles, to the admin role entity that contains references to one or more non-related rbac roles.  This would be useful if not part of the ARBAC02 model.  Don’t think that would be too difficult to do.  There are other entities that maintain multi-occurring references to rbac roles - e.g. permissions.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82211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150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Talk to the simplification of binding methods to permissions.  When the RolesAllowed references permissions, you can modify the permissions assigned to a role at runtime in order to change the system's configuration. 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Also, adding additional roles at runtime is possible without having to redeploy the application. 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Roles - Static assignment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Permissions - Dynamic assignment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Map Users to Permissions through roles. 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Grant Permissions to a role, and assign users into that role.  </a:t>
            </a:r>
          </a:p>
        </p:txBody>
      </p:sp>
    </p:spTree>
    <p:extLst>
      <p:ext uri="{BB962C8B-B14F-4D97-AF65-F5344CB8AC3E}">
        <p14:creationId xmlns:p14="http://schemas.microsoft.com/office/powerpoint/2010/main" val="1840770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Talk to the simplification of binding methods to permissions.  When the RolesAllowed references permissions, you can modify the permissions assigned to a role at runtime in order to change the system's configuration. 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Also, adding additional roles at runtime is possible without having to redeploy the application. 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Roles - Static assignment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Permissions - Dynamic assignment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Map Users to Permissions through roles. 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Grant Permissions to a role, and assign users into that role.  </a:t>
            </a:r>
          </a:p>
        </p:txBody>
      </p:sp>
    </p:spTree>
    <p:extLst>
      <p:ext uri="{BB962C8B-B14F-4D97-AF65-F5344CB8AC3E}">
        <p14:creationId xmlns:p14="http://schemas.microsoft.com/office/powerpoint/2010/main" val="1976661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Talk to the simplification of binding methods to permissions.  When the RolesAllowed references permissions, you can modify the permissions assigned to a role at runtime in order to change the system's configuration. 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Also, adding additional roles at runtime is possible without having to redeploy the application. 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Roles - Static assignment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Permissions - Dynamic assignment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Map Users to Permissions through roles. 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Grant Permissions to a role, and assign users into that role.  </a:t>
            </a:r>
          </a:p>
        </p:txBody>
      </p:sp>
    </p:spTree>
    <p:extLst>
      <p:ext uri="{BB962C8B-B14F-4D97-AF65-F5344CB8AC3E}">
        <p14:creationId xmlns:p14="http://schemas.microsoft.com/office/powerpoint/2010/main" val="366173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659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delegated authority is assigned who can create roles, grant permissions to roles, and assign users into that role.  </a:t>
            </a:r>
          </a:p>
        </p:txBody>
      </p:sp>
    </p:spTree>
    <p:extLst>
      <p:ext uri="{BB962C8B-B14F-4D97-AF65-F5344CB8AC3E}">
        <p14:creationId xmlns:p14="http://schemas.microsoft.com/office/powerpoint/2010/main" val="1941228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086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Preview the OAuth discussion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SSO authenticates users at the webapp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OAuth authenticates REST calls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OAuth is delegated authentication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</a:t>
            </a:r>
            <a:r>
              <a:rPr lang="en">
                <a:solidFill>
                  <a:srgbClr val="1E250D"/>
                </a:solidFill>
                <a:highlight>
                  <a:srgbClr val="FFFFFF"/>
                </a:highlight>
              </a:rPr>
              <a:t> delegated access for use in situations where the </a:t>
            </a:r>
            <a:r>
              <a:rPr lang="en" i="1">
                <a:solidFill>
                  <a:srgbClr val="1E250D"/>
                </a:solidFill>
                <a:highlight>
                  <a:srgbClr val="FFFFFF"/>
                </a:highlight>
              </a:rPr>
              <a:t>user is not present</a:t>
            </a:r>
            <a:r>
              <a:rPr lang="en">
                <a:solidFill>
                  <a:srgbClr val="1E250D"/>
                </a:solidFill>
                <a:highlight>
                  <a:srgbClr val="FFFFFF"/>
                </a:highlight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1E250D"/>
                </a:solidFill>
                <a:highlight>
                  <a:srgbClr val="FFFFFF"/>
                </a:highlight>
              </a:rPr>
              <a:t>	like a webapp authenticate the end user, but needs to call back end services that need to authenticate calls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1E250D"/>
              </a:solidFill>
              <a:highlight>
                <a:srgbClr val="FFFFFF"/>
              </a:highlight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1E250D"/>
                </a:solidFill>
                <a:highlight>
                  <a:srgbClr val="FFFFFF"/>
                </a:highlight>
              </a:rPr>
              <a:t>Application Grant changes based on who the user is, and which system is requesting the token.  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1E250D"/>
              </a:solidFill>
              <a:highlight>
                <a:srgbClr val="FFFFFF"/>
              </a:highlight>
            </a:endParaRPr>
          </a:p>
          <a:p>
            <a:pPr>
              <a:spcBef>
                <a:spcPts val="0"/>
              </a:spcBef>
              <a:buNone/>
            </a:pPr>
            <a:endParaRPr>
              <a:solidFill>
                <a:srgbClr val="1E250D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22489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Provide examples of each type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Service Account - some backend process. 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Internal to Penn State - internal department application and also other trusted applications from other departments.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Need to verify that those systems are trusted and follow best practices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External to Penn State - student run organization or group wants to create a mobile app that can access the schedule of classes, </a:t>
            </a:r>
            <a:r>
              <a:rPr lang="en">
                <a:solidFill>
                  <a:schemeClr val="dk1"/>
                </a:solidFill>
              </a:rPr>
              <a:t>your degree information, </a:t>
            </a:r>
            <a:r>
              <a:rPr lang="en"/>
              <a:t>list of required classes and the real-time local bus data in order to create an optimized schedule and route you around campus. 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It’s not a Penn State sponsored app, but it needs access to a student’s data.  </a:t>
            </a:r>
          </a:p>
        </p:txBody>
      </p:sp>
    </p:spTree>
    <p:extLst>
      <p:ext uri="{BB962C8B-B14F-4D97-AF65-F5344CB8AC3E}">
        <p14:creationId xmlns:p14="http://schemas.microsoft.com/office/powerpoint/2010/main" val="427122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Clients must register with the OAuth server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Clients receive a client_id (public) and client_secret (private)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These can be used to obtain an auth token that represents the service account</a:t>
            </a:r>
          </a:p>
        </p:txBody>
      </p:sp>
    </p:spTree>
    <p:extLst>
      <p:ext uri="{BB962C8B-B14F-4D97-AF65-F5344CB8AC3E}">
        <p14:creationId xmlns:p14="http://schemas.microsoft.com/office/powerpoint/2010/main" val="1751862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07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862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438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Examples: Student mobile app that wants to access your course history and required classes to create an optimal schedule.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Allow systems to refresh a token after it’s expired…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Client must register with OAuth server before being allowed to auth. 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Possible approval process in place prior to allowing access.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210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Validate Options - OAuth Server and Resource Server team together in authentication. 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JWT option allows the RS to validate a token without calling the OAuth server, but increases the complexity of revoking a token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Talk Caching of token-info at the RS. 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Increased overhead of calls to obtain tokens and validate tokens is limited to 2 extra calls per token lifespan (obtaining a token) / caching duration (validating a token)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087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Why JASPI?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Two authentication cases, webapps and REST services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PSU uses a SSO solution based on an Apache plugin to authenticate users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We tried JAAS, but the solution was a bit awkward.  HttpServletRequest.login(“username”, “password”)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JASPI allows direct access to authenticate the HTTPServletRrequest - HttpServletRequest.authenticate()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This allows us to access the SSO Headers and OAuth Headers directly in order to authenticate the request. 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368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920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hack to enable security within Wildfly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We’re using Wildfly 8. 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Tried using Wildfly’s JASPI Implementation, but rant into problems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Wildfly Implementation - Wildfly bug that prevented principal from propagating into the EJB tier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Wildfly JAAS SAM - picketbox JASPI SAM that delegated to a JAAS Login Module did as expected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One solution worked but session caching broke. 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jboss-web.xml and jboss-ejb3.xml files enable the security interceptors in the web and ejb tiers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DummyLoginModule doesn’t do anything but is required as a placeholder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Monitoring Wildlfy future releases and are willing to go back to built in soldution at some point.</a:t>
            </a:r>
          </a:p>
        </p:txBody>
      </p:sp>
    </p:spTree>
    <p:extLst>
      <p:ext uri="{BB962C8B-B14F-4D97-AF65-F5344CB8AC3E}">
        <p14:creationId xmlns:p14="http://schemas.microsoft.com/office/powerpoint/2010/main" val="291048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AuthConfigFactory.getFactory().registerConfigProvider()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PsuAuthConfigProvider → PsuServerAuthConfig → PsuServerAuthContext → ServerAuthModule</a:t>
            </a:r>
          </a:p>
        </p:txBody>
      </p:sp>
    </p:spTree>
    <p:extLst>
      <p:ext uri="{BB962C8B-B14F-4D97-AF65-F5344CB8AC3E}">
        <p14:creationId xmlns:p14="http://schemas.microsoft.com/office/powerpoint/2010/main" val="1825505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63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Client library is responsible for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Managing the clients shared secret with the OAuth server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Requesting a valid token before making a request to the RS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Adding the token into the HTTP Request in the Authorization header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Managing the lifecycle of an auth token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Handling errors and retrying when possible. 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Server Module is responsible for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Extracting the token for every inbound request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Determining if the token is valid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Resolving the token to a user principal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Looking up the roles/permissions associated with the user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Establishing the security context within the application server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687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19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181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3979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2367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267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5275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600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4521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4082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743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064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59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9601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8144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7443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03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555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963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448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608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Talk to the simplification of binding methods to permissions.  When the RolesAllowed references permissions, you can modify the permissions assigned to a role at runtime in order to change the system's configuration. 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Also, adding additional roles at runtime is possible without having to redeploy the application. 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Roles - Static assignment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Permissions - Dynamic assignment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Map Users to Permissions through roles. 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Grant Permissions to a role, and assign users into that role.  </a:t>
            </a:r>
          </a:p>
        </p:txBody>
      </p:sp>
    </p:spTree>
    <p:extLst>
      <p:ext uri="{BB962C8B-B14F-4D97-AF65-F5344CB8AC3E}">
        <p14:creationId xmlns:p14="http://schemas.microsoft.com/office/powerpoint/2010/main" val="82667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/>
          <p:nvPr/>
        </p:nvSpPr>
        <p:spPr>
          <a:xfrm>
            <a:off x="387900" y="4630475"/>
            <a:ext cx="8520599" cy="39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200" dirty="0">
                <a:solidFill>
                  <a:srgbClr val="1F4F82"/>
                </a:solidFill>
                <a:latin typeface="Avenir Medium"/>
                <a:ea typeface="Avenir Medium"/>
                <a:cs typeface="Avenir Medium"/>
                <a:sym typeface="Cabin"/>
              </a:rPr>
              <a:t>Federated Role-Based Access Control Security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/>
          <p:nvPr/>
        </p:nvSpPr>
        <p:spPr>
          <a:xfrm>
            <a:off x="387900" y="4630475"/>
            <a:ext cx="8520599" cy="39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200" dirty="0">
                <a:solidFill>
                  <a:srgbClr val="1F4F82"/>
                </a:solidFill>
                <a:latin typeface="Avenir Medium"/>
                <a:ea typeface="Avenir Medium"/>
                <a:cs typeface="Avenir Medium"/>
                <a:sym typeface="Cabin"/>
              </a:rPr>
              <a:t>Federated Role-Based Access Control Security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/>
          <p:nvPr/>
        </p:nvSpPr>
        <p:spPr>
          <a:xfrm>
            <a:off x="387900" y="4630475"/>
            <a:ext cx="8520599" cy="39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200" dirty="0">
                <a:solidFill>
                  <a:srgbClr val="1F4F82"/>
                </a:solidFill>
                <a:latin typeface="Avenir Medium"/>
                <a:ea typeface="Avenir Medium"/>
                <a:cs typeface="Avenir Medium"/>
                <a:sym typeface="Cabin"/>
              </a:rPr>
              <a:t>Federated Role-Based Access Control Security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/>
          <p:nvPr/>
        </p:nvSpPr>
        <p:spPr>
          <a:xfrm>
            <a:off x="387900" y="4630475"/>
            <a:ext cx="8520599" cy="39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200" dirty="0">
                <a:solidFill>
                  <a:srgbClr val="1F4F82"/>
                </a:solidFill>
                <a:latin typeface="Avenir Medium"/>
                <a:ea typeface="Avenir Medium"/>
                <a:cs typeface="Avenir Medium"/>
                <a:sym typeface="Cabin"/>
              </a:rPr>
              <a:t>Federated Role-Based Access Control Security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github.com/javaee-samples/javaee7-samples/tree/master/jaspic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comments" Target="../comments/commen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comments" Target="../comments/commen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comments" Target="../comments/commen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comments" Target="../comments/commen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s://directory.apache.org/fortress/" TargetMode="External"/><Relationship Id="rId5" Type="http://schemas.openxmlformats.org/officeDocument/2006/relationships/hyperlink" Target="http://profsandhu.com/journals/tissec/p113-oh.pdf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comments" Target="../comments/comment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comments" Target="../comments/commen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su.jobs/job/59211" TargetMode="External"/><Relationship Id="rId4" Type="http://schemas.openxmlformats.org/officeDocument/2006/relationships/hyperlink" Target="https://psu.jobs/job/59541" TargetMode="External"/><Relationship Id="rId5" Type="http://schemas.openxmlformats.org/officeDocument/2006/relationships/hyperlink" Target="https://psu.jobs/job/59543" TargetMode="External"/><Relationship Id="rId6" Type="http://schemas.openxmlformats.org/officeDocument/2006/relationships/hyperlink" Target="https://psu.jobs/job/59542" TargetMode="External"/><Relationship Id="rId7" Type="http://schemas.openxmlformats.org/officeDocument/2006/relationships/hyperlink" Target="https://psu.jobs/job/59670" TargetMode="External"/><Relationship Id="rId8" Type="http://schemas.openxmlformats.org/officeDocument/2006/relationships/hyperlink" Target="https://psu.jobs/job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2300"/>
              </a:spcBef>
              <a:buSzPct val="36666"/>
            </a:pPr>
            <a:r>
              <a:rPr lang="en" sz="3600" dirty="0" smtClean="0">
                <a:solidFill>
                  <a:srgbClr val="193C6E"/>
                </a:solidFill>
                <a:highlight>
                  <a:srgbClr val="FFFFFF"/>
                </a:highlight>
                <a:latin typeface="Avenir Black"/>
                <a:ea typeface="Avenir Medium"/>
                <a:cs typeface="Avenir Black"/>
                <a:sym typeface="Cabin"/>
              </a:rPr>
              <a:t>Federated </a:t>
            </a:r>
            <a:r>
              <a:rPr lang="en" sz="3600" dirty="0">
                <a:solidFill>
                  <a:srgbClr val="193C6E"/>
                </a:solidFill>
                <a:highlight>
                  <a:srgbClr val="FFFFFF"/>
                </a:highlight>
                <a:latin typeface="Avenir Black"/>
                <a:ea typeface="Avenir Medium"/>
                <a:cs typeface="Avenir Black"/>
                <a:sym typeface="Cabin"/>
              </a:rPr>
              <a:t>RBAC:</a:t>
            </a:r>
            <a:r>
              <a:rPr lang="en" sz="3000" dirty="0">
                <a:solidFill>
                  <a:srgbClr val="193C6E"/>
                </a:solidFill>
                <a:highlight>
                  <a:srgbClr val="FFFFFF"/>
                </a:highlight>
                <a:latin typeface="Avenir Black"/>
                <a:ea typeface="Avenir Medium"/>
                <a:cs typeface="Avenir Black"/>
                <a:sym typeface="Cabin"/>
              </a:rPr>
              <a:t/>
            </a:r>
            <a:br>
              <a:rPr lang="en" sz="3000" dirty="0">
                <a:solidFill>
                  <a:srgbClr val="193C6E"/>
                </a:solidFill>
                <a:highlight>
                  <a:srgbClr val="FFFFFF"/>
                </a:highlight>
                <a:latin typeface="Avenir Black"/>
                <a:ea typeface="Avenir Medium"/>
                <a:cs typeface="Avenir Black"/>
                <a:sym typeface="Cabin"/>
              </a:rPr>
            </a:br>
            <a:r>
              <a:rPr lang="en" sz="3000" dirty="0">
                <a:solidFill>
                  <a:srgbClr val="193C6E"/>
                </a:solidFill>
                <a:highlight>
                  <a:srgbClr val="FFFFFF"/>
                </a:highlight>
                <a:latin typeface="Avenir Black"/>
                <a:ea typeface="Avenir Medium"/>
                <a:cs typeface="Avenir Black"/>
                <a:sym typeface="Cabin"/>
              </a:rPr>
              <a:t>Fortress, OAuth2, JWT, Java EE, </a:t>
            </a:r>
            <a:r>
              <a:rPr lang="en-US" sz="3000" dirty="0" smtClean="0">
                <a:solidFill>
                  <a:srgbClr val="193C6E"/>
                </a:solidFill>
                <a:highlight>
                  <a:srgbClr val="FFFFFF"/>
                </a:highlight>
                <a:latin typeface="Avenir Black"/>
                <a:ea typeface="Avenir Medium"/>
                <a:cs typeface="Avenir Black"/>
                <a:sym typeface="Cabin"/>
              </a:rPr>
              <a:t>&amp; </a:t>
            </a:r>
            <a:r>
              <a:rPr lang="en" sz="3000" dirty="0" smtClean="0">
                <a:solidFill>
                  <a:srgbClr val="193C6E"/>
                </a:solidFill>
                <a:highlight>
                  <a:srgbClr val="FFFFFF"/>
                </a:highlight>
                <a:latin typeface="Avenir Black"/>
                <a:ea typeface="Avenir Medium"/>
                <a:cs typeface="Avenir Black"/>
                <a:sym typeface="Cabin"/>
              </a:rPr>
              <a:t>JASPIC</a:t>
            </a:r>
            <a:endParaRPr lang="en" sz="3000" dirty="0">
              <a:solidFill>
                <a:srgbClr val="193C6E"/>
              </a:solidFill>
              <a:highlight>
                <a:srgbClr val="FFFFFF"/>
              </a:highlight>
              <a:latin typeface="Avenir Black"/>
              <a:ea typeface="Avenir Medium"/>
              <a:cs typeface="Avenir Black"/>
              <a:sym typeface="Cabi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Roles vs. Permissions</a:t>
            </a:r>
          </a:p>
        </p:txBody>
      </p:sp>
      <p:cxnSp>
        <p:nvCxnSpPr>
          <p:cNvPr id="132" name="Shape 132"/>
          <p:cNvCxnSpPr/>
          <p:nvPr/>
        </p:nvCxnSpPr>
        <p:spPr>
          <a:xfrm>
            <a:off x="3816225" y="1152400"/>
            <a:ext cx="7200" cy="370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TextBox 1"/>
          <p:cNvSpPr txBox="1"/>
          <p:nvPr/>
        </p:nvSpPr>
        <p:spPr>
          <a:xfrm>
            <a:off x="1046375" y="1234911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HR Representation</a:t>
            </a:r>
            <a:endParaRPr lang="en-US" dirty="0"/>
          </a:p>
        </p:txBody>
      </p:sp>
      <p:pic>
        <p:nvPicPr>
          <p:cNvPr id="50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546" y="1884705"/>
            <a:ext cx="395829" cy="436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>
            <a:stCxn id="50" idx="3"/>
          </p:cNvCxnSpPr>
          <p:nvPr/>
        </p:nvCxnSpPr>
        <p:spPr>
          <a:xfrm flipV="1">
            <a:off x="1046375" y="2102967"/>
            <a:ext cx="33936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484" y="1897813"/>
            <a:ext cx="395829" cy="436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 flipH="1" flipV="1">
            <a:off x="1442204" y="1884705"/>
            <a:ext cx="424109" cy="4496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385740" y="1897813"/>
            <a:ext cx="480573" cy="436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6340" y="1949078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 Staff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9827" y="2798284"/>
            <a:ext cx="31918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RolesAllowed</a:t>
            </a:r>
            <a:r>
              <a:rPr lang="en-US" dirty="0" smtClean="0"/>
              <a:t>(“</a:t>
            </a:r>
            <a:r>
              <a:rPr lang="en-US" dirty="0" err="1" smtClean="0"/>
              <a:t>dimc.account.lock</a:t>
            </a:r>
            <a:r>
              <a:rPr lang="en-US" dirty="0" smtClean="0"/>
              <a:t>”)</a:t>
            </a:r>
          </a:p>
          <a:p>
            <a:r>
              <a:rPr lang="en-US" dirty="0"/>
              <a:t>p</a:t>
            </a:r>
            <a:r>
              <a:rPr lang="en-US" dirty="0" smtClean="0"/>
              <a:t>ublic void </a:t>
            </a:r>
            <a:r>
              <a:rPr lang="en-US" dirty="0" err="1" smtClean="0"/>
              <a:t>lockAccount</a:t>
            </a:r>
            <a:r>
              <a:rPr lang="en-US" dirty="0" smtClean="0"/>
              <a:t>(String </a:t>
            </a:r>
            <a:r>
              <a:rPr lang="en-US" dirty="0" err="1" smtClean="0"/>
              <a:t>userid</a:t>
            </a:r>
            <a:r>
              <a:rPr lang="en-US" dirty="0" smtClean="0"/>
              <a:t>)</a:t>
            </a:r>
          </a:p>
          <a:p>
            <a:r>
              <a:rPr lang="en-US" dirty="0" smtClean="0"/>
              <a:t>{</a:t>
            </a:r>
          </a:p>
          <a:p>
            <a:r>
              <a:rPr lang="is-IS" dirty="0" smtClean="0"/>
              <a:t>….</a:t>
            </a:r>
          </a:p>
          <a:p>
            <a:r>
              <a:rPr lang="is-IS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004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Roles vs. Permissions</a:t>
            </a:r>
          </a:p>
        </p:txBody>
      </p:sp>
      <p:cxnSp>
        <p:nvCxnSpPr>
          <p:cNvPr id="132" name="Shape 132"/>
          <p:cNvCxnSpPr/>
          <p:nvPr/>
        </p:nvCxnSpPr>
        <p:spPr>
          <a:xfrm>
            <a:off x="3816225" y="1152400"/>
            <a:ext cx="7200" cy="370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TextBox 1"/>
          <p:cNvSpPr txBox="1"/>
          <p:nvPr/>
        </p:nvSpPr>
        <p:spPr>
          <a:xfrm>
            <a:off x="1046375" y="1234911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HR Representation</a:t>
            </a:r>
            <a:endParaRPr lang="en-US" dirty="0"/>
          </a:p>
        </p:txBody>
      </p:sp>
      <p:pic>
        <p:nvPicPr>
          <p:cNvPr id="50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546" y="1884705"/>
            <a:ext cx="395829" cy="436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>
            <a:stCxn id="50" idx="3"/>
          </p:cNvCxnSpPr>
          <p:nvPr/>
        </p:nvCxnSpPr>
        <p:spPr>
          <a:xfrm flipV="1">
            <a:off x="1046375" y="2102967"/>
            <a:ext cx="33936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484" y="1897813"/>
            <a:ext cx="395829" cy="436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 flipH="1" flipV="1">
            <a:off x="1442204" y="1884705"/>
            <a:ext cx="424109" cy="4496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385740" y="1897813"/>
            <a:ext cx="480573" cy="436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6340" y="1949078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 Staff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5249" y="2478792"/>
            <a:ext cx="35397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RolesAllowed</a:t>
            </a:r>
            <a:r>
              <a:rPr lang="en-US" dirty="0" smtClean="0"/>
              <a:t>(“</a:t>
            </a:r>
            <a:r>
              <a:rPr lang="en-US" dirty="0" err="1" smtClean="0"/>
              <a:t>dimc.account.lock.staff</a:t>
            </a:r>
            <a:r>
              <a:rPr lang="en-US" dirty="0" smtClean="0"/>
              <a:t>”)</a:t>
            </a:r>
          </a:p>
          <a:p>
            <a:r>
              <a:rPr lang="en-US" dirty="0"/>
              <a:t>p</a:t>
            </a:r>
            <a:r>
              <a:rPr lang="en-US" dirty="0" smtClean="0"/>
              <a:t>ublic void </a:t>
            </a:r>
            <a:r>
              <a:rPr lang="en-US" dirty="0" err="1" smtClean="0"/>
              <a:t>lockStaffAccount</a:t>
            </a:r>
            <a:r>
              <a:rPr lang="en-US" dirty="0" smtClean="0"/>
              <a:t>(String </a:t>
            </a:r>
            <a:r>
              <a:rPr lang="en-US" dirty="0" err="1" smtClean="0"/>
              <a:t>userid</a:t>
            </a:r>
            <a:r>
              <a:rPr lang="en-US" dirty="0" smtClean="0"/>
              <a:t>)</a:t>
            </a:r>
          </a:p>
          <a:p>
            <a:r>
              <a:rPr lang="en-US" dirty="0" smtClean="0"/>
              <a:t>{</a:t>
            </a:r>
          </a:p>
          <a:p>
            <a:r>
              <a:rPr lang="is-IS" dirty="0" smtClean="0"/>
              <a:t>….</a:t>
            </a:r>
          </a:p>
          <a:p>
            <a:r>
              <a:rPr lang="is-IS" dirty="0"/>
              <a:t>}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4232" y="3564036"/>
            <a:ext cx="378821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RolesAllowed</a:t>
            </a:r>
            <a:r>
              <a:rPr lang="en-US" dirty="0" smtClean="0"/>
              <a:t>(“</a:t>
            </a:r>
            <a:r>
              <a:rPr lang="en-US" dirty="0" err="1" smtClean="0"/>
              <a:t>dimc.account.lock.student</a:t>
            </a:r>
            <a:r>
              <a:rPr lang="en-US" dirty="0" smtClean="0"/>
              <a:t>”)</a:t>
            </a:r>
          </a:p>
          <a:p>
            <a:r>
              <a:rPr lang="en-US" dirty="0"/>
              <a:t>p</a:t>
            </a:r>
            <a:r>
              <a:rPr lang="en-US" dirty="0" smtClean="0"/>
              <a:t>ublic void </a:t>
            </a:r>
            <a:r>
              <a:rPr lang="en-US" dirty="0" err="1" smtClean="0"/>
              <a:t>lockStudentAccount</a:t>
            </a:r>
            <a:r>
              <a:rPr lang="en-US" dirty="0" smtClean="0"/>
              <a:t>(String </a:t>
            </a:r>
            <a:r>
              <a:rPr lang="en-US" dirty="0" err="1" smtClean="0"/>
              <a:t>userid</a:t>
            </a:r>
            <a:r>
              <a:rPr lang="en-US" dirty="0" smtClean="0"/>
              <a:t>)</a:t>
            </a:r>
          </a:p>
          <a:p>
            <a:r>
              <a:rPr lang="en-US" dirty="0" smtClean="0"/>
              <a:t>{</a:t>
            </a:r>
          </a:p>
          <a:p>
            <a:r>
              <a:rPr lang="is-IS" dirty="0" smtClean="0"/>
              <a:t>….</a:t>
            </a:r>
          </a:p>
          <a:p>
            <a:r>
              <a:rPr lang="is-IS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72663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Roles vs. Permissions</a:t>
            </a:r>
          </a:p>
        </p:txBody>
      </p:sp>
      <p:cxnSp>
        <p:nvCxnSpPr>
          <p:cNvPr id="132" name="Shape 132"/>
          <p:cNvCxnSpPr/>
          <p:nvPr/>
        </p:nvCxnSpPr>
        <p:spPr>
          <a:xfrm>
            <a:off x="3816225" y="1152400"/>
            <a:ext cx="7200" cy="370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TextBox 1"/>
          <p:cNvSpPr txBox="1"/>
          <p:nvPr/>
        </p:nvSpPr>
        <p:spPr>
          <a:xfrm>
            <a:off x="1046375" y="1234911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HR Representation</a:t>
            </a:r>
            <a:endParaRPr lang="en-US" dirty="0"/>
          </a:p>
        </p:txBody>
      </p:sp>
      <p:pic>
        <p:nvPicPr>
          <p:cNvPr id="50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546" y="1884705"/>
            <a:ext cx="395829" cy="436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>
            <a:stCxn id="50" idx="3"/>
          </p:cNvCxnSpPr>
          <p:nvPr/>
        </p:nvCxnSpPr>
        <p:spPr>
          <a:xfrm flipV="1">
            <a:off x="1046375" y="2102967"/>
            <a:ext cx="33936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484" y="1897813"/>
            <a:ext cx="395829" cy="436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 flipH="1" flipV="1">
            <a:off x="1442204" y="1884705"/>
            <a:ext cx="424109" cy="4496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385740" y="1897813"/>
            <a:ext cx="480573" cy="436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6340" y="1949078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 Staff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5249" y="2478792"/>
            <a:ext cx="35397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RolesAllowed</a:t>
            </a:r>
            <a:r>
              <a:rPr lang="en-US" dirty="0" smtClean="0"/>
              <a:t>(“</a:t>
            </a:r>
            <a:r>
              <a:rPr lang="en-US" dirty="0" err="1" smtClean="0"/>
              <a:t>dimc.account.lock.staff</a:t>
            </a:r>
            <a:r>
              <a:rPr lang="en-US" dirty="0" smtClean="0"/>
              <a:t>”)</a:t>
            </a:r>
          </a:p>
          <a:p>
            <a:r>
              <a:rPr lang="en-US" dirty="0"/>
              <a:t>p</a:t>
            </a:r>
            <a:r>
              <a:rPr lang="en-US" dirty="0" smtClean="0"/>
              <a:t>ublic void </a:t>
            </a:r>
            <a:r>
              <a:rPr lang="en-US" dirty="0" err="1" smtClean="0"/>
              <a:t>lockStaffAccount</a:t>
            </a:r>
            <a:r>
              <a:rPr lang="en-US" dirty="0" smtClean="0"/>
              <a:t>(String </a:t>
            </a:r>
            <a:r>
              <a:rPr lang="en-US" dirty="0" err="1" smtClean="0"/>
              <a:t>userid</a:t>
            </a:r>
            <a:r>
              <a:rPr lang="en-US" dirty="0" smtClean="0"/>
              <a:t>)</a:t>
            </a:r>
          </a:p>
          <a:p>
            <a:r>
              <a:rPr lang="en-US" dirty="0" smtClean="0"/>
              <a:t>{</a:t>
            </a:r>
          </a:p>
          <a:p>
            <a:r>
              <a:rPr lang="is-IS" dirty="0" smtClean="0"/>
              <a:t>….</a:t>
            </a:r>
          </a:p>
          <a:p>
            <a:r>
              <a:rPr lang="is-IS" dirty="0"/>
              <a:t>}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4232" y="3564036"/>
            <a:ext cx="378821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RolesAllowed</a:t>
            </a:r>
            <a:r>
              <a:rPr lang="en-US" dirty="0" smtClean="0"/>
              <a:t>(“</a:t>
            </a:r>
            <a:r>
              <a:rPr lang="en-US" dirty="0" err="1" smtClean="0"/>
              <a:t>dimc.account.lock.student</a:t>
            </a:r>
            <a:r>
              <a:rPr lang="en-US" dirty="0" smtClean="0"/>
              <a:t>”)</a:t>
            </a:r>
          </a:p>
          <a:p>
            <a:r>
              <a:rPr lang="en-US" dirty="0"/>
              <a:t>p</a:t>
            </a:r>
            <a:r>
              <a:rPr lang="en-US" dirty="0" smtClean="0"/>
              <a:t>ublic void </a:t>
            </a:r>
            <a:r>
              <a:rPr lang="en-US" dirty="0" err="1" smtClean="0"/>
              <a:t>lockStudentAccount</a:t>
            </a:r>
            <a:r>
              <a:rPr lang="en-US" dirty="0" smtClean="0"/>
              <a:t>(String </a:t>
            </a:r>
            <a:r>
              <a:rPr lang="en-US" dirty="0" err="1" smtClean="0"/>
              <a:t>userid</a:t>
            </a:r>
            <a:r>
              <a:rPr lang="en-US" dirty="0" smtClean="0"/>
              <a:t>)</a:t>
            </a:r>
          </a:p>
          <a:p>
            <a:r>
              <a:rPr lang="en-US" dirty="0" smtClean="0"/>
              <a:t>{</a:t>
            </a:r>
          </a:p>
          <a:p>
            <a:r>
              <a:rPr lang="is-IS" dirty="0" smtClean="0"/>
              <a:t>….</a:t>
            </a:r>
          </a:p>
          <a:p>
            <a:r>
              <a:rPr lang="is-IS" dirty="0"/>
              <a:t>}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20780" y="1234910"/>
            <a:ext cx="1470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Admin Assistant</a:t>
            </a:r>
            <a:endParaRPr lang="en-US" dirty="0"/>
          </a:p>
        </p:txBody>
      </p:sp>
      <p:pic>
        <p:nvPicPr>
          <p:cNvPr id="17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590" y="1904103"/>
            <a:ext cx="395829" cy="436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Arrow Connector 17"/>
          <p:cNvCxnSpPr/>
          <p:nvPr/>
        </p:nvCxnSpPr>
        <p:spPr>
          <a:xfrm flipV="1">
            <a:off x="4643565" y="2116075"/>
            <a:ext cx="33936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ame 2"/>
          <p:cNvSpPr/>
          <p:nvPr/>
        </p:nvSpPr>
        <p:spPr>
          <a:xfrm>
            <a:off x="5244029" y="1949078"/>
            <a:ext cx="611888" cy="3852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3" idx="1"/>
            <a:endCxn id="3" idx="3"/>
          </p:cNvCxnSpPr>
          <p:nvPr/>
        </p:nvCxnSpPr>
        <p:spPr>
          <a:xfrm>
            <a:off x="5244029" y="2141708"/>
            <a:ext cx="611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65214" y="1949078"/>
            <a:ext cx="0" cy="307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26103" y="2013453"/>
            <a:ext cx="0" cy="307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70014" y="2030212"/>
            <a:ext cx="0" cy="307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15173" y="1962186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 Calendar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02341" y="2663246"/>
            <a:ext cx="20665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Building?</a:t>
            </a:r>
          </a:p>
          <a:p>
            <a:r>
              <a:rPr lang="en-US" dirty="0" smtClean="0"/>
              <a:t>By Department?</a:t>
            </a:r>
          </a:p>
          <a:p>
            <a:r>
              <a:rPr lang="en-US" dirty="0" smtClean="0"/>
              <a:t>By Organization?</a:t>
            </a:r>
          </a:p>
          <a:p>
            <a:r>
              <a:rPr lang="en-US" dirty="0" smtClean="0"/>
              <a:t>By Some Combination?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87577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529001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Roles, Permissions, </a:t>
            </a:r>
            <a:r>
              <a:rPr lang="en-US" sz="3200" dirty="0" smtClean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&amp; </a:t>
            </a:r>
            <a:r>
              <a:rPr lang="en" sz="3200" dirty="0" smtClean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Java </a:t>
            </a:r>
            <a:r>
              <a:rPr lang="en" sz="32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EE Security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729900" y="2794137"/>
            <a:ext cx="3440100" cy="167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// chris and jon allowed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@RolesAllowed(“calendar.view”)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public Calendar viewCalendar(String id) { …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// only chris allowed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@RolesAllowed(“calendar.create”)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public Calendar createCalendar(String id, String name...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cxnSp>
        <p:nvCxnSpPr>
          <p:cNvPr id="169" name="Shape 169"/>
          <p:cNvCxnSpPr>
            <a:stCxn id="170" idx="4"/>
            <a:endCxn id="171" idx="0"/>
          </p:cNvCxnSpPr>
          <p:nvPr/>
        </p:nvCxnSpPr>
        <p:spPr>
          <a:xfrm>
            <a:off x="3000645" y="3109650"/>
            <a:ext cx="22500" cy="4211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2" name="Shape 172"/>
          <p:cNvCxnSpPr>
            <a:stCxn id="173" idx="4"/>
            <a:endCxn id="170" idx="0"/>
          </p:cNvCxnSpPr>
          <p:nvPr/>
        </p:nvCxnSpPr>
        <p:spPr>
          <a:xfrm>
            <a:off x="3000649" y="1973150"/>
            <a:ext cx="0" cy="42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174" name="Shape 174"/>
          <p:cNvGrpSpPr/>
          <p:nvPr/>
        </p:nvGrpSpPr>
        <p:grpSpPr>
          <a:xfrm>
            <a:off x="2675900" y="1380350"/>
            <a:ext cx="649499" cy="592800"/>
            <a:chOff x="1558350" y="1385075"/>
            <a:chExt cx="649499" cy="592800"/>
          </a:xfrm>
        </p:grpSpPr>
        <p:sp>
          <p:nvSpPr>
            <p:cNvPr id="173" name="Shape 173"/>
            <p:cNvSpPr/>
            <p:nvPr/>
          </p:nvSpPr>
          <p:spPr>
            <a:xfrm>
              <a:off x="1558350" y="1385075"/>
              <a:ext cx="649499" cy="5928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/>
                <a:t>chris</a:t>
              </a:r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1717200" y="1748175"/>
              <a:ext cx="376499" cy="187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 i="1"/>
                <a:t>user</a:t>
              </a:r>
            </a:p>
          </p:txBody>
        </p:sp>
      </p:grpSp>
      <p:grpSp>
        <p:nvGrpSpPr>
          <p:cNvPr id="176" name="Shape 176"/>
          <p:cNvGrpSpPr/>
          <p:nvPr/>
        </p:nvGrpSpPr>
        <p:grpSpPr>
          <a:xfrm>
            <a:off x="2355899" y="2394450"/>
            <a:ext cx="1289492" cy="715199"/>
            <a:chOff x="1339802" y="2434278"/>
            <a:chExt cx="1518299" cy="715199"/>
          </a:xfrm>
        </p:grpSpPr>
        <p:sp>
          <p:nvSpPr>
            <p:cNvPr id="170" name="Shape 170"/>
            <p:cNvSpPr/>
            <p:nvPr/>
          </p:nvSpPr>
          <p:spPr>
            <a:xfrm>
              <a:off x="1339802" y="2434278"/>
              <a:ext cx="1518299" cy="715199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800"/>
                <a:t>calendar_admin</a:t>
              </a: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1910713" y="2876028"/>
              <a:ext cx="376499" cy="220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 i="1"/>
                <a:t>role</a:t>
              </a:r>
            </a:p>
          </p:txBody>
        </p:sp>
      </p:grpSp>
      <p:sp>
        <p:nvSpPr>
          <p:cNvPr id="178" name="Shape 178"/>
          <p:cNvSpPr txBox="1"/>
          <p:nvPr/>
        </p:nvSpPr>
        <p:spPr>
          <a:xfrm>
            <a:off x="4137225" y="1130975"/>
            <a:ext cx="2842499" cy="99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79" name="Shape 179"/>
          <p:cNvGraphicFramePr/>
          <p:nvPr/>
        </p:nvGraphicFramePr>
        <p:xfrm>
          <a:off x="4136875" y="1182700"/>
          <a:ext cx="4293175" cy="1401960"/>
        </p:xfrm>
        <a:graphic>
          <a:graphicData uri="http://schemas.openxmlformats.org/drawingml/2006/table">
            <a:tbl>
              <a:tblPr>
                <a:noFill/>
                <a:tableStyleId>{A4219499-86B1-4924-AF20-E9C434D8018E}</a:tableStyleId>
              </a:tblPr>
              <a:tblGrid>
                <a:gridCol w="861875"/>
                <a:gridCol w="2000250"/>
                <a:gridCol w="1431050"/>
              </a:tblGrid>
              <a:tr h="319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User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Permission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Java EE Role</a:t>
                      </a:r>
                    </a:p>
                  </a:txBody>
                  <a:tcPr marL="91425" marR="91425" marT="91425" marB="91425"/>
                </a:tc>
              </a:tr>
              <a:tr h="319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chris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calendar + view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calendar.view</a:t>
                      </a:r>
                    </a:p>
                  </a:txBody>
                  <a:tcPr marL="91425" marR="91425" marT="91425" marB="91425"/>
                </a:tc>
              </a:tr>
              <a:tr h="319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chris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calendar + create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calendar.create</a:t>
                      </a:r>
                    </a:p>
                  </a:txBody>
                  <a:tcPr marL="91425" marR="91425" marT="91425" marB="91425"/>
                </a:tc>
              </a:tr>
              <a:tr h="319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jon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calendar + view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calendar.view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pSp>
        <p:nvGrpSpPr>
          <p:cNvPr id="180" name="Shape 180"/>
          <p:cNvGrpSpPr/>
          <p:nvPr/>
        </p:nvGrpSpPr>
        <p:grpSpPr>
          <a:xfrm>
            <a:off x="828495" y="2388862"/>
            <a:ext cx="1206094" cy="715199"/>
            <a:chOff x="1196100" y="2420375"/>
            <a:chExt cx="1166999" cy="715199"/>
          </a:xfrm>
        </p:grpSpPr>
        <p:sp>
          <p:nvSpPr>
            <p:cNvPr id="181" name="Shape 181"/>
            <p:cNvSpPr/>
            <p:nvPr/>
          </p:nvSpPr>
          <p:spPr>
            <a:xfrm>
              <a:off x="1196100" y="2420375"/>
              <a:ext cx="1166999" cy="715199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800"/>
                <a:t>calendar_user</a:t>
              </a:r>
            </a:p>
          </p:txBody>
        </p:sp>
        <p:sp>
          <p:nvSpPr>
            <p:cNvPr id="182" name="Shape 182"/>
            <p:cNvSpPr txBox="1"/>
            <p:nvPr/>
          </p:nvSpPr>
          <p:spPr>
            <a:xfrm>
              <a:off x="1610175" y="2882287"/>
              <a:ext cx="376499" cy="252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 i="1"/>
                <a:t>role</a:t>
              </a:r>
            </a:p>
          </p:txBody>
        </p:sp>
      </p:grpSp>
      <p:grpSp>
        <p:nvGrpSpPr>
          <p:cNvPr id="183" name="Shape 183"/>
          <p:cNvGrpSpPr/>
          <p:nvPr/>
        </p:nvGrpSpPr>
        <p:grpSpPr>
          <a:xfrm>
            <a:off x="1106800" y="1379687"/>
            <a:ext cx="649499" cy="592800"/>
            <a:chOff x="1558350" y="1385075"/>
            <a:chExt cx="649499" cy="592800"/>
          </a:xfrm>
        </p:grpSpPr>
        <p:sp>
          <p:nvSpPr>
            <p:cNvPr id="184" name="Shape 184"/>
            <p:cNvSpPr/>
            <p:nvPr/>
          </p:nvSpPr>
          <p:spPr>
            <a:xfrm>
              <a:off x="1558350" y="1385075"/>
              <a:ext cx="649499" cy="5928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/>
                <a:t> jon</a:t>
              </a:r>
            </a:p>
          </p:txBody>
        </p:sp>
        <p:sp>
          <p:nvSpPr>
            <p:cNvPr id="185" name="Shape 185"/>
            <p:cNvSpPr txBox="1"/>
            <p:nvPr/>
          </p:nvSpPr>
          <p:spPr>
            <a:xfrm>
              <a:off x="1725825" y="1736135"/>
              <a:ext cx="376499" cy="212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 i="1"/>
                <a:t>user</a:t>
              </a:r>
            </a:p>
          </p:txBody>
        </p:sp>
      </p:grpSp>
      <p:cxnSp>
        <p:nvCxnSpPr>
          <p:cNvPr id="186" name="Shape 186"/>
          <p:cNvCxnSpPr>
            <a:stCxn id="184" idx="4"/>
            <a:endCxn id="181" idx="0"/>
          </p:cNvCxnSpPr>
          <p:nvPr/>
        </p:nvCxnSpPr>
        <p:spPr>
          <a:xfrm>
            <a:off x="1431549" y="1972487"/>
            <a:ext cx="0" cy="41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7" name="Shape 187"/>
          <p:cNvCxnSpPr>
            <a:stCxn id="182" idx="2"/>
            <a:endCxn id="188" idx="0"/>
          </p:cNvCxnSpPr>
          <p:nvPr/>
        </p:nvCxnSpPr>
        <p:spPr>
          <a:xfrm flipH="1">
            <a:off x="1431498" y="3103674"/>
            <a:ext cx="19500" cy="4055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189" name="Shape 189"/>
          <p:cNvGrpSpPr/>
          <p:nvPr/>
        </p:nvGrpSpPr>
        <p:grpSpPr>
          <a:xfrm>
            <a:off x="718600" y="3509250"/>
            <a:ext cx="1425900" cy="713949"/>
            <a:chOff x="718600" y="3509250"/>
            <a:chExt cx="1425900" cy="713949"/>
          </a:xfrm>
        </p:grpSpPr>
        <p:sp>
          <p:nvSpPr>
            <p:cNvPr id="188" name="Shape 188"/>
            <p:cNvSpPr/>
            <p:nvPr/>
          </p:nvSpPr>
          <p:spPr>
            <a:xfrm>
              <a:off x="718600" y="3509250"/>
              <a:ext cx="1425900" cy="6684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  <a:p>
              <a:pPr marL="0" lvl="0" indent="0" rtl="0">
                <a:spcBef>
                  <a:spcPts val="0"/>
                </a:spcBef>
                <a:buNone/>
              </a:pPr>
              <a:endParaRPr sz="800" u="sng"/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1302100" y="3617600"/>
              <a:ext cx="2589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+</a:t>
              </a:r>
            </a:p>
          </p:txBody>
        </p:sp>
        <p:sp>
          <p:nvSpPr>
            <p:cNvPr id="191" name="Shape 191"/>
            <p:cNvSpPr txBox="1"/>
            <p:nvPr/>
          </p:nvSpPr>
          <p:spPr>
            <a:xfrm>
              <a:off x="1156650" y="3970300"/>
              <a:ext cx="693000" cy="252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 i="1"/>
                <a:t>permission</a:t>
              </a:r>
            </a:p>
          </p:txBody>
        </p:sp>
        <p:grpSp>
          <p:nvGrpSpPr>
            <p:cNvPr id="192" name="Shape 192"/>
            <p:cNvGrpSpPr/>
            <p:nvPr/>
          </p:nvGrpSpPr>
          <p:grpSpPr>
            <a:xfrm>
              <a:off x="1534300" y="3630789"/>
              <a:ext cx="591599" cy="384015"/>
              <a:chOff x="1061500" y="3595308"/>
              <a:chExt cx="591599" cy="419596"/>
            </a:xfrm>
          </p:grpSpPr>
          <p:grpSp>
            <p:nvGrpSpPr>
              <p:cNvPr id="193" name="Shape 193"/>
              <p:cNvGrpSpPr/>
              <p:nvPr/>
            </p:nvGrpSpPr>
            <p:grpSpPr>
              <a:xfrm>
                <a:off x="1061500" y="3595308"/>
                <a:ext cx="561750" cy="419596"/>
                <a:chOff x="678175" y="1272150"/>
                <a:chExt cx="561750" cy="249299"/>
              </a:xfrm>
            </p:grpSpPr>
            <p:sp>
              <p:nvSpPr>
                <p:cNvPr id="194" name="Shape 194"/>
                <p:cNvSpPr/>
                <p:nvPr/>
              </p:nvSpPr>
              <p:spPr>
                <a:xfrm>
                  <a:off x="678175" y="1272150"/>
                  <a:ext cx="531900" cy="249299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 sz="600"/>
                </a:p>
              </p:txBody>
            </p:sp>
            <p:sp>
              <p:nvSpPr>
                <p:cNvPr id="195" name="Shape 195"/>
                <p:cNvSpPr txBox="1"/>
                <p:nvPr/>
              </p:nvSpPr>
              <p:spPr>
                <a:xfrm>
                  <a:off x="708025" y="1277671"/>
                  <a:ext cx="531900" cy="125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r>
                    <a:rPr lang="en" sz="600"/>
                    <a:t>    view</a:t>
                  </a:r>
                </a:p>
              </p:txBody>
            </p:sp>
          </p:grpSp>
          <p:sp>
            <p:nvSpPr>
              <p:cNvPr id="196" name="Shape 196"/>
              <p:cNvSpPr txBox="1"/>
              <p:nvPr/>
            </p:nvSpPr>
            <p:spPr>
              <a:xfrm>
                <a:off x="1088200" y="3792200"/>
                <a:ext cx="564899" cy="20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600" i="1"/>
                  <a:t>operation</a:t>
                </a:r>
              </a:p>
            </p:txBody>
          </p:sp>
        </p:grpSp>
        <p:grpSp>
          <p:nvGrpSpPr>
            <p:cNvPr id="197" name="Shape 197"/>
            <p:cNvGrpSpPr/>
            <p:nvPr/>
          </p:nvGrpSpPr>
          <p:grpSpPr>
            <a:xfrm>
              <a:off x="765925" y="3620681"/>
              <a:ext cx="630149" cy="384015"/>
              <a:chOff x="1022950" y="3595308"/>
              <a:chExt cx="630149" cy="419596"/>
            </a:xfrm>
          </p:grpSpPr>
          <p:grpSp>
            <p:nvGrpSpPr>
              <p:cNvPr id="198" name="Shape 198"/>
              <p:cNvGrpSpPr/>
              <p:nvPr/>
            </p:nvGrpSpPr>
            <p:grpSpPr>
              <a:xfrm>
                <a:off x="1022950" y="3595308"/>
                <a:ext cx="600300" cy="419596"/>
                <a:chOff x="639625" y="1272150"/>
                <a:chExt cx="600300" cy="249299"/>
              </a:xfrm>
            </p:grpSpPr>
            <p:sp>
              <p:nvSpPr>
                <p:cNvPr id="199" name="Shape 199"/>
                <p:cNvSpPr/>
                <p:nvPr/>
              </p:nvSpPr>
              <p:spPr>
                <a:xfrm>
                  <a:off x="678175" y="1272150"/>
                  <a:ext cx="531900" cy="249299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 sz="600"/>
                </a:p>
              </p:txBody>
            </p:sp>
            <p:sp>
              <p:nvSpPr>
                <p:cNvPr id="200" name="Shape 200"/>
                <p:cNvSpPr txBox="1"/>
                <p:nvPr/>
              </p:nvSpPr>
              <p:spPr>
                <a:xfrm>
                  <a:off x="639625" y="1291662"/>
                  <a:ext cx="600300" cy="1325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r>
                    <a:rPr lang="en" sz="600"/>
                    <a:t>    calendar</a:t>
                  </a:r>
                </a:p>
              </p:txBody>
            </p:sp>
          </p:grpSp>
          <p:sp>
            <p:nvSpPr>
              <p:cNvPr id="201" name="Shape 201"/>
              <p:cNvSpPr txBox="1"/>
              <p:nvPr/>
            </p:nvSpPr>
            <p:spPr>
              <a:xfrm>
                <a:off x="1088200" y="3792200"/>
                <a:ext cx="564899" cy="20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600" i="1"/>
                  <a:t>   object</a:t>
                </a:r>
              </a:p>
            </p:txBody>
          </p:sp>
        </p:grpSp>
      </p:grpSp>
      <p:sp>
        <p:nvSpPr>
          <p:cNvPr id="171" name="Shape 171"/>
          <p:cNvSpPr/>
          <p:nvPr/>
        </p:nvSpPr>
        <p:spPr>
          <a:xfrm>
            <a:off x="2310050" y="3530950"/>
            <a:ext cx="1425900" cy="668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 sz="800" u="sng"/>
          </a:p>
        </p:txBody>
      </p:sp>
      <p:sp>
        <p:nvSpPr>
          <p:cNvPr id="202" name="Shape 202"/>
          <p:cNvSpPr txBox="1"/>
          <p:nvPr/>
        </p:nvSpPr>
        <p:spPr>
          <a:xfrm>
            <a:off x="2893550" y="3639300"/>
            <a:ext cx="258900" cy="31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+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2748100" y="3992000"/>
            <a:ext cx="693000" cy="25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 i="1"/>
              <a:t>permission</a:t>
            </a:r>
          </a:p>
        </p:txBody>
      </p:sp>
      <p:grpSp>
        <p:nvGrpSpPr>
          <p:cNvPr id="204" name="Shape 204"/>
          <p:cNvGrpSpPr/>
          <p:nvPr/>
        </p:nvGrpSpPr>
        <p:grpSpPr>
          <a:xfrm>
            <a:off x="3113600" y="3652489"/>
            <a:ext cx="603749" cy="384015"/>
            <a:chOff x="1049350" y="3595308"/>
            <a:chExt cx="603749" cy="419596"/>
          </a:xfrm>
        </p:grpSpPr>
        <p:grpSp>
          <p:nvGrpSpPr>
            <p:cNvPr id="205" name="Shape 205"/>
            <p:cNvGrpSpPr/>
            <p:nvPr/>
          </p:nvGrpSpPr>
          <p:grpSpPr>
            <a:xfrm>
              <a:off x="1049350" y="3595308"/>
              <a:ext cx="544050" cy="419596"/>
              <a:chOff x="666025" y="1272150"/>
              <a:chExt cx="544050" cy="249299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678175" y="1272150"/>
                <a:ext cx="531900" cy="249299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600"/>
              </a:p>
            </p:txBody>
          </p:sp>
          <p:sp>
            <p:nvSpPr>
              <p:cNvPr id="207" name="Shape 207"/>
              <p:cNvSpPr txBox="1"/>
              <p:nvPr/>
            </p:nvSpPr>
            <p:spPr>
              <a:xfrm>
                <a:off x="666025" y="1277674"/>
                <a:ext cx="531900" cy="125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600"/>
                  <a:t>    create</a:t>
                </a:r>
              </a:p>
            </p:txBody>
          </p:sp>
        </p:grpSp>
        <p:sp>
          <p:nvSpPr>
            <p:cNvPr id="208" name="Shape 208"/>
            <p:cNvSpPr txBox="1"/>
            <p:nvPr/>
          </p:nvSpPr>
          <p:spPr>
            <a:xfrm>
              <a:off x="1088200" y="3792200"/>
              <a:ext cx="564899" cy="201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 i="1"/>
                <a:t>operation</a:t>
              </a:r>
            </a:p>
          </p:txBody>
        </p:sp>
      </p:grpSp>
      <p:grpSp>
        <p:nvGrpSpPr>
          <p:cNvPr id="209" name="Shape 209"/>
          <p:cNvGrpSpPr/>
          <p:nvPr/>
        </p:nvGrpSpPr>
        <p:grpSpPr>
          <a:xfrm>
            <a:off x="2357375" y="3642381"/>
            <a:ext cx="630149" cy="384015"/>
            <a:chOff x="1022950" y="3595308"/>
            <a:chExt cx="630149" cy="419596"/>
          </a:xfrm>
        </p:grpSpPr>
        <p:grpSp>
          <p:nvGrpSpPr>
            <p:cNvPr id="210" name="Shape 210"/>
            <p:cNvGrpSpPr/>
            <p:nvPr/>
          </p:nvGrpSpPr>
          <p:grpSpPr>
            <a:xfrm>
              <a:off x="1022950" y="3595308"/>
              <a:ext cx="600300" cy="419596"/>
              <a:chOff x="639625" y="1272150"/>
              <a:chExt cx="600300" cy="249299"/>
            </a:xfrm>
          </p:grpSpPr>
          <p:sp>
            <p:nvSpPr>
              <p:cNvPr id="211" name="Shape 211"/>
              <p:cNvSpPr/>
              <p:nvPr/>
            </p:nvSpPr>
            <p:spPr>
              <a:xfrm>
                <a:off x="678175" y="1272150"/>
                <a:ext cx="531900" cy="249299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600"/>
              </a:p>
            </p:txBody>
          </p:sp>
          <p:sp>
            <p:nvSpPr>
              <p:cNvPr id="212" name="Shape 212"/>
              <p:cNvSpPr txBox="1"/>
              <p:nvPr/>
            </p:nvSpPr>
            <p:spPr>
              <a:xfrm>
                <a:off x="639625" y="1291662"/>
                <a:ext cx="600300" cy="132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600"/>
                  <a:t>    calendar</a:t>
                </a:r>
              </a:p>
            </p:txBody>
          </p:sp>
        </p:grpSp>
        <p:sp>
          <p:nvSpPr>
            <p:cNvPr id="213" name="Shape 213"/>
            <p:cNvSpPr txBox="1"/>
            <p:nvPr/>
          </p:nvSpPr>
          <p:spPr>
            <a:xfrm>
              <a:off x="1088200" y="3792200"/>
              <a:ext cx="564899" cy="201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 i="1"/>
                <a:t>   object</a:t>
              </a:r>
            </a:p>
          </p:txBody>
        </p:sp>
      </p:grpSp>
      <p:cxnSp>
        <p:nvCxnSpPr>
          <p:cNvPr id="214" name="Shape 214"/>
          <p:cNvCxnSpPr>
            <a:stCxn id="170" idx="4"/>
            <a:endCxn id="188" idx="7"/>
          </p:cNvCxnSpPr>
          <p:nvPr/>
        </p:nvCxnSpPr>
        <p:spPr>
          <a:xfrm flipH="1">
            <a:off x="1935645" y="3109650"/>
            <a:ext cx="1065000" cy="497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424031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Delegated Role Creation</a:t>
            </a:r>
          </a:p>
        </p:txBody>
      </p:sp>
      <p:sp>
        <p:nvSpPr>
          <p:cNvPr id="220" name="Shape 220"/>
          <p:cNvSpPr/>
          <p:nvPr/>
        </p:nvSpPr>
        <p:spPr>
          <a:xfrm>
            <a:off x="4135000" y="1197451"/>
            <a:ext cx="1819200" cy="7337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Service Desk</a:t>
            </a:r>
          </a:p>
        </p:txBody>
      </p:sp>
      <p:sp>
        <p:nvSpPr>
          <p:cNvPr id="221" name="Shape 221"/>
          <p:cNvSpPr/>
          <p:nvPr/>
        </p:nvSpPr>
        <p:spPr>
          <a:xfrm>
            <a:off x="1478031" y="2517414"/>
            <a:ext cx="1244999" cy="7337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Security</a:t>
            </a:r>
          </a:p>
        </p:txBody>
      </p:sp>
      <p:sp>
        <p:nvSpPr>
          <p:cNvPr id="222" name="Shape 222"/>
          <p:cNvSpPr/>
          <p:nvPr/>
        </p:nvSpPr>
        <p:spPr>
          <a:xfrm>
            <a:off x="4341100" y="2517414"/>
            <a:ext cx="1407000" cy="7337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Account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Manager</a:t>
            </a:r>
          </a:p>
        </p:txBody>
      </p:sp>
      <p:sp>
        <p:nvSpPr>
          <p:cNvPr id="223" name="Shape 223"/>
          <p:cNvSpPr/>
          <p:nvPr/>
        </p:nvSpPr>
        <p:spPr>
          <a:xfrm>
            <a:off x="7042725" y="2517414"/>
            <a:ext cx="1407000" cy="7337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Call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Center</a:t>
            </a:r>
          </a:p>
        </p:txBody>
      </p:sp>
      <p:cxnSp>
        <p:nvCxnSpPr>
          <p:cNvPr id="224" name="Shape 224"/>
          <p:cNvCxnSpPr>
            <a:stCxn id="220" idx="4"/>
            <a:endCxn id="222" idx="0"/>
          </p:cNvCxnSpPr>
          <p:nvPr/>
        </p:nvCxnSpPr>
        <p:spPr>
          <a:xfrm rot="-5400000" flipH="1">
            <a:off x="4751800" y="2224051"/>
            <a:ext cx="586200" cy="6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5" name="Shape 225"/>
          <p:cNvCxnSpPr>
            <a:stCxn id="221" idx="0"/>
            <a:endCxn id="220" idx="4"/>
          </p:cNvCxnSpPr>
          <p:nvPr/>
        </p:nvCxnSpPr>
        <p:spPr>
          <a:xfrm rot="-5400000">
            <a:off x="3279531" y="752214"/>
            <a:ext cx="586200" cy="29442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6" name="Shape 226"/>
          <p:cNvCxnSpPr>
            <a:stCxn id="220" idx="4"/>
            <a:endCxn id="223" idx="0"/>
          </p:cNvCxnSpPr>
          <p:nvPr/>
        </p:nvCxnSpPr>
        <p:spPr>
          <a:xfrm rot="-5400000" flipH="1">
            <a:off x="6102250" y="873601"/>
            <a:ext cx="586200" cy="27015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7" name="Shape 227"/>
          <p:cNvSpPr txBox="1"/>
          <p:nvPr/>
        </p:nvSpPr>
        <p:spPr>
          <a:xfrm>
            <a:off x="306010" y="1040064"/>
            <a:ext cx="1731000" cy="3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 u="sng" dirty="0"/>
              <a:t>Available Permissions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err="1"/>
              <a:t>dimc.read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 err="1"/>
              <a:t>dimc.fps.edit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 err="1"/>
              <a:t>dimc.wireless.</a:t>
            </a:r>
            <a:r>
              <a:rPr lang="en" dirty="0" err="1">
                <a:solidFill>
                  <a:schemeClr val="dk1"/>
                </a:solidFill>
              </a:rPr>
              <a:t>lock</a:t>
            </a:r>
            <a:endParaRPr lang="en" dirty="0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-US" dirty="0" err="1" smtClean="0"/>
              <a:t>i</a:t>
            </a:r>
            <a:r>
              <a:rPr lang="en-US" dirty="0" err="1"/>
              <a:t>b</a:t>
            </a:r>
            <a:r>
              <a:rPr lang="en-US" dirty="0" err="1" smtClean="0"/>
              <a:t>is.modify</a:t>
            </a:r>
            <a:endParaRPr lang="en" dirty="0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-US" dirty="0" err="1" smtClean="0"/>
              <a:t>i</a:t>
            </a:r>
            <a:r>
              <a:rPr lang="en-US" dirty="0" err="1"/>
              <a:t>b</a:t>
            </a:r>
            <a:r>
              <a:rPr lang="en-US" dirty="0" err="1" smtClean="0"/>
              <a:t>is.delete</a:t>
            </a:r>
            <a:endParaRPr lang="en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750" y="1039289"/>
            <a:ext cx="871024" cy="960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Shape 229"/>
          <p:cNvGrpSpPr/>
          <p:nvPr/>
        </p:nvGrpSpPr>
        <p:grpSpPr>
          <a:xfrm>
            <a:off x="324362" y="3491739"/>
            <a:ext cx="2696699" cy="1020000"/>
            <a:chOff x="4056275" y="2144125"/>
            <a:chExt cx="2696699" cy="1020000"/>
          </a:xfrm>
        </p:grpSpPr>
        <p:cxnSp>
          <p:nvCxnSpPr>
            <p:cNvPr id="230" name="Shape 230"/>
            <p:cNvCxnSpPr/>
            <p:nvPr/>
          </p:nvCxnSpPr>
          <p:spPr>
            <a:xfrm>
              <a:off x="5253700" y="2329775"/>
              <a:ext cx="14400" cy="69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grpSp>
          <p:nvGrpSpPr>
            <p:cNvPr id="231" name="Shape 231"/>
            <p:cNvGrpSpPr/>
            <p:nvPr/>
          </p:nvGrpSpPr>
          <p:grpSpPr>
            <a:xfrm>
              <a:off x="4056275" y="2144125"/>
              <a:ext cx="2696699" cy="1020000"/>
              <a:chOff x="4056275" y="2144125"/>
              <a:chExt cx="2696699" cy="1020000"/>
            </a:xfrm>
          </p:grpSpPr>
          <p:sp>
            <p:nvSpPr>
              <p:cNvPr id="232" name="Shape 232"/>
              <p:cNvSpPr/>
              <p:nvPr/>
            </p:nvSpPr>
            <p:spPr>
              <a:xfrm>
                <a:off x="4056275" y="2144125"/>
                <a:ext cx="2696699" cy="10200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pic>
            <p:nvPicPr>
              <p:cNvPr id="233" name="Shape 23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248200" y="2544581"/>
                <a:ext cx="395829" cy="436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4" name="Shape 2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715800" y="2544581"/>
                <a:ext cx="395829" cy="436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5" name="Shape 235"/>
              <p:cNvSpPr txBox="1"/>
              <p:nvPr/>
            </p:nvSpPr>
            <p:spPr>
              <a:xfrm>
                <a:off x="4089700" y="2180075"/>
                <a:ext cx="1092599" cy="36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000"/>
                  <a:t>security_role</a:t>
                </a:r>
              </a:p>
            </p:txBody>
          </p:sp>
          <p:sp>
            <p:nvSpPr>
              <p:cNvPr id="236" name="Shape 236"/>
              <p:cNvSpPr txBox="1"/>
              <p:nvPr/>
            </p:nvSpPr>
            <p:spPr>
              <a:xfrm>
                <a:off x="5374025" y="2329775"/>
                <a:ext cx="916500" cy="3645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000"/>
                  <a:t>permission1</a:t>
                </a:r>
              </a:p>
            </p:txBody>
          </p:sp>
          <p:sp>
            <p:nvSpPr>
              <p:cNvPr id="237" name="Shape 237"/>
              <p:cNvSpPr txBox="1"/>
              <p:nvPr/>
            </p:nvSpPr>
            <p:spPr>
              <a:xfrm>
                <a:off x="5526425" y="2482175"/>
                <a:ext cx="916500" cy="3645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000"/>
                  <a:t>permission1</a:t>
                </a:r>
              </a:p>
            </p:txBody>
          </p:sp>
          <p:sp>
            <p:nvSpPr>
              <p:cNvPr id="238" name="Shape 238"/>
              <p:cNvSpPr txBox="1"/>
              <p:nvPr/>
            </p:nvSpPr>
            <p:spPr>
              <a:xfrm>
                <a:off x="5678825" y="2634575"/>
                <a:ext cx="916500" cy="3645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000"/>
                  <a:t>dimc.pw.*</a:t>
                </a:r>
              </a:p>
            </p:txBody>
          </p:sp>
        </p:grpSp>
        <p:cxnSp>
          <p:nvCxnSpPr>
            <p:cNvPr id="239" name="Shape 239"/>
            <p:cNvCxnSpPr/>
            <p:nvPr/>
          </p:nvCxnSpPr>
          <p:spPr>
            <a:xfrm>
              <a:off x="5242962" y="2291687"/>
              <a:ext cx="14400" cy="69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40" name="Shape 240"/>
          <p:cNvGrpSpPr/>
          <p:nvPr/>
        </p:nvGrpSpPr>
        <p:grpSpPr>
          <a:xfrm>
            <a:off x="3286962" y="3502839"/>
            <a:ext cx="2696699" cy="1020000"/>
            <a:chOff x="4056275" y="2144125"/>
            <a:chExt cx="2696699" cy="1020000"/>
          </a:xfrm>
        </p:grpSpPr>
        <p:cxnSp>
          <p:nvCxnSpPr>
            <p:cNvPr id="241" name="Shape 241"/>
            <p:cNvCxnSpPr/>
            <p:nvPr/>
          </p:nvCxnSpPr>
          <p:spPr>
            <a:xfrm>
              <a:off x="5253700" y="2329775"/>
              <a:ext cx="14400" cy="69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grpSp>
          <p:nvGrpSpPr>
            <p:cNvPr id="242" name="Shape 242"/>
            <p:cNvGrpSpPr/>
            <p:nvPr/>
          </p:nvGrpSpPr>
          <p:grpSpPr>
            <a:xfrm>
              <a:off x="4056275" y="2144125"/>
              <a:ext cx="2696699" cy="1020000"/>
              <a:chOff x="4056275" y="2144125"/>
              <a:chExt cx="2696699" cy="1020000"/>
            </a:xfrm>
          </p:grpSpPr>
          <p:sp>
            <p:nvSpPr>
              <p:cNvPr id="243" name="Shape 243"/>
              <p:cNvSpPr/>
              <p:nvPr/>
            </p:nvSpPr>
            <p:spPr>
              <a:xfrm>
                <a:off x="4056275" y="2144125"/>
                <a:ext cx="2696699" cy="10200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pic>
            <p:nvPicPr>
              <p:cNvPr id="244" name="Shape 24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248200" y="2544581"/>
                <a:ext cx="395829" cy="436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5" name="Shape 24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715800" y="2544581"/>
                <a:ext cx="395829" cy="436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6" name="Shape 246"/>
              <p:cNvSpPr txBox="1"/>
              <p:nvPr/>
            </p:nvSpPr>
            <p:spPr>
              <a:xfrm>
                <a:off x="4071462" y="2180075"/>
                <a:ext cx="1244999" cy="36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000"/>
                  <a:t>acct_mgr_role</a:t>
                </a:r>
              </a:p>
            </p:txBody>
          </p:sp>
          <p:sp>
            <p:nvSpPr>
              <p:cNvPr id="247" name="Shape 247"/>
              <p:cNvSpPr txBox="1"/>
              <p:nvPr/>
            </p:nvSpPr>
            <p:spPr>
              <a:xfrm>
                <a:off x="5374025" y="2329775"/>
                <a:ext cx="916500" cy="3645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000"/>
                  <a:t>permission1</a:t>
                </a:r>
              </a:p>
            </p:txBody>
          </p:sp>
          <p:sp>
            <p:nvSpPr>
              <p:cNvPr id="248" name="Shape 248"/>
              <p:cNvSpPr txBox="1"/>
              <p:nvPr/>
            </p:nvSpPr>
            <p:spPr>
              <a:xfrm>
                <a:off x="5526425" y="2482175"/>
                <a:ext cx="916500" cy="3645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000"/>
                  <a:t>permission1</a:t>
                </a:r>
              </a:p>
            </p:txBody>
          </p:sp>
          <p:sp>
            <p:nvSpPr>
              <p:cNvPr id="249" name="Shape 249"/>
              <p:cNvSpPr txBox="1"/>
              <p:nvPr/>
            </p:nvSpPr>
            <p:spPr>
              <a:xfrm>
                <a:off x="5678825" y="2634575"/>
                <a:ext cx="916500" cy="3645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000"/>
                  <a:t>dimc.pw.lock</a:t>
                </a:r>
              </a:p>
            </p:txBody>
          </p:sp>
        </p:grpSp>
        <p:cxnSp>
          <p:nvCxnSpPr>
            <p:cNvPr id="250" name="Shape 250"/>
            <p:cNvCxnSpPr/>
            <p:nvPr/>
          </p:nvCxnSpPr>
          <p:spPr>
            <a:xfrm>
              <a:off x="5242962" y="2291687"/>
              <a:ext cx="14400" cy="69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51" name="Shape 251"/>
          <p:cNvGrpSpPr/>
          <p:nvPr/>
        </p:nvGrpSpPr>
        <p:grpSpPr>
          <a:xfrm>
            <a:off x="6117087" y="3491739"/>
            <a:ext cx="2696699" cy="1020000"/>
            <a:chOff x="4056275" y="2144125"/>
            <a:chExt cx="2696699" cy="1020000"/>
          </a:xfrm>
        </p:grpSpPr>
        <p:cxnSp>
          <p:nvCxnSpPr>
            <p:cNvPr id="252" name="Shape 252"/>
            <p:cNvCxnSpPr/>
            <p:nvPr/>
          </p:nvCxnSpPr>
          <p:spPr>
            <a:xfrm>
              <a:off x="5253700" y="2329775"/>
              <a:ext cx="14400" cy="69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grpSp>
          <p:nvGrpSpPr>
            <p:cNvPr id="253" name="Shape 253"/>
            <p:cNvGrpSpPr/>
            <p:nvPr/>
          </p:nvGrpSpPr>
          <p:grpSpPr>
            <a:xfrm>
              <a:off x="4056275" y="2144125"/>
              <a:ext cx="2696699" cy="1020000"/>
              <a:chOff x="4056275" y="2144125"/>
              <a:chExt cx="2696699" cy="1020000"/>
            </a:xfrm>
          </p:grpSpPr>
          <p:sp>
            <p:nvSpPr>
              <p:cNvPr id="254" name="Shape 254"/>
              <p:cNvSpPr/>
              <p:nvPr/>
            </p:nvSpPr>
            <p:spPr>
              <a:xfrm>
                <a:off x="4056275" y="2144125"/>
                <a:ext cx="2696699" cy="10200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pic>
            <p:nvPicPr>
              <p:cNvPr id="255" name="Shape 25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248200" y="2544581"/>
                <a:ext cx="395829" cy="436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6" name="Shape 25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715800" y="2544581"/>
                <a:ext cx="395829" cy="436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7" name="Shape 257"/>
              <p:cNvSpPr txBox="1"/>
              <p:nvPr/>
            </p:nvSpPr>
            <p:spPr>
              <a:xfrm>
                <a:off x="4108237" y="2180075"/>
                <a:ext cx="1081799" cy="36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000"/>
                  <a:t>call_center_role</a:t>
                </a:r>
              </a:p>
            </p:txBody>
          </p:sp>
          <p:sp>
            <p:nvSpPr>
              <p:cNvPr id="258" name="Shape 258"/>
              <p:cNvSpPr txBox="1"/>
              <p:nvPr/>
            </p:nvSpPr>
            <p:spPr>
              <a:xfrm>
                <a:off x="5374025" y="2329775"/>
                <a:ext cx="916500" cy="3645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000"/>
                  <a:t>permission1</a:t>
                </a:r>
              </a:p>
            </p:txBody>
          </p:sp>
          <p:sp>
            <p:nvSpPr>
              <p:cNvPr id="259" name="Shape 259"/>
              <p:cNvSpPr txBox="1"/>
              <p:nvPr/>
            </p:nvSpPr>
            <p:spPr>
              <a:xfrm>
                <a:off x="5526425" y="2482175"/>
                <a:ext cx="916500" cy="3645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000"/>
                  <a:t>permission1</a:t>
                </a:r>
              </a:p>
            </p:txBody>
          </p:sp>
          <p:sp>
            <p:nvSpPr>
              <p:cNvPr id="260" name="Shape 260"/>
              <p:cNvSpPr txBox="1"/>
              <p:nvPr/>
            </p:nvSpPr>
            <p:spPr>
              <a:xfrm>
                <a:off x="5678825" y="2634575"/>
                <a:ext cx="916500" cy="3645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000"/>
                  <a:t>dimc.read</a:t>
                </a:r>
              </a:p>
            </p:txBody>
          </p:sp>
        </p:grpSp>
        <p:cxnSp>
          <p:nvCxnSpPr>
            <p:cNvPr id="261" name="Shape 261"/>
            <p:cNvCxnSpPr/>
            <p:nvPr/>
          </p:nvCxnSpPr>
          <p:spPr>
            <a:xfrm>
              <a:off x="5242962" y="2291687"/>
              <a:ext cx="14400" cy="69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262" name="Shape 262"/>
          <p:cNvSpPr txBox="1"/>
          <p:nvPr/>
        </p:nvSpPr>
        <p:spPr>
          <a:xfrm>
            <a:off x="6036550" y="1824989"/>
            <a:ext cx="2186099" cy="50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/>
              <a:t>Service Desk Manager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Delegated Role Creation</a:t>
            </a:r>
            <a:endParaRPr lang="en-US" dirty="0"/>
          </a:p>
        </p:txBody>
      </p:sp>
      <p:pic>
        <p:nvPicPr>
          <p:cNvPr id="3" name="Shape 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6856" y="1818842"/>
            <a:ext cx="395829" cy="4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6856" y="2265186"/>
            <a:ext cx="395829" cy="4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4260" y="2645667"/>
            <a:ext cx="395829" cy="4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4260" y="3056486"/>
            <a:ext cx="395829" cy="4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6688" y="3524569"/>
            <a:ext cx="395829" cy="436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>
            <a:off x="1894901" y="1586429"/>
            <a:ext cx="0" cy="24457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51504" y="1478839"/>
            <a:ext cx="0" cy="24457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17745" y="1818842"/>
            <a:ext cx="120097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PermissionA</a:t>
            </a:r>
            <a:endParaRPr lang="en-US" dirty="0" smtClean="0"/>
          </a:p>
          <a:p>
            <a:r>
              <a:rPr lang="en-US" dirty="0" err="1" smtClean="0"/>
              <a:t>PermissionB</a:t>
            </a:r>
            <a:endParaRPr lang="en-US" dirty="0" smtClean="0"/>
          </a:p>
          <a:p>
            <a:r>
              <a:rPr lang="en-US" dirty="0" err="1" smtClean="0"/>
              <a:t>PermissionC</a:t>
            </a:r>
            <a:endParaRPr lang="en-US" dirty="0" smtClean="0"/>
          </a:p>
          <a:p>
            <a:r>
              <a:rPr lang="en-US" dirty="0" err="1" smtClean="0"/>
              <a:t>PermissionD</a:t>
            </a:r>
            <a:endParaRPr lang="en-US" dirty="0" smtClean="0"/>
          </a:p>
          <a:p>
            <a:r>
              <a:rPr lang="en-US" dirty="0" err="1" smtClean="0"/>
              <a:t>PermissionE</a:t>
            </a:r>
            <a:endParaRPr lang="en-US" dirty="0" smtClean="0"/>
          </a:p>
          <a:p>
            <a:r>
              <a:rPr lang="en-US" dirty="0" err="1" smtClean="0"/>
              <a:t>PermissionF</a:t>
            </a:r>
            <a:endParaRPr lang="en-US" dirty="0"/>
          </a:p>
        </p:txBody>
      </p:sp>
      <p:pic>
        <p:nvPicPr>
          <p:cNvPr id="14" name="Shape 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5289" y="1055611"/>
            <a:ext cx="843318" cy="7632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032174" y="1947590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SomeRole</a:t>
            </a:r>
            <a:endParaRPr lang="en-US" u="sng" dirty="0"/>
          </a:p>
        </p:txBody>
      </p:sp>
      <p:cxnSp>
        <p:nvCxnSpPr>
          <p:cNvPr id="17" name="Straight Arrow Connector 16"/>
          <p:cNvCxnSpPr>
            <a:stCxn id="3" idx="3"/>
          </p:cNvCxnSpPr>
          <p:nvPr/>
        </p:nvCxnSpPr>
        <p:spPr>
          <a:xfrm>
            <a:off x="1472685" y="2037105"/>
            <a:ext cx="1975595" cy="608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</p:cNvCxnSpPr>
          <p:nvPr/>
        </p:nvCxnSpPr>
        <p:spPr>
          <a:xfrm flipV="1">
            <a:off x="1440089" y="3092011"/>
            <a:ext cx="2008191" cy="182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</p:cNvCxnSpPr>
          <p:nvPr/>
        </p:nvCxnSpPr>
        <p:spPr>
          <a:xfrm flipV="1">
            <a:off x="1432517" y="3650897"/>
            <a:ext cx="2015763" cy="91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266063" y="1975359"/>
            <a:ext cx="1751682" cy="558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266063" y="2859597"/>
            <a:ext cx="1828800" cy="39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266063" y="3082192"/>
            <a:ext cx="1751682" cy="278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12685" y="2511339"/>
            <a:ext cx="14854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Permission </a:t>
            </a:r>
          </a:p>
          <a:p>
            <a:pPr algn="ctr"/>
            <a:r>
              <a:rPr lang="en-US" dirty="0" smtClean="0"/>
              <a:t>Specific</a:t>
            </a:r>
          </a:p>
          <a:p>
            <a:pPr algn="ctr"/>
            <a:r>
              <a:rPr lang="en-US" dirty="0" smtClean="0"/>
              <a:t>Attributes </a:t>
            </a:r>
          </a:p>
          <a:p>
            <a:pPr algn="ctr"/>
            <a:r>
              <a:rPr lang="en-US" dirty="0" smtClean="0"/>
              <a:t>Per</a:t>
            </a:r>
          </a:p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8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311700" y="2003892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What we’ve done...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Authentication (OAuth2)</a:t>
            </a:r>
          </a:p>
        </p:txBody>
      </p:sp>
      <p:sp>
        <p:nvSpPr>
          <p:cNvPr id="273" name="Shape 273"/>
          <p:cNvSpPr/>
          <p:nvPr/>
        </p:nvSpPr>
        <p:spPr>
          <a:xfrm>
            <a:off x="1189175" y="1812400"/>
            <a:ext cx="1368299" cy="9098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sp>
        <p:nvSpPr>
          <p:cNvPr id="274" name="Shape 274"/>
          <p:cNvSpPr/>
          <p:nvPr/>
        </p:nvSpPr>
        <p:spPr>
          <a:xfrm>
            <a:off x="4411200" y="1812400"/>
            <a:ext cx="1368299" cy="9098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Resource Server</a:t>
            </a:r>
          </a:p>
        </p:txBody>
      </p:sp>
      <p:sp>
        <p:nvSpPr>
          <p:cNvPr id="275" name="Shape 275"/>
          <p:cNvSpPr/>
          <p:nvPr/>
        </p:nvSpPr>
        <p:spPr>
          <a:xfrm>
            <a:off x="2751775" y="3477175"/>
            <a:ext cx="1368299" cy="9098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OAuth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Server</a:t>
            </a:r>
          </a:p>
        </p:txBody>
      </p:sp>
      <p:cxnSp>
        <p:nvCxnSpPr>
          <p:cNvPr id="276" name="Shape 276"/>
          <p:cNvCxnSpPr/>
          <p:nvPr/>
        </p:nvCxnSpPr>
        <p:spPr>
          <a:xfrm>
            <a:off x="1948350" y="2839175"/>
            <a:ext cx="721500" cy="744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7" name="Shape 277"/>
          <p:cNvCxnSpPr/>
          <p:nvPr/>
        </p:nvCxnSpPr>
        <p:spPr>
          <a:xfrm rot="10800000">
            <a:off x="2313450" y="2867299"/>
            <a:ext cx="583199" cy="58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8" name="Shape 278"/>
          <p:cNvCxnSpPr/>
          <p:nvPr/>
        </p:nvCxnSpPr>
        <p:spPr>
          <a:xfrm>
            <a:off x="2755175" y="2320950"/>
            <a:ext cx="1392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9" name="Shape 279"/>
          <p:cNvSpPr/>
          <p:nvPr/>
        </p:nvSpPr>
        <p:spPr>
          <a:xfrm>
            <a:off x="3167875" y="2084500"/>
            <a:ext cx="553499" cy="14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token</a:t>
            </a:r>
          </a:p>
        </p:txBody>
      </p:sp>
      <p:sp>
        <p:nvSpPr>
          <p:cNvPr id="280" name="Shape 280"/>
          <p:cNvSpPr/>
          <p:nvPr/>
        </p:nvSpPr>
        <p:spPr>
          <a:xfrm rot="2751385">
            <a:off x="2457945" y="3028041"/>
            <a:ext cx="553514" cy="14341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token</a:t>
            </a:r>
          </a:p>
        </p:txBody>
      </p:sp>
      <p:sp>
        <p:nvSpPr>
          <p:cNvPr id="281" name="Shape 281"/>
          <p:cNvSpPr/>
          <p:nvPr/>
        </p:nvSpPr>
        <p:spPr>
          <a:xfrm rot="2756654">
            <a:off x="1837948" y="3139716"/>
            <a:ext cx="553527" cy="143208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grant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 l="21956" r="20998"/>
          <a:stretch/>
        </p:blipFill>
        <p:spPr>
          <a:xfrm>
            <a:off x="311700" y="1787075"/>
            <a:ext cx="496874" cy="96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775" y="2747662"/>
            <a:ext cx="402675" cy="44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7067625" y="2178700"/>
            <a:ext cx="1302724" cy="1362600"/>
          </a:xfrm>
          <a:prstGeom prst="flowChartMagneticDisk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Roles + Permissions</a:t>
            </a:r>
          </a:p>
        </p:txBody>
      </p:sp>
      <p:cxnSp>
        <p:nvCxnSpPr>
          <p:cNvPr id="285" name="Shape 285"/>
          <p:cNvCxnSpPr>
            <a:stCxn id="283" idx="3"/>
          </p:cNvCxnSpPr>
          <p:nvPr/>
        </p:nvCxnSpPr>
        <p:spPr>
          <a:xfrm>
            <a:off x="5809450" y="2969699"/>
            <a:ext cx="11159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6" name="Shape 286"/>
          <p:cNvCxnSpPr>
            <a:stCxn id="282" idx="3"/>
            <a:endCxn id="273" idx="1"/>
          </p:cNvCxnSpPr>
          <p:nvPr/>
        </p:nvCxnSpPr>
        <p:spPr>
          <a:xfrm>
            <a:off x="808574" y="2267362"/>
            <a:ext cx="380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7" name="Shape 287"/>
          <p:cNvSpPr/>
          <p:nvPr/>
        </p:nvSpPr>
        <p:spPr>
          <a:xfrm>
            <a:off x="1189175" y="1812400"/>
            <a:ext cx="288599" cy="9098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SSO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3 Use Cases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1290918" y="1375100"/>
            <a:ext cx="7541381" cy="227783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How to obtain a token?</a:t>
            </a:r>
          </a:p>
          <a:p>
            <a:pPr marL="514350" lvl="0" indent="-285750" rtl="0"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Service Account</a:t>
            </a:r>
          </a:p>
          <a:p>
            <a:pPr marL="514350" lvl="0" indent="-285750" rtl="0"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Internal to Penn State - Trusted Access</a:t>
            </a:r>
          </a:p>
          <a:p>
            <a:pPr marL="514350" lvl="0" indent="-285750" rtl="0"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External to Penn State - Authorized Access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Service Accounts</a:t>
            </a:r>
          </a:p>
        </p:txBody>
      </p:sp>
      <p:sp>
        <p:nvSpPr>
          <p:cNvPr id="299" name="Shape 299"/>
          <p:cNvSpPr/>
          <p:nvPr/>
        </p:nvSpPr>
        <p:spPr>
          <a:xfrm>
            <a:off x="1189175" y="1812400"/>
            <a:ext cx="1368299" cy="9098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sp>
        <p:nvSpPr>
          <p:cNvPr id="300" name="Shape 300"/>
          <p:cNvSpPr/>
          <p:nvPr/>
        </p:nvSpPr>
        <p:spPr>
          <a:xfrm>
            <a:off x="4411200" y="1812400"/>
            <a:ext cx="1368299" cy="9098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Resource Server</a:t>
            </a:r>
          </a:p>
        </p:txBody>
      </p:sp>
      <p:sp>
        <p:nvSpPr>
          <p:cNvPr id="301" name="Shape 301"/>
          <p:cNvSpPr/>
          <p:nvPr/>
        </p:nvSpPr>
        <p:spPr>
          <a:xfrm>
            <a:off x="2751775" y="3477175"/>
            <a:ext cx="1368299" cy="9098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OAuth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Server</a:t>
            </a:r>
          </a:p>
        </p:txBody>
      </p:sp>
      <p:cxnSp>
        <p:nvCxnSpPr>
          <p:cNvPr id="302" name="Shape 302"/>
          <p:cNvCxnSpPr/>
          <p:nvPr/>
        </p:nvCxnSpPr>
        <p:spPr>
          <a:xfrm>
            <a:off x="2755175" y="2320950"/>
            <a:ext cx="1392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3" name="Shape 303"/>
          <p:cNvSpPr/>
          <p:nvPr/>
        </p:nvSpPr>
        <p:spPr>
          <a:xfrm>
            <a:off x="3167875" y="2084500"/>
            <a:ext cx="553499" cy="14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token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51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Client Credentials Flow</a:t>
            </a:r>
          </a:p>
        </p:txBody>
      </p:sp>
      <p:cxnSp>
        <p:nvCxnSpPr>
          <p:cNvPr id="305" name="Shape 305"/>
          <p:cNvCxnSpPr/>
          <p:nvPr/>
        </p:nvCxnSpPr>
        <p:spPr>
          <a:xfrm>
            <a:off x="1948350" y="2839175"/>
            <a:ext cx="721500" cy="744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6" name="Shape 306"/>
          <p:cNvCxnSpPr/>
          <p:nvPr/>
        </p:nvCxnSpPr>
        <p:spPr>
          <a:xfrm rot="10800000">
            <a:off x="2313450" y="2867299"/>
            <a:ext cx="583199" cy="58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7" name="Shape 307"/>
          <p:cNvSpPr/>
          <p:nvPr/>
        </p:nvSpPr>
        <p:spPr>
          <a:xfrm rot="2751385">
            <a:off x="2457945" y="3028041"/>
            <a:ext cx="553514" cy="14341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token</a:t>
            </a:r>
          </a:p>
        </p:txBody>
      </p:sp>
      <p:sp>
        <p:nvSpPr>
          <p:cNvPr id="308" name="Shape 308"/>
          <p:cNvSpPr/>
          <p:nvPr/>
        </p:nvSpPr>
        <p:spPr>
          <a:xfrm rot="2755751">
            <a:off x="1690259" y="3194320"/>
            <a:ext cx="954931" cy="143208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client_id</a:t>
            </a:r>
          </a:p>
        </p:txBody>
      </p:sp>
      <p:sp>
        <p:nvSpPr>
          <p:cNvPr id="309" name="Shape 309"/>
          <p:cNvSpPr/>
          <p:nvPr/>
        </p:nvSpPr>
        <p:spPr>
          <a:xfrm rot="2756891">
            <a:off x="1540803" y="3331721"/>
            <a:ext cx="974243" cy="143208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client_secret</a:t>
            </a:r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650" y="2004335"/>
            <a:ext cx="286750" cy="633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2625" y="2442943"/>
            <a:ext cx="116650" cy="2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5988725" y="2609275"/>
            <a:ext cx="2873699" cy="167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POST /oauth/api/token HTTP/1.1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Host: localhost:443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Accept: application/json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Cache-Control: no-cache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Content-Type: application/x-www-form-urlencoded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grant_type=client_credentials&amp;client_id=y78U6uybc82P3AH88xZ39dT2XYUVr7Xu&amp;client_secret=4ue43PxZyc8YK7pBtY3C2CurEZnVHV9V</a:t>
            </a:r>
          </a:p>
          <a:p>
            <a:pPr>
              <a:spcBef>
                <a:spcPts val="0"/>
              </a:spcBef>
              <a:buNone/>
            </a:pPr>
            <a:endParaRPr sz="100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Cabin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Chris Harm</a:t>
            </a:r>
          </a:p>
          <a:p>
            <a:pPr lvl="0" indent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(Manager of Software Infrastructure)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Cabin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Steve Moyer</a:t>
            </a:r>
          </a:p>
          <a:p>
            <a:pPr lvl="0" indent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(Enterprise Software Architect)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Cabin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Shawn Smith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(Director of Software Engineering)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Cabin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Shawn McKinney</a:t>
            </a:r>
          </a:p>
          <a:p>
            <a:pPr lvl="0" indent="45720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(Symas - Software Architect)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“WE ARE” - Software Engineering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500" y="1304649"/>
            <a:ext cx="4571850" cy="341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Trusted Penn State Systems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52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JWT Diagram</a:t>
            </a:r>
          </a:p>
        </p:txBody>
      </p:sp>
      <p:sp>
        <p:nvSpPr>
          <p:cNvPr id="319" name="Shape 319"/>
          <p:cNvSpPr/>
          <p:nvPr/>
        </p:nvSpPr>
        <p:spPr>
          <a:xfrm>
            <a:off x="1189175" y="1812400"/>
            <a:ext cx="1368299" cy="9098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sp>
        <p:nvSpPr>
          <p:cNvPr id="320" name="Shape 320"/>
          <p:cNvSpPr/>
          <p:nvPr/>
        </p:nvSpPr>
        <p:spPr>
          <a:xfrm>
            <a:off x="4411200" y="1812400"/>
            <a:ext cx="1368299" cy="9098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Resource Server</a:t>
            </a:r>
          </a:p>
        </p:txBody>
      </p:sp>
      <p:sp>
        <p:nvSpPr>
          <p:cNvPr id="321" name="Shape 321"/>
          <p:cNvSpPr/>
          <p:nvPr/>
        </p:nvSpPr>
        <p:spPr>
          <a:xfrm>
            <a:off x="2751775" y="3477175"/>
            <a:ext cx="1368299" cy="9098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OAuth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Server</a:t>
            </a:r>
          </a:p>
        </p:txBody>
      </p:sp>
      <p:cxnSp>
        <p:nvCxnSpPr>
          <p:cNvPr id="322" name="Shape 322"/>
          <p:cNvCxnSpPr/>
          <p:nvPr/>
        </p:nvCxnSpPr>
        <p:spPr>
          <a:xfrm>
            <a:off x="2755175" y="2320950"/>
            <a:ext cx="1392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3" name="Shape 323"/>
          <p:cNvSpPr/>
          <p:nvPr/>
        </p:nvSpPr>
        <p:spPr>
          <a:xfrm>
            <a:off x="3167875" y="2084500"/>
            <a:ext cx="553499" cy="14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token</a:t>
            </a:r>
          </a:p>
        </p:txBody>
      </p:sp>
      <p:cxnSp>
        <p:nvCxnSpPr>
          <p:cNvPr id="324" name="Shape 324"/>
          <p:cNvCxnSpPr/>
          <p:nvPr/>
        </p:nvCxnSpPr>
        <p:spPr>
          <a:xfrm>
            <a:off x="1948350" y="2839175"/>
            <a:ext cx="721500" cy="744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5" name="Shape 325"/>
          <p:cNvCxnSpPr/>
          <p:nvPr/>
        </p:nvCxnSpPr>
        <p:spPr>
          <a:xfrm rot="10800000">
            <a:off x="2313450" y="2867299"/>
            <a:ext cx="583199" cy="58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6" name="Shape 326"/>
          <p:cNvSpPr/>
          <p:nvPr/>
        </p:nvSpPr>
        <p:spPr>
          <a:xfrm rot="2751385">
            <a:off x="2457945" y="3028041"/>
            <a:ext cx="553514" cy="14341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token</a:t>
            </a:r>
          </a:p>
        </p:txBody>
      </p:sp>
      <p:sp>
        <p:nvSpPr>
          <p:cNvPr id="327" name="Shape 327"/>
          <p:cNvSpPr/>
          <p:nvPr/>
        </p:nvSpPr>
        <p:spPr>
          <a:xfrm rot="2755751">
            <a:off x="1690259" y="3194320"/>
            <a:ext cx="954931" cy="143208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jwt_assertion</a:t>
            </a: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 l="21956" r="20998"/>
          <a:stretch/>
        </p:blipFill>
        <p:spPr>
          <a:xfrm>
            <a:off x="311700" y="1787075"/>
            <a:ext cx="496874" cy="960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Shape 329"/>
          <p:cNvCxnSpPr>
            <a:stCxn id="328" idx="3"/>
            <a:endCxn id="330" idx="1"/>
          </p:cNvCxnSpPr>
          <p:nvPr/>
        </p:nvCxnSpPr>
        <p:spPr>
          <a:xfrm>
            <a:off x="808574" y="2267362"/>
            <a:ext cx="380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1" name="Shape 331"/>
          <p:cNvSpPr/>
          <p:nvPr/>
        </p:nvSpPr>
        <p:spPr>
          <a:xfrm>
            <a:off x="1189175" y="1812400"/>
            <a:ext cx="288599" cy="9098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SSO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 l="21956" r="20998"/>
          <a:stretch/>
        </p:blipFill>
        <p:spPr>
          <a:xfrm>
            <a:off x="5569625" y="2345325"/>
            <a:ext cx="181124" cy="35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4125" y="2446725"/>
            <a:ext cx="250050" cy="2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0800" y="3523875"/>
            <a:ext cx="250050" cy="25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5988725" y="1264400"/>
            <a:ext cx="2873699" cy="301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POST /oauth/api/token HTTP/1.1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Host: localhost:443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Accept: application/json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Cache-Control: no-cache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Content-Type: application/x-www-form-urlencoded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grant_type=urn%3Aietf%3Aparams%3Aoauth%3Agrant-type%3Ajwt-bearer&amp;client_id=7Cz22fmD6uKfabLJ83wcQt9Q98av777E&amp;client_secret=Jk9pZk7TfH47GwyTWaNMVa9Be6pehV4N&amp;assertion=eyJraWQiOiJlMmMzZmMyNi1mY2M3LTQ5NzMtODI0OS02M2RmOGQ1N2E5MmMiLCJ0eXAiOiJKV1QiLCJhbGciOiJSUzI1NiJ9.eyJzdWIiOiJib2IiLCJhdWQiOiJodHRwOlwvXC9sb2NhbGhvc3Q6ODA4MFwvb2F1dGhcL2FwaVwvdG9rZW4iLCJuYmYiOjE0Mzg5NTUyNzcsImlzcyI6IjdDejIyZm1ENnVLZmFiTEo4M3djUXQ5UTk4YXY3NzdFIiwiZXhwIjoxNDM4OTU1M..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JSON Web Tokens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311700" y="1100725"/>
            <a:ext cx="4257599" cy="3212699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Header: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FF0000"/>
                </a:solidFill>
              </a:rPr>
              <a:t>{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FF0000"/>
                </a:solidFill>
              </a:rPr>
              <a:t>  "kid": "7fa0d042-93ab-4354-bdcb-ca9d321c163e",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FF0000"/>
                </a:solidFill>
              </a:rPr>
              <a:t>  "typ": "JWT",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FF0000"/>
                </a:solidFill>
              </a:rPr>
              <a:t>  "alg": "RS256"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0000"/>
                </a:solidFill>
              </a:rPr>
              <a:t>}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Payload: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FF"/>
                </a:solidFill>
              </a:rPr>
              <a:t>{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FF"/>
                </a:solidFill>
              </a:rPr>
              <a:t>  "sub": "bob",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FF"/>
                </a:solidFill>
              </a:rPr>
              <a:t>  "aud": "http://dev.apps.psu.edu:80/oauth/api/token",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FF"/>
                </a:solidFill>
              </a:rPr>
              <a:t>  "nbf": 1444396380,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FF"/>
                </a:solidFill>
              </a:rPr>
              <a:t>  "iss": "8EZygt3MuU9F6VUE7anj8Wvnf9D6adHe",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FF"/>
                </a:solidFill>
              </a:rPr>
              <a:t>  "exp": 1444486380,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FF"/>
                </a:solidFill>
              </a:rPr>
              <a:t>  "iat": 1444396380,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FF"/>
                </a:solidFill>
              </a:rPr>
              <a:t>  "jti": "bafa86d2-2761-49f7-87aa-d6714eb966e2"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FF"/>
                </a:solidFill>
              </a:rPr>
              <a:t>}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dirty="0">
              <a:solidFill>
                <a:srgbClr val="0000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Signature: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/>
              <a:t>Digital signature of message using shared or public/private keys.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2" name="Shape 342"/>
          <p:cNvSpPr txBox="1">
            <a:spLocks noGrp="1"/>
          </p:cNvSpPr>
          <p:nvPr>
            <p:ph type="body" idx="2"/>
          </p:nvPr>
        </p:nvSpPr>
        <p:spPr>
          <a:xfrm>
            <a:off x="4569300" y="1100725"/>
            <a:ext cx="4257599" cy="3212699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JWT: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eyJraWQiOiI3ZmEwZDA0Mi05M2FiLTQzNTQtYmRjYi1jYTlkMzIxYzE2M2UiLCJ0eXAiOiJKV1QiLCJhbGciOiJSUzI1NiJ9</a:t>
            </a:r>
            <a:r>
              <a:rPr lang="en" sz="1000">
                <a:solidFill>
                  <a:srgbClr val="000000"/>
                </a:solidFill>
              </a:rPr>
              <a:t>.</a:t>
            </a:r>
            <a:r>
              <a:rPr lang="en" sz="1000">
                <a:solidFill>
                  <a:srgbClr val="0000FF"/>
                </a:solidFill>
              </a:rPr>
              <a:t>eyJzdWIiOiJib2IiLCJhdWQiOiJodHRwOlwvXC9kZXYuYXBwcy5wc3UuZWR1OjgwXC9vYXV0aFwvYXBpXC90b2tlbiIsIm5iZiI6MTQ0NDM5NjM4MCwiaXNzIjoiOEVaeWd0M011VTlGNlZVRTdhbmo4V3ZuZjlENmFkSGUiLCJleHAiOjE0NDQ0ODYzODAsImlhdCI6MTQ0NDM5NjM4MCwianRpIjoiYmFmYTg2ZDItMjc2MS00OWY3LTg3YWEtZDY3MTRlYjk2NmUyIn0</a:t>
            </a:r>
            <a:r>
              <a:rPr lang="en" sz="1000">
                <a:solidFill>
                  <a:srgbClr val="000000"/>
                </a:solidFill>
              </a:rPr>
              <a:t>.H3Ue5UL2Dq8387Vr6CqUQW0GQn8PhjMlZU5aMoIbVYjtadn2_rJbej52xcGnp_9GFhq0HzSQDYd3WjcXgz3Wd-dBcCtCWqw5MIoeE1VC_gXTpVzR_ncCTz_sYa2G83BUok61cdMOWJsNcDwlxeH4DJswQNFg0VX7SNkR0GZF5TIrU-X8TPboXrIel4RZIbV7ab_QVJ-Eg0QmrWWNl6L2DsQZUlHsA2v00NwA71F-SStndzJb8bIKJScaVgOmd2TIvPewHONHaoqjCP3uItqUAGuxq0YK_88UaihsyxOaatYNAKhU6SaZzXu4asaNWqyMFiguO_AXgCdKKyOeIA8UW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311700" y="38204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3rd Party External Systems</a:t>
            </a:r>
          </a:p>
        </p:txBody>
      </p:sp>
      <p:sp>
        <p:nvSpPr>
          <p:cNvPr id="348" name="Shape 348"/>
          <p:cNvSpPr/>
          <p:nvPr/>
        </p:nvSpPr>
        <p:spPr>
          <a:xfrm>
            <a:off x="1199670" y="1560472"/>
            <a:ext cx="1368299" cy="9098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sp>
        <p:nvSpPr>
          <p:cNvPr id="349" name="Shape 349"/>
          <p:cNvSpPr/>
          <p:nvPr/>
        </p:nvSpPr>
        <p:spPr>
          <a:xfrm>
            <a:off x="4421695" y="1560472"/>
            <a:ext cx="1368299" cy="9098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Resource Server</a:t>
            </a:r>
          </a:p>
        </p:txBody>
      </p:sp>
      <p:sp>
        <p:nvSpPr>
          <p:cNvPr id="350" name="Shape 350"/>
          <p:cNvSpPr/>
          <p:nvPr/>
        </p:nvSpPr>
        <p:spPr>
          <a:xfrm>
            <a:off x="2762270" y="3225247"/>
            <a:ext cx="1368299" cy="9098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OAuth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Server</a:t>
            </a:r>
          </a:p>
        </p:txBody>
      </p:sp>
      <p:cxnSp>
        <p:nvCxnSpPr>
          <p:cNvPr id="351" name="Shape 351"/>
          <p:cNvCxnSpPr/>
          <p:nvPr/>
        </p:nvCxnSpPr>
        <p:spPr>
          <a:xfrm>
            <a:off x="2765670" y="2069022"/>
            <a:ext cx="1392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2" name="Shape 352"/>
          <p:cNvSpPr/>
          <p:nvPr/>
        </p:nvSpPr>
        <p:spPr>
          <a:xfrm>
            <a:off x="3178370" y="1832572"/>
            <a:ext cx="553499" cy="14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token</a:t>
            </a:r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 l="21955" r="25229"/>
          <a:stretch/>
        </p:blipFill>
        <p:spPr>
          <a:xfrm>
            <a:off x="322194" y="1535122"/>
            <a:ext cx="460050" cy="960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Shape 354"/>
          <p:cNvCxnSpPr>
            <a:stCxn id="353" idx="3"/>
            <a:endCxn id="348" idx="1"/>
          </p:cNvCxnSpPr>
          <p:nvPr/>
        </p:nvCxnSpPr>
        <p:spPr>
          <a:xfrm>
            <a:off x="782245" y="2015409"/>
            <a:ext cx="4172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5" name="Shape 355"/>
          <p:cNvSpPr/>
          <p:nvPr/>
        </p:nvSpPr>
        <p:spPr>
          <a:xfrm>
            <a:off x="1241995" y="3642447"/>
            <a:ext cx="1368299" cy="9098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The “Client” app would like to access...?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1350545" y="4314622"/>
            <a:ext cx="460200" cy="14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Allow</a:t>
            </a:r>
          </a:p>
        </p:txBody>
      </p:sp>
      <p:sp>
        <p:nvSpPr>
          <p:cNvPr id="357" name="Shape 357"/>
          <p:cNvSpPr/>
          <p:nvPr/>
        </p:nvSpPr>
        <p:spPr>
          <a:xfrm>
            <a:off x="2012270" y="4314622"/>
            <a:ext cx="460200" cy="14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Deny</a:t>
            </a:r>
          </a:p>
        </p:txBody>
      </p:sp>
      <p:cxnSp>
        <p:nvCxnSpPr>
          <p:cNvPr id="358" name="Shape 358"/>
          <p:cNvCxnSpPr/>
          <p:nvPr/>
        </p:nvCxnSpPr>
        <p:spPr>
          <a:xfrm>
            <a:off x="803420" y="2633647"/>
            <a:ext cx="764399" cy="8678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9" name="Shape 359"/>
          <p:cNvCxnSpPr/>
          <p:nvPr/>
        </p:nvCxnSpPr>
        <p:spPr>
          <a:xfrm rot="10800000">
            <a:off x="1017444" y="2599272"/>
            <a:ext cx="745800" cy="850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0" name="Shape 360"/>
          <p:cNvSpPr/>
          <p:nvPr/>
        </p:nvSpPr>
        <p:spPr>
          <a:xfrm rot="2815878">
            <a:off x="1200704" y="2895376"/>
            <a:ext cx="767929" cy="14349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auth-code</a:t>
            </a:r>
          </a:p>
        </p:txBody>
      </p:sp>
      <p:sp>
        <p:nvSpPr>
          <p:cNvPr id="361" name="Shape 361"/>
          <p:cNvSpPr/>
          <p:nvPr/>
        </p:nvSpPr>
        <p:spPr>
          <a:xfrm rot="2816489">
            <a:off x="705440" y="3055081"/>
            <a:ext cx="651194" cy="14349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redirect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322195" y="995020"/>
            <a:ext cx="8520599" cy="49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Authorization Flows</a:t>
            </a:r>
          </a:p>
        </p:txBody>
      </p:sp>
      <p:cxnSp>
        <p:nvCxnSpPr>
          <p:cNvPr id="363" name="Shape 363"/>
          <p:cNvCxnSpPr/>
          <p:nvPr/>
        </p:nvCxnSpPr>
        <p:spPr>
          <a:xfrm>
            <a:off x="1958845" y="2587247"/>
            <a:ext cx="721500" cy="744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4" name="Shape 364"/>
          <p:cNvCxnSpPr/>
          <p:nvPr/>
        </p:nvCxnSpPr>
        <p:spPr>
          <a:xfrm rot="10800000">
            <a:off x="2323945" y="2615371"/>
            <a:ext cx="583199" cy="58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5" name="Shape 365"/>
          <p:cNvSpPr/>
          <p:nvPr/>
        </p:nvSpPr>
        <p:spPr>
          <a:xfrm rot="2751385">
            <a:off x="2468440" y="2776113"/>
            <a:ext cx="553514" cy="14341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token</a:t>
            </a:r>
          </a:p>
        </p:txBody>
      </p:sp>
      <p:sp>
        <p:nvSpPr>
          <p:cNvPr id="366" name="Shape 366"/>
          <p:cNvSpPr/>
          <p:nvPr/>
        </p:nvSpPr>
        <p:spPr>
          <a:xfrm rot="2755855">
            <a:off x="1857194" y="3008667"/>
            <a:ext cx="770353" cy="143208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auth-code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5988725" y="1017725"/>
            <a:ext cx="2873699" cy="326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GET /oauth/api/authz?client_id=y78U6uybc82P3AH88xZ39dT2XYUVr7Xu&amp;redirect_uri=https://www.getpostman.com/oauth2/callback&amp;response_type=code&amp;scopes=scope HTTP/1.1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Host: localhost:8080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Cache-Control: no-cache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POST /oauth/api/token HTTP/1.1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Host: localhost:443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Accept: application/json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Cache-Control: no-cache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Content-Type: application/x-www-form-urlencoded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grant_type=authorization_code&amp;client_id=y78U6uybc82P3AH88xZ39dT2XYUVr7Xu&amp;client_secret=4ue43PxZyc8YK7pBtY3C2CurEZnVHV9V&amp;code=805af3140c2732b626b35fd4a04cf09a&amp;redirect_uri=https%3A%2F%2Fwww.getpostman.com%2Foauth2%2Fcallback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How to Validate Access Tokens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514268" y="1152475"/>
            <a:ext cx="8318031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Access Tokens are opaque to the client, but the Resource Server and OAuth Server need to understand how to create and validate the tokens</a:t>
            </a:r>
          </a:p>
          <a:p>
            <a:pPr rtl="0">
              <a:spcBef>
                <a:spcPts val="0"/>
              </a:spcBef>
              <a:buNone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Options</a:t>
            </a:r>
          </a:p>
          <a:p>
            <a:pPr marL="514350" lvl="0" indent="-285750" rtl="0"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Shared DB</a:t>
            </a:r>
          </a:p>
          <a:p>
            <a:pPr marL="514350" lvl="0" indent="-285750" rtl="0"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REST Callback to OAuth Service</a:t>
            </a:r>
          </a:p>
          <a:p>
            <a:pPr marL="514350" lvl="0" indent="-285750"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JWT encoded Access Tokens</a:t>
            </a:r>
          </a:p>
        </p:txBody>
      </p:sp>
      <p:sp>
        <p:nvSpPr>
          <p:cNvPr id="374" name="Shape 374"/>
          <p:cNvSpPr/>
          <p:nvPr/>
        </p:nvSpPr>
        <p:spPr>
          <a:xfrm>
            <a:off x="5856003" y="2576549"/>
            <a:ext cx="810991" cy="53229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Client</a:t>
            </a:r>
          </a:p>
        </p:txBody>
      </p:sp>
      <p:sp>
        <p:nvSpPr>
          <p:cNvPr id="375" name="Shape 375"/>
          <p:cNvSpPr/>
          <p:nvPr/>
        </p:nvSpPr>
        <p:spPr>
          <a:xfrm>
            <a:off x="7765697" y="2576549"/>
            <a:ext cx="810991" cy="53229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Resource Server</a:t>
            </a:r>
          </a:p>
        </p:txBody>
      </p:sp>
      <p:sp>
        <p:nvSpPr>
          <p:cNvPr id="376" name="Shape 376"/>
          <p:cNvSpPr/>
          <p:nvPr/>
        </p:nvSpPr>
        <p:spPr>
          <a:xfrm>
            <a:off x="6782157" y="3550442"/>
            <a:ext cx="810991" cy="53229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OAuth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000"/>
              <a:t>Server</a:t>
            </a:r>
          </a:p>
        </p:txBody>
      </p:sp>
      <p:cxnSp>
        <p:nvCxnSpPr>
          <p:cNvPr id="377" name="Shape 377"/>
          <p:cNvCxnSpPr/>
          <p:nvPr/>
        </p:nvCxnSpPr>
        <p:spPr>
          <a:xfrm>
            <a:off x="6305966" y="3177212"/>
            <a:ext cx="427633" cy="43541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8" name="Shape 378"/>
          <p:cNvCxnSpPr/>
          <p:nvPr/>
        </p:nvCxnSpPr>
        <p:spPr>
          <a:xfrm rot="10800000">
            <a:off x="6522361" y="3193665"/>
            <a:ext cx="345662" cy="33994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9" name="Shape 379"/>
          <p:cNvCxnSpPr/>
          <p:nvPr/>
        </p:nvCxnSpPr>
        <p:spPr>
          <a:xfrm>
            <a:off x="6784171" y="2874051"/>
            <a:ext cx="82539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0" name="Shape 380"/>
          <p:cNvSpPr/>
          <p:nvPr/>
        </p:nvSpPr>
        <p:spPr>
          <a:xfrm>
            <a:off x="7028778" y="2735727"/>
            <a:ext cx="328059" cy="83888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381" name="Shape 381"/>
          <p:cNvSpPr/>
          <p:nvPr/>
        </p:nvSpPr>
        <p:spPr>
          <a:xfrm rot="2728914">
            <a:off x="6609098" y="3287414"/>
            <a:ext cx="325880" cy="8446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382" name="Shape 382"/>
          <p:cNvSpPr/>
          <p:nvPr/>
        </p:nvSpPr>
        <p:spPr>
          <a:xfrm rot="2734185">
            <a:off x="6241629" y="3352743"/>
            <a:ext cx="325881" cy="8434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pic>
        <p:nvPicPr>
          <p:cNvPr id="383" name="Shape 383"/>
          <p:cNvPicPr preferRelativeResize="0"/>
          <p:nvPr/>
        </p:nvPicPr>
        <p:blipFill rotWithShape="1">
          <a:blip r:embed="rId3">
            <a:alphaModFix/>
          </a:blip>
          <a:srcRect l="21956" r="20998"/>
          <a:stretch/>
        </p:blipFill>
        <p:spPr>
          <a:xfrm>
            <a:off x="5335924" y="2561734"/>
            <a:ext cx="294497" cy="5619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Shape 384"/>
          <p:cNvCxnSpPr>
            <a:stCxn id="383" idx="3"/>
            <a:endCxn id="374" idx="1"/>
          </p:cNvCxnSpPr>
          <p:nvPr/>
        </p:nvCxnSpPr>
        <p:spPr>
          <a:xfrm>
            <a:off x="5630421" y="2842702"/>
            <a:ext cx="22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85" name="Shape 385"/>
          <p:cNvCxnSpPr/>
          <p:nvPr/>
        </p:nvCxnSpPr>
        <p:spPr>
          <a:xfrm rot="10800000" flipH="1">
            <a:off x="5393350" y="2073599"/>
            <a:ext cx="2998200" cy="21825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311700" y="59198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JavaEE Integration with JASPI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311700" y="1299433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Java Authentication Service Provider Interface for Containers - JASPI(C)</a:t>
            </a:r>
          </a:p>
          <a:p>
            <a:pPr rtl="0">
              <a:spcBef>
                <a:spcPts val="0"/>
              </a:spcBef>
              <a:buNone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Implementation based off JavaEE 7 Samples Project (</a:t>
            </a:r>
            <a:r>
              <a:rPr lang="en" u="sng" dirty="0">
                <a:solidFill>
                  <a:schemeClr val="hlink"/>
                </a:solidFill>
                <a:latin typeface="Avenir Medium"/>
                <a:ea typeface="Avenir Medium"/>
                <a:cs typeface="Avenir Medium"/>
                <a:sym typeface="Cabin"/>
                <a:hlinkClick r:id="rId3"/>
              </a:rPr>
              <a:t>https://github.com/javaee-samples/javaee7-samples/tree/master/jaspic</a:t>
            </a: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)</a:t>
            </a:r>
          </a:p>
          <a:p>
            <a:pPr rtl="0">
              <a:spcBef>
                <a:spcPts val="0"/>
              </a:spcBef>
              <a:buNone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Integrated with Wildfly</a:t>
            </a:r>
          </a:p>
          <a:p>
            <a:pPr rtl="0">
              <a:spcBef>
                <a:spcPts val="0"/>
              </a:spcBef>
              <a:buNone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Security Context propagates throughout entire container (Web tier to EJB tier)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nir Medium"/>
              <a:ea typeface="Avenir Medium"/>
              <a:cs typeface="Avenir Medium"/>
              <a:sym typeface="Cabin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Using Standard Security Checks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Standard Role Checks work as expected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Annotations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" dirty="0"/>
              <a:t>@</a:t>
            </a: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RolesAllowed(“&lt;PERMISSION_NAME&gt;”) 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Programmatic Checks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EJBContext.isUserInRole(“&lt;PERMISSION_NAME&gt;”) 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HttpServletRequest.isUserInRole(“&lt;PERMISSION_NAME&gt;”)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User Principal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EJBContext.getCallerPrincipal()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HttpServletRequest.getUserPrincipal()</a:t>
            </a:r>
          </a:p>
          <a:p>
            <a:pPr>
              <a:spcBef>
                <a:spcPts val="0"/>
              </a:spcBef>
              <a:buNone/>
            </a:pPr>
            <a:endParaRPr dirty="0">
              <a:latin typeface="Avenir Medium"/>
              <a:ea typeface="Avenir Medium"/>
              <a:cs typeface="Avenir Medium"/>
              <a:sym typeface="Cabin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JASPI Wildfly Configuration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10000" cy="3281699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Standalone.xml: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1"/>
          </a:p>
        </p:txBody>
      </p:sp>
      <p:sp>
        <p:nvSpPr>
          <p:cNvPr id="404" name="Shape 404"/>
          <p:cNvSpPr txBox="1"/>
          <p:nvPr/>
        </p:nvSpPr>
        <p:spPr>
          <a:xfrm>
            <a:off x="5079050" y="1152475"/>
            <a:ext cx="3720300" cy="1231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jboss-web.xml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/>
          </a:p>
          <a:p>
            <a:pPr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405" name="Shape 405"/>
          <p:cNvSpPr txBox="1"/>
          <p:nvPr/>
        </p:nvSpPr>
        <p:spPr>
          <a:xfrm>
            <a:off x="5079050" y="2452575"/>
            <a:ext cx="3720300" cy="1981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jboss-ejb3.xml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pic>
        <p:nvPicPr>
          <p:cNvPr id="406" name="Shape 4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50" y="1441675"/>
            <a:ext cx="4590924" cy="204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6375" y="2764021"/>
            <a:ext cx="2842324" cy="15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Shape 4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2750" y="1469525"/>
            <a:ext cx="2577225" cy="84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Enable JASPI within Application</a:t>
            </a:r>
          </a:p>
        </p:txBody>
      </p:sp>
      <p:pic>
        <p:nvPicPr>
          <p:cNvPr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24" y="1586700"/>
            <a:ext cx="3942475" cy="18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3700" y="1586700"/>
            <a:ext cx="4700199" cy="235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ServerAuthModule</a:t>
            </a:r>
          </a:p>
        </p:txBody>
      </p:sp>
      <p:pic>
        <p:nvPicPr>
          <p:cNvPr id="421" name="Shape 4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49" y="1147200"/>
            <a:ext cx="4357775" cy="296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0850" y="1147187"/>
            <a:ext cx="4534824" cy="3136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Security Libraries (Client / Server)</a:t>
            </a:r>
          </a:p>
        </p:txBody>
      </p:sp>
      <p:sp>
        <p:nvSpPr>
          <p:cNvPr id="428" name="Shape 428"/>
          <p:cNvSpPr/>
          <p:nvPr/>
        </p:nvSpPr>
        <p:spPr>
          <a:xfrm>
            <a:off x="3207087" y="2955200"/>
            <a:ext cx="1167600" cy="8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webapp</a:t>
            </a:r>
          </a:p>
        </p:txBody>
      </p:sp>
      <p:sp>
        <p:nvSpPr>
          <p:cNvPr id="429" name="Shape 429"/>
          <p:cNvSpPr/>
          <p:nvPr/>
        </p:nvSpPr>
        <p:spPr>
          <a:xfrm>
            <a:off x="4853587" y="2955187"/>
            <a:ext cx="1167600" cy="8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service</a:t>
            </a:r>
          </a:p>
        </p:txBody>
      </p:sp>
      <p:sp>
        <p:nvSpPr>
          <p:cNvPr id="430" name="Shape 430"/>
          <p:cNvSpPr/>
          <p:nvPr/>
        </p:nvSpPr>
        <p:spPr>
          <a:xfrm>
            <a:off x="6614812" y="3426187"/>
            <a:ext cx="1167600" cy="8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service</a:t>
            </a:r>
          </a:p>
        </p:txBody>
      </p:sp>
      <p:sp>
        <p:nvSpPr>
          <p:cNvPr id="431" name="Shape 431"/>
          <p:cNvSpPr/>
          <p:nvPr/>
        </p:nvSpPr>
        <p:spPr>
          <a:xfrm>
            <a:off x="6614812" y="2484237"/>
            <a:ext cx="1167600" cy="8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service</a:t>
            </a:r>
          </a:p>
        </p:txBody>
      </p:sp>
      <p:cxnSp>
        <p:nvCxnSpPr>
          <p:cNvPr id="432" name="Shape 432"/>
          <p:cNvCxnSpPr>
            <a:stCxn id="428" idx="3"/>
            <a:endCxn id="429" idx="1"/>
          </p:cNvCxnSpPr>
          <p:nvPr/>
        </p:nvCxnSpPr>
        <p:spPr>
          <a:xfrm>
            <a:off x="4374687" y="3370700"/>
            <a:ext cx="47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3" name="Shape 433"/>
          <p:cNvCxnSpPr>
            <a:stCxn id="434" idx="3"/>
            <a:endCxn id="430" idx="1"/>
          </p:cNvCxnSpPr>
          <p:nvPr/>
        </p:nvCxnSpPr>
        <p:spPr>
          <a:xfrm>
            <a:off x="5981275" y="3597050"/>
            <a:ext cx="633599" cy="24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5" name="Shape 435"/>
          <p:cNvCxnSpPr>
            <a:stCxn id="436" idx="3"/>
            <a:endCxn id="431" idx="1"/>
          </p:cNvCxnSpPr>
          <p:nvPr/>
        </p:nvCxnSpPr>
        <p:spPr>
          <a:xfrm rot="10800000" flipH="1">
            <a:off x="5981275" y="2899875"/>
            <a:ext cx="633599" cy="26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437" name="Shape 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062" y="2890437"/>
            <a:ext cx="871024" cy="960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Shape 438"/>
          <p:cNvCxnSpPr>
            <a:stCxn id="437" idx="3"/>
            <a:endCxn id="439" idx="1"/>
          </p:cNvCxnSpPr>
          <p:nvPr/>
        </p:nvCxnSpPr>
        <p:spPr>
          <a:xfrm>
            <a:off x="2592087" y="3370724"/>
            <a:ext cx="326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39" name="Shape 439"/>
          <p:cNvSpPr/>
          <p:nvPr/>
        </p:nvSpPr>
        <p:spPr>
          <a:xfrm>
            <a:off x="2918312" y="2955200"/>
            <a:ext cx="288599" cy="8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SSO</a:t>
            </a:r>
          </a:p>
        </p:txBody>
      </p:sp>
      <p:sp>
        <p:nvSpPr>
          <p:cNvPr id="440" name="Shape 440"/>
          <p:cNvSpPr/>
          <p:nvPr/>
        </p:nvSpPr>
        <p:spPr>
          <a:xfrm>
            <a:off x="4258800" y="3235275"/>
            <a:ext cx="404700" cy="1211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token</a:t>
            </a:r>
          </a:p>
        </p:txBody>
      </p:sp>
      <p:sp>
        <p:nvSpPr>
          <p:cNvPr id="441" name="Shape 441"/>
          <p:cNvSpPr/>
          <p:nvPr/>
        </p:nvSpPr>
        <p:spPr>
          <a:xfrm>
            <a:off x="4856412" y="2955200"/>
            <a:ext cx="220499" cy="8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JASPI</a:t>
            </a:r>
          </a:p>
        </p:txBody>
      </p:sp>
      <p:sp>
        <p:nvSpPr>
          <p:cNvPr id="442" name="Shape 442"/>
          <p:cNvSpPr/>
          <p:nvPr/>
        </p:nvSpPr>
        <p:spPr>
          <a:xfrm>
            <a:off x="6614812" y="3426175"/>
            <a:ext cx="220499" cy="8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JASPI</a:t>
            </a:r>
          </a:p>
        </p:txBody>
      </p:sp>
      <p:sp>
        <p:nvSpPr>
          <p:cNvPr id="443" name="Shape 443"/>
          <p:cNvSpPr/>
          <p:nvPr/>
        </p:nvSpPr>
        <p:spPr>
          <a:xfrm>
            <a:off x="6614812" y="2484250"/>
            <a:ext cx="220499" cy="8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JASPI</a:t>
            </a:r>
          </a:p>
        </p:txBody>
      </p:sp>
      <p:sp>
        <p:nvSpPr>
          <p:cNvPr id="434" name="Shape 434"/>
          <p:cNvSpPr/>
          <p:nvPr/>
        </p:nvSpPr>
        <p:spPr>
          <a:xfrm>
            <a:off x="5502475" y="3525350"/>
            <a:ext cx="478800" cy="14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Client</a:t>
            </a:r>
          </a:p>
        </p:txBody>
      </p:sp>
      <p:sp>
        <p:nvSpPr>
          <p:cNvPr id="436" name="Shape 436"/>
          <p:cNvSpPr/>
          <p:nvPr/>
        </p:nvSpPr>
        <p:spPr>
          <a:xfrm>
            <a:off x="5502475" y="3091875"/>
            <a:ext cx="478800" cy="14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Client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174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Pluggable libraries abstract A&amp;A from application developers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JASPI Library to authenticate incoming requests and establish the security context</a:t>
            </a:r>
          </a:p>
          <a:p>
            <a:pPr marL="457200" lvl="0" indent="-228600">
              <a:spcBef>
                <a:spcPts val="0"/>
              </a:spcBef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OAuth2 Client Libraries to request and present tokens on outbound requests</a:t>
            </a:r>
          </a:p>
        </p:txBody>
      </p:sp>
      <p:sp>
        <p:nvSpPr>
          <p:cNvPr id="445" name="Shape 445"/>
          <p:cNvSpPr/>
          <p:nvPr/>
        </p:nvSpPr>
        <p:spPr>
          <a:xfrm>
            <a:off x="6067150" y="2971125"/>
            <a:ext cx="404700" cy="1211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token</a:t>
            </a:r>
          </a:p>
        </p:txBody>
      </p:sp>
      <p:sp>
        <p:nvSpPr>
          <p:cNvPr id="446" name="Shape 446"/>
          <p:cNvSpPr/>
          <p:nvPr/>
        </p:nvSpPr>
        <p:spPr>
          <a:xfrm>
            <a:off x="6067150" y="3658700"/>
            <a:ext cx="404700" cy="1211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token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508007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Problem Statement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288936"/>
            <a:ext cx="8520599" cy="288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Our team is responsible for almost 100 applications (and growing)</a:t>
            </a:r>
          </a:p>
          <a:p>
            <a:pPr marL="971550" lvl="1" indent="-285750" rtl="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Many hand coded specialized RBAC systems</a:t>
            </a:r>
          </a:p>
          <a:p>
            <a:pPr marL="514350" lvl="0" indent="-285750" rtl="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Penn State is a large decentralized organization</a:t>
            </a:r>
          </a:p>
          <a:p>
            <a:pPr marL="514350" lvl="0" indent="-285750" rtl="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Historically systems had considered Authentication == Authorization</a:t>
            </a:r>
          </a:p>
          <a:p>
            <a:pPr marL="514350" lvl="0" indent="-285750" rtl="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Existing IAM evolved over many years</a:t>
            </a:r>
          </a:p>
          <a:p>
            <a:pPr marL="514350" lvl="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Legacy authorization is based primarily on LDAP groups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Audit</a:t>
            </a: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200" dirty="0" smtClean="0"/>
              <a:t>As services proliferate it becomes more important to be able to audit the entire chain of authority through a single transaction.</a:t>
            </a:r>
            <a:endParaRPr lang="en" sz="3200" dirty="0"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Authorization (Apache Fortress)</a:t>
            </a:r>
            <a:endParaRPr lang="en" sz="3600" dirty="0">
              <a:solidFill>
                <a:srgbClr val="193C6E"/>
              </a:solidFill>
              <a:latin typeface="Avenir Black"/>
              <a:ea typeface="Avenir Medium"/>
              <a:cs typeface="Avenir Black"/>
              <a:sym typeface="Cabin"/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000" dirty="0"/>
              <a:t>Apache Fortress Overview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       * Apache 2.0 License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       * Sub-project of Apache Directory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       * Java Based Identity and Access Management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       * Permission-based Access Control Model (RBAC)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1165080579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Authorization (Apache Fortress)</a:t>
            </a:r>
            <a:endParaRPr lang="en" sz="3600" dirty="0">
              <a:solidFill>
                <a:srgbClr val="193C6E"/>
              </a:solidFill>
              <a:latin typeface="Avenir Black"/>
              <a:ea typeface="Avenir Medium"/>
              <a:cs typeface="Avenir Black"/>
              <a:sym typeface="Cabin"/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000" dirty="0" err="1" smtClean="0"/>
              <a:t>FourComponents</a:t>
            </a:r>
            <a:r>
              <a:rPr lang="en-US" sz="2000" dirty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       * Core – Java APIs + utilities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       * Realm – Java EE policy enforcement – Web – Administrative UI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       * Rest – APIs over HTTP interface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LDAPv3 Compliant: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       * Works with </a:t>
            </a:r>
            <a:r>
              <a:rPr lang="en-US" sz="2000" dirty="0" err="1"/>
              <a:t>OpenLDAP</a:t>
            </a:r>
            <a:r>
              <a:rPr lang="en-US" sz="2000" dirty="0"/>
              <a:t> and Apache Directory Server by default.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       * Other possible</a:t>
            </a:r>
            <a:r>
              <a:rPr lang="en-US" sz="2000" dirty="0"/>
              <a:t/>
            </a:r>
            <a:br>
              <a:rPr lang="en-US" sz="2000" dirty="0"/>
            </a:b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1097389766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Authorization (Apache Fortress)</a:t>
            </a:r>
          </a:p>
        </p:txBody>
      </p:sp>
      <p:pic>
        <p:nvPicPr>
          <p:cNvPr id="458" name="Shape 4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375" y="2284725"/>
            <a:ext cx="3788574" cy="1928174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Fortress Overview (</a:t>
            </a:r>
            <a:r>
              <a:rPr lang="en" sz="1400" dirty="0">
                <a:latin typeface="Avenir Medium"/>
                <a:ea typeface="Avenir Medium"/>
                <a:cs typeface="Avenir Medium"/>
                <a:sym typeface="Cabin"/>
                <a:hlinkClick r:id="rId4"/>
              </a:rPr>
              <a:t>https://directory.apache.org/fortress/</a:t>
            </a: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)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Standards based and Open Source Identity Access Management system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ANSI RBAC (INCITS 359)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ARBAC02 (</a:t>
            </a:r>
            <a:r>
              <a:rPr lang="en" sz="1400" dirty="0">
                <a:latin typeface="Avenir Medium"/>
                <a:ea typeface="Avenir Medium"/>
                <a:cs typeface="Avenir Medium"/>
                <a:sym typeface="Cabin"/>
                <a:hlinkClick r:id="rId5"/>
              </a:rPr>
              <a:t>http://profsandhu.com/journals/tissec/p113-oh.pdf</a:t>
            </a: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)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JAVA and REST APIs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Web Based management interface</a:t>
            </a:r>
            <a:b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</a:br>
            <a:endParaRPr lang="en" sz="1400" dirty="0">
              <a:latin typeface="Avenir Medium"/>
              <a:ea typeface="Avenir Medium"/>
              <a:cs typeface="Avenir Medium"/>
              <a:sym typeface="Cab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Role Based Access Control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Role - Collection of permissions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Permission (Object + Operation)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Object - Resource in the system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Operation - Access mode of the resource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Users - Assigned to roles, which grants permissions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dirty="0">
              <a:latin typeface="Avenir Medium"/>
              <a:ea typeface="Avenir Medium"/>
              <a:cs typeface="Avenir Medium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dirty="0">
              <a:latin typeface="Avenir Medium"/>
              <a:ea typeface="Avenir Medium"/>
              <a:cs typeface="Avenir Medium"/>
              <a:sym typeface="Cabin"/>
            </a:endParaRP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Administrative - RBAC</a:t>
            </a:r>
          </a:p>
        </p:txBody>
      </p:sp>
      <p:pic>
        <p:nvPicPr>
          <p:cNvPr id="465" name="Shape 4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150" y="1522575"/>
            <a:ext cx="3184850" cy="27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72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Administrative-RBAC provides administration of the RBAC data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who can create new roles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who can assign users to roles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who can assign permission to roles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etc…</a:t>
            </a:r>
            <a:b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</a:br>
            <a:endParaRPr lang="en" sz="1400" dirty="0">
              <a:latin typeface="Avenir Medium"/>
              <a:ea typeface="Avenir Medium"/>
              <a:cs typeface="Avenir Medium"/>
              <a:sym typeface="Cab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An admin role determines jurisdiction over a subset of RBAC and consists of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Admin permissions (object + operation)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User OUs - Groups of users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Perm OUs - Groups of permissions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Role Range - Slice of a role hierarchy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ARBAC Delegated Administration</a:t>
            </a:r>
          </a:p>
        </p:txBody>
      </p:sp>
      <p:sp>
        <p:nvSpPr>
          <p:cNvPr id="472" name="Shape 472"/>
          <p:cNvSpPr/>
          <p:nvPr/>
        </p:nvSpPr>
        <p:spPr>
          <a:xfrm>
            <a:off x="4438525" y="3555850"/>
            <a:ext cx="1425900" cy="668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 sz="800" u="sng"/>
          </a:p>
        </p:txBody>
      </p:sp>
      <p:sp>
        <p:nvSpPr>
          <p:cNvPr id="473" name="Shape 473"/>
          <p:cNvSpPr txBox="1"/>
          <p:nvPr/>
        </p:nvSpPr>
        <p:spPr>
          <a:xfrm>
            <a:off x="5022025" y="3664200"/>
            <a:ext cx="258900" cy="31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+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4876575" y="4016900"/>
            <a:ext cx="693000" cy="25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 i="1"/>
              <a:t>permission</a:t>
            </a:r>
          </a:p>
        </p:txBody>
      </p:sp>
      <p:grpSp>
        <p:nvGrpSpPr>
          <p:cNvPr id="475" name="Shape 475"/>
          <p:cNvGrpSpPr/>
          <p:nvPr/>
        </p:nvGrpSpPr>
        <p:grpSpPr>
          <a:xfrm>
            <a:off x="4548420" y="2435462"/>
            <a:ext cx="1206094" cy="715199"/>
            <a:chOff x="1196100" y="2420375"/>
            <a:chExt cx="1166999" cy="715199"/>
          </a:xfrm>
        </p:grpSpPr>
        <p:sp>
          <p:nvSpPr>
            <p:cNvPr id="476" name="Shape 476"/>
            <p:cNvSpPr/>
            <p:nvPr/>
          </p:nvSpPr>
          <p:spPr>
            <a:xfrm>
              <a:off x="1196100" y="2420375"/>
              <a:ext cx="1166999" cy="715199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800"/>
                <a:t>calendar_user</a:t>
              </a:r>
            </a:p>
          </p:txBody>
        </p:sp>
        <p:sp>
          <p:nvSpPr>
            <p:cNvPr id="477" name="Shape 477"/>
            <p:cNvSpPr txBox="1"/>
            <p:nvPr/>
          </p:nvSpPr>
          <p:spPr>
            <a:xfrm>
              <a:off x="1610175" y="2882287"/>
              <a:ext cx="376499" cy="252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 i="1"/>
                <a:t>role</a:t>
              </a:r>
            </a:p>
          </p:txBody>
        </p:sp>
      </p:grpSp>
      <p:grpSp>
        <p:nvGrpSpPr>
          <p:cNvPr id="478" name="Shape 478"/>
          <p:cNvGrpSpPr/>
          <p:nvPr/>
        </p:nvGrpSpPr>
        <p:grpSpPr>
          <a:xfrm>
            <a:off x="5388400" y="1437450"/>
            <a:ext cx="649499" cy="592800"/>
            <a:chOff x="1558350" y="1385075"/>
            <a:chExt cx="649499" cy="592800"/>
          </a:xfrm>
        </p:grpSpPr>
        <p:sp>
          <p:nvSpPr>
            <p:cNvPr id="479" name="Shape 479"/>
            <p:cNvSpPr/>
            <p:nvPr/>
          </p:nvSpPr>
          <p:spPr>
            <a:xfrm>
              <a:off x="1558350" y="1385075"/>
              <a:ext cx="649499" cy="5928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/>
                <a:t> jon</a:t>
              </a:r>
            </a:p>
          </p:txBody>
        </p:sp>
        <p:sp>
          <p:nvSpPr>
            <p:cNvPr id="480" name="Shape 480"/>
            <p:cNvSpPr txBox="1"/>
            <p:nvPr/>
          </p:nvSpPr>
          <p:spPr>
            <a:xfrm>
              <a:off x="1725825" y="1736135"/>
              <a:ext cx="376499" cy="212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 i="1"/>
                <a:t>user</a:t>
              </a:r>
            </a:p>
          </p:txBody>
        </p:sp>
      </p:grpSp>
      <p:grpSp>
        <p:nvGrpSpPr>
          <p:cNvPr id="481" name="Shape 481"/>
          <p:cNvGrpSpPr/>
          <p:nvPr/>
        </p:nvGrpSpPr>
        <p:grpSpPr>
          <a:xfrm>
            <a:off x="5254225" y="3677389"/>
            <a:ext cx="591599" cy="384015"/>
            <a:chOff x="1061500" y="3595308"/>
            <a:chExt cx="591599" cy="419596"/>
          </a:xfrm>
        </p:grpSpPr>
        <p:grpSp>
          <p:nvGrpSpPr>
            <p:cNvPr id="482" name="Shape 482"/>
            <p:cNvGrpSpPr/>
            <p:nvPr/>
          </p:nvGrpSpPr>
          <p:grpSpPr>
            <a:xfrm>
              <a:off x="1061500" y="3595308"/>
              <a:ext cx="561750" cy="419596"/>
              <a:chOff x="678175" y="1272150"/>
              <a:chExt cx="561750" cy="249299"/>
            </a:xfrm>
          </p:grpSpPr>
          <p:sp>
            <p:nvSpPr>
              <p:cNvPr id="483" name="Shape 483"/>
              <p:cNvSpPr/>
              <p:nvPr/>
            </p:nvSpPr>
            <p:spPr>
              <a:xfrm>
                <a:off x="678175" y="1272150"/>
                <a:ext cx="531900" cy="249299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600"/>
              </a:p>
            </p:txBody>
          </p:sp>
          <p:sp>
            <p:nvSpPr>
              <p:cNvPr id="484" name="Shape 484"/>
              <p:cNvSpPr txBox="1"/>
              <p:nvPr/>
            </p:nvSpPr>
            <p:spPr>
              <a:xfrm>
                <a:off x="708025" y="1277671"/>
                <a:ext cx="531900" cy="125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600"/>
                  <a:t>    view</a:t>
                </a:r>
              </a:p>
            </p:txBody>
          </p:sp>
        </p:grpSp>
        <p:sp>
          <p:nvSpPr>
            <p:cNvPr id="485" name="Shape 485"/>
            <p:cNvSpPr txBox="1"/>
            <p:nvPr/>
          </p:nvSpPr>
          <p:spPr>
            <a:xfrm>
              <a:off x="1088200" y="3792200"/>
              <a:ext cx="564899" cy="201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 i="1"/>
                <a:t>operation</a:t>
              </a:r>
            </a:p>
          </p:txBody>
        </p:sp>
      </p:grpSp>
      <p:sp>
        <p:nvSpPr>
          <p:cNvPr id="486" name="Shape 486"/>
          <p:cNvSpPr/>
          <p:nvPr/>
        </p:nvSpPr>
        <p:spPr>
          <a:xfrm>
            <a:off x="6432562" y="1412400"/>
            <a:ext cx="919800" cy="6429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800"/>
          </a:p>
          <a:p>
            <a:pPr lvl="0" algn="ctr" rtl="0">
              <a:spcBef>
                <a:spcPts val="0"/>
              </a:spcBef>
              <a:buNone/>
            </a:pPr>
            <a:r>
              <a:rPr lang="en" sz="800"/>
              <a:t>  staff</a:t>
            </a:r>
          </a:p>
          <a:p>
            <a:pPr lvl="0" rtl="0">
              <a:spcBef>
                <a:spcPts val="0"/>
              </a:spcBef>
              <a:buNone/>
            </a:pPr>
            <a:endParaRPr sz="800"/>
          </a:p>
          <a:p>
            <a:pPr lvl="0" algn="ctr" rtl="0">
              <a:spcBef>
                <a:spcPts val="0"/>
              </a:spcBef>
              <a:buNone/>
            </a:pPr>
            <a:r>
              <a:rPr lang="en" sz="600" i="1"/>
              <a:t> User OU</a:t>
            </a:r>
          </a:p>
        </p:txBody>
      </p:sp>
      <p:sp>
        <p:nvSpPr>
          <p:cNvPr id="487" name="Shape 487"/>
          <p:cNvSpPr/>
          <p:nvPr/>
        </p:nvSpPr>
        <p:spPr>
          <a:xfrm>
            <a:off x="6037900" y="3568600"/>
            <a:ext cx="1206000" cy="6429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800"/>
          </a:p>
          <a:p>
            <a:pPr lvl="0" algn="ctr" rtl="0">
              <a:spcBef>
                <a:spcPts val="0"/>
              </a:spcBef>
              <a:buNone/>
            </a:pPr>
            <a:r>
              <a:rPr lang="en" sz="800"/>
              <a:t>  calendar_app</a:t>
            </a:r>
          </a:p>
          <a:p>
            <a:pPr lvl="0" rtl="0">
              <a:spcBef>
                <a:spcPts val="0"/>
              </a:spcBef>
              <a:buNone/>
            </a:pPr>
            <a:endParaRPr sz="800"/>
          </a:p>
          <a:p>
            <a:pPr lvl="0" algn="ctr" rtl="0">
              <a:spcBef>
                <a:spcPts val="0"/>
              </a:spcBef>
              <a:buNone/>
            </a:pPr>
            <a:r>
              <a:rPr lang="en" sz="600" i="1"/>
              <a:t> Perm OU</a:t>
            </a:r>
          </a:p>
        </p:txBody>
      </p:sp>
      <p:cxnSp>
        <p:nvCxnSpPr>
          <p:cNvPr id="488" name="Shape 488"/>
          <p:cNvCxnSpPr>
            <a:stCxn id="479" idx="6"/>
            <a:endCxn id="486" idx="2"/>
          </p:cNvCxnSpPr>
          <p:nvPr/>
        </p:nvCxnSpPr>
        <p:spPr>
          <a:xfrm>
            <a:off x="6037899" y="1733850"/>
            <a:ext cx="39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89" name="Shape 489"/>
          <p:cNvCxnSpPr>
            <a:stCxn id="490" idx="4"/>
            <a:endCxn id="487" idx="4"/>
          </p:cNvCxnSpPr>
          <p:nvPr/>
        </p:nvCxnSpPr>
        <p:spPr>
          <a:xfrm rot="-5400000" flipH="1">
            <a:off x="5635600" y="3206046"/>
            <a:ext cx="160200" cy="1850700"/>
          </a:xfrm>
          <a:prstGeom prst="bentConnector3">
            <a:avLst>
              <a:gd name="adj1" fmla="val 24864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491" name="Shape 491"/>
          <p:cNvGrpSpPr/>
          <p:nvPr/>
        </p:nvGrpSpPr>
        <p:grpSpPr>
          <a:xfrm>
            <a:off x="4485850" y="3667281"/>
            <a:ext cx="630149" cy="384015"/>
            <a:chOff x="1022950" y="3595308"/>
            <a:chExt cx="630149" cy="419596"/>
          </a:xfrm>
        </p:grpSpPr>
        <p:grpSp>
          <p:nvGrpSpPr>
            <p:cNvPr id="492" name="Shape 492"/>
            <p:cNvGrpSpPr/>
            <p:nvPr/>
          </p:nvGrpSpPr>
          <p:grpSpPr>
            <a:xfrm>
              <a:off x="1022950" y="3595308"/>
              <a:ext cx="600300" cy="419596"/>
              <a:chOff x="639625" y="1272150"/>
              <a:chExt cx="600300" cy="249299"/>
            </a:xfrm>
          </p:grpSpPr>
          <p:sp>
            <p:nvSpPr>
              <p:cNvPr id="490" name="Shape 490"/>
              <p:cNvSpPr/>
              <p:nvPr/>
            </p:nvSpPr>
            <p:spPr>
              <a:xfrm>
                <a:off x="678175" y="1272150"/>
                <a:ext cx="531900" cy="249299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600"/>
              </a:p>
            </p:txBody>
          </p:sp>
          <p:sp>
            <p:nvSpPr>
              <p:cNvPr id="493" name="Shape 493"/>
              <p:cNvSpPr txBox="1"/>
              <p:nvPr/>
            </p:nvSpPr>
            <p:spPr>
              <a:xfrm>
                <a:off x="639625" y="1291662"/>
                <a:ext cx="600300" cy="132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600"/>
                  <a:t>    calendar</a:t>
                </a:r>
              </a:p>
            </p:txBody>
          </p:sp>
        </p:grpSp>
        <p:sp>
          <p:nvSpPr>
            <p:cNvPr id="494" name="Shape 494"/>
            <p:cNvSpPr txBox="1"/>
            <p:nvPr/>
          </p:nvSpPr>
          <p:spPr>
            <a:xfrm>
              <a:off x="1088200" y="3792198"/>
              <a:ext cx="564899" cy="185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 i="1"/>
                <a:t>   object</a:t>
              </a:r>
            </a:p>
          </p:txBody>
        </p:sp>
      </p:grpSp>
      <p:sp>
        <p:nvSpPr>
          <p:cNvPr id="495" name="Shape 495"/>
          <p:cNvSpPr/>
          <p:nvPr/>
        </p:nvSpPr>
        <p:spPr>
          <a:xfrm>
            <a:off x="7611975" y="2471600"/>
            <a:ext cx="919800" cy="6429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800"/>
          </a:p>
          <a:p>
            <a:pPr lvl="0" algn="ctr" rtl="0">
              <a:spcBef>
                <a:spcPts val="0"/>
              </a:spcBef>
              <a:buNone/>
            </a:pPr>
            <a:r>
              <a:rPr lang="en" sz="800"/>
              <a:t>arbac_cal</a:t>
            </a:r>
          </a:p>
          <a:p>
            <a:pPr lvl="0" rtl="0">
              <a:spcBef>
                <a:spcPts val="0"/>
              </a:spcBef>
              <a:buNone/>
            </a:pPr>
            <a:endParaRPr sz="800"/>
          </a:p>
          <a:p>
            <a:pPr lvl="0" algn="ctr" rtl="0">
              <a:spcBef>
                <a:spcPts val="0"/>
              </a:spcBef>
              <a:buNone/>
            </a:pPr>
            <a:r>
              <a:rPr lang="en" sz="600" i="1"/>
              <a:t> ARBAC Role</a:t>
            </a:r>
          </a:p>
        </p:txBody>
      </p:sp>
      <p:cxnSp>
        <p:nvCxnSpPr>
          <p:cNvPr id="496" name="Shape 496"/>
          <p:cNvCxnSpPr>
            <a:stCxn id="495" idx="1"/>
            <a:endCxn id="486" idx="5"/>
          </p:cNvCxnSpPr>
          <p:nvPr/>
        </p:nvCxnSpPr>
        <p:spPr>
          <a:xfrm rot="10800000">
            <a:off x="7217776" y="1961250"/>
            <a:ext cx="528900" cy="60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7" name="Shape 497"/>
          <p:cNvCxnSpPr>
            <a:stCxn id="495" idx="3"/>
            <a:endCxn id="487" idx="7"/>
          </p:cNvCxnSpPr>
          <p:nvPr/>
        </p:nvCxnSpPr>
        <p:spPr>
          <a:xfrm flipH="1">
            <a:off x="7067176" y="3020349"/>
            <a:ext cx="679500" cy="64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8" name="Shape 498"/>
          <p:cNvCxnSpPr>
            <a:stCxn id="495" idx="2"/>
            <a:endCxn id="476" idx="6"/>
          </p:cNvCxnSpPr>
          <p:nvPr/>
        </p:nvCxnSpPr>
        <p:spPr>
          <a:xfrm rot="10800000">
            <a:off x="5754375" y="2793050"/>
            <a:ext cx="185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499" name="Shape 499"/>
          <p:cNvGrpSpPr/>
          <p:nvPr/>
        </p:nvGrpSpPr>
        <p:grpSpPr>
          <a:xfrm>
            <a:off x="7747050" y="1426287"/>
            <a:ext cx="649499" cy="592800"/>
            <a:chOff x="1558350" y="1385075"/>
            <a:chExt cx="649499" cy="592800"/>
          </a:xfrm>
        </p:grpSpPr>
        <p:sp>
          <p:nvSpPr>
            <p:cNvPr id="500" name="Shape 500"/>
            <p:cNvSpPr/>
            <p:nvPr/>
          </p:nvSpPr>
          <p:spPr>
            <a:xfrm>
              <a:off x="1558350" y="1385075"/>
              <a:ext cx="649499" cy="5928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/>
                <a:t> bob</a:t>
              </a:r>
            </a:p>
          </p:txBody>
        </p:sp>
        <p:sp>
          <p:nvSpPr>
            <p:cNvPr id="501" name="Shape 501"/>
            <p:cNvSpPr txBox="1"/>
            <p:nvPr/>
          </p:nvSpPr>
          <p:spPr>
            <a:xfrm>
              <a:off x="1725825" y="1736135"/>
              <a:ext cx="376499" cy="212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 i="1"/>
                <a:t>user</a:t>
              </a:r>
            </a:p>
          </p:txBody>
        </p:sp>
      </p:grpSp>
      <p:cxnSp>
        <p:nvCxnSpPr>
          <p:cNvPr id="502" name="Shape 502"/>
          <p:cNvCxnSpPr>
            <a:stCxn id="500" idx="4"/>
            <a:endCxn id="495" idx="0"/>
          </p:cNvCxnSpPr>
          <p:nvPr/>
        </p:nvCxnSpPr>
        <p:spPr>
          <a:xfrm>
            <a:off x="8071799" y="2019087"/>
            <a:ext cx="0" cy="45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3" name="Shape 503"/>
          <p:cNvCxnSpPr>
            <a:stCxn id="495" idx="4"/>
          </p:cNvCxnSpPr>
          <p:nvPr/>
        </p:nvCxnSpPr>
        <p:spPr>
          <a:xfrm>
            <a:off x="8071875" y="3114500"/>
            <a:ext cx="0" cy="5225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04" name="Shape 504"/>
          <p:cNvSpPr/>
          <p:nvPr/>
        </p:nvSpPr>
        <p:spPr>
          <a:xfrm>
            <a:off x="7311300" y="3567000"/>
            <a:ext cx="1521000" cy="6429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800"/>
          </a:p>
          <a:p>
            <a:pPr lvl="0" algn="ctr" rtl="0">
              <a:spcBef>
                <a:spcPts val="0"/>
              </a:spcBef>
              <a:buNone/>
            </a:pPr>
            <a:r>
              <a:rPr lang="en" sz="600"/>
              <a:t> </a:t>
            </a:r>
            <a:r>
              <a:rPr lang="en" sz="800"/>
              <a:t>canAssign and canGrant</a:t>
            </a:r>
          </a:p>
          <a:p>
            <a:pPr lvl="0" rtl="0">
              <a:spcBef>
                <a:spcPts val="0"/>
              </a:spcBef>
              <a:buNone/>
            </a:pPr>
            <a:endParaRPr sz="800"/>
          </a:p>
          <a:p>
            <a:pPr lvl="0" algn="ctr" rtl="0">
              <a:spcBef>
                <a:spcPts val="0"/>
              </a:spcBef>
              <a:buNone/>
            </a:pPr>
            <a:r>
              <a:rPr lang="en" sz="600" i="1"/>
              <a:t> ARBAC Permissions</a:t>
            </a:r>
          </a:p>
        </p:txBody>
      </p:sp>
      <p:grpSp>
        <p:nvGrpSpPr>
          <p:cNvPr id="505" name="Shape 505"/>
          <p:cNvGrpSpPr/>
          <p:nvPr/>
        </p:nvGrpSpPr>
        <p:grpSpPr>
          <a:xfrm>
            <a:off x="4372525" y="1430187"/>
            <a:ext cx="649499" cy="592800"/>
            <a:chOff x="1558350" y="1385075"/>
            <a:chExt cx="649499" cy="592800"/>
          </a:xfrm>
        </p:grpSpPr>
        <p:sp>
          <p:nvSpPr>
            <p:cNvPr id="506" name="Shape 506"/>
            <p:cNvSpPr/>
            <p:nvPr/>
          </p:nvSpPr>
          <p:spPr>
            <a:xfrm>
              <a:off x="1558350" y="1385075"/>
              <a:ext cx="649499" cy="5928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/>
                <a:t>chris</a:t>
              </a:r>
            </a:p>
          </p:txBody>
        </p:sp>
        <p:sp>
          <p:nvSpPr>
            <p:cNvPr id="507" name="Shape 507"/>
            <p:cNvSpPr txBox="1"/>
            <p:nvPr/>
          </p:nvSpPr>
          <p:spPr>
            <a:xfrm>
              <a:off x="1725825" y="1736135"/>
              <a:ext cx="376499" cy="212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 i="1"/>
                <a:t>user</a:t>
              </a:r>
            </a:p>
          </p:txBody>
        </p:sp>
      </p:grpSp>
      <p:cxnSp>
        <p:nvCxnSpPr>
          <p:cNvPr id="508" name="Shape 508"/>
          <p:cNvCxnSpPr>
            <a:stCxn id="479" idx="4"/>
            <a:endCxn id="476" idx="0"/>
          </p:cNvCxnSpPr>
          <p:nvPr/>
        </p:nvCxnSpPr>
        <p:spPr>
          <a:xfrm flipH="1">
            <a:off x="5151549" y="2030250"/>
            <a:ext cx="561600" cy="40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509" name="Shape 509"/>
          <p:cNvCxnSpPr>
            <a:stCxn id="472" idx="0"/>
            <a:endCxn id="477" idx="2"/>
          </p:cNvCxnSpPr>
          <p:nvPr/>
        </p:nvCxnSpPr>
        <p:spPr>
          <a:xfrm rot="10800000" flipH="1">
            <a:off x="5151475" y="3150250"/>
            <a:ext cx="19500" cy="40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267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Developer builds permissions and integrates into application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User “bob” is a delegated admin with an ARBAC role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200" dirty="0">
                <a:latin typeface="Avenir Medium"/>
                <a:ea typeface="Avenir Medium"/>
                <a:cs typeface="Avenir Medium"/>
                <a:sym typeface="Cabin"/>
              </a:rPr>
              <a:t>“staff” User OU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200" dirty="0">
                <a:latin typeface="Avenir Medium"/>
                <a:ea typeface="Avenir Medium"/>
                <a:cs typeface="Avenir Medium"/>
                <a:sym typeface="Cabin"/>
              </a:rPr>
              <a:t>“calendar_app” Perm OU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200" dirty="0">
                <a:latin typeface="Avenir Medium"/>
                <a:ea typeface="Avenir Medium"/>
                <a:cs typeface="Avenir Medium"/>
                <a:sym typeface="Cabin"/>
              </a:rPr>
              <a:t>“canAssign” and “canGrant” permissions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Bob can assign user “jon” to the “calendar_user” role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Bob can NOT assign user chris into “calendar_user” role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Bob can grant the “calendar.view” permission to the “calendar_user” role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Shape 5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88" y="1150520"/>
            <a:ext cx="8752449" cy="315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Shape 5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We hit a wall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Road Blocks</a:t>
            </a:r>
          </a:p>
        </p:txBody>
      </p:sp>
      <p:pic>
        <p:nvPicPr>
          <p:cNvPr id="522" name="Shape 522"/>
          <p:cNvPicPr preferRelativeResize="0"/>
          <p:nvPr/>
        </p:nvPicPr>
        <p:blipFill rotWithShape="1">
          <a:blip r:embed="rId3">
            <a:alphaModFix/>
          </a:blip>
          <a:srcRect l="51442" t="5370" b="38981"/>
          <a:stretch/>
        </p:blipFill>
        <p:spPr>
          <a:xfrm>
            <a:off x="7074915" y="1888700"/>
            <a:ext cx="923325" cy="917674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Shape 523"/>
          <p:cNvSpPr txBox="1"/>
          <p:nvPr/>
        </p:nvSpPr>
        <p:spPr>
          <a:xfrm>
            <a:off x="6335815" y="1155983"/>
            <a:ext cx="2834400" cy="56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>
                <a:solidFill>
                  <a:schemeClr val="dk1"/>
                </a:solidFill>
              </a:rPr>
              <a:t>//</a:t>
            </a:r>
            <a:r>
              <a:rPr lang="en" sz="800" dirty="0">
                <a:solidFill>
                  <a:schemeClr val="dk1"/>
                </a:solidFill>
              </a:rPr>
              <a:t>doesn’t restrict to a specific “id”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 dirty="0">
                <a:solidFill>
                  <a:schemeClr val="dk1"/>
                </a:solidFill>
              </a:rPr>
              <a:t>@RolesAllowed(“calendar.view”)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 dirty="0">
                <a:solidFill>
                  <a:schemeClr val="dk1"/>
                </a:solidFill>
              </a:rPr>
              <a:t>public Calendar viewCalendar(String id) { …</a:t>
            </a:r>
          </a:p>
        </p:txBody>
      </p:sp>
      <p:graphicFrame>
        <p:nvGraphicFramePr>
          <p:cNvPr id="524" name="Shape 524"/>
          <p:cNvGraphicFramePr/>
          <p:nvPr>
            <p:extLst>
              <p:ext uri="{D42A27DB-BD31-4B8C-83A1-F6EECF244321}">
                <p14:modId xmlns:p14="http://schemas.microsoft.com/office/powerpoint/2010/main" val="107332442"/>
              </p:ext>
            </p:extLst>
          </p:nvPr>
        </p:nvGraphicFramePr>
        <p:xfrm>
          <a:off x="6543915" y="3166650"/>
          <a:ext cx="2055300" cy="822870"/>
        </p:xfrm>
        <a:graphic>
          <a:graphicData uri="http://schemas.openxmlformats.org/drawingml/2006/table">
            <a:tbl>
              <a:tblPr>
                <a:noFill/>
                <a:tableStyleId>{C50B2B21-71E2-4061-8974-BEC42C7B1A17}</a:tableStyleId>
              </a:tblPr>
              <a:tblGrid>
                <a:gridCol w="1027650"/>
                <a:gridCol w="1027650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600" b="1"/>
                        <a:t>RBAC Role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600" b="1"/>
                        <a:t>ARBAC Role</a:t>
                      </a:r>
                    </a:p>
                  </a:txBody>
                  <a:tcPr marL="91425" marR="91425" marT="91425" marB="914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600"/>
                        <a:t>calendar_user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600"/>
                        <a:t>ar-cal_user</a:t>
                      </a:r>
                    </a:p>
                  </a:txBody>
                  <a:tcPr marL="91425" marR="91425" marT="91425" marB="914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600" dirty="0"/>
                        <a:t>calendar_admin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600" dirty="0"/>
                        <a:t>ar-cal_admin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343185" y="1152475"/>
            <a:ext cx="6756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Fine Grained Access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Problem: RBAC only provides coarse grained access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Potential Solution: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Permission Object OUs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Problem: Can’t delegate permissions to different ARBAC roles 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Potential Solution: Change permission OUs to the operation level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ARBAC Role Explosion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Problem: Need many ARBAC roles to administer RBAC roles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Potential Solution: Change ARBAC role range to Role OUs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Bi-Directional Lookups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Problem: Not efficient to lookup certain types of relationships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400" dirty="0">
                <a:latin typeface="Avenir Medium"/>
                <a:ea typeface="Avenir Medium"/>
                <a:cs typeface="Avenir Medium"/>
                <a:sym typeface="Cabin"/>
              </a:rPr>
              <a:t>Potential Solution: Add attributes on both sides of a relationship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dirty="0">
              <a:solidFill>
                <a:schemeClr val="dk1"/>
              </a:solidFill>
              <a:latin typeface="Avenir Medium"/>
              <a:ea typeface="Avenir Medium"/>
              <a:cs typeface="Avenir Medium"/>
              <a:sym typeface="Cabin"/>
            </a:endParaRPr>
          </a:p>
          <a:p>
            <a:pPr>
              <a:spcBef>
                <a:spcPts val="0"/>
              </a:spcBef>
              <a:buNone/>
            </a:pPr>
            <a:endParaRPr dirty="0">
              <a:latin typeface="Avenir Medium"/>
              <a:ea typeface="Avenir Medium"/>
              <a:cs typeface="Avenir Medium"/>
              <a:sym typeface="Cabin"/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Road Blocks</a:t>
            </a:r>
          </a:p>
        </p:txBody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1863512" y="1582133"/>
            <a:ext cx="6756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Avenir Medium"/>
                <a:ea typeface="Avenir Medium"/>
                <a:cs typeface="Avenir Medium"/>
                <a:sym typeface="Cabin"/>
              </a:rPr>
              <a:t>How do we draw the picture?</a:t>
            </a:r>
            <a:endParaRPr lang="en" sz="3200" dirty="0">
              <a:latin typeface="Avenir Medium"/>
              <a:ea typeface="Avenir Medium"/>
              <a:cs typeface="Avenir Medium"/>
              <a:sym typeface="Cabi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dirty="0">
              <a:solidFill>
                <a:schemeClr val="dk1"/>
              </a:solidFill>
              <a:latin typeface="Avenir Medium"/>
              <a:ea typeface="Avenir Medium"/>
              <a:cs typeface="Avenir Medium"/>
              <a:sym typeface="Cabin"/>
            </a:endParaRPr>
          </a:p>
          <a:p>
            <a:pPr>
              <a:spcBef>
                <a:spcPts val="0"/>
              </a:spcBef>
              <a:buNone/>
            </a:pPr>
            <a:endParaRPr dirty="0">
              <a:latin typeface="Avenir Medium"/>
              <a:ea typeface="Avenir Medium"/>
              <a:cs typeface="Avenir Medium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487884889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Lessons Learned</a:t>
            </a:r>
          </a:p>
        </p:txBody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ctr">
              <a:spcBef>
                <a:spcPts val="0"/>
              </a:spcBef>
              <a:buFont typeface="Cabin"/>
            </a:pPr>
            <a:r>
              <a:rPr lang="en" sz="4800" dirty="0">
                <a:latin typeface="Avenir Medium"/>
                <a:ea typeface="Avenir Medium"/>
                <a:cs typeface="Avenir Medium"/>
                <a:sym typeface="Cabin"/>
              </a:rPr>
              <a:t>Doing fine grained security in a simple generic way is really </a:t>
            </a:r>
            <a:r>
              <a:rPr lang="en" sz="4800" dirty="0" smtClean="0">
                <a:latin typeface="Avenir Medium"/>
                <a:ea typeface="Avenir Medium"/>
                <a:cs typeface="Avenir Medium"/>
                <a:sym typeface="Cabin"/>
              </a:rPr>
              <a:t>hard</a:t>
            </a:r>
            <a:r>
              <a:rPr lang="en-US" sz="4800" dirty="0" smtClean="0">
                <a:latin typeface="Avenir Medium"/>
                <a:ea typeface="Avenir Medium"/>
                <a:cs typeface="Avenir Medium"/>
                <a:sym typeface="Cabin"/>
              </a:rPr>
              <a:t>!!!</a:t>
            </a:r>
            <a:endParaRPr lang="en" sz="4800" dirty="0">
              <a:latin typeface="Avenir Medium"/>
              <a:ea typeface="Avenir Medium"/>
              <a:cs typeface="Avenir Medium"/>
              <a:sym typeface="Cabin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1081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Scope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03000" y="1192600"/>
            <a:ext cx="8429399" cy="337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Students 96k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Employees 26k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Campuses 24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Locations &gt; 100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Departments 100s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Titles</a:t>
            </a:r>
            <a:r>
              <a:rPr lang="en" baseline="30000" dirty="0">
                <a:latin typeface="Avenir Medium"/>
                <a:ea typeface="Avenir Medium"/>
                <a:cs typeface="Avenir Medium"/>
                <a:sym typeface="Cabin"/>
              </a:rPr>
              <a:t>1</a:t>
            </a: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 </a:t>
            </a:r>
            <a:r>
              <a:rPr lang="en" dirty="0" smtClean="0">
                <a:latin typeface="Avenir Medium"/>
                <a:ea typeface="Avenir Medium"/>
                <a:cs typeface="Avenir Medium"/>
                <a:sym typeface="Cabin"/>
              </a:rPr>
              <a:t>1000s</a:t>
            </a:r>
            <a:endParaRPr sz="1200" dirty="0">
              <a:latin typeface="Avenir Medium"/>
              <a:ea typeface="Avenir Medium"/>
              <a:cs typeface="Avenir Medium"/>
              <a:sym typeface="Cabin"/>
            </a:endParaRPr>
          </a:p>
          <a:p>
            <a:pPr marL="152400" lv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200" dirty="0" smtClean="0">
                <a:latin typeface="Avenir Medium"/>
                <a:ea typeface="Avenir Medium"/>
                <a:cs typeface="Avenir Medium"/>
                <a:sym typeface="Cabin"/>
              </a:rPr>
              <a:t>        1. </a:t>
            </a:r>
            <a:r>
              <a:rPr lang="en" sz="1200" dirty="0" smtClean="0">
                <a:latin typeface="Avenir Medium"/>
                <a:ea typeface="Avenir Medium"/>
                <a:cs typeface="Avenir Medium"/>
                <a:sym typeface="Cabin"/>
              </a:rPr>
              <a:t>(Job </a:t>
            </a:r>
            <a:r>
              <a:rPr lang="en" sz="1200" dirty="0">
                <a:latin typeface="Avenir Medium"/>
                <a:ea typeface="Avenir Medium"/>
                <a:cs typeface="Avenir Medium"/>
                <a:sym typeface="Cabin"/>
              </a:rPr>
              <a:t>descriptions, positions, etc)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8825" y="1192600"/>
            <a:ext cx="5077225" cy="351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1F4F82"/>
                </a:solidFill>
                <a:latin typeface="Avenir Black"/>
                <a:ea typeface="Permanent Marker"/>
                <a:cs typeface="Avenir Black"/>
                <a:sym typeface="Permanent Marker"/>
              </a:rPr>
              <a:t>(Almost) </a:t>
            </a:r>
            <a:r>
              <a:rPr lang="en" dirty="0">
                <a:latin typeface="Avenir Black"/>
                <a:ea typeface="Avenir Medium"/>
                <a:cs typeface="Avenir Black"/>
                <a:sym typeface="Cabin"/>
              </a:rPr>
              <a:t>The End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We’re Hiring!</a:t>
            </a:r>
          </a:p>
          <a:p>
            <a:pPr>
              <a:spcBef>
                <a:spcPts val="0"/>
              </a:spcBef>
              <a:buNone/>
            </a:pPr>
            <a:endParaRPr sz="3600" dirty="0">
              <a:solidFill>
                <a:srgbClr val="193C6E"/>
              </a:solidFill>
              <a:latin typeface="Avenir Black"/>
              <a:ea typeface="Avenir Medium"/>
              <a:cs typeface="Avenir Black"/>
              <a:sym typeface="Cabin"/>
            </a:endParaRPr>
          </a:p>
        </p:txBody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Font typeface="Cabin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Software Engineering - UI/UX </a:t>
            </a:r>
            <a:r>
              <a:rPr lang="en" sz="1400" u="sng" dirty="0">
                <a:solidFill>
                  <a:schemeClr val="accent5"/>
                </a:solidFill>
                <a:latin typeface="Avenir Medium"/>
                <a:ea typeface="Avenir Medium"/>
                <a:cs typeface="Avenir Medium"/>
                <a:sym typeface="Cabin"/>
                <a:hlinkClick r:id="rId3"/>
              </a:rPr>
              <a:t>https://psu.jobs/job/59211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Font typeface="Cabin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System and Network Security Analyst </a:t>
            </a:r>
            <a:r>
              <a:rPr lang="en" sz="1400" u="sng" dirty="0">
                <a:solidFill>
                  <a:schemeClr val="accent5"/>
                </a:solidFill>
                <a:latin typeface="Avenir Medium"/>
                <a:ea typeface="Avenir Medium"/>
                <a:cs typeface="Avenir Medium"/>
                <a:sym typeface="Cabin"/>
                <a:hlinkClick r:id="rId4"/>
              </a:rPr>
              <a:t>https://psu.jobs/job/59541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Font typeface="Cabin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Hardware Configuration Manager </a:t>
            </a:r>
            <a:r>
              <a:rPr lang="en" sz="1400" u="sng" dirty="0">
                <a:solidFill>
                  <a:schemeClr val="accent5"/>
                </a:solidFill>
                <a:latin typeface="Avenir Medium"/>
                <a:ea typeface="Avenir Medium"/>
                <a:cs typeface="Avenir Medium"/>
                <a:sym typeface="Cabin"/>
                <a:hlinkClick r:id="rId5"/>
              </a:rPr>
              <a:t>https://psu.jobs/job/59543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Font typeface="Cabin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Software Configuration Manager </a:t>
            </a:r>
            <a:r>
              <a:rPr lang="en" sz="1400" u="sng" dirty="0">
                <a:solidFill>
                  <a:schemeClr val="accent5"/>
                </a:solidFill>
                <a:latin typeface="Avenir Medium"/>
                <a:ea typeface="Avenir Medium"/>
                <a:cs typeface="Avenir Medium"/>
                <a:sym typeface="Cabin"/>
                <a:hlinkClick r:id="rId6"/>
              </a:rPr>
              <a:t>https://psu.jobs/job/59542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Font typeface="Cabin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Software Test Engineer</a:t>
            </a:r>
            <a:r>
              <a:rPr lang="en" dirty="0">
                <a:solidFill>
                  <a:schemeClr val="dk1"/>
                </a:solidFill>
                <a:latin typeface="Avenir Medium"/>
                <a:ea typeface="Avenir Medium"/>
                <a:cs typeface="Avenir Medium"/>
                <a:sym typeface="Cabin"/>
              </a:rPr>
              <a:t> </a:t>
            </a:r>
            <a:r>
              <a:rPr lang="en" sz="1400" u="sng" dirty="0">
                <a:solidFill>
                  <a:schemeClr val="accent5"/>
                </a:solidFill>
                <a:latin typeface="Avenir Medium"/>
                <a:ea typeface="Avenir Medium"/>
                <a:cs typeface="Avenir Medium"/>
                <a:sym typeface="Cabin"/>
                <a:hlinkClick r:id="rId7"/>
              </a:rPr>
              <a:t>https://psu.jobs/job/59670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Font typeface="Cabin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Other jobs at Penn State </a:t>
            </a:r>
            <a:r>
              <a:rPr lang="en" sz="1400" u="sng" dirty="0">
                <a:solidFill>
                  <a:schemeClr val="accent5"/>
                </a:solidFill>
                <a:latin typeface="Avenir Medium"/>
                <a:ea typeface="Avenir Medium"/>
                <a:cs typeface="Avenir Medium"/>
                <a:sym typeface="Cabin"/>
                <a:hlinkClick r:id="rId8"/>
              </a:rPr>
              <a:t>https://psu.jobs/jobs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4400" dirty="0" smtClean="0">
                <a:solidFill>
                  <a:srgbClr val="1F4F82"/>
                </a:solidFill>
                <a:latin typeface="Avenir Black"/>
                <a:ea typeface="Permanent Marker"/>
                <a:cs typeface="Avenir Black"/>
                <a:sym typeface="Permanent Marker"/>
              </a:rPr>
              <a:t>Thank You</a:t>
            </a:r>
            <a:br>
              <a:rPr lang="en-US" sz="4400" dirty="0" smtClean="0">
                <a:solidFill>
                  <a:srgbClr val="1F4F82"/>
                </a:solidFill>
                <a:latin typeface="Avenir Black"/>
                <a:ea typeface="Permanent Marker"/>
                <a:cs typeface="Avenir Black"/>
                <a:sym typeface="Permanent Marker"/>
              </a:rPr>
            </a:br>
            <a:r>
              <a:rPr lang="en-US" dirty="0">
                <a:solidFill>
                  <a:srgbClr val="1F4F82"/>
                </a:solidFill>
                <a:latin typeface="Avenir Black"/>
                <a:ea typeface="Permanent Marker"/>
                <a:cs typeface="Avenir Black"/>
                <a:sym typeface="Permanent Marker"/>
              </a:rPr>
              <a:t/>
            </a:r>
            <a:br>
              <a:rPr lang="en-US" dirty="0">
                <a:solidFill>
                  <a:srgbClr val="1F4F82"/>
                </a:solidFill>
                <a:latin typeface="Avenir Black"/>
                <a:ea typeface="Permanent Marker"/>
                <a:cs typeface="Avenir Black"/>
                <a:sym typeface="Permanent Marker"/>
              </a:rPr>
            </a:br>
            <a:r>
              <a:rPr lang="en-US" sz="2800" dirty="0" smtClean="0">
                <a:solidFill>
                  <a:srgbClr val="1F4F82"/>
                </a:solidFill>
                <a:latin typeface="Avenir Black"/>
                <a:ea typeface="Permanent Marker"/>
                <a:cs typeface="Avenir Black"/>
                <a:sym typeface="Permanent Marker"/>
              </a:rPr>
              <a:t>Shawn Smith – ses44@psu.edu</a:t>
            </a:r>
            <a:br>
              <a:rPr lang="en-US" sz="2800" dirty="0" smtClean="0">
                <a:solidFill>
                  <a:srgbClr val="1F4F82"/>
                </a:solidFill>
                <a:latin typeface="Avenir Black"/>
                <a:ea typeface="Permanent Marker"/>
                <a:cs typeface="Avenir Black"/>
                <a:sym typeface="Permanent Marker"/>
              </a:rPr>
            </a:br>
            <a:r>
              <a:rPr lang="en-US" sz="2800" dirty="0" smtClean="0">
                <a:solidFill>
                  <a:srgbClr val="1F4F82"/>
                </a:solidFill>
                <a:latin typeface="Avenir Black"/>
                <a:ea typeface="Permanent Marker"/>
                <a:cs typeface="Avenir Black"/>
                <a:sym typeface="Permanent Marker"/>
              </a:rPr>
              <a:t>Steve Moyer – swm16@psu.edu</a:t>
            </a:r>
            <a:br>
              <a:rPr lang="en-US" sz="2800" dirty="0" smtClean="0">
                <a:solidFill>
                  <a:srgbClr val="1F4F82"/>
                </a:solidFill>
                <a:latin typeface="Avenir Black"/>
                <a:ea typeface="Permanent Marker"/>
                <a:cs typeface="Avenir Black"/>
                <a:sym typeface="Permanent Marker"/>
              </a:rPr>
            </a:br>
            <a:r>
              <a:rPr lang="en-US" sz="2800" dirty="0" smtClean="0">
                <a:solidFill>
                  <a:srgbClr val="1F4F82"/>
                </a:solidFill>
                <a:latin typeface="Avenir Black"/>
                <a:ea typeface="Permanent Marker"/>
                <a:cs typeface="Avenir Black"/>
                <a:sym typeface="Permanent Marker"/>
              </a:rPr>
              <a:t>Chris Harm – crh5255@psu.edu</a:t>
            </a:r>
            <a:br>
              <a:rPr lang="en-US" sz="2800" dirty="0" smtClean="0">
                <a:solidFill>
                  <a:srgbClr val="1F4F82"/>
                </a:solidFill>
                <a:latin typeface="Avenir Black"/>
                <a:ea typeface="Permanent Marker"/>
                <a:cs typeface="Avenir Black"/>
                <a:sym typeface="Permanent Marker"/>
              </a:rPr>
            </a:br>
            <a:r>
              <a:rPr lang="en-US" sz="2800" dirty="0">
                <a:solidFill>
                  <a:srgbClr val="1F4F82"/>
                </a:solidFill>
                <a:latin typeface="Avenir Black"/>
                <a:ea typeface="Permanent Marker"/>
                <a:cs typeface="Avenir Black"/>
                <a:sym typeface="Permanent Marker"/>
              </a:rPr>
              <a:t>Shawn McKinney - </a:t>
            </a:r>
            <a:r>
              <a:rPr lang="en-US" sz="2800" dirty="0" err="1">
                <a:solidFill>
                  <a:srgbClr val="1F4F82"/>
                </a:solidFill>
                <a:latin typeface="Avenir Black"/>
                <a:ea typeface="Permanent Marker"/>
                <a:cs typeface="Avenir Black"/>
                <a:sym typeface="Permanent Marker"/>
              </a:rPr>
              <a:t>smckinney@symas.com</a:t>
            </a:r>
            <a:r>
              <a:rPr lang="en-US" sz="2800" dirty="0">
                <a:solidFill>
                  <a:srgbClr val="1F4F82"/>
                </a:solidFill>
                <a:latin typeface="Avenir Black"/>
                <a:ea typeface="Permanent Marker"/>
                <a:cs typeface="Avenir Black"/>
                <a:sym typeface="Permanent Marker"/>
              </a:rPr>
              <a:t/>
            </a:r>
            <a:br>
              <a:rPr lang="en-US" sz="2800" dirty="0">
                <a:solidFill>
                  <a:srgbClr val="1F4F82"/>
                </a:solidFill>
                <a:latin typeface="Avenir Black"/>
                <a:ea typeface="Permanent Marker"/>
                <a:cs typeface="Avenir Black"/>
                <a:sym typeface="Permanent Marker"/>
              </a:rPr>
            </a:br>
            <a:endParaRPr lang="en" sz="2800" dirty="0">
              <a:latin typeface="Avenir Black"/>
              <a:ea typeface="Avenir Medium"/>
              <a:cs typeface="Avenir Black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532163661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560492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Implications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448100"/>
            <a:ext cx="8520599" cy="312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Centralized role and permission granting and revoking is impossible</a:t>
            </a:r>
          </a:p>
          <a:p>
            <a:pPr marL="514350" lvl="0" indent="-285750" rtl="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Mapping “titles” to roles is impossible</a:t>
            </a:r>
          </a:p>
          <a:p>
            <a:pPr marL="514350" lvl="0" indent="-285750" rtl="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Those who know how to map employees (and sometimes students) </a:t>
            </a:r>
            <a:br>
              <a:rPr lang="en" dirty="0">
                <a:latin typeface="Avenir Medium"/>
                <a:ea typeface="Avenir Medium"/>
                <a:cs typeface="Avenir Medium"/>
                <a:sym typeface="Cabin"/>
              </a:rPr>
            </a:b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into roles are commonly not in an IT organization</a:t>
            </a:r>
          </a:p>
          <a:p>
            <a:pPr marL="514350" lvl="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We need a clear migration path from custom IAM to a </a:t>
            </a:r>
            <a:r>
              <a:rPr lang="en-US" dirty="0" smtClean="0">
                <a:latin typeface="Avenir Medium"/>
                <a:ea typeface="Avenir Medium"/>
                <a:cs typeface="Avenir Medium"/>
                <a:sym typeface="Cabin"/>
              </a:rPr>
              <a:t/>
            </a:r>
            <a:br>
              <a:rPr lang="en-US" dirty="0" smtClean="0">
                <a:latin typeface="Avenir Medium"/>
                <a:ea typeface="Avenir Medium"/>
                <a:cs typeface="Avenir Medium"/>
                <a:sym typeface="Cabin"/>
              </a:rPr>
            </a:br>
            <a:r>
              <a:rPr lang="en" dirty="0" smtClean="0">
                <a:latin typeface="Avenir Medium"/>
                <a:ea typeface="Avenir Medium"/>
                <a:cs typeface="Avenir Medium"/>
                <a:sym typeface="Cabin"/>
              </a:rPr>
              <a:t>common </a:t>
            </a: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security system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612977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Existing IAM Infrastructure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49" y="1185676"/>
            <a:ext cx="5990700" cy="351531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Goals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130725" y="1381075"/>
            <a:ext cx="7158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5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Functional Goals</a:t>
            </a:r>
          </a:p>
          <a:p>
            <a:pPr marL="971550" lvl="1" indent="-285750" rtl="0">
              <a:lnSpc>
                <a:spcPct val="5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End to end security chaining </a:t>
            </a:r>
          </a:p>
          <a:p>
            <a:pPr marL="971550" lvl="1" indent="-285750" rtl="0">
              <a:lnSpc>
                <a:spcPct val="5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Delegated role creation, granting and revoking</a:t>
            </a:r>
          </a:p>
          <a:p>
            <a:pPr marL="971550" lvl="1" indent="-285750" rtl="0">
              <a:lnSpc>
                <a:spcPct val="5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Course grained access control (method access)</a:t>
            </a:r>
          </a:p>
          <a:p>
            <a:pPr marL="971550" lvl="1" indent="-285750" rtl="0">
              <a:lnSpc>
                <a:spcPct val="5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Fine grained access control (data slicing)</a:t>
            </a:r>
            <a:br>
              <a:rPr lang="en" dirty="0">
                <a:latin typeface="Avenir Medium"/>
                <a:ea typeface="Avenir Medium"/>
                <a:cs typeface="Avenir Medium"/>
                <a:sym typeface="Cabin"/>
              </a:rPr>
            </a:br>
            <a:endParaRPr lang="en" dirty="0">
              <a:latin typeface="Avenir Medium"/>
              <a:ea typeface="Avenir Medium"/>
              <a:cs typeface="Avenir Medium"/>
              <a:sym typeface="Cabin"/>
            </a:endParaRPr>
          </a:p>
          <a:p>
            <a:pPr marL="514350" lvl="0" indent="-285750" rtl="0">
              <a:lnSpc>
                <a:spcPct val="5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Implementation Goals</a:t>
            </a:r>
          </a:p>
          <a:p>
            <a:pPr marL="971550" lvl="1" indent="-285750" rtl="0">
              <a:lnSpc>
                <a:spcPct val="5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Performant and Scaleable</a:t>
            </a:r>
          </a:p>
          <a:p>
            <a:pPr marL="971550" lvl="1" indent="-285750" rtl="0">
              <a:lnSpc>
                <a:spcPct val="5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Pluggable</a:t>
            </a:r>
          </a:p>
          <a:p>
            <a:pPr marL="971550" lvl="1" indent="-285750" rtl="0">
              <a:lnSpc>
                <a:spcPct val="50000"/>
              </a:lnSpc>
              <a:spcBef>
                <a:spcPts val="0"/>
              </a:spcBef>
              <a:buFont typeface="Arial"/>
              <a:buChar char="•"/>
            </a:pPr>
            <a:r>
              <a:rPr lang="en" dirty="0">
                <a:latin typeface="Avenir Medium"/>
                <a:ea typeface="Avenir Medium"/>
                <a:cs typeface="Avenir Medium"/>
                <a:sym typeface="Cabin"/>
              </a:rPr>
              <a:t>Standards </a:t>
            </a:r>
            <a:r>
              <a:rPr lang="en" dirty="0" smtClean="0">
                <a:latin typeface="Avenir Medium"/>
                <a:ea typeface="Avenir Medium"/>
                <a:cs typeface="Avenir Medium"/>
                <a:sym typeface="Cabin"/>
              </a:rPr>
              <a:t>compliant</a:t>
            </a:r>
            <a:endParaRPr lang="en" dirty="0">
              <a:latin typeface="Avenir Medium"/>
              <a:ea typeface="Avenir Medium"/>
              <a:cs typeface="Avenir Medium"/>
              <a:sym typeface="Cabin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12000" y="45217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End to end security chaining</a:t>
            </a:r>
          </a:p>
        </p:txBody>
      </p:sp>
      <p:sp>
        <p:nvSpPr>
          <p:cNvPr id="94" name="Shape 94"/>
          <p:cNvSpPr/>
          <p:nvPr/>
        </p:nvSpPr>
        <p:spPr>
          <a:xfrm>
            <a:off x="2231050" y="1898350"/>
            <a:ext cx="1167600" cy="8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webapp</a:t>
            </a:r>
          </a:p>
        </p:txBody>
      </p:sp>
      <p:sp>
        <p:nvSpPr>
          <p:cNvPr id="95" name="Shape 95"/>
          <p:cNvSpPr/>
          <p:nvPr/>
        </p:nvSpPr>
        <p:spPr>
          <a:xfrm>
            <a:off x="3877550" y="1898337"/>
            <a:ext cx="1167600" cy="8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service</a:t>
            </a:r>
          </a:p>
        </p:txBody>
      </p:sp>
      <p:sp>
        <p:nvSpPr>
          <p:cNvPr id="96" name="Shape 96"/>
          <p:cNvSpPr/>
          <p:nvPr/>
        </p:nvSpPr>
        <p:spPr>
          <a:xfrm>
            <a:off x="5598750" y="1898362"/>
            <a:ext cx="1167600" cy="8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service</a:t>
            </a:r>
          </a:p>
        </p:txBody>
      </p:sp>
      <p:sp>
        <p:nvSpPr>
          <p:cNvPr id="97" name="Shape 97"/>
          <p:cNvSpPr/>
          <p:nvPr/>
        </p:nvSpPr>
        <p:spPr>
          <a:xfrm>
            <a:off x="7427450" y="1898362"/>
            <a:ext cx="1167600" cy="8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service</a:t>
            </a:r>
          </a:p>
        </p:txBody>
      </p:sp>
      <p:cxnSp>
        <p:nvCxnSpPr>
          <p:cNvPr id="98" name="Shape 98"/>
          <p:cNvCxnSpPr>
            <a:stCxn id="94" idx="3"/>
            <a:endCxn id="95" idx="1"/>
          </p:cNvCxnSpPr>
          <p:nvPr/>
        </p:nvCxnSpPr>
        <p:spPr>
          <a:xfrm>
            <a:off x="3398650" y="2313850"/>
            <a:ext cx="47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9" name="Shape 99"/>
          <p:cNvCxnSpPr>
            <a:stCxn id="95" idx="3"/>
            <a:endCxn id="96" idx="1"/>
          </p:cNvCxnSpPr>
          <p:nvPr/>
        </p:nvCxnSpPr>
        <p:spPr>
          <a:xfrm>
            <a:off x="5045150" y="2313837"/>
            <a:ext cx="55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0" name="Shape 100"/>
          <p:cNvCxnSpPr>
            <a:stCxn id="96" idx="3"/>
            <a:endCxn id="97" idx="1"/>
          </p:cNvCxnSpPr>
          <p:nvPr/>
        </p:nvCxnSpPr>
        <p:spPr>
          <a:xfrm>
            <a:off x="6766350" y="2313862"/>
            <a:ext cx="66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25" y="1833587"/>
            <a:ext cx="871024" cy="960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7648525" y="3510075"/>
            <a:ext cx="725450" cy="752199"/>
          </a:xfrm>
          <a:prstGeom prst="flowChartMagneticDisk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DB</a:t>
            </a:r>
          </a:p>
        </p:txBody>
      </p:sp>
      <p:cxnSp>
        <p:nvCxnSpPr>
          <p:cNvPr id="103" name="Shape 103"/>
          <p:cNvCxnSpPr>
            <a:stCxn id="97" idx="2"/>
            <a:endCxn id="102" idx="1"/>
          </p:cNvCxnSpPr>
          <p:nvPr/>
        </p:nvCxnSpPr>
        <p:spPr>
          <a:xfrm>
            <a:off x="8011250" y="2729362"/>
            <a:ext cx="0" cy="78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4" name="Shape 104"/>
          <p:cNvCxnSpPr>
            <a:stCxn id="101" idx="3"/>
            <a:endCxn id="105" idx="1"/>
          </p:cNvCxnSpPr>
          <p:nvPr/>
        </p:nvCxnSpPr>
        <p:spPr>
          <a:xfrm>
            <a:off x="1616050" y="2313874"/>
            <a:ext cx="326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5" name="Shape 105"/>
          <p:cNvSpPr/>
          <p:nvPr/>
        </p:nvSpPr>
        <p:spPr>
          <a:xfrm>
            <a:off x="1942275" y="1898350"/>
            <a:ext cx="288599" cy="8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SSO</a:t>
            </a:r>
          </a:p>
        </p:txBody>
      </p:sp>
      <p:sp>
        <p:nvSpPr>
          <p:cNvPr id="106" name="Shape 106"/>
          <p:cNvSpPr/>
          <p:nvPr/>
        </p:nvSpPr>
        <p:spPr>
          <a:xfrm>
            <a:off x="4756650" y="2084500"/>
            <a:ext cx="553499" cy="14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Token</a:t>
            </a:r>
          </a:p>
        </p:txBody>
      </p:sp>
      <p:sp>
        <p:nvSpPr>
          <p:cNvPr id="107" name="Shape 107"/>
          <p:cNvSpPr/>
          <p:nvPr/>
        </p:nvSpPr>
        <p:spPr>
          <a:xfrm>
            <a:off x="6433300" y="2084500"/>
            <a:ext cx="553499" cy="14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Token</a:t>
            </a:r>
          </a:p>
        </p:txBody>
      </p:sp>
      <p:sp>
        <p:nvSpPr>
          <p:cNvPr id="108" name="Shape 108"/>
          <p:cNvSpPr/>
          <p:nvPr/>
        </p:nvSpPr>
        <p:spPr>
          <a:xfrm>
            <a:off x="3167875" y="2084500"/>
            <a:ext cx="553499" cy="14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/>
              <a:t>Token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325" y="2794156"/>
            <a:ext cx="395829" cy="4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0525" y="2794156"/>
            <a:ext cx="395829" cy="4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9225" y="2794156"/>
            <a:ext cx="395829" cy="4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solidFill>
                  <a:srgbClr val="193C6E"/>
                </a:solidFill>
                <a:latin typeface="Avenir Black"/>
                <a:ea typeface="Avenir Medium"/>
                <a:cs typeface="Avenir Black"/>
                <a:sym typeface="Cabin"/>
              </a:rPr>
              <a:t>Roles vs. Permissions</a:t>
            </a:r>
          </a:p>
        </p:txBody>
      </p:sp>
      <p:sp>
        <p:nvSpPr>
          <p:cNvPr id="117" name="Shape 117"/>
          <p:cNvSpPr/>
          <p:nvPr/>
        </p:nvSpPr>
        <p:spPr>
          <a:xfrm>
            <a:off x="4338670" y="1135212"/>
            <a:ext cx="1206000" cy="7151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Users</a:t>
            </a:r>
          </a:p>
        </p:txBody>
      </p:sp>
      <p:sp>
        <p:nvSpPr>
          <p:cNvPr id="118" name="Shape 118"/>
          <p:cNvSpPr/>
          <p:nvPr/>
        </p:nvSpPr>
        <p:spPr>
          <a:xfrm>
            <a:off x="5942770" y="1135200"/>
            <a:ext cx="1206000" cy="7151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Roles</a:t>
            </a:r>
          </a:p>
        </p:txBody>
      </p:sp>
      <p:cxnSp>
        <p:nvCxnSpPr>
          <p:cNvPr id="119" name="Shape 119"/>
          <p:cNvCxnSpPr>
            <a:stCxn id="117" idx="6"/>
            <a:endCxn id="118" idx="2"/>
          </p:cNvCxnSpPr>
          <p:nvPr/>
        </p:nvCxnSpPr>
        <p:spPr>
          <a:xfrm>
            <a:off x="5544670" y="1492812"/>
            <a:ext cx="39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0" name="Shape 120"/>
          <p:cNvCxnSpPr>
            <a:stCxn id="118" idx="6"/>
            <a:endCxn id="121" idx="2"/>
          </p:cNvCxnSpPr>
          <p:nvPr/>
        </p:nvCxnSpPr>
        <p:spPr>
          <a:xfrm rot="10800000" flipH="1">
            <a:off x="7148770" y="1486499"/>
            <a:ext cx="3408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122" name="Shape 122"/>
          <p:cNvGrpSpPr/>
          <p:nvPr/>
        </p:nvGrpSpPr>
        <p:grpSpPr>
          <a:xfrm>
            <a:off x="7467966" y="1152398"/>
            <a:ext cx="1447635" cy="680819"/>
            <a:chOff x="3921816" y="1277060"/>
            <a:chExt cx="1447635" cy="680819"/>
          </a:xfrm>
        </p:grpSpPr>
        <p:sp>
          <p:nvSpPr>
            <p:cNvPr id="121" name="Shape 121"/>
            <p:cNvSpPr/>
            <p:nvPr/>
          </p:nvSpPr>
          <p:spPr>
            <a:xfrm>
              <a:off x="3943552" y="1277060"/>
              <a:ext cx="1425900" cy="6684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  <a:p>
              <a:pPr marL="0" lvl="0" indent="0" rtl="0">
                <a:spcBef>
                  <a:spcPts val="0"/>
                </a:spcBef>
                <a:buNone/>
              </a:pPr>
              <a:endParaRPr sz="800" u="sng"/>
            </a:p>
          </p:txBody>
        </p:sp>
        <p:sp>
          <p:nvSpPr>
            <p:cNvPr id="123" name="Shape 123"/>
            <p:cNvSpPr txBox="1"/>
            <p:nvPr/>
          </p:nvSpPr>
          <p:spPr>
            <a:xfrm>
              <a:off x="4527052" y="1401976"/>
              <a:ext cx="2589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+</a:t>
              </a:r>
            </a:p>
          </p:txBody>
        </p:sp>
        <p:sp>
          <p:nvSpPr>
            <p:cNvPr id="124" name="Shape 124"/>
            <p:cNvSpPr txBox="1"/>
            <p:nvPr/>
          </p:nvSpPr>
          <p:spPr>
            <a:xfrm>
              <a:off x="4381602" y="1704980"/>
              <a:ext cx="693000" cy="252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 i="1"/>
                <a:t>permission</a:t>
              </a:r>
            </a:p>
          </p:txBody>
        </p:sp>
        <p:sp>
          <p:nvSpPr>
            <p:cNvPr id="125" name="Shape 125"/>
            <p:cNvSpPr/>
            <p:nvPr/>
          </p:nvSpPr>
          <p:spPr>
            <a:xfrm>
              <a:off x="4029427" y="1405091"/>
              <a:ext cx="531900" cy="384021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600"/>
            </a:p>
          </p:txBody>
        </p:sp>
        <p:sp>
          <p:nvSpPr>
            <p:cNvPr id="126" name="Shape 126"/>
            <p:cNvSpPr/>
            <p:nvPr/>
          </p:nvSpPr>
          <p:spPr>
            <a:xfrm>
              <a:off x="4759252" y="1415165"/>
              <a:ext cx="531900" cy="384109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600"/>
            </a:p>
          </p:txBody>
        </p:sp>
        <p:sp>
          <p:nvSpPr>
            <p:cNvPr id="127" name="Shape 127"/>
            <p:cNvSpPr txBox="1"/>
            <p:nvPr/>
          </p:nvSpPr>
          <p:spPr>
            <a:xfrm>
              <a:off x="4759252" y="1423698"/>
              <a:ext cx="564899" cy="184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 i="1"/>
                <a:t>permission operation</a:t>
              </a: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3921816" y="1421944"/>
              <a:ext cx="693000" cy="204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600"/>
                <a:t>    permission     object</a:t>
              </a:r>
            </a:p>
          </p:txBody>
        </p:sp>
      </p:grpSp>
      <p:sp>
        <p:nvSpPr>
          <p:cNvPr id="129" name="Shape 129"/>
          <p:cNvSpPr/>
          <p:nvPr/>
        </p:nvSpPr>
        <p:spPr>
          <a:xfrm>
            <a:off x="479445" y="1135225"/>
            <a:ext cx="1206000" cy="7151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Users</a:t>
            </a:r>
          </a:p>
        </p:txBody>
      </p:sp>
      <p:sp>
        <p:nvSpPr>
          <p:cNvPr id="130" name="Shape 130"/>
          <p:cNvSpPr/>
          <p:nvPr/>
        </p:nvSpPr>
        <p:spPr>
          <a:xfrm>
            <a:off x="2083545" y="1135212"/>
            <a:ext cx="1206000" cy="7151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Roles</a:t>
            </a:r>
          </a:p>
        </p:txBody>
      </p:sp>
      <p:cxnSp>
        <p:nvCxnSpPr>
          <p:cNvPr id="131" name="Shape 131"/>
          <p:cNvCxnSpPr>
            <a:stCxn id="129" idx="6"/>
            <a:endCxn id="130" idx="2"/>
          </p:cNvCxnSpPr>
          <p:nvPr/>
        </p:nvCxnSpPr>
        <p:spPr>
          <a:xfrm>
            <a:off x="1685445" y="1492824"/>
            <a:ext cx="39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2" name="Shape 132"/>
          <p:cNvCxnSpPr/>
          <p:nvPr/>
        </p:nvCxnSpPr>
        <p:spPr>
          <a:xfrm>
            <a:off x="3816225" y="1152400"/>
            <a:ext cx="7200" cy="370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3" name="Shape 133"/>
          <p:cNvSpPr/>
          <p:nvPr/>
        </p:nvSpPr>
        <p:spPr>
          <a:xfrm>
            <a:off x="256750" y="2144125"/>
            <a:ext cx="1206000" cy="102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37" y="2544581"/>
            <a:ext cx="395829" cy="4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37" y="2544581"/>
            <a:ext cx="395829" cy="43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318925" y="2180075"/>
            <a:ext cx="662699" cy="3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role1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612300" y="2495975"/>
            <a:ext cx="3000000" cy="148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@RolesAllowed({“role1”})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public Calendar create(String id)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@RolesAllowed({“role1”, “role2”})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public Calendar create(String id)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6756200" y="2846675"/>
            <a:ext cx="2159399" cy="77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@RolesAllowed({“permission1”})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public Calendar create(String id)</a:t>
            </a:r>
          </a:p>
        </p:txBody>
      </p:sp>
      <p:grpSp>
        <p:nvGrpSpPr>
          <p:cNvPr id="139" name="Shape 139"/>
          <p:cNvGrpSpPr/>
          <p:nvPr/>
        </p:nvGrpSpPr>
        <p:grpSpPr>
          <a:xfrm>
            <a:off x="4059500" y="3242125"/>
            <a:ext cx="2696699" cy="1020000"/>
            <a:chOff x="4059500" y="3242125"/>
            <a:chExt cx="2696699" cy="1020000"/>
          </a:xfrm>
        </p:grpSpPr>
        <p:sp>
          <p:nvSpPr>
            <p:cNvPr id="140" name="Shape 140"/>
            <p:cNvSpPr/>
            <p:nvPr/>
          </p:nvSpPr>
          <p:spPr>
            <a:xfrm>
              <a:off x="4059500" y="3242125"/>
              <a:ext cx="2696699" cy="1020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41" name="Shape 1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51425" y="3642581"/>
              <a:ext cx="395829" cy="436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Shape 1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19025" y="3642581"/>
              <a:ext cx="395829" cy="436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Shape 143"/>
            <p:cNvSpPr txBox="1"/>
            <p:nvPr/>
          </p:nvSpPr>
          <p:spPr>
            <a:xfrm>
              <a:off x="4121675" y="3278075"/>
              <a:ext cx="662699" cy="364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role2</a:t>
              </a:r>
            </a:p>
          </p:txBody>
        </p:sp>
        <p:cxnSp>
          <p:nvCxnSpPr>
            <p:cNvPr id="144" name="Shape 144"/>
            <p:cNvCxnSpPr/>
            <p:nvPr/>
          </p:nvCxnSpPr>
          <p:spPr>
            <a:xfrm>
              <a:off x="5255312" y="3427775"/>
              <a:ext cx="14400" cy="69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45" name="Shape 145"/>
            <p:cNvSpPr txBox="1"/>
            <p:nvPr/>
          </p:nvSpPr>
          <p:spPr>
            <a:xfrm>
              <a:off x="5377250" y="3427775"/>
              <a:ext cx="916500" cy="364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/>
                <a:t>permission1</a:t>
              </a:r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5529650" y="3580175"/>
              <a:ext cx="916500" cy="364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/>
                <a:t>permission1</a:t>
              </a:r>
            </a:p>
          </p:txBody>
        </p:sp>
        <p:sp>
          <p:nvSpPr>
            <p:cNvPr id="147" name="Shape 147"/>
            <p:cNvSpPr txBox="1"/>
            <p:nvPr/>
          </p:nvSpPr>
          <p:spPr>
            <a:xfrm>
              <a:off x="5682050" y="3732575"/>
              <a:ext cx="916500" cy="364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/>
                <a:t>permission1</a:t>
              </a:r>
            </a:p>
          </p:txBody>
        </p:sp>
      </p:grpSp>
      <p:sp>
        <p:nvSpPr>
          <p:cNvPr id="148" name="Shape 148"/>
          <p:cNvSpPr/>
          <p:nvPr/>
        </p:nvSpPr>
        <p:spPr>
          <a:xfrm>
            <a:off x="267900" y="3242125"/>
            <a:ext cx="1206000" cy="102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87" y="3642581"/>
            <a:ext cx="395829" cy="4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687" y="3642581"/>
            <a:ext cx="395829" cy="43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330075" y="3278075"/>
            <a:ext cx="662699" cy="3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role2</a:t>
            </a:r>
          </a:p>
        </p:txBody>
      </p:sp>
      <p:grpSp>
        <p:nvGrpSpPr>
          <p:cNvPr id="152" name="Shape 152"/>
          <p:cNvGrpSpPr/>
          <p:nvPr/>
        </p:nvGrpSpPr>
        <p:grpSpPr>
          <a:xfrm>
            <a:off x="4056275" y="2144125"/>
            <a:ext cx="2696699" cy="1020000"/>
            <a:chOff x="4056275" y="2144125"/>
            <a:chExt cx="2696699" cy="1020000"/>
          </a:xfrm>
        </p:grpSpPr>
        <p:cxnSp>
          <p:nvCxnSpPr>
            <p:cNvPr id="153" name="Shape 153"/>
            <p:cNvCxnSpPr/>
            <p:nvPr/>
          </p:nvCxnSpPr>
          <p:spPr>
            <a:xfrm>
              <a:off x="5253700" y="2329775"/>
              <a:ext cx="14400" cy="69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grpSp>
          <p:nvGrpSpPr>
            <p:cNvPr id="154" name="Shape 154"/>
            <p:cNvGrpSpPr/>
            <p:nvPr/>
          </p:nvGrpSpPr>
          <p:grpSpPr>
            <a:xfrm>
              <a:off x="4056275" y="2144125"/>
              <a:ext cx="2696699" cy="1020000"/>
              <a:chOff x="4056275" y="2144125"/>
              <a:chExt cx="2696699" cy="1020000"/>
            </a:xfrm>
          </p:grpSpPr>
          <p:sp>
            <p:nvSpPr>
              <p:cNvPr id="155" name="Shape 155"/>
              <p:cNvSpPr/>
              <p:nvPr/>
            </p:nvSpPr>
            <p:spPr>
              <a:xfrm>
                <a:off x="4056275" y="2144125"/>
                <a:ext cx="2696699" cy="10200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pic>
            <p:nvPicPr>
              <p:cNvPr id="156" name="Shape 15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248200" y="2544581"/>
                <a:ext cx="395829" cy="436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7" name="Shape 15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715800" y="2544581"/>
                <a:ext cx="395829" cy="436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8" name="Shape 158"/>
              <p:cNvSpPr txBox="1"/>
              <p:nvPr/>
            </p:nvSpPr>
            <p:spPr>
              <a:xfrm>
                <a:off x="4118450" y="2180075"/>
                <a:ext cx="662699" cy="36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/>
                  <a:t>role1</a:t>
                </a:r>
              </a:p>
            </p:txBody>
          </p:sp>
          <p:sp>
            <p:nvSpPr>
              <p:cNvPr id="159" name="Shape 159"/>
              <p:cNvSpPr txBox="1"/>
              <p:nvPr/>
            </p:nvSpPr>
            <p:spPr>
              <a:xfrm>
                <a:off x="5374025" y="2329775"/>
                <a:ext cx="916500" cy="3645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000"/>
                  <a:t>permission1</a:t>
                </a:r>
              </a:p>
            </p:txBody>
          </p:sp>
          <p:sp>
            <p:nvSpPr>
              <p:cNvPr id="160" name="Shape 160"/>
              <p:cNvSpPr txBox="1"/>
              <p:nvPr/>
            </p:nvSpPr>
            <p:spPr>
              <a:xfrm>
                <a:off x="5526425" y="2482175"/>
                <a:ext cx="916500" cy="3645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000"/>
                  <a:t>permission1</a:t>
                </a:r>
              </a:p>
            </p:txBody>
          </p:sp>
          <p:sp>
            <p:nvSpPr>
              <p:cNvPr id="161" name="Shape 161"/>
              <p:cNvSpPr txBox="1"/>
              <p:nvPr/>
            </p:nvSpPr>
            <p:spPr>
              <a:xfrm>
                <a:off x="5678825" y="2634575"/>
                <a:ext cx="916500" cy="3645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000"/>
                  <a:t>permission1</a:t>
                </a:r>
              </a:p>
            </p:txBody>
          </p:sp>
        </p:grpSp>
        <p:cxnSp>
          <p:nvCxnSpPr>
            <p:cNvPr id="162" name="Shape 162"/>
            <p:cNvCxnSpPr/>
            <p:nvPr/>
          </p:nvCxnSpPr>
          <p:spPr>
            <a:xfrm>
              <a:off x="5242962" y="2291687"/>
              <a:ext cx="14400" cy="69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1870</Words>
  <Application>Microsoft Macintosh PowerPoint</Application>
  <PresentationFormat>On-screen Show (16:9)</PresentationFormat>
  <Paragraphs>562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Avenir Black</vt:lpstr>
      <vt:lpstr>Avenir Medium</vt:lpstr>
      <vt:lpstr>Cabin</vt:lpstr>
      <vt:lpstr>Permanent Marker</vt:lpstr>
      <vt:lpstr>Arial</vt:lpstr>
      <vt:lpstr>simple-light-2</vt:lpstr>
      <vt:lpstr>Federated RBAC: Fortress, OAuth2, JWT, Java EE, &amp; JASPIC</vt:lpstr>
      <vt:lpstr>“WE ARE” - Software Engineering</vt:lpstr>
      <vt:lpstr>Problem Statement</vt:lpstr>
      <vt:lpstr>Scope</vt:lpstr>
      <vt:lpstr>Implications</vt:lpstr>
      <vt:lpstr>Existing IAM Infrastructure</vt:lpstr>
      <vt:lpstr>Goals</vt:lpstr>
      <vt:lpstr>End to end security chaining</vt:lpstr>
      <vt:lpstr>Roles vs. Permissions</vt:lpstr>
      <vt:lpstr>Roles vs. Permissions</vt:lpstr>
      <vt:lpstr>Roles vs. Permissions</vt:lpstr>
      <vt:lpstr>Roles vs. Permissions</vt:lpstr>
      <vt:lpstr>Roles, Permissions, &amp; Java EE Security</vt:lpstr>
      <vt:lpstr>Delegated Role Creation</vt:lpstr>
      <vt:lpstr>Delegated Role Creation</vt:lpstr>
      <vt:lpstr>What we’ve done...</vt:lpstr>
      <vt:lpstr>Authentication (OAuth2)</vt:lpstr>
      <vt:lpstr>3 Use Cases</vt:lpstr>
      <vt:lpstr>Service Accounts</vt:lpstr>
      <vt:lpstr>Trusted Penn State Systems</vt:lpstr>
      <vt:lpstr>JSON Web Tokens</vt:lpstr>
      <vt:lpstr>3rd Party External Systems</vt:lpstr>
      <vt:lpstr>How to Validate Access Tokens</vt:lpstr>
      <vt:lpstr>JavaEE Integration with JASPI</vt:lpstr>
      <vt:lpstr>Using Standard Security Checks</vt:lpstr>
      <vt:lpstr>JASPI Wildfly Configuration</vt:lpstr>
      <vt:lpstr>Enable JASPI within Application</vt:lpstr>
      <vt:lpstr>ServerAuthModule</vt:lpstr>
      <vt:lpstr>Security Libraries (Client / Server)</vt:lpstr>
      <vt:lpstr>Audit</vt:lpstr>
      <vt:lpstr>Authorization (Apache Fortress)</vt:lpstr>
      <vt:lpstr>Authorization (Apache Fortress)</vt:lpstr>
      <vt:lpstr>Authorization (Apache Fortress)</vt:lpstr>
      <vt:lpstr>Administrative - RBAC</vt:lpstr>
      <vt:lpstr>ARBAC Delegated Administration</vt:lpstr>
      <vt:lpstr>We hit a wall</vt:lpstr>
      <vt:lpstr>Road Blocks</vt:lpstr>
      <vt:lpstr>Road Blocks</vt:lpstr>
      <vt:lpstr>Lessons Learned</vt:lpstr>
      <vt:lpstr>(Almost) The End</vt:lpstr>
      <vt:lpstr>We’re Hiring! </vt:lpstr>
      <vt:lpstr>Thank You  Shawn Smith – ses44@psu.edu Steve Moyer – swm16@psu.edu Chris Harm – crh5255@psu.edu Shawn McKinney - smckinney@symas.com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Federated RBAC: Fortress, OAuth2, JWT, Java EE, and JASPIC</dc:title>
  <cp:lastModifiedBy>Microsoft Office User</cp:lastModifiedBy>
  <cp:revision>15</cp:revision>
  <dcterms:modified xsi:type="dcterms:W3CDTF">2015-10-27T17:16:36Z</dcterms:modified>
</cp:coreProperties>
</file>