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7" r:id="rId2"/>
    <p:sldId id="256" r:id="rId3"/>
    <p:sldId id="258" r:id="rId4"/>
    <p:sldId id="272" r:id="rId5"/>
    <p:sldId id="279" r:id="rId6"/>
    <p:sldId id="280" r:id="rId7"/>
    <p:sldId id="281" r:id="rId8"/>
    <p:sldId id="260" r:id="rId9"/>
    <p:sldId id="261" r:id="rId10"/>
    <p:sldId id="262" r:id="rId11"/>
    <p:sldId id="282" r:id="rId12"/>
    <p:sldId id="263" r:id="rId13"/>
    <p:sldId id="278" r:id="rId14"/>
    <p:sldId id="266" r:id="rId15"/>
    <p:sldId id="265" r:id="rId16"/>
    <p:sldId id="264" r:id="rId17"/>
    <p:sldId id="273" r:id="rId18"/>
    <p:sldId id="274" r:id="rId19"/>
    <p:sldId id="267" r:id="rId20"/>
    <p:sldId id="275" r:id="rId21"/>
    <p:sldId id="268" r:id="rId22"/>
    <p:sldId id="276" r:id="rId23"/>
    <p:sldId id="269" r:id="rId24"/>
    <p:sldId id="270" r:id="rId25"/>
    <p:sldId id="277" r:id="rId26"/>
    <p:sldId id="284" r:id="rId27"/>
    <p:sldId id="285" r:id="rId28"/>
    <p:sldId id="283" r:id="rId29"/>
    <p:sldId id="259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3C4"/>
    <a:srgbClr val="0A6DB0"/>
    <a:srgbClr val="5A5A5A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5"/>
    <p:restoredTop sz="94820" autoAdjust="0"/>
  </p:normalViewPr>
  <p:slideViewPr>
    <p:cSldViewPr>
      <p:cViewPr>
        <p:scale>
          <a:sx n="120" d="100"/>
          <a:sy n="120" d="100"/>
        </p:scale>
        <p:origin x="376" y="8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32F00-D630-41D3-9709-382A5C7B8009}" type="datetimeFigureOut">
              <a:rPr lang="en-NZ" smtClean="0"/>
              <a:t>27/10/15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0C88F-932E-4FBE-B0FB-0F1EFEB16E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873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0C88F-932E-4FBE-B0FB-0F1EFEB16E0D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041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843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051" name="Picture 3" descr="C:\Users\Jonathan\Google Drive\Gluon\Design\Final designs\Gluon G\Blue 500\G_Blue_500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5486"/>
            <a:ext cx="4760984" cy="4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4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435846"/>
          </a:xfrm>
          <a:prstGeom prst="rect">
            <a:avLst/>
          </a:prstGeom>
          <a:solidFill>
            <a:srgbClr val="3B83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07654"/>
            <a:ext cx="7128792" cy="108012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787774"/>
            <a:ext cx="7088832" cy="5040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T San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435846"/>
            <a:ext cx="9144000" cy="72008"/>
          </a:xfrm>
          <a:prstGeom prst="rect">
            <a:avLst/>
          </a:prstGeom>
          <a:solidFill>
            <a:srgbClr val="0A6D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7288278" y="4512897"/>
            <a:ext cx="1835696" cy="627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5940152" y="4227934"/>
            <a:ext cx="2785622" cy="727994"/>
            <a:chOff x="6804248" y="4536838"/>
            <a:chExt cx="2321352" cy="606662"/>
          </a:xfrm>
        </p:grpSpPr>
        <p:pic>
          <p:nvPicPr>
            <p:cNvPr id="10" name="Picture 3" descr="C:\Users\Jonathan\Google Drive\Gluon\Design\Final designs\Gluon Text FLAT\Text Blue\Gluon_Text_Blue_1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61"/>
            <a:stretch/>
          </p:blipFill>
          <p:spPr bwMode="auto">
            <a:xfrm>
              <a:off x="7313238" y="4536838"/>
              <a:ext cx="1812362" cy="60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Jonathan\Google Drive\Gluon\Design\Final designs\Gluon G\Blue 500\G_Blue_50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659982"/>
              <a:ext cx="416072" cy="41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4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81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5A5A5A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52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34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27560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1660"/>
            <a:ext cx="4040188" cy="2832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27560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61660"/>
            <a:ext cx="4041775" cy="2832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89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637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57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67594"/>
          </a:xfrm>
          <a:prstGeom prst="rect">
            <a:avLst/>
          </a:prstGeom>
          <a:solidFill>
            <a:srgbClr val="3B83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5605"/>
            <a:ext cx="8229600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11254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B4B4B4"/>
                </a:solidFill>
              </a:defRPr>
            </a:lvl1pPr>
          </a:lstStyle>
          <a:p>
            <a:fld id="{91CDD8C3-03B2-45B9-849C-4BF5AEBBB34C}" type="slidenum">
              <a:rPr lang="en-NZ" smtClean="0"/>
              <a:pPr/>
              <a:t>‹#›</a:t>
            </a:fld>
            <a:endParaRPr lang="en-NZ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7524328" y="4659982"/>
            <a:ext cx="1392811" cy="363997"/>
            <a:chOff x="6804248" y="4536838"/>
            <a:chExt cx="2321352" cy="606662"/>
          </a:xfrm>
        </p:grpSpPr>
        <p:pic>
          <p:nvPicPr>
            <p:cNvPr id="1027" name="Picture 3" descr="C:\Users\Jonathan\Google Drive\Gluon\Design\Final designs\Gluon Text FLAT\Text Blue\Gluon_Text_Blue_1.png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61"/>
            <a:stretch/>
          </p:blipFill>
          <p:spPr bwMode="auto">
            <a:xfrm>
              <a:off x="7313238" y="4536838"/>
              <a:ext cx="1812362" cy="60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Jonathan\Google Drive\Gluon\Design\Final designs\Gluon G\Blue 500\G_Blue_500.png"/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659982"/>
              <a:ext cx="416072" cy="41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-2821" y="1123108"/>
            <a:ext cx="9144000" cy="45719"/>
          </a:xfrm>
          <a:prstGeom prst="rect">
            <a:avLst/>
          </a:prstGeom>
          <a:solidFill>
            <a:srgbClr val="0A6D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415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PT San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A5A5A"/>
          </a:solidFill>
          <a:latin typeface="Raleway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A5A5A"/>
          </a:solidFill>
          <a:latin typeface="Raleway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5A5A5A"/>
          </a:solidFill>
          <a:latin typeface="Raleway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rgbClr val="5A5A5A"/>
          </a:solidFill>
          <a:latin typeface="Raleway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rgbClr val="5A5A5A"/>
          </a:solidFill>
          <a:latin typeface="Raleway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hyperlink" Target="http://bitbucket.org/javafxports/8u-dev-rt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1.tif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Mobile?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world is changing.</a:t>
            </a:r>
          </a:p>
          <a:p>
            <a:r>
              <a:rPr lang="en-US" dirty="0" smtClean="0"/>
              <a:t>More business is conducted by mobile phones than ever before.</a:t>
            </a:r>
          </a:p>
          <a:p>
            <a:r>
              <a:rPr lang="en-US" dirty="0" smtClean="0"/>
              <a:t>In general mobile app development is moving from web-based to native implementations. </a:t>
            </a:r>
          </a:p>
          <a:p>
            <a:r>
              <a:rPr lang="en-US" dirty="0" smtClean="0"/>
              <a:t>With Gluon, JavaFX </a:t>
            </a:r>
            <a:r>
              <a:rPr lang="en-US" dirty="0"/>
              <a:t>apps can easily be </a:t>
            </a:r>
            <a:r>
              <a:rPr lang="en-US" dirty="0" smtClean="0"/>
              <a:t>run on </a:t>
            </a:r>
            <a:r>
              <a:rPr lang="en-US" dirty="0" smtClean="0"/>
              <a:t>iOS, Android</a:t>
            </a:r>
            <a:r>
              <a:rPr lang="en-US" dirty="0"/>
              <a:t> </a:t>
            </a:r>
            <a:r>
              <a:rPr lang="en-US" dirty="0" smtClean="0"/>
              <a:t>and embedded devices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52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Gluon Offers</a:t>
            </a:r>
            <a:endParaRPr lang="en-NZ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732338"/>
            <a:ext cx="1125538" cy="273050"/>
          </a:xfrm>
        </p:spPr>
        <p:txBody>
          <a:bodyPr/>
          <a:lstStyle/>
          <a:p>
            <a:fld id="{91CDD8C3-03B2-45B9-849C-4BF5AEBBB34C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749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Gluon allows developers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605"/>
            <a:ext cx="8291264" cy="345638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Create native apps for </a:t>
            </a:r>
            <a:r>
              <a:rPr lang="en-US" dirty="0" smtClean="0"/>
              <a:t>App Store/ Play Store</a:t>
            </a:r>
            <a:endParaRPr lang="en-US" dirty="0"/>
          </a:p>
          <a:p>
            <a:pPr lvl="1"/>
            <a:r>
              <a:rPr lang="en-US" dirty="0"/>
              <a:t>We maintain </a:t>
            </a:r>
            <a:r>
              <a:rPr lang="en-US" dirty="0" err="1"/>
              <a:t>JavaFXPorts</a:t>
            </a:r>
            <a:endParaRPr lang="en-US" dirty="0"/>
          </a:p>
          <a:p>
            <a:r>
              <a:rPr lang="en-US" dirty="0"/>
              <a:t>Create amazing user interfaces for those apps</a:t>
            </a:r>
          </a:p>
          <a:p>
            <a:pPr lvl="1"/>
            <a:r>
              <a:rPr lang="en-US" dirty="0" smtClean="0"/>
              <a:t>Scene Builder</a:t>
            </a:r>
            <a:r>
              <a:rPr lang="en-US" dirty="0"/>
              <a:t>, </a:t>
            </a:r>
            <a:r>
              <a:rPr lang="en-US" dirty="0" smtClean="0"/>
              <a:t>Gluon Charm</a:t>
            </a:r>
            <a:endParaRPr lang="en-US" dirty="0"/>
          </a:p>
          <a:p>
            <a:r>
              <a:rPr lang="en-US" dirty="0"/>
              <a:t>Provide client apps with synchronization and persistence functionality, and to link them to back-end and cloud systems</a:t>
            </a:r>
          </a:p>
          <a:p>
            <a:pPr lvl="1"/>
            <a:r>
              <a:rPr lang="en-US" dirty="0"/>
              <a:t>Gluon </a:t>
            </a:r>
            <a:r>
              <a:rPr lang="en-US" dirty="0" smtClean="0"/>
              <a:t>Cloud + Gluon Charm</a:t>
            </a:r>
            <a:endParaRPr lang="en-US" dirty="0"/>
          </a:p>
          <a:p>
            <a:r>
              <a:rPr lang="en-US" dirty="0"/>
              <a:t>Use typical Java patterns (MVC, DI) for their app</a:t>
            </a:r>
          </a:p>
          <a:p>
            <a:pPr lvl="1"/>
            <a:r>
              <a:rPr lang="en-US" dirty="0" smtClean="0"/>
              <a:t>Gluon Particle</a:t>
            </a:r>
            <a:r>
              <a:rPr lang="en-US" dirty="0"/>
              <a:t>, </a:t>
            </a:r>
            <a:r>
              <a:rPr lang="en-US" dirty="0" smtClean="0"/>
              <a:t>Gluon Ignite</a:t>
            </a:r>
            <a:endParaRPr lang="en-US" dirty="0"/>
          </a:p>
          <a:p>
            <a:r>
              <a:rPr lang="en-US" dirty="0"/>
              <a:t>Make all of this easy</a:t>
            </a:r>
          </a:p>
          <a:p>
            <a:pPr lvl="1"/>
            <a:r>
              <a:rPr lang="en-US" dirty="0" smtClean="0"/>
              <a:t>Jump-start your applications using IDE </a:t>
            </a:r>
            <a:r>
              <a:rPr lang="en-US" dirty="0"/>
              <a:t>plugins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4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605"/>
            <a:ext cx="8291264" cy="3319017"/>
          </a:xfrm>
        </p:spPr>
        <p:txBody>
          <a:bodyPr/>
          <a:lstStyle/>
          <a:p>
            <a:r>
              <a:rPr lang="en-US" dirty="0" smtClean="0"/>
              <a:t>Gluon enables cross-device software.</a:t>
            </a:r>
          </a:p>
          <a:p>
            <a:r>
              <a:rPr lang="en-US" dirty="0" smtClean="0"/>
              <a:t>Write in Java, run on desktop, </a:t>
            </a:r>
            <a:r>
              <a:rPr lang="en-US" dirty="0" err="1" smtClean="0"/>
              <a:t>iOS</a:t>
            </a:r>
            <a:r>
              <a:rPr lang="en-US" dirty="0" smtClean="0"/>
              <a:t>, Android, embedded.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13</a:t>
            </a:fld>
            <a:endParaRPr lang="en-NZ"/>
          </a:p>
        </p:txBody>
      </p:sp>
      <p:pic>
        <p:nvPicPr>
          <p:cNvPr id="3076" name="Picture 4" descr="C:\Users\Jonathan\Google Drive\Gluon\Design\Images\Website Images\phones-osm-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3" y="2211710"/>
            <a:ext cx="2342533" cy="27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onathan\Google Drive\Gluon\Design\Images\Combined Logo\Gluon_combined_logo_vertic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19" y="2859782"/>
            <a:ext cx="1152128" cy="152830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699" y="2606704"/>
            <a:ext cx="1363103" cy="1656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244" y="2507571"/>
            <a:ext cx="2686188" cy="20146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Gluon IDE Plugins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Free plugins </a:t>
            </a:r>
            <a:r>
              <a:rPr lang="en-US" dirty="0"/>
              <a:t>for </a:t>
            </a:r>
            <a:r>
              <a:rPr lang="en-US" dirty="0" smtClean="0"/>
              <a:t>all major IDEs</a:t>
            </a:r>
          </a:p>
          <a:p>
            <a:pPr lvl="1"/>
            <a:r>
              <a:rPr lang="en-US" dirty="0" smtClean="0"/>
              <a:t>Jump-start new JavaFX application </a:t>
            </a:r>
          </a:p>
          <a:p>
            <a:pPr lvl="1"/>
            <a:r>
              <a:rPr lang="en-US" dirty="0" smtClean="0"/>
              <a:t>Easily </a:t>
            </a:r>
            <a:r>
              <a:rPr lang="en-US" dirty="0"/>
              <a:t>deploy and test your JavaFX </a:t>
            </a:r>
            <a:r>
              <a:rPr lang="en-US" dirty="0" smtClean="0"/>
              <a:t>applications </a:t>
            </a:r>
            <a:r>
              <a:rPr lang="en-US" dirty="0"/>
              <a:t>on your mobile devices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reate </a:t>
            </a:r>
            <a:r>
              <a:rPr lang="en-US" dirty="0"/>
              <a:t>IPA/APK that can be uploaded to the App Store and Play </a:t>
            </a:r>
            <a:r>
              <a:rPr lang="en-US" dirty="0" smtClean="0"/>
              <a:t>Store</a:t>
            </a:r>
          </a:p>
          <a:p>
            <a:pPr lvl="1"/>
            <a:r>
              <a:rPr lang="en-US" dirty="0" smtClean="0"/>
              <a:t>Available for </a:t>
            </a:r>
            <a:r>
              <a:rPr lang="en-US" dirty="0" err="1" smtClean="0"/>
              <a:t>NetBeans</a:t>
            </a:r>
            <a:r>
              <a:rPr lang="en-US" dirty="0"/>
              <a:t>, </a:t>
            </a:r>
            <a:r>
              <a:rPr lang="en-US" dirty="0" err="1"/>
              <a:t>IntelliJ</a:t>
            </a:r>
            <a:r>
              <a:rPr lang="en-US" dirty="0"/>
              <a:t> and </a:t>
            </a:r>
            <a:r>
              <a:rPr lang="en-US" dirty="0" smtClean="0"/>
              <a:t>Eclipse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14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569483"/>
            <a:ext cx="1137508" cy="1137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nathan\Google Drive\Gluon\Design\Images\Logos\amber_devices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27534"/>
            <a:ext cx="1152128" cy="1152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0054"/>
            <a:ext cx="8229600" cy="857250"/>
          </a:xfrm>
        </p:spPr>
        <p:txBody>
          <a:bodyPr>
            <a:noAutofit/>
          </a:bodyPr>
          <a:lstStyle/>
          <a:p>
            <a:r>
              <a:rPr lang="en-US" sz="3600" dirty="0"/>
              <a:t>Gluon </a:t>
            </a:r>
            <a:r>
              <a:rPr lang="en-US" sz="3600"/>
              <a:t>Mobile </a:t>
            </a:r>
            <a:r>
              <a:rPr lang="en-US" sz="3600" smtClean="0"/>
              <a:t>&amp; Embedded </a:t>
            </a:r>
            <a:r>
              <a:rPr lang="en-US" sz="3600" dirty="0"/>
              <a:t>JavaFX SDK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Gluon maintains the </a:t>
            </a:r>
            <a:r>
              <a:rPr lang="en-US" dirty="0" err="1" smtClean="0"/>
              <a:t>JavaFXPorts</a:t>
            </a:r>
            <a:r>
              <a:rPr lang="en-US" dirty="0" smtClean="0"/>
              <a:t> </a:t>
            </a:r>
            <a:r>
              <a:rPr lang="en-US" dirty="0"/>
              <a:t>repository (</a:t>
            </a:r>
            <a:r>
              <a:rPr lang="en-US" dirty="0">
                <a:hlinkClick r:id="rId3"/>
              </a:rPr>
              <a:t>http://bitbucket.org/javafxports/8u-dev-rt</a:t>
            </a:r>
            <a:r>
              <a:rPr lang="en-US" dirty="0"/>
              <a:t>)</a:t>
            </a:r>
          </a:p>
          <a:p>
            <a:r>
              <a:rPr lang="en-US" dirty="0" err="1" smtClean="0"/>
              <a:t>JavaFXPorts</a:t>
            </a:r>
            <a:r>
              <a:rPr lang="en-US" dirty="0" smtClean="0"/>
              <a:t> </a:t>
            </a:r>
            <a:r>
              <a:rPr lang="en-US" dirty="0"/>
              <a:t>repository is 99% synchronized with </a:t>
            </a:r>
            <a:r>
              <a:rPr lang="en-US" dirty="0" err="1"/>
              <a:t>OpenJFX</a:t>
            </a:r>
            <a:r>
              <a:rPr lang="en-US" dirty="0"/>
              <a:t>, patches </a:t>
            </a:r>
            <a:r>
              <a:rPr lang="en-US" dirty="0" smtClean="0"/>
              <a:t>flow </a:t>
            </a:r>
            <a:r>
              <a:rPr lang="en-US" dirty="0"/>
              <a:t>both ways</a:t>
            </a:r>
          </a:p>
          <a:p>
            <a:r>
              <a:rPr lang="en-US" dirty="0" err="1" smtClean="0"/>
              <a:t>JavaFXPorts</a:t>
            </a:r>
            <a:r>
              <a:rPr lang="en-US" dirty="0" smtClean="0"/>
              <a:t> </a:t>
            </a:r>
            <a:r>
              <a:rPr lang="en-US" dirty="0"/>
              <a:t>contains fixes and enhancements for </a:t>
            </a:r>
            <a:r>
              <a:rPr lang="en-US" dirty="0" smtClean="0"/>
              <a:t>mobile/embedded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34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</a:t>
            </a:r>
            <a:r>
              <a:rPr lang="en-US" dirty="0" smtClean="0"/>
              <a:t>Scene Builder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75605"/>
            <a:ext cx="7715200" cy="3319017"/>
          </a:xfrm>
        </p:spPr>
        <p:txBody>
          <a:bodyPr/>
          <a:lstStyle/>
          <a:p>
            <a:r>
              <a:rPr lang="en-US" dirty="0"/>
              <a:t>Create FXML documents using a WYSIWYG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editor</a:t>
            </a:r>
            <a:endParaRPr lang="en-US" dirty="0"/>
          </a:p>
          <a:p>
            <a:r>
              <a:rPr lang="en-US" dirty="0"/>
              <a:t>Based on the source code in </a:t>
            </a:r>
            <a:r>
              <a:rPr lang="en-US" dirty="0" err="1"/>
              <a:t>OpenJFX</a:t>
            </a:r>
            <a:r>
              <a:rPr lang="en-US" dirty="0"/>
              <a:t>, maintained, </a:t>
            </a:r>
            <a:r>
              <a:rPr lang="en-US" dirty="0" smtClean="0"/>
              <a:t>enhanced, </a:t>
            </a:r>
            <a:r>
              <a:rPr lang="en-US" dirty="0"/>
              <a:t>and supported by Gluon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16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559511"/>
            <a:ext cx="1144805" cy="1144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0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Charm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Client library for mobile, embedded, and even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desktop applications.</a:t>
            </a:r>
          </a:p>
          <a:p>
            <a:r>
              <a:rPr lang="en-US" dirty="0" smtClean="0"/>
              <a:t>Designed to work really well on mobile devices.</a:t>
            </a:r>
          </a:p>
          <a:p>
            <a:r>
              <a:rPr lang="en-US" dirty="0" smtClean="0"/>
              <a:t>Split into three sub-components: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Connect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Glisten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17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547651"/>
            <a:ext cx="1168525" cy="1168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1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Charm: Connect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605"/>
            <a:ext cx="8507288" cy="3319017"/>
          </a:xfrm>
        </p:spPr>
        <p:txBody>
          <a:bodyPr/>
          <a:lstStyle/>
          <a:p>
            <a:r>
              <a:rPr lang="en-US" dirty="0" smtClean="0"/>
              <a:t>Introduces common API for web service</a:t>
            </a:r>
            <a:br>
              <a:rPr lang="en-US" dirty="0" smtClean="0"/>
            </a:br>
            <a:r>
              <a:rPr lang="en-US" dirty="0" smtClean="0"/>
              <a:t>connectivity.</a:t>
            </a:r>
          </a:p>
          <a:p>
            <a:r>
              <a:rPr lang="en-US" dirty="0" smtClean="0"/>
              <a:t>Designed to integrate perfectly with Gluon Cloud.</a:t>
            </a:r>
          </a:p>
          <a:p>
            <a:r>
              <a:rPr lang="en-US" dirty="0" smtClean="0"/>
              <a:t>Provides Observable / </a:t>
            </a:r>
            <a:r>
              <a:rPr lang="en-US" dirty="0" err="1" smtClean="0"/>
              <a:t>ObservableList</a:t>
            </a:r>
            <a:r>
              <a:rPr lang="en-US" dirty="0" smtClean="0"/>
              <a:t> </a:t>
            </a:r>
            <a:r>
              <a:rPr lang="en-US" dirty="0" smtClean="0"/>
              <a:t>implementations by adding remote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18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547651"/>
            <a:ext cx="1168525" cy="1168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1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Charm: Glisten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framework for mobile development</a:t>
            </a:r>
          </a:p>
          <a:p>
            <a:r>
              <a:rPr lang="en-US" dirty="0"/>
              <a:t>Introduces common mobile UI metaphors into</a:t>
            </a:r>
            <a:br>
              <a:rPr lang="en-US" dirty="0"/>
            </a:br>
            <a:r>
              <a:rPr lang="en-US" dirty="0"/>
              <a:t>JavaFX</a:t>
            </a:r>
          </a:p>
          <a:p>
            <a:pPr lvl="1"/>
            <a:r>
              <a:rPr lang="en-US" dirty="0" smtClean="0"/>
              <a:t>Most JavaFX UI controls restyled for mobile.</a:t>
            </a:r>
          </a:p>
          <a:p>
            <a:pPr lvl="1"/>
            <a:r>
              <a:rPr lang="en-US" dirty="0" smtClean="0"/>
              <a:t>Custom UI controls where necessary</a:t>
            </a:r>
          </a:p>
          <a:p>
            <a:pPr lvl="1"/>
            <a:r>
              <a:rPr lang="en-US" dirty="0" smtClean="0"/>
              <a:t>Based the Google ‘Material Design’ guidelines</a:t>
            </a:r>
          </a:p>
          <a:p>
            <a:r>
              <a:rPr lang="en-US" dirty="0" smtClean="0"/>
              <a:t>Makes your applications shine!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19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547651"/>
            <a:ext cx="1168525" cy="1168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6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07654"/>
            <a:ext cx="8352928" cy="108012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Gluon: </a:t>
            </a:r>
            <a:br>
              <a:rPr lang="en-NZ" dirty="0" smtClean="0"/>
            </a:br>
            <a:r>
              <a:rPr lang="en-NZ" dirty="0" smtClean="0"/>
              <a:t>JavaFX for the (Mobile) Enterprise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NZ" dirty="0" smtClean="0"/>
              <a:t>Johan Vos, Gluon</a:t>
            </a:r>
          </a:p>
          <a:p>
            <a:r>
              <a:rPr lang="en-NZ" dirty="0"/>
              <a:t>Eugene Ryzhikov, Gluon</a:t>
            </a:r>
          </a:p>
        </p:txBody>
      </p:sp>
      <p:pic>
        <p:nvPicPr>
          <p:cNvPr id="4098" name="Picture 2" descr="C:\Users\Jonathan\Google Drive\Gluon\Design\Images\DukesChoice2015-winn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394" y="195486"/>
            <a:ext cx="1271587" cy="223361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Charm: </a:t>
            </a:r>
            <a:r>
              <a:rPr lang="en-US" dirty="0" smtClean="0"/>
              <a:t>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Provides device-agnostic API for accessing</a:t>
            </a:r>
            <a:br>
              <a:rPr lang="en-US" dirty="0" smtClean="0"/>
            </a:br>
            <a:r>
              <a:rPr lang="en-US" dirty="0" smtClean="0"/>
              <a:t>native hardware features</a:t>
            </a:r>
          </a:p>
          <a:p>
            <a:pPr lvl="1"/>
            <a:r>
              <a:rPr lang="en-US" dirty="0" smtClean="0"/>
              <a:t>Storage</a:t>
            </a:r>
          </a:p>
          <a:p>
            <a:pPr lvl="1"/>
            <a:r>
              <a:rPr lang="en-US" dirty="0" smtClean="0"/>
              <a:t>Camera</a:t>
            </a:r>
          </a:p>
          <a:p>
            <a:pPr lvl="1"/>
            <a:r>
              <a:rPr lang="en-US" dirty="0" smtClean="0"/>
              <a:t>GPS</a:t>
            </a:r>
          </a:p>
          <a:p>
            <a:pPr marL="457200" lvl="1" indent="0">
              <a:buNone/>
            </a:pPr>
            <a:r>
              <a:rPr lang="en-US" dirty="0"/>
              <a:t>a</a:t>
            </a:r>
            <a:r>
              <a:rPr lang="en-US" dirty="0" smtClean="0"/>
              <a:t>nd more</a:t>
            </a:r>
            <a:endParaRPr lang="en-US" dirty="0" smtClean="0"/>
          </a:p>
          <a:p>
            <a:r>
              <a:rPr lang="en-US" dirty="0" smtClean="0"/>
              <a:t>Open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20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547651"/>
            <a:ext cx="1168525" cy="1168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1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Gluon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Gluon Cloud provides</a:t>
            </a:r>
          </a:p>
          <a:p>
            <a:pPr lvl="1"/>
            <a:r>
              <a:rPr lang="en-US" dirty="0" smtClean="0"/>
              <a:t>Synchronization </a:t>
            </a:r>
            <a:r>
              <a:rPr lang="en-US" dirty="0"/>
              <a:t>of data (automatic/manual) between all devices running your app</a:t>
            </a:r>
          </a:p>
          <a:p>
            <a:pPr lvl="1"/>
            <a:r>
              <a:rPr lang="en-US" dirty="0"/>
              <a:t>Remote persistence of your data</a:t>
            </a:r>
          </a:p>
          <a:p>
            <a:pPr lvl="1"/>
            <a:r>
              <a:rPr lang="en-US" dirty="0"/>
              <a:t>Integration of your data with back-end systems and cloud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21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543476"/>
            <a:ext cx="1189522" cy="1189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9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NZ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Gluon </a:t>
            </a:r>
            <a:r>
              <a:rPr lang="en-US" dirty="0" smtClean="0"/>
              <a:t>Tasks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732338"/>
            <a:ext cx="1125538" cy="273050"/>
          </a:xfrm>
        </p:spPr>
        <p:txBody>
          <a:bodyPr/>
          <a:lstStyle/>
          <a:p>
            <a:fld id="{91CDD8C3-03B2-45B9-849C-4BF5AEBBB34C}" type="slidenum">
              <a:rPr lang="en-NZ" smtClean="0"/>
              <a:t>22</a:t>
            </a:fld>
            <a:endParaRPr lang="en-NZ"/>
          </a:p>
        </p:txBody>
      </p:sp>
      <p:grpSp>
        <p:nvGrpSpPr>
          <p:cNvPr id="7" name="Group 6"/>
          <p:cNvGrpSpPr/>
          <p:nvPr/>
        </p:nvGrpSpPr>
        <p:grpSpPr>
          <a:xfrm>
            <a:off x="2771800" y="1635646"/>
            <a:ext cx="5942050" cy="1240533"/>
            <a:chOff x="2555776" y="1635646"/>
            <a:chExt cx="5942050" cy="12405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5776" y="1707654"/>
              <a:ext cx="1137508" cy="11375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1635646"/>
              <a:ext cx="1189522" cy="11895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4128" y="1707654"/>
              <a:ext cx="1168525" cy="11685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2" descr="C:\Users\Jonathan\Google Drive\Gluon\Design\Images\Logos\amber_devices_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707654"/>
              <a:ext cx="1152128" cy="115212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itle 4"/>
            <p:cNvSpPr txBox="1">
              <a:spLocks/>
            </p:cNvSpPr>
            <p:nvPr/>
          </p:nvSpPr>
          <p:spPr>
            <a:xfrm>
              <a:off x="3707904" y="1923678"/>
              <a:ext cx="432048" cy="7200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800" b="1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+</a:t>
              </a:r>
              <a:endParaRPr lang="en-NZ" dirty="0"/>
            </a:p>
          </p:txBody>
        </p:sp>
        <p:sp>
          <p:nvSpPr>
            <p:cNvPr id="13" name="Title 4"/>
            <p:cNvSpPr txBox="1">
              <a:spLocks/>
            </p:cNvSpPr>
            <p:nvPr/>
          </p:nvSpPr>
          <p:spPr>
            <a:xfrm>
              <a:off x="5292080" y="1923678"/>
              <a:ext cx="432048" cy="7200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800" b="1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+</a:t>
              </a:r>
              <a:endParaRPr lang="en-NZ" dirty="0"/>
            </a:p>
          </p:txBody>
        </p:sp>
        <p:sp>
          <p:nvSpPr>
            <p:cNvPr id="14" name="Title 4"/>
            <p:cNvSpPr txBox="1">
              <a:spLocks/>
            </p:cNvSpPr>
            <p:nvPr/>
          </p:nvSpPr>
          <p:spPr>
            <a:xfrm>
              <a:off x="6876256" y="1923678"/>
              <a:ext cx="432048" cy="7200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800" b="1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+</a:t>
              </a:r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9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Gluon Particle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3240360"/>
          </a:xfrm>
        </p:spPr>
        <p:txBody>
          <a:bodyPr>
            <a:normAutofit/>
          </a:bodyPr>
          <a:lstStyle/>
          <a:p>
            <a:r>
              <a:rPr lang="en-US" dirty="0" smtClean="0"/>
              <a:t>JavaFX Desktop application framework with</a:t>
            </a:r>
          </a:p>
          <a:p>
            <a:pPr lvl="1"/>
            <a:r>
              <a:rPr lang="en-US" dirty="0" smtClean="0"/>
              <a:t>Minimal API	</a:t>
            </a:r>
          </a:p>
          <a:p>
            <a:pPr lvl="1"/>
            <a:r>
              <a:rPr lang="en-US" dirty="0" smtClean="0"/>
              <a:t>Convention over configuration</a:t>
            </a:r>
          </a:p>
          <a:p>
            <a:pPr lvl="1"/>
            <a:r>
              <a:rPr lang="en-US" dirty="0" smtClean="0"/>
              <a:t>Runtime annotation scanning</a:t>
            </a:r>
          </a:p>
          <a:p>
            <a:pPr lvl="1"/>
            <a:r>
              <a:rPr lang="en-US" dirty="0" smtClean="0"/>
              <a:t>Dependency Injection with support for JSR-330</a:t>
            </a:r>
          </a:p>
          <a:p>
            <a:pPr lvl="1"/>
            <a:r>
              <a:rPr lang="en-US" dirty="0" smtClean="0"/>
              <a:t>Resource Injection</a:t>
            </a:r>
          </a:p>
          <a:p>
            <a:pPr lvl="1"/>
            <a:r>
              <a:rPr lang="en-US" dirty="0" smtClean="0"/>
              <a:t>View/Form management</a:t>
            </a:r>
          </a:p>
          <a:p>
            <a:r>
              <a:rPr lang="en-US" dirty="0" smtClean="0"/>
              <a:t>This is just the beginning! There is a lot in the works…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23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509075"/>
            <a:ext cx="1184920" cy="1184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37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Gluon Ignite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3030984"/>
          </a:xfrm>
        </p:spPr>
        <p:txBody>
          <a:bodyPr/>
          <a:lstStyle/>
          <a:p>
            <a:r>
              <a:rPr lang="en-US" dirty="0" smtClean="0"/>
              <a:t>Radically simplifies use of DI in JavaFX applications</a:t>
            </a:r>
          </a:p>
          <a:p>
            <a:r>
              <a:rPr lang="en-US" dirty="0" smtClean="0"/>
              <a:t>Full support for JSR-330</a:t>
            </a:r>
          </a:p>
          <a:p>
            <a:r>
              <a:rPr lang="en-US" dirty="0" smtClean="0"/>
              <a:t>Implementations for </a:t>
            </a:r>
            <a:r>
              <a:rPr lang="en-US" dirty="0" err="1" smtClean="0"/>
              <a:t>Guice</a:t>
            </a:r>
            <a:r>
              <a:rPr lang="en-US" dirty="0" smtClean="0"/>
              <a:t>, Dagger and Spring framework </a:t>
            </a:r>
          </a:p>
          <a:p>
            <a:r>
              <a:rPr lang="en-US" dirty="0" smtClean="0"/>
              <a:t>Out-of-the-box injection, including FXML controllers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24</a:t>
            </a:fld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555526"/>
            <a:ext cx="1141536" cy="1141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84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NZ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Gluon </a:t>
            </a:r>
            <a:r>
              <a:rPr lang="en-US" dirty="0" err="1" smtClean="0"/>
              <a:t>CodeVault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732338"/>
            <a:ext cx="1125538" cy="273050"/>
          </a:xfrm>
        </p:spPr>
        <p:txBody>
          <a:bodyPr/>
          <a:lstStyle/>
          <a:p>
            <a:fld id="{91CDD8C3-03B2-45B9-849C-4BF5AEBBB34C}" type="slidenum">
              <a:rPr lang="en-NZ" smtClean="0"/>
              <a:t>25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175211"/>
            <a:ext cx="1584176" cy="1584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83568" y="3642752"/>
            <a:ext cx="465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https://</a:t>
            </a:r>
            <a:r>
              <a:rPr lang="en-US" dirty="0" err="1">
                <a:latin typeface="Raleway" charset="0"/>
                <a:ea typeface="Raleway" charset="0"/>
                <a:cs typeface="Raleway" charset="0"/>
              </a:rPr>
              <a:t>bitbucket.org</a:t>
            </a:r>
            <a:r>
              <a:rPr lang="en-US" dirty="0">
                <a:latin typeface="Raleway" charset="0"/>
                <a:ea typeface="Raleway" charset="0"/>
                <a:cs typeface="Raleway" charset="0"/>
              </a:rPr>
              <a:t>/gluon-</a:t>
            </a:r>
            <a:r>
              <a:rPr lang="en-US" dirty="0" err="1">
                <a:latin typeface="Raleway" charset="0"/>
                <a:ea typeface="Raleway" charset="0"/>
                <a:cs typeface="Raleway" charset="0"/>
              </a:rPr>
              <a:t>oss</a:t>
            </a:r>
            <a:r>
              <a:rPr lang="en-US" dirty="0">
                <a:latin typeface="Raleway" charset="0"/>
                <a:ea typeface="Raleway" charset="0"/>
                <a:cs typeface="Raleway" charset="0"/>
              </a:rPr>
              <a:t>/samples</a:t>
            </a:r>
          </a:p>
        </p:txBody>
      </p:sp>
    </p:spTree>
    <p:extLst>
      <p:ext uri="{BB962C8B-B14F-4D97-AF65-F5344CB8AC3E}">
        <p14:creationId xmlns:p14="http://schemas.microsoft.com/office/powerpoint/2010/main" val="23146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51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Gluon Cloud: </a:t>
            </a:r>
          </a:p>
          <a:p>
            <a:pPr lvl="1"/>
            <a:r>
              <a:rPr lang="en-US" dirty="0" smtClean="0"/>
              <a:t>Continue to integrate with more cloud services</a:t>
            </a:r>
          </a:p>
          <a:p>
            <a:r>
              <a:rPr lang="en-US" dirty="0" smtClean="0"/>
              <a:t>Gluon Charm: </a:t>
            </a:r>
          </a:p>
          <a:p>
            <a:pPr lvl="1"/>
            <a:r>
              <a:rPr lang="en-US" dirty="0" smtClean="0"/>
              <a:t>Further UI polish / additional material design implementation</a:t>
            </a:r>
          </a:p>
          <a:p>
            <a:pPr lvl="1"/>
            <a:r>
              <a:rPr lang="en-US" dirty="0" smtClean="0"/>
              <a:t>Additional hardware integration</a:t>
            </a:r>
          </a:p>
          <a:p>
            <a:r>
              <a:rPr lang="en-US" dirty="0" smtClean="0"/>
              <a:t>Gluon Particle:</a:t>
            </a:r>
          </a:p>
          <a:p>
            <a:pPr lvl="1"/>
            <a:r>
              <a:rPr lang="en-US" dirty="0" smtClean="0"/>
              <a:t>More APIs to improve ease of desktop client development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689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605"/>
            <a:ext cx="8291264" cy="3319017"/>
          </a:xfrm>
        </p:spPr>
        <p:txBody>
          <a:bodyPr/>
          <a:lstStyle/>
          <a:p>
            <a:r>
              <a:rPr lang="en-US" dirty="0" smtClean="0"/>
              <a:t>Gluon enables cross-device software.</a:t>
            </a:r>
          </a:p>
          <a:p>
            <a:r>
              <a:rPr lang="en-US" dirty="0" smtClean="0"/>
              <a:t>Write in Java, run on desktop, </a:t>
            </a:r>
            <a:r>
              <a:rPr lang="en-US" dirty="0" err="1" smtClean="0"/>
              <a:t>iOS</a:t>
            </a:r>
            <a:r>
              <a:rPr lang="en-US" dirty="0" smtClean="0"/>
              <a:t>, Android, embedded.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28</a:t>
            </a:fld>
            <a:endParaRPr lang="en-NZ"/>
          </a:p>
        </p:txBody>
      </p:sp>
      <p:pic>
        <p:nvPicPr>
          <p:cNvPr id="3076" name="Picture 4" descr="C:\Users\Jonathan\Google Drive\Gluon\Design\Images\Website Images\phones-osm-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11710"/>
            <a:ext cx="2342533" cy="27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onathan\Google Drive\Gluon\Design\Images\Combined Logo\Gluon_combined_logo_vertic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03559"/>
            <a:ext cx="1283568" cy="17026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534" y="2606704"/>
            <a:ext cx="1363103" cy="1656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244" y="2507571"/>
            <a:ext cx="2686188" cy="20146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Thanks For Attending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 smtClean="0"/>
              <a:t>Any Questions?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031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About Gluon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1275605"/>
            <a:ext cx="8363272" cy="3319017"/>
          </a:xfrm>
        </p:spPr>
        <p:txBody>
          <a:bodyPr>
            <a:normAutofit fontScale="92500" lnSpcReduction="10000"/>
          </a:bodyPr>
          <a:lstStyle/>
          <a:p>
            <a:r>
              <a:rPr lang="en-NZ" dirty="0" smtClean="0"/>
              <a:t>Founded in early 2015.</a:t>
            </a:r>
          </a:p>
          <a:p>
            <a:endParaRPr lang="en-NZ" dirty="0" smtClean="0"/>
          </a:p>
          <a:p>
            <a:r>
              <a:rPr lang="en-NZ" u="sng" dirty="0" smtClean="0"/>
              <a:t>One goal:</a:t>
            </a:r>
          </a:p>
          <a:p>
            <a:r>
              <a:rPr lang="en-NZ" dirty="0" smtClean="0"/>
              <a:t>Help </a:t>
            </a:r>
            <a:r>
              <a:rPr lang="en-NZ" dirty="0"/>
              <a:t>enterprises to create real cross-platform </a:t>
            </a:r>
            <a:r>
              <a:rPr lang="en-NZ" dirty="0" smtClean="0"/>
              <a:t>and cross-device Java client </a:t>
            </a:r>
            <a:r>
              <a:rPr lang="en-NZ" dirty="0"/>
              <a:t>applications </a:t>
            </a:r>
            <a:r>
              <a:rPr lang="en-NZ" dirty="0" smtClean="0"/>
              <a:t>that:</a:t>
            </a:r>
            <a:endParaRPr lang="en-NZ" dirty="0"/>
          </a:p>
          <a:p>
            <a:pPr lvl="1"/>
            <a:r>
              <a:rPr lang="en-NZ" dirty="0" smtClean="0"/>
              <a:t>Are visually stunning</a:t>
            </a:r>
            <a:endParaRPr lang="en-NZ" dirty="0"/>
          </a:p>
          <a:p>
            <a:pPr lvl="1"/>
            <a:r>
              <a:rPr lang="en-NZ" dirty="0" smtClean="0"/>
              <a:t>Integrate with mobile device functionality</a:t>
            </a:r>
          </a:p>
          <a:p>
            <a:pPr lvl="1"/>
            <a:r>
              <a:rPr lang="en-NZ" dirty="0" smtClean="0"/>
              <a:t>Support enterprise functionality / expectations</a:t>
            </a:r>
            <a:endParaRPr lang="en-NZ" dirty="0"/>
          </a:p>
          <a:p>
            <a:pPr lvl="1"/>
            <a:r>
              <a:rPr lang="en-NZ" dirty="0"/>
              <a:t>Integrate </a:t>
            </a:r>
            <a:r>
              <a:rPr lang="en-NZ" dirty="0" err="1" smtClean="0"/>
              <a:t>seemlessly</a:t>
            </a:r>
            <a:r>
              <a:rPr lang="en-NZ" dirty="0" smtClean="0"/>
              <a:t> with </a:t>
            </a:r>
            <a:r>
              <a:rPr lang="en-NZ" dirty="0" smtClean="0"/>
              <a:t>established backend </a:t>
            </a:r>
            <a:r>
              <a:rPr lang="en-NZ" dirty="0"/>
              <a:t>and cloud </a:t>
            </a:r>
            <a:r>
              <a:rPr lang="en-NZ" dirty="0" smtClean="0"/>
              <a:t>systems</a:t>
            </a:r>
            <a:endParaRPr lang="en-NZ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69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About Gluon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275606"/>
            <a:ext cx="8229600" cy="33190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NZ" dirty="0" smtClean="0"/>
          </a:p>
          <a:p>
            <a:pPr marL="0" indent="0" algn="ctr">
              <a:buNone/>
            </a:pPr>
            <a:r>
              <a:rPr lang="en-NZ" dirty="0" smtClean="0"/>
              <a:t>Our team has huge amounts of expertise </a:t>
            </a:r>
            <a:r>
              <a:rPr lang="en-NZ" dirty="0"/>
              <a:t>in Java Client </a:t>
            </a:r>
            <a:r>
              <a:rPr lang="en-NZ" dirty="0" smtClean="0"/>
              <a:t>and Java </a:t>
            </a:r>
            <a:r>
              <a:rPr lang="en-NZ" dirty="0"/>
              <a:t>Enterprise </a:t>
            </a:r>
            <a:r>
              <a:rPr lang="en-NZ" dirty="0" smtClean="0"/>
              <a:t>development.</a:t>
            </a:r>
            <a:endParaRPr lang="en-NZ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4</a:t>
            </a:fld>
            <a:endParaRPr lang="en-NZ"/>
          </a:p>
        </p:txBody>
      </p:sp>
      <p:pic>
        <p:nvPicPr>
          <p:cNvPr id="1026" name="Picture 2" descr="C:\Users\Jonathan\Google Drive\Gluon\Design\Team Photos\jose-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2859782"/>
            <a:ext cx="1440000" cy="144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nathan\Google Drive\Gluon\Design\Team Photos\eugene-round-2.jp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285978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nathan\Google Drive\Gluon\Design\Team Photos\joeri-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85978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nathan\Google Drive\Gluon\Design\Team Photos\johan-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2859782"/>
            <a:ext cx="1440000" cy="14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onathan\Google Drive\Gluon\Design\Team Photos\erwin-rou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5978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old D drive\Jonathan\jonathanGiles-circ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59782"/>
            <a:ext cx="1440159" cy="144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About Gluon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dirty="0" smtClean="0"/>
              <a:t>Story so far: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ctively developing open source and commercial software since our founding.</a:t>
            </a:r>
          </a:p>
          <a:p>
            <a:pPr lvl="1"/>
            <a:r>
              <a:rPr lang="en-US" dirty="0" smtClean="0"/>
              <a:t>Actively training and offering consultancy services to teams around the world.</a:t>
            </a:r>
          </a:p>
          <a:p>
            <a:pPr lvl="1"/>
            <a:r>
              <a:rPr lang="en-US" dirty="0" smtClean="0"/>
              <a:t>Received significant funding from the Flemish Government.</a:t>
            </a:r>
          </a:p>
          <a:p>
            <a:pPr lvl="1"/>
            <a:r>
              <a:rPr lang="en-US" dirty="0" smtClean="0"/>
              <a:t>This month we’ve </a:t>
            </a:r>
            <a:r>
              <a:rPr lang="en-US" dirty="0" smtClean="0"/>
              <a:t>delivered 1.0 </a:t>
            </a:r>
            <a:r>
              <a:rPr lang="en-US" dirty="0" smtClean="0"/>
              <a:t>releases of:</a:t>
            </a:r>
          </a:p>
          <a:p>
            <a:pPr lvl="2"/>
            <a:r>
              <a:rPr lang="en-US" dirty="0" smtClean="0"/>
              <a:t>Gluon Charm</a:t>
            </a:r>
          </a:p>
          <a:p>
            <a:pPr lvl="2"/>
            <a:r>
              <a:rPr lang="en-US" dirty="0" smtClean="0"/>
              <a:t>Gluon Cloud</a:t>
            </a:r>
          </a:p>
          <a:p>
            <a:pPr lvl="2"/>
            <a:r>
              <a:rPr lang="en-US" dirty="0" smtClean="0"/>
              <a:t>Gluon Particle</a:t>
            </a:r>
          </a:p>
          <a:p>
            <a:pPr lvl="1"/>
            <a:endParaRPr lang="en-NZ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380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About Gluon</a:t>
            </a:r>
            <a:endParaRPr lang="en-NZ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6</a:t>
            </a:fld>
            <a:endParaRPr lang="en-NZ"/>
          </a:p>
        </p:txBody>
      </p:sp>
      <p:pic>
        <p:nvPicPr>
          <p:cNvPr id="6" name="Picture 2" descr="C:\Users\Jonathan\Google Drive\Gluon\Design\Images\DukesChoice2015-winne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51670"/>
            <a:ext cx="1387896" cy="2440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ownload.dalicloud.com/fis/download/179db4bdff16e5e10b9577bc/0ff8f7ec-1f06-4a0a-a76e-8f68d2febed3/339029-DukeChoice-100x1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9702"/>
            <a:ext cx="95250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iped Right Arrow 4"/>
          <p:cNvSpPr/>
          <p:nvPr/>
        </p:nvSpPr>
        <p:spPr>
          <a:xfrm>
            <a:off x="3248050" y="2711708"/>
            <a:ext cx="2376264" cy="720080"/>
          </a:xfrm>
          <a:prstGeom prst="stripedRightArrow">
            <a:avLst>
              <a:gd name="adj1" fmla="val 50000"/>
              <a:gd name="adj2" fmla="val 7067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Vision</a:t>
            </a:r>
            <a:endParaRPr lang="en-NZ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732338"/>
            <a:ext cx="1125538" cy="273050"/>
          </a:xfrm>
        </p:spPr>
        <p:txBody>
          <a:bodyPr/>
          <a:lstStyle/>
          <a:p>
            <a:fld id="{91CDD8C3-03B2-45B9-849C-4BF5AEBBB34C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42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JavaFX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JavaFX </a:t>
            </a:r>
            <a:r>
              <a:rPr lang="en-US" dirty="0" smtClean="0"/>
              <a:t>is an </a:t>
            </a:r>
            <a:r>
              <a:rPr lang="en-US" u="sng" dirty="0" smtClean="0"/>
              <a:t>excellent</a:t>
            </a:r>
            <a:r>
              <a:rPr lang="en-US" dirty="0" smtClean="0"/>
              <a:t> UI toolkit  for creating cross platform applications</a:t>
            </a:r>
            <a:r>
              <a:rPr lang="en-US" dirty="0"/>
              <a:t>. </a:t>
            </a:r>
          </a:p>
          <a:p>
            <a:r>
              <a:rPr lang="en-US" dirty="0" smtClean="0"/>
              <a:t>But it has </a:t>
            </a:r>
            <a:r>
              <a:rPr lang="en-US" dirty="0" smtClean="0"/>
              <a:t>a few gaps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for </a:t>
            </a:r>
            <a:r>
              <a:rPr lang="en-US" dirty="0" smtClean="0"/>
              <a:t>mobile / embedded devices</a:t>
            </a:r>
            <a:endParaRPr lang="en-US" dirty="0"/>
          </a:p>
          <a:p>
            <a:pPr lvl="1"/>
            <a:r>
              <a:rPr lang="en-US" dirty="0"/>
              <a:t>Support for enterprise connectivity</a:t>
            </a:r>
          </a:p>
          <a:p>
            <a:pPr lvl="1"/>
            <a:r>
              <a:rPr lang="en-US" dirty="0"/>
              <a:t>Support for </a:t>
            </a:r>
            <a:r>
              <a:rPr lang="en-US" dirty="0" smtClean="0"/>
              <a:t>client frameworks</a:t>
            </a:r>
            <a:endParaRPr lang="en-US" dirty="0"/>
          </a:p>
          <a:p>
            <a:pPr lvl="1"/>
            <a:r>
              <a:rPr lang="en-US" dirty="0"/>
              <a:t>Support for professional UI controls and widgets.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30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JavaFX?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68" y="1412527"/>
            <a:ext cx="8229600" cy="3456385"/>
          </a:xfrm>
        </p:spPr>
        <p:txBody>
          <a:bodyPr>
            <a:normAutofit/>
          </a:bodyPr>
          <a:lstStyle/>
          <a:p>
            <a:r>
              <a:rPr lang="en-US" dirty="0"/>
              <a:t>Java is the #1 </a:t>
            </a:r>
            <a:r>
              <a:rPr lang="en-US" dirty="0" smtClean="0"/>
              <a:t>language with a huge developer base.</a:t>
            </a:r>
            <a:endParaRPr lang="en-US" dirty="0"/>
          </a:p>
          <a:p>
            <a:r>
              <a:rPr lang="en-US" dirty="0"/>
              <a:t>JavaFX is part of Java SE 8, and is the standard for Java Client development. </a:t>
            </a:r>
          </a:p>
          <a:p>
            <a:r>
              <a:rPr lang="en-US" dirty="0"/>
              <a:t>JavaFX is a </a:t>
            </a:r>
            <a:r>
              <a:rPr lang="en-US" dirty="0" smtClean="0"/>
              <a:t>modern, hardware accelerated UI framework.</a:t>
            </a:r>
          </a:p>
          <a:p>
            <a:r>
              <a:rPr lang="en-US" dirty="0" smtClean="0"/>
              <a:t>Implementations </a:t>
            </a:r>
            <a:r>
              <a:rPr lang="en-US" dirty="0"/>
              <a:t>available on many different </a:t>
            </a:r>
            <a:r>
              <a:rPr lang="en-US" dirty="0" smtClean="0"/>
              <a:t>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DD8C3-03B2-45B9-849C-4BF5AEBBB34C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094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u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</TotalTime>
  <Words>674</Words>
  <Application>Microsoft Macintosh PowerPoint</Application>
  <PresentationFormat>On-screen Show (16:9)</PresentationFormat>
  <Paragraphs>162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PT Sans</vt:lpstr>
      <vt:lpstr>Raleway</vt:lpstr>
      <vt:lpstr>Arial</vt:lpstr>
      <vt:lpstr>Gluon Template</vt:lpstr>
      <vt:lpstr>PowerPoint Presentation</vt:lpstr>
      <vt:lpstr>Gluon:  JavaFX for the (Mobile) Enterprise</vt:lpstr>
      <vt:lpstr>About Gluon</vt:lpstr>
      <vt:lpstr>About Gluon</vt:lpstr>
      <vt:lpstr>About Gluon</vt:lpstr>
      <vt:lpstr>About Gluon</vt:lpstr>
      <vt:lpstr>Our Vision</vt:lpstr>
      <vt:lpstr>Why JavaFX</vt:lpstr>
      <vt:lpstr>Why JavaFX?</vt:lpstr>
      <vt:lpstr>Why Mobile?</vt:lpstr>
      <vt:lpstr>What Gluon Offers</vt:lpstr>
      <vt:lpstr>Gluon allows developers to</vt:lpstr>
      <vt:lpstr>Summary</vt:lpstr>
      <vt:lpstr>Gluon IDE Plugins</vt:lpstr>
      <vt:lpstr>Gluon Mobile &amp; Embedded JavaFX SDK</vt:lpstr>
      <vt:lpstr>Gluon Scene Builder</vt:lpstr>
      <vt:lpstr>Gluon Charm</vt:lpstr>
      <vt:lpstr>Gluon Charm: Connect</vt:lpstr>
      <vt:lpstr>Gluon Charm: Glisten</vt:lpstr>
      <vt:lpstr>Gluon Charm: Down</vt:lpstr>
      <vt:lpstr>Gluon Cloud</vt:lpstr>
      <vt:lpstr>Demo</vt:lpstr>
      <vt:lpstr>Gluon Particle</vt:lpstr>
      <vt:lpstr>Gluon Ignite</vt:lpstr>
      <vt:lpstr>Demo</vt:lpstr>
      <vt:lpstr>Looking Ahead</vt:lpstr>
      <vt:lpstr>Looking Ahead</vt:lpstr>
      <vt:lpstr>Summary</vt:lpstr>
      <vt:lpstr>Thanks For Attending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Eugene Ryzhikov</cp:lastModifiedBy>
  <cp:revision>40</cp:revision>
  <dcterms:created xsi:type="dcterms:W3CDTF">2015-05-26T01:35:53Z</dcterms:created>
  <dcterms:modified xsi:type="dcterms:W3CDTF">2015-10-27T18:28:07Z</dcterms:modified>
</cp:coreProperties>
</file>