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86" r:id="rId3"/>
    <p:sldId id="325" r:id="rId4"/>
    <p:sldId id="289" r:id="rId5"/>
    <p:sldId id="294" r:id="rId6"/>
    <p:sldId id="338" r:id="rId7"/>
    <p:sldId id="277" r:id="rId8"/>
    <p:sldId id="354" r:id="rId9"/>
    <p:sldId id="397" r:id="rId10"/>
    <p:sldId id="399" r:id="rId11"/>
    <p:sldId id="341" r:id="rId12"/>
    <p:sldId id="402" r:id="rId13"/>
    <p:sldId id="403" r:id="rId14"/>
    <p:sldId id="405" r:id="rId15"/>
    <p:sldId id="332" r:id="rId16"/>
    <p:sldId id="383" r:id="rId17"/>
    <p:sldId id="357" r:id="rId18"/>
    <p:sldId id="411" r:id="rId19"/>
    <p:sldId id="299" r:id="rId20"/>
    <p:sldId id="333" r:id="rId21"/>
    <p:sldId id="360" r:id="rId22"/>
    <p:sldId id="301" r:id="rId23"/>
    <p:sldId id="385" r:id="rId24"/>
    <p:sldId id="386" r:id="rId25"/>
    <p:sldId id="387" r:id="rId26"/>
    <p:sldId id="388" r:id="rId27"/>
    <p:sldId id="400" r:id="rId28"/>
    <p:sldId id="303" r:id="rId29"/>
    <p:sldId id="362" r:id="rId30"/>
    <p:sldId id="348" r:id="rId31"/>
    <p:sldId id="364" r:id="rId32"/>
    <p:sldId id="365" r:id="rId33"/>
    <p:sldId id="367" r:id="rId34"/>
    <p:sldId id="353" r:id="rId35"/>
    <p:sldId id="368" r:id="rId36"/>
    <p:sldId id="369" r:id="rId37"/>
    <p:sldId id="370" r:id="rId38"/>
    <p:sldId id="347" r:id="rId39"/>
    <p:sldId id="371" r:id="rId40"/>
    <p:sldId id="372" r:id="rId41"/>
    <p:sldId id="373" r:id="rId42"/>
    <p:sldId id="376" r:id="rId43"/>
    <p:sldId id="377" r:id="rId44"/>
    <p:sldId id="378" r:id="rId45"/>
    <p:sldId id="379" r:id="rId46"/>
    <p:sldId id="374" r:id="rId47"/>
    <p:sldId id="349" r:id="rId48"/>
    <p:sldId id="407" r:id="rId49"/>
    <p:sldId id="331" r:id="rId50"/>
    <p:sldId id="408" r:id="rId51"/>
    <p:sldId id="310" r:id="rId52"/>
    <p:sldId id="409" r:id="rId53"/>
    <p:sldId id="380" r:id="rId54"/>
    <p:sldId id="382" r:id="rId55"/>
    <p:sldId id="308" r:id="rId56"/>
    <p:sldId id="375" r:id="rId57"/>
    <p:sldId id="390" r:id="rId58"/>
    <p:sldId id="391" r:id="rId59"/>
    <p:sldId id="392" r:id="rId60"/>
    <p:sldId id="335" r:id="rId61"/>
    <p:sldId id="396" r:id="rId62"/>
    <p:sldId id="351" r:id="rId63"/>
    <p:sldId id="401" r:id="rId64"/>
    <p:sldId id="320" r:id="rId65"/>
    <p:sldId id="393" r:id="rId66"/>
    <p:sldId id="394" r:id="rId67"/>
    <p:sldId id="412" r:id="rId68"/>
    <p:sldId id="413" r:id="rId69"/>
    <p:sldId id="414" r:id="rId70"/>
    <p:sldId id="415" r:id="rId71"/>
    <p:sldId id="416" r:id="rId72"/>
    <p:sldId id="395" r:id="rId73"/>
    <p:sldId id="324" r:id="rId74"/>
    <p:sldId id="356"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42" autoAdjust="0"/>
  </p:normalViewPr>
  <p:slideViewPr>
    <p:cSldViewPr>
      <p:cViewPr>
        <p:scale>
          <a:sx n="100" d="100"/>
          <a:sy n="100" d="100"/>
        </p:scale>
        <p:origin x="-1098"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5D537-1266-4BDB-81AD-959BC13BD848}" type="datetimeFigureOut">
              <a:rPr lang="en-US" smtClean="0"/>
              <a:t>10/29/2015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0EA23-DEEF-4032-9049-0B255C33A125}" type="slidenum">
              <a:rPr lang="en-US" smtClean="0"/>
              <a:t>‹#›</a:t>
            </a:fld>
            <a:endParaRPr lang="en-US"/>
          </a:p>
        </p:txBody>
      </p:sp>
    </p:spTree>
    <p:extLst>
      <p:ext uri="{BB962C8B-B14F-4D97-AF65-F5344CB8AC3E}">
        <p14:creationId xmlns:p14="http://schemas.microsoft.com/office/powerpoint/2010/main" val="311460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a:t>
            </a:fld>
            <a:endParaRPr lang="en-US"/>
          </a:p>
        </p:txBody>
      </p:sp>
    </p:spTree>
    <p:extLst>
      <p:ext uri="{BB962C8B-B14F-4D97-AF65-F5344CB8AC3E}">
        <p14:creationId xmlns:p14="http://schemas.microsoft.com/office/powerpoint/2010/main" val="334176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11</a:t>
            </a:fld>
            <a:endParaRPr lang="en-US"/>
          </a:p>
        </p:txBody>
      </p:sp>
    </p:spTree>
    <p:extLst>
      <p:ext uri="{BB962C8B-B14F-4D97-AF65-F5344CB8AC3E}">
        <p14:creationId xmlns:p14="http://schemas.microsoft.com/office/powerpoint/2010/main" val="30198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15</a:t>
            </a:fld>
            <a:endParaRPr lang="en-US"/>
          </a:p>
        </p:txBody>
      </p:sp>
    </p:spTree>
    <p:extLst>
      <p:ext uri="{BB962C8B-B14F-4D97-AF65-F5344CB8AC3E}">
        <p14:creationId xmlns:p14="http://schemas.microsoft.com/office/powerpoint/2010/main" val="384558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16</a:t>
            </a:fld>
            <a:endParaRPr lang="en-US"/>
          </a:p>
        </p:txBody>
      </p:sp>
    </p:spTree>
    <p:extLst>
      <p:ext uri="{BB962C8B-B14F-4D97-AF65-F5344CB8AC3E}">
        <p14:creationId xmlns:p14="http://schemas.microsoft.com/office/powerpoint/2010/main" val="384558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17</a:t>
            </a:fld>
            <a:endParaRPr lang="en-US"/>
          </a:p>
        </p:txBody>
      </p:sp>
    </p:spTree>
    <p:extLst>
      <p:ext uri="{BB962C8B-B14F-4D97-AF65-F5344CB8AC3E}">
        <p14:creationId xmlns:p14="http://schemas.microsoft.com/office/powerpoint/2010/main" val="384558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19</a:t>
            </a:fld>
            <a:endParaRPr lang="en-US"/>
          </a:p>
        </p:txBody>
      </p:sp>
    </p:spTree>
    <p:extLst>
      <p:ext uri="{BB962C8B-B14F-4D97-AF65-F5344CB8AC3E}">
        <p14:creationId xmlns:p14="http://schemas.microsoft.com/office/powerpoint/2010/main" val="134050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20</a:t>
            </a:fld>
            <a:endParaRPr lang="en-US"/>
          </a:p>
        </p:txBody>
      </p:sp>
    </p:spTree>
    <p:extLst>
      <p:ext uri="{BB962C8B-B14F-4D97-AF65-F5344CB8AC3E}">
        <p14:creationId xmlns:p14="http://schemas.microsoft.com/office/powerpoint/2010/main" val="132417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21</a:t>
            </a:fld>
            <a:endParaRPr lang="en-US"/>
          </a:p>
        </p:txBody>
      </p:sp>
    </p:spTree>
    <p:extLst>
      <p:ext uri="{BB962C8B-B14F-4D97-AF65-F5344CB8AC3E}">
        <p14:creationId xmlns:p14="http://schemas.microsoft.com/office/powerpoint/2010/main" val="392100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22</a:t>
            </a:fld>
            <a:endParaRPr lang="en-US"/>
          </a:p>
        </p:txBody>
      </p:sp>
    </p:spTree>
    <p:extLst>
      <p:ext uri="{BB962C8B-B14F-4D97-AF65-F5344CB8AC3E}">
        <p14:creationId xmlns:p14="http://schemas.microsoft.com/office/powerpoint/2010/main" val="262519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23</a:t>
            </a:fld>
            <a:endParaRPr lang="en-US"/>
          </a:p>
        </p:txBody>
      </p:sp>
    </p:spTree>
    <p:extLst>
      <p:ext uri="{BB962C8B-B14F-4D97-AF65-F5344CB8AC3E}">
        <p14:creationId xmlns:p14="http://schemas.microsoft.com/office/powerpoint/2010/main" val="72596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24</a:t>
            </a:fld>
            <a:endParaRPr lang="en-US"/>
          </a:p>
        </p:txBody>
      </p:sp>
    </p:spTree>
    <p:extLst>
      <p:ext uri="{BB962C8B-B14F-4D97-AF65-F5344CB8AC3E}">
        <p14:creationId xmlns:p14="http://schemas.microsoft.com/office/powerpoint/2010/main" val="349949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a:t>
            </a:fld>
            <a:endParaRPr lang="en-US"/>
          </a:p>
        </p:txBody>
      </p:sp>
    </p:spTree>
    <p:extLst>
      <p:ext uri="{BB962C8B-B14F-4D97-AF65-F5344CB8AC3E}">
        <p14:creationId xmlns:p14="http://schemas.microsoft.com/office/powerpoint/2010/main" val="207837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30</a:t>
            </a:fld>
            <a:endParaRPr lang="en-US"/>
          </a:p>
        </p:txBody>
      </p:sp>
    </p:spTree>
    <p:extLst>
      <p:ext uri="{BB962C8B-B14F-4D97-AF65-F5344CB8AC3E}">
        <p14:creationId xmlns:p14="http://schemas.microsoft.com/office/powerpoint/2010/main" val="349949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31</a:t>
            </a:fld>
            <a:endParaRPr lang="en-US"/>
          </a:p>
        </p:txBody>
      </p:sp>
    </p:spTree>
    <p:extLst>
      <p:ext uri="{BB962C8B-B14F-4D97-AF65-F5344CB8AC3E}">
        <p14:creationId xmlns:p14="http://schemas.microsoft.com/office/powerpoint/2010/main" val="3499494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32</a:t>
            </a:fld>
            <a:endParaRPr lang="en-US"/>
          </a:p>
        </p:txBody>
      </p:sp>
    </p:spTree>
    <p:extLst>
      <p:ext uri="{BB962C8B-B14F-4D97-AF65-F5344CB8AC3E}">
        <p14:creationId xmlns:p14="http://schemas.microsoft.com/office/powerpoint/2010/main" val="349949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34</a:t>
            </a:fld>
            <a:endParaRPr lang="en-US"/>
          </a:p>
        </p:txBody>
      </p:sp>
    </p:spTree>
    <p:extLst>
      <p:ext uri="{BB962C8B-B14F-4D97-AF65-F5344CB8AC3E}">
        <p14:creationId xmlns:p14="http://schemas.microsoft.com/office/powerpoint/2010/main" val="288464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35</a:t>
            </a:fld>
            <a:endParaRPr lang="en-US"/>
          </a:p>
        </p:txBody>
      </p:sp>
    </p:spTree>
    <p:extLst>
      <p:ext uri="{BB962C8B-B14F-4D97-AF65-F5344CB8AC3E}">
        <p14:creationId xmlns:p14="http://schemas.microsoft.com/office/powerpoint/2010/main" val="2884642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36</a:t>
            </a:fld>
            <a:endParaRPr lang="en-US"/>
          </a:p>
        </p:txBody>
      </p:sp>
    </p:spTree>
    <p:extLst>
      <p:ext uri="{BB962C8B-B14F-4D97-AF65-F5344CB8AC3E}">
        <p14:creationId xmlns:p14="http://schemas.microsoft.com/office/powerpoint/2010/main" val="288464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8260EA23-DEEF-4032-9049-0B255C33A125}" type="slidenum">
              <a:rPr lang="en-US" smtClean="0"/>
              <a:t>37</a:t>
            </a:fld>
            <a:endParaRPr lang="en-US"/>
          </a:p>
        </p:txBody>
      </p:sp>
    </p:spTree>
    <p:extLst>
      <p:ext uri="{BB962C8B-B14F-4D97-AF65-F5344CB8AC3E}">
        <p14:creationId xmlns:p14="http://schemas.microsoft.com/office/powerpoint/2010/main" val="2884642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38</a:t>
            </a:fld>
            <a:endParaRPr lang="en-US"/>
          </a:p>
        </p:txBody>
      </p:sp>
    </p:spTree>
    <p:extLst>
      <p:ext uri="{BB962C8B-B14F-4D97-AF65-F5344CB8AC3E}">
        <p14:creationId xmlns:p14="http://schemas.microsoft.com/office/powerpoint/2010/main" val="2554816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39</a:t>
            </a:fld>
            <a:endParaRPr lang="en-US"/>
          </a:p>
        </p:txBody>
      </p:sp>
    </p:spTree>
    <p:extLst>
      <p:ext uri="{BB962C8B-B14F-4D97-AF65-F5344CB8AC3E}">
        <p14:creationId xmlns:p14="http://schemas.microsoft.com/office/powerpoint/2010/main" val="366256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40</a:t>
            </a:fld>
            <a:endParaRPr lang="en-US"/>
          </a:p>
        </p:txBody>
      </p:sp>
    </p:spTree>
    <p:extLst>
      <p:ext uri="{BB962C8B-B14F-4D97-AF65-F5344CB8AC3E}">
        <p14:creationId xmlns:p14="http://schemas.microsoft.com/office/powerpoint/2010/main" val="230587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a:t>
            </a:fld>
            <a:endParaRPr lang="en-US"/>
          </a:p>
        </p:txBody>
      </p:sp>
    </p:spTree>
    <p:extLst>
      <p:ext uri="{BB962C8B-B14F-4D97-AF65-F5344CB8AC3E}">
        <p14:creationId xmlns:p14="http://schemas.microsoft.com/office/powerpoint/2010/main" val="1487516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44</a:t>
            </a:fld>
            <a:endParaRPr lang="en-US"/>
          </a:p>
        </p:txBody>
      </p:sp>
    </p:spTree>
    <p:extLst>
      <p:ext uri="{BB962C8B-B14F-4D97-AF65-F5344CB8AC3E}">
        <p14:creationId xmlns:p14="http://schemas.microsoft.com/office/powerpoint/2010/main" val="3709800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45</a:t>
            </a:fld>
            <a:endParaRPr lang="en-US"/>
          </a:p>
        </p:txBody>
      </p:sp>
    </p:spTree>
    <p:extLst>
      <p:ext uri="{BB962C8B-B14F-4D97-AF65-F5344CB8AC3E}">
        <p14:creationId xmlns:p14="http://schemas.microsoft.com/office/powerpoint/2010/main" val="370980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47</a:t>
            </a:fld>
            <a:endParaRPr lang="en-US"/>
          </a:p>
        </p:txBody>
      </p:sp>
    </p:spTree>
    <p:extLst>
      <p:ext uri="{BB962C8B-B14F-4D97-AF65-F5344CB8AC3E}">
        <p14:creationId xmlns:p14="http://schemas.microsoft.com/office/powerpoint/2010/main" val="569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48</a:t>
            </a:fld>
            <a:endParaRPr lang="en-US"/>
          </a:p>
        </p:txBody>
      </p:sp>
    </p:spTree>
    <p:extLst>
      <p:ext uri="{BB962C8B-B14F-4D97-AF65-F5344CB8AC3E}">
        <p14:creationId xmlns:p14="http://schemas.microsoft.com/office/powerpoint/2010/main" val="569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49</a:t>
            </a:fld>
            <a:endParaRPr lang="en-US"/>
          </a:p>
        </p:txBody>
      </p:sp>
    </p:spTree>
    <p:extLst>
      <p:ext uri="{BB962C8B-B14F-4D97-AF65-F5344CB8AC3E}">
        <p14:creationId xmlns:p14="http://schemas.microsoft.com/office/powerpoint/2010/main" val="487782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54</a:t>
            </a:fld>
            <a:endParaRPr lang="en-US"/>
          </a:p>
        </p:txBody>
      </p:sp>
    </p:spTree>
    <p:extLst>
      <p:ext uri="{BB962C8B-B14F-4D97-AF65-F5344CB8AC3E}">
        <p14:creationId xmlns:p14="http://schemas.microsoft.com/office/powerpoint/2010/main" val="773421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55</a:t>
            </a:fld>
            <a:endParaRPr lang="en-US"/>
          </a:p>
        </p:txBody>
      </p:sp>
    </p:spTree>
    <p:extLst>
      <p:ext uri="{BB962C8B-B14F-4D97-AF65-F5344CB8AC3E}">
        <p14:creationId xmlns:p14="http://schemas.microsoft.com/office/powerpoint/2010/main" val="773421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58</a:t>
            </a:fld>
            <a:endParaRPr lang="en-US"/>
          </a:p>
        </p:txBody>
      </p:sp>
    </p:spTree>
    <p:extLst>
      <p:ext uri="{BB962C8B-B14F-4D97-AF65-F5344CB8AC3E}">
        <p14:creationId xmlns:p14="http://schemas.microsoft.com/office/powerpoint/2010/main" val="176823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60</a:t>
            </a:fld>
            <a:endParaRPr lang="en-US"/>
          </a:p>
        </p:txBody>
      </p:sp>
    </p:spTree>
    <p:extLst>
      <p:ext uri="{BB962C8B-B14F-4D97-AF65-F5344CB8AC3E}">
        <p14:creationId xmlns:p14="http://schemas.microsoft.com/office/powerpoint/2010/main" val="1129480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60EA23-DEEF-4032-9049-0B255C33A125}" type="slidenum">
              <a:rPr lang="en-US" smtClean="0"/>
              <a:t>61</a:t>
            </a:fld>
            <a:endParaRPr lang="en-US"/>
          </a:p>
        </p:txBody>
      </p:sp>
    </p:spTree>
    <p:extLst>
      <p:ext uri="{BB962C8B-B14F-4D97-AF65-F5344CB8AC3E}">
        <p14:creationId xmlns:p14="http://schemas.microsoft.com/office/powerpoint/2010/main" val="319249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5</a:t>
            </a:fld>
            <a:endParaRPr lang="en-US"/>
          </a:p>
        </p:txBody>
      </p:sp>
    </p:spTree>
    <p:extLst>
      <p:ext uri="{BB962C8B-B14F-4D97-AF65-F5344CB8AC3E}">
        <p14:creationId xmlns:p14="http://schemas.microsoft.com/office/powerpoint/2010/main" val="3554590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62</a:t>
            </a:fld>
            <a:endParaRPr lang="en-US"/>
          </a:p>
        </p:txBody>
      </p:sp>
    </p:spTree>
    <p:extLst>
      <p:ext uri="{BB962C8B-B14F-4D97-AF65-F5344CB8AC3E}">
        <p14:creationId xmlns:p14="http://schemas.microsoft.com/office/powerpoint/2010/main" val="1985584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60EA23-DEEF-4032-9049-0B255C33A125}" type="slidenum">
              <a:rPr lang="en-US" smtClean="0"/>
              <a:t>63</a:t>
            </a:fld>
            <a:endParaRPr lang="en-US"/>
          </a:p>
        </p:txBody>
      </p:sp>
    </p:spTree>
    <p:extLst>
      <p:ext uri="{BB962C8B-B14F-4D97-AF65-F5344CB8AC3E}">
        <p14:creationId xmlns:p14="http://schemas.microsoft.com/office/powerpoint/2010/main" val="3192498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64</a:t>
            </a:fld>
            <a:endParaRPr lang="en-US"/>
          </a:p>
        </p:txBody>
      </p:sp>
    </p:spTree>
    <p:extLst>
      <p:ext uri="{BB962C8B-B14F-4D97-AF65-F5344CB8AC3E}">
        <p14:creationId xmlns:p14="http://schemas.microsoft.com/office/powerpoint/2010/main" val="706930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65</a:t>
            </a:fld>
            <a:endParaRPr lang="en-US"/>
          </a:p>
        </p:txBody>
      </p:sp>
    </p:spTree>
    <p:extLst>
      <p:ext uri="{BB962C8B-B14F-4D97-AF65-F5344CB8AC3E}">
        <p14:creationId xmlns:p14="http://schemas.microsoft.com/office/powerpoint/2010/main" val="80469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6</a:t>
            </a:fld>
            <a:endParaRPr lang="en-US"/>
          </a:p>
        </p:txBody>
      </p:sp>
    </p:spTree>
    <p:extLst>
      <p:ext uri="{BB962C8B-B14F-4D97-AF65-F5344CB8AC3E}">
        <p14:creationId xmlns:p14="http://schemas.microsoft.com/office/powerpoint/2010/main" val="374639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7</a:t>
            </a:fld>
            <a:endParaRPr lang="en-US"/>
          </a:p>
        </p:txBody>
      </p:sp>
    </p:spTree>
    <p:extLst>
      <p:ext uri="{BB962C8B-B14F-4D97-AF65-F5344CB8AC3E}">
        <p14:creationId xmlns:p14="http://schemas.microsoft.com/office/powerpoint/2010/main" val="83327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8</a:t>
            </a:fld>
            <a:endParaRPr lang="en-US"/>
          </a:p>
        </p:txBody>
      </p:sp>
    </p:spTree>
    <p:extLst>
      <p:ext uri="{BB962C8B-B14F-4D97-AF65-F5344CB8AC3E}">
        <p14:creationId xmlns:p14="http://schemas.microsoft.com/office/powerpoint/2010/main" val="83327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9</a:t>
            </a:fld>
            <a:endParaRPr lang="en-US"/>
          </a:p>
        </p:txBody>
      </p:sp>
    </p:spTree>
    <p:extLst>
      <p:ext uri="{BB962C8B-B14F-4D97-AF65-F5344CB8AC3E}">
        <p14:creationId xmlns:p14="http://schemas.microsoft.com/office/powerpoint/2010/main" val="319249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EA23-DEEF-4032-9049-0B255C33A125}" type="slidenum">
              <a:rPr lang="en-US" smtClean="0"/>
              <a:t>10</a:t>
            </a:fld>
            <a:endParaRPr lang="en-US"/>
          </a:p>
        </p:txBody>
      </p:sp>
    </p:spTree>
    <p:extLst>
      <p:ext uri="{BB962C8B-B14F-4D97-AF65-F5344CB8AC3E}">
        <p14:creationId xmlns:p14="http://schemas.microsoft.com/office/powerpoint/2010/main" val="131658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BFED8-261B-41F4-9293-187ADD85EFC5}" type="datetime1">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1577F-FAF5-4186-B124-B60048C1E909}" type="datetime1">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E1C11-5884-4A61-AF97-FBCC1484E37A}" type="datetime1">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9E1F-D5E9-4E90-8723-11778E15278D}" type="datetime1">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3A11F-F977-4DBA-BB9D-5A8D27518979}" type="datetime1">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FC83BB-CB20-4099-AAF0-DCC2804DFD09}" type="datetime1">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2D05B-C9AD-459E-BBB7-FB9E3E6F7188}" type="datetime1">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299105-6407-4814-9E35-F9AE594DEAB3}" type="datetime1">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C9FB4-B0E9-4AAC-B1C1-CC23BC30BA5D}" type="datetime1">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8EB8-5305-48EC-8CD3-8004A3F0CF8F}" type="datetime1">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D74B6-8D36-4F74-9072-AB0D67E42B37}" type="datetime1">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B26962-07E2-4E3B-81AF-7BCF8D294889}" type="datetime1">
              <a:rPr lang="en-US" smtClean="0"/>
              <a:t>10/29/2015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lorian@hebiroboti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Robotics</a:t>
            </a:r>
            <a:r>
              <a:rPr lang="en-US" dirty="0" smtClean="0"/>
              <a:t/>
            </a:r>
            <a:br>
              <a:rPr lang="en-US" dirty="0" smtClean="0"/>
            </a:br>
            <a:r>
              <a:rPr lang="en-US" dirty="0" smtClean="0"/>
              <a:t>Programming with </a:t>
            </a:r>
            <a:br>
              <a:rPr lang="en-US" dirty="0" smtClean="0"/>
            </a:br>
            <a:r>
              <a:rPr lang="en-US" dirty="0" smtClean="0"/>
              <a:t>Java in MATLAB</a:t>
            </a:r>
            <a:endParaRPr lang="en-US" dirty="0"/>
          </a:p>
        </p:txBody>
      </p:sp>
      <p:sp>
        <p:nvSpPr>
          <p:cNvPr id="3" name="Subtitle 2"/>
          <p:cNvSpPr>
            <a:spLocks noGrp="1"/>
          </p:cNvSpPr>
          <p:nvPr>
            <p:ph type="subTitle" idx="1"/>
          </p:nvPr>
        </p:nvSpPr>
        <p:spPr/>
        <p:txBody>
          <a:bodyPr>
            <a:normAutofit/>
          </a:bodyPr>
          <a:lstStyle/>
          <a:p>
            <a:r>
              <a:rPr lang="en-US" dirty="0" smtClean="0"/>
              <a:t>[CON 3694]</a:t>
            </a:r>
          </a:p>
          <a:p>
            <a:r>
              <a:rPr lang="en-US" dirty="0" err="1" smtClean="0"/>
              <a:t>JavaOne</a:t>
            </a:r>
            <a:r>
              <a:rPr lang="en-US" dirty="0" smtClean="0"/>
              <a:t> 2015</a:t>
            </a:r>
          </a:p>
        </p:txBody>
      </p:sp>
      <p:sp>
        <p:nvSpPr>
          <p:cNvPr id="4" name="TextBox 3"/>
          <p:cNvSpPr txBox="1"/>
          <p:nvPr/>
        </p:nvSpPr>
        <p:spPr>
          <a:xfrm>
            <a:off x="0" y="4171951"/>
            <a:ext cx="9144000" cy="523220"/>
          </a:xfrm>
          <a:prstGeom prst="rect">
            <a:avLst/>
          </a:prstGeom>
          <a:noFill/>
        </p:spPr>
        <p:txBody>
          <a:bodyPr wrap="square" rtlCol="0">
            <a:spAutoFit/>
          </a:bodyPr>
          <a:lstStyle/>
          <a:p>
            <a:pPr algn="ctr"/>
            <a:r>
              <a:rPr lang="en-US" sz="1400" b="1" dirty="0" smtClean="0"/>
              <a:t>Florian Enner</a:t>
            </a:r>
            <a:endParaRPr lang="en-US" sz="1400" dirty="0" smtClean="0"/>
          </a:p>
          <a:p>
            <a:pPr algn="ctr"/>
            <a:r>
              <a:rPr lang="en-US" sz="1400" dirty="0" smtClean="0">
                <a:hlinkClick r:id="rId3"/>
              </a:rPr>
              <a:t>florian@hebirobotics.com</a:t>
            </a:r>
            <a:endParaRPr lang="en-US" sz="14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7" name="Rectangle 6"/>
          <p:cNvSpPr/>
          <p:nvPr/>
        </p:nvSpPr>
        <p:spPr>
          <a:xfrm>
            <a:off x="8305800" y="4695171"/>
            <a:ext cx="457200" cy="3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42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MATLAB Basics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01779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 Basics</a:t>
            </a:r>
            <a:endParaRPr lang="en-US" dirty="0"/>
          </a:p>
        </p:txBody>
      </p:sp>
      <p:sp>
        <p:nvSpPr>
          <p:cNvPr id="3" name="Content Placeholder 2"/>
          <p:cNvSpPr>
            <a:spLocks noGrp="1"/>
          </p:cNvSpPr>
          <p:nvPr>
            <p:ph idx="1"/>
          </p:nvPr>
        </p:nvSpPr>
        <p:spPr/>
        <p:txBody>
          <a:bodyPr>
            <a:normAutofit/>
          </a:bodyPr>
          <a:lstStyle/>
          <a:p>
            <a:r>
              <a:rPr lang="en-US" sz="3600" dirty="0" smtClean="0"/>
              <a:t>Runtime</a:t>
            </a:r>
          </a:p>
          <a:p>
            <a:r>
              <a:rPr lang="en-US" sz="3600" dirty="0" smtClean="0"/>
              <a:t>Integration</a:t>
            </a:r>
          </a:p>
          <a:p>
            <a:r>
              <a:rPr lang="en-US" sz="3600" dirty="0" smtClean="0"/>
              <a:t>Types</a:t>
            </a:r>
          </a:p>
          <a:p>
            <a:r>
              <a:rPr lang="en-US" sz="3600" dirty="0" smtClean="0"/>
              <a:t>Utilities</a:t>
            </a:r>
          </a:p>
          <a:p>
            <a:r>
              <a:rPr lang="en-US" sz="3600" dirty="0" smtClean="0"/>
              <a:t>Problems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descr="D:\Florian\Skydrive\CMU\2015_JavaOne_presentation\graphics\Matlab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846" y="990600"/>
            <a:ext cx="4049354"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8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Bundled Runtime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4"/>
          <p:cNvSpPr txBox="1"/>
          <p:nvPr/>
        </p:nvSpPr>
        <p:spPr>
          <a:xfrm>
            <a:off x="3120321" y="1786920"/>
            <a:ext cx="2903359" cy="1569660"/>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&gt;&gt; version </a:t>
            </a:r>
            <a:r>
              <a:rPr lang="en-US" sz="2400" dirty="0" smtClean="0">
                <a:solidFill>
                  <a:srgbClr val="A020F0"/>
                </a:solidFill>
                <a:latin typeface="Consolas" panose="020B0609020204030204" pitchFamily="49" charset="0"/>
                <a:cs typeface="Consolas" panose="020B0609020204030204" pitchFamily="49" charset="0"/>
              </a:rPr>
              <a:t>–java</a:t>
            </a:r>
          </a:p>
          <a:p>
            <a:endParaRPr lang="en-US" sz="2400" dirty="0" smtClean="0">
              <a:solidFill>
                <a:srgbClr val="A020F0"/>
              </a:solidFill>
              <a:latin typeface="Consolas" panose="020B0609020204030204" pitchFamily="49" charset="0"/>
              <a:cs typeface="Consolas" panose="020B0609020204030204" pitchFamily="49" charset="0"/>
            </a:endParaRPr>
          </a:p>
          <a:p>
            <a:r>
              <a:rPr lang="en-US" sz="2400" dirty="0" smtClean="0">
                <a:solidFill>
                  <a:srgbClr val="000000"/>
                </a:solidFill>
                <a:latin typeface="Consolas" panose="020B0609020204030204" pitchFamily="49" charset="0"/>
                <a:cs typeface="Consolas" panose="020B0609020204030204" pitchFamily="49" charset="0"/>
              </a:rPr>
              <a:t>&gt;2007a = </a:t>
            </a:r>
            <a:r>
              <a:rPr lang="en-US" sz="2400" dirty="0">
                <a:solidFill>
                  <a:srgbClr val="000000"/>
                </a:solidFill>
                <a:latin typeface="Consolas" panose="020B0609020204030204" pitchFamily="49" charset="0"/>
                <a:cs typeface="Consolas" panose="020B0609020204030204" pitchFamily="49" charset="0"/>
              </a:rPr>
              <a:t>Java 6</a:t>
            </a:r>
          </a:p>
          <a:p>
            <a:r>
              <a:rPr lang="en-US" sz="2400" dirty="0" smtClean="0">
                <a:solidFill>
                  <a:srgbClr val="000000"/>
                </a:solidFill>
                <a:latin typeface="Consolas" panose="020B0609020204030204" pitchFamily="49" charset="0"/>
                <a:cs typeface="Consolas" panose="020B0609020204030204" pitchFamily="49" charset="0"/>
              </a:rPr>
              <a:t>&gt;2013b </a:t>
            </a:r>
            <a:r>
              <a:rPr lang="en-US" sz="2400" dirty="0">
                <a:solidFill>
                  <a:srgbClr val="000000"/>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00"/>
                </a:solidFill>
                <a:latin typeface="Consolas" panose="020B0609020204030204" pitchFamily="49" charset="0"/>
                <a:cs typeface="Consolas" panose="020B0609020204030204" pitchFamily="49" charset="0"/>
              </a:rPr>
              <a:t>Java 7</a:t>
            </a:r>
          </a:p>
        </p:txBody>
      </p:sp>
    </p:spTree>
    <p:extLst>
      <p:ext uri="{BB962C8B-B14F-4D97-AF65-F5344CB8AC3E}">
        <p14:creationId xmlns:p14="http://schemas.microsoft.com/office/powerpoint/2010/main" val="192032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 Flags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TextBox 4"/>
          <p:cNvSpPr txBox="1"/>
          <p:nvPr/>
        </p:nvSpPr>
        <p:spPr>
          <a:xfrm>
            <a:off x="1506097" y="2156252"/>
            <a:ext cx="6131807" cy="830997"/>
          </a:xfrm>
          <a:prstGeom prst="rect">
            <a:avLst/>
          </a:prstGeom>
          <a:noFill/>
        </p:spPr>
        <p:txBody>
          <a:bodyPr wrap="none" rtlCol="0">
            <a:spAutoFit/>
          </a:bodyPr>
          <a:lstStyle/>
          <a:p>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startDir</a:t>
            </a:r>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java.opts</a:t>
            </a:r>
            <a:endParaRPr lang="en-US" sz="2400" dirty="0" smtClean="0">
              <a:latin typeface="Consolas" panose="020B0609020204030204" pitchFamily="49" charset="0"/>
              <a:cs typeface="Consolas" panose="020B0609020204030204" pitchFamily="49" charset="0"/>
            </a:endParaRPr>
          </a:p>
          <a:p>
            <a:r>
              <a:rPr lang="en-US" sz="2400" dirty="0" smtClean="0">
                <a:latin typeface="Consolas" panose="020B0609020204030204" pitchFamily="49" charset="0"/>
                <a:cs typeface="Consolas" panose="020B0609020204030204" pitchFamily="49" charset="0"/>
              </a:rPr>
              <a:t>${</a:t>
            </a:r>
            <a:r>
              <a:rPr lang="en-US" sz="2400" dirty="0" err="1" smtClean="0">
                <a:latin typeface="Consolas" panose="020B0609020204030204" pitchFamily="49" charset="0"/>
                <a:cs typeface="Consolas" panose="020B0609020204030204" pitchFamily="49" charset="0"/>
              </a:rPr>
              <a:t>matlabroot</a:t>
            </a:r>
            <a:r>
              <a:rPr lang="en-US" sz="2400" dirty="0" smtClean="0">
                <a:latin typeface="Consolas" panose="020B0609020204030204" pitchFamily="49" charset="0"/>
                <a:cs typeface="Consolas" panose="020B0609020204030204" pitchFamily="49" charset="0"/>
              </a:rPr>
              <a:t>}/bin/${arch}/</a:t>
            </a:r>
            <a:r>
              <a:rPr lang="en-US" sz="2400" dirty="0" err="1" smtClean="0">
                <a:latin typeface="Consolas" panose="020B0609020204030204" pitchFamily="49" charset="0"/>
                <a:cs typeface="Consolas" panose="020B0609020204030204" pitchFamily="49" charset="0"/>
              </a:rPr>
              <a:t>java.opts</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50888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Runtime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TextBox 4"/>
          <p:cNvSpPr txBox="1"/>
          <p:nvPr/>
        </p:nvSpPr>
        <p:spPr>
          <a:xfrm>
            <a:off x="1845933" y="2340918"/>
            <a:ext cx="5452134" cy="461665"/>
          </a:xfrm>
          <a:prstGeom prst="rect">
            <a:avLst/>
          </a:prstGeom>
          <a:noFill/>
        </p:spPr>
        <p:txBody>
          <a:bodyPr wrap="none" rtlCol="0">
            <a:spAutoFit/>
          </a:bodyPr>
          <a:lstStyle/>
          <a:p>
            <a:r>
              <a:rPr lang="en-US" sz="2400" dirty="0" smtClean="0">
                <a:latin typeface="Consolas" panose="020B0609020204030204" pitchFamily="49" charset="0"/>
                <a:cs typeface="Consolas" panose="020B0609020204030204" pitchFamily="49" charset="0"/>
              </a:rPr>
              <a:t>export MATLAB_JAVA ${JAVA_HOME}</a:t>
            </a:r>
          </a:p>
        </p:txBody>
      </p:sp>
      <p:sp>
        <p:nvSpPr>
          <p:cNvPr id="3" name="TextBox 2"/>
          <p:cNvSpPr txBox="1"/>
          <p:nvPr/>
        </p:nvSpPr>
        <p:spPr>
          <a:xfrm>
            <a:off x="1845933" y="2876550"/>
            <a:ext cx="530915" cy="461665"/>
          </a:xfrm>
          <a:prstGeom prst="rect">
            <a:avLst/>
          </a:prstGeom>
          <a:noFill/>
        </p:spPr>
        <p:txBody>
          <a:bodyPr wrap="none" rtlCol="0">
            <a:spAutoFit/>
          </a:bodyPr>
          <a:lstStyle/>
          <a:p>
            <a:pPr marL="342900" indent="-342900">
              <a:buFont typeface="Wingdings" panose="05000000000000000000" pitchFamily="2" charset="2"/>
              <a:buChar char="ü"/>
            </a:pPr>
            <a:endParaRPr lang="en-US" sz="2400" dirty="0">
              <a:latin typeface="Consolas" panose="020B0609020204030204" pitchFamily="49" charset="0"/>
              <a:cs typeface="Consolas" panose="020B0609020204030204" pitchFamily="49" charset="0"/>
            </a:endParaRPr>
          </a:p>
        </p:txBody>
      </p:sp>
      <p:sp>
        <p:nvSpPr>
          <p:cNvPr id="6" name="TextBox 5"/>
          <p:cNvSpPr txBox="1"/>
          <p:nvPr/>
        </p:nvSpPr>
        <p:spPr>
          <a:xfrm>
            <a:off x="1845932" y="2883753"/>
            <a:ext cx="3259467"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latin typeface="Consolas" panose="020B0609020204030204" pitchFamily="49" charset="0"/>
                <a:cs typeface="Consolas" panose="020B0609020204030204" pitchFamily="49" charset="0"/>
              </a:rPr>
              <a:t>Oracle JDK 8 </a:t>
            </a:r>
          </a:p>
          <a:p>
            <a:pPr marL="342900" indent="-342900">
              <a:buFont typeface="Wingdings" panose="05000000000000000000" pitchFamily="2" charset="2"/>
              <a:buChar char="ü"/>
            </a:pPr>
            <a:r>
              <a:rPr lang="en-US" sz="2400" dirty="0">
                <a:latin typeface="Consolas" panose="020B0609020204030204" pitchFamily="49" charset="0"/>
                <a:cs typeface="Consolas" panose="020B0609020204030204" pitchFamily="49" charset="0"/>
              </a:rPr>
              <a:t>Azul </a:t>
            </a:r>
            <a:r>
              <a:rPr lang="en-US" sz="2400" dirty="0" smtClean="0">
                <a:latin typeface="Consolas" panose="020B0609020204030204" pitchFamily="49" charset="0"/>
                <a:cs typeface="Consolas" panose="020B0609020204030204" pitchFamily="49" charset="0"/>
              </a:rPr>
              <a:t>Zing</a:t>
            </a:r>
            <a:endParaRPr lang="en-US" sz="2400" dirty="0"/>
          </a:p>
        </p:txBody>
      </p:sp>
    </p:spTree>
    <p:extLst>
      <p:ext uri="{BB962C8B-B14F-4D97-AF65-F5344CB8AC3E}">
        <p14:creationId xmlns:p14="http://schemas.microsoft.com/office/powerpoint/2010/main" val="33551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Integration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5" name="TextBox 4"/>
          <p:cNvSpPr txBox="1"/>
          <p:nvPr/>
        </p:nvSpPr>
        <p:spPr>
          <a:xfrm>
            <a:off x="1488193" y="1429762"/>
            <a:ext cx="6131807" cy="3416320"/>
          </a:xfrm>
          <a:prstGeom prst="rect">
            <a:avLst/>
          </a:prstGeom>
          <a:noFill/>
        </p:spPr>
        <p:txBody>
          <a:bodyPr wrap="none" rtlCol="0">
            <a:spAutoFit/>
          </a:bodyPr>
          <a:lstStyle/>
          <a:p>
            <a:r>
              <a:rPr lang="en-US" sz="2400" dirty="0">
                <a:solidFill>
                  <a:srgbClr val="228B22"/>
                </a:solidFill>
                <a:latin typeface="Consolas" panose="020B0609020204030204" pitchFamily="49" charset="0"/>
                <a:cs typeface="Consolas" panose="020B0609020204030204" pitchFamily="49" charset="0"/>
              </a:rPr>
              <a:t>% Write numbers 1-100 to text file</a:t>
            </a:r>
          </a:p>
          <a:p>
            <a:r>
              <a:rPr lang="en-US" sz="2400" dirty="0" smtClean="0">
                <a:solidFill>
                  <a:srgbClr val="000000"/>
                </a:solidFill>
                <a:latin typeface="Consolas" panose="020B0609020204030204" pitchFamily="49" charset="0"/>
                <a:cs typeface="Consolas" panose="020B0609020204030204" pitchFamily="49" charset="0"/>
              </a:rPr>
              <a:t>file </a:t>
            </a:r>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java.io.File</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'./dummy.txt'</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00"/>
                </a:solidFill>
                <a:latin typeface="Consolas" panose="020B0609020204030204" pitchFamily="49" charset="0"/>
                <a:cs typeface="Consolas" panose="020B0609020204030204" pitchFamily="49" charset="0"/>
              </a:rPr>
              <a:t>writer = </a:t>
            </a:r>
            <a:r>
              <a:rPr lang="en-US" sz="2400" dirty="0" err="1">
                <a:solidFill>
                  <a:srgbClr val="000000"/>
                </a:solidFill>
                <a:latin typeface="Consolas" panose="020B0609020204030204" pitchFamily="49" charset="0"/>
                <a:cs typeface="Consolas" panose="020B0609020204030204" pitchFamily="49" charset="0"/>
              </a:rPr>
              <a:t>java.io.FileWriter</a:t>
            </a:r>
            <a:r>
              <a:rPr lang="en-US" sz="2400" dirty="0">
                <a:solidFill>
                  <a:srgbClr val="000000"/>
                </a:solidFill>
                <a:latin typeface="Consolas" panose="020B0609020204030204" pitchFamily="49" charset="0"/>
                <a:cs typeface="Consolas" panose="020B0609020204030204" pitchFamily="49" charset="0"/>
              </a:rPr>
              <a:t>(file</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FF"/>
                </a:solidFill>
                <a:latin typeface="Consolas" panose="020B0609020204030204" pitchFamily="49" charset="0"/>
                <a:cs typeface="Consolas" panose="020B0609020204030204" pitchFamily="49" charset="0"/>
              </a:rPr>
              <a:t>for</a:t>
            </a:r>
            <a:r>
              <a:rPr lang="en-US" sz="2400" dirty="0">
                <a:solidFill>
                  <a:srgbClr val="000000"/>
                </a:solidFill>
                <a:latin typeface="Consolas" panose="020B0609020204030204" pitchFamily="49" charset="0"/>
                <a:cs typeface="Consolas" panose="020B0609020204030204" pitchFamily="49" charset="0"/>
              </a:rPr>
              <a:t> </a:t>
            </a:r>
            <a:r>
              <a:rPr lang="en-US" sz="2400" dirty="0" err="1" smtClean="0">
                <a:solidFill>
                  <a:srgbClr val="000000"/>
                </a:solidFill>
                <a:latin typeface="Consolas" panose="020B0609020204030204" pitchFamily="49" charset="0"/>
                <a:cs typeface="Consolas" panose="020B0609020204030204" pitchFamily="49" charset="0"/>
              </a:rPr>
              <a:t>i</a:t>
            </a:r>
            <a:r>
              <a:rPr lang="en-US" sz="2400" dirty="0" smtClean="0">
                <a:solidFill>
                  <a:srgbClr val="000000"/>
                </a:solidFill>
                <a:latin typeface="Consolas" panose="020B0609020204030204" pitchFamily="49" charset="0"/>
                <a:cs typeface="Consolas" panose="020B0609020204030204" pitchFamily="49" charset="0"/>
              </a:rPr>
              <a:t>=1:100</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00"/>
                </a:solidFill>
                <a:latin typeface="Consolas" panose="020B0609020204030204" pitchFamily="49" charset="0"/>
                <a:cs typeface="Consolas" panose="020B0609020204030204" pitchFamily="49" charset="0"/>
              </a:rPr>
              <a:t>    text = [num2str(</a:t>
            </a:r>
            <a:r>
              <a:rPr lang="en-US" sz="2400" dirty="0" err="1">
                <a:solidFill>
                  <a:srgbClr val="000000"/>
                </a:solidFill>
                <a:latin typeface="Consolas" panose="020B0609020204030204" pitchFamily="49" charset="0"/>
                <a:cs typeface="Consolas" panose="020B0609020204030204" pitchFamily="49" charset="0"/>
              </a:rPr>
              <a:t>i</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 </a:t>
            </a:r>
            <a:r>
              <a:rPr lang="en-US" sz="2400" dirty="0" smtClean="0">
                <a:solidFill>
                  <a:srgbClr val="A020F0"/>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writer.write</a:t>
            </a:r>
            <a:r>
              <a:rPr lang="en-US" sz="2400" dirty="0">
                <a:solidFill>
                  <a:srgbClr val="000000"/>
                </a:solidFill>
                <a:latin typeface="Consolas" panose="020B0609020204030204" pitchFamily="49" charset="0"/>
                <a:cs typeface="Consolas" panose="020B0609020204030204" pitchFamily="49" charset="0"/>
              </a:rPr>
              <a:t>(text</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FF"/>
                </a:solidFill>
                <a:latin typeface="Consolas" panose="020B0609020204030204" pitchFamily="49" charset="0"/>
                <a:cs typeface="Consolas" panose="020B0609020204030204" pitchFamily="49" charset="0"/>
              </a:rPr>
              <a:t>end</a:t>
            </a:r>
          </a:p>
          <a:p>
            <a:r>
              <a:rPr lang="en-US" sz="2400" dirty="0">
                <a:solidFill>
                  <a:srgbClr val="000000"/>
                </a:solidFill>
                <a:latin typeface="Consolas" panose="020B0609020204030204" pitchFamily="49" charset="0"/>
                <a:cs typeface="Consolas" panose="020B0609020204030204" pitchFamily="49" charset="0"/>
              </a:rPr>
              <a:t>close(writer);</a:t>
            </a:r>
            <a:endParaRPr lang="en-US" sz="2400" dirty="0">
              <a:solidFill>
                <a:srgbClr val="228B22"/>
              </a:solidFill>
              <a:latin typeface="Consolas" panose="020B0609020204030204" pitchFamily="49" charset="0"/>
              <a:cs typeface="Consolas" panose="020B0609020204030204" pitchFamily="49" charset="0"/>
            </a:endParaRPr>
          </a:p>
          <a:p>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80720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Integration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 name="TextBox 4"/>
          <p:cNvSpPr txBox="1"/>
          <p:nvPr/>
        </p:nvSpPr>
        <p:spPr>
          <a:xfrm>
            <a:off x="1488193" y="1429762"/>
            <a:ext cx="6131807" cy="3416320"/>
          </a:xfrm>
          <a:prstGeom prst="rect">
            <a:avLst/>
          </a:prstGeom>
          <a:noFill/>
        </p:spPr>
        <p:txBody>
          <a:bodyPr wrap="none" rtlCol="0">
            <a:spAutoFit/>
          </a:bodyPr>
          <a:lstStyle/>
          <a:p>
            <a:r>
              <a:rPr lang="en-US" sz="2400" dirty="0">
                <a:solidFill>
                  <a:srgbClr val="228B22">
                    <a:alpha val="50000"/>
                  </a:srgbClr>
                </a:solidFill>
                <a:latin typeface="Consolas" panose="020B0609020204030204" pitchFamily="49" charset="0"/>
                <a:cs typeface="Consolas" panose="020B0609020204030204" pitchFamily="49" charset="0"/>
              </a:rPr>
              <a:t>% Write numbers 1-100 to text file</a:t>
            </a:r>
          </a:p>
          <a:p>
            <a:r>
              <a:rPr lang="en-US" sz="2400" b="1" dirty="0" smtClean="0">
                <a:solidFill>
                  <a:srgbClr val="000000"/>
                </a:solidFill>
                <a:latin typeface="Consolas" panose="020B0609020204030204" pitchFamily="49" charset="0"/>
                <a:cs typeface="Consolas" panose="020B0609020204030204" pitchFamily="49" charset="0"/>
              </a:rPr>
              <a:t>file </a:t>
            </a:r>
            <a:r>
              <a:rPr lang="en-US" sz="2400" b="1" dirty="0">
                <a:solidFill>
                  <a:srgbClr val="000000"/>
                </a:solidFill>
                <a:latin typeface="Consolas" panose="020B0609020204030204" pitchFamily="49" charset="0"/>
                <a:cs typeface="Consolas" panose="020B0609020204030204" pitchFamily="49" charset="0"/>
              </a:rPr>
              <a:t>= </a:t>
            </a:r>
            <a:r>
              <a:rPr lang="en-US" sz="2400" b="1" dirty="0" err="1">
                <a:solidFill>
                  <a:srgbClr val="000000"/>
                </a:solidFill>
                <a:latin typeface="Consolas" panose="020B0609020204030204" pitchFamily="49" charset="0"/>
                <a:cs typeface="Consolas" panose="020B0609020204030204" pitchFamily="49" charset="0"/>
              </a:rPr>
              <a:t>java.io.File</a:t>
            </a:r>
            <a:r>
              <a:rPr lang="en-US" sz="2400" b="1" dirty="0" smtClean="0">
                <a:solidFill>
                  <a:srgbClr val="000000"/>
                </a:solidFill>
                <a:latin typeface="Consolas" panose="020B0609020204030204" pitchFamily="49" charset="0"/>
                <a:cs typeface="Consolas" panose="020B0609020204030204" pitchFamily="49" charset="0"/>
              </a:rPr>
              <a:t>(</a:t>
            </a:r>
            <a:r>
              <a:rPr lang="en-US" sz="2400" b="1" dirty="0" smtClean="0">
                <a:solidFill>
                  <a:srgbClr val="A020F0"/>
                </a:solidFill>
                <a:latin typeface="Consolas" panose="020B0609020204030204" pitchFamily="49" charset="0"/>
                <a:cs typeface="Consolas" panose="020B0609020204030204" pitchFamily="49" charset="0"/>
              </a:rPr>
              <a:t>'./dummy.txt'</a:t>
            </a:r>
            <a:r>
              <a:rPr lang="en-US" sz="2400" b="1" dirty="0" smtClean="0">
                <a:solidFill>
                  <a:srgbClr val="000000"/>
                </a:solidFill>
                <a:latin typeface="Consolas" panose="020B0609020204030204" pitchFamily="49" charset="0"/>
                <a:cs typeface="Consolas" panose="020B0609020204030204" pitchFamily="49" charset="0"/>
              </a:rPr>
              <a:t>);</a:t>
            </a:r>
            <a:endParaRPr lang="en-US" sz="2400" b="1" dirty="0">
              <a:solidFill>
                <a:srgbClr val="228B22"/>
              </a:solidFill>
              <a:latin typeface="Consolas" panose="020B0609020204030204" pitchFamily="49" charset="0"/>
              <a:cs typeface="Consolas" panose="020B0609020204030204" pitchFamily="49" charset="0"/>
            </a:endParaRPr>
          </a:p>
          <a:p>
            <a:r>
              <a:rPr lang="en-US" sz="2400" b="1" dirty="0">
                <a:solidFill>
                  <a:srgbClr val="000000"/>
                </a:solidFill>
                <a:latin typeface="Consolas" panose="020B0609020204030204" pitchFamily="49" charset="0"/>
                <a:cs typeface="Consolas" panose="020B0609020204030204" pitchFamily="49" charset="0"/>
              </a:rPr>
              <a:t>writer = </a:t>
            </a:r>
            <a:r>
              <a:rPr lang="en-US" sz="2400" b="1" dirty="0" err="1">
                <a:solidFill>
                  <a:srgbClr val="000000"/>
                </a:solidFill>
                <a:latin typeface="Consolas" panose="020B0609020204030204" pitchFamily="49" charset="0"/>
                <a:cs typeface="Consolas" panose="020B0609020204030204" pitchFamily="49" charset="0"/>
              </a:rPr>
              <a:t>java.io.FileWriter</a:t>
            </a:r>
            <a:r>
              <a:rPr lang="en-US" sz="2400" b="1" dirty="0">
                <a:solidFill>
                  <a:srgbClr val="000000"/>
                </a:solidFill>
                <a:latin typeface="Consolas" panose="020B0609020204030204" pitchFamily="49" charset="0"/>
                <a:cs typeface="Consolas" panose="020B0609020204030204" pitchFamily="49" charset="0"/>
              </a:rPr>
              <a:t>(file</a:t>
            </a:r>
            <a:r>
              <a:rPr lang="en-US" sz="2400" b="1" dirty="0" smtClean="0">
                <a:solidFill>
                  <a:srgbClr val="000000"/>
                </a:solidFill>
                <a:latin typeface="Consolas" panose="020B0609020204030204" pitchFamily="49" charset="0"/>
                <a:cs typeface="Consolas" panose="020B0609020204030204" pitchFamily="49" charset="0"/>
              </a:rPr>
              <a:t>);</a:t>
            </a:r>
            <a:endParaRPr lang="en-US" sz="2400" b="1" dirty="0">
              <a:solidFill>
                <a:srgbClr val="228B22"/>
              </a:solidFill>
              <a:latin typeface="Consolas" panose="020B0609020204030204" pitchFamily="49" charset="0"/>
              <a:cs typeface="Consolas" panose="020B0609020204030204" pitchFamily="49" charset="0"/>
            </a:endParaRPr>
          </a:p>
          <a:p>
            <a:r>
              <a:rPr lang="en-US" sz="2400" dirty="0">
                <a:solidFill>
                  <a:srgbClr val="0000FF">
                    <a:alpha val="50000"/>
                  </a:srgbClr>
                </a:solidFill>
                <a:latin typeface="Consolas" panose="020B0609020204030204" pitchFamily="49" charset="0"/>
                <a:cs typeface="Consolas" panose="020B0609020204030204" pitchFamily="49" charset="0"/>
              </a:rPr>
              <a:t>for </a:t>
            </a:r>
            <a:r>
              <a:rPr lang="en-US" sz="2400" dirty="0" err="1">
                <a:solidFill>
                  <a:srgbClr val="000000">
                    <a:alpha val="50000"/>
                  </a:srgbClr>
                </a:solidFill>
                <a:latin typeface="Consolas" panose="020B0609020204030204" pitchFamily="49" charset="0"/>
                <a:cs typeface="Consolas" panose="020B0609020204030204" pitchFamily="49" charset="0"/>
              </a:rPr>
              <a:t>i</a:t>
            </a:r>
            <a:r>
              <a:rPr lang="en-US" sz="2400" dirty="0">
                <a:solidFill>
                  <a:srgbClr val="000000">
                    <a:alpha val="50000"/>
                  </a:srgbClr>
                </a:solidFill>
                <a:latin typeface="Consolas" panose="020B0609020204030204" pitchFamily="49" charset="0"/>
                <a:cs typeface="Consolas" panose="020B0609020204030204" pitchFamily="49" charset="0"/>
              </a:rPr>
              <a:t>=1:100</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000000">
                    <a:alpha val="50000"/>
                  </a:srgbClr>
                </a:solidFill>
                <a:latin typeface="Consolas" panose="020B0609020204030204" pitchFamily="49" charset="0"/>
                <a:cs typeface="Consolas" panose="020B0609020204030204" pitchFamily="49" charset="0"/>
              </a:rPr>
              <a:t>text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000000">
                    <a:alpha val="50000"/>
                  </a:srgbClr>
                </a:solidFill>
                <a:latin typeface="Consolas" panose="020B0609020204030204" pitchFamily="49" charset="0"/>
                <a:cs typeface="Consolas" panose="020B0609020204030204" pitchFamily="49" charset="0"/>
              </a:rPr>
              <a:t>= [num2str(</a:t>
            </a:r>
            <a:r>
              <a:rPr lang="en-US" sz="2400" dirty="0" err="1">
                <a:solidFill>
                  <a:srgbClr val="000000">
                    <a:alpha val="50000"/>
                  </a:srgbClr>
                </a:solidFill>
                <a:latin typeface="Consolas" panose="020B0609020204030204" pitchFamily="49" charset="0"/>
                <a:cs typeface="Consolas" panose="020B0609020204030204" pitchFamily="49" charset="0"/>
              </a:rPr>
              <a:t>i</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 </a:t>
            </a:r>
            <a:r>
              <a:rPr lang="en-US" sz="2400" dirty="0" smtClean="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b="1" dirty="0" err="1">
                <a:solidFill>
                  <a:srgbClr val="000000"/>
                </a:solidFill>
                <a:latin typeface="Consolas" panose="020B0609020204030204" pitchFamily="49" charset="0"/>
                <a:cs typeface="Consolas" panose="020B0609020204030204" pitchFamily="49" charset="0"/>
              </a:rPr>
              <a:t>writer.write</a:t>
            </a:r>
            <a:r>
              <a:rPr lang="en-US" sz="2400" b="1" dirty="0">
                <a:solidFill>
                  <a:srgbClr val="000000"/>
                </a:solidFill>
                <a:latin typeface="Consolas" panose="020B0609020204030204" pitchFamily="49" charset="0"/>
                <a:cs typeface="Consolas" panose="020B0609020204030204" pitchFamily="49" charset="0"/>
              </a:rPr>
              <a:t>(text</a:t>
            </a:r>
            <a:r>
              <a:rPr lang="en-US" sz="2400" b="1" dirty="0" smtClean="0">
                <a:solidFill>
                  <a:srgbClr val="000000"/>
                </a:solidFill>
                <a:latin typeface="Consolas" panose="020B0609020204030204" pitchFamily="49" charset="0"/>
                <a:cs typeface="Consolas" panose="020B0609020204030204" pitchFamily="49" charset="0"/>
              </a:rPr>
              <a:t>);</a:t>
            </a:r>
            <a:endParaRPr lang="en-US" sz="2400" b="1" dirty="0">
              <a:solidFill>
                <a:srgbClr val="228B22"/>
              </a:solidFill>
              <a:latin typeface="Consolas" panose="020B0609020204030204" pitchFamily="49" charset="0"/>
              <a:cs typeface="Consolas" panose="020B0609020204030204" pitchFamily="49" charset="0"/>
            </a:endParaRPr>
          </a:p>
          <a:p>
            <a:r>
              <a:rPr lang="en-US" sz="2400" dirty="0">
                <a:solidFill>
                  <a:srgbClr val="0000FF">
                    <a:alpha val="50000"/>
                  </a:srgbClr>
                </a:solidFill>
                <a:latin typeface="Consolas" panose="020B0609020204030204" pitchFamily="49" charset="0"/>
                <a:cs typeface="Consolas" panose="020B0609020204030204" pitchFamily="49" charset="0"/>
              </a:rPr>
              <a:t>end</a:t>
            </a:r>
          </a:p>
          <a:p>
            <a:r>
              <a:rPr lang="en-US" sz="2400" b="1" dirty="0" smtClean="0">
                <a:solidFill>
                  <a:srgbClr val="000000"/>
                </a:solidFill>
                <a:latin typeface="Consolas" panose="020B0609020204030204" pitchFamily="49" charset="0"/>
                <a:cs typeface="Consolas" panose="020B0609020204030204" pitchFamily="49" charset="0"/>
              </a:rPr>
              <a:t>close(writer</a:t>
            </a:r>
            <a:r>
              <a:rPr lang="en-US" sz="2400" b="1" dirty="0">
                <a:solidFill>
                  <a:srgbClr val="000000"/>
                </a:solidFill>
                <a:latin typeface="Consolas" panose="020B0609020204030204" pitchFamily="49" charset="0"/>
                <a:cs typeface="Consolas" panose="020B0609020204030204" pitchFamily="49" charset="0"/>
              </a:rPr>
              <a:t>);</a:t>
            </a:r>
            <a:endParaRPr lang="en-US" sz="2400" b="1" dirty="0">
              <a:solidFill>
                <a:srgbClr val="228B22"/>
              </a:solidFill>
              <a:latin typeface="Consolas" panose="020B0609020204030204" pitchFamily="49" charset="0"/>
              <a:cs typeface="Consolas" panose="020B0609020204030204" pitchFamily="49" charset="0"/>
            </a:endParaRPr>
          </a:p>
          <a:p>
            <a:endParaRPr lang="en-US" sz="2400" dirty="0">
              <a:latin typeface="Consolas" panose="020B0609020204030204" pitchFamily="49" charset="0"/>
              <a:cs typeface="Consolas" panose="020B0609020204030204" pitchFamily="49" charset="0"/>
            </a:endParaRPr>
          </a:p>
        </p:txBody>
      </p:sp>
      <p:grpSp>
        <p:nvGrpSpPr>
          <p:cNvPr id="25" name="Group 24"/>
          <p:cNvGrpSpPr/>
          <p:nvPr/>
        </p:nvGrpSpPr>
        <p:grpSpPr>
          <a:xfrm>
            <a:off x="4138367" y="3301484"/>
            <a:ext cx="3675199" cy="1131332"/>
            <a:chOff x="4138367" y="3301484"/>
            <a:chExt cx="3675199" cy="1131332"/>
          </a:xfrm>
        </p:grpSpPr>
        <p:sp>
          <p:nvSpPr>
            <p:cNvPr id="12" name="TextBox 11"/>
            <p:cNvSpPr txBox="1"/>
            <p:nvPr/>
          </p:nvSpPr>
          <p:spPr>
            <a:xfrm>
              <a:off x="6229350" y="3301484"/>
              <a:ext cx="1584216" cy="369332"/>
            </a:xfrm>
            <a:prstGeom prst="rect">
              <a:avLst/>
            </a:prstGeom>
            <a:noFill/>
          </p:spPr>
          <p:txBody>
            <a:bodyPr wrap="none" rtlCol="0">
              <a:spAutoFit/>
            </a:bodyPr>
            <a:lstStyle/>
            <a:p>
              <a:r>
                <a:rPr lang="en-US" dirty="0" smtClean="0">
                  <a:solidFill>
                    <a:srgbClr val="FF0000"/>
                  </a:solidFill>
                </a:rPr>
                <a:t>autocompletes</a:t>
              </a:r>
              <a:endParaRPr lang="en-US" dirty="0">
                <a:solidFill>
                  <a:srgbClr val="FF0000"/>
                </a:solidFill>
              </a:endParaRPr>
            </a:p>
          </p:txBody>
        </p:sp>
        <p:sp>
          <p:nvSpPr>
            <p:cNvPr id="13" name="TextBox 12"/>
            <p:cNvSpPr txBox="1"/>
            <p:nvPr/>
          </p:nvSpPr>
          <p:spPr>
            <a:xfrm>
              <a:off x="4690817" y="4063484"/>
              <a:ext cx="2561279" cy="369332"/>
            </a:xfrm>
            <a:prstGeom prst="rect">
              <a:avLst/>
            </a:prstGeom>
            <a:noFill/>
          </p:spPr>
          <p:txBody>
            <a:bodyPr wrap="none" rtlCol="0">
              <a:spAutoFit/>
            </a:bodyPr>
            <a:lstStyle/>
            <a:p>
              <a:r>
                <a:rPr lang="en-US" dirty="0" smtClean="0">
                  <a:solidFill>
                    <a:srgbClr val="FF0000"/>
                  </a:solidFill>
                </a:rPr>
                <a:t>better performance (~5x)</a:t>
              </a:r>
              <a:endParaRPr lang="en-US" dirty="0">
                <a:solidFill>
                  <a:srgbClr val="FF0000"/>
                </a:solidFill>
              </a:endParaRPr>
            </a:p>
          </p:txBody>
        </p:sp>
        <p:cxnSp>
          <p:nvCxnSpPr>
            <p:cNvPr id="14" name="Straight Arrow Connector 13"/>
            <p:cNvCxnSpPr/>
            <p:nvPr/>
          </p:nvCxnSpPr>
          <p:spPr>
            <a:xfrm flipH="1">
              <a:off x="4138367" y="4248150"/>
              <a:ext cx="5334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751970" y="3486150"/>
              <a:ext cx="43897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99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Libraries</a:t>
            </a:r>
            <a:endParaRPr lang="en-US" dirty="0"/>
          </a:p>
        </p:txBody>
      </p:sp>
      <p:sp>
        <p:nvSpPr>
          <p:cNvPr id="4" name="TextBox 3"/>
          <p:cNvSpPr txBox="1"/>
          <p:nvPr/>
        </p:nvSpPr>
        <p:spPr>
          <a:xfrm>
            <a:off x="486587" y="1733550"/>
            <a:ext cx="8170827" cy="1938992"/>
          </a:xfrm>
          <a:prstGeom prst="rect">
            <a:avLst/>
          </a:prstGeom>
          <a:noFill/>
        </p:spPr>
        <p:txBody>
          <a:bodyPr wrap="none" rtlCol="0">
            <a:spAutoFit/>
          </a:bodyPr>
          <a:lstStyle/>
          <a:p>
            <a:r>
              <a:rPr lang="en-US" sz="2400" dirty="0">
                <a:solidFill>
                  <a:srgbClr val="228B22"/>
                </a:solidFill>
                <a:latin typeface="Consolas" panose="020B0609020204030204" pitchFamily="49" charset="0"/>
                <a:cs typeface="Consolas" panose="020B0609020204030204" pitchFamily="49" charset="0"/>
              </a:rPr>
              <a:t>% </a:t>
            </a:r>
            <a:r>
              <a:rPr lang="en-US" sz="2400" dirty="0" smtClean="0">
                <a:solidFill>
                  <a:srgbClr val="228B22"/>
                </a:solidFill>
                <a:latin typeface="Consolas" panose="020B0609020204030204" pitchFamily="49" charset="0"/>
                <a:cs typeface="Consolas" panose="020B0609020204030204" pitchFamily="49" charset="0"/>
              </a:rPr>
              <a:t>Load custom library only once</a:t>
            </a:r>
            <a:endParaRPr lang="en-US" sz="2400" dirty="0">
              <a:solidFill>
                <a:srgbClr val="228B22"/>
              </a:solidFill>
              <a:latin typeface="Consolas" panose="020B0609020204030204" pitchFamily="49" charset="0"/>
              <a:cs typeface="Consolas" panose="020B0609020204030204" pitchFamily="49" charset="0"/>
            </a:endParaRPr>
          </a:p>
          <a:p>
            <a:r>
              <a:rPr lang="en-US" sz="2400" dirty="0">
                <a:solidFill>
                  <a:srgbClr val="0000FF"/>
                </a:solidFill>
                <a:latin typeface="Consolas" panose="020B0609020204030204" pitchFamily="49" charset="0"/>
                <a:cs typeface="Consolas" panose="020B0609020204030204" pitchFamily="49" charset="0"/>
              </a:rPr>
              <a:t>if</a:t>
            </a:r>
            <a:r>
              <a:rPr lang="en-US" sz="2400" dirty="0">
                <a:solidFill>
                  <a:srgbClr val="000000"/>
                </a:solidFill>
                <a:latin typeface="Consolas" panose="020B0609020204030204" pitchFamily="49" charset="0"/>
                <a:cs typeface="Consolas" panose="020B0609020204030204" pitchFamily="49" charset="0"/>
              </a:rPr>
              <a:t> ~exist(</a:t>
            </a:r>
            <a:r>
              <a:rPr lang="en-US" sz="2400" dirty="0">
                <a:solidFill>
                  <a:srgbClr val="A020F0"/>
                </a:solidFill>
                <a:latin typeface="Consolas" panose="020B0609020204030204" pitchFamily="49" charset="0"/>
                <a:cs typeface="Consolas" panose="020B0609020204030204" pitchFamily="49" charset="0"/>
              </a:rPr>
              <a:t>'us.hebi.sdk.matlab.</a:t>
            </a:r>
            <a:r>
              <a:rPr lang="en-US" sz="2400" dirty="0" err="1">
                <a:solidFill>
                  <a:srgbClr val="A020F0"/>
                </a:solidFill>
                <a:latin typeface="Consolas" panose="020B0609020204030204" pitchFamily="49" charset="0"/>
                <a:cs typeface="Consolas" panose="020B0609020204030204" pitchFamily="49" charset="0"/>
              </a:rPr>
              <a:t>HebiApi</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'class'</a:t>
            </a:r>
            <a:r>
              <a:rPr lang="en-US" sz="2400" dirty="0">
                <a:solidFill>
                  <a:srgbClr val="000000"/>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javaaddpath</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'hebi-sdk0.1-rev927.jar'</a:t>
            </a:r>
            <a:r>
              <a:rPr lang="en-US" sz="2400" dirty="0">
                <a:solidFill>
                  <a:srgbClr val="000000"/>
                </a:solidFill>
                <a:latin typeface="Consolas" panose="020B0609020204030204" pitchFamily="49" charset="0"/>
                <a:cs typeface="Consolas" panose="020B0609020204030204" pitchFamily="49" charset="0"/>
              </a:rPr>
              <a:t>);</a:t>
            </a:r>
          </a:p>
          <a:p>
            <a:r>
              <a:rPr lang="en-US" sz="2400" dirty="0">
                <a:solidFill>
                  <a:srgbClr val="0000FF"/>
                </a:solidFill>
                <a:latin typeface="Consolas" panose="020B0609020204030204" pitchFamily="49" charset="0"/>
                <a:cs typeface="Consolas" panose="020B0609020204030204" pitchFamily="49" charset="0"/>
              </a:rPr>
              <a:t>end</a:t>
            </a:r>
          </a:p>
          <a:p>
            <a:r>
              <a:rPr lang="en-US" sz="2400" dirty="0">
                <a:solidFill>
                  <a:srgbClr val="000000"/>
                </a:solidFill>
                <a:latin typeface="Consolas" panose="020B0609020204030204" pitchFamily="49" charset="0"/>
                <a:cs typeface="Consolas" panose="020B0609020204030204" pitchFamily="49" charset="0"/>
              </a:rPr>
              <a:t>import </a:t>
            </a:r>
            <a:r>
              <a:rPr lang="en-US" sz="2400" dirty="0" err="1">
                <a:solidFill>
                  <a:srgbClr val="A020F0"/>
                </a:solidFill>
                <a:latin typeface="Consolas" panose="020B0609020204030204" pitchFamily="49" charset="0"/>
                <a:cs typeface="Consolas" panose="020B0609020204030204" pitchFamily="49" charset="0"/>
              </a:rPr>
              <a:t>us.hebi.sdk.matlab</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50720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Types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627503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Types</a:t>
            </a:r>
            <a:endParaRPr lang="en-US" dirty="0"/>
          </a:p>
        </p:txBody>
      </p:sp>
      <p:sp>
        <p:nvSpPr>
          <p:cNvPr id="3" name="Content Placeholder 2"/>
          <p:cNvSpPr>
            <a:spLocks noGrp="1"/>
          </p:cNvSpPr>
          <p:nvPr>
            <p:ph idx="1"/>
          </p:nvPr>
        </p:nvSpPr>
        <p:spPr/>
        <p:txBody>
          <a:bodyPr>
            <a:normAutofit/>
          </a:bodyPr>
          <a:lstStyle/>
          <a:p>
            <a:r>
              <a:rPr lang="en-US" sz="2800" dirty="0" smtClean="0"/>
              <a:t>Closest Java type</a:t>
            </a:r>
          </a:p>
          <a:p>
            <a:endParaRPr lang="en-US" sz="2800" dirty="0" smtClean="0"/>
          </a:p>
          <a:p>
            <a:endParaRPr lang="en-US" sz="2800" dirty="0" smtClean="0"/>
          </a:p>
          <a:p>
            <a:r>
              <a:rPr lang="en-US" sz="2800" dirty="0" smtClean="0"/>
              <a:t>Null is []</a:t>
            </a:r>
            <a:endParaRPr lang="en-US" sz="2800" dirty="0"/>
          </a:p>
          <a:p>
            <a:endParaRPr lang="en-US" sz="2800" dirty="0" smtClean="0"/>
          </a:p>
          <a:p>
            <a:endParaRPr lang="en-US" sz="2800" dirty="0" smtClean="0"/>
          </a:p>
          <a:p>
            <a:endParaRPr lang="en-US" sz="2800" dirty="0" smtClean="0"/>
          </a:p>
          <a:p>
            <a:endParaRPr lang="en-US" sz="2800" dirty="0" smtClean="0"/>
          </a:p>
          <a:p>
            <a:endParaRPr lang="en-US"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145131"/>
            <a:ext cx="4092035" cy="356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97317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Autofit/>
          </a:bodyPr>
          <a:lstStyle/>
          <a:p>
            <a:pPr marL="0" indent="0" algn="just">
              <a:buNone/>
            </a:pPr>
            <a:r>
              <a:rPr lang="en-US" sz="2000" dirty="0"/>
              <a:t>MATLAB, a powerful prototyping language, is widely used by scientists and engineers across a variety of disciplines. Although it is very powerful for working with offline data, MATLAB imposes significant limitations when it comes to doing real-time tasks. In the course of developing real-time-capable APIs for robotics R&amp;D, this session’s speaker and his colleagues have learned many lessons and developed best practices they want to share with the community. The session, about designing Java APIs that can integrate seamlessly with MATLAB’s Java interface, covers a range of topics, including syntax mapping, data translation, runtime constraints, workflow mismatches, and key systemic concerns. You will see live coding and demonstrations on real robots.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60466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and Vector Types</a:t>
            </a:r>
            <a:endParaRPr lang="en-US" dirty="0"/>
          </a:p>
        </p:txBody>
      </p:sp>
      <p:sp>
        <p:nvSpPr>
          <p:cNvPr id="3" name="Content Placeholder 2"/>
          <p:cNvSpPr>
            <a:spLocks noGrp="1"/>
          </p:cNvSpPr>
          <p:nvPr>
            <p:ph idx="1"/>
          </p:nvPr>
        </p:nvSpPr>
        <p:spPr/>
        <p:txBody>
          <a:bodyPr>
            <a:noAutofit/>
          </a:bodyPr>
          <a:lstStyle/>
          <a:p>
            <a:r>
              <a:rPr lang="en-US" sz="2800" dirty="0" smtClean="0">
                <a:latin typeface="+mj-lt"/>
              </a:rPr>
              <a:t>Convert to Java Arrays</a:t>
            </a:r>
          </a:p>
          <a:p>
            <a:pPr lvl="1"/>
            <a:r>
              <a:rPr lang="en-US" sz="2400" dirty="0" smtClean="0">
                <a:latin typeface="+mj-lt"/>
                <a:cs typeface="Consolas" panose="020B0609020204030204" pitchFamily="49" charset="0"/>
              </a:rPr>
              <a:t>Singleton dimensions get dropped</a:t>
            </a:r>
          </a:p>
          <a:p>
            <a:endParaRPr lang="en-US" sz="2800" dirty="0" smtClean="0">
              <a:latin typeface="+mj-lt"/>
              <a:cs typeface="Consolas" panose="020B0609020204030204" pitchFamily="49" charset="0"/>
            </a:endParaRPr>
          </a:p>
          <a:p>
            <a:endParaRPr lang="en-US" sz="2800" dirty="0">
              <a:latin typeface="+mj-lt"/>
              <a:cs typeface="Consolas" panose="020B0609020204030204" pitchFamily="49" charset="0"/>
            </a:endParaRPr>
          </a:p>
          <a:p>
            <a:endParaRPr lang="en-US" sz="2800" dirty="0" smtClean="0">
              <a:latin typeface="+mj-lt"/>
              <a:cs typeface="Consolas" panose="020B0609020204030204" pitchFamily="49" charset="0"/>
            </a:endParaRPr>
          </a:p>
          <a:p>
            <a:pPr marL="0" indent="0">
              <a:buNone/>
            </a:pPr>
            <a:endParaRPr lang="en-US" sz="2800" dirty="0" smtClean="0">
              <a:latin typeface="+mj-lt"/>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7917199"/>
              </p:ext>
            </p:extLst>
          </p:nvPr>
        </p:nvGraphicFramePr>
        <p:xfrm>
          <a:off x="914400" y="2571750"/>
          <a:ext cx="6378893" cy="1097280"/>
        </p:xfrm>
        <a:graphic>
          <a:graphicData uri="http://schemas.openxmlformats.org/drawingml/2006/table">
            <a:tbl>
              <a:tblPr firstRow="1" bandRow="1">
                <a:tableStyleId>{2D5ABB26-0587-4C30-8999-92F81FD0307C}</a:tableStyleId>
              </a:tblPr>
              <a:tblGrid>
                <a:gridCol w="2032000"/>
                <a:gridCol w="2314893"/>
                <a:gridCol w="2032000"/>
              </a:tblGrid>
              <a:tr h="275325">
                <a:tc>
                  <a:txBody>
                    <a:bodyPr/>
                    <a:lstStyle/>
                    <a:p>
                      <a:pPr algn="ctr"/>
                      <a:r>
                        <a:rPr lang="en-US" sz="1800" b="1" dirty="0" smtClean="0">
                          <a:latin typeface="Consolas" panose="020B0609020204030204" pitchFamily="49" charset="0"/>
                          <a:cs typeface="Consolas" panose="020B0609020204030204" pitchFamily="49" charset="0"/>
                        </a:rPr>
                        <a:t>MATLAB</a:t>
                      </a:r>
                      <a:endParaRPr lang="en-US" sz="1800" b="1" dirty="0">
                        <a:latin typeface="Consolas" panose="020B0609020204030204" pitchFamily="49" charset="0"/>
                        <a:cs typeface="Consolas" panose="020B0609020204030204" pitchFamily="49" charset="0"/>
                      </a:endParaRPr>
                    </a:p>
                  </a:txBody>
                  <a:tcPr/>
                </a:tc>
                <a:tc>
                  <a:txBody>
                    <a:bodyPr/>
                    <a:lstStyle/>
                    <a:p>
                      <a:pPr algn="ctr"/>
                      <a:r>
                        <a:rPr lang="en-US" sz="1800" b="1" dirty="0" smtClean="0">
                          <a:latin typeface="Consolas" panose="020B0609020204030204" pitchFamily="49" charset="0"/>
                          <a:cs typeface="Consolas" panose="020B0609020204030204" pitchFamily="49" charset="0"/>
                        </a:rPr>
                        <a:t>Java</a:t>
                      </a:r>
                      <a:endParaRPr lang="en-US" sz="1800" b="1" dirty="0">
                        <a:latin typeface="Consolas" panose="020B0609020204030204" pitchFamily="49" charset="0"/>
                        <a:cs typeface="Consolas" panose="020B0609020204030204" pitchFamily="49" charset="0"/>
                      </a:endParaRPr>
                    </a:p>
                  </a:txBody>
                  <a:tcPr/>
                </a:tc>
                <a:tc>
                  <a:txBody>
                    <a:bodyPr/>
                    <a:lstStyle/>
                    <a:p>
                      <a:pPr algn="ctr"/>
                      <a:r>
                        <a:rPr lang="en-US" sz="1800" b="1" dirty="0" smtClean="0">
                          <a:latin typeface="Consolas" panose="020B0609020204030204" pitchFamily="49" charset="0"/>
                          <a:cs typeface="Consolas" panose="020B0609020204030204" pitchFamily="49" charset="0"/>
                        </a:rPr>
                        <a:t>MATLAB</a:t>
                      </a:r>
                      <a:endParaRPr lang="en-US" sz="1800" b="1" dirty="0">
                        <a:latin typeface="Consolas" panose="020B0609020204030204" pitchFamily="49" charset="0"/>
                        <a:cs typeface="Consolas" panose="020B0609020204030204" pitchFamily="49" charset="0"/>
                      </a:endParaRPr>
                    </a:p>
                  </a:txBody>
                  <a:tcPr/>
                </a:tc>
              </a:tr>
              <a:tr h="279149">
                <a:tc>
                  <a:txBody>
                    <a:bodyPr/>
                    <a:lstStyle/>
                    <a:p>
                      <a:pPr algn="ctr"/>
                      <a:r>
                        <a:rPr lang="en-US" sz="1800" baseline="0" dirty="0" smtClean="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double</a:t>
                      </a:r>
                      <a:r>
                        <a:rPr lang="en-US" sz="1800" baseline="0" dirty="0" smtClean="0">
                          <a:latin typeface="Consolas" panose="020B0609020204030204" pitchFamily="49" charset="0"/>
                          <a:cs typeface="Consolas" panose="020B0609020204030204" pitchFamily="49" charset="0"/>
                        </a:rPr>
                        <a:t> 2x3]</a:t>
                      </a:r>
                      <a:endParaRPr lang="en-US" sz="1800" dirty="0">
                        <a:latin typeface="Consolas" panose="020B0609020204030204" pitchFamily="49" charset="0"/>
                        <a:cs typeface="Consolas" panose="020B0609020204030204" pitchFamily="49" charset="0"/>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cs typeface="Consolas" panose="020B0609020204030204" pitchFamily="49" charset="0"/>
                        </a:rPr>
                        <a:t>new double[2][3]</a:t>
                      </a:r>
                    </a:p>
                  </a:txBody>
                  <a:tcPr/>
                </a:tc>
                <a:tc>
                  <a:txBody>
                    <a:bodyPr/>
                    <a:lstStyle/>
                    <a:p>
                      <a:pPr algn="ctr"/>
                      <a:r>
                        <a:rPr lang="en-US" sz="1800" baseline="0" dirty="0" smtClean="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double</a:t>
                      </a:r>
                      <a:r>
                        <a:rPr lang="en-US" sz="1800" baseline="0" dirty="0" smtClean="0">
                          <a:latin typeface="Consolas" panose="020B0609020204030204" pitchFamily="49" charset="0"/>
                          <a:cs typeface="Consolas" panose="020B0609020204030204" pitchFamily="49" charset="0"/>
                        </a:rPr>
                        <a:t> 2x3]</a:t>
                      </a:r>
                      <a:endParaRPr lang="en-US" sz="1800" dirty="0">
                        <a:latin typeface="Consolas" panose="020B0609020204030204" pitchFamily="49" charset="0"/>
                        <a:cs typeface="Consolas" panose="020B0609020204030204" pitchFamily="49" charset="0"/>
                      </a:endParaRPr>
                    </a:p>
                  </a:txBody>
                  <a:tcPr/>
                </a:tc>
              </a:tr>
              <a:tr h="279149">
                <a:tc>
                  <a:txBody>
                    <a:bodyPr/>
                    <a:lstStyle/>
                    <a:p>
                      <a:pPr algn="ctr"/>
                      <a:r>
                        <a:rPr lang="en-US" sz="1800" dirty="0" smtClean="0">
                          <a:latin typeface="Consolas" panose="020B0609020204030204" pitchFamily="49" charset="0"/>
                          <a:cs typeface="Consolas" panose="020B0609020204030204" pitchFamily="49" charset="0"/>
                        </a:rPr>
                        <a:t>[double 5x1]</a:t>
                      </a:r>
                      <a:endParaRPr lang="en-US" sz="1800" dirty="0">
                        <a:latin typeface="Consolas" panose="020B0609020204030204" pitchFamily="49" charset="0"/>
                        <a:cs typeface="Consolas" panose="020B0609020204030204" pitchFamily="49" charset="0"/>
                      </a:endParaRPr>
                    </a:p>
                  </a:txBody>
                  <a:tcPr/>
                </a:tc>
                <a:tc>
                  <a:txBody>
                    <a:bodyPr/>
                    <a:lstStyle/>
                    <a:p>
                      <a:pPr algn="ctr"/>
                      <a:r>
                        <a:rPr lang="en-US" sz="1800" dirty="0" smtClean="0">
                          <a:latin typeface="Consolas" panose="020B0609020204030204" pitchFamily="49" charset="0"/>
                          <a:cs typeface="Consolas" panose="020B0609020204030204" pitchFamily="49" charset="0"/>
                        </a:rPr>
                        <a:t>new double[5]</a:t>
                      </a:r>
                      <a:endParaRPr lang="en-US" sz="1800" dirty="0">
                        <a:latin typeface="Consolas" panose="020B0609020204030204" pitchFamily="49" charset="0"/>
                        <a:cs typeface="Consolas" panose="020B0609020204030204" pitchFamily="49" charset="0"/>
                      </a:endParaRPr>
                    </a:p>
                  </a:txBody>
                  <a:tcPr/>
                </a:tc>
                <a:tc>
                  <a:txBody>
                    <a:bodyPr/>
                    <a:lstStyle/>
                    <a:p>
                      <a:pPr algn="ctr"/>
                      <a:r>
                        <a:rPr lang="en-US" sz="1800" dirty="0" smtClean="0">
                          <a:latin typeface="Consolas" panose="020B0609020204030204" pitchFamily="49" charset="0"/>
                          <a:cs typeface="Consolas" panose="020B0609020204030204" pitchFamily="49" charset="0"/>
                        </a:rPr>
                        <a:t>[double 5x1]</a:t>
                      </a:r>
                      <a:endParaRPr lang="en-US" sz="1800" dirty="0">
                        <a:latin typeface="Consolas" panose="020B0609020204030204" pitchFamily="49" charset="0"/>
                        <a:cs typeface="Consolas" panose="020B0609020204030204" pitchFamily="49" charset="0"/>
                      </a:endParaRP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49946451"/>
              </p:ext>
            </p:extLst>
          </p:nvPr>
        </p:nvGraphicFramePr>
        <p:xfrm>
          <a:off x="914400" y="3638550"/>
          <a:ext cx="6378893" cy="731520"/>
        </p:xfrm>
        <a:graphic>
          <a:graphicData uri="http://schemas.openxmlformats.org/drawingml/2006/table">
            <a:tbl>
              <a:tblPr firstRow="1" bandRow="1">
                <a:tableStyleId>{2D5ABB26-0587-4C30-8999-92F81FD0307C}</a:tableStyleId>
              </a:tblPr>
              <a:tblGrid>
                <a:gridCol w="2032000"/>
                <a:gridCol w="2314893"/>
                <a:gridCol w="2032000"/>
              </a:tblGrid>
              <a:tr h="279149">
                <a:tc>
                  <a:txBody>
                    <a:bodyPr/>
                    <a:lstStyle/>
                    <a:p>
                      <a:pPr algn="ctr"/>
                      <a:r>
                        <a:rPr lang="en-US" sz="1800" b="1" dirty="0" smtClean="0">
                          <a:solidFill>
                            <a:srgbClr val="FF0000"/>
                          </a:solidFill>
                          <a:latin typeface="Consolas" panose="020B0609020204030204" pitchFamily="49" charset="0"/>
                          <a:cs typeface="Consolas" panose="020B0609020204030204" pitchFamily="49" charset="0"/>
                        </a:rPr>
                        <a:t>[double 1x5]</a:t>
                      </a:r>
                      <a:endParaRPr lang="en-US" sz="1800" b="1" dirty="0">
                        <a:solidFill>
                          <a:srgbClr val="FF0000"/>
                        </a:solidFill>
                        <a:latin typeface="Consolas" panose="020B0609020204030204" pitchFamily="49" charset="0"/>
                        <a:cs typeface="Consolas" panose="020B0609020204030204" pitchFamily="49" charset="0"/>
                      </a:endParaRPr>
                    </a:p>
                  </a:txBody>
                  <a:tcPr/>
                </a:tc>
                <a:tc>
                  <a:txBody>
                    <a:bodyPr/>
                    <a:lstStyle/>
                    <a:p>
                      <a:pPr algn="ctr"/>
                      <a:r>
                        <a:rPr lang="en-US" sz="1800" b="1" dirty="0" smtClean="0">
                          <a:solidFill>
                            <a:srgbClr val="FF0000"/>
                          </a:solidFill>
                          <a:latin typeface="Consolas" panose="020B0609020204030204" pitchFamily="49" charset="0"/>
                          <a:cs typeface="Consolas" panose="020B0609020204030204" pitchFamily="49" charset="0"/>
                        </a:rPr>
                        <a:t>new double[5]</a:t>
                      </a:r>
                      <a:endParaRPr lang="en-US" sz="1800" b="1" dirty="0">
                        <a:solidFill>
                          <a:srgbClr val="FF0000"/>
                        </a:solidFill>
                        <a:latin typeface="Consolas" panose="020B0609020204030204" pitchFamily="49" charset="0"/>
                        <a:cs typeface="Consolas" panose="020B0609020204030204" pitchFamily="49" charset="0"/>
                      </a:endParaRPr>
                    </a:p>
                  </a:txBody>
                  <a:tcPr/>
                </a:tc>
                <a:tc>
                  <a:txBody>
                    <a:bodyPr/>
                    <a:lstStyle/>
                    <a:p>
                      <a:pPr algn="ctr"/>
                      <a:r>
                        <a:rPr lang="en-US" sz="1800" b="1" dirty="0" smtClean="0">
                          <a:solidFill>
                            <a:srgbClr val="FF0000"/>
                          </a:solidFill>
                          <a:latin typeface="Consolas" panose="020B0609020204030204" pitchFamily="49" charset="0"/>
                          <a:cs typeface="Consolas" panose="020B0609020204030204" pitchFamily="49" charset="0"/>
                        </a:rPr>
                        <a:t>[double 5x1]</a:t>
                      </a:r>
                      <a:endParaRPr lang="en-US" sz="1800" b="1" dirty="0">
                        <a:solidFill>
                          <a:srgbClr val="FF0000"/>
                        </a:solidFill>
                        <a:latin typeface="Consolas" panose="020B0609020204030204" pitchFamily="49" charset="0"/>
                        <a:cs typeface="Consolas" panose="020B0609020204030204" pitchFamily="49" charset="0"/>
                      </a:endParaRPr>
                    </a:p>
                  </a:txBody>
                  <a:tcPr/>
                </a:tc>
              </a:tr>
              <a:tr h="279149">
                <a:tc>
                  <a:txBody>
                    <a:bodyPr/>
                    <a:lstStyle/>
                    <a:p>
                      <a:pPr algn="ctr"/>
                      <a:endParaRPr lang="en-US" sz="1800" dirty="0">
                        <a:latin typeface="Consolas" panose="020B0609020204030204" pitchFamily="49" charset="0"/>
                        <a:cs typeface="Consolas" panose="020B0609020204030204" pitchFamily="49" charset="0"/>
                      </a:endParaRPr>
                    </a:p>
                  </a:txBody>
                  <a:tcPr/>
                </a:tc>
                <a:tc>
                  <a:txBody>
                    <a:bodyPr/>
                    <a:lstStyle/>
                    <a:p>
                      <a:pPr algn="ctr"/>
                      <a:r>
                        <a:rPr lang="en-US" sz="1800" dirty="0" smtClean="0">
                          <a:latin typeface="Consolas" panose="020B0609020204030204" pitchFamily="49" charset="0"/>
                          <a:cs typeface="Consolas" panose="020B0609020204030204" pitchFamily="49" charset="0"/>
                        </a:rPr>
                        <a:t>new double[1][5]</a:t>
                      </a:r>
                      <a:endParaRPr lang="en-US" sz="1800" dirty="0">
                        <a:latin typeface="Consolas" panose="020B0609020204030204" pitchFamily="49" charset="0"/>
                        <a:cs typeface="Consolas" panose="020B0609020204030204" pitchFamily="49" charset="0"/>
                      </a:endParaRPr>
                    </a:p>
                  </a:txBody>
                  <a:tcPr/>
                </a:tc>
                <a:tc>
                  <a:txBody>
                    <a:bodyPr/>
                    <a:lstStyle/>
                    <a:p>
                      <a:pPr algn="ctr"/>
                      <a:r>
                        <a:rPr lang="en-US" sz="1800" dirty="0" smtClean="0">
                          <a:latin typeface="Consolas" panose="020B0609020204030204" pitchFamily="49" charset="0"/>
                          <a:cs typeface="Consolas" panose="020B0609020204030204" pitchFamily="49" charset="0"/>
                        </a:rPr>
                        <a:t>[double 1x5]</a:t>
                      </a:r>
                      <a:endParaRPr lang="en-US" sz="1800" dirty="0">
                        <a:latin typeface="Consolas" panose="020B0609020204030204" pitchFamily="49" charset="0"/>
                        <a:cs typeface="Consolas" panose="020B0609020204030204" pitchFamily="49" charset="0"/>
                      </a:endParaRPr>
                    </a:p>
                  </a:txBody>
                  <a:tcPr/>
                </a:tc>
              </a:tr>
            </a:tbl>
          </a:graphicData>
        </a:graphic>
      </p:graphicFrame>
    </p:spTree>
    <p:extLst>
      <p:ext uri="{BB962C8B-B14F-4D97-AF65-F5344CB8AC3E}">
        <p14:creationId xmlns:p14="http://schemas.microsoft.com/office/powerpoint/2010/main" val="33476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Florian\OneDrive\CMU\2015_JavaOne_presentation\graphics\no-support-4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200150"/>
            <a:ext cx="33147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MATLAB Object Types</a:t>
            </a:r>
            <a:endParaRPr lang="en-US" dirty="0"/>
          </a:p>
        </p:txBody>
      </p:sp>
      <p:sp>
        <p:nvSpPr>
          <p:cNvPr id="3" name="Content Placeholder 2"/>
          <p:cNvSpPr>
            <a:spLocks noGrp="1"/>
          </p:cNvSpPr>
          <p:nvPr>
            <p:ph idx="1"/>
          </p:nvPr>
        </p:nvSpPr>
        <p:spPr/>
        <p:txBody>
          <a:bodyPr/>
          <a:lstStyle/>
          <a:p>
            <a:r>
              <a:rPr lang="en-US" sz="2800" dirty="0" smtClean="0"/>
              <a:t>Unsupported</a:t>
            </a:r>
          </a:p>
          <a:p>
            <a:pPr lvl="1"/>
            <a:r>
              <a:rPr lang="en-US" sz="2400" dirty="0" smtClean="0"/>
              <a:t>No Objects</a:t>
            </a:r>
          </a:p>
          <a:p>
            <a:pPr lvl="1"/>
            <a:r>
              <a:rPr lang="en-US" sz="2400" dirty="0" smtClean="0"/>
              <a:t>No </a:t>
            </a:r>
            <a:r>
              <a:rPr lang="en-US" sz="2400" dirty="0" err="1" smtClean="0"/>
              <a:t>Structs</a:t>
            </a:r>
            <a:endParaRPr lang="en-US" sz="2400" dirty="0" smtClean="0"/>
          </a:p>
          <a:p>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AutoShape 2" descr="data:image/png;base64,iVBORw0KGgoAAAANSUhEUgAAAOEAAADhCAMAAAAJbSJIAAAA51BMVEX////GCSkAAAD29vYzMzPCAADGACbFACLDAAm+vr7//P2srKzDABDMCSrDABPEABrMzMxsbGzl5eWkpKTW1tbFAB9eXl7eiJDsusD55OdjY2PTV2Pnpa2QkJD88fPEABfwyc5ERET12t7qsbjlnaXbfIbZb3r45efTVGHPSFXy0dXgiZS0tLSJBxzWYm7NP00iIiLKKDzKGzKBgYHgkZmdCCDegIoVFRVQUFDWX2zMNEU4ODgnJydJSUmWlpbg4OCsTVeFAA5wYmWhLjt1dXWWnp6jABuWAACCAADCX2kDEA6wKDe7QlBe9g0SAAAR8klEQVR4nO1daXurOJbG8QUUQkM2Ehw7huDdNxPHxJNKnNRNL9XV1T3z/3/PgG2MjnTALDJQ89z3U2xiSS86Ops2SfqJn/iJAFq/05nbg+HwdovhcGDPO52+VnfDykObzO3VeLrwLRLCiKATohPTX0zHK9ud/FmJevbt+1rVdcNUFaWFQVFUy9ENdd29tb26m5sTXu9paRHDUnFqLFHLJNZy3PuzsOwPxi1Zt7JwAzwtXVaf7H7dzT8EbziTZTMvu5ilLM+GDe7KyXAh62pBdhFUXV4MJ3VTwdAfdMvTi0iS7qBp4uq9+rIlhN6OJPFfmyStdtcxio69JCiO07XrJraFNlgTkd0XwyLrQf3egDZsETGjD4Oq+8OaOQ4tIlo8IRRiDWvkN2hl4hc4Z6ah67pjWBuYgWdKAm8uo8tD/EFN/NyFfKiFgT+mE3U5ex+terbreZ0NPG/u2r3V6H22DPxW86D7o8gLtwZ+nfEB/aKYRPeno968k2za+p15bzT1CTngBln6U6dCbiG0leqkstPJejTwspntvjcYrYPOTGNpqqtKVY670JObo5hya9zLGfVpk17gsDsppeoViqo2khMNREDPv50Xe93a/NZPIanKo4q6ce7rSY2wiDWalyrcHVnJ7p/hlys8G7RVkgZVDFOEn6XZXTPJB1Tk70fvxsmMJMiQvrwVpe86t36So0RmR1aqtmomiOeiJzLe6Q8WCcbIso7qj7/iPoxKZrZo6dHsGa7PFPIquKoY/S4qoYo8c48xOjQ3gaPcPVJ47C1RCZX944mNvZSxKs3lUaJj18FeqEl6x6hsjx4xsGHhuEeoCjMSKhkfO5/SH2NqVZGFv9jvmLjoiyos8Bx1EeXvYmsZIQQtYyW2kkSsDMRyyCORVTwhBOVZdckwb4Y14ElcBU+8I6qQSqMZbYVIqi6MIkLQ8V1RpWeE2+IDUkMQRYQgmVafku5PeUkVQ3HMEVRE67GMQKIaEYLKa1FVrysXbfMTI6S0RuXt4JFcpkzw1hzFsvLU4wgaszpnhd55w1jOu3E5guSpxiy71sXyJ7JbvESPSwuRqpJBKKZogkhxCg+b/pKVerGeUl50sTAjgLosOnC6bDwo3wptcd7mJBAMlF+3WImvbEQvHy99cBgaLqK7wVOoZTZLsLzpKQFcycRtK2CiJ+zUV5MJthQl9/INbcYMQqNhZoJ5/+Ysb/O+k7IliAQ/Bi2f0fMkp28zZ0x9cYUsAnwPktGENWVyroyK5kMhUEidi1t4MyGPA3eEyU4rfh4pGzEvTa5xZQtiJrZKz2bkzMihCll3NK+MiwSiZMIeDLFim5lZTrUFFHGnoMsgAgjB2Gx1YWJDXWSV0yHUo4pfn5bR+DFI2eU+oy5IxqU3rK0n7nFanwGpPRjAZfoio91/gn0vV5X3RYCMQahOmKHojLOUyrwXq0ZTf6AHpdD1gkG/7mYodsH8pj5LiNtBCA9miq3F4WIHsN+zDl7xSLSDEIxalA+vgYPqSc3wTo4DrcvluPkeDAFlTvEPFTxkurCK6TMMh7RojDnsxENCp8GFgmYm3XQEZCcoSWPQ2YqVrhkZqSZ12XpkDCYmKvq5OhEGlkeeo09GqifDAaat02OMHoH/K7zp2ZCPoCTBUFFP6xc4LVBTzIT4orgW3QPGUeo65T9BF6ozwU3PhjxKJsIM9ExK4q0LTEs9HndKPJgMGNBaidGeB9RuPQ5pkR7k3NPEiYxXwLBIkrU0ihFkx5eRYFlgPJk9YBaJggSZtERSzA41EqljG0deMxFjQDI0HuiZWlIXCMGsbiMUQFzXTKAoVz+RhoVL2f3iW6BEZCydAV1Ss+o9KqiSyeH4d8A8i445p2CsJpuUY6GQHaQBBhkW13pQz7iCGp4VRc1EDGj1ZV4Ge3QNh4Is8ZgW1qIRYGiLuN/AtTOrng0t3YMBRvRI5J3qPuxjV0i7M6OEmYjBiClr7UCKreLAEEvdF0mfAJPIJd2e6C42K51rKmkmYnynTaLFFgHmKvJNp5aEMIJw4lppwYcefFihJi1vJuKiQJZJhiHUgK6myhyiQIKSNKaHGmMvxlbys6MiW+o+I0AizYLLh5d0/zrVHZ4isgeD4AF4LUv6kQcCp3Vlw1CQmYigrUEIRQ9EkASozKEpFy5hGNH2AqRhbul3WVV0jygZs+TqRxDpO3SICyIPek708uzl4u3t7eLl6rodNay9R/gRfGoDUMIOH7QTCP7lv/65r4b9Tfxi2ig2zzy6SOudepu0/FL5i8dfT2J8u9+Wcvb8bYfP4NP5/tPztfS4/7DBw83L+a4g9sH9eRsjGFTzy8vl9jfn4Dcfbze/XV2H3199fkPwvKkJ5DJofTKhj4yzptE7vDuB+GVTylX8RdiO+NO5dHbC4WHzG+TB/3AbUjcEQ1xtqj/lf3NyE7D/gXy/qT3ElBJGRY1tggvsfaRo3vhirnMzPDl5RBn+918SCe4oYgzDFqQyBKrGiJ1PoEqdnb2/R4p5LsAwfC3cg1SC2+biDD/o+nmGII7XY5W5Akp2y/wSLee0AMMPnuEBgpuScYYnp6kM5zRDagco8OfUbYaDatRn/OddAYZBJzIPDhIM32QCw5dUhh2QqYiN65T6Xtmtlf2Nqi3uz4+sDJ+p1/IDvK7P/+AEb67Pv+3/64Jm+O2C0uk3Ca9xy7BPu59qpDMlbUF/vUtwPOybFBiJl/2HjAxv2u2vvaa6oB5ctNv/y+3O2vTgF03qmf5wR1fzltCHp9tm0+kmZT/1AqxIZCf3ffArLbJZGQaNkr72dMEDfp3MVkQDQ3AdF3ZJMbyRqHf86/VjCEoPnoWfz3ZWlN76peyXbk+wNNtzaYZtjOHf+R2puzEIGV4zDPeMHrbNo+q9lCjAhFtkED3aWBhDhuFDm2JVmuHvuIhyDM8TGWqpDIe0h733P8Gqoij8faZLiFm1yzFM0aJZ+zCdITCI+xVdwOBHW2Bjvfa20UY7lOvDNDMhhqGtI1xgksZwt19SPttdmy6jBMNUOyiGIXBAjcipGYJvdz37Ehdx8nkthCFP0PkHaGgyw/Zetd9JqQw9ehxGOgWOTmM3OqFL8dLOz3DvJ+wY8gT1V6qwZIYPj/ex/3CVg6ETMQQRvrlj2I4HYojnx1wML2gp2Fp8nqD1bykTQxq/tNMZduhYfj+RDRha0cTbI1N2NBozMXy+u/nYf3gJHyBj8I/7/Ax3IbUQhhIbAD9/ZWcIcBo8QJXMeV6GF3s2QhjyIfB1MYZt6exfGMHndj6Gn/dfkliG0gVbx2URhi+SNuUOCgjNxA8pt5R+XIplyDX5oQDDTzyrFrS2nZXhR6z1ngtpGjjvBqb4L5nBeJabYeDW4gTfGIFIZngnaXHJL+kMPRNjiNrDCKexg3qSIwLe4e0Mm5tw/jh521qfTAxDn+Ym+vDZTmeIW3y6CdzKxTYYjV/ZGL6dh/gKK8dS95eRA5GZYZxh+0plOEcZglx45Jd+Xe/wBfJ3j9l9mi3SF+NlZnhPPUlj6AKGkV8KYotoPmNvsAMvIs7ZnNznZHhgtWEBhqepDNE4CcaH0bwMnadpx8W95GJ4cHZJOEM8PkRjfJCJijVqLoaImWC2IwtniMf4YFlflKfBc225GCIE1b8CguIZgjyNFeVp0FxbeYaYof/bnQRA2ZeMeZoDDEGubT+LliNfuo0TcIZfdL5UwhbjBYaeYUgFMJDhV0GGeL5U6tJfr/uQ4TfA8J4uuy3BT4Ah7skwDEGGNC1fmpFhQs4bnbfYK5cw5oyjjKs40buZOIsNybMEpJQ3E5ucDMOQ0tJgigrkvHMwBPMW1MKvFVBAWxUbd9sPONioLNzJ20P89290C2/eExK/DMPY7J58ezwDhRViCAyfE889wWTbNmHKhvhbhB2KTSxuuWdI/LIMk2eSCjHsgb6KF2MAZ84ZsfJDIXi3CTOLIPmfnDZkGeLVBA5+MYZJc8DgFIVoHp9OJ8LS0Pd+TTFMyYuyDHFZuS7KEMzjUycsoGsx2g8nHE4TyW+eZEj8cgwxod9EVkUYJq7FgMcRRr7OJZenOY3+n+3Fz20KLCnxa8WJ3xuOIRdV7gorwhCup6F3VCSsiXq8oSr+uKKS+5dUjvbkIXpyendx8fffOYLk9Tx4sMUPnqHU/kEV9nEW5SnAbx6jT3db/tf7pzcUQxAHmvSaqMR1be3Tq/sQV6fAcwjx9XiFPXnikk5Z1qpdRoW1D/9vCoBXCta1CVubKH4xXq7ak9cmwvWlRuH1pfk3KQtFyvpSKFuF1wgLXdJcACD8ZRbrg2dF13nXTZBZ5w0XkQpZq5/nqIdjIHWtvqSU329RfIurIMD9FgrzFHSwU2TPTO0E4TZSiz3pu+y+J1F7l8ogfd8Ts3ctr5iK29pTHAf2rsH9h07e3Y0NIHho/yGzh1TNVXbtZmIDuIeU3+rcgX2c58iI9KP/qoJ9aB9wib3cjejBw3u54Rxbnv34jejBLPvxJ6CXncxnKjTATIQAIW6LoMHDe5FzMeoNl2IwB7Pgg2xQ4GyTRpiJEJnONilwPk1jCGY7nyb/GUPNsIMh4BlDTlJIk/ucqPJHPQhC1nOi8p711ZgezHzWV87z2hpiJkJkPq9NWoNOTHXdmhAuRch+5h50v9lsFUBjtGgIeKpsaiINZjpSLhpqFME8Z1+y55fqCXalOWZCynt+KXMGbcL52I0imPMMWu4QWjSdIfSoh7JgzhFGowqADGdBN6oHYVybJYl2+DzvBpkJqch53hJzjju7ohYJl6qcfGHhQYJZzmQ/cK5+o8xEwXP1Gd3UIvTdCA0jKK1gdzjZrrRMud+iWWaCv99CzZhdYu8oae3tfqPMRGDrmXutMl9zkHjPTDOyajEK3zPD3We1uyuo3ilsHuxdQXlOChwxXMI4SmtMRL9Dmfue0Du7yp4vKhrl7uzi711bN8xM8FeI5p0RZO/OU7iFQPXeScrdXpj7XjGuBK4H6yX4xCiFArcXgpOVeNTbg9KIFbH8d1gi95A2pwc5ggWPyOfukqV6sFYlI72yV00XXbfD3QfckB7kCBa9Dxi507kRPcjdZ1/iClH+Xu5ND9ZKUOPGoMIG6XnA360ehMQ1mwlOO5Q7uLrHUVT86k435dGf8d5/yfNkv3MU1WV9t+l5S075yaXPrebGdUvV67pZ1tY51SfC8xjzF0bXdK3lSuYUn54tMXMA/OlcLXla/Q0m/Smv9gwhBFGKju+KKTsz3BZ3zpswgihFlayqvCBCQyRUkIhu8YTYRXlWnU71ZoiPLAskiGnUwPTrVSmclc7F3+LjN94uBjpVX1RxxcB8QRDnsbwdZNFDBkIwGsfHVqr9MUH8f6WsJ4PBdbBIwzzyIfw9wrlp4QBx3GNUhrhMG3Hxj+fi2D4yOILXeizHsd9Fo35FnrnHsByaO8NGRhC+dY83NF6xMR8MR3lmi+ao2TMZDcCV4241shU8s2HJi4HIF9sfLAhiIUIJVY7s908w27vpR+LfirqrrXPrYwp0I6Gzo4enqP+0FR/D7Ap4v5rbNY2kKuRKfMW5jynwrbASdVTOCXBHqoyLZwDDr+gSI22E64DNWzZl/3Ze7EVr81tfRpNfG6jyqDpn313oyTl/xZFb494kX2u0SW/cSqFXlYsYN2il8uEa3ZM6WY8GXjb12vcGo7VOzLSJElOtNFoL0XlKUOcxS6L701Fv3knm2e/Me6OuT9LZhWHMuPI7NaVQVJO0aszScnSiLmfvo1XPduee19nA81x7sBq9z5aqrpvWwVLkhVsDvxCDFu7jsC1ULdPQdcMwTGsDwzGIHnxQM/2a+HVc3BthaGXiWBwKsbIukjkStGEryf0QAFX3h3VcLc1wHKwP6JyisMh6UD+/Deyuk+RnFYZiOCJ8QGHwXhN95UKwiP9a3/QIjv6gK/PTCoWgErkrNBYThslwUZ6kqsuLYZ0TeAfgDWeyfNCEJyFw2+XZsGnSyaFvP6mynpulYumyMm6mcCLwBuOlSgwrfdVRxC3w7Yi1fOo1vvMYePZtd60axDHVBKKKogbenKGuu7f2n41dBG3i2qvxdOFbhJDQMd1BJ3oQT/iL6Xhlz3NGko2E1u905vZgOLzdYjgc2PNOp///gNpP/IQI/B968ra1q8WOm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OEAAADhCAMAAAAJbSJIAAAA51BMVEX////GCSkAAAD29vYzMzPCAADGACbFACLDAAm+vr7//P2srKzDABDMCSrDABPEABrMzMxsbGzl5eWkpKTW1tbFAB9eXl7eiJDsusD55OdjY2PTV2Pnpa2QkJD88fPEABfwyc5ERET12t7qsbjlnaXbfIbZb3r45efTVGHPSFXy0dXgiZS0tLSJBxzWYm7NP00iIiLKKDzKGzKBgYHgkZmdCCDegIoVFRVQUFDWX2zMNEU4ODgnJydJSUmWlpbg4OCsTVeFAA5wYmWhLjt1dXWWnp6jABuWAACCAADCX2kDEA6wKDe7QlBe9g0SAAAR8klEQVR4nO1daXurOJbG8QUUQkM2Ehw7huDdNxPHxJNKnNRNL9XV1T3z/3/PgG2MjnTALDJQ89z3U2xiSS86Ops2SfqJn/iJAFq/05nbg+HwdovhcGDPO52+VnfDykObzO3VeLrwLRLCiKATohPTX0zHK9ud/FmJevbt+1rVdcNUFaWFQVFUy9ENdd29tb26m5sTXu9paRHDUnFqLFHLJNZy3PuzsOwPxi1Zt7JwAzwtXVaf7H7dzT8EbziTZTMvu5ilLM+GDe7KyXAh62pBdhFUXV4MJ3VTwdAfdMvTi0iS7qBp4uq9+rIlhN6OJPFfmyStdtcxio69JCiO07XrJraFNlgTkd0XwyLrQf3egDZsETGjD4Oq+8OaOQ4tIlo8IRRiDWvkN2hl4hc4Z6ah67pjWBuYgWdKAm8uo8tD/EFN/NyFfKiFgT+mE3U5ex+terbreZ0NPG/u2r3V6H22DPxW86D7o8gLtwZ+nfEB/aKYRPeno968k2za+p15bzT1CTngBln6U6dCbiG0leqkstPJejTwspntvjcYrYPOTGNpqqtKVY670JObo5hya9zLGfVpk17gsDsppeoViqo2khMNREDPv50Xe93a/NZPIanKo4q6ce7rSY2wiDWalyrcHVnJ7p/hlys8G7RVkgZVDFOEn6XZXTPJB1Tk70fvxsmMJMiQvrwVpe86t36So0RmR1aqtmomiOeiJzLe6Q8WCcbIso7qj7/iPoxKZrZo6dHsGa7PFPIquKoY/S4qoYo8c48xOjQ3gaPcPVJ47C1RCZX944mNvZSxKs3lUaJj18FeqEl6x6hsjx4xsGHhuEeoCjMSKhkfO5/SH2NqVZGFv9jvmLjoiyos8Bx1EeXvYmsZIQQtYyW2kkSsDMRyyCORVTwhBOVZdckwb4Y14ElcBU+8I6qQSqMZbYVIqi6MIkLQ8V1RpWeE2+IDUkMQRYQgmVafku5PeUkVQ3HMEVRE67GMQKIaEYLKa1FVrysXbfMTI6S0RuXt4JFcpkzw1hzFsvLU4wgaszpnhd55w1jOu3E5guSpxiy71sXyJ7JbvESPSwuRqpJBKKZogkhxCg+b/pKVerGeUl50sTAjgLosOnC6bDwo3wptcd7mJBAMlF+3WImvbEQvHy99cBgaLqK7wVOoZTZLsLzpKQFcycRtK2CiJ+zUV5MJthQl9/INbcYMQqNhZoJ5/+Ysb/O+k7IliAQ/Bi2f0fMkp28zZ0x9cYUsAnwPktGENWVyroyK5kMhUEidi1t4MyGPA3eEyU4rfh4pGzEvTa5xZQtiJrZKz2bkzMihCll3NK+MiwSiZMIeDLFim5lZTrUFFHGnoMsgAgjB2Gx1YWJDXWSV0yHUo4pfn5bR+DFI2eU+oy5IxqU3rK0n7nFanwGpPRjAZfoio91/gn0vV5X3RYCMQahOmKHojLOUyrwXq0ZTf6AHpdD1gkG/7mYodsH8pj5LiNtBCA9miq3F4WIHsN+zDl7xSLSDEIxalA+vgYPqSc3wTo4DrcvluPkeDAFlTvEPFTxkurCK6TMMh7RojDnsxENCp8GFgmYm3XQEZCcoSWPQ2YqVrhkZqSZ12XpkDCYmKvq5OhEGlkeeo09GqifDAaat02OMHoH/K7zp2ZCPoCTBUFFP6xc4LVBTzIT4orgW3QPGUeo65T9BF6ozwU3PhjxKJsIM9ExK4q0LTEs9HndKPJgMGNBaidGeB9RuPQ5pkR7k3NPEiYxXwLBIkrU0ihFkx5eRYFlgPJk9YBaJggSZtERSzA41EqljG0deMxFjQDI0HuiZWlIXCMGsbiMUQFzXTKAoVz+RhoVL2f3iW6BEZCydAV1Ss+o9KqiSyeH4d8A8i445p2CsJpuUY6GQHaQBBhkW13pQz7iCGp4VRc1EDGj1ZV4Ge3QNh4Is8ZgW1qIRYGiLuN/AtTOrng0t3YMBRvRI5J3qPuxjV0i7M6OEmYjBiClr7UCKreLAEEvdF0mfAJPIJd2e6C42K51rKmkmYnynTaLFFgHmKvJNp5aEMIJw4lppwYcefFihJi1vJuKiQJZJhiHUgK6myhyiQIKSNKaHGmMvxlbys6MiW+o+I0AizYLLh5d0/zrVHZ4isgeD4AF4LUv6kQcCp3Vlw1CQmYigrUEIRQ9EkASozKEpFy5hGNH2AqRhbul3WVV0jygZs+TqRxDpO3SICyIPek708uzl4u3t7eLl6rodNay9R/gRfGoDUMIOH7QTCP7lv/65r4b9Tfxi2ig2zzy6SOudepu0/FL5i8dfT2J8u9+Wcvb8bYfP4NP5/tPztfS4/7DBw83L+a4g9sH9eRsjGFTzy8vl9jfn4Dcfbze/XV2H3199fkPwvKkJ5DJofTKhj4yzptE7vDuB+GVTylX8RdiO+NO5dHbC4WHzG+TB/3AbUjcEQ1xtqj/lf3NyE7D/gXy/qT3ElBJGRY1tggvsfaRo3vhirnMzPDl5RBn+918SCe4oYgzDFqQyBKrGiJ1PoEqdnb2/R4p5LsAwfC3cg1SC2+biDD/o+nmGII7XY5W5Akp2y/wSLee0AMMPnuEBgpuScYYnp6kM5zRDagco8OfUbYaDatRn/OddAYZBJzIPDhIM32QCw5dUhh2QqYiN65T6Xtmtlf2Nqi3uz4+sDJ+p1/IDvK7P/+AEb67Pv+3/64Jm+O2C0uk3Ca9xy7BPu59qpDMlbUF/vUtwPOybFBiJl/2HjAxv2u2vvaa6oB5ctNv/y+3O2vTgF03qmf5wR1fzltCHp9tm0+kmZT/1AqxIZCf3ffArLbJZGQaNkr72dMEDfp3MVkQDQ3AdF3ZJMbyRqHf86/VjCEoPnoWfz3ZWlN76peyXbk+wNNtzaYZtjOHf+R2puzEIGV4zDPeMHrbNo+q9lCjAhFtkED3aWBhDhuFDm2JVmuHvuIhyDM8TGWqpDIe0h733P8Gqoij8faZLiFm1yzFM0aJZ+zCdITCI+xVdwOBHW2Bjvfa20UY7lOvDNDMhhqGtI1xgksZwt19SPttdmy6jBMNUOyiGIXBAjcipGYJvdz37Ehdx8nkthCFP0PkHaGgyw/Zetd9JqQw9ehxGOgWOTmM3OqFL8dLOz3DvJ+wY8gT1V6qwZIYPj/ex/3CVg6ETMQQRvrlj2I4HYojnx1wML2gp2Fp8nqD1bykTQxq/tNMZduhYfj+RDRha0cTbI1N2NBozMXy+u/nYf3gJHyBj8I/7/Ax3IbUQhhIbAD9/ZWcIcBo8QJXMeV6GF3s2QhjyIfB1MYZt6exfGMHndj6Gn/dfkliG0gVbx2URhi+SNuUOCgjNxA8pt5R+XIplyDX5oQDDTzyrFrS2nZXhR6z1ngtpGjjvBqb4L5nBeJabYeDW4gTfGIFIZngnaXHJL+kMPRNjiNrDCKexg3qSIwLe4e0Mm5tw/jh521qfTAxDn+Ym+vDZTmeIW3y6CdzKxTYYjV/ZGL6dh/gKK8dS95eRA5GZYZxh+0plOEcZglx45Jd+Xe/wBfJ3j9l9mi3SF+NlZnhPPUlj6AKGkV8KYotoPmNvsAMvIs7ZnNznZHhgtWEBhqepDNE4CcaH0bwMnadpx8W95GJ4cHZJOEM8PkRjfJCJijVqLoaImWC2IwtniMf4YFlflKfBc225GCIE1b8CguIZgjyNFeVp0FxbeYaYof/bnQRA2ZeMeZoDDEGubT+LliNfuo0TcIZfdL5UwhbjBYaeYUgFMJDhV0GGeL5U6tJfr/uQ4TfA8J4uuy3BT4Ah7skwDEGGNC1fmpFhQs4bnbfYK5cw5oyjjKs40buZOIsNybMEpJQ3E5ucDMOQ0tJgigrkvHMwBPMW1MKvFVBAWxUbd9sPONioLNzJ20P89290C2/eExK/DMPY7J58ezwDhRViCAyfE889wWTbNmHKhvhbhB2KTSxuuWdI/LIMk2eSCjHsgb6KF2MAZ84ZsfJDIXi3CTOLIPmfnDZkGeLVBA5+MYZJc8DgFIVoHp9OJ8LS0Pd+TTFMyYuyDHFZuS7KEMzjUycsoGsx2g8nHE4TyW+eZEj8cgwxod9EVkUYJq7FgMcRRr7OJZenOY3+n+3Fz20KLCnxa8WJ3xuOIRdV7gorwhCup6F3VCSsiXq8oSr+uKKS+5dUjvbkIXpyendx8fffOYLk9Tx4sMUPnqHU/kEV9nEW5SnAbx6jT3db/tf7pzcUQxAHmvSaqMR1be3Tq/sQV6fAcwjx9XiFPXnikk5Z1qpdRoW1D/9vCoBXCta1CVubKH4xXq7ak9cmwvWlRuH1pfk3KQtFyvpSKFuF1wgLXdJcACD8ZRbrg2dF13nXTZBZ5w0XkQpZq5/nqIdjIHWtvqSU329RfIurIMD9FgrzFHSwU2TPTO0E4TZSiz3pu+y+J1F7l8ogfd8Ts3ctr5iK29pTHAf2rsH9h07e3Y0NIHho/yGzh1TNVXbtZmIDuIeU3+rcgX2c58iI9KP/qoJ9aB9wib3cjejBw3u54Rxbnv34jejBLPvxJ6CXncxnKjTATIQAIW6LoMHDe5FzMeoNl2IwB7Pgg2xQ4GyTRpiJEJnONilwPk1jCGY7nyb/GUPNsIMh4BlDTlJIk/ucqPJHPQhC1nOi8p711ZgezHzWV87z2hpiJkJkPq9NWoNOTHXdmhAuRch+5h50v9lsFUBjtGgIeKpsaiINZjpSLhpqFME8Z1+y55fqCXalOWZCynt+KXMGbcL52I0imPMMWu4QWjSdIfSoh7JgzhFGowqADGdBN6oHYVybJYl2+DzvBpkJqch53hJzjju7ohYJl6qcfGHhQYJZzmQ/cK5+o8xEwXP1Gd3UIvTdCA0jKK1gdzjZrrRMud+iWWaCv99CzZhdYu8oae3tfqPMRGDrmXutMl9zkHjPTDOyajEK3zPD3We1uyuo3ilsHuxdQXlOChwxXMI4SmtMRL9Dmfue0Du7yp4vKhrl7uzi711bN8xM8FeI5p0RZO/OU7iFQPXeScrdXpj7XjGuBK4H6yX4xCiFArcXgpOVeNTbg9KIFbH8d1gi95A2pwc5ggWPyOfukqV6sFYlI72yV00XXbfD3QfckB7kCBa9Dxi507kRPcjdZ1/iClH+Xu5ND9ZKUOPGoMIG6XnA360ehMQ1mwlOO5Q7uLrHUVT86k435dGf8d5/yfNkv3MU1WV9t+l5S075yaXPrebGdUvV67pZ1tY51SfC8xjzF0bXdK3lSuYUn54tMXMA/OlcLXla/Q0m/Smv9gwhBFGKju+KKTsz3BZ3zpswgihFlayqvCBCQyRUkIhu8YTYRXlWnU71ZoiPLAskiGnUwPTrVSmclc7F3+LjN94uBjpVX1RxxcB8QRDnsbwdZNFDBkIwGsfHVqr9MUH8f6WsJ4PBdbBIwzzyIfw9wrlp4QBx3GNUhrhMG3Hxj+fi2D4yOILXeizHsd9Fo35FnrnHsByaO8NGRhC+dY83NF6xMR8MR3lmi+ao2TMZDcCV4241shU8s2HJi4HIF9sfLAhiIUIJVY7s908w27vpR+LfirqrrXPrYwp0I6Gzo4enqP+0FR/D7Ap4v5rbNY2kKuRKfMW5jynwrbASdVTOCXBHqoyLZwDDr+gSI22E64DNWzZl/3Ze7EVr81tfRpNfG6jyqDpn313oyTl/xZFb494kX2u0SW/cSqFXlYsYN2il8uEa3ZM6WY8GXjb12vcGo7VOzLSJElOtNFoL0XlKUOcxS6L701Fv3knm2e/Me6OuT9LZhWHMuPI7NaVQVJO0aszScnSiLmfvo1XPduee19nA81x7sBq9z5aqrpvWwVLkhVsDvxCDFu7jsC1ULdPQdcMwTGsDwzGIHnxQM/2a+HVc3BthaGXiWBwKsbIukjkStGEryf0QAFX3h3VcLc1wHKwP6JyisMh6UD+/Deyuk+RnFYZiOCJ8QGHwXhN95UKwiP9a3/QIjv6gK/PTCoWgErkrNBYThslwUZ6kqsuLYZ0TeAfgDWeyfNCEJyFw2+XZsGnSyaFvP6mynpulYumyMm6mcCLwBuOlSgwrfdVRxC3w7Yi1fOo1vvMYePZtd60axDHVBKKKogbenKGuu7f2n41dBG3i2qvxdOFbhJDQMd1BJ3oQT/iL6Xhlz3NGko2E1u905vZgOLzdYjgc2PNOp///gNpP/IQI/B968ra1q8WOm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OEAAADhCAMAAAAJbSJIAAAA51BMVEX////GCSkAAAD29vYzMzPCAADGACbFACLDAAm+vr7//P2srKzDABDMCSrDABPEABrMzMxsbGzl5eWkpKTW1tbFAB9eXl7eiJDsusD55OdjY2PTV2Pnpa2QkJD88fPEABfwyc5ERET12t7qsbjlnaXbfIbZb3r45efTVGHPSFXy0dXgiZS0tLSJBxzWYm7NP00iIiLKKDzKGzKBgYHgkZmdCCDegIoVFRVQUFDWX2zMNEU4ODgnJydJSUmWlpbg4OCsTVeFAA5wYmWhLjt1dXWWnp6jABuWAACCAADCX2kDEA6wKDe7QlBe9g0SAAAR8klEQVR4nO1daXurOJbG8QUUQkM2Ehw7huDdNxPHxJNKnNRNL9XV1T3z/3/PgG2MjnTALDJQ89z3U2xiSS86Ops2SfqJn/iJAFq/05nbg+HwdovhcGDPO52+VnfDykObzO3VeLrwLRLCiKATohPTX0zHK9ud/FmJevbt+1rVdcNUFaWFQVFUy9ENdd29tb26m5sTXu9paRHDUnFqLFHLJNZy3PuzsOwPxi1Zt7JwAzwtXVaf7H7dzT8EbziTZTMvu5ilLM+GDe7KyXAh62pBdhFUXV4MJ3VTwdAfdMvTi0iS7qBp4uq9+rIlhN6OJPFfmyStdtcxio69JCiO07XrJraFNlgTkd0XwyLrQf3egDZsETGjD4Oq+8OaOQ4tIlo8IRRiDWvkN2hl4hc4Z6ah67pjWBuYgWdKAm8uo8tD/EFN/NyFfKiFgT+mE3U5ex+terbreZ0NPG/u2r3V6H22DPxW86D7o8gLtwZ+nfEB/aKYRPeno968k2za+p15bzT1CTngBln6U6dCbiG0leqkstPJejTwspntvjcYrYPOTGNpqqtKVY670JObo5hya9zLGfVpk17gsDsppeoViqo2khMNREDPv50Xe93a/NZPIanKo4q6ce7rSY2wiDWalyrcHVnJ7p/hlys8G7RVkgZVDFOEn6XZXTPJB1Tk70fvxsmMJMiQvrwVpe86t36So0RmR1aqtmomiOeiJzLe6Q8WCcbIso7qj7/iPoxKZrZo6dHsGa7PFPIquKoY/S4qoYo8c48xOjQ3gaPcPVJ47C1RCZX944mNvZSxKs3lUaJj18FeqEl6x6hsjx4xsGHhuEeoCjMSKhkfO5/SH2NqVZGFv9jvmLjoiyos8Bx1EeXvYmsZIQQtYyW2kkSsDMRyyCORVTwhBOVZdckwb4Y14ElcBU+8I6qQSqMZbYVIqi6MIkLQ8V1RpWeE2+IDUkMQRYQgmVafku5PeUkVQ3HMEVRE67GMQKIaEYLKa1FVrysXbfMTI6S0RuXt4JFcpkzw1hzFsvLU4wgaszpnhd55w1jOu3E5guSpxiy71sXyJ7JbvESPSwuRqpJBKKZogkhxCg+b/pKVerGeUl50sTAjgLosOnC6bDwo3wptcd7mJBAMlF+3WImvbEQvHy99cBgaLqK7wVOoZTZLsLzpKQFcycRtK2CiJ+zUV5MJthQl9/INbcYMQqNhZoJ5/+Ysb/O+k7IliAQ/Bi2f0fMkp28zZ0x9cYUsAnwPktGENWVyroyK5kMhUEidi1t4MyGPA3eEyU4rfh4pGzEvTa5xZQtiJrZKz2bkzMihCll3NK+MiwSiZMIeDLFim5lZTrUFFHGnoMsgAgjB2Gx1YWJDXWSV0yHUo4pfn5bR+DFI2eU+oy5IxqU3rK0n7nFanwGpPRjAZfoio91/gn0vV5X3RYCMQahOmKHojLOUyrwXq0ZTf6AHpdD1gkG/7mYodsH8pj5LiNtBCA9miq3F4WIHsN+zDl7xSLSDEIxalA+vgYPqSc3wTo4DrcvluPkeDAFlTvEPFTxkurCK6TMMh7RojDnsxENCp8GFgmYm3XQEZCcoSWPQ2YqVrhkZqSZ12XpkDCYmKvq5OhEGlkeeo09GqifDAaat02OMHoH/K7zp2ZCPoCTBUFFP6xc4LVBTzIT4orgW3QPGUeo65T9BF6ozwU3PhjxKJsIM9ExK4q0LTEs9HndKPJgMGNBaidGeB9RuPQ5pkR7k3NPEiYxXwLBIkrU0ihFkx5eRYFlgPJk9YBaJggSZtERSzA41EqljG0deMxFjQDI0HuiZWlIXCMGsbiMUQFzXTKAoVz+RhoVL2f3iW6BEZCydAV1Ss+o9KqiSyeH4d8A8i445p2CsJpuUY6GQHaQBBhkW13pQz7iCGp4VRc1EDGj1ZV4Ge3QNh4Is8ZgW1qIRYGiLuN/AtTOrng0t3YMBRvRI5J3qPuxjV0i7M6OEmYjBiClr7UCKreLAEEvdF0mfAJPIJd2e6C42K51rKmkmYnynTaLFFgHmKvJNp5aEMIJw4lppwYcefFihJi1vJuKiQJZJhiHUgK6myhyiQIKSNKaHGmMvxlbys6MiW+o+I0AizYLLh5d0/zrVHZ4isgeD4AF4LUv6kQcCp3Vlw1CQmYigrUEIRQ9EkASozKEpFy5hGNH2AqRhbul3WVV0jygZs+TqRxDpO3SICyIPek708uzl4u3t7eLl6rodNay9R/gRfGoDUMIOH7QTCP7lv/65r4b9Tfxi2ig2zzy6SOudepu0/FL5i8dfT2J8u9+Wcvb8bYfP4NP5/tPztfS4/7DBw83L+a4g9sH9eRsjGFTzy8vl9jfn4Dcfbze/XV2H3199fkPwvKkJ5DJofTKhj4yzptE7vDuB+GVTylX8RdiO+NO5dHbC4WHzG+TB/3AbUjcEQ1xtqj/lf3NyE7D/gXy/qT3ElBJGRY1tggvsfaRo3vhirnMzPDl5RBn+918SCe4oYgzDFqQyBKrGiJ1PoEqdnb2/R4p5LsAwfC3cg1SC2+biDD/o+nmGII7XY5W5Akp2y/wSLee0AMMPnuEBgpuScYYnp6kM5zRDagco8OfUbYaDatRn/OddAYZBJzIPDhIM32QCw5dUhh2QqYiN65T6Xtmtlf2Nqi3uz4+sDJ+p1/IDvK7P/+AEb67Pv+3/64Jm+O2C0uk3Ca9xy7BPu59qpDMlbUF/vUtwPOybFBiJl/2HjAxv2u2vvaa6oB5ctNv/y+3O2vTgF03qmf5wR1fzltCHp9tm0+kmZT/1AqxIZCf3ffArLbJZGQaNkr72dMEDfp3MVkQDQ3AdF3ZJMbyRqHf86/VjCEoPnoWfz3ZWlN76peyXbk+wNNtzaYZtjOHf+R2puzEIGV4zDPeMHrbNo+q9lCjAhFtkED3aWBhDhuFDm2JVmuHvuIhyDM8TGWqpDIe0h733P8Gqoij8faZLiFm1yzFM0aJZ+zCdITCI+xVdwOBHW2Bjvfa20UY7lOvDNDMhhqGtI1xgksZwt19SPttdmy6jBMNUOyiGIXBAjcipGYJvdz37Ehdx8nkthCFP0PkHaGgyw/Zetd9JqQw9ehxGOgWOTmM3OqFL8dLOz3DvJ+wY8gT1V6qwZIYPj/ex/3CVg6ETMQQRvrlj2I4HYojnx1wML2gp2Fp8nqD1bykTQxq/tNMZduhYfj+RDRha0cTbI1N2NBozMXy+u/nYf3gJHyBj8I/7/Ax3IbUQhhIbAD9/ZWcIcBo8QJXMeV6GF3s2QhjyIfB1MYZt6exfGMHndj6Gn/dfkliG0gVbx2URhi+SNuUOCgjNxA8pt5R+XIplyDX5oQDDTzyrFrS2nZXhR6z1ngtpGjjvBqb4L5nBeJabYeDW4gTfGIFIZngnaXHJL+kMPRNjiNrDCKexg3qSIwLe4e0Mm5tw/jh521qfTAxDn+Ym+vDZTmeIW3y6CdzKxTYYjV/ZGL6dh/gKK8dS95eRA5GZYZxh+0plOEcZglx45Jd+Xe/wBfJ3j9l9mi3SF+NlZnhPPUlj6AKGkV8KYotoPmNvsAMvIs7ZnNznZHhgtWEBhqepDNE4CcaH0bwMnadpx8W95GJ4cHZJOEM8PkRjfJCJijVqLoaImWC2IwtniMf4YFlflKfBc225GCIE1b8CguIZgjyNFeVp0FxbeYaYof/bnQRA2ZeMeZoDDEGubT+LliNfuo0TcIZfdL5UwhbjBYaeYUgFMJDhV0GGeL5U6tJfr/uQ4TfA8J4uuy3BT4Ah7skwDEGGNC1fmpFhQs4bnbfYK5cw5oyjjKs40buZOIsNybMEpJQ3E5ucDMOQ0tJgigrkvHMwBPMW1MKvFVBAWxUbd9sPONioLNzJ20P89290C2/eExK/DMPY7J58ezwDhRViCAyfE889wWTbNmHKhvhbhB2KTSxuuWdI/LIMk2eSCjHsgb6KF2MAZ84ZsfJDIXi3CTOLIPmfnDZkGeLVBA5+MYZJc8DgFIVoHp9OJ8LS0Pd+TTFMyYuyDHFZuS7KEMzjUycsoGsx2g8nHE4TyW+eZEj8cgwxod9EVkUYJq7FgMcRRr7OJZenOY3+n+3Fz20KLCnxa8WJ3xuOIRdV7gorwhCup6F3VCSsiXq8oSr+uKKS+5dUjvbkIXpyendx8fffOYLk9Tx4sMUPnqHU/kEV9nEW5SnAbx6jT3db/tf7pzcUQxAHmvSaqMR1be3Tq/sQV6fAcwjx9XiFPXnikk5Z1qpdRoW1D/9vCoBXCta1CVubKH4xXq7ak9cmwvWlRuH1pfk3KQtFyvpSKFuF1wgLXdJcACD8ZRbrg2dF13nXTZBZ5w0XkQpZq5/nqIdjIHWtvqSU329RfIurIMD9FgrzFHSwU2TPTO0E4TZSiz3pu+y+J1F7l8ogfd8Ts3ctr5iK29pTHAf2rsH9h07e3Y0NIHho/yGzh1TNVXbtZmIDuIeU3+rcgX2c58iI9KP/qoJ9aB9wib3cjejBw3u54Rxbnv34jejBLPvxJ6CXncxnKjTATIQAIW6LoMHDe5FzMeoNl2IwB7Pgg2xQ4GyTRpiJEJnONilwPk1jCGY7nyb/GUPNsIMh4BlDTlJIk/ucqPJHPQhC1nOi8p711ZgezHzWV87z2hpiJkJkPq9NWoNOTHXdmhAuRch+5h50v9lsFUBjtGgIeKpsaiINZjpSLhpqFME8Z1+y55fqCXalOWZCynt+KXMGbcL52I0imPMMWu4QWjSdIfSoh7JgzhFGowqADGdBN6oHYVybJYl2+DzvBpkJqch53hJzjju7ohYJl6qcfGHhQYJZzmQ/cK5+o8xEwXP1Gd3UIvTdCA0jKK1gdzjZrrRMud+iWWaCv99CzZhdYu8oae3tfqPMRGDrmXutMl9zkHjPTDOyajEK3zPD3We1uyuo3ilsHuxdQXlOChwxXMI4SmtMRL9Dmfue0Du7yp4vKhrl7uzi711bN8xM8FeI5p0RZO/OU7iFQPXeScrdXpj7XjGuBK4H6yX4xCiFArcXgpOVeNTbg9KIFbH8d1gi95A2pwc5ggWPyOfukqV6sFYlI72yV00XXbfD3QfckB7kCBa9Dxi507kRPcjdZ1/iClH+Xu5ND9ZKUOPGoMIG6XnA360ehMQ1mwlOO5Q7uLrHUVT86k435dGf8d5/yfNkv3MU1WV9t+l5S075yaXPrebGdUvV67pZ1tY51SfC8xjzF0bXdK3lSuYUn54tMXMA/OlcLXla/Q0m/Smv9gwhBFGKju+KKTsz3BZ3zpswgihFlayqvCBCQyRUkIhu8YTYRXlWnU71ZoiPLAskiGnUwPTrVSmclc7F3+LjN94uBjpVX1RxxcB8QRDnsbwdZNFDBkIwGsfHVqr9MUH8f6WsJ4PBdbBIwzzyIfw9wrlp4QBx3GNUhrhMG3Hxj+fi2D4yOILXeizHsd9Fo35FnrnHsByaO8NGRhC+dY83NF6xMR8MR3lmi+ao2TMZDcCV4241shU8s2HJi4HIF9sfLAhiIUIJVY7s908w27vpR+LfirqrrXPrYwp0I6Gzo4enqP+0FR/D7Ap4v5rbNY2kKuRKfMW5jynwrbASdVTOCXBHqoyLZwDDr+gSI22E64DNWzZl/3Ze7EVr81tfRpNfG6jyqDpn313oyTl/xZFb494kX2u0SW/cSqFXlYsYN2il8uEa3ZM6WY8GXjb12vcGo7VOzLSJElOtNFoL0XlKUOcxS6L701Fv3knm2e/Me6OuT9LZhWHMuPI7NaVQVJO0aszScnSiLmfvo1XPduee19nA81x7sBq9z5aqrpvWwVLkhVsDvxCDFu7jsC1ULdPQdcMwTGsDwzGIHnxQM/2a+HVc3BthaGXiWBwKsbIukjkStGEryf0QAFX3h3VcLc1wHKwP6JyisMh6UD+/Deyuk+RnFYZiOCJ8QGHwXhN95UKwiP9a3/QIjv6gK/PTCoWgErkrNBYThslwUZ6kqsuLYZ0TeAfgDWeyfNCEJyFw2+XZsGnSyaFvP6mynpulYumyMm6mcCLwBuOlSgwrfdVRxC3w7Yi1fOo1vvMYePZtd60axDHVBKKKogbenKGuu7f2n41dBG3i2qvxdOFbhJDQMd1BJ3oQT/iL6Xhlz3NGko2E1u905vZgOLzdYjgc2PNOp///gNpP/IQI/B968ra1q8WOm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009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Utilities</a:t>
            </a:r>
            <a:endParaRPr lang="en-US" dirty="0"/>
          </a:p>
        </p:txBody>
      </p:sp>
      <p:sp>
        <p:nvSpPr>
          <p:cNvPr id="3" name="Content Placeholder 2"/>
          <p:cNvSpPr>
            <a:spLocks noGrp="1"/>
          </p:cNvSpPr>
          <p:nvPr>
            <p:ph idx="1"/>
          </p:nvPr>
        </p:nvSpPr>
        <p:spPr>
          <a:xfrm>
            <a:off x="457200" y="1247775"/>
            <a:ext cx="3657600" cy="3581399"/>
          </a:xfrm>
        </p:spPr>
        <p:txBody>
          <a:bodyPr>
            <a:normAutofit/>
          </a:bodyPr>
          <a:lstStyle/>
          <a:p>
            <a:pPr lvl="0"/>
            <a:r>
              <a:rPr lang="en-US" sz="2400" dirty="0" smtClean="0">
                <a:latin typeface="+mj-lt"/>
              </a:rPr>
              <a:t>Common</a:t>
            </a:r>
          </a:p>
          <a:p>
            <a:pPr lvl="1"/>
            <a:r>
              <a:rPr lang="en-US" sz="1800" dirty="0" smtClean="0">
                <a:latin typeface="+mj-lt"/>
                <a:cs typeface="Consolas" panose="020B0609020204030204" pitchFamily="49" charset="0"/>
              </a:rPr>
              <a:t>methods()</a:t>
            </a:r>
          </a:p>
          <a:p>
            <a:pPr lvl="1"/>
            <a:r>
              <a:rPr lang="en-US" sz="1800" dirty="0" err="1" smtClean="0">
                <a:latin typeface="+mj-lt"/>
                <a:cs typeface="Consolas" panose="020B0609020204030204" pitchFamily="49" charset="0"/>
              </a:rPr>
              <a:t>methodsview</a:t>
            </a:r>
            <a:r>
              <a:rPr lang="en-US" sz="1800" dirty="0" smtClean="0">
                <a:latin typeface="+mj-lt"/>
                <a:cs typeface="Consolas" panose="020B0609020204030204" pitchFamily="49" charset="0"/>
              </a:rPr>
              <a:t>()</a:t>
            </a:r>
          </a:p>
          <a:p>
            <a:pPr lvl="1"/>
            <a:r>
              <a:rPr lang="en-US" sz="1800" dirty="0">
                <a:cs typeface="Consolas" panose="020B0609020204030204" pitchFamily="49" charset="0"/>
              </a:rPr>
              <a:t>fields</a:t>
            </a:r>
            <a:r>
              <a:rPr lang="en-US" sz="1800" dirty="0" smtClean="0">
                <a:cs typeface="Consolas" panose="020B0609020204030204" pitchFamily="49" charset="0"/>
              </a:rPr>
              <a:t>()</a:t>
            </a:r>
          </a:p>
          <a:p>
            <a:pPr lvl="1"/>
            <a:endParaRPr lang="en-US" sz="2400" dirty="0" smtClean="0">
              <a:latin typeface="+mj-lt"/>
            </a:endParaRPr>
          </a:p>
          <a:p>
            <a:pPr lvl="0"/>
            <a:r>
              <a:rPr lang="en-US" sz="2400" dirty="0" smtClean="0">
                <a:latin typeface="+mj-lt"/>
              </a:rPr>
              <a:t>Common Casts</a:t>
            </a:r>
          </a:p>
          <a:p>
            <a:pPr lvl="1"/>
            <a:r>
              <a:rPr lang="en-US" sz="1800" dirty="0" err="1">
                <a:cs typeface="Consolas" panose="020B0609020204030204" pitchFamily="49" charset="0"/>
              </a:rPr>
              <a:t>struct</a:t>
            </a:r>
            <a:r>
              <a:rPr lang="en-US" sz="1800" dirty="0">
                <a:cs typeface="Consolas" panose="020B0609020204030204" pitchFamily="49" charset="0"/>
              </a:rPr>
              <a:t>()</a:t>
            </a:r>
          </a:p>
          <a:p>
            <a:pPr lvl="1"/>
            <a:r>
              <a:rPr lang="en-US" sz="1800" dirty="0" smtClean="0">
                <a:latin typeface="+mj-lt"/>
                <a:cs typeface="Consolas" panose="020B0609020204030204" pitchFamily="49" charset="0"/>
              </a:rPr>
              <a:t>double()</a:t>
            </a:r>
          </a:p>
          <a:p>
            <a:pPr lvl="1"/>
            <a:r>
              <a:rPr lang="en-US" sz="1800" dirty="0" smtClean="0">
                <a:latin typeface="+mj-lt"/>
                <a:cs typeface="Consolas" panose="020B0609020204030204" pitchFamily="49" charset="0"/>
              </a:rPr>
              <a:t>char()</a:t>
            </a:r>
          </a:p>
          <a:p>
            <a:pPr lvl="0"/>
            <a:endParaRPr lang="en-US" sz="2000" dirty="0" smtClean="0">
              <a:latin typeface="+mj-lt"/>
            </a:endParaRPr>
          </a:p>
          <a:p>
            <a:endParaRPr lang="en-US" dirty="0">
              <a:latin typeface="+mj-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9" name="Content Placeholder 2"/>
          <p:cNvSpPr txBox="1">
            <a:spLocks/>
          </p:cNvSpPr>
          <p:nvPr/>
        </p:nvSpPr>
        <p:spPr>
          <a:xfrm>
            <a:off x="4114800" y="1247775"/>
            <a:ext cx="40386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Special </a:t>
            </a:r>
            <a:r>
              <a:rPr lang="en-US" sz="2400" dirty="0" smtClean="0"/>
              <a:t>functions</a:t>
            </a:r>
            <a:endParaRPr lang="en-US" sz="2400" dirty="0" smtClean="0">
              <a:latin typeface="+mj-lt"/>
            </a:endParaRPr>
          </a:p>
          <a:p>
            <a:pPr lvl="1"/>
            <a:r>
              <a:rPr lang="en-US" sz="1800" dirty="0" err="1">
                <a:cs typeface="Consolas" panose="020B0609020204030204" pitchFamily="49" charset="0"/>
              </a:rPr>
              <a:t>javaArray</a:t>
            </a:r>
            <a:r>
              <a:rPr lang="en-US" sz="1800" dirty="0">
                <a:cs typeface="Consolas" panose="020B0609020204030204" pitchFamily="49" charset="0"/>
              </a:rPr>
              <a:t>()</a:t>
            </a:r>
          </a:p>
          <a:p>
            <a:pPr lvl="1"/>
            <a:r>
              <a:rPr lang="en-US" sz="1800" dirty="0" err="1">
                <a:cs typeface="Consolas" panose="020B0609020204030204" pitchFamily="49" charset="0"/>
              </a:rPr>
              <a:t>javaObject</a:t>
            </a:r>
            <a:r>
              <a:rPr lang="en-US" sz="1800" dirty="0">
                <a:cs typeface="Consolas" panose="020B0609020204030204" pitchFamily="49" charset="0"/>
              </a:rPr>
              <a:t>()</a:t>
            </a:r>
          </a:p>
          <a:p>
            <a:pPr lvl="1"/>
            <a:r>
              <a:rPr lang="en-US" sz="1800" dirty="0" err="1">
                <a:cs typeface="Consolas" panose="020B0609020204030204" pitchFamily="49" charset="0"/>
              </a:rPr>
              <a:t>javaMethod</a:t>
            </a:r>
            <a:r>
              <a:rPr lang="en-US" sz="1800" dirty="0">
                <a:cs typeface="Consolas" panose="020B0609020204030204" pitchFamily="49" charset="0"/>
              </a:rPr>
              <a:t>()</a:t>
            </a:r>
          </a:p>
          <a:p>
            <a:pPr lvl="1"/>
            <a:endParaRPr lang="en-US" sz="2400" dirty="0" smtClean="0">
              <a:latin typeface="+mj-lt"/>
            </a:endParaRPr>
          </a:p>
          <a:p>
            <a:r>
              <a:rPr lang="en-US" sz="2400" dirty="0"/>
              <a:t>Custom Java </a:t>
            </a:r>
            <a:r>
              <a:rPr lang="en-US" sz="2400" dirty="0" smtClean="0"/>
              <a:t>Casts</a:t>
            </a:r>
            <a:endParaRPr lang="en-US" sz="2400" dirty="0" smtClean="0">
              <a:latin typeface="+mj-lt"/>
            </a:endParaRPr>
          </a:p>
          <a:p>
            <a:pPr lvl="1"/>
            <a:r>
              <a:rPr lang="en-US" sz="1800" dirty="0" err="1"/>
              <a:t>toString</a:t>
            </a:r>
            <a:r>
              <a:rPr lang="en-US" sz="1800" dirty="0"/>
              <a:t>() </a:t>
            </a:r>
            <a:r>
              <a:rPr lang="en-US" sz="1800" dirty="0" smtClean="0"/>
              <a:t>changes display</a:t>
            </a:r>
            <a:endParaRPr lang="en-US" sz="1800" dirty="0"/>
          </a:p>
          <a:p>
            <a:pPr lvl="1"/>
            <a:r>
              <a:rPr lang="en-US" sz="1800" dirty="0" err="1" smtClean="0"/>
              <a:t>toDouble</a:t>
            </a:r>
            <a:r>
              <a:rPr lang="en-US" sz="1800" dirty="0"/>
              <a:t>() implements double</a:t>
            </a:r>
            <a:r>
              <a:rPr lang="en-US" sz="1800" dirty="0" smtClean="0"/>
              <a:t>()</a:t>
            </a:r>
          </a:p>
          <a:p>
            <a:pPr lvl="1"/>
            <a:r>
              <a:rPr lang="en-US" sz="1800" dirty="0" err="1"/>
              <a:t>toChar</a:t>
            </a:r>
            <a:r>
              <a:rPr lang="en-US" sz="1800" dirty="0"/>
              <a:t>() implements char</a:t>
            </a:r>
            <a:r>
              <a:rPr lang="en-US" sz="1800" dirty="0" smtClean="0"/>
              <a:t>()</a:t>
            </a:r>
            <a:endParaRPr lang="en-US" sz="1800" dirty="0"/>
          </a:p>
        </p:txBody>
      </p:sp>
    </p:spTree>
    <p:extLst>
      <p:ext uri="{BB962C8B-B14F-4D97-AF65-F5344CB8AC3E}">
        <p14:creationId xmlns:p14="http://schemas.microsoft.com/office/powerpoint/2010/main" val="39322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5" end="5"/>
                                            </p:txEl>
                                          </p:spTgt>
                                        </p:tgtEl>
                                        <p:attrNameLst>
                                          <p:attrName>style.opacity</p:attrName>
                                        </p:attrNameLst>
                                      </p:cBhvr>
                                      <p:to>
                                        <p:strVal val="0.5"/>
                                      </p:to>
                                    </p:set>
                                    <p:animEffect filter="image" prLst="opacity: 0.5">
                                      <p:cBhvr rctx="IE">
                                        <p:cTn id="10" dur="indefinite"/>
                                        <p:tgtEl>
                                          <p:spTgt spid="3">
                                            <p:txEl>
                                              <p:pRg st="5" end="5"/>
                                            </p:txEl>
                                          </p:spTgt>
                                        </p:tgtEl>
                                      </p:cBhvr>
                                    </p:animEffect>
                                  </p:childTnLst>
                                </p:cTn>
                              </p:par>
                              <p:par>
                                <p:cTn id="11" presetID="9" presetClass="emph" presetSubtype="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par>
                                <p:cTn id="17" presetID="9" presetClass="emph" presetSubtype="0" nodeType="withEffect">
                                  <p:stCondLst>
                                    <p:cond delay="0"/>
                                  </p:stCondLst>
                                  <p:childTnLst>
                                    <p:set>
                                      <p:cBhvr rctx="PPT">
                                        <p:cTn id="18" dur="indefinite"/>
                                        <p:tgtEl>
                                          <p:spTgt spid="3">
                                            <p:txEl>
                                              <p:pRg st="8" end="8"/>
                                            </p:txEl>
                                          </p:spTgt>
                                        </p:tgtEl>
                                        <p:attrNameLst>
                                          <p:attrName>style.opacity</p:attrName>
                                        </p:attrNameLst>
                                      </p:cBhvr>
                                      <p:to>
                                        <p:strVal val="0.5"/>
                                      </p:to>
                                    </p:set>
                                    <p:animEffect filter="image" prLst="opacity: 0.5">
                                      <p:cBhvr rctx="IE">
                                        <p:cTn id="19" dur="indefinite"/>
                                        <p:tgtEl>
                                          <p:spTgt spid="3">
                                            <p:txEl>
                                              <p:pRg st="8" end="8"/>
                                            </p:txEl>
                                          </p:spTgt>
                                        </p:tgtEl>
                                      </p:cBhvr>
                                    </p:animEffect>
                                  </p:childTnLst>
                                </p:cTn>
                              </p:par>
                              <p:par>
                                <p:cTn id="20" presetID="9" presetClass="emph" presetSubtype="0" nodeType="withEffect">
                                  <p:stCondLst>
                                    <p:cond delay="0"/>
                                  </p:stCondLst>
                                  <p:childTnLst>
                                    <p:set>
                                      <p:cBhvr rctx="PPT">
                                        <p:cTn id="21" dur="indefinite"/>
                                        <p:tgtEl>
                                          <p:spTgt spid="3">
                                            <p:txEl>
                                              <p:pRg st="3" end="3"/>
                                            </p:txEl>
                                          </p:spTgt>
                                        </p:tgtEl>
                                        <p:attrNameLst>
                                          <p:attrName>style.opacity</p:attrName>
                                        </p:attrNameLst>
                                      </p:cBhvr>
                                      <p:to>
                                        <p:strVal val="0.5"/>
                                      </p:to>
                                    </p:set>
                                    <p:animEffect filter="image" prLst="opacity: 0.5">
                                      <p:cBhvr rctx="IE">
                                        <p:cTn id="22" dur="indefinite"/>
                                        <p:tgtEl>
                                          <p:spTgt spid="3">
                                            <p:txEl>
                                              <p:pRg st="3" end="3"/>
                                            </p:txEl>
                                          </p:spTgt>
                                        </p:tgtEl>
                                      </p:cBhvr>
                                    </p:animEffect>
                                  </p:childTnLst>
                                </p:cTn>
                              </p:par>
                              <p:par>
                                <p:cTn id="23" presetID="9" presetClass="emph" presetSubtype="0" nodeType="withEffect">
                                  <p:stCondLst>
                                    <p:cond delay="0"/>
                                  </p:stCondLst>
                                  <p:childTnLst>
                                    <p:set>
                                      <p:cBhvr rctx="PPT">
                                        <p:cTn id="24" dur="indefinite"/>
                                        <p:tgtEl>
                                          <p:spTgt spid="9">
                                            <p:txEl>
                                              <p:pRg st="0" end="0"/>
                                            </p:txEl>
                                          </p:spTgt>
                                        </p:tgtEl>
                                        <p:attrNameLst>
                                          <p:attrName>style.opacity</p:attrName>
                                        </p:attrNameLst>
                                      </p:cBhvr>
                                      <p:to>
                                        <p:strVal val="0.5"/>
                                      </p:to>
                                    </p:set>
                                    <p:animEffect filter="image" prLst="opacity: 0.5">
                                      <p:cBhvr rctx="IE">
                                        <p:cTn id="25" dur="indefinite"/>
                                        <p:tgtEl>
                                          <p:spTgt spid="9">
                                            <p:txEl>
                                              <p:pRg st="0" end="0"/>
                                            </p:txEl>
                                          </p:spTgt>
                                        </p:tgtEl>
                                      </p:cBhvr>
                                    </p:animEffect>
                                  </p:childTnLst>
                                </p:cTn>
                              </p:par>
                              <p:par>
                                <p:cTn id="26" presetID="9" presetClass="emph" presetSubtype="0" nodeType="withEffect">
                                  <p:stCondLst>
                                    <p:cond delay="0"/>
                                  </p:stCondLst>
                                  <p:childTnLst>
                                    <p:set>
                                      <p:cBhvr rctx="PPT">
                                        <p:cTn id="27" dur="indefinite"/>
                                        <p:tgtEl>
                                          <p:spTgt spid="9">
                                            <p:txEl>
                                              <p:pRg st="1" end="1"/>
                                            </p:txEl>
                                          </p:spTgt>
                                        </p:tgtEl>
                                        <p:attrNameLst>
                                          <p:attrName>style.opacity</p:attrName>
                                        </p:attrNameLst>
                                      </p:cBhvr>
                                      <p:to>
                                        <p:strVal val="0.5"/>
                                      </p:to>
                                    </p:set>
                                    <p:animEffect filter="image" prLst="opacity: 0.5">
                                      <p:cBhvr rctx="IE">
                                        <p:cTn id="28" dur="indefinite"/>
                                        <p:tgtEl>
                                          <p:spTgt spid="9">
                                            <p:txEl>
                                              <p:pRg st="1" end="1"/>
                                            </p:txEl>
                                          </p:spTgt>
                                        </p:tgtEl>
                                      </p:cBhvr>
                                    </p:animEffect>
                                  </p:childTnLst>
                                </p:cTn>
                              </p:par>
                              <p:par>
                                <p:cTn id="29" presetID="9" presetClass="emph" presetSubtype="0" nodeType="withEffect">
                                  <p:stCondLst>
                                    <p:cond delay="0"/>
                                  </p:stCondLst>
                                  <p:childTnLst>
                                    <p:set>
                                      <p:cBhvr rctx="PPT">
                                        <p:cTn id="30" dur="indefinite"/>
                                        <p:tgtEl>
                                          <p:spTgt spid="9">
                                            <p:txEl>
                                              <p:pRg st="2" end="2"/>
                                            </p:txEl>
                                          </p:spTgt>
                                        </p:tgtEl>
                                        <p:attrNameLst>
                                          <p:attrName>style.opacity</p:attrName>
                                        </p:attrNameLst>
                                      </p:cBhvr>
                                      <p:to>
                                        <p:strVal val="0.5"/>
                                      </p:to>
                                    </p:set>
                                    <p:animEffect filter="image" prLst="opacity: 0.5">
                                      <p:cBhvr rctx="IE">
                                        <p:cTn id="31" dur="indefinite"/>
                                        <p:tgtEl>
                                          <p:spTgt spid="9">
                                            <p:txEl>
                                              <p:pRg st="2" end="2"/>
                                            </p:txEl>
                                          </p:spTgt>
                                        </p:tgtEl>
                                      </p:cBhvr>
                                    </p:animEffect>
                                  </p:childTnLst>
                                </p:cTn>
                              </p:par>
                              <p:par>
                                <p:cTn id="32" presetID="9" presetClass="emph" presetSubtype="0" nodeType="withEffect">
                                  <p:stCondLst>
                                    <p:cond delay="0"/>
                                  </p:stCondLst>
                                  <p:childTnLst>
                                    <p:set>
                                      <p:cBhvr rctx="PPT">
                                        <p:cTn id="33" dur="indefinite"/>
                                        <p:tgtEl>
                                          <p:spTgt spid="9">
                                            <p:txEl>
                                              <p:pRg st="3" end="3"/>
                                            </p:txEl>
                                          </p:spTgt>
                                        </p:tgtEl>
                                        <p:attrNameLst>
                                          <p:attrName>style.opacity</p:attrName>
                                        </p:attrNameLst>
                                      </p:cBhvr>
                                      <p:to>
                                        <p:strVal val="0.5"/>
                                      </p:to>
                                    </p:set>
                                    <p:animEffect filter="image" prLst="opacity: 0.5">
                                      <p:cBhvr rctx="IE">
                                        <p:cTn id="34" dur="indefinite"/>
                                        <p:tgtEl>
                                          <p:spTgt spid="9">
                                            <p:txEl>
                                              <p:pRg st="3" end="3"/>
                                            </p:txEl>
                                          </p:spTgt>
                                        </p:tgtEl>
                                      </p:cBhvr>
                                    </p:animEffect>
                                  </p:childTnLst>
                                </p:cTn>
                              </p:par>
                              <p:par>
                                <p:cTn id="35" presetID="9" presetClass="emph" presetSubtype="0" nodeType="withEffect">
                                  <p:stCondLst>
                                    <p:cond delay="0"/>
                                  </p:stCondLst>
                                  <p:childTnLst>
                                    <p:set>
                                      <p:cBhvr rctx="PPT">
                                        <p:cTn id="36" dur="indefinite"/>
                                        <p:tgtEl>
                                          <p:spTgt spid="9">
                                            <p:txEl>
                                              <p:pRg st="5" end="5"/>
                                            </p:txEl>
                                          </p:spTgt>
                                        </p:tgtEl>
                                        <p:attrNameLst>
                                          <p:attrName>style.opacity</p:attrName>
                                        </p:attrNameLst>
                                      </p:cBhvr>
                                      <p:to>
                                        <p:strVal val="0.5"/>
                                      </p:to>
                                    </p:set>
                                    <p:animEffect filter="image" prLst="opacity: 0.5">
                                      <p:cBhvr rctx="IE">
                                        <p:cTn id="37" dur="indefinite"/>
                                        <p:tgtEl>
                                          <p:spTgt spid="9">
                                            <p:txEl>
                                              <p:pRg st="5" end="5"/>
                                            </p:txEl>
                                          </p:spTgt>
                                        </p:tgtEl>
                                      </p:cBhvr>
                                    </p:animEffect>
                                  </p:childTnLst>
                                </p:cTn>
                              </p:par>
                              <p:par>
                                <p:cTn id="38" presetID="9" presetClass="emph" presetSubtype="0" nodeType="withEffect">
                                  <p:stCondLst>
                                    <p:cond delay="0"/>
                                  </p:stCondLst>
                                  <p:childTnLst>
                                    <p:set>
                                      <p:cBhvr rctx="PPT">
                                        <p:cTn id="39" dur="indefinite"/>
                                        <p:tgtEl>
                                          <p:spTgt spid="9">
                                            <p:txEl>
                                              <p:pRg st="6" end="6"/>
                                            </p:txEl>
                                          </p:spTgt>
                                        </p:tgtEl>
                                        <p:attrNameLst>
                                          <p:attrName>style.opacity</p:attrName>
                                        </p:attrNameLst>
                                      </p:cBhvr>
                                      <p:to>
                                        <p:strVal val="0.5"/>
                                      </p:to>
                                    </p:set>
                                    <p:animEffect filter="image" prLst="opacity: 0.5">
                                      <p:cBhvr rctx="IE">
                                        <p:cTn id="40" dur="indefinite"/>
                                        <p:tgtEl>
                                          <p:spTgt spid="9">
                                            <p:txEl>
                                              <p:pRg st="6" end="6"/>
                                            </p:txEl>
                                          </p:spTgt>
                                        </p:tgtEl>
                                      </p:cBhvr>
                                    </p:animEffect>
                                  </p:childTnLst>
                                </p:cTn>
                              </p:par>
                              <p:par>
                                <p:cTn id="41" presetID="9" presetClass="emph" presetSubtype="0" nodeType="withEffect">
                                  <p:stCondLst>
                                    <p:cond delay="0"/>
                                  </p:stCondLst>
                                  <p:childTnLst>
                                    <p:set>
                                      <p:cBhvr rctx="PPT">
                                        <p:cTn id="42" dur="indefinite"/>
                                        <p:tgtEl>
                                          <p:spTgt spid="9">
                                            <p:txEl>
                                              <p:pRg st="7" end="7"/>
                                            </p:txEl>
                                          </p:spTgt>
                                        </p:tgtEl>
                                        <p:attrNameLst>
                                          <p:attrName>style.opacity</p:attrName>
                                        </p:attrNameLst>
                                      </p:cBhvr>
                                      <p:to>
                                        <p:strVal val="0.5"/>
                                      </p:to>
                                    </p:set>
                                    <p:animEffect filter="image" prLst="opacity: 0.5">
                                      <p:cBhvr rctx="IE">
                                        <p:cTn id="43" dur="indefinite"/>
                                        <p:tgtEl>
                                          <p:spTgt spid="9">
                                            <p:txEl>
                                              <p:pRg st="7" end="7"/>
                                            </p:txEl>
                                          </p:spTgt>
                                        </p:tgtEl>
                                      </p:cBhvr>
                                    </p:animEffect>
                                  </p:childTnLst>
                                </p:cTn>
                              </p:par>
                              <p:par>
                                <p:cTn id="44" presetID="9" presetClass="emph" presetSubtype="0" nodeType="withEffect">
                                  <p:stCondLst>
                                    <p:cond delay="0"/>
                                  </p:stCondLst>
                                  <p:childTnLst>
                                    <p:set>
                                      <p:cBhvr rctx="PPT">
                                        <p:cTn id="45" dur="indefinite"/>
                                        <p:tgtEl>
                                          <p:spTgt spid="9">
                                            <p:txEl>
                                              <p:pRg st="8" end="8"/>
                                            </p:txEl>
                                          </p:spTgt>
                                        </p:tgtEl>
                                        <p:attrNameLst>
                                          <p:attrName>style.opacity</p:attrName>
                                        </p:attrNameLst>
                                      </p:cBhvr>
                                      <p:to>
                                        <p:strVal val="0.5"/>
                                      </p:to>
                                    </p:set>
                                    <p:animEffect filter="image" prLst="opacity: 0.5">
                                      <p:cBhvr rctx="IE">
                                        <p:cTn id="46" dur="indefinite"/>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Broken Features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65587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Classes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826424" y="2340918"/>
            <a:ext cx="7491153" cy="461665"/>
          </a:xfrm>
          <a:prstGeom prst="rect">
            <a:avLst/>
          </a:prstGeom>
          <a:noFill/>
        </p:spPr>
        <p:txBody>
          <a:bodyPr wrap="none" rtlCol="0">
            <a:spAutoFit/>
          </a:bodyPr>
          <a:lstStyle/>
          <a:p>
            <a:pPr marL="0" lvl="1"/>
            <a:r>
              <a:rPr lang="en-US" sz="2400" dirty="0" err="1">
                <a:solidFill>
                  <a:srgbClr val="000000"/>
                </a:solidFill>
                <a:latin typeface="Consolas" panose="020B0609020204030204" pitchFamily="49" charset="0"/>
                <a:cs typeface="Consolas" panose="020B0609020204030204" pitchFamily="49" charset="0"/>
              </a:rPr>
              <a:t>obj</a:t>
            </a:r>
            <a:r>
              <a:rPr lang="en-US" sz="2400" dirty="0">
                <a:solidFill>
                  <a:srgbClr val="000000"/>
                </a:solidFill>
                <a:latin typeface="Consolas" panose="020B0609020204030204" pitchFamily="49" charset="0"/>
                <a:cs typeface="Consolas" panose="020B0609020204030204" pitchFamily="49" charset="0"/>
              </a:rPr>
              <a:t> = </a:t>
            </a:r>
            <a:r>
              <a:rPr lang="en-US" sz="2400" dirty="0" err="1">
                <a:solidFill>
                  <a:srgbClr val="000000"/>
                </a:solidFill>
                <a:latin typeface="Consolas" panose="020B0609020204030204" pitchFamily="49" charset="0"/>
                <a:cs typeface="Consolas" panose="020B0609020204030204" pitchFamily="49" charset="0"/>
              </a:rPr>
              <a:t>javaObject</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a:t>
            </a:r>
            <a:r>
              <a:rPr lang="en-US" sz="2400" dirty="0" err="1" smtClean="0">
                <a:solidFill>
                  <a:srgbClr val="A020F0"/>
                </a:solidFill>
                <a:latin typeface="Consolas" panose="020B0609020204030204" pitchFamily="49" charset="0"/>
                <a:cs typeface="Consolas" panose="020B0609020204030204" pitchFamily="49" charset="0"/>
              </a:rPr>
              <a:t>namespace.Class$Nested</a:t>
            </a:r>
            <a:r>
              <a:rPr lang="en-US" sz="2400" dirty="0" smtClean="0">
                <a:solidFill>
                  <a:srgbClr val="A020F0"/>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a:t>
            </a:r>
            <a:endParaRPr lang="en-US" sz="3200" dirty="0"/>
          </a:p>
        </p:txBody>
      </p:sp>
    </p:spTree>
    <p:extLst>
      <p:ext uri="{BB962C8B-B14F-4D97-AF65-F5344CB8AC3E}">
        <p14:creationId xmlns:p14="http://schemas.microsoft.com/office/powerpoint/2010/main" val="1832672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8" name="TextBox 7"/>
          <p:cNvSpPr txBox="1"/>
          <p:nvPr/>
        </p:nvSpPr>
        <p:spPr>
          <a:xfrm>
            <a:off x="1447800" y="2190750"/>
            <a:ext cx="6248400" cy="830997"/>
          </a:xfrm>
          <a:prstGeom prst="rect">
            <a:avLst/>
          </a:prstGeom>
          <a:noFill/>
        </p:spPr>
        <p:txBody>
          <a:bodyPr wrap="square" rtlCol="0">
            <a:spAutoFit/>
          </a:bodyPr>
          <a:lstStyle/>
          <a:p>
            <a:r>
              <a:rPr lang="en-US" sz="2400" dirty="0">
                <a:solidFill>
                  <a:srgbClr val="000000"/>
                </a:solidFill>
                <a:latin typeface="Consolas" panose="020B0609020204030204" pitchFamily="49" charset="0"/>
                <a:cs typeface="Consolas" panose="020B0609020204030204" pitchFamily="49" charset="0"/>
              </a:rPr>
              <a:t>value = </a:t>
            </a:r>
            <a:r>
              <a:rPr lang="en-US" sz="2400" dirty="0" err="1">
                <a:solidFill>
                  <a:srgbClr val="000000"/>
                </a:solidFill>
                <a:latin typeface="Consolas" panose="020B0609020204030204" pitchFamily="49" charset="0"/>
                <a:cs typeface="Consolas" panose="020B0609020204030204" pitchFamily="49" charset="0"/>
              </a:rPr>
              <a:t>javamethod</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a:t>
            </a:r>
            <a:r>
              <a:rPr lang="en-US" sz="2400" dirty="0" err="1">
                <a:solidFill>
                  <a:srgbClr val="A020F0"/>
                </a:solidFill>
                <a:latin typeface="Consolas" panose="020B0609020204030204" pitchFamily="49" charset="0"/>
                <a:cs typeface="Consolas" panose="020B0609020204030204" pitchFamily="49" charset="0"/>
              </a:rPr>
              <a:t>valueOf</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smtClean="0">
                <a:solidFill>
                  <a:srgbClr val="A020F0"/>
                </a:solidFill>
                <a:latin typeface="Consolas" panose="020B0609020204030204" pitchFamily="49" charset="0"/>
                <a:cs typeface="Consolas" panose="020B0609020204030204" pitchFamily="49" charset="0"/>
              </a:rPr>
              <a:t>‘</a:t>
            </a:r>
            <a:r>
              <a:rPr lang="en-US" sz="2400" dirty="0" err="1" smtClean="0">
                <a:solidFill>
                  <a:srgbClr val="A020F0"/>
                </a:solidFill>
                <a:latin typeface="Consolas" panose="020B0609020204030204" pitchFamily="49" charset="0"/>
                <a:cs typeface="Consolas" panose="020B0609020204030204" pitchFamily="49" charset="0"/>
              </a:rPr>
              <a:t>namespace$MyEnum</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'MY_VALUE'</a:t>
            </a:r>
            <a:r>
              <a:rPr lang="en-US" sz="2400"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399777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Varargs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extBox 4"/>
          <p:cNvSpPr txBox="1"/>
          <p:nvPr/>
        </p:nvSpPr>
        <p:spPr>
          <a:xfrm>
            <a:off x="2865443" y="2340918"/>
            <a:ext cx="3413114" cy="461665"/>
          </a:xfrm>
          <a:prstGeom prst="rect">
            <a:avLst/>
          </a:prstGeom>
          <a:noFill/>
        </p:spPr>
        <p:txBody>
          <a:bodyPr wrap="none" rtlCol="0">
            <a:spAutoFit/>
          </a:bodyPr>
          <a:lstStyle/>
          <a:p>
            <a:pPr marL="0" lvl="1"/>
            <a:r>
              <a:rPr lang="en-US" sz="2400" dirty="0" smtClean="0">
                <a:solidFill>
                  <a:srgbClr val="000000"/>
                </a:solidFill>
                <a:latin typeface="Consolas" panose="020B0609020204030204" pitchFamily="49" charset="0"/>
                <a:cs typeface="Consolas" panose="020B0609020204030204" pitchFamily="49" charset="0"/>
              </a:rPr>
              <a:t>Object... == </a:t>
            </a:r>
            <a:r>
              <a:rPr lang="en-US" sz="2400" dirty="0">
                <a:solidFill>
                  <a:srgbClr val="000000"/>
                </a:solidFill>
                <a:latin typeface="Consolas" panose="020B0609020204030204" pitchFamily="49" charset="0"/>
                <a:cs typeface="Consolas" panose="020B0609020204030204" pitchFamily="49" charset="0"/>
              </a:rPr>
              <a:t>Object</a:t>
            </a:r>
            <a:endParaRPr lang="en-US" sz="3200" dirty="0"/>
          </a:p>
        </p:txBody>
      </p:sp>
    </p:spTree>
    <p:extLst>
      <p:ext uri="{BB962C8B-B14F-4D97-AF65-F5344CB8AC3E}">
        <p14:creationId xmlns:p14="http://schemas.microsoft.com/office/powerpoint/2010/main" val="405160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API Design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811016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Design</a:t>
            </a:r>
            <a:endParaRPr lang="en-US" dirty="0"/>
          </a:p>
        </p:txBody>
      </p:sp>
      <p:sp>
        <p:nvSpPr>
          <p:cNvPr id="3" name="Content Placeholder 2"/>
          <p:cNvSpPr>
            <a:spLocks noGrp="1"/>
          </p:cNvSpPr>
          <p:nvPr>
            <p:ph idx="1"/>
          </p:nvPr>
        </p:nvSpPr>
        <p:spPr/>
        <p:txBody>
          <a:bodyPr>
            <a:noAutofit/>
          </a:bodyPr>
          <a:lstStyle/>
          <a:p>
            <a:r>
              <a:rPr lang="en-US" b="1" dirty="0" smtClean="0"/>
              <a:t>Methods </a:t>
            </a:r>
          </a:p>
          <a:p>
            <a:r>
              <a:rPr lang="en-US" b="1" dirty="0" smtClean="0"/>
              <a:t>Exchanging Data</a:t>
            </a:r>
            <a:endParaRPr lang="en-US" dirty="0">
              <a:solidFill>
                <a:schemeClr val="tx1">
                  <a:alpha val="50000"/>
                </a:schemeClr>
              </a:solidFill>
            </a:endParaRPr>
          </a:p>
          <a:p>
            <a:r>
              <a:rPr lang="en-US" b="1" dirty="0" smtClean="0"/>
              <a:t>Documentation</a:t>
            </a:r>
            <a:endParaRPr lang="en-US" dirty="0" smtClean="0">
              <a:solidFill>
                <a:schemeClr val="tx1">
                  <a:alpha val="50000"/>
                </a:schemeClr>
              </a:solidFill>
            </a:endParaRPr>
          </a:p>
          <a:p>
            <a:r>
              <a:rPr lang="en-US" b="1" dirty="0" smtClean="0"/>
              <a:t>The Workspace</a:t>
            </a:r>
            <a:endParaRPr lang="en-US" dirty="0">
              <a:solidFill>
                <a:schemeClr val="tx1">
                  <a:alpha val="50000"/>
                </a:schemeClr>
              </a:solidFill>
            </a:endParaRPr>
          </a:p>
          <a:p>
            <a:r>
              <a:rPr lang="en-US" b="1" dirty="0" smtClean="0"/>
              <a:t>Advanced Topics</a:t>
            </a:r>
            <a:r>
              <a:rPr lang="en-US" dirty="0" smtClean="0"/>
              <a:t> </a:t>
            </a:r>
          </a:p>
          <a:p>
            <a:r>
              <a:rPr lang="en-US" b="1" dirty="0" smtClean="0"/>
              <a:t>Pitfalls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10418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Don’t Think Java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69074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457200" y="1200151"/>
            <a:ext cx="5715000" cy="3394472"/>
          </a:xfrm>
        </p:spPr>
        <p:txBody>
          <a:bodyPr>
            <a:normAutofit/>
          </a:bodyPr>
          <a:lstStyle/>
          <a:p>
            <a:r>
              <a:rPr lang="en-US" sz="2800" dirty="0" smtClean="0"/>
              <a:t>Principal </a:t>
            </a:r>
            <a:r>
              <a:rPr lang="en-US" sz="2800" dirty="0"/>
              <a:t>Systems/Software Engineer </a:t>
            </a:r>
            <a:r>
              <a:rPr lang="en-US" sz="2800" dirty="0" smtClean="0"/>
              <a:t>at </a:t>
            </a:r>
            <a:r>
              <a:rPr lang="en-US" sz="2800" b="1" dirty="0" smtClean="0"/>
              <a:t>Robotics Institute </a:t>
            </a:r>
            <a:r>
              <a:rPr lang="en-US" sz="2800" dirty="0" smtClean="0"/>
              <a:t>at Carnegie </a:t>
            </a:r>
            <a:r>
              <a:rPr lang="en-US" sz="2800" dirty="0"/>
              <a:t>Mellon University</a:t>
            </a:r>
          </a:p>
          <a:p>
            <a:endParaRPr lang="en-US" sz="2800" dirty="0" smtClean="0"/>
          </a:p>
          <a:p>
            <a:r>
              <a:rPr lang="en-US" sz="2800" dirty="0"/>
              <a:t>Co-Founder </a:t>
            </a:r>
            <a:r>
              <a:rPr lang="en-US" sz="2800" dirty="0" smtClean="0"/>
              <a:t>of </a:t>
            </a:r>
            <a:r>
              <a:rPr lang="en-US" sz="2800" b="1" dirty="0" smtClean="0"/>
              <a:t>HEBI Robotics</a:t>
            </a:r>
          </a:p>
          <a:p>
            <a:endParaRPr lang="en-US" dirty="0"/>
          </a:p>
          <a:p>
            <a:endParaRPr lang="en-US" dirty="0"/>
          </a:p>
        </p:txBody>
      </p:sp>
      <p:pic>
        <p:nvPicPr>
          <p:cNvPr id="1026" name="Picture 2" descr="http://static1.squarespace.com/static/544857eae4b04131eb2ed556/t/54d79fcde4b0a3830ed114ec/1441896310815/?format=150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830779"/>
            <a:ext cx="2498288" cy="1112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cmu.edu/~mbdias/MyWeb_files/ri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1232278"/>
            <a:ext cx="934015" cy="13394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927511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Loops</a:t>
            </a:r>
            <a:endParaRPr lang="en-US" dirty="0"/>
          </a:p>
        </p:txBody>
      </p:sp>
      <p:sp>
        <p:nvSpPr>
          <p:cNvPr id="4" name="TextBox 3"/>
          <p:cNvSpPr txBox="1"/>
          <p:nvPr/>
        </p:nvSpPr>
        <p:spPr>
          <a:xfrm>
            <a:off x="489650" y="1971586"/>
            <a:ext cx="8164700" cy="1200329"/>
          </a:xfrm>
          <a:prstGeom prst="rect">
            <a:avLst/>
          </a:prstGeom>
          <a:noFill/>
        </p:spPr>
        <p:txBody>
          <a:bodyPr wrap="square" rtlCol="0">
            <a:spAutoFit/>
          </a:bodyPr>
          <a:lstStyle/>
          <a:p>
            <a:r>
              <a:rPr lang="en-US" sz="2400" dirty="0">
                <a:solidFill>
                  <a:srgbClr val="0000FF"/>
                </a:solidFill>
                <a:latin typeface="Consolas" panose="020B0609020204030204" pitchFamily="49" charset="0"/>
                <a:cs typeface="Consolas" panose="020B0609020204030204" pitchFamily="49" charset="0"/>
              </a:rPr>
              <a:t>for</a:t>
            </a:r>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i</a:t>
            </a:r>
            <a:r>
              <a:rPr lang="en-US" sz="2400" dirty="0">
                <a:solidFill>
                  <a:srgbClr val="000000"/>
                </a:solidFill>
                <a:latin typeface="Consolas" panose="020B0609020204030204" pitchFamily="49" charset="0"/>
                <a:cs typeface="Consolas" panose="020B0609020204030204" pitchFamily="49" charset="0"/>
              </a:rPr>
              <a:t> = 1:n</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group.getModule</a:t>
            </a:r>
            <a:r>
              <a:rPr lang="en-US" sz="2400" dirty="0">
                <a:solidFill>
                  <a:srgbClr val="000000"/>
                </a:solidFill>
                <a:latin typeface="Consolas" panose="020B0609020204030204" pitchFamily="49" charset="0"/>
                <a:cs typeface="Consolas" panose="020B0609020204030204" pitchFamily="49" charset="0"/>
              </a:rPr>
              <a:t>(</a:t>
            </a:r>
            <a:r>
              <a:rPr lang="en-US" sz="2400" dirty="0" err="1">
                <a:solidFill>
                  <a:srgbClr val="000000"/>
                </a:solidFill>
                <a:latin typeface="Consolas" panose="020B0609020204030204" pitchFamily="49" charset="0"/>
                <a:cs typeface="Consolas" panose="020B0609020204030204" pitchFamily="49" charset="0"/>
              </a:rPr>
              <a:t>i</a:t>
            </a:r>
            <a:r>
              <a:rPr lang="en-US" sz="2400" dirty="0">
                <a:solidFill>
                  <a:srgbClr val="000000"/>
                </a:solidFill>
                <a:latin typeface="Consolas" panose="020B0609020204030204" pitchFamily="49" charset="0"/>
                <a:cs typeface="Consolas" panose="020B0609020204030204" pitchFamily="49" charset="0"/>
              </a:rPr>
              <a:t>).</a:t>
            </a:r>
            <a:r>
              <a:rPr lang="en-US" sz="2400" dirty="0" err="1">
                <a:solidFill>
                  <a:srgbClr val="000000"/>
                </a:solidFill>
                <a:latin typeface="Consolas" panose="020B0609020204030204" pitchFamily="49" charset="0"/>
                <a:cs typeface="Consolas" panose="020B0609020204030204" pitchFamily="49" charset="0"/>
              </a:rPr>
              <a:t>setPosition</a:t>
            </a:r>
            <a:r>
              <a:rPr lang="en-US" sz="2400" dirty="0">
                <a:solidFill>
                  <a:srgbClr val="000000"/>
                </a:solidFill>
                <a:latin typeface="Consolas" panose="020B0609020204030204" pitchFamily="49" charset="0"/>
                <a:cs typeface="Consolas" panose="020B0609020204030204" pitchFamily="49" charset="0"/>
              </a:rPr>
              <a:t>(position(</a:t>
            </a:r>
            <a:r>
              <a:rPr lang="en-US" sz="2400" dirty="0" err="1">
                <a:solidFill>
                  <a:srgbClr val="000000"/>
                </a:solidFill>
                <a:latin typeface="Consolas" panose="020B0609020204030204" pitchFamily="49" charset="0"/>
                <a:cs typeface="Consolas" panose="020B0609020204030204" pitchFamily="49" charset="0"/>
              </a:rPr>
              <a:t>i</a:t>
            </a:r>
            <a:r>
              <a:rPr lang="en-US" sz="2400" dirty="0">
                <a:solidFill>
                  <a:srgbClr val="000000"/>
                </a:solidFill>
                <a:latin typeface="Consolas" panose="020B0609020204030204" pitchFamily="49" charset="0"/>
                <a:cs typeface="Consolas" panose="020B0609020204030204" pitchFamily="49" charset="0"/>
              </a:rPr>
              <a:t>));    </a:t>
            </a:r>
          </a:p>
          <a:p>
            <a:r>
              <a:rPr lang="en-US" sz="2400" dirty="0" smtClean="0">
                <a:solidFill>
                  <a:srgbClr val="0000FF"/>
                </a:solidFill>
                <a:latin typeface="Consolas" panose="020B0609020204030204" pitchFamily="49" charset="0"/>
                <a:cs typeface="Consolas" panose="020B0609020204030204" pitchFamily="49" charset="0"/>
              </a:rPr>
              <a:t>end</a:t>
            </a:r>
            <a:endParaRPr lang="en-US" sz="2400" dirty="0">
              <a:solidFill>
                <a:srgbClr val="0000FF"/>
              </a:solidFill>
              <a:latin typeface="Consolas" panose="020B0609020204030204" pitchFamily="49" charset="0"/>
              <a:cs typeface="Consolas" panose="020B0609020204030204" pitchFamily="49"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289495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Constants</a:t>
            </a:r>
          </a:p>
        </p:txBody>
      </p:sp>
      <p:sp>
        <p:nvSpPr>
          <p:cNvPr id="5" name="TextBox 4"/>
          <p:cNvSpPr txBox="1"/>
          <p:nvPr/>
        </p:nvSpPr>
        <p:spPr>
          <a:xfrm>
            <a:off x="1166260" y="2340918"/>
            <a:ext cx="6811480" cy="461665"/>
          </a:xfrm>
          <a:prstGeom prst="rect">
            <a:avLst/>
          </a:prstGeom>
          <a:noFill/>
        </p:spPr>
        <p:txBody>
          <a:bodyPr wrap="none" rtlCol="0">
            <a:spAutoFit/>
          </a:bodyPr>
          <a:lstStyle/>
          <a:p>
            <a:r>
              <a:rPr lang="en-US" sz="2400" dirty="0" err="1">
                <a:solidFill>
                  <a:srgbClr val="000000"/>
                </a:solidFill>
                <a:latin typeface="Consolas" panose="020B0609020204030204" pitchFamily="49" charset="0"/>
                <a:cs typeface="Consolas" panose="020B0609020204030204" pitchFamily="49" charset="0"/>
              </a:rPr>
              <a:t>group.set</a:t>
            </a:r>
            <a:r>
              <a:rPr lang="en-US" sz="2400" dirty="0">
                <a:solidFill>
                  <a:srgbClr val="000000"/>
                </a:solidFill>
                <a:latin typeface="Consolas" panose="020B0609020204030204" pitchFamily="49" charset="0"/>
                <a:cs typeface="Consolas" panose="020B0609020204030204" pitchFamily="49" charset="0"/>
              </a:rPr>
              <a:t>(</a:t>
            </a:r>
            <a:r>
              <a:rPr lang="en-US" sz="2400" dirty="0" err="1">
                <a:solidFill>
                  <a:srgbClr val="000000"/>
                </a:solidFill>
                <a:latin typeface="Consolas" panose="020B0609020204030204" pitchFamily="49" charset="0"/>
                <a:cs typeface="Consolas" panose="020B0609020204030204" pitchFamily="49" charset="0"/>
              </a:rPr>
              <a:t>Command.POSITION</a:t>
            </a:r>
            <a:r>
              <a:rPr lang="en-US" sz="2400" dirty="0">
                <a:solidFill>
                  <a:srgbClr val="000000"/>
                </a:solidFill>
                <a:latin typeface="Consolas" panose="020B0609020204030204" pitchFamily="49" charset="0"/>
                <a:cs typeface="Consolas" panose="020B0609020204030204" pitchFamily="49" charset="0"/>
              </a:rPr>
              <a:t>, positions</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4284223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a:t>
            </a:r>
            <a:r>
              <a:rPr lang="en-US" dirty="0" smtClean="0"/>
              <a:t>Builders</a:t>
            </a:r>
            <a:endParaRPr lang="en-US" dirty="0"/>
          </a:p>
        </p:txBody>
      </p:sp>
      <p:sp>
        <p:nvSpPr>
          <p:cNvPr id="6" name="TextBox 5"/>
          <p:cNvSpPr txBox="1"/>
          <p:nvPr/>
        </p:nvSpPr>
        <p:spPr>
          <a:xfrm>
            <a:off x="1930893" y="1417588"/>
            <a:ext cx="5282215" cy="2308324"/>
          </a:xfrm>
          <a:prstGeom prst="rect">
            <a:avLst/>
          </a:prstGeom>
          <a:noFill/>
        </p:spPr>
        <p:txBody>
          <a:bodyPr wrap="none" rtlCol="0">
            <a:spAutoFit/>
          </a:bodyPr>
          <a:lstStyle/>
          <a:p>
            <a:r>
              <a:rPr lang="en-US" sz="2400" dirty="0">
                <a:solidFill>
                  <a:srgbClr val="000000"/>
                </a:solidFill>
                <a:latin typeface="Consolas" panose="020B0609020204030204" pitchFamily="49" charset="0"/>
                <a:cs typeface="Consolas" panose="020B0609020204030204" pitchFamily="49" charset="0"/>
              </a:rPr>
              <a:t>group = </a:t>
            </a:r>
            <a:r>
              <a:rPr lang="en-US" sz="2400" dirty="0" err="1">
                <a:solidFill>
                  <a:srgbClr val="000000"/>
                </a:solidFill>
                <a:latin typeface="Consolas" panose="020B0609020204030204" pitchFamily="49" charset="0"/>
                <a:cs typeface="Consolas" panose="020B0609020204030204" pitchFamily="49" charset="0"/>
              </a:rPr>
              <a:t>HebiApi.newGroup</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addByName</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‘Module1'</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addByName</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‘Module2'</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addByName</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‘Module3'</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addByName</a:t>
            </a:r>
            <a:r>
              <a:rPr lang="en-US" sz="2400" dirty="0" smtClean="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‘Module4'</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.build</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4284223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Think MATLAB</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7696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a:t>
            </a:r>
            <a:endParaRPr lang="en-US" dirty="0"/>
          </a:p>
        </p:txBody>
      </p:sp>
      <p:sp>
        <p:nvSpPr>
          <p:cNvPr id="6" name="TextBox 5"/>
          <p:cNvSpPr txBox="1"/>
          <p:nvPr/>
        </p:nvSpPr>
        <p:spPr>
          <a:xfrm>
            <a:off x="2015852" y="1505962"/>
            <a:ext cx="5112297" cy="2677656"/>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plot(</a:t>
            </a:r>
            <a:r>
              <a:rPr lang="en-US" sz="2400" dirty="0" err="1" smtClean="0">
                <a:solidFill>
                  <a:srgbClr val="000000"/>
                </a:solidFill>
                <a:latin typeface="Consolas" panose="020B0609020204030204" pitchFamily="49" charset="0"/>
                <a:cs typeface="Consolas" panose="020B0609020204030204" pitchFamily="49" charset="0"/>
              </a:rPr>
              <a:t>x,y</a:t>
            </a:r>
            <a:r>
              <a:rPr lang="en-US" sz="2400" dirty="0">
                <a:solidFill>
                  <a:srgbClr val="000000"/>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plot(</a:t>
            </a:r>
            <a:r>
              <a:rPr lang="en-US" sz="2400" dirty="0" err="1">
                <a:solidFill>
                  <a:srgbClr val="000000"/>
                </a:solidFill>
                <a:latin typeface="Consolas" panose="020B0609020204030204" pitchFamily="49" charset="0"/>
                <a:cs typeface="Consolas" panose="020B0609020204030204" pitchFamily="49" charset="0"/>
              </a:rPr>
              <a:t>x,y</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a:t>
            </a:r>
            <a:r>
              <a:rPr lang="en-US" sz="2400" dirty="0" err="1">
                <a:solidFill>
                  <a:srgbClr val="A020F0"/>
                </a:solidFill>
                <a:latin typeface="Consolas" panose="020B0609020204030204" pitchFamily="49" charset="0"/>
                <a:cs typeface="Consolas" panose="020B0609020204030204" pitchFamily="49" charset="0"/>
              </a:rPr>
              <a:t>rs'</a:t>
            </a:r>
            <a:r>
              <a:rPr lang="en-US" sz="2400" dirty="0">
                <a:solidFill>
                  <a:srgbClr val="000000"/>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plot(</a:t>
            </a:r>
            <a:r>
              <a:rPr lang="en-US" sz="2400" dirty="0" err="1">
                <a:solidFill>
                  <a:srgbClr val="000000"/>
                </a:solidFill>
                <a:latin typeface="Consolas" panose="020B0609020204030204" pitchFamily="49" charset="0"/>
                <a:cs typeface="Consolas" panose="020B0609020204030204" pitchFamily="49" charset="0"/>
              </a:rPr>
              <a:t>x,y</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a:t>
            </a:r>
            <a:r>
              <a:rPr lang="en-US" sz="2400" dirty="0" err="1">
                <a:solidFill>
                  <a:srgbClr val="A020F0"/>
                </a:solidFill>
                <a:latin typeface="Consolas" panose="020B0609020204030204" pitchFamily="49" charset="0"/>
                <a:cs typeface="Consolas" panose="020B0609020204030204" pitchFamily="49" charset="0"/>
              </a:rPr>
              <a:t>rs</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'LineWidth'</a:t>
            </a:r>
            <a:r>
              <a:rPr lang="en-US" sz="2400" dirty="0">
                <a:solidFill>
                  <a:srgbClr val="000000"/>
                </a:solidFill>
                <a:latin typeface="Consolas" panose="020B0609020204030204" pitchFamily="49" charset="0"/>
                <a:cs typeface="Consolas" panose="020B0609020204030204" pitchFamily="49" charset="0"/>
              </a:rPr>
              <a:t>,2,</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a:t>
            </a:r>
            <a:r>
              <a:rPr lang="en-US" sz="2400" dirty="0" err="1">
                <a:solidFill>
                  <a:srgbClr val="A020F0"/>
                </a:solidFill>
                <a:latin typeface="Consolas" panose="020B0609020204030204" pitchFamily="49" charset="0"/>
                <a:cs typeface="Consolas" panose="020B0609020204030204" pitchFamily="49" charset="0"/>
              </a:rPr>
              <a:t>MarkerEdgeColor</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'k'</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a:t>
            </a:r>
            <a:r>
              <a:rPr lang="en-US" sz="2400" dirty="0" err="1">
                <a:solidFill>
                  <a:srgbClr val="A020F0"/>
                </a:solidFill>
                <a:latin typeface="Consolas" panose="020B0609020204030204" pitchFamily="49" charset="0"/>
                <a:cs typeface="Consolas" panose="020B0609020204030204" pitchFamily="49" charset="0"/>
              </a:rPr>
              <a:t>MarkerFaceColor</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'g'</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0000FF"/>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'MarkerSize'</a:t>
            </a:r>
            <a:r>
              <a:rPr lang="en-US" sz="2400" dirty="0">
                <a:solidFill>
                  <a:srgbClr val="000000"/>
                </a:solidFill>
                <a:latin typeface="Consolas" panose="020B0609020204030204" pitchFamily="49" charset="0"/>
                <a:cs typeface="Consolas" panose="020B0609020204030204" pitchFamily="49" charset="0"/>
              </a:rPr>
              <a:t>,10)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266022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Arguments</a:t>
            </a:r>
            <a:endParaRPr lang="en-US" dirty="0"/>
          </a:p>
        </p:txBody>
      </p:sp>
      <p:sp>
        <p:nvSpPr>
          <p:cNvPr id="6" name="TextBox 5"/>
          <p:cNvSpPr txBox="1"/>
          <p:nvPr/>
        </p:nvSpPr>
        <p:spPr>
          <a:xfrm>
            <a:off x="2015852" y="1505962"/>
            <a:ext cx="5112297" cy="2677656"/>
          </a:xfrm>
          <a:prstGeom prst="rect">
            <a:avLst/>
          </a:prstGeom>
          <a:noFill/>
        </p:spPr>
        <p:txBody>
          <a:bodyPr wrap="none" rtlCol="0">
            <a:spAutoFit/>
          </a:bodyPr>
          <a:lstStyle/>
          <a:p>
            <a:r>
              <a:rPr lang="en-US" sz="2400" dirty="0" smtClean="0">
                <a:solidFill>
                  <a:srgbClr val="000000">
                    <a:alpha val="50000"/>
                  </a:srgbClr>
                </a:solidFill>
                <a:latin typeface="Consolas" panose="020B0609020204030204" pitchFamily="49" charset="0"/>
                <a:cs typeface="Consolas" panose="020B0609020204030204" pitchFamily="49" charset="0"/>
              </a:rPr>
              <a:t>plot(</a:t>
            </a:r>
            <a:r>
              <a:rPr lang="en-US" sz="2400" b="1" dirty="0" err="1">
                <a:solidFill>
                  <a:srgbClr val="000000"/>
                </a:solidFill>
                <a:latin typeface="Consolas" panose="020B0609020204030204" pitchFamily="49" charset="0"/>
                <a:cs typeface="Consolas" panose="020B0609020204030204" pitchFamily="49" charset="0"/>
              </a:rPr>
              <a:t>x,</a:t>
            </a:r>
            <a:r>
              <a:rPr lang="en-US" sz="2400" b="1" dirty="0" err="1" smtClean="0">
                <a:solidFill>
                  <a:srgbClr val="000000"/>
                </a:solidFill>
                <a:latin typeface="Consolas" panose="020B0609020204030204" pitchFamily="49" charset="0"/>
                <a:cs typeface="Consolas" panose="020B0609020204030204" pitchFamily="49" charset="0"/>
              </a:rPr>
              <a:t>y</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b="1" dirty="0" err="1">
                <a:solidFill>
                  <a:srgbClr val="000000"/>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rs'</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b="1" dirty="0" err="1">
                <a:solidFill>
                  <a:srgbClr val="000000"/>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rs</a:t>
            </a:r>
            <a:r>
              <a:rPr lang="en-US" sz="2400" dirty="0" smtClean="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'LineWidth'</a:t>
            </a:r>
            <a:r>
              <a:rPr lang="en-US" sz="2400" dirty="0">
                <a:solidFill>
                  <a:srgbClr val="000000">
                    <a:alpha val="50000"/>
                  </a:srgbClr>
                </a:solidFill>
                <a:latin typeface="Consolas" panose="020B0609020204030204" pitchFamily="49" charset="0"/>
                <a:cs typeface="Consolas" panose="020B0609020204030204" pitchFamily="49" charset="0"/>
              </a:rPr>
              <a:t>,2,</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MarkerEdgeColor</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'k'</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MarkerFaceColor</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'g'</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smtClean="0">
                <a:solidFill>
                  <a:srgbClr val="000000"/>
                </a:solidFill>
                <a:latin typeface="Consolas" panose="020B0609020204030204" pitchFamily="49" charset="0"/>
                <a:cs typeface="Consolas" panose="020B0609020204030204" pitchFamily="49" charset="0"/>
              </a:rPr>
              <a:t>    </a:t>
            </a:r>
            <a:r>
              <a:rPr lang="en-US" sz="2400" dirty="0" smtClean="0">
                <a:solidFill>
                  <a:srgbClr val="A020F0">
                    <a:alpha val="50000"/>
                  </a:srgbClr>
                </a:solidFill>
                <a:latin typeface="Consolas" panose="020B0609020204030204" pitchFamily="49" charset="0"/>
                <a:cs typeface="Consolas" panose="020B0609020204030204" pitchFamily="49" charset="0"/>
              </a:rPr>
              <a:t>'MarkerSize'</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smtClean="0">
                <a:solidFill>
                  <a:srgbClr val="000000">
                    <a:alpha val="50000"/>
                  </a:srgbClr>
                </a:solidFill>
                <a:latin typeface="Consolas" panose="020B0609020204030204" pitchFamily="49" charset="0"/>
                <a:cs typeface="Consolas" panose="020B0609020204030204" pitchFamily="49" charset="0"/>
              </a:rPr>
              <a:t>10)</a:t>
            </a:r>
            <a:endParaRPr lang="en-US" sz="2400" dirty="0">
              <a:solidFill>
                <a:srgbClr val="000000">
                  <a:alpha val="50000"/>
                </a:srgbClr>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357462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Arguments</a:t>
            </a:r>
            <a:endParaRPr lang="en-US" dirty="0"/>
          </a:p>
        </p:txBody>
      </p:sp>
      <p:sp>
        <p:nvSpPr>
          <p:cNvPr id="6" name="TextBox 5"/>
          <p:cNvSpPr txBox="1"/>
          <p:nvPr/>
        </p:nvSpPr>
        <p:spPr>
          <a:xfrm>
            <a:off x="2015852" y="1505962"/>
            <a:ext cx="5112297" cy="2677656"/>
          </a:xfrm>
          <a:prstGeom prst="rect">
            <a:avLst/>
          </a:prstGeom>
          <a:noFill/>
        </p:spPr>
        <p:txBody>
          <a:bodyPr wrap="none" rtlCol="0">
            <a:spAutoFit/>
          </a:bodyPr>
          <a:lstStyle/>
          <a:p>
            <a:r>
              <a:rPr lang="en-US" sz="2400" dirty="0" smtClean="0">
                <a:solidFill>
                  <a:srgbClr val="000000">
                    <a:alpha val="50000"/>
                  </a:srgbClr>
                </a:solidFill>
                <a:latin typeface="Consolas" panose="020B0609020204030204" pitchFamily="49" charset="0"/>
                <a:cs typeface="Consolas" panose="020B0609020204030204" pitchFamily="49" charset="0"/>
              </a:rPr>
              <a:t>plot(</a:t>
            </a:r>
            <a:r>
              <a:rPr lang="en-US" sz="2400" dirty="0" err="1" smtClean="0">
                <a:solidFill>
                  <a:srgbClr val="000000">
                    <a:alpha val="50000"/>
                  </a:srgbClr>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dirty="0" err="1">
                <a:solidFill>
                  <a:srgbClr val="000000">
                    <a:alpha val="50000"/>
                  </a:srgbClr>
                </a:solidFill>
                <a:latin typeface="Consolas" panose="020B0609020204030204" pitchFamily="49" charset="0"/>
                <a:cs typeface="Consolas" panose="020B0609020204030204" pitchFamily="49" charset="0"/>
              </a:rPr>
              <a:t>x,y</a:t>
            </a:r>
            <a:r>
              <a:rPr lang="en-US" sz="2400" dirty="0" smtClean="0">
                <a:solidFill>
                  <a:srgbClr val="000000">
                    <a:alpha val="50000"/>
                  </a:srgbClr>
                </a:solidFill>
                <a:latin typeface="Consolas" panose="020B0609020204030204" pitchFamily="49" charset="0"/>
                <a:cs typeface="Consolas" panose="020B0609020204030204" pitchFamily="49" charset="0"/>
              </a:rPr>
              <a:t>,</a:t>
            </a:r>
            <a:r>
              <a:rPr lang="en-US" sz="2400" b="1" dirty="0">
                <a:solidFill>
                  <a:srgbClr val="A020F0"/>
                </a:solidFill>
                <a:latin typeface="Consolas" panose="020B0609020204030204" pitchFamily="49" charset="0"/>
                <a:cs typeface="Consolas" panose="020B0609020204030204" pitchFamily="49" charset="0"/>
              </a:rPr>
              <a:t>'</a:t>
            </a:r>
            <a:r>
              <a:rPr lang="en-US" sz="2400" b="1" dirty="0" smtClean="0">
                <a:solidFill>
                  <a:srgbClr val="A020F0"/>
                </a:solidFill>
                <a:latin typeface="Consolas" panose="020B0609020204030204" pitchFamily="49" charset="0"/>
                <a:cs typeface="Consolas" panose="020B0609020204030204" pitchFamily="49" charset="0"/>
              </a:rPr>
              <a:t>--</a:t>
            </a:r>
            <a:r>
              <a:rPr lang="en-US" sz="2400" b="1" dirty="0" err="1">
                <a:solidFill>
                  <a:srgbClr val="A020F0"/>
                </a:solidFill>
                <a:latin typeface="Consolas" panose="020B0609020204030204" pitchFamily="49" charset="0"/>
                <a:cs typeface="Consolas" panose="020B0609020204030204" pitchFamily="49" charset="0"/>
              </a:rPr>
              <a:t>rs'</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dirty="0" err="1">
                <a:solidFill>
                  <a:srgbClr val="000000">
                    <a:alpha val="50000"/>
                  </a:srgbClr>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b="1" dirty="0">
                <a:solidFill>
                  <a:srgbClr val="A020F0"/>
                </a:solidFill>
                <a:latin typeface="Consolas" panose="020B0609020204030204" pitchFamily="49" charset="0"/>
                <a:cs typeface="Consolas" panose="020B0609020204030204" pitchFamily="49" charset="0"/>
              </a:rPr>
              <a:t>'--</a:t>
            </a:r>
            <a:r>
              <a:rPr lang="en-US" sz="2400" b="1" dirty="0" err="1">
                <a:solidFill>
                  <a:srgbClr val="A020F0"/>
                </a:solidFill>
                <a:latin typeface="Consolas" panose="020B0609020204030204" pitchFamily="49" charset="0"/>
                <a:cs typeface="Consolas" panose="020B0609020204030204" pitchFamily="49" charset="0"/>
              </a:rPr>
              <a:t>rs</a:t>
            </a:r>
            <a:r>
              <a:rPr lang="en-US" sz="2400" b="1" dirty="0">
                <a:solidFill>
                  <a:srgbClr val="A020F0"/>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'LineWidth'</a:t>
            </a:r>
            <a:r>
              <a:rPr lang="en-US" sz="2400" dirty="0">
                <a:solidFill>
                  <a:srgbClr val="000000">
                    <a:alpha val="50000"/>
                  </a:srgbClr>
                </a:solidFill>
                <a:latin typeface="Consolas" panose="020B0609020204030204" pitchFamily="49" charset="0"/>
                <a:cs typeface="Consolas" panose="020B0609020204030204" pitchFamily="49" charset="0"/>
              </a:rPr>
              <a:t>,2,</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MarkerEdgeColor</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'k'</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MarkerFaceColor</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'g'</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smtClean="0">
                <a:solidFill>
                  <a:srgbClr val="000000"/>
                </a:solidFill>
                <a:latin typeface="Consolas" panose="020B0609020204030204" pitchFamily="49" charset="0"/>
                <a:cs typeface="Consolas" panose="020B0609020204030204" pitchFamily="49" charset="0"/>
              </a:rPr>
              <a:t>    </a:t>
            </a:r>
            <a:r>
              <a:rPr lang="en-US" sz="2400" dirty="0" smtClean="0">
                <a:solidFill>
                  <a:srgbClr val="A020F0">
                    <a:alpha val="50000"/>
                  </a:srgbClr>
                </a:solidFill>
                <a:latin typeface="Consolas" panose="020B0609020204030204" pitchFamily="49" charset="0"/>
                <a:cs typeface="Consolas" panose="020B0609020204030204" pitchFamily="49" charset="0"/>
              </a:rPr>
              <a:t>'MarkerSize'</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smtClean="0">
                <a:solidFill>
                  <a:srgbClr val="000000">
                    <a:alpha val="50000"/>
                  </a:srgbClr>
                </a:solidFill>
                <a:latin typeface="Consolas" panose="020B0609020204030204" pitchFamily="49" charset="0"/>
                <a:cs typeface="Consolas" panose="020B0609020204030204" pitchFamily="49" charset="0"/>
              </a:rPr>
              <a:t>10)</a:t>
            </a:r>
            <a:endParaRPr lang="en-US" sz="2400" dirty="0">
              <a:solidFill>
                <a:srgbClr val="000000">
                  <a:alpha val="50000"/>
                </a:srgbClr>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465684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Value Pairs</a:t>
            </a:r>
            <a:endParaRPr lang="en-US" dirty="0"/>
          </a:p>
        </p:txBody>
      </p:sp>
      <p:sp>
        <p:nvSpPr>
          <p:cNvPr id="6" name="TextBox 5"/>
          <p:cNvSpPr txBox="1"/>
          <p:nvPr/>
        </p:nvSpPr>
        <p:spPr>
          <a:xfrm>
            <a:off x="2015852" y="1505962"/>
            <a:ext cx="5112297" cy="2677656"/>
          </a:xfrm>
          <a:prstGeom prst="rect">
            <a:avLst/>
          </a:prstGeom>
          <a:noFill/>
        </p:spPr>
        <p:txBody>
          <a:bodyPr wrap="none" rtlCol="0">
            <a:spAutoFit/>
          </a:bodyPr>
          <a:lstStyle/>
          <a:p>
            <a:r>
              <a:rPr lang="en-US" sz="2400" dirty="0" smtClean="0">
                <a:solidFill>
                  <a:srgbClr val="000000">
                    <a:alpha val="50000"/>
                  </a:srgbClr>
                </a:solidFill>
                <a:latin typeface="Consolas" panose="020B0609020204030204" pitchFamily="49" charset="0"/>
                <a:cs typeface="Consolas" panose="020B0609020204030204" pitchFamily="49" charset="0"/>
              </a:rPr>
              <a:t>plot(</a:t>
            </a:r>
            <a:r>
              <a:rPr lang="en-US" sz="2400" dirty="0" err="1" smtClean="0">
                <a:solidFill>
                  <a:srgbClr val="000000">
                    <a:alpha val="50000"/>
                  </a:srgbClr>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dirty="0" err="1">
                <a:solidFill>
                  <a:srgbClr val="000000">
                    <a:alpha val="50000"/>
                  </a:srgbClr>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rs'</a:t>
            </a:r>
            <a:r>
              <a:rPr lang="en-US" sz="2400" dirty="0">
                <a:solidFill>
                  <a:srgbClr val="000000">
                    <a:alpha val="50000"/>
                  </a:srgbClr>
                </a:solidFill>
                <a:latin typeface="Consolas" panose="020B0609020204030204" pitchFamily="49" charset="0"/>
                <a:cs typeface="Consolas" panose="020B0609020204030204" pitchFamily="49" charset="0"/>
              </a:rPr>
              <a:t>);</a:t>
            </a:r>
          </a:p>
          <a:p>
            <a:r>
              <a:rPr lang="en-US" sz="2400" dirty="0">
                <a:solidFill>
                  <a:srgbClr val="000000">
                    <a:alpha val="50000"/>
                  </a:srgbClr>
                </a:solidFill>
                <a:latin typeface="Consolas" panose="020B0609020204030204" pitchFamily="49" charset="0"/>
                <a:cs typeface="Consolas" panose="020B0609020204030204" pitchFamily="49" charset="0"/>
              </a:rPr>
              <a:t>plot(</a:t>
            </a:r>
            <a:r>
              <a:rPr lang="en-US" sz="2400" dirty="0" err="1">
                <a:solidFill>
                  <a:srgbClr val="000000">
                    <a:alpha val="50000"/>
                  </a:srgbClr>
                </a:solidFill>
                <a:latin typeface="Consolas" panose="020B0609020204030204" pitchFamily="49" charset="0"/>
                <a:cs typeface="Consolas" panose="020B0609020204030204" pitchFamily="49" charset="0"/>
              </a:rPr>
              <a:t>x,y</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A020F0">
                    <a:alpha val="50000"/>
                  </a:srgbClr>
                </a:solidFill>
                <a:latin typeface="Consolas" panose="020B0609020204030204" pitchFamily="49" charset="0"/>
                <a:cs typeface="Consolas" panose="020B0609020204030204" pitchFamily="49" charset="0"/>
              </a:rPr>
              <a:t>'--</a:t>
            </a:r>
            <a:r>
              <a:rPr lang="en-US" sz="2400" dirty="0" err="1">
                <a:solidFill>
                  <a:srgbClr val="A020F0">
                    <a:alpha val="50000"/>
                  </a:srgbClr>
                </a:solidFill>
                <a:latin typeface="Consolas" panose="020B0609020204030204" pitchFamily="49" charset="0"/>
                <a:cs typeface="Consolas" panose="020B0609020204030204" pitchFamily="49" charset="0"/>
              </a:rPr>
              <a:t>rs</a:t>
            </a:r>
            <a:r>
              <a:rPr lang="en-US" sz="2400" dirty="0" smtClean="0">
                <a:solidFill>
                  <a:srgbClr val="A020F0">
                    <a:alpha val="50000"/>
                  </a:srgbClr>
                </a:solidFill>
                <a:latin typeface="Consolas" panose="020B0609020204030204" pitchFamily="49" charset="0"/>
                <a:cs typeface="Consolas" panose="020B0609020204030204" pitchFamily="49" charset="0"/>
              </a:rPr>
              <a:t>'</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b="1" dirty="0">
                <a:solidFill>
                  <a:srgbClr val="A020F0"/>
                </a:solidFill>
                <a:latin typeface="Consolas" panose="020B0609020204030204" pitchFamily="49" charset="0"/>
                <a:cs typeface="Consolas" panose="020B0609020204030204" pitchFamily="49" charset="0"/>
              </a:rPr>
              <a:t>'LineWidth'</a:t>
            </a:r>
            <a:r>
              <a:rPr lang="en-US" sz="2400" b="1" dirty="0">
                <a:solidFill>
                  <a:srgbClr val="000000"/>
                </a:solidFill>
                <a:latin typeface="Consolas" panose="020B0609020204030204" pitchFamily="49" charset="0"/>
                <a:cs typeface="Consolas" panose="020B0609020204030204" pitchFamily="49" charset="0"/>
              </a:rPr>
              <a:t>,2</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b="1" dirty="0">
                <a:solidFill>
                  <a:srgbClr val="A020F0"/>
                </a:solidFill>
                <a:latin typeface="Consolas" panose="020B0609020204030204" pitchFamily="49" charset="0"/>
                <a:cs typeface="Consolas" panose="020B0609020204030204" pitchFamily="49" charset="0"/>
              </a:rPr>
              <a:t>'</a:t>
            </a:r>
            <a:r>
              <a:rPr lang="en-US" sz="2400" b="1" dirty="0" err="1">
                <a:solidFill>
                  <a:srgbClr val="A020F0"/>
                </a:solidFill>
                <a:latin typeface="Consolas" panose="020B0609020204030204" pitchFamily="49" charset="0"/>
                <a:cs typeface="Consolas" panose="020B0609020204030204" pitchFamily="49" charset="0"/>
              </a:rPr>
              <a:t>MarkerEdgeColor</a:t>
            </a:r>
            <a:r>
              <a:rPr lang="en-US" sz="2400" b="1" dirty="0">
                <a:solidFill>
                  <a:srgbClr val="A020F0"/>
                </a:solidFill>
                <a:latin typeface="Consolas" panose="020B0609020204030204" pitchFamily="49" charset="0"/>
                <a:cs typeface="Consolas" panose="020B0609020204030204" pitchFamily="49" charset="0"/>
              </a:rPr>
              <a:t>'</a:t>
            </a:r>
            <a:r>
              <a:rPr lang="en-US" sz="2400" b="1" dirty="0">
                <a:solidFill>
                  <a:srgbClr val="000000"/>
                </a:solidFill>
                <a:latin typeface="Consolas" panose="020B0609020204030204" pitchFamily="49" charset="0"/>
                <a:cs typeface="Consolas" panose="020B0609020204030204" pitchFamily="49" charset="0"/>
              </a:rPr>
              <a:t>,</a:t>
            </a:r>
            <a:r>
              <a:rPr lang="en-US" sz="2400" b="1" dirty="0">
                <a:solidFill>
                  <a:srgbClr val="A020F0"/>
                </a:solidFill>
                <a:latin typeface="Consolas" panose="020B0609020204030204" pitchFamily="49" charset="0"/>
                <a:cs typeface="Consolas" panose="020B0609020204030204" pitchFamily="49" charset="0"/>
              </a:rPr>
              <a:t>'k'</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a:solidFill>
                  <a:srgbClr val="000000"/>
                </a:solidFill>
                <a:latin typeface="Consolas" panose="020B0609020204030204" pitchFamily="49" charset="0"/>
                <a:cs typeface="Consolas" panose="020B0609020204030204" pitchFamily="49" charset="0"/>
              </a:rPr>
              <a:t>    </a:t>
            </a:r>
            <a:r>
              <a:rPr lang="en-US" sz="2400" b="1" dirty="0">
                <a:solidFill>
                  <a:srgbClr val="A020F0"/>
                </a:solidFill>
                <a:latin typeface="Consolas" panose="020B0609020204030204" pitchFamily="49" charset="0"/>
                <a:cs typeface="Consolas" panose="020B0609020204030204" pitchFamily="49" charset="0"/>
              </a:rPr>
              <a:t>'</a:t>
            </a:r>
            <a:r>
              <a:rPr lang="en-US" sz="2400" b="1" dirty="0" err="1">
                <a:solidFill>
                  <a:srgbClr val="A020F0"/>
                </a:solidFill>
                <a:latin typeface="Consolas" panose="020B0609020204030204" pitchFamily="49" charset="0"/>
                <a:cs typeface="Consolas" panose="020B0609020204030204" pitchFamily="49" charset="0"/>
              </a:rPr>
              <a:t>MarkerFaceColor</a:t>
            </a:r>
            <a:r>
              <a:rPr lang="en-US" sz="2400" b="1" dirty="0">
                <a:solidFill>
                  <a:srgbClr val="A020F0"/>
                </a:solidFill>
                <a:latin typeface="Consolas" panose="020B0609020204030204" pitchFamily="49" charset="0"/>
                <a:cs typeface="Consolas" panose="020B0609020204030204" pitchFamily="49" charset="0"/>
              </a:rPr>
              <a:t>'</a:t>
            </a:r>
            <a:r>
              <a:rPr lang="en-US" sz="2400" b="1" dirty="0">
                <a:solidFill>
                  <a:srgbClr val="000000"/>
                </a:solidFill>
                <a:latin typeface="Consolas" panose="020B0609020204030204" pitchFamily="49" charset="0"/>
                <a:cs typeface="Consolas" panose="020B0609020204030204" pitchFamily="49" charset="0"/>
              </a:rPr>
              <a:t>,</a:t>
            </a:r>
            <a:r>
              <a:rPr lang="en-US" sz="2400" b="1" dirty="0">
                <a:solidFill>
                  <a:srgbClr val="A020F0"/>
                </a:solidFill>
                <a:latin typeface="Consolas" panose="020B0609020204030204" pitchFamily="49" charset="0"/>
                <a:cs typeface="Consolas" panose="020B0609020204030204" pitchFamily="49" charset="0"/>
              </a:rPr>
              <a:t>'g'</a:t>
            </a:r>
            <a:r>
              <a:rPr lang="en-US" sz="2400" dirty="0">
                <a:solidFill>
                  <a:srgbClr val="000000">
                    <a:alpha val="50000"/>
                  </a:srgbClr>
                </a:solidFill>
                <a:latin typeface="Consolas" panose="020B0609020204030204" pitchFamily="49" charset="0"/>
                <a:cs typeface="Consolas" panose="020B0609020204030204" pitchFamily="49" charset="0"/>
              </a:rPr>
              <a:t>,</a:t>
            </a:r>
            <a:r>
              <a:rPr lang="en-US" sz="2400" dirty="0">
                <a:solidFill>
                  <a:srgbClr val="0000FF">
                    <a:alpha val="50000"/>
                  </a:srgbClr>
                </a:solidFill>
                <a:latin typeface="Consolas" panose="020B0609020204030204" pitchFamily="49" charset="0"/>
                <a:cs typeface="Consolas" panose="020B0609020204030204" pitchFamily="49" charset="0"/>
              </a:rPr>
              <a:t>...</a:t>
            </a:r>
          </a:p>
          <a:p>
            <a:r>
              <a:rPr lang="en-US" sz="2400" dirty="0" smtClean="0">
                <a:solidFill>
                  <a:srgbClr val="000000"/>
                </a:solidFill>
                <a:latin typeface="Consolas" panose="020B0609020204030204" pitchFamily="49" charset="0"/>
                <a:cs typeface="Consolas" panose="020B0609020204030204" pitchFamily="49" charset="0"/>
              </a:rPr>
              <a:t>    </a:t>
            </a:r>
            <a:r>
              <a:rPr lang="en-US" sz="2400" b="1" dirty="0">
                <a:solidFill>
                  <a:srgbClr val="A020F0"/>
                </a:solidFill>
                <a:latin typeface="Consolas" panose="020B0609020204030204" pitchFamily="49" charset="0"/>
                <a:cs typeface="Consolas" panose="020B0609020204030204" pitchFamily="49" charset="0"/>
              </a:rPr>
              <a:t>'MarkerSize'</a:t>
            </a:r>
            <a:r>
              <a:rPr lang="en-US" sz="2400" b="1" dirty="0">
                <a:solidFill>
                  <a:srgbClr val="000000"/>
                </a:solidFill>
                <a:latin typeface="Consolas" panose="020B0609020204030204" pitchFamily="49" charset="0"/>
                <a:cs typeface="Consolas" panose="020B0609020204030204" pitchFamily="49" charset="0"/>
              </a:rPr>
              <a:t>,10</a:t>
            </a:r>
            <a:r>
              <a:rPr lang="en-US" sz="2400" dirty="0" smtClean="0">
                <a:solidFill>
                  <a:srgbClr val="000000">
                    <a:alpha val="50000"/>
                  </a:srgbClr>
                </a:solidFill>
                <a:latin typeface="Consolas" panose="020B0609020204030204" pitchFamily="49" charset="0"/>
                <a:cs typeface="Consolas" panose="020B0609020204030204" pitchFamily="49" charset="0"/>
              </a:rPr>
              <a:t>)</a:t>
            </a:r>
            <a:endParaRPr lang="en-US" sz="2400" dirty="0">
              <a:solidFill>
                <a:srgbClr val="000000">
                  <a:alpha val="50000"/>
                </a:srgbClr>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465684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Replication Problems</a:t>
            </a:r>
            <a:endParaRPr lang="en-US" dirty="0"/>
          </a:p>
        </p:txBody>
      </p:sp>
      <p:sp>
        <p:nvSpPr>
          <p:cNvPr id="3" name="Content Placeholder 2"/>
          <p:cNvSpPr>
            <a:spLocks noGrp="1"/>
          </p:cNvSpPr>
          <p:nvPr>
            <p:ph idx="1"/>
          </p:nvPr>
        </p:nvSpPr>
        <p:spPr/>
        <p:txBody>
          <a:bodyPr>
            <a:normAutofit/>
          </a:bodyPr>
          <a:lstStyle/>
          <a:p>
            <a:r>
              <a:rPr lang="en-US" sz="2800" dirty="0" smtClean="0"/>
              <a:t>Arbitrary </a:t>
            </a:r>
            <a:r>
              <a:rPr lang="en-US" sz="2800" dirty="0"/>
              <a:t>Number of Arguments</a:t>
            </a:r>
          </a:p>
          <a:p>
            <a:endParaRPr lang="en-US" sz="2800" dirty="0" smtClean="0"/>
          </a:p>
          <a:p>
            <a:endParaRPr lang="en-US" sz="2800" dirty="0" smtClean="0"/>
          </a:p>
          <a:p>
            <a:r>
              <a:rPr lang="en-US" sz="2800" dirty="0" smtClean="0"/>
              <a:t>Dynamic Types</a:t>
            </a:r>
          </a:p>
          <a:p>
            <a:pPr lvl="1"/>
            <a:endParaRPr lang="en-US" sz="1600" dirty="0" smtClean="0"/>
          </a:p>
          <a:p>
            <a:endParaRPr lang="en-US" sz="2000" dirty="0" smtClean="0"/>
          </a:p>
          <a:p>
            <a:endParaRPr lang="en-US" sz="20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180019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Overload Methods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TextBox 4"/>
          <p:cNvSpPr txBox="1"/>
          <p:nvPr/>
        </p:nvSpPr>
        <p:spPr>
          <a:xfrm>
            <a:off x="316669" y="1417588"/>
            <a:ext cx="8510663" cy="2308324"/>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set(): void</a:t>
            </a:r>
            <a:endParaRPr lang="en-US" sz="2400" dirty="0">
              <a:solidFill>
                <a:srgbClr val="000000"/>
              </a:solidFill>
              <a:latin typeface="Consolas" panose="020B0609020204030204" pitchFamily="49" charset="0"/>
              <a:cs typeface="Consolas" panose="020B0609020204030204" pitchFamily="49" charset="0"/>
            </a:endParaRPr>
          </a:p>
          <a:p>
            <a:r>
              <a:rPr lang="en-US" sz="2400" dirty="0" smtClean="0">
                <a:solidFill>
                  <a:srgbClr val="000000"/>
                </a:solidFill>
                <a:latin typeface="Consolas" panose="020B0609020204030204" pitchFamily="49" charset="0"/>
                <a:cs typeface="Consolas" panose="020B0609020204030204" pitchFamily="49" charset="0"/>
              </a:rPr>
              <a:t>set(Object): void</a:t>
            </a:r>
          </a:p>
          <a:p>
            <a:r>
              <a:rPr lang="en-US" sz="2400" dirty="0" smtClean="0">
                <a:solidFill>
                  <a:srgbClr val="000000"/>
                </a:solidFill>
                <a:latin typeface="Consolas" panose="020B0609020204030204" pitchFamily="49" charset="0"/>
                <a:cs typeface="Consolas" panose="020B0609020204030204" pitchFamily="49" charset="0"/>
              </a:rPr>
              <a:t>set(Object, Object): </a:t>
            </a:r>
            <a:r>
              <a:rPr lang="en-US" sz="2400" dirty="0">
                <a:solidFill>
                  <a:srgbClr val="000000"/>
                </a:solidFill>
                <a:latin typeface="Consolas" panose="020B0609020204030204" pitchFamily="49" charset="0"/>
                <a:cs typeface="Consolas" panose="020B0609020204030204" pitchFamily="49" charset="0"/>
              </a:rPr>
              <a:t>void</a:t>
            </a:r>
          </a:p>
          <a:p>
            <a:r>
              <a:rPr lang="en-US" sz="2400" dirty="0" smtClean="0">
                <a:solidFill>
                  <a:srgbClr val="000000"/>
                </a:solidFill>
                <a:latin typeface="Consolas" panose="020B0609020204030204" pitchFamily="49" charset="0"/>
                <a:cs typeface="Consolas" panose="020B0609020204030204" pitchFamily="49" charset="0"/>
              </a:rPr>
              <a:t>set(Object, Object, </a:t>
            </a:r>
            <a:r>
              <a:rPr lang="en-US" sz="2400" dirty="0">
                <a:solidFill>
                  <a:srgbClr val="000000"/>
                </a:solidFill>
                <a:latin typeface="Consolas" panose="020B0609020204030204" pitchFamily="49" charset="0"/>
                <a:cs typeface="Consolas" panose="020B0609020204030204" pitchFamily="49" charset="0"/>
              </a:rPr>
              <a:t>Object</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00"/>
                </a:solidFill>
                <a:latin typeface="Consolas" panose="020B0609020204030204" pitchFamily="49" charset="0"/>
                <a:cs typeface="Consolas" panose="020B0609020204030204" pitchFamily="49" charset="0"/>
              </a:rPr>
              <a:t>void</a:t>
            </a:r>
          </a:p>
          <a:p>
            <a:r>
              <a:rPr lang="en-US" sz="2400" dirty="0" smtClean="0">
                <a:solidFill>
                  <a:srgbClr val="000000"/>
                </a:solidFill>
                <a:latin typeface="Consolas" panose="020B0609020204030204" pitchFamily="49" charset="0"/>
                <a:cs typeface="Consolas" panose="020B0609020204030204" pitchFamily="49" charset="0"/>
              </a:rPr>
              <a:t>set(Object, Object, Object, </a:t>
            </a:r>
            <a:r>
              <a:rPr lang="en-US" sz="2400" dirty="0">
                <a:solidFill>
                  <a:srgbClr val="000000"/>
                </a:solidFill>
                <a:latin typeface="Consolas" panose="020B0609020204030204" pitchFamily="49" charset="0"/>
                <a:cs typeface="Consolas" panose="020B0609020204030204" pitchFamily="49" charset="0"/>
              </a:rPr>
              <a:t>Object</a:t>
            </a:r>
            <a:r>
              <a:rPr lang="en-US" sz="2400" dirty="0" smtClean="0">
                <a:solidFill>
                  <a:srgbClr val="000000"/>
                </a:solidFill>
                <a:latin typeface="Consolas" panose="020B0609020204030204" pitchFamily="49" charset="0"/>
                <a:cs typeface="Consolas" panose="020B0609020204030204" pitchFamily="49" charset="0"/>
              </a:rPr>
              <a:t>): void</a:t>
            </a:r>
          </a:p>
          <a:p>
            <a:r>
              <a:rPr lang="en-US" sz="2400" dirty="0" smtClean="0">
                <a:solidFill>
                  <a:srgbClr val="000000"/>
                </a:solidFill>
                <a:latin typeface="Consolas" panose="020B0609020204030204" pitchFamily="49" charset="0"/>
                <a:cs typeface="Consolas" panose="020B0609020204030204" pitchFamily="49" charset="0"/>
              </a:rPr>
              <a:t>set(Object</a:t>
            </a:r>
            <a:r>
              <a:rPr lang="en-US" sz="2400" dirty="0">
                <a:solidFill>
                  <a:srgbClr val="000000"/>
                </a:solidFill>
                <a:latin typeface="Consolas" panose="020B0609020204030204" pitchFamily="49" charset="0"/>
                <a:cs typeface="Consolas" panose="020B0609020204030204" pitchFamily="49" charset="0"/>
              </a:rPr>
              <a:t>, Object, Object, </a:t>
            </a:r>
            <a:r>
              <a:rPr lang="en-US" sz="2400" dirty="0" smtClean="0">
                <a:solidFill>
                  <a:srgbClr val="000000"/>
                </a:solidFill>
                <a:latin typeface="Consolas" panose="020B0609020204030204" pitchFamily="49" charset="0"/>
                <a:cs typeface="Consolas" panose="020B0609020204030204" pitchFamily="49" charset="0"/>
              </a:rPr>
              <a:t>Objec</a:t>
            </a:r>
            <a:r>
              <a:rPr lang="en-US" sz="2400" dirty="0">
                <a:solidFill>
                  <a:srgbClr val="000000"/>
                </a:solidFill>
                <a:latin typeface="Consolas" panose="020B0609020204030204" pitchFamily="49" charset="0"/>
                <a:cs typeface="Consolas" panose="020B0609020204030204" pitchFamily="49" charset="0"/>
              </a:rPr>
              <a:t>t, Object</a:t>
            </a:r>
            <a:r>
              <a:rPr lang="en-US" sz="2400" dirty="0" smtClean="0">
                <a:solidFill>
                  <a:srgbClr val="000000"/>
                </a:solidFill>
                <a:latin typeface="Consolas" panose="020B0609020204030204" pitchFamily="49" charset="0"/>
                <a:cs typeface="Consolas" panose="020B0609020204030204" pitchFamily="49" charset="0"/>
              </a:rPr>
              <a:t>): void</a:t>
            </a:r>
            <a:endParaRPr lang="en-US" sz="24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1842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eldable_1DO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71550"/>
            <a:ext cx="6143762" cy="40126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Modular Robots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242755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 Result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6" name="TextBox 5"/>
          <p:cNvSpPr txBox="1"/>
          <p:nvPr/>
        </p:nvSpPr>
        <p:spPr>
          <a:xfrm>
            <a:off x="826424" y="1786920"/>
            <a:ext cx="7491153" cy="1569660"/>
          </a:xfrm>
          <a:prstGeom prst="rect">
            <a:avLst/>
          </a:prstGeom>
          <a:noFill/>
        </p:spPr>
        <p:txBody>
          <a:bodyPr wrap="none" rtlCol="0">
            <a:spAutoFit/>
          </a:bodyPr>
          <a:lstStyle/>
          <a:p>
            <a:r>
              <a:rPr lang="en-US" sz="2400" dirty="0" err="1">
                <a:solidFill>
                  <a:srgbClr val="000000"/>
                </a:solidFill>
                <a:latin typeface="Consolas" panose="020B0609020204030204" pitchFamily="49" charset="0"/>
                <a:cs typeface="Consolas" panose="020B0609020204030204" pitchFamily="49" charset="0"/>
              </a:rPr>
              <a:t>group.set</a:t>
            </a:r>
            <a:r>
              <a:rPr lang="en-US" sz="2400" dirty="0">
                <a:solidFill>
                  <a:srgbClr val="000000"/>
                </a:solidFill>
                <a:latin typeface="Consolas" panose="020B0609020204030204" pitchFamily="49" charset="0"/>
                <a:cs typeface="Consolas" panose="020B0609020204030204" pitchFamily="49" charset="0"/>
              </a:rPr>
              <a:t>(</a:t>
            </a:r>
            <a:r>
              <a:rPr lang="en-US" sz="2400" dirty="0" err="1">
                <a:solidFill>
                  <a:srgbClr val="000000"/>
                </a:solidFill>
                <a:latin typeface="Consolas" panose="020B0609020204030204" pitchFamily="49" charset="0"/>
                <a:cs typeface="Consolas" panose="020B0609020204030204" pitchFamily="49" charset="0"/>
              </a:rPr>
              <a:t>cmd</a:t>
            </a:r>
            <a:r>
              <a:rPr lang="en-US" sz="2400" dirty="0" smtClean="0">
                <a:solidFill>
                  <a:srgbClr val="000000"/>
                </a:solidFill>
                <a:latin typeface="Consolas" panose="020B0609020204030204" pitchFamily="49" charset="0"/>
                <a:cs typeface="Consolas" panose="020B0609020204030204" pitchFamily="49" charset="0"/>
              </a:rPr>
              <a:t>);</a:t>
            </a:r>
          </a:p>
          <a:p>
            <a:r>
              <a:rPr lang="en-US" sz="2400" dirty="0" err="1" smtClean="0">
                <a:solidFill>
                  <a:srgbClr val="000000"/>
                </a:solidFill>
                <a:latin typeface="Consolas" panose="020B0609020204030204" pitchFamily="49" charset="0"/>
                <a:cs typeface="Consolas" panose="020B0609020204030204" pitchFamily="49" charset="0"/>
              </a:rPr>
              <a:t>group.set</a:t>
            </a:r>
            <a:r>
              <a:rPr lang="en-US" sz="2400" dirty="0" smtClean="0">
                <a:solidFill>
                  <a:srgbClr val="000000"/>
                </a:solidFill>
                <a:latin typeface="Consolas" panose="020B0609020204030204" pitchFamily="49" charset="0"/>
                <a:cs typeface="Consolas" panose="020B0609020204030204" pitchFamily="49" charset="0"/>
              </a:rPr>
              <a:t>(</a:t>
            </a:r>
            <a:r>
              <a:rPr lang="en-US" sz="2400" dirty="0" err="1" smtClean="0">
                <a:solidFill>
                  <a:srgbClr val="000000"/>
                </a:solidFill>
                <a:latin typeface="Consolas" panose="020B0609020204030204" pitchFamily="49" charset="0"/>
                <a:cs typeface="Consolas" panose="020B0609020204030204" pitchFamily="49" charset="0"/>
              </a:rPr>
              <a:t>cmd</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led'</a:t>
            </a:r>
            <a:r>
              <a:rPr lang="en-US" sz="2400" dirty="0" smtClean="0">
                <a:solidFill>
                  <a:srgbClr val="000000"/>
                </a:solidFill>
                <a:latin typeface="Consolas" panose="020B0609020204030204" pitchFamily="49" charset="0"/>
                <a:cs typeface="Consolas" panose="020B0609020204030204" pitchFamily="49" charset="0"/>
              </a:rPr>
              <a:t>, [r g b]);</a:t>
            </a:r>
            <a:endParaRPr lang="en-US" sz="2400" dirty="0">
              <a:solidFill>
                <a:srgbClr val="000000"/>
              </a:solidFill>
              <a:latin typeface="Consolas" panose="020B0609020204030204" pitchFamily="49" charset="0"/>
              <a:cs typeface="Consolas" panose="020B0609020204030204" pitchFamily="49" charset="0"/>
            </a:endParaRPr>
          </a:p>
          <a:p>
            <a:r>
              <a:rPr lang="en-US" sz="2400" dirty="0" err="1" smtClean="0">
                <a:solidFill>
                  <a:srgbClr val="000000"/>
                </a:solidFill>
                <a:latin typeface="Consolas" panose="020B0609020204030204" pitchFamily="49" charset="0"/>
                <a:cs typeface="Consolas" panose="020B0609020204030204" pitchFamily="49" charset="0"/>
              </a:rPr>
              <a:t>group.set</a:t>
            </a:r>
            <a:r>
              <a:rPr lang="en-US" sz="2400" dirty="0" smtClean="0">
                <a:solidFill>
                  <a:srgbClr val="000000"/>
                </a:solidFill>
                <a:latin typeface="Consolas" panose="020B0609020204030204" pitchFamily="49" charset="0"/>
                <a:cs typeface="Consolas" panose="020B0609020204030204" pitchFamily="49" charset="0"/>
              </a:rPr>
              <a:t>(</a:t>
            </a:r>
            <a:r>
              <a:rPr lang="en-US" sz="2400" dirty="0" err="1" smtClean="0">
                <a:solidFill>
                  <a:srgbClr val="000000"/>
                </a:solidFill>
                <a:latin typeface="Consolas" panose="020B0609020204030204" pitchFamily="49" charset="0"/>
                <a:cs typeface="Consolas" panose="020B0609020204030204" pitchFamily="49" charset="0"/>
              </a:rPr>
              <a:t>cmd</a:t>
            </a:r>
            <a:r>
              <a:rPr lang="en-US" sz="2400" dirty="0" smtClean="0">
                <a:solidFill>
                  <a:srgbClr val="000000"/>
                </a:solidFill>
                <a:latin typeface="Consolas" panose="020B0609020204030204" pitchFamily="49" charset="0"/>
                <a:cs typeface="Consolas" panose="020B0609020204030204" pitchFamily="49" charset="0"/>
              </a:rPr>
              <a:t>, </a:t>
            </a:r>
            <a:r>
              <a:rPr lang="en-US" sz="2400" dirty="0" smtClean="0">
                <a:solidFill>
                  <a:srgbClr val="A020F0"/>
                </a:solidFill>
                <a:latin typeface="Consolas" panose="020B0609020204030204" pitchFamily="49" charset="0"/>
                <a:cs typeface="Consolas" panose="020B0609020204030204" pitchFamily="49" charset="0"/>
              </a:rPr>
              <a:t>'led</a:t>
            </a:r>
            <a:r>
              <a:rPr lang="en-US" sz="2400" dirty="0">
                <a:solidFill>
                  <a:srgbClr val="A020F0"/>
                </a:solidFill>
                <a:latin typeface="Consolas" panose="020B0609020204030204" pitchFamily="49" charset="0"/>
                <a:cs typeface="Consolas" panose="020B0609020204030204" pitchFamily="49" charset="0"/>
              </a:rPr>
              <a:t>'</a:t>
            </a:r>
            <a:r>
              <a:rPr lang="en-US" sz="2400" dirty="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'red'</a:t>
            </a:r>
            <a:r>
              <a:rPr lang="en-US" sz="2400" dirty="0">
                <a:solidFill>
                  <a:srgbClr val="000000"/>
                </a:solidFill>
                <a:latin typeface="Consolas" panose="020B0609020204030204" pitchFamily="49" charset="0"/>
                <a:cs typeface="Consolas" panose="020B0609020204030204" pitchFamily="49" charset="0"/>
              </a:rPr>
              <a:t>);</a:t>
            </a:r>
          </a:p>
          <a:p>
            <a:r>
              <a:rPr lang="en-US" sz="2400" dirty="0" err="1" smtClean="0">
                <a:solidFill>
                  <a:srgbClr val="000000"/>
                </a:solidFill>
                <a:latin typeface="Consolas" panose="020B0609020204030204" pitchFamily="49" charset="0"/>
                <a:cs typeface="Consolas" panose="020B0609020204030204" pitchFamily="49" charset="0"/>
              </a:rPr>
              <a:t>group.set</a:t>
            </a:r>
            <a:r>
              <a:rPr lang="en-US" sz="2400" dirty="0" smtClean="0">
                <a:solidFill>
                  <a:srgbClr val="000000"/>
                </a:solidFill>
                <a:latin typeface="Consolas" panose="020B0609020204030204" pitchFamily="49" charset="0"/>
                <a:cs typeface="Consolas" panose="020B0609020204030204" pitchFamily="49" charset="0"/>
              </a:rPr>
              <a:t>(</a:t>
            </a:r>
            <a:r>
              <a:rPr lang="en-US" sz="2400" dirty="0" err="1" smtClean="0">
                <a:solidFill>
                  <a:srgbClr val="000000"/>
                </a:solidFill>
                <a:latin typeface="Consolas" panose="020B0609020204030204" pitchFamily="49" charset="0"/>
                <a:cs typeface="Consolas" panose="020B0609020204030204" pitchFamily="49" charset="0"/>
              </a:rPr>
              <a:t>cmd</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'led'</a:t>
            </a:r>
            <a:r>
              <a:rPr lang="en-US" sz="2400" dirty="0">
                <a:solidFill>
                  <a:srgbClr val="000000"/>
                </a:solidFill>
                <a:latin typeface="Consolas" panose="020B0609020204030204" pitchFamily="49" charset="0"/>
                <a:cs typeface="Consolas" panose="020B0609020204030204" pitchFamily="49" charset="0"/>
              </a:rPr>
              <a:t>, </a:t>
            </a:r>
            <a:r>
              <a:rPr lang="en-US" sz="2400" dirty="0" smtClean="0">
                <a:solidFill>
                  <a:srgbClr val="A020F0"/>
                </a:solidFill>
                <a:latin typeface="Consolas" panose="020B0609020204030204" pitchFamily="49" charset="0"/>
                <a:cs typeface="Consolas" panose="020B0609020204030204" pitchFamily="49" charset="0"/>
              </a:rPr>
              <a:t>'g'</a:t>
            </a:r>
            <a:r>
              <a:rPr lang="en-US" sz="2400" dirty="0">
                <a:solidFill>
                  <a:srgbClr val="000000"/>
                </a:solidFill>
                <a:latin typeface="Consolas" panose="020B0609020204030204" pitchFamily="49" charset="0"/>
                <a:cs typeface="Consolas" panose="020B0609020204030204" pitchFamily="49" charset="0"/>
              </a:rPr>
              <a:t>,</a:t>
            </a:r>
            <a:r>
              <a:rPr lang="en-US" sz="2400" dirty="0" smtClean="0">
                <a:solidFill>
                  <a:srgbClr val="A020F0"/>
                </a:solidFill>
                <a:latin typeface="Consolas" panose="020B0609020204030204" pitchFamily="49" charset="0"/>
                <a:cs typeface="Consolas" panose="020B0609020204030204" pitchFamily="49" charset="0"/>
              </a:rPr>
              <a:t> </a:t>
            </a:r>
            <a:r>
              <a:rPr lang="en-US" sz="2400" dirty="0">
                <a:solidFill>
                  <a:srgbClr val="A020F0"/>
                </a:solidFill>
                <a:latin typeface="Consolas" panose="020B0609020204030204" pitchFamily="49" charset="0"/>
                <a:cs typeface="Consolas" panose="020B0609020204030204" pitchFamily="49" charset="0"/>
              </a:rPr>
              <a:t>'gains'</a:t>
            </a:r>
            <a:r>
              <a:rPr lang="en-US" sz="2400" dirty="0">
                <a:solidFill>
                  <a:srgbClr val="000000"/>
                </a:solidFill>
                <a:latin typeface="Consolas" panose="020B0609020204030204" pitchFamily="49" charset="0"/>
                <a:cs typeface="Consolas" panose="020B0609020204030204" pitchFamily="49" charset="0"/>
              </a:rPr>
              <a:t>, gains);</a:t>
            </a:r>
          </a:p>
        </p:txBody>
      </p:sp>
    </p:spTree>
    <p:extLst>
      <p:ext uri="{BB962C8B-B14F-4D97-AF65-F5344CB8AC3E}">
        <p14:creationId xmlns:p14="http://schemas.microsoft.com/office/powerpoint/2010/main" val="2941140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Exchanging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524203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Types</a:t>
            </a:r>
            <a:endParaRPr lang="en-US" dirty="0"/>
          </a:p>
        </p:txBody>
      </p:sp>
      <p:sp>
        <p:nvSpPr>
          <p:cNvPr id="3" name="Content Placeholder 2"/>
          <p:cNvSpPr>
            <a:spLocks noGrp="1"/>
          </p:cNvSpPr>
          <p:nvPr>
            <p:ph idx="1"/>
          </p:nvPr>
        </p:nvSpPr>
        <p:spPr/>
        <p:txBody>
          <a:bodyPr>
            <a:normAutofit/>
          </a:bodyPr>
          <a:lstStyle/>
          <a:p>
            <a:r>
              <a:rPr lang="en-US" sz="2800" dirty="0" smtClean="0"/>
              <a:t>Scalars</a:t>
            </a:r>
          </a:p>
          <a:p>
            <a:endParaRPr lang="en-US" sz="2800" dirty="0"/>
          </a:p>
          <a:p>
            <a:r>
              <a:rPr lang="en-US" sz="2800" dirty="0" smtClean="0"/>
              <a:t>Vectors</a:t>
            </a:r>
          </a:p>
          <a:p>
            <a:endParaRPr lang="en-US" sz="2800" dirty="0"/>
          </a:p>
          <a:p>
            <a:r>
              <a:rPr lang="en-US" sz="2800" dirty="0" smtClean="0"/>
              <a:t>Matrices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TextBox 4"/>
          <p:cNvSpPr txBox="1"/>
          <p:nvPr/>
        </p:nvSpPr>
        <p:spPr>
          <a:xfrm>
            <a:off x="3200400" y="1962150"/>
            <a:ext cx="3922869" cy="830997"/>
          </a:xfrm>
          <a:prstGeom prst="rect">
            <a:avLst/>
          </a:prstGeom>
          <a:noFill/>
        </p:spPr>
        <p:txBody>
          <a:bodyPr wrap="none" rtlCol="0">
            <a:spAutoFit/>
          </a:bodyPr>
          <a:lstStyle/>
          <a:p>
            <a:r>
              <a:rPr lang="en-US" sz="2400" dirty="0" err="1">
                <a:solidFill>
                  <a:srgbClr val="000000"/>
                </a:solidFill>
                <a:latin typeface="Consolas" panose="020B0609020204030204" pitchFamily="49" charset="0"/>
                <a:cs typeface="Consolas" panose="020B0609020204030204" pitchFamily="49" charset="0"/>
              </a:rPr>
              <a:t>rgb</a:t>
            </a:r>
            <a:r>
              <a:rPr lang="en-US" sz="2400" dirty="0">
                <a:solidFill>
                  <a:srgbClr val="000000"/>
                </a:solidFill>
                <a:latin typeface="Consolas" panose="020B0609020204030204" pitchFamily="49" charset="0"/>
                <a:cs typeface="Consolas" panose="020B0609020204030204" pitchFamily="49" charset="0"/>
              </a:rPr>
              <a:t> = [1 0</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00"/>
                </a:solidFill>
                <a:latin typeface="Consolas" panose="020B0609020204030204" pitchFamily="49" charset="0"/>
                <a:cs typeface="Consolas" panose="020B0609020204030204" pitchFamily="49" charset="0"/>
              </a:rPr>
              <a:t>0];</a:t>
            </a:r>
          </a:p>
          <a:p>
            <a:r>
              <a:rPr lang="en-US" sz="2400" dirty="0" err="1">
                <a:solidFill>
                  <a:srgbClr val="000000"/>
                </a:solidFill>
                <a:latin typeface="Consolas" panose="020B0609020204030204" pitchFamily="49" charset="0"/>
                <a:cs typeface="Consolas" panose="020B0609020204030204" pitchFamily="49" charset="0"/>
              </a:rPr>
              <a:t>group.set</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'led'</a:t>
            </a:r>
            <a:r>
              <a:rPr lang="en-US" sz="2400" dirty="0">
                <a:solidFill>
                  <a:srgbClr val="000000"/>
                </a:solidFill>
                <a:latin typeface="Consolas" panose="020B0609020204030204" pitchFamily="49" charset="0"/>
                <a:cs typeface="Consolas" panose="020B0609020204030204" pitchFamily="49" charset="0"/>
              </a:rPr>
              <a:t>, </a:t>
            </a:r>
            <a:r>
              <a:rPr lang="en-US" sz="2400" dirty="0" err="1">
                <a:solidFill>
                  <a:srgbClr val="000000"/>
                </a:solidFill>
                <a:latin typeface="Consolas" panose="020B0609020204030204" pitchFamily="49" charset="0"/>
                <a:cs typeface="Consolas" panose="020B0609020204030204" pitchFamily="49" charset="0"/>
              </a:rPr>
              <a:t>rgb</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3167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Objects</a:t>
            </a:r>
            <a:endParaRPr lang="en-US" dirty="0"/>
          </a:p>
        </p:txBody>
      </p:sp>
      <p:sp>
        <p:nvSpPr>
          <p:cNvPr id="3" name="Content Placeholder 2"/>
          <p:cNvSpPr>
            <a:spLocks noGrp="1"/>
          </p:cNvSpPr>
          <p:nvPr>
            <p:ph idx="1"/>
          </p:nvPr>
        </p:nvSpPr>
        <p:spPr/>
        <p:txBody>
          <a:bodyPr>
            <a:normAutofit/>
          </a:bodyPr>
          <a:lstStyle/>
          <a:p>
            <a:r>
              <a:rPr lang="en-US" sz="2800" dirty="0" smtClean="0"/>
              <a:t>Marshall as String or char[]</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TextBox 4"/>
          <p:cNvSpPr txBox="1"/>
          <p:nvPr/>
        </p:nvSpPr>
        <p:spPr>
          <a:xfrm>
            <a:off x="571546" y="2426553"/>
            <a:ext cx="8000908" cy="830997"/>
          </a:xfrm>
          <a:prstGeom prst="rect">
            <a:avLst/>
          </a:prstGeom>
          <a:noFill/>
        </p:spPr>
        <p:txBody>
          <a:bodyPr wrap="none" rtlCol="0">
            <a:spAutoFit/>
          </a:bodyPr>
          <a:lstStyle/>
          <a:p>
            <a:r>
              <a:rPr lang="en-US" sz="2400" dirty="0" err="1" smtClean="0">
                <a:solidFill>
                  <a:srgbClr val="000000"/>
                </a:solidFill>
                <a:latin typeface="Consolas" panose="020B0609020204030204" pitchFamily="49" charset="0"/>
                <a:cs typeface="Consolas" panose="020B0609020204030204" pitchFamily="49" charset="0"/>
              </a:rPr>
              <a:t>HebiApi.newGroupFromMacs</a:t>
            </a:r>
            <a:r>
              <a:rPr lang="en-US" sz="2400" dirty="0" smtClean="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'01:23:45:67:89:AB'</a:t>
            </a:r>
            <a:r>
              <a:rPr lang="en-US" sz="2400" dirty="0" smtClean="0">
                <a:solidFill>
                  <a:srgbClr val="000000"/>
                </a:solidFill>
                <a:latin typeface="Consolas" panose="020B0609020204030204" pitchFamily="49" charset="0"/>
                <a:cs typeface="Consolas" panose="020B0609020204030204" pitchFamily="49" charset="0"/>
              </a:rPr>
              <a:t>);</a:t>
            </a:r>
          </a:p>
          <a:p>
            <a:r>
              <a:rPr lang="en-US" sz="2400" dirty="0" err="1">
                <a:solidFill>
                  <a:srgbClr val="000000"/>
                </a:solidFill>
                <a:latin typeface="Consolas" panose="020B0609020204030204" pitchFamily="49" charset="0"/>
                <a:cs typeface="Consolas" panose="020B0609020204030204" pitchFamily="49" charset="0"/>
              </a:rPr>
              <a:t>HebiApi.broadcastOn</a:t>
            </a:r>
            <a:r>
              <a:rPr lang="en-US" sz="2400" dirty="0">
                <a:solidFill>
                  <a:srgbClr val="000000"/>
                </a:solidFill>
                <a:latin typeface="Consolas" panose="020B0609020204030204" pitchFamily="49" charset="0"/>
                <a:cs typeface="Consolas" panose="020B0609020204030204" pitchFamily="49" charset="0"/>
              </a:rPr>
              <a:t>(</a:t>
            </a:r>
            <a:r>
              <a:rPr lang="en-US" sz="2400" dirty="0">
                <a:solidFill>
                  <a:srgbClr val="A020F0"/>
                </a:solidFill>
                <a:latin typeface="Consolas" panose="020B0609020204030204" pitchFamily="49" charset="0"/>
                <a:cs typeface="Consolas" panose="020B0609020204030204" pitchFamily="49" charset="0"/>
              </a:rPr>
              <a:t>'10.10.10.255</a:t>
            </a:r>
            <a:r>
              <a:rPr lang="en-US" sz="2400" dirty="0" smtClean="0">
                <a:solidFill>
                  <a:srgbClr val="A020F0"/>
                </a:solidFill>
                <a:latin typeface="Consolas" panose="020B0609020204030204" pitchFamily="49" charset="0"/>
                <a:cs typeface="Consolas" panose="020B0609020204030204" pitchFamily="49" charset="0"/>
              </a:rPr>
              <a:t>'</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240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Tuples and </a:t>
            </a:r>
            <a:r>
              <a:rPr lang="en-US" dirty="0" err="1" smtClean="0"/>
              <a:t>Structs</a:t>
            </a:r>
            <a:endParaRPr lang="en-US" dirty="0"/>
          </a:p>
        </p:txBody>
      </p:sp>
      <p:sp>
        <p:nvSpPr>
          <p:cNvPr id="3" name="Content Placeholder 2"/>
          <p:cNvSpPr>
            <a:spLocks noGrp="1"/>
          </p:cNvSpPr>
          <p:nvPr>
            <p:ph idx="1"/>
          </p:nvPr>
        </p:nvSpPr>
        <p:spPr/>
        <p:txBody>
          <a:bodyPr>
            <a:normAutofit/>
          </a:bodyPr>
          <a:lstStyle/>
          <a:p>
            <a:r>
              <a:rPr lang="en-US" sz="2800" dirty="0" smtClean="0"/>
              <a:t>Create Java Objects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TextBox 4"/>
          <p:cNvSpPr txBox="1"/>
          <p:nvPr/>
        </p:nvSpPr>
        <p:spPr>
          <a:xfrm>
            <a:off x="1251219" y="2103894"/>
            <a:ext cx="6641562" cy="2677656"/>
          </a:xfrm>
          <a:prstGeom prst="rect">
            <a:avLst/>
          </a:prstGeom>
          <a:noFill/>
        </p:spPr>
        <p:txBody>
          <a:bodyPr wrap="none" rtlCol="0">
            <a:spAutoFit/>
          </a:bodyPr>
          <a:lstStyle/>
          <a:p>
            <a:r>
              <a:rPr lang="en-US" sz="2400" dirty="0">
                <a:solidFill>
                  <a:srgbClr val="0202E6"/>
                </a:solidFill>
                <a:latin typeface="Consolas" panose="020B0609020204030204" pitchFamily="49" charset="0"/>
                <a:cs typeface="Consolas" panose="020B0609020204030204" pitchFamily="49" charset="0"/>
              </a:rPr>
              <a:t>public class </a:t>
            </a:r>
            <a:r>
              <a:rPr lang="en-US" sz="2400" dirty="0" err="1">
                <a:latin typeface="Consolas" panose="020B0609020204030204" pitchFamily="49" charset="0"/>
                <a:cs typeface="Consolas" panose="020B0609020204030204" pitchFamily="49" charset="0"/>
              </a:rPr>
              <a:t>CommandStruct</a:t>
            </a:r>
            <a:r>
              <a:rPr lang="en-US" sz="2400" dirty="0">
                <a:latin typeface="Consolas" panose="020B0609020204030204" pitchFamily="49" charset="0"/>
                <a:cs typeface="Consolas" panose="020B0609020204030204" pitchFamily="49" charset="0"/>
              </a:rPr>
              <a:t> </a:t>
            </a:r>
            <a:r>
              <a:rPr lang="en-US" sz="2400" dirty="0" smtClean="0">
                <a:latin typeface="Consolas" panose="020B0609020204030204" pitchFamily="49" charset="0"/>
                <a:cs typeface="Consolas" panose="020B0609020204030204" pitchFamily="49" charset="0"/>
              </a:rPr>
              <a:t>{</a:t>
            </a:r>
            <a:br>
              <a:rPr lang="en-US" sz="2400" dirty="0" smtClean="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public double</a:t>
            </a:r>
            <a:r>
              <a:rPr lang="en-US" sz="2400" dirty="0">
                <a:latin typeface="Consolas" panose="020B0609020204030204" pitchFamily="49" charset="0"/>
                <a:cs typeface="Consolas" panose="020B0609020204030204" pitchFamily="49" charset="0"/>
              </a:rPr>
              <a:t>[][] </a:t>
            </a:r>
            <a:r>
              <a:rPr lang="en-US" sz="2400" dirty="0">
                <a:solidFill>
                  <a:srgbClr val="029A9A"/>
                </a:solidFill>
                <a:latin typeface="Consolas" panose="020B0609020204030204" pitchFamily="49" charset="0"/>
                <a:cs typeface="Consolas" panose="020B0609020204030204" pitchFamily="49" charset="0"/>
              </a:rPr>
              <a:t>position </a:t>
            </a: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null</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public double</a:t>
            </a:r>
            <a:r>
              <a:rPr lang="en-US" sz="2400" dirty="0">
                <a:latin typeface="Consolas" panose="020B0609020204030204" pitchFamily="49" charset="0"/>
                <a:cs typeface="Consolas" panose="020B0609020204030204" pitchFamily="49" charset="0"/>
              </a:rPr>
              <a:t>[][] </a:t>
            </a:r>
            <a:r>
              <a:rPr lang="en-US" sz="2400" dirty="0">
                <a:solidFill>
                  <a:srgbClr val="029A9A"/>
                </a:solidFill>
                <a:latin typeface="Consolas" panose="020B0609020204030204" pitchFamily="49" charset="0"/>
                <a:cs typeface="Consolas" panose="020B0609020204030204" pitchFamily="49" charset="0"/>
              </a:rPr>
              <a:t>velocity </a:t>
            </a: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null</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public double</a:t>
            </a:r>
            <a:r>
              <a:rPr lang="en-US" sz="2400" dirty="0">
                <a:latin typeface="Consolas" panose="020B0609020204030204" pitchFamily="49" charset="0"/>
                <a:cs typeface="Consolas" panose="020B0609020204030204" pitchFamily="49" charset="0"/>
              </a:rPr>
              <a:t>[][] </a:t>
            </a:r>
            <a:r>
              <a:rPr lang="en-US" sz="2400" dirty="0">
                <a:solidFill>
                  <a:srgbClr val="029A9A"/>
                </a:solidFill>
                <a:latin typeface="Consolas" panose="020B0609020204030204" pitchFamily="49" charset="0"/>
                <a:cs typeface="Consolas" panose="020B0609020204030204" pitchFamily="49" charset="0"/>
              </a:rPr>
              <a:t>torque </a:t>
            </a: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null</a:t>
            </a:r>
            <a:r>
              <a:rPr lang="en-US" sz="2400" dirty="0" smtClean="0">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smtClean="0">
                <a:latin typeface="Consolas" panose="020B0609020204030204" pitchFamily="49" charset="0"/>
                <a:cs typeface="Consolas" panose="020B0609020204030204" pitchFamily="49" charset="0"/>
              </a:rPr>
              <a:t/>
            </a:r>
            <a:br>
              <a:rPr lang="en-US" sz="2400" dirty="0" smtClean="0">
                <a:latin typeface="Consolas" panose="020B0609020204030204" pitchFamily="49" charset="0"/>
                <a:cs typeface="Consolas" panose="020B0609020204030204" pitchFamily="49" charset="0"/>
              </a:rPr>
            </a:br>
            <a:r>
              <a:rPr lang="en-US" sz="2400" dirty="0" smtClean="0">
                <a:latin typeface="Consolas" panose="020B0609020204030204" pitchFamily="49" charset="0"/>
                <a:cs typeface="Consolas" panose="020B0609020204030204" pitchFamily="49" charset="0"/>
              </a:rPr>
              <a:t>}</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866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Tuples and </a:t>
            </a:r>
            <a:r>
              <a:rPr lang="en-US" dirty="0" err="1" smtClean="0"/>
              <a:t>Structs</a:t>
            </a:r>
            <a:endParaRPr lang="en-US" dirty="0"/>
          </a:p>
        </p:txBody>
      </p:sp>
      <p:sp>
        <p:nvSpPr>
          <p:cNvPr id="3" name="Content Placeholder 2"/>
          <p:cNvSpPr>
            <a:spLocks noGrp="1"/>
          </p:cNvSpPr>
          <p:nvPr>
            <p:ph idx="1"/>
          </p:nvPr>
        </p:nvSpPr>
        <p:spPr/>
        <p:txBody>
          <a:bodyPr>
            <a:normAutofit/>
          </a:bodyPr>
          <a:lstStyle/>
          <a:p>
            <a:r>
              <a:rPr lang="en-US" sz="2800" dirty="0" smtClean="0"/>
              <a:t>Create Java Objects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6" name="TextBox 5"/>
          <p:cNvSpPr txBox="1"/>
          <p:nvPr/>
        </p:nvSpPr>
        <p:spPr>
          <a:xfrm>
            <a:off x="2971800" y="3790950"/>
            <a:ext cx="2442592" cy="461665"/>
          </a:xfrm>
          <a:prstGeom prst="rect">
            <a:avLst/>
          </a:prstGeom>
          <a:noFill/>
        </p:spPr>
        <p:txBody>
          <a:bodyPr wrap="none" rtlCol="0">
            <a:spAutoFit/>
          </a:bodyPr>
          <a:lstStyle/>
          <a:p>
            <a:r>
              <a:rPr lang="en-US" sz="2400" dirty="0" smtClean="0">
                <a:solidFill>
                  <a:srgbClr val="FF0000"/>
                </a:solidFill>
              </a:rPr>
              <a:t>Call by reference !</a:t>
            </a:r>
            <a:endParaRPr lang="en-US" sz="2400" dirty="0">
              <a:solidFill>
                <a:srgbClr val="FF0000"/>
              </a:solidFill>
            </a:endParaRPr>
          </a:p>
        </p:txBody>
      </p:sp>
      <p:sp>
        <p:nvSpPr>
          <p:cNvPr id="7" name="TextBox 6"/>
          <p:cNvSpPr txBox="1"/>
          <p:nvPr/>
        </p:nvSpPr>
        <p:spPr>
          <a:xfrm>
            <a:off x="2428875" y="2106990"/>
            <a:ext cx="3922869" cy="1569660"/>
          </a:xfrm>
          <a:prstGeom prst="rect">
            <a:avLst/>
          </a:prstGeom>
          <a:noFill/>
        </p:spPr>
        <p:txBody>
          <a:bodyPr wrap="none" rtlCol="0">
            <a:spAutoFit/>
          </a:bodyPr>
          <a:lstStyle/>
          <a:p>
            <a:r>
              <a:rPr lang="en-US" sz="2400" dirty="0" err="1">
                <a:solidFill>
                  <a:srgbClr val="000000"/>
                </a:solidFill>
                <a:latin typeface="Consolas" panose="020B0609020204030204" pitchFamily="49" charset="0"/>
                <a:cs typeface="Consolas" panose="020B0609020204030204" pitchFamily="49" charset="0"/>
              </a:rPr>
              <a:t>cmd</a:t>
            </a:r>
            <a:r>
              <a:rPr lang="en-US" sz="2400" dirty="0">
                <a:solidFill>
                  <a:srgbClr val="000000"/>
                </a:solidFill>
                <a:latin typeface="Consolas" panose="020B0609020204030204" pitchFamily="49" charset="0"/>
                <a:cs typeface="Consolas" panose="020B0609020204030204" pitchFamily="49" charset="0"/>
              </a:rPr>
              <a:t> = </a:t>
            </a:r>
            <a:r>
              <a:rPr lang="en-US" sz="2400" dirty="0" err="1">
                <a:solidFill>
                  <a:srgbClr val="000000"/>
                </a:solidFill>
                <a:latin typeface="Consolas" panose="020B0609020204030204" pitchFamily="49" charset="0"/>
                <a:cs typeface="Consolas" panose="020B0609020204030204" pitchFamily="49" charset="0"/>
              </a:rPr>
              <a:t>CommandStruct</a:t>
            </a:r>
            <a:r>
              <a:rPr lang="en-US" sz="2400" dirty="0">
                <a:solidFill>
                  <a:srgbClr val="000000"/>
                </a:solidFill>
                <a:latin typeface="Consolas" panose="020B0609020204030204" pitchFamily="49" charset="0"/>
                <a:cs typeface="Consolas" panose="020B0609020204030204" pitchFamily="49" charset="0"/>
              </a:rPr>
              <a:t>();</a:t>
            </a:r>
          </a:p>
          <a:p>
            <a:r>
              <a:rPr lang="en-US" sz="2400" dirty="0" err="1">
                <a:solidFill>
                  <a:srgbClr val="000000"/>
                </a:solidFill>
                <a:latin typeface="Consolas" panose="020B0609020204030204" pitchFamily="49" charset="0"/>
                <a:cs typeface="Consolas" panose="020B0609020204030204" pitchFamily="49" charset="0"/>
              </a:rPr>
              <a:t>cmd.position</a:t>
            </a:r>
            <a:r>
              <a:rPr lang="en-US" sz="2400" dirty="0">
                <a:solidFill>
                  <a:srgbClr val="000000"/>
                </a:solidFill>
                <a:latin typeface="Consolas" panose="020B0609020204030204" pitchFamily="49" charset="0"/>
                <a:cs typeface="Consolas" panose="020B0609020204030204" pitchFamily="49" charset="0"/>
              </a:rPr>
              <a:t> = vector;</a:t>
            </a:r>
          </a:p>
          <a:p>
            <a:r>
              <a:rPr lang="en-US" sz="2400" dirty="0">
                <a:solidFill>
                  <a:srgbClr val="000000"/>
                </a:solidFill>
                <a:latin typeface="Consolas" panose="020B0609020204030204" pitchFamily="49" charset="0"/>
                <a:cs typeface="Consolas" panose="020B0609020204030204" pitchFamily="49" charset="0"/>
              </a:rPr>
              <a:t>vector = </a:t>
            </a:r>
            <a:r>
              <a:rPr lang="en-US" sz="2400" dirty="0" err="1">
                <a:solidFill>
                  <a:srgbClr val="000000"/>
                </a:solidFill>
                <a:latin typeface="Consolas" panose="020B0609020204030204" pitchFamily="49" charset="0"/>
                <a:cs typeface="Consolas" panose="020B0609020204030204" pitchFamily="49" charset="0"/>
              </a:rPr>
              <a:t>cmd.velocity</a:t>
            </a:r>
            <a:r>
              <a:rPr lang="en-US" sz="2400" dirty="0">
                <a:solidFill>
                  <a:srgbClr val="000000"/>
                </a:solidFill>
                <a:latin typeface="Consolas" panose="020B0609020204030204" pitchFamily="49" charset="0"/>
                <a:cs typeface="Consolas" panose="020B0609020204030204" pitchFamily="49" charset="0"/>
              </a:rPr>
              <a:t>;</a:t>
            </a:r>
          </a:p>
          <a:p>
            <a:r>
              <a:rPr lang="en-US" sz="2400" dirty="0" err="1">
                <a:solidFill>
                  <a:srgbClr val="000000"/>
                </a:solidFill>
                <a:latin typeface="Consolas" panose="020B0609020204030204" pitchFamily="49" charset="0"/>
                <a:cs typeface="Consolas" panose="020B0609020204030204" pitchFamily="49" charset="0"/>
              </a:rPr>
              <a:t>group.set</a:t>
            </a:r>
            <a:r>
              <a:rPr lang="en-US" sz="2400" dirty="0">
                <a:solidFill>
                  <a:srgbClr val="000000"/>
                </a:solidFill>
                <a:latin typeface="Consolas" panose="020B0609020204030204" pitchFamily="49" charset="0"/>
                <a:cs typeface="Consolas" panose="020B0609020204030204" pitchFamily="49" charset="0"/>
              </a:rPr>
              <a:t>(</a:t>
            </a:r>
            <a:r>
              <a:rPr lang="en-US" sz="2400" dirty="0" err="1">
                <a:solidFill>
                  <a:srgbClr val="000000"/>
                </a:solidFill>
                <a:latin typeface="Consolas" panose="020B0609020204030204" pitchFamily="49" charset="0"/>
                <a:cs typeface="Consolas" panose="020B0609020204030204" pitchFamily="49" charset="0"/>
              </a:rPr>
              <a:t>cmd</a:t>
            </a:r>
            <a:r>
              <a:rPr lang="en-US" sz="2400" dirty="0" smtClean="0">
                <a:solidFill>
                  <a:srgbClr val="000000"/>
                </a:solidFill>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736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Documentation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753382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sz="2800" dirty="0"/>
              <a:t>Console Display</a:t>
            </a:r>
          </a:p>
          <a:p>
            <a:endParaRPr lang="en-US" sz="2800" dirty="0" smtClean="0"/>
          </a:p>
          <a:p>
            <a:r>
              <a:rPr lang="en-US" sz="2800" dirty="0" smtClean="0"/>
              <a:t>Help</a:t>
            </a:r>
            <a:endParaRPr lang="en-US" sz="2800" dirty="0"/>
          </a:p>
          <a:p>
            <a:endParaRPr lang="en-US" sz="2800" dirty="0"/>
          </a:p>
          <a:p>
            <a:r>
              <a:rPr lang="en-US" sz="2800" dirty="0" smtClean="0"/>
              <a:t>Errors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864777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Display</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
        <p:nvSpPr>
          <p:cNvPr id="10" name="TextBox 9"/>
          <p:cNvSpPr txBox="1"/>
          <p:nvPr/>
        </p:nvSpPr>
        <p:spPr>
          <a:xfrm>
            <a:off x="2019300" y="1428750"/>
            <a:ext cx="5105400" cy="3046988"/>
          </a:xfrm>
          <a:prstGeom prst="rect">
            <a:avLst/>
          </a:prstGeom>
          <a:noFill/>
        </p:spPr>
        <p:txBody>
          <a:bodyPr wrap="square" rtlCol="0">
            <a:spAutoFit/>
          </a:bodyPr>
          <a:lstStyle/>
          <a:p>
            <a:r>
              <a:rPr lang="en-US" sz="2400" dirty="0" smtClean="0">
                <a:solidFill>
                  <a:srgbClr val="000000"/>
                </a:solidFill>
                <a:latin typeface="Consolas" panose="020B0609020204030204" pitchFamily="49" charset="0"/>
                <a:cs typeface="Consolas" panose="020B0609020204030204" pitchFamily="49" charset="0"/>
              </a:rPr>
              <a:t>&gt;&gt; display(</a:t>
            </a:r>
            <a:r>
              <a:rPr lang="en-US" sz="2400" dirty="0" err="1" smtClean="0">
                <a:solidFill>
                  <a:srgbClr val="000000"/>
                </a:solidFill>
                <a:latin typeface="Consolas" panose="020B0609020204030204" pitchFamily="49" charset="0"/>
                <a:cs typeface="Consolas" panose="020B0609020204030204" pitchFamily="49" charset="0"/>
              </a:rPr>
              <a:t>matlabStruct</a:t>
            </a:r>
            <a:r>
              <a:rPr lang="en-US" sz="2400" dirty="0">
                <a:solidFill>
                  <a:srgbClr val="000000"/>
                </a:solidFill>
                <a:latin typeface="Consolas" panose="020B0609020204030204" pitchFamily="49" charset="0"/>
                <a:cs typeface="Consolas" panose="020B0609020204030204" pitchFamily="49" charset="0"/>
              </a:rPr>
              <a:t>);</a:t>
            </a:r>
          </a:p>
          <a:p>
            <a:endParaRPr lang="en-US" sz="2400" dirty="0" smtClean="0">
              <a:latin typeface="Consolas" panose="020B0609020204030204" pitchFamily="49" charset="0"/>
              <a:cs typeface="Consolas" panose="020B0609020204030204" pitchFamily="49" charset="0"/>
            </a:endParaRPr>
          </a:p>
          <a:p>
            <a:r>
              <a:rPr lang="en-US" sz="2400" dirty="0" err="1" smtClean="0">
                <a:latin typeface="Consolas" panose="020B0609020204030204" pitchFamily="49" charset="0"/>
                <a:cs typeface="Consolas" panose="020B0609020204030204" pitchFamily="49" charset="0"/>
              </a:rPr>
              <a:t>matlabStruct</a:t>
            </a:r>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 </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min: 0</a:t>
            </a:r>
          </a:p>
          <a:p>
            <a:r>
              <a:rPr lang="en-US" sz="2400" dirty="0">
                <a:latin typeface="Consolas" panose="020B0609020204030204" pitchFamily="49" charset="0"/>
                <a:cs typeface="Consolas" panose="020B0609020204030204" pitchFamily="49" charset="0"/>
              </a:rPr>
              <a:t>            max: </a:t>
            </a:r>
            <a:r>
              <a:rPr lang="en-US" sz="2400" dirty="0" err="1">
                <a:latin typeface="Consolas" panose="020B0609020204030204" pitchFamily="49" charset="0"/>
                <a:cs typeface="Consolas" panose="020B0609020204030204" pitchFamily="49" charset="0"/>
              </a:rPr>
              <a:t>Inf</a:t>
            </a:r>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shortField</a:t>
            </a:r>
            <a:r>
              <a:rPr lang="en-US" sz="2400" dirty="0">
                <a:latin typeface="Consolas" panose="020B0609020204030204" pitchFamily="49" charset="0"/>
                <a:cs typeface="Consolas" panose="020B0609020204030204" pitchFamily="49" charset="0"/>
              </a:rPr>
              <a:t>: [1 2 3 4 5]</a:t>
            </a:r>
          </a:p>
          <a:p>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longerField</a:t>
            </a:r>
            <a:r>
              <a:rPr lang="en-US" sz="2400" dirty="0">
                <a:latin typeface="Consolas" panose="020B0609020204030204" pitchFamily="49" charset="0"/>
                <a:cs typeface="Consolas" panose="020B0609020204030204" pitchFamily="49" charset="0"/>
              </a:rPr>
              <a:t>: [5x1 double]</a:t>
            </a:r>
          </a:p>
        </p:txBody>
      </p:sp>
    </p:spTree>
    <p:extLst>
      <p:ext uri="{BB962C8B-B14F-4D97-AF65-F5344CB8AC3E}">
        <p14:creationId xmlns:p14="http://schemas.microsoft.com/office/powerpoint/2010/main" val="2103050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Display</a:t>
            </a:r>
            <a:endParaRPr lang="en-US" dirty="0"/>
          </a:p>
        </p:txBody>
      </p:sp>
      <p:sp>
        <p:nvSpPr>
          <p:cNvPr id="5" name="TextBox 4"/>
          <p:cNvSpPr txBox="1"/>
          <p:nvPr/>
        </p:nvSpPr>
        <p:spPr>
          <a:xfrm>
            <a:off x="1323975" y="1429762"/>
            <a:ext cx="6496050" cy="3046988"/>
          </a:xfrm>
          <a:prstGeom prst="rect">
            <a:avLst/>
          </a:prstGeom>
          <a:noFill/>
        </p:spPr>
        <p:txBody>
          <a:bodyPr wrap="square" rtlCol="0">
            <a:spAutoFit/>
          </a:bodyPr>
          <a:lstStyle/>
          <a:p>
            <a:r>
              <a:rPr lang="en-US" sz="2400" dirty="0"/>
              <a:t>@Override</a:t>
            </a:r>
            <a:br>
              <a:rPr lang="en-US" sz="2400" dirty="0"/>
            </a:br>
            <a:r>
              <a:rPr lang="en-US" sz="2400" dirty="0">
                <a:solidFill>
                  <a:srgbClr val="0202E6"/>
                </a:solidFill>
              </a:rPr>
              <a:t>public </a:t>
            </a:r>
            <a:r>
              <a:rPr lang="en-US" sz="2400" dirty="0"/>
              <a:t>String </a:t>
            </a:r>
            <a:r>
              <a:rPr lang="en-US" sz="2400" b="1" dirty="0" err="1"/>
              <a:t>toString</a:t>
            </a:r>
            <a:r>
              <a:rPr lang="en-US" sz="2400" dirty="0"/>
              <a:t>() {</a:t>
            </a:r>
            <a:br>
              <a:rPr lang="en-US" sz="2400" dirty="0"/>
            </a:br>
            <a:r>
              <a:rPr lang="en-US" sz="2400" dirty="0" smtClean="0"/>
              <a:t>    </a:t>
            </a:r>
            <a:r>
              <a:rPr lang="en-US" sz="2400" dirty="0" err="1" smtClean="0">
                <a:solidFill>
                  <a:srgbClr val="029A9A"/>
                </a:solidFill>
              </a:rPr>
              <a:t>string</a:t>
            </a:r>
            <a:r>
              <a:rPr lang="en-US" sz="2400" dirty="0" err="1" smtClean="0"/>
              <a:t>.clear</a:t>
            </a:r>
            <a:r>
              <a:rPr lang="en-US" sz="2400" dirty="0" smtClean="0"/>
              <a:t>();</a:t>
            </a:r>
            <a:r>
              <a:rPr lang="en-US" sz="2400" dirty="0">
                <a:solidFill>
                  <a:srgbClr val="349A02"/>
                </a:solidFill>
              </a:rPr>
              <a:t/>
            </a:r>
            <a:br>
              <a:rPr lang="en-US" sz="2400" dirty="0">
                <a:solidFill>
                  <a:srgbClr val="349A02"/>
                </a:solidFill>
              </a:rPr>
            </a:br>
            <a:r>
              <a:rPr lang="en-US" sz="2400" dirty="0">
                <a:solidFill>
                  <a:srgbClr val="349A02"/>
                </a:solidFill>
              </a:rPr>
              <a:t>    </a:t>
            </a:r>
            <a:r>
              <a:rPr lang="en-US" sz="2400" dirty="0" err="1">
                <a:solidFill>
                  <a:srgbClr val="029A9A"/>
                </a:solidFill>
              </a:rPr>
              <a:t>string</a:t>
            </a:r>
            <a:r>
              <a:rPr lang="en-US" sz="2400" dirty="0" err="1"/>
              <a:t>.appendField</a:t>
            </a:r>
            <a:r>
              <a:rPr lang="en-US" sz="2400" dirty="0"/>
              <a:t>(</a:t>
            </a:r>
            <a:r>
              <a:rPr lang="en-US" sz="2400" b="1" dirty="0">
                <a:solidFill>
                  <a:srgbClr val="CE7C02"/>
                </a:solidFill>
              </a:rPr>
              <a:t>"position"</a:t>
            </a:r>
            <a:r>
              <a:rPr lang="en-US" sz="2400" dirty="0"/>
              <a:t>, </a:t>
            </a:r>
            <a:r>
              <a:rPr lang="en-US" sz="2400" dirty="0">
                <a:solidFill>
                  <a:srgbClr val="029A9A"/>
                </a:solidFill>
              </a:rPr>
              <a:t>position</a:t>
            </a:r>
            <a:r>
              <a:rPr lang="en-US" sz="2400" dirty="0"/>
              <a:t>, </a:t>
            </a:r>
            <a:r>
              <a:rPr lang="en-US" sz="2400" b="1" dirty="0">
                <a:solidFill>
                  <a:srgbClr val="CE7C02"/>
                </a:solidFill>
              </a:rPr>
              <a:t>"rad"</a:t>
            </a:r>
            <a:r>
              <a:rPr lang="en-US" sz="2400" dirty="0"/>
              <a:t>);</a:t>
            </a:r>
            <a:br>
              <a:rPr lang="en-US" sz="2400" dirty="0"/>
            </a:br>
            <a:r>
              <a:rPr lang="en-US" sz="2400" dirty="0"/>
              <a:t>    </a:t>
            </a:r>
            <a:r>
              <a:rPr lang="en-US" sz="2400" dirty="0" err="1">
                <a:solidFill>
                  <a:srgbClr val="029A9A"/>
                </a:solidFill>
              </a:rPr>
              <a:t>string</a:t>
            </a:r>
            <a:r>
              <a:rPr lang="en-US" sz="2400" dirty="0" err="1"/>
              <a:t>.appendField</a:t>
            </a:r>
            <a:r>
              <a:rPr lang="en-US" sz="2400" dirty="0"/>
              <a:t>(</a:t>
            </a:r>
            <a:r>
              <a:rPr lang="en-US" sz="2400" b="1" dirty="0">
                <a:solidFill>
                  <a:srgbClr val="CE7C02"/>
                </a:solidFill>
              </a:rPr>
              <a:t>"velocity"</a:t>
            </a:r>
            <a:r>
              <a:rPr lang="en-US" sz="2400" dirty="0"/>
              <a:t>, </a:t>
            </a:r>
            <a:r>
              <a:rPr lang="en-US" sz="2400" dirty="0">
                <a:solidFill>
                  <a:srgbClr val="029A9A"/>
                </a:solidFill>
              </a:rPr>
              <a:t>velocity</a:t>
            </a:r>
            <a:r>
              <a:rPr lang="en-US" sz="2400" dirty="0"/>
              <a:t>, </a:t>
            </a:r>
            <a:r>
              <a:rPr lang="en-US" sz="2400" b="1" dirty="0">
                <a:solidFill>
                  <a:srgbClr val="CE7C02"/>
                </a:solidFill>
              </a:rPr>
              <a:t>"rad/s"</a:t>
            </a:r>
            <a:r>
              <a:rPr lang="en-US" sz="2400" dirty="0"/>
              <a:t>);</a:t>
            </a:r>
            <a:br>
              <a:rPr lang="en-US" sz="2400" dirty="0"/>
            </a:br>
            <a:r>
              <a:rPr lang="en-US" sz="2400" dirty="0"/>
              <a:t>    </a:t>
            </a:r>
            <a:r>
              <a:rPr lang="en-US" sz="2400" dirty="0" err="1">
                <a:solidFill>
                  <a:srgbClr val="029A9A"/>
                </a:solidFill>
              </a:rPr>
              <a:t>string</a:t>
            </a:r>
            <a:r>
              <a:rPr lang="en-US" sz="2400" dirty="0" err="1"/>
              <a:t>.appendField</a:t>
            </a:r>
            <a:r>
              <a:rPr lang="en-US" sz="2400" dirty="0"/>
              <a:t>(</a:t>
            </a:r>
            <a:r>
              <a:rPr lang="en-US" sz="2400" b="1" dirty="0">
                <a:solidFill>
                  <a:srgbClr val="CE7C02"/>
                </a:solidFill>
              </a:rPr>
              <a:t>"torque"</a:t>
            </a:r>
            <a:r>
              <a:rPr lang="en-US" sz="2400" dirty="0"/>
              <a:t>, </a:t>
            </a:r>
            <a:r>
              <a:rPr lang="en-US" sz="2400" dirty="0">
                <a:solidFill>
                  <a:srgbClr val="029A9A"/>
                </a:solidFill>
              </a:rPr>
              <a:t>torque</a:t>
            </a:r>
            <a:r>
              <a:rPr lang="en-US" sz="2400" dirty="0"/>
              <a:t>, </a:t>
            </a:r>
            <a:r>
              <a:rPr lang="en-US" sz="2400" b="1" dirty="0">
                <a:solidFill>
                  <a:srgbClr val="CE7C02"/>
                </a:solidFill>
              </a:rPr>
              <a:t>"Nm"</a:t>
            </a:r>
            <a:r>
              <a:rPr lang="en-US" sz="2400" dirty="0"/>
              <a:t>);</a:t>
            </a:r>
            <a:br>
              <a:rPr lang="en-US" sz="2400" dirty="0"/>
            </a:br>
            <a:r>
              <a:rPr lang="en-US" sz="2400" dirty="0"/>
              <a:t>    </a:t>
            </a:r>
            <a:r>
              <a:rPr lang="en-US" sz="2400" dirty="0">
                <a:solidFill>
                  <a:srgbClr val="0202E6"/>
                </a:solidFill>
              </a:rPr>
              <a:t>return </a:t>
            </a:r>
            <a:r>
              <a:rPr lang="en-US" sz="2400" dirty="0" err="1">
                <a:solidFill>
                  <a:srgbClr val="029A9A"/>
                </a:solidFill>
              </a:rPr>
              <a:t>string</a:t>
            </a:r>
            <a:r>
              <a:rPr lang="en-US" sz="2400" dirty="0" err="1"/>
              <a:t>.toString</a:t>
            </a:r>
            <a:r>
              <a:rPr lang="en-US" sz="2400" dirty="0" smtClean="0"/>
              <a:t>();</a:t>
            </a:r>
            <a:r>
              <a:rPr lang="en-US" sz="2400" dirty="0"/>
              <a:t/>
            </a:r>
            <a:br>
              <a:rPr lang="en-US" sz="2400" dirty="0"/>
            </a:br>
            <a:r>
              <a:rPr lang="en-US" sz="2400" dirty="0"/>
              <a:t>}</a:t>
            </a:r>
            <a:endParaRPr lang="en-US" sz="2400" dirty="0">
              <a:latin typeface="Consolas" panose="020B0609020204030204" pitchFamily="49" charset="0"/>
              <a:cs typeface="Consolas" panose="020B0609020204030204" pitchFamily="49"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32556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lorian\OneDrive\CMU\2015_JavaOne_presentation\graphics\IoT-actuator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97"/>
          <a:stretch/>
        </p:blipFill>
        <p:spPr bwMode="auto">
          <a:xfrm>
            <a:off x="1293019" y="902450"/>
            <a:ext cx="6631781" cy="4241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Internet of Things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61054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TextBox 4"/>
          <p:cNvSpPr txBox="1"/>
          <p:nvPr/>
        </p:nvSpPr>
        <p:spPr>
          <a:xfrm>
            <a:off x="3633282" y="2371695"/>
            <a:ext cx="1877437" cy="400110"/>
          </a:xfrm>
          <a:prstGeom prst="rect">
            <a:avLst/>
          </a:prstGeom>
          <a:noFill/>
        </p:spPr>
        <p:txBody>
          <a:bodyPr wrap="none" rtlCol="0">
            <a:spAutoFit/>
          </a:bodyPr>
          <a:lstStyle/>
          <a:p>
            <a:r>
              <a:rPr lang="en-US" sz="2000" dirty="0" smtClean="0">
                <a:solidFill>
                  <a:srgbClr val="000000"/>
                </a:solidFill>
                <a:latin typeface="Consolas" panose="020B0609020204030204" pitchFamily="49" charset="0"/>
                <a:cs typeface="Consolas" panose="020B0609020204030204" pitchFamily="49" charset="0"/>
              </a:rPr>
              <a:t>&gt;&gt; help </a:t>
            </a:r>
            <a:r>
              <a:rPr lang="en-US" sz="2000" dirty="0" smtClean="0">
                <a:solidFill>
                  <a:srgbClr val="A020F0"/>
                </a:solidFill>
                <a:latin typeface="Consolas" panose="020B0609020204030204" pitchFamily="49" charset="0"/>
                <a:cs typeface="Consolas" panose="020B0609020204030204" pitchFamily="49" charset="0"/>
              </a:rPr>
              <a:t>plot</a:t>
            </a:r>
            <a:endParaRPr lang="en-US" sz="2000" dirty="0">
              <a:solidFill>
                <a:srgbClr val="A020F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4992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sp>
        <p:nvSpPr>
          <p:cNvPr id="3" name="Content Placeholder 2"/>
          <p:cNvSpPr>
            <a:spLocks noGrp="1"/>
          </p:cNvSpPr>
          <p:nvPr>
            <p:ph idx="1"/>
          </p:nvPr>
        </p:nvSpPr>
        <p:spPr>
          <a:xfrm>
            <a:off x="457200" y="1200151"/>
            <a:ext cx="8153400" cy="3394472"/>
          </a:xfrm>
        </p:spPr>
        <p:txBody>
          <a:bodyPr>
            <a:normAutofit/>
          </a:bodyPr>
          <a:lstStyle/>
          <a:p>
            <a:pPr marL="342900" lvl="1" indent="-342900">
              <a:buFont typeface="Arial" pitchFamily="34" charset="0"/>
              <a:buChar char="•"/>
            </a:pPr>
            <a:r>
              <a:rPr lang="en-US" dirty="0" smtClean="0"/>
              <a:t>Display </a:t>
            </a:r>
            <a:r>
              <a:rPr lang="en-US" dirty="0" err="1" smtClean="0"/>
              <a:t>toString</a:t>
            </a:r>
            <a:r>
              <a:rPr lang="en-US" dirty="0" smtClean="0"/>
              <a:t>() of Help Object</a:t>
            </a:r>
            <a:endParaRPr lang="en-US" sz="1600"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grpSp>
        <p:nvGrpSpPr>
          <p:cNvPr id="5" name="Group 4"/>
          <p:cNvGrpSpPr/>
          <p:nvPr/>
        </p:nvGrpSpPr>
        <p:grpSpPr>
          <a:xfrm>
            <a:off x="1643180" y="2340917"/>
            <a:ext cx="5857641" cy="461666"/>
            <a:chOff x="1494659" y="2381249"/>
            <a:chExt cx="5857641" cy="461666"/>
          </a:xfrm>
        </p:grpSpPr>
        <p:sp>
          <p:nvSpPr>
            <p:cNvPr id="4" name="TextBox 3"/>
            <p:cNvSpPr txBox="1"/>
            <p:nvPr/>
          </p:nvSpPr>
          <p:spPr>
            <a:xfrm>
              <a:off x="4618859" y="2381250"/>
              <a:ext cx="2733441" cy="461665"/>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&gt;&gt; </a:t>
              </a:r>
              <a:r>
                <a:rPr lang="en-US" sz="2400" dirty="0" err="1" smtClean="0">
                  <a:solidFill>
                    <a:srgbClr val="000000"/>
                  </a:solidFill>
                  <a:latin typeface="Consolas" panose="020B0609020204030204" pitchFamily="49" charset="0"/>
                  <a:cs typeface="Consolas" panose="020B0609020204030204" pitchFamily="49" charset="0"/>
                </a:rPr>
                <a:t>HebiApi.help</a:t>
              </a:r>
              <a:endParaRPr lang="en-US" sz="2400" dirty="0">
                <a:solidFill>
                  <a:srgbClr val="000000"/>
                </a:solidFill>
                <a:latin typeface="Consolas" panose="020B0609020204030204" pitchFamily="49" charset="0"/>
                <a:cs typeface="Consolas" panose="020B0609020204030204" pitchFamily="49" charset="0"/>
              </a:endParaRPr>
            </a:p>
          </p:txBody>
        </p:sp>
        <p:sp>
          <p:nvSpPr>
            <p:cNvPr id="6" name="TextBox 5"/>
            <p:cNvSpPr txBox="1"/>
            <p:nvPr/>
          </p:nvSpPr>
          <p:spPr>
            <a:xfrm>
              <a:off x="1494659" y="2381249"/>
              <a:ext cx="2223686" cy="461665"/>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&gt;&gt; help </a:t>
              </a:r>
              <a:r>
                <a:rPr lang="en-US" sz="2400" dirty="0" smtClean="0">
                  <a:solidFill>
                    <a:srgbClr val="A020F0"/>
                  </a:solidFill>
                  <a:latin typeface="Consolas" panose="020B0609020204030204" pitchFamily="49" charset="0"/>
                  <a:cs typeface="Consolas" panose="020B0609020204030204" pitchFamily="49" charset="0"/>
                </a:rPr>
                <a:t>plot</a:t>
              </a:r>
              <a:endParaRPr lang="en-US" sz="2400" dirty="0">
                <a:solidFill>
                  <a:srgbClr val="A020F0"/>
                </a:solidFill>
                <a:latin typeface="Consolas" panose="020B0609020204030204" pitchFamily="49" charset="0"/>
                <a:cs typeface="Consolas" panose="020B0609020204030204" pitchFamily="49" charset="0"/>
              </a:endParaRPr>
            </a:p>
          </p:txBody>
        </p:sp>
        <p:cxnSp>
          <p:nvCxnSpPr>
            <p:cNvPr id="8" name="Straight Arrow Connector 7"/>
            <p:cNvCxnSpPr/>
            <p:nvPr/>
          </p:nvCxnSpPr>
          <p:spPr>
            <a:xfrm>
              <a:off x="4002798" y="2631133"/>
              <a:ext cx="3810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20030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p:txBody>
          <a:bodyPr>
            <a:normAutofit/>
          </a:bodyPr>
          <a:lstStyle/>
          <a:p>
            <a:r>
              <a:rPr lang="en-US" sz="2800" dirty="0" smtClean="0"/>
              <a:t>Not Exceptional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TextBox 4"/>
          <p:cNvSpPr txBox="1"/>
          <p:nvPr/>
        </p:nvSpPr>
        <p:spPr>
          <a:xfrm>
            <a:off x="2152107" y="1962150"/>
            <a:ext cx="4839786" cy="2246769"/>
          </a:xfrm>
          <a:prstGeom prst="rect">
            <a:avLst/>
          </a:prstGeom>
          <a:noFill/>
        </p:spPr>
        <p:txBody>
          <a:bodyPr wrap="none" rtlCol="0">
            <a:spAutoFit/>
          </a:bodyPr>
          <a:lstStyle/>
          <a:p>
            <a:r>
              <a:rPr lang="en-US" sz="2000" dirty="0">
                <a:solidFill>
                  <a:srgbClr val="000000"/>
                </a:solidFill>
                <a:latin typeface="Consolas" panose="020B0609020204030204" pitchFamily="49" charset="0"/>
                <a:cs typeface="Consolas" panose="020B0609020204030204" pitchFamily="49" charset="0"/>
              </a:rPr>
              <a:t>&gt;&gt; plot(</a:t>
            </a:r>
            <a:r>
              <a:rPr lang="en-US" sz="2000" dirty="0">
                <a:solidFill>
                  <a:srgbClr val="A020F0"/>
                </a:solidFill>
                <a:latin typeface="Consolas" panose="020B0609020204030204" pitchFamily="49" charset="0"/>
                <a:cs typeface="Consolas" panose="020B0609020204030204" pitchFamily="49" charset="0"/>
              </a:rPr>
              <a:t>'bad'</a:t>
            </a:r>
            <a:r>
              <a:rPr lang="en-US" sz="2000" dirty="0">
                <a:solidFill>
                  <a:srgbClr val="000000"/>
                </a:solidFill>
                <a:latin typeface="Consolas" panose="020B0609020204030204" pitchFamily="49" charset="0"/>
                <a:cs typeface="Consolas" panose="020B0609020204030204" pitchFamily="49" charset="0"/>
              </a:rPr>
              <a:t>)</a:t>
            </a:r>
          </a:p>
          <a:p>
            <a:r>
              <a:rPr lang="en-US" sz="2000" dirty="0">
                <a:solidFill>
                  <a:srgbClr val="FF0000"/>
                </a:solidFill>
                <a:latin typeface="Consolas" panose="020B0609020204030204" pitchFamily="49" charset="0"/>
                <a:cs typeface="Consolas" panose="020B0609020204030204" pitchFamily="49" charset="0"/>
              </a:rPr>
              <a:t>Error using </a:t>
            </a:r>
            <a:r>
              <a:rPr lang="en-US" sz="2000" u="sng" dirty="0">
                <a:solidFill>
                  <a:srgbClr val="FF0000"/>
                </a:solidFill>
                <a:latin typeface="Consolas" panose="020B0609020204030204" pitchFamily="49" charset="0"/>
                <a:cs typeface="Consolas" panose="020B0609020204030204" pitchFamily="49" charset="0"/>
              </a:rPr>
              <a:t>plot</a:t>
            </a:r>
          </a:p>
          <a:p>
            <a:r>
              <a:rPr lang="en-US" sz="2000" dirty="0">
                <a:solidFill>
                  <a:srgbClr val="FF0000"/>
                </a:solidFill>
                <a:latin typeface="Consolas" panose="020B0609020204030204" pitchFamily="49" charset="0"/>
                <a:cs typeface="Consolas" panose="020B0609020204030204" pitchFamily="49" charset="0"/>
              </a:rPr>
              <a:t>Invalid first data argument</a:t>
            </a:r>
            <a:r>
              <a:rPr lang="en-US" sz="2000" dirty="0" smtClean="0">
                <a:solidFill>
                  <a:srgbClr val="FF0000"/>
                </a:solidFill>
                <a:latin typeface="Consolas" panose="020B0609020204030204" pitchFamily="49" charset="0"/>
                <a:cs typeface="Consolas" panose="020B0609020204030204" pitchFamily="49" charset="0"/>
              </a:rPr>
              <a:t>.</a:t>
            </a:r>
          </a:p>
          <a:p>
            <a:endParaRPr lang="en-US" sz="2000" dirty="0">
              <a:solidFill>
                <a:srgbClr val="FF0000"/>
              </a:solidFill>
              <a:latin typeface="Consolas" panose="020B0609020204030204" pitchFamily="49" charset="0"/>
              <a:cs typeface="Consolas" panose="020B0609020204030204" pitchFamily="49" charset="0"/>
            </a:endParaRPr>
          </a:p>
          <a:p>
            <a:r>
              <a:rPr lang="en-US" sz="2000" dirty="0">
                <a:solidFill>
                  <a:srgbClr val="000000"/>
                </a:solidFill>
                <a:latin typeface="Consolas" panose="020B0609020204030204" pitchFamily="49" charset="0"/>
                <a:cs typeface="Consolas" panose="020B0609020204030204" pitchFamily="49" charset="0"/>
              </a:rPr>
              <a:t>&gt;&gt; plot(1:5, </a:t>
            </a:r>
            <a:r>
              <a:rPr lang="en-US" sz="2000" dirty="0">
                <a:solidFill>
                  <a:srgbClr val="A020F0"/>
                </a:solidFill>
                <a:latin typeface="Consolas" panose="020B0609020204030204" pitchFamily="49" charset="0"/>
                <a:cs typeface="Consolas" panose="020B0609020204030204" pitchFamily="49" charset="0"/>
              </a:rPr>
              <a:t>'bad'</a:t>
            </a:r>
            <a:r>
              <a:rPr lang="en-US" sz="2000" dirty="0">
                <a:solidFill>
                  <a:srgbClr val="000000"/>
                </a:solidFill>
                <a:latin typeface="Consolas" panose="020B0609020204030204" pitchFamily="49" charset="0"/>
                <a:cs typeface="Consolas" panose="020B0609020204030204" pitchFamily="49" charset="0"/>
              </a:rPr>
              <a:t>)</a:t>
            </a:r>
          </a:p>
          <a:p>
            <a:r>
              <a:rPr lang="en-US" sz="2000" dirty="0">
                <a:solidFill>
                  <a:srgbClr val="FF0000"/>
                </a:solidFill>
                <a:latin typeface="Consolas" panose="020B0609020204030204" pitchFamily="49" charset="0"/>
                <a:cs typeface="Consolas" panose="020B0609020204030204" pitchFamily="49" charset="0"/>
              </a:rPr>
              <a:t>Error using </a:t>
            </a:r>
            <a:r>
              <a:rPr lang="en-US" sz="2000" u="sng" dirty="0">
                <a:solidFill>
                  <a:srgbClr val="FF0000"/>
                </a:solidFill>
                <a:latin typeface="Consolas" panose="020B0609020204030204" pitchFamily="49" charset="0"/>
                <a:cs typeface="Consolas" panose="020B0609020204030204" pitchFamily="49" charset="0"/>
              </a:rPr>
              <a:t>plot</a:t>
            </a:r>
          </a:p>
          <a:p>
            <a:r>
              <a:rPr lang="en-US" sz="2000" dirty="0">
                <a:solidFill>
                  <a:srgbClr val="FF0000"/>
                </a:solidFill>
                <a:latin typeface="Consolas" panose="020B0609020204030204" pitchFamily="49" charset="0"/>
                <a:cs typeface="Consolas" panose="020B0609020204030204" pitchFamily="49" charset="0"/>
              </a:rPr>
              <a:t>Error in color/</a:t>
            </a:r>
            <a:r>
              <a:rPr lang="en-US" sz="2000" dirty="0" err="1">
                <a:solidFill>
                  <a:srgbClr val="FF0000"/>
                </a:solidFill>
                <a:latin typeface="Consolas" panose="020B0609020204030204" pitchFamily="49" charset="0"/>
                <a:cs typeface="Consolas" panose="020B0609020204030204" pitchFamily="49" charset="0"/>
              </a:rPr>
              <a:t>linetype</a:t>
            </a:r>
            <a:r>
              <a:rPr lang="en-US" sz="2000" dirty="0">
                <a:solidFill>
                  <a:srgbClr val="FF0000"/>
                </a:solidFill>
                <a:latin typeface="Consolas" panose="020B0609020204030204" pitchFamily="49" charset="0"/>
                <a:cs typeface="Consolas" panose="020B0609020204030204" pitchFamily="49" charset="0"/>
              </a:rPr>
              <a:t> argument.</a:t>
            </a:r>
          </a:p>
        </p:txBody>
      </p:sp>
    </p:spTree>
    <p:extLst>
      <p:ext uri="{BB962C8B-B14F-4D97-AF65-F5344CB8AC3E}">
        <p14:creationId xmlns:p14="http://schemas.microsoft.com/office/powerpoint/2010/main" val="67629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TextBox 4"/>
          <p:cNvSpPr txBox="1"/>
          <p:nvPr/>
        </p:nvSpPr>
        <p:spPr>
          <a:xfrm>
            <a:off x="138735" y="1227475"/>
            <a:ext cx="8866530" cy="3477875"/>
          </a:xfrm>
          <a:prstGeom prst="rect">
            <a:avLst/>
          </a:prstGeom>
          <a:noFill/>
        </p:spPr>
        <p:txBody>
          <a:bodyPr wrap="none" rtlCol="0">
            <a:spAutoFit/>
          </a:bodyPr>
          <a:lstStyle/>
          <a:p>
            <a:r>
              <a:rPr lang="en-US" sz="2000" dirty="0" smtClean="0">
                <a:solidFill>
                  <a:srgbClr val="000000"/>
                </a:solidFill>
                <a:latin typeface="Consolas" panose="020B0609020204030204" pitchFamily="49" charset="0"/>
                <a:cs typeface="Consolas" panose="020B0609020204030204" pitchFamily="49" charset="0"/>
              </a:rPr>
              <a:t>&gt;&gt; </a:t>
            </a:r>
            <a:r>
              <a:rPr lang="en-US" sz="2000" dirty="0">
                <a:solidFill>
                  <a:srgbClr val="000000"/>
                </a:solidFill>
                <a:latin typeface="Consolas" panose="020B0609020204030204" pitchFamily="49" charset="0"/>
                <a:cs typeface="Consolas" panose="020B0609020204030204" pitchFamily="49" charset="0"/>
              </a:rPr>
              <a:t>socket = </a:t>
            </a:r>
            <a:r>
              <a:rPr lang="en-US" sz="2000" dirty="0" err="1">
                <a:solidFill>
                  <a:srgbClr val="000000"/>
                </a:solidFill>
                <a:latin typeface="Consolas" panose="020B0609020204030204" pitchFamily="49" charset="0"/>
                <a:cs typeface="Consolas" panose="020B0609020204030204" pitchFamily="49" charset="0"/>
              </a:rPr>
              <a:t>java.net.DatagramSocket</a:t>
            </a:r>
            <a:r>
              <a:rPr lang="en-US" sz="2000" dirty="0">
                <a:solidFill>
                  <a:srgbClr val="000000"/>
                </a:solidFill>
                <a:latin typeface="Consolas" panose="020B0609020204030204" pitchFamily="49" charset="0"/>
                <a:cs typeface="Consolas" panose="020B0609020204030204" pitchFamily="49" charset="0"/>
              </a:rPr>
              <a:t>(99999)</a:t>
            </a:r>
          </a:p>
          <a:p>
            <a:r>
              <a:rPr lang="en-US" sz="2000" dirty="0">
                <a:solidFill>
                  <a:srgbClr val="FF0000"/>
                </a:solidFill>
                <a:latin typeface="Consolas" panose="020B0609020204030204" pitchFamily="49" charset="0"/>
                <a:cs typeface="Consolas" panose="020B0609020204030204" pitchFamily="49" charset="0"/>
              </a:rPr>
              <a:t>Java exception occurred:</a:t>
            </a:r>
          </a:p>
          <a:p>
            <a:r>
              <a:rPr lang="en-US" sz="2000" dirty="0" err="1">
                <a:solidFill>
                  <a:srgbClr val="FF0000"/>
                </a:solidFill>
                <a:latin typeface="Consolas" panose="020B0609020204030204" pitchFamily="49" charset="0"/>
                <a:cs typeface="Consolas" panose="020B0609020204030204" pitchFamily="49" charset="0"/>
              </a:rPr>
              <a:t>java.lang.IllegalArgumentException</a:t>
            </a:r>
            <a:r>
              <a:rPr lang="en-US" sz="2000" dirty="0">
                <a:solidFill>
                  <a:srgbClr val="FF0000"/>
                </a:solidFill>
                <a:latin typeface="Consolas" panose="020B0609020204030204" pitchFamily="49" charset="0"/>
                <a:cs typeface="Consolas" panose="020B0609020204030204" pitchFamily="49" charset="0"/>
              </a:rPr>
              <a:t>: port out of range:99999</a:t>
            </a:r>
          </a:p>
          <a:p>
            <a:endParaRPr lang="en-US" sz="2000" dirty="0">
              <a:solidFill>
                <a:srgbClr val="FF0000"/>
              </a:solidFill>
              <a:latin typeface="Consolas" panose="020B0609020204030204" pitchFamily="49" charset="0"/>
              <a:cs typeface="Consolas" panose="020B0609020204030204" pitchFamily="49" charset="0"/>
            </a:endParaRPr>
          </a:p>
          <a:p>
            <a:r>
              <a:rPr lang="en-US" sz="2000" dirty="0">
                <a:solidFill>
                  <a:srgbClr val="FF0000"/>
                </a:solidFill>
                <a:latin typeface="Consolas" panose="020B0609020204030204" pitchFamily="49" charset="0"/>
                <a:cs typeface="Consolas" panose="020B0609020204030204" pitchFamily="49" charset="0"/>
              </a:rPr>
              <a:t>	at </a:t>
            </a:r>
            <a:r>
              <a:rPr lang="en-US" sz="2000" dirty="0" err="1">
                <a:solidFill>
                  <a:srgbClr val="FF0000"/>
                </a:solidFill>
                <a:latin typeface="Consolas" panose="020B0609020204030204" pitchFamily="49" charset="0"/>
                <a:cs typeface="Consolas" panose="020B0609020204030204" pitchFamily="49" charset="0"/>
              </a:rPr>
              <a:t>java.net.InetSocketAddress.checkPort</a:t>
            </a:r>
            <a:r>
              <a:rPr lang="en-US" sz="2000" dirty="0">
                <a:solidFill>
                  <a:srgbClr val="FF0000"/>
                </a:solidFill>
                <a:latin typeface="Consolas" panose="020B0609020204030204" pitchFamily="49" charset="0"/>
                <a:cs typeface="Consolas" panose="020B0609020204030204" pitchFamily="49" charset="0"/>
              </a:rPr>
              <a:t>(Unknown Source)</a:t>
            </a:r>
          </a:p>
          <a:p>
            <a:endParaRPr lang="en-US" sz="2000" dirty="0">
              <a:solidFill>
                <a:srgbClr val="FF0000"/>
              </a:solidFill>
              <a:latin typeface="Consolas" panose="020B0609020204030204" pitchFamily="49" charset="0"/>
              <a:cs typeface="Consolas" panose="020B0609020204030204" pitchFamily="49" charset="0"/>
            </a:endParaRPr>
          </a:p>
          <a:p>
            <a:r>
              <a:rPr lang="en-US" sz="2000" dirty="0">
                <a:solidFill>
                  <a:srgbClr val="FF0000"/>
                </a:solidFill>
                <a:latin typeface="Consolas" panose="020B0609020204030204" pitchFamily="49" charset="0"/>
                <a:cs typeface="Consolas" panose="020B0609020204030204" pitchFamily="49" charset="0"/>
              </a:rPr>
              <a:t>	at </a:t>
            </a:r>
            <a:r>
              <a:rPr lang="en-US" sz="2000" dirty="0" err="1">
                <a:solidFill>
                  <a:srgbClr val="FF0000"/>
                </a:solidFill>
                <a:latin typeface="Consolas" panose="020B0609020204030204" pitchFamily="49" charset="0"/>
                <a:cs typeface="Consolas" panose="020B0609020204030204" pitchFamily="49" charset="0"/>
              </a:rPr>
              <a:t>java.net.InetSocketAddress</a:t>
            </a:r>
            <a:r>
              <a:rPr lang="en-US" sz="2000" dirty="0">
                <a:solidFill>
                  <a:srgbClr val="FF0000"/>
                </a:solidFill>
                <a:latin typeface="Consolas" panose="020B0609020204030204" pitchFamily="49" charset="0"/>
                <a:cs typeface="Consolas" panose="020B0609020204030204" pitchFamily="49" charset="0"/>
              </a:rPr>
              <a:t>.&lt;</a:t>
            </a:r>
            <a:r>
              <a:rPr lang="en-US" sz="2000" dirty="0" err="1">
                <a:solidFill>
                  <a:srgbClr val="FF0000"/>
                </a:solidFill>
                <a:latin typeface="Consolas" panose="020B0609020204030204" pitchFamily="49" charset="0"/>
                <a:cs typeface="Consolas" panose="020B0609020204030204" pitchFamily="49" charset="0"/>
              </a:rPr>
              <a:t>init</a:t>
            </a:r>
            <a:r>
              <a:rPr lang="en-US" sz="2000" dirty="0">
                <a:solidFill>
                  <a:srgbClr val="FF0000"/>
                </a:solidFill>
                <a:latin typeface="Consolas" panose="020B0609020204030204" pitchFamily="49" charset="0"/>
                <a:cs typeface="Consolas" panose="020B0609020204030204" pitchFamily="49" charset="0"/>
              </a:rPr>
              <a:t>&gt;(Unknown Source)</a:t>
            </a:r>
          </a:p>
          <a:p>
            <a:endParaRPr lang="en-US" sz="2000" dirty="0">
              <a:solidFill>
                <a:srgbClr val="FF0000"/>
              </a:solidFill>
              <a:latin typeface="Consolas" panose="020B0609020204030204" pitchFamily="49" charset="0"/>
              <a:cs typeface="Consolas" panose="020B0609020204030204" pitchFamily="49" charset="0"/>
            </a:endParaRPr>
          </a:p>
          <a:p>
            <a:r>
              <a:rPr lang="en-US" sz="2000" dirty="0">
                <a:solidFill>
                  <a:srgbClr val="FF0000"/>
                </a:solidFill>
                <a:latin typeface="Consolas" panose="020B0609020204030204" pitchFamily="49" charset="0"/>
                <a:cs typeface="Consolas" panose="020B0609020204030204" pitchFamily="49" charset="0"/>
              </a:rPr>
              <a:t>	at </a:t>
            </a:r>
            <a:r>
              <a:rPr lang="en-US" sz="2000" dirty="0" err="1">
                <a:solidFill>
                  <a:srgbClr val="FF0000"/>
                </a:solidFill>
                <a:latin typeface="Consolas" panose="020B0609020204030204" pitchFamily="49" charset="0"/>
                <a:cs typeface="Consolas" panose="020B0609020204030204" pitchFamily="49" charset="0"/>
              </a:rPr>
              <a:t>java.net.DatagramSocket</a:t>
            </a:r>
            <a:r>
              <a:rPr lang="en-US" sz="2000" dirty="0">
                <a:solidFill>
                  <a:srgbClr val="FF0000"/>
                </a:solidFill>
                <a:latin typeface="Consolas" panose="020B0609020204030204" pitchFamily="49" charset="0"/>
                <a:cs typeface="Consolas" panose="020B0609020204030204" pitchFamily="49" charset="0"/>
              </a:rPr>
              <a:t>.&lt;</a:t>
            </a:r>
            <a:r>
              <a:rPr lang="en-US" sz="2000" dirty="0" err="1">
                <a:solidFill>
                  <a:srgbClr val="FF0000"/>
                </a:solidFill>
                <a:latin typeface="Consolas" panose="020B0609020204030204" pitchFamily="49" charset="0"/>
                <a:cs typeface="Consolas" panose="020B0609020204030204" pitchFamily="49" charset="0"/>
              </a:rPr>
              <a:t>init</a:t>
            </a:r>
            <a:r>
              <a:rPr lang="en-US" sz="2000" dirty="0">
                <a:solidFill>
                  <a:srgbClr val="FF0000"/>
                </a:solidFill>
                <a:latin typeface="Consolas" panose="020B0609020204030204" pitchFamily="49" charset="0"/>
                <a:cs typeface="Consolas" panose="020B0609020204030204" pitchFamily="49" charset="0"/>
              </a:rPr>
              <a:t>&gt;(Unknown Source)</a:t>
            </a:r>
          </a:p>
          <a:p>
            <a:endParaRPr lang="en-US" sz="2000" dirty="0">
              <a:solidFill>
                <a:srgbClr val="FF0000"/>
              </a:solidFill>
              <a:latin typeface="Consolas" panose="020B0609020204030204" pitchFamily="49" charset="0"/>
              <a:cs typeface="Consolas" panose="020B0609020204030204" pitchFamily="49" charset="0"/>
            </a:endParaRPr>
          </a:p>
          <a:p>
            <a:r>
              <a:rPr lang="en-US" sz="2000" dirty="0">
                <a:solidFill>
                  <a:srgbClr val="FF0000"/>
                </a:solidFill>
                <a:latin typeface="Consolas" panose="020B0609020204030204" pitchFamily="49" charset="0"/>
                <a:cs typeface="Consolas" panose="020B0609020204030204" pitchFamily="49" charset="0"/>
              </a:rPr>
              <a:t>	at </a:t>
            </a:r>
            <a:r>
              <a:rPr lang="en-US" sz="2000" dirty="0" err="1">
                <a:solidFill>
                  <a:srgbClr val="FF0000"/>
                </a:solidFill>
                <a:latin typeface="Consolas" panose="020B0609020204030204" pitchFamily="49" charset="0"/>
                <a:cs typeface="Consolas" panose="020B0609020204030204" pitchFamily="49" charset="0"/>
              </a:rPr>
              <a:t>java.net.DatagramSocket</a:t>
            </a:r>
            <a:r>
              <a:rPr lang="en-US" sz="2000" dirty="0">
                <a:solidFill>
                  <a:srgbClr val="FF0000"/>
                </a:solidFill>
                <a:latin typeface="Consolas" panose="020B0609020204030204" pitchFamily="49" charset="0"/>
                <a:cs typeface="Consolas" panose="020B0609020204030204" pitchFamily="49" charset="0"/>
              </a:rPr>
              <a:t>.&lt;</a:t>
            </a:r>
            <a:r>
              <a:rPr lang="en-US" sz="2000" dirty="0" err="1">
                <a:solidFill>
                  <a:srgbClr val="FF0000"/>
                </a:solidFill>
                <a:latin typeface="Consolas" panose="020B0609020204030204" pitchFamily="49" charset="0"/>
                <a:cs typeface="Consolas" panose="020B0609020204030204" pitchFamily="49" charset="0"/>
              </a:rPr>
              <a:t>init</a:t>
            </a:r>
            <a:r>
              <a:rPr lang="en-US" sz="2000" dirty="0">
                <a:solidFill>
                  <a:srgbClr val="FF0000"/>
                </a:solidFill>
                <a:latin typeface="Consolas" panose="020B0609020204030204" pitchFamily="49" charset="0"/>
                <a:cs typeface="Consolas" panose="020B0609020204030204" pitchFamily="49" charset="0"/>
              </a:rPr>
              <a:t>&gt;(Unknown Source</a:t>
            </a:r>
            <a:r>
              <a:rPr lang="en-US" sz="2000" dirty="0" smtClean="0">
                <a:solidFill>
                  <a:srgbClr val="FF0000"/>
                </a:solidFill>
                <a:latin typeface="Consolas" panose="020B0609020204030204" pitchFamily="49" charset="0"/>
                <a:cs typeface="Consolas" panose="020B0609020204030204" pitchFamily="49" charset="0"/>
              </a:rPr>
              <a:t>)</a:t>
            </a:r>
            <a:endParaRPr lang="en-US" sz="20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838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4" name="TextBox 3"/>
          <p:cNvSpPr txBox="1"/>
          <p:nvPr/>
        </p:nvSpPr>
        <p:spPr>
          <a:xfrm>
            <a:off x="571546" y="1212830"/>
            <a:ext cx="8000908" cy="3416320"/>
          </a:xfrm>
          <a:prstGeom prst="rect">
            <a:avLst/>
          </a:prstGeom>
          <a:noFill/>
        </p:spPr>
        <p:txBody>
          <a:bodyPr wrap="none" rtlCol="0">
            <a:spAutoFit/>
          </a:bodyPr>
          <a:lstStyle/>
          <a:p>
            <a:r>
              <a:rPr lang="en-US" sz="2400" dirty="0">
                <a:solidFill>
                  <a:srgbClr val="0202E6"/>
                </a:solidFill>
                <a:latin typeface="Consolas" panose="020B0609020204030204" pitchFamily="49" charset="0"/>
                <a:cs typeface="Consolas" panose="020B0609020204030204" pitchFamily="49" charset="0"/>
              </a:rPr>
              <a:t>public void </a:t>
            </a:r>
            <a:r>
              <a:rPr lang="en-US" sz="2400" b="1" dirty="0">
                <a:latin typeface="Consolas" panose="020B0609020204030204" pitchFamily="49" charset="0"/>
                <a:cs typeface="Consolas" panose="020B0609020204030204" pitchFamily="49" charset="0"/>
              </a:rPr>
              <a:t>set</a:t>
            </a:r>
            <a:r>
              <a:rPr lang="en-US" sz="2400" dirty="0">
                <a:latin typeface="Consolas" panose="020B0609020204030204" pitchFamily="49" charset="0"/>
                <a:cs typeface="Consolas" panose="020B0609020204030204" pitchFamily="49" charset="0"/>
              </a:rPr>
              <a:t>(Object one)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try </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err="1">
                <a:solidFill>
                  <a:srgbClr val="029A9A"/>
                </a:solidFill>
                <a:latin typeface="Consolas" panose="020B0609020204030204" pitchFamily="49" charset="0"/>
                <a:cs typeface="Consolas" panose="020B0609020204030204" pitchFamily="49" charset="0"/>
              </a:rPr>
              <a:t>group</a:t>
            </a:r>
            <a:r>
              <a:rPr lang="en-US" sz="2400" dirty="0" err="1">
                <a:latin typeface="Consolas" panose="020B0609020204030204" pitchFamily="49" charset="0"/>
                <a:cs typeface="Consolas" panose="020B0609020204030204" pitchFamily="49" charset="0"/>
              </a:rPr>
              <a:t>.set</a:t>
            </a:r>
            <a:r>
              <a:rPr lang="en-US" sz="2400" dirty="0">
                <a:latin typeface="Consolas" panose="020B0609020204030204" pitchFamily="49" charset="0"/>
                <a:cs typeface="Consolas" panose="020B0609020204030204" pitchFamily="49" charset="0"/>
              </a:rPr>
              <a:t>(</a:t>
            </a:r>
            <a:r>
              <a:rPr lang="en-US" sz="2400" dirty="0" err="1">
                <a:solidFill>
                  <a:srgbClr val="029A9A"/>
                </a:solidFill>
                <a:latin typeface="Consolas" panose="020B0609020204030204" pitchFamily="49" charset="0"/>
                <a:cs typeface="Consolas" panose="020B0609020204030204" pitchFamily="49" charset="0"/>
              </a:rPr>
              <a:t>args</a:t>
            </a:r>
            <a:r>
              <a:rPr lang="en-US" sz="2400" dirty="0" err="1">
                <a:latin typeface="Consolas" panose="020B0609020204030204" pitchFamily="49" charset="0"/>
                <a:cs typeface="Consolas" panose="020B0609020204030204" pitchFamily="49" charset="0"/>
              </a:rPr>
              <a:t>.clear</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addParam</a:t>
            </a:r>
            <a:r>
              <a:rPr lang="en-US" sz="2400" dirty="0">
                <a:latin typeface="Consolas" panose="020B0609020204030204" pitchFamily="49" charset="0"/>
                <a:cs typeface="Consolas" panose="020B0609020204030204" pitchFamily="49" charset="0"/>
              </a:rPr>
              <a:t>(one));</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 </a:t>
            </a:r>
            <a:r>
              <a:rPr lang="en-US" sz="2400" dirty="0">
                <a:solidFill>
                  <a:srgbClr val="0202E6"/>
                </a:solidFill>
                <a:latin typeface="Consolas" panose="020B0609020204030204" pitchFamily="49" charset="0"/>
                <a:cs typeface="Consolas" panose="020B0609020204030204" pitchFamily="49" charset="0"/>
              </a:rPr>
              <a:t>catch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RuntimeException</a:t>
            </a:r>
            <a:r>
              <a:rPr lang="en-US" sz="2400" dirty="0">
                <a:latin typeface="Consolas" panose="020B0609020204030204" pitchFamily="49" charset="0"/>
                <a:cs typeface="Consolas" panose="020B0609020204030204" pitchFamily="49" charset="0"/>
              </a:rPr>
              <a:t> e)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solidFill>
                <a:latin typeface="Consolas" panose="020B0609020204030204" pitchFamily="49" charset="0"/>
                <a:cs typeface="Consolas" panose="020B0609020204030204" pitchFamily="49" charset="0"/>
              </a:rPr>
              <a:t>throw </a:t>
            </a:r>
            <a:r>
              <a:rPr lang="en-US" sz="2400" dirty="0" err="1">
                <a:latin typeface="Consolas" panose="020B0609020204030204" pitchFamily="49" charset="0"/>
                <a:cs typeface="Consolas" panose="020B0609020204030204" pitchFamily="49" charset="0"/>
              </a:rPr>
              <a:t>Error.</a:t>
            </a:r>
            <a:r>
              <a:rPr lang="en-US" sz="2400" i="1" dirty="0" err="1">
                <a:latin typeface="Consolas" panose="020B0609020204030204" pitchFamily="49" charset="0"/>
                <a:cs typeface="Consolas" panose="020B0609020204030204" pitchFamily="49" charset="0"/>
              </a:rPr>
              <a:t>withoutStackTrace</a:t>
            </a:r>
            <a:r>
              <a:rPr lang="en-US" sz="2400" dirty="0">
                <a:latin typeface="Consolas" panose="020B0609020204030204" pitchFamily="49" charset="0"/>
                <a:cs typeface="Consolas" panose="020B0609020204030204" pitchFamily="49" charset="0"/>
              </a:rPr>
              <a:t>(e);</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 </a:t>
            </a:r>
            <a:r>
              <a:rPr lang="en-US" sz="2400" dirty="0">
                <a:solidFill>
                  <a:srgbClr val="0202E6"/>
                </a:solidFill>
                <a:latin typeface="Consolas" panose="020B0609020204030204" pitchFamily="49" charset="0"/>
                <a:cs typeface="Consolas" panose="020B0609020204030204" pitchFamily="49" charset="0"/>
              </a:rPr>
              <a:t>finally </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err="1">
                <a:solidFill>
                  <a:srgbClr val="029A9A"/>
                </a:solidFill>
                <a:latin typeface="Consolas" panose="020B0609020204030204" pitchFamily="49" charset="0"/>
                <a:cs typeface="Consolas" panose="020B0609020204030204" pitchFamily="49" charset="0"/>
              </a:rPr>
              <a:t>args</a:t>
            </a:r>
            <a:r>
              <a:rPr lang="en-US" sz="2400" dirty="0" err="1">
                <a:latin typeface="Consolas" panose="020B0609020204030204" pitchFamily="49" charset="0"/>
                <a:cs typeface="Consolas" panose="020B0609020204030204" pitchFamily="49" charset="0"/>
              </a:rPr>
              <a:t>.clear</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977638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4" name="TextBox 3"/>
          <p:cNvSpPr txBox="1"/>
          <p:nvPr/>
        </p:nvSpPr>
        <p:spPr>
          <a:xfrm>
            <a:off x="571546" y="1212830"/>
            <a:ext cx="8000908" cy="3416320"/>
          </a:xfrm>
          <a:prstGeom prst="rect">
            <a:avLst/>
          </a:prstGeom>
          <a:noFill/>
        </p:spPr>
        <p:txBody>
          <a:bodyPr wrap="none" rtlCol="0">
            <a:spAutoFit/>
          </a:bodyPr>
          <a:lstStyle/>
          <a:p>
            <a:r>
              <a:rPr lang="en-US" sz="2400" dirty="0">
                <a:solidFill>
                  <a:srgbClr val="0202E6">
                    <a:alpha val="50000"/>
                  </a:srgbClr>
                </a:solidFill>
                <a:latin typeface="Consolas" panose="020B0609020204030204" pitchFamily="49" charset="0"/>
                <a:cs typeface="Consolas" panose="020B0609020204030204" pitchFamily="49" charset="0"/>
              </a:rPr>
              <a:t>public void </a:t>
            </a:r>
            <a:r>
              <a:rPr lang="en-US" sz="2400" b="1" dirty="0">
                <a:solidFill>
                  <a:schemeClr val="tx1">
                    <a:alpha val="50000"/>
                  </a:schemeClr>
                </a:solidFill>
                <a:latin typeface="Consolas" panose="020B0609020204030204" pitchFamily="49" charset="0"/>
                <a:cs typeface="Consolas" panose="020B0609020204030204" pitchFamily="49" charset="0"/>
              </a:rPr>
              <a:t>set</a:t>
            </a:r>
            <a:r>
              <a:rPr lang="en-US" sz="2400" dirty="0">
                <a:solidFill>
                  <a:schemeClr val="tx1">
                    <a:alpha val="50000"/>
                  </a:schemeClr>
                </a:solidFill>
                <a:latin typeface="Consolas" panose="020B0609020204030204" pitchFamily="49" charset="0"/>
                <a:cs typeface="Consolas" panose="020B0609020204030204" pitchFamily="49" charset="0"/>
              </a:rPr>
              <a:t>(Object one) {</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rgbClr val="0202E6">
                    <a:alpha val="50000"/>
                  </a:srgbClr>
                </a:solidFill>
                <a:latin typeface="Consolas" panose="020B0609020204030204" pitchFamily="49" charset="0"/>
                <a:cs typeface="Consolas" panose="020B0609020204030204" pitchFamily="49" charset="0"/>
              </a:rPr>
              <a:t>try</a:t>
            </a:r>
            <a:r>
              <a:rPr lang="en-US" sz="2400" dirty="0">
                <a:solidFill>
                  <a:srgbClr val="0202E6"/>
                </a:solidFill>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err="1">
                <a:solidFill>
                  <a:srgbClr val="029A9A">
                    <a:alpha val="50000"/>
                  </a:srgbClr>
                </a:solidFill>
                <a:latin typeface="Consolas" panose="020B0609020204030204" pitchFamily="49" charset="0"/>
                <a:cs typeface="Consolas" panose="020B0609020204030204" pitchFamily="49" charset="0"/>
              </a:rPr>
              <a:t>group</a:t>
            </a:r>
            <a:r>
              <a:rPr lang="en-US" sz="2400" dirty="0" err="1">
                <a:solidFill>
                  <a:schemeClr val="tx1">
                    <a:alpha val="50000"/>
                  </a:schemeClr>
                </a:solidFill>
                <a:latin typeface="Consolas" panose="020B0609020204030204" pitchFamily="49" charset="0"/>
                <a:cs typeface="Consolas" panose="020B0609020204030204" pitchFamily="49" charset="0"/>
              </a:rPr>
              <a:t>.set</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err="1">
                <a:solidFill>
                  <a:srgbClr val="029A9A">
                    <a:alpha val="50000"/>
                  </a:srgbClr>
                </a:solidFill>
                <a:latin typeface="Consolas" panose="020B0609020204030204" pitchFamily="49" charset="0"/>
                <a:cs typeface="Consolas" panose="020B0609020204030204" pitchFamily="49" charset="0"/>
              </a:rPr>
              <a:t>args</a:t>
            </a:r>
            <a:r>
              <a:rPr lang="en-US" sz="2400" dirty="0" err="1">
                <a:solidFill>
                  <a:schemeClr val="tx1">
                    <a:alpha val="50000"/>
                  </a:schemeClr>
                </a:solidFill>
                <a:latin typeface="Consolas" panose="020B0609020204030204" pitchFamily="49" charset="0"/>
                <a:cs typeface="Consolas" panose="020B0609020204030204" pitchFamily="49" charset="0"/>
              </a:rPr>
              <a:t>.clear</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err="1">
                <a:solidFill>
                  <a:schemeClr val="tx1">
                    <a:alpha val="50000"/>
                  </a:schemeClr>
                </a:solidFill>
                <a:latin typeface="Consolas" panose="020B0609020204030204" pitchFamily="49" charset="0"/>
                <a:cs typeface="Consolas" panose="020B0609020204030204" pitchFamily="49" charset="0"/>
              </a:rPr>
              <a:t>addParam</a:t>
            </a:r>
            <a:r>
              <a:rPr lang="en-US" sz="2400" dirty="0">
                <a:solidFill>
                  <a:schemeClr val="tx1">
                    <a:alpha val="50000"/>
                  </a:schemeClr>
                </a:solidFill>
                <a:latin typeface="Consolas" panose="020B0609020204030204" pitchFamily="49" charset="0"/>
                <a:cs typeface="Consolas" panose="020B0609020204030204" pitchFamily="49" charset="0"/>
              </a:rPr>
              <a:t>(one));</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t>
            </a:r>
            <a:r>
              <a:rPr lang="en-US" sz="2400" dirty="0">
                <a:solidFill>
                  <a:srgbClr val="0202E6">
                    <a:alpha val="50000"/>
                  </a:srgbClr>
                </a:solidFill>
                <a:latin typeface="Consolas" panose="020B0609020204030204" pitchFamily="49" charset="0"/>
                <a:cs typeface="Consolas" panose="020B0609020204030204" pitchFamily="49" charset="0"/>
              </a:rPr>
              <a:t>catch</a:t>
            </a:r>
            <a:r>
              <a:rPr lang="en-US" sz="2400" dirty="0">
                <a:solidFill>
                  <a:srgbClr val="0202E6"/>
                </a:solidFill>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err="1">
                <a:solidFill>
                  <a:schemeClr val="tx1">
                    <a:alpha val="50000"/>
                  </a:schemeClr>
                </a:solidFill>
                <a:latin typeface="Consolas" panose="020B0609020204030204" pitchFamily="49" charset="0"/>
                <a:cs typeface="Consolas" panose="020B0609020204030204" pitchFamily="49" charset="0"/>
              </a:rPr>
              <a:t>RuntimeException</a:t>
            </a:r>
            <a:r>
              <a:rPr lang="en-US" sz="2400" dirty="0">
                <a:solidFill>
                  <a:schemeClr val="tx1">
                    <a:alpha val="50000"/>
                  </a:schemeClr>
                </a:solidFill>
                <a:latin typeface="Consolas" panose="020B0609020204030204" pitchFamily="49" charset="0"/>
                <a:cs typeface="Consolas" panose="020B0609020204030204" pitchFamily="49" charset="0"/>
              </a:rPr>
              <a:t> e) {</a:t>
            </a:r>
            <a:br>
              <a:rPr lang="en-US" sz="2400" dirty="0">
                <a:solidFill>
                  <a:schemeClr val="tx1">
                    <a:alpha val="50000"/>
                  </a:schemeClr>
                </a:solidFill>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b="1" dirty="0">
                <a:solidFill>
                  <a:srgbClr val="0202E6"/>
                </a:solidFill>
                <a:latin typeface="Consolas" panose="020B0609020204030204" pitchFamily="49" charset="0"/>
                <a:cs typeface="Consolas" panose="020B0609020204030204" pitchFamily="49" charset="0"/>
              </a:rPr>
              <a:t>throw </a:t>
            </a:r>
            <a:r>
              <a:rPr lang="en-US" sz="2400" b="1" dirty="0" err="1">
                <a:latin typeface="Consolas" panose="020B0609020204030204" pitchFamily="49" charset="0"/>
                <a:cs typeface="Consolas" panose="020B0609020204030204" pitchFamily="49" charset="0"/>
              </a:rPr>
              <a:t>Error.</a:t>
            </a:r>
            <a:r>
              <a:rPr lang="en-US" sz="2400" b="1" i="1" dirty="0" err="1">
                <a:latin typeface="Consolas" panose="020B0609020204030204" pitchFamily="49" charset="0"/>
                <a:cs typeface="Consolas" panose="020B0609020204030204" pitchFamily="49" charset="0"/>
              </a:rPr>
              <a:t>withoutStackTrace</a:t>
            </a:r>
            <a:r>
              <a:rPr lang="en-US" sz="2400" b="1" dirty="0">
                <a:latin typeface="Consolas" panose="020B0609020204030204" pitchFamily="49" charset="0"/>
                <a:cs typeface="Consolas" panose="020B0609020204030204" pitchFamily="49" charset="0"/>
              </a:rPr>
              <a:t>(e);</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t>
            </a:r>
            <a:r>
              <a:rPr lang="en-US" sz="2400" dirty="0">
                <a:solidFill>
                  <a:srgbClr val="0202E6">
                    <a:alpha val="50000"/>
                  </a:srgbClr>
                </a:solidFill>
                <a:latin typeface="Consolas" panose="020B0609020204030204" pitchFamily="49" charset="0"/>
                <a:cs typeface="Consolas" panose="020B0609020204030204" pitchFamily="49" charset="0"/>
              </a:rPr>
              <a:t>finally</a:t>
            </a:r>
            <a:r>
              <a:rPr lang="en-US" sz="2400" dirty="0">
                <a:solidFill>
                  <a:srgbClr val="0202E6"/>
                </a:solidFill>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err="1">
                <a:solidFill>
                  <a:srgbClr val="029A9A">
                    <a:alpha val="50000"/>
                  </a:srgbClr>
                </a:solidFill>
                <a:latin typeface="Consolas" panose="020B0609020204030204" pitchFamily="49" charset="0"/>
                <a:cs typeface="Consolas" panose="020B0609020204030204" pitchFamily="49" charset="0"/>
              </a:rPr>
              <a:t>args</a:t>
            </a:r>
            <a:r>
              <a:rPr lang="en-US" sz="2400" dirty="0" err="1">
                <a:solidFill>
                  <a:schemeClr val="tx1">
                    <a:alpha val="50000"/>
                  </a:schemeClr>
                </a:solidFill>
                <a:latin typeface="Consolas" panose="020B0609020204030204" pitchFamily="49" charset="0"/>
                <a:cs typeface="Consolas" panose="020B0609020204030204" pitchFamily="49" charset="0"/>
              </a:rPr>
              <a:t>.clear</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    </a:t>
            </a:r>
            <a:r>
              <a:rPr lang="en-US" sz="2400" dirty="0">
                <a:solidFill>
                  <a:schemeClr val="tx1">
                    <a:alpha val="50000"/>
                  </a:schemeClr>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
            </a:r>
            <a:br>
              <a:rPr lang="en-US" sz="2400" dirty="0">
                <a:latin typeface="Consolas" panose="020B0609020204030204" pitchFamily="49" charset="0"/>
                <a:cs typeface="Consolas" panose="020B0609020204030204" pitchFamily="49" charset="0"/>
              </a:rPr>
            </a:br>
            <a:r>
              <a:rPr lang="en-US" sz="2400" dirty="0">
                <a:solidFill>
                  <a:schemeClr val="tx1">
                    <a:alpha val="50000"/>
                  </a:schemeClr>
                </a:solidFill>
                <a:latin typeface="Consolas" panose="020B0609020204030204" pitchFamily="49" charset="0"/>
                <a:cs typeface="Consolas" panose="020B0609020204030204" pitchFamily="49"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6662385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The Workspace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890933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Workspace</a:t>
            </a:r>
            <a:endParaRPr lang="en-US" dirty="0"/>
          </a:p>
        </p:txBody>
      </p:sp>
      <p:sp>
        <p:nvSpPr>
          <p:cNvPr id="3" name="Content Placeholder 2"/>
          <p:cNvSpPr>
            <a:spLocks noGrp="1"/>
          </p:cNvSpPr>
          <p:nvPr>
            <p:ph idx="1"/>
          </p:nvPr>
        </p:nvSpPr>
        <p:spPr/>
        <p:txBody>
          <a:bodyPr>
            <a:normAutofit/>
          </a:bodyPr>
          <a:lstStyle/>
          <a:p>
            <a:r>
              <a:rPr lang="en-US" sz="2800" u="sng" dirty="0" smtClean="0"/>
              <a:t>Every</a:t>
            </a:r>
            <a:r>
              <a:rPr lang="en-US" sz="2800" dirty="0" smtClean="0"/>
              <a:t> object </a:t>
            </a:r>
            <a:r>
              <a:rPr lang="en-US" sz="2800" u="sng" dirty="0" smtClean="0"/>
              <a:t>must</a:t>
            </a:r>
            <a:r>
              <a:rPr lang="en-US" sz="2800" dirty="0" smtClean="0"/>
              <a:t> implement Serializable!</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2050" name="Picture 2" descr="C:\Users\Florian\OneDrive\CMU\2015_JavaOne_presentation\graphics\w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253" y="2038350"/>
            <a:ext cx="3151495" cy="276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5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62050"/>
            <a:ext cx="42100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Object Lifecycle</a:t>
            </a:r>
            <a:endParaRPr lang="en-US" dirty="0"/>
          </a:p>
        </p:txBody>
      </p:sp>
      <p:sp>
        <p:nvSpPr>
          <p:cNvPr id="3" name="Content Placeholder 2"/>
          <p:cNvSpPr>
            <a:spLocks noGrp="1"/>
          </p:cNvSpPr>
          <p:nvPr>
            <p:ph idx="1"/>
          </p:nvPr>
        </p:nvSpPr>
        <p:spPr/>
        <p:txBody>
          <a:bodyPr>
            <a:normAutofit/>
          </a:bodyPr>
          <a:lstStyle/>
          <a:p>
            <a:r>
              <a:rPr lang="en-US" sz="2800" dirty="0" smtClean="0"/>
              <a:t>Destruction</a:t>
            </a:r>
          </a:p>
          <a:p>
            <a:endParaRPr lang="en-US" sz="2800" dirty="0"/>
          </a:p>
          <a:p>
            <a:endParaRPr lang="en-US" sz="2800" dirty="0" smtClean="0"/>
          </a:p>
          <a:p>
            <a:r>
              <a:rPr lang="en-US" sz="2800" dirty="0" smtClean="0"/>
              <a:t>Re-execution</a:t>
            </a:r>
            <a:endParaRPr lang="en-US" sz="2800" dirty="0"/>
          </a:p>
          <a:p>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6" name="TextBox 5"/>
          <p:cNvSpPr txBox="1"/>
          <p:nvPr/>
        </p:nvSpPr>
        <p:spPr>
          <a:xfrm>
            <a:off x="2962990" y="4019550"/>
            <a:ext cx="3922869" cy="461665"/>
          </a:xfrm>
          <a:prstGeom prst="rect">
            <a:avLst/>
          </a:prstGeom>
          <a:noFill/>
        </p:spPr>
        <p:txBody>
          <a:bodyPr wrap="none" rtlCol="0">
            <a:spAutoFit/>
          </a:bodyPr>
          <a:lstStyle/>
          <a:p>
            <a:r>
              <a:rPr lang="en-US" sz="2400" dirty="0" err="1">
                <a:solidFill>
                  <a:srgbClr val="000000"/>
                </a:solidFill>
                <a:latin typeface="Consolas" panose="020B0609020204030204" pitchFamily="49" charset="0"/>
                <a:cs typeface="Consolas" panose="020B0609020204030204" pitchFamily="49" charset="0"/>
              </a:rPr>
              <a:t>HebiApi.clearGroups</a:t>
            </a:r>
            <a:r>
              <a:rPr lang="en-US" sz="2400"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696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Advanced Topics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15650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Excel for Engineering</a:t>
            </a:r>
          </a:p>
          <a:p>
            <a:pPr lvl="1"/>
            <a:r>
              <a:rPr lang="en-US" sz="2000" dirty="0" smtClean="0"/>
              <a:t>TIOBE Top 20</a:t>
            </a:r>
          </a:p>
          <a:p>
            <a:pPr lvl="1"/>
            <a:r>
              <a:rPr lang="en-US" sz="2000" dirty="0" smtClean="0"/>
              <a:t>Built-in visualization tools</a:t>
            </a:r>
          </a:p>
          <a:p>
            <a:pPr lvl="1"/>
            <a:r>
              <a:rPr lang="en-US" sz="2000" dirty="0" smtClean="0"/>
              <a:t>Great for quick prototypes</a:t>
            </a:r>
          </a:p>
          <a:p>
            <a:pPr lvl="1"/>
            <a:r>
              <a:rPr lang="en-US" sz="2000" dirty="0"/>
              <a:t>Optimized for vectors / </a:t>
            </a:r>
            <a:r>
              <a:rPr lang="en-US" sz="2000" dirty="0" smtClean="0"/>
              <a:t>matrices</a:t>
            </a:r>
          </a:p>
          <a:p>
            <a:endParaRPr lang="en-US" sz="2400" dirty="0" smtClean="0"/>
          </a:p>
          <a:p>
            <a:r>
              <a:rPr lang="en-US" sz="2400" dirty="0" smtClean="0"/>
              <a:t>Interpreted Scripting Language</a:t>
            </a:r>
          </a:p>
          <a:p>
            <a:pPr lvl="1"/>
            <a:r>
              <a:rPr lang="en-US" sz="2000" dirty="0"/>
              <a:t>Dynamically typed</a:t>
            </a:r>
          </a:p>
          <a:p>
            <a:pPr lvl="1"/>
            <a:r>
              <a:rPr lang="en-US" sz="2000" dirty="0" smtClean="0"/>
              <a:t>Single threaded</a:t>
            </a:r>
          </a:p>
          <a:p>
            <a:pPr lvl="1"/>
            <a:r>
              <a:rPr lang="en-US" sz="2000" dirty="0"/>
              <a:t>Call by value</a:t>
            </a:r>
          </a:p>
          <a:p>
            <a:pPr lvl="1"/>
            <a:r>
              <a:rPr lang="en-US" sz="2000" dirty="0" smtClean="0"/>
              <a:t>1 Indexed</a:t>
            </a:r>
          </a:p>
          <a:p>
            <a:pPr marL="0" indent="0">
              <a:buNone/>
            </a:pPr>
            <a:endParaRPr lang="en-US" sz="2400" dirty="0" smtClean="0"/>
          </a:p>
        </p:txBody>
      </p:sp>
      <p:pic>
        <p:nvPicPr>
          <p:cNvPr id="1027" name="Picture 3" descr="C:\Users\Florian\OneDrive\CMU\2015_JavaOne_presentation\graphics\MATLAB-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23950"/>
            <a:ext cx="198752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lorian\OneDrive\CMU\2015_JavaOne_presentation\graphics\histog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052" y="3457081"/>
            <a:ext cx="2753548" cy="15530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lorian\OneDrive\CMU\2015_JavaOne_presentation\graphics\pl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4326" y="3422626"/>
            <a:ext cx="2826783" cy="15943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940679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a:t>
            </a:r>
            <a:endParaRPr lang="en-US" dirty="0"/>
          </a:p>
        </p:txBody>
      </p:sp>
      <p:sp>
        <p:nvSpPr>
          <p:cNvPr id="3" name="Content Placeholder 2"/>
          <p:cNvSpPr>
            <a:spLocks noGrp="1"/>
          </p:cNvSpPr>
          <p:nvPr>
            <p:ph idx="1"/>
          </p:nvPr>
        </p:nvSpPr>
        <p:spPr/>
        <p:txBody>
          <a:bodyPr>
            <a:normAutofit/>
          </a:bodyPr>
          <a:lstStyle/>
          <a:p>
            <a:r>
              <a:rPr lang="en-US" sz="2800" dirty="0" smtClean="0"/>
              <a:t>File-Logging</a:t>
            </a:r>
          </a:p>
          <a:p>
            <a:pPr marL="457200" lvl="1" indent="0">
              <a:buNone/>
            </a:pPr>
            <a:endParaRPr lang="en-US" dirty="0" smtClean="0"/>
          </a:p>
          <a:p>
            <a:r>
              <a:rPr lang="en-US" sz="2800" dirty="0" smtClean="0"/>
              <a:t>In-Memory-Logging</a:t>
            </a:r>
          </a:p>
          <a:p>
            <a:endParaRPr lang="en-US" sz="2800" dirty="0" smtClean="0"/>
          </a:p>
          <a:p>
            <a:r>
              <a:rPr lang="en-US" sz="2800" dirty="0" smtClean="0"/>
              <a:t>Impedance Mismatch</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32279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b="1" dirty="0" smtClean="0">
                <a:solidFill>
                  <a:srgbClr val="00B050"/>
                </a:solidFill>
              </a:rPr>
              <a:t>Demo Time</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991530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lorian\OneDrive\CMU\2015_JavaOne_presentation\graphics\Axis P13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09750"/>
            <a:ext cx="3383368" cy="18444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Big Data Types</a:t>
            </a:r>
            <a:endParaRPr lang="en-US" dirty="0"/>
          </a:p>
        </p:txBody>
      </p:sp>
      <p:sp>
        <p:nvSpPr>
          <p:cNvPr id="3" name="Content Placeholder 2"/>
          <p:cNvSpPr>
            <a:spLocks noGrp="1"/>
          </p:cNvSpPr>
          <p:nvPr>
            <p:ph idx="1"/>
          </p:nvPr>
        </p:nvSpPr>
        <p:spPr/>
        <p:txBody>
          <a:bodyPr>
            <a:normAutofit/>
          </a:bodyPr>
          <a:lstStyle/>
          <a:p>
            <a:r>
              <a:rPr lang="en-US" sz="2800" dirty="0" smtClean="0"/>
              <a:t>Normal Conversion</a:t>
            </a:r>
            <a:endParaRPr lang="en-US" sz="2800" dirty="0"/>
          </a:p>
          <a:p>
            <a:endParaRPr lang="en-US" sz="2800" dirty="0" smtClean="0"/>
          </a:p>
          <a:p>
            <a:endParaRPr lang="en-US" sz="2800" dirty="0" smtClean="0"/>
          </a:p>
          <a:p>
            <a:r>
              <a:rPr lang="en-US" sz="2800" dirty="0" smtClean="0"/>
              <a:t>Shared Memory</a:t>
            </a:r>
          </a:p>
          <a:p>
            <a:pPr marL="457200" lvl="1" indent="0">
              <a:buNone/>
            </a:pPr>
            <a:endParaRPr lang="en-US" sz="2400" dirty="0" smtClean="0"/>
          </a:p>
        </p:txBody>
      </p:sp>
      <p:sp>
        <p:nvSpPr>
          <p:cNvPr id="4" name="TextBox 3"/>
          <p:cNvSpPr txBox="1"/>
          <p:nvPr/>
        </p:nvSpPr>
        <p:spPr>
          <a:xfrm>
            <a:off x="1219200" y="1733550"/>
            <a:ext cx="2723823" cy="400110"/>
          </a:xfrm>
          <a:prstGeom prst="rect">
            <a:avLst/>
          </a:prstGeom>
          <a:noFill/>
        </p:spPr>
        <p:txBody>
          <a:bodyPr wrap="none" rtlCol="0">
            <a:spAutoFit/>
          </a:bodyPr>
          <a:lstStyle/>
          <a:p>
            <a:r>
              <a:rPr lang="en-US" sz="2000" dirty="0" smtClean="0">
                <a:latin typeface="Consolas" panose="020B0609020204030204" pitchFamily="49" charset="0"/>
                <a:cs typeface="Consolas" panose="020B0609020204030204" pitchFamily="49" charset="0"/>
              </a:rPr>
              <a:t>byte[1280</a:t>
            </a:r>
            <a:r>
              <a:rPr lang="en-US" sz="2000" dirty="0">
                <a:latin typeface="Consolas" panose="020B0609020204030204" pitchFamily="49" charset="0"/>
                <a:cs typeface="Consolas" panose="020B0609020204030204" pitchFamily="49" charset="0"/>
              </a:rPr>
              <a:t>][720][3]</a:t>
            </a:r>
          </a:p>
        </p:txBody>
      </p:sp>
      <p:sp>
        <p:nvSpPr>
          <p:cNvPr id="5" name="TextBox 4"/>
          <p:cNvSpPr txBox="1"/>
          <p:nvPr/>
        </p:nvSpPr>
        <p:spPr>
          <a:xfrm>
            <a:off x="1219200" y="3286065"/>
            <a:ext cx="2723823" cy="400110"/>
          </a:xfrm>
          <a:prstGeom prst="rect">
            <a:avLst/>
          </a:prstGeom>
          <a:noFill/>
        </p:spPr>
        <p:txBody>
          <a:bodyPr wrap="none" rtlCol="0">
            <a:spAutoFit/>
          </a:bodyPr>
          <a:lstStyle/>
          <a:p>
            <a:pPr marL="0" lvl="1"/>
            <a:r>
              <a:rPr lang="en-US" sz="2000" dirty="0" smtClean="0">
                <a:latin typeface="Consolas" panose="020B0609020204030204" pitchFamily="49" charset="0"/>
                <a:cs typeface="Consolas" panose="020B0609020204030204" pitchFamily="49" charset="0"/>
              </a:rPr>
              <a:t>byte[3</a:t>
            </a:r>
            <a:r>
              <a:rPr lang="en-US" sz="2000" dirty="0">
                <a:latin typeface="Consolas" panose="020B0609020204030204" pitchFamily="49" charset="0"/>
                <a:cs typeface="Consolas" panose="020B0609020204030204" pitchFamily="49" charset="0"/>
              </a:rPr>
              <a:t>][720][1280</a:t>
            </a:r>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6"/>
          <p:cNvSpPr txBox="1"/>
          <p:nvPr/>
        </p:nvSpPr>
        <p:spPr>
          <a:xfrm>
            <a:off x="6203755" y="3711463"/>
            <a:ext cx="1034257" cy="276999"/>
          </a:xfrm>
          <a:prstGeom prst="rect">
            <a:avLst/>
          </a:prstGeom>
          <a:noFill/>
        </p:spPr>
        <p:txBody>
          <a:bodyPr wrap="none" rtlCol="0">
            <a:spAutoFit/>
          </a:bodyPr>
          <a:lstStyle/>
          <a:p>
            <a:pPr marL="0" lvl="1"/>
            <a:r>
              <a:rPr lang="en-US" sz="1200" dirty="0" smtClean="0">
                <a:latin typeface="Consolas" panose="020B0609020204030204" pitchFamily="49" charset="0"/>
                <a:cs typeface="Consolas" panose="020B0609020204030204" pitchFamily="49" charset="0"/>
              </a:rPr>
              <a:t>1280 x 720</a:t>
            </a:r>
            <a:endParaRPr lang="en-US" sz="1200" dirty="0">
              <a:latin typeface="Consolas" panose="020B0609020204030204" pitchFamily="49" charset="0"/>
              <a:cs typeface="Consolas" panose="020B0609020204030204" pitchFamily="49"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62</a:t>
            </a:fld>
            <a:endParaRPr lang="en-US"/>
          </a:p>
        </p:txBody>
      </p:sp>
      <p:sp>
        <p:nvSpPr>
          <p:cNvPr id="8" name="TextBox 7"/>
          <p:cNvSpPr txBox="1"/>
          <p:nvPr/>
        </p:nvSpPr>
        <p:spPr>
          <a:xfrm>
            <a:off x="3810000" y="1276350"/>
            <a:ext cx="893514" cy="400110"/>
          </a:xfrm>
          <a:prstGeom prst="rect">
            <a:avLst/>
          </a:prstGeom>
          <a:noFill/>
        </p:spPr>
        <p:txBody>
          <a:bodyPr wrap="none" rtlCol="0">
            <a:spAutoFit/>
          </a:bodyPr>
          <a:lstStyle/>
          <a:p>
            <a:pPr marL="0" lvl="1"/>
            <a:r>
              <a:rPr lang="en-US" sz="2000" dirty="0">
                <a:solidFill>
                  <a:srgbClr val="FF0000"/>
                </a:solidFill>
              </a:rPr>
              <a:t>2-5 </a:t>
            </a:r>
            <a:r>
              <a:rPr lang="en-US" sz="2000" dirty="0" smtClean="0">
                <a:solidFill>
                  <a:srgbClr val="FF0000"/>
                </a:solidFill>
              </a:rPr>
              <a:t>fps</a:t>
            </a:r>
            <a:endParaRPr lang="en-US" sz="2000" dirty="0">
              <a:solidFill>
                <a:srgbClr val="FF0000"/>
              </a:solidFill>
            </a:endParaRPr>
          </a:p>
        </p:txBody>
      </p:sp>
    </p:spTree>
    <p:extLst>
      <p:ext uri="{BB962C8B-B14F-4D97-AF65-F5344CB8AC3E}">
        <p14:creationId xmlns:p14="http://schemas.microsoft.com/office/powerpoint/2010/main" val="27579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b="1" dirty="0" smtClean="0">
                <a:solidFill>
                  <a:srgbClr val="00B050"/>
                </a:solidFill>
              </a:rPr>
              <a:t>Demo Time</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605047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Tasks</a:t>
            </a:r>
            <a:endParaRPr lang="en-US" dirty="0"/>
          </a:p>
        </p:txBody>
      </p:sp>
      <p:sp>
        <p:nvSpPr>
          <p:cNvPr id="3" name="Content Placeholder 2"/>
          <p:cNvSpPr>
            <a:spLocks noGrp="1"/>
          </p:cNvSpPr>
          <p:nvPr>
            <p:ph idx="1"/>
          </p:nvPr>
        </p:nvSpPr>
        <p:spPr/>
        <p:txBody>
          <a:bodyPr>
            <a:normAutofit/>
          </a:bodyPr>
          <a:lstStyle/>
          <a:p>
            <a:r>
              <a:rPr lang="en-US" sz="2800" dirty="0" smtClean="0"/>
              <a:t>Users expect single threaded behavior</a:t>
            </a:r>
          </a:p>
          <a:p>
            <a:endParaRPr lang="en-US" sz="2800" dirty="0"/>
          </a:p>
          <a:p>
            <a:endParaRPr lang="en-US" sz="2800" dirty="0" smtClean="0"/>
          </a:p>
          <a:p>
            <a:r>
              <a:rPr lang="en-US" sz="2800" dirty="0" smtClean="0"/>
              <a:t>Activities must stop on ctrl-c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397661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Tasks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TextBox 4"/>
          <p:cNvSpPr txBox="1"/>
          <p:nvPr/>
        </p:nvSpPr>
        <p:spPr>
          <a:xfrm>
            <a:off x="617231" y="1489829"/>
            <a:ext cx="7909538" cy="3139321"/>
          </a:xfrm>
          <a:prstGeom prst="rect">
            <a:avLst/>
          </a:prstGeom>
          <a:noFill/>
        </p:spPr>
        <p:txBody>
          <a:bodyPr wrap="none" rtlCol="0">
            <a:spAutoFit/>
          </a:bodyPr>
          <a:lstStyle/>
          <a:p>
            <a:r>
              <a:rPr lang="en-US" dirty="0">
                <a:solidFill>
                  <a:srgbClr val="0202E6"/>
                </a:solidFill>
                <a:latin typeface="Consolas" panose="020B0609020204030204" pitchFamily="49" charset="0"/>
                <a:cs typeface="Consolas" panose="020B0609020204030204" pitchFamily="49" charset="0"/>
              </a:rPr>
              <a:t>import </a:t>
            </a:r>
            <a:r>
              <a:rPr lang="en-US" dirty="0" err="1" smtClean="0">
                <a:latin typeface="Consolas" panose="020B0609020204030204" pitchFamily="49" charset="0"/>
                <a:cs typeface="Consolas" panose="020B0609020204030204" pitchFamily="49" charset="0"/>
              </a:rPr>
              <a:t>com.mathworks.jmi.Matlab</a:t>
            </a:r>
            <a:r>
              <a:rPr lang="en-US" dirty="0" smtClean="0">
                <a:latin typeface="Consolas" panose="020B0609020204030204" pitchFamily="49" charset="0"/>
                <a:cs typeface="Consolas" panose="020B0609020204030204" pitchFamily="49" charset="0"/>
              </a:rPr>
              <a:t>;</a:t>
            </a:r>
          </a:p>
          <a:p>
            <a:r>
              <a:rPr lang="en-US" dirty="0">
                <a:solidFill>
                  <a:srgbClr val="0202E6"/>
                </a:solidFill>
                <a:latin typeface="Consolas" panose="020B0609020204030204" pitchFamily="49" charset="0"/>
                <a:cs typeface="Consolas" panose="020B0609020204030204" pitchFamily="49" charset="0"/>
              </a:rPr>
              <a:t>import </a:t>
            </a:r>
            <a:r>
              <a:rPr lang="en-US" dirty="0" err="1" smtClean="0">
                <a:latin typeface="Consolas" panose="020B0609020204030204" pitchFamily="49" charset="0"/>
                <a:cs typeface="Consolas" panose="020B0609020204030204" pitchFamily="49" charset="0"/>
              </a:rPr>
              <a:t>com.mathworks.jmi.MatlabEvent</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r>
              <a:rPr lang="en-US" dirty="0" smtClean="0">
                <a:solidFill>
                  <a:srgbClr val="0202E6"/>
                </a:solidFill>
                <a:latin typeface="Consolas" panose="020B0609020204030204" pitchFamily="49" charset="0"/>
                <a:cs typeface="Consolas" panose="020B0609020204030204" pitchFamily="49" charset="0"/>
              </a:rPr>
              <a:t>import </a:t>
            </a:r>
            <a:r>
              <a:rPr lang="en-US" dirty="0" err="1" smtClean="0">
                <a:latin typeface="Consolas" panose="020B0609020204030204" pitchFamily="49" charset="0"/>
                <a:cs typeface="Consolas" panose="020B0609020204030204" pitchFamily="49" charset="0"/>
              </a:rPr>
              <a:t>com.mathworks.jmi.MatlabListener</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r>
              <a:rPr lang="en-US" dirty="0" err="1" smtClean="0">
                <a:latin typeface="Consolas" panose="020B0609020204030204" pitchFamily="49" charset="0"/>
                <a:cs typeface="Consolas" panose="020B0609020204030204" pitchFamily="49" charset="0"/>
              </a:rPr>
              <a:t>Matlab.</a:t>
            </a:r>
            <a:r>
              <a:rPr lang="en-US" i="1" dirty="0" err="1" smtClean="0">
                <a:latin typeface="Consolas" panose="020B0609020204030204" pitchFamily="49" charset="0"/>
                <a:cs typeface="Consolas" panose="020B0609020204030204" pitchFamily="49" charset="0"/>
              </a:rPr>
              <a:t>addListener</a:t>
            </a:r>
            <a:r>
              <a:rPr lang="en-US" dirty="0" smtClean="0">
                <a:latin typeface="Consolas" panose="020B0609020204030204" pitchFamily="49" charset="0"/>
                <a:cs typeface="Consolas" panose="020B0609020204030204" pitchFamily="49" charset="0"/>
              </a:rPr>
              <a:t>(</a:t>
            </a:r>
            <a:r>
              <a:rPr lang="en-US" dirty="0" smtClean="0">
                <a:solidFill>
                  <a:srgbClr val="0202E6"/>
                </a:solidFill>
                <a:latin typeface="Consolas" panose="020B0609020204030204" pitchFamily="49" charset="0"/>
                <a:cs typeface="Consolas" panose="020B0609020204030204" pitchFamily="49" charset="0"/>
              </a:rPr>
              <a:t>new </a:t>
            </a:r>
            <a:r>
              <a:rPr lang="en-US" dirty="0" err="1">
                <a:latin typeface="Consolas" panose="020B0609020204030204" pitchFamily="49" charset="0"/>
                <a:cs typeface="Consolas" panose="020B0609020204030204" pitchFamily="49" charset="0"/>
              </a:rPr>
              <a:t>MatlabListener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202E6"/>
                </a:solidFill>
                <a:latin typeface="Consolas" panose="020B0609020204030204" pitchFamily="49" charset="0"/>
                <a:cs typeface="Consolas" panose="020B0609020204030204" pitchFamily="49" charset="0"/>
              </a:rPr>
              <a:t>public void </a:t>
            </a:r>
            <a:r>
              <a:rPr lang="en-US" b="1" dirty="0" err="1">
                <a:latin typeface="Consolas" panose="020B0609020204030204" pitchFamily="49" charset="0"/>
                <a:cs typeface="Consolas" panose="020B0609020204030204" pitchFamily="49" charset="0"/>
              </a:rPr>
              <a:t>matlabEvent</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MatlabEvent</a:t>
            </a:r>
            <a:r>
              <a:rPr lang="en-US" dirty="0">
                <a:latin typeface="Consolas" panose="020B0609020204030204" pitchFamily="49" charset="0"/>
                <a:cs typeface="Consolas" panose="020B0609020204030204" pitchFamily="49" charset="0"/>
              </a:rPr>
              <a:t> event)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202E6"/>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event.getEventType</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MatlabEvent.</a:t>
            </a:r>
            <a:r>
              <a:rPr lang="en-US" i="1" dirty="0" err="1">
                <a:solidFill>
                  <a:srgbClr val="029A9A"/>
                </a:solidFill>
                <a:latin typeface="Consolas" panose="020B0609020204030204" pitchFamily="49" charset="0"/>
                <a:cs typeface="Consolas" panose="020B0609020204030204" pitchFamily="49" charset="0"/>
              </a:rPr>
              <a:t>MATLAB_CTRLC</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349A02"/>
                </a:solidFill>
                <a:latin typeface="Consolas" panose="020B0609020204030204" pitchFamily="49" charset="0"/>
                <a:cs typeface="Consolas" panose="020B0609020204030204" pitchFamily="49" charset="0"/>
              </a:rPr>
              <a:t>// </a:t>
            </a:r>
            <a:r>
              <a:rPr lang="en-US" dirty="0" smtClean="0">
                <a:solidFill>
                  <a:srgbClr val="349A02"/>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29371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Pitfalls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39585146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Dependencies</a:t>
            </a:r>
            <a:endParaRPr lang="en-US" dirty="0"/>
          </a:p>
        </p:txBody>
      </p:sp>
      <p:sp>
        <p:nvSpPr>
          <p:cNvPr id="3" name="Content Placeholder 2"/>
          <p:cNvSpPr>
            <a:spLocks noGrp="1"/>
          </p:cNvSpPr>
          <p:nvPr>
            <p:ph idx="1"/>
          </p:nvPr>
        </p:nvSpPr>
        <p:spPr/>
        <p:txBody>
          <a:bodyPr>
            <a:normAutofit/>
          </a:bodyPr>
          <a:lstStyle/>
          <a:p>
            <a:r>
              <a:rPr lang="en-US" sz="2800" dirty="0" smtClean="0"/>
              <a:t>MATLAB has internal dependencies</a:t>
            </a:r>
          </a:p>
          <a:p>
            <a:pPr lvl="1"/>
            <a:r>
              <a:rPr lang="en-US" sz="2400" dirty="0" smtClean="0"/>
              <a:t>Apache Commons *, Google *, …</a:t>
            </a:r>
          </a:p>
          <a:p>
            <a:pPr lvl="1"/>
            <a:endParaRPr lang="en-US" sz="2400" dirty="0" smtClean="0"/>
          </a:p>
          <a:p>
            <a:pPr lvl="1"/>
            <a:endParaRPr lang="en-US" sz="2400" dirty="0" smtClean="0"/>
          </a:p>
          <a:p>
            <a:r>
              <a:rPr lang="en-US" sz="2800" dirty="0" smtClean="0"/>
              <a:t>Change Namespace</a:t>
            </a:r>
          </a:p>
          <a:p>
            <a:pPr lvl="1"/>
            <a:r>
              <a:rPr lang="en-US" sz="2400" dirty="0" smtClean="0"/>
              <a:t>Maven Shade Plugin</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23184507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Timeouts</a:t>
            </a:r>
            <a:endParaRPr lang="en-US" dirty="0"/>
          </a:p>
        </p:txBody>
      </p:sp>
      <p:sp>
        <p:nvSpPr>
          <p:cNvPr id="3" name="Content Placeholder 2"/>
          <p:cNvSpPr>
            <a:spLocks noGrp="1"/>
          </p:cNvSpPr>
          <p:nvPr>
            <p:ph idx="1"/>
          </p:nvPr>
        </p:nvSpPr>
        <p:spPr/>
        <p:txBody>
          <a:bodyPr>
            <a:normAutofit/>
          </a:bodyPr>
          <a:lstStyle/>
          <a:p>
            <a:r>
              <a:rPr lang="en-US" sz="2800" dirty="0" smtClean="0"/>
              <a:t>No ctrl-c in Java code</a:t>
            </a:r>
          </a:p>
          <a:p>
            <a:pPr lvl="1"/>
            <a:r>
              <a:rPr lang="en-US" sz="2400" dirty="0" smtClean="0"/>
              <a:t>Long methods look like system crash</a:t>
            </a:r>
          </a:p>
          <a:p>
            <a:pPr lvl="1"/>
            <a:endParaRPr lang="en-US" sz="2400" dirty="0" smtClean="0"/>
          </a:p>
          <a:p>
            <a:pPr lvl="1"/>
            <a:endParaRPr lang="en-US" sz="2400" dirty="0"/>
          </a:p>
          <a:p>
            <a:r>
              <a:rPr lang="en-US" sz="2800" dirty="0" smtClean="0"/>
              <a:t>Always add Timeouts !</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2023255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Static Initialization</a:t>
            </a:r>
            <a:endParaRPr lang="en-US" dirty="0"/>
          </a:p>
        </p:txBody>
      </p:sp>
      <p:sp>
        <p:nvSpPr>
          <p:cNvPr id="3" name="Content Placeholder 2"/>
          <p:cNvSpPr>
            <a:spLocks noGrp="1"/>
          </p:cNvSpPr>
          <p:nvPr>
            <p:ph idx="1"/>
          </p:nvPr>
        </p:nvSpPr>
        <p:spPr/>
        <p:txBody>
          <a:bodyPr>
            <a:normAutofit/>
          </a:bodyPr>
          <a:lstStyle/>
          <a:p>
            <a:r>
              <a:rPr lang="en-US" sz="2800" dirty="0" smtClean="0"/>
              <a:t>Exceptions in static initialization cause class to not be found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
        <p:nvSpPr>
          <p:cNvPr id="5" name="TextBox 4"/>
          <p:cNvSpPr txBox="1"/>
          <p:nvPr/>
        </p:nvSpPr>
        <p:spPr>
          <a:xfrm>
            <a:off x="1251219" y="2666821"/>
            <a:ext cx="6641562" cy="1200329"/>
          </a:xfrm>
          <a:prstGeom prst="rect">
            <a:avLst/>
          </a:prstGeom>
          <a:noFill/>
        </p:spPr>
        <p:txBody>
          <a:bodyPr wrap="none" rtlCol="0">
            <a:spAutoFit/>
          </a:bodyPr>
          <a:lstStyle/>
          <a:p>
            <a:r>
              <a:rPr lang="en-US" sz="2400" dirty="0" smtClean="0">
                <a:solidFill>
                  <a:srgbClr val="000000"/>
                </a:solidFill>
                <a:latin typeface="Consolas" panose="020B0609020204030204" pitchFamily="49" charset="0"/>
                <a:cs typeface="Consolas" panose="020B0609020204030204" pitchFamily="49" charset="0"/>
              </a:rPr>
              <a:t>&gt;&gt; </a:t>
            </a:r>
            <a:r>
              <a:rPr lang="en-US" sz="2400" dirty="0" err="1" smtClean="0">
                <a:solidFill>
                  <a:srgbClr val="000000"/>
                </a:solidFill>
                <a:latin typeface="Consolas" panose="020B0609020204030204" pitchFamily="49" charset="0"/>
                <a:cs typeface="Consolas" panose="020B0609020204030204" pitchFamily="49" charset="0"/>
              </a:rPr>
              <a:t>obj</a:t>
            </a:r>
            <a:r>
              <a:rPr lang="en-US" sz="2400" dirty="0" smtClean="0">
                <a:solidFill>
                  <a:srgbClr val="000000"/>
                </a:solidFill>
                <a:latin typeface="Consolas" panose="020B0609020204030204" pitchFamily="49" charset="0"/>
                <a:cs typeface="Consolas" panose="020B0609020204030204" pitchFamily="49" charset="0"/>
              </a:rPr>
              <a:t> </a:t>
            </a:r>
            <a:r>
              <a:rPr lang="en-US" sz="2400" dirty="0">
                <a:solidFill>
                  <a:srgbClr val="000000"/>
                </a:solidFill>
                <a:latin typeface="Consolas" panose="020B0609020204030204" pitchFamily="49" charset="0"/>
                <a:cs typeface="Consolas" panose="020B0609020204030204" pitchFamily="49" charset="0"/>
              </a:rPr>
              <a:t>= </a:t>
            </a:r>
            <a:r>
              <a:rPr lang="en-US" sz="2400" dirty="0" err="1" smtClean="0">
                <a:solidFill>
                  <a:srgbClr val="000000"/>
                </a:solidFill>
                <a:latin typeface="Consolas" panose="020B0609020204030204" pitchFamily="49" charset="0"/>
                <a:cs typeface="Consolas" panose="020B0609020204030204" pitchFamily="49" charset="0"/>
              </a:rPr>
              <a:t>us.hebi.sdk.matlab.BadClass</a:t>
            </a:r>
            <a:r>
              <a:rPr lang="en-US" sz="2400" dirty="0" smtClean="0">
                <a:solidFill>
                  <a:srgbClr val="000000"/>
                </a:solidFill>
                <a:latin typeface="Consolas" panose="020B0609020204030204" pitchFamily="49" charset="0"/>
                <a:cs typeface="Consolas" panose="020B0609020204030204" pitchFamily="49" charset="0"/>
              </a:rPr>
              <a:t>()</a:t>
            </a:r>
          </a:p>
          <a:p>
            <a:r>
              <a:rPr lang="en-US" sz="2400" dirty="0">
                <a:solidFill>
                  <a:srgbClr val="FF0000"/>
                </a:solidFill>
                <a:latin typeface="Consolas" panose="020B0609020204030204" pitchFamily="49" charset="0"/>
                <a:cs typeface="Consolas" panose="020B0609020204030204" pitchFamily="49" charset="0"/>
              </a:rPr>
              <a:t>Undefined variable "us" or </a:t>
            </a:r>
            <a:r>
              <a:rPr lang="en-US" sz="2400" dirty="0" smtClean="0">
                <a:solidFill>
                  <a:srgbClr val="FF0000"/>
                </a:solidFill>
                <a:latin typeface="Consolas" panose="020B0609020204030204" pitchFamily="49" charset="0"/>
                <a:cs typeface="Consolas" panose="020B0609020204030204" pitchFamily="49" charset="0"/>
              </a:rPr>
              <a:t>class</a:t>
            </a:r>
          </a:p>
          <a:p>
            <a:r>
              <a:rPr lang="en-US" sz="2400" dirty="0" smtClean="0">
                <a:solidFill>
                  <a:srgbClr val="FF0000"/>
                </a:solidFill>
                <a:latin typeface="Consolas" panose="020B0609020204030204" pitchFamily="49" charset="0"/>
                <a:cs typeface="Consolas" panose="020B0609020204030204" pitchFamily="49" charset="0"/>
              </a:rPr>
              <a:t>"</a:t>
            </a:r>
            <a:r>
              <a:rPr lang="en-US" sz="2400" dirty="0" err="1" smtClean="0">
                <a:solidFill>
                  <a:srgbClr val="FF0000"/>
                </a:solidFill>
                <a:latin typeface="Consolas" panose="020B0609020204030204" pitchFamily="49" charset="0"/>
                <a:cs typeface="Consolas" panose="020B0609020204030204" pitchFamily="49" charset="0"/>
              </a:rPr>
              <a:t>us.hebi.sdk.matlab.BadClass</a:t>
            </a:r>
            <a:r>
              <a:rPr lang="en-US" sz="2400" dirty="0" smtClean="0">
                <a:solidFill>
                  <a:srgbClr val="FF0000"/>
                </a:solidFill>
                <a:latin typeface="Consolas" panose="020B0609020204030204" pitchFamily="49" charset="0"/>
                <a:cs typeface="Consolas" panose="020B0609020204030204" pitchFamily="49" charset="0"/>
              </a:rPr>
              <a:t>".</a:t>
            </a:r>
            <a:endParaRPr lang="en-US" sz="2400"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688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MATLAB Use Cases</a:t>
            </a:r>
            <a:endParaRPr lang="en-US" dirty="0"/>
          </a:p>
        </p:txBody>
      </p:sp>
      <p:pic>
        <p:nvPicPr>
          <p:cNvPr id="7" name="Picture 3" descr="D:\Florian\Google Drive\HEBI_Florian\MatlabUseCa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7" t="10730" r="79620" b="40161"/>
          <a:stretch/>
        </p:blipFill>
        <p:spPr bwMode="auto">
          <a:xfrm>
            <a:off x="844411" y="1657350"/>
            <a:ext cx="1441589" cy="2798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Florian\Google Drive\HEBI_Florian\MatlabUseCa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628" t="10730" r="60343" b="40161"/>
          <a:stretch/>
        </p:blipFill>
        <p:spPr bwMode="auto">
          <a:xfrm>
            <a:off x="3200400" y="1673224"/>
            <a:ext cx="1497135" cy="2798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1266051"/>
            <a:ext cx="2286000" cy="400110"/>
          </a:xfrm>
          <a:prstGeom prst="rect">
            <a:avLst/>
          </a:prstGeom>
          <a:noFill/>
        </p:spPr>
        <p:txBody>
          <a:bodyPr wrap="square" rtlCol="0">
            <a:spAutoFit/>
          </a:bodyPr>
          <a:lstStyle/>
          <a:p>
            <a:pPr algn="ctr"/>
            <a:r>
              <a:rPr lang="en-US" sz="2000" b="1" dirty="0" smtClean="0"/>
              <a:t>Online Control</a:t>
            </a:r>
            <a:endParaRPr lang="en-US" sz="2000" b="1" dirty="0"/>
          </a:p>
        </p:txBody>
      </p:sp>
      <p:sp>
        <p:nvSpPr>
          <p:cNvPr id="16" name="TextBox 15"/>
          <p:cNvSpPr txBox="1"/>
          <p:nvPr/>
        </p:nvSpPr>
        <p:spPr>
          <a:xfrm>
            <a:off x="464300" y="1266051"/>
            <a:ext cx="2286000" cy="400110"/>
          </a:xfrm>
          <a:prstGeom prst="rect">
            <a:avLst/>
          </a:prstGeom>
          <a:noFill/>
        </p:spPr>
        <p:txBody>
          <a:bodyPr wrap="square" rtlCol="0">
            <a:spAutoFit/>
          </a:bodyPr>
          <a:lstStyle/>
          <a:p>
            <a:pPr algn="ctr"/>
            <a:r>
              <a:rPr lang="en-US" sz="2000" b="1" dirty="0" smtClean="0"/>
              <a:t>Offline Analysis</a:t>
            </a:r>
            <a:endParaRPr lang="en-US" sz="20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19" name="Content Placeholder 2"/>
          <p:cNvSpPr>
            <a:spLocks noGrp="1"/>
          </p:cNvSpPr>
          <p:nvPr>
            <p:ph idx="1"/>
          </p:nvPr>
        </p:nvSpPr>
        <p:spPr>
          <a:xfrm>
            <a:off x="5257800" y="1691878"/>
            <a:ext cx="3657600" cy="3394472"/>
          </a:xfrm>
        </p:spPr>
        <p:txBody>
          <a:bodyPr>
            <a:noAutofit/>
          </a:bodyPr>
          <a:lstStyle/>
          <a:p>
            <a:r>
              <a:rPr lang="en-US" sz="2000" dirty="0" smtClean="0"/>
              <a:t>Minimum</a:t>
            </a:r>
            <a:endParaRPr lang="en-US" sz="2000" dirty="0"/>
          </a:p>
          <a:p>
            <a:pPr lvl="1"/>
            <a:r>
              <a:rPr lang="en-US" sz="1600" dirty="0" smtClean="0"/>
              <a:t>Throughput	&gt; 10K </a:t>
            </a:r>
            <a:r>
              <a:rPr lang="en-US" sz="1600" dirty="0" err="1" smtClean="0"/>
              <a:t>msg</a:t>
            </a:r>
            <a:r>
              <a:rPr lang="en-US" sz="1600" dirty="0" smtClean="0"/>
              <a:t>/s</a:t>
            </a:r>
          </a:p>
          <a:p>
            <a:pPr lvl="1"/>
            <a:r>
              <a:rPr lang="en-US" sz="1600" dirty="0" smtClean="0"/>
              <a:t>RTT 99.9% </a:t>
            </a:r>
            <a:r>
              <a:rPr lang="en-US" sz="1600" dirty="0"/>
              <a:t>	&lt; </a:t>
            </a:r>
            <a:r>
              <a:rPr lang="en-US" sz="1600" dirty="0" smtClean="0"/>
              <a:t>10 </a:t>
            </a:r>
            <a:r>
              <a:rPr lang="en-US" sz="1600" dirty="0" err="1"/>
              <a:t>ms</a:t>
            </a:r>
            <a:endParaRPr lang="en-US" sz="1600" dirty="0"/>
          </a:p>
          <a:p>
            <a:pPr lvl="1"/>
            <a:r>
              <a:rPr lang="en-US" sz="1600" dirty="0" smtClean="0"/>
              <a:t>RTT 100%</a:t>
            </a:r>
            <a:r>
              <a:rPr lang="en-US" sz="1600" dirty="0"/>
              <a:t>	&lt; </a:t>
            </a:r>
            <a:r>
              <a:rPr lang="en-US" sz="1600" dirty="0" smtClean="0"/>
              <a:t>80 </a:t>
            </a:r>
            <a:r>
              <a:rPr lang="en-US" sz="1600" dirty="0" err="1" smtClean="0"/>
              <a:t>ms</a:t>
            </a:r>
            <a:endParaRPr lang="en-US" sz="1600" dirty="0"/>
          </a:p>
          <a:p>
            <a:endParaRPr lang="en-US" sz="1800" dirty="0" smtClean="0"/>
          </a:p>
          <a:p>
            <a:r>
              <a:rPr lang="en-US" sz="2000" dirty="0" smtClean="0"/>
              <a:t>Goal</a:t>
            </a:r>
            <a:endParaRPr lang="en-US" sz="2000" dirty="0"/>
          </a:p>
          <a:p>
            <a:pPr lvl="1"/>
            <a:r>
              <a:rPr lang="en-US" sz="1600" dirty="0"/>
              <a:t>Throughput	&gt; </a:t>
            </a:r>
            <a:r>
              <a:rPr lang="en-US" sz="1600" dirty="0" smtClean="0"/>
              <a:t>250K </a:t>
            </a:r>
            <a:r>
              <a:rPr lang="en-US" sz="1600" dirty="0" err="1"/>
              <a:t>msg</a:t>
            </a:r>
            <a:r>
              <a:rPr lang="en-US" sz="1600" dirty="0"/>
              <a:t>/s</a:t>
            </a:r>
          </a:p>
          <a:p>
            <a:pPr lvl="1"/>
            <a:r>
              <a:rPr lang="en-US" sz="1600" dirty="0" smtClean="0"/>
              <a:t>RTT 99.99% </a:t>
            </a:r>
            <a:r>
              <a:rPr lang="en-US" sz="1600" dirty="0"/>
              <a:t>	&lt; </a:t>
            </a:r>
            <a:r>
              <a:rPr lang="en-US" sz="1600" dirty="0" smtClean="0"/>
              <a:t>5 </a:t>
            </a:r>
            <a:r>
              <a:rPr lang="en-US" sz="1600" dirty="0" err="1" smtClean="0"/>
              <a:t>ms</a:t>
            </a:r>
            <a:endParaRPr lang="en-US" sz="1600" dirty="0"/>
          </a:p>
          <a:p>
            <a:pPr lvl="1"/>
            <a:r>
              <a:rPr lang="en-US" sz="1600" dirty="0" smtClean="0"/>
              <a:t>RTT 100</a:t>
            </a:r>
            <a:r>
              <a:rPr lang="en-US" sz="1600" dirty="0"/>
              <a:t>%	&lt; 50 </a:t>
            </a:r>
            <a:r>
              <a:rPr lang="en-US" sz="1600" dirty="0" err="1"/>
              <a:t>ms</a:t>
            </a:r>
            <a:endParaRPr lang="en-US" sz="1600" dirty="0"/>
          </a:p>
          <a:p>
            <a:pPr lvl="1"/>
            <a:endParaRPr lang="en-US" sz="1600" dirty="0"/>
          </a:p>
          <a:p>
            <a:pPr lvl="1"/>
            <a:endParaRPr lang="en-US" sz="1600" dirty="0"/>
          </a:p>
          <a:p>
            <a:pPr lvl="1"/>
            <a:endParaRPr lang="en-US" sz="1600" dirty="0" smtClean="0"/>
          </a:p>
          <a:p>
            <a:pPr lvl="1"/>
            <a:endParaRPr lang="en-US" sz="1600" dirty="0" smtClean="0"/>
          </a:p>
        </p:txBody>
      </p:sp>
      <p:pic>
        <p:nvPicPr>
          <p:cNvPr id="20" name="Picture 4" descr="D:\Florian\Google Drive\HEBI_Florian\MatlabUseCas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91" t="63808" r="30946" b="10977"/>
          <a:stretch/>
        </p:blipFill>
        <p:spPr bwMode="auto">
          <a:xfrm>
            <a:off x="176401" y="3495251"/>
            <a:ext cx="575797" cy="92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5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Paths</a:t>
            </a:r>
            <a:endParaRPr lang="en-US" dirty="0"/>
          </a:p>
        </p:txBody>
      </p:sp>
      <p:sp>
        <p:nvSpPr>
          <p:cNvPr id="3" name="Content Placeholder 2"/>
          <p:cNvSpPr>
            <a:spLocks noGrp="1"/>
          </p:cNvSpPr>
          <p:nvPr>
            <p:ph idx="1"/>
          </p:nvPr>
        </p:nvSpPr>
        <p:spPr/>
        <p:txBody>
          <a:bodyPr>
            <a:normAutofit/>
          </a:bodyPr>
          <a:lstStyle/>
          <a:p>
            <a:r>
              <a:rPr lang="en-US" sz="2800" dirty="0" smtClean="0"/>
              <a:t>Java Paths are </a:t>
            </a:r>
          </a:p>
          <a:p>
            <a:pPr lvl="1"/>
            <a:r>
              <a:rPr lang="en-US" sz="2400" dirty="0" smtClean="0"/>
              <a:t>relative to working directory</a:t>
            </a:r>
          </a:p>
          <a:p>
            <a:pPr lvl="1"/>
            <a:r>
              <a:rPr lang="en-US" sz="2400" dirty="0" smtClean="0"/>
              <a:t>absolute in startup directory</a:t>
            </a:r>
          </a:p>
          <a:p>
            <a:endParaRPr lang="en-US" sz="2800" dirty="0"/>
          </a:p>
          <a:p>
            <a:pPr marL="0" indent="0">
              <a:buNone/>
            </a:pPr>
            <a:endParaRPr lang="en-US" sz="2800" dirty="0" smtClean="0">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
        <p:nvSpPr>
          <p:cNvPr id="7" name="TextBox 6"/>
          <p:cNvSpPr txBox="1"/>
          <p:nvPr/>
        </p:nvSpPr>
        <p:spPr>
          <a:xfrm>
            <a:off x="656505" y="2876550"/>
            <a:ext cx="7830990" cy="830997"/>
          </a:xfrm>
          <a:prstGeom prst="rect">
            <a:avLst/>
          </a:prstGeom>
          <a:noFill/>
        </p:spPr>
        <p:txBody>
          <a:bodyPr wrap="none" rtlCol="0">
            <a:spAutoFit/>
          </a:bodyPr>
          <a:lstStyle/>
          <a:p>
            <a:r>
              <a:rPr lang="en-US" sz="2400" dirty="0">
                <a:latin typeface="Consolas" panose="020B0609020204030204" pitchFamily="49" charset="0"/>
                <a:cs typeface="Consolas" panose="020B0609020204030204" pitchFamily="49" charset="0"/>
              </a:rPr>
              <a:t>File </a:t>
            </a:r>
            <a:r>
              <a:rPr lang="en-US" sz="2400" dirty="0" err="1">
                <a:latin typeface="Consolas" panose="020B0609020204030204" pitchFamily="49" charset="0"/>
                <a:cs typeface="Consolas" panose="020B0609020204030204" pitchFamily="49" charset="0"/>
              </a:rPr>
              <a:t>workingDir</a:t>
            </a:r>
            <a:r>
              <a:rPr lang="en-US" sz="2400" dirty="0">
                <a:latin typeface="Consolas" panose="020B0609020204030204" pitchFamily="49" charset="0"/>
                <a:cs typeface="Consolas" panose="020B0609020204030204" pitchFamily="49" charset="0"/>
              </a:rPr>
              <a:t> = </a:t>
            </a:r>
            <a:r>
              <a:rPr lang="en-US" sz="2400" dirty="0">
                <a:solidFill>
                  <a:srgbClr val="0202E6"/>
                </a:solidFill>
                <a:latin typeface="Consolas" panose="020B0609020204030204" pitchFamily="49" charset="0"/>
                <a:cs typeface="Consolas" panose="020B0609020204030204" pitchFamily="49" charset="0"/>
              </a:rPr>
              <a:t>new </a:t>
            </a:r>
            <a:r>
              <a:rPr lang="en-US" sz="2400" dirty="0">
                <a:latin typeface="Consolas" panose="020B0609020204030204" pitchFamily="49" charset="0"/>
                <a:cs typeface="Consolas" panose="020B0609020204030204" pitchFamily="49" charset="0"/>
              </a:rPr>
              <a:t>File(</a:t>
            </a:r>
            <a:r>
              <a:rPr lang="en-US" sz="2400" b="1" dirty="0">
                <a:solidFill>
                  <a:srgbClr val="CE7C02"/>
                </a:solidFill>
                <a:latin typeface="Consolas" panose="020B0609020204030204" pitchFamily="49" charset="0"/>
                <a:cs typeface="Consolas" panose="020B0609020204030204" pitchFamily="49" charset="0"/>
              </a:rPr>
              <a:t>"."</a:t>
            </a:r>
            <a:r>
              <a:rPr lang="en-US" sz="2400" dirty="0">
                <a:latin typeface="Consolas" panose="020B0609020204030204" pitchFamily="49" charset="0"/>
                <a:cs typeface="Consolas" panose="020B0609020204030204" pitchFamily="49" charset="0"/>
              </a:rPr>
              <a:t>);</a:t>
            </a: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File </a:t>
            </a:r>
            <a:r>
              <a:rPr lang="en-US" sz="2400" dirty="0" err="1">
                <a:latin typeface="Consolas" panose="020B0609020204030204" pitchFamily="49" charset="0"/>
                <a:cs typeface="Consolas" panose="020B0609020204030204" pitchFamily="49" charset="0"/>
              </a:rPr>
              <a:t>startDir</a:t>
            </a: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workingDir.getAbsoluteFile</a:t>
            </a:r>
            <a:r>
              <a:rPr lang="en-US" sz="2400" dirty="0">
                <a:latin typeface="Consolas" panose="020B0609020204030204" pitchFamily="49" charset="0"/>
                <a:cs typeface="Consolas" panose="020B0609020204030204" pitchFamily="49" charset="0"/>
              </a:rPr>
              <a:t>();</a:t>
            </a:r>
            <a:endParaRPr lang="en-US" sz="2400" dirty="0">
              <a:solidFill>
                <a:srgbClr val="0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82383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Paths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
        <p:nvSpPr>
          <p:cNvPr id="5" name="TextBox 4"/>
          <p:cNvSpPr txBox="1"/>
          <p:nvPr/>
        </p:nvSpPr>
        <p:spPr>
          <a:xfrm>
            <a:off x="741464" y="2156252"/>
            <a:ext cx="7661072" cy="830997"/>
          </a:xfrm>
          <a:prstGeom prst="rect">
            <a:avLst/>
          </a:prstGeom>
          <a:noFill/>
        </p:spPr>
        <p:txBody>
          <a:bodyPr wrap="none" rtlCol="0">
            <a:spAutoFit/>
          </a:bodyPr>
          <a:lstStyle/>
          <a:p>
            <a:r>
              <a:rPr lang="en-US" sz="2400" dirty="0">
                <a:solidFill>
                  <a:srgbClr val="0202E6"/>
                </a:solidFill>
                <a:latin typeface="Consolas" panose="020B0609020204030204" pitchFamily="49" charset="0"/>
                <a:cs typeface="Consolas" panose="020B0609020204030204" pitchFamily="49" charset="0"/>
              </a:rPr>
              <a:t>import </a:t>
            </a:r>
            <a:r>
              <a:rPr lang="en-US" sz="2400" dirty="0" err="1">
                <a:latin typeface="Consolas" panose="020B0609020204030204" pitchFamily="49" charset="0"/>
                <a:cs typeface="Consolas" panose="020B0609020204030204" pitchFamily="49" charset="0"/>
              </a:rPr>
              <a:t>com.mathworks.jmi.MatlabPath</a:t>
            </a:r>
            <a:r>
              <a:rPr lang="en-US" sz="2400" dirty="0">
                <a:latin typeface="Consolas" panose="020B0609020204030204" pitchFamily="49" charset="0"/>
                <a:cs typeface="Consolas" panose="020B0609020204030204" pitchFamily="49" charset="0"/>
              </a:rPr>
              <a:t>;</a:t>
            </a:r>
          </a:p>
          <a:p>
            <a:r>
              <a:rPr lang="en-US" sz="2400" dirty="0" smtClean="0">
                <a:latin typeface="Consolas" panose="020B0609020204030204" pitchFamily="49" charset="0"/>
                <a:cs typeface="Consolas" panose="020B0609020204030204" pitchFamily="49" charset="0"/>
              </a:rPr>
              <a:t>File </a:t>
            </a:r>
            <a:r>
              <a:rPr lang="en-US" sz="2400" dirty="0" err="1" smtClean="0">
                <a:latin typeface="Consolas" panose="020B0609020204030204" pitchFamily="49" charset="0"/>
                <a:cs typeface="Consolas" panose="020B0609020204030204" pitchFamily="49" charset="0"/>
              </a:rPr>
              <a:t>cwd</a:t>
            </a:r>
            <a:r>
              <a:rPr lang="en-US" sz="2400" dirty="0" smtClean="0">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MatlabPath.</a:t>
            </a:r>
            <a:r>
              <a:rPr lang="en-US" sz="2400" i="1" dirty="0" err="1">
                <a:latin typeface="Consolas" panose="020B0609020204030204" pitchFamily="49" charset="0"/>
                <a:cs typeface="Consolas" panose="020B0609020204030204" pitchFamily="49" charset="0"/>
              </a:rPr>
              <a:t>getCurrentDirectory</a:t>
            </a:r>
            <a:r>
              <a:rPr lang="en-US" sz="2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9331095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227353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800" dirty="0"/>
              <a:t>http://</a:t>
            </a:r>
            <a:r>
              <a:rPr lang="en-US" sz="1800" dirty="0" smtClean="0"/>
              <a:t>www.hebirobotics.com</a:t>
            </a:r>
            <a:endParaRPr lang="en-US" sz="1800" dirty="0"/>
          </a:p>
          <a:p>
            <a:r>
              <a:rPr lang="en-US" sz="1800" dirty="0" smtClean="0"/>
              <a:t>https</a:t>
            </a:r>
            <a:r>
              <a:rPr lang="en-US" sz="1800" dirty="0"/>
              <a:t>://</a:t>
            </a:r>
            <a:r>
              <a:rPr lang="en-US" sz="1800" dirty="0" smtClean="0"/>
              <a:t>hebirobotics.atlassian.net/wiki/display/documentation</a:t>
            </a:r>
            <a:endParaRPr lang="en-US" sz="1800" dirty="0"/>
          </a:p>
          <a:p>
            <a:r>
              <a:rPr lang="en-US" sz="1800" dirty="0"/>
              <a:t>https://www.youtube.com/channel/UCIOok6K_XlNoDPgCNPhDQnA</a:t>
            </a:r>
          </a:p>
          <a:p>
            <a:endParaRPr lang="en-US" sz="1800" dirty="0" smtClean="0"/>
          </a:p>
          <a:p>
            <a:r>
              <a:rPr lang="en-US" sz="1800" dirty="0" smtClean="0"/>
              <a:t>http</a:t>
            </a:r>
            <a:r>
              <a:rPr lang="en-US" sz="1800" dirty="0"/>
              <a:t>://www.mathworks.com/help/matlab/using-java-libraries-in-matlab.html</a:t>
            </a:r>
          </a:p>
          <a:p>
            <a:r>
              <a:rPr lang="en-US" sz="1800" dirty="0"/>
              <a:t>http://</a:t>
            </a:r>
            <a:r>
              <a:rPr lang="en-US" sz="1800" dirty="0" smtClean="0"/>
              <a:t>www.azulsystems.com</a:t>
            </a:r>
            <a:endParaRPr lang="en-US" sz="1800" dirty="0"/>
          </a:p>
          <a:p>
            <a:r>
              <a:rPr lang="en-US" sz="1800" dirty="0" smtClean="0"/>
              <a:t>http</a:t>
            </a:r>
            <a:r>
              <a:rPr lang="en-US" sz="1800" dirty="0"/>
              <a:t>://</a:t>
            </a:r>
            <a:r>
              <a:rPr lang="en-US" sz="1800" dirty="0" smtClean="0"/>
              <a:t>www.undocumentedmatlab.com</a:t>
            </a:r>
          </a:p>
          <a:p>
            <a:r>
              <a:rPr lang="en-US" sz="1800" dirty="0"/>
              <a:t>http://</a:t>
            </a:r>
            <a:r>
              <a:rPr lang="en-US" sz="1800" dirty="0" smtClean="0"/>
              <a:t>stackoverflow.com/users/105904/andrew-janke</a:t>
            </a:r>
          </a:p>
          <a:p>
            <a:r>
              <a:rPr lang="en-US" sz="1800" dirty="0" smtClean="0"/>
              <a:t>https</a:t>
            </a:r>
            <a:r>
              <a:rPr lang="en-US" sz="1800" dirty="0"/>
              <a:t>://</a:t>
            </a:r>
            <a:r>
              <a:rPr lang="en-US" sz="1800" dirty="0" smtClean="0"/>
              <a:t>github.com/apjanke/matlab-bench</a:t>
            </a:r>
          </a:p>
          <a:p>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6348964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1026" name="Picture 2" descr="HEBI Robo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386" y="1244829"/>
            <a:ext cx="5959228" cy="265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83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Florian\Google Drive\HEBI_Florian\MatlabUseCa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61771" t="10962" r="745" b="40592"/>
          <a:stretch/>
        </p:blipFill>
        <p:spPr bwMode="auto">
          <a:xfrm>
            <a:off x="5181600" y="1660025"/>
            <a:ext cx="2949110" cy="2760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MATLAB Use Cases</a:t>
            </a:r>
            <a:endParaRPr lang="en-US" dirty="0"/>
          </a:p>
        </p:txBody>
      </p:sp>
      <p:pic>
        <p:nvPicPr>
          <p:cNvPr id="7" name="Picture 3" descr="D:\Florian\Google Drive\HEBI_Florian\MatlabUseCa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7" t="10730" r="79620" b="40161"/>
          <a:stretch/>
        </p:blipFill>
        <p:spPr bwMode="auto">
          <a:xfrm>
            <a:off x="844411" y="1657350"/>
            <a:ext cx="1441589" cy="2798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Florian\Google Drive\HEBI_Florian\MatlabUseCase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628" t="10730" r="60343" b="40161"/>
          <a:stretch/>
        </p:blipFill>
        <p:spPr bwMode="auto">
          <a:xfrm>
            <a:off x="3200400" y="1673224"/>
            <a:ext cx="1497135" cy="2798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1266051"/>
            <a:ext cx="2286000" cy="400110"/>
          </a:xfrm>
          <a:prstGeom prst="rect">
            <a:avLst/>
          </a:prstGeom>
          <a:noFill/>
        </p:spPr>
        <p:txBody>
          <a:bodyPr wrap="square" rtlCol="0">
            <a:spAutoFit/>
          </a:bodyPr>
          <a:lstStyle/>
          <a:p>
            <a:pPr algn="ctr"/>
            <a:r>
              <a:rPr lang="en-US" sz="2000" b="1" dirty="0" smtClean="0"/>
              <a:t>Online Control</a:t>
            </a:r>
            <a:endParaRPr lang="en-US" sz="2000" b="1" dirty="0"/>
          </a:p>
        </p:txBody>
      </p:sp>
      <p:sp>
        <p:nvSpPr>
          <p:cNvPr id="15" name="TextBox 14"/>
          <p:cNvSpPr txBox="1"/>
          <p:nvPr/>
        </p:nvSpPr>
        <p:spPr>
          <a:xfrm>
            <a:off x="5486400" y="1266051"/>
            <a:ext cx="2514600" cy="400110"/>
          </a:xfrm>
          <a:prstGeom prst="rect">
            <a:avLst/>
          </a:prstGeom>
          <a:noFill/>
        </p:spPr>
        <p:txBody>
          <a:bodyPr wrap="square" rtlCol="0">
            <a:spAutoFit/>
          </a:bodyPr>
          <a:lstStyle/>
          <a:p>
            <a:pPr algn="ctr"/>
            <a:r>
              <a:rPr lang="en-US" sz="2000" b="1" dirty="0" smtClean="0"/>
              <a:t>Online Control (Java)</a:t>
            </a:r>
            <a:endParaRPr lang="en-US" sz="2000" b="1" dirty="0"/>
          </a:p>
        </p:txBody>
      </p:sp>
      <p:sp>
        <p:nvSpPr>
          <p:cNvPr id="16" name="TextBox 15"/>
          <p:cNvSpPr txBox="1"/>
          <p:nvPr/>
        </p:nvSpPr>
        <p:spPr>
          <a:xfrm>
            <a:off x="464300" y="1266051"/>
            <a:ext cx="2286000" cy="400110"/>
          </a:xfrm>
          <a:prstGeom prst="rect">
            <a:avLst/>
          </a:prstGeom>
          <a:noFill/>
        </p:spPr>
        <p:txBody>
          <a:bodyPr wrap="square" rtlCol="0">
            <a:spAutoFit/>
          </a:bodyPr>
          <a:lstStyle/>
          <a:p>
            <a:pPr algn="ctr"/>
            <a:r>
              <a:rPr lang="en-US" sz="2000" b="1" dirty="0" smtClean="0"/>
              <a:t>Offline Analysis</a:t>
            </a:r>
            <a:endParaRPr lang="en-US" sz="2000" b="1" dirty="0"/>
          </a:p>
        </p:txBody>
      </p:sp>
      <p:pic>
        <p:nvPicPr>
          <p:cNvPr id="13" name="Picture 4" descr="D:\Florian\Google Drive\HEBI_Florian\MatlabUseCas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91" t="63808" r="30946" b="10977"/>
          <a:stretch/>
        </p:blipFill>
        <p:spPr bwMode="auto">
          <a:xfrm>
            <a:off x="176401" y="3495251"/>
            <a:ext cx="575797" cy="92543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5934362" y="2193897"/>
            <a:ext cx="304801" cy="666280"/>
          </a:xfrm>
          <a:prstGeom prst="straightConnector1">
            <a:avLst/>
          </a:prstGeom>
          <a:ln w="3175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8" idx="2"/>
          </p:cNvCxnSpPr>
          <p:nvPr/>
        </p:nvCxnSpPr>
        <p:spPr>
          <a:xfrm flipH="1">
            <a:off x="5934361" y="2293924"/>
            <a:ext cx="390383" cy="1142551"/>
          </a:xfrm>
          <a:prstGeom prst="straightConnector1">
            <a:avLst/>
          </a:prstGeom>
          <a:ln w="3175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1893814"/>
            <a:ext cx="1067087" cy="400110"/>
          </a:xfrm>
          <a:prstGeom prst="rect">
            <a:avLst/>
          </a:prstGeom>
          <a:noFill/>
        </p:spPr>
        <p:txBody>
          <a:bodyPr wrap="none" rtlCol="0">
            <a:spAutoFit/>
          </a:bodyPr>
          <a:lstStyle/>
          <a:p>
            <a:r>
              <a:rPr lang="en-US" sz="2000" dirty="0" smtClean="0">
                <a:solidFill>
                  <a:srgbClr val="FF0000"/>
                </a:solidFill>
              </a:rPr>
              <a:t>This Talk</a:t>
            </a:r>
            <a:endParaRPr lang="en-US" sz="2000"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138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20491"/>
            <a:ext cx="7772400" cy="1102519"/>
          </a:xfrm>
        </p:spPr>
        <p:txBody>
          <a:bodyPr/>
          <a:lstStyle/>
          <a:p>
            <a:r>
              <a:rPr lang="en-US" b="1" dirty="0" smtClean="0">
                <a:solidFill>
                  <a:srgbClr val="00B050"/>
                </a:solidFill>
              </a:rPr>
              <a:t>Demo Time</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55223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11042</TotalTime>
  <Words>1298</Words>
  <Application>Microsoft Office PowerPoint</Application>
  <PresentationFormat>On-screen Show (16:9)</PresentationFormat>
  <Paragraphs>488</Paragraphs>
  <Slides>74</Slides>
  <Notes>43</Notes>
  <HiddenSlides>1</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Robotics Programming with  Java in MATLAB</vt:lpstr>
      <vt:lpstr>Abstract</vt:lpstr>
      <vt:lpstr>About Me</vt:lpstr>
      <vt:lpstr>Modular Robots</vt:lpstr>
      <vt:lpstr>Internet of Things</vt:lpstr>
      <vt:lpstr>MATLAB</vt:lpstr>
      <vt:lpstr>MATLAB Use Cases</vt:lpstr>
      <vt:lpstr>MATLAB Use Cases</vt:lpstr>
      <vt:lpstr>Demo Time</vt:lpstr>
      <vt:lpstr>MATLAB Basics</vt:lpstr>
      <vt:lpstr>MATLAB Basics</vt:lpstr>
      <vt:lpstr>Bundled Runtime</vt:lpstr>
      <vt:lpstr>JVM Flags</vt:lpstr>
      <vt:lpstr>Change Runtime</vt:lpstr>
      <vt:lpstr>Java Integration</vt:lpstr>
      <vt:lpstr>Java Integration</vt:lpstr>
      <vt:lpstr>Custom Libraries</vt:lpstr>
      <vt:lpstr>Types</vt:lpstr>
      <vt:lpstr>Primitive Types</vt:lpstr>
      <vt:lpstr>Matrix and Vector Types</vt:lpstr>
      <vt:lpstr>MATLAB Object Types</vt:lpstr>
      <vt:lpstr>Built-in Utilities</vt:lpstr>
      <vt:lpstr>Broken Features</vt:lpstr>
      <vt:lpstr>Nested Classes</vt:lpstr>
      <vt:lpstr>Enums</vt:lpstr>
      <vt:lpstr>Varargs</vt:lpstr>
      <vt:lpstr>API Design</vt:lpstr>
      <vt:lpstr>API Design</vt:lpstr>
      <vt:lpstr>Don’t Think Java</vt:lpstr>
      <vt:lpstr>Avoid Loops</vt:lpstr>
      <vt:lpstr>Avoid Constants</vt:lpstr>
      <vt:lpstr>Avoid Builders</vt:lpstr>
      <vt:lpstr>Think MATLAB</vt:lpstr>
      <vt:lpstr>MATLAB</vt:lpstr>
      <vt:lpstr>Required Arguments</vt:lpstr>
      <vt:lpstr>Optional Arguments</vt:lpstr>
      <vt:lpstr>Key Value Pairs</vt:lpstr>
      <vt:lpstr>Replication Problems</vt:lpstr>
      <vt:lpstr>Overload Methods</vt:lpstr>
      <vt:lpstr>MATLAB Result</vt:lpstr>
      <vt:lpstr>Exchanging Data</vt:lpstr>
      <vt:lpstr>Primitive Types</vt:lpstr>
      <vt:lpstr>Value Objects</vt:lpstr>
      <vt:lpstr>Tuples and Structs</vt:lpstr>
      <vt:lpstr>Tuples and Structs</vt:lpstr>
      <vt:lpstr>Documentation</vt:lpstr>
      <vt:lpstr>Documentation</vt:lpstr>
      <vt:lpstr>Console Display</vt:lpstr>
      <vt:lpstr>Console Display</vt:lpstr>
      <vt:lpstr>Help</vt:lpstr>
      <vt:lpstr>Help</vt:lpstr>
      <vt:lpstr>Errors</vt:lpstr>
      <vt:lpstr>Errors</vt:lpstr>
      <vt:lpstr>Errors</vt:lpstr>
      <vt:lpstr>Errors</vt:lpstr>
      <vt:lpstr>The Workspace</vt:lpstr>
      <vt:lpstr>Saving Workspace</vt:lpstr>
      <vt:lpstr>Object Lifecycle</vt:lpstr>
      <vt:lpstr>Advanced Topics</vt:lpstr>
      <vt:lpstr>Logging</vt:lpstr>
      <vt:lpstr>Demo Time</vt:lpstr>
      <vt:lpstr>Big Data Types</vt:lpstr>
      <vt:lpstr>Demo Time</vt:lpstr>
      <vt:lpstr>Background Tasks</vt:lpstr>
      <vt:lpstr>Background Tasks</vt:lpstr>
      <vt:lpstr>Pitfalls</vt:lpstr>
      <vt:lpstr>Conflicting Dependencies</vt:lpstr>
      <vt:lpstr>Timeouts</vt:lpstr>
      <vt:lpstr>Static Initialization</vt:lpstr>
      <vt:lpstr>File Paths</vt:lpstr>
      <vt:lpstr>File Paths</vt:lpstr>
      <vt:lpstr>Recap</vt:lpstr>
      <vt:lpstr>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Limits  of MATLAB</dc:title>
  <dc:creator>Florian Enner</dc:creator>
  <cp:lastModifiedBy>Florian Enner</cp:lastModifiedBy>
  <cp:revision>1481</cp:revision>
  <dcterms:created xsi:type="dcterms:W3CDTF">2006-08-16T00:00:00Z</dcterms:created>
  <dcterms:modified xsi:type="dcterms:W3CDTF">2015-10-29T16:22:30Z</dcterms:modified>
</cp:coreProperties>
</file>