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65" r:id="rId2"/>
    <p:sldId id="354" r:id="rId3"/>
    <p:sldId id="392" r:id="rId4"/>
    <p:sldId id="446" r:id="rId5"/>
    <p:sldId id="344" r:id="rId6"/>
    <p:sldId id="393" r:id="rId7"/>
    <p:sldId id="398" r:id="rId8"/>
    <p:sldId id="445" r:id="rId9"/>
    <p:sldId id="442" r:id="rId10"/>
    <p:sldId id="443" r:id="rId11"/>
    <p:sldId id="444" r:id="rId12"/>
    <p:sldId id="380" r:id="rId13"/>
    <p:sldId id="382" r:id="rId14"/>
    <p:sldId id="448" r:id="rId15"/>
    <p:sldId id="449" r:id="rId16"/>
    <p:sldId id="399" r:id="rId17"/>
    <p:sldId id="450" r:id="rId18"/>
    <p:sldId id="451" r:id="rId19"/>
    <p:sldId id="452" r:id="rId20"/>
    <p:sldId id="453" r:id="rId21"/>
    <p:sldId id="454" r:id="rId22"/>
    <p:sldId id="455" r:id="rId23"/>
    <p:sldId id="456" r:id="rId24"/>
    <p:sldId id="457" r:id="rId25"/>
    <p:sldId id="458" r:id="rId26"/>
    <p:sldId id="459" r:id="rId27"/>
    <p:sldId id="460" r:id="rId28"/>
    <p:sldId id="461" r:id="rId29"/>
    <p:sldId id="462" r:id="rId30"/>
    <p:sldId id="463" r:id="rId31"/>
    <p:sldId id="464" r:id="rId32"/>
    <p:sldId id="465" r:id="rId33"/>
    <p:sldId id="466" r:id="rId34"/>
    <p:sldId id="383" r:id="rId35"/>
    <p:sldId id="385" r:id="rId36"/>
    <p:sldId id="386" r:id="rId37"/>
  </p:sldIdLst>
  <p:sldSz cx="12188825" cy="6858000"/>
  <p:notesSz cx="6985000" cy="92837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sldGuideLst>
    </p:ext>
    <p:ext uri="{2D200454-40CA-4A62-9FC3-DE9A4176ACB9}">
      <p15:notesGuideLst xmlns="" xmlns:p15="http://schemas.microsoft.com/office/powerpoint/2012/main">
        <p15:guide id="1" orient="horz" pos="2924"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5E"/>
    <a:srgbClr val="46575E"/>
    <a:srgbClr val="5382A1"/>
    <a:srgbClr val="8DA6B1"/>
    <a:srgbClr val="61808E"/>
    <a:srgbClr val="BBCAD0"/>
    <a:srgbClr val="D1DBE0"/>
    <a:srgbClr val="E8EDEF"/>
    <a:srgbClr val="232C2F"/>
    <a:srgbClr val="354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2" autoAdjust="0"/>
    <p:restoredTop sz="86418" autoAdjust="0"/>
  </p:normalViewPr>
  <p:slideViewPr>
    <p:cSldViewPr snapToGrid="0">
      <p:cViewPr varScale="1">
        <p:scale>
          <a:sx n="96" d="100"/>
          <a:sy n="96" d="100"/>
        </p:scale>
        <p:origin x="-680" y="-104"/>
      </p:cViewPr>
      <p:guideLst>
        <p:guide orient="horz" pos="2160"/>
        <p:guide orient="horz" pos="3744"/>
        <p:guide orient="horz" pos="960"/>
        <p:guide orient="horz" pos="1248"/>
        <p:guide pos="3839"/>
        <p:guide pos="7343"/>
        <p:guide pos="335"/>
      </p:guideLst>
    </p:cSldViewPr>
  </p:slideViewPr>
  <p:outlineViewPr>
    <p:cViewPr>
      <p:scale>
        <a:sx n="33" d="100"/>
        <a:sy n="33" d="100"/>
      </p:scale>
      <p:origin x="0" y="19746"/>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3" d="100"/>
          <a:sy n="83" d="100"/>
        </p:scale>
        <p:origin x="-3876"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tags" Target="tags/tag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1" tIns="46476" rIns="92951" bIns="46476" rtlCol="0"/>
          <a:lstStyle>
            <a:lvl1pPr algn="l">
              <a:defRPr sz="1200"/>
            </a:lvl1pPr>
          </a:lstStyle>
          <a:p>
            <a:endParaRPr/>
          </a:p>
        </p:txBody>
      </p:sp>
      <p:sp>
        <p:nvSpPr>
          <p:cNvPr id="3" name="Date Placeholder 2"/>
          <p:cNvSpPr>
            <a:spLocks noGrp="1"/>
          </p:cNvSpPr>
          <p:nvPr>
            <p:ph type="dt" sz="quarter" idx="1"/>
          </p:nvPr>
        </p:nvSpPr>
        <p:spPr>
          <a:xfrm>
            <a:off x="3956550" y="0"/>
            <a:ext cx="3026833" cy="464185"/>
          </a:xfrm>
          <a:prstGeom prst="rect">
            <a:avLst/>
          </a:prstGeom>
        </p:spPr>
        <p:txBody>
          <a:bodyPr vert="horz" lIns="92951" tIns="46476" rIns="92951" bIns="46476" rtlCol="0"/>
          <a:lstStyle>
            <a:lvl1pPr algn="r">
              <a:defRPr sz="1200"/>
            </a:lvl1pPr>
          </a:lstStyle>
          <a:p>
            <a:fld id="{1E821AA6-70BE-4FDE-A8DC-DB381A688FD8}" type="datetimeFigureOut">
              <a:rPr lang="en-US"/>
              <a:pPr/>
              <a:t>10/26/15</a:t>
            </a:fld>
            <a:endParaRPr/>
          </a:p>
        </p:txBody>
      </p:sp>
      <p:sp>
        <p:nvSpPr>
          <p:cNvPr id="4" name="Footer Placeholder 3"/>
          <p:cNvSpPr>
            <a:spLocks noGrp="1"/>
          </p:cNvSpPr>
          <p:nvPr>
            <p:ph type="ftr" sz="quarter" idx="2"/>
          </p:nvPr>
        </p:nvSpPr>
        <p:spPr>
          <a:xfrm>
            <a:off x="0" y="8817905"/>
            <a:ext cx="3026833" cy="464185"/>
          </a:xfrm>
          <a:prstGeom prst="rect">
            <a:avLst/>
          </a:prstGeom>
        </p:spPr>
        <p:txBody>
          <a:bodyPr vert="horz" lIns="92951" tIns="46476" rIns="92951" bIns="46476" rtlCol="0" anchor="b"/>
          <a:lstStyle>
            <a:lvl1pPr algn="l">
              <a:defRPr sz="1200"/>
            </a:lvl1pPr>
          </a:lstStyle>
          <a:p>
            <a:endParaRPr/>
          </a:p>
        </p:txBody>
      </p:sp>
      <p:sp>
        <p:nvSpPr>
          <p:cNvPr id="5" name="Slide Number Placeholder 4"/>
          <p:cNvSpPr>
            <a:spLocks noGrp="1"/>
          </p:cNvSpPr>
          <p:nvPr>
            <p:ph type="sldNum" sz="quarter" idx="3"/>
          </p:nvPr>
        </p:nvSpPr>
        <p:spPr>
          <a:xfrm>
            <a:off x="3956550" y="8817905"/>
            <a:ext cx="3026833" cy="464185"/>
          </a:xfrm>
          <a:prstGeom prst="rect">
            <a:avLst/>
          </a:prstGeom>
        </p:spPr>
        <p:txBody>
          <a:bodyPr vert="horz" lIns="92951" tIns="46476" rIns="92951" bIns="46476" rtlCol="0" anchor="b"/>
          <a:lstStyle>
            <a:lvl1pPr algn="r">
              <a:defRPr sz="1200"/>
            </a:lvl1pPr>
          </a:lstStyle>
          <a:p>
            <a:fld id="{197E47EA-D299-42CE-88BF-4E1035596DA5}" type="slidenum">
              <a:rPr/>
              <a:p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96875" y="387350"/>
            <a:ext cx="4640263" cy="2611438"/>
          </a:xfrm>
          <a:prstGeom prst="rect">
            <a:avLst/>
          </a:prstGeom>
          <a:noFill/>
          <a:ln w="12700">
            <a:solidFill>
              <a:prstClr val="black"/>
            </a:solidFill>
          </a:ln>
        </p:spPr>
        <p:txBody>
          <a:bodyPr vert="horz" lIns="92951" tIns="46476" rIns="92951" bIns="46476" rtlCol="0" anchor="ctr"/>
          <a:lstStyle/>
          <a:p>
            <a:endParaRPr/>
          </a:p>
        </p:txBody>
      </p:sp>
      <p:sp>
        <p:nvSpPr>
          <p:cNvPr id="5" name="Notes Placeholder 4"/>
          <p:cNvSpPr>
            <a:spLocks noGrp="1"/>
          </p:cNvSpPr>
          <p:nvPr>
            <p:ph type="body" sz="quarter" idx="3"/>
          </p:nvPr>
        </p:nvSpPr>
        <p:spPr>
          <a:xfrm>
            <a:off x="388057" y="3171931"/>
            <a:ext cx="6208889" cy="5415492"/>
          </a:xfrm>
          <a:prstGeom prst="rect">
            <a:avLst/>
          </a:prstGeom>
        </p:spPr>
        <p:txBody>
          <a:bodyPr vert="horz" lIns="0" tIns="0" rIns="0" bIns="92951"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8055" y="8742152"/>
            <a:ext cx="4734278" cy="230481"/>
          </a:xfrm>
          <a:prstGeom prst="rect">
            <a:avLst/>
          </a:prstGeom>
        </p:spPr>
        <p:txBody>
          <a:bodyPr vert="horz" lIns="92951" tIns="46476" rIns="92951" bIns="46476" rtlCol="0" anchor="b"/>
          <a:lstStyle>
            <a:lvl1pPr algn="l">
              <a:defRPr sz="1200"/>
            </a:lvl1pPr>
          </a:lstStyle>
          <a:p>
            <a:endParaRPr/>
          </a:p>
        </p:txBody>
      </p:sp>
      <p:sp>
        <p:nvSpPr>
          <p:cNvPr id="7" name="Slide Number Placeholder 6"/>
          <p:cNvSpPr>
            <a:spLocks noGrp="1"/>
          </p:cNvSpPr>
          <p:nvPr>
            <p:ph type="sldNum" sz="quarter" idx="5"/>
          </p:nvPr>
        </p:nvSpPr>
        <p:spPr>
          <a:xfrm>
            <a:off x="5820833" y="8742152"/>
            <a:ext cx="776111" cy="230481"/>
          </a:xfrm>
          <a:prstGeom prst="rect">
            <a:avLst/>
          </a:prstGeom>
        </p:spPr>
        <p:txBody>
          <a:bodyPr vert="horz" lIns="92951" tIns="46476" rIns="92951" bIns="46476" rtlCol="0" anchor="b"/>
          <a:lstStyle>
            <a:lvl1pPr algn="r">
              <a:defRPr sz="1200"/>
            </a:lvl1pPr>
          </a:lstStyle>
          <a:p>
            <a:fld id="{8C72D9AE-7182-4680-8F79-479C4181FF08}" type="slidenum">
              <a:rPr/>
              <a:pPr/>
              <a:t>‹#›</a:t>
            </a:fld>
            <a:endParaRPr/>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a:t>
            </a:fld>
            <a:endParaRPr lang="en-US"/>
          </a:p>
        </p:txBody>
      </p:sp>
    </p:spTree>
    <p:extLst>
      <p:ext uri="{BB962C8B-B14F-4D97-AF65-F5344CB8AC3E}">
        <p14:creationId xmlns:p14="http://schemas.microsoft.com/office/powerpoint/2010/main" val="53443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10</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11</a:t>
            </a:fld>
            <a:endParaRPr lang="en-US"/>
          </a:p>
        </p:txBody>
      </p:sp>
    </p:spTree>
    <p:extLst>
      <p:ext uri="{BB962C8B-B14F-4D97-AF65-F5344CB8AC3E}">
        <p14:creationId xmlns:p14="http://schemas.microsoft.com/office/powerpoint/2010/main" val="584609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12</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13</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D63C8-9E85-4F73-83B0-83384EFF7CB2}" type="slidenum">
              <a:rPr lang="en-US" smtClean="0"/>
              <a:t>17</a:t>
            </a:fld>
            <a:endParaRPr lang="en-US"/>
          </a:p>
        </p:txBody>
      </p:sp>
    </p:spTree>
    <p:extLst>
      <p:ext uri="{BB962C8B-B14F-4D97-AF65-F5344CB8AC3E}">
        <p14:creationId xmlns:p14="http://schemas.microsoft.com/office/powerpoint/2010/main" val="1692852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D63C8-9E85-4F73-83B0-83384EFF7CB2}" type="slidenum">
              <a:rPr lang="en-US" smtClean="0"/>
              <a:t>18</a:t>
            </a:fld>
            <a:endParaRPr lang="en-US"/>
          </a:p>
        </p:txBody>
      </p:sp>
    </p:spTree>
    <p:extLst>
      <p:ext uri="{BB962C8B-B14F-4D97-AF65-F5344CB8AC3E}">
        <p14:creationId xmlns:p14="http://schemas.microsoft.com/office/powerpoint/2010/main" val="3270601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uk-UA" smtClean="0"/>
              <a:pPr/>
              <a:t>19</a:t>
            </a:fld>
            <a:endParaRPr lang="uk-UA"/>
          </a:p>
        </p:txBody>
      </p:sp>
    </p:spTree>
    <p:extLst>
      <p:ext uri="{BB962C8B-B14F-4D97-AF65-F5344CB8AC3E}">
        <p14:creationId xmlns:p14="http://schemas.microsoft.com/office/powerpoint/2010/main" val="3462337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EC132-1865-4B30-8839-A8789175E59F}" type="slidenum">
              <a:rPr lang="en-US" smtClean="0"/>
              <a:t>21</a:t>
            </a:fld>
            <a:endParaRPr lang="en-US"/>
          </a:p>
        </p:txBody>
      </p:sp>
    </p:spTree>
    <p:extLst>
      <p:ext uri="{BB962C8B-B14F-4D97-AF65-F5344CB8AC3E}">
        <p14:creationId xmlns:p14="http://schemas.microsoft.com/office/powerpoint/2010/main" val="2199590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auxPro OT Medium" charset="0"/>
                <a:ea typeface="ＭＳ Ｐゴシック" charset="0"/>
                <a:cs typeface="MS PGothic" charset="0"/>
              </a:defRPr>
            </a:lvl1pPr>
            <a:lvl2pPr marL="753574" indent="-289836">
              <a:defRPr sz="2400">
                <a:solidFill>
                  <a:schemeClr val="tx1"/>
                </a:solidFill>
                <a:latin typeface="AauxPro OT Medium" charset="0"/>
                <a:ea typeface="MS PGothic" charset="0"/>
                <a:cs typeface="MS PGothic" charset="0"/>
              </a:defRPr>
            </a:lvl2pPr>
            <a:lvl3pPr marL="1159345" indent="-231869">
              <a:defRPr sz="2400">
                <a:solidFill>
                  <a:schemeClr val="tx1"/>
                </a:solidFill>
                <a:latin typeface="AauxPro OT Medium" charset="0"/>
                <a:ea typeface="MS PGothic" charset="0"/>
                <a:cs typeface="MS PGothic" charset="0"/>
              </a:defRPr>
            </a:lvl3pPr>
            <a:lvl4pPr marL="1623083" indent="-231869">
              <a:defRPr sz="2400">
                <a:solidFill>
                  <a:schemeClr val="tx1"/>
                </a:solidFill>
                <a:latin typeface="AauxPro OT Medium" charset="0"/>
                <a:ea typeface="MS PGothic" charset="0"/>
                <a:cs typeface="MS PGothic" charset="0"/>
              </a:defRPr>
            </a:lvl4pPr>
            <a:lvl5pPr marL="2086821" indent="-231869">
              <a:defRPr sz="2400">
                <a:solidFill>
                  <a:schemeClr val="tx1"/>
                </a:solidFill>
                <a:latin typeface="AauxPro OT Medium" charset="0"/>
                <a:ea typeface="MS PGothic" charset="0"/>
                <a:cs typeface="MS PGothic" charset="0"/>
              </a:defRPr>
            </a:lvl5pPr>
            <a:lvl6pPr marL="2550559"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6pPr>
            <a:lvl7pPr marL="3014297"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7pPr>
            <a:lvl8pPr marL="3478035"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8pPr>
            <a:lvl9pPr marL="3941773"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9pPr>
          </a:lstStyle>
          <a:p>
            <a:fld id="{B88AEBB4-D3CD-0142-805D-54EDACE653FE}" type="slidenum">
              <a:rPr lang="en-US" sz="1200"/>
              <a:pPr/>
              <a:t>22</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auxPro OT Medium" charset="0"/>
                <a:ea typeface="ＭＳ Ｐゴシック" charset="0"/>
                <a:cs typeface="MS PGothic" charset="0"/>
              </a:defRPr>
            </a:lvl1pPr>
            <a:lvl2pPr marL="753574" indent="-289836">
              <a:defRPr sz="2400">
                <a:solidFill>
                  <a:schemeClr val="tx1"/>
                </a:solidFill>
                <a:latin typeface="AauxPro OT Medium" charset="0"/>
                <a:ea typeface="MS PGothic" charset="0"/>
                <a:cs typeface="MS PGothic" charset="0"/>
              </a:defRPr>
            </a:lvl2pPr>
            <a:lvl3pPr marL="1159345" indent="-231869">
              <a:defRPr sz="2400">
                <a:solidFill>
                  <a:schemeClr val="tx1"/>
                </a:solidFill>
                <a:latin typeface="AauxPro OT Medium" charset="0"/>
                <a:ea typeface="MS PGothic" charset="0"/>
                <a:cs typeface="MS PGothic" charset="0"/>
              </a:defRPr>
            </a:lvl3pPr>
            <a:lvl4pPr marL="1623083" indent="-231869">
              <a:defRPr sz="2400">
                <a:solidFill>
                  <a:schemeClr val="tx1"/>
                </a:solidFill>
                <a:latin typeface="AauxPro OT Medium" charset="0"/>
                <a:ea typeface="MS PGothic" charset="0"/>
                <a:cs typeface="MS PGothic" charset="0"/>
              </a:defRPr>
            </a:lvl4pPr>
            <a:lvl5pPr marL="2086821" indent="-231869">
              <a:defRPr sz="2400">
                <a:solidFill>
                  <a:schemeClr val="tx1"/>
                </a:solidFill>
                <a:latin typeface="AauxPro OT Medium" charset="0"/>
                <a:ea typeface="MS PGothic" charset="0"/>
                <a:cs typeface="MS PGothic" charset="0"/>
              </a:defRPr>
            </a:lvl5pPr>
            <a:lvl6pPr marL="2550559"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6pPr>
            <a:lvl7pPr marL="3014297"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7pPr>
            <a:lvl8pPr marL="3478035"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8pPr>
            <a:lvl9pPr marL="3941773"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9pPr>
          </a:lstStyle>
          <a:p>
            <a:fld id="{F1833DCB-61DF-7941-A8DB-4C299922F41A}" type="slidenum">
              <a:rPr lang="en-US" sz="1200"/>
              <a:pPr/>
              <a:t>23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2</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EEC132-1865-4B30-8839-A8789175E59F}" type="slidenum">
              <a:rPr lang="en-US" smtClean="0"/>
              <a:t>24</a:t>
            </a:fld>
            <a:endParaRPr lang="en-US"/>
          </a:p>
        </p:txBody>
      </p:sp>
    </p:spTree>
    <p:extLst>
      <p:ext uri="{BB962C8B-B14F-4D97-AF65-F5344CB8AC3E}">
        <p14:creationId xmlns:p14="http://schemas.microsoft.com/office/powerpoint/2010/main" val="354429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D63C8-9E85-4F73-83B0-83384EFF7CB2}" type="slidenum">
              <a:rPr lang="en-US" smtClean="0"/>
              <a:t>25</a:t>
            </a:fld>
            <a:endParaRPr lang="en-US"/>
          </a:p>
        </p:txBody>
      </p:sp>
    </p:spTree>
    <p:extLst>
      <p:ext uri="{BB962C8B-B14F-4D97-AF65-F5344CB8AC3E}">
        <p14:creationId xmlns:p14="http://schemas.microsoft.com/office/powerpoint/2010/main" val="561442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auxPro OT Medium" charset="0"/>
                <a:ea typeface="ＭＳ Ｐゴシック" charset="0"/>
                <a:cs typeface="MS PGothic" charset="0"/>
              </a:defRPr>
            </a:lvl1pPr>
            <a:lvl2pPr marL="753574" indent="-289836">
              <a:defRPr sz="2400">
                <a:solidFill>
                  <a:schemeClr val="tx1"/>
                </a:solidFill>
                <a:latin typeface="AauxPro OT Medium" charset="0"/>
                <a:ea typeface="MS PGothic" charset="0"/>
                <a:cs typeface="MS PGothic" charset="0"/>
              </a:defRPr>
            </a:lvl2pPr>
            <a:lvl3pPr marL="1159345" indent="-231869">
              <a:defRPr sz="2400">
                <a:solidFill>
                  <a:schemeClr val="tx1"/>
                </a:solidFill>
                <a:latin typeface="AauxPro OT Medium" charset="0"/>
                <a:ea typeface="MS PGothic" charset="0"/>
                <a:cs typeface="MS PGothic" charset="0"/>
              </a:defRPr>
            </a:lvl3pPr>
            <a:lvl4pPr marL="1623083" indent="-231869">
              <a:defRPr sz="2400">
                <a:solidFill>
                  <a:schemeClr val="tx1"/>
                </a:solidFill>
                <a:latin typeface="AauxPro OT Medium" charset="0"/>
                <a:ea typeface="MS PGothic" charset="0"/>
                <a:cs typeface="MS PGothic" charset="0"/>
              </a:defRPr>
            </a:lvl4pPr>
            <a:lvl5pPr marL="2086821" indent="-231869">
              <a:defRPr sz="2400">
                <a:solidFill>
                  <a:schemeClr val="tx1"/>
                </a:solidFill>
                <a:latin typeface="AauxPro OT Medium" charset="0"/>
                <a:ea typeface="MS PGothic" charset="0"/>
                <a:cs typeface="MS PGothic" charset="0"/>
              </a:defRPr>
            </a:lvl5pPr>
            <a:lvl6pPr marL="2550559"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6pPr>
            <a:lvl7pPr marL="3014297"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7pPr>
            <a:lvl8pPr marL="3478035"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8pPr>
            <a:lvl9pPr marL="3941773" indent="-231869" eaLnBrk="0" fontAlgn="base" hangingPunct="0">
              <a:spcBef>
                <a:spcPct val="0"/>
              </a:spcBef>
              <a:spcAft>
                <a:spcPct val="0"/>
              </a:spcAft>
              <a:defRPr sz="2400">
                <a:solidFill>
                  <a:schemeClr val="tx1"/>
                </a:solidFill>
                <a:latin typeface="AauxPro OT Medium" charset="0"/>
                <a:ea typeface="MS PGothic" charset="0"/>
                <a:cs typeface="MS PGothic" charset="0"/>
              </a:defRPr>
            </a:lvl9pPr>
          </a:lstStyle>
          <a:p>
            <a:fld id="{0FF43ADF-1133-884D-ABD0-54DAC09FB8BB}" type="slidenum">
              <a:rPr lang="en-US" sz="1200"/>
              <a:pPr/>
              <a:t>28</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2D63C8-9E85-4F73-83B0-83384EFF7CB2}" type="slidenum">
              <a:rPr lang="en-US" smtClean="0"/>
              <a:t>29</a:t>
            </a:fld>
            <a:endParaRPr lang="en-US"/>
          </a:p>
        </p:txBody>
      </p:sp>
    </p:spTree>
    <p:extLst>
      <p:ext uri="{BB962C8B-B14F-4D97-AF65-F5344CB8AC3E}">
        <p14:creationId xmlns:p14="http://schemas.microsoft.com/office/powerpoint/2010/main" val="759288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D2D63C8-9E85-4F73-83B0-83384EFF7CB2}" type="slidenum">
              <a:rPr lang="en-US" smtClean="0"/>
              <a:t>31</a:t>
            </a:fld>
            <a:endParaRPr lang="en-US"/>
          </a:p>
        </p:txBody>
      </p:sp>
    </p:spTree>
    <p:extLst>
      <p:ext uri="{BB962C8B-B14F-4D97-AF65-F5344CB8AC3E}">
        <p14:creationId xmlns:p14="http://schemas.microsoft.com/office/powerpoint/2010/main" val="1258100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D2D63C8-9E85-4F73-83B0-83384EFF7CB2}" type="slidenum">
              <a:rPr lang="en-US" smtClean="0"/>
              <a:t>32</a:t>
            </a:fld>
            <a:endParaRPr lang="en-US"/>
          </a:p>
        </p:txBody>
      </p:sp>
    </p:spTree>
    <p:extLst>
      <p:ext uri="{BB962C8B-B14F-4D97-AF65-F5344CB8AC3E}">
        <p14:creationId xmlns:p14="http://schemas.microsoft.com/office/powerpoint/2010/main" val="3412359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34</a:t>
            </a:fld>
            <a:endParaRPr lang="en-US"/>
          </a:p>
        </p:txBody>
      </p:sp>
    </p:spTree>
    <p:extLst>
      <p:ext uri="{BB962C8B-B14F-4D97-AF65-F5344CB8AC3E}">
        <p14:creationId xmlns:p14="http://schemas.microsoft.com/office/powerpoint/2010/main" val="47995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35</a:t>
            </a:fld>
            <a:endParaRPr lang="en-US"/>
          </a:p>
        </p:txBody>
      </p:sp>
    </p:spTree>
    <p:extLst>
      <p:ext uri="{BB962C8B-B14F-4D97-AF65-F5344CB8AC3E}">
        <p14:creationId xmlns:p14="http://schemas.microsoft.com/office/powerpoint/2010/main" val="1242756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36</a:t>
            </a:fld>
            <a:endParaRPr lang="en-US"/>
          </a:p>
        </p:txBody>
      </p:sp>
    </p:spTree>
    <p:extLst>
      <p:ext uri="{BB962C8B-B14F-4D97-AF65-F5344CB8AC3E}">
        <p14:creationId xmlns:p14="http://schemas.microsoft.com/office/powerpoint/2010/main" val="399129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a:p>
        </p:txBody>
      </p:sp>
    </p:spTree>
    <p:extLst>
      <p:ext uri="{BB962C8B-B14F-4D97-AF65-F5344CB8AC3E}">
        <p14:creationId xmlns:p14="http://schemas.microsoft.com/office/powerpoint/2010/main" val="332025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pPr/>
              <a:t>5</a:t>
            </a:fld>
            <a:endParaRPr lang="en-US"/>
          </a:p>
        </p:txBody>
      </p:sp>
    </p:spTree>
    <p:extLst>
      <p:ext uri="{BB962C8B-B14F-4D97-AF65-F5344CB8AC3E}">
        <p14:creationId xmlns:p14="http://schemas.microsoft.com/office/powerpoint/2010/main" val="2994716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6</a:t>
            </a:fld>
            <a:endParaRPr lang="en-US"/>
          </a:p>
        </p:txBody>
      </p:sp>
    </p:spTree>
    <p:extLst>
      <p:ext uri="{BB962C8B-B14F-4D97-AF65-F5344CB8AC3E}">
        <p14:creationId xmlns:p14="http://schemas.microsoft.com/office/powerpoint/2010/main" val="58460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7</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8</a:t>
            </a:fld>
            <a:endParaRPr lang="en-US"/>
          </a:p>
        </p:txBody>
      </p:sp>
    </p:spTree>
    <p:extLst>
      <p:ext uri="{BB962C8B-B14F-4D97-AF65-F5344CB8AC3E}">
        <p14:creationId xmlns:p14="http://schemas.microsoft.com/office/powerpoint/2010/main" val="474115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7350"/>
            <a:ext cx="4640263" cy="2611438"/>
          </a:xfrm>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pPr/>
              <a:t>9</a:t>
            </a:fld>
            <a:endParaRPr lang="en-US"/>
          </a:p>
        </p:txBody>
      </p:sp>
    </p:spTree>
    <p:extLst>
      <p:ext uri="{BB962C8B-B14F-4D97-AF65-F5344CB8AC3E}">
        <p14:creationId xmlns:p14="http://schemas.microsoft.com/office/powerpoint/2010/main" val="47411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bwMode="ltGray">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9" name="Date Placeholder 8"/>
          <p:cNvSpPr>
            <a:spLocks noGrp="1"/>
          </p:cNvSpPr>
          <p:nvPr>
            <p:ph type="dt" sz="half" idx="14"/>
          </p:nvPr>
        </p:nvSpPr>
        <p:spPr>
          <a:xfrm>
            <a:off x="7343821" y="6576408"/>
            <a:ext cx="1226398" cy="182880"/>
          </a:xfrm>
        </p:spPr>
        <p:txBody>
          <a:bodyPr/>
          <a:lstStyle>
            <a:lvl1pPr>
              <a:defRPr>
                <a:solidFill>
                  <a:schemeClr val="tx1"/>
                </a:solidFill>
              </a:defRPr>
            </a:lvl1pPr>
          </a:lstStyle>
          <a:p>
            <a:fld id="{1EE11BFD-AD4C-4A98-9D38-1958507EA4E5}" type="datetime1">
              <a:rPr lang="en-US" smtClean="0"/>
              <a:pPr/>
              <a:t>10/26/15</a:t>
            </a:fld>
            <a:endParaRPr lang="en-US"/>
          </a:p>
        </p:txBody>
      </p:sp>
      <p:sp>
        <p:nvSpPr>
          <p:cNvPr id="12" name="TextBox 11"/>
          <p:cNvSpPr txBox="1"/>
          <p:nvPr userDrawn="1"/>
        </p:nvSpPr>
        <p:spPr>
          <a:xfrm>
            <a:off x="8340091" y="656632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a:t>
            </a:r>
            <a:r>
              <a:rPr lang="en-US" sz="850" dirty="0" smtClean="0">
                <a:solidFill>
                  <a:schemeClr val="tx1"/>
                </a:solidFill>
              </a:rPr>
              <a:t>5,</a:t>
            </a:r>
            <a:r>
              <a:rPr sz="850" dirty="0" smtClean="0">
                <a:solidFill>
                  <a:schemeClr val="tx1"/>
                </a:solidFill>
              </a:rPr>
              <a:t> </a:t>
            </a:r>
            <a:r>
              <a:rPr sz="850" dirty="0">
                <a:solidFill>
                  <a:schemeClr val="tx1"/>
                </a:solidFill>
              </a:rPr>
              <a:t>Oracle and/or its affiliates. All rights reserved. </a:t>
            </a:r>
          </a:p>
        </p:txBody>
      </p:sp>
      <p:pic>
        <p:nvPicPr>
          <p:cNvPr id="11" name="Picture 10"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7" name="Group 16"/>
          <p:cNvGrpSpPr/>
          <p:nvPr userDrawn="1"/>
        </p:nvGrpSpPr>
        <p:grpSpPr>
          <a:xfrm>
            <a:off x="0" y="0"/>
            <a:ext cx="12189398" cy="6858000"/>
            <a:chOff x="0" y="0"/>
            <a:chExt cx="12189398" cy="6858000"/>
          </a:xfrm>
        </p:grpSpPr>
        <p:sp>
          <p:nvSpPr>
            <p:cNvPr id="19" name="Rectangle 18"/>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Rectangle 19"/>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1" name="Rectangle 20"/>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2" name="Rectangle 21"/>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lvl1pPr>
              <a:defRPr>
                <a:solidFill>
                  <a:schemeClr val="bg1"/>
                </a:solidFill>
              </a:defRPr>
            </a:lvl1pPr>
          </a:lstStyle>
          <a:p>
            <a:fld id="{1EE11BFD-AD4C-4A98-9D38-1958507EA4E5}" type="datetime1">
              <a:rPr lang="en-US" smtClean="0"/>
              <a:pPr/>
              <a:t>10/26/15</a:t>
            </a:fld>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23" name="TextBox 22"/>
          <p:cNvSpPr txBox="1"/>
          <p:nvPr userDrawn="1"/>
        </p:nvSpPr>
        <p:spPr>
          <a:xfrm>
            <a:off x="8320745" y="6568118"/>
            <a:ext cx="2891427" cy="197888"/>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 </a:t>
            </a: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FF0A86-8A92-4FBC-80CD-36517BAA55B7}"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FFBC65A-03AE-423D-B3EC-68D1D32BF9D6}"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9" name="Picture Placeholder 15" descr="If presenting remotely, you can insert your photo here"/>
          <p:cNvSpPr>
            <a:spLocks noGrp="1"/>
          </p:cNvSpPr>
          <p:nvPr>
            <p:ph type="pic" sz="quarter" idx="15"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
        <p:nvSpPr>
          <p:cNvPr id="10" name="Text Placeholder 10"/>
          <p:cNvSpPr>
            <a:spLocks noGrp="1"/>
          </p:cNvSpPr>
          <p:nvPr>
            <p:ph type="body" sz="quarter" idx="16"/>
          </p:nvPr>
        </p:nvSpPr>
        <p:spPr>
          <a:xfrm>
            <a:off x="6035040" y="1828799"/>
            <a:ext cx="5623560"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29818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FFFBC65A-03AE-423D-B3EC-68D1D32BF9D6}"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Picture Placeholder 15"/>
          <p:cNvSpPr>
            <a:spLocks noGrp="1" noChangeAspect="1"/>
          </p:cNvSpPr>
          <p:nvPr>
            <p:ph type="pic" sz="quarter" idx="14" hasCustomPrompt="1"/>
          </p:nvPr>
        </p:nvSpPr>
        <p:spPr>
          <a:xfrm>
            <a:off x="531812" y="1905000"/>
            <a:ext cx="2194560" cy="3072384"/>
          </a:xfrm>
          <a:noFill/>
        </p:spPr>
        <p:txBody>
          <a:bodyPr tIns="91440">
            <a:noAutofit/>
          </a:bodyPr>
          <a:lstStyle>
            <a:lvl1pPr marL="0" indent="0" algn="ctr">
              <a:spcBef>
                <a:spcPts val="0"/>
              </a:spcBef>
              <a:buNone/>
              <a:defRPr sz="1800" baseline="0">
                <a:solidFill>
                  <a:schemeClr val="tx1"/>
                </a:solidFill>
              </a:defRPr>
            </a:lvl1pPr>
          </a:lstStyle>
          <a:p>
            <a:r>
              <a:rPr/>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189F9BA-FB97-45D5-8F27-56629FBBC98C}"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A91E92C-9068-4C32-AE92-C97502324FE4}"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5EDC5EE-48A0-4FB5-B27F-88FDBE6F1684}"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8A3CED5-6656-4A7A-BB77-071ABD96C5A2}"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3CED5-6656-4A7A-BB77-071ABD96C5A2}"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3"/>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7515176" y="6586487"/>
            <a:ext cx="1226398" cy="182880"/>
          </a:xfrm>
        </p:spPr>
        <p:txBody>
          <a:bodyPr/>
          <a:lstStyle>
            <a:lvl1pPr>
              <a:defRPr>
                <a:solidFill>
                  <a:schemeClr val="tx1"/>
                </a:solidFill>
              </a:defRPr>
            </a:lvl1pPr>
          </a:lstStyle>
          <a:p>
            <a:fld id="{BCD2CDC6-9352-4ED5-B272-74DDB6DCFEAF}" type="datetime1">
              <a:rPr lang="en-US" smtClean="0"/>
              <a:pPr/>
              <a:t>10/26/15</a:t>
            </a:fld>
            <a:endParaRPr lang="en-US"/>
          </a:p>
        </p:txBody>
      </p:sp>
      <p:sp>
        <p:nvSpPr>
          <p:cNvPr id="9" name="TextBox 8"/>
          <p:cNvSpPr txBox="1"/>
          <p:nvPr userDrawn="1"/>
        </p:nvSpPr>
        <p:spPr>
          <a:xfrm>
            <a:off x="8450968" y="6574322"/>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a:t>
            </a:r>
            <a:r>
              <a:rPr lang="en-US" sz="850" dirty="0" smtClean="0">
                <a:solidFill>
                  <a:schemeClr val="tx1"/>
                </a:solidFill>
              </a:rPr>
              <a:t>5,</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a:t>
            </a:r>
            <a:endParaRPr sz="850" dirty="0">
              <a:solidFill>
                <a:schemeClr val="tx1"/>
              </a:solidFill>
            </a:endParaRPr>
          </a:p>
        </p:txBody>
      </p:sp>
      <p:pic>
        <p:nvPicPr>
          <p:cNvPr id="8" name="Picture 7" descr="Horizontal JavaOne-Oracle co-branded logo in white on blue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35287FB7-DD26-4AD5-8D24-298016D86790}" type="datetime1">
              <a:rPr lang="en-US" smtClean="0"/>
              <a:pPr/>
              <a:t>10/26/15</a:t>
            </a:fld>
            <a:endParaRPr/>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2D99EC-ABE5-42A5-B15B-B8C044BE7365}" type="datetime1">
              <a:rPr lang="en-US" smtClean="0"/>
              <a:pPr/>
              <a:t>10/26/15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D2D53DD-9B43-42E6-B664-927F3AEBDA21}" type="datetime1">
              <a:rPr lang="en-US" smtClean="0"/>
              <a:pPr/>
              <a:t>10/26/15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2D99EC-ABE5-42A5-B15B-B8C044BE7365}" type="datetime1">
              <a:rPr lang="en-US" smtClean="0"/>
              <a:pPr/>
              <a:t>10/26/15</a:t>
            </a:fld>
            <a:endParaRPr/>
          </a:p>
        </p:txBody>
      </p:sp>
      <p:sp>
        <p:nvSpPr>
          <p:cNvPr id="5" name="Slide Number Placeholder 4"/>
          <p:cNvSpPr>
            <a:spLocks noGrp="1"/>
          </p:cNvSpPr>
          <p:nvPr>
            <p:ph type="sldNum" sz="quarter" idx="12"/>
          </p:nvPr>
        </p:nvSpPr>
        <p:spPr/>
        <p:txBody>
          <a:bodyPr/>
          <a:lstStyle/>
          <a:p>
            <a:fld id="{C51EAA63-D034-42AE-91FA-B13B9518C7BE}" type="slidenum">
              <a:rPr/>
              <a:pPr/>
              <a:t>‹#›</a:t>
            </a:fld>
            <a:endParaRPr/>
          </a:p>
        </p:txBody>
      </p:sp>
      <p:sp>
        <p:nvSpPr>
          <p:cNvPr id="6" name="Content Placeholder 2"/>
          <p:cNvSpPr>
            <a:spLocks noGrp="1"/>
          </p:cNvSpPr>
          <p:nvPr>
            <p:ph idx="1"/>
          </p:nvPr>
        </p:nvSpPr>
        <p:spPr>
          <a:xfrm>
            <a:off x="531151" y="1524000"/>
            <a:ext cx="11126522" cy="4648200"/>
          </a:xfrm>
        </p:spPr>
        <p:txBody>
          <a:bodyPr>
            <a:normAutofit/>
          </a:bodyPr>
          <a:lstStyle>
            <a:lvl1pPr marL="1828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1pPr>
            <a:lvl2pPr marL="6400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2pPr>
            <a:lvl3pPr marL="10972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3pPr>
            <a:lvl4pPr marL="15544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4pPr>
            <a:lvl5pPr marL="2011680" indent="-182880">
              <a:lnSpc>
                <a:spcPct val="90000"/>
              </a:lnSpc>
              <a:spcBef>
                <a:spcPts val="0"/>
              </a:spcBef>
              <a:buClr>
                <a:schemeClr val="bg2"/>
              </a:buClr>
              <a:buFont typeface="Arial" panose="020B0604020202020204" pitchFamily="34" charset="0"/>
              <a:buChar char="•"/>
              <a:defRPr sz="1800">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426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3D265-744D-4F8C-A86B-A5B53F14B0D6}" type="datetime1">
              <a:rPr lang="en-US" smtClean="0"/>
              <a:pPr/>
              <a:t>10/26/15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1" y="1524000"/>
            <a:ext cx="777240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8240"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C216A-5BF3-4B4A-AA09-367DB23952FA}"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3E2FA5-E451-48BD-84C5-AAF06D19CB12}"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B64933-8490-48F1-856F-778E124FF883}"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F5346-BDDE-46E4-B222-C487F9E706DD}"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6A15AD86-CD0E-461B-AA18-D070A5CB2CAA}"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7595812" y="6556248"/>
            <a:ext cx="1226398" cy="182880"/>
          </a:xfrm>
        </p:spPr>
        <p:txBody>
          <a:bodyPr/>
          <a:lstStyle/>
          <a:p>
            <a:fld id="{7C7481E7-6827-45FD-8717-13B961EEBD99}" type="datetime1">
              <a:rPr lang="en-US" smtClean="0"/>
              <a:pPr/>
              <a:t>10/26/15</a:t>
            </a:fld>
            <a:endParaRPr/>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1" name="TextBox 10"/>
          <p:cNvSpPr txBox="1"/>
          <p:nvPr userDrawn="1"/>
        </p:nvSpPr>
        <p:spPr>
          <a:xfrm>
            <a:off x="8541684" y="654616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a:t>
            </a:r>
            <a:r>
              <a:rPr lang="en-US" sz="850" dirty="0" smtClean="0">
                <a:solidFill>
                  <a:schemeClr val="tx1"/>
                </a:solidFill>
              </a:rPr>
              <a:t>5,</a:t>
            </a:r>
            <a:r>
              <a:rPr sz="850" dirty="0" smtClean="0">
                <a:solidFill>
                  <a:schemeClr val="tx1"/>
                </a:solidFill>
              </a:rPr>
              <a:t> </a:t>
            </a:r>
            <a:r>
              <a:rPr sz="850" dirty="0">
                <a:solidFill>
                  <a:schemeClr val="tx1"/>
                </a:solidFill>
              </a:rPr>
              <a:t>Oracle and/or its affiliates. All rights reserved</a:t>
            </a:r>
            <a:r>
              <a:rPr sz="850" dirty="0" smtClean="0">
                <a:solidFill>
                  <a:schemeClr val="tx1"/>
                </a:solidFill>
              </a:rPr>
              <a:t>.</a:t>
            </a:r>
            <a:endParaRPr sz="850" dirty="0">
              <a:solidFill>
                <a:schemeClr val="tx1"/>
              </a:solidFill>
            </a:endParaRPr>
          </a:p>
        </p:txBody>
      </p:sp>
      <p:pic>
        <p:nvPicPr>
          <p:cNvPr id="12" name="Picture 11"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15AD86-CD0E-461B-AA18-D070A5CB2CAA}"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
        <p:nvSpPr>
          <p:cNvPr id="4" name="Title 3"/>
          <p:cNvSpPr>
            <a:spLocks noGrp="1"/>
          </p:cNvSpPr>
          <p:nvPr>
            <p:ph type="title"/>
          </p:nvPr>
        </p:nvSpPr>
        <p:spPr/>
        <p:txBody>
          <a:bodyPr/>
          <a:lstStyle/>
          <a:p>
            <a:r>
              <a:rPr lang="en-US" smtClean="0"/>
              <a:t>Click to edit Master title style</a:t>
            </a:r>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12"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3"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5204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sp>
        <p:nvSpPr>
          <p:cNvPr id="2" name="Title 1"/>
          <p:cNvSpPr>
            <a:spLocks noGrp="1"/>
          </p:cNvSpPr>
          <p:nvPr>
            <p:ph type="title"/>
          </p:nvPr>
        </p:nvSpPr>
        <p:spPr>
          <a:xfrm>
            <a:off x="531812" y="406400"/>
            <a:ext cx="585216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6A15AD86-CD0E-461B-AA18-D070A5CB2CAA}" type="datetime1">
              <a:rPr lang="en-US" smtClean="0"/>
              <a:pPr/>
              <a:t>10/26/15</a:t>
            </a:fld>
            <a:endParaRPr/>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12"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pic>
        <p:nvPicPr>
          <p:cNvPr id="15" name="Picture 14"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16"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2677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etric with Picture">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userDrawn="1"/>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23" name="Group 22"/>
          <p:cNvGrpSpPr/>
          <p:nvPr userDrawn="1"/>
        </p:nvGrpSpPr>
        <p:grpSpPr>
          <a:xfrm>
            <a:off x="0" y="0"/>
            <a:ext cx="12189398" cy="6858000"/>
            <a:chOff x="0" y="0"/>
            <a:chExt cx="12189398" cy="6858000"/>
          </a:xfrm>
        </p:grpSpPr>
        <p:sp>
          <p:nvSpPr>
            <p:cNvPr id="24" name="Rectangle 23"/>
            <p:cNvSpPr/>
            <p:nvPr/>
          </p:nvSpPr>
          <p:spPr bwMode="gray">
            <a:xfrm>
              <a:off x="0" y="0"/>
              <a:ext cx="19396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5" name="Rectangle 24"/>
            <p:cNvSpPr/>
            <p:nvPr/>
          </p:nvSpPr>
          <p:spPr bwMode="gray">
            <a:xfrm>
              <a:off x="11995438" y="0"/>
              <a:ext cx="1939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6" name="Rectangle 25"/>
            <p:cNvSpPr/>
            <p:nvPr/>
          </p:nvSpPr>
          <p:spPr bwMode="gray">
            <a:xfrm>
              <a:off x="0"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7" name="Rectangle 26"/>
            <p:cNvSpPr/>
            <p:nvPr/>
          </p:nvSpPr>
          <p:spPr bwMode="gray">
            <a:xfrm>
              <a:off x="0"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2" name="Text Placeholder 12"/>
          <p:cNvSpPr>
            <a:spLocks noGrp="1"/>
          </p:cNvSpPr>
          <p:nvPr>
            <p:ph type="body" sz="quarter" idx="13" hasCustomPrompt="1"/>
          </p:nvPr>
        </p:nvSpPr>
        <p:spPr>
          <a:xfrm>
            <a:off x="760412" y="2666999"/>
            <a:ext cx="45720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4572000" cy="2044700"/>
          </a:xfrm>
        </p:spPr>
        <p:txBody>
          <a:bodyPr/>
          <a:lstStyle>
            <a:lvl1pPr>
              <a:defRPr sz="13800" b="1"/>
            </a:lvl1pPr>
          </a:lstStyle>
          <a:p>
            <a:r>
              <a:rPr lang="en-US" smtClean="0"/>
              <a:t>XX</a:t>
            </a:r>
            <a:endParaRPr lang="en-US" dirty="0"/>
          </a:p>
        </p:txBody>
      </p:sp>
      <p:sp>
        <p:nvSpPr>
          <p:cNvPr id="2" name="Date Placeholder 1"/>
          <p:cNvSpPr>
            <a:spLocks noGrp="1"/>
          </p:cNvSpPr>
          <p:nvPr>
            <p:ph type="dt" sz="half" idx="14"/>
          </p:nvPr>
        </p:nvSpPr>
        <p:spPr>
          <a:xfrm>
            <a:off x="6952972" y="6566328"/>
            <a:ext cx="1226398" cy="182880"/>
          </a:xfrm>
        </p:spPr>
        <p:txBody>
          <a:bodyPr/>
          <a:lstStyle>
            <a:lvl1pPr>
              <a:defRPr>
                <a:solidFill>
                  <a:schemeClr val="bg1"/>
                </a:solidFill>
              </a:defRPr>
            </a:lvl1pPr>
          </a:lstStyle>
          <a:p>
            <a:fld id="{1EE11BFD-AD4C-4A98-9D38-1958507EA4E5}" type="datetime1">
              <a:rPr lang="en-US" smtClean="0"/>
              <a:pPr/>
              <a:t>10/26/15</a:t>
            </a:fld>
            <a:endParaRPr lang="en-US"/>
          </a:p>
        </p:txBody>
      </p:sp>
      <p:sp>
        <p:nvSpPr>
          <p:cNvPr id="9" name="Slide Number Placeholder 8"/>
          <p:cNvSpPr>
            <a:spLocks noGrp="1"/>
          </p:cNvSpPr>
          <p:nvPr>
            <p:ph type="sldNum" sz="quarter" idx="16"/>
          </p:nvPr>
        </p:nvSpPr>
        <p:spPr/>
        <p:txBody>
          <a:bodyPr/>
          <a:lstStyle>
            <a:lvl1pPr>
              <a:defRPr>
                <a:solidFill>
                  <a:schemeClr val="bg1"/>
                </a:solidFill>
              </a:defRPr>
            </a:lvl1pPr>
          </a:lstStyle>
          <a:p>
            <a:fld id="{C51EAA63-D034-42AE-91FA-B13B9518C7BE}" type="slidenum">
              <a:rPr lang="en-US" smtClean="0"/>
              <a:pPr/>
              <a:t>‹#›</a:t>
            </a:fld>
            <a:endParaRPr lang="en-US"/>
          </a:p>
        </p:txBody>
      </p:sp>
      <p:sp>
        <p:nvSpPr>
          <p:cNvPr id="16" name="TextBox 15"/>
          <p:cNvSpPr txBox="1"/>
          <p:nvPr userDrawn="1"/>
        </p:nvSpPr>
        <p:spPr>
          <a:xfrm>
            <a:off x="8261396" y="6579988"/>
            <a:ext cx="2903297" cy="138537"/>
          </a:xfrm>
          <a:prstGeom prst="rect">
            <a:avLst/>
          </a:prstGeom>
          <a:noFill/>
        </p:spPr>
        <p:txBody>
          <a:bodyPr vert="horz" wrap="none" lIns="0" tIns="0" rIns="0" bIns="0" rtlCol="0" anchor="ctr" anchorCtr="0">
            <a:noAutofit/>
          </a:bodyPr>
          <a:lstStyle/>
          <a:p>
            <a:pPr algn="r"/>
            <a:r>
              <a:rPr sz="850" dirty="0">
                <a:solidFill>
                  <a:schemeClr val="bg1"/>
                </a:solidFill>
              </a:rPr>
              <a:t>Copyright © </a:t>
            </a:r>
            <a:r>
              <a:rPr sz="850" dirty="0" smtClean="0">
                <a:solidFill>
                  <a:schemeClr val="bg1"/>
                </a:solidFill>
              </a:rPr>
              <a:t>2014</a:t>
            </a:r>
            <a:r>
              <a:rPr lang="en-US" sz="850" dirty="0" smtClean="0">
                <a:solidFill>
                  <a:schemeClr val="bg1"/>
                </a:solidFill>
              </a:rPr>
              <a:t>,</a:t>
            </a:r>
            <a:r>
              <a:rPr sz="850" dirty="0" smtClean="0">
                <a:solidFill>
                  <a:schemeClr val="bg1"/>
                </a:solidFill>
              </a:rPr>
              <a:t> </a:t>
            </a:r>
            <a:r>
              <a:rPr sz="850" dirty="0">
                <a:solidFill>
                  <a:schemeClr val="bg1"/>
                </a:solidFill>
              </a:rPr>
              <a:t>Oracle and/or its affiliates. All rights reserved</a:t>
            </a:r>
            <a:r>
              <a:rPr sz="850" dirty="0" smtClean="0">
                <a:solidFill>
                  <a:schemeClr val="bg1"/>
                </a:solidFill>
              </a:rPr>
              <a:t>.</a:t>
            </a:r>
            <a:endParaRPr sz="850" dirty="0">
              <a:solidFill>
                <a:schemeClr val="bg1"/>
              </a:solidFill>
            </a:endParaRPr>
          </a:p>
        </p:txBody>
      </p:sp>
      <p:pic>
        <p:nvPicPr>
          <p:cNvPr id="15" name="Picture 14"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56FF2-64EC-4614-951E-8B8E4681BF2B}" type="datetime1">
              <a:rPr lang="en-US" smtClean="0"/>
              <a:pPr/>
              <a:t>10/26/15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51CE8-BCD3-4683-83D4-D0AC55C5EB15}" type="datetime1">
              <a:rPr lang="en-US" smtClean="0"/>
              <a:pPr/>
              <a:t>10/26/15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a:latin typeface="+mj-lt"/>
              </a:rPr>
              <a:t>Safe Harbor</a:t>
            </a:r>
            <a:r>
              <a:rPr sz="3200" baseline="0">
                <a:latin typeface="+mj-lt"/>
              </a:rPr>
              <a:t> Statement</a:t>
            </a:r>
            <a:endParaRPr sz="320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6" name="Picture 5" descr="&quot;Hardware and Software Engineered to work together&quot; tagline in red and black"/>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820860" y="2313432"/>
            <a:ext cx="6547104" cy="1832339"/>
          </a:xfrm>
          <a:prstGeom prst="rect">
            <a:avLst/>
          </a:prstGeom>
        </p:spPr>
      </p:pic>
      <p:sp>
        <p:nvSpPr>
          <p:cNvPr id="2" name="Date Placeholder 1"/>
          <p:cNvSpPr>
            <a:spLocks noGrp="1"/>
          </p:cNvSpPr>
          <p:nvPr>
            <p:ph type="dt" sz="half" idx="10"/>
          </p:nvPr>
        </p:nvSpPr>
        <p:spPr/>
        <p:txBody>
          <a:bodyPr/>
          <a:lstStyle/>
          <a:p>
            <a:fld id="{56A9802F-4D43-4C32-8177-0644B387545A}" type="datetime1">
              <a:rPr lang="en-US" smtClean="0"/>
              <a:pPr/>
              <a:t>10/26/15</a:t>
            </a:fld>
            <a:endParaRPr/>
          </a:p>
        </p:txBody>
      </p:sp>
      <p:sp>
        <p:nvSpPr>
          <p:cNvPr id="4" name="Slide Number Placeholder 3"/>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Oracle Signature">
    <p:spTree>
      <p:nvGrpSpPr>
        <p:cNvPr id="1" name=""/>
        <p:cNvGrpSpPr/>
        <p:nvPr/>
      </p:nvGrpSpPr>
      <p:grpSpPr>
        <a:xfrm>
          <a:off x="0" y="0"/>
          <a:ext cx="0" cy="0"/>
          <a:chOff x="0" y="0"/>
          <a:chExt cx="0" cy="0"/>
        </a:xfrm>
      </p:grpSpPr>
      <p:pic>
        <p:nvPicPr>
          <p:cNvPr id="6" name="Picture 5" descr="Oracle Signature in red on white background. Light blue frame around perime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3904" y="2808154"/>
            <a:ext cx="4581144" cy="641359"/>
          </a:xfrm>
          <a:prstGeom prst="rect">
            <a:avLst/>
          </a:prstGeom>
        </p:spPr>
      </p:pic>
      <p:grpSp>
        <p:nvGrpSpPr>
          <p:cNvPr id="12" name="Group 11"/>
          <p:cNvGrpSpPr/>
          <p:nvPr userDrawn="1"/>
        </p:nvGrpSpPr>
        <p:grpSpPr>
          <a:xfrm>
            <a:off x="0" y="0"/>
            <a:ext cx="12189398" cy="6858000"/>
            <a:chOff x="0" y="0"/>
            <a:chExt cx="12189398" cy="6858000"/>
          </a:xfrm>
        </p:grpSpPr>
        <p:sp>
          <p:nvSpPr>
            <p:cNvPr id="13" name="Rectangle 12"/>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43664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Java-Oracle Cobrand Logo">
    <p:bg bwMode="auto">
      <p:bgRef idx="1001">
        <a:schemeClr val="bg1"/>
      </p:bgRef>
    </p:bg>
    <p:spTree>
      <p:nvGrpSpPr>
        <p:cNvPr id="1" name=""/>
        <p:cNvGrpSpPr/>
        <p:nvPr/>
      </p:nvGrpSpPr>
      <p:grpSpPr>
        <a:xfrm>
          <a:off x="0" y="0"/>
          <a:ext cx="0" cy="0"/>
          <a:chOff x="0" y="0"/>
          <a:chExt cx="0" cy="0"/>
        </a:xfrm>
      </p:grpSpPr>
      <p:pic>
        <p:nvPicPr>
          <p:cNvPr id="4" name="Picture 3" descr="Horizontal Java-Oracle co-branded logo in white on blue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white">
          <a:xfrm>
            <a:off x="111124" y="63403"/>
            <a:ext cx="11966576" cy="6731196"/>
          </a:xfrm>
          <a:prstGeom prst="rect">
            <a:avLst/>
          </a:prstGeom>
        </p:spPr>
      </p:pic>
      <p:grpSp>
        <p:nvGrpSpPr>
          <p:cNvPr id="10" name="Group 9"/>
          <p:cNvGrpSpPr/>
          <p:nvPr userDrawn="1"/>
        </p:nvGrpSpPr>
        <p:grpSpPr>
          <a:xfrm>
            <a:off x="0" y="0"/>
            <a:ext cx="12189398" cy="6858000"/>
            <a:chOff x="0" y="0"/>
            <a:chExt cx="12189398" cy="6858000"/>
          </a:xfrm>
        </p:grpSpPr>
        <p:sp>
          <p:nvSpPr>
            <p:cNvPr id="12" name="Rectangle 11"/>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Rectangle 12"/>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3"/>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4"/>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pic>
        <p:nvPicPr>
          <p:cNvPr id="9" name="Picture 8" descr="java-oracle-cobrand-logo-ppt-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9212" y="1570252"/>
            <a:ext cx="6781588" cy="2546850"/>
          </a:xfrm>
          <a:prstGeom prst="rect">
            <a:avLst/>
          </a:prstGeom>
        </p:spPr>
      </p:pic>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E11BFD-AD4C-4A98-9D38-1958507EA4E5}" type="datetime1">
              <a:rPr lang="en-US" smtClean="0"/>
              <a:pPr/>
              <a:t>10/26/15</a:t>
            </a:fld>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7404025" y="6566328"/>
            <a:ext cx="1226398" cy="182880"/>
          </a:xfrm>
        </p:spPr>
        <p:txBody>
          <a:bodyPr/>
          <a:lstStyle/>
          <a:p>
            <a:fld id="{585FCE51-BA3E-43B9-8C27-47617E4B4FE5}" type="datetime1">
              <a:rPr lang="en-US" smtClean="0"/>
              <a:pPr/>
              <a:t>10/26/15</a:t>
            </a:fld>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8344128" y="656811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a:t>
            </a:r>
            <a:r>
              <a:rPr sz="850">
                <a:solidFill>
                  <a:schemeClr val="tx1"/>
                </a:solidFill>
              </a:rPr>
              <a:t>© </a:t>
            </a:r>
            <a:r>
              <a:rPr sz="850" smtClean="0">
                <a:solidFill>
                  <a:schemeClr val="tx1"/>
                </a:solidFill>
              </a:rPr>
              <a:t>201</a:t>
            </a:r>
            <a:r>
              <a:rPr lang="en-US" sz="850" smtClean="0">
                <a:solidFill>
                  <a:schemeClr val="tx1"/>
                </a:solidFill>
              </a:rPr>
              <a:t>,</a:t>
            </a:r>
            <a:r>
              <a:rPr sz="850" smtClean="0">
                <a:solidFill>
                  <a:schemeClr val="tx1"/>
                </a:solidFill>
              </a:rPr>
              <a:t> </a:t>
            </a:r>
            <a:r>
              <a:rPr sz="850" dirty="0">
                <a:solidFill>
                  <a:schemeClr val="tx1"/>
                </a:solidFill>
              </a:rPr>
              <a:t>Oracle and/or its affiliates. All rights reserved. </a:t>
            </a: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D3D3DC0-E8DA-4DFB-93A6-6089D43271B1}" type="datetime1">
              <a:rPr lang="en-US" smtClean="0"/>
              <a:pPr/>
              <a:t>10/26/15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91" name="Shape 91"/>
          <p:cNvSpPr/>
          <p:nvPr/>
        </p:nvSpPr>
        <p:spPr>
          <a:xfrm flipH="1">
            <a:off x="6099179" y="1524000"/>
            <a:ext cx="1" cy="4419600"/>
          </a:xfrm>
          <a:prstGeom prst="line">
            <a:avLst/>
          </a:prstGeom>
          <a:ln w="19050">
            <a:solidFill>
              <a:srgbClr val="DCE3E4"/>
            </a:solidFill>
            <a:miter/>
          </a:ln>
        </p:spPr>
        <p:txBody>
          <a:bodyPr lIns="0" tIns="0" rIns="0" bIns="0"/>
          <a:lstStyle/>
          <a:p>
            <a:pPr lvl="0" defTabSz="457200">
              <a:defRPr sz="1200">
                <a:solidFill>
                  <a:srgbClr val="000000"/>
                </a:solidFill>
                <a:latin typeface="+mj-lt"/>
                <a:ea typeface="+mj-ea"/>
                <a:cs typeface="+mj-cs"/>
                <a:sym typeface="Helvetica"/>
              </a:defRPr>
            </a:pPr>
            <a:endParaRPr/>
          </a:p>
        </p:txBody>
      </p:sp>
      <p:sp>
        <p:nvSpPr>
          <p:cNvPr id="92" name="Shape 92"/>
          <p:cNvSpPr>
            <a:spLocks noGrp="1"/>
          </p:cNvSpPr>
          <p:nvPr>
            <p:ph type="body" idx="1"/>
          </p:nvPr>
        </p:nvSpPr>
        <p:spPr>
          <a:xfrm>
            <a:off x="532228" y="1524001"/>
            <a:ext cx="5414431" cy="5334001"/>
          </a:xfrm>
          <a:prstGeom prst="rect">
            <a:avLst/>
          </a:prstGeom>
        </p:spPr>
        <p:txBody>
          <a:bodyPr/>
          <a:lstStyle/>
          <a:p>
            <a:pPr lvl="0">
              <a:defRPr sz="1800">
                <a:solidFill>
                  <a:srgbClr val="000000"/>
                </a:solidFill>
              </a:defRPr>
            </a:pPr>
            <a:r>
              <a:rPr sz="2800">
                <a:solidFill>
                  <a:srgbClr val="5F5F5F"/>
                </a:solidFill>
              </a:rPr>
              <a:t>Body Level One</a:t>
            </a:r>
          </a:p>
          <a:p>
            <a:pPr lvl="1">
              <a:defRPr sz="1800">
                <a:solidFill>
                  <a:srgbClr val="000000"/>
                </a:solidFill>
              </a:defRPr>
            </a:pPr>
            <a:r>
              <a:rPr sz="2800">
                <a:solidFill>
                  <a:srgbClr val="5F5F5F"/>
                </a:solidFill>
              </a:rPr>
              <a:t>Body Level Two</a:t>
            </a:r>
          </a:p>
          <a:p>
            <a:pPr lvl="2">
              <a:defRPr sz="1800">
                <a:solidFill>
                  <a:srgbClr val="000000"/>
                </a:solidFill>
              </a:defRPr>
            </a:pPr>
            <a:r>
              <a:rPr sz="2800">
                <a:solidFill>
                  <a:srgbClr val="5F5F5F"/>
                </a:solidFill>
              </a:rPr>
              <a:t>Body Level Three</a:t>
            </a:r>
          </a:p>
          <a:p>
            <a:pPr lvl="3">
              <a:defRPr sz="1800">
                <a:solidFill>
                  <a:srgbClr val="000000"/>
                </a:solidFill>
              </a:defRPr>
            </a:pPr>
            <a:r>
              <a:rPr sz="2800">
                <a:solidFill>
                  <a:srgbClr val="5F5F5F"/>
                </a:solidFill>
              </a:rPr>
              <a:t>Body Level Four</a:t>
            </a:r>
          </a:p>
          <a:p>
            <a:pPr lvl="4">
              <a:defRPr sz="1800">
                <a:solidFill>
                  <a:srgbClr val="000000"/>
                </a:solidFill>
              </a:defRPr>
            </a:pPr>
            <a:r>
              <a:rPr sz="2800">
                <a:solidFill>
                  <a:srgbClr val="5F5F5F"/>
                </a:solidFill>
              </a:rPr>
              <a:t>Body Level Five</a:t>
            </a:r>
          </a:p>
        </p:txBody>
      </p:sp>
      <p:sp>
        <p:nvSpPr>
          <p:cNvPr id="93" name="Shape 9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94" name="Shape 94"/>
          <p:cNvSpPr>
            <a:spLocks noGrp="1"/>
          </p:cNvSpPr>
          <p:nvPr>
            <p:ph type="title"/>
          </p:nvPr>
        </p:nvSpPr>
        <p:spPr>
          <a:xfrm>
            <a:off x="532228" y="0"/>
            <a:ext cx="11133902" cy="1295400"/>
          </a:xfrm>
          <a:prstGeom prst="rect">
            <a:avLst/>
          </a:prstGeom>
        </p:spPr>
        <p:txBody>
          <a:bodyPr/>
          <a:lstStyle/>
          <a:p>
            <a:pPr lvl="0">
              <a:defRPr sz="1800">
                <a:solidFill>
                  <a:srgbClr val="000000"/>
                </a:solidFill>
              </a:defRPr>
            </a:pPr>
            <a:r>
              <a:rPr sz="3600">
                <a:solidFill>
                  <a:srgbClr val="5F5F5F"/>
                </a:solidFill>
              </a:rPr>
              <a:t>Title Text</a:t>
            </a:r>
          </a:p>
        </p:txBody>
      </p:sp>
    </p:spTree>
    <p:extLst>
      <p:ext uri="{BB962C8B-B14F-4D97-AF65-F5344CB8AC3E}">
        <p14:creationId xmlns:p14="http://schemas.microsoft.com/office/powerpoint/2010/main" val="734613117"/>
      </p:ext>
    </p:extLst>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ontent Style 1 (Green)">
    <p:bg>
      <p:bgPr>
        <a:gradFill flip="none" rotWithShape="1">
          <a:gsLst>
            <a:gs pos="0">
              <a:schemeClr val="bg1">
                <a:lumMod val="85000"/>
              </a:scheme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91811" y="1426464"/>
            <a:ext cx="11173845" cy="4361688"/>
          </a:xfrm>
          <a:prstGeom prst="rect">
            <a:avLst/>
          </a:prstGeom>
        </p:spPr>
        <p:txBody>
          <a:bodyPr vert="horz"/>
          <a:lstStyle>
            <a:lvl1pPr marL="154513" indent="-154513">
              <a:lnSpc>
                <a:spcPct val="100000"/>
              </a:lnSpc>
              <a:spcBef>
                <a:spcPts val="1404"/>
              </a:spcBef>
              <a:buClr>
                <a:schemeClr val="accent4"/>
              </a:buClr>
              <a:buFont typeface="Arial"/>
              <a:buChar char="•"/>
              <a:defRPr sz="2800" b="0" i="0">
                <a:solidFill>
                  <a:schemeClr val="tx1"/>
                </a:solidFill>
                <a:latin typeface="Gotham Book" pitchFamily="50" charset="0"/>
                <a:cs typeface="Gotham Book" pitchFamily="50" charset="0"/>
              </a:defRPr>
            </a:lvl1pPr>
            <a:lvl2pPr marL="770447" indent="-237061">
              <a:lnSpc>
                <a:spcPct val="100000"/>
              </a:lnSpc>
              <a:spcBef>
                <a:spcPts val="400"/>
              </a:spcBef>
              <a:buClr>
                <a:schemeClr val="accent4"/>
              </a:buClr>
              <a:buFont typeface="Lucida Grande"/>
              <a:buChar char="-"/>
              <a:defRPr sz="2400" b="0" i="0">
                <a:solidFill>
                  <a:schemeClr val="tx1"/>
                </a:solidFill>
                <a:latin typeface="Gotham Light" pitchFamily="50" charset="0"/>
                <a:cs typeface="Gotham Light" pitchFamily="50" charset="0"/>
              </a:defRPr>
            </a:lvl2pPr>
            <a:lvl3pPr marL="1221287" indent="-160863">
              <a:lnSpc>
                <a:spcPct val="100000"/>
              </a:lnSpc>
              <a:spcBef>
                <a:spcPts val="267"/>
              </a:spcBef>
              <a:buClr>
                <a:schemeClr val="accent4"/>
              </a:buClr>
              <a:buFont typeface="Lucida Grande"/>
              <a:buChar char="-"/>
              <a:defRPr sz="2400" b="0" i="0">
                <a:solidFill>
                  <a:schemeClr val="tx1"/>
                </a:solidFill>
                <a:latin typeface="Gotham Light" pitchFamily="50" charset="0"/>
                <a:cs typeface="Gotham Light" pitchFamily="50" charset="0"/>
              </a:defRPr>
            </a:lvl3pPr>
            <a:lvl4pPr marL="1822405" indent="-304792">
              <a:buClrTx/>
              <a:buFont typeface="Lucida Grande"/>
              <a:buChar char="-"/>
              <a:defRPr>
                <a:latin typeface="Gotham Bold"/>
                <a:cs typeface="Gotham Bold"/>
              </a:defRPr>
            </a:lvl4pPr>
            <a:lvl5pPr marL="2203396" indent="-228594">
              <a:buClrTx/>
              <a:buFont typeface="Lucida Grande"/>
              <a:buChar char="-"/>
              <a:defRPr>
                <a:latin typeface="Gotham Bold"/>
                <a:cs typeface="Gotham Bold"/>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Rectangle 8"/>
          <p:cNvSpPr/>
          <p:nvPr userDrawn="1"/>
        </p:nvSpPr>
        <p:spPr bwMode="auto">
          <a:xfrm>
            <a:off x="0" y="6182946"/>
            <a:ext cx="12188825" cy="675057"/>
          </a:xfrm>
          <a:prstGeom prst="rect">
            <a:avLst/>
          </a:prstGeom>
          <a:solidFill>
            <a:srgbClr val="83B03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err="1" smtClean="0">
              <a:ln>
                <a:noFill/>
              </a:ln>
              <a:solidFill>
                <a:schemeClr val="tx1"/>
              </a:solidFill>
              <a:effectLst/>
              <a:latin typeface="Museo Sans 300"/>
              <a:cs typeface="Museo Sans 300"/>
            </a:endParaRPr>
          </a:p>
        </p:txBody>
      </p:sp>
      <p:pic>
        <p:nvPicPr>
          <p:cNvPr id="10" name="Picture 9" descr="Veracode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83" y="6414010"/>
            <a:ext cx="1491263" cy="223683"/>
          </a:xfrm>
          <a:prstGeom prst="rect">
            <a:avLst/>
          </a:prstGeom>
        </p:spPr>
      </p:pic>
      <p:sp>
        <p:nvSpPr>
          <p:cNvPr id="8" name="Oval 7"/>
          <p:cNvSpPr/>
          <p:nvPr userDrawn="1"/>
        </p:nvSpPr>
        <p:spPr bwMode="auto">
          <a:xfrm>
            <a:off x="11665659" y="6401905"/>
            <a:ext cx="272808" cy="27474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133" u="none" strike="noStrike" cap="none" normalizeH="0" baseline="0" dirty="0" err="1" smtClean="0">
              <a:ln>
                <a:noFill/>
              </a:ln>
              <a:solidFill>
                <a:schemeClr val="tx1"/>
              </a:solidFill>
              <a:effectLst/>
              <a:latin typeface="Museo Sans 300"/>
              <a:cs typeface="Museo Sans 300"/>
            </a:endParaRPr>
          </a:p>
        </p:txBody>
      </p:sp>
      <p:sp>
        <p:nvSpPr>
          <p:cNvPr id="5" name="Title 4"/>
          <p:cNvSpPr>
            <a:spLocks noGrp="1"/>
          </p:cNvSpPr>
          <p:nvPr>
            <p:ph type="title"/>
          </p:nvPr>
        </p:nvSpPr>
        <p:spPr/>
        <p:txBody>
          <a:bodyPr/>
          <a:lstStyle>
            <a:lvl1pPr>
              <a:defRPr>
                <a:solidFill>
                  <a:schemeClr val="accent4"/>
                </a:solidFill>
              </a:defRPr>
            </a:lvl1pPr>
          </a:lstStyle>
          <a:p>
            <a:r>
              <a:rPr lang="en-US" smtClean="0"/>
              <a:t>Click to edit Master title style</a:t>
            </a:r>
            <a:endParaRPr lang="en-US"/>
          </a:p>
        </p:txBody>
      </p:sp>
      <p:sp>
        <p:nvSpPr>
          <p:cNvPr id="12" name="TextBox 11"/>
          <p:cNvSpPr txBox="1"/>
          <p:nvPr userDrawn="1"/>
        </p:nvSpPr>
        <p:spPr bwMode="white">
          <a:xfrm>
            <a:off x="11315200" y="6415901"/>
            <a:ext cx="974014" cy="246221"/>
          </a:xfrm>
          <a:prstGeom prst="rect">
            <a:avLst/>
          </a:prstGeom>
          <a:noFill/>
        </p:spPr>
        <p:txBody>
          <a:bodyPr wrap="square" rtlCol="0">
            <a:spAutoFit/>
          </a:bodyPr>
          <a:lstStyle/>
          <a:p>
            <a:pPr algn="ctr"/>
            <a:fld id="{761F36CE-1847-154B-A592-AA3FFC614B0B}" type="slidenum">
              <a:rPr lang="en-US" sz="1000" b="0" i="0" smtClean="0">
                <a:solidFill>
                  <a:schemeClr val="bg1"/>
                </a:solidFill>
                <a:latin typeface="+mj-lt"/>
                <a:cs typeface="Arial"/>
              </a:rPr>
              <a:pPr algn="ctr"/>
              <a:t>‹#›</a:t>
            </a:fld>
            <a:endParaRPr lang="en-US" sz="1000" b="0" i="0" dirty="0" smtClean="0">
              <a:solidFill>
                <a:schemeClr val="bg1"/>
              </a:solidFill>
              <a:latin typeface="+mj-lt"/>
              <a:cs typeface="Arial"/>
            </a:endParaRPr>
          </a:p>
        </p:txBody>
      </p:sp>
    </p:spTree>
    <p:extLst>
      <p:ext uri="{BB962C8B-B14F-4D97-AF65-F5344CB8AC3E}">
        <p14:creationId xmlns:p14="http://schemas.microsoft.com/office/powerpoint/2010/main" val="3635931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Blank Title (Teal)">
    <p:bg>
      <p:bgPr>
        <a:gradFill flip="none" rotWithShape="1">
          <a:gsLst>
            <a:gs pos="0">
              <a:schemeClr val="bg1">
                <a:lumMod val="85000"/>
              </a:scheme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6183314"/>
            <a:ext cx="12188825" cy="674687"/>
          </a:xfrm>
          <a:prstGeom prst="rect">
            <a:avLst/>
          </a:prstGeom>
          <a:solidFill>
            <a:srgbClr val="00A0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latin typeface="Museo Sans 300" charset="0"/>
              <a:cs typeface="Museo Sans 300" charset="0"/>
            </a:endParaRPr>
          </a:p>
        </p:txBody>
      </p:sp>
      <p:pic>
        <p:nvPicPr>
          <p:cNvPr id="4" name="Picture 8" descr="Veracod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0864" y="6413501"/>
            <a:ext cx="195105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userDrawn="1"/>
        </p:nvSpPr>
        <p:spPr bwMode="auto">
          <a:xfrm>
            <a:off x="11611126" y="6416676"/>
            <a:ext cx="327997" cy="2460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latin typeface="Museo Sans 300" charset="0"/>
              <a:cs typeface="Museo Sans 300" charset="0"/>
            </a:endParaRPr>
          </a:p>
        </p:txBody>
      </p:sp>
      <p:sp>
        <p:nvSpPr>
          <p:cNvPr id="6" name="TextBox 5"/>
          <p:cNvSpPr txBox="1">
            <a:spLocks noChangeArrowheads="1"/>
          </p:cNvSpPr>
          <p:nvPr userDrawn="1"/>
        </p:nvSpPr>
        <p:spPr bwMode="white">
          <a:xfrm>
            <a:off x="11278895" y="6415089"/>
            <a:ext cx="97553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auxPro OT Medium" charset="0"/>
                <a:ea typeface="ＭＳ Ｐゴシック" charset="0"/>
                <a:cs typeface="MS PGothic" charset="0"/>
              </a:defRPr>
            </a:lvl1pPr>
            <a:lvl2pPr marL="742950" indent="-285750">
              <a:defRPr sz="2400">
                <a:solidFill>
                  <a:schemeClr val="tx1"/>
                </a:solidFill>
                <a:latin typeface="AauxPro OT Medium" charset="0"/>
                <a:ea typeface="MS PGothic" charset="0"/>
                <a:cs typeface="MS PGothic" charset="0"/>
              </a:defRPr>
            </a:lvl2pPr>
            <a:lvl3pPr marL="1143000" indent="-228600">
              <a:defRPr sz="2400">
                <a:solidFill>
                  <a:schemeClr val="tx1"/>
                </a:solidFill>
                <a:latin typeface="AauxPro OT Medium" charset="0"/>
                <a:ea typeface="MS PGothic" charset="0"/>
                <a:cs typeface="MS PGothic" charset="0"/>
              </a:defRPr>
            </a:lvl3pPr>
            <a:lvl4pPr marL="1600200" indent="-228600">
              <a:defRPr sz="2400">
                <a:solidFill>
                  <a:schemeClr val="tx1"/>
                </a:solidFill>
                <a:latin typeface="AauxPro OT Medium" charset="0"/>
                <a:ea typeface="MS PGothic" charset="0"/>
                <a:cs typeface="MS PGothic" charset="0"/>
              </a:defRPr>
            </a:lvl4pPr>
            <a:lvl5pPr marL="2057400" indent="-228600">
              <a:defRPr sz="2400">
                <a:solidFill>
                  <a:schemeClr val="tx1"/>
                </a:solidFill>
                <a:latin typeface="AauxPro OT Medium"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9pPr>
          </a:lstStyle>
          <a:p>
            <a:pPr algn="ctr"/>
            <a:fld id="{47FCA51C-0346-584E-AEAB-765B54F2DF25}" type="slidenum">
              <a:rPr lang="en-US" sz="900">
                <a:solidFill>
                  <a:schemeClr val="bg1"/>
                </a:solidFill>
                <a:latin typeface="Arial" charset="0"/>
              </a:rPr>
              <a:pPr algn="ctr"/>
              <a:t>‹#›</a:t>
            </a:fld>
            <a:endParaRPr lang="en-US" sz="900">
              <a:solidFill>
                <a:schemeClr val="bg1"/>
              </a:solidFill>
              <a:latin typeface="Arial" charset="0"/>
            </a:endParaRPr>
          </a:p>
        </p:txBody>
      </p:sp>
      <p:sp>
        <p:nvSpPr>
          <p:cNvPr id="2" name="Title 1"/>
          <p:cNvSpPr>
            <a:spLocks noGrp="1"/>
          </p:cNvSpPr>
          <p:nvPr>
            <p:ph type="title"/>
          </p:nvPr>
        </p:nvSpPr>
        <p:spPr>
          <a:xfrm>
            <a:off x="585063" y="423296"/>
            <a:ext cx="10512862" cy="660111"/>
          </a:xfrm>
        </p:spPr>
        <p:txBody>
          <a:bodyPr/>
          <a:lstStyle>
            <a:lvl1pPr>
              <a:defRPr>
                <a:solidFill>
                  <a:srgbClr val="00A3AD"/>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120874201"/>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Blank Title (Green)">
    <p:bg>
      <p:bgPr>
        <a:gradFill flip="none" rotWithShape="1">
          <a:gsLst>
            <a:gs pos="0">
              <a:schemeClr val="bg1">
                <a:lumMod val="85000"/>
              </a:scheme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3" name="Rectangle 2"/>
          <p:cNvSpPr/>
          <p:nvPr userDrawn="1"/>
        </p:nvSpPr>
        <p:spPr bwMode="auto">
          <a:xfrm>
            <a:off x="0" y="6183314"/>
            <a:ext cx="12188825" cy="674687"/>
          </a:xfrm>
          <a:prstGeom prst="rect">
            <a:avLst/>
          </a:prstGeom>
          <a:solidFill>
            <a:schemeClr val="accent4"/>
          </a:solidFill>
          <a:ln w="9525" cap="flat" cmpd="sng" algn="ctr">
            <a:noFill/>
            <a:prstDash val="solid"/>
            <a:round/>
            <a:headEnd type="none" w="med" len="med"/>
            <a:tailEnd type="none" w="med" len="med"/>
          </a:ln>
          <a:effectLst/>
        </p:spPr>
        <p:txBody>
          <a:bodyPr/>
          <a:lstStyle/>
          <a:p>
            <a:endParaRPr lang="en-US" sz="1800">
              <a:latin typeface="Museo Sans 300" charset="0"/>
              <a:cs typeface="Museo Sans 300" charset="0"/>
            </a:endParaRPr>
          </a:p>
        </p:txBody>
      </p:sp>
      <p:pic>
        <p:nvPicPr>
          <p:cNvPr id="4" name="Picture 8" descr="Veracode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0864" y="6413501"/>
            <a:ext cx="195105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a:spLocks noChangeArrowheads="1"/>
          </p:cNvSpPr>
          <p:nvPr userDrawn="1"/>
        </p:nvSpPr>
        <p:spPr bwMode="auto">
          <a:xfrm>
            <a:off x="11611126" y="6416676"/>
            <a:ext cx="327997" cy="24606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latin typeface="Museo Sans 300" charset="0"/>
              <a:cs typeface="Museo Sans 300" charset="0"/>
            </a:endParaRPr>
          </a:p>
        </p:txBody>
      </p:sp>
      <p:sp>
        <p:nvSpPr>
          <p:cNvPr id="6" name="TextBox 14"/>
          <p:cNvSpPr txBox="1">
            <a:spLocks noChangeArrowheads="1"/>
          </p:cNvSpPr>
          <p:nvPr userDrawn="1"/>
        </p:nvSpPr>
        <p:spPr bwMode="white">
          <a:xfrm>
            <a:off x="11278895" y="6415089"/>
            <a:ext cx="97553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auxPro OT Medium" charset="0"/>
                <a:ea typeface="ＭＳ Ｐゴシック" charset="0"/>
                <a:cs typeface="MS PGothic" charset="0"/>
              </a:defRPr>
            </a:lvl1pPr>
            <a:lvl2pPr marL="742950" indent="-285750">
              <a:defRPr sz="2400">
                <a:solidFill>
                  <a:schemeClr val="tx1"/>
                </a:solidFill>
                <a:latin typeface="AauxPro OT Medium" charset="0"/>
                <a:ea typeface="MS PGothic" charset="0"/>
                <a:cs typeface="MS PGothic" charset="0"/>
              </a:defRPr>
            </a:lvl2pPr>
            <a:lvl3pPr marL="1143000" indent="-228600">
              <a:defRPr sz="2400">
                <a:solidFill>
                  <a:schemeClr val="tx1"/>
                </a:solidFill>
                <a:latin typeface="AauxPro OT Medium" charset="0"/>
                <a:ea typeface="MS PGothic" charset="0"/>
                <a:cs typeface="MS PGothic" charset="0"/>
              </a:defRPr>
            </a:lvl3pPr>
            <a:lvl4pPr marL="1600200" indent="-228600">
              <a:defRPr sz="2400">
                <a:solidFill>
                  <a:schemeClr val="tx1"/>
                </a:solidFill>
                <a:latin typeface="AauxPro OT Medium" charset="0"/>
                <a:ea typeface="MS PGothic" charset="0"/>
                <a:cs typeface="MS PGothic" charset="0"/>
              </a:defRPr>
            </a:lvl4pPr>
            <a:lvl5pPr marL="2057400" indent="-228600">
              <a:defRPr sz="2400">
                <a:solidFill>
                  <a:schemeClr val="tx1"/>
                </a:solidFill>
                <a:latin typeface="AauxPro OT Medium"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auxPro OT Medium" charset="0"/>
                <a:ea typeface="MS PGothic" charset="0"/>
                <a:cs typeface="MS PGothic" charset="0"/>
              </a:defRPr>
            </a:lvl9pPr>
          </a:lstStyle>
          <a:p>
            <a:pPr algn="ctr"/>
            <a:fld id="{2941EDDC-A38C-C644-BE45-21E13F143448}" type="slidenum">
              <a:rPr lang="en-US" sz="900">
                <a:solidFill>
                  <a:schemeClr val="bg1"/>
                </a:solidFill>
                <a:latin typeface="Arial" charset="0"/>
              </a:rPr>
              <a:pPr algn="ctr"/>
              <a:t>‹#›</a:t>
            </a:fld>
            <a:endParaRPr lang="en-US" sz="900">
              <a:solidFill>
                <a:schemeClr val="bg1"/>
              </a:solidFill>
              <a:latin typeface="Arial" charset="0"/>
            </a:endParaRPr>
          </a:p>
        </p:txBody>
      </p:sp>
      <p:sp>
        <p:nvSpPr>
          <p:cNvPr id="2" name="Title 1"/>
          <p:cNvSpPr>
            <a:spLocks noGrp="1"/>
          </p:cNvSpPr>
          <p:nvPr>
            <p:ph type="title"/>
          </p:nvPr>
        </p:nvSpPr>
        <p:spPr>
          <a:xfrm>
            <a:off x="584211" y="420624"/>
            <a:ext cx="10908998" cy="694944"/>
          </a:xfrm>
        </p:spPr>
        <p:txBody>
          <a:bodyPr/>
          <a:lstStyle>
            <a:lvl1pPr algn="l">
              <a:defRPr>
                <a:solidFill>
                  <a:srgbClr val="8EBE3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52575320"/>
      </p:ext>
    </p:extLst>
  </p:cSld>
  <p:clrMapOvr>
    <a:masterClrMapping/>
  </p:clrMapOvr>
  <p:transition xmlns:p14="http://schemas.microsoft.com/office/powerpoint/2010/main" spd="slow"/>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Only 1 (Green)">
    <p:bg>
      <p:bgPr>
        <a:gradFill flip="none" rotWithShape="1">
          <a:gsLst>
            <a:gs pos="0">
              <a:schemeClr val="bg1">
                <a:lumMod val="85000"/>
              </a:scheme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3" name="Rectangle 2"/>
          <p:cNvSpPr/>
          <p:nvPr userDrawn="1"/>
        </p:nvSpPr>
        <p:spPr bwMode="auto">
          <a:xfrm>
            <a:off x="0" y="6182946"/>
            <a:ext cx="12188825" cy="675057"/>
          </a:xfrm>
          <a:prstGeom prst="rect">
            <a:avLst/>
          </a:prstGeom>
          <a:solidFill>
            <a:srgbClr val="83B03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err="1" smtClean="0">
              <a:ln>
                <a:noFill/>
              </a:ln>
              <a:solidFill>
                <a:schemeClr val="tx1"/>
              </a:solidFill>
              <a:effectLst/>
              <a:latin typeface="Museo Sans 300"/>
              <a:cs typeface="Museo Sans 300"/>
            </a:endParaRPr>
          </a:p>
        </p:txBody>
      </p:sp>
      <p:pic>
        <p:nvPicPr>
          <p:cNvPr id="5" name="Picture 4" descr="Veracode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1183" y="6414010"/>
            <a:ext cx="1491263" cy="223683"/>
          </a:xfrm>
          <a:prstGeom prst="rect">
            <a:avLst/>
          </a:prstGeom>
        </p:spPr>
      </p:pic>
      <p:sp>
        <p:nvSpPr>
          <p:cNvPr id="8" name="Oval 7"/>
          <p:cNvSpPr/>
          <p:nvPr userDrawn="1"/>
        </p:nvSpPr>
        <p:spPr bwMode="auto">
          <a:xfrm>
            <a:off x="11665659" y="6401905"/>
            <a:ext cx="272808" cy="27474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133" u="none" strike="noStrike" cap="none" normalizeH="0" baseline="0" dirty="0" err="1" smtClean="0">
              <a:ln>
                <a:noFill/>
              </a:ln>
              <a:solidFill>
                <a:schemeClr val="tx1"/>
              </a:solidFill>
              <a:effectLst/>
              <a:latin typeface="Museo Sans 300"/>
              <a:cs typeface="Museo Sans 300"/>
            </a:endParaRPr>
          </a:p>
        </p:txBody>
      </p:sp>
      <p:sp>
        <p:nvSpPr>
          <p:cNvPr id="2" name="Title 1"/>
          <p:cNvSpPr>
            <a:spLocks noGrp="1"/>
          </p:cNvSpPr>
          <p:nvPr>
            <p:ph type="title"/>
          </p:nvPr>
        </p:nvSpPr>
        <p:spPr>
          <a:xfrm>
            <a:off x="463177" y="365760"/>
            <a:ext cx="11117159" cy="926592"/>
          </a:xfrm>
          <a:prstGeom prst="rect">
            <a:avLst/>
          </a:prstGeom>
        </p:spPr>
        <p:txBody>
          <a:bodyPr/>
          <a:lstStyle>
            <a:lvl1pPr>
              <a:defRPr b="0">
                <a:solidFill>
                  <a:schemeClr val="accent4"/>
                </a:solidFill>
                <a:latin typeface="+mj-lt"/>
              </a:defRPr>
            </a:lvl1pPr>
          </a:lstStyle>
          <a:p>
            <a:r>
              <a:rPr lang="en-US" dirty="0" smtClean="0"/>
              <a:t>Click to edit Master title style</a:t>
            </a:r>
            <a:endParaRPr lang="en-US" dirty="0"/>
          </a:p>
        </p:txBody>
      </p:sp>
      <p:sp>
        <p:nvSpPr>
          <p:cNvPr id="9" name="TextBox 8"/>
          <p:cNvSpPr txBox="1"/>
          <p:nvPr userDrawn="1"/>
        </p:nvSpPr>
        <p:spPr bwMode="white">
          <a:xfrm>
            <a:off x="11315200" y="6415901"/>
            <a:ext cx="974014" cy="246221"/>
          </a:xfrm>
          <a:prstGeom prst="rect">
            <a:avLst/>
          </a:prstGeom>
          <a:noFill/>
        </p:spPr>
        <p:txBody>
          <a:bodyPr wrap="square" rtlCol="0">
            <a:spAutoFit/>
          </a:bodyPr>
          <a:lstStyle/>
          <a:p>
            <a:pPr algn="ctr"/>
            <a:fld id="{761F36CE-1847-154B-A592-AA3FFC614B0B}" type="slidenum">
              <a:rPr lang="en-US" sz="1000" b="0" i="0" smtClean="0">
                <a:solidFill>
                  <a:schemeClr val="bg1"/>
                </a:solidFill>
                <a:latin typeface="+mj-lt"/>
                <a:cs typeface="Arial"/>
              </a:rPr>
              <a:pPr algn="ctr"/>
              <a:t>‹#›</a:t>
            </a:fld>
            <a:endParaRPr lang="en-US" sz="1000" b="0" i="0" dirty="0" smtClean="0">
              <a:solidFill>
                <a:schemeClr val="bg1"/>
              </a:solidFill>
              <a:latin typeface="+mj-lt"/>
              <a:cs typeface="Arial"/>
            </a:endParaRPr>
          </a:p>
        </p:txBody>
      </p:sp>
    </p:spTree>
    <p:extLst>
      <p:ext uri="{BB962C8B-B14F-4D97-AF65-F5344CB8AC3E}">
        <p14:creationId xmlns:p14="http://schemas.microsoft.com/office/powerpoint/2010/main" val="3240263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Cover Slide (Monster 2)">
    <p:bg>
      <p:bgPr>
        <a:solidFill>
          <a:schemeClr val="tx2"/>
        </a:solidFill>
        <a:effectLst/>
      </p:bgPr>
    </p:bg>
    <p:spTree>
      <p:nvGrpSpPr>
        <p:cNvPr id="1" name=""/>
        <p:cNvGrpSpPr/>
        <p:nvPr/>
      </p:nvGrpSpPr>
      <p:grpSpPr>
        <a:xfrm>
          <a:off x="0" y="0"/>
          <a:ext cx="0" cy="0"/>
          <a:chOff x="0" y="0"/>
          <a:chExt cx="0" cy="0"/>
        </a:xfrm>
      </p:grpSpPr>
      <p:pic>
        <p:nvPicPr>
          <p:cNvPr id="3" name="Picture 2" descr="VeracodePPTSlides_v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39598"/>
            <a:ext cx="12188825" cy="3718407"/>
          </a:xfrm>
          <a:prstGeom prst="rect">
            <a:avLst/>
          </a:prstGeom>
        </p:spPr>
      </p:pic>
      <p:sp>
        <p:nvSpPr>
          <p:cNvPr id="9" name="Text Placeholder 3"/>
          <p:cNvSpPr>
            <a:spLocks noGrp="1"/>
          </p:cNvSpPr>
          <p:nvPr>
            <p:ph type="body" sz="quarter" idx="11" hasCustomPrompt="1"/>
          </p:nvPr>
        </p:nvSpPr>
        <p:spPr>
          <a:xfrm>
            <a:off x="278041" y="2650787"/>
            <a:ext cx="4322163" cy="278288"/>
          </a:xfrm>
          <a:prstGeom prst="rect">
            <a:avLst/>
          </a:prstGeom>
        </p:spPr>
        <p:txBody>
          <a:bodyPr vert="horz" anchor="ctr"/>
          <a:lstStyle>
            <a:lvl1pPr marL="0" indent="0" algn="l">
              <a:lnSpc>
                <a:spcPct val="90000"/>
              </a:lnSpc>
              <a:buNone/>
              <a:defRPr sz="1800" b="1" i="0" baseline="0">
                <a:latin typeface="Arial"/>
                <a:cs typeface="Arial"/>
              </a:defRPr>
            </a:lvl1pPr>
          </a:lstStyle>
          <a:p>
            <a:pPr lvl="0"/>
            <a:r>
              <a:rPr lang="en-US" dirty="0" smtClean="0"/>
              <a:t>Client Name</a:t>
            </a:r>
            <a:endParaRPr lang="en-US" dirty="0"/>
          </a:p>
        </p:txBody>
      </p:sp>
      <p:sp>
        <p:nvSpPr>
          <p:cNvPr id="10" name="Text Placeholder 3"/>
          <p:cNvSpPr>
            <a:spLocks noGrp="1"/>
          </p:cNvSpPr>
          <p:nvPr>
            <p:ph type="body" sz="quarter" idx="12" hasCustomPrompt="1"/>
          </p:nvPr>
        </p:nvSpPr>
        <p:spPr>
          <a:xfrm>
            <a:off x="278041" y="2929075"/>
            <a:ext cx="4322163" cy="278288"/>
          </a:xfrm>
          <a:prstGeom prst="rect">
            <a:avLst/>
          </a:prstGeom>
        </p:spPr>
        <p:txBody>
          <a:bodyPr vert="horz" anchor="ctr"/>
          <a:lstStyle>
            <a:lvl1pPr marL="0" indent="0" algn="l">
              <a:lnSpc>
                <a:spcPct val="90000"/>
              </a:lnSpc>
              <a:buNone/>
              <a:defRPr sz="1200" b="0" i="0" baseline="0">
                <a:solidFill>
                  <a:srgbClr val="000000"/>
                </a:solidFill>
                <a:latin typeface="Arial"/>
                <a:cs typeface="Arial"/>
              </a:defRPr>
            </a:lvl1pPr>
          </a:lstStyle>
          <a:p>
            <a:pPr lvl="0"/>
            <a:r>
              <a:rPr lang="en-US" dirty="0" smtClean="0"/>
              <a:t>Date</a:t>
            </a:r>
            <a:endParaRPr lang="en-US" dirty="0"/>
          </a:p>
        </p:txBody>
      </p:sp>
      <p:sp>
        <p:nvSpPr>
          <p:cNvPr id="11" name="Title 1"/>
          <p:cNvSpPr>
            <a:spLocks noGrp="1"/>
          </p:cNvSpPr>
          <p:nvPr>
            <p:ph type="ctrTitle" hasCustomPrompt="1"/>
          </p:nvPr>
        </p:nvSpPr>
        <p:spPr>
          <a:xfrm>
            <a:off x="275397" y="1095265"/>
            <a:ext cx="10807542" cy="1465420"/>
          </a:xfrm>
          <a:prstGeom prst="rect">
            <a:avLst/>
          </a:prstGeom>
        </p:spPr>
        <p:txBody>
          <a:bodyPr vert="horz" anchor="ctr"/>
          <a:lstStyle>
            <a:lvl1pPr>
              <a:defRPr lang="en-US" sz="5400" b="1" i="0" kern="1200" dirty="0">
                <a:solidFill>
                  <a:schemeClr val="bg1"/>
                </a:solidFill>
                <a:latin typeface="Arial"/>
                <a:cs typeface="Arial"/>
              </a:defRPr>
            </a:lvl1pPr>
          </a:lstStyle>
          <a:p>
            <a:pPr marL="0" lvl="0" indent="0">
              <a:lnSpc>
                <a:spcPct val="70000"/>
              </a:lnSpc>
              <a:spcBef>
                <a:spcPct val="65000"/>
              </a:spcBef>
              <a:buClr>
                <a:schemeClr val="tx2"/>
              </a:buClr>
              <a:buSzPct val="85000"/>
              <a:buNone/>
            </a:pPr>
            <a:r>
              <a:rPr lang="en-US" dirty="0" smtClean="0"/>
              <a:t>PRESENTATION TITLE GOES RIGHT HERE</a:t>
            </a:r>
            <a:endParaRPr lang="en-US" dirty="0"/>
          </a:p>
        </p:txBody>
      </p:sp>
      <p:pic>
        <p:nvPicPr>
          <p:cNvPr id="12" name="Picture 11" descr="Veracode_Logo_Tag.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9472839" y="291507"/>
            <a:ext cx="2344238" cy="468019"/>
          </a:xfrm>
          <a:prstGeom prst="rect">
            <a:avLst/>
          </a:prstGeom>
        </p:spPr>
      </p:pic>
    </p:spTree>
    <p:extLst>
      <p:ext uri="{BB962C8B-B14F-4D97-AF65-F5344CB8AC3E}">
        <p14:creationId xmlns:p14="http://schemas.microsoft.com/office/powerpoint/2010/main" val="17043824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bwMode="ltGray">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7475244" y="6578198"/>
            <a:ext cx="1226398" cy="182880"/>
          </a:xfrm>
        </p:spPr>
        <p:txBody>
          <a:bodyPr/>
          <a:lstStyle/>
          <a:p>
            <a:fld id="{585FCE51-BA3E-43B9-8C27-47617E4B4FE5}" type="datetime1">
              <a:rPr lang="en-US" smtClean="0"/>
              <a:pPr/>
              <a:t>10/26/15</a:t>
            </a:fld>
            <a:endParaRPr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8462827" y="6579989"/>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2014</a:t>
            </a:r>
            <a:r>
              <a:rPr lang="en-US" sz="850" dirty="0" smtClean="0">
                <a:solidFill>
                  <a:schemeClr val="tx1"/>
                </a:solidFill>
              </a:rPr>
              <a:t>,</a:t>
            </a:r>
            <a:r>
              <a:rPr sz="850" dirty="0" smtClean="0">
                <a:solidFill>
                  <a:schemeClr val="tx1"/>
                </a:solidFill>
              </a:rPr>
              <a:t> </a:t>
            </a:r>
            <a:r>
              <a:rPr sz="850" dirty="0">
                <a:solidFill>
                  <a:schemeClr val="tx1"/>
                </a:solidFill>
              </a:rPr>
              <a:t>Oracle and/or its affiliates. All rights reserved.  </a:t>
            </a:r>
          </a:p>
        </p:txBody>
      </p:sp>
      <p:pic>
        <p:nvPicPr>
          <p:cNvPr id="14" name="Picture 13" descr="Horizontal JavaOne-Oracle co-branded logo in white on blue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4070003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EE11BFD-AD4C-4A98-9D38-1958507EA4E5}" type="datetime1">
              <a:rPr lang="en-US" smtClean="0"/>
              <a:pPr/>
              <a:t>10/26/15</a:t>
            </a:fld>
            <a:endParaRPr lang="en-US"/>
          </a:p>
        </p:txBody>
      </p:sp>
      <p:sp>
        <p:nvSpPr>
          <p:cNvPr id="9" name="Slide Number Placeholder 8"/>
          <p:cNvSpPr>
            <a:spLocks noGrp="1"/>
          </p:cNvSpPr>
          <p:nvPr>
            <p:ph type="sldNum" sz="quarter" idx="12"/>
          </p:nvPr>
        </p:nvSpPr>
        <p:spPr/>
        <p:txBody>
          <a:bodyPr/>
          <a:lstStyle/>
          <a:p>
            <a:fld id="{C51EAA63-D034-42AE-91FA-B13B9518C7BE}" type="slidenum">
              <a:rPr lang="en-US" smtClean="0"/>
              <a:pPr/>
              <a:t>‹#›</a:t>
            </a:fld>
            <a:endParaRPr lang="en-US"/>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48A2DF-98E5-4437-B842-E0DCD9A6A408}" type="datetime1">
              <a:rPr lang="en-US" smtClean="0"/>
              <a:pPr/>
              <a:t>10/26/15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ECCD66E-6DF0-4B16-8ACA-D0D93A7B1DC8}" type="datetime1">
              <a:rPr lang="en-US" smtClean="0"/>
              <a:pPr/>
              <a:t>10/26/15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C35900-9CAD-4F88-ADA2-63803E0474C8}" type="datetime1">
              <a:rPr lang="en-US" smtClean="0"/>
              <a:pPr/>
              <a:t>10/26/15</a:t>
            </a:fld>
            <a:endParaRPr/>
          </a:p>
        </p:txBody>
      </p:sp>
      <p:sp>
        <p:nvSpPr>
          <p:cNvPr id="6" name="Slide Number Placeholder 5"/>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theme" Target="../theme/theme1.xml"/><Relationship Id="rId48" Type="http://schemas.openxmlformats.org/officeDocument/2006/relationships/image" Target="../media/image1.pn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ectangle 8"/>
            <p:cNvSpPr/>
            <p:nvPr/>
          </p:nvSpPr>
          <p:spPr bwMode="gray">
            <a:xfrm>
              <a:off x="11995438"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7071670" y="656632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1EE11BFD-AD4C-4A98-9D38-1958507EA4E5}" type="datetime1">
              <a:rPr lang="en-US" smtClean="0"/>
              <a:pPr/>
              <a:t>10/26/15</a:t>
            </a:fld>
            <a:endParaRPr lang="en-US"/>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a:p>
        </p:txBody>
      </p:sp>
      <p:sp>
        <p:nvSpPr>
          <p:cNvPr id="14" name="TextBox 13"/>
          <p:cNvSpPr txBox="1"/>
          <p:nvPr/>
        </p:nvSpPr>
        <p:spPr>
          <a:xfrm>
            <a:off x="801754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sz="850" dirty="0" smtClean="0">
                <a:solidFill>
                  <a:schemeClr val="tx1"/>
                </a:solidFill>
              </a:rPr>
              <a:t>201</a:t>
            </a:r>
            <a:r>
              <a:rPr lang="en-US" sz="850" dirty="0" smtClean="0">
                <a:solidFill>
                  <a:schemeClr val="tx1"/>
                </a:solidFill>
              </a:rPr>
              <a:t>5,</a:t>
            </a:r>
            <a:r>
              <a:rPr sz="850" dirty="0" smtClean="0">
                <a:solidFill>
                  <a:schemeClr val="tx1"/>
                </a:solidFill>
              </a:rPr>
              <a:t> </a:t>
            </a:r>
            <a:r>
              <a:rPr sz="850" dirty="0">
                <a:solidFill>
                  <a:schemeClr val="tx1"/>
                </a:solidFill>
              </a:rPr>
              <a:t>Oracle and/or its affiliates. All rights reserved.  </a:t>
            </a:r>
          </a:p>
        </p:txBody>
      </p:sp>
      <p:pic>
        <p:nvPicPr>
          <p:cNvPr id="17" name="Picture 16" descr="Horizontal JavaOne-Oracle co-branded logo in white on blue staging background."/>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30352" y="6263640"/>
            <a:ext cx="1889615"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92" r:id="rId5"/>
    <p:sldLayoutId id="2147483650" r:id="rId6"/>
    <p:sldLayoutId id="2147483663" r:id="rId7"/>
    <p:sldLayoutId id="2147483686" r:id="rId8"/>
    <p:sldLayoutId id="2147483651" r:id="rId9"/>
    <p:sldLayoutId id="2147483665" r:id="rId10"/>
    <p:sldLayoutId id="2147483669" r:id="rId11"/>
    <p:sldLayoutId id="2147483689"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93" r:id="rId23"/>
    <p:sldLayoutId id="2147483655" r:id="rId24"/>
    <p:sldLayoutId id="2147483656" r:id="rId25"/>
    <p:sldLayoutId id="2147483657" r:id="rId26"/>
    <p:sldLayoutId id="2147483673" r:id="rId27"/>
    <p:sldLayoutId id="2147483674" r:id="rId28"/>
    <p:sldLayoutId id="2147483682" r:id="rId29"/>
    <p:sldLayoutId id="2147483684" r:id="rId30"/>
    <p:sldLayoutId id="2147483690" r:id="rId31"/>
    <p:sldLayoutId id="2147483691" r:id="rId32"/>
    <p:sldLayoutId id="2147483668" r:id="rId33"/>
    <p:sldLayoutId id="2147483675" r:id="rId34"/>
    <p:sldLayoutId id="2147483676" r:id="rId35"/>
    <p:sldLayoutId id="2147483667" r:id="rId36"/>
    <p:sldLayoutId id="2147483694" r:id="rId37"/>
    <p:sldLayoutId id="2147483661" r:id="rId38"/>
    <p:sldLayoutId id="2147483687" r:id="rId39"/>
    <p:sldLayoutId id="2147483659" r:id="rId40"/>
    <p:sldLayoutId id="2147483695" r:id="rId41"/>
    <p:sldLayoutId id="2147483696" r:id="rId42"/>
    <p:sldLayoutId id="2147483697" r:id="rId43"/>
    <p:sldLayoutId id="2147483698" r:id="rId44"/>
    <p:sldLayoutId id="2147483699" r:id="rId45"/>
    <p:sldLayoutId id="2147483700"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hyperlink" Target="http://openjdk.java.net/jeps/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1.wdp"/><Relationship Id="rId5" Type="http://schemas.openxmlformats.org/officeDocument/2006/relationships/image" Target="../media/image33.png"/><Relationship Id="rId1" Type="http://schemas.openxmlformats.org/officeDocument/2006/relationships/slideLayout" Target="../slideLayouts/slideLayout4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4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package" Target="../embeddings/Microsoft_Word_Document1.docx"/><Relationship Id="rId5" Type="http://schemas.openxmlformats.org/officeDocument/2006/relationships/image" Target="../media/image42.png"/><Relationship Id="rId1" Type="http://schemas.openxmlformats.org/officeDocument/2006/relationships/vmlDrawing" Target="../drawings/vmlDrawing1.vml"/><Relationship Id="rId2"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4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45.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hyperlink" Target="mailto:cwysopal@veracode.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16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is Changing</a:t>
            </a:r>
            <a:endParaRPr lang="en-US" dirty="0"/>
          </a:p>
        </p:txBody>
      </p:sp>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3" name="Content Placeholder 2"/>
          <p:cNvSpPr>
            <a:spLocks noGrp="1"/>
          </p:cNvSpPr>
          <p:nvPr>
            <p:ph idx="1"/>
          </p:nvPr>
        </p:nvSpPr>
        <p:spPr>
          <a:xfrm>
            <a:off x="594020" y="2232699"/>
            <a:ext cx="11126522" cy="3727774"/>
          </a:xfrm>
        </p:spPr>
        <p:txBody>
          <a:bodyPr/>
          <a:lstStyle/>
          <a:p>
            <a:pPr marL="0" indent="0">
              <a:buNone/>
            </a:pPr>
            <a:endParaRPr lang="en-US" dirty="0"/>
          </a:p>
          <a:p>
            <a:pPr marL="0" indent="0">
              <a:buNone/>
            </a:pPr>
            <a:endParaRPr lang="en-US" dirty="0"/>
          </a:p>
          <a:p>
            <a:pPr marL="0" indent="0" algn="ctr">
              <a:buNone/>
            </a:pPr>
            <a:r>
              <a:rPr lang="en-US" b="1" i="1" dirty="0" smtClean="0"/>
              <a:t>Security &amp; privacy are the most unrecognized social issues today</a:t>
            </a:r>
          </a:p>
        </p:txBody>
      </p:sp>
      <p:sp>
        <p:nvSpPr>
          <p:cNvPr id="6" name="Text Placeholder 5"/>
          <p:cNvSpPr>
            <a:spLocks noGrp="1"/>
          </p:cNvSpPr>
          <p:nvPr>
            <p:ph type="body" sz="quarter" idx="13"/>
          </p:nvPr>
        </p:nvSpPr>
        <p:spPr/>
        <p:txBody>
          <a:bodyPr/>
          <a:lstStyle/>
          <a:p>
            <a:r>
              <a:rPr lang="en-US" dirty="0"/>
              <a:t>Java and Security</a:t>
            </a:r>
          </a:p>
        </p:txBody>
      </p:sp>
      <p:sp>
        <p:nvSpPr>
          <p:cNvPr id="5" name="Slide Number Placeholder 4"/>
          <p:cNvSpPr>
            <a:spLocks noGrp="1"/>
          </p:cNvSpPr>
          <p:nvPr>
            <p:ph type="sldNum" sz="quarter" idx="12"/>
          </p:nvPr>
        </p:nvSpPr>
        <p:spPr/>
        <p:txBody>
          <a:bodyPr/>
          <a:lstStyle/>
          <a:p>
            <a:fld id="{C51EAA63-D034-42AE-91FA-B13B9518C7BE}" type="slidenum">
              <a:rPr lang="en-US" smtClean="0"/>
              <a:pPr/>
              <a:t>10</a:t>
            </a:fld>
            <a:endParaRPr lang="en-US"/>
          </a:p>
        </p:txBody>
      </p:sp>
      <p:sp>
        <p:nvSpPr>
          <p:cNvPr id="4" name="TextBox 3"/>
          <p:cNvSpPr txBox="1"/>
          <p:nvPr/>
        </p:nvSpPr>
        <p:spPr>
          <a:xfrm>
            <a:off x="1554947" y="4985478"/>
            <a:ext cx="2540142" cy="546028"/>
          </a:xfrm>
          <a:prstGeom prst="rect">
            <a:avLst/>
          </a:prstGeom>
          <a:noFill/>
        </p:spPr>
        <p:txBody>
          <a:bodyPr wrap="square" lIns="0" tIns="0" rIns="0" bIns="0" rtlCol="0">
            <a:noAutofit/>
          </a:bodyPr>
          <a:lstStyle/>
          <a:p>
            <a:pPr>
              <a:lnSpc>
                <a:spcPct val="90000"/>
              </a:lnSpc>
            </a:pPr>
            <a:r>
              <a:rPr lang="en-US" sz="2800" dirty="0" smtClean="0">
                <a:solidFill>
                  <a:srgbClr val="3366FF"/>
                </a:solidFill>
              </a:rPr>
              <a:t>HEALTH/ CARE</a:t>
            </a:r>
          </a:p>
        </p:txBody>
      </p:sp>
      <p:sp>
        <p:nvSpPr>
          <p:cNvPr id="8" name="TextBox 7"/>
          <p:cNvSpPr txBox="1"/>
          <p:nvPr/>
        </p:nvSpPr>
        <p:spPr>
          <a:xfrm>
            <a:off x="5600649" y="4959827"/>
            <a:ext cx="2007908" cy="476718"/>
          </a:xfrm>
          <a:prstGeom prst="rect">
            <a:avLst/>
          </a:prstGeom>
          <a:noFill/>
        </p:spPr>
        <p:txBody>
          <a:bodyPr wrap="square" lIns="0" tIns="0" rIns="0" bIns="0" rtlCol="0">
            <a:noAutofit/>
          </a:bodyPr>
          <a:lstStyle/>
          <a:p>
            <a:pPr>
              <a:lnSpc>
                <a:spcPct val="90000"/>
              </a:lnSpc>
            </a:pPr>
            <a:r>
              <a:rPr lang="en-US" sz="2800" dirty="0" smtClean="0">
                <a:solidFill>
                  <a:srgbClr val="3366FF"/>
                </a:solidFill>
              </a:rPr>
              <a:t>HOMELESS</a:t>
            </a:r>
          </a:p>
        </p:txBody>
      </p:sp>
      <p:sp>
        <p:nvSpPr>
          <p:cNvPr id="9" name="TextBox 8"/>
          <p:cNvSpPr txBox="1"/>
          <p:nvPr/>
        </p:nvSpPr>
        <p:spPr>
          <a:xfrm>
            <a:off x="8886682" y="4957915"/>
            <a:ext cx="2282820" cy="478630"/>
          </a:xfrm>
          <a:prstGeom prst="rect">
            <a:avLst/>
          </a:prstGeom>
          <a:noFill/>
        </p:spPr>
        <p:txBody>
          <a:bodyPr wrap="square" lIns="0" tIns="0" rIns="0" bIns="0" rtlCol="0">
            <a:noAutofit/>
          </a:bodyPr>
          <a:lstStyle/>
          <a:p>
            <a:pPr>
              <a:lnSpc>
                <a:spcPct val="90000"/>
              </a:lnSpc>
            </a:pPr>
            <a:r>
              <a:rPr lang="en-US" sz="2800" dirty="0" smtClean="0">
                <a:solidFill>
                  <a:srgbClr val="3366FF"/>
                </a:solidFill>
              </a:rPr>
              <a:t>CIVIL RIGHTS</a:t>
            </a:r>
          </a:p>
        </p:txBody>
      </p:sp>
      <p:cxnSp>
        <p:nvCxnSpPr>
          <p:cNvPr id="10" name="Straight Connector 9"/>
          <p:cNvCxnSpPr/>
          <p:nvPr/>
        </p:nvCxnSpPr>
        <p:spPr>
          <a:xfrm>
            <a:off x="4558012" y="4854907"/>
            <a:ext cx="0" cy="676601"/>
          </a:xfrm>
          <a:prstGeom prst="line">
            <a:avLst/>
          </a:prstGeom>
          <a:ln w="28575" cmpd="sng">
            <a:solidFill>
              <a:schemeClr val="accent2">
                <a:lumMod val="75000"/>
                <a:alpha val="6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045833" y="4841124"/>
            <a:ext cx="0" cy="676601"/>
          </a:xfrm>
          <a:prstGeom prst="line">
            <a:avLst/>
          </a:prstGeom>
          <a:ln w="28575" cmpd="sng">
            <a:solidFill>
              <a:schemeClr val="accent2">
                <a:lumMod val="75000"/>
                <a:alpha val="6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21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11</a:t>
            </a:fld>
            <a:endParaRPr lang="en-US"/>
          </a:p>
        </p:txBody>
      </p:sp>
      <p:sp>
        <p:nvSpPr>
          <p:cNvPr id="2" name="Title 1"/>
          <p:cNvSpPr>
            <a:spLocks noGrp="1"/>
          </p:cNvSpPr>
          <p:nvPr>
            <p:ph type="title"/>
          </p:nvPr>
        </p:nvSpPr>
        <p:spPr>
          <a:xfrm>
            <a:off x="444660" y="2500706"/>
            <a:ext cx="5606175" cy="1371899"/>
          </a:xfrm>
        </p:spPr>
        <p:txBody>
          <a:bodyPr/>
          <a:lstStyle/>
          <a:p>
            <a:r>
              <a:rPr lang="en-US" dirty="0" smtClean="0"/>
              <a:t>Java Security Track</a:t>
            </a:r>
            <a:endParaRPr lang="en-US" dirty="0"/>
          </a:p>
        </p:txBody>
      </p:sp>
      <p:sp>
        <p:nvSpPr>
          <p:cNvPr id="3" name="Text Placeholder 2"/>
          <p:cNvSpPr>
            <a:spLocks noGrp="1"/>
          </p:cNvSpPr>
          <p:nvPr>
            <p:ph type="body" idx="1"/>
          </p:nvPr>
        </p:nvSpPr>
        <p:spPr>
          <a:xfrm>
            <a:off x="444660" y="3938980"/>
            <a:ext cx="5606175" cy="914599"/>
          </a:xfrm>
        </p:spPr>
        <p:txBody>
          <a:bodyPr/>
          <a:lstStyle/>
          <a:p>
            <a:r>
              <a:rPr lang="en-US" dirty="0"/>
              <a:t>Awareness, </a:t>
            </a:r>
            <a:r>
              <a:rPr lang="en-US" dirty="0" smtClean="0"/>
              <a:t>Education, </a:t>
            </a:r>
            <a:r>
              <a:rPr lang="en-US" dirty="0"/>
              <a:t>Improvement</a:t>
            </a:r>
          </a:p>
          <a:p>
            <a:endParaRPr lang="en-US" dirty="0"/>
          </a:p>
        </p:txBody>
      </p:sp>
      <p:pic>
        <p:nvPicPr>
          <p:cNvPr id="7" name="Picture 6"/>
          <p:cNvPicPr>
            <a:picLocks noChangeAspect="1"/>
          </p:cNvPicPr>
          <p:nvPr/>
        </p:nvPicPr>
        <p:blipFill>
          <a:blip r:embed="rId3"/>
          <a:stretch>
            <a:fillRect/>
          </a:stretch>
        </p:blipFill>
        <p:spPr>
          <a:xfrm>
            <a:off x="5775090" y="2053431"/>
            <a:ext cx="5920109" cy="2623421"/>
          </a:xfrm>
          <a:prstGeom prst="rect">
            <a:avLst/>
          </a:prstGeom>
        </p:spPr>
      </p:pic>
    </p:spTree>
    <p:extLst>
      <p:ext uri="{BB962C8B-B14F-4D97-AF65-F5344CB8AC3E}">
        <p14:creationId xmlns:p14="http://schemas.microsoft.com/office/powerpoint/2010/main" val="426717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Security Track</a:t>
            </a:r>
            <a:endParaRPr lang="en-US" dirty="0"/>
          </a:p>
        </p:txBody>
      </p:sp>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3" name="Content Placeholder 2"/>
          <p:cNvSpPr>
            <a:spLocks noGrp="1"/>
          </p:cNvSpPr>
          <p:nvPr>
            <p:ph idx="1"/>
          </p:nvPr>
        </p:nvSpPr>
        <p:spPr>
          <a:xfrm>
            <a:off x="594020" y="2232699"/>
            <a:ext cx="11126522" cy="3727774"/>
          </a:xfrm>
        </p:spPr>
        <p:txBody>
          <a:bodyPr/>
          <a:lstStyle/>
          <a:p>
            <a:r>
              <a:rPr lang="en-US" dirty="0" err="1" smtClean="0"/>
              <a:t>JavaOne</a:t>
            </a:r>
            <a:r>
              <a:rPr lang="en-US" dirty="0" smtClean="0"/>
              <a:t> 2015 is our 3</a:t>
            </a:r>
            <a:r>
              <a:rPr lang="en-US" baseline="30000" dirty="0" smtClean="0"/>
              <a:t>rd</a:t>
            </a:r>
            <a:r>
              <a:rPr lang="en-US" dirty="0" smtClean="0"/>
              <a:t> year of the security track</a:t>
            </a:r>
          </a:p>
          <a:p>
            <a:pPr marL="0" indent="0">
              <a:buNone/>
            </a:pPr>
            <a:endParaRPr lang="en-US" dirty="0"/>
          </a:p>
          <a:p>
            <a:r>
              <a:rPr lang="en-US" dirty="0" smtClean="0"/>
              <a:t>Centrally organize security content vs. scattered across tracks</a:t>
            </a:r>
          </a:p>
          <a:p>
            <a:endParaRPr lang="en-US" dirty="0"/>
          </a:p>
          <a:p>
            <a:r>
              <a:rPr lang="en-US" dirty="0" smtClean="0"/>
              <a:t>Defensive in nature, we teach: building, protecting, defending</a:t>
            </a:r>
          </a:p>
        </p:txBody>
      </p:sp>
      <p:sp>
        <p:nvSpPr>
          <p:cNvPr id="6" name="Text Placeholder 5"/>
          <p:cNvSpPr>
            <a:spLocks noGrp="1"/>
          </p:cNvSpPr>
          <p:nvPr>
            <p:ph type="body" sz="quarter" idx="13"/>
          </p:nvPr>
        </p:nvSpPr>
        <p:spPr/>
        <p:txBody>
          <a:bodyPr/>
          <a:lstStyle/>
          <a:p>
            <a:r>
              <a:rPr lang="en-US" dirty="0" smtClean="0"/>
              <a:t>Some background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12</a:t>
            </a:fld>
            <a:endParaRPr lang="en-US"/>
          </a:p>
        </p:txBody>
      </p:sp>
    </p:spTree>
    <p:extLst>
      <p:ext uri="{BB962C8B-B14F-4D97-AF65-F5344CB8AC3E}">
        <p14:creationId xmlns:p14="http://schemas.microsoft.com/office/powerpoint/2010/main" val="24208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Security Track Committee</a:t>
            </a:r>
            <a:endParaRPr lang="en-US" dirty="0"/>
          </a:p>
        </p:txBody>
      </p:sp>
      <p:sp>
        <p:nvSpPr>
          <p:cNvPr id="7" name="Rectangle 6"/>
          <p:cNvSpPr/>
          <p:nvPr/>
        </p:nvSpPr>
        <p:spPr bwMode="gray">
          <a:xfrm>
            <a:off x="477808" y="1873650"/>
            <a:ext cx="10888997"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3" name="Content Placeholder 2"/>
          <p:cNvSpPr>
            <a:spLocks noGrp="1"/>
          </p:cNvSpPr>
          <p:nvPr>
            <p:ph idx="1"/>
          </p:nvPr>
        </p:nvSpPr>
        <p:spPr>
          <a:xfrm>
            <a:off x="1709256" y="2354896"/>
            <a:ext cx="4285006" cy="522112"/>
          </a:xfrm>
        </p:spPr>
        <p:txBody>
          <a:bodyPr/>
          <a:lstStyle/>
          <a:p>
            <a:pPr marL="0" indent="0">
              <a:buNone/>
            </a:pPr>
            <a:r>
              <a:rPr lang="en-US" sz="2400" dirty="0" err="1" smtClean="0"/>
              <a:t>Bala</a:t>
            </a:r>
            <a:r>
              <a:rPr lang="en-US" sz="2400" dirty="0" smtClean="0"/>
              <a:t> </a:t>
            </a:r>
            <a:r>
              <a:rPr lang="en-US" sz="2400" dirty="0" err="1" smtClean="0"/>
              <a:t>Sathiamurthy</a:t>
            </a:r>
            <a:r>
              <a:rPr lang="en-US" sz="2400" dirty="0" smtClean="0"/>
              <a:t> – Jive Software</a:t>
            </a:r>
          </a:p>
          <a:p>
            <a:pPr marL="0" indent="0">
              <a:buNone/>
            </a:pPr>
            <a:endParaRPr lang="en-US" sz="2400" dirty="0"/>
          </a:p>
          <a:p>
            <a:pPr marL="0" indent="0">
              <a:buNone/>
            </a:pPr>
            <a:endParaRPr lang="en-US" sz="2400" dirty="0"/>
          </a:p>
          <a:p>
            <a:pPr marL="0" indent="0">
              <a:buNone/>
            </a:pPr>
            <a:endParaRPr lang="en-US" sz="2400" dirty="0" smtClean="0"/>
          </a:p>
        </p:txBody>
      </p:sp>
      <p:sp>
        <p:nvSpPr>
          <p:cNvPr id="6" name="Text Placeholder 5"/>
          <p:cNvSpPr>
            <a:spLocks noGrp="1"/>
          </p:cNvSpPr>
          <p:nvPr>
            <p:ph type="body" sz="quarter" idx="13"/>
          </p:nvPr>
        </p:nvSpPr>
        <p:spPr/>
        <p:txBody>
          <a:bodyPr/>
          <a:lstStyle/>
          <a:p>
            <a:r>
              <a:rPr lang="en-US" dirty="0" smtClean="0"/>
              <a:t>Who are we?</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13</a:t>
            </a:fld>
            <a:endParaRPr lang="en-US"/>
          </a:p>
        </p:txBody>
      </p:sp>
      <p:pic>
        <p:nvPicPr>
          <p:cNvPr id="8" name="Picture 7"/>
          <p:cNvPicPr>
            <a:picLocks noChangeAspect="1"/>
          </p:cNvPicPr>
          <p:nvPr/>
        </p:nvPicPr>
        <p:blipFill>
          <a:blip r:embed="rId3">
            <a:grayscl/>
          </a:blip>
          <a:stretch>
            <a:fillRect/>
          </a:stretch>
        </p:blipFill>
        <p:spPr>
          <a:xfrm>
            <a:off x="6313671" y="2144904"/>
            <a:ext cx="933207" cy="933207"/>
          </a:xfrm>
          <a:prstGeom prst="rect">
            <a:avLst/>
          </a:prstGeom>
        </p:spPr>
      </p:pic>
      <p:pic>
        <p:nvPicPr>
          <p:cNvPr id="9" name="Picture 8"/>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6461695" y="4761403"/>
            <a:ext cx="741634" cy="990133"/>
          </a:xfrm>
          <a:prstGeom prst="rect">
            <a:avLst/>
          </a:prstGeom>
        </p:spPr>
      </p:pic>
      <p:pic>
        <p:nvPicPr>
          <p:cNvPr id="10" name="Picture 9"/>
          <p:cNvPicPr>
            <a:picLocks noChangeAspect="1"/>
          </p:cNvPicPr>
          <p:nvPr/>
        </p:nvPicPr>
        <p:blipFill>
          <a:blip r:embed="rId5">
            <a:grayscl/>
          </a:blip>
          <a:stretch>
            <a:fillRect/>
          </a:stretch>
        </p:blipFill>
        <p:spPr>
          <a:xfrm>
            <a:off x="6365089" y="3360293"/>
            <a:ext cx="809378" cy="970910"/>
          </a:xfrm>
          <a:prstGeom prst="rect">
            <a:avLst/>
          </a:prstGeom>
        </p:spPr>
      </p:pic>
      <p:pic>
        <p:nvPicPr>
          <p:cNvPr id="11" name="Picture 10"/>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754138" y="2064679"/>
            <a:ext cx="722190" cy="944230"/>
          </a:xfrm>
          <a:prstGeom prst="rect">
            <a:avLst/>
          </a:prstGeom>
        </p:spPr>
      </p:pic>
      <p:pic>
        <p:nvPicPr>
          <p:cNvPr id="13" name="Picture 12"/>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664710" y="3435723"/>
            <a:ext cx="1080153" cy="847789"/>
          </a:xfrm>
          <a:prstGeom prst="rect">
            <a:avLst/>
          </a:prstGeom>
        </p:spPr>
      </p:pic>
      <p:sp>
        <p:nvSpPr>
          <p:cNvPr id="14" name="Content Placeholder 2"/>
          <p:cNvSpPr txBox="1">
            <a:spLocks/>
          </p:cNvSpPr>
          <p:nvPr/>
        </p:nvSpPr>
        <p:spPr>
          <a:xfrm>
            <a:off x="7426233" y="2339621"/>
            <a:ext cx="4485208" cy="5108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Sean </a:t>
            </a:r>
            <a:r>
              <a:rPr lang="en-US" sz="2400" dirty="0" err="1" smtClean="0"/>
              <a:t>Mullan</a:t>
            </a:r>
            <a:r>
              <a:rPr lang="en-US" sz="2400" dirty="0" smtClean="0"/>
              <a:t> – Oracle</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p:txBody>
      </p:sp>
      <p:sp>
        <p:nvSpPr>
          <p:cNvPr id="15" name="Content Placeholder 2"/>
          <p:cNvSpPr txBox="1">
            <a:spLocks/>
          </p:cNvSpPr>
          <p:nvPr/>
        </p:nvSpPr>
        <p:spPr>
          <a:xfrm>
            <a:off x="1845538" y="3619915"/>
            <a:ext cx="4485208" cy="101882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Jeff Williams – Contrast Security</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p:txBody>
      </p:sp>
      <p:sp>
        <p:nvSpPr>
          <p:cNvPr id="17" name="Content Placeholder 2"/>
          <p:cNvSpPr txBox="1">
            <a:spLocks/>
          </p:cNvSpPr>
          <p:nvPr/>
        </p:nvSpPr>
        <p:spPr>
          <a:xfrm>
            <a:off x="7388882" y="3623733"/>
            <a:ext cx="3980019" cy="5221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t>Eric </a:t>
            </a:r>
            <a:r>
              <a:rPr lang="en-US" sz="2400" dirty="0" err="1" smtClean="0"/>
              <a:t>Costlow</a:t>
            </a:r>
            <a:r>
              <a:rPr lang="en-US" sz="2400" dirty="0" smtClean="0"/>
              <a:t> – Oracle</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p:txBody>
      </p:sp>
      <p:sp>
        <p:nvSpPr>
          <p:cNvPr id="18" name="Content Placeholder 2"/>
          <p:cNvSpPr txBox="1">
            <a:spLocks/>
          </p:cNvSpPr>
          <p:nvPr/>
        </p:nvSpPr>
        <p:spPr>
          <a:xfrm>
            <a:off x="7385559" y="4998326"/>
            <a:ext cx="3542562" cy="52211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400" dirty="0" smtClean="0"/>
              <a:t>And me, </a:t>
            </a:r>
            <a:r>
              <a:rPr lang="en-US" sz="2400" dirty="0"/>
              <a:t>Milton </a:t>
            </a:r>
            <a:r>
              <a:rPr lang="en-US" sz="2400" dirty="0" smtClean="0"/>
              <a:t>– Oracle</a:t>
            </a:r>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a:p>
            <a:pPr marL="0" indent="0">
              <a:buFont typeface="Arial" panose="020B0604020202020204" pitchFamily="34" charset="0"/>
              <a:buNone/>
            </a:pPr>
            <a:endParaRPr lang="en-US" sz="2400" dirty="0" smtClean="0"/>
          </a:p>
        </p:txBody>
      </p:sp>
    </p:spTree>
    <p:extLst>
      <p:ext uri="{BB962C8B-B14F-4D97-AF65-F5344CB8AC3E}">
        <p14:creationId xmlns:p14="http://schemas.microsoft.com/office/powerpoint/2010/main" val="332374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gray">
          <a:xfrm>
            <a:off x="477808" y="1456898"/>
            <a:ext cx="11278789" cy="4616748"/>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252" name="Shape 252"/>
          <p:cNvSpPr>
            <a:spLocks noGrp="1"/>
          </p:cNvSpPr>
          <p:nvPr>
            <p:ph type="title"/>
          </p:nvPr>
        </p:nvSpPr>
        <p:spPr>
          <a:xfrm>
            <a:off x="532228" y="406400"/>
            <a:ext cx="11133902" cy="889000"/>
          </a:xfrm>
          <a:prstGeom prst="rect">
            <a:avLst/>
          </a:prstGeom>
        </p:spPr>
        <p:txBody>
          <a:bodyPr>
            <a:normAutofit/>
          </a:bodyPr>
          <a:lstStyle/>
          <a:p>
            <a:pPr lvl="0">
              <a:defRPr sz="1800">
                <a:solidFill>
                  <a:srgbClr val="000000"/>
                </a:solidFill>
              </a:defRPr>
            </a:pPr>
            <a:r>
              <a:rPr sz="3600">
                <a:solidFill>
                  <a:srgbClr val="5F5F5F"/>
                </a:solidFill>
              </a:rPr>
              <a:t>JDK 9 Security Features</a:t>
            </a:r>
          </a:p>
          <a:p>
            <a:pPr lvl="0">
              <a:defRPr sz="1800">
                <a:solidFill>
                  <a:srgbClr val="000000"/>
                </a:solidFill>
              </a:defRPr>
            </a:pPr>
            <a:r>
              <a:rPr sz="2400" b="1" u="sng">
                <a:solidFill>
                  <a:srgbClr val="8DA6B1"/>
                </a:solidFill>
                <a:uFill>
                  <a:solidFill>
                    <a:srgbClr val="8DA6B1"/>
                  </a:solidFill>
                </a:uFill>
                <a:hlinkClick r:id="rId2"/>
              </a:rPr>
              <a:t>http://openjdk.java.net/jeps/0</a:t>
            </a:r>
          </a:p>
        </p:txBody>
      </p:sp>
      <p:sp>
        <p:nvSpPr>
          <p:cNvPr id="253" name="Shape 253"/>
          <p:cNvSpPr>
            <a:spLocks noGrp="1"/>
          </p:cNvSpPr>
          <p:nvPr>
            <p:ph type="body" idx="1"/>
          </p:nvPr>
        </p:nvSpPr>
        <p:spPr>
          <a:xfrm>
            <a:off x="532228" y="1524001"/>
            <a:ext cx="5414432" cy="4419601"/>
          </a:xfrm>
          <a:prstGeom prst="rect">
            <a:avLst/>
          </a:prstGeom>
        </p:spPr>
        <p:txBody>
          <a:bodyPr>
            <a:normAutofit/>
          </a:bodyPr>
          <a:lstStyle/>
          <a:p>
            <a:pPr lvl="0">
              <a:defRPr sz="1800">
                <a:solidFill>
                  <a:srgbClr val="000000"/>
                </a:solidFill>
              </a:defRPr>
            </a:pPr>
            <a:r>
              <a:rPr sz="2800">
                <a:solidFill>
                  <a:srgbClr val="5F5F5F"/>
                </a:solidFill>
              </a:rPr>
              <a:t>JEP 219: </a:t>
            </a:r>
            <a:r>
              <a:rPr sz="2800">
                <a:solidFill>
                  <a:srgbClr val="5382A1"/>
                </a:solidFill>
              </a:rPr>
              <a:t>Datagram Transport Layer Security (DTLS)</a:t>
            </a:r>
          </a:p>
          <a:p>
            <a:pPr lvl="0">
              <a:defRPr sz="1800">
                <a:solidFill>
                  <a:srgbClr val="000000"/>
                </a:solidFill>
              </a:defRPr>
            </a:pPr>
            <a:r>
              <a:rPr sz="2800">
                <a:solidFill>
                  <a:srgbClr val="5F5F5F"/>
                </a:solidFill>
              </a:rPr>
              <a:t>JEP 229: </a:t>
            </a:r>
            <a:r>
              <a:rPr sz="2800">
                <a:solidFill>
                  <a:srgbClr val="5382A1"/>
                </a:solidFill>
              </a:rPr>
              <a:t>Create PKCS12 Keystores by Default</a:t>
            </a:r>
          </a:p>
          <a:p>
            <a:pPr lvl="0">
              <a:defRPr sz="1800">
                <a:solidFill>
                  <a:srgbClr val="000000"/>
                </a:solidFill>
              </a:defRPr>
            </a:pPr>
            <a:r>
              <a:rPr sz="2800">
                <a:solidFill>
                  <a:srgbClr val="5F5F5F"/>
                </a:solidFill>
              </a:rPr>
              <a:t>JEP 232: </a:t>
            </a:r>
            <a:r>
              <a:rPr sz="2800">
                <a:solidFill>
                  <a:srgbClr val="5382A1"/>
                </a:solidFill>
              </a:rPr>
              <a:t>Improve Secure Application Performance</a:t>
            </a:r>
          </a:p>
          <a:p>
            <a:pPr lvl="0">
              <a:defRPr sz="1800">
                <a:solidFill>
                  <a:srgbClr val="000000"/>
                </a:solidFill>
              </a:defRPr>
            </a:pPr>
            <a:r>
              <a:rPr sz="2800">
                <a:solidFill>
                  <a:srgbClr val="5F5F5F"/>
                </a:solidFill>
              </a:rPr>
              <a:t>JEP 244: </a:t>
            </a:r>
            <a:r>
              <a:rPr sz="2800">
                <a:solidFill>
                  <a:srgbClr val="5382A1"/>
                </a:solidFill>
              </a:rPr>
              <a:t>TLS Application-Layer Protocol Negotiation Extension</a:t>
            </a:r>
          </a:p>
        </p:txBody>
      </p:sp>
      <p:sp>
        <p:nvSpPr>
          <p:cNvPr id="254" name="Shape 254"/>
          <p:cNvSpPr/>
          <p:nvPr/>
        </p:nvSpPr>
        <p:spPr>
          <a:xfrm>
            <a:off x="6251700" y="1524001"/>
            <a:ext cx="5414430" cy="22539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228600" lvl="0" indent="-228600">
              <a:lnSpc>
                <a:spcPct val="90000"/>
              </a:lnSpc>
              <a:spcBef>
                <a:spcPts val="1200"/>
              </a:spcBef>
              <a:buClr>
                <a:srgbClr val="9F9F9F"/>
              </a:buClr>
              <a:buSzPct val="100000"/>
              <a:buFont typeface="Arial"/>
              <a:buChar char="•"/>
              <a:defRPr>
                <a:solidFill>
                  <a:srgbClr val="000000"/>
                </a:solidFill>
              </a:defRPr>
            </a:pPr>
            <a:r>
              <a:rPr sz="2800">
                <a:solidFill>
                  <a:srgbClr val="5F5F5F"/>
                </a:solidFill>
                <a:latin typeface="+mj-lt"/>
                <a:ea typeface="+mj-ea"/>
                <a:cs typeface="+mj-cs"/>
                <a:sym typeface="Helvetica"/>
              </a:rPr>
              <a:t>JEP 246: </a:t>
            </a:r>
            <a:r>
              <a:rPr sz="2800">
                <a:solidFill>
                  <a:srgbClr val="5382A1"/>
                </a:solidFill>
                <a:latin typeface="+mj-lt"/>
                <a:ea typeface="+mj-ea"/>
                <a:cs typeface="+mj-cs"/>
                <a:sym typeface="Helvetica"/>
              </a:rPr>
              <a:t>Leverage CPU Instructions for GHASH and RSA</a:t>
            </a:r>
          </a:p>
          <a:p>
            <a:pPr marL="228600" lvl="0" indent="-228600">
              <a:lnSpc>
                <a:spcPct val="90000"/>
              </a:lnSpc>
              <a:spcBef>
                <a:spcPts val="1200"/>
              </a:spcBef>
              <a:buClr>
                <a:srgbClr val="9F9F9F"/>
              </a:buClr>
              <a:buSzPct val="100000"/>
              <a:buFont typeface="Arial"/>
              <a:buChar char="•"/>
              <a:defRPr>
                <a:solidFill>
                  <a:srgbClr val="000000"/>
                </a:solidFill>
              </a:defRPr>
            </a:pPr>
            <a:r>
              <a:rPr sz="2800">
                <a:solidFill>
                  <a:srgbClr val="5F5F5F"/>
                </a:solidFill>
                <a:latin typeface="+mj-lt"/>
                <a:ea typeface="+mj-ea"/>
                <a:cs typeface="+mj-cs"/>
                <a:sym typeface="Helvetica"/>
              </a:rPr>
              <a:t>JEP 249: </a:t>
            </a:r>
            <a:r>
              <a:rPr sz="2800">
                <a:solidFill>
                  <a:srgbClr val="5382A1"/>
                </a:solidFill>
                <a:latin typeface="+mj-lt"/>
                <a:ea typeface="+mj-ea"/>
                <a:cs typeface="+mj-cs"/>
                <a:sym typeface="Helvetica"/>
              </a:rPr>
              <a:t>OCSP Stapling for TLS</a:t>
            </a:r>
            <a:endParaRPr sz="2800">
              <a:solidFill>
                <a:srgbClr val="5F5F5F"/>
              </a:solidFill>
              <a:latin typeface="+mj-lt"/>
              <a:ea typeface="+mj-ea"/>
              <a:cs typeface="+mj-cs"/>
              <a:sym typeface="Helvetica"/>
            </a:endParaRPr>
          </a:p>
          <a:p>
            <a:pPr marL="228600" lvl="0" indent="-228600">
              <a:lnSpc>
                <a:spcPct val="90000"/>
              </a:lnSpc>
              <a:spcBef>
                <a:spcPts val="1200"/>
              </a:spcBef>
              <a:buClr>
                <a:srgbClr val="9F9F9F"/>
              </a:buClr>
              <a:buSzPct val="100000"/>
              <a:buFont typeface="Arial"/>
              <a:buChar char="•"/>
              <a:defRPr>
                <a:solidFill>
                  <a:srgbClr val="000000"/>
                </a:solidFill>
              </a:defRPr>
            </a:pPr>
            <a:r>
              <a:rPr sz="2800">
                <a:solidFill>
                  <a:srgbClr val="5F5F5F"/>
                </a:solidFill>
                <a:latin typeface="+mj-lt"/>
                <a:ea typeface="+mj-ea"/>
                <a:cs typeface="+mj-cs"/>
                <a:sym typeface="Helvetica"/>
              </a:rPr>
              <a:t>JEP 273: </a:t>
            </a:r>
            <a:r>
              <a:rPr sz="2800">
                <a:solidFill>
                  <a:srgbClr val="5382A1"/>
                </a:solidFill>
                <a:latin typeface="+mj-lt"/>
                <a:ea typeface="+mj-ea"/>
                <a:cs typeface="+mj-cs"/>
                <a:sym typeface="Helvetica"/>
              </a:rPr>
              <a:t>DRBG-Based SecureRandom Implementations</a:t>
            </a:r>
            <a:endParaRPr sz="2800">
              <a:solidFill>
                <a:srgbClr val="5F5F5F"/>
              </a:solidFill>
              <a:latin typeface="+mj-lt"/>
              <a:ea typeface="+mj-ea"/>
              <a:cs typeface="+mj-cs"/>
              <a:sym typeface="Helvetica"/>
            </a:endParaRPr>
          </a:p>
        </p:txBody>
      </p:sp>
      <p:sp>
        <p:nvSpPr>
          <p:cNvPr id="255" name="Shape 255"/>
          <p:cNvSpPr>
            <a:spLocks noGrp="1"/>
          </p:cNvSpPr>
          <p:nvPr>
            <p:ph type="sldNum" sz="quarter" idx="2"/>
          </p:nvPr>
        </p:nvSpPr>
        <p:spPr>
          <a:xfrm>
            <a:off x="11284829" y="6492748"/>
            <a:ext cx="381960" cy="127001"/>
          </a:xfrm>
          <a:prstGeom prst="rect">
            <a:avLst/>
          </a:prstGeom>
          <a:extLst>
            <a:ext uri="{C572A759-6A51-4108-AA02-DFA0A04FC94B}">
              <ma14:wrappingTextBoxFlag xmlns:ma14="http://schemas.microsoft.com/office/mac/drawingml/2011/main" val="1"/>
            </a:ext>
          </a:extLst>
        </p:spPr>
        <p:txBody>
          <a:bodyPr wrap="square">
            <a:normAutofit/>
          </a:bodyPr>
          <a:lstStyle/>
          <a:p>
            <a:pPr lvl="0">
              <a:defRPr sz="1800">
                <a:solidFill>
                  <a:srgbClr val="000000"/>
                </a:solidFill>
              </a:defRPr>
            </a:pPr>
            <a:fld id="{86CB4B4D-7CA3-9044-876B-883B54F8677D}" type="slidenum">
              <a:rPr sz="800">
                <a:solidFill>
                  <a:srgbClr val="5F5F5F"/>
                </a:solidFill>
              </a:rPr>
              <a:t>14</a:t>
            </a:fld>
            <a:endParaRPr sz="800">
              <a:solidFill>
                <a:srgbClr val="5F5F5F"/>
              </a:solidFill>
            </a:endParaRPr>
          </a:p>
        </p:txBody>
      </p:sp>
    </p:spTree>
    <p:extLst>
      <p:ext uri="{BB962C8B-B14F-4D97-AF65-F5344CB8AC3E}">
        <p14:creationId xmlns:p14="http://schemas.microsoft.com/office/powerpoint/2010/main" val="1131734627"/>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477808" y="1456898"/>
            <a:ext cx="11278789" cy="4616748"/>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257" name="Shape 257"/>
          <p:cNvSpPr>
            <a:spLocks noGrp="1"/>
          </p:cNvSpPr>
          <p:nvPr>
            <p:ph type="title"/>
          </p:nvPr>
        </p:nvSpPr>
        <p:spPr>
          <a:prstGeom prst="rect">
            <a:avLst/>
          </a:prstGeom>
        </p:spPr>
        <p:txBody>
          <a:bodyPr/>
          <a:lstStyle/>
          <a:p>
            <a:pPr lvl="0">
              <a:defRPr sz="1800">
                <a:solidFill>
                  <a:srgbClr val="000000"/>
                </a:solidFill>
              </a:defRPr>
            </a:pPr>
            <a:r>
              <a:rPr sz="3600">
                <a:solidFill>
                  <a:srgbClr val="5F5F5F"/>
                </a:solidFill>
              </a:rPr>
              <a:t>To find out more about JDK Security …</a:t>
            </a:r>
          </a:p>
        </p:txBody>
      </p:sp>
      <p:sp>
        <p:nvSpPr>
          <p:cNvPr id="258" name="Shape 258"/>
          <p:cNvSpPr>
            <a:spLocks noGrp="1"/>
          </p:cNvSpPr>
          <p:nvPr>
            <p:ph type="body" idx="1"/>
          </p:nvPr>
        </p:nvSpPr>
        <p:spPr>
          <a:prstGeom prst="rect">
            <a:avLst/>
          </a:prstGeom>
        </p:spPr>
        <p:txBody>
          <a:bodyPr/>
          <a:lstStyle/>
          <a:p>
            <a:pPr lvl="0">
              <a:defRPr sz="1800">
                <a:solidFill>
                  <a:srgbClr val="000000"/>
                </a:solidFill>
              </a:defRPr>
            </a:pPr>
            <a:r>
              <a:rPr sz="2800" dirty="0">
                <a:solidFill>
                  <a:srgbClr val="5F5F5F"/>
                </a:solidFill>
              </a:rPr>
              <a:t>Meet The Java Security Team [BOF2713]</a:t>
            </a:r>
          </a:p>
          <a:p>
            <a:pPr marL="502919" lvl="1" indent="-228600">
              <a:buChar char="•"/>
              <a:defRPr sz="1800">
                <a:solidFill>
                  <a:srgbClr val="000000"/>
                </a:solidFill>
              </a:defRPr>
            </a:pPr>
            <a:r>
              <a:rPr sz="2400" dirty="0">
                <a:solidFill>
                  <a:srgbClr val="5F5F5F"/>
                </a:solidFill>
              </a:rPr>
              <a:t>Tuesday, Oct 27, 7:00 p.m. | Hilton—Plaza Room </a:t>
            </a:r>
            <a:r>
              <a:rPr sz="2400" dirty="0" smtClean="0">
                <a:solidFill>
                  <a:srgbClr val="5F5F5F"/>
                </a:solidFill>
              </a:rPr>
              <a:t>A</a:t>
            </a:r>
            <a:endParaRPr lang="en-US" sz="2400" dirty="0" smtClean="0">
              <a:solidFill>
                <a:srgbClr val="5F5F5F"/>
              </a:solidFill>
            </a:endParaRPr>
          </a:p>
          <a:p>
            <a:pPr marL="274319" lvl="1" indent="0">
              <a:buNone/>
              <a:defRPr sz="1800">
                <a:solidFill>
                  <a:srgbClr val="000000"/>
                </a:solidFill>
              </a:defRPr>
            </a:pPr>
            <a:endParaRPr sz="2400" dirty="0">
              <a:solidFill>
                <a:srgbClr val="5F5F5F"/>
              </a:solidFill>
            </a:endParaRPr>
          </a:p>
          <a:p>
            <a:pPr lvl="0">
              <a:defRPr sz="1800">
                <a:solidFill>
                  <a:srgbClr val="000000"/>
                </a:solidFill>
              </a:defRPr>
            </a:pPr>
            <a:r>
              <a:rPr sz="2800" dirty="0">
                <a:solidFill>
                  <a:srgbClr val="5F5F5F"/>
                </a:solidFill>
              </a:rPr>
              <a:t>Safer and Faster: New JDK Security Features and Performance Improvements [CON6710]</a:t>
            </a:r>
          </a:p>
          <a:p>
            <a:pPr marL="502919" lvl="1" indent="-228600">
              <a:buChar char="•"/>
              <a:defRPr sz="1800">
                <a:solidFill>
                  <a:srgbClr val="000000"/>
                </a:solidFill>
              </a:defRPr>
            </a:pPr>
            <a:r>
              <a:rPr sz="2400" dirty="0">
                <a:solidFill>
                  <a:srgbClr val="5F5F5F"/>
                </a:solidFill>
              </a:rPr>
              <a:t>Wednesday, Oct 28, 11:30 a.m. | Hilton—Continental Ballroom 5</a:t>
            </a:r>
          </a:p>
        </p:txBody>
      </p:sp>
      <p:sp>
        <p:nvSpPr>
          <p:cNvPr id="259" name="Shape 259"/>
          <p:cNvSpPr>
            <a:spLocks noGrp="1"/>
          </p:cNvSpPr>
          <p:nvPr>
            <p:ph type="sldNum" sz="quarter" idx="4294967295"/>
          </p:nvPr>
        </p:nvSpPr>
        <p:spPr>
          <a:xfrm>
            <a:off x="11539690" y="6584189"/>
            <a:ext cx="127100" cy="127001"/>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800">
                <a:solidFill>
                  <a:srgbClr val="5F5F5F"/>
                </a:solidFill>
              </a:rPr>
              <a:t>15</a:t>
            </a:fld>
            <a:endParaRPr sz="800">
              <a:solidFill>
                <a:srgbClr val="5F5F5F"/>
              </a:solidFill>
            </a:endParaRPr>
          </a:p>
        </p:txBody>
      </p:sp>
    </p:spTree>
    <p:extLst>
      <p:ext uri="{BB962C8B-B14F-4D97-AF65-F5344CB8AC3E}">
        <p14:creationId xmlns:p14="http://schemas.microsoft.com/office/powerpoint/2010/main" val="1196729424"/>
      </p:ext>
    </p:extLst>
  </p:cSld>
  <p:clrMapOvr>
    <a:masterClrMapping/>
  </p:clrMapOvr>
  <p:transition xmlns:p14="http://schemas.microsoft.com/office/powerpoint/2010/mai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16</a:t>
            </a:fld>
            <a:endParaRPr lang="en-US"/>
          </a:p>
        </p:txBody>
      </p:sp>
      <p:sp>
        <p:nvSpPr>
          <p:cNvPr id="2" name="Title 1"/>
          <p:cNvSpPr>
            <a:spLocks noGrp="1"/>
          </p:cNvSpPr>
          <p:nvPr>
            <p:ph type="title"/>
          </p:nvPr>
        </p:nvSpPr>
        <p:spPr>
          <a:xfrm>
            <a:off x="444660" y="2500706"/>
            <a:ext cx="5606175" cy="1371899"/>
          </a:xfrm>
        </p:spPr>
        <p:txBody>
          <a:bodyPr/>
          <a:lstStyle/>
          <a:p>
            <a:r>
              <a:rPr lang="en-US" dirty="0" smtClean="0"/>
              <a:t>Welcome Chris </a:t>
            </a:r>
            <a:r>
              <a:rPr lang="en-US" dirty="0" err="1" smtClean="0"/>
              <a:t>Wysopal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75" y="4425014"/>
            <a:ext cx="4273138" cy="6834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797" y="783432"/>
            <a:ext cx="5060697" cy="3109989"/>
          </a:xfrm>
          <a:prstGeom prst="rect">
            <a:avLst/>
          </a:prstGeom>
        </p:spPr>
      </p:pic>
      <p:pic>
        <p:nvPicPr>
          <p:cNvPr id="7" name="Picture 6"/>
          <p:cNvPicPr>
            <a:picLocks noChangeAspect="1"/>
          </p:cNvPicPr>
          <p:nvPr/>
        </p:nvPicPr>
        <p:blipFill>
          <a:blip r:embed="rId4"/>
          <a:stretch>
            <a:fillRect/>
          </a:stretch>
        </p:blipFill>
        <p:spPr>
          <a:xfrm>
            <a:off x="4848415" y="824126"/>
            <a:ext cx="1828800" cy="889000"/>
          </a:xfrm>
          <a:prstGeom prst="rect">
            <a:avLst/>
          </a:prstGeom>
        </p:spPr>
      </p:pic>
      <p:pic>
        <p:nvPicPr>
          <p:cNvPr id="8" name="Picture 7" descr="l0ft-supper.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935" y="3949090"/>
            <a:ext cx="6864025" cy="2283433"/>
          </a:xfrm>
          <a:prstGeom prst="rect">
            <a:avLst/>
          </a:prstGeom>
        </p:spPr>
      </p:pic>
    </p:spTree>
    <p:extLst>
      <p:ext uri="{BB962C8B-B14F-4D97-AF65-F5344CB8AC3E}">
        <p14:creationId xmlns:p14="http://schemas.microsoft.com/office/powerpoint/2010/main" val="379952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0"/>
          </p:nvPr>
        </p:nvSpPr>
        <p:spPr>
          <a:xfrm>
            <a:off x="491811" y="1426464"/>
            <a:ext cx="7549210" cy="4361688"/>
          </a:xfrm>
        </p:spPr>
        <p:txBody>
          <a:bodyPr/>
          <a:lstStyle/>
          <a:p>
            <a:pPr>
              <a:spcBef>
                <a:spcPts val="1200"/>
              </a:spcBef>
            </a:pPr>
            <a:r>
              <a:rPr lang="en-US" sz="2600" dirty="0" smtClean="0"/>
              <a:t>15+ years focused solely on application security</a:t>
            </a:r>
          </a:p>
          <a:p>
            <a:pPr>
              <a:spcBef>
                <a:spcPts val="1200"/>
              </a:spcBef>
            </a:pPr>
            <a:r>
              <a:rPr lang="en-US" sz="2600" dirty="0" smtClean="0"/>
              <a:t>One of the original security researchers from mid 90’s. Was part of hacker think tank, The L0pht.</a:t>
            </a:r>
          </a:p>
          <a:p>
            <a:pPr>
              <a:spcBef>
                <a:spcPts val="1200"/>
              </a:spcBef>
            </a:pPr>
            <a:r>
              <a:rPr lang="en-US" sz="2600" dirty="0" smtClean="0"/>
              <a:t>Founded Veracode to build automated application security testing</a:t>
            </a:r>
          </a:p>
          <a:p>
            <a:pPr>
              <a:spcBef>
                <a:spcPts val="1200"/>
              </a:spcBef>
            </a:pPr>
            <a:r>
              <a:rPr lang="en-US" sz="2600" dirty="0" smtClean="0"/>
              <a:t>My son now keeps me busy installing </a:t>
            </a:r>
            <a:r>
              <a:rPr lang="en-US" sz="2600" dirty="0" err="1" smtClean="0"/>
              <a:t>Minecraft</a:t>
            </a:r>
            <a:r>
              <a:rPr lang="en-US" sz="2600" dirty="0" smtClean="0"/>
              <a:t> mods.</a:t>
            </a:r>
          </a:p>
        </p:txBody>
      </p:sp>
      <p:sp>
        <p:nvSpPr>
          <p:cNvPr id="17" name="Title 16"/>
          <p:cNvSpPr>
            <a:spLocks noGrp="1"/>
          </p:cNvSpPr>
          <p:nvPr>
            <p:ph type="title"/>
          </p:nvPr>
        </p:nvSpPr>
        <p:spPr/>
        <p:txBody>
          <a:bodyPr/>
          <a:lstStyle/>
          <a:p>
            <a:r>
              <a:rPr lang="en-US" dirty="0"/>
              <a:t>Chris </a:t>
            </a:r>
            <a:r>
              <a:rPr lang="en-US" dirty="0" smtClean="0"/>
              <a:t>Wysopal, CTO &amp; Co-Founder</a:t>
            </a:r>
            <a:endParaRPr lang="en-US" dirty="0"/>
          </a:p>
        </p:txBody>
      </p:sp>
      <p:grpSp>
        <p:nvGrpSpPr>
          <p:cNvPr id="12" name="Group 11"/>
          <p:cNvGrpSpPr/>
          <p:nvPr/>
        </p:nvGrpSpPr>
        <p:grpSpPr>
          <a:xfrm>
            <a:off x="9590820" y="5505908"/>
            <a:ext cx="2124615" cy="282245"/>
            <a:chOff x="665480" y="4846065"/>
            <a:chExt cx="2125168" cy="282245"/>
          </a:xfrm>
        </p:grpSpPr>
        <p:pic>
          <p:nvPicPr>
            <p:cNvPr id="13" name="Picture 2" descr="https://g.twimg.com/Twitter_logo_blue.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5480" y="4846065"/>
              <a:ext cx="347168" cy="282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6"/>
            <p:cNvSpPr txBox="1">
              <a:spLocks/>
            </p:cNvSpPr>
            <p:nvPr/>
          </p:nvSpPr>
          <p:spPr>
            <a:xfrm>
              <a:off x="961848" y="4848043"/>
              <a:ext cx="1828800" cy="278288"/>
            </a:xfrm>
            <a:prstGeom prst="rect">
              <a:avLst/>
            </a:prstGeom>
          </p:spPr>
          <p:txBody>
            <a:bodyPr vert="horz" anchor="ctr"/>
            <a:lstStyle>
              <a:lvl1pPr marL="0" indent="0" algn="l" rtl="0" eaLnBrk="1" fontAlgn="base" hangingPunct="1">
                <a:lnSpc>
                  <a:spcPct val="90000"/>
                </a:lnSpc>
                <a:spcBef>
                  <a:spcPct val="65000"/>
                </a:spcBef>
                <a:spcAft>
                  <a:spcPct val="0"/>
                </a:spcAft>
                <a:buClr>
                  <a:schemeClr val="tx2"/>
                </a:buClr>
                <a:buSzPct val="85000"/>
                <a:buNone/>
                <a:defRPr lang="en-US" sz="1400" b="0" i="0" kern="1200" baseline="0">
                  <a:solidFill>
                    <a:schemeClr val="bg1"/>
                  </a:solidFill>
                  <a:latin typeface="Gotham Light" pitchFamily="50" charset="0"/>
                  <a:ea typeface="MS PGothic" pitchFamily="34" charset="-128"/>
                  <a:cs typeface="Gotham Light" pitchFamily="50" charset="0"/>
                </a:defRPr>
              </a:lvl1pPr>
              <a:lvl2pPr marL="908028" indent="-374641" algn="l" rtl="0" eaLnBrk="1" fontAlgn="base" hangingPunct="1">
                <a:lnSpc>
                  <a:spcPct val="95000"/>
                </a:lnSpc>
                <a:spcBef>
                  <a:spcPct val="35000"/>
                </a:spcBef>
                <a:spcAft>
                  <a:spcPct val="0"/>
                </a:spcAft>
                <a:buClr>
                  <a:schemeClr val="tx2"/>
                </a:buClr>
                <a:buSzPct val="120000"/>
                <a:buChar char="–"/>
                <a:defRPr lang="en-US" sz="2000" b="0" i="0" kern="1200" dirty="0">
                  <a:solidFill>
                    <a:schemeClr val="bg1"/>
                  </a:solidFill>
                  <a:latin typeface="Museo Sans 100"/>
                  <a:ea typeface="Avenir LT Std 55 Roman"/>
                  <a:cs typeface="Museo Sans 100"/>
                </a:defRPr>
              </a:lvl2pPr>
              <a:lvl3pPr marL="1365217" indent="-304792" algn="l" rtl="0" eaLnBrk="1" fontAlgn="base" hangingPunct="1">
                <a:lnSpc>
                  <a:spcPct val="95000"/>
                </a:lnSpc>
                <a:spcBef>
                  <a:spcPct val="15000"/>
                </a:spcBef>
                <a:spcAft>
                  <a:spcPct val="0"/>
                </a:spcAft>
                <a:buClr>
                  <a:schemeClr val="tx2"/>
                </a:buClr>
                <a:buChar char="•"/>
                <a:defRPr lang="en-US" sz="1467" b="0" i="0" kern="1200" dirty="0">
                  <a:solidFill>
                    <a:schemeClr val="bg1"/>
                  </a:solidFill>
                  <a:latin typeface="Museo Sans 100"/>
                  <a:ea typeface="Avenir LT Std 55 Roman"/>
                  <a:cs typeface="Museo Sans 100"/>
                </a:defRPr>
              </a:lvl3pPr>
              <a:lvl4pPr marL="1822405" indent="-304792" algn="l" rtl="0" eaLnBrk="1" fontAlgn="base" hangingPunct="1">
                <a:lnSpc>
                  <a:spcPct val="95000"/>
                </a:lnSpc>
                <a:spcBef>
                  <a:spcPct val="20000"/>
                </a:spcBef>
                <a:spcAft>
                  <a:spcPct val="0"/>
                </a:spcAft>
                <a:buClr>
                  <a:schemeClr val="tx2"/>
                </a:buClr>
                <a:buChar char="–"/>
                <a:defRPr lang="en-US" sz="1467" b="0" i="0" kern="1200" dirty="0">
                  <a:solidFill>
                    <a:schemeClr val="bg1"/>
                  </a:solidFill>
                  <a:latin typeface="Museo Sans 100"/>
                  <a:ea typeface="Avenir LT Std 55 Roman"/>
                  <a:cs typeface="Museo Sans 100"/>
                </a:defRPr>
              </a:lvl4pPr>
              <a:lvl5pPr marL="1974801" indent="0" algn="l" rtl="0" eaLnBrk="1" fontAlgn="base" hangingPunct="1">
                <a:lnSpc>
                  <a:spcPct val="95000"/>
                </a:lnSpc>
                <a:spcBef>
                  <a:spcPct val="20000"/>
                </a:spcBef>
                <a:spcAft>
                  <a:spcPct val="0"/>
                </a:spcAft>
                <a:buClr>
                  <a:schemeClr val="tx2"/>
                </a:buClr>
                <a:buNone/>
                <a:defRPr lang="en-US" sz="1467" b="0" i="0" kern="1200" dirty="0">
                  <a:solidFill>
                    <a:schemeClr val="bg1"/>
                  </a:solidFill>
                  <a:latin typeface="Museo Sans 100"/>
                  <a:ea typeface="Avenir LT Std 55 Roman"/>
                  <a:cs typeface="Museo Sans 100"/>
                </a:defRPr>
              </a:lvl5pPr>
              <a:lvl6pPr marL="288917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6pPr>
              <a:lvl7pPr marL="349876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7pPr>
              <a:lvl8pPr marL="410834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8pPr>
              <a:lvl9pPr marL="471793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9pPr>
            </a:lstStyle>
            <a:p>
              <a:r>
                <a:rPr lang="en-US" sz="2000" dirty="0" smtClean="0">
                  <a:solidFill>
                    <a:schemeClr val="tx1"/>
                  </a:solidFill>
                  <a:latin typeface="Gotham Bold" pitchFamily="50" charset="0"/>
                  <a:cs typeface="Gotham Bold" pitchFamily="50" charset="0"/>
                </a:rPr>
                <a:t>@</a:t>
              </a:r>
              <a:r>
                <a:rPr lang="en-US" sz="2000" dirty="0" err="1" smtClean="0">
                  <a:solidFill>
                    <a:schemeClr val="tx1"/>
                  </a:solidFill>
                  <a:latin typeface="Gotham Bold" pitchFamily="50" charset="0"/>
                  <a:cs typeface="Gotham Bold" pitchFamily="50" charset="0"/>
                </a:rPr>
                <a:t>weldpond</a:t>
              </a:r>
              <a:endParaRPr lang="en-US" sz="2000" dirty="0" smtClean="0">
                <a:solidFill>
                  <a:schemeClr val="tx1"/>
                </a:solidFill>
                <a:latin typeface="Gotham Bold" pitchFamily="50" charset="0"/>
                <a:cs typeface="Gotham Bold" pitchFamily="50" charset="0"/>
              </a:endParaRPr>
            </a:p>
          </p:txBody>
        </p:sp>
      </p:grpSp>
      <p:pic>
        <p:nvPicPr>
          <p:cNvPr id="2" name="Picture 1" descr="mudge-weld-scma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302" y="1268238"/>
            <a:ext cx="3896523" cy="3887962"/>
          </a:xfrm>
          <a:prstGeom prst="rect">
            <a:avLst/>
          </a:prstGeom>
        </p:spPr>
      </p:pic>
    </p:spTree>
    <p:extLst>
      <p:ext uri="{BB962C8B-B14F-4D97-AF65-F5344CB8AC3E}">
        <p14:creationId xmlns:p14="http://schemas.microsoft.com/office/powerpoint/2010/main" val="3538226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a:t>
            </a:r>
            <a:r>
              <a:rPr lang="en-US" dirty="0" err="1" smtClean="0"/>
              <a:t>SoSS</a:t>
            </a:r>
            <a:r>
              <a:rPr lang="en-US" dirty="0" smtClean="0"/>
              <a:t> report?</a:t>
            </a:r>
            <a:endParaRPr lang="en-US" dirty="0"/>
          </a:p>
        </p:txBody>
      </p:sp>
      <p:pic>
        <p:nvPicPr>
          <p:cNvPr id="8" name="Picture 7" descr="Screen Shot 2015-08-25 at 13.33.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497" y="2006347"/>
            <a:ext cx="2952015" cy="3822192"/>
          </a:xfrm>
          <a:prstGeom prst="rect">
            <a:avLst/>
          </a:prstGeom>
          <a:effectLst>
            <a:outerShdw blurRad="50800" dist="38100" dir="2700000" algn="tl" rotWithShape="0">
              <a:prstClr val="black">
                <a:alpha val="40000"/>
              </a:prstClr>
            </a:outerShdw>
          </a:effectLst>
        </p:spPr>
      </p:pic>
      <p:sp>
        <p:nvSpPr>
          <p:cNvPr id="14" name="Content Placeholder 4"/>
          <p:cNvSpPr txBox="1">
            <a:spLocks/>
          </p:cNvSpPr>
          <p:nvPr/>
        </p:nvSpPr>
        <p:spPr>
          <a:xfrm>
            <a:off x="1929340" y="1607058"/>
            <a:ext cx="3520285" cy="399288"/>
          </a:xfrm>
          <a:prstGeom prst="rect">
            <a:avLst/>
          </a:prstGeom>
        </p:spPr>
        <p:txBody>
          <a:bodyPr/>
          <a:lstStyle>
            <a:lvl1pPr marL="380990" indent="-380990" algn="l" rtl="0" eaLnBrk="1" fontAlgn="base" hangingPunct="1">
              <a:lnSpc>
                <a:spcPct val="95000"/>
              </a:lnSpc>
              <a:spcBef>
                <a:spcPct val="65000"/>
              </a:spcBef>
              <a:spcAft>
                <a:spcPct val="0"/>
              </a:spcAft>
              <a:buClr>
                <a:schemeClr val="tx2"/>
              </a:buClr>
              <a:buSzPct val="85000"/>
              <a:buChar char="&gt;"/>
              <a:defRPr lang="en-US" sz="2133" b="0" i="0" kern="1200" dirty="0">
                <a:solidFill>
                  <a:schemeClr val="bg1"/>
                </a:solidFill>
                <a:latin typeface="Museo Sans 100"/>
                <a:ea typeface="MS PGothic" pitchFamily="34" charset="-128"/>
                <a:cs typeface="Museo Sans 100"/>
              </a:defRPr>
            </a:lvl1pPr>
            <a:lvl2pPr marL="908028" indent="-374641" algn="l" rtl="0" eaLnBrk="1" fontAlgn="base" hangingPunct="1">
              <a:lnSpc>
                <a:spcPct val="95000"/>
              </a:lnSpc>
              <a:spcBef>
                <a:spcPct val="35000"/>
              </a:spcBef>
              <a:spcAft>
                <a:spcPct val="0"/>
              </a:spcAft>
              <a:buClr>
                <a:schemeClr val="tx2"/>
              </a:buClr>
              <a:buSzPct val="120000"/>
              <a:buChar char="–"/>
              <a:defRPr lang="en-US" sz="2000" b="0" i="0" kern="1200" dirty="0">
                <a:solidFill>
                  <a:schemeClr val="bg1"/>
                </a:solidFill>
                <a:latin typeface="Museo Sans 100"/>
                <a:ea typeface="Avenir LT Std 55 Roman"/>
                <a:cs typeface="Museo Sans 100"/>
              </a:defRPr>
            </a:lvl2pPr>
            <a:lvl3pPr marL="1365217" indent="-304792" algn="l" rtl="0" eaLnBrk="1" fontAlgn="base" hangingPunct="1">
              <a:lnSpc>
                <a:spcPct val="95000"/>
              </a:lnSpc>
              <a:spcBef>
                <a:spcPct val="15000"/>
              </a:spcBef>
              <a:spcAft>
                <a:spcPct val="0"/>
              </a:spcAft>
              <a:buClr>
                <a:schemeClr val="tx2"/>
              </a:buClr>
              <a:buChar char="•"/>
              <a:defRPr lang="en-US" sz="1467" b="0" i="0" kern="1200" dirty="0">
                <a:solidFill>
                  <a:schemeClr val="bg1"/>
                </a:solidFill>
                <a:latin typeface="Museo Sans 100"/>
                <a:ea typeface="Avenir LT Std 55 Roman"/>
                <a:cs typeface="Museo Sans 100"/>
              </a:defRPr>
            </a:lvl3pPr>
            <a:lvl4pPr marL="1822405" indent="-304792" algn="l" rtl="0" eaLnBrk="1" fontAlgn="base" hangingPunct="1">
              <a:lnSpc>
                <a:spcPct val="95000"/>
              </a:lnSpc>
              <a:spcBef>
                <a:spcPct val="20000"/>
              </a:spcBef>
              <a:spcAft>
                <a:spcPct val="0"/>
              </a:spcAft>
              <a:buClr>
                <a:schemeClr val="tx2"/>
              </a:buClr>
              <a:buChar char="–"/>
              <a:defRPr lang="en-US" sz="1467" b="0" i="0" kern="1200" dirty="0">
                <a:solidFill>
                  <a:schemeClr val="bg1"/>
                </a:solidFill>
                <a:latin typeface="Museo Sans 100"/>
                <a:ea typeface="Avenir LT Std 55 Roman"/>
                <a:cs typeface="Museo Sans 100"/>
              </a:defRPr>
            </a:lvl4pPr>
            <a:lvl5pPr marL="1974801" indent="0" algn="l" rtl="0" eaLnBrk="1" fontAlgn="base" hangingPunct="1">
              <a:lnSpc>
                <a:spcPct val="95000"/>
              </a:lnSpc>
              <a:spcBef>
                <a:spcPct val="20000"/>
              </a:spcBef>
              <a:spcAft>
                <a:spcPct val="0"/>
              </a:spcAft>
              <a:buClr>
                <a:schemeClr val="tx2"/>
              </a:buClr>
              <a:buNone/>
              <a:defRPr lang="en-US" sz="1467" b="0" i="0" kern="1200" dirty="0">
                <a:solidFill>
                  <a:schemeClr val="bg1"/>
                </a:solidFill>
                <a:latin typeface="Museo Sans 100"/>
                <a:ea typeface="Avenir LT Std 55 Roman"/>
                <a:cs typeface="Museo Sans 100"/>
              </a:defRPr>
            </a:lvl5pPr>
            <a:lvl6pPr marL="288917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6pPr>
            <a:lvl7pPr marL="349876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7pPr>
            <a:lvl8pPr marL="410834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8pPr>
            <a:lvl9pPr marL="471793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9pPr>
          </a:lstStyle>
          <a:p>
            <a:pPr marL="0" indent="0" algn="ctr">
              <a:buFontTx/>
              <a:buNone/>
            </a:pPr>
            <a:r>
              <a:rPr lang="en-US" dirty="0" err="1" smtClean="0">
                <a:solidFill>
                  <a:schemeClr val="tx1"/>
                </a:solidFill>
                <a:latin typeface="Gotham Bold" pitchFamily="50" charset="0"/>
                <a:cs typeface="Gotham Bold" pitchFamily="50" charset="0"/>
              </a:rPr>
              <a:t>SoSS</a:t>
            </a:r>
            <a:r>
              <a:rPr lang="en-US" dirty="0" smtClean="0">
                <a:solidFill>
                  <a:schemeClr val="tx1"/>
                </a:solidFill>
                <a:latin typeface="Gotham Bold" pitchFamily="50" charset="0"/>
                <a:cs typeface="Gotham Bold" pitchFamily="50" charset="0"/>
              </a:rPr>
              <a:t> is the “BEFORE”</a:t>
            </a:r>
            <a:endParaRPr lang="en-US" dirty="0">
              <a:solidFill>
                <a:schemeClr val="tx1"/>
              </a:solidFill>
              <a:latin typeface="Gotham Bold" pitchFamily="50" charset="0"/>
              <a:cs typeface="Gotham Bold" pitchFamily="50" charset="0"/>
            </a:endParaRPr>
          </a:p>
        </p:txBody>
      </p:sp>
      <p:sp>
        <p:nvSpPr>
          <p:cNvPr id="15" name="Content Placeholder 5"/>
          <p:cNvSpPr txBox="1">
            <a:spLocks/>
          </p:cNvSpPr>
          <p:nvPr/>
        </p:nvSpPr>
        <p:spPr>
          <a:xfrm>
            <a:off x="5828365" y="1604010"/>
            <a:ext cx="4689206" cy="402336"/>
          </a:xfrm>
          <a:prstGeom prst="rect">
            <a:avLst/>
          </a:prstGeom>
        </p:spPr>
        <p:txBody>
          <a:bodyPr/>
          <a:lstStyle>
            <a:lvl1pPr marL="380990" indent="-380990" algn="l" rtl="0" eaLnBrk="1" fontAlgn="base" hangingPunct="1">
              <a:lnSpc>
                <a:spcPct val="95000"/>
              </a:lnSpc>
              <a:spcBef>
                <a:spcPct val="65000"/>
              </a:spcBef>
              <a:spcAft>
                <a:spcPct val="0"/>
              </a:spcAft>
              <a:buClr>
                <a:schemeClr val="tx2"/>
              </a:buClr>
              <a:buSzPct val="85000"/>
              <a:buChar char="&gt;"/>
              <a:defRPr lang="en-US" sz="2133" b="0" i="0" kern="1200" dirty="0">
                <a:solidFill>
                  <a:schemeClr val="bg1"/>
                </a:solidFill>
                <a:latin typeface="Museo Sans 100"/>
                <a:ea typeface="MS PGothic" pitchFamily="34" charset="-128"/>
                <a:cs typeface="Museo Sans 100"/>
              </a:defRPr>
            </a:lvl1pPr>
            <a:lvl2pPr marL="908028" indent="-374641" algn="l" rtl="0" eaLnBrk="1" fontAlgn="base" hangingPunct="1">
              <a:lnSpc>
                <a:spcPct val="95000"/>
              </a:lnSpc>
              <a:spcBef>
                <a:spcPct val="35000"/>
              </a:spcBef>
              <a:spcAft>
                <a:spcPct val="0"/>
              </a:spcAft>
              <a:buClr>
                <a:schemeClr val="tx2"/>
              </a:buClr>
              <a:buSzPct val="120000"/>
              <a:buChar char="–"/>
              <a:defRPr lang="en-US" sz="2000" b="0" i="0" kern="1200" dirty="0">
                <a:solidFill>
                  <a:schemeClr val="bg1"/>
                </a:solidFill>
                <a:latin typeface="Museo Sans 100"/>
                <a:ea typeface="Avenir LT Std 55 Roman"/>
                <a:cs typeface="Museo Sans 100"/>
              </a:defRPr>
            </a:lvl2pPr>
            <a:lvl3pPr marL="1365217" indent="-304792" algn="l" rtl="0" eaLnBrk="1" fontAlgn="base" hangingPunct="1">
              <a:lnSpc>
                <a:spcPct val="95000"/>
              </a:lnSpc>
              <a:spcBef>
                <a:spcPct val="15000"/>
              </a:spcBef>
              <a:spcAft>
                <a:spcPct val="0"/>
              </a:spcAft>
              <a:buClr>
                <a:schemeClr val="tx2"/>
              </a:buClr>
              <a:buChar char="•"/>
              <a:defRPr lang="en-US" sz="1467" b="0" i="0" kern="1200" dirty="0">
                <a:solidFill>
                  <a:schemeClr val="bg1"/>
                </a:solidFill>
                <a:latin typeface="Museo Sans 100"/>
                <a:ea typeface="Avenir LT Std 55 Roman"/>
                <a:cs typeface="Museo Sans 100"/>
              </a:defRPr>
            </a:lvl3pPr>
            <a:lvl4pPr marL="1822405" indent="-304792" algn="l" rtl="0" eaLnBrk="1" fontAlgn="base" hangingPunct="1">
              <a:lnSpc>
                <a:spcPct val="95000"/>
              </a:lnSpc>
              <a:spcBef>
                <a:spcPct val="20000"/>
              </a:spcBef>
              <a:spcAft>
                <a:spcPct val="0"/>
              </a:spcAft>
              <a:buClr>
                <a:schemeClr val="tx2"/>
              </a:buClr>
              <a:buChar char="–"/>
              <a:defRPr lang="en-US" sz="1467" b="0" i="0" kern="1200" dirty="0">
                <a:solidFill>
                  <a:schemeClr val="bg1"/>
                </a:solidFill>
                <a:latin typeface="Museo Sans 100"/>
                <a:ea typeface="Avenir LT Std 55 Roman"/>
                <a:cs typeface="Museo Sans 100"/>
              </a:defRPr>
            </a:lvl4pPr>
            <a:lvl5pPr marL="1974801" indent="0" algn="l" rtl="0" eaLnBrk="1" fontAlgn="base" hangingPunct="1">
              <a:lnSpc>
                <a:spcPct val="95000"/>
              </a:lnSpc>
              <a:spcBef>
                <a:spcPct val="20000"/>
              </a:spcBef>
              <a:spcAft>
                <a:spcPct val="0"/>
              </a:spcAft>
              <a:buClr>
                <a:schemeClr val="tx2"/>
              </a:buClr>
              <a:buNone/>
              <a:defRPr lang="en-US" sz="1467" b="0" i="0" kern="1200" dirty="0">
                <a:solidFill>
                  <a:schemeClr val="bg1"/>
                </a:solidFill>
                <a:latin typeface="Museo Sans 100"/>
                <a:ea typeface="Avenir LT Std 55 Roman"/>
                <a:cs typeface="Museo Sans 100"/>
              </a:defRPr>
            </a:lvl5pPr>
            <a:lvl6pPr marL="288917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6pPr>
            <a:lvl7pPr marL="349876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7pPr>
            <a:lvl8pPr marL="4108348"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8pPr>
            <a:lvl9pPr marL="4717933" indent="-304792" algn="l" rtl="0" eaLnBrk="1" fontAlgn="base" hangingPunct="1">
              <a:lnSpc>
                <a:spcPct val="95000"/>
              </a:lnSpc>
              <a:spcBef>
                <a:spcPct val="20000"/>
              </a:spcBef>
              <a:spcAft>
                <a:spcPct val="0"/>
              </a:spcAft>
              <a:buClr>
                <a:schemeClr val="tx2"/>
              </a:buClr>
              <a:buChar char="»"/>
              <a:defRPr sz="2133">
                <a:solidFill>
                  <a:schemeClr val="bg2"/>
                </a:solidFill>
                <a:latin typeface="+mn-lt"/>
                <a:ea typeface="ＭＳ Ｐゴシック" pitchFamily="-105" charset="-128"/>
              </a:defRPr>
            </a:lvl9pPr>
          </a:lstStyle>
          <a:p>
            <a:pPr marL="0" indent="0" algn="ctr">
              <a:buFontTx/>
              <a:buNone/>
            </a:pPr>
            <a:r>
              <a:rPr lang="en-US" dirty="0" smtClean="0">
                <a:solidFill>
                  <a:srgbClr val="5F5F5F"/>
                </a:solidFill>
                <a:latin typeface="Gotham Bold" pitchFamily="50" charset="0"/>
                <a:cs typeface="Gotham Bold" pitchFamily="50" charset="0"/>
              </a:rPr>
              <a:t>Breach Reports are the “AFTER”</a:t>
            </a:r>
            <a:endParaRPr lang="en-US" dirty="0">
              <a:solidFill>
                <a:srgbClr val="5F5F5F"/>
              </a:solidFill>
              <a:latin typeface="Gotham Bold" pitchFamily="50" charset="0"/>
              <a:cs typeface="Gotham Bold" pitchFamily="50" charset="0"/>
            </a:endParaRPr>
          </a:p>
        </p:txBody>
      </p:sp>
      <p:grpSp>
        <p:nvGrpSpPr>
          <p:cNvPr id="18" name="Group 17"/>
          <p:cNvGrpSpPr/>
          <p:nvPr/>
        </p:nvGrpSpPr>
        <p:grpSpPr>
          <a:xfrm>
            <a:off x="6550469" y="2006347"/>
            <a:ext cx="3244998" cy="3822192"/>
            <a:chOff x="6990705" y="1723538"/>
            <a:chExt cx="3245843" cy="3822192"/>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705" y="1723538"/>
              <a:ext cx="2585939" cy="35315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5"/>
            <a:stretch>
              <a:fillRect/>
            </a:stretch>
          </p:blipFill>
          <p:spPr>
            <a:xfrm>
              <a:off x="7630508" y="2164313"/>
              <a:ext cx="2606040" cy="338141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17528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4274" y="310897"/>
            <a:ext cx="8597230" cy="1538883"/>
          </a:xfrm>
          <a:prstGeom prst="rect">
            <a:avLst/>
          </a:prstGeom>
          <a:noFill/>
        </p:spPr>
        <p:txBody>
          <a:bodyPr wrap="square" rtlCol="0">
            <a:spAutoFit/>
          </a:bodyPr>
          <a:lstStyle/>
          <a:p>
            <a:pPr algn="ctr">
              <a:lnSpc>
                <a:spcPct val="80000"/>
              </a:lnSpc>
            </a:pPr>
            <a:r>
              <a:rPr lang="en-US" sz="4000" dirty="0" smtClean="0">
                <a:latin typeface="+mj-lt"/>
                <a:cs typeface="Museo Sans 300"/>
              </a:rPr>
              <a:t>WHO DOES BEST AGAINST INDUSTRY STANDARDS?</a:t>
            </a:r>
          </a:p>
          <a:p>
            <a:pPr algn="ctr"/>
            <a:r>
              <a:rPr lang="en-US" sz="1500" dirty="0" smtClean="0">
                <a:solidFill>
                  <a:schemeClr val="accent5"/>
                </a:solidFill>
                <a:latin typeface="Gotham-Bold" pitchFamily="50" charset="0"/>
                <a:cs typeface="Gotham-Bold" pitchFamily="50" charset="0"/>
              </a:rPr>
              <a:t>What is the percentage of applications that fail an </a:t>
            </a:r>
            <a:br>
              <a:rPr lang="en-US" sz="1500" dirty="0" smtClean="0">
                <a:solidFill>
                  <a:schemeClr val="accent5"/>
                </a:solidFill>
                <a:latin typeface="Gotham-Bold" pitchFamily="50" charset="0"/>
                <a:cs typeface="Gotham-Bold" pitchFamily="50" charset="0"/>
              </a:rPr>
            </a:br>
            <a:r>
              <a:rPr lang="en-US" sz="1500" dirty="0" smtClean="0">
                <a:solidFill>
                  <a:schemeClr val="accent5"/>
                </a:solidFill>
                <a:latin typeface="Gotham-Bold" pitchFamily="50" charset="0"/>
                <a:cs typeface="Gotham-Bold" pitchFamily="50" charset="0"/>
              </a:rPr>
              <a:t>OWASP Top 10</a:t>
            </a:r>
            <a:r>
              <a:rPr lang="en-US" sz="1500" dirty="0">
                <a:solidFill>
                  <a:schemeClr val="accent5"/>
                </a:solidFill>
                <a:latin typeface="Gotham-Bold" pitchFamily="50" charset="0"/>
                <a:cs typeface="Gotham-Bold" pitchFamily="50" charset="0"/>
              </a:rPr>
              <a:t> </a:t>
            </a:r>
            <a:r>
              <a:rPr lang="en-US" sz="1500" dirty="0" smtClean="0">
                <a:solidFill>
                  <a:schemeClr val="accent5"/>
                </a:solidFill>
                <a:latin typeface="Gotham-Bold" pitchFamily="50" charset="0"/>
                <a:cs typeface="Gotham-Bold" pitchFamily="50" charset="0"/>
              </a:rPr>
              <a:t>policy upon initial submission?</a:t>
            </a: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523603" y="1857655"/>
            <a:ext cx="9141619" cy="4236665"/>
          </a:xfrm>
          <a:prstGeom prst="rect">
            <a:avLst/>
          </a:prstGeom>
        </p:spPr>
      </p:pic>
    </p:spTree>
    <p:extLst>
      <p:ext uri="{BB962C8B-B14F-4D97-AF65-F5344CB8AC3E}">
        <p14:creationId xmlns:p14="http://schemas.microsoft.com/office/powerpoint/2010/main" val="2608151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0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94274" y="306838"/>
            <a:ext cx="8597230" cy="1538883"/>
          </a:xfrm>
          <a:prstGeom prst="rect">
            <a:avLst/>
          </a:prstGeom>
          <a:noFill/>
        </p:spPr>
        <p:txBody>
          <a:bodyPr wrap="square" rtlCol="0" anchor="b">
            <a:spAutoFit/>
          </a:bodyPr>
          <a:lstStyle/>
          <a:p>
            <a:pPr algn="ctr">
              <a:lnSpc>
                <a:spcPct val="80000"/>
              </a:lnSpc>
            </a:pPr>
            <a:r>
              <a:rPr lang="en-US" sz="4000" dirty="0" smtClean="0">
                <a:latin typeface="+mj-lt"/>
                <a:cs typeface="Museo Sans 300"/>
              </a:rPr>
              <a:t>WHO FIXES THE MOST VULNERABILITIES?</a:t>
            </a:r>
          </a:p>
          <a:p>
            <a:pPr algn="ctr"/>
            <a:r>
              <a:rPr lang="en-US" sz="1500" dirty="0" smtClean="0">
                <a:solidFill>
                  <a:schemeClr val="tx2"/>
                </a:solidFill>
                <a:latin typeface="Gotham-Bold" pitchFamily="50" charset="0"/>
                <a:cs typeface="Gotham-Bold" pitchFamily="50" charset="0"/>
              </a:rPr>
              <a:t>What is the percentage of known vulnerabilities remediated by</a:t>
            </a:r>
            <a:br>
              <a:rPr lang="en-US" sz="1500" dirty="0" smtClean="0">
                <a:solidFill>
                  <a:schemeClr val="tx2"/>
                </a:solidFill>
                <a:latin typeface="Gotham-Bold" pitchFamily="50" charset="0"/>
                <a:cs typeface="Gotham-Bold" pitchFamily="50" charset="0"/>
              </a:rPr>
            </a:br>
            <a:r>
              <a:rPr lang="en-US" sz="1500" dirty="0" smtClean="0">
                <a:solidFill>
                  <a:schemeClr val="tx2"/>
                </a:solidFill>
                <a:latin typeface="Gotham-Bold" pitchFamily="50" charset="0"/>
                <a:cs typeface="Gotham-Bold" pitchFamily="50" charset="0"/>
              </a:rPr>
              <a:t>each industry vertical, in order to reduce application layer risk?</a:t>
            </a:r>
          </a:p>
        </p:txBody>
      </p:sp>
      <p:pic>
        <p:nvPicPr>
          <p:cNvPr id="4" name="Picture 3"/>
          <p:cNvPicPr>
            <a:picLocks noChangeAspect="1"/>
          </p:cNvPicPr>
          <p:nvPr/>
        </p:nvPicPr>
        <p:blipFill>
          <a:blip r:embed="rId2"/>
          <a:stretch>
            <a:fillRect/>
          </a:stretch>
        </p:blipFill>
        <p:spPr>
          <a:xfrm>
            <a:off x="1533874" y="1866506"/>
            <a:ext cx="9141619" cy="4203070"/>
          </a:xfrm>
          <a:prstGeom prst="rect">
            <a:avLst/>
          </a:prstGeom>
        </p:spPr>
      </p:pic>
    </p:spTree>
    <p:extLst>
      <p:ext uri="{BB962C8B-B14F-4D97-AF65-F5344CB8AC3E}">
        <p14:creationId xmlns:p14="http://schemas.microsoft.com/office/powerpoint/2010/main" val="2596600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solidFill>
                  <a:schemeClr val="accent1"/>
                </a:solidFill>
              </a:rPr>
              <a:t>Programming </a:t>
            </a:r>
            <a:r>
              <a:rPr lang="en-US" dirty="0" smtClean="0">
                <a:solidFill>
                  <a:schemeClr val="accent1"/>
                </a:solidFill>
              </a:rPr>
              <a:t>languages used</a:t>
            </a:r>
            <a:endParaRPr lang="en-US" dirty="0">
              <a:solidFill>
                <a:schemeClr val="accent1"/>
              </a:solidFill>
            </a:endParaRPr>
          </a:p>
        </p:txBody>
      </p:sp>
      <p:sp>
        <p:nvSpPr>
          <p:cNvPr id="4" name="TextBox 3"/>
          <p:cNvSpPr txBox="1"/>
          <p:nvPr/>
        </p:nvSpPr>
        <p:spPr>
          <a:xfrm>
            <a:off x="10512257" y="2013936"/>
            <a:ext cx="642575" cy="373615"/>
          </a:xfrm>
          <a:prstGeom prst="rect">
            <a:avLst/>
          </a:prstGeom>
          <a:noFill/>
        </p:spPr>
        <p:txBody>
          <a:bodyPr wrap="square" rtlCol="0">
            <a:spAutoFit/>
          </a:bodyPr>
          <a:lstStyle/>
          <a:p>
            <a:pPr algn="ctr"/>
            <a:r>
              <a:rPr lang="en-US" sz="1800" dirty="0" smtClean="0">
                <a:solidFill>
                  <a:schemeClr val="bg2"/>
                </a:solidFill>
                <a:latin typeface="Gotham-Bold" pitchFamily="50" charset="0"/>
                <a:cs typeface="Gotham-Bold" pitchFamily="50" charset="0"/>
              </a:rPr>
              <a:t>#1</a:t>
            </a:r>
            <a:endParaRPr lang="en-US" sz="1800" dirty="0">
              <a:solidFill>
                <a:schemeClr val="bg2"/>
              </a:solidFill>
              <a:latin typeface="Gotham-Bold" pitchFamily="50" charset="0"/>
              <a:cs typeface="Gotham-Bold" pitchFamily="50" charset="0"/>
            </a:endParaRPr>
          </a:p>
        </p:txBody>
      </p:sp>
      <p:sp>
        <p:nvSpPr>
          <p:cNvPr id="5" name="TextBox 4"/>
          <p:cNvSpPr txBox="1"/>
          <p:nvPr/>
        </p:nvSpPr>
        <p:spPr>
          <a:xfrm>
            <a:off x="10512257" y="2431359"/>
            <a:ext cx="642575" cy="369332"/>
          </a:xfrm>
          <a:prstGeom prst="rect">
            <a:avLst/>
          </a:prstGeom>
          <a:noFill/>
        </p:spPr>
        <p:txBody>
          <a:bodyPr wrap="square" rtlCol="0">
            <a:spAutoFit/>
          </a:bodyPr>
          <a:lstStyle/>
          <a:p>
            <a:pPr algn="ctr"/>
            <a:r>
              <a:rPr lang="en-US" sz="1800" dirty="0" smtClean="0">
                <a:solidFill>
                  <a:schemeClr val="bg2"/>
                </a:solidFill>
                <a:latin typeface="Gotham-Bold" pitchFamily="50" charset="0"/>
                <a:cs typeface="Gotham-Bold" pitchFamily="50" charset="0"/>
              </a:rPr>
              <a:t>#7</a:t>
            </a:r>
            <a:endParaRPr lang="en-US" sz="1800" dirty="0">
              <a:solidFill>
                <a:schemeClr val="bg2"/>
              </a:solidFill>
              <a:latin typeface="Gotham-Bold" pitchFamily="50" charset="0"/>
              <a:cs typeface="Gotham-Bold" pitchFamily="50" charset="0"/>
            </a:endParaRPr>
          </a:p>
        </p:txBody>
      </p:sp>
      <p:sp>
        <p:nvSpPr>
          <p:cNvPr id="6" name="TextBox 5"/>
          <p:cNvSpPr txBox="1"/>
          <p:nvPr/>
        </p:nvSpPr>
        <p:spPr>
          <a:xfrm>
            <a:off x="10512257" y="2844500"/>
            <a:ext cx="642575" cy="369332"/>
          </a:xfrm>
          <a:prstGeom prst="rect">
            <a:avLst/>
          </a:prstGeom>
          <a:noFill/>
        </p:spPr>
        <p:txBody>
          <a:bodyPr wrap="square" rtlCol="0">
            <a:spAutoFit/>
          </a:bodyPr>
          <a:lstStyle/>
          <a:p>
            <a:pPr algn="ctr"/>
            <a:r>
              <a:rPr lang="en-US" sz="1800" dirty="0">
                <a:solidFill>
                  <a:schemeClr val="bg2"/>
                </a:solidFill>
                <a:latin typeface="Gotham-Bold" pitchFamily="50" charset="0"/>
                <a:cs typeface="Gotham-Bold" pitchFamily="50" charset="0"/>
              </a:rPr>
              <a:t>#4</a:t>
            </a:r>
          </a:p>
        </p:txBody>
      </p:sp>
      <p:sp>
        <p:nvSpPr>
          <p:cNvPr id="7" name="TextBox 6"/>
          <p:cNvSpPr txBox="1"/>
          <p:nvPr/>
        </p:nvSpPr>
        <p:spPr>
          <a:xfrm>
            <a:off x="10512257" y="3257641"/>
            <a:ext cx="642575" cy="369332"/>
          </a:xfrm>
          <a:prstGeom prst="rect">
            <a:avLst/>
          </a:prstGeom>
          <a:noFill/>
        </p:spPr>
        <p:txBody>
          <a:bodyPr wrap="square" rtlCol="0">
            <a:spAutoFit/>
          </a:bodyPr>
          <a:lstStyle/>
          <a:p>
            <a:pPr algn="ctr"/>
            <a:r>
              <a:rPr lang="en-US" sz="1800" dirty="0">
                <a:solidFill>
                  <a:schemeClr val="bg2"/>
                </a:solidFill>
                <a:latin typeface="Gotham-Bold" pitchFamily="50" charset="0"/>
                <a:cs typeface="Gotham-Bold" pitchFamily="50" charset="0"/>
              </a:rPr>
              <a:t>#2</a:t>
            </a:r>
          </a:p>
        </p:txBody>
      </p:sp>
      <p:sp>
        <p:nvSpPr>
          <p:cNvPr id="8" name="TextBox 7"/>
          <p:cNvSpPr txBox="1"/>
          <p:nvPr/>
        </p:nvSpPr>
        <p:spPr>
          <a:xfrm>
            <a:off x="10512257" y="3670782"/>
            <a:ext cx="642575" cy="369332"/>
          </a:xfrm>
          <a:prstGeom prst="rect">
            <a:avLst/>
          </a:prstGeom>
          <a:noFill/>
        </p:spPr>
        <p:txBody>
          <a:bodyPr wrap="square" rtlCol="0">
            <a:spAutoFit/>
          </a:bodyPr>
          <a:lstStyle/>
          <a:p>
            <a:pPr algn="ctr"/>
            <a:r>
              <a:rPr lang="en-US" sz="1800" dirty="0">
                <a:solidFill>
                  <a:schemeClr val="bg2"/>
                </a:solidFill>
                <a:latin typeface="Gotham-Bold" pitchFamily="50" charset="0"/>
                <a:cs typeface="Gotham-Bold" pitchFamily="50" charset="0"/>
              </a:rPr>
              <a:t>#6</a:t>
            </a:r>
          </a:p>
        </p:txBody>
      </p:sp>
      <p:sp>
        <p:nvSpPr>
          <p:cNvPr id="9" name="TextBox 8"/>
          <p:cNvSpPr txBox="1"/>
          <p:nvPr/>
        </p:nvSpPr>
        <p:spPr>
          <a:xfrm>
            <a:off x="10512257" y="4083923"/>
            <a:ext cx="642575" cy="369332"/>
          </a:xfrm>
          <a:prstGeom prst="rect">
            <a:avLst/>
          </a:prstGeom>
          <a:noFill/>
        </p:spPr>
        <p:txBody>
          <a:bodyPr wrap="square" rtlCol="0">
            <a:spAutoFit/>
          </a:bodyPr>
          <a:lstStyle/>
          <a:p>
            <a:pPr algn="ctr"/>
            <a:r>
              <a:rPr lang="en-US" sz="1800" dirty="0">
                <a:solidFill>
                  <a:schemeClr val="bg2"/>
                </a:solidFill>
                <a:latin typeface="Gotham-Bold" pitchFamily="50" charset="0"/>
                <a:cs typeface="Gotham-Bold" pitchFamily="50" charset="0"/>
              </a:rPr>
              <a:t>#5</a:t>
            </a:r>
          </a:p>
        </p:txBody>
      </p:sp>
      <p:sp>
        <p:nvSpPr>
          <p:cNvPr id="10" name="TextBox 9"/>
          <p:cNvSpPr txBox="1"/>
          <p:nvPr/>
        </p:nvSpPr>
        <p:spPr>
          <a:xfrm>
            <a:off x="10512257" y="4497062"/>
            <a:ext cx="642575" cy="369332"/>
          </a:xfrm>
          <a:prstGeom prst="rect">
            <a:avLst/>
          </a:prstGeom>
          <a:noFill/>
        </p:spPr>
        <p:txBody>
          <a:bodyPr wrap="square" rtlCol="0">
            <a:spAutoFit/>
          </a:bodyPr>
          <a:lstStyle/>
          <a:p>
            <a:pPr algn="ctr"/>
            <a:r>
              <a:rPr lang="en-US" sz="1800" dirty="0">
                <a:solidFill>
                  <a:schemeClr val="bg2"/>
                </a:solidFill>
                <a:latin typeface="Gotham-Bold" pitchFamily="50" charset="0"/>
                <a:cs typeface="Gotham-Bold" pitchFamily="50" charset="0"/>
              </a:rPr>
              <a:t>#3</a:t>
            </a:r>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809739" y="1292238"/>
            <a:ext cx="10055781" cy="4477049"/>
          </a:xfrm>
          <a:prstGeom prst="rect">
            <a:avLst/>
          </a:prstGeom>
        </p:spPr>
      </p:pic>
    </p:spTree>
    <p:extLst>
      <p:ext uri="{BB962C8B-B14F-4D97-AF65-F5344CB8AC3E}">
        <p14:creationId xmlns:p14="http://schemas.microsoft.com/office/powerpoint/2010/main" val="17561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584048" y="423863"/>
            <a:ext cx="10512862" cy="658812"/>
          </a:xfrm>
        </p:spPr>
        <p:txBody>
          <a:bodyPr/>
          <a:lstStyle/>
          <a:p>
            <a:pPr eaLnBrk="1" hangingPunct="1"/>
            <a:r>
              <a:t>Policy compliance</a:t>
            </a:r>
          </a:p>
        </p:txBody>
      </p:sp>
      <p:pic>
        <p:nvPicPr>
          <p:cNvPr id="4198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285" y="1082675"/>
            <a:ext cx="10032504"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988" name="Straight Connector 7"/>
          <p:cNvCxnSpPr>
            <a:cxnSpLocks noChangeShapeType="1"/>
          </p:cNvCxnSpPr>
          <p:nvPr/>
        </p:nvCxnSpPr>
        <p:spPr bwMode="auto">
          <a:xfrm>
            <a:off x="370321" y="3517900"/>
            <a:ext cx="11342379" cy="0"/>
          </a:xfrm>
          <a:prstGeom prst="line">
            <a:avLst/>
          </a:prstGeom>
          <a:noFill/>
          <a:ln w="12700">
            <a:solidFill>
              <a:srgbClr val="8EBE3F"/>
            </a:solidFill>
            <a:prstDash val="lgDash"/>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8791751"/>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48" y="423863"/>
            <a:ext cx="10512862" cy="658812"/>
          </a:xfrm>
        </p:spPr>
        <p:txBody>
          <a:bodyPr rtlCol="0">
            <a:normAutofit/>
          </a:bodyPr>
          <a:lstStyle/>
          <a:p>
            <a:pPr eaLnBrk="1" hangingPunct="1">
              <a:defRPr/>
            </a:pPr>
            <a:r>
              <a:rPr sz="2800" dirty="0" smtClean="0">
                <a:ea typeface="Arial Black" charset="0"/>
              </a:rPr>
              <a:t>Web vulnerability prevalence by language</a:t>
            </a:r>
            <a:endParaRPr sz="2800" dirty="0">
              <a:ea typeface="Arial Black" charset="0"/>
            </a:endParaRPr>
          </a:p>
        </p:txBody>
      </p:sp>
      <p:pic>
        <p:nvPicPr>
          <p:cNvPr id="4403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43" y="1282633"/>
            <a:ext cx="11494739" cy="485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355613"/>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solidFill>
                  <a:srgbClr val="46575E"/>
                </a:solidFill>
              </a:rPr>
              <a:t>Breakdown of Cryptographic Flaws</a:t>
            </a:r>
            <a:endParaRPr lang="en-US" dirty="0">
              <a:solidFill>
                <a:srgbClr val="46575E"/>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6722621"/>
              </p:ext>
            </p:extLst>
          </p:nvPr>
        </p:nvGraphicFramePr>
        <p:xfrm>
          <a:off x="579571" y="1546392"/>
          <a:ext cx="9791912" cy="4640426"/>
        </p:xfrm>
        <a:graphic>
          <a:graphicData uri="http://schemas.openxmlformats.org/presentationml/2006/ole">
            <mc:AlternateContent xmlns:mc="http://schemas.openxmlformats.org/markup-compatibility/2006">
              <mc:Choice xmlns:v="urn:schemas-microsoft-com:vml" Requires="v">
                <p:oleObj spid="_x0000_s1060" name="Document" r:id="rId4" imgW="6083300" imgH="2882900" progId="Word.Document.12">
                  <p:embed/>
                </p:oleObj>
              </mc:Choice>
              <mc:Fallback>
                <p:oleObj name="Document" r:id="rId4" imgW="6083300" imgH="2882900" progId="Word.Document.12">
                  <p:embed/>
                  <p:pic>
                    <p:nvPicPr>
                      <p:cNvPr id="0" name=""/>
                      <p:cNvPicPr/>
                      <p:nvPr/>
                    </p:nvPicPr>
                    <p:blipFill>
                      <a:blip r:embed="rId5"/>
                      <a:stretch>
                        <a:fillRect/>
                      </a:stretch>
                    </p:blipFill>
                    <p:spPr>
                      <a:xfrm>
                        <a:off x="579571" y="1546392"/>
                        <a:ext cx="9791912" cy="4640426"/>
                      </a:xfrm>
                      <a:prstGeom prst="rect">
                        <a:avLst/>
                      </a:prstGeom>
                    </p:spPr>
                  </p:pic>
                </p:oleObj>
              </mc:Fallback>
            </mc:AlternateContent>
          </a:graphicData>
        </a:graphic>
      </p:graphicFrame>
    </p:spTree>
    <p:extLst>
      <p:ext uri="{BB962C8B-B14F-4D97-AF65-F5344CB8AC3E}">
        <p14:creationId xmlns:p14="http://schemas.microsoft.com/office/powerpoint/2010/main" val="136583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Wide spread in % of flaws found vs. fixed</a:t>
            </a:r>
          </a:p>
          <a:p>
            <a:r>
              <a:rPr lang="en-US" smtClean="0"/>
              <a:t>May be due to external factors (industry regulations, competitive landscape) and/or security policies</a:t>
            </a:r>
            <a:endParaRPr lang="en-US" dirty="0"/>
          </a:p>
        </p:txBody>
      </p:sp>
      <p:sp>
        <p:nvSpPr>
          <p:cNvPr id="4" name="Title 3"/>
          <p:cNvSpPr>
            <a:spLocks noGrp="1"/>
          </p:cNvSpPr>
          <p:nvPr>
            <p:ph type="title"/>
          </p:nvPr>
        </p:nvSpPr>
        <p:spPr/>
        <p:txBody>
          <a:bodyPr/>
          <a:lstStyle/>
          <a:p>
            <a:r>
              <a:rPr lang="en-US" dirty="0" smtClean="0">
                <a:solidFill>
                  <a:srgbClr val="46575E"/>
                </a:solidFill>
              </a:rPr>
              <a:t>Flaw remediation rates</a:t>
            </a:r>
            <a:endParaRPr lang="en-US" dirty="0">
              <a:solidFill>
                <a:srgbClr val="46575E"/>
              </a:solidFill>
            </a:endParaRPr>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b="13293"/>
          <a:stretch/>
        </p:blipFill>
        <p:spPr>
          <a:xfrm>
            <a:off x="1295063" y="3184265"/>
            <a:ext cx="9598700" cy="2908310"/>
          </a:xfrm>
          <a:prstGeom prst="rect">
            <a:avLst/>
          </a:prstGeom>
        </p:spPr>
      </p:pic>
    </p:spTree>
    <p:extLst>
      <p:ext uri="{BB962C8B-B14F-4D97-AF65-F5344CB8AC3E}">
        <p14:creationId xmlns:p14="http://schemas.microsoft.com/office/powerpoint/2010/main" val="429096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smtClean="0"/>
              <a:t>Small improvement in flaw density overall, greater improvement in very high and high severity flaws</a:t>
            </a:r>
          </a:p>
        </p:txBody>
      </p:sp>
      <p:sp>
        <p:nvSpPr>
          <p:cNvPr id="4" name="Title 3"/>
          <p:cNvSpPr>
            <a:spLocks noGrp="1"/>
          </p:cNvSpPr>
          <p:nvPr>
            <p:ph type="title"/>
          </p:nvPr>
        </p:nvSpPr>
        <p:spPr/>
        <p:txBody>
          <a:bodyPr/>
          <a:lstStyle/>
          <a:p>
            <a:r>
              <a:rPr lang="en-US" dirty="0" smtClean="0">
                <a:solidFill>
                  <a:srgbClr val="46575E"/>
                </a:solidFill>
              </a:rPr>
              <a:t>Remediation by flaw density</a:t>
            </a:r>
            <a:endParaRPr lang="en-US" dirty="0">
              <a:solidFill>
                <a:srgbClr val="46575E"/>
              </a:solidFill>
            </a:endParaRPr>
          </a:p>
        </p:txBody>
      </p:sp>
      <p:pic>
        <p:nvPicPr>
          <p:cNvPr id="2" name="Picture 1"/>
          <p:cNvPicPr>
            <a:picLocks noChangeAspect="1"/>
          </p:cNvPicPr>
          <p:nvPr/>
        </p:nvPicPr>
        <p:blipFill rotWithShape="1">
          <a:blip r:embed="rId2">
            <a:clrChange>
              <a:clrFrom>
                <a:srgbClr val="FFFFFF"/>
              </a:clrFrom>
              <a:clrTo>
                <a:srgbClr val="FFFFFF">
                  <a:alpha val="0"/>
                </a:srgbClr>
              </a:clrTo>
            </a:clrChange>
          </a:blip>
          <a:srcRect b="11986"/>
          <a:stretch/>
        </p:blipFill>
        <p:spPr>
          <a:xfrm>
            <a:off x="1066522" y="2565636"/>
            <a:ext cx="10055781" cy="3484082"/>
          </a:xfrm>
          <a:prstGeom prst="rect">
            <a:avLst/>
          </a:prstGeom>
        </p:spPr>
      </p:pic>
    </p:spTree>
    <p:extLst>
      <p:ext uri="{BB962C8B-B14F-4D97-AF65-F5344CB8AC3E}">
        <p14:creationId xmlns:p14="http://schemas.microsoft.com/office/powerpoint/2010/main" val="4031829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For applications that used a readout, the development team fixed more than 2.5x the average # of flaws per megabyte</a:t>
            </a:r>
          </a:p>
          <a:p>
            <a:endParaRPr lang="en-US" dirty="0"/>
          </a:p>
          <a:p>
            <a:endParaRPr lang="en-US" dirty="0"/>
          </a:p>
          <a:p>
            <a:endParaRPr lang="en-US" dirty="0"/>
          </a:p>
        </p:txBody>
      </p:sp>
      <p:sp>
        <p:nvSpPr>
          <p:cNvPr id="4" name="Title 3"/>
          <p:cNvSpPr>
            <a:spLocks noGrp="1"/>
          </p:cNvSpPr>
          <p:nvPr>
            <p:ph type="title"/>
          </p:nvPr>
        </p:nvSpPr>
        <p:spPr/>
        <p:txBody>
          <a:bodyPr/>
          <a:lstStyle/>
          <a:p>
            <a:r>
              <a:rPr lang="en-US" dirty="0">
                <a:solidFill>
                  <a:srgbClr val="46575E"/>
                </a:solidFill>
              </a:rPr>
              <a:t>Impact of remediation </a:t>
            </a:r>
            <a:r>
              <a:rPr lang="en-US" dirty="0" smtClean="0">
                <a:solidFill>
                  <a:srgbClr val="46575E"/>
                </a:solidFill>
              </a:rPr>
              <a:t>coaching</a:t>
            </a:r>
            <a:endParaRPr lang="en-US" dirty="0">
              <a:solidFill>
                <a:srgbClr val="46575E"/>
              </a:solidFill>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lip>
          <a:srcRect b="23063"/>
          <a:stretch/>
        </p:blipFill>
        <p:spPr>
          <a:xfrm>
            <a:off x="609441" y="2681954"/>
            <a:ext cx="10969943" cy="1963044"/>
          </a:xfrm>
          <a:prstGeom prst="rect">
            <a:avLst/>
          </a:prstGeom>
        </p:spPr>
      </p:pic>
    </p:spTree>
    <p:extLst>
      <p:ext uri="{BB962C8B-B14F-4D97-AF65-F5344CB8AC3E}">
        <p14:creationId xmlns:p14="http://schemas.microsoft.com/office/powerpoint/2010/main" val="184116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a:xfrm>
            <a:off x="584048" y="420689"/>
            <a:ext cx="10908576" cy="695325"/>
          </a:xfrm>
        </p:spPr>
        <p:txBody>
          <a:bodyPr/>
          <a:lstStyle/>
          <a:p>
            <a:pPr eaLnBrk="1" hangingPunct="1"/>
            <a:r>
              <a:t>Fixing flaws - eLearning</a:t>
            </a:r>
          </a:p>
        </p:txBody>
      </p:sp>
      <p:pic>
        <p:nvPicPr>
          <p:cNvPr id="573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817" y="1425576"/>
            <a:ext cx="7347153"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330961"/>
      </p:ext>
    </p:extLst>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057"/>
          <a:stretch/>
        </p:blipFill>
        <p:spPr>
          <a:xfrm>
            <a:off x="0" y="0"/>
            <a:ext cx="12194919" cy="6181344"/>
          </a:xfrm>
          <a:prstGeom prst="rect">
            <a:avLst/>
          </a:prstGeom>
        </p:spPr>
      </p:pic>
      <p:sp>
        <p:nvSpPr>
          <p:cNvPr id="6" name="Rectangle 5"/>
          <p:cNvSpPr/>
          <p:nvPr/>
        </p:nvSpPr>
        <p:spPr bwMode="auto">
          <a:xfrm>
            <a:off x="0" y="1662"/>
            <a:ext cx="12185778" cy="6179682"/>
          </a:xfrm>
          <a:prstGeom prst="rect">
            <a:avLst/>
          </a:prstGeom>
          <a:solidFill>
            <a:schemeClr val="tx1">
              <a:alpha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u="none" strike="noStrike" cap="none" normalizeH="0" baseline="0" dirty="0" err="1" smtClean="0">
              <a:ln>
                <a:noFill/>
              </a:ln>
              <a:solidFill>
                <a:schemeClr val="bg1"/>
              </a:solidFill>
              <a:effectLst/>
              <a:latin typeface="Arial" pitchFamily="34" charset="0"/>
              <a:cs typeface="Arial" pitchFamily="34" charset="0"/>
            </a:endParaRPr>
          </a:p>
        </p:txBody>
      </p:sp>
      <p:sp>
        <p:nvSpPr>
          <p:cNvPr id="7" name="Title 3"/>
          <p:cNvSpPr txBox="1">
            <a:spLocks/>
          </p:cNvSpPr>
          <p:nvPr/>
        </p:nvSpPr>
        <p:spPr>
          <a:xfrm>
            <a:off x="804462" y="1548384"/>
            <a:ext cx="10262991" cy="3767328"/>
          </a:xfrm>
          <a:prstGeom prst="rect">
            <a:avLst/>
          </a:prstGeom>
        </p:spPr>
        <p:txBody>
          <a:bodyPr vert="horz" lIns="91440" tIns="45720" rIns="91440" bIns="45720" rtlCol="0" anchor="ctr">
            <a:noAutofit/>
          </a:bodyPr>
          <a:lstStyle>
            <a:lvl1pPr algn="l" rtl="0" eaLnBrk="1" fontAlgn="base" hangingPunct="1">
              <a:lnSpc>
                <a:spcPct val="90000"/>
              </a:lnSpc>
              <a:spcBef>
                <a:spcPct val="0"/>
              </a:spcBef>
              <a:spcAft>
                <a:spcPct val="0"/>
              </a:spcAft>
              <a:defRPr sz="3800" b="0" i="0">
                <a:solidFill>
                  <a:schemeClr val="tx1"/>
                </a:solidFill>
                <a:latin typeface="+mj-lt"/>
                <a:ea typeface="MS PGothic" pitchFamily="34" charset="-128"/>
                <a:cs typeface="Museo Sans 100"/>
              </a:defRPr>
            </a:lvl1pPr>
            <a:lvl2pPr algn="l" rtl="0" eaLnBrk="1" fontAlgn="base" hangingPunct="1">
              <a:lnSpc>
                <a:spcPct val="85000"/>
              </a:lnSpc>
              <a:spcBef>
                <a:spcPct val="0"/>
              </a:spcBef>
              <a:spcAft>
                <a:spcPct val="0"/>
              </a:spcAft>
              <a:defRPr sz="3733">
                <a:solidFill>
                  <a:schemeClr val="bg2"/>
                </a:solidFill>
                <a:latin typeface="Avenir LT Std 55 Roman" charset="0"/>
                <a:ea typeface="MS PGothic" pitchFamily="34" charset="-128"/>
                <a:cs typeface="Avenir LT Std 55 Roman" charset="0"/>
              </a:defRPr>
            </a:lvl2pPr>
            <a:lvl3pPr algn="l" rtl="0" eaLnBrk="1" fontAlgn="base" hangingPunct="1">
              <a:lnSpc>
                <a:spcPct val="85000"/>
              </a:lnSpc>
              <a:spcBef>
                <a:spcPct val="0"/>
              </a:spcBef>
              <a:spcAft>
                <a:spcPct val="0"/>
              </a:spcAft>
              <a:defRPr sz="3733">
                <a:solidFill>
                  <a:schemeClr val="bg2"/>
                </a:solidFill>
                <a:latin typeface="Avenir LT Std 55 Roman" charset="0"/>
                <a:ea typeface="MS PGothic" pitchFamily="34" charset="-128"/>
                <a:cs typeface="Avenir LT Std 55 Roman" charset="0"/>
              </a:defRPr>
            </a:lvl3pPr>
            <a:lvl4pPr algn="l" rtl="0" eaLnBrk="1" fontAlgn="base" hangingPunct="1">
              <a:lnSpc>
                <a:spcPct val="85000"/>
              </a:lnSpc>
              <a:spcBef>
                <a:spcPct val="0"/>
              </a:spcBef>
              <a:spcAft>
                <a:spcPct val="0"/>
              </a:spcAft>
              <a:defRPr sz="3733">
                <a:solidFill>
                  <a:schemeClr val="bg2"/>
                </a:solidFill>
                <a:latin typeface="Avenir LT Std 55 Roman" charset="0"/>
                <a:ea typeface="MS PGothic" pitchFamily="34" charset="-128"/>
                <a:cs typeface="Avenir LT Std 55 Roman" charset="0"/>
              </a:defRPr>
            </a:lvl4pPr>
            <a:lvl5pPr algn="l" rtl="0" eaLnBrk="1" fontAlgn="base" hangingPunct="1">
              <a:lnSpc>
                <a:spcPct val="85000"/>
              </a:lnSpc>
              <a:spcBef>
                <a:spcPct val="0"/>
              </a:spcBef>
              <a:spcAft>
                <a:spcPct val="0"/>
              </a:spcAft>
              <a:defRPr sz="3733">
                <a:solidFill>
                  <a:schemeClr val="bg2"/>
                </a:solidFill>
                <a:latin typeface="Avenir LT Std 55 Roman" charset="0"/>
                <a:ea typeface="MS PGothic" pitchFamily="34" charset="-128"/>
                <a:cs typeface="Avenir LT Std 55 Roman" charset="0"/>
              </a:defRPr>
            </a:lvl5pPr>
            <a:lvl6pPr marL="609585" algn="l" rtl="0" eaLnBrk="1" fontAlgn="base" hangingPunct="1">
              <a:lnSpc>
                <a:spcPct val="85000"/>
              </a:lnSpc>
              <a:spcBef>
                <a:spcPct val="0"/>
              </a:spcBef>
              <a:spcAft>
                <a:spcPct val="0"/>
              </a:spcAft>
              <a:defRPr sz="3200">
                <a:solidFill>
                  <a:schemeClr val="bg2"/>
                </a:solidFill>
                <a:latin typeface="AauxPro OT Light" pitchFamily="-105" charset="0"/>
              </a:defRPr>
            </a:lvl6pPr>
            <a:lvl7pPr marL="1219170" algn="l" rtl="0" eaLnBrk="1" fontAlgn="base" hangingPunct="1">
              <a:lnSpc>
                <a:spcPct val="85000"/>
              </a:lnSpc>
              <a:spcBef>
                <a:spcPct val="0"/>
              </a:spcBef>
              <a:spcAft>
                <a:spcPct val="0"/>
              </a:spcAft>
              <a:defRPr sz="3200">
                <a:solidFill>
                  <a:schemeClr val="bg2"/>
                </a:solidFill>
                <a:latin typeface="AauxPro OT Light" pitchFamily="-105" charset="0"/>
              </a:defRPr>
            </a:lvl7pPr>
            <a:lvl8pPr marL="1828754" algn="l" rtl="0" eaLnBrk="1" fontAlgn="base" hangingPunct="1">
              <a:lnSpc>
                <a:spcPct val="85000"/>
              </a:lnSpc>
              <a:spcBef>
                <a:spcPct val="0"/>
              </a:spcBef>
              <a:spcAft>
                <a:spcPct val="0"/>
              </a:spcAft>
              <a:defRPr sz="3200">
                <a:solidFill>
                  <a:schemeClr val="bg2"/>
                </a:solidFill>
                <a:latin typeface="AauxPro OT Light" pitchFamily="-105" charset="0"/>
              </a:defRPr>
            </a:lvl8pPr>
            <a:lvl9pPr marL="2438339" algn="l" rtl="0" eaLnBrk="1" fontAlgn="base" hangingPunct="1">
              <a:lnSpc>
                <a:spcPct val="85000"/>
              </a:lnSpc>
              <a:spcBef>
                <a:spcPct val="0"/>
              </a:spcBef>
              <a:spcAft>
                <a:spcPct val="0"/>
              </a:spcAft>
              <a:defRPr sz="3200">
                <a:solidFill>
                  <a:schemeClr val="bg2"/>
                </a:solidFill>
                <a:latin typeface="AauxPro OT Light" pitchFamily="-105" charset="0"/>
              </a:defRPr>
            </a:lvl9pPr>
          </a:lstStyle>
          <a:p>
            <a:pPr>
              <a:lnSpc>
                <a:spcPct val="70000"/>
              </a:lnSpc>
            </a:pPr>
            <a:r>
              <a:rPr lang="en-US" sz="8800" dirty="0" smtClean="0">
                <a:solidFill>
                  <a:schemeClr val="bg1"/>
                </a:solidFill>
              </a:rPr>
              <a:t>Three characteristics </a:t>
            </a:r>
            <a:br>
              <a:rPr lang="en-US" sz="8800" dirty="0" smtClean="0">
                <a:solidFill>
                  <a:schemeClr val="bg1"/>
                </a:solidFill>
              </a:rPr>
            </a:br>
            <a:r>
              <a:rPr lang="en-US" sz="8800" dirty="0" smtClean="0">
                <a:solidFill>
                  <a:schemeClr val="bg1"/>
                </a:solidFill>
              </a:rPr>
              <a:t>of </a:t>
            </a:r>
            <a:r>
              <a:rPr lang="en-US" sz="8800" dirty="0">
                <a:solidFill>
                  <a:schemeClr val="bg1"/>
                </a:solidFill>
              </a:rPr>
              <a:t>a </a:t>
            </a:r>
            <a:r>
              <a:rPr lang="en-US" sz="8800" dirty="0" smtClean="0">
                <a:solidFill>
                  <a:schemeClr val="bg1"/>
                </a:solidFill>
              </a:rPr>
              <a:t>successful application security program</a:t>
            </a:r>
            <a:endParaRPr lang="en-US" sz="8800" dirty="0">
              <a:solidFill>
                <a:schemeClr val="bg1"/>
              </a:solidFill>
            </a:endParaRPr>
          </a:p>
        </p:txBody>
      </p:sp>
      <p:sp>
        <p:nvSpPr>
          <p:cNvPr id="8" name="TextBox 7"/>
          <p:cNvSpPr txBox="1"/>
          <p:nvPr/>
        </p:nvSpPr>
        <p:spPr>
          <a:xfrm>
            <a:off x="181704" y="5933462"/>
            <a:ext cx="9141619" cy="246221"/>
          </a:xfrm>
          <a:prstGeom prst="rect">
            <a:avLst/>
          </a:prstGeom>
          <a:noFill/>
        </p:spPr>
        <p:txBody>
          <a:bodyPr wrap="square" rtlCol="0">
            <a:spAutoFit/>
          </a:bodyPr>
          <a:lstStyle/>
          <a:p>
            <a:r>
              <a:rPr lang="en-US" sz="1000" dirty="0">
                <a:solidFill>
                  <a:srgbClr val="FFFFFF"/>
                </a:solidFill>
                <a:latin typeface="Gotham-Book" pitchFamily="50" charset="0"/>
                <a:cs typeface="Gotham-Book" pitchFamily="50" charset="0"/>
              </a:rPr>
              <a:t>Flickr: https://www.flickr.com/photos/james_michael_hill/1388906656 </a:t>
            </a:r>
            <a:r>
              <a:rPr lang="en-US" sz="1000" dirty="0" smtClean="0">
                <a:solidFill>
                  <a:srgbClr val="FFFFFF"/>
                </a:solidFill>
                <a:latin typeface="Gotham-Book" pitchFamily="50" charset="0"/>
                <a:cs typeface="Gotham-Book" pitchFamily="50" charset="0"/>
              </a:rPr>
              <a:t>(</a:t>
            </a:r>
            <a:r>
              <a:rPr lang="en-US" sz="1000" dirty="0">
                <a:solidFill>
                  <a:srgbClr val="FFFFFF"/>
                </a:solidFill>
                <a:latin typeface="Gotham-Book" pitchFamily="50" charset="0"/>
                <a:cs typeface="Gotham-Book" pitchFamily="50" charset="0"/>
              </a:rPr>
              <a:t>CC </a:t>
            </a:r>
            <a:r>
              <a:rPr lang="en-US" sz="1000" dirty="0" smtClean="0">
                <a:solidFill>
                  <a:srgbClr val="FFFFFF"/>
                </a:solidFill>
                <a:latin typeface="Gotham-Book" pitchFamily="50" charset="0"/>
                <a:cs typeface="Gotham-Book" pitchFamily="50" charset="0"/>
              </a:rPr>
              <a:t>BY-NC-ND 2.0</a:t>
            </a:r>
            <a:r>
              <a:rPr lang="en-US" sz="1000" dirty="0">
                <a:solidFill>
                  <a:srgbClr val="FFFFFF"/>
                </a:solidFill>
                <a:latin typeface="Gotham-Book" pitchFamily="50" charset="0"/>
                <a:cs typeface="Gotham-Book" pitchFamily="50" charset="0"/>
              </a:rPr>
              <a:t>)</a:t>
            </a:r>
          </a:p>
        </p:txBody>
      </p:sp>
    </p:spTree>
    <p:extLst>
      <p:ext uri="{BB962C8B-B14F-4D97-AF65-F5344CB8AC3E}">
        <p14:creationId xmlns:p14="http://schemas.microsoft.com/office/powerpoint/2010/main" val="2592816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3311680" y="2110833"/>
            <a:ext cx="8722837" cy="3769127"/>
          </a:xfrm>
          <a:prstGeom prst="rect">
            <a:avLst/>
          </a:prstGeom>
        </p:spPr>
      </p:pic>
      <p:sp>
        <p:nvSpPr>
          <p:cNvPr id="3" name="Subtitle 2"/>
          <p:cNvSpPr>
            <a:spLocks noGrp="1"/>
          </p:cNvSpPr>
          <p:nvPr>
            <p:ph type="subTitle" idx="1"/>
          </p:nvPr>
        </p:nvSpPr>
        <p:spPr>
          <a:xfrm>
            <a:off x="1521865" y="2195157"/>
            <a:ext cx="5291413" cy="3604046"/>
          </a:xfrm>
        </p:spPr>
        <p:txBody>
          <a:bodyPr/>
          <a:lstStyle/>
          <a:p>
            <a:r>
              <a:rPr lang="en-US" dirty="0"/>
              <a:t>Milton Smith</a:t>
            </a:r>
          </a:p>
          <a:p>
            <a:r>
              <a:rPr lang="en-US" dirty="0"/>
              <a:t>Sr. Principle </a:t>
            </a:r>
            <a:r>
              <a:rPr lang="en-US" dirty="0" smtClean="0"/>
              <a:t>Security Analyst, Oracle</a:t>
            </a:r>
          </a:p>
          <a:p>
            <a:r>
              <a:rPr lang="en-US" sz="1600" dirty="0">
                <a:solidFill>
                  <a:schemeClr val="bg1">
                    <a:lumMod val="50000"/>
                  </a:schemeClr>
                </a:solidFill>
              </a:rPr>
              <a:t>Twitter: @</a:t>
            </a:r>
            <a:r>
              <a:rPr lang="en-US" sz="1600" dirty="0" err="1">
                <a:solidFill>
                  <a:schemeClr val="bg1">
                    <a:lumMod val="50000"/>
                  </a:schemeClr>
                </a:solidFill>
              </a:rPr>
              <a:t>spoofzu</a:t>
            </a:r>
            <a:endParaRPr lang="en-US" sz="1600" dirty="0">
              <a:solidFill>
                <a:schemeClr val="bg1">
                  <a:lumMod val="50000"/>
                </a:schemeClr>
              </a:solidFill>
            </a:endParaRPr>
          </a:p>
          <a:p>
            <a:r>
              <a:rPr lang="en-US" sz="1600" dirty="0">
                <a:solidFill>
                  <a:schemeClr val="bg1">
                    <a:lumMod val="50000"/>
                  </a:schemeClr>
                </a:solidFill>
              </a:rPr>
              <a:t>Blog: </a:t>
            </a:r>
            <a:r>
              <a:rPr lang="en-US" sz="1600" dirty="0" err="1">
                <a:solidFill>
                  <a:schemeClr val="bg1">
                    <a:lumMod val="50000"/>
                  </a:schemeClr>
                </a:solidFill>
              </a:rPr>
              <a:t>securitycurmudgeon.com</a:t>
            </a:r>
            <a:endParaRPr lang="en-US" sz="1600" dirty="0">
              <a:solidFill>
                <a:schemeClr val="bg1">
                  <a:lumMod val="50000"/>
                </a:schemeClr>
              </a:solidFill>
            </a:endParaRPr>
          </a:p>
          <a:p>
            <a:endParaRPr lang="en-US" dirty="0"/>
          </a:p>
          <a:p>
            <a:r>
              <a:rPr lang="en-US" dirty="0" smtClean="0"/>
              <a:t>Chris </a:t>
            </a:r>
            <a:r>
              <a:rPr lang="en-US" dirty="0" err="1" smtClean="0"/>
              <a:t>Wysopal</a:t>
            </a:r>
            <a:endParaRPr lang="en-US" dirty="0" smtClean="0"/>
          </a:p>
          <a:p>
            <a:r>
              <a:rPr lang="en-US" dirty="0" smtClean="0"/>
              <a:t>CTO, </a:t>
            </a:r>
            <a:r>
              <a:rPr lang="en-US" dirty="0" err="1" smtClean="0"/>
              <a:t>Vericode</a:t>
            </a:r>
            <a:endParaRPr lang="en-US" dirty="0" smtClean="0"/>
          </a:p>
          <a:p>
            <a:r>
              <a:rPr lang="en-US" sz="1600" dirty="0" smtClean="0">
                <a:solidFill>
                  <a:schemeClr val="bg1">
                    <a:lumMod val="50000"/>
                  </a:schemeClr>
                </a:solidFill>
              </a:rPr>
              <a:t>Twitter</a:t>
            </a:r>
            <a:r>
              <a:rPr lang="en-US" sz="1600" dirty="0">
                <a:solidFill>
                  <a:schemeClr val="bg1">
                    <a:lumMod val="50000"/>
                  </a:schemeClr>
                </a:solidFill>
              </a:rPr>
              <a:t>: </a:t>
            </a:r>
            <a:r>
              <a:rPr lang="en-US" sz="1600" dirty="0" smtClean="0">
                <a:solidFill>
                  <a:schemeClr val="bg1">
                    <a:lumMod val="50000"/>
                  </a:schemeClr>
                </a:solidFill>
              </a:rPr>
              <a:t>@</a:t>
            </a:r>
            <a:r>
              <a:rPr lang="en-US" sz="1600" dirty="0" err="1" smtClean="0">
                <a:solidFill>
                  <a:schemeClr val="bg1">
                    <a:lumMod val="50000"/>
                  </a:schemeClr>
                </a:solidFill>
              </a:rPr>
              <a:t>weldpond</a:t>
            </a:r>
            <a:endParaRPr lang="en-US" sz="1600" dirty="0">
              <a:solidFill>
                <a:schemeClr val="bg1">
                  <a:lumMod val="50000"/>
                </a:schemeClr>
              </a:solidFill>
            </a:endParaRPr>
          </a:p>
          <a:p>
            <a:r>
              <a:rPr lang="en-US" sz="1600" dirty="0" smtClean="0">
                <a:solidFill>
                  <a:schemeClr val="bg1">
                    <a:lumMod val="50000"/>
                  </a:schemeClr>
                </a:solidFill>
              </a:rPr>
              <a:t>Web Site: </a:t>
            </a:r>
            <a:r>
              <a:rPr lang="en-US" sz="1600" dirty="0" err="1" smtClean="0">
                <a:solidFill>
                  <a:schemeClr val="bg1">
                    <a:lumMod val="50000"/>
                  </a:schemeClr>
                </a:solidFill>
              </a:rPr>
              <a:t>veracode.com</a:t>
            </a:r>
            <a:endParaRPr lang="en-US" sz="1600" dirty="0">
              <a:solidFill>
                <a:schemeClr val="bg1">
                  <a:lumMod val="50000"/>
                </a:schemeClr>
              </a:solidFill>
            </a:endParaRPr>
          </a:p>
          <a:p>
            <a:endParaRPr lang="en-US" dirty="0" smtClean="0"/>
          </a:p>
          <a:p>
            <a:endParaRPr lang="en-US" dirty="0" smtClean="0"/>
          </a:p>
          <a:p>
            <a:r>
              <a:rPr lang="en-US" dirty="0">
                <a:solidFill>
                  <a:schemeClr val="bg1">
                    <a:lumMod val="50000"/>
                  </a:schemeClr>
                </a:solidFill>
              </a:rPr>
              <a:t>October 2015</a:t>
            </a:r>
          </a:p>
          <a:p>
            <a:endParaRPr lang="en-US" dirty="0"/>
          </a:p>
          <a:p>
            <a:endParaRPr lang="en-US" dirty="0"/>
          </a:p>
        </p:txBody>
      </p:sp>
      <p:sp>
        <p:nvSpPr>
          <p:cNvPr id="2" name="Title 1"/>
          <p:cNvSpPr>
            <a:spLocks noGrp="1"/>
          </p:cNvSpPr>
          <p:nvPr>
            <p:ph type="ctrTitle"/>
          </p:nvPr>
        </p:nvSpPr>
        <p:spPr>
          <a:xfrm>
            <a:off x="531813" y="327264"/>
            <a:ext cx="11125199" cy="1470025"/>
          </a:xfrm>
        </p:spPr>
        <p:txBody>
          <a:bodyPr/>
          <a:lstStyle/>
          <a:p>
            <a:r>
              <a:rPr lang="en-US" dirty="0" smtClean="0"/>
              <a:t>CON3743 Java </a:t>
            </a:r>
            <a:r>
              <a:rPr lang="en-US" dirty="0"/>
              <a:t>and Security: Track Opening Presentation</a:t>
            </a:r>
          </a:p>
        </p:txBody>
      </p:sp>
      <p:pic>
        <p:nvPicPr>
          <p:cNvPr id="4" name="Picture 3"/>
          <p:cNvPicPr>
            <a:picLocks noChangeAspect="1"/>
          </p:cNvPicPr>
          <p:nvPr/>
        </p:nvPicPr>
        <p:blipFill>
          <a:blip r:embed="rId4">
            <a:alphaModFix amt="59000"/>
          </a:blip>
          <a:stretch>
            <a:fillRect/>
          </a:stretch>
        </p:blipFill>
        <p:spPr>
          <a:xfrm>
            <a:off x="455144" y="2273421"/>
            <a:ext cx="974726" cy="974726"/>
          </a:xfrm>
          <a:prstGeom prst="rect">
            <a:avLst/>
          </a:prstGeom>
        </p:spPr>
      </p:pic>
      <p:pic>
        <p:nvPicPr>
          <p:cNvPr id="6" name="Picture 5"/>
          <p:cNvPicPr>
            <a:picLocks noChangeAspect="1"/>
          </p:cNvPicPr>
          <p:nvPr/>
        </p:nvPicPr>
        <p:blipFill>
          <a:blip r:embed="rId5" cstate="print">
            <a:alphaModFix amt="59000"/>
            <a:extLst>
              <a:ext uri="{28A0092B-C50C-407E-A947-70E740481C1C}">
                <a14:useLocalDpi xmlns:a14="http://schemas.microsoft.com/office/drawing/2010/main" val="0"/>
              </a:ext>
            </a:extLst>
          </a:blip>
          <a:stretch>
            <a:fillRect/>
          </a:stretch>
        </p:blipFill>
        <p:spPr>
          <a:xfrm>
            <a:off x="437055" y="3713479"/>
            <a:ext cx="1017726" cy="1017726"/>
          </a:xfrm>
          <a:prstGeom prst="rect">
            <a:avLst/>
          </a:prstGeom>
        </p:spPr>
      </p:pic>
      <p:sp>
        <p:nvSpPr>
          <p:cNvPr id="9" name="TextBox 8"/>
          <p:cNvSpPr txBox="1"/>
          <p:nvPr/>
        </p:nvSpPr>
        <p:spPr>
          <a:xfrm>
            <a:off x="9422153" y="6708736"/>
            <a:ext cx="914400" cy="914400"/>
          </a:xfrm>
          <a:prstGeom prst="rect">
            <a:avLst/>
          </a:prstGeom>
          <a:noFill/>
        </p:spPr>
        <p:txBody>
          <a:bodyPr wrap="none" lIns="0" tIns="0" rIns="0" bIns="0" rtlCol="0">
            <a:noAutofit/>
          </a:bodyPr>
          <a:lstStyle/>
          <a:p>
            <a:pPr>
              <a:lnSpc>
                <a:spcPct val="90000"/>
              </a:lnSpc>
            </a:pPr>
            <a:endParaRPr lang="en-US" dirty="0" smtClean="0"/>
          </a:p>
        </p:txBody>
      </p:sp>
    </p:spTree>
    <p:extLst>
      <p:ext uri="{BB962C8B-B14F-4D97-AF65-F5344CB8AC3E}">
        <p14:creationId xmlns:p14="http://schemas.microsoft.com/office/powerpoint/2010/main" val="58855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5" t="-714" r="75" b="15381"/>
          <a:stretch/>
        </p:blipFill>
        <p:spPr>
          <a:xfrm>
            <a:off x="0" y="-914400"/>
            <a:ext cx="12185778" cy="7095744"/>
          </a:xfrm>
          <a:prstGeom prst="rect">
            <a:avLst/>
          </a:prstGeom>
        </p:spPr>
      </p:pic>
      <p:sp>
        <p:nvSpPr>
          <p:cNvPr id="2" name="Text Placeholder 1"/>
          <p:cNvSpPr>
            <a:spLocks noGrp="1"/>
          </p:cNvSpPr>
          <p:nvPr>
            <p:ph type="body" sz="quarter" idx="10"/>
          </p:nvPr>
        </p:nvSpPr>
        <p:spPr>
          <a:prstGeom prst="rect">
            <a:avLst/>
          </a:prstGeom>
        </p:spPr>
        <p:txBody>
          <a:bodyPr/>
          <a:lstStyle/>
          <a:p>
            <a:pPr marL="0" indent="0">
              <a:lnSpc>
                <a:spcPct val="90000"/>
              </a:lnSpc>
              <a:spcBef>
                <a:spcPts val="2400"/>
              </a:spcBef>
              <a:buNone/>
              <a:tabLst>
                <a:tab pos="228600" algn="l"/>
              </a:tabLst>
            </a:pPr>
            <a:r>
              <a:rPr lang="en-US" sz="3600" dirty="0" smtClean="0">
                <a:latin typeface="Gotham-Bold" pitchFamily="50" charset="0"/>
                <a:cs typeface="Gotham-Bold" pitchFamily="50" charset="0"/>
              </a:rPr>
              <a:t>“What gets </a:t>
            </a:r>
            <a:br>
              <a:rPr lang="en-US" sz="3600" dirty="0" smtClean="0">
                <a:latin typeface="Gotham-Bold" pitchFamily="50" charset="0"/>
                <a:cs typeface="Gotham-Bold" pitchFamily="50" charset="0"/>
              </a:rPr>
            </a:br>
            <a:r>
              <a:rPr lang="en-US" sz="3600" dirty="0" smtClean="0">
                <a:latin typeface="Gotham-Bold" pitchFamily="50" charset="0"/>
                <a:cs typeface="Gotham-Bold" pitchFamily="50" charset="0"/>
              </a:rPr>
              <a:t>	measured</a:t>
            </a:r>
            <a:r>
              <a:rPr lang="en-US" sz="3600" dirty="0">
                <a:latin typeface="Gotham-Bold" pitchFamily="50" charset="0"/>
                <a:cs typeface="Gotham-Bold" pitchFamily="50" charset="0"/>
              </a:rPr>
              <a:t/>
            </a:r>
            <a:br>
              <a:rPr lang="en-US" sz="3600" dirty="0">
                <a:latin typeface="Gotham-Bold" pitchFamily="50" charset="0"/>
                <a:cs typeface="Gotham-Bold" pitchFamily="50" charset="0"/>
              </a:rPr>
            </a:br>
            <a:r>
              <a:rPr lang="en-US" sz="3600" dirty="0" smtClean="0">
                <a:latin typeface="Gotham-Bold" pitchFamily="50" charset="0"/>
                <a:cs typeface="Gotham-Bold" pitchFamily="50" charset="0"/>
              </a:rPr>
              <a:t>	gets managed.”</a:t>
            </a:r>
            <a:endParaRPr lang="en-US" dirty="0"/>
          </a:p>
          <a:p>
            <a:pPr marL="0" indent="0">
              <a:spcBef>
                <a:spcPts val="800"/>
              </a:spcBef>
              <a:buNone/>
              <a:tabLst>
                <a:tab pos="228600" algn="l"/>
              </a:tabLst>
            </a:pPr>
            <a:r>
              <a:rPr lang="en-US" sz="3200" dirty="0" smtClean="0"/>
              <a:t>			—Peter Drucker</a:t>
            </a:r>
          </a:p>
        </p:txBody>
      </p:sp>
      <p:sp>
        <p:nvSpPr>
          <p:cNvPr id="8" name="Title 7"/>
          <p:cNvSpPr>
            <a:spLocks noGrp="1"/>
          </p:cNvSpPr>
          <p:nvPr>
            <p:ph type="title"/>
          </p:nvPr>
        </p:nvSpPr>
        <p:spPr/>
        <p:txBody>
          <a:bodyPr/>
          <a:lstStyle/>
          <a:p>
            <a:r>
              <a:rPr lang="en-US" dirty="0"/>
              <a:t>#1: </a:t>
            </a:r>
            <a:r>
              <a:rPr lang="en-US" dirty="0" smtClean="0"/>
              <a:t>Metrics driven</a:t>
            </a:r>
            <a:endParaRPr lang="en-US" dirty="0"/>
          </a:p>
        </p:txBody>
      </p:sp>
    </p:spTree>
    <p:extLst>
      <p:ext uri="{BB962C8B-B14F-4D97-AF65-F5344CB8AC3E}">
        <p14:creationId xmlns:p14="http://schemas.microsoft.com/office/powerpoint/2010/main" val="422574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571" b="15055"/>
          <a:stretch/>
        </p:blipFill>
        <p:spPr>
          <a:xfrm>
            <a:off x="0" y="-190006"/>
            <a:ext cx="12194919" cy="6373368"/>
          </a:xfrm>
          <a:prstGeom prst="rect">
            <a:avLst/>
          </a:prstGeom>
        </p:spPr>
      </p:pic>
      <p:sp>
        <p:nvSpPr>
          <p:cNvPr id="9" name="Title 8"/>
          <p:cNvSpPr>
            <a:spLocks noGrp="1"/>
          </p:cNvSpPr>
          <p:nvPr>
            <p:ph type="title"/>
          </p:nvPr>
        </p:nvSpPr>
        <p:spPr/>
        <p:txBody>
          <a:bodyPr/>
          <a:lstStyle/>
          <a:p>
            <a:r>
              <a:rPr lang="en-US" dirty="0">
                <a:solidFill>
                  <a:schemeClr val="tx1"/>
                </a:solidFill>
              </a:rPr>
              <a:t>#2: </a:t>
            </a:r>
            <a:r>
              <a:rPr lang="en-US" dirty="0" smtClean="0">
                <a:solidFill>
                  <a:schemeClr val="tx1"/>
                </a:solidFill>
              </a:rPr>
              <a:t>Remediation focused</a:t>
            </a:r>
            <a:endParaRPr lang="en-US" dirty="0">
              <a:solidFill>
                <a:schemeClr val="tx1"/>
              </a:solidFill>
            </a:endParaRPr>
          </a:p>
        </p:txBody>
      </p:sp>
      <p:sp>
        <p:nvSpPr>
          <p:cNvPr id="2" name="TextBox 1"/>
          <p:cNvSpPr txBox="1"/>
          <p:nvPr/>
        </p:nvSpPr>
        <p:spPr>
          <a:xfrm>
            <a:off x="7808466" y="1346784"/>
            <a:ext cx="3224960" cy="1200329"/>
          </a:xfrm>
          <a:prstGeom prst="rect">
            <a:avLst/>
          </a:prstGeom>
          <a:noFill/>
        </p:spPr>
        <p:txBody>
          <a:bodyPr wrap="square" rtlCol="0">
            <a:spAutoFit/>
          </a:bodyPr>
          <a:lstStyle/>
          <a:p>
            <a:pPr algn="ctr"/>
            <a:r>
              <a:rPr lang="en-US" sz="7200" dirty="0" smtClean="0">
                <a:solidFill>
                  <a:schemeClr val="bg1"/>
                </a:solidFill>
                <a:latin typeface="Gotham-Bold" pitchFamily="50" charset="0"/>
                <a:cs typeface="Gotham-Bold" pitchFamily="50" charset="0"/>
              </a:rPr>
              <a:t>2.5x!</a:t>
            </a:r>
          </a:p>
        </p:txBody>
      </p:sp>
      <p:sp>
        <p:nvSpPr>
          <p:cNvPr id="8" name="TextBox 7"/>
          <p:cNvSpPr txBox="1"/>
          <p:nvPr/>
        </p:nvSpPr>
        <p:spPr>
          <a:xfrm>
            <a:off x="181704" y="5933462"/>
            <a:ext cx="9141619" cy="246221"/>
          </a:xfrm>
          <a:prstGeom prst="rect">
            <a:avLst/>
          </a:prstGeom>
          <a:noFill/>
        </p:spPr>
        <p:txBody>
          <a:bodyPr wrap="square" rtlCol="0">
            <a:spAutoFit/>
          </a:bodyPr>
          <a:lstStyle/>
          <a:p>
            <a:r>
              <a:rPr lang="en-US" sz="1000" dirty="0">
                <a:solidFill>
                  <a:srgbClr val="FFFFFF"/>
                </a:solidFill>
                <a:latin typeface="Gotham-Book" pitchFamily="50" charset="0"/>
                <a:cs typeface="Gotham-Book" pitchFamily="50" charset="0"/>
              </a:rPr>
              <a:t>Flickr: https://www.flickr.com/photos/dlr_de/5476084104 </a:t>
            </a:r>
            <a:r>
              <a:rPr lang="en-US" sz="1000" dirty="0" smtClean="0">
                <a:solidFill>
                  <a:srgbClr val="FFFFFF"/>
                </a:solidFill>
                <a:latin typeface="Gotham-Book" pitchFamily="50" charset="0"/>
                <a:cs typeface="Gotham-Book" pitchFamily="50" charset="0"/>
              </a:rPr>
              <a:t>(</a:t>
            </a:r>
            <a:r>
              <a:rPr lang="en-US" sz="1000" dirty="0">
                <a:solidFill>
                  <a:srgbClr val="FFFFFF"/>
                </a:solidFill>
                <a:latin typeface="Gotham-Book" pitchFamily="50" charset="0"/>
                <a:cs typeface="Gotham-Book" pitchFamily="50" charset="0"/>
              </a:rPr>
              <a:t>CC </a:t>
            </a:r>
            <a:r>
              <a:rPr lang="en-US" sz="1000" dirty="0" smtClean="0">
                <a:solidFill>
                  <a:srgbClr val="FFFFFF"/>
                </a:solidFill>
                <a:latin typeface="Gotham-Book" pitchFamily="50" charset="0"/>
                <a:cs typeface="Gotham-Book" pitchFamily="50" charset="0"/>
              </a:rPr>
              <a:t>BY-NC-ND 2.0</a:t>
            </a:r>
            <a:r>
              <a:rPr lang="en-US" sz="1000" dirty="0">
                <a:solidFill>
                  <a:srgbClr val="FFFFFF"/>
                </a:solidFill>
                <a:latin typeface="Gotham-Book" pitchFamily="50" charset="0"/>
                <a:cs typeface="Gotham-Book" pitchFamily="50" charset="0"/>
              </a:rPr>
              <a:t>)</a:t>
            </a:r>
          </a:p>
        </p:txBody>
      </p:sp>
    </p:spTree>
    <p:extLst>
      <p:ext uri="{BB962C8B-B14F-4D97-AF65-F5344CB8AC3E}">
        <p14:creationId xmlns:p14="http://schemas.microsoft.com/office/powerpoint/2010/main" val="2100642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#3: Habit forming</a:t>
            </a:r>
            <a:endParaRPr lang="en-US" dirty="0"/>
          </a:p>
        </p:txBody>
      </p:sp>
      <p:grpSp>
        <p:nvGrpSpPr>
          <p:cNvPr id="3" name="Group 2"/>
          <p:cNvGrpSpPr/>
          <p:nvPr/>
        </p:nvGrpSpPr>
        <p:grpSpPr>
          <a:xfrm>
            <a:off x="3069396" y="365760"/>
            <a:ext cx="6050034" cy="5585012"/>
            <a:chOff x="5624208" y="365760"/>
            <a:chExt cx="6051610" cy="558501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208" y="1478817"/>
              <a:ext cx="3071398" cy="4471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830" b="16732"/>
            <a:stretch/>
          </p:blipFill>
          <p:spPr>
            <a:xfrm>
              <a:off x="9048842" y="365760"/>
              <a:ext cx="2626976" cy="5585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spTree>
    <p:extLst>
      <p:ext uri="{BB962C8B-B14F-4D97-AF65-F5344CB8AC3E}">
        <p14:creationId xmlns:p14="http://schemas.microsoft.com/office/powerpoint/2010/main" val="3714345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400" dirty="0" smtClean="0"/>
              <a:t>Chris Wysopal</a:t>
            </a:r>
            <a:endParaRPr lang="en-US" sz="2400" dirty="0"/>
          </a:p>
        </p:txBody>
      </p:sp>
      <p:sp>
        <p:nvSpPr>
          <p:cNvPr id="3" name="Text Placeholder 2"/>
          <p:cNvSpPr>
            <a:spLocks noGrp="1"/>
          </p:cNvSpPr>
          <p:nvPr>
            <p:ph type="body" sz="quarter" idx="12"/>
          </p:nvPr>
        </p:nvSpPr>
        <p:spPr/>
        <p:txBody>
          <a:bodyPr/>
          <a:lstStyle/>
          <a:p>
            <a:r>
              <a:rPr lang="en-US" sz="1600" dirty="0" smtClean="0">
                <a:hlinkClick r:id="rId2"/>
              </a:rPr>
              <a:t>cwysopal@</a:t>
            </a:r>
            <a:r>
              <a:rPr lang="en-US" sz="1600" dirty="0" smtClean="0">
                <a:solidFill>
                  <a:schemeClr val="bg1"/>
                </a:solidFill>
                <a:hlinkClick r:id="rId2"/>
              </a:rPr>
              <a:t>veracode.com</a:t>
            </a:r>
            <a:r>
              <a:rPr lang="en-US" sz="1600" dirty="0" smtClean="0">
                <a:solidFill>
                  <a:schemeClr val="bg1"/>
                </a:solidFill>
              </a:rPr>
              <a:t>, @</a:t>
            </a:r>
            <a:r>
              <a:rPr lang="en-US" sz="1600" dirty="0" err="1" smtClean="0">
                <a:solidFill>
                  <a:schemeClr val="bg1"/>
                </a:solidFill>
              </a:rPr>
              <a:t>WeldPond</a:t>
            </a:r>
            <a:endParaRPr lang="en-US" sz="1600" dirty="0">
              <a:solidFill>
                <a:schemeClr val="bg1"/>
              </a:solidFill>
            </a:endParaRPr>
          </a:p>
        </p:txBody>
      </p:sp>
      <p:sp>
        <p:nvSpPr>
          <p:cNvPr id="4" name="Title 3"/>
          <p:cNvSpPr>
            <a:spLocks noGrp="1"/>
          </p:cNvSpPr>
          <p:nvPr>
            <p:ph type="ctrTitle"/>
          </p:nvPr>
        </p:nvSpPr>
        <p:spPr/>
        <p:txBody>
          <a:bodyPr/>
          <a:lstStyle/>
          <a:p>
            <a:r>
              <a:rPr lang="en-US" dirty="0" smtClean="0"/>
              <a:t>Q&amp;A</a:t>
            </a:r>
            <a:endParaRPr lang="en-US" dirty="0"/>
          </a:p>
        </p:txBody>
      </p:sp>
    </p:spTree>
    <p:extLst>
      <p:ext uri="{BB962C8B-B14F-4D97-AF65-F5344CB8AC3E}">
        <p14:creationId xmlns:p14="http://schemas.microsoft.com/office/powerpoint/2010/main" val="3898241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8622792" y="6556248"/>
            <a:ext cx="2743200" cy="182880"/>
          </a:xfrm>
          <a:prstGeom prst="rect">
            <a:avLst/>
          </a:prstGeom>
        </p:spPr>
        <p:txBody>
          <a:bodyPr/>
          <a:lstStyle/>
          <a:p>
            <a:r>
              <a:rPr lang="en-US" smtClean="0"/>
              <a:t>Oracle Confidential – Internal/Restricted/Highly Restricted</a:t>
            </a:r>
            <a:endParaRPr lang="en-US"/>
          </a:p>
        </p:txBody>
      </p:sp>
      <p:sp>
        <p:nvSpPr>
          <p:cNvPr id="3" name="Slide Number Placeholder 2"/>
          <p:cNvSpPr>
            <a:spLocks noGrp="1"/>
          </p:cNvSpPr>
          <p:nvPr>
            <p:ph type="sldNum" sz="quarter" idx="12"/>
          </p:nvPr>
        </p:nvSpPr>
        <p:spPr/>
        <p:txBody>
          <a:bodyPr/>
          <a:lstStyle/>
          <a:p>
            <a:fld id="{C51EAA63-D034-42AE-91FA-B13B9518C7BE}" type="slidenum">
              <a:rPr lang="en-US" smtClean="0"/>
              <a:pPr/>
              <a:t>34</a:t>
            </a:fld>
            <a:endParaRPr lang="en-US"/>
          </a:p>
        </p:txBody>
      </p:sp>
    </p:spTree>
    <p:extLst>
      <p:ext uri="{BB962C8B-B14F-4D97-AF65-F5344CB8AC3E}">
        <p14:creationId xmlns:p14="http://schemas.microsoft.com/office/powerpoint/2010/main" val="8189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3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22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Milton?</a:t>
            </a:r>
            <a:endParaRPr lang="en-US" dirty="0"/>
          </a:p>
        </p:txBody>
      </p:sp>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6" name="Text Placeholder 5"/>
          <p:cNvSpPr>
            <a:spLocks noGrp="1"/>
          </p:cNvSpPr>
          <p:nvPr>
            <p:ph type="body" sz="quarter" idx="13"/>
          </p:nvPr>
        </p:nvSpPr>
        <p:spPr/>
        <p:txBody>
          <a:bodyPr/>
          <a:lstStyle/>
          <a:p>
            <a:r>
              <a:rPr lang="en-US" dirty="0" smtClean="0"/>
              <a:t>My background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4</a:t>
            </a:fld>
            <a:endParaRPr lang="en-US"/>
          </a:p>
        </p:txBody>
      </p:sp>
      <p:sp>
        <p:nvSpPr>
          <p:cNvPr id="9" name="Content Placeholder 2"/>
          <p:cNvSpPr>
            <a:spLocks noGrp="1"/>
          </p:cNvSpPr>
          <p:nvPr>
            <p:ph idx="1"/>
          </p:nvPr>
        </p:nvSpPr>
        <p:spPr>
          <a:xfrm>
            <a:off x="746041" y="2289745"/>
            <a:ext cx="10797934" cy="3768155"/>
          </a:xfrm>
        </p:spPr>
        <p:txBody>
          <a:bodyPr/>
          <a:lstStyle/>
          <a:p>
            <a:pPr marL="0" indent="0">
              <a:buNone/>
            </a:pPr>
            <a:r>
              <a:rPr lang="en-US" dirty="0" smtClean="0"/>
              <a:t>Security leader working to secure Java in the </a:t>
            </a:r>
            <a:r>
              <a:rPr lang="en-US" dirty="0"/>
              <a:t>clouds, former Java platform security leader, </a:t>
            </a:r>
            <a:r>
              <a:rPr lang="en-US" dirty="0" smtClean="0"/>
              <a:t>former Yahoo Paranoid</a:t>
            </a:r>
          </a:p>
        </p:txBody>
      </p:sp>
    </p:spTree>
    <p:extLst>
      <p:ext uri="{BB962C8B-B14F-4D97-AF65-F5344CB8AC3E}">
        <p14:creationId xmlns:p14="http://schemas.microsoft.com/office/powerpoint/2010/main" val="5794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gray">
          <a:xfrm>
            <a:off x="477808" y="1559280"/>
            <a:ext cx="11278789" cy="4514366"/>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2" name="Title 1"/>
          <p:cNvSpPr>
            <a:spLocks noGrp="1"/>
          </p:cNvSpPr>
          <p:nvPr>
            <p:ph type="title"/>
          </p:nvPr>
        </p:nvSpPr>
        <p:spPr/>
        <p:txBody>
          <a:bodyPr/>
          <a:lstStyle/>
          <a:p>
            <a:r>
              <a:rPr lang="en-US" smtClean="0"/>
              <a:t>Program Agenda</a:t>
            </a:r>
            <a:endParaRPr lang="en-US"/>
          </a:p>
        </p:txBody>
      </p:sp>
      <p:sp>
        <p:nvSpPr>
          <p:cNvPr id="3" name="Content Placeholder 2"/>
          <p:cNvSpPr>
            <a:spLocks noGrp="1"/>
          </p:cNvSpPr>
          <p:nvPr>
            <p:ph idx="13"/>
          </p:nvPr>
        </p:nvSpPr>
        <p:spPr>
          <a:xfrm>
            <a:off x="2795931" y="2235199"/>
            <a:ext cx="8861082" cy="3962401"/>
          </a:xfrm>
        </p:spPr>
        <p:txBody>
          <a:bodyPr/>
          <a:lstStyle/>
          <a:p>
            <a:r>
              <a:rPr lang="en-US" dirty="0" smtClean="0"/>
              <a:t>Security in the World Today</a:t>
            </a:r>
          </a:p>
          <a:p>
            <a:r>
              <a:rPr lang="en-US" dirty="0" smtClean="0"/>
              <a:t>Java Security Track</a:t>
            </a:r>
          </a:p>
          <a:p>
            <a:r>
              <a:rPr lang="en-US" dirty="0" smtClean="0"/>
              <a:t>Welcome Chris </a:t>
            </a:r>
            <a:r>
              <a:rPr lang="en-US" dirty="0" err="1" smtClean="0"/>
              <a:t>Wysopal</a:t>
            </a:r>
            <a:endParaRPr lang="en-US" dirty="0" smtClean="0"/>
          </a:p>
        </p:txBody>
      </p:sp>
      <p:sp>
        <p:nvSpPr>
          <p:cNvPr id="6" name="Pentagon 5"/>
          <p:cNvSpPr/>
          <p:nvPr/>
        </p:nvSpPr>
        <p:spPr>
          <a:xfrm>
            <a:off x="2186329" y="2297461"/>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1</a:t>
            </a:r>
          </a:p>
        </p:txBody>
      </p:sp>
      <p:sp>
        <p:nvSpPr>
          <p:cNvPr id="16" name="Pentagon 15"/>
          <p:cNvSpPr/>
          <p:nvPr/>
        </p:nvSpPr>
        <p:spPr>
          <a:xfrm>
            <a:off x="2186329" y="2931477"/>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smtClean="0">
                <a:solidFill>
                  <a:schemeClr val="bg1"/>
                </a:solidFill>
              </a:rPr>
              <a:t>2</a:t>
            </a:r>
          </a:p>
        </p:txBody>
      </p:sp>
      <p:sp>
        <p:nvSpPr>
          <p:cNvPr id="17" name="Pentagon 16"/>
          <p:cNvSpPr/>
          <p:nvPr/>
        </p:nvSpPr>
        <p:spPr>
          <a:xfrm>
            <a:off x="2186329" y="3627754"/>
            <a:ext cx="457200" cy="320040"/>
          </a:xfrm>
          <a:prstGeom prst="homePlat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smtClean="0">
                <a:solidFill>
                  <a:schemeClr val="bg1"/>
                </a:solidFill>
              </a:rPr>
              <a:t>3</a:t>
            </a:r>
          </a:p>
        </p:txBody>
      </p:sp>
      <p:sp>
        <p:nvSpPr>
          <p:cNvPr id="5" name="Slide Number Placeholder 4"/>
          <p:cNvSpPr>
            <a:spLocks noGrp="1"/>
          </p:cNvSpPr>
          <p:nvPr>
            <p:ph type="sldNum" sz="quarter" idx="12"/>
          </p:nvPr>
        </p:nvSpPr>
        <p:spPr/>
        <p:txBody>
          <a:bodyPr/>
          <a:lstStyle/>
          <a:p>
            <a:fld id="{C51EAA63-D034-42AE-91FA-B13B9518C7BE}" type="slidenum">
              <a:rPr lang="en-US" smtClean="0"/>
              <a:pPr/>
              <a:t>5</a:t>
            </a:fld>
            <a:endParaRPr lang="en-US"/>
          </a:p>
        </p:txBody>
      </p:sp>
    </p:spTree>
    <p:extLst>
      <p:ext uri="{BB962C8B-B14F-4D97-AF65-F5344CB8AC3E}">
        <p14:creationId xmlns:p14="http://schemas.microsoft.com/office/powerpoint/2010/main" val="153172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1EAA63-D034-42AE-91FA-B13B9518C7BE}" type="slidenum">
              <a:rPr lang="en-US" smtClean="0"/>
              <a:pPr/>
              <a:t>6</a:t>
            </a:fld>
            <a:endParaRPr lang="en-US"/>
          </a:p>
        </p:txBody>
      </p:sp>
      <p:sp>
        <p:nvSpPr>
          <p:cNvPr id="2" name="Title 1"/>
          <p:cNvSpPr>
            <a:spLocks noGrp="1"/>
          </p:cNvSpPr>
          <p:nvPr>
            <p:ph type="title"/>
          </p:nvPr>
        </p:nvSpPr>
        <p:spPr>
          <a:xfrm>
            <a:off x="444660" y="2500706"/>
            <a:ext cx="5606175" cy="1371899"/>
          </a:xfrm>
        </p:spPr>
        <p:txBody>
          <a:bodyPr/>
          <a:lstStyle/>
          <a:p>
            <a:r>
              <a:rPr lang="en-US" dirty="0" smtClean="0"/>
              <a:t>Security in the World Today</a:t>
            </a:r>
            <a:endParaRPr lang="en-US" dirty="0"/>
          </a:p>
        </p:txBody>
      </p:sp>
      <p:sp>
        <p:nvSpPr>
          <p:cNvPr id="3" name="Text Placeholder 2"/>
          <p:cNvSpPr>
            <a:spLocks noGrp="1"/>
          </p:cNvSpPr>
          <p:nvPr>
            <p:ph type="body" idx="1"/>
          </p:nvPr>
        </p:nvSpPr>
        <p:spPr>
          <a:xfrm>
            <a:off x="444660" y="3938980"/>
            <a:ext cx="5606175" cy="914599"/>
          </a:xfrm>
        </p:spPr>
        <p:txBody>
          <a:bodyPr/>
          <a:lstStyle/>
          <a:p>
            <a:r>
              <a:rPr lang="en-US" dirty="0" smtClean="0"/>
              <a:t>Context is important…</a:t>
            </a:r>
            <a:endParaRPr lang="en-US" dirty="0"/>
          </a:p>
          <a:p>
            <a:endParaRPr lang="en-US" dirty="0"/>
          </a:p>
        </p:txBody>
      </p:sp>
      <p:pic>
        <p:nvPicPr>
          <p:cNvPr id="5" name="Picture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948581" y="2065373"/>
            <a:ext cx="5943600" cy="2971800"/>
          </a:xfrm>
          <a:prstGeom prst="rect">
            <a:avLst/>
          </a:prstGeom>
        </p:spPr>
      </p:pic>
    </p:spTree>
    <p:extLst>
      <p:ext uri="{BB962C8B-B14F-4D97-AF65-F5344CB8AC3E}">
        <p14:creationId xmlns:p14="http://schemas.microsoft.com/office/powerpoint/2010/main" val="271365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Cultural Milestones</a:t>
            </a:r>
            <a:endParaRPr lang="en-US" dirty="0"/>
          </a:p>
        </p:txBody>
      </p:sp>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3" name="Content Placeholder 2"/>
          <p:cNvSpPr>
            <a:spLocks noGrp="1"/>
          </p:cNvSpPr>
          <p:nvPr>
            <p:ph idx="1"/>
          </p:nvPr>
        </p:nvSpPr>
        <p:spPr>
          <a:xfrm>
            <a:off x="594020" y="2232699"/>
            <a:ext cx="6159910" cy="3727774"/>
          </a:xfrm>
        </p:spPr>
        <p:txBody>
          <a:bodyPr/>
          <a:lstStyle/>
          <a:p>
            <a:pPr marL="0" indent="0">
              <a:buNone/>
            </a:pPr>
            <a:r>
              <a:rPr lang="en-US" dirty="0" smtClean="0"/>
              <a:t>Attacks embarrass executives, Sony</a:t>
            </a:r>
          </a:p>
          <a:p>
            <a:pPr marL="0" indent="0">
              <a:buNone/>
            </a:pPr>
            <a:endParaRPr lang="en-US" dirty="0"/>
          </a:p>
          <a:p>
            <a:pPr marL="0" indent="0">
              <a:buNone/>
            </a:pPr>
            <a:r>
              <a:rPr lang="en-US" dirty="0" smtClean="0"/>
              <a:t>Top leadership (board/CEO) is responsible for security, Target</a:t>
            </a:r>
          </a:p>
          <a:p>
            <a:pPr marL="0" indent="0">
              <a:buNone/>
            </a:pPr>
            <a:endParaRPr lang="en-US" dirty="0"/>
          </a:p>
          <a:p>
            <a:pPr marL="0" indent="0">
              <a:buNone/>
            </a:pPr>
            <a:r>
              <a:rPr lang="en-US" dirty="0" err="1" smtClean="0"/>
              <a:t>IoT</a:t>
            </a:r>
            <a:r>
              <a:rPr lang="en-US" dirty="0" smtClean="0"/>
              <a:t>, Drones, Blade Runner in 10 years</a:t>
            </a:r>
          </a:p>
        </p:txBody>
      </p:sp>
      <p:sp>
        <p:nvSpPr>
          <p:cNvPr id="6" name="Text Placeholder 5"/>
          <p:cNvSpPr>
            <a:spLocks noGrp="1"/>
          </p:cNvSpPr>
          <p:nvPr>
            <p:ph type="body" sz="quarter" idx="13"/>
          </p:nvPr>
        </p:nvSpPr>
        <p:spPr/>
        <p:txBody>
          <a:bodyPr/>
          <a:lstStyle/>
          <a:p>
            <a:r>
              <a:rPr lang="en-US" dirty="0" smtClean="0"/>
              <a:t>Industry lessons learned…</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7</a:t>
            </a:fld>
            <a:endParaRPr lang="en-US"/>
          </a:p>
        </p:txBody>
      </p:sp>
      <p:sp>
        <p:nvSpPr>
          <p:cNvPr id="8" name="Content Placeholder 2"/>
          <p:cNvSpPr txBox="1">
            <a:spLocks/>
          </p:cNvSpPr>
          <p:nvPr/>
        </p:nvSpPr>
        <p:spPr>
          <a:xfrm>
            <a:off x="7370205" y="2029802"/>
            <a:ext cx="4191003" cy="401212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700" dirty="0" smtClean="0"/>
              <a:t>Not all attacks financially motivated</a:t>
            </a:r>
          </a:p>
          <a:p>
            <a:pPr marL="0" indent="0">
              <a:buNone/>
            </a:pPr>
            <a:endParaRPr lang="en-US" sz="2700" dirty="0" smtClean="0"/>
          </a:p>
          <a:p>
            <a:pPr marL="0" indent="0">
              <a:buNone/>
            </a:pPr>
            <a:r>
              <a:rPr lang="en-US" sz="2700" dirty="0" smtClean="0"/>
              <a:t>Breach excuses no longer acceptable</a:t>
            </a:r>
          </a:p>
          <a:p>
            <a:pPr marL="0" indent="0">
              <a:buNone/>
            </a:pPr>
            <a:endParaRPr lang="en-US" sz="2700" dirty="0"/>
          </a:p>
          <a:p>
            <a:pPr marL="0" indent="0">
              <a:buNone/>
            </a:pPr>
            <a:r>
              <a:rPr lang="en-US" sz="2700" dirty="0" smtClean="0"/>
              <a:t>Technology eclipsing ability to address social issues like security &amp; privacy</a:t>
            </a:r>
            <a:endParaRPr lang="en-US" sz="2700" dirty="0"/>
          </a:p>
        </p:txBody>
      </p:sp>
      <p:cxnSp>
        <p:nvCxnSpPr>
          <p:cNvPr id="9" name="Straight Connector 8"/>
          <p:cNvCxnSpPr/>
          <p:nvPr/>
        </p:nvCxnSpPr>
        <p:spPr>
          <a:xfrm>
            <a:off x="6943847" y="2219725"/>
            <a:ext cx="35609" cy="3632277"/>
          </a:xfrm>
          <a:prstGeom prst="line">
            <a:avLst/>
          </a:prstGeom>
          <a:ln w="28575" cmpd="sng">
            <a:solidFill>
              <a:schemeClr val="accent2">
                <a:lumMod val="75000"/>
                <a:alpha val="6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8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5" name="Slide Number Placeholder 4"/>
          <p:cNvSpPr>
            <a:spLocks noGrp="1"/>
          </p:cNvSpPr>
          <p:nvPr>
            <p:ph type="sldNum" sz="quarter" idx="12"/>
          </p:nvPr>
        </p:nvSpPr>
        <p:spPr/>
        <p:txBody>
          <a:bodyPr/>
          <a:lstStyle/>
          <a:p>
            <a:fld id="{C51EAA63-D034-42AE-91FA-B13B9518C7BE}" type="slidenum">
              <a:rPr lang="en-US" smtClean="0"/>
              <a:pPr/>
              <a:t>8</a:t>
            </a:fld>
            <a:endParaRPr lang="en-US"/>
          </a:p>
        </p:txBody>
      </p:sp>
      <p:sp>
        <p:nvSpPr>
          <p:cNvPr id="8" name="Content Placeholder 2"/>
          <p:cNvSpPr txBox="1">
            <a:spLocks/>
          </p:cNvSpPr>
          <p:nvPr/>
        </p:nvSpPr>
        <p:spPr>
          <a:xfrm>
            <a:off x="771540" y="2468191"/>
            <a:ext cx="10777800" cy="311079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700" dirty="0" smtClean="0"/>
              <a:t>Size and scope of public security incidents will escalate</a:t>
            </a:r>
          </a:p>
          <a:p>
            <a:pPr marL="0" indent="0">
              <a:buNone/>
            </a:pPr>
            <a:endParaRPr lang="en-US" sz="2700" dirty="0" smtClean="0"/>
          </a:p>
          <a:p>
            <a:pPr marL="0" indent="0">
              <a:buNone/>
            </a:pPr>
            <a:r>
              <a:rPr lang="en-US" sz="2700" dirty="0" smtClean="0"/>
              <a:t>Significant future national changes in security are assured</a:t>
            </a:r>
          </a:p>
          <a:p>
            <a:pPr marL="0" indent="0">
              <a:buNone/>
            </a:pPr>
            <a:endParaRPr lang="en-US" sz="2700" dirty="0"/>
          </a:p>
          <a:p>
            <a:pPr marL="0" indent="0">
              <a:buNone/>
            </a:pPr>
            <a:r>
              <a:rPr lang="en-US" sz="2700" dirty="0" smtClean="0"/>
              <a:t>But will future security changes be favorable to business and individuals when it’s over?</a:t>
            </a:r>
            <a:endParaRPr lang="en-US" sz="2700" dirty="0"/>
          </a:p>
        </p:txBody>
      </p:sp>
      <p:sp>
        <p:nvSpPr>
          <p:cNvPr id="11" name="Title 1"/>
          <p:cNvSpPr>
            <a:spLocks noGrp="1"/>
          </p:cNvSpPr>
          <p:nvPr>
            <p:ph type="title"/>
          </p:nvPr>
        </p:nvSpPr>
        <p:spPr>
          <a:xfrm>
            <a:off x="531812" y="406400"/>
            <a:ext cx="11125200" cy="889000"/>
          </a:xfrm>
        </p:spPr>
        <p:txBody>
          <a:bodyPr/>
          <a:lstStyle/>
          <a:p>
            <a:r>
              <a:rPr lang="en-US" dirty="0" smtClean="0"/>
              <a:t>Security Cultural Milestones</a:t>
            </a:r>
            <a:endParaRPr lang="en-US" dirty="0"/>
          </a:p>
        </p:txBody>
      </p:sp>
      <p:sp>
        <p:nvSpPr>
          <p:cNvPr id="12" name="Text Placeholder 5"/>
          <p:cNvSpPr>
            <a:spLocks noGrp="1"/>
          </p:cNvSpPr>
          <p:nvPr>
            <p:ph type="body" sz="quarter" idx="13"/>
          </p:nvPr>
        </p:nvSpPr>
        <p:spPr>
          <a:xfrm>
            <a:off x="531813" y="1373741"/>
            <a:ext cx="11125199" cy="343299"/>
          </a:xfrm>
        </p:spPr>
        <p:txBody>
          <a:bodyPr/>
          <a:lstStyle/>
          <a:p>
            <a:r>
              <a:rPr lang="en-US" dirty="0" smtClean="0"/>
              <a:t>Changing national security priority…</a:t>
            </a:r>
            <a:endParaRPr lang="en-US" dirty="0"/>
          </a:p>
        </p:txBody>
      </p:sp>
    </p:spTree>
    <p:extLst>
      <p:ext uri="{BB962C8B-B14F-4D97-AF65-F5344CB8AC3E}">
        <p14:creationId xmlns:p14="http://schemas.microsoft.com/office/powerpoint/2010/main" val="316666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 to Me?</a:t>
            </a:r>
            <a:endParaRPr lang="en-US" dirty="0"/>
          </a:p>
        </p:txBody>
      </p:sp>
      <p:sp>
        <p:nvSpPr>
          <p:cNvPr id="7" name="Rectangle 6"/>
          <p:cNvSpPr/>
          <p:nvPr/>
        </p:nvSpPr>
        <p:spPr bwMode="gray">
          <a:xfrm>
            <a:off x="477808" y="1873650"/>
            <a:ext cx="11278789" cy="4199995"/>
          </a:xfrm>
          <a:prstGeom prst="rect">
            <a:avLst/>
          </a:prstGeom>
          <a:gradFill flip="none" rotWithShape="1">
            <a:gsLst>
              <a:gs pos="0">
                <a:schemeClr val="accent2">
                  <a:lumMod val="20000"/>
                  <a:lumOff val="80000"/>
                  <a:alpha val="52000"/>
                </a:schemeClr>
              </a:gs>
              <a:gs pos="100000">
                <a:srgbClr val="FFFFFF">
                  <a:alpha val="52000"/>
                </a:srgb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err="1" smtClean="0"/>
          </a:p>
        </p:txBody>
      </p:sp>
      <p:sp>
        <p:nvSpPr>
          <p:cNvPr id="3" name="Content Placeholder 2"/>
          <p:cNvSpPr>
            <a:spLocks noGrp="1"/>
          </p:cNvSpPr>
          <p:nvPr>
            <p:ph idx="1"/>
          </p:nvPr>
        </p:nvSpPr>
        <p:spPr>
          <a:xfrm>
            <a:off x="653370" y="2078386"/>
            <a:ext cx="10480526" cy="3548083"/>
          </a:xfrm>
        </p:spPr>
        <p:txBody>
          <a:bodyPr/>
          <a:lstStyle/>
          <a:p>
            <a:pPr marL="0" indent="0">
              <a:buNone/>
            </a:pPr>
            <a:r>
              <a:rPr lang="en-US" sz="2600" b="1" dirty="0" smtClean="0"/>
              <a:t>Government</a:t>
            </a:r>
            <a:r>
              <a:rPr lang="en-US" sz="2600" dirty="0" smtClean="0"/>
              <a:t>, taking security measures.  Software supply chain security</a:t>
            </a:r>
          </a:p>
          <a:p>
            <a:pPr marL="0" indent="0">
              <a:buNone/>
            </a:pPr>
            <a:endParaRPr lang="en-US" sz="2600" dirty="0"/>
          </a:p>
          <a:p>
            <a:pPr marL="0" indent="0">
              <a:buNone/>
            </a:pPr>
            <a:r>
              <a:rPr lang="en-US" sz="2600" b="1" dirty="0" smtClean="0"/>
              <a:t>Top leadership</a:t>
            </a:r>
            <a:r>
              <a:rPr lang="en-US" sz="2600" dirty="0" smtClean="0"/>
              <a:t>, security top board room discussion</a:t>
            </a:r>
          </a:p>
          <a:p>
            <a:pPr marL="0" indent="0">
              <a:buNone/>
            </a:pPr>
            <a:endParaRPr lang="en-US" sz="2600" dirty="0" smtClean="0"/>
          </a:p>
          <a:p>
            <a:pPr marL="0" indent="0">
              <a:buNone/>
            </a:pPr>
            <a:r>
              <a:rPr lang="en-US" sz="2600" b="1" dirty="0" smtClean="0"/>
              <a:t>Employee</a:t>
            </a:r>
            <a:r>
              <a:rPr lang="en-US" sz="2600" dirty="0" smtClean="0"/>
              <a:t>, impact how you develop, practices, and 3</a:t>
            </a:r>
            <a:r>
              <a:rPr lang="en-US" sz="2600" baseline="30000" dirty="0" smtClean="0"/>
              <a:t>rd</a:t>
            </a:r>
            <a:r>
              <a:rPr lang="en-US" sz="2600" dirty="0" smtClean="0"/>
              <a:t> party software you use.  Perhaps security include in performance evaluations</a:t>
            </a:r>
          </a:p>
          <a:p>
            <a:pPr marL="0" indent="0">
              <a:buNone/>
            </a:pPr>
            <a:endParaRPr lang="en-US" sz="2600" dirty="0"/>
          </a:p>
          <a:p>
            <a:pPr marL="0" indent="0">
              <a:buNone/>
            </a:pPr>
            <a:r>
              <a:rPr lang="en-US" sz="2600" b="1" dirty="0" smtClean="0"/>
              <a:t>Developer</a:t>
            </a:r>
            <a:r>
              <a:rPr lang="en-US" sz="2600" dirty="0" smtClean="0"/>
              <a:t>, way you develop software may change</a:t>
            </a:r>
          </a:p>
        </p:txBody>
      </p:sp>
      <p:sp>
        <p:nvSpPr>
          <p:cNvPr id="6" name="Text Placeholder 5"/>
          <p:cNvSpPr>
            <a:spLocks noGrp="1"/>
          </p:cNvSpPr>
          <p:nvPr>
            <p:ph type="body" sz="quarter" idx="13"/>
          </p:nvPr>
        </p:nvSpPr>
        <p:spPr/>
        <p:txBody>
          <a:bodyPr/>
          <a:lstStyle/>
          <a:p>
            <a:r>
              <a:rPr lang="en-US" dirty="0" smtClean="0"/>
              <a:t>Changing the way we work…</a:t>
            </a:r>
            <a:endParaRPr lang="en-US" dirty="0"/>
          </a:p>
        </p:txBody>
      </p:sp>
      <p:sp>
        <p:nvSpPr>
          <p:cNvPr id="5" name="Slide Number Placeholder 4"/>
          <p:cNvSpPr>
            <a:spLocks noGrp="1"/>
          </p:cNvSpPr>
          <p:nvPr>
            <p:ph type="sldNum" sz="quarter" idx="12"/>
          </p:nvPr>
        </p:nvSpPr>
        <p:spPr/>
        <p:txBody>
          <a:bodyPr/>
          <a:lstStyle/>
          <a:p>
            <a:fld id="{C51EAA63-D034-42AE-91FA-B13B9518C7BE}" type="slidenum">
              <a:rPr lang="en-US" smtClean="0"/>
              <a:pPr/>
              <a:t>9</a:t>
            </a:fld>
            <a:endParaRPr lang="en-US"/>
          </a:p>
        </p:txBody>
      </p:sp>
    </p:spTree>
    <p:extLst>
      <p:ext uri="{BB962C8B-B14F-4D97-AF65-F5344CB8AC3E}">
        <p14:creationId xmlns:p14="http://schemas.microsoft.com/office/powerpoint/2010/main" val="420124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JavaOne_16x9_2014-0718">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 xmlns:thm15="http://schemas.microsoft.com/office/thememl/2012/main" name="Java_16x9_2014-0714" id="{B99EDEF2-DFB1-4D3C-8A0D-D03344A8CC6A}" vid="{B91F7714-C332-46B1-A675-377F1E7D7271}"/>
    </a:ext>
  </a:extLst>
</a:theme>
</file>

<file path=ppt/theme/theme2.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Java">
      <a:dk1>
        <a:srgbClr val="5F5F5F"/>
      </a:dk1>
      <a:lt1>
        <a:srgbClr val="FFFFFF"/>
      </a:lt1>
      <a:dk2>
        <a:srgbClr val="7F7F7F"/>
      </a:dk2>
      <a:lt2>
        <a:srgbClr val="DCE3E4"/>
      </a:lt2>
      <a:accent1>
        <a:srgbClr val="46575E"/>
      </a:accent1>
      <a:accent2>
        <a:srgbClr val="5382A1"/>
      </a:accent2>
      <a:accent3>
        <a:srgbClr val="8DA6B1"/>
      </a:accent3>
      <a:accent4>
        <a:srgbClr val="5D979A"/>
      </a:accent4>
      <a:accent5>
        <a:srgbClr val="FFA518"/>
      </a:accent5>
      <a:accent6>
        <a:srgbClr val="F05C25"/>
      </a:accent6>
      <a:hlink>
        <a:srgbClr val="5D979A"/>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JavaOne_16x9_2014-0718</Template>
  <TotalTime>2639</TotalTime>
  <Words>823</Words>
  <Application>Microsoft Macintosh PowerPoint</Application>
  <PresentationFormat>Custom</PresentationFormat>
  <Paragraphs>186</Paragraphs>
  <Slides>36</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JavaOne_16x9_2014-0718</vt:lpstr>
      <vt:lpstr>Document</vt:lpstr>
      <vt:lpstr>PowerPoint Presentation</vt:lpstr>
      <vt:lpstr>PowerPoint Presentation</vt:lpstr>
      <vt:lpstr>CON3743 Java and Security: Track Opening Presentation</vt:lpstr>
      <vt:lpstr>Who is Milton?</vt:lpstr>
      <vt:lpstr>Program Agenda</vt:lpstr>
      <vt:lpstr>Security in the World Today</vt:lpstr>
      <vt:lpstr>Security Cultural Milestones</vt:lpstr>
      <vt:lpstr>Security Cultural Milestones</vt:lpstr>
      <vt:lpstr>Potential Impact to Me?</vt:lpstr>
      <vt:lpstr>Security is Changing</vt:lpstr>
      <vt:lpstr>Java Security Track</vt:lpstr>
      <vt:lpstr>The Security Track</vt:lpstr>
      <vt:lpstr>2015 Security Track Committee</vt:lpstr>
      <vt:lpstr>JDK 9 Security Features http://openjdk.java.net/jeps/0</vt:lpstr>
      <vt:lpstr>To find out more about JDK Security …</vt:lpstr>
      <vt:lpstr>Welcome Chris Wysopal</vt:lpstr>
      <vt:lpstr>Chris Wysopal, CTO &amp; Co-Founder</vt:lpstr>
      <vt:lpstr>What is the SoSS report?</vt:lpstr>
      <vt:lpstr>PowerPoint Presentation</vt:lpstr>
      <vt:lpstr>PowerPoint Presentation</vt:lpstr>
      <vt:lpstr>Programming languages used</vt:lpstr>
      <vt:lpstr>Policy compliance</vt:lpstr>
      <vt:lpstr>Web vulnerability prevalence by language</vt:lpstr>
      <vt:lpstr>Breakdown of Cryptographic Flaws</vt:lpstr>
      <vt:lpstr>Flaw remediation rates</vt:lpstr>
      <vt:lpstr>Remediation by flaw density</vt:lpstr>
      <vt:lpstr>Impact of remediation coaching</vt:lpstr>
      <vt:lpstr>Fixing flaws - eLearning</vt:lpstr>
      <vt:lpstr>PowerPoint Presentation</vt:lpstr>
      <vt:lpstr>#1: Metrics driven</vt:lpstr>
      <vt:lpstr>#2: Remediation focused</vt:lpstr>
      <vt:lpstr>#3: Habit forming</vt:lpstr>
      <vt:lpstr>Q&amp;A</vt:lpstr>
      <vt:lpstr>PowerPoint Presentation</vt:lpstr>
      <vt:lpstr>PowerPoint Presentation</vt:lpstr>
      <vt:lpstr>PowerPoint Presentation</vt:lpstr>
    </vt:vector>
  </TitlesOfParts>
  <Manager/>
  <Company>Oracle Corporation &amp; Vercode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CON3743 Securing Java Track Opening</dc:title>
  <dc:subject>Security</dc:subject>
  <dc:creator>Milton Smith &amp; Chris Wysopal</dc:creator>
  <cp:keywords>security,java</cp:keywords>
  <dc:description>Track opening presentation from Oracle's JavaOne 2015 conference in San Francisco.</dc:description>
  <cp:lastModifiedBy>Milton Smith</cp:lastModifiedBy>
  <cp:revision>311</cp:revision>
  <cp:lastPrinted>2015-10-26T16:50:53Z</cp:lastPrinted>
  <dcterms:created xsi:type="dcterms:W3CDTF">2014-07-21T22:14:47Z</dcterms:created>
  <dcterms:modified xsi:type="dcterms:W3CDTF">2015-10-26T16:57:02Z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