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73" r:id="rId2"/>
    <p:sldId id="274" r:id="rId3"/>
    <p:sldId id="275" r:id="rId4"/>
    <p:sldId id="276" r:id="rId5"/>
    <p:sldId id="278" r:id="rId6"/>
    <p:sldId id="279" r:id="rId7"/>
    <p:sldId id="281" r:id="rId8"/>
    <p:sldId id="280" r:id="rId9"/>
    <p:sldId id="283" r:id="rId10"/>
    <p:sldId id="284" r:id="rId11"/>
    <p:sldId id="282" r:id="rId12"/>
    <p:sldId id="285" r:id="rId13"/>
    <p:sldId id="286" r:id="rId14"/>
    <p:sldId id="288" r:id="rId15"/>
    <p:sldId id="309" r:id="rId16"/>
    <p:sldId id="293" r:id="rId17"/>
    <p:sldId id="291" r:id="rId18"/>
    <p:sldId id="306" r:id="rId19"/>
    <p:sldId id="310" r:id="rId20"/>
    <p:sldId id="308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3">
          <p15:clr>
            <a:srgbClr val="A4A3A4"/>
          </p15:clr>
        </p15:guide>
        <p15:guide id="3" pos="884">
          <p15:clr>
            <a:srgbClr val="A4A3A4"/>
          </p15:clr>
        </p15:guide>
        <p15:guide id="4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1F2429"/>
    <a:srgbClr val="FF6B6B"/>
    <a:srgbClr val="556270"/>
    <a:srgbClr val="C7F464"/>
    <a:srgbClr val="C44D58"/>
    <a:srgbClr val="4ECDC4"/>
    <a:srgbClr val="BDCD00"/>
    <a:srgbClr val="003E22"/>
    <a:srgbClr val="0F72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5" autoAdjust="0"/>
    <p:restoredTop sz="94434" autoAdjust="0"/>
  </p:normalViewPr>
  <p:slideViewPr>
    <p:cSldViewPr showGuides="1">
      <p:cViewPr varScale="1">
        <p:scale>
          <a:sx n="70" d="100"/>
          <a:sy n="70" d="100"/>
        </p:scale>
        <p:origin x="1542" y="72"/>
      </p:cViewPr>
      <p:guideLst>
        <p:guide orient="horz" pos="2160"/>
        <p:guide pos="3243"/>
        <p:guide pos="884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B58EC-47B0-4D6E-BCA2-66EC4B22F61C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A9186-2D37-401C-AD2F-685E5D274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1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A9186-2D37-401C-AD2F-685E5D274A2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08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15C1E-835A-6246-902E-559430C703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13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A9186-2D37-401C-AD2F-685E5D274A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62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A9186-2D37-401C-AD2F-685E5D274A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27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A9186-2D37-401C-AD2F-685E5D274A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11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15C1E-835A-6246-902E-559430C703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18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A9186-2D37-401C-AD2F-685E5D274A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3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15C1E-835A-6246-902E-559430C703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94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15C1E-835A-6246-902E-559430C703E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14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A9186-2D37-401C-AD2F-685E5D274A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01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A9186-2D37-401C-AD2F-685E5D274A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3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A9186-2D37-401C-AD2F-685E5D274A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210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A9186-2D37-401C-AD2F-685E5D274A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70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A9186-2D37-401C-AD2F-685E5D274A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63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A9186-2D37-401C-AD2F-685E5D274A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34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15C1E-835A-6246-902E-559430C703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90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15C1E-835A-6246-902E-559430C703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64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15C1E-835A-6246-902E-559430C703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59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A9186-2D37-401C-AD2F-685E5D274A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07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15C1E-835A-6246-902E-559430C703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52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Your date comes here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Angular Beans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e 7"/>
          <p:cNvGrpSpPr/>
          <p:nvPr userDrawn="1"/>
        </p:nvGrpSpPr>
        <p:grpSpPr>
          <a:xfrm>
            <a:off x="827584" y="692696"/>
            <a:ext cx="8316416" cy="2481945"/>
            <a:chOff x="827584" y="-936104"/>
            <a:chExt cx="8316416" cy="2481945"/>
          </a:xfrm>
        </p:grpSpPr>
        <p:sp>
          <p:nvSpPr>
            <p:cNvPr id="11" name="Triangle rectangle 10"/>
            <p:cNvSpPr/>
            <p:nvPr userDrawn="1"/>
          </p:nvSpPr>
          <p:spPr>
            <a:xfrm rot="16200000" flipH="1">
              <a:off x="827584" y="1257810"/>
              <a:ext cx="288032" cy="288030"/>
            </a:xfrm>
            <a:prstGeom prst="rtTriangl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27584" y="-936104"/>
              <a:ext cx="8316416" cy="2193911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rtlCol="0" anchor="ctr"/>
            <a:lstStyle/>
            <a:p>
              <a:pPr algn="l"/>
              <a:endParaRPr lang="en-US" sz="2400" b="1" cap="small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Groupe 12"/>
          <p:cNvGrpSpPr/>
          <p:nvPr userDrawn="1"/>
        </p:nvGrpSpPr>
        <p:grpSpPr>
          <a:xfrm>
            <a:off x="827584" y="4110573"/>
            <a:ext cx="8316416" cy="1257019"/>
            <a:chOff x="827584" y="288822"/>
            <a:chExt cx="8316416" cy="1257019"/>
          </a:xfrm>
        </p:grpSpPr>
        <p:sp>
          <p:nvSpPr>
            <p:cNvPr id="14" name="Triangle rectangle 13"/>
            <p:cNvSpPr/>
            <p:nvPr userDrawn="1"/>
          </p:nvSpPr>
          <p:spPr>
            <a:xfrm rot="16200000" flipH="1">
              <a:off x="827584" y="1257810"/>
              <a:ext cx="288032" cy="288030"/>
            </a:xfrm>
            <a:prstGeom prst="rtTriangl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27584" y="288822"/>
              <a:ext cx="8316416" cy="968985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rtlCol="0" anchor="ctr"/>
            <a:lstStyle/>
            <a:p>
              <a:pPr algn="l"/>
              <a:endParaRPr lang="en-US" sz="2400" b="1" cap="small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403349" y="1054638"/>
            <a:ext cx="7416801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15615" y="4218302"/>
            <a:ext cx="5688633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164288" y="3789040"/>
            <a:ext cx="1545881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072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 userDrawn="1"/>
        </p:nvSpPr>
        <p:spPr>
          <a:xfrm rot="16200000" flipH="1">
            <a:off x="827584" y="144645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27584" y="188640"/>
            <a:ext cx="8316416" cy="12578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 userDrawn="1"/>
        </p:nvSpPr>
        <p:spPr>
          <a:xfrm flipH="1">
            <a:off x="827585" y="6093298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rot="10800000">
            <a:off x="827585" y="6381328"/>
            <a:ext cx="8316416" cy="4766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706146" y="6430858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smtClean="0"/>
              <a:t>Your date comes here</a:t>
            </a:r>
            <a:endParaRPr lang="en-US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64434" y="6430858"/>
            <a:ext cx="2895600" cy="365125"/>
          </a:xfrm>
        </p:spPr>
        <p:txBody>
          <a:bodyPr/>
          <a:lstStyle/>
          <a:p>
            <a:r>
              <a:rPr lang="en-US" smtClean="0"/>
              <a:t>Angular Beans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53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Your date comes here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Angular Beans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riangle rectangle 10"/>
          <p:cNvSpPr/>
          <p:nvPr userDrawn="1"/>
        </p:nvSpPr>
        <p:spPr>
          <a:xfrm rot="16200000" flipH="1">
            <a:off x="827584" y="288661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27584" y="692696"/>
            <a:ext cx="8316416" cy="21939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 userDrawn="1"/>
        </p:nvSpPr>
        <p:spPr>
          <a:xfrm rot="16200000" flipH="1">
            <a:off x="827584" y="5079561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27584" y="4110573"/>
            <a:ext cx="8316416" cy="96898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ctrTitle" hasCustomPrompt="1"/>
          </p:nvPr>
        </p:nvSpPr>
        <p:spPr>
          <a:xfrm>
            <a:off x="1403349" y="1054638"/>
            <a:ext cx="7416801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115615" y="4218302"/>
            <a:ext cx="5688633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164288" y="3789040"/>
            <a:ext cx="1545881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1347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 userDrawn="1"/>
        </p:nvSpPr>
        <p:spPr>
          <a:xfrm rot="16200000" flipH="1">
            <a:off x="827584" y="144645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27584" y="188640"/>
            <a:ext cx="8316416" cy="12578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 userDrawn="1"/>
        </p:nvSpPr>
        <p:spPr>
          <a:xfrm flipH="1">
            <a:off x="827585" y="6093298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rot="10800000">
            <a:off x="827585" y="6381328"/>
            <a:ext cx="8316416" cy="476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706146" y="6430858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smtClean="0"/>
              <a:t>Your date comes here</a:t>
            </a:r>
            <a:endParaRPr lang="en-US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64434" y="6430858"/>
            <a:ext cx="2895600" cy="365125"/>
          </a:xfrm>
        </p:spPr>
        <p:txBody>
          <a:bodyPr/>
          <a:lstStyle/>
          <a:p>
            <a:r>
              <a:rPr lang="en-US" smtClean="0"/>
              <a:t>Angular Beans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35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Your date comes here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Angular Beans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7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827584" y="188640"/>
            <a:ext cx="8316417" cy="6669360"/>
            <a:chOff x="827584" y="188640"/>
            <a:chExt cx="8316417" cy="6669360"/>
          </a:xfrm>
        </p:grpSpPr>
        <p:grpSp>
          <p:nvGrpSpPr>
            <p:cNvPr id="8" name="Groupe 7"/>
            <p:cNvGrpSpPr/>
            <p:nvPr userDrawn="1"/>
          </p:nvGrpSpPr>
          <p:grpSpPr>
            <a:xfrm>
              <a:off x="827584" y="188640"/>
              <a:ext cx="8316416" cy="1545841"/>
              <a:chOff x="827584" y="0"/>
              <a:chExt cx="8316416" cy="1545841"/>
            </a:xfrm>
          </p:grpSpPr>
          <p:sp>
            <p:nvSpPr>
              <p:cNvPr id="11" name="Triangle rectangle 10"/>
              <p:cNvSpPr/>
              <p:nvPr userDrawn="1"/>
            </p:nvSpPr>
            <p:spPr>
              <a:xfrm rot="16200000" flipH="1">
                <a:off x="827584" y="1257810"/>
                <a:ext cx="288032" cy="288030"/>
              </a:xfrm>
              <a:prstGeom prst="rtTriangl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827584" y="0"/>
                <a:ext cx="8316416" cy="1257807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0" rtlCol="0" anchor="ctr"/>
              <a:lstStyle/>
              <a:p>
                <a:pPr algn="l"/>
                <a:endParaRPr lang="en-US" sz="2400" b="1" cap="small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9" name="Triangle rectangle 8"/>
            <p:cNvSpPr/>
            <p:nvPr userDrawn="1"/>
          </p:nvSpPr>
          <p:spPr>
            <a:xfrm flipH="1">
              <a:off x="827585" y="6093298"/>
              <a:ext cx="288032" cy="288030"/>
            </a:xfrm>
            <a:prstGeom prst="rtTriangl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 rot="10800000">
              <a:off x="827585" y="6381328"/>
              <a:ext cx="8316416" cy="476672"/>
            </a:xfrm>
            <a:prstGeom prst="rect">
              <a:avLst/>
            </a:prstGeom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rtlCol="0" anchor="ctr"/>
            <a:lstStyle/>
            <a:p>
              <a:pPr algn="l"/>
              <a:endParaRPr lang="en-US" sz="2400" b="1" cap="small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Your date comes here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Angular Beans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7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Your date comes here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Angular Beans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riangle rectangle 10"/>
          <p:cNvSpPr/>
          <p:nvPr userDrawn="1"/>
        </p:nvSpPr>
        <p:spPr>
          <a:xfrm rot="16200000" flipH="1">
            <a:off x="827584" y="288661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27584" y="692696"/>
            <a:ext cx="8316416" cy="21939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 userDrawn="1"/>
        </p:nvSpPr>
        <p:spPr>
          <a:xfrm rot="16200000" flipH="1">
            <a:off x="827584" y="5079561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27584" y="4110573"/>
            <a:ext cx="8316416" cy="9689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ctrTitle" hasCustomPrompt="1"/>
          </p:nvPr>
        </p:nvSpPr>
        <p:spPr>
          <a:xfrm>
            <a:off x="1403349" y="1054638"/>
            <a:ext cx="7416801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115615" y="4218302"/>
            <a:ext cx="5688633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164288" y="3789040"/>
            <a:ext cx="1545881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086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 userDrawn="1"/>
        </p:nvSpPr>
        <p:spPr>
          <a:xfrm rot="16200000" flipH="1">
            <a:off x="827584" y="144645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27584" y="188640"/>
            <a:ext cx="8316416" cy="12578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 userDrawn="1"/>
        </p:nvSpPr>
        <p:spPr>
          <a:xfrm flipH="1">
            <a:off x="827585" y="6093298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rot="10800000">
            <a:off x="827585" y="6381328"/>
            <a:ext cx="8316416" cy="4766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706146" y="6430858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smtClean="0"/>
              <a:t>Your date comes here</a:t>
            </a:r>
            <a:endParaRPr lang="en-US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64434" y="6430858"/>
            <a:ext cx="2895600" cy="365125"/>
          </a:xfrm>
        </p:spPr>
        <p:txBody>
          <a:bodyPr/>
          <a:lstStyle/>
          <a:p>
            <a:r>
              <a:rPr lang="en-US" smtClean="0"/>
              <a:t>Angular Beans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66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Your date comes here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Angular Beans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riangle rectangle 10"/>
          <p:cNvSpPr/>
          <p:nvPr userDrawn="1"/>
        </p:nvSpPr>
        <p:spPr>
          <a:xfrm rot="16200000" flipH="1">
            <a:off x="827584" y="288661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27584" y="692696"/>
            <a:ext cx="8316416" cy="21939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 userDrawn="1"/>
        </p:nvSpPr>
        <p:spPr>
          <a:xfrm rot="16200000" flipH="1">
            <a:off x="827584" y="5079561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27584" y="4110573"/>
            <a:ext cx="8316416" cy="96898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ctrTitle" hasCustomPrompt="1"/>
          </p:nvPr>
        </p:nvSpPr>
        <p:spPr>
          <a:xfrm>
            <a:off x="1403349" y="1054638"/>
            <a:ext cx="7416801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115615" y="4218302"/>
            <a:ext cx="5688633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164288" y="3789040"/>
            <a:ext cx="1545881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896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 userDrawn="1"/>
        </p:nvSpPr>
        <p:spPr>
          <a:xfrm rot="16200000" flipH="1">
            <a:off x="827584" y="144645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27584" y="188640"/>
            <a:ext cx="8316416" cy="125780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 userDrawn="1"/>
        </p:nvSpPr>
        <p:spPr>
          <a:xfrm flipH="1">
            <a:off x="827585" y="6093298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rot="10800000">
            <a:off x="827585" y="6381328"/>
            <a:ext cx="8316416" cy="4766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706146" y="6430858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smtClean="0"/>
              <a:t>Your date comes here</a:t>
            </a:r>
            <a:endParaRPr lang="en-US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64434" y="6430858"/>
            <a:ext cx="2895600" cy="365125"/>
          </a:xfrm>
        </p:spPr>
        <p:txBody>
          <a:bodyPr/>
          <a:lstStyle/>
          <a:p>
            <a:r>
              <a:rPr lang="en-US" smtClean="0"/>
              <a:t>Angular Beans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43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Your date comes here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Angular Beans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riangle rectangle 10"/>
          <p:cNvSpPr/>
          <p:nvPr userDrawn="1"/>
        </p:nvSpPr>
        <p:spPr>
          <a:xfrm rot="16200000" flipH="1">
            <a:off x="827584" y="288661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27584" y="692696"/>
            <a:ext cx="8316416" cy="21939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 userDrawn="1"/>
        </p:nvSpPr>
        <p:spPr>
          <a:xfrm rot="16200000" flipH="1">
            <a:off x="827584" y="5079561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27584" y="4110573"/>
            <a:ext cx="8316416" cy="96898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ctrTitle" hasCustomPrompt="1"/>
          </p:nvPr>
        </p:nvSpPr>
        <p:spPr>
          <a:xfrm>
            <a:off x="1403349" y="1054638"/>
            <a:ext cx="7416801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115615" y="4218302"/>
            <a:ext cx="5688633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164288" y="3789040"/>
            <a:ext cx="1545881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545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 userDrawn="1"/>
        </p:nvSpPr>
        <p:spPr>
          <a:xfrm rot="16200000" flipH="1">
            <a:off x="827584" y="144645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27584" y="188640"/>
            <a:ext cx="8316416" cy="125780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 userDrawn="1"/>
        </p:nvSpPr>
        <p:spPr>
          <a:xfrm flipH="1">
            <a:off x="827585" y="6093298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rot="10800000">
            <a:off x="827585" y="6381328"/>
            <a:ext cx="8316416" cy="4766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706146" y="6430858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smtClean="0"/>
              <a:t>Your date comes here</a:t>
            </a:r>
            <a:endParaRPr lang="en-US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64434" y="6430858"/>
            <a:ext cx="2895600" cy="365125"/>
          </a:xfrm>
        </p:spPr>
        <p:txBody>
          <a:bodyPr/>
          <a:lstStyle/>
          <a:p>
            <a:r>
              <a:rPr lang="en-US" smtClean="0"/>
              <a:t>Angular Beans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Your date comes here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Angular Beans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riangle rectangle 10"/>
          <p:cNvSpPr/>
          <p:nvPr userDrawn="1"/>
        </p:nvSpPr>
        <p:spPr>
          <a:xfrm rot="16200000" flipH="1">
            <a:off x="827584" y="288661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27584" y="692696"/>
            <a:ext cx="8316416" cy="21939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 userDrawn="1"/>
        </p:nvSpPr>
        <p:spPr>
          <a:xfrm rot="16200000" flipH="1">
            <a:off x="827584" y="5079561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27584" y="4110573"/>
            <a:ext cx="8316416" cy="9689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ctrTitle" hasCustomPrompt="1"/>
          </p:nvPr>
        </p:nvSpPr>
        <p:spPr>
          <a:xfrm>
            <a:off x="1403349" y="1054638"/>
            <a:ext cx="7416801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115615" y="4218302"/>
            <a:ext cx="5688633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164288" y="3789040"/>
            <a:ext cx="1545881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4285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11561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Espace réservé du titre 1"/>
          <p:cNvSpPr>
            <a:spLocks noGrp="1"/>
          </p:cNvSpPr>
          <p:nvPr userDrawn="1">
            <p:ph type="title"/>
          </p:nvPr>
        </p:nvSpPr>
        <p:spPr>
          <a:xfrm>
            <a:off x="1403350" y="349491"/>
            <a:ext cx="74168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 userDrawn="1">
            <p:ph type="body" idx="1"/>
          </p:nvPr>
        </p:nvSpPr>
        <p:spPr>
          <a:xfrm>
            <a:off x="1403350" y="1600200"/>
            <a:ext cx="741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 userDrawn="1">
            <p:ph type="dt" sz="half" idx="2"/>
          </p:nvPr>
        </p:nvSpPr>
        <p:spPr>
          <a:xfrm>
            <a:off x="6706146" y="64308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smtClean="0"/>
              <a:t>Your date comes here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 userDrawn="1">
            <p:ph type="ftr" sz="quarter" idx="3"/>
          </p:nvPr>
        </p:nvSpPr>
        <p:spPr>
          <a:xfrm>
            <a:off x="3664434" y="64308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Angular Beans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 userDrawn="1">
            <p:ph type="sldNum" sz="quarter" idx="4"/>
          </p:nvPr>
        </p:nvSpPr>
        <p:spPr>
          <a:xfrm>
            <a:off x="1384722" y="64308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F5037F2-DC85-406A-A4EA-1E681A25B4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2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03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Helvetica" pitchFamily="2" charset="0"/>
          <a:ea typeface="Helvetica" pitchFamily="2" charset="0"/>
          <a:cs typeface="Helvetica" pitchFamily="2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AngularBeans</a:t>
            </a:r>
            <a:endParaRPr lang="en-US" dirty="0"/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981617" y="4218302"/>
            <a:ext cx="2366247" cy="719855"/>
          </a:xfrm>
        </p:spPr>
        <p:txBody>
          <a:bodyPr/>
          <a:lstStyle/>
          <a:p>
            <a:r>
              <a:rPr lang="en-US" dirty="0" smtClean="0"/>
              <a:t>BESSEM HMIDI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03349" y="2175973"/>
            <a:ext cx="7247497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Aharoni" pitchFamily="2" charset="-79"/>
                <a:cs typeface="Aharoni" pitchFamily="2" charset="-79"/>
                <a:sym typeface="Wingdings"/>
              </a:rPr>
              <a:t>A modern real-time web framework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788" y="3879234"/>
            <a:ext cx="1131644" cy="1277958"/>
          </a:xfrm>
          <a:prstGeom prst="rect">
            <a:avLst/>
          </a:prstGeom>
        </p:spPr>
      </p:pic>
      <p:sp>
        <p:nvSpPr>
          <p:cNvPr id="5" name="AutoShape 4" descr="Résultat de recherche d'images pour &quot;javaone 2015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92745" y="5174242"/>
            <a:ext cx="3412700" cy="1584042"/>
            <a:chOff x="1392745" y="5174242"/>
            <a:chExt cx="3412700" cy="15840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2745" y="5174242"/>
              <a:ext cx="2819216" cy="158404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618476" y="5589240"/>
              <a:ext cx="118696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 smtClean="0">
                  <a:solidFill>
                    <a:schemeClr val="tx2">
                      <a:lumMod val="50000"/>
                    </a:schemeClr>
                  </a:solidFill>
                  <a:latin typeface="Aharoni" pitchFamily="2" charset="-79"/>
                  <a:cs typeface="Aharoni" pitchFamily="2" charset="-79"/>
                  <a:sym typeface="Wingdings"/>
                </a:rPr>
                <a:t>2015</a:t>
              </a:r>
              <a:endParaRPr lang="fr-FR" sz="4400" dirty="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Angular Beans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9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724" y="2348880"/>
            <a:ext cx="7361436" cy="339609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691679" y="2521445"/>
            <a:ext cx="1587361" cy="547516"/>
          </a:xfrm>
          <a:prstGeom prst="roundRect">
            <a:avLst/>
          </a:prstGeom>
          <a:noFill/>
          <a:ln w="38100">
            <a:solidFill>
              <a:srgbClr val="DA0C1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ounded Rectangle 50"/>
          <p:cNvSpPr/>
          <p:nvPr/>
        </p:nvSpPr>
        <p:spPr>
          <a:xfrm>
            <a:off x="2987824" y="3096164"/>
            <a:ext cx="1100062" cy="548585"/>
          </a:xfrm>
          <a:prstGeom prst="roundRect">
            <a:avLst/>
          </a:prstGeom>
          <a:noFill/>
          <a:ln w="38100">
            <a:solidFill>
              <a:srgbClr val="DA0C1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ounded Rectangle 51"/>
          <p:cNvSpPr/>
          <p:nvPr/>
        </p:nvSpPr>
        <p:spPr>
          <a:xfrm>
            <a:off x="3344077" y="2521444"/>
            <a:ext cx="1340055" cy="574720"/>
          </a:xfrm>
          <a:prstGeom prst="roundRect">
            <a:avLst/>
          </a:prstGeom>
          <a:noFill/>
          <a:ln w="38100">
            <a:solidFill>
              <a:srgbClr val="DA0C1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ounded Rectangle 52"/>
          <p:cNvSpPr/>
          <p:nvPr/>
        </p:nvSpPr>
        <p:spPr>
          <a:xfrm>
            <a:off x="5436095" y="3096164"/>
            <a:ext cx="1080121" cy="548585"/>
          </a:xfrm>
          <a:prstGeom prst="roundRect">
            <a:avLst>
              <a:gd name="adj" fmla="val 21141"/>
            </a:avLst>
          </a:prstGeom>
          <a:noFill/>
          <a:ln w="38100">
            <a:solidFill>
              <a:srgbClr val="DA0C1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ounded Rectangle 53"/>
          <p:cNvSpPr/>
          <p:nvPr/>
        </p:nvSpPr>
        <p:spPr>
          <a:xfrm rot="5400000">
            <a:off x="5687706" y="3421964"/>
            <a:ext cx="2275709" cy="474672"/>
          </a:xfrm>
          <a:prstGeom prst="roundRect">
            <a:avLst/>
          </a:prstGeom>
          <a:noFill/>
          <a:ln w="38100">
            <a:solidFill>
              <a:srgbClr val="DA0C1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ounded Rectangle 54"/>
          <p:cNvSpPr/>
          <p:nvPr/>
        </p:nvSpPr>
        <p:spPr>
          <a:xfrm rot="5400000">
            <a:off x="6174561" y="3474817"/>
            <a:ext cx="2275711" cy="368965"/>
          </a:xfrm>
          <a:prstGeom prst="roundRect">
            <a:avLst/>
          </a:prstGeom>
          <a:noFill/>
          <a:ln w="38100">
            <a:solidFill>
              <a:srgbClr val="DA0C1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03350" y="349491"/>
            <a:ext cx="7416800" cy="936104"/>
          </a:xfrm>
        </p:spPr>
        <p:txBody>
          <a:bodyPr/>
          <a:lstStyle/>
          <a:p>
            <a:r>
              <a:rPr lang="en-US" dirty="0" smtClean="0"/>
              <a:t>Java EE 7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64434" y="6430858"/>
            <a:ext cx="2895600" cy="365125"/>
          </a:xfrm>
        </p:spPr>
        <p:txBody>
          <a:bodyPr/>
          <a:lstStyle/>
          <a:p>
            <a:r>
              <a:rPr lang="en-US" dirty="0" smtClean="0"/>
              <a:t>Angular Beans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10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8DD2-AAA5-4248-A07C-8EB5654726B0}" type="datetime1">
              <a:rPr lang="fr-FR" smtClean="0"/>
              <a:t>29/10/2015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98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EE 7/JSF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350" y="1600200"/>
            <a:ext cx="74168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Raleway"/>
              <a:cs typeface="Raleway"/>
            </a:endParaRP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JSF use XHTML not pure HTML5:</a:t>
            </a:r>
          </a:p>
          <a:p>
            <a:pPr lvl="1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Better than JSP (not compiled but evaluated at runtime).</a:t>
            </a:r>
          </a:p>
          <a:p>
            <a:pPr lvl="1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But still XML instead of HTML.</a:t>
            </a:r>
          </a:p>
          <a:p>
            <a:pPr lvl="1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HTML5 Templates? (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Pass-through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elem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/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attr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)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Lifecycle: good as extensions points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but:</a:t>
            </a:r>
            <a:endParaRPr lang="en-US" dirty="0">
              <a:solidFill>
                <a:schemeClr val="tx2">
                  <a:lumMod val="50000"/>
                </a:schemeClr>
              </a:solidFill>
              <a:latin typeface="Raleway"/>
              <a:cs typeface="Raleway"/>
            </a:endParaRPr>
          </a:p>
          <a:p>
            <a:pPr lvl="1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Complexity for the developer.</a:t>
            </a:r>
          </a:p>
          <a:p>
            <a:pPr lvl="1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UI interactions and navigations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defined on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the server side. </a:t>
            </a:r>
          </a:p>
          <a:p>
            <a:pPr lvl="1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Not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RealTime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, not Event driven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.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11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20019417">
            <a:off x="3490798" y="3838486"/>
            <a:ext cx="4677888" cy="10081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Still BAD !!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64434" y="6430858"/>
            <a:ext cx="2895600" cy="365125"/>
          </a:xfrm>
        </p:spPr>
        <p:txBody>
          <a:bodyPr/>
          <a:lstStyle/>
          <a:p>
            <a:r>
              <a:rPr lang="en-US" dirty="0" smtClean="0"/>
              <a:t>Angular Beans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B348-B1CB-45C8-AE1F-E3E86258F81A}" type="datetime1">
              <a:rPr lang="fr-FR" smtClean="0"/>
              <a:t>29/10/2015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0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reinvented component model for Java EE based on POJO’S.</a:t>
            </a:r>
          </a:p>
          <a:p>
            <a:r>
              <a:rPr lang="en-US" dirty="0" smtClean="0"/>
              <a:t>Dependencies injection via Types /names /Qualifiers /Alternatives/Producers.</a:t>
            </a:r>
          </a:p>
          <a:p>
            <a:r>
              <a:rPr lang="en-US" dirty="0" smtClean="0"/>
              <a:t>Context /custom lifecycle.</a:t>
            </a:r>
          </a:p>
          <a:p>
            <a:r>
              <a:rPr lang="en-US" dirty="0" smtClean="0"/>
              <a:t>Powerful Event Mechanism</a:t>
            </a:r>
          </a:p>
          <a:p>
            <a:r>
              <a:rPr lang="en-US" dirty="0" smtClean="0"/>
              <a:t>Highly customizable. (CDI extensions).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12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20019417">
            <a:off x="6037374" y="3789097"/>
            <a:ext cx="2855573" cy="110645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COOL !!</a:t>
            </a:r>
            <a:endParaRPr lang="en-US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64434" y="6430858"/>
            <a:ext cx="2895600" cy="365125"/>
          </a:xfrm>
        </p:spPr>
        <p:txBody>
          <a:bodyPr/>
          <a:lstStyle/>
          <a:p>
            <a:r>
              <a:rPr lang="en-US" dirty="0" smtClean="0"/>
              <a:t>Angular Beans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546E-2707-4C05-B1D9-BE96A5662194}" type="datetime1">
              <a:rPr lang="fr-FR" smtClean="0"/>
              <a:t>29/10/2015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we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7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An SPA aware Framework.</a:t>
            </a:r>
          </a:p>
          <a:p>
            <a:r>
              <a:rPr lang="en-US" sz="27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Using the power of CDI to easily integrate </a:t>
            </a:r>
            <a:r>
              <a:rPr lang="en-US" sz="27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highly mature java EE enterprises </a:t>
            </a:r>
            <a:r>
              <a:rPr lang="en-US" sz="27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services </a:t>
            </a:r>
            <a:r>
              <a:rPr lang="en-US" sz="27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(or </a:t>
            </a:r>
            <a:r>
              <a:rPr lang="en-US" sz="27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custom </a:t>
            </a:r>
            <a:r>
              <a:rPr lang="en-US" sz="27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components, third party framework).</a:t>
            </a:r>
            <a:endParaRPr lang="en-US" sz="2700" dirty="0">
              <a:solidFill>
                <a:schemeClr val="tx2">
                  <a:lumMod val="50000"/>
                </a:schemeClr>
              </a:solidFill>
              <a:latin typeface="Raleway"/>
              <a:cs typeface="Raleway"/>
            </a:endParaRPr>
          </a:p>
          <a:p>
            <a:r>
              <a:rPr lang="en-US" sz="27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 Manage half duplex and full duplex communications as they are options and not different tech’s. (same code, just configuration</a:t>
            </a:r>
            <a:r>
              <a:rPr lang="en-US" sz="27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).</a:t>
            </a:r>
            <a:endParaRPr lang="en-US" sz="2700" dirty="0">
              <a:solidFill>
                <a:schemeClr val="tx2">
                  <a:lumMod val="50000"/>
                </a:schemeClr>
              </a:solidFill>
              <a:latin typeface="Raleway"/>
              <a:cs typeface="Raleway"/>
            </a:endParaRPr>
          </a:p>
          <a:p>
            <a:r>
              <a:rPr lang="en-US" sz="27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Abstract all the boilerplate </a:t>
            </a:r>
            <a:r>
              <a:rPr lang="en-US" sz="27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client-server com’ </a:t>
            </a:r>
            <a:r>
              <a:rPr lang="en-US" sz="27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code </a:t>
            </a:r>
            <a:r>
              <a:rPr lang="en-US" sz="27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(RPC </a:t>
            </a:r>
            <a:r>
              <a:rPr lang="en-US" sz="27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style</a:t>
            </a:r>
            <a:r>
              <a:rPr lang="en-US" sz="27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). </a:t>
            </a:r>
            <a:endParaRPr lang="en-US" sz="2700" dirty="0">
              <a:solidFill>
                <a:schemeClr val="tx2">
                  <a:lumMod val="50000"/>
                </a:schemeClr>
              </a:solidFill>
              <a:latin typeface="Raleway"/>
              <a:cs typeface="Raleway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64434" y="6430858"/>
            <a:ext cx="2895600" cy="365125"/>
          </a:xfrm>
        </p:spPr>
        <p:txBody>
          <a:bodyPr/>
          <a:lstStyle/>
          <a:p>
            <a:r>
              <a:rPr lang="en-US" dirty="0" smtClean="0"/>
              <a:t>Angular Beans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9D47-C4BE-4E07-95C2-AFFC413144ED}" type="datetime1">
              <a:rPr lang="fr-FR" smtClean="0"/>
              <a:t>29/10/2015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87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329058" y="2348880"/>
            <a:ext cx="2529485" cy="29269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671" y="4044947"/>
            <a:ext cx="2355709" cy="8746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064" y="2817466"/>
            <a:ext cx="2345472" cy="952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https://angularjs.org/img/AngularJS-lar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280" y="3379882"/>
            <a:ext cx="2765682" cy="77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essemhmidi.github.io/AngularBeans/images/AngularBeans_logo_transpare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17466"/>
            <a:ext cx="1739179" cy="19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AngularBeans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64434" y="6430858"/>
            <a:ext cx="2895600" cy="365125"/>
          </a:xfrm>
        </p:spPr>
        <p:txBody>
          <a:bodyPr/>
          <a:lstStyle/>
          <a:p>
            <a:r>
              <a:rPr lang="en-US" dirty="0" smtClean="0"/>
              <a:t>Angular Beans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125F-2F4C-46B1-909A-D2E9EC9185FB}" type="datetime1">
              <a:rPr lang="fr-FR" smtClean="0"/>
              <a:t>29/10/2015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05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7225" y="1916832"/>
            <a:ext cx="7929049" cy="138499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Raleway"/>
                <a:cs typeface="Raleway"/>
              </a:rPr>
              <a:t>If</a:t>
            </a:r>
            <a:r>
              <a:rPr lang="en-US" sz="2800" b="1" dirty="0">
                <a:solidFill>
                  <a:srgbClr val="FFFFFF"/>
                </a:solidFill>
                <a:latin typeface="Raleway"/>
                <a:cs typeface="Raleway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Raleway"/>
                <a:cs typeface="Raleway"/>
              </a:rPr>
              <a:t>AngularJS</a:t>
            </a:r>
            <a:r>
              <a:rPr lang="en-US" sz="2800" b="1" dirty="0" smtClean="0">
                <a:solidFill>
                  <a:srgbClr val="00B050"/>
                </a:solidFill>
                <a:latin typeface="Raleway"/>
                <a:cs typeface="Raleway"/>
              </a:rPr>
              <a:t> </a:t>
            </a:r>
            <a:r>
              <a:rPr lang="en-US" sz="2800" b="1" dirty="0">
                <a:latin typeface="Raleway"/>
                <a:cs typeface="Raleway"/>
              </a:rPr>
              <a:t>is what should have been </a:t>
            </a:r>
            <a:r>
              <a:rPr lang="en-US" sz="2800" b="1" dirty="0" smtClean="0">
                <a:solidFill>
                  <a:schemeClr val="tx2"/>
                </a:solidFill>
                <a:latin typeface="Raleway"/>
                <a:cs typeface="Raleway"/>
              </a:rPr>
              <a:t>HTML</a:t>
            </a:r>
            <a:r>
              <a:rPr lang="en-US" sz="2800" b="1" dirty="0" smtClean="0">
                <a:solidFill>
                  <a:srgbClr val="FFFFFF"/>
                </a:solidFill>
                <a:latin typeface="Raleway"/>
                <a:cs typeface="Raleway"/>
              </a:rPr>
              <a:t>,</a:t>
            </a:r>
            <a:r>
              <a:rPr lang="en-US" sz="2800" b="1" dirty="0">
                <a:solidFill>
                  <a:srgbClr val="FFFFFF"/>
                </a:solidFill>
                <a:latin typeface="Raleway"/>
                <a:cs typeface="Raleway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Raleway"/>
                <a:cs typeface="Raleway"/>
              </a:rPr>
              <a:t>If </a:t>
            </a:r>
            <a:r>
              <a:rPr lang="en-US" sz="2800" b="1" dirty="0" smtClean="0">
                <a:solidFill>
                  <a:srgbClr val="00B050"/>
                </a:solidFill>
                <a:latin typeface="Raleway"/>
                <a:cs typeface="Raleway"/>
              </a:rPr>
              <a:t>CDI </a:t>
            </a:r>
            <a:r>
              <a:rPr lang="en-US" sz="2800" b="1" dirty="0">
                <a:latin typeface="Raleway"/>
                <a:cs typeface="Raleway"/>
              </a:rPr>
              <a:t>is what should have been </a:t>
            </a:r>
            <a:r>
              <a:rPr lang="en-US" sz="2800" b="1" dirty="0" err="1" smtClean="0">
                <a:solidFill>
                  <a:schemeClr val="tx2"/>
                </a:solidFill>
                <a:latin typeface="Raleway"/>
                <a:cs typeface="Raleway"/>
              </a:rPr>
              <a:t>JavaEE</a:t>
            </a:r>
            <a:r>
              <a:rPr lang="en-US" sz="2800" b="1" dirty="0">
                <a:solidFill>
                  <a:srgbClr val="FFFFFF"/>
                </a:solidFill>
                <a:latin typeface="Raleway"/>
                <a:cs typeface="Raleway"/>
              </a:rPr>
              <a:t>,</a:t>
            </a:r>
            <a:r>
              <a:rPr lang="en-US" sz="2800" b="1" dirty="0" smtClean="0">
                <a:solidFill>
                  <a:srgbClr val="FFC000"/>
                </a:solidFill>
                <a:latin typeface="Raleway"/>
                <a:cs typeface="Raleway"/>
              </a:rPr>
              <a:t> 	</a:t>
            </a:r>
            <a:r>
              <a:rPr lang="en-US" sz="2800" b="1" dirty="0" smtClean="0">
                <a:solidFill>
                  <a:srgbClr val="FF0000"/>
                </a:solidFill>
                <a:latin typeface="Raleway"/>
                <a:cs typeface="Raleway"/>
              </a:rPr>
              <a:t>AngularBeans </a:t>
            </a:r>
            <a:r>
              <a:rPr lang="en-US" sz="2800" b="1" dirty="0">
                <a:latin typeface="Raleway"/>
                <a:cs typeface="Raleway"/>
              </a:rPr>
              <a:t>is what should be </a:t>
            </a:r>
            <a:r>
              <a:rPr lang="en-US" sz="2800" b="1" dirty="0">
                <a:solidFill>
                  <a:schemeClr val="tx2"/>
                </a:solidFill>
                <a:latin typeface="Raleway"/>
                <a:cs typeface="Raleway"/>
              </a:rPr>
              <a:t>JSF</a:t>
            </a:r>
            <a:r>
              <a:rPr lang="en-US" sz="2800" b="1" dirty="0">
                <a:solidFill>
                  <a:srgbClr val="FFFFFF"/>
                </a:solidFill>
                <a:latin typeface="Raleway"/>
                <a:cs typeface="Raleway"/>
              </a:rPr>
              <a:t>!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AngularBeans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64434" y="6430858"/>
            <a:ext cx="2895600" cy="365125"/>
          </a:xfrm>
        </p:spPr>
        <p:txBody>
          <a:bodyPr/>
          <a:lstStyle/>
          <a:p>
            <a:r>
              <a:rPr lang="en-US" dirty="0" smtClean="0"/>
              <a:t>Angular Beans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5DA6-AA4A-4ED3-B076-A057F0B1122F}" type="datetime1">
              <a:rPr lang="fr-FR" smtClean="0"/>
              <a:t>29/10/2015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47225" y="3645024"/>
            <a:ext cx="7929049" cy="95410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Raleway"/>
                <a:cs typeface="Raleway"/>
              </a:rPr>
              <a:t>with</a:t>
            </a:r>
            <a:r>
              <a:rPr lang="en-US" sz="2800" b="1" dirty="0" smtClean="0">
                <a:solidFill>
                  <a:srgbClr val="FFFFFF"/>
                </a:solidFill>
                <a:latin typeface="Raleway"/>
                <a:cs typeface="Raleway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Raleway"/>
                <a:cs typeface="Raleway"/>
              </a:rPr>
              <a:t>AngularBeans</a:t>
            </a:r>
            <a:r>
              <a:rPr lang="en-US" sz="2800" b="1" dirty="0" smtClean="0">
                <a:solidFill>
                  <a:srgbClr val="00B050"/>
                </a:solidFill>
                <a:latin typeface="Raleway"/>
                <a:cs typeface="Raleway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Raleway"/>
                <a:cs typeface="Raleway"/>
              </a:rPr>
              <a:t>Mustache is your EL, directives are you </a:t>
            </a:r>
            <a:r>
              <a:rPr lang="en-US" sz="2800" b="1" dirty="0" err="1" smtClean="0">
                <a:solidFill>
                  <a:schemeClr val="tx1"/>
                </a:solidFill>
                <a:latin typeface="Raleway"/>
                <a:cs typeface="Raleway"/>
              </a:rPr>
              <a:t>taglib’s</a:t>
            </a:r>
            <a:r>
              <a:rPr lang="en-US" sz="2800" b="1" dirty="0">
                <a:solidFill>
                  <a:schemeClr val="tx1"/>
                </a:solidFill>
                <a:latin typeface="Raleway"/>
                <a:cs typeface="Raleway"/>
              </a:rPr>
              <a:t>.</a:t>
            </a:r>
            <a:endParaRPr lang="en-US" sz="2800" b="1" dirty="0" smtClean="0">
              <a:solidFill>
                <a:schemeClr val="tx1"/>
              </a:solidFill>
              <a:latin typeface="Raleway"/>
              <a:cs typeface="Raleway"/>
            </a:endParaRPr>
          </a:p>
        </p:txBody>
      </p:sp>
      <p:sp>
        <p:nvSpPr>
          <p:cNvPr id="12" name="Rounded Rectangle 11"/>
          <p:cNvSpPr/>
          <p:nvPr/>
        </p:nvSpPr>
        <p:spPr>
          <a:xfrm rot="20019417">
            <a:off x="5862699" y="4561422"/>
            <a:ext cx="3260943" cy="1208681"/>
          </a:xfrm>
          <a:prstGeom prst="round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Raleway"/>
                <a:cs typeface="Raleway"/>
              </a:rPr>
              <a:t>No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Raleway"/>
                <a:cs typeface="Raleway"/>
              </a:rPr>
              <a:t>more JSP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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!!</a:t>
            </a:r>
          </a:p>
        </p:txBody>
      </p:sp>
      <p:sp>
        <p:nvSpPr>
          <p:cNvPr id="13" name="Rounded Rectangle 12"/>
          <p:cNvSpPr/>
          <p:nvPr/>
        </p:nvSpPr>
        <p:spPr>
          <a:xfrm rot="20019417">
            <a:off x="1740902" y="4317067"/>
            <a:ext cx="3404580" cy="1400313"/>
          </a:xfrm>
          <a:prstGeom prst="round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Raleway"/>
                <a:cs typeface="Raleway"/>
              </a:rPr>
              <a:t>No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Raleway"/>
                <a:cs typeface="Raleway"/>
              </a:rPr>
              <a:t>more XHTML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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!!</a:t>
            </a:r>
            <a:endParaRPr lang="en-US" sz="4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7516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/>
          <p:cNvSpPr txBox="1"/>
          <p:nvPr/>
        </p:nvSpPr>
        <p:spPr>
          <a:xfrm>
            <a:off x="2513924" y="360861"/>
            <a:ext cx="42386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solidFill>
                  <a:schemeClr val="bg1"/>
                </a:solidFill>
                <a:latin typeface="Raleway"/>
                <a:cs typeface="Raleway"/>
              </a:rPr>
              <a:t>AngularBeans</a:t>
            </a:r>
            <a:r>
              <a:rPr lang="en-US" sz="3000" dirty="0" smtClean="0">
                <a:solidFill>
                  <a:schemeClr val="bg1"/>
                </a:solidFill>
                <a:latin typeface="Raleway"/>
                <a:cs typeface="Raleway"/>
              </a:rPr>
              <a:t>: principle</a:t>
            </a:r>
            <a:endParaRPr lang="en-US" sz="3000" dirty="0">
              <a:solidFill>
                <a:schemeClr val="bg1"/>
              </a:solidFill>
              <a:latin typeface="Raleway"/>
              <a:cs typeface="Raleway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192531" y="1662139"/>
            <a:ext cx="2808843" cy="424847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ounded Rectangle 5"/>
          <p:cNvSpPr/>
          <p:nvPr/>
        </p:nvSpPr>
        <p:spPr>
          <a:xfrm>
            <a:off x="1403648" y="1628801"/>
            <a:ext cx="3125739" cy="424847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Oval 3"/>
          <p:cNvSpPr/>
          <p:nvPr/>
        </p:nvSpPr>
        <p:spPr>
          <a:xfrm>
            <a:off x="6362520" y="2087403"/>
            <a:ext cx="2409194" cy="77930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@</a:t>
            </a:r>
            <a:r>
              <a:rPr lang="fr-FR" dirty="0" err="1" smtClean="0">
                <a:solidFill>
                  <a:schemeClr val="tx1"/>
                </a:solidFill>
              </a:rPr>
              <a:t>AngularBean</a:t>
            </a:r>
            <a:r>
              <a:rPr lang="fr-FR" dirty="0" smtClean="0">
                <a:solidFill>
                  <a:schemeClr val="tx1"/>
                </a:solidFill>
              </a:rPr>
              <a:t> 1</a:t>
            </a:r>
            <a:endParaRPr lang="fr-F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335007" y="3516237"/>
            <a:ext cx="2409193" cy="77930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@</a:t>
            </a:r>
            <a:r>
              <a:rPr lang="fr-FR" dirty="0" err="1" smtClean="0">
                <a:solidFill>
                  <a:schemeClr val="tx1"/>
                </a:solidFill>
              </a:rPr>
              <a:t>AngularBean</a:t>
            </a:r>
            <a:r>
              <a:rPr lang="fr-FR" dirty="0" smtClean="0">
                <a:solidFill>
                  <a:schemeClr val="tx1"/>
                </a:solidFill>
              </a:rPr>
              <a:t> 2</a:t>
            </a:r>
            <a:endParaRPr lang="fr-F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87824" y="2184528"/>
            <a:ext cx="1496841" cy="744415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NG Service 1</a:t>
            </a:r>
            <a:endParaRPr lang="fr-FR" dirty="0"/>
          </a:p>
        </p:txBody>
      </p:sp>
      <p:sp>
        <p:nvSpPr>
          <p:cNvPr id="10" name="Rounded Rectangle 9"/>
          <p:cNvSpPr/>
          <p:nvPr/>
        </p:nvSpPr>
        <p:spPr>
          <a:xfrm>
            <a:off x="3108908" y="3597504"/>
            <a:ext cx="1375757" cy="676943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NG Service 2</a:t>
            </a:r>
            <a:endParaRPr lang="fr-FR" dirty="0"/>
          </a:p>
        </p:txBody>
      </p:sp>
      <p:sp>
        <p:nvSpPr>
          <p:cNvPr id="7" name="Rounded Rectangle 6"/>
          <p:cNvSpPr/>
          <p:nvPr/>
        </p:nvSpPr>
        <p:spPr>
          <a:xfrm>
            <a:off x="1108238" y="2039146"/>
            <a:ext cx="1004702" cy="490208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NG ctrl</a:t>
            </a:r>
            <a:endParaRPr lang="fr-FR" dirty="0"/>
          </a:p>
        </p:txBody>
      </p:sp>
      <p:sp>
        <p:nvSpPr>
          <p:cNvPr id="12" name="Rounded Rectangle 11"/>
          <p:cNvSpPr/>
          <p:nvPr/>
        </p:nvSpPr>
        <p:spPr>
          <a:xfrm>
            <a:off x="1108238" y="2876404"/>
            <a:ext cx="1004702" cy="490208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NG service</a:t>
            </a:r>
            <a:endParaRPr lang="fr-FR" dirty="0"/>
          </a:p>
        </p:txBody>
      </p:sp>
      <p:sp>
        <p:nvSpPr>
          <p:cNvPr id="13" name="Rounded Rectangle 12"/>
          <p:cNvSpPr/>
          <p:nvPr/>
        </p:nvSpPr>
        <p:spPr>
          <a:xfrm>
            <a:off x="1154627" y="3625371"/>
            <a:ext cx="1275406" cy="490208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NG Directive</a:t>
            </a:r>
            <a:endParaRPr lang="fr-FR" dirty="0"/>
          </a:p>
        </p:txBody>
      </p:sp>
      <p:cxnSp>
        <p:nvCxnSpPr>
          <p:cNvPr id="11" name="Straight Arrow Connector 10"/>
          <p:cNvCxnSpPr>
            <a:endCxn id="7" idx="3"/>
          </p:cNvCxnSpPr>
          <p:nvPr/>
        </p:nvCxnSpPr>
        <p:spPr>
          <a:xfrm flipH="1" flipV="1">
            <a:off x="2112940" y="2284250"/>
            <a:ext cx="1042988" cy="132618"/>
          </a:xfrm>
          <a:prstGeom prst="straightConnector1">
            <a:avLst/>
          </a:prstGeom>
          <a:ln>
            <a:solidFill>
              <a:schemeClr val="accent2"/>
            </a:solidFill>
            <a:prstDash val="lgDashDot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2" idx="3"/>
          </p:cNvCxnSpPr>
          <p:nvPr/>
        </p:nvCxnSpPr>
        <p:spPr>
          <a:xfrm flipH="1">
            <a:off x="2112940" y="2701434"/>
            <a:ext cx="1042988" cy="420074"/>
          </a:xfrm>
          <a:prstGeom prst="straightConnector1">
            <a:avLst/>
          </a:prstGeom>
          <a:ln>
            <a:solidFill>
              <a:schemeClr val="accent2"/>
            </a:solidFill>
            <a:prstDash val="lgDashDot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3" idx="3"/>
          </p:cNvCxnSpPr>
          <p:nvPr/>
        </p:nvCxnSpPr>
        <p:spPr>
          <a:xfrm flipH="1" flipV="1">
            <a:off x="2430033" y="3870475"/>
            <a:ext cx="795206" cy="169996"/>
          </a:xfrm>
          <a:prstGeom prst="straightConnector1">
            <a:avLst/>
          </a:prstGeom>
          <a:ln>
            <a:solidFill>
              <a:schemeClr val="accent2"/>
            </a:solidFill>
            <a:prstDash val="lgDashDot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907845" y="5003775"/>
            <a:ext cx="1804141" cy="779306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@ </a:t>
            </a:r>
            <a:r>
              <a:rPr lang="fr-FR" dirty="0" err="1" smtClean="0">
                <a:solidFill>
                  <a:schemeClr val="tx1"/>
                </a:solidFill>
              </a:rPr>
              <a:t>Other</a:t>
            </a:r>
            <a:r>
              <a:rPr lang="fr-FR" dirty="0" smtClean="0">
                <a:solidFill>
                  <a:schemeClr val="tx1"/>
                </a:solidFill>
              </a:rPr>
              <a:t> CDI Bean</a:t>
            </a:r>
            <a:endParaRPr lang="fr-F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6871406" y="4115579"/>
            <a:ext cx="403856" cy="880174"/>
          </a:xfrm>
          <a:prstGeom prst="line">
            <a:avLst/>
          </a:prstGeom>
          <a:ln>
            <a:solidFill>
              <a:srgbClr val="FF0000">
                <a:alpha val="98000"/>
              </a:srgb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73281" y="1778704"/>
            <a:ext cx="159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« Singleton »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08239" y="3201065"/>
            <a:ext cx="155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« Singleton »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8" name="Left-Right Arrow 27"/>
          <p:cNvSpPr/>
          <p:nvPr/>
        </p:nvSpPr>
        <p:spPr>
          <a:xfrm>
            <a:off x="4591413" y="2483730"/>
            <a:ext cx="1486421" cy="217704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Left-Right Arrow 31"/>
          <p:cNvSpPr/>
          <p:nvPr/>
        </p:nvSpPr>
        <p:spPr>
          <a:xfrm>
            <a:off x="4633255" y="3911055"/>
            <a:ext cx="1444578" cy="212927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Double Brace 32"/>
          <p:cNvSpPr/>
          <p:nvPr/>
        </p:nvSpPr>
        <p:spPr>
          <a:xfrm>
            <a:off x="7532436" y="4595990"/>
            <a:ext cx="1211764" cy="358748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Dependency</a:t>
            </a: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injection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Double Brace 35"/>
          <p:cNvSpPr/>
          <p:nvPr/>
        </p:nvSpPr>
        <p:spPr>
          <a:xfrm>
            <a:off x="1982147" y="4896486"/>
            <a:ext cx="1211764" cy="358748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Dependency</a:t>
            </a: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injection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Arc 34"/>
          <p:cNvSpPr/>
          <p:nvPr/>
        </p:nvSpPr>
        <p:spPr>
          <a:xfrm>
            <a:off x="2170068" y="4027786"/>
            <a:ext cx="259965" cy="1450833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64434" y="6430858"/>
            <a:ext cx="2895600" cy="365125"/>
          </a:xfrm>
        </p:spPr>
        <p:txBody>
          <a:bodyPr/>
          <a:lstStyle/>
          <a:p>
            <a:r>
              <a:rPr lang="en-US" dirty="0" smtClean="0"/>
              <a:t>Angular Beans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16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FE7E-6103-4A4D-8B04-3B8689F7F308}" type="datetime1">
              <a:rPr lang="fr-FR" smtClean="0"/>
              <a:t>29/10/2015</a:t>
            </a:fld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0800000">
            <a:off x="6752584" y="2733400"/>
            <a:ext cx="779851" cy="24997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3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-0.51927 -0.0828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01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Features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350" y="1628800"/>
            <a:ext cx="7416800" cy="4525963"/>
          </a:xfrm>
        </p:spPr>
        <p:txBody>
          <a:bodyPr>
            <a:normAutofit fontScale="25000" lnSpcReduction="20000"/>
          </a:bodyPr>
          <a:lstStyle/>
          <a:p>
            <a:r>
              <a:rPr lang="fr-FR" sz="88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RPC of CDI </a:t>
            </a:r>
            <a:r>
              <a:rPr lang="fr-FR" sz="8800" dirty="0" err="1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beans</a:t>
            </a:r>
            <a:r>
              <a:rPr lang="fr-FR" sz="88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 via: HTTP/</a:t>
            </a:r>
            <a:r>
              <a:rPr lang="fr-FR" sz="88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 </a:t>
            </a:r>
            <a:r>
              <a:rPr lang="fr-FR" sz="8800" dirty="0" err="1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Websocket</a:t>
            </a:r>
            <a:r>
              <a:rPr lang="fr-FR" sz="88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 </a:t>
            </a:r>
            <a:r>
              <a:rPr lang="fr-FR" sz="88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/</a:t>
            </a:r>
            <a:r>
              <a:rPr lang="fr-FR" sz="8800" dirty="0" err="1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fall</a:t>
            </a:r>
            <a:r>
              <a:rPr lang="fr-FR" sz="88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 back</a:t>
            </a:r>
            <a:endParaRPr lang="fr-FR" sz="8800" dirty="0">
              <a:solidFill>
                <a:schemeClr val="tx2">
                  <a:lumMod val="50000"/>
                </a:schemeClr>
              </a:solidFill>
              <a:latin typeface="Raleway"/>
              <a:cs typeface="Raleway"/>
              <a:sym typeface="Wingdings" panose="05000000000000000000" pitchFamily="2" charset="2"/>
            </a:endParaRPr>
          </a:p>
          <a:p>
            <a:r>
              <a:rPr lang="fr-FR" sz="88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Bi-</a:t>
            </a:r>
            <a:r>
              <a:rPr lang="fr-FR" sz="8800" dirty="0" err="1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directionnal</a:t>
            </a:r>
            <a:r>
              <a:rPr lang="fr-FR" sz="88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-</a:t>
            </a:r>
            <a:r>
              <a:rPr lang="fr-FR" sz="8800" dirty="0" err="1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realtime-event</a:t>
            </a:r>
            <a:r>
              <a:rPr lang="fr-FR" sz="88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 </a:t>
            </a:r>
            <a:r>
              <a:rPr lang="fr-FR" sz="8800" dirty="0" err="1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mechanism</a:t>
            </a:r>
            <a:endParaRPr lang="fr-FR" sz="8800" dirty="0">
              <a:solidFill>
                <a:schemeClr val="tx2">
                  <a:lumMod val="50000"/>
                </a:schemeClr>
              </a:solidFill>
              <a:latin typeface="Raleway"/>
              <a:cs typeface="Raleway"/>
              <a:sym typeface="Wingdings" panose="05000000000000000000" pitchFamily="2" charset="2"/>
            </a:endParaRPr>
          </a:p>
          <a:p>
            <a:r>
              <a:rPr lang="fr-FR" sz="8800" dirty="0" err="1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Publish-subscribe</a:t>
            </a:r>
            <a:r>
              <a:rPr lang="fr-FR" sz="88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 </a:t>
            </a:r>
            <a:r>
              <a:rPr lang="fr-FR" sz="8800" dirty="0" err="1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realtime</a:t>
            </a:r>
            <a:r>
              <a:rPr lang="fr-FR" sz="88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 message </a:t>
            </a:r>
            <a:r>
              <a:rPr lang="fr-FR" sz="8800" dirty="0" err="1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broadcasting</a:t>
            </a:r>
            <a:r>
              <a:rPr lang="fr-FR" sz="88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. </a:t>
            </a:r>
          </a:p>
          <a:p>
            <a:r>
              <a:rPr lang="fr-FR" sz="88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Path </a:t>
            </a:r>
            <a:r>
              <a:rPr lang="fr-FR" sz="88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&amp; Action </a:t>
            </a:r>
            <a:r>
              <a:rPr lang="fr-FR" sz="8800" dirty="0" err="1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based</a:t>
            </a:r>
            <a:r>
              <a:rPr lang="fr-FR" sz="88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 file </a:t>
            </a:r>
            <a:r>
              <a:rPr lang="fr-FR" sz="8800" dirty="0" err="1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upload</a:t>
            </a:r>
            <a:r>
              <a:rPr lang="fr-FR" sz="88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. </a:t>
            </a:r>
            <a:endParaRPr lang="fr-FR" sz="8800" dirty="0">
              <a:solidFill>
                <a:schemeClr val="tx2">
                  <a:lumMod val="50000"/>
                </a:schemeClr>
              </a:solidFill>
              <a:latin typeface="Raleway"/>
              <a:cs typeface="Raleway"/>
              <a:sym typeface="Wingdings" panose="05000000000000000000" pitchFamily="2" charset="2"/>
            </a:endParaRPr>
          </a:p>
          <a:p>
            <a:r>
              <a:rPr lang="fr-FR" sz="88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I18n </a:t>
            </a:r>
            <a:r>
              <a:rPr lang="fr-FR" sz="8800" dirty="0" err="1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Based</a:t>
            </a:r>
            <a:r>
              <a:rPr lang="fr-FR" sz="88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 </a:t>
            </a:r>
            <a:r>
              <a:rPr lang="fr-FR" sz="88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on </a:t>
            </a:r>
            <a:r>
              <a:rPr lang="fr-FR" sz="8800" dirty="0" err="1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properties</a:t>
            </a:r>
            <a:r>
              <a:rPr lang="fr-FR" sz="88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 files-&gt; JSON</a:t>
            </a:r>
          </a:p>
          <a:p>
            <a:r>
              <a:rPr lang="fr-FR" sz="88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Bean validation </a:t>
            </a:r>
            <a:r>
              <a:rPr lang="fr-FR" sz="88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: </a:t>
            </a:r>
            <a:r>
              <a:rPr lang="fr-FR" sz="88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source of </a:t>
            </a:r>
            <a:r>
              <a:rPr lang="fr-FR" sz="8800" dirty="0" err="1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truth</a:t>
            </a:r>
            <a:r>
              <a:rPr lang="fr-FR" sz="88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.-&gt;HTML validation </a:t>
            </a:r>
            <a:r>
              <a:rPr lang="fr-FR" sz="8800" dirty="0" err="1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attrs</a:t>
            </a:r>
            <a:r>
              <a:rPr lang="fr-FR" sz="88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.</a:t>
            </a:r>
            <a:endParaRPr lang="fr-FR" sz="8800" dirty="0">
              <a:solidFill>
                <a:schemeClr val="tx2">
                  <a:lumMod val="50000"/>
                </a:schemeClr>
              </a:solidFill>
              <a:latin typeface="Raleway"/>
              <a:cs typeface="Raleway"/>
              <a:sym typeface="Wingdings" panose="05000000000000000000" pitchFamily="2" charset="2"/>
            </a:endParaRPr>
          </a:p>
          <a:p>
            <a:r>
              <a:rPr lang="fr-FR" sz="8800" dirty="0" err="1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Handle</a:t>
            </a:r>
            <a:r>
              <a:rPr lang="fr-FR" sz="88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 </a:t>
            </a:r>
            <a:r>
              <a:rPr lang="fr-FR" sz="8800" dirty="0" err="1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overloading</a:t>
            </a:r>
            <a:r>
              <a:rPr lang="fr-FR" sz="88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 +var-</a:t>
            </a:r>
            <a:r>
              <a:rPr lang="fr-FR" sz="8800" dirty="0" err="1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args</a:t>
            </a:r>
            <a:r>
              <a:rPr lang="fr-FR" sz="88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?</a:t>
            </a:r>
            <a:endParaRPr lang="fr-FR" sz="8800" dirty="0">
              <a:solidFill>
                <a:schemeClr val="tx2">
                  <a:lumMod val="50000"/>
                </a:schemeClr>
              </a:solidFill>
              <a:latin typeface="Raleway"/>
              <a:cs typeface="Raleway"/>
              <a:sym typeface="Wingdings" panose="05000000000000000000" pitchFamily="2" charset="2"/>
            </a:endParaRPr>
          </a:p>
          <a:p>
            <a:r>
              <a:rPr lang="fr-FR" sz="88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Transparent </a:t>
            </a:r>
            <a:r>
              <a:rPr lang="fr-FR" sz="8800" dirty="0" err="1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binary</a:t>
            </a:r>
            <a:r>
              <a:rPr lang="fr-FR" sz="88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 content handling (</a:t>
            </a:r>
            <a:r>
              <a:rPr lang="fr-FR" sz="8800" dirty="0" err="1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cached</a:t>
            </a:r>
            <a:r>
              <a:rPr lang="fr-FR" sz="88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 or not</a:t>
            </a:r>
            <a:r>
              <a:rPr lang="fr-FR" sz="88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).</a:t>
            </a:r>
            <a:endParaRPr lang="fr-FR" sz="8800" dirty="0">
              <a:solidFill>
                <a:schemeClr val="tx2">
                  <a:lumMod val="50000"/>
                </a:schemeClr>
              </a:solidFill>
              <a:latin typeface="Raleway"/>
              <a:cs typeface="Raleway"/>
              <a:sym typeface="Wingdings" panose="05000000000000000000" pitchFamily="2" charset="2"/>
            </a:endParaRPr>
          </a:p>
          <a:p>
            <a:r>
              <a:rPr lang="fr-FR" sz="88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Trigger client-</a:t>
            </a:r>
            <a:r>
              <a:rPr lang="fr-FR" sz="8800" dirty="0" err="1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side</a:t>
            </a:r>
            <a:r>
              <a:rPr lang="fr-FR" sz="88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 </a:t>
            </a:r>
            <a:r>
              <a:rPr lang="fr-FR" sz="8800" dirty="0" err="1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logging</a:t>
            </a:r>
            <a:r>
              <a:rPr lang="fr-FR" sz="88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 </a:t>
            </a:r>
            <a:r>
              <a:rPr lang="fr-FR" sz="8800" dirty="0" err="1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from</a:t>
            </a:r>
            <a:r>
              <a:rPr lang="fr-FR" sz="88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 the server</a:t>
            </a:r>
            <a:r>
              <a:rPr lang="fr-FR" sz="88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.</a:t>
            </a:r>
            <a:endParaRPr lang="fr-FR" sz="8800" dirty="0">
              <a:solidFill>
                <a:schemeClr val="tx2">
                  <a:lumMod val="50000"/>
                </a:schemeClr>
              </a:solidFill>
              <a:latin typeface="Raleway"/>
              <a:cs typeface="Raleway"/>
              <a:sym typeface="Wingdings" panose="05000000000000000000" pitchFamily="2" charset="2"/>
            </a:endParaRPr>
          </a:p>
          <a:p>
            <a:r>
              <a:rPr lang="fr-FR" sz="8800" dirty="0" err="1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Handle</a:t>
            </a:r>
            <a:r>
              <a:rPr lang="fr-FR" sz="88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 CORS </a:t>
            </a:r>
            <a:r>
              <a:rPr lang="fr-FR" sz="8800" dirty="0" err="1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requests</a:t>
            </a:r>
            <a:r>
              <a:rPr lang="fr-FR" sz="88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.</a:t>
            </a:r>
            <a:endParaRPr lang="fr-FR" sz="8300" dirty="0">
              <a:solidFill>
                <a:schemeClr val="tx2">
                  <a:lumMod val="50000"/>
                </a:schemeClr>
              </a:solidFill>
              <a:latin typeface="Raleway"/>
              <a:cs typeface="Raleway"/>
              <a:sym typeface="Wingdings" panose="05000000000000000000" pitchFamily="2" charset="2"/>
            </a:endParaRPr>
          </a:p>
          <a:p>
            <a:r>
              <a:rPr lang="fr-FR" sz="8300" dirty="0" err="1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ModelQuery</a:t>
            </a:r>
            <a:r>
              <a:rPr lang="fr-FR" sz="83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 </a:t>
            </a:r>
            <a:r>
              <a:rPr lang="fr-FR" sz="83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(patchs)</a:t>
            </a:r>
            <a:endParaRPr lang="fr-FR" sz="8300" dirty="0">
              <a:solidFill>
                <a:schemeClr val="tx2">
                  <a:lumMod val="50000"/>
                </a:schemeClr>
              </a:solidFill>
              <a:latin typeface="Raleway"/>
              <a:cs typeface="Raleway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8300" dirty="0">
              <a:solidFill>
                <a:schemeClr val="tx2">
                  <a:lumMod val="50000"/>
                </a:schemeClr>
              </a:solidFill>
              <a:latin typeface="Raleway"/>
              <a:cs typeface="Raleway"/>
            </a:endParaRPr>
          </a:p>
          <a:p>
            <a:endParaRPr lang="fr-FR" sz="8300" dirty="0">
              <a:solidFill>
                <a:schemeClr val="tx2">
                  <a:lumMod val="50000"/>
                </a:schemeClr>
              </a:solidFill>
              <a:latin typeface="Raleway"/>
              <a:cs typeface="Raleway"/>
              <a:sym typeface="Wingdings" panose="05000000000000000000" pitchFamily="2" charset="2"/>
            </a:endParaRPr>
          </a:p>
          <a:p>
            <a:endParaRPr lang="fr-FR" dirty="0"/>
          </a:p>
        </p:txBody>
      </p:sp>
      <p:sp>
        <p:nvSpPr>
          <p:cNvPr id="6" name="Rounded Rectangle 5"/>
          <p:cNvSpPr/>
          <p:nvPr/>
        </p:nvSpPr>
        <p:spPr>
          <a:xfrm rot="20019417">
            <a:off x="1716893" y="1628857"/>
            <a:ext cx="2855573" cy="110645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COOL !!</a:t>
            </a:r>
            <a:endParaRPr lang="en-US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Rounded Rectangle 7"/>
          <p:cNvSpPr/>
          <p:nvPr/>
        </p:nvSpPr>
        <p:spPr>
          <a:xfrm rot="20019417">
            <a:off x="3949141" y="2209200"/>
            <a:ext cx="2855573" cy="110645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COOL !!</a:t>
            </a:r>
            <a:endParaRPr lang="en-US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Rounded Rectangle 8"/>
          <p:cNvSpPr/>
          <p:nvPr/>
        </p:nvSpPr>
        <p:spPr>
          <a:xfrm rot="20019417">
            <a:off x="3241901" y="4514274"/>
            <a:ext cx="2855573" cy="110645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CeOOL</a:t>
            </a:r>
            <a:r>
              <a:rPr lang="en-US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!!</a:t>
            </a:r>
            <a:endParaRPr lang="en-US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64434" y="6430858"/>
            <a:ext cx="2895600" cy="365125"/>
          </a:xfrm>
        </p:spPr>
        <p:txBody>
          <a:bodyPr/>
          <a:lstStyle/>
          <a:p>
            <a:r>
              <a:rPr lang="en-US" dirty="0" smtClean="0"/>
              <a:t>Angular Beans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17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39D1-3F24-4A03-9885-6F6D026C6A35}" type="datetime1">
              <a:rPr lang="fr-FR" smtClean="0"/>
              <a:t>29/10/2015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58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go to the demo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440" y="1556792"/>
            <a:ext cx="7619048" cy="47619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14425" y="5777514"/>
            <a:ext cx="3706849" cy="46166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Demo</a:t>
            </a:r>
            <a:r>
              <a:rPr lang="fr-FR" sz="2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 Nightclub in Bangkok</a:t>
            </a:r>
            <a:endParaRPr lang="fr-FR" sz="2400" b="1" i="0" dirty="0">
              <a:solidFill>
                <a:schemeClr val="bg1">
                  <a:lumMod val="95000"/>
                </a:schemeClr>
              </a:solidFill>
              <a:effectLst/>
              <a:latin typeface="+mj-lt"/>
            </a:endParaRPr>
          </a:p>
        </p:txBody>
      </p:sp>
      <p:pic>
        <p:nvPicPr>
          <p:cNvPr id="1026" name="Picture 2" descr="http://static.asiawebdirect.com/m/bangkok/portals/bangkok-com/homepage/magazine/demo-nightclub/pagePropertiesImage/demo-nightclu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226" y="4165982"/>
            <a:ext cx="3108278" cy="207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Angular Beans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C431-DC3F-43A8-B421-D4C1E9B39247}" type="datetime1">
              <a:rPr lang="fr-FR" smtClean="0"/>
              <a:t>29/10/2015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84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8564"/>
            <a:ext cx="1131644" cy="127795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47664" y="1628801"/>
            <a:ext cx="7272486" cy="360039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8800" dirty="0">
                <a:latin typeface="Raleway"/>
                <a:cs typeface="Raleway"/>
                <a:sym typeface="Wingdings" panose="05000000000000000000" pitchFamily="2" charset="2"/>
              </a:rPr>
              <a:t>https://github.com/bessemHmidi/javaOne2015  </a:t>
            </a:r>
            <a:endParaRPr lang="fr-FR" sz="8800" dirty="0" smtClean="0">
              <a:latin typeface="Raleway"/>
              <a:cs typeface="Raleway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8800" dirty="0">
              <a:solidFill>
                <a:srgbClr val="FF0000"/>
              </a:solidFill>
              <a:latin typeface="Raleway"/>
              <a:cs typeface="Raleway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8800" dirty="0" smtClean="0">
                <a:solidFill>
                  <a:srgbClr val="FF0000"/>
                </a:solidFill>
                <a:latin typeface="Raleway"/>
                <a:cs typeface="Raleway"/>
                <a:sym typeface="Wingdings" panose="05000000000000000000" pitchFamily="2" charset="2"/>
              </a:rPr>
              <a:t>Is </a:t>
            </a:r>
            <a:r>
              <a:rPr lang="fr-FR" sz="8800" dirty="0" smtClean="0">
                <a:solidFill>
                  <a:srgbClr val="FF0000"/>
                </a:solidFill>
                <a:latin typeface="Raleway"/>
                <a:cs typeface="Raleway"/>
                <a:sym typeface="Wingdings" panose="05000000000000000000" pitchFamily="2" charset="2"/>
              </a:rPr>
              <a:t>not production </a:t>
            </a:r>
            <a:r>
              <a:rPr lang="en-US" sz="8800" dirty="0" smtClean="0">
                <a:solidFill>
                  <a:srgbClr val="FF0000"/>
                </a:solidFill>
                <a:latin typeface="Raleway"/>
                <a:cs typeface="Raleway"/>
                <a:sym typeface="Wingdings" panose="05000000000000000000" pitchFamily="2" charset="2"/>
              </a:rPr>
              <a:t>ready</a:t>
            </a:r>
            <a:r>
              <a:rPr lang="fr-FR" sz="8800" dirty="0" smtClean="0">
                <a:solidFill>
                  <a:srgbClr val="FF0000"/>
                </a:solidFill>
                <a:latin typeface="Raleway"/>
                <a:cs typeface="Raleway"/>
                <a:sym typeface="Wingdings" panose="05000000000000000000" pitchFamily="2" charset="2"/>
              </a:rPr>
              <a:t> </a:t>
            </a:r>
            <a:r>
              <a:rPr lang="fr-FR" sz="8800" dirty="0" err="1" smtClean="0">
                <a:solidFill>
                  <a:srgbClr val="FF0000"/>
                </a:solidFill>
                <a:latin typeface="Raleway"/>
                <a:cs typeface="Raleway"/>
                <a:sym typeface="Wingdings" panose="05000000000000000000" pitchFamily="2" charset="2"/>
              </a:rPr>
              <a:t>yet</a:t>
            </a:r>
            <a:r>
              <a:rPr lang="fr-FR" sz="8800" dirty="0" smtClean="0">
                <a:solidFill>
                  <a:srgbClr val="FF0000"/>
                </a:solidFill>
                <a:latin typeface="Raleway"/>
                <a:cs typeface="Raleway"/>
                <a:sym typeface="Wingdings" panose="05000000000000000000" pitchFamily="2" charset="2"/>
              </a:rPr>
              <a:t> </a:t>
            </a:r>
            <a:r>
              <a:rPr lang="fr-FR" sz="8800" dirty="0" smtClean="0">
                <a:solidFill>
                  <a:srgbClr val="FF0000"/>
                </a:solidFill>
                <a:latin typeface="Raleway"/>
                <a:cs typeface="Raleway"/>
                <a:sym typeface="Wingdings" panose="05000000000000000000" pitchFamily="2" charset="2"/>
              </a:rPr>
              <a:t>!! </a:t>
            </a:r>
            <a:endParaRPr lang="fr-FR" sz="8800" dirty="0" smtClean="0">
              <a:solidFill>
                <a:srgbClr val="FF0000"/>
              </a:solidFill>
              <a:latin typeface="Raleway"/>
              <a:cs typeface="Raleway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8800" dirty="0" smtClean="0">
              <a:solidFill>
                <a:srgbClr val="FF0000"/>
              </a:solidFill>
              <a:latin typeface="Raleway"/>
              <a:cs typeface="Raleway"/>
              <a:sym typeface="Wingdings" panose="05000000000000000000" pitchFamily="2" charset="2"/>
            </a:endParaRPr>
          </a:p>
          <a:p>
            <a:r>
              <a:rPr lang="en-US" sz="88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Asynchronous</a:t>
            </a:r>
            <a:r>
              <a:rPr lang="fr-FR" sz="88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 support </a:t>
            </a:r>
            <a:r>
              <a:rPr lang="fr-FR" sz="8800" dirty="0" err="1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with</a:t>
            </a:r>
            <a:r>
              <a:rPr lang="fr-FR" sz="88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 </a:t>
            </a:r>
            <a:r>
              <a:rPr lang="fr-FR" sz="8800" dirty="0" err="1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  <a:sym typeface="Wingdings" panose="05000000000000000000" pitchFamily="2" charset="2"/>
              </a:rPr>
              <a:t>EJB’s</a:t>
            </a:r>
            <a:endParaRPr lang="fr-FR" sz="8800" dirty="0">
              <a:solidFill>
                <a:schemeClr val="tx2">
                  <a:lumMod val="50000"/>
                </a:schemeClr>
              </a:solidFill>
              <a:latin typeface="Raleway"/>
              <a:cs typeface="Raleway"/>
              <a:sym typeface="Wingdings" panose="05000000000000000000" pitchFamily="2" charset="2"/>
            </a:endParaRPr>
          </a:p>
          <a:p>
            <a:r>
              <a:rPr lang="fr-FR" sz="83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Interaction </a:t>
            </a:r>
            <a:r>
              <a:rPr lang="fr-FR" sz="8300" dirty="0" err="1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with</a:t>
            </a:r>
            <a:r>
              <a:rPr lang="fr-FR" sz="83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 </a:t>
            </a:r>
            <a:r>
              <a:rPr lang="fr-FR" sz="8300" dirty="0" err="1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Event’s</a:t>
            </a:r>
            <a:r>
              <a:rPr lang="fr-FR" sz="83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 </a:t>
            </a:r>
            <a:r>
              <a:rPr lang="fr-FR" sz="8300" dirty="0" err="1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fired</a:t>
            </a:r>
            <a:r>
              <a:rPr lang="fr-FR" sz="83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 by </a:t>
            </a:r>
            <a:r>
              <a:rPr lang="fr-FR" sz="8300" dirty="0" err="1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EJB’s</a:t>
            </a:r>
            <a:r>
              <a:rPr lang="fr-FR" sz="83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.</a:t>
            </a:r>
          </a:p>
          <a:p>
            <a:r>
              <a:rPr lang="fr-FR" sz="83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Interface </a:t>
            </a:r>
            <a:r>
              <a:rPr lang="fr-FR" sz="8300" dirty="0" err="1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based</a:t>
            </a:r>
            <a:r>
              <a:rPr lang="fr-FR" sz="83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 @’s</a:t>
            </a:r>
          </a:p>
          <a:p>
            <a:r>
              <a:rPr lang="fr-FR" sz="83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Tests…(Security? + </a:t>
            </a:r>
            <a:r>
              <a:rPr lang="fr-FR" sz="8300" dirty="0" err="1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S</a:t>
            </a:r>
            <a:r>
              <a:rPr lang="fr-FR" sz="8300" dirty="0" err="1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caling</a:t>
            </a:r>
            <a:r>
              <a:rPr lang="fr-FR" sz="83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?)</a:t>
            </a:r>
          </a:p>
          <a:p>
            <a:r>
              <a:rPr lang="fr-FR" sz="83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Multi modules? </a:t>
            </a:r>
            <a:r>
              <a:rPr lang="fr-FR" sz="8300" dirty="0" err="1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Lazy</a:t>
            </a:r>
            <a:r>
              <a:rPr lang="fr-FR" sz="83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 </a:t>
            </a:r>
            <a:r>
              <a:rPr lang="fr-FR" sz="8300" dirty="0" err="1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loading</a:t>
            </a:r>
            <a:r>
              <a:rPr lang="fr-FR" sz="83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.</a:t>
            </a:r>
          </a:p>
          <a:p>
            <a:r>
              <a:rPr lang="fr-FR" sz="83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Multi AB </a:t>
            </a:r>
            <a:r>
              <a:rPr lang="fr-FR" sz="8300" dirty="0" err="1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E</a:t>
            </a:r>
            <a:r>
              <a:rPr lang="fr-FR" sz="8300" dirty="0" err="1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ndPoints</a:t>
            </a:r>
            <a:r>
              <a:rPr lang="fr-FR" sz="83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 (* servers)?</a:t>
            </a:r>
          </a:p>
          <a:p>
            <a:endParaRPr lang="fr-FR" sz="8300" dirty="0" smtClean="0">
              <a:solidFill>
                <a:schemeClr val="tx2">
                  <a:lumMod val="50000"/>
                </a:schemeClr>
              </a:solidFill>
              <a:latin typeface="Raleway"/>
              <a:cs typeface="Raleway"/>
            </a:endParaRPr>
          </a:p>
          <a:p>
            <a:pPr marL="0" indent="0">
              <a:buNone/>
            </a:pPr>
            <a:endParaRPr lang="fr-FR" sz="8300" dirty="0" smtClean="0">
              <a:solidFill>
                <a:schemeClr val="tx2">
                  <a:lumMod val="50000"/>
                </a:schemeClr>
              </a:solidFill>
              <a:latin typeface="Raleway"/>
              <a:cs typeface="Raleway"/>
            </a:endParaRPr>
          </a:p>
          <a:p>
            <a:pPr marL="0" indent="0">
              <a:buNone/>
            </a:pPr>
            <a:endParaRPr lang="fr-FR" sz="8300" dirty="0">
              <a:solidFill>
                <a:schemeClr val="tx2">
                  <a:lumMod val="50000"/>
                </a:schemeClr>
              </a:solidFill>
              <a:latin typeface="Raleway"/>
              <a:cs typeface="Raleway"/>
            </a:endParaRPr>
          </a:p>
          <a:p>
            <a:endParaRPr lang="fr-FR" sz="8300" dirty="0">
              <a:solidFill>
                <a:schemeClr val="tx2">
                  <a:lumMod val="50000"/>
                </a:schemeClr>
              </a:solidFill>
              <a:latin typeface="Raleway"/>
              <a:cs typeface="Raleway"/>
              <a:sym typeface="Wingdings" panose="05000000000000000000" pitchFamily="2" charset="2"/>
            </a:endParaRPr>
          </a:p>
          <a:p>
            <a:endParaRPr lang="fr-FR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64434" y="6430858"/>
            <a:ext cx="2895600" cy="365125"/>
          </a:xfrm>
        </p:spPr>
        <p:txBody>
          <a:bodyPr/>
          <a:lstStyle/>
          <a:p>
            <a:r>
              <a:rPr lang="en-US" dirty="0" smtClean="0"/>
              <a:t>Angular Beans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419A-78A1-446D-A350-50157554689A}" type="datetime1">
              <a:rPr lang="fr-FR" smtClean="0"/>
              <a:t>29/10/2015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Agenda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9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About me.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9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The new web development </a:t>
            </a:r>
            <a:r>
              <a:rPr lang="en-US" sz="29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challenges.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9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Java </a:t>
            </a:r>
            <a:r>
              <a:rPr lang="en-US" sz="29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EE </a:t>
            </a:r>
            <a:r>
              <a:rPr lang="en-US" sz="29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7 /CDI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900" dirty="0" err="1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AnguarJS</a:t>
            </a:r>
            <a:endParaRPr lang="en-US" sz="2900" dirty="0">
              <a:solidFill>
                <a:schemeClr val="tx2">
                  <a:lumMod val="50000"/>
                </a:schemeClr>
              </a:solidFill>
              <a:latin typeface="Raleway"/>
              <a:cs typeface="Raleway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9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Angular Beans.</a:t>
            </a:r>
            <a:endParaRPr lang="en-US" sz="2900" dirty="0">
              <a:solidFill>
                <a:schemeClr val="tx2">
                  <a:lumMod val="50000"/>
                </a:schemeClr>
              </a:solidFill>
              <a:latin typeface="Raleway"/>
              <a:cs typeface="Raleway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9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D</a:t>
            </a:r>
            <a:r>
              <a:rPr lang="en-US" sz="29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emo.</a:t>
            </a:r>
            <a:endParaRPr lang="en-US" sz="2900" dirty="0">
              <a:solidFill>
                <a:schemeClr val="tx2">
                  <a:lumMod val="50000"/>
                </a:schemeClr>
              </a:solidFill>
              <a:latin typeface="Raleway"/>
              <a:cs typeface="Raleway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9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Q&amp;A </a:t>
            </a:r>
            <a:r>
              <a:rPr lang="en-US" sz="29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.</a:t>
            </a:r>
            <a:endParaRPr lang="en-US" sz="2900" dirty="0">
              <a:solidFill>
                <a:schemeClr val="tx2">
                  <a:lumMod val="50000"/>
                </a:schemeClr>
              </a:solidFill>
              <a:latin typeface="Raleway"/>
              <a:cs typeface="Raleway"/>
            </a:endParaRPr>
          </a:p>
          <a:p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2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580112" y="4725144"/>
            <a:ext cx="3412700" cy="1584042"/>
            <a:chOff x="1392745" y="5174242"/>
            <a:chExt cx="3412700" cy="158404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2745" y="5174242"/>
              <a:ext cx="2819216" cy="1584042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618476" y="5589240"/>
              <a:ext cx="118696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 smtClean="0">
                  <a:solidFill>
                    <a:schemeClr val="tx2">
                      <a:lumMod val="50000"/>
                    </a:schemeClr>
                  </a:solidFill>
                  <a:latin typeface="Aharoni" pitchFamily="2" charset="-79"/>
                  <a:cs typeface="Aharoni" pitchFamily="2" charset="-79"/>
                  <a:sym typeface="Wingdings"/>
                </a:rPr>
                <a:t>2015</a:t>
              </a:r>
              <a:endParaRPr lang="fr-FR" sz="4400" dirty="0"/>
            </a:p>
          </p:txBody>
        </p:sp>
      </p:grp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64434" y="6430858"/>
            <a:ext cx="2895600" cy="365125"/>
          </a:xfrm>
        </p:spPr>
        <p:txBody>
          <a:bodyPr/>
          <a:lstStyle/>
          <a:p>
            <a:r>
              <a:rPr lang="en-US" dirty="0" smtClean="0"/>
              <a:t>Angular Beans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4340-6954-44E9-866C-C0458E8A34D0}" type="datetime1">
              <a:rPr lang="fr-FR" smtClean="0"/>
              <a:t>29/10/2015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Angular Beans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58492" y="1689805"/>
            <a:ext cx="36953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  <a:cs typeface="Raleway"/>
              </a:rPr>
              <a:t>THANK YOU!</a:t>
            </a:r>
          </a:p>
          <a:p>
            <a:pPr algn="ctr"/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aleway"/>
                <a:cs typeface="Raleway"/>
              </a:rPr>
              <a:t>Q/A ?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Raleway"/>
              <a:cs typeface="Raleway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722" y="3012323"/>
            <a:ext cx="3259286" cy="32592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64088" y="4725144"/>
            <a:ext cx="1842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66757F"/>
                </a:solidFill>
                <a:latin typeface="Arial" panose="020B0604020202020204" pitchFamily="34" charset="0"/>
              </a:rPr>
              <a:t>@</a:t>
            </a:r>
            <a:r>
              <a:rPr lang="fr-FR" dirty="0" err="1">
                <a:solidFill>
                  <a:srgbClr val="66757F"/>
                </a:solidFill>
                <a:latin typeface="Arial" panose="020B0604020202020204" pitchFamily="34" charset="0"/>
              </a:rPr>
              <a:t>BessemHmidi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100" y="4669164"/>
            <a:ext cx="417889" cy="4178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100" y="5169296"/>
            <a:ext cx="378549" cy="37854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11887" y="5185491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fr-FR" dirty="0">
                <a:solidFill>
                  <a:srgbClr val="434649"/>
                </a:solidFill>
                <a:latin typeface="inherit"/>
              </a:rPr>
              <a:t>Bessem </a:t>
            </a:r>
            <a:r>
              <a:rPr lang="fr-FR" dirty="0" err="1" smtClean="0">
                <a:solidFill>
                  <a:srgbClr val="434649"/>
                </a:solidFill>
                <a:latin typeface="inherit"/>
              </a:rPr>
              <a:t>Hmidi</a:t>
            </a:r>
            <a:endParaRPr lang="fr-FR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9963" y="5630088"/>
            <a:ext cx="488822" cy="48882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411887" y="5713104"/>
            <a:ext cx="3560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fr-FR" dirty="0" smtClean="0">
                <a:solidFill>
                  <a:srgbClr val="434649"/>
                </a:solidFill>
                <a:latin typeface="inherit"/>
              </a:rPr>
              <a:t>Bessem.hmidi.perso@gmail.com</a:t>
            </a:r>
            <a:endParaRPr lang="fr-FR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6854-F56D-4B36-9FAC-FF4F9A3B66A5}" type="datetime1">
              <a:rPr lang="fr-FR" smtClean="0"/>
              <a:t>29/10/2015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231308" y="1538384"/>
            <a:ext cx="3268684" cy="1473939"/>
            <a:chOff x="1392745" y="5174242"/>
            <a:chExt cx="3412700" cy="158404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2745" y="5174242"/>
              <a:ext cx="2819216" cy="1584042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3618476" y="5589240"/>
              <a:ext cx="118696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 smtClean="0">
                  <a:solidFill>
                    <a:schemeClr val="tx2">
                      <a:lumMod val="50000"/>
                    </a:schemeClr>
                  </a:solidFill>
                  <a:latin typeface="Aharoni" pitchFamily="2" charset="-79"/>
                  <a:cs typeface="Aharoni" pitchFamily="2" charset="-79"/>
                  <a:sym typeface="Wingdings"/>
                </a:rPr>
                <a:t>2015</a:t>
              </a:r>
              <a:endParaRPr lang="fr-FR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102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About me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800" y="1595245"/>
            <a:ext cx="6192688" cy="4525963"/>
          </a:xfrm>
        </p:spPr>
        <p:txBody>
          <a:bodyPr>
            <a:normAutofit lnSpcReduction="10000"/>
          </a:bodyPr>
          <a:lstStyle/>
          <a:p>
            <a:pPr marL="457200" lvl="1" indent="0">
              <a:lnSpc>
                <a:spcPct val="140000"/>
              </a:lnSpc>
              <a:buNone/>
            </a:pPr>
            <a:r>
              <a:rPr lang="fr-FR" sz="27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~ 9 </a:t>
            </a:r>
            <a:r>
              <a:rPr lang="fr-FR" sz="2700" dirty="0" err="1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years</a:t>
            </a:r>
            <a:r>
              <a:rPr lang="fr-FR" sz="27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 </a:t>
            </a:r>
            <a:r>
              <a:rPr lang="fr-FR" sz="2700" dirty="0" err="1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working</a:t>
            </a:r>
            <a:r>
              <a:rPr lang="fr-FR" sz="27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 </a:t>
            </a:r>
            <a:r>
              <a:rPr lang="fr-FR" sz="2700" dirty="0" err="1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with</a:t>
            </a:r>
            <a:r>
              <a:rPr lang="fr-FR" sz="27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 </a:t>
            </a:r>
            <a:endParaRPr lang="fr-FR" sz="2700" dirty="0" smtClean="0">
              <a:solidFill>
                <a:schemeClr val="tx2">
                  <a:lumMod val="50000"/>
                </a:schemeClr>
              </a:solidFill>
              <a:latin typeface="Raleway"/>
              <a:cs typeface="Raleway"/>
            </a:endParaRPr>
          </a:p>
          <a:p>
            <a:pPr marL="457200" lvl="1" indent="0">
              <a:lnSpc>
                <a:spcPct val="140000"/>
              </a:lnSpc>
              <a:buNone/>
            </a:pPr>
            <a:r>
              <a:rPr lang="fr-FR" sz="27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Java/Java EE</a:t>
            </a:r>
            <a:endParaRPr lang="fr-FR" sz="2700" dirty="0">
              <a:solidFill>
                <a:schemeClr val="tx2">
                  <a:lumMod val="50000"/>
                </a:schemeClr>
              </a:solidFill>
              <a:latin typeface="Raleway"/>
              <a:cs typeface="Raleway"/>
            </a:endParaRPr>
          </a:p>
          <a:p>
            <a:pPr marL="457200" lvl="1" indent="0">
              <a:lnSpc>
                <a:spcPct val="140000"/>
              </a:lnSpc>
              <a:buNone/>
            </a:pPr>
            <a:r>
              <a:rPr lang="fr-FR" sz="27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R&amp;D </a:t>
            </a:r>
            <a:r>
              <a:rPr lang="fr-FR" sz="2700" dirty="0" err="1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engineer</a:t>
            </a:r>
            <a:r>
              <a:rPr lang="fr-FR" sz="27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 @ </a:t>
            </a:r>
            <a:r>
              <a:rPr lang="fr-FR" sz="27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ESPRIT</a:t>
            </a:r>
          </a:p>
          <a:p>
            <a:pPr marL="457200" lvl="1" indent="0">
              <a:lnSpc>
                <a:spcPct val="140000"/>
              </a:lnSpc>
              <a:buNone/>
            </a:pPr>
            <a:r>
              <a:rPr lang="fr-FR" sz="27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Freelancer </a:t>
            </a:r>
            <a:r>
              <a:rPr lang="fr-FR" sz="27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Java/Java EE consultant.</a:t>
            </a:r>
          </a:p>
          <a:p>
            <a:pPr marL="457200" lvl="1" indent="0">
              <a:lnSpc>
                <a:spcPct val="140000"/>
              </a:lnSpc>
              <a:buNone/>
            </a:pPr>
            <a:r>
              <a:rPr lang="fr-FR" sz="27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Professional </a:t>
            </a:r>
            <a:r>
              <a:rPr lang="fr-FR" sz="27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trainer</a:t>
            </a:r>
          </a:p>
          <a:p>
            <a:pPr marL="457200" lvl="1" indent="0">
              <a:lnSpc>
                <a:spcPct val="140000"/>
              </a:lnSpc>
              <a:buNone/>
            </a:pPr>
            <a:r>
              <a:rPr lang="fr-FR" sz="2700" dirty="0" err="1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AngularBeans</a:t>
            </a:r>
            <a:r>
              <a:rPr lang="fr-FR" sz="27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 </a:t>
            </a:r>
            <a:r>
              <a:rPr lang="fr-FR" sz="27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Framework Creator.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3" y="2969006"/>
            <a:ext cx="1729137" cy="2305517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64434" y="6430858"/>
            <a:ext cx="2895600" cy="365125"/>
          </a:xfrm>
        </p:spPr>
        <p:txBody>
          <a:bodyPr/>
          <a:lstStyle/>
          <a:p>
            <a:r>
              <a:rPr lang="en-US" dirty="0" smtClean="0"/>
              <a:t>Angular Beans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C129-7873-4805-8D1A-256A86025A3E}" type="datetime1">
              <a:rPr lang="fr-FR" smtClean="0"/>
              <a:t>29/10/2015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621940"/>
            <a:ext cx="1729137" cy="1325327"/>
          </a:xfrm>
          <a:prstGeom prst="rect">
            <a:avLst/>
          </a:prstGeom>
        </p:spPr>
      </p:pic>
      <p:pic>
        <p:nvPicPr>
          <p:cNvPr id="2050" name="Picture 2" descr="http://www.esprit.ens.tn/test/v3/images/sampledata/icetheme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76309"/>
            <a:ext cx="1977738" cy="62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47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  <a:cs typeface="Aharoni" panose="02010803020104030203" pitchFamily="2" charset="-79"/>
              </a:rPr>
              <a:t>New web </a:t>
            </a:r>
            <a:r>
              <a:rPr lang="en-US" dirty="0">
                <a:latin typeface="Arial Narrow" panose="020B0606020202030204" pitchFamily="34" charset="0"/>
                <a:cs typeface="Aharoni" panose="02010803020104030203" pitchFamily="2" charset="-79"/>
              </a:rPr>
              <a:t>development challenges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2700" dirty="0" smtClean="0">
              <a:solidFill>
                <a:schemeClr val="tx2">
                  <a:lumMod val="50000"/>
                </a:schemeClr>
              </a:solidFill>
              <a:latin typeface="Raleway"/>
              <a:cs typeface="Raleway"/>
            </a:endParaRPr>
          </a:p>
          <a:p>
            <a:r>
              <a:rPr lang="fr-FR" sz="27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Single </a:t>
            </a:r>
            <a:r>
              <a:rPr lang="fr-FR" sz="27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page </a:t>
            </a:r>
            <a:r>
              <a:rPr lang="fr-FR" sz="27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applications &amp; </a:t>
            </a:r>
            <a:r>
              <a:rPr lang="fr-FR" sz="27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Client </a:t>
            </a:r>
            <a:r>
              <a:rPr lang="fr-FR" sz="2700" dirty="0" err="1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Side</a:t>
            </a:r>
            <a:r>
              <a:rPr lang="fr-FR" sz="27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 MV*</a:t>
            </a:r>
            <a:endParaRPr lang="fr-FR" sz="2700" dirty="0">
              <a:solidFill>
                <a:schemeClr val="tx2">
                  <a:lumMod val="50000"/>
                </a:schemeClr>
              </a:solidFill>
              <a:latin typeface="Raleway"/>
              <a:cs typeface="Raleway"/>
            </a:endParaRPr>
          </a:p>
          <a:p>
            <a:r>
              <a:rPr lang="fr-FR" sz="27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The </a:t>
            </a:r>
            <a:r>
              <a:rPr lang="fr-FR" sz="2700" dirty="0" err="1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thin</a:t>
            </a:r>
            <a:r>
              <a:rPr lang="fr-FR" sz="27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 Server concept</a:t>
            </a:r>
            <a:r>
              <a:rPr lang="fr-FR" sz="27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.</a:t>
            </a:r>
          </a:p>
          <a:p>
            <a:r>
              <a:rPr lang="fr-FR" sz="27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Real Time and </a:t>
            </a:r>
            <a:r>
              <a:rPr lang="fr-FR" sz="2700" dirty="0" err="1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fall-back</a:t>
            </a:r>
            <a:r>
              <a:rPr lang="fr-FR" sz="27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.</a:t>
            </a:r>
            <a:endParaRPr lang="fr-FR" sz="2700" dirty="0">
              <a:solidFill>
                <a:schemeClr val="tx2">
                  <a:lumMod val="50000"/>
                </a:schemeClr>
              </a:solidFill>
              <a:latin typeface="Raleway"/>
              <a:cs typeface="Raleway"/>
            </a:endParaRPr>
          </a:p>
          <a:p>
            <a:r>
              <a:rPr lang="fr-FR" sz="27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Hybride Mobile </a:t>
            </a:r>
            <a:r>
              <a:rPr lang="fr-FR" sz="2700" dirty="0" err="1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app’s</a:t>
            </a:r>
            <a:r>
              <a:rPr lang="fr-FR" sz="27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.</a:t>
            </a:r>
          </a:p>
          <a:p>
            <a:r>
              <a:rPr lang="fr-FR" sz="2700" dirty="0" err="1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Loose</a:t>
            </a:r>
            <a:r>
              <a:rPr lang="fr-FR" sz="27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 </a:t>
            </a:r>
            <a:r>
              <a:rPr lang="fr-FR" sz="2700" dirty="0" err="1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coupling</a:t>
            </a:r>
            <a:r>
              <a:rPr lang="fr-FR" sz="27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 </a:t>
            </a:r>
            <a:r>
              <a:rPr lang="fr-FR" sz="27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client/server </a:t>
            </a:r>
            <a:r>
              <a:rPr lang="en-US" sz="27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development</a:t>
            </a:r>
            <a:r>
              <a:rPr lang="fr-FR" sz="27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 </a:t>
            </a:r>
            <a:r>
              <a:rPr lang="fr-FR" sz="2700" dirty="0" err="1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testability</a:t>
            </a:r>
            <a:r>
              <a:rPr lang="fr-FR" sz="27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 and </a:t>
            </a:r>
            <a:r>
              <a:rPr lang="fr-FR" sz="2700" dirty="0" err="1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productivity</a:t>
            </a:r>
            <a:r>
              <a:rPr lang="fr-FR" sz="27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.</a:t>
            </a:r>
          </a:p>
          <a:p>
            <a:pPr marL="0" indent="0">
              <a:buNone/>
            </a:pPr>
            <a:endParaRPr lang="fr-FR" sz="2700" dirty="0">
              <a:solidFill>
                <a:schemeClr val="tx2">
                  <a:lumMod val="50000"/>
                </a:schemeClr>
              </a:solidFill>
              <a:latin typeface="Raleway"/>
              <a:cs typeface="Raleway"/>
            </a:endParaRPr>
          </a:p>
          <a:p>
            <a:endParaRPr lang="fr-FR" b="1" i="1" dirty="0" smtClean="0"/>
          </a:p>
          <a:p>
            <a:pPr marL="0" indent="0">
              <a:buNone/>
            </a:pPr>
            <a:endParaRPr lang="fr-FR" b="1" i="1" dirty="0" smtClean="0"/>
          </a:p>
          <a:p>
            <a:endParaRPr lang="fr-FR" b="1" i="1" dirty="0" smtClean="0"/>
          </a:p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64434" y="6430858"/>
            <a:ext cx="2895600" cy="365125"/>
          </a:xfrm>
        </p:spPr>
        <p:txBody>
          <a:bodyPr/>
          <a:lstStyle/>
          <a:p>
            <a:r>
              <a:rPr lang="en-US" dirty="0" smtClean="0"/>
              <a:t>Angular Beans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1F32-DFF5-4986-A0AE-A5DAC24F05A0}" type="datetime1">
              <a:rPr lang="fr-FR" smtClean="0"/>
              <a:t>29/10/2015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20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42691" y="1614775"/>
            <a:ext cx="1932849" cy="382329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latin typeface="Raleway"/>
                <a:cs typeface="Raleway"/>
              </a:rPr>
              <a:t>Client</a:t>
            </a:r>
            <a:endParaRPr lang="en-US" sz="3200" b="1" dirty="0">
              <a:latin typeface="Raleway"/>
              <a:cs typeface="Raleway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68144" y="1745295"/>
            <a:ext cx="1932849" cy="357427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latin typeface="Raleway"/>
                <a:cs typeface="Raleway"/>
              </a:rPr>
              <a:t>Server</a:t>
            </a:r>
            <a:endParaRPr lang="en-US" sz="3200" b="1" dirty="0">
              <a:latin typeface="Raleway"/>
              <a:cs typeface="Raleway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023935" y="3737860"/>
            <a:ext cx="2214562" cy="1957388"/>
          </a:xfrm>
          <a:prstGeom prst="roundRect">
            <a:avLst/>
          </a:prstGeom>
          <a:noFill/>
          <a:ln w="57150">
            <a:solidFill>
              <a:srgbClr val="DA0C1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Straight Connector 16"/>
          <p:cNvCxnSpPr/>
          <p:nvPr/>
        </p:nvCxnSpPr>
        <p:spPr>
          <a:xfrm>
            <a:off x="4175540" y="2419144"/>
            <a:ext cx="1692604" cy="0"/>
          </a:xfrm>
          <a:prstGeom prst="line">
            <a:avLst/>
          </a:prstGeom>
          <a:ln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1360054" y="1036255"/>
            <a:ext cx="7643813" cy="5471313"/>
          </a:xfrm>
          <a:prstGeom prst="roundRect">
            <a:avLst/>
          </a:prstGeom>
          <a:noFill/>
          <a:ln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flipH="1" flipV="1">
            <a:off x="4175540" y="3152073"/>
            <a:ext cx="1692604" cy="1"/>
          </a:xfrm>
          <a:prstGeom prst="line">
            <a:avLst/>
          </a:prstGeom>
          <a:ln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78217" y="4444105"/>
            <a:ext cx="1692604" cy="0"/>
          </a:xfrm>
          <a:prstGeom prst="line">
            <a:avLst/>
          </a:prstGeom>
          <a:ln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214815" y="5057569"/>
            <a:ext cx="1689926" cy="0"/>
          </a:xfrm>
          <a:prstGeom prst="line">
            <a:avLst/>
          </a:prstGeom>
          <a:ln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26" name="Picture 6" descr="http://p.mariano.free.fr/Images/htm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480" y="2825643"/>
            <a:ext cx="626466" cy="62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://p.mariano.free.fr/Images/htm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842" y="4708836"/>
            <a:ext cx="626466" cy="62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4381122" y="1880485"/>
            <a:ext cx="1181824" cy="285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Initial </a:t>
            </a:r>
            <a:r>
              <a:rPr lang="fr-FR" dirty="0" err="1" smtClean="0"/>
              <a:t>Req</a:t>
            </a: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4381122" y="3885002"/>
            <a:ext cx="1267186" cy="3663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GET,POST…</a:t>
            </a:r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2754841" y="373614"/>
            <a:ext cx="4609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Helvetica" pitchFamily="2" charset="0"/>
                <a:cs typeface="Helvetica" pitchFamily="2" charset="0"/>
              </a:rPr>
              <a:t>Classic</a:t>
            </a:r>
            <a:r>
              <a:rPr lang="en-US" sz="3600" b="1" dirty="0" smtClean="0">
                <a:solidFill>
                  <a:schemeClr val="bg1"/>
                </a:solidFill>
                <a:latin typeface="Raleway"/>
                <a:cs typeface="Raleway"/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Helvetica" pitchFamily="2" charset="0"/>
                <a:cs typeface="Helvetica" pitchFamily="2" charset="0"/>
              </a:rPr>
              <a:t>approach</a:t>
            </a:r>
            <a:r>
              <a:rPr lang="en-US" sz="3600" b="1" dirty="0" smtClean="0">
                <a:solidFill>
                  <a:schemeClr val="bg1"/>
                </a:solidFill>
                <a:latin typeface="Raleway"/>
                <a:cs typeface="Raleway"/>
              </a:rPr>
              <a:t> </a:t>
            </a:r>
            <a:endParaRPr lang="fr-FR" sz="3600" dirty="0"/>
          </a:p>
        </p:txBody>
      </p:sp>
      <p:sp>
        <p:nvSpPr>
          <p:cNvPr id="44" name="Rounded Rectangle 43"/>
          <p:cNvSpPr/>
          <p:nvPr/>
        </p:nvSpPr>
        <p:spPr>
          <a:xfrm>
            <a:off x="1187625" y="2779297"/>
            <a:ext cx="2749564" cy="317708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rgbClr val="FF0000"/>
                </a:solidFill>
              </a:rPr>
              <a:t>HTML </a:t>
            </a:r>
            <a:r>
              <a:rPr lang="fr-FR" sz="2000" dirty="0" err="1" smtClean="0">
                <a:solidFill>
                  <a:srgbClr val="FF0000"/>
                </a:solidFill>
              </a:rPr>
              <a:t>Rendering</a:t>
            </a:r>
            <a:endParaRPr lang="fr-FR" sz="2000" dirty="0" smtClean="0">
              <a:solidFill>
                <a:srgbClr val="FF0000"/>
              </a:solidFill>
            </a:endParaRPr>
          </a:p>
          <a:p>
            <a:pPr algn="ctr"/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Page </a:t>
            </a:r>
            <a:r>
              <a:rPr lang="fr-FR" sz="2000" dirty="0" err="1" smtClean="0">
                <a:solidFill>
                  <a:schemeClr val="tx2">
                    <a:lumMod val="50000"/>
                  </a:schemeClr>
                </a:solidFill>
              </a:rPr>
              <a:t>Reloading</a:t>
            </a:r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fr-FR" sz="2000" dirty="0" err="1" smtClean="0">
                <a:solidFill>
                  <a:schemeClr val="tx2">
                    <a:lumMod val="50000"/>
                  </a:schemeClr>
                </a:solidFill>
              </a:rPr>
              <a:t>forwarding</a:t>
            </a:r>
            <a:endParaRPr lang="fr-F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fr-FR" sz="2000" dirty="0" smtClean="0">
                <a:solidFill>
                  <a:srgbClr val="FF0000"/>
                </a:solidFill>
              </a:rPr>
              <a:t>Rich clients :</a:t>
            </a:r>
          </a:p>
          <a:p>
            <a:pPr algn="ctr"/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req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resource</a:t>
            </a:r>
            <a:r>
              <a:rPr lang="fr-FR" sz="2000" dirty="0" smtClean="0">
                <a:solidFill>
                  <a:srgbClr val="FF0000"/>
                </a:solidFill>
              </a:rPr>
              <a:t> (via AJAX </a:t>
            </a:r>
            <a:r>
              <a:rPr lang="fr-FR" sz="2000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fr-FR" sz="2000" dirty="0" err="1" smtClean="0">
                <a:solidFill>
                  <a:srgbClr val="FF0000"/>
                </a:solidFill>
              </a:rPr>
              <a:t>Upadates</a:t>
            </a:r>
            <a:r>
              <a:rPr lang="fr-FR" sz="2000" dirty="0" smtClean="0">
                <a:solidFill>
                  <a:srgbClr val="FF0000"/>
                </a:solidFill>
              </a:rPr>
              <a:t> (</a:t>
            </a:r>
            <a:r>
              <a:rPr lang="fr-FR" sz="2000" dirty="0" err="1" smtClean="0">
                <a:solidFill>
                  <a:srgbClr val="FF0000"/>
                </a:solidFill>
              </a:rPr>
              <a:t>prevent</a:t>
            </a:r>
            <a:r>
              <a:rPr lang="fr-FR" sz="2000" dirty="0" smtClean="0">
                <a:solidFill>
                  <a:srgbClr val="FF0000"/>
                </a:solidFill>
              </a:rPr>
              <a:t> the </a:t>
            </a:r>
            <a:r>
              <a:rPr lang="fr-FR" sz="2000" dirty="0" err="1" smtClean="0">
                <a:solidFill>
                  <a:srgbClr val="FF0000"/>
                </a:solidFill>
              </a:rPr>
              <a:t>reloading</a:t>
            </a:r>
            <a:r>
              <a:rPr lang="fr-FR" sz="20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277772" y="2830941"/>
            <a:ext cx="2402355" cy="317708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err="1" smtClean="0">
                <a:solidFill>
                  <a:srgbClr val="FF0000"/>
                </a:solidFill>
              </a:rPr>
              <a:t>Backend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smtClean="0">
                <a:solidFill>
                  <a:srgbClr val="FF0000"/>
                </a:solidFill>
              </a:rPr>
              <a:t>Services </a:t>
            </a:r>
            <a:endParaRPr lang="fr-FR" sz="2000" dirty="0" smtClean="0">
              <a:solidFill>
                <a:srgbClr val="FF0000"/>
              </a:solidFill>
            </a:endParaRPr>
          </a:p>
          <a:p>
            <a:pPr algn="ctr"/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HTML </a:t>
            </a:r>
            <a:r>
              <a:rPr lang="fr-FR" sz="2000" dirty="0" err="1" smtClean="0">
                <a:solidFill>
                  <a:schemeClr val="tx2">
                    <a:lumMod val="50000"/>
                  </a:schemeClr>
                </a:solidFill>
              </a:rPr>
              <a:t>Generation</a:t>
            </a:r>
            <a:endParaRPr lang="fr-F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Navigation </a:t>
            </a:r>
            <a:r>
              <a:rPr lang="fr-FR" sz="2000" dirty="0" err="1" smtClean="0">
                <a:solidFill>
                  <a:schemeClr val="tx2">
                    <a:lumMod val="50000"/>
                  </a:schemeClr>
                </a:solidFill>
              </a:rPr>
              <a:t>rules</a:t>
            </a:r>
            <a:endParaRPr lang="fr-F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fr-FR" sz="2000" dirty="0" smtClean="0">
                <a:solidFill>
                  <a:srgbClr val="FF0000"/>
                </a:solidFill>
              </a:rPr>
              <a:t>UI </a:t>
            </a:r>
            <a:r>
              <a:rPr lang="fr-FR" sz="2000" dirty="0" err="1" smtClean="0">
                <a:solidFill>
                  <a:srgbClr val="FF0000"/>
                </a:solidFill>
              </a:rPr>
              <a:t>logic</a:t>
            </a:r>
            <a:endParaRPr lang="fr-FR" sz="2000" dirty="0" smtClean="0">
              <a:solidFill>
                <a:srgbClr val="FF0000"/>
              </a:solidFill>
            </a:endParaRPr>
          </a:p>
          <a:p>
            <a:pPr algn="ctr"/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MVC</a:t>
            </a:r>
          </a:p>
          <a:p>
            <a:pPr algn="ctr"/>
            <a:r>
              <a:rPr lang="fr-FR" sz="2000" dirty="0" smtClean="0">
                <a:solidFill>
                  <a:srgbClr val="FF0000"/>
                </a:solidFill>
              </a:rPr>
              <a:t>Validations…</a:t>
            </a:r>
          </a:p>
          <a:p>
            <a:pPr algn="ctr"/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Sessions care</a:t>
            </a:r>
          </a:p>
          <a:p>
            <a:pPr algn="ctr"/>
            <a:endParaRPr lang="fr-FR" sz="2000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64434" y="6430858"/>
            <a:ext cx="2895600" cy="365125"/>
          </a:xfrm>
        </p:spPr>
        <p:txBody>
          <a:bodyPr/>
          <a:lstStyle/>
          <a:p>
            <a:r>
              <a:rPr lang="en-US" dirty="0" smtClean="0"/>
              <a:t>Angular Beans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5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F193-BDC1-4060-8825-B8973199C534}" type="datetime1">
              <a:rPr lang="fr-FR" smtClean="0"/>
              <a:t>29/10/2015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3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96406" y="1405551"/>
            <a:ext cx="1932849" cy="382329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latin typeface="Raleway"/>
                <a:cs typeface="Raleway"/>
              </a:rPr>
              <a:t>Client</a:t>
            </a:r>
            <a:endParaRPr lang="en-US" sz="3200" b="1" dirty="0">
              <a:latin typeface="Raleway"/>
              <a:cs typeface="Raleway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21859" y="1536071"/>
            <a:ext cx="1932849" cy="357427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latin typeface="Raleway"/>
                <a:cs typeface="Raleway"/>
              </a:rPr>
              <a:t>Server</a:t>
            </a:r>
            <a:endParaRPr lang="en-US" sz="3200" b="1" dirty="0">
              <a:latin typeface="Raleway"/>
              <a:cs typeface="Raleway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255427" y="3100540"/>
            <a:ext cx="2214562" cy="1957388"/>
          </a:xfrm>
          <a:prstGeom prst="roundRect">
            <a:avLst/>
          </a:prstGeom>
          <a:noFill/>
          <a:ln w="57150">
            <a:solidFill>
              <a:srgbClr val="DA0C1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Straight Connector 16"/>
          <p:cNvCxnSpPr/>
          <p:nvPr/>
        </p:nvCxnSpPr>
        <p:spPr>
          <a:xfrm>
            <a:off x="4429255" y="2209920"/>
            <a:ext cx="1692604" cy="0"/>
          </a:xfrm>
          <a:prstGeom prst="line">
            <a:avLst/>
          </a:prstGeom>
          <a:ln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1274692" y="1036255"/>
            <a:ext cx="7643813" cy="5471313"/>
          </a:xfrm>
          <a:prstGeom prst="roundRect">
            <a:avLst/>
          </a:prstGeom>
          <a:noFill/>
          <a:ln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flipH="1" flipV="1">
            <a:off x="4429255" y="2749511"/>
            <a:ext cx="1692604" cy="1"/>
          </a:xfrm>
          <a:prstGeom prst="line">
            <a:avLst/>
          </a:prstGeom>
          <a:ln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429255" y="3759586"/>
            <a:ext cx="1692604" cy="0"/>
          </a:xfrm>
          <a:prstGeom prst="line">
            <a:avLst/>
          </a:prstGeom>
          <a:ln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413099" y="4044520"/>
            <a:ext cx="1689926" cy="0"/>
          </a:xfrm>
          <a:prstGeom prst="line">
            <a:avLst/>
          </a:prstGeom>
          <a:ln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26" name="Picture 6" descr="http://p.mariano.free.fr/Images/htm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195" y="2423081"/>
            <a:ext cx="626466" cy="62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4581854" y="1671260"/>
            <a:ext cx="1387406" cy="33169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Initial </a:t>
            </a:r>
            <a:r>
              <a:rPr lang="fr-FR" sz="2000" dirty="0" err="1" smtClean="0"/>
              <a:t>Req</a:t>
            </a:r>
            <a:endParaRPr lang="fr-FR" sz="2000" dirty="0"/>
          </a:p>
        </p:txBody>
      </p:sp>
      <p:sp>
        <p:nvSpPr>
          <p:cNvPr id="41" name="Rectangle 40"/>
          <p:cNvSpPr/>
          <p:nvPr/>
        </p:nvSpPr>
        <p:spPr>
          <a:xfrm>
            <a:off x="4590674" y="3260274"/>
            <a:ext cx="1409896" cy="36631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GET,POST…</a:t>
            </a:r>
            <a:endParaRPr lang="fr-FR" sz="2000" dirty="0"/>
          </a:p>
        </p:txBody>
      </p:sp>
      <p:sp>
        <p:nvSpPr>
          <p:cNvPr id="40" name="Rectangle 39"/>
          <p:cNvSpPr/>
          <p:nvPr/>
        </p:nvSpPr>
        <p:spPr>
          <a:xfrm>
            <a:off x="2505301" y="360637"/>
            <a:ext cx="4609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Helvetica" pitchFamily="2" charset="0"/>
                <a:cs typeface="Helvetica" pitchFamily="2" charset="0"/>
              </a:rPr>
              <a:t>SPA</a:t>
            </a:r>
            <a:r>
              <a:rPr lang="en-US" sz="3600" b="1" dirty="0" smtClean="0">
                <a:solidFill>
                  <a:schemeClr val="bg1"/>
                </a:solidFill>
                <a:latin typeface="Raleway"/>
                <a:cs typeface="Raleway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Helvetica" pitchFamily="2" charset="0"/>
                <a:cs typeface="Helvetica" pitchFamily="2" charset="0"/>
              </a:rPr>
              <a:t>approach </a:t>
            </a:r>
            <a:r>
              <a:rPr lang="en-US" sz="3600" b="1" dirty="0" smtClean="0">
                <a:solidFill>
                  <a:schemeClr val="bg1"/>
                </a:solidFill>
                <a:latin typeface="Raleway"/>
                <a:cs typeface="Raleway"/>
              </a:rPr>
              <a:t> </a:t>
            </a:r>
            <a:endParaRPr lang="fr-FR" sz="3600" dirty="0"/>
          </a:p>
        </p:txBody>
      </p:sp>
      <p:pic>
        <p:nvPicPr>
          <p:cNvPr id="6146" name="Picture 2" descr="Résultat de recherche d'images pour &quot;JSON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286" y="3825693"/>
            <a:ext cx="579239" cy="60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1190668" y="2002955"/>
            <a:ext cx="2461311" cy="408313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HTML </a:t>
            </a:r>
            <a:r>
              <a:rPr lang="fr-FR" sz="2000" dirty="0" err="1" smtClean="0">
                <a:solidFill>
                  <a:schemeClr val="tx2">
                    <a:lumMod val="50000"/>
                  </a:schemeClr>
                </a:solidFill>
              </a:rPr>
              <a:t>Rendering</a:t>
            </a:r>
            <a:endParaRPr lang="fr-F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fr-FR" sz="2000" dirty="0" err="1" smtClean="0">
                <a:solidFill>
                  <a:srgbClr val="FF0000"/>
                </a:solidFill>
              </a:rPr>
              <a:t>Model’s</a:t>
            </a:r>
            <a:r>
              <a:rPr lang="fr-FR" sz="2000" dirty="0" smtClean="0">
                <a:solidFill>
                  <a:srgbClr val="FF0000"/>
                </a:solidFill>
              </a:rPr>
              <a:t> updates </a:t>
            </a:r>
          </a:p>
          <a:p>
            <a:pPr algn="ctr"/>
            <a:r>
              <a:rPr lang="fr-FR" sz="2000" dirty="0">
                <a:solidFill>
                  <a:srgbClr val="FF0000"/>
                </a:solidFill>
              </a:rPr>
              <a:t># </a:t>
            </a:r>
            <a:r>
              <a:rPr lang="fr-FR" sz="2000" dirty="0" err="1" smtClean="0">
                <a:solidFill>
                  <a:srgbClr val="FF0000"/>
                </a:solidFill>
              </a:rPr>
              <a:t>routing</a:t>
            </a:r>
            <a:endParaRPr lang="fr-FR" sz="2000" dirty="0" smtClean="0">
              <a:solidFill>
                <a:srgbClr val="FF0000"/>
              </a:solidFill>
            </a:endParaRPr>
          </a:p>
          <a:p>
            <a:pPr algn="ctr"/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UI </a:t>
            </a:r>
            <a:r>
              <a:rPr lang="fr-FR" sz="2000" dirty="0" err="1" smtClean="0">
                <a:solidFill>
                  <a:schemeClr val="tx2">
                    <a:lumMod val="50000"/>
                  </a:schemeClr>
                </a:solidFill>
              </a:rPr>
              <a:t>logic</a:t>
            </a:r>
            <a:endParaRPr lang="fr-F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fr-FR" sz="2000" dirty="0" smtClean="0">
                <a:solidFill>
                  <a:srgbClr val="FF0000"/>
                </a:solidFill>
              </a:rPr>
              <a:t>Validation</a:t>
            </a:r>
          </a:p>
          <a:p>
            <a:pPr algn="ctr"/>
            <a:endParaRPr lang="fr-F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Session data</a:t>
            </a:r>
          </a:p>
          <a:p>
            <a:pPr algn="ctr"/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(dom </a:t>
            </a:r>
            <a:r>
              <a:rPr lang="fr-FR" sz="2000" dirty="0" err="1" smtClean="0">
                <a:solidFill>
                  <a:schemeClr val="tx2">
                    <a:lumMod val="50000"/>
                  </a:schemeClr>
                </a:solidFill>
              </a:rPr>
              <a:t>tree</a:t>
            </a:r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 /HTML5 </a:t>
            </a:r>
            <a:r>
              <a:rPr lang="fr-FR" sz="2000" dirty="0" err="1" smtClean="0">
                <a:solidFill>
                  <a:schemeClr val="tx2">
                    <a:lumMod val="50000"/>
                  </a:schemeClr>
                </a:solidFill>
              </a:rPr>
              <a:t>storages</a:t>
            </a:r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algn="ctr"/>
            <a:endParaRPr lang="fr-FR" sz="2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47530" y="2499502"/>
            <a:ext cx="2153894" cy="317708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dirty="0" smtClean="0"/>
          </a:p>
          <a:p>
            <a:pPr algn="ctr"/>
            <a:r>
              <a:rPr lang="fr-FR" sz="2000" dirty="0" err="1" smtClean="0">
                <a:solidFill>
                  <a:srgbClr val="FF0000"/>
                </a:solidFill>
              </a:rPr>
              <a:t>Thin</a:t>
            </a:r>
            <a:r>
              <a:rPr lang="fr-FR" sz="2000" dirty="0" smtClean="0">
                <a:solidFill>
                  <a:srgbClr val="FF0000"/>
                </a:solidFill>
              </a:rPr>
              <a:t> Server</a:t>
            </a:r>
          </a:p>
          <a:p>
            <a:pPr algn="ctr"/>
            <a:r>
              <a:rPr lang="fr-FR" sz="2000" dirty="0" err="1" smtClean="0">
                <a:solidFill>
                  <a:schemeClr val="tx2">
                    <a:lumMod val="50000"/>
                  </a:schemeClr>
                </a:solidFill>
              </a:rPr>
              <a:t>Backend</a:t>
            </a:r>
            <a:endParaRPr lang="fr-FR" sz="2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362168" y="4385621"/>
            <a:ext cx="2001079" cy="17154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rgbClr val="FF0000"/>
                </a:solidFill>
              </a:rPr>
              <a:t>HTTP</a:t>
            </a:r>
          </a:p>
          <a:p>
            <a:pPr algn="ctr"/>
            <a:r>
              <a:rPr lang="fr-FR" sz="2000" dirty="0" err="1">
                <a:solidFill>
                  <a:schemeClr val="tx2">
                    <a:lumMod val="50000"/>
                  </a:schemeClr>
                </a:solidFill>
              </a:rPr>
              <a:t>Comet</a:t>
            </a:r>
            <a:endParaRPr lang="fr-FR" sz="2000" dirty="0" smtClean="0">
              <a:solidFill>
                <a:srgbClr val="FF0000"/>
              </a:solidFill>
            </a:endParaRPr>
          </a:p>
          <a:p>
            <a:pPr algn="ctr"/>
            <a:r>
              <a:rPr lang="fr-FR" sz="2000" dirty="0" err="1" smtClean="0">
                <a:solidFill>
                  <a:schemeClr val="tx2">
                    <a:lumMod val="50000"/>
                  </a:schemeClr>
                </a:solidFill>
              </a:rPr>
              <a:t>JsonRPC</a:t>
            </a:r>
            <a:endParaRPr lang="fr-F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fr-FR" sz="2000" dirty="0" err="1" smtClean="0">
                <a:solidFill>
                  <a:srgbClr val="FF0000"/>
                </a:solidFill>
              </a:rPr>
              <a:t>Wsocket</a:t>
            </a:r>
            <a:endParaRPr lang="fr-FR" sz="2000" dirty="0" smtClean="0">
              <a:solidFill>
                <a:srgbClr val="FF0000"/>
              </a:solidFill>
            </a:endParaRPr>
          </a:p>
          <a:p>
            <a:pPr algn="ctr"/>
            <a:r>
              <a:rPr lang="fr-FR" sz="2000" dirty="0" err="1" smtClean="0">
                <a:solidFill>
                  <a:schemeClr val="tx2">
                    <a:lumMod val="50000"/>
                  </a:schemeClr>
                </a:solidFill>
              </a:rPr>
              <a:t>SockJS</a:t>
            </a:r>
            <a:endParaRPr lang="fr-F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STOMP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64434" y="6430858"/>
            <a:ext cx="2895600" cy="365125"/>
          </a:xfrm>
        </p:spPr>
        <p:txBody>
          <a:bodyPr/>
          <a:lstStyle/>
          <a:p>
            <a:r>
              <a:rPr lang="en-US" dirty="0" smtClean="0"/>
              <a:t>Angular Beans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6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F374-2A79-4133-848F-AF4852A6691E}" type="datetime1">
              <a:rPr lang="fr-FR" smtClean="0"/>
              <a:t>29/10/2015</a:t>
            </a:fld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9561985" y="1954598"/>
            <a:ext cx="2426839" cy="5449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Single DOM </a:t>
            </a:r>
            <a:r>
              <a:rPr lang="fr-FR" sz="2000" dirty="0" err="1" smtClean="0"/>
              <a:t>tree</a:t>
            </a:r>
            <a:endParaRPr lang="fr-FR" sz="2000" dirty="0"/>
          </a:p>
        </p:txBody>
      </p:sp>
      <p:sp>
        <p:nvSpPr>
          <p:cNvPr id="26" name="Rounded Rectangle 25"/>
          <p:cNvSpPr/>
          <p:nvPr/>
        </p:nvSpPr>
        <p:spPr>
          <a:xfrm>
            <a:off x="9573148" y="2813373"/>
            <a:ext cx="2415676" cy="4469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Conserve a state</a:t>
            </a:r>
            <a:endParaRPr lang="fr-FR" sz="2000" dirty="0"/>
          </a:p>
        </p:txBody>
      </p:sp>
      <p:sp>
        <p:nvSpPr>
          <p:cNvPr id="27" name="Rounded Rectangle 26"/>
          <p:cNvSpPr/>
          <p:nvPr/>
        </p:nvSpPr>
        <p:spPr>
          <a:xfrm>
            <a:off x="9536492" y="3632333"/>
            <a:ext cx="2452332" cy="5887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Can </a:t>
            </a:r>
            <a:r>
              <a:rPr lang="fr-FR" sz="2000" dirty="0" err="1" smtClean="0"/>
              <a:t>contains</a:t>
            </a:r>
            <a:r>
              <a:rPr lang="fr-FR" sz="2000" dirty="0" smtClean="0"/>
              <a:t> session data</a:t>
            </a:r>
            <a:endParaRPr lang="fr-FR" sz="2000" dirty="0"/>
          </a:p>
        </p:txBody>
      </p:sp>
      <p:sp>
        <p:nvSpPr>
          <p:cNvPr id="28" name="Rounded Rectangle 27"/>
          <p:cNvSpPr/>
          <p:nvPr/>
        </p:nvSpPr>
        <p:spPr>
          <a:xfrm rot="20019417">
            <a:off x="6109382" y="4504339"/>
            <a:ext cx="2855573" cy="110645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More stateless</a:t>
            </a:r>
            <a:endParaRPr lang="en-US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0" name="Rounded Rectangle 29"/>
          <p:cNvSpPr/>
          <p:nvPr/>
        </p:nvSpPr>
        <p:spPr>
          <a:xfrm rot="20019417">
            <a:off x="981904" y="4549394"/>
            <a:ext cx="2855573" cy="110645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More </a:t>
            </a:r>
            <a:r>
              <a:rPr lang="en-US" sz="4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statefull</a:t>
            </a:r>
            <a:endParaRPr lang="en-US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1" name="Right Arrow 30"/>
          <p:cNvSpPr/>
          <p:nvPr/>
        </p:nvSpPr>
        <p:spPr>
          <a:xfrm rot="16200000">
            <a:off x="7262228" y="2792434"/>
            <a:ext cx="2466951" cy="121455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Scalability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811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8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AngularJS</a:t>
            </a:r>
            <a:endParaRPr lang="fr-FR" sz="4000" b="1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93055" y="1772816"/>
            <a:ext cx="8229600" cy="40259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 err="1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Designed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 for SPA </a:t>
            </a:r>
            <a:r>
              <a:rPr lang="fr-FR" dirty="0" err="1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app’s</a:t>
            </a:r>
            <a:endParaRPr lang="fr-FR" dirty="0" smtClean="0">
              <a:solidFill>
                <a:schemeClr val="tx2">
                  <a:lumMod val="50000"/>
                </a:schemeClr>
              </a:solidFill>
              <a:latin typeface="Raleway"/>
              <a:cs typeface="Raleway"/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MVC/MVVM/MV*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2 </a:t>
            </a:r>
            <a:r>
              <a:rPr lang="fr-FR" dirty="0" err="1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Ways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 </a:t>
            </a:r>
            <a:r>
              <a:rPr lang="fr-FR" dirty="0" err="1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DataBinding</a:t>
            </a:r>
            <a:endParaRPr lang="fr-FR" dirty="0">
              <a:solidFill>
                <a:schemeClr val="tx2">
                  <a:lumMod val="50000"/>
                </a:schemeClr>
              </a:solidFill>
              <a:latin typeface="Raleway"/>
              <a:cs typeface="Raleway"/>
            </a:endParaRPr>
          </a:p>
          <a:p>
            <a:pPr marL="0" indent="0">
              <a:buNone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Modules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Services (as services, </a:t>
            </a:r>
            <a:r>
              <a:rPr lang="fr-FR" dirty="0" err="1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factory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, providers)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Blocs (</a:t>
            </a:r>
            <a:r>
              <a:rPr lang="fr-FR" dirty="0" err="1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run,config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..)</a:t>
            </a:r>
            <a:endParaRPr lang="fr-FR" dirty="0">
              <a:solidFill>
                <a:schemeClr val="tx2">
                  <a:lumMod val="50000"/>
                </a:schemeClr>
              </a:solidFill>
              <a:latin typeface="Raleway"/>
              <a:cs typeface="Raleway"/>
            </a:endParaRPr>
          </a:p>
          <a:p>
            <a:pPr marL="0" indent="0">
              <a:buNone/>
            </a:pPr>
            <a:r>
              <a:rPr lang="fr-FR" dirty="0" err="1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Controllers</a:t>
            </a:r>
            <a:endParaRPr lang="fr-FR" dirty="0" smtClean="0">
              <a:solidFill>
                <a:schemeClr val="tx2">
                  <a:lumMod val="50000"/>
                </a:schemeClr>
              </a:solidFill>
              <a:latin typeface="Raleway"/>
              <a:cs typeface="Raleway"/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Directives</a:t>
            </a:r>
            <a:endParaRPr lang="fr-FR" dirty="0">
              <a:solidFill>
                <a:schemeClr val="tx2">
                  <a:lumMod val="50000"/>
                </a:schemeClr>
              </a:solidFill>
              <a:latin typeface="Raleway"/>
              <a:cs typeface="Raleway"/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Events/</a:t>
            </a:r>
            <a:r>
              <a:rPr lang="fr-FR" dirty="0" err="1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watchers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/</a:t>
            </a:r>
            <a:r>
              <a:rPr lang="fr-FR" dirty="0" err="1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filters</a:t>
            </a:r>
            <a:endParaRPr lang="fr-FR" dirty="0">
              <a:solidFill>
                <a:schemeClr val="tx2">
                  <a:lumMod val="50000"/>
                </a:schemeClr>
              </a:solidFill>
              <a:latin typeface="Raleway"/>
              <a:cs typeface="Raleway"/>
            </a:endParaRPr>
          </a:p>
        </p:txBody>
      </p:sp>
      <p:pic>
        <p:nvPicPr>
          <p:cNvPr id="15362" name="Picture 2" descr="https://angularjs.org/img/AngularJS-lar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862612"/>
            <a:ext cx="33196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64434" y="6430858"/>
            <a:ext cx="2895600" cy="365125"/>
          </a:xfrm>
        </p:spPr>
        <p:txBody>
          <a:bodyPr/>
          <a:lstStyle/>
          <a:p>
            <a:r>
              <a:rPr lang="en-US" dirty="0" smtClean="0"/>
              <a:t>Angular Beans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3A66-D395-489E-A64F-0551AAF12F8D}" type="datetime1">
              <a:rPr lang="fr-FR" smtClean="0"/>
              <a:t>29/10/2015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 rot="20019417">
            <a:off x="4135929" y="2673870"/>
            <a:ext cx="3761636" cy="151127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What about server side</a:t>
            </a:r>
            <a:endParaRPr lang="en-US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7060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RealTime</a:t>
            </a:r>
            <a:r>
              <a:rPr lang="en-US" dirty="0" smtClean="0"/>
              <a:t> and fall-Back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2">
                    <a:lumMod val="50000"/>
                  </a:schemeClr>
                </a:solidFill>
                <a:latin typeface="Raleway"/>
              </a:rPr>
              <a:t>Polling</a:t>
            </a:r>
          </a:p>
          <a:p>
            <a:r>
              <a:rPr lang="fr-FR" b="1" dirty="0" smtClean="0">
                <a:solidFill>
                  <a:schemeClr val="tx2">
                    <a:lumMod val="50000"/>
                  </a:schemeClr>
                </a:solidFill>
                <a:latin typeface="Raleway"/>
              </a:rPr>
              <a:t>Long Polling</a:t>
            </a:r>
          </a:p>
          <a:p>
            <a:r>
              <a:rPr lang="fr-FR" b="1" dirty="0" smtClean="0">
                <a:solidFill>
                  <a:schemeClr val="tx2">
                    <a:lumMod val="50000"/>
                  </a:schemeClr>
                </a:solidFill>
                <a:latin typeface="Raleway"/>
              </a:rPr>
              <a:t>XHR Streaming</a:t>
            </a:r>
          </a:p>
          <a:p>
            <a:r>
              <a:rPr lang="fr-FR" b="1" dirty="0" smtClean="0">
                <a:solidFill>
                  <a:schemeClr val="tx2">
                    <a:lumMod val="50000"/>
                  </a:schemeClr>
                </a:solidFill>
                <a:latin typeface="Raleway"/>
              </a:rPr>
              <a:t>Server Sent </a:t>
            </a:r>
            <a:r>
              <a:rPr lang="fr-FR" b="1" dirty="0" err="1" smtClean="0">
                <a:solidFill>
                  <a:schemeClr val="tx2">
                    <a:lumMod val="50000"/>
                  </a:schemeClr>
                </a:solidFill>
                <a:latin typeface="Raleway"/>
              </a:rPr>
              <a:t>Event’s</a:t>
            </a:r>
            <a:endParaRPr lang="fr-FR" b="1" dirty="0" smtClean="0">
              <a:solidFill>
                <a:schemeClr val="tx2">
                  <a:lumMod val="50000"/>
                </a:schemeClr>
              </a:solidFill>
              <a:latin typeface="Raleway"/>
            </a:endParaRPr>
          </a:p>
          <a:p>
            <a:r>
              <a:rPr lang="fr-FR" b="1" dirty="0" smtClean="0">
                <a:solidFill>
                  <a:schemeClr val="tx2">
                    <a:lumMod val="50000"/>
                  </a:schemeClr>
                </a:solidFill>
                <a:latin typeface="Raleway"/>
              </a:rPr>
              <a:t>Web sockets</a:t>
            </a:r>
          </a:p>
          <a:p>
            <a:r>
              <a:rPr lang="fr-FR" b="1" dirty="0" err="1">
                <a:solidFill>
                  <a:srgbClr val="FF0000"/>
                </a:solidFill>
                <a:latin typeface="Raleway"/>
              </a:rPr>
              <a:t>S</a:t>
            </a:r>
            <a:r>
              <a:rPr lang="fr-FR" b="1" dirty="0" err="1" smtClean="0">
                <a:solidFill>
                  <a:srgbClr val="FF0000"/>
                </a:solidFill>
                <a:latin typeface="Raleway"/>
              </a:rPr>
              <a:t>ockJS</a:t>
            </a:r>
            <a:endParaRPr lang="fr-FR" b="1" dirty="0" smtClean="0">
              <a:solidFill>
                <a:srgbClr val="FF0000"/>
              </a:solidFill>
              <a:latin typeface="Raleway"/>
            </a:endParaRP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64434" y="6430858"/>
            <a:ext cx="2895600" cy="365125"/>
          </a:xfrm>
        </p:spPr>
        <p:txBody>
          <a:bodyPr/>
          <a:lstStyle/>
          <a:p>
            <a:r>
              <a:rPr lang="en-US" dirty="0" smtClean="0"/>
              <a:t>Angular Beans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2D125-2614-4B96-828C-61A1C93DF08A}" type="datetime1">
              <a:rPr lang="fr-FR" smtClean="0"/>
              <a:t>29/10/2015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20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JSON/JSON RPC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181" y="1869326"/>
            <a:ext cx="741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900" dirty="0" smtClean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{</a:t>
            </a:r>
            <a:endParaRPr lang="fr-FR" sz="2900" dirty="0">
              <a:solidFill>
                <a:schemeClr val="tx2">
                  <a:lumMod val="50000"/>
                </a:schemeClr>
              </a:solidFill>
              <a:latin typeface="Raleway"/>
              <a:cs typeface="Raleway"/>
            </a:endParaRPr>
          </a:p>
          <a:p>
            <a:pPr marL="0" indent="0">
              <a:buNone/>
            </a:pPr>
            <a:r>
              <a:rPr lang="fr-FR" sz="29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	{</a:t>
            </a:r>
          </a:p>
          <a:p>
            <a:pPr marL="0" indent="0">
              <a:buNone/>
            </a:pPr>
            <a:r>
              <a:rPr lang="fr-FR" sz="29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   		"</a:t>
            </a:r>
            <a:r>
              <a:rPr lang="fr-FR" sz="2900" dirty="0" err="1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is</a:t>
            </a:r>
            <a:r>
              <a:rPr lang="fr-FR" sz="29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":  ["compact", "</a:t>
            </a:r>
            <a:r>
              <a:rPr lang="fr-FR" sz="2900" dirty="0" err="1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readable</a:t>
            </a:r>
            <a:r>
              <a:rPr lang="fr-FR" sz="29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"]</a:t>
            </a:r>
          </a:p>
          <a:p>
            <a:pPr marL="0" indent="0">
              <a:buNone/>
            </a:pPr>
            <a:r>
              <a:rPr lang="fr-FR" sz="29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    		"</a:t>
            </a:r>
            <a:r>
              <a:rPr lang="fr-FR" sz="2900" dirty="0" err="1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web_service</a:t>
            </a:r>
            <a:r>
              <a:rPr lang="fr-FR" sz="29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": "JS native </a:t>
            </a:r>
            <a:r>
              <a:rPr lang="fr-FR" sz="2900" dirty="0" err="1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object</a:t>
            </a:r>
            <a:r>
              <a:rPr lang="fr-FR" sz="29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"</a:t>
            </a:r>
          </a:p>
          <a:p>
            <a:pPr marL="0" indent="0">
              <a:buNone/>
            </a:pPr>
            <a:r>
              <a:rPr lang="en-US" sz="29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    		"enough" : "for majority of needs"</a:t>
            </a:r>
          </a:p>
          <a:p>
            <a:pPr marL="0" indent="0">
              <a:buNone/>
            </a:pPr>
            <a:r>
              <a:rPr lang="fr-FR" sz="29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	}</a:t>
            </a:r>
          </a:p>
          <a:p>
            <a:pPr marL="0" indent="0">
              <a:buNone/>
            </a:pPr>
            <a:r>
              <a:rPr lang="fr-FR" sz="2900" dirty="0">
                <a:solidFill>
                  <a:schemeClr val="tx2">
                    <a:lumMod val="50000"/>
                  </a:schemeClr>
                </a:solidFill>
                <a:latin typeface="Raleway"/>
                <a:cs typeface="Raleway"/>
              </a:rPr>
              <a:t>}</a:t>
            </a:r>
          </a:p>
        </p:txBody>
      </p:sp>
      <p:sp>
        <p:nvSpPr>
          <p:cNvPr id="6" name="Rounded Rectangle 5"/>
          <p:cNvSpPr/>
          <p:nvPr/>
        </p:nvSpPr>
        <p:spPr>
          <a:xfrm rot="20019417">
            <a:off x="3484943" y="3680160"/>
            <a:ext cx="5360281" cy="11414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We want Objects !!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64434" y="6430858"/>
            <a:ext cx="2895600" cy="365125"/>
          </a:xfrm>
        </p:spPr>
        <p:txBody>
          <a:bodyPr/>
          <a:lstStyle/>
          <a:p>
            <a:r>
              <a:rPr lang="en-US" dirty="0" smtClean="0"/>
              <a:t>Angular Beans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9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6448-8B11-4D22-9337-8C7128268E07}" type="datetime1">
              <a:rPr lang="fr-FR" smtClean="0"/>
              <a:t>29/10/2015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86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15333</TotalTime>
  <Words>730</Words>
  <Application>Microsoft Office PowerPoint</Application>
  <PresentationFormat>On-screen Show (4:3)</PresentationFormat>
  <Paragraphs>266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Aharoni</vt:lpstr>
      <vt:lpstr>Arial</vt:lpstr>
      <vt:lpstr>Arial Narrow</vt:lpstr>
      <vt:lpstr>Calibri</vt:lpstr>
      <vt:lpstr>Helvetica</vt:lpstr>
      <vt:lpstr>inherit</vt:lpstr>
      <vt:lpstr>Raleway</vt:lpstr>
      <vt:lpstr>Wingdings</vt:lpstr>
      <vt:lpstr>Conception personnalisée</vt:lpstr>
      <vt:lpstr>AngularBeans</vt:lpstr>
      <vt:lpstr>Agenda</vt:lpstr>
      <vt:lpstr>About me</vt:lpstr>
      <vt:lpstr>New web development challenges</vt:lpstr>
      <vt:lpstr>PowerPoint Presentation</vt:lpstr>
      <vt:lpstr>PowerPoint Presentation</vt:lpstr>
      <vt:lpstr>AngularJS</vt:lpstr>
      <vt:lpstr>RealTime and fall-Back</vt:lpstr>
      <vt:lpstr>JSON/JSON RPC</vt:lpstr>
      <vt:lpstr>Java EE 7</vt:lpstr>
      <vt:lpstr>Java EE 7/JSF</vt:lpstr>
      <vt:lpstr>CDI</vt:lpstr>
      <vt:lpstr>So what we need</vt:lpstr>
      <vt:lpstr>AngularBeans</vt:lpstr>
      <vt:lpstr>AngularBeans</vt:lpstr>
      <vt:lpstr>PowerPoint Presentation</vt:lpstr>
      <vt:lpstr>Features</vt:lpstr>
      <vt:lpstr>Let’s go to the demo</vt:lpstr>
      <vt:lpstr>PowerPoint Presentation</vt:lpstr>
      <vt:lpstr>The 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Simple Banner</dc:title>
  <dc:creator>Showeet.com</dc:creator>
  <dc:description>Free template released by Showeet.com</dc:description>
  <cp:lastModifiedBy>bessem</cp:lastModifiedBy>
  <cp:revision>144</cp:revision>
  <dcterms:created xsi:type="dcterms:W3CDTF">2011-07-08T11:03:43Z</dcterms:created>
  <dcterms:modified xsi:type="dcterms:W3CDTF">2015-10-29T13:23:17Z</dcterms:modified>
  <cp:category>Templates</cp:category>
</cp:coreProperties>
</file>