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763" r:id="rId2"/>
    <p:sldMasterId id="2147483659" r:id="rId3"/>
    <p:sldMasterId id="2147483653" r:id="rId4"/>
    <p:sldMasterId id="2147483671" r:id="rId5"/>
    <p:sldMasterId id="2147483777" r:id="rId6"/>
    <p:sldMasterId id="2147483790" r:id="rId7"/>
  </p:sldMasterIdLst>
  <p:notesMasterIdLst>
    <p:notesMasterId r:id="rId55"/>
  </p:notesMasterIdLst>
  <p:sldIdLst>
    <p:sldId id="315" r:id="rId8"/>
    <p:sldId id="355" r:id="rId9"/>
    <p:sldId id="345" r:id="rId10"/>
    <p:sldId id="346" r:id="rId11"/>
    <p:sldId id="380" r:id="rId12"/>
    <p:sldId id="363" r:id="rId13"/>
    <p:sldId id="379" r:id="rId14"/>
    <p:sldId id="377" r:id="rId15"/>
    <p:sldId id="376" r:id="rId16"/>
    <p:sldId id="320" r:id="rId17"/>
    <p:sldId id="323" r:id="rId18"/>
    <p:sldId id="378" r:id="rId19"/>
    <p:sldId id="364" r:id="rId20"/>
    <p:sldId id="385" r:id="rId21"/>
    <p:sldId id="371" r:id="rId22"/>
    <p:sldId id="381" r:id="rId23"/>
    <p:sldId id="331" r:id="rId24"/>
    <p:sldId id="388" r:id="rId25"/>
    <p:sldId id="350" r:id="rId26"/>
    <p:sldId id="375" r:id="rId27"/>
    <p:sldId id="365" r:id="rId28"/>
    <p:sldId id="296" r:id="rId29"/>
    <p:sldId id="287" r:id="rId30"/>
    <p:sldId id="299" r:id="rId31"/>
    <p:sldId id="288" r:id="rId32"/>
    <p:sldId id="289" r:id="rId33"/>
    <p:sldId id="300" r:id="rId34"/>
    <p:sldId id="301" r:id="rId35"/>
    <p:sldId id="302" r:id="rId36"/>
    <p:sldId id="309" r:id="rId37"/>
    <p:sldId id="293" r:id="rId38"/>
    <p:sldId id="311" r:id="rId39"/>
    <p:sldId id="312" r:id="rId40"/>
    <p:sldId id="313" r:id="rId41"/>
    <p:sldId id="373" r:id="rId42"/>
    <p:sldId id="366" r:id="rId43"/>
    <p:sldId id="386" r:id="rId44"/>
    <p:sldId id="332" r:id="rId45"/>
    <p:sldId id="333" r:id="rId46"/>
    <p:sldId id="383" r:id="rId47"/>
    <p:sldId id="334" r:id="rId48"/>
    <p:sldId id="335" r:id="rId49"/>
    <p:sldId id="384" r:id="rId50"/>
    <p:sldId id="374" r:id="rId51"/>
    <p:sldId id="370" r:id="rId52"/>
    <p:sldId id="368" r:id="rId53"/>
    <p:sldId id="338" r:id="rId5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pitchFamily="-9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just format 3 - Dekorfär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1" autoAdjust="0"/>
    <p:restoredTop sz="89599" autoAdjust="0"/>
  </p:normalViewPr>
  <p:slideViewPr>
    <p:cSldViewPr snapToObjects="1">
      <p:cViewPr varScale="1">
        <p:scale>
          <a:sx n="56" d="100"/>
          <a:sy n="56" d="100"/>
        </p:scale>
        <p:origin x="1215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8A1B46-FE0C-49F9-82C6-01E89CDAF06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12ED1DA7-24CD-482C-B467-65C74036F93A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sv-SE" dirty="0" smtClean="0"/>
            <a:t>Graph</a:t>
          </a:r>
          <a:br>
            <a:rPr lang="sv-SE" dirty="0" smtClean="0"/>
          </a:br>
          <a:r>
            <a:rPr lang="sv-SE" dirty="0" err="1" smtClean="0"/>
            <a:t>View</a:t>
          </a:r>
          <a:endParaRPr lang="en-GB" dirty="0"/>
        </a:p>
      </dgm:t>
    </dgm:pt>
    <dgm:pt modelId="{735A7B6F-4A98-41DA-8E38-4FCB35B2492B}" type="parTrans" cxnId="{2844891D-9121-44FB-9C5C-E91B3DE496D3}">
      <dgm:prSet/>
      <dgm:spPr/>
      <dgm:t>
        <a:bodyPr/>
        <a:lstStyle/>
        <a:p>
          <a:endParaRPr lang="en-GB"/>
        </a:p>
      </dgm:t>
    </dgm:pt>
    <dgm:pt modelId="{D9A53BD9-0EA3-4A99-AF18-FAF183197F2F}" type="sibTrans" cxnId="{2844891D-9121-44FB-9C5C-E91B3DE496D3}">
      <dgm:prSet/>
      <dgm:spPr/>
      <dgm:t>
        <a:bodyPr/>
        <a:lstStyle/>
        <a:p>
          <a:endParaRPr lang="en-GB"/>
        </a:p>
      </dgm:t>
    </dgm:pt>
    <dgm:pt modelId="{4C872CB6-F577-4D9D-9C86-AB98ABB6F5D5}">
      <dgm:prSet phldrT="[Text]"/>
      <dgm:spPr/>
      <dgm:t>
        <a:bodyPr/>
        <a:lstStyle/>
        <a:p>
          <a:r>
            <a:rPr lang="sv-SE" dirty="0" smtClean="0"/>
            <a:t>CQRS</a:t>
          </a:r>
          <a:endParaRPr lang="en-GB" dirty="0"/>
        </a:p>
      </dgm:t>
    </dgm:pt>
    <dgm:pt modelId="{BEF8080C-BC44-42DA-A109-89129A1A7069}" type="parTrans" cxnId="{64B5FF81-CC54-4AA3-B551-3770B5308742}">
      <dgm:prSet/>
      <dgm:spPr/>
      <dgm:t>
        <a:bodyPr/>
        <a:lstStyle/>
        <a:p>
          <a:endParaRPr lang="en-GB"/>
        </a:p>
      </dgm:t>
    </dgm:pt>
    <dgm:pt modelId="{24E1F816-6FB3-40C6-BC42-7217683C47F6}" type="sibTrans" cxnId="{64B5FF81-CC54-4AA3-B551-3770B5308742}">
      <dgm:prSet/>
      <dgm:spPr/>
      <dgm:t>
        <a:bodyPr/>
        <a:lstStyle/>
        <a:p>
          <a:endParaRPr lang="en-GB"/>
        </a:p>
      </dgm:t>
    </dgm:pt>
    <dgm:pt modelId="{2A419CB2-E413-4C25-BAA9-171A52B1F2EF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sv-SE" smtClean="0"/>
            <a:t>In-JVM-</a:t>
          </a:r>
          <a:r>
            <a:rPr lang="sv-SE" dirty="0" err="1" smtClean="0"/>
            <a:t>Memory</a:t>
          </a:r>
          <a:endParaRPr lang="en-GB" dirty="0"/>
        </a:p>
      </dgm:t>
    </dgm:pt>
    <dgm:pt modelId="{C806509B-75E4-4098-A7ED-4876CA026D6A}" type="parTrans" cxnId="{130C3827-A91A-474B-B693-70FFF287D825}">
      <dgm:prSet/>
      <dgm:spPr/>
      <dgm:t>
        <a:bodyPr/>
        <a:lstStyle/>
        <a:p>
          <a:endParaRPr lang="en-GB"/>
        </a:p>
      </dgm:t>
    </dgm:pt>
    <dgm:pt modelId="{048A64BF-F5FF-4BB0-B954-9F5DF536A583}" type="sibTrans" cxnId="{130C3827-A91A-474B-B693-70FFF287D825}">
      <dgm:prSet/>
      <dgm:spPr/>
      <dgm:t>
        <a:bodyPr/>
        <a:lstStyle/>
        <a:p>
          <a:endParaRPr lang="en-GB"/>
        </a:p>
      </dgm:t>
    </dgm:pt>
    <dgm:pt modelId="{1C3D3996-B426-41AE-8F30-BCE739432D77}" type="pres">
      <dgm:prSet presAssocID="{8B8A1B46-FE0C-49F9-82C6-01E89CDAF069}" presName="compositeShape" presStyleCnt="0">
        <dgm:presLayoutVars>
          <dgm:chMax val="7"/>
          <dgm:dir/>
          <dgm:resizeHandles val="exact"/>
        </dgm:presLayoutVars>
      </dgm:prSet>
      <dgm:spPr/>
    </dgm:pt>
    <dgm:pt modelId="{3E53D283-4BC5-4E60-A12E-BC5B6A0A7C5E}" type="pres">
      <dgm:prSet presAssocID="{8B8A1B46-FE0C-49F9-82C6-01E89CDAF069}" presName="wedge1" presStyleLbl="node1" presStyleIdx="0" presStyleCnt="3"/>
      <dgm:spPr/>
      <dgm:t>
        <a:bodyPr/>
        <a:lstStyle/>
        <a:p>
          <a:endParaRPr lang="en-GB"/>
        </a:p>
      </dgm:t>
    </dgm:pt>
    <dgm:pt modelId="{6EB26347-E401-4113-A437-7EA128A2CF85}" type="pres">
      <dgm:prSet presAssocID="{8B8A1B46-FE0C-49F9-82C6-01E89CDAF069}" presName="dummy1a" presStyleCnt="0"/>
      <dgm:spPr/>
    </dgm:pt>
    <dgm:pt modelId="{13C17636-C650-4863-A56C-28DCB16BBEC8}" type="pres">
      <dgm:prSet presAssocID="{8B8A1B46-FE0C-49F9-82C6-01E89CDAF069}" presName="dummy1b" presStyleCnt="0"/>
      <dgm:spPr/>
    </dgm:pt>
    <dgm:pt modelId="{A7DC2F88-F793-427C-8D46-7C5297B6ACD6}" type="pres">
      <dgm:prSet presAssocID="{8B8A1B46-FE0C-49F9-82C6-01E89CDAF06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C01C8C-F534-4914-A063-EB7F568DA878}" type="pres">
      <dgm:prSet presAssocID="{8B8A1B46-FE0C-49F9-82C6-01E89CDAF069}" presName="wedge2" presStyleLbl="node1" presStyleIdx="1" presStyleCnt="3"/>
      <dgm:spPr/>
      <dgm:t>
        <a:bodyPr/>
        <a:lstStyle/>
        <a:p>
          <a:endParaRPr lang="en-GB"/>
        </a:p>
      </dgm:t>
    </dgm:pt>
    <dgm:pt modelId="{2B211035-9CE4-49EC-A9DA-4B7DFA8742DE}" type="pres">
      <dgm:prSet presAssocID="{8B8A1B46-FE0C-49F9-82C6-01E89CDAF069}" presName="dummy2a" presStyleCnt="0"/>
      <dgm:spPr/>
    </dgm:pt>
    <dgm:pt modelId="{563EC125-4F46-497B-827F-F0AEC9D7C6E0}" type="pres">
      <dgm:prSet presAssocID="{8B8A1B46-FE0C-49F9-82C6-01E89CDAF069}" presName="dummy2b" presStyleCnt="0"/>
      <dgm:spPr/>
    </dgm:pt>
    <dgm:pt modelId="{9C1FBDC1-C008-44D7-8026-EECAB389E4C0}" type="pres">
      <dgm:prSet presAssocID="{8B8A1B46-FE0C-49F9-82C6-01E89CDAF06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1A4ED1-CFCC-47DE-B028-42EDEB539A66}" type="pres">
      <dgm:prSet presAssocID="{8B8A1B46-FE0C-49F9-82C6-01E89CDAF069}" presName="wedge3" presStyleLbl="node1" presStyleIdx="2" presStyleCnt="3" custLinFactNeighborX="-577" custLinFactNeighborY="-450"/>
      <dgm:spPr/>
      <dgm:t>
        <a:bodyPr/>
        <a:lstStyle/>
        <a:p>
          <a:endParaRPr lang="en-GB"/>
        </a:p>
      </dgm:t>
    </dgm:pt>
    <dgm:pt modelId="{103D24A2-8096-41FD-AC33-B3B58281ECA6}" type="pres">
      <dgm:prSet presAssocID="{8B8A1B46-FE0C-49F9-82C6-01E89CDAF069}" presName="dummy3a" presStyleCnt="0"/>
      <dgm:spPr/>
    </dgm:pt>
    <dgm:pt modelId="{EEA0360F-1F5B-413C-82AA-0CDDCDBFF2B1}" type="pres">
      <dgm:prSet presAssocID="{8B8A1B46-FE0C-49F9-82C6-01E89CDAF069}" presName="dummy3b" presStyleCnt="0"/>
      <dgm:spPr/>
    </dgm:pt>
    <dgm:pt modelId="{93DABBC6-91FC-41AC-A23D-78EB960772EE}" type="pres">
      <dgm:prSet presAssocID="{8B8A1B46-FE0C-49F9-82C6-01E89CDAF06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CC3A9A1-C1AD-42D2-8E59-6024591C1158}" type="pres">
      <dgm:prSet presAssocID="{D9A53BD9-0EA3-4A99-AF18-FAF183197F2F}" presName="arrowWedge1" presStyleLbl="fgSibTrans2D1" presStyleIdx="0" presStyleCnt="3"/>
      <dgm:spPr/>
    </dgm:pt>
    <dgm:pt modelId="{2BB2606C-54AD-45A2-8417-8D595E53B0B1}" type="pres">
      <dgm:prSet presAssocID="{24E1F816-6FB3-40C6-BC42-7217683C47F6}" presName="arrowWedge2" presStyleLbl="fgSibTrans2D1" presStyleIdx="1" presStyleCnt="3"/>
      <dgm:spPr/>
    </dgm:pt>
    <dgm:pt modelId="{D1618D42-459F-4C04-8F77-6FF0FCC02BCB}" type="pres">
      <dgm:prSet presAssocID="{048A64BF-F5FF-4BB0-B954-9F5DF536A583}" presName="arrowWedge3" presStyleLbl="fgSibTrans2D1" presStyleIdx="2" presStyleCnt="3"/>
      <dgm:spPr/>
    </dgm:pt>
  </dgm:ptLst>
  <dgm:cxnLst>
    <dgm:cxn modelId="{2844891D-9121-44FB-9C5C-E91B3DE496D3}" srcId="{8B8A1B46-FE0C-49F9-82C6-01E89CDAF069}" destId="{12ED1DA7-24CD-482C-B467-65C74036F93A}" srcOrd="0" destOrd="0" parTransId="{735A7B6F-4A98-41DA-8E38-4FCB35B2492B}" sibTransId="{D9A53BD9-0EA3-4A99-AF18-FAF183197F2F}"/>
    <dgm:cxn modelId="{64B5FF81-CC54-4AA3-B551-3770B5308742}" srcId="{8B8A1B46-FE0C-49F9-82C6-01E89CDAF069}" destId="{4C872CB6-F577-4D9D-9C86-AB98ABB6F5D5}" srcOrd="1" destOrd="0" parTransId="{BEF8080C-BC44-42DA-A109-89129A1A7069}" sibTransId="{24E1F816-6FB3-40C6-BC42-7217683C47F6}"/>
    <dgm:cxn modelId="{0ECCD908-A406-4D23-9A2C-E4FAD60FED8F}" type="presOf" srcId="{2A419CB2-E413-4C25-BAA9-171A52B1F2EF}" destId="{93DABBC6-91FC-41AC-A23D-78EB960772EE}" srcOrd="1" destOrd="0" presId="urn:microsoft.com/office/officeart/2005/8/layout/cycle8"/>
    <dgm:cxn modelId="{08202450-18F3-492C-BC69-D20376829D8E}" type="presOf" srcId="{2A419CB2-E413-4C25-BAA9-171A52B1F2EF}" destId="{7F1A4ED1-CFCC-47DE-B028-42EDEB539A66}" srcOrd="0" destOrd="0" presId="urn:microsoft.com/office/officeart/2005/8/layout/cycle8"/>
    <dgm:cxn modelId="{28A721DF-716A-4CA2-BC49-5E780C150A8B}" type="presOf" srcId="{8B8A1B46-FE0C-49F9-82C6-01E89CDAF069}" destId="{1C3D3996-B426-41AE-8F30-BCE739432D77}" srcOrd="0" destOrd="0" presId="urn:microsoft.com/office/officeart/2005/8/layout/cycle8"/>
    <dgm:cxn modelId="{40C132AD-66D2-4EDC-B363-4256CDFE5A7A}" type="presOf" srcId="{4C872CB6-F577-4D9D-9C86-AB98ABB6F5D5}" destId="{9C1FBDC1-C008-44D7-8026-EECAB389E4C0}" srcOrd="1" destOrd="0" presId="urn:microsoft.com/office/officeart/2005/8/layout/cycle8"/>
    <dgm:cxn modelId="{130C3827-A91A-474B-B693-70FFF287D825}" srcId="{8B8A1B46-FE0C-49F9-82C6-01E89CDAF069}" destId="{2A419CB2-E413-4C25-BAA9-171A52B1F2EF}" srcOrd="2" destOrd="0" parTransId="{C806509B-75E4-4098-A7ED-4876CA026D6A}" sibTransId="{048A64BF-F5FF-4BB0-B954-9F5DF536A583}"/>
    <dgm:cxn modelId="{FA596047-665D-45EB-99F9-0410C5CF4ED9}" type="presOf" srcId="{12ED1DA7-24CD-482C-B467-65C74036F93A}" destId="{A7DC2F88-F793-427C-8D46-7C5297B6ACD6}" srcOrd="1" destOrd="0" presId="urn:microsoft.com/office/officeart/2005/8/layout/cycle8"/>
    <dgm:cxn modelId="{C6D7FD6E-A577-4224-96F1-FDD6AD134F72}" type="presOf" srcId="{12ED1DA7-24CD-482C-B467-65C74036F93A}" destId="{3E53D283-4BC5-4E60-A12E-BC5B6A0A7C5E}" srcOrd="0" destOrd="0" presId="urn:microsoft.com/office/officeart/2005/8/layout/cycle8"/>
    <dgm:cxn modelId="{E17028B8-21FA-474D-B0AC-FB33CEEB30F3}" type="presOf" srcId="{4C872CB6-F577-4D9D-9C86-AB98ABB6F5D5}" destId="{9DC01C8C-F534-4914-A063-EB7F568DA878}" srcOrd="0" destOrd="0" presId="urn:microsoft.com/office/officeart/2005/8/layout/cycle8"/>
    <dgm:cxn modelId="{A7C55105-BD48-4473-BE1B-B668810FD36B}" type="presParOf" srcId="{1C3D3996-B426-41AE-8F30-BCE739432D77}" destId="{3E53D283-4BC5-4E60-A12E-BC5B6A0A7C5E}" srcOrd="0" destOrd="0" presId="urn:microsoft.com/office/officeart/2005/8/layout/cycle8"/>
    <dgm:cxn modelId="{3073BF73-5AA2-49F7-960B-984475D179BC}" type="presParOf" srcId="{1C3D3996-B426-41AE-8F30-BCE739432D77}" destId="{6EB26347-E401-4113-A437-7EA128A2CF85}" srcOrd="1" destOrd="0" presId="urn:microsoft.com/office/officeart/2005/8/layout/cycle8"/>
    <dgm:cxn modelId="{35EF30D0-7B87-406D-86AC-EAFABA865E4D}" type="presParOf" srcId="{1C3D3996-B426-41AE-8F30-BCE739432D77}" destId="{13C17636-C650-4863-A56C-28DCB16BBEC8}" srcOrd="2" destOrd="0" presId="urn:microsoft.com/office/officeart/2005/8/layout/cycle8"/>
    <dgm:cxn modelId="{65658A18-5DED-44FF-B569-121B338CFD3D}" type="presParOf" srcId="{1C3D3996-B426-41AE-8F30-BCE739432D77}" destId="{A7DC2F88-F793-427C-8D46-7C5297B6ACD6}" srcOrd="3" destOrd="0" presId="urn:microsoft.com/office/officeart/2005/8/layout/cycle8"/>
    <dgm:cxn modelId="{0FC4D49A-892D-414B-BF68-B459CC61FCB1}" type="presParOf" srcId="{1C3D3996-B426-41AE-8F30-BCE739432D77}" destId="{9DC01C8C-F534-4914-A063-EB7F568DA878}" srcOrd="4" destOrd="0" presId="urn:microsoft.com/office/officeart/2005/8/layout/cycle8"/>
    <dgm:cxn modelId="{6C2E7F9A-CAE8-4E89-BCF2-0A58B4E6E62E}" type="presParOf" srcId="{1C3D3996-B426-41AE-8F30-BCE739432D77}" destId="{2B211035-9CE4-49EC-A9DA-4B7DFA8742DE}" srcOrd="5" destOrd="0" presId="urn:microsoft.com/office/officeart/2005/8/layout/cycle8"/>
    <dgm:cxn modelId="{EB9286C9-6797-4705-AB95-9DA19BE39C52}" type="presParOf" srcId="{1C3D3996-B426-41AE-8F30-BCE739432D77}" destId="{563EC125-4F46-497B-827F-F0AEC9D7C6E0}" srcOrd="6" destOrd="0" presId="urn:microsoft.com/office/officeart/2005/8/layout/cycle8"/>
    <dgm:cxn modelId="{909465AE-63AC-4A35-886E-4A6FD8F6D9C2}" type="presParOf" srcId="{1C3D3996-B426-41AE-8F30-BCE739432D77}" destId="{9C1FBDC1-C008-44D7-8026-EECAB389E4C0}" srcOrd="7" destOrd="0" presId="urn:microsoft.com/office/officeart/2005/8/layout/cycle8"/>
    <dgm:cxn modelId="{30DF0EB7-78CA-4485-9EDB-F4BC69049D04}" type="presParOf" srcId="{1C3D3996-B426-41AE-8F30-BCE739432D77}" destId="{7F1A4ED1-CFCC-47DE-B028-42EDEB539A66}" srcOrd="8" destOrd="0" presId="urn:microsoft.com/office/officeart/2005/8/layout/cycle8"/>
    <dgm:cxn modelId="{2BD494AA-7E68-4D85-A112-F363CD569969}" type="presParOf" srcId="{1C3D3996-B426-41AE-8F30-BCE739432D77}" destId="{103D24A2-8096-41FD-AC33-B3B58281ECA6}" srcOrd="9" destOrd="0" presId="urn:microsoft.com/office/officeart/2005/8/layout/cycle8"/>
    <dgm:cxn modelId="{C7981733-0544-4921-9EE9-C17CEEEA84F1}" type="presParOf" srcId="{1C3D3996-B426-41AE-8F30-BCE739432D77}" destId="{EEA0360F-1F5B-413C-82AA-0CDDCDBFF2B1}" srcOrd="10" destOrd="0" presId="urn:microsoft.com/office/officeart/2005/8/layout/cycle8"/>
    <dgm:cxn modelId="{4DEEDBB0-B74A-403F-AC47-173257C00C66}" type="presParOf" srcId="{1C3D3996-B426-41AE-8F30-BCE739432D77}" destId="{93DABBC6-91FC-41AC-A23D-78EB960772EE}" srcOrd="11" destOrd="0" presId="urn:microsoft.com/office/officeart/2005/8/layout/cycle8"/>
    <dgm:cxn modelId="{1F230AA9-8EF6-49B1-914D-91936ACBD02D}" type="presParOf" srcId="{1C3D3996-B426-41AE-8F30-BCE739432D77}" destId="{5CC3A9A1-C1AD-42D2-8E59-6024591C1158}" srcOrd="12" destOrd="0" presId="urn:microsoft.com/office/officeart/2005/8/layout/cycle8"/>
    <dgm:cxn modelId="{3EE8C1E5-E5DA-42F9-BAF2-0BEFCD7F123B}" type="presParOf" srcId="{1C3D3996-B426-41AE-8F30-BCE739432D77}" destId="{2BB2606C-54AD-45A2-8417-8D595E53B0B1}" srcOrd="13" destOrd="0" presId="urn:microsoft.com/office/officeart/2005/8/layout/cycle8"/>
    <dgm:cxn modelId="{C665A7E7-4387-4242-9AE1-1928FAE90283}" type="presParOf" srcId="{1C3D3996-B426-41AE-8F30-BCE739432D77}" destId="{D1618D42-459F-4C04-8F77-6FF0FCC02BC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3D283-4BC5-4E60-A12E-BC5B6A0A7C5E}">
      <dsp:nvSpPr>
        <dsp:cNvPr id="0" name=""/>
        <dsp:cNvSpPr/>
      </dsp:nvSpPr>
      <dsp:spPr>
        <a:xfrm>
          <a:off x="656322" y="123899"/>
          <a:ext cx="1601162" cy="1601162"/>
        </a:xfrm>
        <a:prstGeom prst="pie">
          <a:avLst>
            <a:gd name="adj1" fmla="val 16200000"/>
            <a:gd name="adj2" fmla="val 1800000"/>
          </a:avLst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/>
            <a:t>Graph</a:t>
          </a:r>
          <a:br>
            <a:rPr lang="sv-SE" sz="1200" kern="1200" dirty="0" smtClean="0"/>
          </a:br>
          <a:r>
            <a:rPr lang="sv-SE" sz="1200" kern="1200" dirty="0" err="1" smtClean="0"/>
            <a:t>View</a:t>
          </a:r>
          <a:endParaRPr lang="en-GB" sz="1200" kern="1200" dirty="0"/>
        </a:p>
      </dsp:txBody>
      <dsp:txXfrm>
        <a:off x="1500173" y="463193"/>
        <a:ext cx="571843" cy="476536"/>
      </dsp:txXfrm>
    </dsp:sp>
    <dsp:sp modelId="{9DC01C8C-F534-4914-A063-EB7F568DA878}">
      <dsp:nvSpPr>
        <dsp:cNvPr id="0" name=""/>
        <dsp:cNvSpPr/>
      </dsp:nvSpPr>
      <dsp:spPr>
        <a:xfrm>
          <a:off x="623346" y="181083"/>
          <a:ext cx="1601162" cy="160116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/>
            <a:t>CQRS</a:t>
          </a:r>
          <a:endParaRPr lang="en-GB" sz="1200" kern="1200" dirty="0"/>
        </a:p>
      </dsp:txBody>
      <dsp:txXfrm>
        <a:off x="1004575" y="1219933"/>
        <a:ext cx="857765" cy="419352"/>
      </dsp:txXfrm>
    </dsp:sp>
    <dsp:sp modelId="{7F1A4ED1-CFCC-47DE-B028-42EDEB539A66}">
      <dsp:nvSpPr>
        <dsp:cNvPr id="0" name=""/>
        <dsp:cNvSpPr/>
      </dsp:nvSpPr>
      <dsp:spPr>
        <a:xfrm>
          <a:off x="581131" y="116694"/>
          <a:ext cx="1601162" cy="1601162"/>
        </a:xfrm>
        <a:prstGeom prst="pie">
          <a:avLst>
            <a:gd name="adj1" fmla="val 9000000"/>
            <a:gd name="adj2" fmla="val 1620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smtClean="0"/>
            <a:t>In-JVM-</a:t>
          </a:r>
          <a:r>
            <a:rPr lang="sv-SE" sz="1200" kern="1200" dirty="0" err="1" smtClean="0"/>
            <a:t>Memory</a:t>
          </a:r>
          <a:endParaRPr lang="en-GB" sz="1200" kern="1200" dirty="0"/>
        </a:p>
      </dsp:txBody>
      <dsp:txXfrm>
        <a:off x="766599" y="455988"/>
        <a:ext cx="571843" cy="476536"/>
      </dsp:txXfrm>
    </dsp:sp>
    <dsp:sp modelId="{5CC3A9A1-C1AD-42D2-8E59-6024591C1158}">
      <dsp:nvSpPr>
        <dsp:cNvPr id="0" name=""/>
        <dsp:cNvSpPr/>
      </dsp:nvSpPr>
      <dsp:spPr>
        <a:xfrm>
          <a:off x="557335" y="24779"/>
          <a:ext cx="1799401" cy="179940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2606C-54AD-45A2-8417-8D595E53B0B1}">
      <dsp:nvSpPr>
        <dsp:cNvPr id="0" name=""/>
        <dsp:cNvSpPr/>
      </dsp:nvSpPr>
      <dsp:spPr>
        <a:xfrm>
          <a:off x="524226" y="81863"/>
          <a:ext cx="1799401" cy="179940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18D42-459F-4C04-8F77-6FF0FCC02BCB}">
      <dsp:nvSpPr>
        <dsp:cNvPr id="0" name=""/>
        <dsp:cNvSpPr/>
      </dsp:nvSpPr>
      <dsp:spPr>
        <a:xfrm>
          <a:off x="481879" y="17574"/>
          <a:ext cx="1799401" cy="179940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70177-C20E-4D09-9D76-A08EF23A887B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E7B0B-233B-4EB4-A566-6CFD8A4168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03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204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953000"/>
            <a:ext cx="66294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42672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57200" y="6248400"/>
            <a:ext cx="42672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1200" b="1" i="0">
                <a:latin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1219200"/>
            <a:ext cx="9144000" cy="2590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200" y="4191001"/>
            <a:ext cx="8001000" cy="609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56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4800" y="2971800"/>
            <a:ext cx="8458200" cy="3597274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" y="1427163"/>
            <a:ext cx="5791200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04800" y="2133600"/>
            <a:ext cx="5791200" cy="1676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2pPr>
            <a:lvl3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3pPr>
            <a:lvl4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4pPr>
            <a:lvl5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3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876800" y="1427163"/>
            <a:ext cx="3886200" cy="5141912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" y="1427163"/>
            <a:ext cx="4572000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04800" y="2133600"/>
            <a:ext cx="4572000" cy="1676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2pPr>
            <a:lvl3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3pPr>
            <a:lvl4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4pPr>
            <a:lvl5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8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4800" y="1427162"/>
            <a:ext cx="8458200" cy="5141911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" y="1427163"/>
            <a:ext cx="5791200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2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90800" y="1427163"/>
            <a:ext cx="6172200" cy="5141912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04800" y="2133600"/>
            <a:ext cx="4572000" cy="1676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2pPr>
            <a:lvl3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3pPr>
            <a:lvl4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4pPr>
            <a:lvl5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" y="1427163"/>
            <a:ext cx="4572000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75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2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228184" y="6356351"/>
            <a:ext cx="2057400" cy="365125"/>
          </a:xfrm>
        </p:spPr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4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4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791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632848" cy="6096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632848" cy="838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10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61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18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26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43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06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sv-SE" smtClean="0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61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5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0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10/26/2015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4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04800" y="4495800"/>
            <a:ext cx="7467600" cy="8382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9144000" cy="2667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3733800"/>
            <a:ext cx="7467600" cy="609600"/>
          </a:xfrm>
          <a:prstGeom prst="rect">
            <a:avLst/>
          </a:prstGeom>
        </p:spPr>
        <p:txBody>
          <a:bodyPr/>
          <a:lstStyle>
            <a:lvl1pPr algn="l"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80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10/26/2015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34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10/26/2015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07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8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 smtClean="0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583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43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7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0" y="1311275"/>
            <a:ext cx="2514600" cy="251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248400" y="4054475"/>
            <a:ext cx="2514600" cy="251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2133600"/>
            <a:ext cx="5791200" cy="1219200"/>
          </a:xfrm>
          <a:prstGeom prst="rect">
            <a:avLst/>
          </a:prstGeom>
        </p:spPr>
        <p:txBody>
          <a:bodyPr/>
          <a:lstStyle>
            <a:lvl1pPr marL="0" indent="90000"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 bwMode="auto">
          <a:xfrm>
            <a:off x="304800" y="1427163"/>
            <a:ext cx="5791200" cy="477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DA0BA-2873-4634-9C2D-1EE911CBD3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825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876800" y="1427163"/>
            <a:ext cx="3886200" cy="51419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2133600"/>
            <a:ext cx="4572000" cy="1219200"/>
          </a:xfrm>
          <a:prstGeom prst="rect">
            <a:avLst/>
          </a:prstGeom>
        </p:spPr>
        <p:txBody>
          <a:bodyPr/>
          <a:lstStyle>
            <a:lvl1pPr marL="0" indent="90000"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 bwMode="auto">
          <a:xfrm>
            <a:off x="304800" y="1427163"/>
            <a:ext cx="5791200" cy="477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BDA27-72A7-41C0-8B41-F7BA3A744D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06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4800" y="1427163"/>
            <a:ext cx="8458200" cy="514191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2133600"/>
            <a:ext cx="5791200" cy="1219200"/>
          </a:xfrm>
          <a:prstGeom prst="rect">
            <a:avLst/>
          </a:prstGeom>
        </p:spPr>
        <p:txBody>
          <a:bodyPr/>
          <a:lstStyle>
            <a:lvl1pPr marL="0" indent="90000">
              <a:defRPr/>
            </a:lvl1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2"/>
            <a:r>
              <a:rPr lang="en-AU" dirty="0" smtClean="0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 bwMode="auto">
          <a:xfrm>
            <a:off x="304800" y="1427163"/>
            <a:ext cx="5791200" cy="4778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811B-C93B-45C6-9A72-9B21C0DED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10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762000"/>
            <a:ext cx="9144000" cy="2880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4800" y="3810000"/>
            <a:ext cx="8382000" cy="762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4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38600"/>
            <a:ext cx="8382000" cy="762000"/>
          </a:xfrm>
          <a:prstGeom prst="rect">
            <a:avLst/>
          </a:prstGeom>
        </p:spPr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762000"/>
            <a:ext cx="9144000" cy="2880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0" y="4953000"/>
            <a:ext cx="5181600" cy="1219200"/>
          </a:xfrm>
          <a:prstGeom prst="rect">
            <a:avLst/>
          </a:prstGeom>
        </p:spPr>
        <p:txBody>
          <a:bodyPr vert="horz"/>
          <a:lstStyle>
            <a:lvl1pPr marL="0">
              <a:spcBef>
                <a:spcPts val="0"/>
              </a:spcBef>
              <a:buFontTx/>
              <a:buNone/>
              <a:defRPr sz="1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>
              <a:spcBef>
                <a:spcPts val="0"/>
              </a:spcBef>
              <a:buFontTx/>
              <a:buNone/>
              <a:defRPr sz="1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2pPr>
            <a:lvl3pPr marL="0">
              <a:spcBef>
                <a:spcPts val="0"/>
              </a:spcBef>
              <a:buFontTx/>
              <a:buNone/>
              <a:defRPr sz="1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3pPr>
            <a:lvl4pPr marL="0">
              <a:spcBef>
                <a:spcPts val="0"/>
              </a:spcBef>
              <a:buFontTx/>
              <a:buNone/>
              <a:defRPr sz="1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4pPr>
            <a:lvl5pPr marL="0">
              <a:spcBef>
                <a:spcPts val="0"/>
              </a:spcBef>
              <a:buFontTx/>
              <a:buNone/>
              <a:defRPr sz="15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429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304800" y="2133600"/>
            <a:ext cx="5791200" cy="1676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2pPr>
            <a:lvl3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3pPr>
            <a:lvl4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4pPr>
            <a:lvl5pPr marL="90000" indent="-1440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500" b="0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" y="1427163"/>
            <a:ext cx="5791200" cy="6096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AU" dirty="0" smtClean="0"/>
              <a:t>Click to edit Master text styles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324600" y="1295400"/>
            <a:ext cx="2514600" cy="25146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324600" y="4038600"/>
            <a:ext cx="2514600" cy="2514600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/>
              </a:defRPr>
            </a:lvl1pPr>
          </a:lstStyle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6502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FT logo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13"/>
            <a:ext cx="28194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9pPr>
    </p:titleStyle>
    <p:bodyStyle>
      <a:lvl1pPr marL="342900" indent="-3429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defRPr kern="1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273308"/>
            <a:ext cx="1473924" cy="461531"/>
          </a:xfrm>
          <a:prstGeom prst="rect">
            <a:avLst/>
          </a:prstGeom>
        </p:spPr>
      </p:pic>
      <p:cxnSp>
        <p:nvCxnSpPr>
          <p:cNvPr id="4" name="Rak 3"/>
          <p:cNvCxnSpPr/>
          <p:nvPr userDrawn="1"/>
        </p:nvCxnSpPr>
        <p:spPr>
          <a:xfrm flipH="1">
            <a:off x="179512" y="6154626"/>
            <a:ext cx="86409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4" charset="-128"/>
          <a:cs typeface="ヒラギノ角ゴ Pro W3" pitchFamily="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4" charset="-128"/>
          <a:cs typeface="ヒラギノ角ゴ Pro W3" pitchFamily="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4" charset="-128"/>
          <a:cs typeface="ヒラギノ角ゴ Pro W3" pitchFamily="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HFT logo_RGB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13"/>
            <a:ext cx="17018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Blue ribbo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2000"/>
            <a:ext cx="84582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69075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3FDBA6B-184C-4FF2-9736-83BA6494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rgbClr val="404040"/>
          </a:solidFill>
          <a:latin typeface="Verdana"/>
          <a:ea typeface="ヒラギノ角ゴ Pro W3" pitchFamily="-95" charset="-128"/>
          <a:cs typeface="ヒラギノ角ゴ Pro W3" pitchFamily="-9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9pPr>
    </p:titleStyle>
    <p:bodyStyle>
      <a:lvl1pPr marL="342900" indent="-342900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defRPr sz="1500" kern="1200">
          <a:solidFill>
            <a:srgbClr val="404040"/>
          </a:solidFill>
          <a:latin typeface="Verdana"/>
          <a:ea typeface="ヒラギノ角ゴ Pro W3" pitchFamily="-95" charset="-128"/>
          <a:cs typeface="ヒラギノ角ゴ Pro W3" pitchFamily="-95" charset="-128"/>
        </a:defRPr>
      </a:lvl1pPr>
      <a:lvl2pPr marL="742950" indent="-28575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404040"/>
          </a:solidFill>
          <a:latin typeface="Arial" pitchFamily="-95" charset="0"/>
          <a:ea typeface="ヒラギノ角ゴ Pro W3" pitchFamily="-95" charset="-128"/>
          <a:cs typeface="+mn-cs"/>
        </a:defRPr>
      </a:lvl2pPr>
      <a:lvl3pPr marL="88900" indent="-142875" algn="l" defTabSz="457200" rtl="0" eaLnBrk="0" fontAlgn="base" hangingPunct="0">
        <a:lnSpc>
          <a:spcPts val="22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500" kern="1200">
          <a:solidFill>
            <a:srgbClr val="404040"/>
          </a:solidFill>
          <a:latin typeface="Verdana"/>
          <a:ea typeface="ヒラギノ角ゴ Pro W3" pitchFamily="-95" charset="-128"/>
          <a:cs typeface="+mn-cs"/>
        </a:defRPr>
      </a:lvl3pPr>
      <a:lvl4pPr marL="1600200" indent="-228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rgbClr val="404040"/>
          </a:solidFill>
          <a:latin typeface="Arial" pitchFamily="-95" charset="0"/>
          <a:ea typeface="ヒラギノ角ゴ Pro W3" pitchFamily="-95" charset="-128"/>
          <a:cs typeface="+mn-cs"/>
        </a:defRPr>
      </a:lvl4pPr>
      <a:lvl5pPr marL="2057400" indent="-228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rgbClr val="404040"/>
          </a:solidFill>
          <a:latin typeface="Arial" pitchFamily="-95" charset="0"/>
          <a:ea typeface="ヒラギノ角ゴ Pro W3" pitchFamily="-9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OpenHFT_RGB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rgbClr val="404040"/>
          </a:solidFill>
          <a:latin typeface="Verdana"/>
          <a:ea typeface="ヒラギノ角ゴ Pro W3" pitchFamily="-95" charset="-128"/>
          <a:cs typeface="ヒラギノ角ゴ Pro W3" pitchFamily="-9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Verdana" pitchFamily="4" charset="0"/>
          <a:ea typeface="ヒラギノ角ゴ Pro W3" pitchFamily="-95" charset="-128"/>
          <a:cs typeface="ヒラギノ角ゴ Pro W3" pitchFamily="-9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>
          <a:solidFill>
            <a:srgbClr val="404040"/>
          </a:solidFill>
          <a:latin typeface="Arial" pitchFamily="-95" charset="0"/>
          <a:ea typeface="ヒラギノ角ゴ Pro W3" pitchFamily="-95" charset="-128"/>
          <a:cs typeface="ヒラギノ角ゴ Pro W3" pitchFamily="-9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95" charset="-128"/>
          <a:cs typeface="ヒラギノ角ゴ Pro W3" pitchFamily="-9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Green-ribbon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2000"/>
            <a:ext cx="84582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OpenHFT_RGB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13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95" charset="-128"/>
          <a:cs typeface="ヒラギノ角ゴ Pro W3" pitchFamily="-9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pitchFamily="-95" charset="-128"/>
          <a:cs typeface="ヒラギノ角ゴ Pro W3" pitchFamily="-9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95" charset="-128"/>
          <a:cs typeface="ヒラギノ角ゴ Pro W3" pitchFamily="-9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9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5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E4B2E-0692-4AF5-AFED-A27DBD3D7C16}" type="datetimeFigureOut">
              <a:rPr lang="en-GB" smtClean="0"/>
              <a:t>26/10/2015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8E4B4-8AAF-4DD5-ABDE-D653D1E3D81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26" y="6308147"/>
            <a:ext cx="1473924" cy="461531"/>
          </a:xfrm>
          <a:prstGeom prst="rect">
            <a:avLst/>
          </a:prstGeom>
        </p:spPr>
      </p:pic>
      <p:cxnSp>
        <p:nvCxnSpPr>
          <p:cNvPr id="9" name="Rak 8"/>
          <p:cNvCxnSpPr/>
          <p:nvPr userDrawn="1"/>
        </p:nvCxnSpPr>
        <p:spPr>
          <a:xfrm>
            <a:off x="628650" y="1340768"/>
            <a:ext cx="78867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Chronicl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417988"/>
            <a:ext cx="1639094" cy="3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6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0070C0"/>
          </a:solidFill>
          <a:latin typeface="Advent Pro" panose="0200050604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273308"/>
            <a:ext cx="1473924" cy="4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sales@speedment.com" TargetMode="External"/><Relationship Id="rId2" Type="http://schemas.openxmlformats.org/officeDocument/2006/relationships/hyperlink" Target="mailto:sales@chronicle.software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hyperlink" Target="http://www.speedment.org/" TargetMode="External"/><Relationship Id="rId4" Type="http://schemas.openxmlformats.org/officeDocument/2006/relationships/hyperlink" Target="http://www.speedmen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 txBox="1">
            <a:spLocks/>
          </p:cNvSpPr>
          <p:nvPr/>
        </p:nvSpPr>
        <p:spPr bwMode="auto">
          <a:xfrm>
            <a:off x="539552" y="1844824"/>
            <a:ext cx="8001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None/>
            </a:pPr>
            <a:r>
              <a:rPr lang="en-GB" altLang="en-US" sz="4400" b="1" dirty="0">
                <a:solidFill>
                  <a:srgbClr val="0070C0"/>
                </a:solidFill>
                <a:latin typeface="Advent Pro" panose="02000506040000020004" pitchFamily="2" charset="0"/>
                <a:ea typeface="+mj-ea"/>
                <a:cs typeface="+mj-cs"/>
              </a:rPr>
              <a:t>Work With Hundreds of Hot Terabytes in JVMs</a:t>
            </a:r>
            <a:endParaRPr lang="en-US" altLang="en-US" sz="4400" b="1" dirty="0">
              <a:solidFill>
                <a:srgbClr val="0070C0"/>
              </a:solidFill>
              <a:latin typeface="Advent Pro" panose="02000506040000020004" pitchFamily="2" charset="0"/>
              <a:ea typeface="+mj-ea"/>
              <a:cs typeface="+mj-cs"/>
            </a:endParaRPr>
          </a:p>
        </p:txBody>
      </p:sp>
      <p:sp>
        <p:nvSpPr>
          <p:cNvPr id="13" name="Text Placeholder 10"/>
          <p:cNvSpPr txBox="1">
            <a:spLocks/>
          </p:cNvSpPr>
          <p:nvPr/>
        </p:nvSpPr>
        <p:spPr bwMode="auto">
          <a:xfrm>
            <a:off x="611560" y="4221088"/>
            <a:ext cx="46085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None/>
            </a:pPr>
            <a:r>
              <a:rPr lang="en-US" altLang="en-US" sz="1800" dirty="0" smtClean="0">
                <a:solidFill>
                  <a:srgbClr val="404040"/>
                </a:solidFill>
                <a:latin typeface="Verdana" panose="020B0604030504040204" pitchFamily="34" charset="0"/>
              </a:rPr>
              <a:t>Peter </a:t>
            </a:r>
            <a:r>
              <a:rPr lang="en-US" altLang="en-US" sz="1800" dirty="0" err="1" smtClean="0">
                <a:solidFill>
                  <a:srgbClr val="404040"/>
                </a:solidFill>
                <a:latin typeface="Verdana" panose="020B0604030504040204" pitchFamily="34" charset="0"/>
              </a:rPr>
              <a:t>Lawrey</a:t>
            </a:r>
            <a:r>
              <a:rPr lang="en-US" altLang="en-US" sz="1800" dirty="0" smtClean="0">
                <a:solidFill>
                  <a:srgbClr val="404040"/>
                </a:solidFill>
                <a:latin typeface="Verdana" panose="020B0604030504040204" pitchFamily="34" charset="0"/>
              </a:rPr>
              <a:t>			</a:t>
            </a:r>
            <a:r>
              <a:rPr lang="en-US" altLang="en-US" sz="1800" dirty="0">
                <a:solidFill>
                  <a:srgbClr val="404040"/>
                </a:solidFill>
                <a:latin typeface="Verdana" panose="020B0604030504040204" pitchFamily="34" charset="0"/>
              </a:rPr>
              <a:t/>
            </a:r>
            <a:br>
              <a:rPr lang="en-US" altLang="en-US" sz="1800" dirty="0">
                <a:solidFill>
                  <a:srgbClr val="404040"/>
                </a:solidFill>
                <a:latin typeface="Verdana" panose="020B0604030504040204" pitchFamily="34" charset="0"/>
              </a:rPr>
            </a:br>
            <a:r>
              <a:rPr lang="en-US" altLang="en-US" sz="1800" dirty="0" smtClean="0">
                <a:solidFill>
                  <a:srgbClr val="404040"/>
                </a:solidFill>
                <a:latin typeface="Verdana" panose="020B0604030504040204" pitchFamily="34" charset="0"/>
              </a:rPr>
              <a:t>Higher Frequency Trading Ltd</a:t>
            </a:r>
          </a:p>
        </p:txBody>
      </p:sp>
      <p:pic>
        <p:nvPicPr>
          <p:cNvPr id="1028" name="Picture 4" descr="javaone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95" y="435372"/>
            <a:ext cx="2114674" cy="78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0"/>
          <p:cNvSpPr txBox="1">
            <a:spLocks/>
          </p:cNvSpPr>
          <p:nvPr/>
        </p:nvSpPr>
        <p:spPr bwMode="auto">
          <a:xfrm>
            <a:off x="5882251" y="4221088"/>
            <a:ext cx="266429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ct val="0"/>
              </a:spcAft>
              <a:buNone/>
            </a:pPr>
            <a:r>
              <a:rPr lang="en-US" altLang="en-US" sz="1800" dirty="0" smtClean="0">
                <a:solidFill>
                  <a:srgbClr val="404040"/>
                </a:solidFill>
                <a:latin typeface="Verdana" panose="020B0604030504040204" pitchFamily="34" charset="0"/>
              </a:rPr>
              <a:t>Per </a:t>
            </a:r>
            <a:r>
              <a:rPr lang="en-US" altLang="en-US" sz="1800" dirty="0" err="1" smtClean="0">
                <a:solidFill>
                  <a:srgbClr val="404040"/>
                </a:solidFill>
                <a:latin typeface="Verdana" panose="020B0604030504040204" pitchFamily="34" charset="0"/>
              </a:rPr>
              <a:t>Minborg</a:t>
            </a:r>
            <a:r>
              <a:rPr lang="en-US" altLang="en-US" sz="1800" dirty="0" smtClean="0">
                <a:solidFill>
                  <a:srgbClr val="40404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800" dirty="0" err="1" smtClean="0">
                <a:solidFill>
                  <a:srgbClr val="404040"/>
                </a:solidFill>
                <a:latin typeface="Verdana" panose="020B0604030504040204" pitchFamily="34" charset="0"/>
              </a:rPr>
              <a:t>Speedment</a:t>
            </a:r>
            <a:r>
              <a:rPr lang="en-US" altLang="en-US" sz="1800" dirty="0">
                <a:solidFill>
                  <a:srgbClr val="404040"/>
                </a:solidFill>
                <a:latin typeface="Verdana" panose="020B0604030504040204" pitchFamily="34" charset="0"/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11655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Compare</a:t>
            </a:r>
            <a:r>
              <a:rPr lang="sv-SE" dirty="0" smtClean="0"/>
              <a:t> </a:t>
            </a:r>
            <a:r>
              <a:rPr lang="sv-SE" dirty="0" err="1" smtClean="0"/>
              <a:t>latencies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the Speed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Light</a:t>
            </a:r>
            <a:endParaRPr lang="en-GB" dirty="0"/>
          </a:p>
        </p:txBody>
      </p:sp>
      <p:pic>
        <p:nvPicPr>
          <p:cNvPr id="9218" name="Picture 2" descr="http://www.sfmeetings.com/floorplans/images/photo_imperi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" r="20239"/>
          <a:stretch/>
        </p:blipFill>
        <p:spPr bwMode="auto">
          <a:xfrm>
            <a:off x="1690010" y="1628799"/>
            <a:ext cx="4250142" cy="294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 17"/>
          <p:cNvGrpSpPr/>
          <p:nvPr/>
        </p:nvGrpSpPr>
        <p:grpSpPr>
          <a:xfrm>
            <a:off x="35496" y="3349719"/>
            <a:ext cx="5904656" cy="369332"/>
            <a:chOff x="35496" y="3349719"/>
            <a:chExt cx="5904656" cy="369332"/>
          </a:xfrm>
        </p:grpSpPr>
        <p:cxnSp>
          <p:nvCxnSpPr>
            <p:cNvPr id="6" name="Rak pil 5"/>
            <p:cNvCxnSpPr/>
            <p:nvPr/>
          </p:nvCxnSpPr>
          <p:spPr>
            <a:xfrm>
              <a:off x="1259632" y="3719051"/>
              <a:ext cx="46805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ruta 6"/>
            <p:cNvSpPr txBox="1"/>
            <p:nvPr/>
          </p:nvSpPr>
          <p:spPr>
            <a:xfrm>
              <a:off x="35496" y="3349719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Main </a:t>
              </a:r>
              <a:r>
                <a:rPr lang="sv-SE" dirty="0" err="1" smtClean="0">
                  <a:solidFill>
                    <a:srgbClr val="FF0000"/>
                  </a:solidFill>
                </a:rPr>
                <a:t>Memory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p 18"/>
          <p:cNvGrpSpPr/>
          <p:nvPr/>
        </p:nvGrpSpPr>
        <p:grpSpPr>
          <a:xfrm>
            <a:off x="35496" y="4048434"/>
            <a:ext cx="2635661" cy="369332"/>
            <a:chOff x="35496" y="4048434"/>
            <a:chExt cx="2635661" cy="369332"/>
          </a:xfrm>
        </p:grpSpPr>
        <p:cxnSp>
          <p:nvCxnSpPr>
            <p:cNvPr id="10" name="Rak pil 9"/>
            <p:cNvCxnSpPr/>
            <p:nvPr/>
          </p:nvCxnSpPr>
          <p:spPr>
            <a:xfrm>
              <a:off x="1259632" y="4384389"/>
              <a:ext cx="14115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ruta 11"/>
            <p:cNvSpPr txBox="1"/>
            <p:nvPr/>
          </p:nvSpPr>
          <p:spPr>
            <a:xfrm>
              <a:off x="35496" y="4048434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CPU L3 cache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upp 21"/>
          <p:cNvGrpSpPr/>
          <p:nvPr/>
        </p:nvGrpSpPr>
        <p:grpSpPr>
          <a:xfrm>
            <a:off x="6714076" y="1700809"/>
            <a:ext cx="2250412" cy="2097524"/>
            <a:chOff x="6714076" y="1844823"/>
            <a:chExt cx="1832029" cy="1953509"/>
          </a:xfrm>
        </p:grpSpPr>
        <p:pic>
          <p:nvPicPr>
            <p:cNvPr id="9220" name="Picture 4" descr="https://upload.wikimedia.org/wikipedia/commons/0/03/Metre_pliant_500px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076" y="1844823"/>
              <a:ext cx="1832029" cy="1542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ruta 19"/>
            <p:cNvSpPr txBox="1"/>
            <p:nvPr/>
          </p:nvSpPr>
          <p:spPr>
            <a:xfrm>
              <a:off x="6745905" y="3429000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CPU L2 cache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upp 22"/>
          <p:cNvGrpSpPr/>
          <p:nvPr/>
        </p:nvGrpSpPr>
        <p:grpSpPr>
          <a:xfrm>
            <a:off x="6804248" y="4725144"/>
            <a:ext cx="1800200" cy="729372"/>
            <a:chOff x="6804248" y="4725144"/>
            <a:chExt cx="1800200" cy="729372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6256" y="4725144"/>
              <a:ext cx="1393062" cy="307231"/>
            </a:xfrm>
            <a:prstGeom prst="rect">
              <a:avLst/>
            </a:prstGeom>
          </p:spPr>
        </p:pic>
        <p:sp>
          <p:nvSpPr>
            <p:cNvPr id="21" name="textruta 20"/>
            <p:cNvSpPr txBox="1"/>
            <p:nvPr/>
          </p:nvSpPr>
          <p:spPr>
            <a:xfrm>
              <a:off x="6804248" y="5085184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CPU L1 cache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1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”Back to the </a:t>
            </a:r>
            <a:r>
              <a:rPr lang="sv-SE" dirty="0" err="1" smtClean="0"/>
              <a:t>Future</a:t>
            </a:r>
            <a:r>
              <a:rPr lang="sv-SE" dirty="0" smtClean="0"/>
              <a:t>”</a:t>
            </a:r>
            <a:endParaRPr lang="en-GB" dirty="0"/>
          </a:p>
        </p:txBody>
      </p:sp>
      <p:pic>
        <p:nvPicPr>
          <p:cNvPr id="4100" name="Picture 4" descr="http://www.universityobserver.ie/wp-content/uploads/2015/10/back-to-the-futu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868" y="-33671"/>
            <a:ext cx="10709735" cy="706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 10"/>
          <p:cNvGrpSpPr/>
          <p:nvPr/>
        </p:nvGrpSpPr>
        <p:grpSpPr>
          <a:xfrm>
            <a:off x="1475656" y="-33063"/>
            <a:ext cx="4519415" cy="2631021"/>
            <a:chOff x="1475656" y="-33063"/>
            <a:chExt cx="4519415" cy="2631021"/>
          </a:xfrm>
        </p:grpSpPr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475656" y="-33063"/>
              <a:ext cx="4519415" cy="2631021"/>
            </a:xfrm>
            <a:prstGeom prst="rect">
              <a:avLst/>
            </a:prstGeom>
          </p:spPr>
        </p:pic>
        <p:sp>
          <p:nvSpPr>
            <p:cNvPr id="10" name="textruta 9"/>
            <p:cNvSpPr txBox="1"/>
            <p:nvPr/>
          </p:nvSpPr>
          <p:spPr>
            <a:xfrm>
              <a:off x="2115183" y="669392"/>
              <a:ext cx="3240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800" b="1" dirty="0" err="1" smtClean="0"/>
                <a:t>How</a:t>
              </a:r>
              <a:r>
                <a:rPr lang="sv-SE" sz="2800" b="1" dirty="0" smtClean="0"/>
                <a:t>  </a:t>
              </a:r>
              <a:r>
                <a:rPr lang="sv-SE" sz="2800" b="1" dirty="0" err="1" smtClean="0"/>
                <a:t>much</a:t>
              </a:r>
              <a:r>
                <a:rPr lang="sv-SE" sz="2800" b="1" dirty="0" smtClean="0"/>
                <a:t> </a:t>
              </a:r>
              <a:r>
                <a:rPr lang="sv-SE" sz="2800" b="1" dirty="0" err="1" smtClean="0"/>
                <a:t>does</a:t>
              </a:r>
              <a:r>
                <a:rPr lang="sv-SE" sz="2800" b="1" dirty="0" smtClean="0"/>
                <a:t> 1 GB </a:t>
              </a:r>
              <a:r>
                <a:rPr lang="sv-SE" sz="2800" b="1" dirty="0" err="1" smtClean="0"/>
                <a:t>cost</a:t>
              </a:r>
              <a:r>
                <a:rPr lang="sv-SE" sz="2800" b="1" dirty="0" smtClean="0"/>
                <a:t>?</a:t>
              </a:r>
              <a:endParaRPr lang="en-GB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08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Cost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1 GB RAM - Back to The </a:t>
            </a:r>
            <a:r>
              <a:rPr lang="sv-SE" dirty="0" err="1" smtClean="0"/>
              <a:t>Future</a:t>
            </a:r>
            <a:endParaRPr lang="en-GB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91" y="2996952"/>
            <a:ext cx="3419500" cy="67628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" y="1638674"/>
            <a:ext cx="3433788" cy="59531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" y="2289682"/>
            <a:ext cx="3419500" cy="63526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61" y="3722743"/>
            <a:ext cx="3433788" cy="590554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4788024" y="320368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$ 5</a:t>
            </a:r>
            <a:endParaRPr lang="en-GB" dirty="0"/>
          </a:p>
        </p:txBody>
      </p:sp>
      <p:sp>
        <p:nvSpPr>
          <p:cNvPr id="10" name="textruta 9"/>
          <p:cNvSpPr txBox="1"/>
          <p:nvPr/>
        </p:nvSpPr>
        <p:spPr>
          <a:xfrm>
            <a:off x="4788024" y="383335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$ 0.04   (1 TB for $ 40)</a:t>
            </a:r>
            <a:endParaRPr lang="en-GB" dirty="0"/>
          </a:p>
        </p:txBody>
      </p:sp>
      <p:sp>
        <p:nvSpPr>
          <p:cNvPr id="11" name="textruta 10"/>
          <p:cNvSpPr txBox="1"/>
          <p:nvPr/>
        </p:nvSpPr>
        <p:spPr>
          <a:xfrm>
            <a:off x="4788024" y="242264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$ 720,000</a:t>
            </a:r>
            <a:endParaRPr lang="en-GB" dirty="0"/>
          </a:p>
        </p:txBody>
      </p:sp>
      <p:sp>
        <p:nvSpPr>
          <p:cNvPr id="12" name="textruta 11"/>
          <p:cNvSpPr txBox="1"/>
          <p:nvPr/>
        </p:nvSpPr>
        <p:spPr>
          <a:xfrm>
            <a:off x="4788024" y="175166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$ 67,000,000,000</a:t>
            </a:r>
            <a:endParaRPr lang="en-GB" dirty="0"/>
          </a:p>
        </p:txBody>
      </p:sp>
      <p:sp>
        <p:nvSpPr>
          <p:cNvPr id="13" name="textruta 12"/>
          <p:cNvSpPr txBox="1"/>
          <p:nvPr/>
        </p:nvSpPr>
        <p:spPr>
          <a:xfrm>
            <a:off x="539552" y="5949280"/>
            <a:ext cx="5527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/>
              <a:t>Source: http://www.jcmit.com/memoryprice.htm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32714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Conclusion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sv-SE" sz="2000" dirty="0" err="1" smtClean="0"/>
              <a:t>Keep</a:t>
            </a:r>
            <a:r>
              <a:rPr lang="sv-SE" sz="2000" dirty="0" smtClean="0"/>
              <a:t> </a:t>
            </a:r>
            <a:r>
              <a:rPr lang="sv-SE" sz="2000" dirty="0" err="1" smtClean="0"/>
              <a:t>your</a:t>
            </a:r>
            <a:r>
              <a:rPr lang="sv-SE" sz="2000" dirty="0" smtClean="0"/>
              <a:t> data </a:t>
            </a:r>
            <a:r>
              <a:rPr lang="sv-SE" sz="2000" dirty="0" err="1" smtClean="0"/>
              <a:t>close</a:t>
            </a:r>
            <a:endParaRPr lang="sv-SE" sz="2000" dirty="0" smtClean="0"/>
          </a:p>
          <a:p>
            <a:r>
              <a:rPr lang="sv-SE" sz="2000" dirty="0" smtClean="0"/>
              <a:t>RAM is </a:t>
            </a:r>
            <a:r>
              <a:rPr lang="sv-SE" sz="2000" dirty="0" err="1" smtClean="0"/>
              <a:t>close</a:t>
            </a:r>
            <a:r>
              <a:rPr lang="sv-SE" sz="2000" dirty="0" smtClean="0"/>
              <a:t> </a:t>
            </a:r>
            <a:r>
              <a:rPr lang="sv-SE" sz="2000" dirty="0" err="1" smtClean="0"/>
              <a:t>enough</a:t>
            </a:r>
            <a:r>
              <a:rPr lang="sv-SE" sz="2000" dirty="0" smtClean="0"/>
              <a:t>, </a:t>
            </a:r>
            <a:r>
              <a:rPr lang="sv-SE" sz="2000" dirty="0" err="1" smtClean="0"/>
              <a:t>cheap</a:t>
            </a:r>
            <a:r>
              <a:rPr lang="sv-SE" sz="2000" dirty="0" smtClean="0"/>
              <a:t> and </a:t>
            </a:r>
            <a:r>
              <a:rPr lang="sv-SE" sz="2000" dirty="0" err="1" smtClean="0"/>
              <a:t>getting</a:t>
            </a:r>
            <a:r>
              <a:rPr lang="sv-SE" sz="2000" dirty="0" smtClean="0"/>
              <a:t> </a:t>
            </a:r>
            <a:r>
              <a:rPr lang="sv-SE" sz="2000" dirty="0" err="1" smtClean="0"/>
              <a:t>even</a:t>
            </a:r>
            <a:r>
              <a:rPr lang="sv-SE" sz="2000" dirty="0" smtClean="0"/>
              <a:t> </a:t>
            </a:r>
            <a:r>
              <a:rPr lang="sv-SE" sz="2000" dirty="0" err="1" smtClean="0"/>
              <a:t>cheaper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716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Table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Content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sv-SE" sz="2000" dirty="0" err="1" smtClean="0"/>
              <a:t>Two</a:t>
            </a:r>
            <a:r>
              <a:rPr lang="sv-SE" sz="2000" dirty="0" smtClean="0"/>
              <a:t> </a:t>
            </a:r>
            <a:r>
              <a:rPr lang="sv-SE" sz="2000" dirty="0" err="1" smtClean="0"/>
              <a:t>Important</a:t>
            </a:r>
            <a:r>
              <a:rPr lang="sv-SE" sz="2000" dirty="0" smtClean="0"/>
              <a:t> </a:t>
            </a:r>
            <a:r>
              <a:rPr lang="sv-SE" sz="2000" dirty="0" err="1" smtClean="0"/>
              <a:t>Aspects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Big Data </a:t>
            </a:r>
            <a:r>
              <a:rPr lang="sv-SE" sz="2000" dirty="0" err="1" smtClean="0"/>
              <a:t>Latency</a:t>
            </a:r>
            <a:endParaRPr lang="sv-SE" sz="2000" dirty="0" smtClean="0"/>
          </a:p>
          <a:p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Cache synchronization strategies</a:t>
            </a:r>
            <a:endParaRPr lang="en-GB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dirty="0"/>
              <a:t>How can you have JVMs that are in the TBs</a:t>
            </a:r>
            <a:r>
              <a:rPr lang="en-GB" sz="2000" dirty="0" smtClean="0"/>
              <a:t>?</a:t>
            </a:r>
          </a:p>
          <a:p>
            <a:r>
              <a:rPr lang="en-GB" sz="2000" dirty="0" err="1" smtClean="0"/>
              <a:t>Speedment</a:t>
            </a:r>
            <a:r>
              <a:rPr lang="en-GB" sz="2000" dirty="0" smtClean="0"/>
              <a:t> Reflector</a:t>
            </a:r>
          </a:p>
          <a:p>
            <a:r>
              <a:rPr lang="en-GB" sz="2000" dirty="0" smtClean="0"/>
              <a:t>Chronicle Map/Queue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294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Cache Synchronize Strategies</a:t>
            </a:r>
            <a:endParaRPr lang="en-GB" dirty="0"/>
          </a:p>
        </p:txBody>
      </p:sp>
      <p:sp>
        <p:nvSpPr>
          <p:cNvPr id="4" name="Rektangel 3"/>
          <p:cNvSpPr/>
          <p:nvPr/>
        </p:nvSpPr>
        <p:spPr>
          <a:xfrm>
            <a:off x="4427984" y="2132856"/>
            <a:ext cx="4248472" cy="1944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70C0"/>
                </a:solidFill>
                <a:latin typeface="Advent Pro" panose="02000506040000020004" pitchFamily="2" charset="0"/>
                <a:ea typeface="+mj-ea"/>
                <a:cs typeface="+mj-cs"/>
              </a:rPr>
              <a:t>Poll Caching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</a:t>
            </a:r>
            <a:r>
              <a:rPr lang="en-GB" dirty="0" smtClean="0"/>
              <a:t>evicted</a:t>
            </a:r>
            <a:r>
              <a:rPr lang="en-GB" dirty="0"/>
              <a:t>, refreshed or marked as </a:t>
            </a:r>
            <a:r>
              <a:rPr lang="en-GB" dirty="0" smtClean="0"/>
              <a:t>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Evicted </a:t>
            </a:r>
            <a:r>
              <a:rPr lang="en-GB" dirty="0"/>
              <a:t>element are </a:t>
            </a:r>
            <a:r>
              <a:rPr lang="en-GB" dirty="0" smtClean="0"/>
              <a:t>reloaded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changes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 restart either warm-up the cache or use a cold cache</a:t>
            </a:r>
          </a:p>
        </p:txBody>
      </p:sp>
      <p:sp>
        <p:nvSpPr>
          <p:cNvPr id="5" name="Rektangel 4"/>
          <p:cNvSpPr/>
          <p:nvPr/>
        </p:nvSpPr>
        <p:spPr>
          <a:xfrm>
            <a:off x="615397" y="2132856"/>
            <a:ext cx="3740579" cy="1944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rgbClr val="0070C0"/>
                </a:solidFill>
                <a:latin typeface="Advent Pro" panose="02000506040000020004" pitchFamily="2" charset="0"/>
                <a:ea typeface="+mj-ea"/>
                <a:cs typeface="+mj-cs"/>
              </a:rPr>
              <a:t>Dump and Load Caching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Dumps </a:t>
            </a:r>
            <a:r>
              <a:rPr lang="en-GB" dirty="0"/>
              <a:t>are reloaded periodically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 </a:t>
            </a:r>
            <a:r>
              <a:rPr lang="en-GB" dirty="0"/>
              <a:t>data elements are reloaded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remains unchanged between reloads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 restart is just a reload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43389" y="1763524"/>
            <a:ext cx="2156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Common </a:t>
            </a:r>
            <a:r>
              <a:rPr lang="sv-SE" dirty="0" err="1" smtClean="0"/>
              <a:t>ways</a:t>
            </a:r>
            <a:r>
              <a:rPr lang="sv-SE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Cache Synchronize Strategies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628650" y="2204864"/>
            <a:ext cx="8047806" cy="2073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Advent Pro" panose="02000506040000020004" pitchFamily="2" charset="0"/>
                <a:ea typeface="+mj-ea"/>
                <a:cs typeface="+mj-cs"/>
              </a:rPr>
              <a:t>Reactive Persistent Caching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Changed </a:t>
            </a:r>
            <a:r>
              <a:rPr lang="en-GB" dirty="0"/>
              <a:t>data is captured in the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Changed data events are pushed into the cache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Events are grouped in transactions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Cache updates are persisted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 changes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 restart, replay the missed events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543389" y="1763524"/>
            <a:ext cx="345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Speedment and </a:t>
            </a:r>
            <a:r>
              <a:rPr lang="sv-SE" dirty="0" err="1" smtClean="0"/>
              <a:t>Chronicle</a:t>
            </a:r>
            <a:r>
              <a:rPr lang="sv-SE" dirty="0" smtClean="0"/>
              <a:t> </a:t>
            </a:r>
            <a:r>
              <a:rPr lang="sv-SE" dirty="0" err="1" smtClean="0"/>
              <a:t>way</a:t>
            </a:r>
            <a:r>
              <a:rPr lang="sv-SE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8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613384"/>
              </p:ext>
            </p:extLst>
          </p:nvPr>
        </p:nvGraphicFramePr>
        <p:xfrm>
          <a:off x="179510" y="1628801"/>
          <a:ext cx="8712972" cy="407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3"/>
                <a:gridCol w="2178243"/>
                <a:gridCol w="2178243"/>
                <a:gridCol w="2178243"/>
              </a:tblGrid>
              <a:tr h="603647">
                <a:tc>
                  <a:txBody>
                    <a:bodyPr/>
                    <a:lstStyle/>
                    <a:p>
                      <a:pPr fontAlgn="t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GB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</a:br>
                      <a:endParaRPr lang="en-GB" sz="18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Dump and Load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Poll</a:t>
                      </a:r>
                      <a:r>
                        <a:rPr lang="en-GB" sz="1800" kern="1200" baseline="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Reactive </a:t>
                      </a:r>
                      <a:r>
                        <a:rPr lang="en-GB" sz="1800" kern="1200" dirty="0" err="1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Persistance</a:t>
                      </a: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5725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Max Data Age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Dump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period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Eviction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Replication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Latency - </a:t>
                      </a:r>
                      <a:r>
                        <a:rPr lang="en-GB" sz="1600" kern="1200" dirty="0" err="1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ms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5876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Lookup Performance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Consistently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Instant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~20%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slow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Consistently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Instant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60364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Consistency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Eventually Consistent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Inconsistent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stale data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Eventually Consistent</a:t>
                      </a:r>
                    </a:p>
                  </a:txBody>
                  <a:tcPr marL="33338" marR="33338" marT="33338" marB="33338"/>
                </a:tc>
              </a:tr>
              <a:tr h="7958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Database Cache Update Load 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Size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Depends on Eviction Time and Access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Pattern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Rate of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Change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8691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Restart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Complete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Reload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Eviction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Down time  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update 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rate -&gt; 10% of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down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</a:tbl>
          </a:graphicData>
        </a:graphic>
      </p:graphicFrame>
      <p:sp>
        <p:nvSpPr>
          <p:cNvPr id="10" name="textruta 9"/>
          <p:cNvSpPr txBox="1"/>
          <p:nvPr/>
        </p:nvSpPr>
        <p:spPr>
          <a:xfrm>
            <a:off x="7596336" y="48691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*  </a:t>
            </a:r>
            <a:endParaRPr lang="en-GB" dirty="0"/>
          </a:p>
        </p:txBody>
      </p:sp>
      <p:sp>
        <p:nvSpPr>
          <p:cNvPr id="21" name="Rektangel 20"/>
          <p:cNvSpPr/>
          <p:nvPr/>
        </p:nvSpPr>
        <p:spPr>
          <a:xfrm>
            <a:off x="2339753" y="2237024"/>
            <a:ext cx="6552730" cy="349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2"/>
          <a:srcRect r="118" b="9715"/>
          <a:stretch/>
        </p:blipFill>
        <p:spPr>
          <a:xfrm>
            <a:off x="2353893" y="2222944"/>
            <a:ext cx="6552728" cy="572754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426" y="2817824"/>
            <a:ext cx="6575939" cy="611176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426" y="3451498"/>
            <a:ext cx="6583676" cy="611176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163" y="4040758"/>
            <a:ext cx="6575939" cy="812322"/>
          </a:xfrm>
          <a:prstGeom prst="rect">
            <a:avLst/>
          </a:prstGeom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030" y="4834137"/>
            <a:ext cx="6552730" cy="8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/>
        </p:nvGraphicFramePr>
        <p:xfrm>
          <a:off x="179510" y="1628801"/>
          <a:ext cx="8712972" cy="4071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3"/>
                <a:gridCol w="2178243"/>
                <a:gridCol w="2178243"/>
                <a:gridCol w="2178243"/>
              </a:tblGrid>
              <a:tr h="603647">
                <a:tc>
                  <a:txBody>
                    <a:bodyPr/>
                    <a:lstStyle/>
                    <a:p>
                      <a:pPr fontAlgn="t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lang="en-GB" sz="18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</a:br>
                      <a:endParaRPr lang="en-GB" sz="18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Dump and Load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Poll</a:t>
                      </a:r>
                      <a:r>
                        <a:rPr lang="en-GB" sz="1800" kern="1200" baseline="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Reactive </a:t>
                      </a:r>
                      <a:r>
                        <a:rPr lang="en-GB" sz="1800" kern="1200" dirty="0" err="1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Persistance</a:t>
                      </a:r>
                      <a:r>
                        <a:rPr lang="en-GB" sz="1800" kern="1200" dirty="0" smtClean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Caching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57251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Max Data Age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Dump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period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Eviction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Replication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Latency - </a:t>
                      </a:r>
                      <a:r>
                        <a:rPr lang="en-GB" sz="1600" kern="1200" dirty="0" err="1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ms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5876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Lookup Performance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Consistently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Instant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~20%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slow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Consistently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Instant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60364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Consistency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Eventually Consistent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Inconsistent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stale data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Eventually Consistent</a:t>
                      </a:r>
                    </a:p>
                  </a:txBody>
                  <a:tcPr marL="33338" marR="33338" marT="33338" marB="33338"/>
                </a:tc>
              </a:tr>
              <a:tr h="79585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Database Cache Update Load 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Size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Depends on Eviction Time and Access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Pattern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Rate of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Change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  <a:tr h="86916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Restart</a:t>
                      </a:r>
                    </a:p>
                  </a:txBody>
                  <a:tcPr marL="33338" marR="33338" marT="33338" marB="3333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Complete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Reload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Eviction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Down time  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update </a:t>
                      </a:r>
                      <a:r>
                        <a:rPr lang="en-GB" sz="16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rate -&gt; 10% of </a:t>
                      </a: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down</a:t>
                      </a:r>
                      <a:r>
                        <a:rPr lang="en-GB" sz="1600" kern="1200" baseline="0" dirty="0" smtClean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+mn-ea"/>
                          <a:cs typeface="+mn-cs"/>
                        </a:rPr>
                        <a:t> time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33338" marR="33338" marT="33338" marB="33338"/>
                </a:tc>
              </a:tr>
            </a:tbl>
          </a:graphicData>
        </a:graphic>
      </p:graphicFrame>
      <p:sp>
        <p:nvSpPr>
          <p:cNvPr id="10" name="textruta 9"/>
          <p:cNvSpPr txBox="1"/>
          <p:nvPr/>
        </p:nvSpPr>
        <p:spPr>
          <a:xfrm>
            <a:off x="7596336" y="48691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*  </a:t>
            </a:r>
            <a:endParaRPr lang="en-GB" dirty="0"/>
          </a:p>
        </p:txBody>
      </p:sp>
      <p:sp>
        <p:nvSpPr>
          <p:cNvPr id="11" name="Ellips 10"/>
          <p:cNvSpPr/>
          <p:nvPr/>
        </p:nvSpPr>
        <p:spPr>
          <a:xfrm>
            <a:off x="6660232" y="2132856"/>
            <a:ext cx="2304256" cy="6480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 11"/>
          <p:cNvSpPr/>
          <p:nvPr/>
        </p:nvSpPr>
        <p:spPr>
          <a:xfrm>
            <a:off x="6627826" y="2744924"/>
            <a:ext cx="2304256" cy="6480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 12"/>
          <p:cNvSpPr/>
          <p:nvPr/>
        </p:nvSpPr>
        <p:spPr>
          <a:xfrm>
            <a:off x="2123728" y="2744924"/>
            <a:ext cx="2304256" cy="6480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 13"/>
          <p:cNvSpPr/>
          <p:nvPr/>
        </p:nvSpPr>
        <p:spPr>
          <a:xfrm>
            <a:off x="6627826" y="3933056"/>
            <a:ext cx="2304256" cy="6480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 14"/>
          <p:cNvSpPr/>
          <p:nvPr/>
        </p:nvSpPr>
        <p:spPr>
          <a:xfrm>
            <a:off x="6627826" y="4816835"/>
            <a:ext cx="2304256" cy="648072"/>
          </a:xfrm>
          <a:prstGeom prst="ellipse">
            <a:avLst/>
          </a:prstGeom>
          <a:noFill/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4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with</a:t>
            </a:r>
            <a:r>
              <a:rPr lang="sv-SE" dirty="0" smtClean="0"/>
              <a:t> TB</a:t>
            </a:r>
            <a:endParaRPr lang="en-GB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v-SE" dirty="0" err="1" smtClean="0"/>
              <a:t>Spurious</a:t>
            </a:r>
            <a:r>
              <a:rPr lang="sv-SE" dirty="0" smtClean="0"/>
              <a:t> </a:t>
            </a:r>
            <a:r>
              <a:rPr lang="sv-SE" dirty="0" err="1" smtClean="0"/>
              <a:t>Correlations</a:t>
            </a:r>
            <a:r>
              <a:rPr lang="sv-SE" dirty="0" smtClean="0"/>
              <a:t>.</a:t>
            </a:r>
          </a:p>
          <a:p>
            <a:pPr marL="0" indent="0" algn="ctr">
              <a:buNone/>
            </a:pPr>
            <a:r>
              <a:rPr lang="en-GB" dirty="0" smtClean="0"/>
              <a:t>http://www.tylervigen.com/spurious-correlations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7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 n</a:t>
            </a:r>
            <a:r>
              <a:rPr lang="en-GB" dirty="0" smtClean="0"/>
              <a:t>ot Cross </a:t>
            </a:r>
            <a:r>
              <a:rPr lang="en-GB" dirty="0"/>
              <a:t>the </a:t>
            </a:r>
            <a:r>
              <a:rPr lang="en-GB" dirty="0" smtClean="0"/>
              <a:t>Brook </a:t>
            </a:r>
            <a:r>
              <a:rPr lang="en-GB" dirty="0"/>
              <a:t>for </a:t>
            </a:r>
            <a:r>
              <a:rPr lang="en-GB" dirty="0" smtClean="0"/>
              <a:t>Water</a:t>
            </a:r>
            <a:endParaRPr lang="en-GB" dirty="0"/>
          </a:p>
        </p:txBody>
      </p:sp>
      <p:pic>
        <p:nvPicPr>
          <p:cNvPr id="1026" name="Picture 2" descr="https://upload.wikimedia.org/wikipedia/commons/d/d1/%C3%85rhus_%C3%85-Brabrand-s%C3%B8-indl%C3%B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62678"/>
            <a:ext cx="7886700" cy="48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 8"/>
          <p:cNvGrpSpPr/>
          <p:nvPr/>
        </p:nvGrpSpPr>
        <p:grpSpPr>
          <a:xfrm>
            <a:off x="2123728" y="4283816"/>
            <a:ext cx="6552728" cy="1345348"/>
            <a:chOff x="2123728" y="4283816"/>
            <a:chExt cx="6552728" cy="1345348"/>
          </a:xfrm>
        </p:grpSpPr>
        <p:sp>
          <p:nvSpPr>
            <p:cNvPr id="7" name="textruta 6"/>
            <p:cNvSpPr txBox="1"/>
            <p:nvPr/>
          </p:nvSpPr>
          <p:spPr>
            <a:xfrm>
              <a:off x="2123728" y="4305725"/>
              <a:ext cx="6552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Why would you use a slow remote </a:t>
              </a:r>
              <a:r>
                <a:rPr lang="en-GB" sz="2000" dirty="0" smtClean="0">
                  <a:solidFill>
                    <a:schemeClr val="bg1"/>
                  </a:solidFill>
                </a:rPr>
                <a:t>database</a:t>
              </a:r>
            </a:p>
            <a:p>
              <a:r>
                <a:rPr lang="en-GB" sz="2000" dirty="0" smtClean="0">
                  <a:solidFill>
                    <a:schemeClr val="bg1"/>
                  </a:solidFill>
                </a:rPr>
                <a:t>when </a:t>
              </a:r>
              <a:r>
                <a:rPr lang="en-GB" sz="2000" dirty="0">
                  <a:solidFill>
                    <a:schemeClr val="bg1"/>
                  </a:solidFill>
                </a:rPr>
                <a:t>you can have all your data available </a:t>
              </a:r>
              <a:endParaRPr lang="en-GB" sz="2000" dirty="0" smtClean="0">
                <a:solidFill>
                  <a:schemeClr val="bg1"/>
                </a:solidFill>
              </a:endParaRPr>
            </a:p>
            <a:p>
              <a:r>
                <a:rPr lang="en-GB" sz="2000" dirty="0" smtClean="0">
                  <a:solidFill>
                    <a:schemeClr val="bg1"/>
                  </a:solidFill>
                </a:rPr>
                <a:t>directly </a:t>
              </a:r>
              <a:r>
                <a:rPr lang="en-GB" sz="2000" dirty="0">
                  <a:solidFill>
                    <a:schemeClr val="bg1"/>
                  </a:solidFill>
                </a:rPr>
                <a:t>in your </a:t>
              </a:r>
              <a:r>
                <a:rPr lang="en-GB" sz="2000" dirty="0" smtClean="0">
                  <a:solidFill>
                    <a:schemeClr val="bg1"/>
                  </a:solidFill>
                </a:rPr>
                <a:t>JVM ready </a:t>
              </a:r>
              <a:r>
                <a:rPr lang="en-GB" sz="2000" dirty="0">
                  <a:solidFill>
                    <a:schemeClr val="bg1"/>
                  </a:solidFill>
                </a:rPr>
                <a:t>for concurrent </a:t>
              </a:r>
              <a:endParaRPr lang="en-GB" sz="2000" dirty="0" smtClean="0">
                <a:solidFill>
                  <a:schemeClr val="bg1"/>
                </a:solidFill>
              </a:endParaRPr>
            </a:p>
            <a:p>
              <a:r>
                <a:rPr lang="en-GB" sz="2000" dirty="0" smtClean="0">
                  <a:solidFill>
                    <a:schemeClr val="bg1"/>
                  </a:solidFill>
                </a:rPr>
                <a:t>ultra-low-latency access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7236296" y="4283816"/>
              <a:ext cx="6480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0" b="1" dirty="0" smtClean="0">
                  <a:solidFill>
                    <a:schemeClr val="bg1"/>
                  </a:solidFill>
                </a:rPr>
                <a:t>?</a:t>
              </a:r>
              <a:endParaRPr lang="en-GB" sz="8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2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with</a:t>
            </a:r>
            <a:r>
              <a:rPr lang="sv-SE" dirty="0" smtClean="0"/>
              <a:t> TB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6704"/>
            <a:ext cx="7886700" cy="3109179"/>
          </a:xfrm>
        </p:spPr>
      </p:pic>
    </p:spTree>
    <p:extLst>
      <p:ext uri="{BB962C8B-B14F-4D97-AF65-F5344CB8AC3E}">
        <p14:creationId xmlns:p14="http://schemas.microsoft.com/office/powerpoint/2010/main" val="13696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Table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Content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000" dirty="0" smtClean="0"/>
              <a:t>Two Important Aspects of Big Data Latency</a:t>
            </a:r>
          </a:p>
          <a:p>
            <a:r>
              <a:rPr lang="en-GB" sz="2000" dirty="0" smtClean="0"/>
              <a:t>Cache synchronization strategies</a:t>
            </a:r>
            <a:endParaRPr lang="en-GB" sz="2000" dirty="0"/>
          </a:p>
          <a:p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How can you have JVMs that are in the TBs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GB" sz="2000" dirty="0" err="1" smtClean="0"/>
              <a:t>Speedment</a:t>
            </a:r>
            <a:r>
              <a:rPr lang="en-GB" sz="2000" dirty="0" smtClean="0"/>
              <a:t> Reflector</a:t>
            </a:r>
          </a:p>
          <a:p>
            <a:r>
              <a:rPr lang="en-GB" sz="2000" dirty="0" smtClean="0"/>
              <a:t>Chronicle Map/Queue</a:t>
            </a:r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987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32 bit operating system (31-bit heap)</a:t>
            </a:r>
          </a:p>
        </p:txBody>
      </p:sp>
      <p:pic>
        <p:nvPicPr>
          <p:cNvPr id="4" name="Picture 3" descr="Windows-address-space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800"/>
            <a:ext cx="7010400" cy="43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Compress Oops in Java 7 (35-bit)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28650" indent="-342900">
              <a:defRPr/>
            </a:pPr>
            <a:r>
              <a:rPr lang="en-US" altLang="en-US" sz="2000" dirty="0"/>
              <a:t>Using the default of </a:t>
            </a: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1800" dirty="0" smtClean="0">
                <a:latin typeface="Verdana" panose="020B0604030504040204" pitchFamily="34" charset="0"/>
              </a:rPr>
              <a:t/>
            </a:r>
            <a:br>
              <a:rPr lang="en-US" altLang="en-US" sz="1800" dirty="0" smtClean="0">
                <a:latin typeface="Verdana" panose="020B0604030504040204" pitchFamily="34" charset="0"/>
              </a:rPr>
            </a:b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–XX:+</a:t>
            </a:r>
            <a:r>
              <a:rPr lang="en-US" alt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UseCompressedOops</a:t>
            </a: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altLang="en-US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In a 64-bit JVM, it can use “compressed” memory references.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This allows the heap to be up to 32 GB without the overhead of 64-bit object references.  The Oracle/</a:t>
            </a:r>
            <a:r>
              <a:rPr lang="en-US" altLang="en-US" sz="2000" dirty="0" err="1"/>
              <a:t>OpenJDK</a:t>
            </a:r>
            <a:r>
              <a:rPr lang="en-US" altLang="en-US" sz="2000" dirty="0"/>
              <a:t> JVM still uses 64-bit class references by default.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As all object must be 8-byte aligned, the lower 3 bits of the address are always 000 and don’t need to be stored.  This allows the heap to reference 4 billion * 8-bytes or 32 GB.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Uses 32-bit references.</a:t>
            </a:r>
          </a:p>
        </p:txBody>
      </p:sp>
    </p:spTree>
    <p:extLst>
      <p:ext uri="{BB962C8B-B14F-4D97-AF65-F5344CB8AC3E}">
        <p14:creationId xmlns:p14="http://schemas.microsoft.com/office/powerpoint/2010/main" val="5576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Compressed Oops with 8 byte </a:t>
            </a:r>
            <a:r>
              <a:rPr lang="en-US" altLang="en-US" dirty="0" smtClean="0"/>
              <a:t>alignment</a:t>
            </a:r>
            <a:endParaRPr lang="en-US" alt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Compressed-Oops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74304"/>
            <a:ext cx="7311402" cy="452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Compress Oops in Java 8 (36 bits)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28650" indent="-342900">
              <a:defRPr/>
            </a:pPr>
            <a:r>
              <a:rPr lang="en-US" altLang="en-US" sz="2000" dirty="0"/>
              <a:t>Using the default of </a:t>
            </a:r>
            <a:r>
              <a:rPr lang="en-US" altLang="en-US" sz="1800" dirty="0" smtClean="0">
                <a:latin typeface="Verdana" panose="020B0604030504040204" pitchFamily="34" charset="0"/>
              </a:rPr>
              <a:t/>
            </a:r>
            <a:br>
              <a:rPr lang="en-US" altLang="en-US" sz="1800" dirty="0" smtClean="0">
                <a:latin typeface="Verdana" panose="020B0604030504040204" pitchFamily="34" charset="0"/>
              </a:rPr>
            </a:b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US" alt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XX:+</a:t>
            </a:r>
            <a:r>
              <a:rPr lang="en-US" alt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UseCompressedOops</a:t>
            </a: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b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</a:t>
            </a:r>
            <a:r>
              <a:rPr lang="en-US" alt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XX:ObjectAlignmentInBytes</a:t>
            </a:r>
            <a: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=16</a:t>
            </a:r>
            <a:br>
              <a:rPr lang="en-US" alt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alt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In a 64-bit JVM, it can use “compressed” memory references.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This allows the heap to be up to 64 GB without the overhead of 64-bit object references.  The Oracle/</a:t>
            </a:r>
            <a:r>
              <a:rPr lang="en-US" altLang="en-US" sz="2000" dirty="0" err="1"/>
              <a:t>OpenJDK</a:t>
            </a:r>
            <a:r>
              <a:rPr lang="en-US" altLang="en-US" sz="2000" dirty="0"/>
              <a:t> JVM still uses 64-bit class references by default.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As all object must be 8 or 16-byte aligned, the lower 3 or 4 bits of the address are always zeros and don’t need to be stored.  This allows the heap to reference 4 billion * 16-bytes or 64 GB.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Uses 32-bit references.</a:t>
            </a:r>
          </a:p>
        </p:txBody>
      </p:sp>
    </p:spTree>
    <p:extLst>
      <p:ext uri="{BB962C8B-B14F-4D97-AF65-F5344CB8AC3E}">
        <p14:creationId xmlns:p14="http://schemas.microsoft.com/office/powerpoint/2010/main" val="16702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64-bit references in Java (100 GB?)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A small but significant overhead on main memory use.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Reduces the efficiency of CPU caches as less objects can fit in.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Can address up to the limit of the free memory. Limited to main memory.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000" dirty="0"/>
              <a:t>GC pauses become a real concern and can take tens of second or many minutes.</a:t>
            </a:r>
          </a:p>
        </p:txBody>
      </p:sp>
    </p:spTree>
    <p:extLst>
      <p:ext uri="{BB962C8B-B14F-4D97-AF65-F5344CB8AC3E}">
        <p14:creationId xmlns:p14="http://schemas.microsoft.com/office/powerpoint/2010/main" val="26440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NUMA Regions (~40 bits)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71500" indent="-285750">
              <a:defRPr/>
            </a:pPr>
            <a:r>
              <a:rPr lang="en-US" altLang="en-US" sz="2000" dirty="0"/>
              <a:t>Large machine are limited in how large a single bank of memory can be.  This varies based on the architecture.</a:t>
            </a:r>
          </a:p>
          <a:p>
            <a:pPr marL="571500" indent="-285750">
              <a:defRPr/>
            </a:pPr>
            <a:r>
              <a:rPr lang="en-US" altLang="en-US" sz="2000" dirty="0"/>
              <a:t>Ivy and Sandy bridge Xeon processors are limited to addressing 40 bits of real memory.</a:t>
            </a:r>
          </a:p>
          <a:p>
            <a:pPr marL="571500" indent="-285750">
              <a:defRPr/>
            </a:pPr>
            <a:r>
              <a:rPr lang="en-US" altLang="en-US" sz="2000" dirty="0"/>
              <a:t>In </a:t>
            </a:r>
            <a:r>
              <a:rPr lang="en-US" altLang="en-US" sz="2000" dirty="0" err="1"/>
              <a:t>Haswell</a:t>
            </a:r>
            <a:r>
              <a:rPr lang="en-US" altLang="en-US" sz="2000" dirty="0"/>
              <a:t> this has been lifted to 46-bits.</a:t>
            </a:r>
          </a:p>
          <a:p>
            <a:pPr marL="571500" indent="-285750">
              <a:defRPr/>
            </a:pPr>
            <a:r>
              <a:rPr lang="en-US" altLang="en-US" sz="2000" dirty="0"/>
              <a:t>Each Socket has “local” access to a bank of memory, however to access other bank it may need to use a bus.  This is much slower.</a:t>
            </a:r>
          </a:p>
          <a:p>
            <a:pPr marL="571500" indent="-285750">
              <a:defRPr/>
            </a:pPr>
            <a:r>
              <a:rPr lang="en-US" altLang="en-US" sz="2000" dirty="0"/>
              <a:t>The GC of a JVM can perform very poorly if it doesn’t sit within one NUMA region.   Ideally you want a JVM to use just one NUMA region.</a:t>
            </a:r>
          </a:p>
        </p:txBody>
      </p:sp>
    </p:spTree>
    <p:extLst>
      <p:ext uri="{BB962C8B-B14F-4D97-AF65-F5344CB8AC3E}">
        <p14:creationId xmlns:p14="http://schemas.microsoft.com/office/powerpoint/2010/main" val="22369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NUMA Regions (~40 bits)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NUMA-regions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33600"/>
            <a:ext cx="6972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Virtual address space (48-bit)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04999"/>
            <a:ext cx="7560840" cy="477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3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4/Lilla_Bommen_in_Gothen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7384"/>
            <a:ext cx="10281978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179512" y="46451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>
                <a:solidFill>
                  <a:schemeClr val="bg1"/>
                </a:solidFill>
              </a:rPr>
              <a:t>About</a:t>
            </a:r>
            <a:r>
              <a:rPr lang="sv-SE" sz="2800" dirty="0" smtClean="0">
                <a:solidFill>
                  <a:schemeClr val="bg1"/>
                </a:solidFill>
              </a:rPr>
              <a:t> Per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054" name="Picture 6" descr="https://s-media-cache-ak0.pinimg.com/236x/c9/08/07/c9080749a3b2d05ae531df10c1a42a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12" y="496494"/>
            <a:ext cx="1543467" cy="9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2.staticflickr.com/4/3559/3471929554_213af049c1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29312" r="38182" b="17925"/>
          <a:stretch/>
        </p:blipFill>
        <p:spPr bwMode="auto">
          <a:xfrm>
            <a:off x="7444813" y="476564"/>
            <a:ext cx="1591683" cy="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computinghistory.org.uk/userdata/images/large/PRODPIC-4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87" y="504945"/>
            <a:ext cx="1288665" cy="9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 6"/>
          <p:cNvGrpSpPr/>
          <p:nvPr/>
        </p:nvGrpSpPr>
        <p:grpSpPr>
          <a:xfrm>
            <a:off x="5944216" y="476564"/>
            <a:ext cx="1364088" cy="963387"/>
            <a:chOff x="5944216" y="476564"/>
            <a:chExt cx="1364088" cy="963387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4216" y="476564"/>
              <a:ext cx="1364088" cy="963387"/>
            </a:xfrm>
            <a:prstGeom prst="rect">
              <a:avLst/>
            </a:prstGeom>
          </p:spPr>
        </p:pic>
        <p:sp>
          <p:nvSpPr>
            <p:cNvPr id="6" name="textruta 5"/>
            <p:cNvSpPr txBox="1"/>
            <p:nvPr/>
          </p:nvSpPr>
          <p:spPr>
            <a:xfrm>
              <a:off x="6001165" y="504945"/>
              <a:ext cx="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200" dirty="0" smtClean="0"/>
                <a:t>3</a:t>
              </a:r>
              <a:endParaRPr lang="en-GB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85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Virtual address space (48-bit)</a:t>
            </a:r>
          </a:p>
        </p:txBody>
      </p:sp>
      <p:pic>
        <p:nvPicPr>
          <p:cNvPr id="5" name="Picture 4" descr="Intro-mem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57400"/>
            <a:ext cx="8011426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Memory Mapped files (48+ bits)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0" indent="-285750">
              <a:defRPr/>
            </a:pPr>
            <a:r>
              <a:rPr lang="en-US" altLang="en-US" sz="2000" dirty="0"/>
              <a:t>Memory mappings are not limited to main memory size.</a:t>
            </a:r>
          </a:p>
          <a:p>
            <a:pPr marL="571500" indent="-285750">
              <a:defRPr/>
            </a:pPr>
            <a:r>
              <a:rPr lang="en-US" altLang="en-US" sz="2000" dirty="0"/>
              <a:t>64-bit OS support 128 </a:t>
            </a:r>
            <a:r>
              <a:rPr lang="en-US" altLang="en-US" sz="2000" dirty="0" err="1"/>
              <a:t>TiB</a:t>
            </a:r>
            <a:r>
              <a:rPr lang="en-US" altLang="en-US" sz="2000" dirty="0"/>
              <a:t> to 256 </a:t>
            </a:r>
            <a:r>
              <a:rPr lang="en-US" altLang="en-US" sz="2000" dirty="0" err="1"/>
              <a:t>TiB</a:t>
            </a:r>
            <a:r>
              <a:rPr lang="en-US" altLang="en-US" sz="2000" dirty="0"/>
              <a:t> virtual memory at once.</a:t>
            </a:r>
          </a:p>
          <a:p>
            <a:pPr marL="571500" indent="-285750">
              <a:defRPr/>
            </a:pPr>
            <a:r>
              <a:rPr lang="en-US" altLang="en-US" sz="2000" dirty="0"/>
              <a:t>For larger data sizes, memory mapping need to be managed and cached manually.</a:t>
            </a:r>
          </a:p>
          <a:p>
            <a:pPr marL="571500" indent="-285750">
              <a:defRPr/>
            </a:pPr>
            <a:r>
              <a:rPr lang="en-US" altLang="en-US" sz="2000" dirty="0"/>
              <a:t>Can be shared between processes. </a:t>
            </a:r>
          </a:p>
          <a:p>
            <a:pPr marL="571500" indent="-285750">
              <a:defRPr/>
            </a:pPr>
            <a:r>
              <a:rPr lang="en-US" altLang="en-US" sz="2000" dirty="0"/>
              <a:t>A library can hide the 48-bit limitation by caching memory mapping.</a:t>
            </a:r>
          </a:p>
          <a:p>
            <a:pPr marL="571500" indent="-285750">
              <a:buFont typeface="Arial" panose="020B0604020202020204" pitchFamily="34" charset="0"/>
              <a:buChar char="•"/>
              <a:defRPr/>
            </a:pPr>
            <a:endParaRPr lang="en-US" altLang="en-US" sz="1800" dirty="0" smtClean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8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Peta Byte JVMs (50+ bits)</a:t>
            </a:r>
          </a:p>
        </p:txBody>
      </p:sp>
      <p:sp>
        <p:nvSpPr>
          <p:cNvPr id="23556" name="Text Placeholder 3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71500" indent="-285750">
              <a:defRPr/>
            </a:pPr>
            <a:r>
              <a:rPr lang="en-US" altLang="en-US" sz="2000" dirty="0"/>
              <a:t>If you are receiving 1 GB/s down a 10 Gig-E line in two weeks you will have received over 1 PB.</a:t>
            </a:r>
          </a:p>
          <a:p>
            <a:pPr marL="571500" indent="-285750">
              <a:defRPr/>
            </a:pPr>
            <a:r>
              <a:rPr lang="en-US" altLang="en-US" sz="2000" dirty="0"/>
              <a:t>Managing this much data in large servers is more complex than your standard JVM.</a:t>
            </a:r>
          </a:p>
          <a:p>
            <a:pPr marL="571500" indent="-285750">
              <a:defRPr/>
            </a:pPr>
            <a:r>
              <a:rPr lang="en-US" altLang="en-US" sz="2000" dirty="0"/>
              <a:t>Replication is critical.  Large complex systems, are more likely to fail and take longer to recover.</a:t>
            </a:r>
          </a:p>
          <a:p>
            <a:pPr marL="571500" indent="-285750">
              <a:defRPr/>
            </a:pPr>
            <a:r>
              <a:rPr lang="en-US" altLang="en-US" sz="2000" dirty="0"/>
              <a:t>You can have systems which cannot be recovered in the normal way. i.e. Unless you recover faster than new data is added, you will never catch up.</a:t>
            </a:r>
          </a:p>
        </p:txBody>
      </p:sp>
    </p:spTree>
    <p:extLst>
      <p:ext uri="{BB962C8B-B14F-4D97-AF65-F5344CB8AC3E}">
        <p14:creationId xmlns:p14="http://schemas.microsoft.com/office/powerpoint/2010/main" val="32150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Peta Byte JVMs (50+ bits)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Huge-Memory-System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3879"/>
            <a:ext cx="7508032" cy="477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/>
              <a:t>Peta Byte JVMs (50+ bits)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Huge-Memory-Layout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58" y="1690306"/>
            <a:ext cx="7010401" cy="448665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97" y="2996952"/>
            <a:ext cx="1473924" cy="4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with</a:t>
            </a:r>
            <a:r>
              <a:rPr lang="sv-SE" dirty="0" smtClean="0"/>
              <a:t> TB</a:t>
            </a:r>
            <a:endParaRPr lang="en-GB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577"/>
            <a:ext cx="9144000" cy="36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Table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Content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sv-SE" sz="2000" dirty="0" err="1" smtClean="0"/>
              <a:t>Two</a:t>
            </a:r>
            <a:r>
              <a:rPr lang="sv-SE" sz="2000" dirty="0" smtClean="0"/>
              <a:t> </a:t>
            </a:r>
            <a:r>
              <a:rPr lang="sv-SE" sz="2000" dirty="0" err="1" smtClean="0"/>
              <a:t>Important</a:t>
            </a:r>
            <a:r>
              <a:rPr lang="sv-SE" sz="2000" dirty="0" smtClean="0"/>
              <a:t> </a:t>
            </a:r>
            <a:r>
              <a:rPr lang="sv-SE" sz="2000" dirty="0" err="1" smtClean="0"/>
              <a:t>Aspects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Big Data </a:t>
            </a:r>
            <a:r>
              <a:rPr lang="sv-SE" sz="2000" dirty="0" err="1" smtClean="0"/>
              <a:t>Latency</a:t>
            </a:r>
            <a:endParaRPr lang="sv-SE" sz="2000" dirty="0" smtClean="0"/>
          </a:p>
          <a:p>
            <a:r>
              <a:rPr lang="en-GB" sz="2000" dirty="0" smtClean="0"/>
              <a:t>Cache synchronization strategies</a:t>
            </a:r>
            <a:endParaRPr lang="en-GB" sz="2000" dirty="0"/>
          </a:p>
          <a:p>
            <a:r>
              <a:rPr lang="en-GB" sz="2000" dirty="0"/>
              <a:t>How can you have JVMs that are in the TBs</a:t>
            </a:r>
            <a:r>
              <a:rPr lang="en-GB" sz="2000" dirty="0" smtClean="0"/>
              <a:t>?</a:t>
            </a:r>
          </a:p>
          <a:p>
            <a:r>
              <a:rPr lang="en-GB" sz="2000" b="1" dirty="0" err="1" smtClean="0">
                <a:solidFill>
                  <a:schemeClr val="accent1">
                    <a:lumMod val="75000"/>
                  </a:schemeClr>
                </a:solidFill>
              </a:rPr>
              <a:t>Speedment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 Reflector</a:t>
            </a:r>
            <a:endParaRPr lang="en-GB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000" dirty="0" smtClean="0"/>
              <a:t>Chronicle Map/Queue</a:t>
            </a:r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086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/>
          <p:cNvSpPr/>
          <p:nvPr/>
        </p:nvSpPr>
        <p:spPr>
          <a:xfrm>
            <a:off x="2922008" y="3046154"/>
            <a:ext cx="2658104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Real World Scenario</a:t>
            </a:r>
            <a:endParaRPr lang="en-GB" dirty="0"/>
          </a:p>
        </p:txBody>
      </p:sp>
      <p:pic>
        <p:nvPicPr>
          <p:cNvPr id="7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14" y="5141788"/>
            <a:ext cx="722708" cy="78502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347864" y="3802047"/>
            <a:ext cx="187220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06" y="3863551"/>
            <a:ext cx="1473924" cy="461531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3347864" y="3153975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 descr="Chroni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92" y="3282309"/>
            <a:ext cx="1639094" cy="3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24" y="5170538"/>
            <a:ext cx="722708" cy="785025"/>
          </a:xfrm>
          <a:prstGeom prst="rect">
            <a:avLst/>
          </a:prstGeom>
        </p:spPr>
      </p:pic>
      <p:pic>
        <p:nvPicPr>
          <p:cNvPr id="16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41" y="5141787"/>
            <a:ext cx="722708" cy="785025"/>
          </a:xfrm>
          <a:prstGeom prst="rect">
            <a:avLst/>
          </a:prstGeom>
        </p:spPr>
      </p:pic>
      <p:pic>
        <p:nvPicPr>
          <p:cNvPr id="17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6" y="5163475"/>
            <a:ext cx="722708" cy="785025"/>
          </a:xfrm>
          <a:prstGeom prst="rect">
            <a:avLst/>
          </a:prstGeom>
        </p:spPr>
      </p:pic>
      <p:pic>
        <p:nvPicPr>
          <p:cNvPr id="18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45" y="5124718"/>
            <a:ext cx="722708" cy="785025"/>
          </a:xfrm>
          <a:prstGeom prst="rect">
            <a:avLst/>
          </a:prstGeom>
        </p:spPr>
      </p:pic>
      <p:cxnSp>
        <p:nvCxnSpPr>
          <p:cNvPr id="8" name="Rak 7"/>
          <p:cNvCxnSpPr>
            <a:stCxn id="17" idx="0"/>
            <a:endCxn id="30" idx="2"/>
          </p:cNvCxnSpPr>
          <p:nvPr/>
        </p:nvCxnSpPr>
        <p:spPr>
          <a:xfrm flipV="1">
            <a:off x="2266430" y="4486314"/>
            <a:ext cx="1984630" cy="677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19"/>
          <p:cNvCxnSpPr>
            <a:stCxn id="15" idx="0"/>
            <a:endCxn id="30" idx="2"/>
          </p:cNvCxnSpPr>
          <p:nvPr/>
        </p:nvCxnSpPr>
        <p:spPr>
          <a:xfrm flipV="1">
            <a:off x="3270978" y="4486314"/>
            <a:ext cx="980082" cy="684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>
            <a:stCxn id="7" idx="0"/>
            <a:endCxn id="30" idx="2"/>
          </p:cNvCxnSpPr>
          <p:nvPr/>
        </p:nvCxnSpPr>
        <p:spPr>
          <a:xfrm flipH="1" flipV="1">
            <a:off x="4251060" y="4486314"/>
            <a:ext cx="32908" cy="65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>
            <a:stCxn id="30" idx="2"/>
            <a:endCxn id="16" idx="0"/>
          </p:cNvCxnSpPr>
          <p:nvPr/>
        </p:nvCxnSpPr>
        <p:spPr>
          <a:xfrm>
            <a:off x="4251060" y="4486314"/>
            <a:ext cx="1099035" cy="655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30" idx="2"/>
            <a:endCxn id="18" idx="0"/>
          </p:cNvCxnSpPr>
          <p:nvPr/>
        </p:nvCxnSpPr>
        <p:spPr>
          <a:xfrm>
            <a:off x="4251060" y="4486314"/>
            <a:ext cx="2106239" cy="638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/>
          <p:cNvSpPr txBox="1"/>
          <p:nvPr/>
        </p:nvSpPr>
        <p:spPr>
          <a:xfrm>
            <a:off x="729145" y="5349633"/>
            <a:ext cx="97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&gt;10 TB</a:t>
            </a:r>
            <a:endParaRPr lang="en-GB" dirty="0"/>
          </a:p>
        </p:txBody>
      </p:sp>
      <p:sp>
        <p:nvSpPr>
          <p:cNvPr id="28" name="Rektangel 27"/>
          <p:cNvSpPr/>
          <p:nvPr/>
        </p:nvSpPr>
        <p:spPr>
          <a:xfrm>
            <a:off x="3347864" y="1844824"/>
            <a:ext cx="187220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Application</a:t>
            </a:r>
            <a:endParaRPr lang="en-GB" dirty="0"/>
          </a:p>
        </p:txBody>
      </p:sp>
      <p:sp>
        <p:nvSpPr>
          <p:cNvPr id="29" name="Upp 28"/>
          <p:cNvSpPr/>
          <p:nvPr/>
        </p:nvSpPr>
        <p:spPr>
          <a:xfrm>
            <a:off x="4201724" y="2433896"/>
            <a:ext cx="144016" cy="5941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ruta 30"/>
          <p:cNvSpPr txBox="1"/>
          <p:nvPr/>
        </p:nvSpPr>
        <p:spPr>
          <a:xfrm>
            <a:off x="2922008" y="2774190"/>
            <a:ext cx="143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In-JVM-Cache</a:t>
            </a:r>
            <a:endParaRPr lang="en-GB" sz="1400" b="1" dirty="0"/>
          </a:p>
        </p:txBody>
      </p:sp>
      <p:sp>
        <p:nvSpPr>
          <p:cNvPr id="32" name="textruta 31"/>
          <p:cNvSpPr txBox="1"/>
          <p:nvPr/>
        </p:nvSpPr>
        <p:spPr>
          <a:xfrm>
            <a:off x="6012160" y="3087007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Credit </a:t>
            </a:r>
            <a:r>
              <a:rPr lang="sv-SE" sz="1400" dirty="0" err="1" smtClean="0"/>
              <a:t>Card</a:t>
            </a:r>
            <a:r>
              <a:rPr lang="sv-SE" sz="1400" dirty="0" smtClean="0"/>
              <a:t> Company</a:t>
            </a:r>
            <a:br>
              <a:rPr lang="sv-SE" sz="1400" dirty="0" smtClean="0"/>
            </a:br>
            <a:r>
              <a:rPr lang="sv-SE" sz="1400" dirty="0" smtClean="0"/>
              <a:t>Web Shop</a:t>
            </a:r>
            <a:br>
              <a:rPr lang="sv-SE" sz="1400" dirty="0" smtClean="0"/>
            </a:br>
            <a:r>
              <a:rPr lang="sv-SE" sz="1400" dirty="0" smtClean="0"/>
              <a:t>Stock </a:t>
            </a:r>
            <a:r>
              <a:rPr lang="sv-SE" sz="1400" dirty="0" err="1" smtClean="0"/>
              <a:t>Trade</a:t>
            </a:r>
            <a:r>
              <a:rPr lang="sv-SE" sz="1400" dirty="0" smtClean="0"/>
              <a:t/>
            </a:r>
            <a:br>
              <a:rPr lang="sv-SE" sz="1400" dirty="0" smtClean="0"/>
            </a:br>
            <a:r>
              <a:rPr lang="sv-SE" sz="1400" dirty="0" smtClean="0"/>
              <a:t>Bank</a:t>
            </a:r>
            <a:br>
              <a:rPr lang="sv-SE" sz="1400" dirty="0" smtClean="0"/>
            </a:br>
            <a:r>
              <a:rPr lang="sv-SE" sz="1400" dirty="0" smtClean="0"/>
              <a:t>Back </a:t>
            </a:r>
            <a:r>
              <a:rPr lang="sv-SE" sz="1400" dirty="0" err="1" smtClean="0"/>
              <a:t>Testing</a:t>
            </a:r>
            <a:endParaRPr lang="en-GB" sz="1400" dirty="0"/>
          </a:p>
        </p:txBody>
      </p:sp>
      <p:sp>
        <p:nvSpPr>
          <p:cNvPr id="33" name="textruta 32"/>
          <p:cNvSpPr txBox="1"/>
          <p:nvPr/>
        </p:nvSpPr>
        <p:spPr>
          <a:xfrm>
            <a:off x="5999481" y="2060848"/>
            <a:ext cx="152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sv-SE" sz="1400" dirty="0" err="1"/>
              <a:t>Fraud</a:t>
            </a:r>
            <a:r>
              <a:rPr lang="sv-SE" sz="1400" dirty="0"/>
              <a:t> </a:t>
            </a:r>
            <a:r>
              <a:rPr lang="sv-SE" sz="1400" dirty="0" err="1"/>
              <a:t>Detection</a:t>
            </a:r>
            <a:endParaRPr lang="en-GB" sz="1400" dirty="0"/>
          </a:p>
        </p:txBody>
      </p:sp>
      <p:sp>
        <p:nvSpPr>
          <p:cNvPr id="34" name="textruta 33"/>
          <p:cNvSpPr txBox="1"/>
          <p:nvPr/>
        </p:nvSpPr>
        <p:spPr>
          <a:xfrm>
            <a:off x="6948264" y="535347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sv-SE" sz="1400" dirty="0"/>
              <a:t>Source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Truth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88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Speedment</a:t>
            </a:r>
            <a:r>
              <a:rPr lang="en-GB" dirty="0"/>
              <a:t>?</a:t>
            </a:r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Database Reflector</a:t>
            </a:r>
          </a:p>
          <a:p>
            <a:r>
              <a:rPr lang="en-GB" sz="2000" dirty="0" smtClean="0"/>
              <a:t>Code generation -&gt; Automatic domain model extraction from databases</a:t>
            </a:r>
          </a:p>
          <a:p>
            <a:r>
              <a:rPr lang="en-GB" sz="2000" dirty="0" smtClean="0"/>
              <a:t>In-JVM-memory technology</a:t>
            </a:r>
          </a:p>
          <a:p>
            <a:r>
              <a:rPr lang="en-GB" sz="2000" dirty="0" smtClean="0"/>
              <a:t>Pluggable storage engines (</a:t>
            </a:r>
            <a:r>
              <a:rPr lang="en-GB" sz="2000" dirty="0" err="1" smtClean="0"/>
              <a:t>ConcurrentHashMap</a:t>
            </a:r>
            <a:r>
              <a:rPr lang="en-GB" sz="2000" dirty="0" smtClean="0"/>
              <a:t>, </a:t>
            </a:r>
            <a:r>
              <a:rPr lang="en-GB" sz="2000" dirty="0" err="1" smtClean="0"/>
              <a:t>OffHeapConcurrentHashMap</a:t>
            </a:r>
            <a:r>
              <a:rPr lang="en-GB" sz="2000" dirty="0" smtClean="0"/>
              <a:t>, Chronicle-Map, </a:t>
            </a:r>
            <a:r>
              <a:rPr lang="en-GB" sz="2000" dirty="0" err="1" smtClean="0"/>
              <a:t>Hazelcast</a:t>
            </a:r>
            <a:r>
              <a:rPr lang="en-GB" sz="2000" dirty="0" smtClean="0"/>
              <a:t>, etc.)</a:t>
            </a:r>
          </a:p>
          <a:p>
            <a:r>
              <a:rPr lang="en-GB" sz="2000" dirty="0" smtClean="0"/>
              <a:t>Transaction-aware</a:t>
            </a:r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87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Database Reflector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Detects changes in a database </a:t>
            </a:r>
          </a:p>
          <a:p>
            <a:r>
              <a:rPr lang="en-GB" dirty="0" smtClean="0"/>
              <a:t>Buffers the changes</a:t>
            </a:r>
          </a:p>
          <a:p>
            <a:r>
              <a:rPr lang="en-GB" dirty="0" smtClean="0"/>
              <a:t>Can replay the changes later on</a:t>
            </a:r>
          </a:p>
          <a:p>
            <a:r>
              <a:rPr lang="en-GB" dirty="0" smtClean="0"/>
              <a:t>Will preserve order</a:t>
            </a:r>
          </a:p>
          <a:p>
            <a:r>
              <a:rPr lang="en-GB" dirty="0" smtClean="0"/>
              <a:t>Will preserve transactions</a:t>
            </a:r>
          </a:p>
          <a:p>
            <a:r>
              <a:rPr lang="en-GB" dirty="0" smtClean="0"/>
              <a:t>Will see data as it was persisted</a:t>
            </a:r>
          </a:p>
          <a:p>
            <a:r>
              <a:rPr lang="sv-SE" dirty="0" err="1" smtClean="0"/>
              <a:t>Detects</a:t>
            </a:r>
            <a:r>
              <a:rPr lang="sv-SE" dirty="0" smtClean="0"/>
              <a:t> </a:t>
            </a:r>
            <a:r>
              <a:rPr lang="sv-SE" dirty="0" err="1" smtClean="0"/>
              <a:t>changes</a:t>
            </a:r>
            <a:r>
              <a:rPr lang="sv-SE" dirty="0" smtClean="0"/>
              <a:t> from </a:t>
            </a:r>
            <a:r>
              <a:rPr lang="sv-SE" dirty="0" err="1" smtClean="0"/>
              <a:t>any</a:t>
            </a:r>
            <a:r>
              <a:rPr lang="sv-SE" dirty="0" smtClean="0"/>
              <a:t> source</a:t>
            </a:r>
            <a:endParaRPr lang="en-GB" dirty="0"/>
          </a:p>
        </p:txBody>
      </p:sp>
      <p:sp>
        <p:nvSpPr>
          <p:cNvPr id="4" name="Rektangel med rundade hörn 3"/>
          <p:cNvSpPr/>
          <p:nvPr/>
        </p:nvSpPr>
        <p:spPr>
          <a:xfrm>
            <a:off x="5988888" y="2185025"/>
            <a:ext cx="2736304" cy="182003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08" y="2723315"/>
            <a:ext cx="2400056" cy="1135522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6207888" y="226165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JVM</a:t>
            </a:r>
            <a:endParaRPr lang="en-GB" sz="2400" dirty="0"/>
          </a:p>
        </p:txBody>
      </p:sp>
      <p:graphicFrame>
        <p:nvGraphicFramePr>
          <p:cNvPr id="8" name="Platshållare för innehåll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0790145"/>
              </p:ext>
            </p:extLst>
          </p:nvPr>
        </p:nvGraphicFramePr>
        <p:xfrm>
          <a:off x="6150322" y="4105056"/>
          <a:ext cx="2847855" cy="190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29" y="5381259"/>
            <a:ext cx="3009888" cy="1223061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ent Arrow 22"/>
          <p:cNvSpPr/>
          <p:nvPr/>
        </p:nvSpPr>
        <p:spPr>
          <a:xfrm>
            <a:off x="4910403" y="2876294"/>
            <a:ext cx="1078485" cy="1801624"/>
          </a:xfrm>
          <a:prstGeom prst="bentArrow">
            <a:avLst>
              <a:gd name="adj1" fmla="val 16410"/>
              <a:gd name="adj2" fmla="val 21661"/>
              <a:gd name="adj3" fmla="val 13740"/>
              <a:gd name="adj4" fmla="val 46196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pic>
        <p:nvPicPr>
          <p:cNvPr id="14" name="Platshållare för innehåll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550" y="4677918"/>
            <a:ext cx="1095045" cy="11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179512" y="46451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>
                <a:solidFill>
                  <a:schemeClr val="bg1"/>
                </a:solidFill>
              </a:rPr>
              <a:t>About</a:t>
            </a:r>
            <a:r>
              <a:rPr lang="sv-SE" sz="2800" dirty="0" smtClean="0">
                <a:solidFill>
                  <a:schemeClr val="bg1"/>
                </a:solidFill>
              </a:rPr>
              <a:t> Peter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s://upload.wikimedia.org/wikipedia/commons/d/d9/Melbourne_skyline_at_n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501" y="0"/>
            <a:ext cx="102972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331912" y="61691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 smtClean="0">
                <a:solidFill>
                  <a:schemeClr val="bg1"/>
                </a:solidFill>
              </a:rPr>
              <a:t>About</a:t>
            </a:r>
            <a:r>
              <a:rPr lang="sv-SE" sz="2800" dirty="0" smtClean="0">
                <a:solidFill>
                  <a:schemeClr val="bg1"/>
                </a:solidFill>
              </a:rPr>
              <a:t> Peter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3078" name="Picture 6" descr="https://pixabay.com/static/uploads/photo/2014/09/19/22/27/london-453099_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2" r="9743" b="-15"/>
          <a:stretch/>
        </p:blipFill>
        <p:spPr bwMode="auto">
          <a:xfrm>
            <a:off x="6336920" y="490985"/>
            <a:ext cx="1642820" cy="96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old-computers.com/museum/photos/Nec_APC_System_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653" y="502784"/>
            <a:ext cx="953178" cy="9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allaboutvapor.com/wp-content/uploads/images/products/p-11538-Vanilla-Coffe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96494"/>
            <a:ext cx="948317" cy="9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uwyn.com/content/newsitem/18/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7" y="496494"/>
            <a:ext cx="962630" cy="96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ihandsfigur 4"/>
          <p:cNvSpPr/>
          <p:nvPr/>
        </p:nvSpPr>
        <p:spPr>
          <a:xfrm>
            <a:off x="5641494" y="2370895"/>
            <a:ext cx="3256871" cy="258407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930"/>
              <a:gd name="f5" fmla="val 7160"/>
              <a:gd name="f6" fmla="val 1530"/>
              <a:gd name="f7" fmla="val 4490"/>
              <a:gd name="f8" fmla="val 3400"/>
              <a:gd name="f9" fmla="val 1970"/>
              <a:gd name="f10" fmla="val 5270"/>
              <a:gd name="f11" fmla="val 5860"/>
              <a:gd name="f12" fmla="val 1950"/>
              <a:gd name="f13" fmla="val 6470"/>
              <a:gd name="f14" fmla="val 2210"/>
              <a:gd name="f15" fmla="val 6970"/>
              <a:gd name="f16" fmla="val 2600"/>
              <a:gd name="f17" fmla="val 7450"/>
              <a:gd name="f18" fmla="val 1390"/>
              <a:gd name="f19" fmla="val 8340"/>
              <a:gd name="f20" fmla="val 650"/>
              <a:gd name="f21" fmla="val 9340"/>
              <a:gd name="f22" fmla="val 10004"/>
              <a:gd name="f23" fmla="val 690"/>
              <a:gd name="f24" fmla="val 10710"/>
              <a:gd name="f25" fmla="val 1050"/>
              <a:gd name="f26" fmla="val 11210"/>
              <a:gd name="f27" fmla="val 1700"/>
              <a:gd name="f28" fmla="val 11570"/>
              <a:gd name="f29" fmla="val 630"/>
              <a:gd name="f30" fmla="val 12330"/>
              <a:gd name="f31" fmla="val 13150"/>
              <a:gd name="f32" fmla="val 13840"/>
              <a:gd name="f33" fmla="val 14470"/>
              <a:gd name="f34" fmla="val 460"/>
              <a:gd name="f35" fmla="val 14870"/>
              <a:gd name="f36" fmla="val 1160"/>
              <a:gd name="f37" fmla="val 15330"/>
              <a:gd name="f38" fmla="val 440"/>
              <a:gd name="f39" fmla="val 16020"/>
              <a:gd name="f40" fmla="val 16740"/>
              <a:gd name="f41" fmla="val 17910"/>
              <a:gd name="f42" fmla="val 18900"/>
              <a:gd name="f43" fmla="val 1130"/>
              <a:gd name="f44" fmla="val 19110"/>
              <a:gd name="f45" fmla="val 2710"/>
              <a:gd name="f46" fmla="val 20240"/>
              <a:gd name="f47" fmla="val 3150"/>
              <a:gd name="f48" fmla="val 21060"/>
              <a:gd name="f49" fmla="val 4580"/>
              <a:gd name="f50" fmla="val 6220"/>
              <a:gd name="f51" fmla="val 6720"/>
              <a:gd name="f52" fmla="val 21000"/>
              <a:gd name="f53" fmla="val 7200"/>
              <a:gd name="f54" fmla="val 20830"/>
              <a:gd name="f55" fmla="val 7660"/>
              <a:gd name="f56" fmla="val 21310"/>
              <a:gd name="f57" fmla="val 8460"/>
              <a:gd name="f58" fmla="val 9450"/>
              <a:gd name="f59" fmla="val 10460"/>
              <a:gd name="f60" fmla="val 12750"/>
              <a:gd name="f61" fmla="val 20310"/>
              <a:gd name="f62" fmla="val 14680"/>
              <a:gd name="f63" fmla="val 18650"/>
              <a:gd name="f64" fmla="val 15010"/>
              <a:gd name="f65" fmla="val 17200"/>
              <a:gd name="f66" fmla="val 17370"/>
              <a:gd name="f67" fmla="val 18920"/>
              <a:gd name="f68" fmla="val 15770"/>
              <a:gd name="f69" fmla="val 15220"/>
              <a:gd name="f70" fmla="val 14700"/>
              <a:gd name="f71" fmla="val 18710"/>
              <a:gd name="f72" fmla="val 14240"/>
              <a:gd name="f73" fmla="val 18310"/>
              <a:gd name="f74" fmla="val 13820"/>
              <a:gd name="f75" fmla="val 12490"/>
              <a:gd name="f76" fmla="val 11000"/>
              <a:gd name="f77" fmla="val 9890"/>
              <a:gd name="f78" fmla="val 8840"/>
              <a:gd name="f79" fmla="val 20790"/>
              <a:gd name="f80" fmla="val 8210"/>
              <a:gd name="f81" fmla="val 19510"/>
              <a:gd name="f82" fmla="val 7620"/>
              <a:gd name="f83" fmla="val 20000"/>
              <a:gd name="f84" fmla="val 7930"/>
              <a:gd name="f85" fmla="val 20290"/>
              <a:gd name="f86" fmla="val 6240"/>
              <a:gd name="f87" fmla="val 4850"/>
              <a:gd name="f88" fmla="val 3570"/>
              <a:gd name="f89" fmla="val 19280"/>
              <a:gd name="f90" fmla="val 2900"/>
              <a:gd name="f91" fmla="val 17640"/>
              <a:gd name="f92" fmla="val 1300"/>
              <a:gd name="f93" fmla="val 17600"/>
              <a:gd name="f94" fmla="val 480"/>
              <a:gd name="f95" fmla="val 16300"/>
              <a:gd name="f96" fmla="val 14660"/>
              <a:gd name="f97" fmla="val 13900"/>
              <a:gd name="f98" fmla="val 13210"/>
              <a:gd name="f99" fmla="val 1070"/>
              <a:gd name="f100" fmla="val 12640"/>
              <a:gd name="f101" fmla="val 380"/>
              <a:gd name="f102" fmla="val 12160"/>
              <a:gd name="f103" fmla="val 10120"/>
              <a:gd name="f104" fmla="val 8590"/>
              <a:gd name="f105" fmla="val 840"/>
              <a:gd name="f106" fmla="val 7330"/>
              <a:gd name="f107" fmla="val 7410"/>
              <a:gd name="f108" fmla="val 2040"/>
              <a:gd name="f109" fmla="val 7690"/>
              <a:gd name="f110" fmla="val 2090"/>
              <a:gd name="f111" fmla="val 7920"/>
              <a:gd name="f112" fmla="val 2790"/>
              <a:gd name="f113" fmla="val 7480"/>
              <a:gd name="f114" fmla="val 3050"/>
              <a:gd name="f115" fmla="val 7670"/>
              <a:gd name="f116" fmla="val 3310"/>
              <a:gd name="f117" fmla="val 11130"/>
              <a:gd name="f118" fmla="val 1910"/>
              <a:gd name="f119" fmla="val 11080"/>
              <a:gd name="f120" fmla="val 2160"/>
              <a:gd name="f121" fmla="val 11030"/>
              <a:gd name="f122" fmla="val 2400"/>
              <a:gd name="f123" fmla="val 14720"/>
              <a:gd name="f124" fmla="val 1400"/>
              <a:gd name="f125" fmla="val 14640"/>
              <a:gd name="f126" fmla="val 1720"/>
              <a:gd name="f127" fmla="val 14540"/>
              <a:gd name="f128" fmla="val 2010"/>
              <a:gd name="f129" fmla="val 19130"/>
              <a:gd name="f130" fmla="val 2890"/>
              <a:gd name="f131" fmla="val 19230"/>
              <a:gd name="f132" fmla="val 3290"/>
              <a:gd name="f133" fmla="val 19190"/>
              <a:gd name="f134" fmla="val 3380"/>
              <a:gd name="f135" fmla="val 20660"/>
              <a:gd name="f136" fmla="val 8170"/>
              <a:gd name="f137" fmla="val 20430"/>
              <a:gd name="f138" fmla="val 8620"/>
              <a:gd name="f139" fmla="val 20110"/>
              <a:gd name="f140" fmla="val 8990"/>
              <a:gd name="f141" fmla="val 18660"/>
              <a:gd name="f142" fmla="val 18740"/>
              <a:gd name="f143" fmla="val 14200"/>
              <a:gd name="f144" fmla="val 18280"/>
              <a:gd name="f145" fmla="val 12200"/>
              <a:gd name="f146" fmla="val 17000"/>
              <a:gd name="f147" fmla="val 11450"/>
              <a:gd name="f148" fmla="val 14320"/>
              <a:gd name="f149" fmla="val 17980"/>
              <a:gd name="f150" fmla="val 14350"/>
              <a:gd name="f151" fmla="val 17680"/>
              <a:gd name="f152" fmla="val 14370"/>
              <a:gd name="f153" fmla="val 17360"/>
              <a:gd name="f154" fmla="val 8220"/>
              <a:gd name="f155" fmla="val 8060"/>
              <a:gd name="f156" fmla="val 19250"/>
              <a:gd name="f157" fmla="val 7960"/>
              <a:gd name="f158" fmla="val 18950"/>
              <a:gd name="f159" fmla="val 7860"/>
              <a:gd name="f160" fmla="val 18640"/>
              <a:gd name="f161" fmla="val 3090"/>
              <a:gd name="f162" fmla="val 3280"/>
              <a:gd name="f163" fmla="val 17540"/>
              <a:gd name="f164" fmla="val 3460"/>
              <a:gd name="f165" fmla="val 17450"/>
              <a:gd name="f166" fmla="val 12900"/>
              <a:gd name="f167" fmla="val 1780"/>
              <a:gd name="f168" fmla="val 13130"/>
              <a:gd name="f169" fmla="val 2330"/>
              <a:gd name="f170" fmla="val 13040"/>
              <a:gd name="f171" fmla="*/ f0 1 21600"/>
              <a:gd name="f172" fmla="*/ f1 1 21600"/>
              <a:gd name="f173" fmla="*/ 3000 f171 1"/>
              <a:gd name="f174" fmla="*/ 17110 f171 1"/>
              <a:gd name="f175" fmla="*/ 17330 f172 1"/>
              <a:gd name="f176" fmla="*/ 3320 f17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3" t="f176" r="f174" b="f175"/>
            <a:pathLst>
              <a:path w="21600" h="21600">
                <a:moveTo>
                  <a:pt x="f4" y="f5"/>
                </a:moveTo>
                <a:cubicBezTo>
                  <a:pt x="f6" y="f7"/>
                  <a:pt x="f8" y="f9"/>
                  <a:pt x="f10" y="f9"/>
                </a:cubicBez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0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2"/>
                  <a:pt x="f31" y="f2"/>
                </a:cubicBezTo>
                <a:cubicBezTo>
                  <a:pt x="f32" y="f2"/>
                  <a:pt x="f33" y="f34"/>
                  <a:pt x="f35" y="f36"/>
                </a:cubicBezTo>
                <a:cubicBezTo>
                  <a:pt x="f37" y="f38"/>
                  <a:pt x="f39" y="f2"/>
                  <a:pt x="f40" y="f2"/>
                </a:cubicBezTo>
                <a:cubicBezTo>
                  <a:pt x="f41" y="f2"/>
                  <a:pt x="f42" y="f43"/>
                  <a:pt x="f44" y="f45"/>
                </a:cubicBezTo>
                <a:cubicBezTo>
                  <a:pt x="f46" y="f47"/>
                  <a:pt x="f48" y="f49"/>
                  <a:pt x="f48" y="f50"/>
                </a:cubicBezTo>
                <a:cubicBezTo>
                  <a:pt x="f48" y="f51"/>
                  <a:pt x="f52" y="f53"/>
                  <a:pt x="f54" y="f55"/>
                </a:cubicBezTo>
                <a:cubicBezTo>
                  <a:pt x="f56" y="f57"/>
                  <a:pt x="f3" y="f58"/>
                  <a:pt x="f3" y="f59"/>
                </a:cubicBezTo>
                <a:cubicBezTo>
                  <a:pt x="f3" y="f60"/>
                  <a:pt x="f61" y="f62"/>
                  <a:pt x="f63" y="f64"/>
                </a:cubicBezTo>
                <a:cubicBezTo>
                  <a:pt x="f63" y="f65"/>
                  <a:pt x="f66" y="f67"/>
                  <a:pt x="f68" y="f67"/>
                </a:cubicBezTo>
                <a:cubicBezTo>
                  <a:pt x="f69" y="f67"/>
                  <a:pt x="f70" y="f71"/>
                  <a:pt x="f72" y="f73"/>
                </a:cubicBezTo>
                <a:cubicBezTo>
                  <a:pt x="f74" y="f46"/>
                  <a:pt x="f75" y="f3"/>
                  <a:pt x="f76" y="f3"/>
                </a:cubicBezTo>
                <a:cubicBezTo>
                  <a:pt x="f77" y="f3"/>
                  <a:pt x="f78" y="f79"/>
                  <a:pt x="f80" y="f81"/>
                </a:cubicBezTo>
                <a:cubicBezTo>
                  <a:pt x="f82" y="f83"/>
                  <a:pt x="f84" y="f85"/>
                  <a:pt x="f86" y="f85"/>
                </a:cubicBezTo>
                <a:cubicBezTo>
                  <a:pt x="f87" y="f85"/>
                  <a:pt x="f88" y="f89"/>
                  <a:pt x="f90" y="f91"/>
                </a:cubicBezTo>
                <a:cubicBezTo>
                  <a:pt x="f92" y="f93"/>
                  <a:pt x="f94" y="f95"/>
                  <a:pt x="f94" y="f96"/>
                </a:cubicBezTo>
                <a:cubicBezTo>
                  <a:pt x="f94" y="f97"/>
                  <a:pt x="f23" y="f98"/>
                  <a:pt x="f99" y="f100"/>
                </a:cubicBezTo>
                <a:cubicBezTo>
                  <a:pt x="f101" y="f102"/>
                  <a:pt x="f2" y="f26"/>
                  <a:pt x="f2" y="f103"/>
                </a:cubicBezTo>
                <a:cubicBezTo>
                  <a:pt x="f2" y="f104"/>
                  <a:pt x="f105" y="f106"/>
                  <a:pt x="f4" y="f5"/>
                </a:cubicBezTo>
                <a:close/>
              </a:path>
              <a:path w="21600" h="21600" fill="none">
                <a:moveTo>
                  <a:pt x="f4" y="f5"/>
                </a:moveTo>
                <a:cubicBezTo>
                  <a:pt x="f12" y="f107"/>
                  <a:pt x="f108" y="f109"/>
                  <a:pt x="f110" y="f111"/>
                </a:cubicBezTo>
              </a:path>
              <a:path w="21600" h="21600" fill="none">
                <a:moveTo>
                  <a:pt x="f15" y="f16"/>
                </a:moveTo>
                <a:cubicBezTo>
                  <a:pt x="f53" y="f112"/>
                  <a:pt x="f113" y="f114"/>
                  <a:pt x="f115" y="f116"/>
                </a:cubicBezTo>
              </a:path>
              <a:path w="21600" h="21600" fill="none">
                <a:moveTo>
                  <a:pt x="f26" y="f27"/>
                </a:moveTo>
                <a:cubicBezTo>
                  <a:pt x="f117" y="f118"/>
                  <a:pt x="f119" y="f120"/>
                  <a:pt x="f121" y="f122"/>
                </a:cubicBezTo>
              </a:path>
              <a:path w="21600" h="21600" fill="none">
                <a:moveTo>
                  <a:pt x="f35" y="f36"/>
                </a:moveTo>
                <a:cubicBezTo>
                  <a:pt x="f123" y="f124"/>
                  <a:pt x="f125" y="f126"/>
                  <a:pt x="f127" y="f128"/>
                </a:cubicBezTo>
              </a:path>
              <a:path w="21600" h="21600" fill="none">
                <a:moveTo>
                  <a:pt x="f44" y="f45"/>
                </a:moveTo>
                <a:cubicBezTo>
                  <a:pt x="f129" y="f130"/>
                  <a:pt x="f131" y="f132"/>
                  <a:pt x="f133" y="f134"/>
                </a:cubicBezTo>
              </a:path>
              <a:path w="21600" h="21600" fill="none">
                <a:moveTo>
                  <a:pt x="f54" y="f55"/>
                </a:moveTo>
                <a:cubicBezTo>
                  <a:pt x="f135" y="f136"/>
                  <a:pt x="f137" y="f138"/>
                  <a:pt x="f139" y="f140"/>
                </a:cubicBezTo>
              </a:path>
              <a:path w="21600" h="21600" fill="none">
                <a:moveTo>
                  <a:pt x="f141" y="f64"/>
                </a:moveTo>
                <a:cubicBezTo>
                  <a:pt x="f142" y="f143"/>
                  <a:pt x="f144" y="f145"/>
                  <a:pt x="f146" y="f147"/>
                </a:cubicBezTo>
              </a:path>
              <a:path w="21600" h="21600" fill="none">
                <a:moveTo>
                  <a:pt x="f72" y="f73"/>
                </a:moveTo>
                <a:cubicBezTo>
                  <a:pt x="f148" y="f149"/>
                  <a:pt x="f150" y="f151"/>
                  <a:pt x="f152" y="f153"/>
                </a:cubicBezTo>
              </a:path>
              <a:path w="21600" h="21600" fill="none">
                <a:moveTo>
                  <a:pt x="f154" y="f81"/>
                </a:moveTo>
                <a:cubicBezTo>
                  <a:pt x="f155" y="f156"/>
                  <a:pt x="f157" y="f158"/>
                  <a:pt x="f159" y="f160"/>
                </a:cubicBezTo>
              </a:path>
              <a:path w="21600" h="21600" fill="none">
                <a:moveTo>
                  <a:pt x="f90" y="f91"/>
                </a:moveTo>
                <a:cubicBezTo>
                  <a:pt x="f161" y="f93"/>
                  <a:pt x="f162" y="f163"/>
                  <a:pt x="f164" y="f165"/>
                </a:cubicBezTo>
              </a:path>
              <a:path w="21600" h="21600" fill="none">
                <a:moveTo>
                  <a:pt x="f99" y="f100"/>
                </a:moveTo>
                <a:cubicBezTo>
                  <a:pt x="f124" y="f166"/>
                  <a:pt x="f167" y="f168"/>
                  <a:pt x="f169" y="f170"/>
                </a:cubicBezTo>
              </a:path>
            </a:pathLst>
          </a:custGeom>
          <a:solidFill>
            <a:schemeClr val="bg2"/>
          </a:solidFill>
          <a:ln w="25400">
            <a:solidFill>
              <a:schemeClr val="bg2">
                <a:lumMod val="50000"/>
              </a:schemeClr>
            </a:solidFill>
            <a:prstDash val="solid"/>
          </a:ln>
        </p:spPr>
        <p:txBody>
          <a:bodyPr wrap="none" lIns="0" tIns="0" rIns="0" bIns="0" anchor="ctr" compatLnSpc="0"/>
          <a:lstStyle/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215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1592070" y="3374898"/>
            <a:ext cx="987775" cy="92028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3400"/>
              <a:gd name="f9" fmla="+- 21600 0 10800"/>
              <a:gd name="f10" fmla="+- 3400 0 0"/>
              <a:gd name="f11" fmla="val 18200"/>
              <a:gd name="f12" fmla="+- 0 0 10800"/>
              <a:gd name="f13" fmla="+- 18200 0 21600"/>
              <a:gd name="f14" fmla="+- 3400 0 6800"/>
              <a:gd name="f15" fmla="+- 0 0 0"/>
              <a:gd name="f16" fmla="*/ f4 1 21600"/>
              <a:gd name="f17" fmla="*/ f5 1 21600"/>
              <a:gd name="f18" fmla="+- 10800 0 f6"/>
              <a:gd name="f19" fmla="+- 0 0 f8"/>
              <a:gd name="f20" fmla="+- 0 0 f1"/>
              <a:gd name="f21" fmla="abs f9"/>
              <a:gd name="f22" fmla="abs f10"/>
              <a:gd name="f23" fmla="?: f9 f2 f1"/>
              <a:gd name="f24" fmla="?: f9 f1 f2"/>
              <a:gd name="f25" fmla="+- 10800 0 f7"/>
              <a:gd name="f26" fmla="+- 21600 0 f11"/>
              <a:gd name="f27" fmla="abs f12"/>
              <a:gd name="f28" fmla="abs f13"/>
              <a:gd name="f29" fmla="?: f12 f2 f1"/>
              <a:gd name="f30" fmla="?: f12 f1 f2"/>
              <a:gd name="f31" fmla="+- 6800 0 f8"/>
              <a:gd name="f32" fmla="abs f14"/>
              <a:gd name="f33" fmla="*/ f15 f0 1"/>
              <a:gd name="f34" fmla="*/ 0 f16 1"/>
              <a:gd name="f35" fmla="*/ 21600 f16 1"/>
              <a:gd name="f36" fmla="*/ 18200 f17 1"/>
              <a:gd name="f37" fmla="*/ 6800 f17 1"/>
              <a:gd name="f38" fmla="abs f18"/>
              <a:gd name="f39" fmla="abs f19"/>
              <a:gd name="f40" fmla="?: f18 f20 f1"/>
              <a:gd name="f41" fmla="?: f18 f1 f20"/>
              <a:gd name="f42" fmla="?: f19 0 f0"/>
              <a:gd name="f43" fmla="?: f19 f0 0"/>
              <a:gd name="f44" fmla="?: f9 f20 f1"/>
              <a:gd name="f45" fmla="?: f9 f1 f20"/>
              <a:gd name="f46" fmla="?: f9 f24 f23"/>
              <a:gd name="f47" fmla="?: f9 f23 f24"/>
              <a:gd name="f48" fmla="abs f25"/>
              <a:gd name="f49" fmla="abs f26"/>
              <a:gd name="f50" fmla="?: f25 f20 f1"/>
              <a:gd name="f51" fmla="?: f25 f1 f20"/>
              <a:gd name="f52" fmla="?: f26 0 f0"/>
              <a:gd name="f53" fmla="?: f26 f0 0"/>
              <a:gd name="f54" fmla="?: f12 f20 f1"/>
              <a:gd name="f55" fmla="?: f12 f1 f20"/>
              <a:gd name="f56" fmla="?: f12 f30 f29"/>
              <a:gd name="f57" fmla="?: f12 f29 f30"/>
              <a:gd name="f58" fmla="abs f31"/>
              <a:gd name="f59" fmla="?: f31 0 f0"/>
              <a:gd name="f60" fmla="?: f31 f0 0"/>
              <a:gd name="f61" fmla="*/ 10800 f16 1"/>
              <a:gd name="f62" fmla="*/ f33 1 f3"/>
              <a:gd name="f63" fmla="*/ 0 f17 1"/>
              <a:gd name="f64" fmla="*/ 10800 f17 1"/>
              <a:gd name="f65" fmla="*/ 21600 f17 1"/>
              <a:gd name="f66" fmla="?: f18 f43 f42"/>
              <a:gd name="f67" fmla="?: f18 f42 f43"/>
              <a:gd name="f68" fmla="?: f19 f40 f41"/>
              <a:gd name="f69" fmla="?: f10 f47 f46"/>
              <a:gd name="f70" fmla="?: f10 f45 f44"/>
              <a:gd name="f71" fmla="?: f25 f53 f52"/>
              <a:gd name="f72" fmla="?: f25 f52 f53"/>
              <a:gd name="f73" fmla="?: f26 f50 f51"/>
              <a:gd name="f74" fmla="?: f13 f57 f56"/>
              <a:gd name="f75" fmla="?: f13 f55 f54"/>
              <a:gd name="f76" fmla="?: f18 f60 f59"/>
              <a:gd name="f77" fmla="?: f18 f59 f60"/>
              <a:gd name="f78" fmla="?: f31 f40 f41"/>
              <a:gd name="f79" fmla="?: f14 f47 f46"/>
              <a:gd name="f80" fmla="?: f14 f45 f44"/>
              <a:gd name="f81" fmla="+- f62 0 f1"/>
              <a:gd name="f82" fmla="?: f19 f66 f67"/>
              <a:gd name="f83" fmla="?: f26 f71 f72"/>
              <a:gd name="f84" fmla="?: f31 f76 f7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1">
                <a:pos x="f61" y="f37"/>
              </a:cxn>
              <a:cxn ang="f81">
                <a:pos x="f61" y="f63"/>
              </a:cxn>
              <a:cxn ang="f81">
                <a:pos x="f34" y="f64"/>
              </a:cxn>
              <a:cxn ang="f81">
                <a:pos x="f61" y="f65"/>
              </a:cxn>
              <a:cxn ang="f81">
                <a:pos x="f35" y="f64"/>
              </a:cxn>
            </a:cxnLst>
            <a:rect l="f34" t="f37" r="f35" b="f36"/>
            <a:pathLst>
              <a:path w="21600" h="21600">
                <a:moveTo>
                  <a:pt x="f6" y="f8"/>
                </a:moveTo>
                <a:arcTo wR="f38" hR="f39" stAng="f82" swAng="f68"/>
                <a:arcTo wR="f21" hR="f22" stAng="f69" swAng="f70"/>
                <a:lnTo>
                  <a:pt x="f7" y="f11"/>
                </a:lnTo>
                <a:arcTo wR="f48" hR="f49" stAng="f83" swAng="f73"/>
                <a:arcTo wR="f27" hR="f28" stAng="f74" swAng="f75"/>
                <a:close/>
              </a:path>
              <a:path w="21600" h="21600">
                <a:moveTo>
                  <a:pt x="f6" y="f8"/>
                </a:moveTo>
                <a:arcTo wR="f38" hR="f58" stAng="f84" swAng="f78"/>
                <a:arcTo wR="f21" hR="f32" stAng="f79" swAng="f80"/>
              </a:path>
            </a:pathLst>
          </a:custGeom>
          <a:solidFill>
            <a:schemeClr val="accent1"/>
          </a:solidFill>
          <a:ln w="254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none" lIns="0" tIns="0" rIns="0" bIns="0" anchor="ctr" compatLnSpc="0"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sz="1215" dirty="0"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12" name="Frihandsfigur 11"/>
          <p:cNvSpPr/>
          <p:nvPr/>
        </p:nvSpPr>
        <p:spPr>
          <a:xfrm>
            <a:off x="2682694" y="3784149"/>
            <a:ext cx="431750" cy="2474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 compatLnSpc="0"/>
          <a:lstStyle/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215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3" name="Frihandsfigur 12"/>
          <p:cNvSpPr/>
          <p:nvPr/>
        </p:nvSpPr>
        <p:spPr>
          <a:xfrm>
            <a:off x="5142970" y="3764760"/>
            <a:ext cx="432821" cy="2474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 compatLnSpc="0"/>
          <a:lstStyle/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215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724917" y="2225350"/>
            <a:ext cx="743151" cy="598786"/>
          </a:xfrm>
          <a:prstGeom prst="rect">
            <a:avLst/>
          </a:prstGeom>
          <a:noFill/>
          <a:ln>
            <a:noFill/>
          </a:ln>
        </p:spPr>
        <p:txBody>
          <a:bodyPr wrap="none" lIns="60737" tIns="30369" rIns="60737" bIns="30369" compatLnSpc="0">
            <a:spAutoFit/>
          </a:bodyPr>
          <a:lstStyle/>
          <a:p>
            <a:pPr>
              <a:buClr>
                <a:srgbClr val="000000"/>
              </a:buClr>
              <a:buSzPct val="100000"/>
              <a:defRPr sz="1800"/>
            </a:pPr>
            <a:r>
              <a:rPr lang="en-US" sz="1215" dirty="0">
                <a:ea typeface="Droid Sans Fallback" pitchFamily="2"/>
                <a:cs typeface="Arial" panose="020B0604020202020204" pitchFamily="34" charset="0"/>
              </a:rPr>
              <a:t>INSERT</a:t>
            </a:r>
          </a:p>
          <a:p>
            <a:pPr>
              <a:buClr>
                <a:srgbClr val="000000"/>
              </a:buClr>
              <a:buSzPct val="100000"/>
              <a:defRPr sz="1800"/>
            </a:pPr>
            <a:r>
              <a:rPr lang="en-US" sz="1215" dirty="0">
                <a:ea typeface="Droid Sans Fallback" pitchFamily="2"/>
                <a:cs typeface="Arial" panose="020B0604020202020204" pitchFamily="34" charset="0"/>
              </a:rPr>
              <a:t>UPDATE</a:t>
            </a:r>
          </a:p>
          <a:p>
            <a:pPr>
              <a:buClr>
                <a:srgbClr val="000000"/>
              </a:buClr>
              <a:buSzPct val="100000"/>
              <a:defRPr sz="1800"/>
            </a:pPr>
            <a:r>
              <a:rPr lang="en-US" sz="1215" dirty="0">
                <a:ea typeface="Droid Sans Fallback" pitchFamily="2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15" name="Frihandsfigur 14"/>
          <p:cNvSpPr/>
          <p:nvPr/>
        </p:nvSpPr>
        <p:spPr>
          <a:xfrm>
            <a:off x="1971324" y="2842441"/>
            <a:ext cx="247480" cy="43175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tIns="0" rIns="0" bIns="0" anchor="ctr" compatLnSpc="0"/>
          <a:lstStyle/>
          <a:p>
            <a:pPr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sz="1215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Scale</a:t>
            </a:r>
            <a:r>
              <a:rPr lang="sv-SE" dirty="0" smtClean="0"/>
              <a:t> </a:t>
            </a:r>
            <a:r>
              <a:rPr lang="sv-SE" dirty="0" err="1" smtClean="0"/>
              <a:t>Out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Chronicle</a:t>
            </a:r>
            <a:endParaRPr lang="en-GB" dirty="0"/>
          </a:p>
        </p:txBody>
      </p:sp>
      <p:sp>
        <p:nvSpPr>
          <p:cNvPr id="16" name="Rektangel 15"/>
          <p:cNvSpPr/>
          <p:nvPr/>
        </p:nvSpPr>
        <p:spPr>
          <a:xfrm>
            <a:off x="6274099" y="3057782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Chron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27" y="3186116"/>
            <a:ext cx="1639094" cy="3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ktangel 17"/>
          <p:cNvSpPr/>
          <p:nvPr/>
        </p:nvSpPr>
        <p:spPr>
          <a:xfrm>
            <a:off x="3179397" y="3633638"/>
            <a:ext cx="187220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Bildobjekt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59" y="3727816"/>
            <a:ext cx="1473924" cy="461531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6035024" y="3794338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4" descr="Chron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52" y="3922672"/>
            <a:ext cx="1639094" cy="3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112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Workflow</a:t>
            </a:r>
            <a:endParaRPr lang="en-GB" dirty="0"/>
          </a:p>
        </p:txBody>
      </p:sp>
      <p:pic>
        <p:nvPicPr>
          <p:cNvPr id="4" name="01-SpireTutorial-v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268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Super </a:t>
            </a:r>
            <a:r>
              <a:rPr lang="sv-SE" dirty="0" err="1" smtClean="0"/>
              <a:t>Easy</a:t>
            </a:r>
            <a:r>
              <a:rPr lang="sv-SE" dirty="0" smtClean="0"/>
              <a:t> Integration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Override</a:t>
            </a:r>
            <a:endParaRPr lang="en-GB" b="0" dirty="0" smtClean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public void add(User user) {</a:t>
            </a:r>
            <a:endParaRPr lang="en-GB" b="0" dirty="0" smtClean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chronicleMap.put</a:t>
            </a:r>
            <a:r>
              <a:rPr lang="en-GB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user.getId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(), user);</a:t>
            </a:r>
            <a:endParaRPr lang="en-GB" b="0" dirty="0" smtClean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GB" b="0" dirty="0" smtClean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5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Speedment – OSS and Enterprise</a:t>
            </a:r>
            <a:endParaRPr lang="en-GB" dirty="0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29" y="1628800"/>
            <a:ext cx="7195541" cy="4351338"/>
          </a:xfrm>
        </p:spPr>
      </p:pic>
    </p:spTree>
    <p:extLst>
      <p:ext uri="{BB962C8B-B14F-4D97-AF65-F5344CB8AC3E}">
        <p14:creationId xmlns:p14="http://schemas.microsoft.com/office/powerpoint/2010/main" val="3051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do </a:t>
            </a:r>
            <a:r>
              <a:rPr lang="sv-SE" dirty="0" err="1" smtClean="0"/>
              <a:t>with</a:t>
            </a:r>
            <a:r>
              <a:rPr lang="sv-SE" dirty="0" smtClean="0"/>
              <a:t> TB</a:t>
            </a:r>
            <a:endParaRPr lang="en-GB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46704"/>
            <a:ext cx="7886700" cy="3109179"/>
          </a:xfrm>
        </p:spPr>
      </p:pic>
    </p:spTree>
    <p:extLst>
      <p:ext uri="{BB962C8B-B14F-4D97-AF65-F5344CB8AC3E}">
        <p14:creationId xmlns:p14="http://schemas.microsoft.com/office/powerpoint/2010/main" val="24583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Table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Content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sv-SE" sz="2000" dirty="0" err="1" smtClean="0"/>
              <a:t>Two</a:t>
            </a:r>
            <a:r>
              <a:rPr lang="sv-SE" sz="2000" dirty="0" smtClean="0"/>
              <a:t> </a:t>
            </a:r>
            <a:r>
              <a:rPr lang="sv-SE" sz="2000" dirty="0" err="1" smtClean="0"/>
              <a:t>Important</a:t>
            </a:r>
            <a:r>
              <a:rPr lang="sv-SE" sz="2000" dirty="0" smtClean="0"/>
              <a:t> </a:t>
            </a:r>
            <a:r>
              <a:rPr lang="sv-SE" sz="2000" dirty="0" err="1" smtClean="0"/>
              <a:t>Aspects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Big Data </a:t>
            </a:r>
            <a:r>
              <a:rPr lang="sv-SE" sz="2000" dirty="0" err="1" smtClean="0"/>
              <a:t>Latency</a:t>
            </a:r>
            <a:endParaRPr lang="sv-SE" sz="2000" dirty="0" smtClean="0"/>
          </a:p>
          <a:p>
            <a:r>
              <a:rPr lang="en-GB" sz="2000" dirty="0" smtClean="0"/>
              <a:t>Cache synchronization strategies</a:t>
            </a:r>
            <a:endParaRPr lang="en-GB" sz="2000" dirty="0"/>
          </a:p>
          <a:p>
            <a:r>
              <a:rPr lang="en-GB" sz="2000" dirty="0"/>
              <a:t>How can you have JVMs that are in the TBs</a:t>
            </a:r>
            <a:r>
              <a:rPr lang="en-GB" sz="2000" dirty="0" smtClean="0"/>
              <a:t>?</a:t>
            </a:r>
          </a:p>
          <a:p>
            <a:r>
              <a:rPr lang="en-GB" sz="2000" dirty="0" err="1" smtClean="0"/>
              <a:t>Speedment</a:t>
            </a:r>
            <a:r>
              <a:rPr lang="en-GB" sz="2000" dirty="0" smtClean="0"/>
              <a:t> Reflector</a:t>
            </a:r>
          </a:p>
          <a:p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Chronicle Map/Queue</a:t>
            </a:r>
          </a:p>
          <a:p>
            <a:pPr marL="0" indent="0">
              <a:buNone/>
            </a:pPr>
            <a:endParaRPr lang="en-GB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9951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</a:t>
            </a:r>
            <a:r>
              <a:rPr lang="sv-SE" dirty="0" smtClean="0"/>
              <a:t> is </a:t>
            </a:r>
            <a:r>
              <a:rPr lang="sv-SE" dirty="0" err="1" smtClean="0"/>
              <a:t>Chronicle</a:t>
            </a:r>
            <a:r>
              <a:rPr lang="sv-SE" dirty="0" smtClean="0"/>
              <a:t>?</a:t>
            </a:r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453750"/>
            <a:ext cx="6745329" cy="465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5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42313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 err="1">
                <a:hlinkClick r:id="rId2"/>
              </a:rPr>
              <a:t>sales@chronicle.software</a:t>
            </a: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@</a:t>
            </a:r>
            <a:r>
              <a:rPr lang="en-US" altLang="en-US" sz="2000" dirty="0" err="1"/>
              <a:t>ChronicleUG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/>
              <a:t>http://chronicle.software</a:t>
            </a:r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Thank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!</a:t>
            </a:r>
            <a:endParaRPr lang="en-GB" dirty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4716016" y="1793421"/>
            <a:ext cx="42313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en-US" sz="2000" dirty="0">
                <a:hlinkClick r:id="rId3"/>
              </a:rPr>
              <a:t>sales@speedment.com</a:t>
            </a:r>
            <a:endParaRPr lang="en-US" altLang="en-US" sz="20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en-US" sz="2000" dirty="0"/>
              <a:t>@</a:t>
            </a:r>
            <a:r>
              <a:rPr lang="en-US" altLang="en-US" sz="2000" dirty="0" err="1"/>
              <a:t>Speedment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>
                <a:hlinkClick r:id="rId4"/>
              </a:rPr>
              <a:t>www.speedment.com</a:t>
            </a: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>
                <a:hlinkClick r:id="rId5"/>
              </a:rPr>
              <a:t>www.speedment.org</a:t>
            </a:r>
            <a:r>
              <a:rPr lang="en-US" altLang="en-US" sz="1800" dirty="0" smtClean="0">
                <a:latin typeface="Verdana" panose="020B0604030504040204" pitchFamily="34" charset="0"/>
              </a:rPr>
              <a:t/>
            </a:r>
            <a:br>
              <a:rPr lang="en-US" altLang="en-US" sz="1800" dirty="0" smtClean="0">
                <a:latin typeface="Verdana" panose="020B0604030504040204" pitchFamily="34" charset="0"/>
              </a:rPr>
            </a:br>
            <a:endParaRPr lang="en-US" altLang="en-US" sz="1800" dirty="0">
              <a:latin typeface="Verdana" panose="020B0604030504040204" pitchFamily="34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844199" y="4293096"/>
            <a:ext cx="6048672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Meet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us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 at Oracle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Open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 World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together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with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Sencha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:</a:t>
            </a:r>
          </a:p>
          <a:p>
            <a:pPr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sv-SE" sz="2000" dirty="0">
                <a:latin typeface="Source Sans Pro" panose="020B0503030403020204" pitchFamily="34" charset="0"/>
                <a:ea typeface="+mn-ea"/>
              </a:rPr>
              <a:t>Mobile </a:t>
            </a:r>
            <a:r>
              <a:rPr lang="sv-SE" sz="2000" dirty="0" err="1">
                <a:latin typeface="Source Sans Pro" panose="020B0503030403020204" pitchFamily="34" charset="0"/>
                <a:ea typeface="+mn-ea"/>
              </a:rPr>
              <a:t>Showcase</a:t>
            </a:r>
            <a:r>
              <a:rPr lang="sv-SE" sz="2000" dirty="0">
                <a:latin typeface="Source Sans Pro" panose="020B0503030403020204" pitchFamily="34" charset="0"/>
                <a:ea typeface="+mn-ea"/>
              </a:rPr>
              <a:t>, </a:t>
            </a:r>
            <a:r>
              <a:rPr lang="en-GB" sz="2000" dirty="0" err="1">
                <a:latin typeface="Source Sans Pro" panose="020B0503030403020204" pitchFamily="34" charset="0"/>
                <a:ea typeface="+mn-ea"/>
              </a:rPr>
              <a:t>Moscone</a:t>
            </a:r>
            <a:r>
              <a:rPr lang="en-GB" sz="2000" dirty="0">
                <a:latin typeface="Source Sans Pro" panose="020B0503030403020204" pitchFamily="34" charset="0"/>
                <a:ea typeface="+mn-ea"/>
              </a:rPr>
              <a:t> South, Booth 2207</a:t>
            </a:r>
          </a:p>
          <a:p>
            <a:endParaRPr lang="en-GB" dirty="0"/>
          </a:p>
        </p:txBody>
      </p:sp>
      <p:pic>
        <p:nvPicPr>
          <p:cNvPr id="12290" name="Picture 2" descr="https://www.oracle.com/us/assets/oow-logo-20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9" y="3789040"/>
            <a:ext cx="1097980" cy="118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ktangel 29"/>
          <p:cNvSpPr/>
          <p:nvPr/>
        </p:nvSpPr>
        <p:spPr>
          <a:xfrm>
            <a:off x="2922008" y="3046154"/>
            <a:ext cx="2658104" cy="1440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Real World Scenario</a:t>
            </a:r>
            <a:endParaRPr lang="en-GB" dirty="0"/>
          </a:p>
        </p:txBody>
      </p:sp>
      <p:pic>
        <p:nvPicPr>
          <p:cNvPr id="7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14" y="5141788"/>
            <a:ext cx="722708" cy="78502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347864" y="3802047"/>
            <a:ext cx="1872208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06" y="3863551"/>
            <a:ext cx="1473924" cy="461531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3347864" y="3153975"/>
            <a:ext cx="1872208" cy="5760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4" descr="Chroni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92" y="3282309"/>
            <a:ext cx="1639094" cy="3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24" y="5170538"/>
            <a:ext cx="722708" cy="785025"/>
          </a:xfrm>
          <a:prstGeom prst="rect">
            <a:avLst/>
          </a:prstGeom>
        </p:spPr>
      </p:pic>
      <p:pic>
        <p:nvPicPr>
          <p:cNvPr id="16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41" y="5141787"/>
            <a:ext cx="722708" cy="785025"/>
          </a:xfrm>
          <a:prstGeom prst="rect">
            <a:avLst/>
          </a:prstGeom>
        </p:spPr>
      </p:pic>
      <p:pic>
        <p:nvPicPr>
          <p:cNvPr id="17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76" y="5163475"/>
            <a:ext cx="722708" cy="785025"/>
          </a:xfrm>
          <a:prstGeom prst="rect">
            <a:avLst/>
          </a:prstGeom>
        </p:spPr>
      </p:pic>
      <p:pic>
        <p:nvPicPr>
          <p:cNvPr id="18" name="Platshållare för innehåll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45" y="5124718"/>
            <a:ext cx="722708" cy="785025"/>
          </a:xfrm>
          <a:prstGeom prst="rect">
            <a:avLst/>
          </a:prstGeom>
        </p:spPr>
      </p:pic>
      <p:cxnSp>
        <p:nvCxnSpPr>
          <p:cNvPr id="8" name="Rak 7"/>
          <p:cNvCxnSpPr>
            <a:stCxn id="17" idx="0"/>
            <a:endCxn id="30" idx="2"/>
          </p:cNvCxnSpPr>
          <p:nvPr/>
        </p:nvCxnSpPr>
        <p:spPr>
          <a:xfrm flipV="1">
            <a:off x="2266430" y="4486314"/>
            <a:ext cx="1984630" cy="677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19"/>
          <p:cNvCxnSpPr>
            <a:stCxn id="15" idx="0"/>
            <a:endCxn id="30" idx="2"/>
          </p:cNvCxnSpPr>
          <p:nvPr/>
        </p:nvCxnSpPr>
        <p:spPr>
          <a:xfrm flipV="1">
            <a:off x="3270978" y="4486314"/>
            <a:ext cx="980082" cy="684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/>
          <p:cNvCxnSpPr>
            <a:stCxn id="7" idx="0"/>
            <a:endCxn id="30" idx="2"/>
          </p:cNvCxnSpPr>
          <p:nvPr/>
        </p:nvCxnSpPr>
        <p:spPr>
          <a:xfrm flipH="1" flipV="1">
            <a:off x="4251060" y="4486314"/>
            <a:ext cx="32908" cy="65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/>
          <p:cNvCxnSpPr>
            <a:stCxn id="30" idx="2"/>
            <a:endCxn id="16" idx="0"/>
          </p:cNvCxnSpPr>
          <p:nvPr/>
        </p:nvCxnSpPr>
        <p:spPr>
          <a:xfrm>
            <a:off x="4251060" y="4486314"/>
            <a:ext cx="1099035" cy="655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25"/>
          <p:cNvCxnSpPr>
            <a:stCxn id="30" idx="2"/>
            <a:endCxn id="18" idx="0"/>
          </p:cNvCxnSpPr>
          <p:nvPr/>
        </p:nvCxnSpPr>
        <p:spPr>
          <a:xfrm>
            <a:off x="4251060" y="4486314"/>
            <a:ext cx="2106239" cy="6384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/>
          <p:cNvSpPr txBox="1"/>
          <p:nvPr/>
        </p:nvSpPr>
        <p:spPr>
          <a:xfrm>
            <a:off x="729145" y="5349633"/>
            <a:ext cx="97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&gt;10 TB</a:t>
            </a:r>
            <a:endParaRPr lang="en-GB" dirty="0"/>
          </a:p>
        </p:txBody>
      </p:sp>
      <p:sp>
        <p:nvSpPr>
          <p:cNvPr id="28" name="Rektangel 27"/>
          <p:cNvSpPr/>
          <p:nvPr/>
        </p:nvSpPr>
        <p:spPr>
          <a:xfrm>
            <a:off x="3347864" y="1844824"/>
            <a:ext cx="187220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err="1" smtClean="0"/>
              <a:t>Application</a:t>
            </a:r>
            <a:endParaRPr lang="en-GB" dirty="0"/>
          </a:p>
        </p:txBody>
      </p:sp>
      <p:sp>
        <p:nvSpPr>
          <p:cNvPr id="29" name="Upp 28"/>
          <p:cNvSpPr/>
          <p:nvPr/>
        </p:nvSpPr>
        <p:spPr>
          <a:xfrm>
            <a:off x="4201724" y="2433896"/>
            <a:ext cx="144016" cy="59411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ruta 30"/>
          <p:cNvSpPr txBox="1"/>
          <p:nvPr/>
        </p:nvSpPr>
        <p:spPr>
          <a:xfrm>
            <a:off x="2922008" y="2774190"/>
            <a:ext cx="143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 smtClean="0"/>
              <a:t>In-JVM-Cache</a:t>
            </a:r>
            <a:endParaRPr lang="en-GB" sz="1400" b="1" dirty="0"/>
          </a:p>
        </p:txBody>
      </p:sp>
      <p:sp>
        <p:nvSpPr>
          <p:cNvPr id="32" name="textruta 31"/>
          <p:cNvSpPr txBox="1"/>
          <p:nvPr/>
        </p:nvSpPr>
        <p:spPr>
          <a:xfrm>
            <a:off x="6012160" y="3087007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Credit </a:t>
            </a:r>
            <a:r>
              <a:rPr lang="sv-SE" sz="1400" dirty="0" err="1" smtClean="0"/>
              <a:t>Card</a:t>
            </a:r>
            <a:r>
              <a:rPr lang="sv-SE" sz="1400" dirty="0" smtClean="0"/>
              <a:t> Company</a:t>
            </a:r>
            <a:br>
              <a:rPr lang="sv-SE" sz="1400" dirty="0" smtClean="0"/>
            </a:br>
            <a:r>
              <a:rPr lang="sv-SE" sz="1400" dirty="0" smtClean="0"/>
              <a:t>Web Shop</a:t>
            </a:r>
            <a:br>
              <a:rPr lang="sv-SE" sz="1400" dirty="0" smtClean="0"/>
            </a:br>
            <a:r>
              <a:rPr lang="sv-SE" sz="1400" dirty="0" smtClean="0"/>
              <a:t>Stock </a:t>
            </a:r>
            <a:r>
              <a:rPr lang="sv-SE" sz="1400" dirty="0" err="1" smtClean="0"/>
              <a:t>Trade</a:t>
            </a:r>
            <a:r>
              <a:rPr lang="sv-SE" sz="1400" dirty="0" smtClean="0"/>
              <a:t/>
            </a:r>
            <a:br>
              <a:rPr lang="sv-SE" sz="1400" dirty="0" smtClean="0"/>
            </a:br>
            <a:r>
              <a:rPr lang="sv-SE" sz="1400" dirty="0" smtClean="0"/>
              <a:t>Bank</a:t>
            </a:r>
            <a:br>
              <a:rPr lang="sv-SE" sz="1400" dirty="0" smtClean="0"/>
            </a:br>
            <a:r>
              <a:rPr lang="sv-SE" sz="1400" dirty="0" smtClean="0"/>
              <a:t>Back </a:t>
            </a:r>
            <a:r>
              <a:rPr lang="sv-SE" sz="1400" dirty="0" err="1" smtClean="0"/>
              <a:t>Testing</a:t>
            </a:r>
            <a:endParaRPr lang="en-GB" sz="1400" dirty="0"/>
          </a:p>
        </p:txBody>
      </p:sp>
      <p:sp>
        <p:nvSpPr>
          <p:cNvPr id="33" name="textruta 32"/>
          <p:cNvSpPr txBox="1"/>
          <p:nvPr/>
        </p:nvSpPr>
        <p:spPr>
          <a:xfrm>
            <a:off x="5999481" y="2060848"/>
            <a:ext cx="1524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sv-SE" sz="1400" dirty="0" err="1"/>
              <a:t>Fraud</a:t>
            </a:r>
            <a:r>
              <a:rPr lang="sv-SE" sz="1400" dirty="0"/>
              <a:t> </a:t>
            </a:r>
            <a:r>
              <a:rPr lang="sv-SE" sz="1400" dirty="0" err="1"/>
              <a:t>Detection</a:t>
            </a:r>
            <a:endParaRPr lang="en-GB" sz="1400" dirty="0"/>
          </a:p>
        </p:txBody>
      </p:sp>
      <p:sp>
        <p:nvSpPr>
          <p:cNvPr id="34" name="textruta 33"/>
          <p:cNvSpPr txBox="1"/>
          <p:nvPr/>
        </p:nvSpPr>
        <p:spPr>
          <a:xfrm>
            <a:off x="6948264" y="5353471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sv-SE" sz="1400" dirty="0"/>
              <a:t>Source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Truth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303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Table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 smtClean="0"/>
              <a:t>Content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</a:rPr>
              <a:t>Two Important Aspects of Big Data Latency</a:t>
            </a:r>
          </a:p>
          <a:p>
            <a:r>
              <a:rPr lang="en-GB" sz="2000" dirty="0" smtClean="0"/>
              <a:t>Cache synchronization strategies</a:t>
            </a:r>
            <a:endParaRPr lang="en-GB" sz="2000" dirty="0"/>
          </a:p>
          <a:p>
            <a:r>
              <a:rPr lang="en-GB" sz="2000" dirty="0"/>
              <a:t>How can you have JVMs that are in the TBs</a:t>
            </a:r>
            <a:r>
              <a:rPr lang="en-GB" sz="2000" dirty="0" smtClean="0"/>
              <a:t>?</a:t>
            </a:r>
          </a:p>
          <a:p>
            <a:r>
              <a:rPr lang="en-GB" sz="2000" dirty="0" err="1" smtClean="0"/>
              <a:t>Speedment</a:t>
            </a:r>
            <a:r>
              <a:rPr lang="en-GB" sz="2000" dirty="0" smtClean="0"/>
              <a:t> Reflector</a:t>
            </a:r>
            <a:endParaRPr lang="en-GB" sz="2000" dirty="0"/>
          </a:p>
          <a:p>
            <a:r>
              <a:rPr lang="en-GB" sz="2000" dirty="0" smtClean="0"/>
              <a:t>Chronicle </a:t>
            </a:r>
            <a:r>
              <a:rPr lang="en-GB" sz="2000" dirty="0"/>
              <a:t>Map/Queue</a:t>
            </a:r>
          </a:p>
          <a:p>
            <a:pPr marL="0" indent="0">
              <a:buNone/>
            </a:pP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651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Important</a:t>
            </a:r>
            <a:r>
              <a:rPr lang="sv-SE" dirty="0" smtClean="0"/>
              <a:t> </a:t>
            </a:r>
            <a:r>
              <a:rPr lang="sv-SE" dirty="0" err="1" smtClean="0"/>
              <a:t>Aspects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/>
              <a:t> </a:t>
            </a:r>
            <a:r>
              <a:rPr lang="sv-SE" dirty="0" smtClean="0"/>
              <a:t>Big Data </a:t>
            </a:r>
            <a:r>
              <a:rPr lang="sv-SE" dirty="0" err="1" smtClean="0"/>
              <a:t>Latency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No </a:t>
            </a:r>
            <a:r>
              <a:rPr lang="sv-SE" dirty="0" err="1" smtClean="0"/>
              <a:t>matter</a:t>
            </a:r>
            <a:r>
              <a:rPr lang="sv-SE" dirty="0" smtClean="0"/>
              <a:t> </a:t>
            </a:r>
            <a:r>
              <a:rPr lang="sv-SE" dirty="0" err="1" smtClean="0"/>
              <a:t>how</a:t>
            </a:r>
            <a:r>
              <a:rPr lang="sv-SE" dirty="0" smtClean="0"/>
              <a:t> </a:t>
            </a:r>
            <a:r>
              <a:rPr lang="sv-SE" dirty="0" err="1" smtClean="0"/>
              <a:t>advanced</a:t>
            </a:r>
            <a:r>
              <a:rPr lang="sv-SE" dirty="0" smtClean="0"/>
              <a:t> </a:t>
            </a:r>
            <a:r>
              <a:rPr lang="sv-SE" dirty="0" err="1" smtClean="0"/>
              <a:t>database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may</a:t>
            </a:r>
            <a:r>
              <a:rPr lang="sv-SE" dirty="0" smtClean="0"/>
              <a:t> </a:t>
            </a:r>
            <a:r>
              <a:rPr lang="sv-SE" dirty="0" err="1" smtClean="0"/>
              <a:t>ever</a:t>
            </a:r>
            <a:r>
              <a:rPr lang="sv-SE" dirty="0" smtClean="0"/>
              <a:t> </a:t>
            </a:r>
            <a:r>
              <a:rPr lang="sv-SE" dirty="0" err="1" smtClean="0"/>
              <a:t>use</a:t>
            </a:r>
            <a:r>
              <a:rPr lang="sv-SE" dirty="0" smtClean="0"/>
              <a:t>, it is </a:t>
            </a:r>
            <a:r>
              <a:rPr lang="sv-SE" dirty="0" err="1" smtClean="0"/>
              <a:t>really</a:t>
            </a:r>
            <a:r>
              <a:rPr lang="sv-SE" dirty="0" smtClean="0"/>
              <a:t> the data </a:t>
            </a:r>
            <a:r>
              <a:rPr lang="sv-SE" dirty="0" err="1" smtClean="0"/>
              <a:t>locality</a:t>
            </a:r>
            <a:r>
              <a:rPr lang="sv-SE" dirty="0" smtClean="0"/>
              <a:t> </a:t>
            </a:r>
            <a:r>
              <a:rPr lang="sv-SE" dirty="0" err="1" smtClean="0"/>
              <a:t>that</a:t>
            </a:r>
            <a:r>
              <a:rPr lang="sv-SE" dirty="0" smtClean="0"/>
              <a:t> </a:t>
            </a:r>
            <a:r>
              <a:rPr lang="sv-SE" dirty="0" err="1" smtClean="0"/>
              <a:t>counts</a:t>
            </a:r>
            <a:endParaRPr lang="sv-SE" dirty="0" smtClean="0"/>
          </a:p>
          <a:p>
            <a:pPr marL="0" indent="0">
              <a:buNone/>
            </a:pPr>
            <a:endParaRPr lang="sv-SE" dirty="0"/>
          </a:p>
          <a:p>
            <a:r>
              <a:rPr lang="sv-SE" dirty="0" smtClean="0"/>
              <a:t>Be </a:t>
            </a:r>
            <a:r>
              <a:rPr lang="sv-SE" dirty="0" err="1" smtClean="0"/>
              <a:t>aware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big</a:t>
            </a:r>
            <a:r>
              <a:rPr lang="sv-SE" dirty="0" smtClean="0"/>
              <a:t> </a:t>
            </a:r>
            <a:r>
              <a:rPr lang="sv-SE" dirty="0" err="1" smtClean="0"/>
              <a:t>change</a:t>
            </a:r>
            <a:r>
              <a:rPr lang="sv-SE" dirty="0" smtClean="0"/>
              <a:t> in </a:t>
            </a:r>
            <a:r>
              <a:rPr lang="sv-SE" dirty="0" err="1" smtClean="0"/>
              <a:t>memory</a:t>
            </a:r>
            <a:r>
              <a:rPr lang="sv-SE" dirty="0" smtClean="0"/>
              <a:t> </a:t>
            </a:r>
            <a:r>
              <a:rPr lang="sv-SE" dirty="0" err="1" smtClean="0"/>
              <a:t>pricing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408512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Compare</a:t>
            </a:r>
            <a:r>
              <a:rPr lang="sv-SE" dirty="0" smtClean="0"/>
              <a:t> </a:t>
            </a:r>
            <a:r>
              <a:rPr lang="sv-SE" dirty="0" err="1" smtClean="0"/>
              <a:t>latencies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the Speed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Light</a:t>
            </a:r>
            <a:endParaRPr lang="en-GB" dirty="0"/>
          </a:p>
        </p:txBody>
      </p:sp>
      <p:grpSp>
        <p:nvGrpSpPr>
          <p:cNvPr id="15" name="Grupp 14"/>
          <p:cNvGrpSpPr/>
          <p:nvPr/>
        </p:nvGrpSpPr>
        <p:grpSpPr>
          <a:xfrm>
            <a:off x="1691680" y="2348880"/>
            <a:ext cx="5184576" cy="3168352"/>
            <a:chOff x="1691680" y="2348880"/>
            <a:chExt cx="5184576" cy="3168352"/>
          </a:xfrm>
        </p:grpSpPr>
        <p:pic>
          <p:nvPicPr>
            <p:cNvPr id="8198" name="Picture 6" descr="https://upload.wikimedia.org/wikipedia/commons/thumb/d/df/Earth_%26_Moon_compare_Image.jpg/1024px-Earth_%26_Moon_compare_Ima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348880"/>
              <a:ext cx="4420153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upp 13"/>
            <p:cNvGrpSpPr/>
            <p:nvPr/>
          </p:nvGrpSpPr>
          <p:grpSpPr>
            <a:xfrm>
              <a:off x="4499992" y="3199039"/>
              <a:ext cx="2376264" cy="806025"/>
              <a:chOff x="4499992" y="2694983"/>
              <a:chExt cx="2376264" cy="806025"/>
            </a:xfrm>
          </p:grpSpPr>
          <p:cxnSp>
            <p:nvCxnSpPr>
              <p:cNvPr id="11" name="Rak pil 10"/>
              <p:cNvCxnSpPr/>
              <p:nvPr/>
            </p:nvCxnSpPr>
            <p:spPr>
              <a:xfrm>
                <a:off x="4499992" y="3501008"/>
                <a:ext cx="648072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ruta 7"/>
              <p:cNvSpPr txBox="1"/>
              <p:nvPr/>
            </p:nvSpPr>
            <p:spPr>
              <a:xfrm>
                <a:off x="4572000" y="2694983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 err="1" smtClean="0">
                    <a:solidFill>
                      <a:srgbClr val="FF0000"/>
                    </a:solidFill>
                  </a:rPr>
                  <a:t>Database</a:t>
                </a:r>
                <a:r>
                  <a:rPr lang="sv-SE" dirty="0" smtClean="0">
                    <a:solidFill>
                      <a:srgbClr val="FF0000"/>
                    </a:solidFill>
                  </a:rPr>
                  <a:t> </a:t>
                </a:r>
                <a:r>
                  <a:rPr lang="sv-SE" dirty="0" err="1" smtClean="0">
                    <a:solidFill>
                      <a:srgbClr val="FF0000"/>
                    </a:solidFill>
                  </a:rPr>
                  <a:t>query</a:t>
                </a:r>
                <a:r>
                  <a:rPr lang="sv-SE" dirty="0" smtClean="0">
                    <a:solidFill>
                      <a:srgbClr val="FF0000"/>
                    </a:solidFill>
                  </a:rPr>
                  <a:t> 1 s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8" name="Platshållare för innehåll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sv-SE" dirty="0" err="1" smtClean="0"/>
              <a:t>During</a:t>
            </a:r>
            <a:r>
              <a:rPr lang="sv-SE" dirty="0" smtClean="0"/>
              <a:t> the </a:t>
            </a:r>
            <a:r>
              <a:rPr lang="sv-SE" dirty="0" err="1" smtClean="0"/>
              <a:t>time</a:t>
            </a:r>
            <a:r>
              <a:rPr lang="sv-SE" dirty="0" smtClean="0"/>
              <a:t> a </a:t>
            </a:r>
            <a:r>
              <a:rPr lang="sv-SE" dirty="0" err="1" smtClean="0"/>
              <a:t>database</a:t>
            </a:r>
            <a:r>
              <a:rPr lang="sv-SE" dirty="0" smtClean="0"/>
              <a:t> makes a 1 s </a:t>
            </a:r>
            <a:r>
              <a:rPr lang="sv-SE" dirty="0" err="1" smtClean="0"/>
              <a:t>query</a:t>
            </a:r>
            <a:r>
              <a:rPr lang="sv-SE" dirty="0" smtClean="0"/>
              <a:t>, </a:t>
            </a:r>
            <a:r>
              <a:rPr lang="sv-SE" dirty="0" err="1"/>
              <a:t>h</a:t>
            </a:r>
            <a:r>
              <a:rPr lang="sv-SE" dirty="0" err="1" smtClean="0"/>
              <a:t>ow</a:t>
            </a:r>
            <a:r>
              <a:rPr lang="sv-SE" dirty="0" smtClean="0"/>
              <a:t> far </a:t>
            </a:r>
            <a:r>
              <a:rPr lang="sv-SE" dirty="0" err="1" smtClean="0"/>
              <a:t>will</a:t>
            </a:r>
            <a:r>
              <a:rPr lang="sv-SE" dirty="0" smtClean="0"/>
              <a:t> the </a:t>
            </a:r>
            <a:r>
              <a:rPr lang="sv-SE" dirty="0" err="1" smtClean="0"/>
              <a:t>light</a:t>
            </a:r>
            <a:r>
              <a:rPr lang="sv-SE" dirty="0" smtClean="0"/>
              <a:t> </a:t>
            </a:r>
            <a:r>
              <a:rPr lang="sv-SE" dirty="0" err="1" smtClean="0"/>
              <a:t>move</a:t>
            </a:r>
            <a:r>
              <a:rPr lang="sv-SE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1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/>
              <a:t>Compare</a:t>
            </a:r>
            <a:r>
              <a:rPr lang="sv-SE" dirty="0" smtClean="0"/>
              <a:t> </a:t>
            </a:r>
            <a:r>
              <a:rPr lang="sv-SE" dirty="0" err="1" smtClean="0"/>
              <a:t>latencies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the Speed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Light</a:t>
            </a:r>
            <a:endParaRPr lang="en-GB" dirty="0"/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42" y="1484784"/>
            <a:ext cx="7886700" cy="4741771"/>
          </a:xfrm>
          <a:prstGeom prst="rect">
            <a:avLst/>
          </a:prstGeom>
        </p:spPr>
      </p:pic>
      <p:grpSp>
        <p:nvGrpSpPr>
          <p:cNvPr id="29" name="Grupp 28"/>
          <p:cNvGrpSpPr/>
          <p:nvPr/>
        </p:nvGrpSpPr>
        <p:grpSpPr>
          <a:xfrm>
            <a:off x="1691680" y="1988840"/>
            <a:ext cx="4711833" cy="3808159"/>
            <a:chOff x="1604373" y="2037700"/>
            <a:chExt cx="4711833" cy="3808159"/>
          </a:xfrm>
        </p:grpSpPr>
        <p:cxnSp>
          <p:nvCxnSpPr>
            <p:cNvPr id="23" name="Rak pil 22"/>
            <p:cNvCxnSpPr/>
            <p:nvPr/>
          </p:nvCxnSpPr>
          <p:spPr>
            <a:xfrm>
              <a:off x="1604373" y="2037700"/>
              <a:ext cx="3517801" cy="38081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ruta 24"/>
            <p:cNvSpPr txBox="1"/>
            <p:nvPr/>
          </p:nvSpPr>
          <p:spPr>
            <a:xfrm>
              <a:off x="5092070" y="522920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Disk </a:t>
              </a:r>
              <a:r>
                <a:rPr lang="sv-SE" dirty="0" err="1" smtClean="0">
                  <a:solidFill>
                    <a:srgbClr val="FF0000"/>
                  </a:solidFill>
                </a:rPr>
                <a:t>seek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upp 29"/>
          <p:cNvGrpSpPr/>
          <p:nvPr/>
        </p:nvGrpSpPr>
        <p:grpSpPr>
          <a:xfrm>
            <a:off x="1763688" y="1916832"/>
            <a:ext cx="3168352" cy="490200"/>
            <a:chOff x="1763688" y="1916832"/>
            <a:chExt cx="3168352" cy="490200"/>
          </a:xfrm>
        </p:grpSpPr>
        <p:cxnSp>
          <p:nvCxnSpPr>
            <p:cNvPr id="21" name="Rak pil 20"/>
            <p:cNvCxnSpPr/>
            <p:nvPr/>
          </p:nvCxnSpPr>
          <p:spPr>
            <a:xfrm>
              <a:off x="1763688" y="1916832"/>
              <a:ext cx="432048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ruta 26"/>
            <p:cNvSpPr txBox="1"/>
            <p:nvPr/>
          </p:nvSpPr>
          <p:spPr>
            <a:xfrm>
              <a:off x="2123728" y="2037700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Intra-data </a:t>
              </a:r>
              <a:r>
                <a:rPr lang="en-GB" dirty="0" err="1" smtClean="0">
                  <a:solidFill>
                    <a:srgbClr val="FF0000"/>
                  </a:solidFill>
                </a:rPr>
                <a:t>center</a:t>
              </a:r>
              <a:r>
                <a:rPr lang="en-GB" dirty="0" smtClean="0">
                  <a:solidFill>
                    <a:srgbClr val="FF0000"/>
                  </a:solidFill>
                </a:rPr>
                <a:t> </a:t>
              </a:r>
              <a:r>
                <a:rPr lang="en-GB" dirty="0">
                  <a:solidFill>
                    <a:srgbClr val="FF0000"/>
                  </a:solidFill>
                </a:rPr>
                <a:t>TCP</a:t>
              </a:r>
            </a:p>
          </p:txBody>
        </p:sp>
      </p:grpSp>
      <p:grpSp>
        <p:nvGrpSpPr>
          <p:cNvPr id="31" name="Grupp 30"/>
          <p:cNvGrpSpPr/>
          <p:nvPr/>
        </p:nvGrpSpPr>
        <p:grpSpPr>
          <a:xfrm>
            <a:off x="1763688" y="1505885"/>
            <a:ext cx="2409386" cy="410947"/>
            <a:chOff x="1763688" y="1505885"/>
            <a:chExt cx="2409386" cy="410947"/>
          </a:xfrm>
        </p:grpSpPr>
        <p:cxnSp>
          <p:nvCxnSpPr>
            <p:cNvPr id="20" name="Rak pil 19"/>
            <p:cNvCxnSpPr/>
            <p:nvPr/>
          </p:nvCxnSpPr>
          <p:spPr>
            <a:xfrm>
              <a:off x="1763688" y="1916832"/>
              <a:ext cx="21602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ruta 27"/>
            <p:cNvSpPr txBox="1"/>
            <p:nvPr/>
          </p:nvSpPr>
          <p:spPr>
            <a:xfrm>
              <a:off x="1868818" y="1505885"/>
              <a:ext cx="230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SSD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8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Infäll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8576</TotalTime>
  <Words>1202</Words>
  <Application>Microsoft Office PowerPoint</Application>
  <PresentationFormat>Bildspel på skärmen (4:3)</PresentationFormat>
  <Paragraphs>257</Paragraphs>
  <Slides>47</Slides>
  <Notes>1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7</vt:i4>
      </vt:variant>
      <vt:variant>
        <vt:lpstr>Bildrubriker</vt:lpstr>
      </vt:variant>
      <vt:variant>
        <vt:i4>47</vt:i4>
      </vt:variant>
    </vt:vector>
  </HeadingPairs>
  <TitlesOfParts>
    <vt:vector size="67" baseType="lpstr">
      <vt:lpstr>Advent Pro</vt:lpstr>
      <vt:lpstr>Arial</vt:lpstr>
      <vt:lpstr>Calibri</vt:lpstr>
      <vt:lpstr>Calibri Light</vt:lpstr>
      <vt:lpstr>Courier New</vt:lpstr>
      <vt:lpstr>DejaVu Sans</vt:lpstr>
      <vt:lpstr>Droid Sans Fallback</vt:lpstr>
      <vt:lpstr>Liberation Serif</vt:lpstr>
      <vt:lpstr>Source Sans Pro</vt:lpstr>
      <vt:lpstr>Times New Roman</vt:lpstr>
      <vt:lpstr>Verdana</vt:lpstr>
      <vt:lpstr>Wingdings 2</vt:lpstr>
      <vt:lpstr>ヒラギノ角ゴ Pro W3</vt:lpstr>
      <vt:lpstr>Office Theme</vt:lpstr>
      <vt:lpstr>1_Office Theme</vt:lpstr>
      <vt:lpstr>2_Office Theme</vt:lpstr>
      <vt:lpstr>3_Office Theme</vt:lpstr>
      <vt:lpstr>4_Office Theme</vt:lpstr>
      <vt:lpstr>Office-tema</vt:lpstr>
      <vt:lpstr>HDOfficeLightV0</vt:lpstr>
      <vt:lpstr>PowerPoint-presentation</vt:lpstr>
      <vt:lpstr>Do not Cross the Brook for Water</vt:lpstr>
      <vt:lpstr>PowerPoint-presentation</vt:lpstr>
      <vt:lpstr>PowerPoint-presentation</vt:lpstr>
      <vt:lpstr>Real World Scenario</vt:lpstr>
      <vt:lpstr>Table of Content</vt:lpstr>
      <vt:lpstr>Two Important Aspects of Big Data Latency</vt:lpstr>
      <vt:lpstr>Compare latencies using the Speed of Light</vt:lpstr>
      <vt:lpstr>Compare latencies using the Speed of Light</vt:lpstr>
      <vt:lpstr>Compare latencies using the Speed of Light</vt:lpstr>
      <vt:lpstr>”Back to the Future”</vt:lpstr>
      <vt:lpstr>Cost of 1 GB RAM - Back to The Future</vt:lpstr>
      <vt:lpstr>Conclusion</vt:lpstr>
      <vt:lpstr>Table of Content</vt:lpstr>
      <vt:lpstr>Cache Synchronize Strategies</vt:lpstr>
      <vt:lpstr>Cache Synchronize Strategies</vt:lpstr>
      <vt:lpstr>Comparison</vt:lpstr>
      <vt:lpstr>Comparison</vt:lpstr>
      <vt:lpstr>What you can do with TB</vt:lpstr>
      <vt:lpstr>What you can do with TB</vt:lpstr>
      <vt:lpstr>Table of Content</vt:lpstr>
      <vt:lpstr>32 bit operating system (31-bit heap)</vt:lpstr>
      <vt:lpstr>Compress Oops in Java 7 (35-bit)</vt:lpstr>
      <vt:lpstr>Compressed Oops with 8 byte alignment</vt:lpstr>
      <vt:lpstr>Compress Oops in Java 8 (36 bits)</vt:lpstr>
      <vt:lpstr>64-bit references in Java (100 GB?)</vt:lpstr>
      <vt:lpstr>NUMA Regions (~40 bits)</vt:lpstr>
      <vt:lpstr>NUMA Regions (~40 bits)</vt:lpstr>
      <vt:lpstr>Virtual address space (48-bit)</vt:lpstr>
      <vt:lpstr>Virtual address space (48-bit)</vt:lpstr>
      <vt:lpstr>Memory Mapped files (48+ bits)</vt:lpstr>
      <vt:lpstr>Peta Byte JVMs (50+ bits)</vt:lpstr>
      <vt:lpstr>Peta Byte JVMs (50+ bits)</vt:lpstr>
      <vt:lpstr>Peta Byte JVMs (50+ bits)</vt:lpstr>
      <vt:lpstr>What you can do with TB</vt:lpstr>
      <vt:lpstr>Table of Content</vt:lpstr>
      <vt:lpstr>Real World Scenario</vt:lpstr>
      <vt:lpstr>What is Speedment?</vt:lpstr>
      <vt:lpstr>Database Reflector</vt:lpstr>
      <vt:lpstr>Scale Out With Chronicle</vt:lpstr>
      <vt:lpstr>Workflow</vt:lpstr>
      <vt:lpstr>Super Easy Integration</vt:lpstr>
      <vt:lpstr>Speedment – OSS and Enterprise</vt:lpstr>
      <vt:lpstr>What you can do with TB</vt:lpstr>
      <vt:lpstr>Table of Content</vt:lpstr>
      <vt:lpstr>What is Chronicle?</vt:lpstr>
      <vt:lpstr>Thank you!</vt:lpstr>
    </vt:vector>
  </TitlesOfParts>
  <Company>DEECD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 Lawrey</dc:creator>
  <cp:lastModifiedBy>Carina Dreifeldt</cp:lastModifiedBy>
  <cp:revision>234</cp:revision>
  <dcterms:created xsi:type="dcterms:W3CDTF">2015-03-05T09:31:04Z</dcterms:created>
  <dcterms:modified xsi:type="dcterms:W3CDTF">2015-10-27T17:51:03Z</dcterms:modified>
</cp:coreProperties>
</file>