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7" r:id="rId2"/>
    <p:sldMasterId id="2147483656" r:id="rId3"/>
    <p:sldMasterId id="2147483681" r:id="rId4"/>
    <p:sldMasterId id="2147483684" r:id="rId5"/>
  </p:sldMasterIdLst>
  <p:notesMasterIdLst>
    <p:notesMasterId r:id="rId19"/>
  </p:notesMasterIdLst>
  <p:handoutMasterIdLst>
    <p:handoutMasterId r:id="rId20"/>
  </p:handoutMasterIdLst>
  <p:sldIdLst>
    <p:sldId id="284" r:id="rId6"/>
    <p:sldId id="289" r:id="rId7"/>
    <p:sldId id="325" r:id="rId8"/>
    <p:sldId id="315" r:id="rId9"/>
    <p:sldId id="318" r:id="rId10"/>
    <p:sldId id="323" r:id="rId11"/>
    <p:sldId id="302" r:id="rId12"/>
    <p:sldId id="300" r:id="rId13"/>
    <p:sldId id="305" r:id="rId14"/>
    <p:sldId id="303" r:id="rId15"/>
    <p:sldId id="306" r:id="rId16"/>
    <p:sldId id="324" r:id="rId17"/>
    <p:sldId id="321" r:id="rId18"/>
  </p:sldIdLst>
  <p:sldSz cx="9144000" cy="6858000" type="screen4x3"/>
  <p:notesSz cx="7010400" cy="9296400"/>
  <p:defaultTextStyle>
    <a:defPPr>
      <a:defRPr lang="en-US"/>
    </a:defPPr>
    <a:lvl1pPr marL="0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2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63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85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06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26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47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68" algn="l" defTabSz="9138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9F9F9F"/>
    <a:srgbClr val="2C51BA"/>
    <a:srgbClr val="FF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87791" autoAdjust="0"/>
  </p:normalViewPr>
  <p:slideViewPr>
    <p:cSldViewPr>
      <p:cViewPr varScale="1">
        <p:scale>
          <a:sx n="166" d="100"/>
          <a:sy n="166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A34F519F-1687-4B59-849E-085C1F65A20E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35BFA1FF-139A-4EBE-8B26-D324C8B17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0C802F7-125E-49EA-BC15-527EE7B49D20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24268ED-731B-4357-A718-6BC1A9036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5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7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6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010"/>
            <a:fld id="{76BD89F4-9D4D-450A-A049-1074FCA610F9}" type="slidenum">
              <a:rPr lang="en-US" smtClean="0">
                <a:solidFill>
                  <a:prstClr val="black"/>
                </a:solidFill>
              </a:rPr>
              <a:pPr defTabSz="929010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60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8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010"/>
            <a:fld id="{76BD89F4-9D4D-450A-A049-1074FCA610F9}" type="slidenum">
              <a:rPr lang="en-US" smtClean="0">
                <a:solidFill>
                  <a:prstClr val="black"/>
                </a:solidFill>
              </a:rPr>
              <a:pPr defTabSz="929010"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604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13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62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56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17169" indent="-275834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03337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544671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1986006" indent="-220668" defTabSz="9317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427341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868675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310010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751344" indent="-220668" algn="ctr" defTabSz="93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364B0A3D-612D-4882-8F0A-A47918DE32AF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17" y="4415791"/>
            <a:ext cx="561136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04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0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3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928"/>
            <a:ext cx="2971799" cy="742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5"/>
            <a:ext cx="9144000" cy="16625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77000" y="6553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Smarter approaches. Better results.</a:t>
            </a:r>
            <a:endParaRPr lang="en-US" sz="1400" baseline="30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2381" tIns="46191" rIns="92381" bIns="461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23804" rtl="0" eaLnBrk="1" latinLnBrk="0" hangingPunct="1">
        <a:spcBef>
          <a:spcPct val="0"/>
        </a:spcBef>
        <a:buNone/>
        <a:defRPr sz="4800" b="1" kern="1200" baseline="0">
          <a:solidFill>
            <a:schemeClr val="tx1"/>
          </a:solidFill>
          <a:latin typeface="Tw Cen MT" pitchFamily="34" charset="0"/>
          <a:ea typeface="+mj-ea"/>
          <a:cs typeface="+mj-cs"/>
        </a:defRPr>
      </a:lvl1pPr>
    </p:titleStyle>
    <p:bodyStyle>
      <a:lvl1pPr marL="346427" indent="-346427" algn="l" defTabSz="92380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0590" indent="-288689" algn="l" defTabSz="9238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756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658" indent="-230954" algn="l" defTabSz="9238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562" indent="-230954" algn="l" defTabSz="9238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64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368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268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170" indent="-230954" algn="l" defTabSz="9238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02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804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707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61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12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415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3319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220" algn="l" defTabSz="9238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6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26CC8F83-A37B-4861-A5BD-5610B16BB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" y="208167"/>
            <a:ext cx="1849352" cy="4623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800" y="6492881"/>
            <a:ext cx="457200" cy="365125"/>
          </a:xfrm>
          <a:prstGeom prst="rect">
            <a:avLst/>
          </a:prstGeom>
        </p:spPr>
        <p:txBody>
          <a:bodyPr vert="horz" lIns="91385" tIns="45692" rIns="91385" bIns="45692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5530C144-3918-4383-A516-D260F66807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5" tIns="45692" rIns="91385" bIns="4569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87" r:id="rId3"/>
  </p:sldLayoutIdLst>
  <p:hf hdr="0" ftr="0" dt="0"/>
  <p:txStyles>
    <p:titleStyle>
      <a:lvl1pPr algn="l" defTabSz="913842" rtl="0" eaLnBrk="1" latinLnBrk="0" hangingPunct="1">
        <a:spcBef>
          <a:spcPct val="0"/>
        </a:spcBef>
        <a:buNone/>
        <a:defRPr sz="28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692" indent="-34269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497" indent="-285576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2303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599224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6146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306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800" y="6492881"/>
            <a:ext cx="457200" cy="365125"/>
          </a:xfrm>
          <a:prstGeom prst="rect">
            <a:avLst/>
          </a:prstGeom>
        </p:spPr>
        <p:txBody>
          <a:bodyPr vert="horz" lIns="91385" tIns="45692" rIns="91385" bIns="45692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5530C144-3918-4383-A516-D260F66807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5" tIns="45692" rIns="91385" bIns="4569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8" r:id="rId3"/>
  </p:sldLayoutIdLst>
  <p:hf hdr="0" ftr="0" dt="0"/>
  <p:txStyles>
    <p:titleStyle>
      <a:lvl1pPr algn="l" defTabSz="913842" rtl="0" eaLnBrk="1" latinLnBrk="0" hangingPunct="1">
        <a:spcBef>
          <a:spcPct val="0"/>
        </a:spcBef>
        <a:buNone/>
        <a:defRPr sz="28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692" indent="-34269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497" indent="-285576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2303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599224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6146" indent="-228462" algn="l" defTabSz="913842" rtl="0" eaLnBrk="1" latinLnBrk="0" hangingPunct="1">
        <a:spcBef>
          <a:spcPct val="20000"/>
        </a:spcBef>
        <a:buClr>
          <a:srgbClr val="ED1C24"/>
        </a:buClr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306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9138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371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6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" y="208167"/>
            <a:ext cx="1849352" cy="4623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620000" y="6550223"/>
            <a:ext cx="1524000" cy="30777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Tw Cen MT" pitchFamily="34" charset="0"/>
              </a:rPr>
              <a:t>ai-solutions.com</a:t>
            </a:r>
            <a:endParaRPr lang="en-US" sz="1400" dirty="0">
              <a:solidFill>
                <a:prstClr val="white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D1C24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d.noaa.gov/DSCOVR/dscovr.html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www.jwst.nasa.gov/" TargetMode="Externa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ms.gsfc.nasa.gov/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www.nasa.gov/centers/goddard/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www.ai-solutions.com/" TargetMode="Externa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</a:t>
            </a:r>
            <a:r>
              <a:rPr lang="en-US" dirty="0"/>
              <a:t>Space Mission Support Fueled by the Java Ecosystem</a:t>
            </a:r>
            <a:endParaRPr lang="en-US" sz="4800" b="1" dirty="0"/>
          </a:p>
        </p:txBody>
      </p:sp>
      <p:pic>
        <p:nvPicPr>
          <p:cNvPr id="1026" name="Picture 2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63234"/>
            <a:ext cx="1037668" cy="8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b/b9/Javafx_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04" y="4955618"/>
            <a:ext cx="2192032" cy="10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bm.com/developerworks/i/hivis-v17-java8b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87626"/>
            <a:ext cx="1752600" cy="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wantshah.com/wp-content/uploads/2010/02/imag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27935"/>
            <a:ext cx="1411014" cy="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319007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Sean M Phillips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solutions,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CON4635 -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JavaOne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JWST: Simulation Integration and Visualization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724400"/>
            <a:ext cx="810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NetBeans Platform minimizes effort for integrating simulation </a:t>
            </a:r>
            <a:r>
              <a:rPr lang="en-US" b="1" dirty="0" smtClean="0"/>
              <a:t>processes</a:t>
            </a:r>
          </a:p>
          <a:p>
            <a:r>
              <a:rPr lang="en-US" b="1" dirty="0"/>
              <a:t>	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Combining JavaFX </a:t>
            </a:r>
            <a:r>
              <a:rPr lang="en-US" b="1" dirty="0" smtClean="0"/>
              <a:t>controls </a:t>
            </a:r>
            <a:r>
              <a:rPr lang="en-US" b="1" dirty="0" smtClean="0"/>
              <a:t>with Java </a:t>
            </a:r>
            <a:r>
              <a:rPr lang="en-US" b="1" dirty="0" smtClean="0"/>
              <a:t>8 parallel </a:t>
            </a:r>
            <a:r>
              <a:rPr lang="en-US" b="1" dirty="0" smtClean="0"/>
              <a:t>streams reduces render times </a:t>
            </a:r>
            <a:endParaRPr lang="en-US" b="1" dirty="0"/>
          </a:p>
        </p:txBody>
      </p:sp>
      <p:pic>
        <p:nvPicPr>
          <p:cNvPr id="4098" name="Picture 2" descr="C:\Users\SPhillips\Desktop\Polaris\Media\JWST\DarkChartAndNimbusWorldWin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61" y="1111371"/>
            <a:ext cx="5339430" cy="31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2971800" cy="327659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Automates spacecraft radio contact simulation</a:t>
            </a:r>
          </a:p>
          <a:p>
            <a:r>
              <a:rPr lang="en-US" sz="1800" dirty="0" smtClean="0"/>
              <a:t>Captures contact reports for dozens of ground and space assets</a:t>
            </a:r>
          </a:p>
          <a:p>
            <a:r>
              <a:rPr lang="en-US" sz="1800" dirty="0" smtClean="0"/>
              <a:t>Correlates over 100K contact data points into interactive timelines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Technologies Used:</a:t>
            </a:r>
          </a:p>
          <a:p>
            <a:pPr lvl="1"/>
            <a:r>
              <a:rPr lang="en-US" sz="1400" dirty="0" smtClean="0"/>
              <a:t>JavaFX</a:t>
            </a:r>
          </a:p>
          <a:p>
            <a:pPr lvl="1"/>
            <a:r>
              <a:rPr lang="en-US" sz="1400" dirty="0" err="1" smtClean="0"/>
              <a:t>WorldWind</a:t>
            </a:r>
            <a:endParaRPr lang="en-US" sz="1400" dirty="0" smtClean="0"/>
          </a:p>
          <a:p>
            <a:pPr lvl="1"/>
            <a:r>
              <a:rPr lang="en-US" sz="1400" dirty="0" smtClean="0"/>
              <a:t>NetBeans Platform</a:t>
            </a: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265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Deep Space Trajectory Explorer (DSTE)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274319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Thousands </a:t>
            </a:r>
            <a:r>
              <a:rPr lang="en-US" sz="2000" dirty="0" smtClean="0"/>
              <a:t>of potential trajectories exist at any given position and </a:t>
            </a:r>
            <a:r>
              <a:rPr lang="en-US" sz="2000" dirty="0" smtClean="0"/>
              <a:t>energy</a:t>
            </a:r>
          </a:p>
          <a:p>
            <a:pPr lvl="1"/>
            <a:r>
              <a:rPr lang="en-US" sz="1600" dirty="0" smtClean="0"/>
              <a:t>Data spaces to represent scenarios start in the 100Ks and go up </a:t>
            </a:r>
          </a:p>
          <a:p>
            <a:pPr lvl="1"/>
            <a:r>
              <a:rPr lang="en-US" sz="1600" dirty="0" smtClean="0"/>
              <a:t>Interactive 2D and 3D data selection and constraint tools</a:t>
            </a:r>
            <a:endParaRPr lang="en-US" sz="1600" dirty="0" smtClean="0"/>
          </a:p>
          <a:p>
            <a:r>
              <a:rPr lang="en-US" sz="2000" dirty="0" smtClean="0"/>
              <a:t>Automatic trajectory </a:t>
            </a:r>
            <a:r>
              <a:rPr lang="en-US" sz="2000" dirty="0" smtClean="0"/>
              <a:t>generation, </a:t>
            </a:r>
            <a:r>
              <a:rPr lang="en-US" sz="2000" dirty="0" smtClean="0"/>
              <a:t>grouping and </a:t>
            </a:r>
            <a:r>
              <a:rPr lang="en-US" sz="2000" dirty="0" smtClean="0"/>
              <a:t>visualization</a:t>
            </a:r>
          </a:p>
          <a:p>
            <a:pPr lvl="1"/>
            <a:r>
              <a:rPr lang="en-US" sz="1600" dirty="0" smtClean="0"/>
              <a:t>Ballistic Primary centered CR3BP</a:t>
            </a:r>
          </a:p>
          <a:p>
            <a:pPr lvl="1"/>
            <a:r>
              <a:rPr lang="en-US" sz="1600" dirty="0" smtClean="0"/>
              <a:t>Planetary-Moon Halo Families</a:t>
            </a:r>
          </a:p>
          <a:p>
            <a:pPr lvl="1"/>
            <a:r>
              <a:rPr lang="en-US" sz="1600" dirty="0" smtClean="0"/>
              <a:t>Asteroid Centered Ballistic</a:t>
            </a:r>
            <a:endParaRPr lang="en-US" sz="1600" dirty="0" smtClean="0"/>
          </a:p>
          <a:p>
            <a:r>
              <a:rPr lang="en-US" sz="2000" dirty="0" smtClean="0"/>
              <a:t>JavaFX 8 </a:t>
            </a:r>
            <a:r>
              <a:rPr lang="en-US" sz="2000" dirty="0" smtClean="0"/>
              <a:t>is the key enabling framework</a:t>
            </a:r>
          </a:p>
          <a:p>
            <a:pPr lvl="1"/>
            <a:r>
              <a:rPr lang="en-US" sz="1600" dirty="0" smtClean="0"/>
              <a:t>High speed Canvas plots for visually interactive interface</a:t>
            </a:r>
          </a:p>
          <a:p>
            <a:pPr lvl="1"/>
            <a:r>
              <a:rPr lang="en-US" sz="1600" dirty="0" smtClean="0"/>
              <a:t>Parallel Streams enable background search and filtering of data responsive in million point scenarios</a:t>
            </a:r>
          </a:p>
          <a:p>
            <a:pPr lvl="1"/>
            <a:r>
              <a:rPr lang="en-US" sz="1600" dirty="0" smtClean="0"/>
              <a:t>Integrated </a:t>
            </a:r>
            <a:r>
              <a:rPr lang="en-US" sz="1600" dirty="0" smtClean="0"/>
              <a:t>Pure JavaFX 3D Trajectory Renderings</a:t>
            </a:r>
          </a:p>
          <a:p>
            <a:pPr marL="456921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62400"/>
            <a:ext cx="3770622" cy="207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" y="3962400"/>
            <a:ext cx="3692068" cy="20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DSTE</a:t>
            </a:r>
            <a:r>
              <a:rPr lang="en-US" sz="2400" dirty="0"/>
              <a:t> </a:t>
            </a:r>
            <a:r>
              <a:rPr lang="en-US" sz="2400" dirty="0" smtClean="0"/>
              <a:t>Mission Support Use Cases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1600"/>
            <a:ext cx="4847076" cy="4038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Asteroid Redirect Mission trajectories (JSC)</a:t>
            </a:r>
          </a:p>
          <a:p>
            <a:endParaRPr lang="en-US" sz="2000" dirty="0" smtClean="0"/>
          </a:p>
          <a:p>
            <a:r>
              <a:rPr lang="en-US" sz="2000" dirty="0" smtClean="0"/>
              <a:t>Deep Space Planetary-Moon Ballistic Science Endgame Orbits (JPL)</a:t>
            </a:r>
          </a:p>
          <a:p>
            <a:pPr lvl="1"/>
            <a:r>
              <a:rPr lang="en-US" sz="1600" dirty="0" smtClean="0"/>
              <a:t>Cassini (Titan, Enceladus, Dione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Clipper (Europa)</a:t>
            </a:r>
          </a:p>
          <a:p>
            <a:endParaRPr lang="en-US" sz="2000" dirty="0" smtClean="0"/>
          </a:p>
          <a:p>
            <a:r>
              <a:rPr lang="en-US" sz="2000" dirty="0" smtClean="0"/>
              <a:t>Ballistic Transfer Design Space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Earth-Moon Lagrange Point Human Habitat trajectory design (GSFC/JSC)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68" y="1295400"/>
            <a:ext cx="3458723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68" y="3386587"/>
            <a:ext cx="34882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Phillips\Desktop\Polaris\ai-logo-sta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0" y="1250092"/>
            <a:ext cx="1403000" cy="16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Some Interesting Space Links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219200"/>
            <a:ext cx="66026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/>
              <a:t>a.i</a:t>
            </a:r>
            <a:r>
              <a:rPr lang="en-US" sz="2400" dirty="0" smtClean="0"/>
              <a:t>. solutions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http://www.ai-solutions.com/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Goddard Space Flight Center</a:t>
            </a: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www.nasa.gov/centers/goddard/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MMS Mission Site</a:t>
            </a:r>
          </a:p>
          <a:p>
            <a:pPr lvl="1"/>
            <a:r>
              <a:rPr lang="en-US" sz="2400" dirty="0">
                <a:hlinkClick r:id="rId6"/>
              </a:rPr>
              <a:t>http://mms.gsfc.nasa.gov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JWST Mission Site</a:t>
            </a:r>
          </a:p>
          <a:p>
            <a:pPr lvl="1"/>
            <a:r>
              <a:rPr lang="en-US" sz="2400" dirty="0">
                <a:hlinkClick r:id="rId7"/>
              </a:rPr>
              <a:t>http://www.jwst.nasa.gov</a:t>
            </a:r>
            <a:r>
              <a:rPr lang="en-US" sz="2400" dirty="0" smtClean="0">
                <a:hlinkClick r:id="rId7"/>
              </a:rPr>
              <a:t>/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DSCOVR</a:t>
            </a:r>
          </a:p>
          <a:p>
            <a:pPr lvl="1"/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www.osd.noaa.gov/DSCOVR/dscovr.html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SPhillips\Desktop\Polaris\Media\goddar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1" y="2461054"/>
            <a:ext cx="758019" cy="7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hillips\Desktop\Polaris\Media\mm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2" y="3456095"/>
            <a:ext cx="848335" cy="8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2.gstatic.com/images?q=tbn:ANd9GcTPgsR0NHIRpZx3L0D7-zL1OauC7Os9_Xce8SGSxP_Qim_u731-l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1" y="4572000"/>
            <a:ext cx="846276" cy="8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sd.noaa.gov/DSCOVR/images/DSCOVR%20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715000"/>
            <a:ext cx="97005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a.i. solutions Company Profile</a:t>
            </a:r>
          </a:p>
        </p:txBody>
      </p:sp>
      <p:pic>
        <p:nvPicPr>
          <p:cNvPr id="15" name="Picture 1" descr="Z:\Completed Proposals\ELVIS 2\ELVIS 2 Files from Box.net\Proposal Management Tools\Graphics (Source)\Cover Art\Trophy Photos\NASA small business trophy_no background.jpg"/>
          <p:cNvPicPr>
            <a:picLocks noChangeAspect="1" noChangeArrowheads="1"/>
          </p:cNvPicPr>
          <p:nvPr/>
        </p:nvPicPr>
        <p:blipFill rotWithShape="1">
          <a:blip r:embed="rId3" cstate="print"/>
          <a:srcRect l="14777" t="2912" r="15264" b="4885"/>
          <a:stretch/>
        </p:blipFill>
        <p:spPr bwMode="auto">
          <a:xfrm>
            <a:off x="7734297" y="5018145"/>
            <a:ext cx="1097482" cy="148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038600" y="4337677"/>
            <a:ext cx="3612076" cy="1758323"/>
          </a:xfrm>
          <a:prstGeom prst="rect">
            <a:avLst/>
          </a:prstGeom>
        </p:spPr>
        <p:txBody>
          <a:bodyPr vert="horz" lIns="91385" tIns="45692" rIns="91385" bIns="45692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2C51BA"/>
                </a:solidFill>
              </a:rPr>
              <a:t>Certifications &amp; Awards</a:t>
            </a: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ISO 9001:2008 / </a:t>
            </a:r>
            <a:r>
              <a:rPr lang="en-US" sz="1600" dirty="0" smtClean="0">
                <a:solidFill>
                  <a:prstClr val="black"/>
                </a:solidFill>
              </a:rPr>
              <a:t>AS9100 Certified</a:t>
            </a: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CMMI-</a:t>
            </a:r>
            <a:r>
              <a:rPr lang="en-US" sz="1600" dirty="0" err="1" smtClean="0">
                <a:solidFill>
                  <a:prstClr val="black"/>
                </a:solidFill>
              </a:rPr>
              <a:t>Dev</a:t>
            </a:r>
            <a:r>
              <a:rPr lang="en-US" sz="1600" dirty="0" smtClean="0">
                <a:solidFill>
                  <a:prstClr val="black"/>
                </a:solidFill>
              </a:rPr>
              <a:t> ML3</a:t>
            </a:r>
            <a:endParaRPr lang="en-US" sz="1600" dirty="0">
              <a:solidFill>
                <a:prstClr val="black"/>
              </a:solidFill>
            </a:endParaRPr>
          </a:p>
          <a:p>
            <a:pPr marL="182880" indent="-182880">
              <a:spcBef>
                <a:spcPct val="5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2010 </a:t>
            </a:r>
            <a:r>
              <a:rPr lang="en-US" sz="1600" dirty="0">
                <a:solidFill>
                  <a:prstClr val="black"/>
                </a:solidFill>
              </a:rPr>
              <a:t>NASA Small </a:t>
            </a:r>
            <a:r>
              <a:rPr lang="en-US" sz="1600" dirty="0" smtClean="0">
                <a:solidFill>
                  <a:prstClr val="black"/>
                </a:solidFill>
              </a:rPr>
              <a:t>Business Prime </a:t>
            </a:r>
            <a:r>
              <a:rPr lang="en-US" sz="1600" dirty="0">
                <a:solidFill>
                  <a:prstClr val="black"/>
                </a:solidFill>
              </a:rPr>
              <a:t>Contractor of </a:t>
            </a:r>
            <a:r>
              <a:rPr lang="en-US" sz="1600" dirty="0" smtClean="0">
                <a:solidFill>
                  <a:prstClr val="black"/>
                </a:solidFill>
              </a:rPr>
              <a:t>the Year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7" y="4114800"/>
            <a:ext cx="3886199" cy="2428709"/>
          </a:xfrm>
          <a:prstGeom prst="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1" y="1371601"/>
            <a:ext cx="2819400" cy="4876799"/>
          </a:xfrm>
          <a:prstGeom prst="rect">
            <a:avLst/>
          </a:prstGeom>
          <a:noFill/>
          <a:ln w="381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87696"/>
            <a:ext cx="1288818" cy="8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57" y="5943600"/>
            <a:ext cx="1069743" cy="7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29000" y="1219200"/>
            <a:ext cx="5715000" cy="2519063"/>
            <a:chOff x="3276600" y="1219200"/>
            <a:chExt cx="5715000" cy="25190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683" y="1219200"/>
              <a:ext cx="3651262" cy="237608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276600" y="2379900"/>
              <a:ext cx="2211143" cy="933429"/>
              <a:chOff x="889423" y="4865910"/>
              <a:chExt cx="2828590" cy="104097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2484177" y="4865910"/>
                <a:ext cx="1233836" cy="5751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89423" y="5186086"/>
                <a:ext cx="1804250" cy="720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Colorado Springs, CO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75463" y="3219491"/>
              <a:ext cx="1616137" cy="461664"/>
              <a:chOff x="6192329" y="6026876"/>
              <a:chExt cx="2202748" cy="62923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192329" y="6070571"/>
                <a:ext cx="337366" cy="125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381175" y="6026876"/>
                <a:ext cx="2013902" cy="62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Cape Canaveral, FL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117312" y="2827215"/>
              <a:ext cx="1192590" cy="911048"/>
              <a:chOff x="4604218" y="5482694"/>
              <a:chExt cx="1625466" cy="124173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5565899" y="5482694"/>
                <a:ext cx="0" cy="5783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604218" y="6095193"/>
                <a:ext cx="1625466" cy="62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Regional Office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Huntsville, AL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462669" y="2268152"/>
              <a:ext cx="1300332" cy="461664"/>
              <a:chOff x="6327989" y="4815045"/>
              <a:chExt cx="1772314" cy="62923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6327989" y="4904400"/>
                <a:ext cx="309578" cy="125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545625" y="4815045"/>
                <a:ext cx="1554678" cy="62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  <a:latin typeface="Tw Cen MT" pitchFamily="34" charset="0"/>
                  </a:rPr>
                  <a:t>Headquarters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E1126"/>
                    </a:solidFill>
                    <a:latin typeface="Tw Cen MT" pitchFamily="34" charset="0"/>
                  </a:rPr>
                  <a:t>Lanham, MD</a:t>
                </a:r>
                <a:endParaRPr lang="en-US" sz="1200" b="1" dirty="0">
                  <a:solidFill>
                    <a:srgbClr val="CE1126"/>
                  </a:solidFill>
                  <a:latin typeface="Tw Cen MT" pitchFamily="34" charset="0"/>
                </a:endParaRPr>
              </a:p>
            </p:txBody>
          </p:sp>
        </p:grpSp>
      </p:grp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476251" y="1305091"/>
            <a:ext cx="3105149" cy="501950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1373" tIns="45685" rIns="91373" bIns="45685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300" dirty="0">
              <a:solidFill>
                <a:prstClr val="black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2C51BA"/>
                </a:solidFill>
                <a:latin typeface="Tw Cen MT" pitchFamily="34" charset="0"/>
              </a:rPr>
              <a:t>Company Overview:</a:t>
            </a:r>
            <a:endParaRPr lang="en-US" sz="2000" b="1" dirty="0">
              <a:solidFill>
                <a:srgbClr val="2C51BA"/>
              </a:solidFill>
              <a:latin typeface="Tw Cen MT" pitchFamily="34" charset="0"/>
            </a:endParaRP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Founded in 1996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400+ Employees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Mature Small Business</a:t>
            </a:r>
            <a:endParaRPr lang="en-US" sz="2000" b="1" dirty="0" smtClean="0">
              <a:solidFill>
                <a:srgbClr val="2C51BA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2C51BA"/>
                </a:solidFill>
                <a:latin typeface="Tw Cen MT" pitchFamily="34" charset="0"/>
              </a:rPr>
              <a:t>Core Capabilities: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Flight Dynamics &amp; Satellite Systems Engineering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Launch </a:t>
            </a: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Vehicle &amp; Missile Systems Engineering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Ground System Application Development</a:t>
            </a: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Information Assurance &amp; Cybersecurity</a:t>
            </a:r>
            <a:endParaRPr lang="en-US" dirty="0">
              <a:solidFill>
                <a:prstClr val="black"/>
              </a:solidFill>
              <a:latin typeface="Tw Cen MT" pitchFamily="34" charset="0"/>
            </a:endParaRPr>
          </a:p>
          <a:p>
            <a:pPr marL="182880" indent="-18288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ED1C2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COTS Products:  </a:t>
            </a:r>
            <a:r>
              <a:rPr lang="en-US" i="1" dirty="0" err="1" smtClean="0">
                <a:solidFill>
                  <a:prstClr val="black"/>
                </a:solidFill>
                <a:latin typeface="Tw Cen MT" pitchFamily="34" charset="0"/>
              </a:rPr>
              <a:t>FreeFlyer</a:t>
            </a:r>
            <a:r>
              <a:rPr lang="en-US" i="1" baseline="30000" dirty="0">
                <a:solidFill>
                  <a:prstClr val="black"/>
                </a:solidFill>
                <a:latin typeface="Tw Cen MT" pitchFamily="34" charset="0"/>
              </a:rPr>
              <a:t>®</a:t>
            </a:r>
            <a:r>
              <a:rPr lang="en-US" i="1" dirty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w Cen MT" pitchFamily="34" charset="0"/>
              </a:rPr>
              <a:t>Flight Dynamics </a:t>
            </a:r>
            <a:r>
              <a:rPr lang="en-US" dirty="0" smtClean="0">
                <a:solidFill>
                  <a:prstClr val="black"/>
                </a:solidFill>
                <a:latin typeface="Tw Cen MT" pitchFamily="34" charset="0"/>
              </a:rPr>
              <a:t>Software</a:t>
            </a:r>
            <a:endParaRPr lang="en-US" dirty="0">
              <a:solidFill>
                <a:prstClr val="black"/>
              </a:solidFill>
              <a:latin typeface="Tw Cen MT" pitchFamily="34" charset="0"/>
            </a:endParaRPr>
          </a:p>
          <a:p>
            <a:pPr lvl="1" indent="-228462">
              <a:lnSpc>
                <a:spcPct val="90000"/>
              </a:lnSpc>
              <a:buFont typeface="Wingdings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0397" y="3729335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Regional Office</a:t>
            </a:r>
          </a:p>
          <a:p>
            <a:pPr algn="ctr"/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Houston, TX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774152" y="3251550"/>
            <a:ext cx="398048" cy="471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6200679" y="3154680"/>
            <a:ext cx="45719" cy="4572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19535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Customer Site</a:t>
            </a:r>
          </a:p>
          <a:p>
            <a:pPr algn="ctr"/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Lompoc, CA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648207" y="2514600"/>
            <a:ext cx="27431" cy="2743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5594422" y="266268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114800" y="1981200"/>
            <a:ext cx="476602" cy="517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19600" y="3200400"/>
            <a:ext cx="1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w Cen MT" pitchFamily="34" charset="0"/>
              </a:rPr>
              <a:t>Customer Site</a:t>
            </a:r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/>
            </a:r>
            <a:b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</a:br>
            <a:r>
              <a:rPr lang="en-US" sz="1200" b="1" dirty="0" smtClean="0">
                <a:solidFill>
                  <a:srgbClr val="CE1126"/>
                </a:solidFill>
                <a:latin typeface="Tw Cen MT" pitchFamily="34" charset="0"/>
              </a:rPr>
              <a:t>Albuquerque, NM</a:t>
            </a:r>
            <a:endParaRPr lang="en-US" sz="1200" b="1" dirty="0">
              <a:solidFill>
                <a:srgbClr val="CE1126"/>
              </a:solidFill>
              <a:latin typeface="Tw Cen MT" pitchFamily="34" charset="0"/>
            </a:endParaRPr>
          </a:p>
        </p:txBody>
      </p:sp>
      <p:cxnSp>
        <p:nvCxnSpPr>
          <p:cNvPr id="38" name="Straight Connector 37"/>
          <p:cNvCxnSpPr>
            <a:endCxn id="36" idx="0"/>
          </p:cNvCxnSpPr>
          <p:nvPr/>
        </p:nvCxnSpPr>
        <p:spPr>
          <a:xfrm flipH="1">
            <a:off x="5124802" y="2729816"/>
            <a:ext cx="437798" cy="470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Discussion of Technologies</a:t>
            </a: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04800" y="1157376"/>
            <a:ext cx="8458200" cy="4481423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Deep Space Climate Observatory</a:t>
            </a:r>
          </a:p>
          <a:p>
            <a:pPr lvl="1"/>
            <a:r>
              <a:rPr lang="en-US" sz="2000" dirty="0" smtClean="0"/>
              <a:t>NetBeans Platform, MATLAB and STK</a:t>
            </a:r>
            <a:endParaRPr lang="en-US" sz="2000" dirty="0"/>
          </a:p>
          <a:p>
            <a:r>
              <a:rPr lang="en-US" sz="2400" dirty="0" err="1" smtClean="0"/>
              <a:t>Magnetospheric</a:t>
            </a:r>
            <a:r>
              <a:rPr lang="en-US" sz="2400" dirty="0" smtClean="0"/>
              <a:t> </a:t>
            </a:r>
            <a:r>
              <a:rPr lang="en-US" sz="2400" dirty="0" err="1" smtClean="0"/>
              <a:t>MultiScale</a:t>
            </a:r>
            <a:endParaRPr lang="en-US" sz="2400" dirty="0" smtClean="0"/>
          </a:p>
          <a:p>
            <a:pPr lvl="1"/>
            <a:r>
              <a:rPr lang="en-US" sz="2000" dirty="0" smtClean="0"/>
              <a:t>NetBeans Platform, JavaFX, MATLAB, </a:t>
            </a:r>
            <a:r>
              <a:rPr lang="en-US" sz="2000" dirty="0" err="1" smtClean="0"/>
              <a:t>FreeFlyer</a:t>
            </a:r>
            <a:r>
              <a:rPr lang="en-US" sz="2000" dirty="0" smtClean="0"/>
              <a:t> and </a:t>
            </a:r>
            <a:r>
              <a:rPr lang="en-US" sz="2000" dirty="0" err="1" smtClean="0"/>
              <a:t>WorldWind</a:t>
            </a:r>
            <a:endParaRPr lang="en-US" sz="2000" dirty="0"/>
          </a:p>
          <a:p>
            <a:r>
              <a:rPr lang="en-US" sz="2400" dirty="0" smtClean="0"/>
              <a:t>James Webb Space Telescope</a:t>
            </a:r>
          </a:p>
          <a:p>
            <a:pPr lvl="1"/>
            <a:r>
              <a:rPr lang="en-US" sz="2000" dirty="0" smtClean="0"/>
              <a:t>NetBeans Platform, JavaFX, </a:t>
            </a:r>
            <a:r>
              <a:rPr lang="en-US" sz="2000" dirty="0" err="1" smtClean="0"/>
              <a:t>FreeFlyer</a:t>
            </a:r>
            <a:r>
              <a:rPr lang="en-US" sz="2000" dirty="0" smtClean="0"/>
              <a:t> and </a:t>
            </a:r>
            <a:r>
              <a:rPr lang="en-US" sz="2000" dirty="0" err="1" smtClean="0"/>
              <a:t>WorldWind</a:t>
            </a:r>
            <a:endParaRPr lang="en-US" sz="2000" dirty="0" smtClean="0"/>
          </a:p>
          <a:p>
            <a:pPr lvl="1"/>
            <a:r>
              <a:rPr lang="en-US" sz="2000" i="1" dirty="0" smtClean="0"/>
              <a:t>Contact Analysis Visualization Demo</a:t>
            </a:r>
            <a:endParaRPr lang="en-US" sz="2000" i="1" dirty="0" smtClean="0"/>
          </a:p>
          <a:p>
            <a:r>
              <a:rPr lang="en-US" sz="2400" dirty="0" smtClean="0"/>
              <a:t>Deep Space Trajectory Explorer</a:t>
            </a:r>
            <a:endParaRPr lang="en-US" sz="2400" dirty="0" smtClean="0"/>
          </a:p>
          <a:p>
            <a:pPr lvl="1"/>
            <a:r>
              <a:rPr lang="en-US" sz="1800" dirty="0" smtClean="0"/>
              <a:t>JavaFX, Java Astrodynamics Toolkit and Apache Commons Math</a:t>
            </a:r>
          </a:p>
          <a:p>
            <a:pPr lvl="1"/>
            <a:r>
              <a:rPr lang="en-US" sz="1800" i="1" dirty="0" smtClean="0"/>
              <a:t>Asteroid Trajectory Visualization Demo</a:t>
            </a:r>
          </a:p>
          <a:p>
            <a:pPr lvl="1"/>
            <a:r>
              <a:rPr lang="en-US" sz="1800" i="1" dirty="0" smtClean="0"/>
              <a:t>Lunar Lagrange Point Halo family analysis Demo</a:t>
            </a:r>
          </a:p>
          <a:p>
            <a:pPr lvl="1"/>
            <a:r>
              <a:rPr lang="en-US" sz="1800" i="1" dirty="0" smtClean="0"/>
              <a:t>Deep Space planetary-moon ballistic science orbit Demo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0461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Space Climate Observatory - DSCOVR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Content Placeholder 15" descr="lagrange_poi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6324"/>
            <a:ext cx="4132679" cy="361590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157377"/>
            <a:ext cx="4495800" cy="3733800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Real-time solar wind data</a:t>
            </a:r>
          </a:p>
          <a:p>
            <a:r>
              <a:rPr lang="en-US" sz="2400" dirty="0" smtClean="0"/>
              <a:t>Earth-Sun Lagrange point 1</a:t>
            </a:r>
            <a:endParaRPr lang="en-US" sz="2400" dirty="0"/>
          </a:p>
          <a:p>
            <a:r>
              <a:rPr lang="en-US" sz="2400" dirty="0" smtClean="0"/>
              <a:t>Postponed </a:t>
            </a:r>
            <a:r>
              <a:rPr lang="en-US" sz="2400" dirty="0" smtClean="0"/>
              <a:t>in 2001</a:t>
            </a:r>
          </a:p>
          <a:p>
            <a:pPr lvl="1"/>
            <a:r>
              <a:rPr lang="en-US" sz="1800" dirty="0" smtClean="0"/>
              <a:t>In storage for 10 years</a:t>
            </a:r>
          </a:p>
          <a:p>
            <a:r>
              <a:rPr lang="en-US" sz="2400" dirty="0" smtClean="0"/>
              <a:t>Mission reactivated in late 2013</a:t>
            </a:r>
          </a:p>
          <a:p>
            <a:pPr lvl="1"/>
            <a:r>
              <a:rPr lang="en-US" sz="1800" dirty="0" smtClean="0"/>
              <a:t>Launched in early </a:t>
            </a:r>
            <a:r>
              <a:rPr lang="en-US" sz="1800" dirty="0" smtClean="0"/>
              <a:t>2015 via SpaceX Falcon 9</a:t>
            </a:r>
            <a:endParaRPr lang="en-US" sz="1800" dirty="0" smtClean="0"/>
          </a:p>
          <a:p>
            <a:pPr lvl="1"/>
            <a:r>
              <a:rPr lang="en-US" sz="1800" dirty="0" smtClean="0"/>
              <a:t>Arrived in science orbit June 2015.</a:t>
            </a:r>
          </a:p>
          <a:p>
            <a:pPr lvl="1"/>
            <a:r>
              <a:rPr lang="en-US" sz="1800" dirty="0" smtClean="0"/>
              <a:t>Three years of estimated effort compressed into one</a:t>
            </a:r>
          </a:p>
        </p:txBody>
      </p:sp>
    </p:spTree>
    <p:extLst>
      <p:ext uri="{BB962C8B-B14F-4D97-AF65-F5344CB8AC3E}">
        <p14:creationId xmlns:p14="http://schemas.microsoft.com/office/powerpoint/2010/main" val="33684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Developed as NetBeans Platform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4572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Ephemeris generation</a:t>
            </a:r>
          </a:p>
          <a:p>
            <a:pPr lvl="1"/>
            <a:r>
              <a:rPr lang="en-US" sz="1800" dirty="0" smtClean="0"/>
              <a:t>Ingests legacy state vector file (c. 1976)</a:t>
            </a:r>
          </a:p>
          <a:p>
            <a:pPr lvl="1"/>
            <a:r>
              <a:rPr lang="en-US" sz="1800" dirty="0" smtClean="0"/>
              <a:t>Supports various output formats</a:t>
            </a:r>
          </a:p>
          <a:p>
            <a:r>
              <a:rPr lang="en-US" sz="2000" dirty="0" smtClean="0"/>
              <a:t>Orbit product generation</a:t>
            </a:r>
          </a:p>
          <a:p>
            <a:pPr lvl="1"/>
            <a:r>
              <a:rPr lang="en-US" sz="1800" dirty="0" smtClean="0"/>
              <a:t>Collates ground station contact times</a:t>
            </a:r>
          </a:p>
          <a:p>
            <a:pPr lvl="1"/>
            <a:r>
              <a:rPr lang="en-US" sz="1800" dirty="0" smtClean="0"/>
              <a:t>Visual of proximity to Sun and Moon</a:t>
            </a:r>
          </a:p>
          <a:p>
            <a:r>
              <a:rPr lang="en-US" sz="2000" dirty="0" smtClean="0"/>
              <a:t>Maneuver planning</a:t>
            </a:r>
          </a:p>
          <a:p>
            <a:pPr lvl="1"/>
            <a:r>
              <a:rPr lang="en-US" sz="1800" dirty="0" smtClean="0"/>
              <a:t>Incorporate maneuvers into ephemerides</a:t>
            </a:r>
            <a:endParaRPr lang="en-US" sz="1800" dirty="0"/>
          </a:p>
          <a:p>
            <a:pPr lvl="1"/>
            <a:r>
              <a:rPr lang="en-US" sz="1800" dirty="0" smtClean="0"/>
              <a:t>Comparisons of burn to no-burn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6" descr="dscov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37783"/>
            <a:ext cx="2971800" cy="45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Magnetospheric</a:t>
            </a:r>
            <a:r>
              <a:rPr lang="en-US" dirty="0" smtClean="0"/>
              <a:t> </a:t>
            </a:r>
            <a:r>
              <a:rPr lang="en-US" dirty="0" err="1" smtClean="0"/>
              <a:t>MultiScale</a:t>
            </a:r>
            <a:r>
              <a:rPr lang="en-US" dirty="0" smtClean="0"/>
              <a:t> - MMS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F83-A37B-4861-A5BD-5610B16BBF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157377"/>
            <a:ext cx="8458200" cy="823823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Collects data on the Reconnection effect of the Magnetosphere, solar energy acceleration and “Space Weather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057400"/>
            <a:ext cx="4456602" cy="35623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3426" y="1988389"/>
            <a:ext cx="4182374" cy="4031411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High Earth “</a:t>
            </a:r>
            <a:r>
              <a:rPr lang="en-US" sz="2400" dirty="0" err="1"/>
              <a:t>Molniya</a:t>
            </a:r>
            <a:r>
              <a:rPr lang="en-US" sz="2400" dirty="0"/>
              <a:t>” Orbit</a:t>
            </a:r>
          </a:p>
          <a:p>
            <a:pPr lvl="1"/>
            <a:r>
              <a:rPr lang="en-US" sz="1800" dirty="0"/>
              <a:t>Four Spinning Spacecraft</a:t>
            </a:r>
          </a:p>
          <a:p>
            <a:pPr lvl="1"/>
            <a:r>
              <a:rPr lang="en-US" sz="1800" dirty="0"/>
              <a:t>Maneuver Planning maintains </a:t>
            </a:r>
            <a:r>
              <a:rPr lang="en-US" sz="1800" dirty="0" smtClean="0"/>
              <a:t>3D </a:t>
            </a:r>
            <a:r>
              <a:rPr lang="en-US" sz="1800" dirty="0"/>
              <a:t>Tetrahedron</a:t>
            </a:r>
          </a:p>
          <a:p>
            <a:pPr lvl="1"/>
            <a:r>
              <a:rPr lang="en-US" sz="1800" dirty="0"/>
              <a:t>Formation Self-Navigates during Science phase (GEONS)</a:t>
            </a:r>
          </a:p>
          <a:p>
            <a:r>
              <a:rPr lang="en-US" sz="2400" dirty="0"/>
              <a:t>Launched March 2015</a:t>
            </a:r>
          </a:p>
          <a:p>
            <a:pPr lvl="1"/>
            <a:r>
              <a:rPr lang="en-US" sz="1800" dirty="0"/>
              <a:t>Arrived in science orbit June </a:t>
            </a:r>
            <a:r>
              <a:rPr lang="en-US" sz="1800" dirty="0" smtClean="0"/>
              <a:t>2015</a:t>
            </a:r>
            <a:endParaRPr lang="en-US" sz="1800" dirty="0"/>
          </a:p>
          <a:p>
            <a:pPr lvl="1"/>
            <a:r>
              <a:rPr lang="en-US" sz="1800" dirty="0"/>
              <a:t>Achieved Primary 3D Tetrahedral </a:t>
            </a:r>
            <a:r>
              <a:rPr lang="en-US" sz="1800" dirty="0" smtClean="0"/>
              <a:t>Science </a:t>
            </a:r>
            <a:r>
              <a:rPr lang="en-US" sz="1800" dirty="0"/>
              <a:t>Formation September </a:t>
            </a:r>
            <a:r>
              <a:rPr lang="en-US" sz="1800" dirty="0" smtClean="0"/>
              <a:t>2015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280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MMS Mission Complexity:  Tetrahedron 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SPhillips\Desktop\Polaris\Media\JavaOne\2013\key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" y="990600"/>
            <a:ext cx="86106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5885765"/>
            <a:ext cx="658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Collision Avoidance, Telemetry QA and Navigation </a:t>
            </a:r>
          </a:p>
          <a:p>
            <a:r>
              <a:rPr lang="en-US" dirty="0" smtClean="0"/>
              <a:t>Simultaneously for four spacecraft flying in a tetrahedron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2" charset="-128"/>
              </a:rPr>
              <a:t>Integrated Drag and Drop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754469"/>
            <a:ext cx="826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JavaFX provides easy drag and drop, </a:t>
            </a:r>
            <a:r>
              <a:rPr lang="en-US" dirty="0" smtClean="0"/>
              <a:t>charting, animation</a:t>
            </a:r>
            <a:r>
              <a:rPr lang="en-US" dirty="0"/>
              <a:t> </a:t>
            </a:r>
            <a:r>
              <a:rPr lang="en-US" dirty="0" smtClean="0"/>
              <a:t>and concurrency.</a:t>
            </a:r>
            <a:endParaRPr lang="en-US" dirty="0" smtClean="0"/>
          </a:p>
          <a:p>
            <a:r>
              <a:rPr lang="en-US" dirty="0" smtClean="0"/>
              <a:t>NetBeans Platform binds visuals and file produ</a:t>
            </a:r>
            <a:r>
              <a:rPr lang="en-US" dirty="0" smtClean="0"/>
              <a:t>cts via Lookup, Project, and Wizard APIs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72740"/>
            <a:ext cx="8566150" cy="48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James Webb Space Telescope - JWST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6200" y="6492875"/>
            <a:ext cx="457200" cy="365125"/>
          </a:xfrm>
        </p:spPr>
        <p:txBody>
          <a:bodyPr/>
          <a:lstStyle/>
          <a:p>
            <a:fld id="{26CC8F83-A37B-4861-A5BD-5610B16BBFA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9800"/>
            <a:ext cx="4381500" cy="28670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57377"/>
            <a:ext cx="8458200" cy="823823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Space Observatory telescope spacecraft which will succeed Hubble and Spitzer. 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426" y="1988389"/>
            <a:ext cx="4410974" cy="4031411"/>
          </a:xfrm>
          <a:prstGeom prst="rect">
            <a:avLst/>
          </a:prstGeom>
        </p:spPr>
        <p:txBody>
          <a:bodyPr vert="horz" lIns="91385" tIns="45692" rIns="91385" bIns="45692" rtlCol="0">
            <a:noAutofit/>
          </a:bodyPr>
          <a:lstStyle>
            <a:lvl1pPr marL="342692" indent="-34269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497" indent="-285576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2303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599224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6146" indent="-228462" algn="l" defTabSz="913842" rtl="0" eaLnBrk="1" latinLnBrk="0" hangingPunct="1">
              <a:spcBef>
                <a:spcPct val="20000"/>
              </a:spcBef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306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87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08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30" indent="-228462" algn="l" defTabSz="9138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Earth-Sun Lagrange 2 point</a:t>
            </a:r>
            <a:endParaRPr lang="en-US" sz="2400" dirty="0"/>
          </a:p>
          <a:p>
            <a:pPr lvl="1"/>
            <a:r>
              <a:rPr lang="en-US" sz="1800" dirty="0" smtClean="0"/>
              <a:t>Station </a:t>
            </a:r>
            <a:r>
              <a:rPr lang="en-US" sz="1800" dirty="0" err="1" smtClean="0"/>
              <a:t>Keeping,Orbit</a:t>
            </a:r>
            <a:r>
              <a:rPr lang="en-US" sz="1800" dirty="0" smtClean="0"/>
              <a:t> Determination and Attitude must maintain Halo orbit</a:t>
            </a:r>
            <a:br>
              <a:rPr lang="en-US" sz="1800" dirty="0" smtClean="0"/>
            </a:br>
            <a:r>
              <a:rPr lang="en-US" sz="1800" dirty="0" smtClean="0"/>
              <a:t>so that sun shield protects spacecraft.</a:t>
            </a:r>
          </a:p>
          <a:p>
            <a:pPr lvl="1"/>
            <a:r>
              <a:rPr lang="en-US" sz="1800" dirty="0" smtClean="0"/>
              <a:t>Must maintain mirror and science instruments at ultra low temp (-220 c)</a:t>
            </a:r>
          </a:p>
          <a:p>
            <a:r>
              <a:rPr lang="en-US" sz="2400" dirty="0" smtClean="0"/>
              <a:t>Scheduled Launch is Oct 2018</a:t>
            </a:r>
          </a:p>
          <a:p>
            <a:pPr lvl="1"/>
            <a:r>
              <a:rPr lang="en-US" sz="1800" dirty="0" smtClean="0"/>
              <a:t>Ariane 5 launch system</a:t>
            </a:r>
          </a:p>
          <a:p>
            <a:pPr lvl="1"/>
            <a:r>
              <a:rPr lang="en-US" sz="1800" dirty="0" smtClean="0"/>
              <a:t>Launch Window Analysis in process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9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Page Theme Only">
  <a:themeElements>
    <a:clrScheme name="a.i. solutions Corporate Colors">
      <a:dk1>
        <a:sysClr val="windowText" lastClr="000000"/>
      </a:dk1>
      <a:lt1>
        <a:sysClr val="window" lastClr="FFFFFF"/>
      </a:lt1>
      <a:dk2>
        <a:srgbClr val="203C8B"/>
      </a:dk2>
      <a:lt2>
        <a:srgbClr val="BFBFBF"/>
      </a:lt2>
      <a:accent1>
        <a:srgbClr val="ED1C24"/>
      </a:accent1>
      <a:accent2>
        <a:srgbClr val="2C51B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8010</TotalTime>
  <Words>679</Words>
  <Application>Microsoft Office PowerPoint</Application>
  <PresentationFormat>On-screen Show (4:3)</PresentationFormat>
  <Paragraphs>150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Tw Cen MT</vt:lpstr>
      <vt:lpstr>Wingdings</vt:lpstr>
      <vt:lpstr>1_Title Page Theme Only</vt:lpstr>
      <vt:lpstr>Custom Design</vt:lpstr>
      <vt:lpstr>1_Custom Design</vt:lpstr>
      <vt:lpstr>2_Custom Design</vt:lpstr>
      <vt:lpstr>3_Custom Design</vt:lpstr>
      <vt:lpstr>NASA Space Mission Support Fueled by the Java Ecosystem</vt:lpstr>
      <vt:lpstr>a.i. solutions Company Profile</vt:lpstr>
      <vt:lpstr>Discussion of Technologies</vt:lpstr>
      <vt:lpstr>Deep Space Climate Observatory - DSCOVR</vt:lpstr>
      <vt:lpstr>Tools Developed as NetBeans Platform Plugins</vt:lpstr>
      <vt:lpstr>Magnetospheric MultiScale - MMS</vt:lpstr>
      <vt:lpstr>MMS Mission Complexity:  Tetrahedron Formation</vt:lpstr>
      <vt:lpstr>Integrated Drag and Drop Data Analysis</vt:lpstr>
      <vt:lpstr>James Webb Space Telescope - JWST</vt:lpstr>
      <vt:lpstr>JWST: Simulation Integration and Visualization</vt:lpstr>
      <vt:lpstr>Deep Space Trajectory Explorer (DSTE)</vt:lpstr>
      <vt:lpstr>DSTE Mission Support Use Cases</vt:lpstr>
      <vt:lpstr>Some Interesting Space Links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DiForio</dc:creator>
  <cp:lastModifiedBy>Sean Phillips</cp:lastModifiedBy>
  <cp:revision>243</cp:revision>
  <cp:lastPrinted>2013-09-03T16:38:29Z</cp:lastPrinted>
  <dcterms:created xsi:type="dcterms:W3CDTF">2012-03-19T01:26:20Z</dcterms:created>
  <dcterms:modified xsi:type="dcterms:W3CDTF">2015-10-19T15:15:33Z</dcterms:modified>
</cp:coreProperties>
</file>