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651" r:id="rId5"/>
    <p:sldMasterId id="2147483648" r:id="rId6"/>
  </p:sldMasterIdLst>
  <p:notesMasterIdLst>
    <p:notesMasterId r:id="rId29"/>
  </p:notesMasterIdLst>
  <p:handoutMasterIdLst>
    <p:handoutMasterId r:id="rId30"/>
  </p:handoutMasterIdLst>
  <p:sldIdLst>
    <p:sldId id="257" r:id="rId7"/>
    <p:sldId id="256" r:id="rId8"/>
    <p:sldId id="324" r:id="rId9"/>
    <p:sldId id="325" r:id="rId10"/>
    <p:sldId id="280" r:id="rId11"/>
    <p:sldId id="333" r:id="rId12"/>
    <p:sldId id="326" r:id="rId13"/>
    <p:sldId id="332" r:id="rId14"/>
    <p:sldId id="334" r:id="rId15"/>
    <p:sldId id="335" r:id="rId16"/>
    <p:sldId id="336" r:id="rId17"/>
    <p:sldId id="329" r:id="rId18"/>
    <p:sldId id="337" r:id="rId19"/>
    <p:sldId id="338" r:id="rId20"/>
    <p:sldId id="331" r:id="rId21"/>
    <p:sldId id="330" r:id="rId22"/>
    <p:sldId id="327" r:id="rId23"/>
    <p:sldId id="328" r:id="rId24"/>
    <p:sldId id="339" r:id="rId25"/>
    <p:sldId id="340" r:id="rId26"/>
    <p:sldId id="301" r:id="rId27"/>
    <p:sldId id="27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4">
          <p15:clr>
            <a:srgbClr val="A4A3A4"/>
          </p15:clr>
        </p15:guide>
        <p15:guide id="2" pos="5312">
          <p15:clr>
            <a:srgbClr val="A4A3A4"/>
          </p15:clr>
        </p15:guide>
        <p15:guide id="3" pos="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42D"/>
    <a:srgbClr val="084074"/>
    <a:srgbClr val="0F4975"/>
    <a:srgbClr val="0038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05" autoAdjust="0"/>
    <p:restoredTop sz="94676" autoAdjust="0"/>
  </p:normalViewPr>
  <p:slideViewPr>
    <p:cSldViewPr snapToGrid="0" snapToObjects="1" showGuides="1">
      <p:cViewPr varScale="1">
        <p:scale>
          <a:sx n="152" d="100"/>
          <a:sy n="152" d="100"/>
        </p:scale>
        <p:origin x="924" y="108"/>
      </p:cViewPr>
      <p:guideLst>
        <p:guide orient="horz" pos="3084"/>
        <p:guide pos="5312"/>
        <p:guide pos="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6057C-8CEC-4446-98D8-2A07D60C60EB}" type="datetimeFigureOut">
              <a:rPr lang="en-US"/>
              <a:pPr/>
              <a:t>10/26/2015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F3FF4-5E08-DE4D-B923-6FF453A9FFE6}" type="slidenum">
              <a:rPr/>
              <a:pPr/>
              <a:t>‹#›</a:t>
            </a:fld>
            <a:endParaRPr lang="en-US"/>
          </a:p>
        </p:txBody>
      </p:sp>
    </p:spTree>
    <p:extLst>
      <p:ext uri="{BB962C8B-B14F-4D97-AF65-F5344CB8AC3E}">
        <p14:creationId xmlns:p14="http://schemas.microsoft.com/office/powerpoint/2010/main" val="3792096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8F82C-5BD3-2E40-BD4B-8257262AA71E}" type="datetimeFigureOut">
              <a:rPr lang="en-US"/>
              <a:pPr/>
              <a:t>10/26/2015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4EEF9-8B0F-D542-A06D-2E8CBED689D6}" type="slidenum">
              <a:rPr/>
              <a:pPr/>
              <a:t>‹#›</a:t>
            </a:fld>
            <a:endParaRPr lang="en-US"/>
          </a:p>
        </p:txBody>
      </p:sp>
    </p:spTree>
    <p:extLst>
      <p:ext uri="{BB962C8B-B14F-4D97-AF65-F5344CB8AC3E}">
        <p14:creationId xmlns:p14="http://schemas.microsoft.com/office/powerpoint/2010/main" val="143921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1"/>
              </a:buClr>
              <a:buFont typeface="Arial"/>
              <a:buNone/>
              <a:defRPr>
                <a:solidFill>
                  <a:srgbClr val="FFFFFF"/>
                </a:solidFill>
              </a:defRPr>
            </a:lvl1pPr>
            <a:lvl2pPr marL="457200" indent="0">
              <a:buClr>
                <a:schemeClr val="accent1"/>
              </a:buClr>
              <a:buFont typeface="Arial"/>
              <a:buNone/>
              <a:defRPr>
                <a:solidFill>
                  <a:srgbClr val="FFFFFF"/>
                </a:solidFill>
              </a:defRPr>
            </a:lvl2pPr>
            <a:lvl3pPr marL="914400" indent="0">
              <a:buClr>
                <a:schemeClr val="accent1"/>
              </a:buClr>
              <a:buFont typeface="Arial"/>
              <a:buNone/>
              <a:defRPr>
                <a:solidFill>
                  <a:srgbClr val="FFFFFF"/>
                </a:solidFill>
              </a:defRPr>
            </a:lvl3pPr>
            <a:lvl4pPr marL="1371600" indent="0">
              <a:buClr>
                <a:schemeClr val="accent1"/>
              </a:buClr>
              <a:buFont typeface="Arial"/>
              <a:buNone/>
              <a:defRPr>
                <a:solidFill>
                  <a:srgbClr val="FFFFFF"/>
                </a:solidFill>
              </a:defRPr>
            </a:lvl4pPr>
            <a:lvl5pPr marL="1828800" indent="0">
              <a:buClr>
                <a:schemeClr val="accent1"/>
              </a:buClr>
              <a:buFont typeface="Arial"/>
              <a:buNone/>
              <a:defRPr>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540650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62602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7" name="Rectangle 6"/>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chemeClr val="accent3"/>
                </a:solidFill>
                <a:latin typeface="Intel Clear"/>
                <a:cs typeface="Intel Clear"/>
              </a:defRPr>
            </a:lvl1pPr>
          </a:lstStyle>
          <a:p>
            <a:r>
              <a:rPr lang="en-US" dirty="0" smtClean="0"/>
              <a:t>Click To Edit Section Divider title Style</a:t>
            </a:r>
            <a:endParaRPr lang="en-US" dirty="0"/>
          </a:p>
        </p:txBody>
      </p:sp>
      <p:pic>
        <p:nvPicPr>
          <p:cNvPr id="8" name="Picture 7" descr="Intel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279" y="4518899"/>
            <a:ext cx="714301" cy="507154"/>
          </a:xfrm>
          <a:prstGeom prst="rect">
            <a:avLst/>
          </a:prstGeom>
        </p:spPr>
      </p:pic>
    </p:spTree>
    <p:extLst>
      <p:ext uri="{BB962C8B-B14F-4D97-AF65-F5344CB8AC3E}">
        <p14:creationId xmlns:p14="http://schemas.microsoft.com/office/powerpoint/2010/main" val="2688716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inal Slide">
    <p:bg>
      <p:bgPr>
        <a:solidFill>
          <a:schemeClr val="tx1"/>
        </a:solidFill>
        <a:effectLst/>
      </p:bgPr>
    </p:bg>
    <p:spTree>
      <p:nvGrpSpPr>
        <p:cNvPr id="1" name=""/>
        <p:cNvGrpSpPr/>
        <p:nvPr/>
      </p:nvGrpSpPr>
      <p:grpSpPr>
        <a:xfrm>
          <a:off x="0" y="0"/>
          <a:ext cx="0" cy="0"/>
          <a:chOff x="0" y="0"/>
          <a:chExt cx="0" cy="0"/>
        </a:xfrm>
      </p:grpSpPr>
      <p:pic>
        <p:nvPicPr>
          <p:cNvPr id="16" name="Picture 15" descr="Inte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208" y="1724025"/>
            <a:ext cx="2999440" cy="2124604"/>
          </a:xfrm>
          <a:prstGeom prst="rect">
            <a:avLst/>
          </a:prstGeom>
        </p:spPr>
      </p:pic>
    </p:spTree>
    <p:extLst>
      <p:ext uri="{BB962C8B-B14F-4D97-AF65-F5344CB8AC3E}">
        <p14:creationId xmlns:p14="http://schemas.microsoft.com/office/powerpoint/2010/main" val="969764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pPr/>
              <a:t>‹#›</a:t>
            </a:fld>
            <a:endParaRPr lang="en-US"/>
          </a:p>
        </p:txBody>
      </p:sp>
      <p:sp>
        <p:nvSpPr>
          <p:cNvPr id="6" name="Content Placeholder 2"/>
          <p:cNvSpPr>
            <a:spLocks noGrp="1"/>
          </p:cNvSpPr>
          <p:nvPr>
            <p:ph idx="10"/>
          </p:nvPr>
        </p:nvSpPr>
        <p:spPr>
          <a:xfrm>
            <a:off x="47371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910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Intel Clear"/>
                <a:cs typeface="Intel Clear"/>
              </a:defRPr>
            </a:lvl1pPr>
          </a:lstStyle>
          <a:p>
            <a:r>
              <a:rPr lang="en-US"/>
              <a:t>Click to edit Master title style</a:t>
            </a:r>
          </a:p>
        </p:txBody>
      </p:sp>
      <p:sp>
        <p:nvSpPr>
          <p:cNvPr id="3" name="Content Placeholder 2"/>
          <p:cNvSpPr>
            <a:spLocks noGrp="1"/>
          </p:cNvSpPr>
          <p:nvPr>
            <p:ph idx="1"/>
          </p:nvPr>
        </p:nvSpPr>
        <p:spPr/>
        <p:txBody>
          <a:bodyPr/>
          <a:lstStyle>
            <a:lvl1pPr marL="233363" indent="-233363">
              <a:buClr>
                <a:schemeClr val="accent1"/>
              </a:buClr>
              <a:buFont typeface="Wingdings" charset="2"/>
              <a:buChar char="§"/>
              <a:defRPr sz="2800">
                <a:solidFill>
                  <a:schemeClr val="tx1"/>
                </a:solidFill>
                <a:latin typeface="Intel Clear"/>
                <a:cs typeface="Intel Clear"/>
              </a:defRPr>
            </a:lvl1pPr>
            <a:lvl2pPr marL="690563" indent="-233363">
              <a:buClr>
                <a:schemeClr val="accent1"/>
              </a:buClr>
              <a:buFont typeface="Wingdings" charset="2"/>
              <a:buChar char="§"/>
              <a:defRPr sz="18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800">
                <a:solidFill>
                  <a:schemeClr val="tx1"/>
                </a:solidFill>
                <a:latin typeface="Intel Clear"/>
                <a:cs typeface="Intel Clear"/>
              </a:defRPr>
            </a:lvl4pPr>
            <a:lvl5pPr marL="2001838" indent="-173038">
              <a:buClr>
                <a:schemeClr val="accent1"/>
              </a:buClr>
              <a:buFont typeface="Wingdings" charset="2"/>
              <a:buChar char="§"/>
              <a:defRPr sz="1800">
                <a:solidFill>
                  <a:schemeClr val="tx1"/>
                </a:solidFill>
                <a:latin typeface="Intel Clear"/>
                <a:cs typeface="Intel Cle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1627" y="4667571"/>
            <a:ext cx="459740" cy="273844"/>
          </a:xfrm>
          <a:prstGeom prst="rect">
            <a:avLst/>
          </a:prstGeom>
        </p:spPr>
        <p:txBody>
          <a:bodyPr/>
          <a:lstStyle>
            <a:lvl1pPr algn="r">
              <a:defRPr sz="1100">
                <a:solidFill>
                  <a:srgbClr val="000000"/>
                </a:solidFill>
                <a:latin typeface="Intel Clear"/>
                <a:cs typeface="Intel Clear"/>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818882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Intel Clear"/>
                <a:cs typeface="Intel Clear"/>
              </a:defRPr>
            </a:lvl1p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47244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01627" y="4670564"/>
            <a:ext cx="459740" cy="273844"/>
          </a:xfrm>
          <a:prstGeom prst="rect">
            <a:avLst/>
          </a:prstGeom>
        </p:spPr>
        <p:txBody>
          <a:bodyPr/>
          <a:lstStyle>
            <a:lvl1pPr algn="r">
              <a:defRPr sz="1100">
                <a:solidFill>
                  <a:srgbClr val="000000"/>
                </a:solidFill>
                <a:latin typeface="Intel Clear"/>
                <a:cs typeface="Intel Clear"/>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1374072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atin typeface="Intel Clear"/>
                <a:cs typeface="Intel Clear"/>
              </a:defRPr>
            </a:lvl1pPr>
          </a:lstStyle>
          <a:p>
            <a:r>
              <a:rPr lang="en-US"/>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626023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Slide 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7" name="Rectangle 6"/>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chemeClr val="accent3"/>
                </a:solidFill>
                <a:latin typeface="Intel Clear"/>
                <a:cs typeface="Intel Clear"/>
              </a:defRPr>
            </a:lvl1pPr>
          </a:lstStyle>
          <a:p>
            <a:r>
              <a:rPr lang="en-US" dirty="0" smtClean="0"/>
              <a:t>Click To Edit Section Divider title Style</a:t>
            </a:r>
            <a:endParaRPr lang="en-US" dirty="0"/>
          </a:p>
        </p:txBody>
      </p:sp>
      <p:pic>
        <p:nvPicPr>
          <p:cNvPr id="6" name="Picture 5" descr="Intel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049" y="4468565"/>
            <a:ext cx="714301" cy="507154"/>
          </a:xfrm>
          <a:prstGeom prst="rect">
            <a:avLst/>
          </a:prstGeom>
        </p:spPr>
      </p:pic>
    </p:spTree>
    <p:extLst>
      <p:ext uri="{BB962C8B-B14F-4D97-AF65-F5344CB8AC3E}">
        <p14:creationId xmlns:p14="http://schemas.microsoft.com/office/powerpoint/2010/main" val="2688716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 y="-274"/>
            <a:ext cx="9144486" cy="5143773"/>
          </a:xfrm>
          <a:prstGeom prst="rect">
            <a:avLst/>
          </a:prstGeom>
        </p:spPr>
      </p:pic>
      <p:pic>
        <p:nvPicPr>
          <p:cNvPr id="7" name="Picture 6" descr="PPTCovers-01.png"/>
          <p:cNvPicPr>
            <a:picLocks noChangeAspect="1"/>
          </p:cNvPicPr>
          <p:nvPr userDrawn="1"/>
        </p:nvPicPr>
        <p:blipFill rotWithShape="1">
          <a:blip r:embed="rId4" cstate="email">
            <a:extLst>
              <a:ext uri="{28A0092B-C50C-407E-A947-70E740481C1C}">
                <a14:useLocalDpi xmlns:a14="http://schemas.microsoft.com/office/drawing/2010/main"/>
              </a:ext>
            </a:extLst>
          </a:blip>
          <a:srcRect l="1" r="-536"/>
          <a:stretch/>
        </p:blipFill>
        <p:spPr bwMode="auto">
          <a:xfrm>
            <a:off x="-1" y="1456368"/>
            <a:ext cx="7200901" cy="33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836658"/>
            <a:ext cx="5171440" cy="131802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14880" y="3642361"/>
            <a:ext cx="4409440" cy="952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pic>
        <p:nvPicPr>
          <p:cNvPr id="8" name="Picture 7" descr="Intel_Blue.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49521" y="345438"/>
            <a:ext cx="921448" cy="657157"/>
          </a:xfrm>
          <a:prstGeom prst="rect">
            <a:avLst/>
          </a:prstGeom>
        </p:spPr>
      </p:pic>
    </p:spTree>
    <p:extLst>
      <p:ext uri="{BB962C8B-B14F-4D97-AF65-F5344CB8AC3E}">
        <p14:creationId xmlns:p14="http://schemas.microsoft.com/office/powerpoint/2010/main" val="853851557"/>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hdr="0" ftr="0" dt="0"/>
  <p:txStyles>
    <p:titleStyle>
      <a:lvl1pPr algn="l" defTabSz="457200" rtl="0" eaLnBrk="1" latinLnBrk="0" hangingPunct="1">
        <a:spcBef>
          <a:spcPct val="0"/>
        </a:spcBef>
        <a:buNone/>
        <a:defRPr sz="4500" kern="1200">
          <a:solidFill>
            <a:schemeClr val="bg1"/>
          </a:solidFill>
          <a:latin typeface="Intel Clear"/>
          <a:ea typeface="+mj-ea"/>
          <a:cs typeface="Intel Clear"/>
        </a:defRPr>
      </a:lvl1pPr>
    </p:titleStyle>
    <p:bodyStyle>
      <a:lvl1pPr marL="0" indent="0" algn="l" defTabSz="457200" rtl="0" eaLnBrk="1" latinLnBrk="0" hangingPunct="1">
        <a:spcBef>
          <a:spcPct val="20000"/>
        </a:spcBef>
        <a:buFont typeface="Arial"/>
        <a:buNone/>
        <a:defRPr sz="2000" kern="1200">
          <a:solidFill>
            <a:srgbClr val="FFFFFF"/>
          </a:solidFill>
          <a:latin typeface="Intel Clear"/>
          <a:ea typeface="+mn-ea"/>
          <a:cs typeface="Intel Clear"/>
        </a:defRPr>
      </a:lvl1pPr>
      <a:lvl2pPr marL="457200" indent="0" algn="l" defTabSz="457200" rtl="0" eaLnBrk="1" latinLnBrk="0" hangingPunct="1">
        <a:spcBef>
          <a:spcPct val="20000"/>
        </a:spcBef>
        <a:buFont typeface="Arial"/>
        <a:buNone/>
        <a:defRPr sz="1400" kern="1200">
          <a:solidFill>
            <a:srgbClr val="FFFFFF"/>
          </a:solidFill>
          <a:latin typeface="Intel Clear"/>
          <a:ea typeface="+mn-ea"/>
          <a:cs typeface="Intel Clear"/>
        </a:defRPr>
      </a:lvl2pPr>
      <a:lvl3pPr marL="914400" indent="0" algn="l" defTabSz="457200" rtl="0" eaLnBrk="1" latinLnBrk="0" hangingPunct="1">
        <a:spcBef>
          <a:spcPct val="20000"/>
        </a:spcBef>
        <a:buFont typeface="Arial"/>
        <a:buNone/>
        <a:defRPr sz="2000" kern="1200">
          <a:solidFill>
            <a:srgbClr val="FFFFFF"/>
          </a:solidFill>
          <a:latin typeface="Verdana"/>
          <a:ea typeface="+mn-ea"/>
          <a:cs typeface="Verdana"/>
        </a:defRPr>
      </a:lvl3pPr>
      <a:lvl4pPr marL="1371600" indent="0" algn="l" defTabSz="457200" rtl="0" eaLnBrk="1" latinLnBrk="0" hangingPunct="1">
        <a:spcBef>
          <a:spcPct val="20000"/>
        </a:spcBef>
        <a:buFont typeface="Arial"/>
        <a:buNone/>
        <a:defRPr sz="2000" kern="1200">
          <a:solidFill>
            <a:srgbClr val="FFFFFF"/>
          </a:solidFill>
          <a:latin typeface="Verdana"/>
          <a:ea typeface="+mn-ea"/>
          <a:cs typeface="Verdana"/>
        </a:defRPr>
      </a:lvl4pPr>
      <a:lvl5pPr marL="1828800" indent="0" algn="l" defTabSz="457200" rtl="0" eaLnBrk="1" latinLnBrk="0" hangingPunct="1">
        <a:spcBef>
          <a:spcPct val="20000"/>
        </a:spcBef>
        <a:buFont typeface="Arial"/>
        <a:buNone/>
        <a:defRPr sz="20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01_title.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185987"/>
            <a:ext cx="9144488" cy="2957513"/>
          </a:xfrm>
          <a:prstGeom prst="rect">
            <a:avLst/>
          </a:prstGeom>
        </p:spPr>
      </p:pic>
      <p:sp>
        <p:nvSpPr>
          <p:cNvPr id="5" name="Rectangle 4"/>
          <p:cNvSpPr/>
          <p:nvPr userDrawn="1"/>
        </p:nvSpPr>
        <p:spPr>
          <a:xfrm>
            <a:off x="0" y="0"/>
            <a:ext cx="9144000" cy="2133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38856537"/>
      </p:ext>
    </p:extLst>
  </p:cSld>
  <p:clrMap bg1="lt1" tx1="dk1" bg2="lt2" tx2="dk2" accent1="accent1" accent2="accent2" accent3="accent3" accent4="accent4" accent5="accent5" accent6="accent6" hlink="hlink" folHlink="folHlink"/>
  <p:sldLayoutIdLst>
    <p:sldLayoutId id="2147483652" r:id="rId1"/>
    <p:sldLayoutId id="2147483676" r:id="rId2"/>
    <p:sldLayoutId id="2147483679" r:id="rId3"/>
    <p:sldLayoutId id="2147483684" r:id="rId4"/>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Intel Clear"/>
          <a:ea typeface="+mj-ea"/>
          <a:cs typeface="Intel Clear"/>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Intel Clear"/>
          <a:ea typeface="+mn-ea"/>
          <a:cs typeface="Intel Clear"/>
        </a:defRPr>
      </a:lvl1pPr>
      <a:lvl2pPr marL="742950" indent="-285750" algn="l" defTabSz="457200" rtl="0" eaLnBrk="1" latinLnBrk="0" hangingPunct="1">
        <a:spcBef>
          <a:spcPct val="20000"/>
        </a:spcBef>
        <a:buFont typeface="Wingdings" charset="2"/>
        <a:buChar char="§"/>
        <a:defRPr sz="2400" kern="1200">
          <a:solidFill>
            <a:schemeClr val="tx1"/>
          </a:solidFill>
          <a:latin typeface="Intel Clear"/>
          <a:ea typeface="+mn-ea"/>
          <a:cs typeface="Intel Clear"/>
        </a:defRPr>
      </a:lvl2pPr>
      <a:lvl3pPr marL="1143000" indent="-228600" algn="l" defTabSz="457200" rtl="0" eaLnBrk="1" latinLnBrk="0" hangingPunct="1">
        <a:spcBef>
          <a:spcPct val="20000"/>
        </a:spcBef>
        <a:buFont typeface="Wingdings" charset="2"/>
        <a:buChar char="§"/>
        <a:defRPr sz="1800" kern="1200">
          <a:solidFill>
            <a:schemeClr val="tx1"/>
          </a:solidFill>
          <a:latin typeface="Intel Clear"/>
          <a:ea typeface="+mn-ea"/>
          <a:cs typeface="Intel Clear"/>
        </a:defRPr>
      </a:lvl3pPr>
      <a:lvl4pPr marL="1600200" indent="-228600" algn="l" defTabSz="457200" rtl="0" eaLnBrk="1" latinLnBrk="0" hangingPunct="1">
        <a:spcBef>
          <a:spcPct val="20000"/>
        </a:spcBef>
        <a:buFont typeface="Wingdings" charset="2"/>
        <a:buChar char="§"/>
        <a:defRPr sz="1400" kern="1200">
          <a:solidFill>
            <a:schemeClr val="tx1"/>
          </a:solidFill>
          <a:latin typeface="Intel Clear"/>
          <a:ea typeface="+mn-ea"/>
          <a:cs typeface="Intel Clear"/>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85" y="3571875"/>
            <a:ext cx="9144485" cy="1743074"/>
          </a:xfrm>
          <a:prstGeom prst="rect">
            <a:avLst/>
          </a:prstGeom>
        </p:spPr>
      </p:pic>
      <p:sp>
        <p:nvSpPr>
          <p:cNvPr id="11" name="Rectangle 10"/>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tx1"/>
              </a:solidFill>
              <a:latin typeface="Intel Clear"/>
              <a:cs typeface="Intel Clear"/>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35000" y="3781425"/>
            <a:ext cx="184666" cy="369332"/>
          </a:xfrm>
          <a:prstGeom prst="rect">
            <a:avLst/>
          </a:prstGeom>
          <a:noFill/>
        </p:spPr>
        <p:txBody>
          <a:bodyPr wrap="none" rtlCol="0">
            <a:spAutoFit/>
          </a:bodyPr>
          <a:lstStyle/>
          <a:p>
            <a:endParaRPr lang="en-US" dirty="0">
              <a:latin typeface="Intel Clear"/>
              <a:cs typeface="Intel Clear"/>
            </a:endParaRPr>
          </a:p>
        </p:txBody>
      </p:sp>
      <p:sp>
        <p:nvSpPr>
          <p:cNvPr id="12" name="Slide Number Placeholder 5"/>
          <p:cNvSpPr>
            <a:spLocks noGrp="1"/>
          </p:cNvSpPr>
          <p:nvPr>
            <p:ph type="sldNum" sz="quarter" idx="4"/>
          </p:nvPr>
        </p:nvSpPr>
        <p:spPr>
          <a:xfrm>
            <a:off x="797572" y="4665061"/>
            <a:ext cx="459740" cy="273844"/>
          </a:xfrm>
          <a:prstGeom prst="rect">
            <a:avLst/>
          </a:prstGeom>
        </p:spPr>
        <p:txBody>
          <a:bodyPr/>
          <a:lstStyle>
            <a:lvl1pPr algn="r">
              <a:defRPr sz="1100">
                <a:solidFill>
                  <a:schemeClr val="tx1"/>
                </a:solidFill>
                <a:latin typeface="Intel Clear"/>
                <a:cs typeface="Intel Clear"/>
              </a:defRPr>
            </a:lvl1pPr>
          </a:lstStyle>
          <a:p>
            <a:fld id="{6A174EDC-730F-0E4F-8F7E-AD594D963D71}" type="slidenum">
              <a:rPr lang="en-US" smtClean="0"/>
              <a:pPr/>
              <a:t>‹#›</a:t>
            </a:fld>
            <a:endParaRPr lang="en-US" dirty="0"/>
          </a:p>
        </p:txBody>
      </p:sp>
      <p:pic>
        <p:nvPicPr>
          <p:cNvPr id="14" name="Picture 13" descr="Intel_Blue.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3271" y="4518899"/>
            <a:ext cx="714301" cy="507154"/>
          </a:xfrm>
          <a:prstGeom prst="rect">
            <a:avLst/>
          </a:prstGeom>
        </p:spPr>
      </p:pic>
      <p:sp>
        <p:nvSpPr>
          <p:cNvPr id="15" name="TextBox 14"/>
          <p:cNvSpPr txBox="1"/>
          <p:nvPr userDrawn="1"/>
        </p:nvSpPr>
        <p:spPr>
          <a:xfrm>
            <a:off x="3154261" y="4667463"/>
            <a:ext cx="2863284" cy="338554"/>
          </a:xfrm>
          <a:prstGeom prst="rect">
            <a:avLst/>
          </a:prstGeom>
          <a:noFill/>
        </p:spPr>
        <p:txBody>
          <a:bodyPr wrap="none" rtlCol="0">
            <a:spAutoFit/>
          </a:bodyPr>
          <a:lstStyle/>
          <a:p>
            <a:r>
              <a:rPr lang="en-US" sz="1600" dirty="0" smtClean="0">
                <a:solidFill>
                  <a:schemeClr val="accent3"/>
                </a:solidFill>
                <a:latin typeface="Intel Clear" pitchFamily="34" charset="0"/>
              </a:rPr>
              <a:t>Software and Services Group</a:t>
            </a:r>
            <a:endParaRPr lang="en-US" sz="1600" dirty="0">
              <a:solidFill>
                <a:schemeClr val="accent3"/>
              </a:solidFill>
              <a:latin typeface="Intel Clear" pitchFamily="34" charset="0"/>
            </a:endParaRPr>
          </a:p>
        </p:txBody>
      </p:sp>
    </p:spTree>
    <p:extLst>
      <p:ext uri="{BB962C8B-B14F-4D97-AF65-F5344CB8AC3E}">
        <p14:creationId xmlns:p14="http://schemas.microsoft.com/office/powerpoint/2010/main" val="2065837969"/>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80" r:id="rId3"/>
    <p:sldLayoutId id="2147483681" r:id="rId4"/>
  </p:sldLayoutIdLst>
  <p:timing>
    <p:tnLst>
      <p:par>
        <p:cTn id="1" dur="indefinite" restart="never" nodeType="tmRoot"/>
      </p:par>
    </p:tnLst>
  </p:timing>
  <p:hf hdr="0" ftr="0" dt="0"/>
  <p:txStyles>
    <p:titleStyle>
      <a:lvl1pPr algn="l" defTabSz="457200" rtl="0" eaLnBrk="1" latinLnBrk="0" hangingPunct="1">
        <a:spcBef>
          <a:spcPct val="0"/>
        </a:spcBef>
        <a:buNone/>
        <a:defRPr sz="4000" kern="1200">
          <a:solidFill>
            <a:schemeClr val="accent1"/>
          </a:solidFill>
          <a:latin typeface="Intel Clear"/>
          <a:ea typeface="+mj-ea"/>
          <a:cs typeface="Intel Clear"/>
        </a:defRPr>
      </a:lvl1pPr>
    </p:titleStyle>
    <p:bodyStyle>
      <a:lvl1pPr marL="342900" indent="-342900" algn="l" defTabSz="457200" rtl="0" eaLnBrk="1" latinLnBrk="0" hangingPunct="1">
        <a:spcBef>
          <a:spcPct val="20000"/>
        </a:spcBef>
        <a:buFont typeface="Wingdings" charset="2"/>
        <a:buChar char="§"/>
        <a:defRPr sz="2800" kern="1200">
          <a:solidFill>
            <a:srgbClr val="0071C5"/>
          </a:solidFill>
          <a:latin typeface="Intel Clear"/>
          <a:ea typeface="+mn-ea"/>
          <a:cs typeface="Intel Clear"/>
        </a:defRPr>
      </a:lvl1pPr>
      <a:lvl2pPr marL="742950" indent="-28575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2pPr>
      <a:lvl3pPr marL="11430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3pPr>
      <a:lvl4pPr marL="16002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4pPr>
      <a:lvl5pPr marL="2057400" indent="-228600" algn="l" defTabSz="457200" rtl="0" eaLnBrk="1" latinLnBrk="0" hangingPunct="1">
        <a:spcBef>
          <a:spcPct val="20000"/>
        </a:spcBef>
        <a:buFont typeface="Wingdings" charset="2"/>
        <a:buChar char="§"/>
        <a:defRPr sz="1800" kern="1200">
          <a:solidFill>
            <a:srgbClr val="0071C5"/>
          </a:solidFill>
          <a:latin typeface="Intel Clear"/>
          <a:ea typeface="+mn-ea"/>
          <a:cs typeface="Intel Cle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com/?gws_rd=ssl#q=bluetooth+gatt+restfu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er.bluetooth.org/DevelopmentResources/Pages/White-Papers.asp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intel.com/products/processor_number"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intel.com/go/turb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oftware.intel.com/io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oftware.intel.com/io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6320" y="1186543"/>
            <a:ext cx="7772400" cy="1915886"/>
          </a:xfrm>
        </p:spPr>
        <p:txBody>
          <a:bodyPr/>
          <a:lstStyle/>
          <a:p>
            <a:r>
              <a:rPr lang="en-US" sz="3600" dirty="0" smtClean="0"/>
              <a:t>Bluetooth-LE</a:t>
            </a:r>
            <a:br>
              <a:rPr lang="en-US" sz="3600" dirty="0" smtClean="0"/>
            </a:br>
            <a:r>
              <a:rPr lang="en-US" sz="3600" dirty="0" err="1" smtClean="0"/>
              <a:t>OpenJDK</a:t>
            </a:r>
            <a:r>
              <a:rPr lang="en-US" sz="3600" dirty="0" smtClean="0"/>
              <a:t> 8 &amp; wearable sensors</a:t>
            </a:r>
            <a:br>
              <a:rPr lang="en-US" sz="3600" dirty="0" smtClean="0"/>
            </a:br>
            <a:r>
              <a:rPr lang="en-US" sz="3600" dirty="0" smtClean="0"/>
              <a:t>Edison</a:t>
            </a:r>
            <a:endParaRPr lang="en-US" dirty="0"/>
          </a:p>
        </p:txBody>
      </p:sp>
      <p:sp>
        <p:nvSpPr>
          <p:cNvPr id="5" name="Subtitle 4"/>
          <p:cNvSpPr>
            <a:spLocks noGrp="1"/>
          </p:cNvSpPr>
          <p:nvPr>
            <p:ph type="subTitle" idx="1"/>
          </p:nvPr>
        </p:nvSpPr>
        <p:spPr/>
        <p:txBody>
          <a:bodyPr>
            <a:normAutofit lnSpcReduction="10000"/>
          </a:bodyPr>
          <a:lstStyle/>
          <a:p>
            <a:r>
              <a:rPr lang="en-US" dirty="0" smtClean="0"/>
              <a:t>Vinay K. Awasthi</a:t>
            </a:r>
          </a:p>
          <a:p>
            <a:r>
              <a:rPr lang="en-US" dirty="0" smtClean="0"/>
              <a:t>October 12, 2015</a:t>
            </a:r>
          </a:p>
          <a:p>
            <a:endParaRPr lang="en-US" dirty="0"/>
          </a:p>
        </p:txBody>
      </p:sp>
    </p:spTree>
    <p:extLst>
      <p:ext uri="{BB962C8B-B14F-4D97-AF65-F5344CB8AC3E}">
        <p14:creationId xmlns:p14="http://schemas.microsoft.com/office/powerpoint/2010/main" val="404329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Edison – So far all tethered sensors…</a:t>
            </a:r>
            <a:endParaRPr lang="en-US" dirty="0"/>
          </a:p>
        </p:txBody>
      </p:sp>
      <p:sp>
        <p:nvSpPr>
          <p:cNvPr id="3" name="Content Placeholder 2"/>
          <p:cNvSpPr>
            <a:spLocks noGrp="1"/>
          </p:cNvSpPr>
          <p:nvPr>
            <p:ph idx="1"/>
          </p:nvPr>
        </p:nvSpPr>
        <p:spPr/>
        <p:txBody>
          <a:bodyPr/>
          <a:lstStyle/>
          <a:p>
            <a:r>
              <a:rPr lang="en-US" dirty="0" smtClean="0"/>
              <a:t>No wearables</a:t>
            </a:r>
          </a:p>
          <a:p>
            <a:r>
              <a:rPr lang="en-US" dirty="0" smtClean="0"/>
              <a:t>No Bluetooth GATT API support for any language.</a:t>
            </a:r>
          </a:p>
          <a:p>
            <a:r>
              <a:rPr lang="en-US" dirty="0" smtClean="0"/>
              <a:t>No examples.</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10</a:t>
            </a:fld>
            <a:endParaRPr lang="en-US" dirty="0"/>
          </a:p>
        </p:txBody>
      </p:sp>
    </p:spTree>
    <p:extLst>
      <p:ext uri="{BB962C8B-B14F-4D97-AF65-F5344CB8AC3E}">
        <p14:creationId xmlns:p14="http://schemas.microsoft.com/office/powerpoint/2010/main" val="130176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78795"/>
            <a:ext cx="8229600" cy="857250"/>
          </a:xfrm>
        </p:spPr>
        <p:txBody>
          <a:bodyPr>
            <a:normAutofit/>
          </a:bodyPr>
          <a:lstStyle/>
          <a:p>
            <a:r>
              <a:rPr lang="en-US" dirty="0" smtClean="0">
                <a:solidFill>
                  <a:schemeClr val="accent3"/>
                </a:solidFill>
              </a:rPr>
              <a:t>Development Environment</a:t>
            </a:r>
            <a:r>
              <a:rPr lang="en-US" dirty="0" smtClean="0"/>
              <a:t>.</a:t>
            </a:r>
            <a:endParaRPr lang="en-US" dirty="0"/>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11</a:t>
            </a:fld>
            <a:endParaRPr lang="en-US"/>
          </a:p>
        </p:txBody>
      </p:sp>
    </p:spTree>
    <p:extLst>
      <p:ext uri="{BB962C8B-B14F-4D97-AF65-F5344CB8AC3E}">
        <p14:creationId xmlns:p14="http://schemas.microsoft.com/office/powerpoint/2010/main" val="2785214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Compilers and OS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Ubunutu</a:t>
            </a:r>
            <a:r>
              <a:rPr lang="en-US" dirty="0" smtClean="0"/>
              <a:t> 15.10 [4.2 kernel gives best support for Bluetooth DBUS – development/testing programs..] </a:t>
            </a:r>
          </a:p>
          <a:p>
            <a:r>
              <a:rPr lang="en-US" dirty="0" smtClean="0"/>
              <a:t>GCC 4.9.3 – works best!</a:t>
            </a:r>
          </a:p>
          <a:p>
            <a:r>
              <a:rPr lang="en-US" dirty="0" smtClean="0"/>
              <a:t>GCC 5.2 works with tweaks (default is –</a:t>
            </a:r>
            <a:r>
              <a:rPr lang="en-US" dirty="0" err="1" smtClean="0"/>
              <a:t>std</a:t>
            </a:r>
            <a:r>
              <a:rPr lang="en-US" dirty="0" smtClean="0"/>
              <a:t>=gnu11)</a:t>
            </a:r>
          </a:p>
          <a:p>
            <a:pPr lvl="1"/>
            <a:r>
              <a:rPr lang="en-US" dirty="0" smtClean="0"/>
              <a:t>-</a:t>
            </a:r>
            <a:r>
              <a:rPr lang="en-US" dirty="0" err="1" smtClean="0"/>
              <a:t>std</a:t>
            </a:r>
            <a:r>
              <a:rPr lang="en-US" dirty="0" smtClean="0"/>
              <a:t>=gnu89, -fgnu89-inline, multiple definitions, template instantiation,</a:t>
            </a:r>
          </a:p>
          <a:p>
            <a:pPr lvl="1"/>
            <a:r>
              <a:rPr lang="en-US" dirty="0" smtClean="0"/>
              <a:t>Edits in adjust-mflags.sh [hotspot/make/linux/makefiles/adjust-mflags.sh line 68 </a:t>
            </a:r>
            <a:r>
              <a:rPr lang="en-US" dirty="0" err="1" smtClean="0"/>
              <a:t>sed</a:t>
            </a:r>
            <a:r>
              <a:rPr lang="en-US" dirty="0" smtClean="0"/>
              <a:t> covering very wide condition.</a:t>
            </a:r>
          </a:p>
          <a:p>
            <a:pPr lvl="1"/>
            <a:r>
              <a:rPr lang="en-US" dirty="0" smtClean="0"/>
              <a:t>Write-</a:t>
            </a:r>
            <a:r>
              <a:rPr lang="en-US" dirty="0" err="1" smtClean="0"/>
              <a:t>ref_array_prework</a:t>
            </a:r>
            <a:r>
              <a:rPr lang="en-US" dirty="0" smtClean="0"/>
              <a:t> (template instantiation in g1SATBCardTableModRefBS.cpp)</a:t>
            </a:r>
          </a:p>
          <a:p>
            <a:r>
              <a:rPr lang="en-US" dirty="0" smtClean="0"/>
              <a:t>See Edison BSP Guide for details. </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12</a:t>
            </a:fld>
            <a:endParaRPr lang="en-US" dirty="0"/>
          </a:p>
        </p:txBody>
      </p:sp>
    </p:spTree>
    <p:extLst>
      <p:ext uri="{BB962C8B-B14F-4D97-AF65-F5344CB8AC3E}">
        <p14:creationId xmlns:p14="http://schemas.microsoft.com/office/powerpoint/2010/main" val="88494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78795"/>
            <a:ext cx="8229600" cy="857250"/>
          </a:xfrm>
        </p:spPr>
        <p:txBody>
          <a:bodyPr>
            <a:normAutofit/>
          </a:bodyPr>
          <a:lstStyle/>
          <a:p>
            <a:r>
              <a:rPr lang="en-US" dirty="0" smtClean="0">
                <a:solidFill>
                  <a:schemeClr val="accent3"/>
                </a:solidFill>
              </a:rPr>
              <a:t>Now to Bluetooth…</a:t>
            </a:r>
            <a:endParaRPr lang="en-US" dirty="0">
              <a:solidFill>
                <a:schemeClr val="accent3"/>
              </a:solidFill>
            </a:endParaRPr>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13</a:t>
            </a:fld>
            <a:endParaRPr lang="en-US"/>
          </a:p>
        </p:txBody>
      </p:sp>
    </p:spTree>
    <p:extLst>
      <p:ext uri="{BB962C8B-B14F-4D97-AF65-F5344CB8AC3E}">
        <p14:creationId xmlns:p14="http://schemas.microsoft.com/office/powerpoint/2010/main" val="281522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5.24 to 5.35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Kill already running </a:t>
            </a:r>
            <a:r>
              <a:rPr lang="en-US" dirty="0" err="1" smtClean="0"/>
              <a:t>bluetoothd</a:t>
            </a:r>
            <a:endParaRPr lang="en-US" dirty="0" smtClean="0"/>
          </a:p>
          <a:p>
            <a:pPr lvl="1"/>
            <a:r>
              <a:rPr lang="en-US" dirty="0" smtClean="0"/>
              <a:t>/</a:t>
            </a:r>
            <a:r>
              <a:rPr lang="en-US" dirty="0" err="1" smtClean="0"/>
              <a:t>usr</a:t>
            </a:r>
            <a:r>
              <a:rPr lang="en-US" dirty="0" smtClean="0"/>
              <a:t>/lib/bluez5/Bluetooth/</a:t>
            </a:r>
            <a:r>
              <a:rPr lang="en-US" dirty="0" err="1" smtClean="0"/>
              <a:t>bluetoothd</a:t>
            </a:r>
            <a:endParaRPr lang="en-US" dirty="0" smtClean="0"/>
          </a:p>
          <a:p>
            <a:r>
              <a:rPr lang="en-US" dirty="0" smtClean="0"/>
              <a:t>Restart it with –E flag to enable experimental features.</a:t>
            </a:r>
          </a:p>
          <a:p>
            <a:r>
              <a:rPr lang="en-US" dirty="0" err="1" smtClean="0"/>
              <a:t>Rfkill</a:t>
            </a:r>
            <a:r>
              <a:rPr lang="en-US" dirty="0" smtClean="0"/>
              <a:t> unblock </a:t>
            </a:r>
            <a:r>
              <a:rPr lang="en-US" dirty="0" err="1" smtClean="0"/>
              <a:t>bluetooth</a:t>
            </a:r>
            <a:endParaRPr lang="en-US" dirty="0" smtClean="0"/>
          </a:p>
          <a:p>
            <a:r>
              <a:rPr lang="en-US" dirty="0" smtClean="0"/>
              <a:t>Edited recipe bluez5_5.35.bb installs all tools…</a:t>
            </a:r>
          </a:p>
          <a:p>
            <a:pPr lvl="1"/>
            <a:r>
              <a:rPr lang="en-US" dirty="0" smtClean="0"/>
              <a:t>See patchwork.openembedded.org/patch/82925 (</a:t>
            </a:r>
            <a:r>
              <a:rPr lang="en-US" dirty="0" err="1" smtClean="0"/>
              <a:t>gatttool</a:t>
            </a:r>
            <a:r>
              <a:rPr lang="en-US" dirty="0" smtClean="0"/>
              <a:t>)</a:t>
            </a:r>
          </a:p>
          <a:p>
            <a:pPr lvl="1"/>
            <a:r>
              <a:rPr lang="en-US" dirty="0" smtClean="0"/>
              <a:t>Add bluez5-testtools and bluez5-noinst-tools to IMAGE_INSTALL</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14</a:t>
            </a:fld>
            <a:endParaRPr lang="en-US" dirty="0"/>
          </a:p>
        </p:txBody>
      </p:sp>
    </p:spTree>
    <p:extLst>
      <p:ext uri="{BB962C8B-B14F-4D97-AF65-F5344CB8AC3E}">
        <p14:creationId xmlns:p14="http://schemas.microsoft.com/office/powerpoint/2010/main" val="308356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[5.30 - 5.35]</a:t>
            </a:r>
            <a:endParaRPr lang="en-US" dirty="0"/>
          </a:p>
        </p:txBody>
      </p:sp>
      <p:sp>
        <p:nvSpPr>
          <p:cNvPr id="3" name="Content Placeholder 2"/>
          <p:cNvSpPr>
            <a:spLocks noGrp="1"/>
          </p:cNvSpPr>
          <p:nvPr>
            <p:ph idx="1"/>
          </p:nvPr>
        </p:nvSpPr>
        <p:spPr/>
        <p:txBody>
          <a:bodyPr>
            <a:normAutofit/>
          </a:bodyPr>
          <a:lstStyle/>
          <a:p>
            <a:r>
              <a:rPr lang="en-US" dirty="0" smtClean="0"/>
              <a:t>For API documentation look for gatt-api.txt</a:t>
            </a:r>
          </a:p>
          <a:p>
            <a:r>
              <a:rPr lang="en-US" dirty="0" smtClean="0"/>
              <a:t>Get 5.35 </a:t>
            </a:r>
            <a:r>
              <a:rPr lang="en-US" dirty="0"/>
              <a:t>version. </a:t>
            </a:r>
            <a:r>
              <a:rPr lang="en-US" dirty="0" smtClean="0"/>
              <a:t>Java API is </a:t>
            </a:r>
            <a:r>
              <a:rPr lang="en-US" dirty="0" smtClean="0">
                <a:hlinkClick r:id="rId2"/>
              </a:rPr>
              <a:t>https</a:t>
            </a:r>
            <a:r>
              <a:rPr lang="en-US" dirty="0">
                <a:hlinkClick r:id="rId2"/>
              </a:rPr>
              <a:t>://www.google.com/?</a:t>
            </a:r>
            <a:r>
              <a:rPr lang="en-US" dirty="0" smtClean="0">
                <a:hlinkClick r:id="rId2"/>
              </a:rPr>
              <a:t>gws_rd=ssl#q=bluetooth+gatt+restful</a:t>
            </a:r>
            <a:endParaRPr lang="en-US" dirty="0" smtClean="0"/>
          </a:p>
          <a:p>
            <a:r>
              <a:rPr lang="en-US" dirty="0" smtClean="0"/>
              <a:t>But kernel is 3.10.17? we can get user space features related to DBUS for our purposes…</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15</a:t>
            </a:fld>
            <a:endParaRPr lang="en-US" dirty="0"/>
          </a:p>
        </p:txBody>
      </p:sp>
    </p:spTree>
    <p:extLst>
      <p:ext uri="{BB962C8B-B14F-4D97-AF65-F5344CB8AC3E}">
        <p14:creationId xmlns:p14="http://schemas.microsoft.com/office/powerpoint/2010/main" val="338605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Development/Debugging</a:t>
            </a:r>
            <a:endParaRPr lang="en-US" dirty="0"/>
          </a:p>
        </p:txBody>
      </p:sp>
      <p:sp>
        <p:nvSpPr>
          <p:cNvPr id="3" name="Content Placeholder 2"/>
          <p:cNvSpPr>
            <a:spLocks noGrp="1"/>
          </p:cNvSpPr>
          <p:nvPr>
            <p:ph idx="1"/>
          </p:nvPr>
        </p:nvSpPr>
        <p:spPr/>
        <p:txBody>
          <a:bodyPr>
            <a:normAutofit/>
          </a:bodyPr>
          <a:lstStyle/>
          <a:p>
            <a:r>
              <a:rPr lang="en-US" dirty="0" smtClean="0"/>
              <a:t>BLE Sniffer</a:t>
            </a:r>
          </a:p>
          <a:p>
            <a:pPr lvl="1"/>
            <a:r>
              <a:rPr lang="en-US" dirty="0" err="1" smtClean="0"/>
              <a:t>Adafruit</a:t>
            </a:r>
            <a:r>
              <a:rPr lang="en-US" dirty="0" smtClean="0"/>
              <a:t> BLE sniffer is sufficient for sensors not using secure connect.</a:t>
            </a:r>
          </a:p>
          <a:p>
            <a:pPr lvl="1"/>
            <a:r>
              <a:rPr lang="en-US" dirty="0" smtClean="0"/>
              <a:t>You can see commands test setup.</a:t>
            </a:r>
          </a:p>
          <a:p>
            <a:pPr lvl="1"/>
            <a:endParaRPr lang="en-US" dirty="0" smtClean="0"/>
          </a:p>
        </p:txBody>
      </p:sp>
      <p:sp>
        <p:nvSpPr>
          <p:cNvPr id="4" name="Slide Number Placeholder 3"/>
          <p:cNvSpPr>
            <a:spLocks noGrp="1"/>
          </p:cNvSpPr>
          <p:nvPr>
            <p:ph type="sldNum" sz="quarter" idx="4"/>
          </p:nvPr>
        </p:nvSpPr>
        <p:spPr/>
        <p:txBody>
          <a:bodyPr/>
          <a:lstStyle/>
          <a:p>
            <a:fld id="{6A174EDC-730F-0E4F-8F7E-AD594D963D71}"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1799642" y="2451498"/>
            <a:ext cx="4686300" cy="2143125"/>
          </a:xfrm>
          <a:prstGeom prst="rect">
            <a:avLst/>
          </a:prstGeom>
        </p:spPr>
      </p:pic>
    </p:spTree>
    <p:extLst>
      <p:ext uri="{BB962C8B-B14F-4D97-AF65-F5344CB8AC3E}">
        <p14:creationId xmlns:p14="http://schemas.microsoft.com/office/powerpoint/2010/main" val="165211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Bluetooth Java 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GATT-DBUS based client in Java + JNI in C.</a:t>
            </a:r>
          </a:p>
          <a:p>
            <a:r>
              <a:rPr lang="en-US" dirty="0" smtClean="0"/>
              <a:t>No other libs are needed.</a:t>
            </a:r>
          </a:p>
          <a:p>
            <a:r>
              <a:rPr lang="en-US" dirty="0" smtClean="0"/>
              <a:t>GATT REST APIs to connect and gather data from wearable BLE sensors.</a:t>
            </a:r>
          </a:p>
          <a:p>
            <a:r>
              <a:rPr lang="en-US" dirty="0">
                <a:hlinkClick r:id="rId2"/>
              </a:rPr>
              <a:t>https://</a:t>
            </a:r>
            <a:r>
              <a:rPr lang="en-US" dirty="0" smtClean="0">
                <a:hlinkClick r:id="rId2"/>
              </a:rPr>
              <a:t>developer.bluetooth.org/DevelopmentResources/Pages/White-Papers.aspx</a:t>
            </a:r>
            <a:endParaRPr lang="en-US" dirty="0" smtClean="0"/>
          </a:p>
          <a:p>
            <a:r>
              <a:rPr lang="en-US" dirty="0" smtClean="0"/>
              <a:t>Multi-sensor support (sensor-hub)</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17</a:t>
            </a:fld>
            <a:endParaRPr lang="en-US" dirty="0"/>
          </a:p>
        </p:txBody>
      </p:sp>
    </p:spTree>
    <p:extLst>
      <p:ext uri="{BB962C8B-B14F-4D97-AF65-F5344CB8AC3E}">
        <p14:creationId xmlns:p14="http://schemas.microsoft.com/office/powerpoint/2010/main" val="301933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Wearable Sensors</a:t>
            </a:r>
            <a:endParaRPr lang="en-US" dirty="0"/>
          </a:p>
        </p:txBody>
      </p:sp>
      <p:sp>
        <p:nvSpPr>
          <p:cNvPr id="3" name="Content Placeholder 2"/>
          <p:cNvSpPr>
            <a:spLocks noGrp="1"/>
          </p:cNvSpPr>
          <p:nvPr>
            <p:ph idx="1"/>
          </p:nvPr>
        </p:nvSpPr>
        <p:spPr/>
        <p:txBody>
          <a:bodyPr>
            <a:normAutofit lnSpcReduction="10000"/>
          </a:bodyPr>
          <a:lstStyle/>
          <a:p>
            <a:r>
              <a:rPr lang="en-US" dirty="0" err="1" smtClean="0"/>
              <a:t>Mbientlab</a:t>
            </a:r>
            <a:r>
              <a:rPr lang="en-US" dirty="0" smtClean="0"/>
              <a:t> </a:t>
            </a:r>
            <a:r>
              <a:rPr lang="en-US" dirty="0" err="1" smtClean="0"/>
              <a:t>metawear</a:t>
            </a:r>
            <a:r>
              <a:rPr lang="en-US" dirty="0" smtClean="0"/>
              <a:t> sensors.</a:t>
            </a:r>
          </a:p>
          <a:p>
            <a:r>
              <a:rPr lang="en-US" dirty="0" smtClean="0"/>
              <a:t>Many sensors in one small package.</a:t>
            </a:r>
          </a:p>
          <a:p>
            <a:pPr lvl="1"/>
            <a:r>
              <a:rPr lang="en-US" dirty="0" smtClean="0"/>
              <a:t>5 Sensors (Temperature, Barometer, Accelerometer, Gyroscope, Light etc..)</a:t>
            </a:r>
          </a:p>
          <a:p>
            <a:r>
              <a:rPr lang="en-US" dirty="0" smtClean="0"/>
              <a:t>TI CC2650</a:t>
            </a:r>
          </a:p>
          <a:p>
            <a:pPr lvl="1"/>
            <a:r>
              <a:rPr lang="en-US" dirty="0" smtClean="0"/>
              <a:t>10 sensors in one (Magnetometer, Light, Humidity, Barometer, </a:t>
            </a:r>
            <a:r>
              <a:rPr lang="en-US" dirty="0"/>
              <a:t>A</a:t>
            </a:r>
            <a:r>
              <a:rPr lang="en-US" dirty="0" smtClean="0"/>
              <a:t>ccelerometer, Gyro, Temperature etc..)</a:t>
            </a:r>
          </a:p>
          <a:p>
            <a:pPr lvl="1"/>
            <a:endParaRPr lang="en-US" dirty="0" smtClean="0"/>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18</a:t>
            </a:fld>
            <a:endParaRPr lang="en-US" dirty="0"/>
          </a:p>
        </p:txBody>
      </p:sp>
    </p:spTree>
    <p:extLst>
      <p:ext uri="{BB962C8B-B14F-4D97-AF65-F5344CB8AC3E}">
        <p14:creationId xmlns:p14="http://schemas.microsoft.com/office/powerpoint/2010/main" val="203996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78795"/>
            <a:ext cx="8229600" cy="857250"/>
          </a:xfrm>
        </p:spPr>
        <p:txBody>
          <a:bodyPr>
            <a:normAutofit/>
          </a:bodyPr>
          <a:lstStyle/>
          <a:p>
            <a:r>
              <a:rPr lang="en-US" dirty="0" smtClean="0">
                <a:solidFill>
                  <a:schemeClr val="accent3"/>
                </a:solidFill>
              </a:rPr>
              <a:t>Demo</a:t>
            </a:r>
            <a:endParaRPr lang="en-US" dirty="0">
              <a:solidFill>
                <a:schemeClr val="accent3"/>
              </a:solidFill>
            </a:endParaRPr>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19</a:t>
            </a:fld>
            <a:endParaRPr lang="en-US"/>
          </a:p>
        </p:txBody>
      </p:sp>
    </p:spTree>
    <p:extLst>
      <p:ext uri="{BB962C8B-B14F-4D97-AF65-F5344CB8AC3E}">
        <p14:creationId xmlns:p14="http://schemas.microsoft.com/office/powerpoint/2010/main" val="162998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Speakers</a:t>
            </a:r>
            <a:endParaRPr lang="en-US" dirty="0"/>
          </a:p>
        </p:txBody>
      </p:sp>
      <p:sp>
        <p:nvSpPr>
          <p:cNvPr id="5" name="Content Placeholder 4"/>
          <p:cNvSpPr>
            <a:spLocks noGrp="1"/>
          </p:cNvSpPr>
          <p:nvPr>
            <p:ph idx="1"/>
          </p:nvPr>
        </p:nvSpPr>
        <p:spPr>
          <a:xfrm>
            <a:off x="457200" y="1063229"/>
            <a:ext cx="8229600" cy="3394472"/>
          </a:xfrm>
        </p:spPr>
        <p:txBody>
          <a:bodyPr>
            <a:normAutofit/>
          </a:bodyPr>
          <a:lstStyle/>
          <a:p>
            <a:r>
              <a:rPr lang="en-US" dirty="0" smtClean="0"/>
              <a:t>Vinay K. Awasthi</a:t>
            </a:r>
            <a:endParaRPr lang="en-US" sz="2400" dirty="0" smtClean="0"/>
          </a:p>
          <a:p>
            <a:pPr lvl="1">
              <a:buNone/>
            </a:pPr>
            <a:r>
              <a:rPr lang="en-US" sz="2400" dirty="0" smtClean="0"/>
              <a:t>vinay.k.awasthi@intel.com</a:t>
            </a:r>
          </a:p>
          <a:p>
            <a:r>
              <a:rPr lang="en-US" dirty="0" smtClean="0"/>
              <a:t>You</a:t>
            </a:r>
            <a:endParaRPr lang="en-US" sz="2400" dirty="0" smtClean="0"/>
          </a:p>
          <a:p>
            <a:pPr lvl="1">
              <a:buNone/>
            </a:pPr>
            <a:r>
              <a:rPr lang="en-US" sz="2400" dirty="0" smtClean="0"/>
              <a:t>We encourage questions and discussions</a:t>
            </a:r>
          </a:p>
          <a:p>
            <a:endParaRPr lang="en-US" dirty="0" smtClean="0"/>
          </a:p>
          <a:p>
            <a:pPr lvl="1">
              <a:buNone/>
            </a:pPr>
            <a:endParaRPr lang="en-US" sz="2400" dirty="0" smtClean="0"/>
          </a:p>
          <a:p>
            <a:endParaRPr lang="en-US" dirty="0" smtClean="0"/>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2</a:t>
            </a:fld>
            <a:endParaRPr lang="en-US"/>
          </a:p>
        </p:txBody>
      </p:sp>
    </p:spTree>
    <p:extLst>
      <p:ext uri="{BB962C8B-B14F-4D97-AF65-F5344CB8AC3E}">
        <p14:creationId xmlns:p14="http://schemas.microsoft.com/office/powerpoint/2010/main" val="1713413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Plan</a:t>
            </a:r>
            <a:endParaRPr lang="en-US" dirty="0"/>
          </a:p>
        </p:txBody>
      </p:sp>
      <p:sp>
        <p:nvSpPr>
          <p:cNvPr id="5" name="Content Placeholder 4"/>
          <p:cNvSpPr>
            <a:spLocks noGrp="1"/>
          </p:cNvSpPr>
          <p:nvPr>
            <p:ph idx="1"/>
          </p:nvPr>
        </p:nvSpPr>
        <p:spPr>
          <a:xfrm>
            <a:off x="578498" y="1548882"/>
            <a:ext cx="8229600" cy="1492898"/>
          </a:xfrm>
        </p:spPr>
        <p:txBody>
          <a:bodyPr>
            <a:normAutofit/>
          </a:bodyPr>
          <a:lstStyle/>
          <a:p>
            <a:r>
              <a:rPr lang="en-US" dirty="0" smtClean="0"/>
              <a:t>Planned release by end of Q4/2015</a:t>
            </a:r>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20</a:t>
            </a:fld>
            <a:endParaRPr lang="en-US"/>
          </a:p>
        </p:txBody>
      </p:sp>
      <p:pic>
        <p:nvPicPr>
          <p:cNvPr id="3" name="Picture 2"/>
          <p:cNvPicPr>
            <a:picLocks noChangeAspect="1"/>
          </p:cNvPicPr>
          <p:nvPr/>
        </p:nvPicPr>
        <p:blipFill>
          <a:blip r:embed="rId2"/>
          <a:stretch>
            <a:fillRect/>
          </a:stretch>
        </p:blipFill>
        <p:spPr>
          <a:xfrm>
            <a:off x="5171006" y="3406159"/>
            <a:ext cx="2105025" cy="1209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98" y="3406159"/>
            <a:ext cx="1905000" cy="1095375"/>
          </a:xfrm>
          <a:prstGeom prst="rect">
            <a:avLst/>
          </a:prstGeom>
        </p:spPr>
      </p:pic>
    </p:spTree>
    <p:extLst>
      <p:ext uri="{BB962C8B-B14F-4D97-AF65-F5344CB8AC3E}">
        <p14:creationId xmlns:p14="http://schemas.microsoft.com/office/powerpoint/2010/main" val="306781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290918"/>
            <a:ext cx="8719457" cy="2103343"/>
          </a:xfrm>
        </p:spPr>
        <p:txBody>
          <a:bodyPr>
            <a:normAutofit/>
          </a:bodyPr>
          <a:lstStyle/>
          <a:p>
            <a:pPr algn="ctr"/>
            <a:r>
              <a:rPr lang="en-US" dirty="0" smtClean="0"/>
              <a:t>Questions or suggestions?</a:t>
            </a:r>
          </a:p>
        </p:txBody>
      </p:sp>
    </p:spTree>
    <p:extLst>
      <p:ext uri="{BB962C8B-B14F-4D97-AF65-F5344CB8AC3E}">
        <p14:creationId xmlns:p14="http://schemas.microsoft.com/office/powerpoint/2010/main" val="2898887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3</a:t>
            </a:fld>
            <a:endParaRPr lang="en-US"/>
          </a:p>
        </p:txBody>
      </p:sp>
      <p:sp>
        <p:nvSpPr>
          <p:cNvPr id="8" name="Text Placeholder 2"/>
          <p:cNvSpPr txBox="1">
            <a:spLocks/>
          </p:cNvSpPr>
          <p:nvPr/>
        </p:nvSpPr>
        <p:spPr>
          <a:xfrm>
            <a:off x="365760" y="546847"/>
            <a:ext cx="8412480" cy="4169302"/>
          </a:xfrm>
          <a:prstGeom prst="rect">
            <a:avLst/>
          </a:prstGeom>
        </p:spPr>
        <p:txBody>
          <a:bodyPr vert="horz" wrap="square" lIns="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200" kern="1200">
                <a:solidFill>
                  <a:srgbClr val="8DC5EA"/>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Neo Sans Intel" pitchFamily="34" charset="0"/>
                <a:ea typeface="+mn-ea"/>
                <a:cs typeface="+mn-cs"/>
              </a:defRPr>
            </a:lvl2pPr>
            <a:lvl3pPr marL="914400" algn="l" defTabSz="457200" rtl="0" fontAlgn="base">
              <a:spcBef>
                <a:spcPct val="0"/>
              </a:spcBef>
              <a:spcAft>
                <a:spcPct val="0"/>
              </a:spcAft>
              <a:defRPr kern="1200">
                <a:solidFill>
                  <a:schemeClr val="tx1"/>
                </a:solidFill>
                <a:latin typeface="Neo Sans Intel" pitchFamily="34" charset="0"/>
                <a:ea typeface="+mn-ea"/>
                <a:cs typeface="+mn-cs"/>
              </a:defRPr>
            </a:lvl3pPr>
            <a:lvl4pPr marL="1371600" algn="l" defTabSz="457200" rtl="0" fontAlgn="base">
              <a:spcBef>
                <a:spcPct val="0"/>
              </a:spcBef>
              <a:spcAft>
                <a:spcPct val="0"/>
              </a:spcAft>
              <a:defRPr kern="1200">
                <a:solidFill>
                  <a:schemeClr val="tx1"/>
                </a:solidFill>
                <a:latin typeface="Neo Sans Intel" pitchFamily="34" charset="0"/>
                <a:ea typeface="+mn-ea"/>
                <a:cs typeface="+mn-cs"/>
              </a:defRPr>
            </a:lvl4pPr>
            <a:lvl5pPr marL="1828800" algn="l" defTabSz="457200" rtl="0" fontAlgn="base">
              <a:spcBef>
                <a:spcPct val="0"/>
              </a:spcBef>
              <a:spcAft>
                <a:spcPct val="0"/>
              </a:spcAft>
              <a:defRPr kern="1200">
                <a:solidFill>
                  <a:schemeClr val="tx1"/>
                </a:solidFill>
                <a:latin typeface="Neo Sans Intel" pitchFamily="34" charset="0"/>
                <a:ea typeface="+mn-ea"/>
                <a:cs typeface="+mn-cs"/>
              </a:defRPr>
            </a:lvl5pPr>
            <a:lvl6pPr marL="2286000" algn="l" defTabSz="914400" rtl="0" eaLnBrk="1" latinLnBrk="0" hangingPunct="1">
              <a:defRPr kern="1200">
                <a:solidFill>
                  <a:schemeClr val="tx1"/>
                </a:solidFill>
                <a:latin typeface="Neo Sans Intel" pitchFamily="34" charset="0"/>
                <a:ea typeface="+mn-ea"/>
                <a:cs typeface="+mn-cs"/>
              </a:defRPr>
            </a:lvl6pPr>
            <a:lvl7pPr marL="2743200" algn="l" defTabSz="914400" rtl="0" eaLnBrk="1" latinLnBrk="0" hangingPunct="1">
              <a:defRPr kern="1200">
                <a:solidFill>
                  <a:schemeClr val="tx1"/>
                </a:solidFill>
                <a:latin typeface="Neo Sans Intel" pitchFamily="34" charset="0"/>
                <a:ea typeface="+mn-ea"/>
                <a:cs typeface="+mn-cs"/>
              </a:defRPr>
            </a:lvl7pPr>
            <a:lvl8pPr marL="3200400" algn="l" defTabSz="914400" rtl="0" eaLnBrk="1" latinLnBrk="0" hangingPunct="1">
              <a:defRPr kern="1200">
                <a:solidFill>
                  <a:schemeClr val="tx1"/>
                </a:solidFill>
                <a:latin typeface="Neo Sans Intel" pitchFamily="34" charset="0"/>
                <a:ea typeface="+mn-ea"/>
                <a:cs typeface="+mn-cs"/>
              </a:defRPr>
            </a:lvl8pPr>
            <a:lvl9pPr marL="3657600" algn="l" defTabSz="914400" rtl="0" eaLnBrk="1" latinLnBrk="0" hangingPunct="1">
              <a:defRPr kern="1200">
                <a:solidFill>
                  <a:schemeClr val="tx1"/>
                </a:solidFill>
                <a:latin typeface="Neo Sans Intel" pitchFamily="34" charset="0"/>
                <a:ea typeface="+mn-ea"/>
                <a:cs typeface="+mn-cs"/>
              </a:defRPr>
            </a:lvl9pPr>
          </a:lstStyle>
          <a:p>
            <a:pPr marL="171450" lvl="0" indent="-171450" algn="l" defTabSz="914400" eaLnBrk="0" hangingPunct="0">
              <a:spcBef>
                <a:spcPct val="20000"/>
              </a:spcBef>
              <a:buFont typeface="Arial" pitchFamily="34" charset="0"/>
              <a:buChar char="•"/>
            </a:pPr>
            <a:r>
              <a:rPr lang="en-US" sz="900" dirty="0" smtClean="0">
                <a:solidFill>
                  <a:schemeClr val="tx1"/>
                </a:solidFill>
                <a:latin typeface="Intel Clear"/>
              </a:rPr>
              <a:t>INFORMATION </a:t>
            </a:r>
            <a:r>
              <a:rPr lang="en-US" sz="900" dirty="0">
                <a:solidFill>
                  <a:schemeClr val="tx1"/>
                </a:solidFill>
                <a:latin typeface="Intel Clear"/>
              </a:rPr>
              <a:t>IN THIS DOCUMENT IS PROVIDED IN CONNECTION WITH INTEL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a:t>
            </a:r>
            <a:r>
              <a:rPr lang="en-US" sz="900" dirty="0" smtClean="0">
                <a:solidFill>
                  <a:schemeClr val="tx1"/>
                </a:solidFill>
                <a:latin typeface="Intel Clear"/>
              </a:rPr>
              <a:t>INFRINGEMENT </a:t>
            </a:r>
            <a:r>
              <a:rPr lang="en-US" sz="900" dirty="0">
                <a:solidFill>
                  <a:schemeClr val="tx1"/>
                </a:solidFill>
                <a:latin typeface="Intel Clear"/>
              </a:rPr>
              <a:t>OF ANY PATENT, COPYRIGHT OR OTHER INTELLECTUAL PROPERTY RIGHT. </a:t>
            </a:r>
            <a:r>
              <a:rPr lang="en-US" sz="900" dirty="0" smtClean="0">
                <a:solidFill>
                  <a:schemeClr val="tx1"/>
                </a:solidFill>
                <a:latin typeface="Intel Clear"/>
              </a:rPr>
              <a:t/>
            </a:r>
            <a:br>
              <a:rPr lang="en-US" sz="900" dirty="0" smtClean="0">
                <a:solidFill>
                  <a:schemeClr val="tx1"/>
                </a:solidFill>
                <a:latin typeface="Intel Clear"/>
              </a:rPr>
            </a:br>
            <a:r>
              <a:rPr lang="en-US" sz="900" dirty="0" smtClean="0">
                <a:solidFill>
                  <a:schemeClr val="tx1"/>
                </a:solidFill>
                <a:latin typeface="Intel Clear"/>
              </a:rPr>
              <a:t>A </a:t>
            </a:r>
            <a:r>
              <a:rPr lang="en-US" sz="900" dirty="0">
                <a:solidFill>
                  <a:schemeClr val="tx1"/>
                </a:solidFill>
                <a:latin typeface="Intel Clear"/>
              </a:rPr>
              <a:t>"Mission Critical Application" is any application in which failure of the Intel Product could result, directly or indirectly, in personal injury or death. SHOULD YOU PURCHASE OR USE INTEL'S PRODUCTS FOR ANY SUCH MISSION CRITICAL APPLICATION, YOU SHALL INDEMNIFY AND HOLD INTEL AND ITS SUBSIDIARIES, SUBCONTRACTORS AND AFFILIATES, AND THE DIRECTORS, OFFICERS, AND EMPLOYEES OF EACH, HARMLESS AGAINST ALL CLAIMS COSTS, DAMAGES, AND EXPENSES AND REASONABLE ATTORNEYS' FEES ARISING OUT OF, DIRECTLY OR INDIRECTLY, ANY CLAIM OF PRODUCT LIABILITY, PERSONAL INJURY, OR DEATH ARISING IN ANY WAY OUT OF SUCH MISSION CRITICAL APPLICATION, WHETHER OR NOT INTEL OR ITS SUBCONTRACTOR WAS NEGLIGENT IN THE DESIGN, MANUFACTURE, OR WARNING OF THE INTEL PRODUCT OR ANY OF ITS PARTS.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a:t>
            </a:r>
            <a:r>
              <a:rPr lang="en-US" sz="900" dirty="0" smtClean="0">
                <a:solidFill>
                  <a:schemeClr val="tx1"/>
                </a:solidFill>
                <a:latin typeface="Intel Clear"/>
              </a:rPr>
              <a:t>conflicts </a:t>
            </a:r>
            <a:r>
              <a:rPr lang="en-US" sz="900" dirty="0">
                <a:solidFill>
                  <a:schemeClr val="tx1"/>
                </a:solidFill>
                <a:latin typeface="Intel Clear"/>
              </a:rPr>
              <a:t>or incompatibilities arising from future changes to them. The </a:t>
            </a:r>
            <a:r>
              <a:rPr lang="en-US" sz="900" dirty="0" smtClean="0">
                <a:solidFill>
                  <a:schemeClr val="tx1"/>
                </a:solidFill>
                <a:latin typeface="Intel Clear"/>
              </a:rPr>
              <a:t>information </a:t>
            </a:r>
            <a:r>
              <a:rPr lang="en-US" sz="900" dirty="0">
                <a:solidFill>
                  <a:schemeClr val="tx1"/>
                </a:solidFill>
                <a:latin typeface="Intel Clear"/>
              </a:rPr>
              <a:t>here is subject to change without notice. Do not finalize a design with this </a:t>
            </a:r>
            <a:r>
              <a:rPr lang="en-US" sz="900" dirty="0" smtClean="0">
                <a:solidFill>
                  <a:schemeClr val="tx1"/>
                </a:solidFill>
                <a:latin typeface="Intel Clear"/>
              </a:rPr>
              <a:t>information</a:t>
            </a:r>
            <a:r>
              <a:rPr lang="en-US" sz="900" dirty="0">
                <a:solidFill>
                  <a:schemeClr val="tx1"/>
                </a:solidFill>
                <a:latin typeface="Intel Clear"/>
              </a:rPr>
              <a:t>.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The products described in this document may contain design defects or errors known as errata which may cause the product to deviate from published specifications. Current characterized errata are available on request.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Contact your local Intel sales office or your distributor to obtain the latest specifications and before placing your product order.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Copies of documents which have an order number and are referenced in this document, or other Intel literature, may be obtained by calling 1-800-548-4725, or go to: http://www.intel.com/design/literature.htm</a:t>
            </a:r>
          </a:p>
          <a:p>
            <a:pPr marL="171450" lvl="0" indent="-171450" algn="l" defTabSz="914400" eaLnBrk="0" hangingPunct="0">
              <a:spcBef>
                <a:spcPct val="20000"/>
              </a:spcBef>
              <a:buFont typeface="Arial" pitchFamily="34" charset="0"/>
              <a:buChar char="•"/>
            </a:pPr>
            <a:r>
              <a:rPr lang="en-US" sz="900" dirty="0" smtClean="0">
                <a:solidFill>
                  <a:schemeClr val="tx1"/>
                </a:solidFill>
                <a:latin typeface="Intel Clear"/>
              </a:rPr>
              <a:t>Intel</a:t>
            </a:r>
            <a:r>
              <a:rPr lang="en-US" sz="900" dirty="0">
                <a:solidFill>
                  <a:schemeClr val="tx1"/>
                </a:solidFill>
                <a:latin typeface="Intel Clear"/>
              </a:rPr>
              <a:t>, the Intel logo</a:t>
            </a:r>
            <a:r>
              <a:rPr lang="en-US" sz="900" dirty="0" smtClean="0">
                <a:solidFill>
                  <a:schemeClr val="tx1"/>
                </a:solidFill>
                <a:latin typeface="Intel Clear"/>
              </a:rPr>
              <a:t>, </a:t>
            </a:r>
            <a:r>
              <a:rPr lang="en-US" sz="900" dirty="0">
                <a:solidFill>
                  <a:schemeClr val="tx1"/>
                </a:solidFill>
                <a:latin typeface="Intel Clear"/>
              </a:rPr>
              <a:t>Intel </a:t>
            </a:r>
            <a:r>
              <a:rPr lang="en-US" sz="900" dirty="0" smtClean="0">
                <a:solidFill>
                  <a:schemeClr val="tx1"/>
                </a:solidFill>
                <a:latin typeface="Intel Clear"/>
              </a:rPr>
              <a:t>Xeon, and Xeon logos </a:t>
            </a:r>
            <a:r>
              <a:rPr lang="en-US" sz="900" dirty="0">
                <a:solidFill>
                  <a:schemeClr val="tx1"/>
                </a:solidFill>
                <a:latin typeface="Intel Clear"/>
              </a:rPr>
              <a:t>are trademarks of Intel Corporation in the U.S. and/or other countries</a:t>
            </a:r>
            <a:r>
              <a:rPr lang="en-US" sz="900" dirty="0" smtClean="0">
                <a:solidFill>
                  <a:schemeClr val="tx1"/>
                </a:solidFill>
                <a:latin typeface="Intel Clear"/>
              </a:rPr>
              <a:t>.</a:t>
            </a:r>
          </a:p>
          <a:p>
            <a:pPr marL="171450" indent="-171450" algn="l" defTabSz="914400" eaLnBrk="0" hangingPunct="0">
              <a:spcBef>
                <a:spcPct val="20000"/>
              </a:spcBef>
              <a:buFont typeface="Arial" pitchFamily="34" charset="0"/>
              <a:buChar char="•"/>
            </a:pPr>
            <a:r>
              <a:rPr lang="en-US" sz="900" dirty="0">
                <a:solidFill>
                  <a:schemeClr val="tx1"/>
                </a:solidFill>
                <a:latin typeface="Intel Clear"/>
              </a:rPr>
              <a:t>Intel processor numbers are not a measure of performance. Processor numbers differentiate features within each processor family, not across different processor families: Go to: Learn About Intel® Processor Numbers </a:t>
            </a:r>
            <a:r>
              <a:rPr lang="en-US" sz="900" dirty="0">
                <a:solidFill>
                  <a:schemeClr val="tx1"/>
                </a:solidFill>
                <a:latin typeface="Intel Clear"/>
                <a:hlinkClick r:id="rId2"/>
              </a:rPr>
              <a:t>http://www.intel.com/products/processor_number</a:t>
            </a:r>
            <a:r>
              <a:rPr lang="en-US" sz="900" dirty="0">
                <a:solidFill>
                  <a:schemeClr val="tx1"/>
                </a:solidFill>
                <a:latin typeface="Intel Clear"/>
              </a:rPr>
              <a:t> </a:t>
            </a:r>
          </a:p>
          <a:p>
            <a:pPr marL="171450" lvl="0" indent="-171450" algn="l" defTabSz="914400" eaLnBrk="0" hangingPunct="0">
              <a:spcBef>
                <a:spcPct val="20000"/>
              </a:spcBef>
              <a:buFont typeface="Arial" pitchFamily="34" charset="0"/>
              <a:buChar char="•"/>
            </a:pPr>
            <a:endParaRPr lang="en-US" sz="900" dirty="0" smtClean="0">
              <a:solidFill>
                <a:schemeClr val="tx1"/>
              </a:solidFill>
              <a:latin typeface="Intel Clear"/>
            </a:endParaRPr>
          </a:p>
          <a:p>
            <a:pPr marL="171450" lvl="0" indent="-171450" algn="l" defTabSz="914400" eaLnBrk="0" hangingPunct="0">
              <a:spcBef>
                <a:spcPct val="20000"/>
              </a:spcBef>
              <a:buFont typeface="Arial" pitchFamily="34" charset="0"/>
              <a:buChar char="•"/>
            </a:pPr>
            <a:endParaRPr lang="en-US" sz="900" dirty="0">
              <a:solidFill>
                <a:schemeClr val="tx1"/>
              </a:solidFill>
              <a:latin typeface="Intel Clear"/>
            </a:endParaRPr>
          </a:p>
          <a:p>
            <a:pPr lvl="0" algn="l" defTabSz="914400" eaLnBrk="0" hangingPunct="0">
              <a:spcBef>
                <a:spcPct val="20000"/>
              </a:spcBef>
            </a:pPr>
            <a:r>
              <a:rPr lang="en-US" sz="900" dirty="0">
                <a:solidFill>
                  <a:schemeClr val="tx1"/>
                </a:solidFill>
                <a:latin typeface="Intel Clear"/>
              </a:rPr>
              <a:t>*Other names and brands may be claimed as the property of others.</a:t>
            </a:r>
          </a:p>
          <a:p>
            <a:pPr lvl="0" algn="l" defTabSz="914400" eaLnBrk="0" hangingPunct="0">
              <a:spcBef>
                <a:spcPct val="20000"/>
              </a:spcBef>
            </a:pPr>
            <a:r>
              <a:rPr lang="en-US" sz="900" dirty="0">
                <a:solidFill>
                  <a:schemeClr val="tx1"/>
                </a:solidFill>
                <a:latin typeface="Intel Clear"/>
              </a:rPr>
              <a:t>Copyright © </a:t>
            </a:r>
            <a:r>
              <a:rPr lang="en-US" sz="900" dirty="0" smtClean="0">
                <a:solidFill>
                  <a:schemeClr val="tx1"/>
                </a:solidFill>
                <a:latin typeface="Intel Clear"/>
              </a:rPr>
              <a:t>2015 Intel </a:t>
            </a:r>
            <a:r>
              <a:rPr lang="en-US" sz="900" dirty="0">
                <a:solidFill>
                  <a:schemeClr val="tx1"/>
                </a:solidFill>
                <a:latin typeface="Intel Clear"/>
              </a:rPr>
              <a:t>Corporation. All rights </a:t>
            </a:r>
            <a:r>
              <a:rPr lang="en-US" sz="900" dirty="0" smtClean="0">
                <a:solidFill>
                  <a:schemeClr val="tx1"/>
                </a:solidFill>
                <a:latin typeface="Intel Clear"/>
              </a:rPr>
              <a:t>reserved.</a:t>
            </a:r>
            <a:endParaRPr lang="en-US" sz="900" dirty="0">
              <a:solidFill>
                <a:schemeClr val="tx1"/>
              </a:solidFill>
              <a:latin typeface="Intel Clear"/>
            </a:endParaRPr>
          </a:p>
        </p:txBody>
      </p:sp>
      <p:sp>
        <p:nvSpPr>
          <p:cNvPr id="9" name="Title 3"/>
          <p:cNvSpPr>
            <a:spLocks noGrp="1"/>
          </p:cNvSpPr>
          <p:nvPr>
            <p:ph type="title"/>
          </p:nvPr>
        </p:nvSpPr>
        <p:spPr>
          <a:xfrm>
            <a:off x="455613" y="0"/>
            <a:ext cx="8228012" cy="716280"/>
          </a:xfrm>
        </p:spPr>
        <p:txBody>
          <a:bodyPr/>
          <a:lstStyle/>
          <a:p>
            <a:pPr algn="ctr"/>
            <a:r>
              <a:rPr lang="en-US" dirty="0" smtClean="0"/>
              <a:t>Legal Disclaimers</a:t>
            </a:r>
            <a:endParaRPr lang="en-US" dirty="0"/>
          </a:p>
        </p:txBody>
      </p:sp>
    </p:spTree>
    <p:extLst>
      <p:ext uri="{BB962C8B-B14F-4D97-AF65-F5344CB8AC3E}">
        <p14:creationId xmlns:p14="http://schemas.microsoft.com/office/powerpoint/2010/main" val="171341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4</a:t>
            </a:fld>
            <a:endParaRPr lang="en-US"/>
          </a:p>
        </p:txBody>
      </p:sp>
      <p:sp>
        <p:nvSpPr>
          <p:cNvPr id="9" name="Title 3"/>
          <p:cNvSpPr>
            <a:spLocks noGrp="1"/>
          </p:cNvSpPr>
          <p:nvPr>
            <p:ph type="title"/>
          </p:nvPr>
        </p:nvSpPr>
        <p:spPr>
          <a:xfrm>
            <a:off x="455613" y="0"/>
            <a:ext cx="8228012" cy="716280"/>
          </a:xfrm>
        </p:spPr>
        <p:txBody>
          <a:bodyPr/>
          <a:lstStyle/>
          <a:p>
            <a:pPr algn="ctr"/>
            <a:r>
              <a:rPr lang="en-US" dirty="0" smtClean="0"/>
              <a:t>Legal Disclaimers - Continued</a:t>
            </a:r>
            <a:endParaRPr lang="en-US" dirty="0"/>
          </a:p>
        </p:txBody>
      </p:sp>
      <p:sp>
        <p:nvSpPr>
          <p:cNvPr id="5" name="Text Placeholder 2"/>
          <p:cNvSpPr txBox="1">
            <a:spLocks/>
          </p:cNvSpPr>
          <p:nvPr/>
        </p:nvSpPr>
        <p:spPr>
          <a:xfrm>
            <a:off x="365760" y="766020"/>
            <a:ext cx="8412480" cy="3262973"/>
          </a:xfrm>
          <a:prstGeom prst="rect">
            <a:avLst/>
          </a:prstGeom>
        </p:spPr>
        <p:txBody>
          <a:bodyPr vert="horz" wrap="square" lIns="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200" kern="1200">
                <a:solidFill>
                  <a:srgbClr val="8DC5EA"/>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Neo Sans Intel" pitchFamily="34" charset="0"/>
                <a:ea typeface="+mn-ea"/>
                <a:cs typeface="+mn-cs"/>
              </a:defRPr>
            </a:lvl2pPr>
            <a:lvl3pPr marL="914400" algn="l" defTabSz="457200" rtl="0" fontAlgn="base">
              <a:spcBef>
                <a:spcPct val="0"/>
              </a:spcBef>
              <a:spcAft>
                <a:spcPct val="0"/>
              </a:spcAft>
              <a:defRPr kern="1200">
                <a:solidFill>
                  <a:schemeClr val="tx1"/>
                </a:solidFill>
                <a:latin typeface="Neo Sans Intel" pitchFamily="34" charset="0"/>
                <a:ea typeface="+mn-ea"/>
                <a:cs typeface="+mn-cs"/>
              </a:defRPr>
            </a:lvl3pPr>
            <a:lvl4pPr marL="1371600" algn="l" defTabSz="457200" rtl="0" fontAlgn="base">
              <a:spcBef>
                <a:spcPct val="0"/>
              </a:spcBef>
              <a:spcAft>
                <a:spcPct val="0"/>
              </a:spcAft>
              <a:defRPr kern="1200">
                <a:solidFill>
                  <a:schemeClr val="tx1"/>
                </a:solidFill>
                <a:latin typeface="Neo Sans Intel" pitchFamily="34" charset="0"/>
                <a:ea typeface="+mn-ea"/>
                <a:cs typeface="+mn-cs"/>
              </a:defRPr>
            </a:lvl4pPr>
            <a:lvl5pPr marL="1828800" algn="l" defTabSz="457200" rtl="0" fontAlgn="base">
              <a:spcBef>
                <a:spcPct val="0"/>
              </a:spcBef>
              <a:spcAft>
                <a:spcPct val="0"/>
              </a:spcAft>
              <a:defRPr kern="1200">
                <a:solidFill>
                  <a:schemeClr val="tx1"/>
                </a:solidFill>
                <a:latin typeface="Neo Sans Intel" pitchFamily="34" charset="0"/>
                <a:ea typeface="+mn-ea"/>
                <a:cs typeface="+mn-cs"/>
              </a:defRPr>
            </a:lvl5pPr>
            <a:lvl6pPr marL="2286000" algn="l" defTabSz="914400" rtl="0" eaLnBrk="1" latinLnBrk="0" hangingPunct="1">
              <a:defRPr kern="1200">
                <a:solidFill>
                  <a:schemeClr val="tx1"/>
                </a:solidFill>
                <a:latin typeface="Neo Sans Intel" pitchFamily="34" charset="0"/>
                <a:ea typeface="+mn-ea"/>
                <a:cs typeface="+mn-cs"/>
              </a:defRPr>
            </a:lvl6pPr>
            <a:lvl7pPr marL="2743200" algn="l" defTabSz="914400" rtl="0" eaLnBrk="1" latinLnBrk="0" hangingPunct="1">
              <a:defRPr kern="1200">
                <a:solidFill>
                  <a:schemeClr val="tx1"/>
                </a:solidFill>
                <a:latin typeface="Neo Sans Intel" pitchFamily="34" charset="0"/>
                <a:ea typeface="+mn-ea"/>
                <a:cs typeface="+mn-cs"/>
              </a:defRPr>
            </a:lvl7pPr>
            <a:lvl8pPr marL="3200400" algn="l" defTabSz="914400" rtl="0" eaLnBrk="1" latinLnBrk="0" hangingPunct="1">
              <a:defRPr kern="1200">
                <a:solidFill>
                  <a:schemeClr val="tx1"/>
                </a:solidFill>
                <a:latin typeface="Neo Sans Intel" pitchFamily="34" charset="0"/>
                <a:ea typeface="+mn-ea"/>
                <a:cs typeface="+mn-cs"/>
              </a:defRPr>
            </a:lvl8pPr>
            <a:lvl9pPr marL="3657600" algn="l" defTabSz="914400" rtl="0" eaLnBrk="1" latinLnBrk="0" hangingPunct="1">
              <a:defRPr kern="1200">
                <a:solidFill>
                  <a:schemeClr val="tx1"/>
                </a:solidFill>
                <a:latin typeface="Neo Sans Intel" pitchFamily="34" charset="0"/>
                <a:ea typeface="+mn-ea"/>
                <a:cs typeface="+mn-cs"/>
              </a:defRPr>
            </a:lvl9pPr>
          </a:lstStyle>
          <a:p>
            <a:pPr marL="171450" lvl="0" indent="-171450" algn="l" defTabSz="914400" eaLnBrk="0" hangingPunct="0">
              <a:spcBef>
                <a:spcPct val="20000"/>
              </a:spcBef>
              <a:buFont typeface="Arial" pitchFamily="34" charset="0"/>
              <a:buChar char="•"/>
            </a:pPr>
            <a:r>
              <a:rPr lang="en-US" sz="900" dirty="0" smtClean="0">
                <a:solidFill>
                  <a:schemeClr val="tx1"/>
                </a:solidFill>
                <a:latin typeface="Intel Clear"/>
              </a:rPr>
              <a:t>Some </a:t>
            </a:r>
            <a:r>
              <a:rPr lang="en-US" sz="900" dirty="0">
                <a:solidFill>
                  <a:schemeClr val="tx1"/>
                </a:solidFill>
                <a:latin typeface="Intel Clear"/>
              </a:rPr>
              <a:t>results have been estimated based on internal Intel analysis and are provided for </a:t>
            </a:r>
            <a:r>
              <a:rPr lang="en-US" sz="900" dirty="0" smtClean="0">
                <a:solidFill>
                  <a:schemeClr val="tx1"/>
                </a:solidFill>
                <a:latin typeface="Intel Clear"/>
              </a:rPr>
              <a:t>informational </a:t>
            </a:r>
            <a:r>
              <a:rPr lang="en-US" sz="900" dirty="0">
                <a:solidFill>
                  <a:schemeClr val="tx1"/>
                </a:solidFill>
                <a:latin typeface="Intel Clear"/>
              </a:rPr>
              <a:t>purposes only. Any difference in system hardware or software design or </a:t>
            </a:r>
            <a:r>
              <a:rPr lang="en-US" sz="900" dirty="0" smtClean="0">
                <a:solidFill>
                  <a:schemeClr val="tx1"/>
                </a:solidFill>
                <a:latin typeface="Intel Clear"/>
              </a:rPr>
              <a:t>configuration </a:t>
            </a:r>
            <a:r>
              <a:rPr lang="en-US" sz="900" dirty="0">
                <a:solidFill>
                  <a:schemeClr val="tx1"/>
                </a:solidFill>
                <a:latin typeface="Intel Clear"/>
              </a:rPr>
              <a:t>may affect actual performance.</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Software and workloads used in performance tests may have been optimized for performance only on Intel microprocessors.  Performance tests, such as </a:t>
            </a:r>
            <a:r>
              <a:rPr lang="en-US" sz="900" dirty="0" err="1">
                <a:solidFill>
                  <a:schemeClr val="tx1"/>
                </a:solidFill>
                <a:latin typeface="Intel Clear"/>
              </a:rPr>
              <a:t>SYSmark</a:t>
            </a:r>
            <a:r>
              <a:rPr lang="en-US" sz="900" dirty="0">
                <a:solidFill>
                  <a:schemeClr val="tx1"/>
                </a:solidFill>
                <a:latin typeface="Intel Clear"/>
              </a:rPr>
              <a:t> and </a:t>
            </a:r>
            <a:r>
              <a:rPr lang="en-US" sz="900" dirty="0" err="1">
                <a:solidFill>
                  <a:schemeClr val="tx1"/>
                </a:solidFill>
                <a:latin typeface="Intel Clear"/>
              </a:rPr>
              <a:t>MobileMark</a:t>
            </a:r>
            <a:r>
              <a:rPr lang="en-US" sz="900" dirty="0">
                <a:solidFill>
                  <a:schemeClr val="tx1"/>
                </a:solidFill>
                <a:latin typeface="Intel Clear"/>
              </a:rPr>
              <a:t>, are measured using specific computer systems, components, software, operations and functions.  Any change to any of those factors may cause the results to vary.  You should consult other </a:t>
            </a:r>
            <a:r>
              <a:rPr lang="en-US" sz="900" dirty="0" smtClean="0">
                <a:solidFill>
                  <a:schemeClr val="tx1"/>
                </a:solidFill>
                <a:latin typeface="Intel Clear"/>
              </a:rPr>
              <a:t>information </a:t>
            </a:r>
            <a:r>
              <a:rPr lang="en-US" sz="900" dirty="0">
                <a:solidFill>
                  <a:schemeClr val="tx1"/>
                </a:solidFill>
                <a:latin typeface="Intel Clear"/>
              </a:rPr>
              <a:t>and performance tests to assist you in fully evaluating your contemplated purchases, including the performance of that product when combined with other products.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Intel does not control or audit the design or implementation of third party benchmarks or Web sites referenced in this document. Intel encourages all of its customers to visit the referenced Web sites or others where similar performance benchmarks are reported and </a:t>
            </a:r>
            <a:r>
              <a:rPr lang="en-US" sz="900" dirty="0" smtClean="0">
                <a:solidFill>
                  <a:schemeClr val="tx1"/>
                </a:solidFill>
                <a:latin typeface="Intel Clear"/>
              </a:rPr>
              <a:t>confirm </a:t>
            </a:r>
            <a:r>
              <a:rPr lang="en-US" sz="900" dirty="0">
                <a:solidFill>
                  <a:schemeClr val="tx1"/>
                </a:solidFill>
                <a:latin typeface="Intel Clear"/>
              </a:rPr>
              <a:t>whether the referenced benchmarks are accurate and reflect performance of systems available for purchase.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Relative performance is calculated by assigning a baseline value of 1.0 to one benchmark result, and then dividing the actual benchmark result for the baseline platform into each of the specific benchmark results of each of the other platforms, and assigning them a relative performance number that correlates with the performance improvements reported. </a:t>
            </a:r>
          </a:p>
          <a:p>
            <a:pPr marL="171450" lvl="0" indent="-171450" algn="l" defTabSz="914400" eaLnBrk="0" hangingPunct="0">
              <a:spcBef>
                <a:spcPct val="20000"/>
              </a:spcBef>
              <a:buFont typeface="Arial" pitchFamily="34" charset="0"/>
              <a:buChar char="•"/>
            </a:pPr>
            <a:r>
              <a:rPr lang="en-US" sz="900" dirty="0">
                <a:solidFill>
                  <a:schemeClr val="tx1"/>
                </a:solidFill>
                <a:latin typeface="Intel Clear"/>
              </a:rPr>
              <a:t>SPEC, </a:t>
            </a:r>
            <a:r>
              <a:rPr lang="en-US" sz="900" dirty="0" err="1">
                <a:solidFill>
                  <a:schemeClr val="tx1"/>
                </a:solidFill>
                <a:latin typeface="Intel Clear"/>
              </a:rPr>
              <a:t>SPECint</a:t>
            </a:r>
            <a:r>
              <a:rPr lang="en-US" sz="900" dirty="0">
                <a:solidFill>
                  <a:schemeClr val="tx1"/>
                </a:solidFill>
                <a:latin typeface="Intel Clear"/>
              </a:rPr>
              <a:t>, </a:t>
            </a:r>
            <a:r>
              <a:rPr lang="en-US" sz="900" dirty="0" err="1">
                <a:solidFill>
                  <a:schemeClr val="tx1"/>
                </a:solidFill>
                <a:latin typeface="Intel Clear"/>
              </a:rPr>
              <a:t>SPECfp</a:t>
            </a:r>
            <a:r>
              <a:rPr lang="en-US" sz="900" dirty="0">
                <a:solidFill>
                  <a:schemeClr val="tx1"/>
                </a:solidFill>
                <a:latin typeface="Intel Clear"/>
              </a:rPr>
              <a:t>, </a:t>
            </a:r>
            <a:r>
              <a:rPr lang="en-US" sz="900" dirty="0" err="1" smtClean="0">
                <a:solidFill>
                  <a:schemeClr val="tx1"/>
                </a:solidFill>
                <a:latin typeface="Intel Clear"/>
              </a:rPr>
              <a:t>SPECrate</a:t>
            </a:r>
            <a:r>
              <a:rPr lang="en-US" sz="900" dirty="0">
                <a:solidFill>
                  <a:schemeClr val="tx1"/>
                </a:solidFill>
                <a:latin typeface="Intel Clear"/>
              </a:rPr>
              <a:t>,</a:t>
            </a:r>
            <a:r>
              <a:rPr lang="en-US" sz="900" dirty="0" smtClean="0">
                <a:solidFill>
                  <a:schemeClr val="tx1"/>
                </a:solidFill>
                <a:latin typeface="Intel Clear"/>
              </a:rPr>
              <a:t> </a:t>
            </a:r>
            <a:r>
              <a:rPr lang="en-US" sz="900" dirty="0" err="1" smtClean="0">
                <a:solidFill>
                  <a:schemeClr val="tx1"/>
                </a:solidFill>
                <a:latin typeface="Intel Clear"/>
              </a:rPr>
              <a:t>SPECpower</a:t>
            </a:r>
            <a:r>
              <a:rPr lang="en-US" sz="900" dirty="0">
                <a:solidFill>
                  <a:schemeClr val="tx1"/>
                </a:solidFill>
                <a:latin typeface="Intel Clear"/>
              </a:rPr>
              <a:t>, </a:t>
            </a:r>
            <a:r>
              <a:rPr lang="en-US" sz="900" dirty="0" err="1" smtClean="0">
                <a:solidFill>
                  <a:schemeClr val="tx1"/>
                </a:solidFill>
                <a:latin typeface="Intel Clear"/>
              </a:rPr>
              <a:t>SPECjbb</a:t>
            </a:r>
            <a:r>
              <a:rPr lang="en-US" sz="900" dirty="0">
                <a:solidFill>
                  <a:schemeClr val="tx1"/>
                </a:solidFill>
                <a:latin typeface="Intel Clear"/>
              </a:rPr>
              <a:t>, </a:t>
            </a:r>
            <a:r>
              <a:rPr lang="en-US" sz="900" dirty="0" err="1" smtClean="0">
                <a:solidFill>
                  <a:schemeClr val="tx1"/>
                </a:solidFill>
                <a:latin typeface="Intel Clear"/>
              </a:rPr>
              <a:t>SPECompG</a:t>
            </a:r>
            <a:r>
              <a:rPr lang="en-US" sz="900" dirty="0" smtClean="0">
                <a:solidFill>
                  <a:schemeClr val="tx1"/>
                </a:solidFill>
                <a:latin typeface="Intel Clear"/>
              </a:rPr>
              <a:t>, SPEC </a:t>
            </a:r>
            <a:r>
              <a:rPr lang="en-US" sz="900" dirty="0">
                <a:solidFill>
                  <a:schemeClr val="tx1"/>
                </a:solidFill>
                <a:latin typeface="Intel Clear"/>
              </a:rPr>
              <a:t>MPI</a:t>
            </a:r>
            <a:r>
              <a:rPr lang="en-US" sz="900" dirty="0" smtClean="0">
                <a:solidFill>
                  <a:schemeClr val="tx1"/>
                </a:solidFill>
                <a:latin typeface="Intel Clear"/>
              </a:rPr>
              <a:t>, and </a:t>
            </a:r>
            <a:r>
              <a:rPr lang="en-US" sz="900" dirty="0" err="1">
                <a:solidFill>
                  <a:schemeClr val="tx1"/>
                </a:solidFill>
                <a:latin typeface="Intel Clear"/>
              </a:rPr>
              <a:t>SPECjEnterprise</a:t>
            </a:r>
            <a:r>
              <a:rPr lang="en-US" sz="900" dirty="0">
                <a:solidFill>
                  <a:schemeClr val="tx1"/>
                </a:solidFill>
                <a:latin typeface="Intel Clear"/>
              </a:rPr>
              <a:t>* are trademarks of the Standard Performance Evaluation Corporation.  See http://www.spec.org for more </a:t>
            </a:r>
            <a:r>
              <a:rPr lang="en-US" sz="900" dirty="0" smtClean="0">
                <a:solidFill>
                  <a:schemeClr val="tx1"/>
                </a:solidFill>
                <a:latin typeface="Intel Clear"/>
              </a:rPr>
              <a:t>information</a:t>
            </a:r>
            <a:r>
              <a:rPr lang="en-US" sz="900" dirty="0">
                <a:solidFill>
                  <a:schemeClr val="tx1"/>
                </a:solidFill>
                <a:latin typeface="Intel Clear"/>
              </a:rPr>
              <a:t>. </a:t>
            </a:r>
            <a:endParaRPr lang="en-US" sz="900" dirty="0" smtClean="0">
              <a:solidFill>
                <a:schemeClr val="tx1"/>
              </a:solidFill>
              <a:latin typeface="Intel Clear"/>
            </a:endParaRPr>
          </a:p>
          <a:p>
            <a:pPr marL="171450" lvl="0" indent="-171450" algn="l" defTabSz="914400" eaLnBrk="0" hangingPunct="0">
              <a:spcBef>
                <a:spcPct val="20000"/>
              </a:spcBef>
              <a:buFont typeface="Arial" pitchFamily="34" charset="0"/>
              <a:buChar char="•"/>
            </a:pPr>
            <a:r>
              <a:rPr lang="en-US" sz="900" dirty="0" smtClean="0">
                <a:solidFill>
                  <a:schemeClr val="tx1"/>
                </a:solidFill>
                <a:latin typeface="Intel Clear"/>
              </a:rPr>
              <a:t>TPC Benchmark, TPC-C</a:t>
            </a:r>
            <a:r>
              <a:rPr lang="en-US" sz="900" dirty="0">
                <a:solidFill>
                  <a:schemeClr val="tx1"/>
                </a:solidFill>
                <a:latin typeface="Intel Clear"/>
              </a:rPr>
              <a:t>, TPC-H, </a:t>
            </a:r>
            <a:r>
              <a:rPr lang="en-US" sz="900" dirty="0" smtClean="0">
                <a:solidFill>
                  <a:schemeClr val="tx1"/>
                </a:solidFill>
                <a:latin typeface="Intel Clear"/>
              </a:rPr>
              <a:t>and TPC-E </a:t>
            </a:r>
            <a:r>
              <a:rPr lang="en-US" sz="900" dirty="0">
                <a:solidFill>
                  <a:schemeClr val="tx1"/>
                </a:solidFill>
                <a:latin typeface="Intel Clear"/>
              </a:rPr>
              <a:t>are trademarks of the Transaction Processing Council. See http://www.tpc.org for more </a:t>
            </a:r>
            <a:r>
              <a:rPr lang="en-US" sz="900" dirty="0" smtClean="0">
                <a:solidFill>
                  <a:schemeClr val="tx1"/>
                </a:solidFill>
                <a:latin typeface="Intel Clear"/>
              </a:rPr>
              <a:t>information.</a:t>
            </a:r>
          </a:p>
          <a:p>
            <a:pPr marL="171450" lvl="0" indent="-171450" algn="l" defTabSz="914400" eaLnBrk="0" hangingPunct="0">
              <a:spcBef>
                <a:spcPct val="20000"/>
              </a:spcBef>
              <a:buFont typeface="Arial" pitchFamily="34" charset="0"/>
              <a:buChar char="•"/>
            </a:pPr>
            <a:r>
              <a:rPr lang="en-US" sz="900" dirty="0" smtClean="0">
                <a:solidFill>
                  <a:schemeClr val="tx1"/>
                </a:solidFill>
                <a:latin typeface="Intel Clear"/>
              </a:rPr>
              <a:t>Intel</a:t>
            </a:r>
            <a:r>
              <a:rPr lang="en-US" sz="900" dirty="0">
                <a:solidFill>
                  <a:schemeClr val="tx1"/>
                </a:solidFill>
                <a:latin typeface="Intel Clear"/>
              </a:rPr>
              <a:t>® Advanced Vector Extensions (Intel® AVX)* are designed to achieve higher throughput to certain integer and floating point operations.  Due to </a:t>
            </a:r>
            <a:r>
              <a:rPr lang="en-US" sz="900" dirty="0" smtClean="0">
                <a:solidFill>
                  <a:schemeClr val="tx1"/>
                </a:solidFill>
                <a:latin typeface="Intel Clear"/>
              </a:rPr>
              <a:t>varying processor </a:t>
            </a:r>
            <a:r>
              <a:rPr lang="en-US" sz="900" dirty="0">
                <a:solidFill>
                  <a:schemeClr val="tx1"/>
                </a:solidFill>
                <a:latin typeface="Intel Clear"/>
              </a:rPr>
              <a:t>power characteristics, utilizing AVX instructions may cause a) some parts to operate at less than the rated frequency and b) some parts with </a:t>
            </a:r>
            <a:r>
              <a:rPr lang="en-US" sz="900" dirty="0" smtClean="0">
                <a:solidFill>
                  <a:schemeClr val="tx1"/>
                </a:solidFill>
                <a:latin typeface="Intel Clear"/>
              </a:rPr>
              <a:t>Intel® Turbo </a:t>
            </a:r>
            <a:r>
              <a:rPr lang="en-US" sz="900" dirty="0">
                <a:solidFill>
                  <a:schemeClr val="tx1"/>
                </a:solidFill>
                <a:latin typeface="Intel Clear"/>
              </a:rPr>
              <a:t>Boost Technology 2.0 to not achieve any or maximum turbo frequencies.  Performance varies depending on hardware, software, and </a:t>
            </a:r>
            <a:r>
              <a:rPr lang="en-US" sz="900" dirty="0" smtClean="0">
                <a:solidFill>
                  <a:schemeClr val="tx1"/>
                </a:solidFill>
                <a:latin typeface="Intel Clear"/>
              </a:rPr>
              <a:t>system configuration </a:t>
            </a:r>
            <a:r>
              <a:rPr lang="en-US" sz="900" dirty="0">
                <a:solidFill>
                  <a:schemeClr val="tx1"/>
                </a:solidFill>
                <a:latin typeface="Intel Clear"/>
              </a:rPr>
              <a:t>and you should consult your system manufacturer for more </a:t>
            </a:r>
            <a:r>
              <a:rPr lang="en-US" sz="900" dirty="0" smtClean="0">
                <a:solidFill>
                  <a:schemeClr val="tx1"/>
                </a:solidFill>
                <a:latin typeface="Intel Clear"/>
              </a:rPr>
              <a:t>information.</a:t>
            </a:r>
            <a:endParaRPr lang="en-US" sz="900" dirty="0">
              <a:solidFill>
                <a:schemeClr val="tx1"/>
              </a:solidFill>
              <a:latin typeface="Intel Clear"/>
            </a:endParaRPr>
          </a:p>
          <a:p>
            <a:pPr marL="171450" indent="-171450" algn="l" defTabSz="914400" eaLnBrk="0" hangingPunct="0">
              <a:spcBef>
                <a:spcPct val="20000"/>
              </a:spcBef>
              <a:buFont typeface="Arial" pitchFamily="34" charset="0"/>
              <a:buChar char="•"/>
            </a:pPr>
            <a:r>
              <a:rPr lang="en-US" sz="900" dirty="0">
                <a:solidFill>
                  <a:schemeClr val="tx1"/>
                </a:solidFill>
                <a:latin typeface="Intel Clear"/>
              </a:rPr>
              <a:t>Intel® Advanced Vector Extensions refers to Intel® AVX, Intel® AVX2 or Intel® AVX-512.  For more information on Intel® Turbo Boost Technology 2.0, visit </a:t>
            </a:r>
            <a:r>
              <a:rPr lang="en-US" sz="900" dirty="0">
                <a:solidFill>
                  <a:schemeClr val="tx1"/>
                </a:solidFill>
                <a:latin typeface="Intel Clear"/>
                <a:hlinkClick r:id="rId2"/>
              </a:rPr>
              <a:t>http://www.intel.com/go/turbo</a:t>
            </a:r>
            <a:endParaRPr lang="en-US" sz="900" dirty="0">
              <a:solidFill>
                <a:schemeClr val="tx1"/>
              </a:solidFill>
              <a:latin typeface="Intel Clear"/>
            </a:endParaRPr>
          </a:p>
          <a:p>
            <a:pPr marL="171450" lvl="0" indent="-171450" algn="l" defTabSz="914400" eaLnBrk="0" hangingPunct="0">
              <a:spcBef>
                <a:spcPct val="20000"/>
              </a:spcBef>
              <a:buFont typeface="Arial" pitchFamily="34" charset="0"/>
              <a:buChar char="•"/>
            </a:pPr>
            <a:endParaRPr lang="en-US" sz="900" dirty="0">
              <a:solidFill>
                <a:schemeClr val="tx1"/>
              </a:solidFill>
              <a:latin typeface="Intel Clear"/>
            </a:endParaRPr>
          </a:p>
        </p:txBody>
      </p:sp>
    </p:spTree>
    <p:extLst>
      <p:ext uri="{BB962C8B-B14F-4D97-AF65-F5344CB8AC3E}">
        <p14:creationId xmlns:p14="http://schemas.microsoft.com/office/powerpoint/2010/main" val="171341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Agenda</a:t>
            </a:r>
            <a:endParaRPr lang="en-US" dirty="0"/>
          </a:p>
        </p:txBody>
      </p:sp>
      <p:sp>
        <p:nvSpPr>
          <p:cNvPr id="5" name="Content Placeholder 4"/>
          <p:cNvSpPr>
            <a:spLocks noGrp="1"/>
          </p:cNvSpPr>
          <p:nvPr>
            <p:ph idx="1"/>
          </p:nvPr>
        </p:nvSpPr>
        <p:spPr/>
        <p:txBody>
          <a:bodyPr>
            <a:normAutofit/>
          </a:bodyPr>
          <a:lstStyle/>
          <a:p>
            <a:pPr>
              <a:buClr>
                <a:srgbClr val="0071C5"/>
              </a:buClr>
              <a:buFontTx/>
              <a:buChar char="•"/>
            </a:pPr>
            <a:r>
              <a:rPr lang="en-US" dirty="0" smtClean="0"/>
              <a:t>Introduction</a:t>
            </a:r>
          </a:p>
          <a:p>
            <a:pPr>
              <a:buClr>
                <a:srgbClr val="0071C5"/>
              </a:buClr>
              <a:buFontTx/>
              <a:buChar char="•"/>
            </a:pPr>
            <a:r>
              <a:rPr lang="en-US" dirty="0" smtClean="0"/>
              <a:t>Motivation</a:t>
            </a:r>
          </a:p>
          <a:p>
            <a:pPr>
              <a:buClr>
                <a:srgbClr val="0071C5"/>
              </a:buClr>
              <a:buFontTx/>
              <a:buChar char="•"/>
            </a:pPr>
            <a:r>
              <a:rPr lang="en-US" dirty="0" smtClean="0"/>
              <a:t>Implementation</a:t>
            </a:r>
          </a:p>
          <a:p>
            <a:pPr>
              <a:buClr>
                <a:srgbClr val="0071C5"/>
              </a:buClr>
              <a:buFontTx/>
              <a:buChar char="•"/>
            </a:pPr>
            <a:r>
              <a:rPr lang="en-US" dirty="0" smtClean="0"/>
              <a:t>Plan</a:t>
            </a:r>
          </a:p>
          <a:p>
            <a:endParaRPr lang="en-US" dirty="0" smtClean="0"/>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5</a:t>
            </a:fld>
            <a:endParaRPr lang="en-US"/>
          </a:p>
        </p:txBody>
      </p:sp>
    </p:spTree>
    <p:extLst>
      <p:ext uri="{BB962C8B-B14F-4D97-AF65-F5344CB8AC3E}">
        <p14:creationId xmlns:p14="http://schemas.microsoft.com/office/powerpoint/2010/main" val="171341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Edison</a:t>
            </a:r>
            <a:endParaRPr lang="en-US" dirty="0"/>
          </a:p>
        </p:txBody>
      </p:sp>
      <p:sp>
        <p:nvSpPr>
          <p:cNvPr id="5" name="Content Placeholder 4"/>
          <p:cNvSpPr>
            <a:spLocks noGrp="1"/>
          </p:cNvSpPr>
          <p:nvPr>
            <p:ph idx="1"/>
          </p:nvPr>
        </p:nvSpPr>
        <p:spPr>
          <a:xfrm>
            <a:off x="578498" y="1548882"/>
            <a:ext cx="8229600" cy="690466"/>
          </a:xfrm>
        </p:spPr>
        <p:txBody>
          <a:bodyPr/>
          <a:lstStyle/>
          <a:p>
            <a:r>
              <a:rPr lang="en-US" dirty="0" smtClean="0"/>
              <a:t>Introduction</a:t>
            </a:r>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6</a:t>
            </a:fld>
            <a:endParaRPr lang="en-US"/>
          </a:p>
        </p:txBody>
      </p:sp>
      <p:pic>
        <p:nvPicPr>
          <p:cNvPr id="3" name="Picture 2"/>
          <p:cNvPicPr>
            <a:picLocks noChangeAspect="1"/>
          </p:cNvPicPr>
          <p:nvPr/>
        </p:nvPicPr>
        <p:blipFill>
          <a:blip r:embed="rId2"/>
          <a:stretch>
            <a:fillRect/>
          </a:stretch>
        </p:blipFill>
        <p:spPr>
          <a:xfrm>
            <a:off x="2082573" y="2537245"/>
            <a:ext cx="2105025" cy="1209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340" y="2594396"/>
            <a:ext cx="1905000" cy="1095375"/>
          </a:xfrm>
          <a:prstGeom prst="rect">
            <a:avLst/>
          </a:prstGeom>
        </p:spPr>
      </p:pic>
    </p:spTree>
    <p:extLst>
      <p:ext uri="{BB962C8B-B14F-4D97-AF65-F5344CB8AC3E}">
        <p14:creationId xmlns:p14="http://schemas.microsoft.com/office/powerpoint/2010/main" val="3766909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setup?</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http://Software.intel.com/iot</a:t>
            </a:r>
            <a:endParaRPr lang="en-US" dirty="0" smtClean="0"/>
          </a:p>
          <a:p>
            <a:r>
              <a:rPr lang="en-US" dirty="0" smtClean="0"/>
              <a:t>OpenJDK-8 based Java  development/debugging using Eclipse, </a:t>
            </a:r>
            <a:r>
              <a:rPr lang="en-US" dirty="0" err="1" smtClean="0"/>
              <a:t>libmraa</a:t>
            </a:r>
            <a:r>
              <a:rPr lang="en-US" dirty="0" smtClean="0"/>
              <a:t> and UPM libraries (w/ Java bindings) for (80+) sensors (based on SPI, I2C, GPIO).</a:t>
            </a:r>
          </a:p>
          <a:p>
            <a:r>
              <a:rPr lang="en-US" smtClean="0"/>
              <a:t>IOT Developers Kit </a:t>
            </a:r>
            <a:r>
              <a:rPr lang="en-US" dirty="0" smtClean="0"/>
              <a:t>v2.0 with many examples in Java.</a:t>
            </a:r>
          </a:p>
        </p:txBody>
      </p:sp>
      <p:sp>
        <p:nvSpPr>
          <p:cNvPr id="4" name="Slide Number Placeholder 3"/>
          <p:cNvSpPr>
            <a:spLocks noGrp="1"/>
          </p:cNvSpPr>
          <p:nvPr>
            <p:ph type="sldNum" sz="quarter" idx="4"/>
          </p:nvPr>
        </p:nvSpPr>
        <p:spPr/>
        <p:txBody>
          <a:bodyPr/>
          <a:lstStyle/>
          <a:p>
            <a:fld id="{6A174EDC-730F-0E4F-8F7E-AD594D963D71}" type="slidenum">
              <a:rPr lang="en-US" smtClean="0"/>
              <a:pPr/>
              <a:t>7</a:t>
            </a:fld>
            <a:endParaRPr lang="en-US" dirty="0"/>
          </a:p>
        </p:txBody>
      </p:sp>
    </p:spTree>
    <p:extLst>
      <p:ext uri="{BB962C8B-B14F-4D97-AF65-F5344CB8AC3E}">
        <p14:creationId xmlns:p14="http://schemas.microsoft.com/office/powerpoint/2010/main" val="22433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Edison Base Image</a:t>
            </a:r>
            <a:endParaRPr lang="en-US" dirty="0"/>
          </a:p>
        </p:txBody>
      </p:sp>
      <p:sp>
        <p:nvSpPr>
          <p:cNvPr id="3" name="Content Placeholder 2"/>
          <p:cNvSpPr>
            <a:spLocks noGrp="1"/>
          </p:cNvSpPr>
          <p:nvPr>
            <p:ph idx="1"/>
          </p:nvPr>
        </p:nvSpPr>
        <p:spPr/>
        <p:txBody>
          <a:bodyPr/>
          <a:lstStyle/>
          <a:p>
            <a:r>
              <a:rPr lang="en-US" dirty="0" err="1" smtClean="0"/>
              <a:t>Yocto</a:t>
            </a:r>
            <a:r>
              <a:rPr lang="en-US" dirty="0" smtClean="0"/>
              <a:t> </a:t>
            </a:r>
            <a:r>
              <a:rPr lang="en-US" dirty="0"/>
              <a:t>L</a:t>
            </a:r>
            <a:r>
              <a:rPr lang="en-US" dirty="0" smtClean="0"/>
              <a:t>inux kernel 3.10.17</a:t>
            </a:r>
          </a:p>
          <a:p>
            <a:pPr lvl="1"/>
            <a:r>
              <a:rPr lang="en-US" dirty="0" smtClean="0"/>
              <a:t>Supported </a:t>
            </a:r>
            <a:r>
              <a:rPr lang="en-US" dirty="0" err="1" smtClean="0"/>
              <a:t>BlueZ</a:t>
            </a:r>
            <a:r>
              <a:rPr lang="en-US" dirty="0" smtClean="0"/>
              <a:t> 5.24 </a:t>
            </a:r>
          </a:p>
          <a:p>
            <a:pPr lvl="1"/>
            <a:r>
              <a:rPr lang="en-US" dirty="0" smtClean="0"/>
              <a:t>Bluetooth Management API version 1.3</a:t>
            </a:r>
          </a:p>
          <a:p>
            <a:r>
              <a:rPr lang="en-US" dirty="0" smtClean="0">
                <a:hlinkClick r:id="rId2"/>
              </a:rPr>
              <a:t>http://software.intel.com/iot</a:t>
            </a:r>
            <a:r>
              <a:rPr lang="en-US" dirty="0" smtClean="0"/>
              <a:t> for latest Edison images.</a:t>
            </a:r>
          </a:p>
          <a:p>
            <a:pPr marL="0" indent="0">
              <a:buNone/>
            </a:pPr>
            <a:r>
              <a:rPr lang="en-US" dirty="0" smtClean="0"/>
              <a:t> </a:t>
            </a:r>
          </a:p>
        </p:txBody>
      </p:sp>
      <p:sp>
        <p:nvSpPr>
          <p:cNvPr id="4" name="Slide Number Placeholder 3"/>
          <p:cNvSpPr>
            <a:spLocks noGrp="1"/>
          </p:cNvSpPr>
          <p:nvPr>
            <p:ph type="sldNum" sz="quarter" idx="4"/>
          </p:nvPr>
        </p:nvSpPr>
        <p:spPr/>
        <p:txBody>
          <a:bodyPr/>
          <a:lstStyle/>
          <a:p>
            <a:fld id="{6A174EDC-730F-0E4F-8F7E-AD594D963D71}" type="slidenum">
              <a:rPr lang="en-US" smtClean="0"/>
              <a:pPr/>
              <a:t>8</a:t>
            </a:fld>
            <a:endParaRPr lang="en-US" dirty="0"/>
          </a:p>
        </p:txBody>
      </p:sp>
    </p:spTree>
    <p:extLst>
      <p:ext uri="{BB962C8B-B14F-4D97-AF65-F5344CB8AC3E}">
        <p14:creationId xmlns:p14="http://schemas.microsoft.com/office/powerpoint/2010/main" val="230004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Motivation</a:t>
            </a:r>
            <a:endParaRPr lang="en-US" dirty="0"/>
          </a:p>
        </p:txBody>
      </p:sp>
      <p:sp>
        <p:nvSpPr>
          <p:cNvPr id="2" name="Slide Number Placeholder 1"/>
          <p:cNvSpPr>
            <a:spLocks noGrp="1"/>
          </p:cNvSpPr>
          <p:nvPr>
            <p:ph type="sldNum" sz="quarter" idx="4"/>
          </p:nvPr>
        </p:nvSpPr>
        <p:spPr>
          <a:xfrm>
            <a:off x="6847840" y="4725114"/>
            <a:ext cx="2133600" cy="273844"/>
          </a:xfrm>
        </p:spPr>
        <p:txBody>
          <a:bodyPr/>
          <a:lstStyle/>
          <a:p>
            <a:fld id="{6A174EDC-730F-0E4F-8F7E-AD594D963D71}" type="slidenum">
              <a:rPr lang="en-US"/>
              <a:pPr/>
              <a:t>9</a:t>
            </a:fld>
            <a:endParaRPr lang="en-US"/>
          </a:p>
        </p:txBody>
      </p:sp>
      <p:pic>
        <p:nvPicPr>
          <p:cNvPr id="3" name="Picture 2"/>
          <p:cNvPicPr>
            <a:picLocks noChangeAspect="1"/>
          </p:cNvPicPr>
          <p:nvPr/>
        </p:nvPicPr>
        <p:blipFill>
          <a:blip r:embed="rId2"/>
          <a:stretch>
            <a:fillRect/>
          </a:stretch>
        </p:blipFill>
        <p:spPr>
          <a:xfrm>
            <a:off x="2082573" y="2537245"/>
            <a:ext cx="2105025" cy="1209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340" y="2594396"/>
            <a:ext cx="1905000" cy="1095375"/>
          </a:xfrm>
          <a:prstGeom prst="rect">
            <a:avLst/>
          </a:prstGeom>
        </p:spPr>
      </p:pic>
    </p:spTree>
    <p:extLst>
      <p:ext uri="{BB962C8B-B14F-4D97-AF65-F5344CB8AC3E}">
        <p14:creationId xmlns:p14="http://schemas.microsoft.com/office/powerpoint/2010/main" val="376499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1">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3">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Theme">
  <a:themeElements>
    <a:clrScheme name="Custom 5">
      <a:dk1>
        <a:srgbClr val="000000"/>
      </a:dk1>
      <a:lt1>
        <a:srgbClr val="FFFFFF"/>
      </a:lt1>
      <a:dk2>
        <a:srgbClr val="BFBFBF"/>
      </a:dk2>
      <a:lt2>
        <a:srgbClr val="BFBFBF"/>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chive xmlns="944ef0e7-c272-482f-8402-a28e8cd0830a">Up-to-Date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1A52D1068D3F4A94A1366A69AC2FEC" ma:contentTypeVersion="3" ma:contentTypeDescription="Create a new document." ma:contentTypeScope="" ma:versionID="776bab0bf92b26e3fd56a781a2b8a8c4">
  <xsd:schema xmlns:xsd="http://www.w3.org/2001/XMLSchema" xmlns:xs="http://www.w3.org/2001/XMLSchema" xmlns:p="http://schemas.microsoft.com/office/2006/metadata/properties" xmlns:ns2="944ef0e7-c272-482f-8402-a28e8cd0830a" targetNamespace="http://schemas.microsoft.com/office/2006/metadata/properties" ma:root="true" ma:fieldsID="3f23c3ee43d15191f268ed3d843ddbfe" ns2:_="">
    <xsd:import namespace="944ef0e7-c272-482f-8402-a28e8cd0830a"/>
    <xsd:element name="properties">
      <xsd:complexType>
        <xsd:sequence>
          <xsd:element name="documentManagement">
            <xsd:complexType>
              <xsd:all>
                <xsd:element ref="ns2: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ef0e7-c272-482f-8402-a28e8cd0830a" elementFormDefault="qualified">
    <xsd:import namespace="http://schemas.microsoft.com/office/2006/documentManagement/types"/>
    <xsd:import namespace="http://schemas.microsoft.com/office/infopath/2007/PartnerControls"/>
    <xsd:element name="Archive" ma:index="8" nillable="true" ma:displayName="Archive" ma:default="Up-to-Date" ma:format="Dropdown" ma:internalName="Archive">
      <xsd:simpleType>
        <xsd:restriction base="dms:Choice">
          <xsd:enumeration value="Up-to-Dat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9BEFA1-AE29-4014-B17C-FF5308776BE6}">
  <ds:schemaRefs>
    <ds:schemaRef ds:uri="http://purl.org/dc/terms/"/>
    <ds:schemaRef ds:uri="944ef0e7-c272-482f-8402-a28e8cd0830a"/>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3A1DE2-E0FB-4C54-94FF-46F6B7B92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ef0e7-c272-482f-8402-a28e8cd08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07AD9C-6160-4125-97A0-4DEC6CCF6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43532</TotalTime>
  <Words>593</Words>
  <Application>Microsoft Office PowerPoint</Application>
  <PresentationFormat>On-screen Show (16:9)</PresentationFormat>
  <Paragraphs>120</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Intel Clear</vt:lpstr>
      <vt:lpstr>Verdana</vt:lpstr>
      <vt:lpstr>Wingdings</vt:lpstr>
      <vt:lpstr>Cover 1</vt:lpstr>
      <vt:lpstr>Cover 3</vt:lpstr>
      <vt:lpstr>White Theme</vt:lpstr>
      <vt:lpstr>Bluetooth-LE OpenJDK 8 &amp; wearable sensors Edison</vt:lpstr>
      <vt:lpstr>Speakers</vt:lpstr>
      <vt:lpstr>Legal Disclaimers</vt:lpstr>
      <vt:lpstr>Legal Disclaimers - Continued</vt:lpstr>
      <vt:lpstr>Agenda</vt:lpstr>
      <vt:lpstr>Edison</vt:lpstr>
      <vt:lpstr>How to setup?</vt:lpstr>
      <vt:lpstr>Edison Base Image</vt:lpstr>
      <vt:lpstr>Motivation</vt:lpstr>
      <vt:lpstr>Edison – So far all tethered sensors…</vt:lpstr>
      <vt:lpstr>Development Environment.</vt:lpstr>
      <vt:lpstr>Compilers and OS</vt:lpstr>
      <vt:lpstr>Now to Bluetooth…</vt:lpstr>
      <vt:lpstr>Bluetooth 5.24 to 5.35</vt:lpstr>
      <vt:lpstr>Bluetooth [5.30 - 5.35]</vt:lpstr>
      <vt:lpstr>Bluetooth Development/Debugging</vt:lpstr>
      <vt:lpstr>Bluetooth Java Solution.</vt:lpstr>
      <vt:lpstr>Wearable Sensors</vt:lpstr>
      <vt:lpstr>Demo</vt:lpstr>
      <vt:lpstr>Plan</vt:lpstr>
      <vt:lpstr>Questions or suggestions?</vt:lpstr>
      <vt:lpstr>PowerPoint Presentation</vt:lpstr>
    </vt:vector>
  </TitlesOfParts>
  <Company>CMD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Awasthi, Vinay K</cp:lastModifiedBy>
  <cp:revision>289</cp:revision>
  <cp:lastPrinted>2013-06-10T19:35:15Z</cp:lastPrinted>
  <dcterms:created xsi:type="dcterms:W3CDTF">2013-06-03T22:40:08Z</dcterms:created>
  <dcterms:modified xsi:type="dcterms:W3CDTF">2015-10-26T22:58:31Z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0x010100291A52D1068D3F4A94A1366A69AC2FEC</vt:lpwstr>
  </property>
</Properties>
</file>