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86" r:id="rId3"/>
    <p:sldId id="344" r:id="rId4"/>
    <p:sldId id="345" r:id="rId5"/>
    <p:sldId id="390" r:id="rId6"/>
    <p:sldId id="391" r:id="rId7"/>
    <p:sldId id="387" r:id="rId8"/>
    <p:sldId id="392" r:id="rId9"/>
    <p:sldId id="411" r:id="rId10"/>
    <p:sldId id="393" r:id="rId11"/>
    <p:sldId id="394" r:id="rId12"/>
    <p:sldId id="395" r:id="rId13"/>
    <p:sldId id="397" r:id="rId14"/>
    <p:sldId id="396" r:id="rId15"/>
    <p:sldId id="401" r:id="rId16"/>
    <p:sldId id="402" r:id="rId17"/>
    <p:sldId id="403" r:id="rId18"/>
    <p:sldId id="388" r:id="rId19"/>
    <p:sldId id="406" r:id="rId20"/>
    <p:sldId id="405" r:id="rId21"/>
    <p:sldId id="410" r:id="rId22"/>
    <p:sldId id="407" r:id="rId23"/>
    <p:sldId id="412" r:id="rId24"/>
    <p:sldId id="408" r:id="rId25"/>
    <p:sldId id="413" r:id="rId26"/>
    <p:sldId id="409" r:id="rId27"/>
    <p:sldId id="389" r:id="rId28"/>
    <p:sldId id="400" r:id="rId29"/>
    <p:sldId id="385" r:id="rId30"/>
    <p:sldId id="398" r:id="rId31"/>
    <p:sldId id="399" r:id="rId32"/>
  </p:sldIdLst>
  <p:sldSz cx="12188825" cy="6858000"/>
  <p:notesSz cx="6985000" cy="92837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0000"/>
    <a:srgbClr val="41555E"/>
    <a:srgbClr val="46575E"/>
    <a:srgbClr val="5382A1"/>
    <a:srgbClr val="8DA6B1"/>
    <a:srgbClr val="61808E"/>
    <a:srgbClr val="BBCAD0"/>
    <a:srgbClr val="D1DBE0"/>
    <a:srgbClr val="E8EDEF"/>
    <a:srgbClr val="232C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1" autoAdjust="0"/>
    <p:restoredTop sz="87970" autoAdjust="0"/>
  </p:normalViewPr>
  <p:slideViewPr>
    <p:cSldViewPr snapToGrid="0">
      <p:cViewPr>
        <p:scale>
          <a:sx n="83" d="100"/>
          <a:sy n="83" d="100"/>
        </p:scale>
        <p:origin x="-1536" y="-522"/>
      </p:cViewPr>
      <p:guideLst>
        <p:guide orient="horz" pos="2160"/>
        <p:guide orient="horz" pos="3744"/>
        <p:guide orient="horz" pos="1248"/>
        <p:guide orient="horz" pos="960"/>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93" d="100"/>
        <a:sy n="93" d="100"/>
      </p:scale>
      <p:origin x="0" y="10640"/>
    </p:cViewPr>
  </p:sorterViewPr>
  <p:notesViewPr>
    <p:cSldViewPr snapToGrid="0">
      <p:cViewPr varScale="1">
        <p:scale>
          <a:sx n="112" d="100"/>
          <a:sy n="112" d="100"/>
        </p:scale>
        <p:origin x="-2984" y="-120"/>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10/21/2015</a:t>
            </a:fld>
            <a:endParaRPr dirty="0"/>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dirty="0"/>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dirty="0"/>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dirty="0"/>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rgbClr val="232C2F"/>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232C2F"/>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232C2F"/>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425055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299471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273810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2738100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2738100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dirty="0"/>
          </a:p>
        </p:txBody>
      </p:sp>
    </p:spTree>
    <p:extLst>
      <p:ext uri="{BB962C8B-B14F-4D97-AF65-F5344CB8AC3E}">
        <p14:creationId xmlns:p14="http://schemas.microsoft.com/office/powerpoint/2010/main" xmlns="" val="273810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C7C74FC-EEF2-4115-B8DE-60D7A17C4CD7}" type="slidenum">
              <a:rPr lang="en-US" smtClean="0">
                <a:ea typeface="MS PGothic" pitchFamily="34" charset="-128"/>
              </a:rPr>
              <a:pPr/>
              <a:t>29</a:t>
            </a:fld>
            <a:endParaRPr lang="en-US" dirty="0"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FA1AA7D3-EC59-4935-9299-00F9A11509E7}" type="datetime1">
              <a:rPr lang="en-US" smtClean="0"/>
              <a:pPr/>
              <a:t>10/21/2015</a:t>
            </a:fld>
            <a:endParaRPr lang="en-US" dirty="0"/>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dirty="0" smtClean="0"/>
              <a:t>Oracle Confidential – Internal/Restricted/Highly Restricted</a:t>
            </a:r>
            <a:endParaRPr lang="en-US" dirty="0"/>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a:t>
            </a:r>
            <a:r>
              <a:rPr lang="en-US" sz="850" dirty="0" smtClean="0">
                <a:solidFill>
                  <a:schemeClr val="tx1"/>
                </a:solidFill>
              </a:rPr>
              <a:t>15,</a:t>
            </a:r>
            <a:r>
              <a:rPr sz="850" dirty="0" smtClean="0">
                <a:solidFill>
                  <a:schemeClr val="tx1"/>
                </a:solidFill>
              </a:rPr>
              <a:t> </a:t>
            </a:r>
            <a:r>
              <a:rPr sz="850" dirty="0">
                <a:solidFill>
                  <a:schemeClr val="tx1"/>
                </a:solidFill>
              </a:rPr>
              <a:t>Oracle </a:t>
            </a:r>
            <a:r>
              <a:rPr sz="850" dirty="0" smtClean="0">
                <a:solidFill>
                  <a:schemeClr val="tx1"/>
                </a:solidFill>
              </a:rPr>
              <a:t>and</a:t>
            </a:r>
            <a:r>
              <a:rPr lang="en-US" sz="850" dirty="0" smtClean="0">
                <a:solidFill>
                  <a:schemeClr val="tx1"/>
                </a:solidFill>
              </a:rPr>
              <a:t>/</a:t>
            </a:r>
            <a:r>
              <a:rPr sz="850" dirty="0" smtClean="0">
                <a:solidFill>
                  <a:schemeClr val="tx1"/>
                </a:solidFill>
              </a:rPr>
              <a:t>or </a:t>
            </a:r>
            <a:r>
              <a:rPr sz="850" dirty="0">
                <a:solidFill>
                  <a:schemeClr val="tx1"/>
                </a:solidFill>
              </a:rPr>
              <a:t>its affiliates. All rights reserved.  </a:t>
            </a:r>
            <a:r>
              <a:rPr sz="850" dirty="0" smtClean="0">
                <a:solidFill>
                  <a:schemeClr val="tx1"/>
                </a:solidFill>
              </a:rPr>
              <a:t>|</a:t>
            </a:r>
            <a:endParaRPr sz="850" dirty="0">
              <a:solidFill>
                <a:schemeClr val="tx1"/>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4B955F7A-C84A-4045-BEC5-648D693F037E}" type="datetime1">
              <a:rPr lang="en-US" smtClean="0"/>
              <a:pPr/>
              <a:t>10/21/2015</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smtClean="0"/>
              <a:t>Oracle Confidential – Internal/Restricted/Highly Restricted</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dirty="0"/>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dirty="0" smtClean="0">
                <a:solidFill>
                  <a:schemeClr val="bg1"/>
                </a:solidFill>
              </a:rPr>
              <a:t>Copyright © 2015, Oracle and/or its affiliates. All rights reserved.  |</a:t>
            </a:r>
            <a:endParaRPr lang="en-US"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6072EC6-BE0B-4647-881B-6444B9B5F066}"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708456-F510-405C-B271-3B3C48364FE3}"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298185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0AC53816-512B-43EB-A0C2-65144BBAEA75}"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9FAE4648-9B01-4DA0-B632-BE7371641F9E}"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F4D07AA7-F463-4A5A-8035-6F76A38FC87E}"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37F3ED49-33A4-4E5C-9F82-CA8B97AB47B9}"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0C964590-C962-47B8-A36B-269B5D12C996}"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04FA56-990B-4D36-8F95-E374927D7280}"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0032078-D8C2-4B59-A3D4-087596D70080}"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482C41C2-A9A7-4D3E-855C-AC9E84FA3A8B}" type="datetime1">
              <a:rPr lang="en-US" smtClean="0"/>
              <a:pPr/>
              <a:t>10/21/2015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Oracle Confidential – Internal/Restricted/Highly Restricted</a:t>
            </a:r>
            <a:endParaRPr lang="en-US" dirty="0"/>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t>
            </a:r>
            <a:r>
              <a:rPr sz="850" dirty="0" smtClean="0">
                <a:solidFill>
                  <a:schemeClr val="tx1"/>
                </a:solidFill>
              </a:rPr>
              <a:t>and</a:t>
            </a:r>
            <a:r>
              <a:rPr lang="en-US" sz="850" dirty="0" smtClean="0">
                <a:solidFill>
                  <a:schemeClr val="tx1"/>
                </a:solidFill>
              </a:rPr>
              <a:t>/</a:t>
            </a:r>
            <a:r>
              <a:rPr sz="850" dirty="0" smtClean="0">
                <a:solidFill>
                  <a:schemeClr val="tx1"/>
                </a:solidFill>
              </a:rPr>
              <a:t>or </a:t>
            </a:r>
            <a:r>
              <a:rPr sz="850" dirty="0">
                <a:solidFill>
                  <a:schemeClr val="tx1"/>
                </a:solidFill>
              </a:rPr>
              <a:t>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p:txBody>
          <a:bodyPr/>
          <a:lstStyle/>
          <a:p>
            <a:fld id="{82EA3C3A-4FA7-4D07-8C25-696774238A3A}" type="datetime1">
              <a:rPr lang="en-US" smtClean="0"/>
              <a:pPr/>
              <a:t>10/21/2015</a:t>
            </a:fld>
            <a:endParaRPr dirty="0"/>
          </a:p>
        </p:txBody>
      </p:sp>
      <p:sp>
        <p:nvSpPr>
          <p:cNvPr id="8" name="Footer Placeholder 7"/>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43B061-0386-4F5E-8100-1B3EC5FCBFF9}" type="datetime1">
              <a:rPr lang="en-US" smtClean="0"/>
              <a:pPr/>
              <a:t>10/21/2015</a:t>
            </a:fld>
            <a:endParaRPr dirty="0"/>
          </a:p>
        </p:txBody>
      </p:sp>
      <p:sp>
        <p:nvSpPr>
          <p:cNvPr id="4" name="Footer Placeholder 3"/>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B03DCAD-9982-42E2-BECA-3A78976B5D3E}" type="datetime1">
              <a:rPr lang="en-US" smtClean="0"/>
              <a:pPr/>
              <a:t>10/21/2015</a:t>
            </a:fld>
            <a:endParaRPr dirty="0"/>
          </a:p>
        </p:txBody>
      </p:sp>
      <p:sp>
        <p:nvSpPr>
          <p:cNvPr id="4" name="Footer Placeholder 3"/>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E79D0F-26F9-4FB0-B844-C682D7811873}" type="datetime1">
              <a:rPr lang="en-US" smtClean="0"/>
              <a:pPr/>
              <a:t>10/21/2015</a:t>
            </a:fld>
            <a:endParaRPr dirty="0"/>
          </a:p>
        </p:txBody>
      </p:sp>
      <p:sp>
        <p:nvSpPr>
          <p:cNvPr id="4" name="Footer Placeholder 3"/>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04265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C32C7-8AE4-4D43-9165-660384A1BDF2}" type="datetime1">
              <a:rPr lang="en-US" smtClean="0"/>
              <a:pPr/>
              <a:t>10/21/2015</a:t>
            </a:fld>
            <a:endParaRPr dirty="0"/>
          </a:p>
        </p:txBody>
      </p:sp>
      <p:sp>
        <p:nvSpPr>
          <p:cNvPr id="3" name="Footer Placeholder 2"/>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466BF0E-DF6F-4E37-98C7-1F8B3BA729F0}"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0149CEA-5773-4604-8F13-A49B050F3356}"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B5D9CBA-EAF2-490E-B966-44F6279496D5}"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30E5E-82A2-4A56-A24A-0D59A229B779}"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1A88B38C-E1EF-4F6F-AAD2-3AA3EC5765FA}"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DE0CAB3-5B76-4DFB-858C-FD25F6359B38}" type="datetime1">
              <a:rPr lang="en-US" smtClean="0"/>
              <a:pPr/>
              <a:t>10/21/2015</a:t>
            </a:fld>
            <a:endParaRPr dirty="0"/>
          </a:p>
        </p:txBody>
      </p:sp>
      <p:sp>
        <p:nvSpPr>
          <p:cNvPr id="5" name="Footer Placeholder 4"/>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dirty="0" smtClean="0">
                <a:solidFill>
                  <a:schemeClr val="tx1"/>
                </a:solidFill>
              </a:rPr>
              <a:t>Copyright © 2015, Oracle and/or its affiliates. All rights reserved.  |</a:t>
            </a:r>
            <a:endParaRPr lang="en-US"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997B6CA7-DCD2-43A2-9280-9A8CD272D6A4}"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61473B-CF63-4DCF-ACC5-C6B1693EBBA3}"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4" name="Title 3"/>
          <p:cNvSpPr>
            <a:spLocks noGrp="1"/>
          </p:cNvSpPr>
          <p:nvPr>
            <p:ph type="title"/>
          </p:nvPr>
        </p:nvSpPr>
        <p:spPr/>
        <p:txBody>
          <a:bodyPr/>
          <a:lstStyle/>
          <a:p>
            <a:r>
              <a:rPr lang="en-US" dirty="0"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xmlns="" val="1520491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9D4A7F4-905A-4949-A485-BB827F03C654}" type="datetime1">
              <a:rPr lang="en-US" smtClean="0"/>
              <a:pPr/>
              <a:t>10/21/2015</a:t>
            </a:fld>
            <a:endParaRPr dirty="0"/>
          </a:p>
        </p:txBody>
      </p:sp>
      <p:sp>
        <p:nvSpPr>
          <p:cNvPr id="6" name="Footer Placeholder 5"/>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xmlns="" val="26778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FA2D4279-9764-49DA-8698-A7939AFEAA1F}" type="datetime1">
              <a:rPr lang="en-US" smtClean="0"/>
              <a:pPr/>
              <a:t>10/21/2015</a:t>
            </a:fld>
            <a:endParaRPr lang="en-US" dirty="0"/>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dirty="0" smtClean="0"/>
              <a:t>Oracle Confidential – Internal/Restricted/Highly Restricted</a:t>
            </a:r>
            <a:endParaRPr lang="en-US" dirty="0"/>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a:t>
            </a:r>
            <a:r>
              <a:rPr lang="en-US" sz="850" dirty="0" smtClean="0">
                <a:solidFill>
                  <a:schemeClr val="bg1"/>
                </a:solidFill>
              </a:rPr>
              <a:t>5,</a:t>
            </a:r>
            <a:r>
              <a:rPr sz="850" dirty="0" smtClean="0">
                <a:solidFill>
                  <a:schemeClr val="bg1"/>
                </a:solidFill>
              </a:rPr>
              <a:t> </a:t>
            </a:r>
            <a:r>
              <a:rPr sz="850" dirty="0">
                <a:solidFill>
                  <a:schemeClr val="bg1"/>
                </a:solidFill>
              </a:rPr>
              <a:t>Oracle </a:t>
            </a:r>
            <a:r>
              <a:rPr sz="850" dirty="0" smtClean="0">
                <a:solidFill>
                  <a:schemeClr val="bg1"/>
                </a:solidFill>
              </a:rPr>
              <a:t>and</a:t>
            </a:r>
            <a:r>
              <a:rPr lang="en-US" sz="850" dirty="0" smtClean="0">
                <a:solidFill>
                  <a:schemeClr val="bg1"/>
                </a:solidFill>
              </a:rPr>
              <a:t>/</a:t>
            </a:r>
            <a:r>
              <a:rPr sz="850" dirty="0" smtClean="0">
                <a:solidFill>
                  <a:schemeClr val="bg1"/>
                </a:solidFill>
              </a:rPr>
              <a:t>or </a:t>
            </a:r>
            <a:r>
              <a:rPr sz="850" dirty="0">
                <a:solidFill>
                  <a:schemeClr val="bg1"/>
                </a:solidFill>
              </a:rPr>
              <a:t>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66AD5-E582-419B-8687-31FF31A69D53}" type="datetime1">
              <a:rPr lang="en-US" smtClean="0"/>
              <a:pPr/>
              <a:t>10/21/2015</a:t>
            </a:fld>
            <a:endParaRPr dirty="0"/>
          </a:p>
        </p:txBody>
      </p:sp>
      <p:sp>
        <p:nvSpPr>
          <p:cNvPr id="3" name="Footer Placeholder 2"/>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71C9-C876-4B0B-B339-63260C31C4A5}" type="datetime1">
              <a:rPr lang="en-US" smtClean="0"/>
              <a:pPr/>
              <a:t>10/21/2015</a:t>
            </a:fld>
            <a:endParaRPr dirty="0"/>
          </a:p>
        </p:txBody>
      </p:sp>
      <p:sp>
        <p:nvSpPr>
          <p:cNvPr id="3" name="Footer Placeholder 2"/>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D5061-1602-4E07-8A48-E40272989B58}" type="datetime1">
              <a:rPr lang="en-US" smtClean="0"/>
              <a:pPr/>
              <a:t>10/21/2015</a:t>
            </a:fld>
            <a:endParaRPr dirty="0"/>
          </a:p>
        </p:txBody>
      </p:sp>
      <p:sp>
        <p:nvSpPr>
          <p:cNvPr id="3" name="Footer Placeholder 2"/>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pic>
        <p:nvPicPr>
          <p:cNvPr id="52" name="Picture 51"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19916" y="1722238"/>
            <a:ext cx="7748992" cy="2950267"/>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3" name="Picture 2" descr="Oracle logo in red on white staging background. Light blue frame around perimete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10000" y="2860002"/>
            <a:ext cx="4544720" cy="569995"/>
          </a:xfrm>
          <a:prstGeom prst="rect">
            <a:avLst/>
          </a:prstGeom>
        </p:spPr>
      </p:pic>
    </p:spTree>
    <p:extLst>
      <p:ext uri="{BB962C8B-B14F-4D97-AF65-F5344CB8AC3E}">
        <p14:creationId xmlns:p14="http://schemas.microsoft.com/office/powerpoint/2010/main" xmlns="" val="3436642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D4AFC-F21B-40E5-890C-EC3ACAC637CC}" type="datetime1">
              <a:rPr lang="en-US" smtClean="0"/>
              <a:pPr/>
              <a:t>10/21/2015</a:t>
            </a:fld>
            <a:endParaRPr lang="en-US" dirty="0"/>
          </a:p>
        </p:txBody>
      </p:sp>
      <p:sp>
        <p:nvSpPr>
          <p:cNvPr id="8" name="Footer Placeholder 7"/>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0A654BB-A36E-4859-A679-CAAF10E403F3}" type="datetime1">
              <a:rPr lang="en-US" smtClean="0"/>
              <a:pPr/>
              <a:t>10/21/2015</a:t>
            </a:fld>
            <a:endParaRPr dirty="0"/>
          </a:p>
        </p:txBody>
      </p:sp>
      <p:sp>
        <p:nvSpPr>
          <p:cNvPr id="5" name="Footer Placeholder 4"/>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dirty="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2913D44-8B13-43DA-8DF6-1FF4948B5B4F}" type="datetime1">
              <a:rPr lang="en-US" smtClean="0"/>
              <a:pPr/>
              <a:t>10/21/2015</a:t>
            </a:fld>
            <a:endParaRPr dirty="0"/>
          </a:p>
        </p:txBody>
      </p:sp>
      <p:sp>
        <p:nvSpPr>
          <p:cNvPr id="5" name="Footer Placeholder 4"/>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2 Customer/Partner logos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B5A6FB1-C074-43FC-982F-A8316045766D}" type="datetime1">
              <a:rPr lang="en-US" smtClean="0"/>
              <a:pPr/>
              <a:t>10/21/2015</a:t>
            </a:fld>
            <a:endParaRPr dirty="0"/>
          </a:p>
        </p:txBody>
      </p:sp>
      <p:sp>
        <p:nvSpPr>
          <p:cNvPr id="5" name="Footer Placeholder 4"/>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dirty="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E5E7D10F-B208-49A3-A44D-5B5FDAE9F3A1}" type="datetime1">
              <a:rPr lang="en-US" smtClean="0"/>
              <a:pPr/>
              <a:t>10/21/2015</a:t>
            </a:fld>
            <a:endParaRPr lang="en-US" dirty="0"/>
          </a:p>
        </p:txBody>
      </p:sp>
      <p:sp>
        <p:nvSpPr>
          <p:cNvPr id="8" name="Footer Placeholder 7"/>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F0539357-0944-4B82-8154-9CD706A3EDDC}" type="datetime1">
              <a:rPr lang="en-US" smtClean="0"/>
              <a:pPr/>
              <a:t>10/21/2015</a:t>
            </a:fld>
            <a:endParaRPr dirty="0"/>
          </a:p>
        </p:txBody>
      </p:sp>
      <p:sp>
        <p:nvSpPr>
          <p:cNvPr id="5" name="Footer Placeholder 4"/>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1AA60070-B028-45CE-8668-154FB42A161B}" type="datetime1">
              <a:rPr lang="en-US" smtClean="0"/>
              <a:pPr/>
              <a:t>10/21/2015</a:t>
            </a:fld>
            <a:endParaRPr dirty="0"/>
          </a:p>
        </p:txBody>
      </p:sp>
      <p:sp>
        <p:nvSpPr>
          <p:cNvPr id="5" name="Footer Placeholder 4"/>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2B656-286E-47C0-9087-DEAD5BCDA961}" type="datetime1">
              <a:rPr lang="en-US" smtClean="0"/>
              <a:pPr/>
              <a:t>10/21/2015</a:t>
            </a:fld>
            <a:endParaRPr dirty="0"/>
          </a:p>
        </p:txBody>
      </p:sp>
      <p:sp>
        <p:nvSpPr>
          <p:cNvPr id="5" name="Footer Placeholder 4"/>
          <p:cNvSpPr>
            <a:spLocks noGrp="1"/>
          </p:cNvSpPr>
          <p:nvPr>
            <p:ph type="ftr" sz="quarter" idx="11"/>
          </p:nvPr>
        </p:nvSpPr>
        <p:spPr/>
        <p:txBody>
          <a:bodyPr/>
          <a:lstStyle/>
          <a:p>
            <a:r>
              <a:rPr dirty="0"/>
              <a:t>Oracle Confidential – </a:t>
            </a:r>
            <a:r>
              <a:rPr dirty="0" smtClean="0"/>
              <a:t>Internal</a:t>
            </a:r>
            <a:r>
              <a:rPr lang="en-US" dirty="0" smtClean="0"/>
              <a:t>/</a:t>
            </a:r>
            <a:r>
              <a:rPr dirty="0" smtClean="0"/>
              <a:t>Restricted</a:t>
            </a:r>
            <a:r>
              <a:rPr lang="en-US" dirty="0" smtClean="0"/>
              <a:t>/</a:t>
            </a:r>
            <a:r>
              <a:rPr dirty="0" smtClean="0"/>
              <a:t>Highly </a:t>
            </a:r>
            <a:r>
              <a:rPr dirty="0"/>
              <a:t>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BD8F50FC-72C2-4315-B34C-B905B4773A5C}" type="datetime1">
              <a:rPr lang="en-US" smtClean="0"/>
              <a:pPr/>
              <a:t>10/21/2015</a:t>
            </a:fld>
            <a:endParaRPr lang="en-US" dirty="0"/>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t>Oracle Confidential –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t>
            </a:r>
            <a:r>
              <a:rPr sz="850" dirty="0" smtClean="0">
                <a:solidFill>
                  <a:schemeClr val="tx1"/>
                </a:solidFill>
              </a:rPr>
              <a:t>and</a:t>
            </a:r>
            <a:r>
              <a:rPr lang="en-US" sz="850" dirty="0" smtClean="0">
                <a:solidFill>
                  <a:schemeClr val="tx1"/>
                </a:solidFill>
              </a:rPr>
              <a:t>/</a:t>
            </a:r>
            <a:r>
              <a:rPr sz="850" dirty="0" smtClean="0">
                <a:solidFill>
                  <a:schemeClr val="tx1"/>
                </a:solidFill>
              </a:rPr>
              <a:t>or </a:t>
            </a:r>
            <a:r>
              <a:rPr sz="850" dirty="0">
                <a:solidFill>
                  <a:schemeClr val="tx1"/>
                </a:solidFill>
              </a:rPr>
              <a:t>its affiliates. All rights reserved.  </a:t>
            </a:r>
            <a:r>
              <a:rPr sz="850" dirty="0" smtClean="0">
                <a:solidFill>
                  <a:schemeClr val="tx1"/>
                </a:solidFill>
              </a:rPr>
              <a:t>|</a:t>
            </a:r>
            <a:endParaRPr sz="850" dirty="0">
              <a:solidFill>
                <a:schemeClr val="tx1"/>
              </a:solidFill>
            </a:endParaRPr>
          </a:p>
        </p:txBody>
      </p:sp>
      <p:pic>
        <p:nvPicPr>
          <p:cNvPr id="16" name="Picture 15" descr="Horizontal JavaOne-Oracle co-branded logo in white on blue staging background."/>
          <p:cNvPicPr>
            <a:picLocks noChangeAspect="1"/>
          </p:cNvPicPr>
          <p:nvPr userDrawn="1"/>
        </p:nvPicPr>
        <p:blipFill>
          <a:blip r:embed="rId4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Managing Third Party Security</a:t>
            </a:r>
            <a:endParaRPr lang="en-US" dirty="0"/>
          </a:p>
        </p:txBody>
      </p:sp>
      <p:sp>
        <p:nvSpPr>
          <p:cNvPr id="5" name="Subtitle 4"/>
          <p:cNvSpPr>
            <a:spLocks noGrp="1"/>
          </p:cNvSpPr>
          <p:nvPr>
            <p:ph type="subTitle" idx="1"/>
          </p:nvPr>
        </p:nvSpPr>
        <p:spPr/>
        <p:txBody>
          <a:bodyPr/>
          <a:lstStyle/>
          <a:p>
            <a:r>
              <a:rPr lang="en-US" dirty="0" smtClean="0"/>
              <a:t>Managing Third Party Security Risks in Java Applications</a:t>
            </a:r>
            <a:endParaRPr lang="en-US" dirty="0"/>
          </a:p>
        </p:txBody>
      </p:sp>
      <p:sp>
        <p:nvSpPr>
          <p:cNvPr id="6" name="Text Placeholder 5"/>
          <p:cNvSpPr>
            <a:spLocks noGrp="1"/>
          </p:cNvSpPr>
          <p:nvPr>
            <p:ph type="body" sz="quarter" idx="13"/>
          </p:nvPr>
        </p:nvSpPr>
        <p:spPr/>
        <p:txBody>
          <a:bodyPr/>
          <a:lstStyle/>
          <a:p>
            <a:r>
              <a:rPr lang="en-US" dirty="0" smtClean="0"/>
              <a:t>Gregory Leonard</a:t>
            </a:r>
          </a:p>
          <a:p>
            <a:r>
              <a:rPr lang="en-US" dirty="0" smtClean="0"/>
              <a:t>Senior Principal Program Manager</a:t>
            </a:r>
          </a:p>
          <a:p>
            <a:r>
              <a:rPr lang="en-US" dirty="0" smtClean="0"/>
              <a:t>Global Product Security, Oracle</a:t>
            </a:r>
          </a:p>
          <a:p>
            <a:r>
              <a:rPr lang="en-US" dirty="0" smtClean="0"/>
              <a:t>October 28, 2015</a:t>
            </a:r>
            <a:endParaRPr lang="en-US" dirty="0"/>
          </a:p>
        </p:txBody>
      </p:sp>
    </p:spTree>
    <p:extLst>
      <p:ext uri="{BB962C8B-B14F-4D97-AF65-F5344CB8AC3E}">
        <p14:creationId xmlns:p14="http://schemas.microsoft.com/office/powerpoint/2010/main" xmlns="" val="2210698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Free/Open Source Software</a:t>
            </a:r>
            <a:endParaRPr lang="en-US" dirty="0"/>
          </a:p>
        </p:txBody>
      </p:sp>
      <p:sp>
        <p:nvSpPr>
          <p:cNvPr id="3" name="Content Placeholder 2"/>
          <p:cNvSpPr>
            <a:spLocks noGrp="1"/>
          </p:cNvSpPr>
          <p:nvPr>
            <p:ph idx="1"/>
          </p:nvPr>
        </p:nvSpPr>
        <p:spPr/>
        <p:txBody>
          <a:bodyPr/>
          <a:lstStyle/>
          <a:p>
            <a:r>
              <a:rPr lang="en-US" dirty="0" smtClean="0"/>
              <a:t>Larger components developed through a FOSS community, but smaller projects may only have a few developers</a:t>
            </a:r>
          </a:p>
          <a:p>
            <a:r>
              <a:rPr lang="en-US" dirty="0" smtClean="0"/>
              <a:t>Does not require fees for licensing, but some licenses require special consideration before adopting (e.g. </a:t>
            </a:r>
            <a:r>
              <a:rPr lang="en-US" dirty="0" smtClean="0"/>
              <a:t>copyleft</a:t>
            </a:r>
            <a:r>
              <a:rPr lang="en-US" dirty="0" smtClean="0"/>
              <a:t>)</a:t>
            </a:r>
          </a:p>
          <a:p>
            <a:r>
              <a:rPr lang="en-US" dirty="0" smtClean="0"/>
              <a:t>Development/release practices vary widely</a:t>
            </a:r>
          </a:p>
          <a:p>
            <a:pPr lvl="1"/>
            <a:r>
              <a:rPr lang="en-US" dirty="0" smtClean="0"/>
              <a:t>Unpredictable release schedules</a:t>
            </a:r>
          </a:p>
          <a:p>
            <a:pPr lvl="1"/>
            <a:r>
              <a:rPr lang="en-US" dirty="0" smtClean="0"/>
              <a:t>End of life can happen abruptly or is never announced at all</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10</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Free/Open Source Software (cont.)</a:t>
            </a:r>
            <a:endParaRPr lang="en-US" dirty="0"/>
          </a:p>
        </p:txBody>
      </p:sp>
      <p:sp>
        <p:nvSpPr>
          <p:cNvPr id="3" name="Content Placeholder 2"/>
          <p:cNvSpPr>
            <a:spLocks noGrp="1"/>
          </p:cNvSpPr>
          <p:nvPr>
            <p:ph idx="1"/>
          </p:nvPr>
        </p:nvSpPr>
        <p:spPr/>
        <p:txBody>
          <a:bodyPr/>
          <a:lstStyle/>
          <a:p>
            <a:r>
              <a:rPr lang="en-US" dirty="0" smtClean="0"/>
              <a:t>Products typically do not have security assurance practices</a:t>
            </a:r>
          </a:p>
          <a:p>
            <a:r>
              <a:rPr lang="en-US" dirty="0" smtClean="0"/>
              <a:t>FOSS communities </a:t>
            </a:r>
            <a:r>
              <a:rPr lang="en-US" b="1" i="1" u="sng" dirty="0" smtClean="0"/>
              <a:t>may</a:t>
            </a:r>
            <a:r>
              <a:rPr lang="en-US" dirty="0" smtClean="0"/>
              <a:t> have:</a:t>
            </a:r>
          </a:p>
          <a:p>
            <a:pPr lvl="1"/>
            <a:r>
              <a:rPr lang="en-US" dirty="0" smtClean="0"/>
              <a:t>An ad-hoc security patch process</a:t>
            </a:r>
          </a:p>
          <a:p>
            <a:pPr lvl="1"/>
            <a:r>
              <a:rPr lang="en-US" dirty="0" smtClean="0"/>
              <a:t>Poor patch quality and release testing</a:t>
            </a:r>
          </a:p>
          <a:p>
            <a:pPr lvl="1"/>
            <a:r>
              <a:rPr lang="en-US" dirty="0" smtClean="0"/>
              <a:t>Inconsistent patch support between release versions</a:t>
            </a:r>
          </a:p>
          <a:p>
            <a:r>
              <a:rPr lang="en-US" dirty="0" smtClean="0"/>
              <a:t>FOSS product problem areas</a:t>
            </a:r>
          </a:p>
          <a:p>
            <a:pPr lvl="1"/>
            <a:r>
              <a:rPr lang="en-US" dirty="0" smtClean="0"/>
              <a:t>No formal security vulnerability reporting process</a:t>
            </a:r>
          </a:p>
          <a:p>
            <a:pPr lvl="1"/>
            <a:r>
              <a:rPr lang="en-US" dirty="0" smtClean="0"/>
              <a:t>Security vulnerabilities may be treated as normal issues</a:t>
            </a:r>
            <a:endParaRPr lang="en-US" dirty="0"/>
          </a:p>
          <a:p>
            <a:pPr lvl="1"/>
            <a:r>
              <a:rPr lang="en-US" dirty="0" smtClean="0"/>
              <a:t>No formal security patch notification process</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Free/Open Source Software Myths</a:t>
            </a:r>
            <a:endParaRPr lang="en-US" dirty="0"/>
          </a:p>
        </p:txBody>
      </p:sp>
      <p:sp>
        <p:nvSpPr>
          <p:cNvPr id="3" name="Content Placeholder 2"/>
          <p:cNvSpPr>
            <a:spLocks noGrp="1"/>
          </p:cNvSpPr>
          <p:nvPr>
            <p:ph idx="1"/>
          </p:nvPr>
        </p:nvSpPr>
        <p:spPr/>
        <p:txBody>
          <a:bodyPr/>
          <a:lstStyle/>
          <a:p>
            <a:r>
              <a:rPr lang="en-US" dirty="0" smtClean="0"/>
              <a:t>Open source is 100% free!</a:t>
            </a:r>
          </a:p>
          <a:p>
            <a:r>
              <a:rPr lang="en-US" dirty="0" smtClean="0"/>
              <a:t>A million eyes looking at code makes it more secure</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is 100% Free!</a:t>
            </a:r>
            <a:endParaRPr lang="en-US" dirty="0"/>
          </a:p>
        </p:txBody>
      </p:sp>
      <p:sp>
        <p:nvSpPr>
          <p:cNvPr id="3" name="Content Placeholder 2"/>
          <p:cNvSpPr>
            <a:spLocks noGrp="1"/>
          </p:cNvSpPr>
          <p:nvPr>
            <p:ph idx="1"/>
          </p:nvPr>
        </p:nvSpPr>
        <p:spPr/>
        <p:txBody>
          <a:bodyPr/>
          <a:lstStyle/>
          <a:p>
            <a:r>
              <a:rPr lang="en-US" dirty="0" smtClean="0"/>
              <a:t>Myth: Open source software has no cost</a:t>
            </a:r>
          </a:p>
          <a:p>
            <a:r>
              <a:rPr lang="en-US" dirty="0" smtClean="0"/>
              <a:t>Reality: Open source software has no license or support fees</a:t>
            </a:r>
          </a:p>
          <a:p>
            <a:r>
              <a:rPr lang="en-US" dirty="0" smtClean="0"/>
              <a:t>“Hidden” costs to open source software</a:t>
            </a:r>
          </a:p>
          <a:p>
            <a:pPr lvl="1"/>
            <a:r>
              <a:rPr lang="en-US" dirty="0" smtClean="0"/>
              <a:t>Development teams are still responsible for integration and testing</a:t>
            </a:r>
          </a:p>
          <a:p>
            <a:pPr lvl="1"/>
            <a:r>
              <a:rPr lang="en-US" dirty="0" smtClean="0"/>
              <a:t>Arbitrary open source release schedules may disrupt product timetable</a:t>
            </a:r>
          </a:p>
          <a:p>
            <a:pPr lvl="1"/>
            <a:r>
              <a:rPr lang="en-US" dirty="0" smtClean="0"/>
              <a:t>Known vulnerabilities aren’t always fixed, development teams may have to find alternate solution</a:t>
            </a:r>
          </a:p>
          <a:p>
            <a:pPr lvl="1"/>
            <a:r>
              <a:rPr lang="en-US" dirty="0" smtClean="0"/>
              <a:t>Poor quality of patches could cause applications to malfunction</a:t>
            </a:r>
          </a:p>
          <a:p>
            <a:r>
              <a:rPr lang="en-US" dirty="0" smtClean="0"/>
              <a:t>Security patch management for open source can be expensive</a:t>
            </a:r>
          </a:p>
          <a:p>
            <a:pPr lvl="1"/>
            <a:r>
              <a:rPr lang="en-US" dirty="0" smtClean="0"/>
              <a:t>Potentially hundreds of libraries to account for</a:t>
            </a:r>
          </a:p>
          <a:p>
            <a:endParaRPr lang="en-US" dirty="0" smtClean="0"/>
          </a:p>
        </p:txBody>
      </p:sp>
      <p:sp>
        <p:nvSpPr>
          <p:cNvPr id="4" name="Slide Number Placeholder 3"/>
          <p:cNvSpPr>
            <a:spLocks noGrp="1"/>
          </p:cNvSpPr>
          <p:nvPr>
            <p:ph type="sldNum" sz="quarter" idx="12"/>
          </p:nvPr>
        </p:nvSpPr>
        <p:spPr/>
        <p:txBody>
          <a:bodyPr/>
          <a:lstStyle/>
          <a:p>
            <a:fld id="{C51EAA63-D034-42AE-91FA-B13B9518C7BE}" type="slidenum">
              <a:rPr lang="en-US" smtClean="0"/>
              <a:pPr/>
              <a:t>13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“Million Eyes” Means Security</a:t>
            </a:r>
            <a:endParaRPr lang="en-US" dirty="0"/>
          </a:p>
        </p:txBody>
      </p:sp>
      <p:sp>
        <p:nvSpPr>
          <p:cNvPr id="3" name="Content Placeholder 2"/>
          <p:cNvSpPr>
            <a:spLocks noGrp="1"/>
          </p:cNvSpPr>
          <p:nvPr>
            <p:ph idx="1"/>
          </p:nvPr>
        </p:nvSpPr>
        <p:spPr/>
        <p:txBody>
          <a:bodyPr/>
          <a:lstStyle/>
          <a:p>
            <a:r>
              <a:rPr lang="en-US" dirty="0" smtClean="0"/>
              <a:t>Myth: Open source software is reviewed by everyone, including the best minds in the world</a:t>
            </a:r>
          </a:p>
          <a:p>
            <a:r>
              <a:rPr lang="en-US" dirty="0" smtClean="0"/>
              <a:t>Reality: An entire community editing code is not as good as a proper code review process</a:t>
            </a:r>
          </a:p>
          <a:p>
            <a:pPr lvl="1"/>
            <a:r>
              <a:rPr lang="en-US" dirty="0" smtClean="0"/>
              <a:t>Code reviews are tedious, time consuming efforts</a:t>
            </a:r>
          </a:p>
          <a:p>
            <a:pPr lvl="1"/>
            <a:r>
              <a:rPr lang="en-US" dirty="0" smtClean="0"/>
              <a:t>Security tools require time, effort, and money to run</a:t>
            </a:r>
          </a:p>
          <a:p>
            <a:pPr lvl="1"/>
            <a:r>
              <a:rPr lang="en-US" dirty="0" smtClean="0"/>
              <a:t>Source code available to everyone means it’s not only “good guys” finding vulnerabilities</a:t>
            </a:r>
          </a:p>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Open Source Vulnerabilities</a:t>
            </a:r>
            <a:endParaRPr lang="en-US" dirty="0"/>
          </a:p>
        </p:txBody>
      </p:sp>
      <p:sp>
        <p:nvSpPr>
          <p:cNvPr id="3" name="Content Placeholder 2"/>
          <p:cNvSpPr>
            <a:spLocks noGrp="1"/>
          </p:cNvSpPr>
          <p:nvPr>
            <p:ph idx="1"/>
          </p:nvPr>
        </p:nvSpPr>
        <p:spPr/>
        <p:txBody>
          <a:bodyPr/>
          <a:lstStyle/>
          <a:p>
            <a:r>
              <a:rPr lang="en-US" dirty="0" smtClean="0"/>
              <a:t>A vulnerability in a popular open source component can have major impact</a:t>
            </a:r>
          </a:p>
          <a:p>
            <a:pPr lvl="1"/>
            <a:r>
              <a:rPr lang="en-US" dirty="0" smtClean="0"/>
              <a:t>Attacker can potentially target multiple systems with a single vulnerability</a:t>
            </a:r>
          </a:p>
          <a:p>
            <a:r>
              <a:rPr lang="en-US" dirty="0" smtClean="0"/>
              <a:t>Attackers are increasingly targeting open source components</a:t>
            </a:r>
          </a:p>
          <a:p>
            <a:r>
              <a:rPr lang="en-US" dirty="0" smtClean="0"/>
              <a:t>Discovery of vulnerabilities can have significant impact</a:t>
            </a:r>
          </a:p>
          <a:p>
            <a:pPr lvl="1"/>
            <a:r>
              <a:rPr lang="en-US" dirty="0" smtClean="0"/>
              <a:t>Unwanted attention from the public, and from hackers</a:t>
            </a:r>
          </a:p>
          <a:p>
            <a:pPr lvl="1"/>
            <a:r>
              <a:rPr lang="en-US" dirty="0" smtClean="0"/>
              <a:t>Rush to fix vulnerabilities can produce a fix of poor quality</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“Million Eyes” Case Study</a:t>
            </a:r>
            <a:endParaRPr lang="en-US" dirty="0"/>
          </a:p>
        </p:txBody>
      </p:sp>
      <p:sp>
        <p:nvSpPr>
          <p:cNvPr id="3" name="Content Placeholder 2"/>
          <p:cNvSpPr>
            <a:spLocks noGrp="1"/>
          </p:cNvSpPr>
          <p:nvPr>
            <p:ph idx="1"/>
          </p:nvPr>
        </p:nvSpPr>
        <p:spPr/>
        <p:txBody>
          <a:bodyPr/>
          <a:lstStyle/>
          <a:p>
            <a:r>
              <a:rPr lang="en-US" dirty="0" smtClean="0"/>
              <a:t>September 2014 – Unix BASH vulnerability (a.k.a. “Shellshock”) was discovered</a:t>
            </a:r>
          </a:p>
          <a:p>
            <a:pPr lvl="1"/>
            <a:r>
              <a:rPr lang="en-US" dirty="0" smtClean="0"/>
              <a:t>BASH is a widely used shell</a:t>
            </a:r>
          </a:p>
          <a:p>
            <a:pPr lvl="1"/>
            <a:r>
              <a:rPr lang="en-US" dirty="0" smtClean="0"/>
              <a:t>Very serious vulnerability – allows arbitrary command execution</a:t>
            </a:r>
          </a:p>
          <a:p>
            <a:pPr lvl="1"/>
            <a:r>
              <a:rPr lang="en-US" dirty="0" smtClean="0"/>
              <a:t>Vulnerability existed for 25 years – present since version 1.0.3 (September 1989) </a:t>
            </a:r>
          </a:p>
          <a:p>
            <a:r>
              <a:rPr lang="en-US" dirty="0" smtClean="0"/>
              <a:t>Places doubt on the effectiveness of the “Million Eyes” approach</a:t>
            </a:r>
          </a:p>
          <a:p>
            <a:r>
              <a:rPr lang="en-US" dirty="0" smtClean="0"/>
              <a:t>Many other examples (e.g. OpenSSL, NSS, etc.)</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Good/Bad Nature of the Internet</a:t>
            </a:r>
            <a:endParaRPr lang="en-US" dirty="0"/>
          </a:p>
        </p:txBody>
      </p:sp>
      <p:sp>
        <p:nvSpPr>
          <p:cNvPr id="3" name="Content Placeholder 2"/>
          <p:cNvSpPr>
            <a:spLocks noGrp="1"/>
          </p:cNvSpPr>
          <p:nvPr>
            <p:ph idx="1"/>
          </p:nvPr>
        </p:nvSpPr>
        <p:spPr/>
        <p:txBody>
          <a:bodyPr/>
          <a:lstStyle/>
          <a:p>
            <a:r>
              <a:rPr lang="en-US" dirty="0" smtClean="0"/>
              <a:t>The Internet is an excellent resource for developers…</a:t>
            </a:r>
          </a:p>
          <a:p>
            <a:pPr lvl="1"/>
            <a:r>
              <a:rPr lang="en-US" dirty="0" smtClean="0"/>
              <a:t>Many third party products have excellent discussion forums for solving problems</a:t>
            </a:r>
          </a:p>
          <a:p>
            <a:pPr lvl="1"/>
            <a:r>
              <a:rPr lang="en-US" dirty="0" smtClean="0"/>
              <a:t>Tutorials, how-to guides, and demo code examples can be searched</a:t>
            </a:r>
          </a:p>
          <a:p>
            <a:pPr lvl="1"/>
            <a:r>
              <a:rPr lang="en-US" dirty="0" smtClean="0"/>
              <a:t>Shared repositories of open source components saves hosting costs</a:t>
            </a:r>
          </a:p>
          <a:p>
            <a:pPr lvl="1"/>
            <a:r>
              <a:rPr lang="en-US" dirty="0" smtClean="0"/>
              <a:t>History of third party products can be reviewed</a:t>
            </a:r>
          </a:p>
          <a:p>
            <a:r>
              <a:rPr lang="en-US" dirty="0" smtClean="0"/>
              <a:t>…but it contains dangers as well</a:t>
            </a:r>
          </a:p>
          <a:p>
            <a:pPr lvl="1"/>
            <a:r>
              <a:rPr lang="en-US" dirty="0" smtClean="0"/>
              <a:t>Internet searches can produce results that are several years old and are no longer relevant</a:t>
            </a:r>
          </a:p>
          <a:p>
            <a:pPr lvl="1"/>
            <a:r>
              <a:rPr lang="en-US" dirty="0" smtClean="0"/>
              <a:t>Demo code that is copy/pasted into a development projects may contain vulnerabilities</a:t>
            </a:r>
          </a:p>
          <a:p>
            <a:pPr lvl="1"/>
            <a:r>
              <a:rPr lang="en-US" dirty="0" smtClean="0"/>
              <a:t>Source of shared repository components may not be known</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17</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3"/>
          </p:nvPr>
        </p:nvSpPr>
        <p:spPr/>
        <p:txBody>
          <a:bodyPr/>
          <a:lstStyle/>
          <a:p>
            <a:r>
              <a:rPr lang="en-US" dirty="0" smtClean="0">
                <a:solidFill>
                  <a:schemeClr val="tx1">
                    <a:lumMod val="40000"/>
                    <a:lumOff val="60000"/>
                  </a:schemeClr>
                </a:solidFill>
              </a:rPr>
              <a:t>Definitions</a:t>
            </a:r>
          </a:p>
          <a:p>
            <a:r>
              <a:rPr lang="en-US" dirty="0" smtClean="0">
                <a:solidFill>
                  <a:schemeClr val="tx1">
                    <a:lumMod val="40000"/>
                    <a:lumOff val="60000"/>
                  </a:schemeClr>
                </a:solidFill>
              </a:rPr>
              <a:t>Problem Areas</a:t>
            </a:r>
          </a:p>
          <a:p>
            <a:r>
              <a:rPr lang="en-US" dirty="0" smtClean="0"/>
              <a:t>Mitigation Strategies</a:t>
            </a:r>
            <a:endParaRPr lang="en-US" dirty="0" smtClean="0">
              <a:solidFill>
                <a:schemeClr val="tx1">
                  <a:lumMod val="40000"/>
                  <a:lumOff val="60000"/>
                </a:schemeClr>
              </a:solidFill>
            </a:endParaRPr>
          </a:p>
          <a:p>
            <a:r>
              <a:rPr lang="en-US" dirty="0" smtClean="0">
                <a:solidFill>
                  <a:schemeClr val="tx1">
                    <a:lumMod val="40000"/>
                    <a:lumOff val="60000"/>
                  </a:schemeClr>
                </a:solidFill>
              </a:rPr>
              <a:t>Summary</a:t>
            </a: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8" name="Pentagon 17"/>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18</a:t>
            </a:fld>
            <a:endParaRPr lang="en-US" dirty="0"/>
          </a:p>
        </p:txBody>
      </p:sp>
    </p:spTree>
    <p:extLst>
      <p:ext uri="{BB962C8B-B14F-4D97-AF65-F5344CB8AC3E}">
        <p14:creationId xmlns:p14="http://schemas.microsoft.com/office/powerpoint/2010/main" xmlns="" val="2413259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pPr>
              <a:buNone/>
            </a:pPr>
            <a:r>
              <a:rPr lang="en-US" b="1" i="1" dirty="0" smtClean="0"/>
              <a:t>“Know thy self, know thy enemy.” – Sun Tzu</a:t>
            </a:r>
          </a:p>
          <a:p>
            <a:r>
              <a:rPr lang="en-US" dirty="0" smtClean="0"/>
              <a:t>Educating your entire organization about the risks of software development</a:t>
            </a:r>
          </a:p>
          <a:p>
            <a:pPr lvl="1"/>
            <a:r>
              <a:rPr lang="en-US" dirty="0" smtClean="0"/>
              <a:t>Security does not get enough consideration in most development projects</a:t>
            </a:r>
          </a:p>
          <a:p>
            <a:pPr lvl="1"/>
            <a:r>
              <a:rPr lang="en-US" dirty="0" smtClean="0"/>
              <a:t>Security spending in IT is rising, but still a relatively low percentage</a:t>
            </a:r>
          </a:p>
          <a:p>
            <a:r>
              <a:rPr lang="en-US" dirty="0" smtClean="0"/>
              <a:t>Understand the costs of using third party components</a:t>
            </a:r>
          </a:p>
          <a:p>
            <a:pPr lvl="1"/>
            <a:r>
              <a:rPr lang="en-US" dirty="0" smtClean="0"/>
              <a:t>Testing</a:t>
            </a:r>
          </a:p>
          <a:p>
            <a:pPr lvl="1"/>
            <a:r>
              <a:rPr lang="en-US" dirty="0" smtClean="0"/>
              <a:t>Expense when a third party vulnerability fix breaks your application</a:t>
            </a:r>
          </a:p>
          <a:p>
            <a:pPr lvl="1"/>
            <a:r>
              <a:rPr lang="en-US" dirty="0" smtClean="0"/>
              <a:t>Cost of migration when a third party component goes out of support</a:t>
            </a:r>
          </a:p>
          <a:p>
            <a:pPr lvl="1"/>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the Speaker</a:t>
            </a:r>
            <a:endParaRPr lang="en-US" dirty="0"/>
          </a:p>
        </p:txBody>
      </p:sp>
      <p:sp>
        <p:nvSpPr>
          <p:cNvPr id="5" name="Content Placeholder 4"/>
          <p:cNvSpPr>
            <a:spLocks noGrp="1"/>
          </p:cNvSpPr>
          <p:nvPr>
            <p:ph idx="1"/>
          </p:nvPr>
        </p:nvSpPr>
        <p:spPr/>
        <p:txBody>
          <a:bodyPr/>
          <a:lstStyle/>
          <a:p>
            <a:r>
              <a:rPr lang="en-US" dirty="0" smtClean="0"/>
              <a:t>Program Manager for Oracle’s Global Product Security office</a:t>
            </a:r>
          </a:p>
          <a:p>
            <a:pPr lvl="1"/>
            <a:r>
              <a:rPr lang="en-US" dirty="0" smtClean="0"/>
              <a:t>Oversee third party software security practices</a:t>
            </a:r>
          </a:p>
          <a:p>
            <a:pPr lvl="1"/>
            <a:endParaRPr lang="en-US" dirty="0" smtClean="0"/>
          </a:p>
          <a:p>
            <a:r>
              <a:rPr lang="en-US" dirty="0" smtClean="0"/>
              <a:t>17 years experience in Java development</a:t>
            </a:r>
          </a:p>
          <a:p>
            <a:pPr lvl="1"/>
            <a:r>
              <a:rPr lang="en-US" dirty="0" smtClean="0"/>
              <a:t>Enterprise web applications, Swing, open source contributions</a:t>
            </a:r>
          </a:p>
          <a:p>
            <a:pPr lvl="1"/>
            <a:endParaRPr lang="en-US" dirty="0" smtClean="0"/>
          </a:p>
          <a:p>
            <a:r>
              <a:rPr lang="en-US" dirty="0" smtClean="0"/>
              <a:t>Focus on application security since 2010</a:t>
            </a:r>
          </a:p>
          <a:p>
            <a:pPr lvl="1"/>
            <a:r>
              <a:rPr lang="en-US" dirty="0" smtClean="0"/>
              <a:t>Code reviews, penetration tests, security tools integration</a:t>
            </a:r>
          </a:p>
          <a:p>
            <a:pPr lvl="1"/>
            <a:endParaRPr lang="en-US" dirty="0" smtClean="0"/>
          </a:p>
          <a:p>
            <a:r>
              <a:rPr lang="en-US" dirty="0" smtClean="0"/>
              <a:t>SANS instructor/co-author for DEV541 – Secure Coding in Java/JEE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Third Party Risk</a:t>
            </a:r>
            <a:endParaRPr lang="en-US" dirty="0"/>
          </a:p>
        </p:txBody>
      </p:sp>
      <p:sp>
        <p:nvSpPr>
          <p:cNvPr id="3" name="Content Placeholder 2"/>
          <p:cNvSpPr>
            <a:spLocks noGrp="1"/>
          </p:cNvSpPr>
          <p:nvPr>
            <p:ph idx="1"/>
          </p:nvPr>
        </p:nvSpPr>
        <p:spPr/>
        <p:txBody>
          <a:bodyPr/>
          <a:lstStyle/>
          <a:p>
            <a:pPr>
              <a:buNone/>
            </a:pPr>
            <a:r>
              <a:rPr lang="en-US" b="1" i="1" dirty="0" smtClean="0"/>
              <a:t>“Look before you leap.” – English Proverb</a:t>
            </a:r>
          </a:p>
          <a:p>
            <a:r>
              <a:rPr lang="en-US" dirty="0" smtClean="0"/>
              <a:t>Before consuming any third party library, it should be evaluated for security</a:t>
            </a:r>
          </a:p>
          <a:p>
            <a:r>
              <a:rPr lang="en-US" dirty="0" smtClean="0"/>
              <a:t>Does the vendor/community have:</a:t>
            </a:r>
          </a:p>
          <a:p>
            <a:pPr lvl="1"/>
            <a:r>
              <a:rPr lang="en-US" dirty="0" smtClean="0"/>
              <a:t>A well-established security assurance practice</a:t>
            </a:r>
          </a:p>
          <a:p>
            <a:pPr lvl="1"/>
            <a:r>
              <a:rPr lang="en-US" dirty="0" smtClean="0"/>
              <a:t>A history of responding to known vulnerabilities in a timely fashion</a:t>
            </a:r>
          </a:p>
          <a:p>
            <a:pPr lvl="1"/>
            <a:r>
              <a:rPr lang="en-US" dirty="0" smtClean="0"/>
              <a:t>A proven track record for new releases on a schedule</a:t>
            </a:r>
          </a:p>
          <a:p>
            <a:pPr lvl="1"/>
            <a:r>
              <a:rPr lang="en-US" dirty="0" smtClean="0"/>
              <a:t>A reputation for reliability</a:t>
            </a:r>
          </a:p>
          <a:p>
            <a:r>
              <a:rPr lang="en-US" dirty="0" smtClean="0"/>
              <a:t>Beneficial to establish an approval process for third party components</a:t>
            </a:r>
          </a:p>
        </p:txBody>
      </p:sp>
      <p:sp>
        <p:nvSpPr>
          <p:cNvPr id="4" name="Slide Number Placeholder 3"/>
          <p:cNvSpPr>
            <a:spLocks noGrp="1"/>
          </p:cNvSpPr>
          <p:nvPr>
            <p:ph type="sldNum" sz="quarter" idx="12"/>
          </p:nvPr>
        </p:nvSpPr>
        <p:spPr/>
        <p:txBody>
          <a:bodyPr/>
          <a:lstStyle/>
          <a:p>
            <a:fld id="{C51EAA63-D034-42AE-91FA-B13B9518C7BE}" type="slidenum">
              <a:rPr lang="en-US" smtClean="0"/>
              <a:pPr/>
              <a:t>20</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Constantly Evaluate Third Party Dependencies</a:t>
            </a:r>
            <a:endParaRPr lang="en-US" dirty="0"/>
          </a:p>
        </p:txBody>
      </p:sp>
      <p:sp>
        <p:nvSpPr>
          <p:cNvPr id="3" name="Content Placeholder 2"/>
          <p:cNvSpPr>
            <a:spLocks noGrp="1"/>
          </p:cNvSpPr>
          <p:nvPr>
            <p:ph idx="1"/>
          </p:nvPr>
        </p:nvSpPr>
        <p:spPr/>
        <p:txBody>
          <a:bodyPr/>
          <a:lstStyle/>
          <a:p>
            <a:pPr>
              <a:buNone/>
            </a:pPr>
            <a:r>
              <a:rPr lang="en-US" b="1" i="1" dirty="0" smtClean="0"/>
              <a:t>“It seemed to be a good idea at the time.” – Steve McQueen</a:t>
            </a:r>
          </a:p>
          <a:p>
            <a:r>
              <a:rPr lang="en-US" dirty="0" smtClean="0"/>
              <a:t>Review third party dependencies with every release</a:t>
            </a:r>
          </a:p>
          <a:p>
            <a:pPr lvl="1"/>
            <a:r>
              <a:rPr lang="en-US" dirty="0" smtClean="0"/>
              <a:t>Are there new versions that include key defect/vulnerability fixes?</a:t>
            </a:r>
          </a:p>
          <a:p>
            <a:pPr lvl="1"/>
            <a:r>
              <a:rPr lang="en-US" dirty="0" smtClean="0"/>
              <a:t>Is the vendor/community responding to new vulnerabilities?</a:t>
            </a:r>
          </a:p>
          <a:p>
            <a:pPr lvl="1"/>
            <a:r>
              <a:rPr lang="en-US" dirty="0" smtClean="0"/>
              <a:t>Has the vendor/community stopped supporting the product?</a:t>
            </a:r>
          </a:p>
          <a:p>
            <a:pPr lvl="1"/>
            <a:r>
              <a:rPr lang="en-US" dirty="0" smtClean="0"/>
              <a:t>Are there any alternatives that provide better options/features?</a:t>
            </a:r>
          </a:p>
          <a:p>
            <a:r>
              <a:rPr lang="en-US" dirty="0" smtClean="0"/>
              <a:t>Scan third party source code for vulnerabilities when legally allowed</a:t>
            </a:r>
          </a:p>
          <a:p>
            <a:r>
              <a:rPr lang="en-US" dirty="0" smtClean="0"/>
              <a:t>Subscribe and monitor for security patch notifications</a:t>
            </a:r>
          </a:p>
          <a:p>
            <a:pPr lvl="1"/>
            <a:r>
              <a:rPr lang="en-US" dirty="0" smtClean="0"/>
              <a:t>Don’t limit reviews to release cycles, make plans for emergency patches if needed</a:t>
            </a:r>
          </a:p>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Sources of Third Party Components</a:t>
            </a:r>
            <a:endParaRPr lang="en-US" dirty="0"/>
          </a:p>
        </p:txBody>
      </p:sp>
      <p:sp>
        <p:nvSpPr>
          <p:cNvPr id="3" name="Content Placeholder 2"/>
          <p:cNvSpPr>
            <a:spLocks noGrp="1"/>
          </p:cNvSpPr>
          <p:nvPr>
            <p:ph idx="1"/>
          </p:nvPr>
        </p:nvSpPr>
        <p:spPr/>
        <p:txBody>
          <a:bodyPr/>
          <a:lstStyle/>
          <a:p>
            <a:pPr>
              <a:buNone/>
            </a:pPr>
            <a:r>
              <a:rPr lang="en-US" b="1" i="1" dirty="0" smtClean="0"/>
              <a:t>“D.T.A.  Don’t trust anyone.” – Stone Cold Steve Austin</a:t>
            </a:r>
          </a:p>
          <a:p>
            <a:r>
              <a:rPr lang="en-US" dirty="0" smtClean="0"/>
              <a:t>Establish an internal repository of third party components</a:t>
            </a:r>
          </a:p>
          <a:p>
            <a:pPr lvl="1"/>
            <a:r>
              <a:rPr lang="en-US" dirty="0" smtClean="0"/>
              <a:t>Keep repository up-to-date</a:t>
            </a:r>
          </a:p>
          <a:p>
            <a:r>
              <a:rPr lang="en-US" dirty="0" smtClean="0"/>
              <a:t>Create an approval process for introducing new components into the repository</a:t>
            </a:r>
          </a:p>
          <a:p>
            <a:r>
              <a:rPr lang="en-US" dirty="0" smtClean="0"/>
              <a:t>Create a process for tracking all third party dependencies included in your products</a:t>
            </a:r>
          </a:p>
          <a:p>
            <a:pPr lvl="1"/>
            <a:r>
              <a:rPr lang="en-US" dirty="0" smtClean="0"/>
              <a:t>Do not trust build manifests</a:t>
            </a:r>
          </a:p>
          <a:p>
            <a:pPr lvl="1"/>
            <a:r>
              <a:rPr lang="en-US" dirty="0" smtClean="0"/>
              <a:t>Inspect deliverables for embedded components</a:t>
            </a:r>
          </a:p>
        </p:txBody>
      </p:sp>
      <p:sp>
        <p:nvSpPr>
          <p:cNvPr id="4" name="Slide Number Placeholder 3"/>
          <p:cNvSpPr>
            <a:spLocks noGrp="1"/>
          </p:cNvSpPr>
          <p:nvPr>
            <p:ph type="sldNum" sz="quarter" idx="12"/>
          </p:nvPr>
        </p:nvSpPr>
        <p:spPr/>
        <p:txBody>
          <a:bodyPr/>
          <a:lstStyle/>
          <a:p>
            <a:fld id="{C51EAA63-D034-42AE-91FA-B13B9518C7BE}" type="slidenum">
              <a:rPr lang="en-US" smtClean="0"/>
              <a:pPr/>
              <a:t>22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Sources of Third Party Components (cont.)</a:t>
            </a:r>
            <a:endParaRPr lang="en-US" dirty="0"/>
          </a:p>
        </p:txBody>
      </p:sp>
      <p:sp>
        <p:nvSpPr>
          <p:cNvPr id="3" name="Content Placeholder 2"/>
          <p:cNvSpPr>
            <a:spLocks noGrp="1"/>
          </p:cNvSpPr>
          <p:nvPr>
            <p:ph idx="1"/>
          </p:nvPr>
        </p:nvSpPr>
        <p:spPr/>
        <p:txBody>
          <a:bodyPr/>
          <a:lstStyle/>
          <a:p>
            <a:r>
              <a:rPr lang="en-US" dirty="0" smtClean="0"/>
              <a:t>Establish segregated development build vs. production build environments</a:t>
            </a:r>
          </a:p>
          <a:p>
            <a:pPr lvl="1"/>
            <a:r>
              <a:rPr lang="en-US" dirty="0" smtClean="0"/>
              <a:t>Development builds can have more flexibility (i.e. snapshot builds)</a:t>
            </a:r>
          </a:p>
          <a:p>
            <a:pPr lvl="1"/>
            <a:r>
              <a:rPr lang="en-US" dirty="0" smtClean="0"/>
              <a:t>Production builds are more tightly controlled</a:t>
            </a:r>
          </a:p>
          <a:p>
            <a:r>
              <a:rPr lang="en-US" dirty="0" smtClean="0"/>
              <a:t>Scrutinize example/demo code</a:t>
            </a:r>
          </a:p>
          <a:p>
            <a:pPr lvl="1"/>
            <a:r>
              <a:rPr lang="en-US" dirty="0" smtClean="0"/>
              <a:t>Does the code support best practices?</a:t>
            </a:r>
          </a:p>
          <a:p>
            <a:pPr lvl="1"/>
            <a:r>
              <a:rPr lang="en-US" dirty="0" smtClean="0"/>
              <a:t>Does the code have any vulnerabilities?</a:t>
            </a:r>
          </a:p>
          <a:p>
            <a:endParaRPr lang="en-US" dirty="0" smtClean="0"/>
          </a:p>
        </p:txBody>
      </p:sp>
      <p:sp>
        <p:nvSpPr>
          <p:cNvPr id="4" name="Slide Number Placeholder 3"/>
          <p:cNvSpPr>
            <a:spLocks noGrp="1"/>
          </p:cNvSpPr>
          <p:nvPr>
            <p:ph type="sldNum" sz="quarter" idx="12"/>
          </p:nvPr>
        </p:nvSpPr>
        <p:spPr/>
        <p:txBody>
          <a:bodyPr/>
          <a:lstStyle/>
          <a:p>
            <a:fld id="{C51EAA63-D034-42AE-91FA-B13B9518C7BE}" type="slidenum">
              <a:rPr lang="en-US" smtClean="0"/>
              <a:pPr/>
              <a:t>23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Support Plan</a:t>
            </a:r>
            <a:endParaRPr lang="en-US" dirty="0"/>
          </a:p>
        </p:txBody>
      </p:sp>
      <p:sp>
        <p:nvSpPr>
          <p:cNvPr id="3" name="Content Placeholder 2"/>
          <p:cNvSpPr>
            <a:spLocks noGrp="1"/>
          </p:cNvSpPr>
          <p:nvPr>
            <p:ph idx="1"/>
          </p:nvPr>
        </p:nvSpPr>
        <p:spPr/>
        <p:txBody>
          <a:bodyPr/>
          <a:lstStyle/>
          <a:p>
            <a:pPr>
              <a:buNone/>
            </a:pPr>
            <a:r>
              <a:rPr lang="en-US" b="1" i="1" dirty="0" smtClean="0"/>
              <a:t>“Failing to plan is planning to fail.” – Alan </a:t>
            </a:r>
            <a:r>
              <a:rPr lang="en-US" b="1" i="1" dirty="0" smtClean="0"/>
              <a:t>Lakein</a:t>
            </a:r>
            <a:endParaRPr lang="en-US" b="1" i="1" dirty="0" smtClean="0"/>
          </a:p>
          <a:p>
            <a:r>
              <a:rPr lang="en-US" dirty="0" smtClean="0"/>
              <a:t>Have a plan for every third party component</a:t>
            </a:r>
          </a:p>
          <a:p>
            <a:pPr lvl="1"/>
            <a:r>
              <a:rPr lang="en-US" dirty="0" smtClean="0"/>
              <a:t>Does vendor/community provide reliable releases?</a:t>
            </a:r>
          </a:p>
          <a:p>
            <a:pPr lvl="1"/>
            <a:r>
              <a:rPr lang="en-US" dirty="0" smtClean="0"/>
              <a:t>For open source, is your development team willing to assume support/maintenance?</a:t>
            </a:r>
          </a:p>
          <a:p>
            <a:pPr lvl="1"/>
            <a:r>
              <a:rPr lang="en-US" dirty="0" smtClean="0"/>
              <a:t>What effort would be necessary to replace the third party component with an equivalent product?</a:t>
            </a:r>
          </a:p>
          <a:p>
            <a:pPr lvl="1"/>
            <a:r>
              <a:rPr lang="en-US" dirty="0" smtClean="0"/>
              <a:t>Determine how long you will need to support your product to understand how long the third party component may be needed</a:t>
            </a:r>
          </a:p>
        </p:txBody>
      </p:sp>
      <p:sp>
        <p:nvSpPr>
          <p:cNvPr id="4" name="Slide Number Placeholder 3"/>
          <p:cNvSpPr>
            <a:spLocks noGrp="1"/>
          </p:cNvSpPr>
          <p:nvPr>
            <p:ph type="sldNum" sz="quarter" idx="12"/>
          </p:nvPr>
        </p:nvSpPr>
        <p:spPr/>
        <p:txBody>
          <a:bodyPr/>
          <a:lstStyle/>
          <a:p>
            <a:fld id="{C51EAA63-D034-42AE-91FA-B13B9518C7BE}" type="slidenum">
              <a:rPr lang="en-US" smtClean="0"/>
              <a:pPr/>
              <a:t>24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Support Plan (cont.)</a:t>
            </a:r>
            <a:endParaRPr lang="en-US" dirty="0"/>
          </a:p>
        </p:txBody>
      </p:sp>
      <p:sp>
        <p:nvSpPr>
          <p:cNvPr id="3" name="Content Placeholder 2"/>
          <p:cNvSpPr>
            <a:spLocks noGrp="1"/>
          </p:cNvSpPr>
          <p:nvPr>
            <p:ph idx="1"/>
          </p:nvPr>
        </p:nvSpPr>
        <p:spPr/>
        <p:txBody>
          <a:bodyPr/>
          <a:lstStyle/>
          <a:p>
            <a:r>
              <a:rPr lang="en-US" dirty="0" smtClean="0"/>
              <a:t>Set up clear expectations with customers about how patches will be done for bundled components</a:t>
            </a:r>
          </a:p>
          <a:p>
            <a:pPr lvl="1"/>
            <a:r>
              <a:rPr lang="en-US" dirty="0" smtClean="0"/>
              <a:t>Determine whether you will provide third party component updates through patches vs. expecting customer to get third party updates directly from source (commercial vendor / open source community)</a:t>
            </a:r>
          </a:p>
          <a:p>
            <a:pPr lvl="1"/>
            <a:r>
              <a:rPr lang="en-US" dirty="0" smtClean="0"/>
              <a:t>Establish rules for security fixes vs. non-security fixes</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Security in Automation</a:t>
            </a:r>
            <a:endParaRPr lang="en-US" dirty="0"/>
          </a:p>
        </p:txBody>
      </p:sp>
      <p:sp>
        <p:nvSpPr>
          <p:cNvPr id="3" name="Content Placeholder 2"/>
          <p:cNvSpPr>
            <a:spLocks noGrp="1"/>
          </p:cNvSpPr>
          <p:nvPr>
            <p:ph idx="1"/>
          </p:nvPr>
        </p:nvSpPr>
        <p:spPr/>
        <p:txBody>
          <a:bodyPr/>
          <a:lstStyle/>
          <a:p>
            <a:pPr>
              <a:buNone/>
            </a:pPr>
            <a:r>
              <a:rPr lang="en-US" b="1" i="1" dirty="0" smtClean="0"/>
              <a:t>“I wish I had an interesting quote for this.” – Gregory Leonard</a:t>
            </a:r>
          </a:p>
          <a:p>
            <a:r>
              <a:rPr lang="en-US" dirty="0" smtClean="0"/>
              <a:t>Continuous Integration/Continuous Deployment</a:t>
            </a:r>
          </a:p>
          <a:p>
            <a:r>
              <a:rPr lang="en-US" dirty="0" smtClean="0"/>
              <a:t>Security scanning and testing tools should be incorporated into every build</a:t>
            </a:r>
          </a:p>
          <a:p>
            <a:pPr lvl="1"/>
            <a:r>
              <a:rPr lang="en-US" dirty="0" smtClean="0"/>
              <a:t>The earlier that vulnerabilities are detected, the easier it is to fix them</a:t>
            </a:r>
          </a:p>
          <a:p>
            <a:pPr lvl="1"/>
            <a:r>
              <a:rPr lang="en-US" dirty="0" smtClean="0"/>
              <a:t>Immediate feedback of changes provides a guide as to what introduced the problem</a:t>
            </a:r>
          </a:p>
          <a:p>
            <a:r>
              <a:rPr lang="en-US" dirty="0" smtClean="0"/>
              <a:t>Build management tools should be configured to only reference trusted third party components</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3"/>
          </p:nvPr>
        </p:nvSpPr>
        <p:spPr/>
        <p:txBody>
          <a:bodyPr/>
          <a:lstStyle/>
          <a:p>
            <a:r>
              <a:rPr lang="en-US" dirty="0" smtClean="0">
                <a:solidFill>
                  <a:schemeClr val="tx1">
                    <a:lumMod val="40000"/>
                    <a:lumOff val="60000"/>
                  </a:schemeClr>
                </a:solidFill>
              </a:rPr>
              <a:t>Definitions</a:t>
            </a:r>
          </a:p>
          <a:p>
            <a:r>
              <a:rPr lang="en-US" dirty="0" smtClean="0">
                <a:solidFill>
                  <a:schemeClr val="tx1">
                    <a:lumMod val="40000"/>
                    <a:lumOff val="60000"/>
                  </a:schemeClr>
                </a:solidFill>
              </a:rPr>
              <a:t>Problem Areas</a:t>
            </a:r>
          </a:p>
          <a:p>
            <a:r>
              <a:rPr lang="en-US" dirty="0" smtClean="0">
                <a:solidFill>
                  <a:schemeClr val="tx1">
                    <a:lumMod val="40000"/>
                    <a:lumOff val="60000"/>
                  </a:schemeClr>
                </a:solidFill>
              </a:rPr>
              <a:t>Mitigation Strategies</a:t>
            </a:r>
          </a:p>
          <a:p>
            <a:r>
              <a:rPr lang="en-US" dirty="0" smtClean="0"/>
              <a:t>Summary</a:t>
            </a:r>
            <a:endParaRPr lang="en-US" dirty="0" smtClean="0">
              <a:solidFill>
                <a:schemeClr val="tx1">
                  <a:lumMod val="40000"/>
                  <a:lumOff val="60000"/>
                </a:schemeClr>
              </a:solidFill>
            </a:endParaRP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9" name="Pentagon 18"/>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5" name="Slide Number Placeholder 4"/>
          <p:cNvSpPr>
            <a:spLocks noGrp="1"/>
          </p:cNvSpPr>
          <p:nvPr>
            <p:ph type="sldNum" sz="quarter" idx="12"/>
          </p:nvPr>
        </p:nvSpPr>
        <p:spPr/>
        <p:txBody>
          <a:bodyPr/>
          <a:lstStyle/>
          <a:p>
            <a:fld id="{C51EAA63-D034-42AE-91FA-B13B9518C7BE}" type="slidenum">
              <a:rPr lang="en-US" smtClean="0"/>
              <a:pPr/>
              <a:t>27</a:t>
            </a:fld>
            <a:endParaRPr lang="en-US" dirty="0"/>
          </a:p>
        </p:txBody>
      </p:sp>
    </p:spTree>
    <p:extLst>
      <p:ext uri="{BB962C8B-B14F-4D97-AF65-F5344CB8AC3E}">
        <p14:creationId xmlns:p14="http://schemas.microsoft.com/office/powerpoint/2010/main" xmlns="" val="2413259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lstStyle/>
          <a:p>
            <a:r>
              <a:rPr lang="en-US" dirty="0" smtClean="0"/>
              <a:t>Third party libraries provide great benefit, but come with risk</a:t>
            </a:r>
          </a:p>
          <a:p>
            <a:r>
              <a:rPr lang="en-US" dirty="0" smtClean="0"/>
              <a:t>FOSS components are not 100% free</a:t>
            </a:r>
          </a:p>
          <a:p>
            <a:r>
              <a:rPr lang="en-US" dirty="0" smtClean="0"/>
              <a:t>Development teams need to:</a:t>
            </a:r>
          </a:p>
          <a:p>
            <a:pPr lvl="1"/>
            <a:r>
              <a:rPr lang="en-US" dirty="0" smtClean="0"/>
              <a:t>Evaluate and understand the risks of using any third party component</a:t>
            </a:r>
          </a:p>
          <a:p>
            <a:pPr lvl="1"/>
            <a:r>
              <a:rPr lang="en-US" dirty="0" smtClean="0"/>
              <a:t>Include support for third party software in your security assurance practice</a:t>
            </a:r>
          </a:p>
          <a:p>
            <a:pPr lvl="1"/>
            <a:r>
              <a:rPr lang="en-US" dirty="0" smtClean="0"/>
              <a:t>Monitor third party software for known vulnerabilities</a:t>
            </a:r>
          </a:p>
          <a:p>
            <a:pPr lvl="1"/>
            <a:r>
              <a:rPr lang="en-US" dirty="0" smtClean="0"/>
              <a:t>Have a support plan</a:t>
            </a:r>
          </a:p>
          <a:p>
            <a:pPr lvl="1"/>
            <a:r>
              <a:rPr lang="en-US" dirty="0" smtClean="0"/>
              <a:t>Utilize build tools to automate testing and verification of trusted third party components</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28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1813" y="328613"/>
            <a:ext cx="11125200" cy="592137"/>
          </a:xfrm>
        </p:spPr>
        <p:txBody>
          <a:bodyPr/>
          <a:lstStyle/>
          <a:p>
            <a:pPr algn="ctr"/>
            <a:r>
              <a:rPr lang="en-US" sz="4400" dirty="0" smtClean="0"/>
              <a:t>Session Surveys</a:t>
            </a:r>
          </a:p>
        </p:txBody>
      </p:sp>
      <p:sp>
        <p:nvSpPr>
          <p:cNvPr id="68611" name="Content Placeholder 2"/>
          <p:cNvSpPr>
            <a:spLocks noGrp="1"/>
          </p:cNvSpPr>
          <p:nvPr>
            <p:ph idx="1"/>
          </p:nvPr>
        </p:nvSpPr>
        <p:spPr>
          <a:xfrm>
            <a:off x="531813" y="1238250"/>
            <a:ext cx="11125200" cy="4419600"/>
          </a:xfrm>
        </p:spPr>
        <p:txBody>
          <a:bodyPr/>
          <a:lstStyle/>
          <a:p>
            <a:endParaRPr lang="en-US" dirty="0" smtClean="0"/>
          </a:p>
          <a:p>
            <a:pPr algn="ctr">
              <a:buNone/>
            </a:pPr>
            <a:r>
              <a:rPr lang="en-US" sz="3600" dirty="0" smtClean="0"/>
              <a:t>Help us help you!!</a:t>
            </a:r>
          </a:p>
          <a:p>
            <a:r>
              <a:rPr lang="en-US" dirty="0" smtClean="0"/>
              <a:t>Oracle would like to invite you to take a moment to give us your session feedback. Your feedback will help us to improve your conference. </a:t>
            </a:r>
          </a:p>
          <a:p>
            <a:r>
              <a:rPr lang="en-US" dirty="0" smtClean="0"/>
              <a:t>Please be sure to add your feedback for your attended sessions by using the Mobile Survey or in Schedule Builder.</a:t>
            </a:r>
          </a:p>
          <a:p>
            <a:pPr lvl="1" eaLnBrk="1" hangingPunct="1"/>
            <a:endParaRPr lang="en-US" sz="2800" dirty="0" smtClean="0"/>
          </a:p>
          <a:p>
            <a:pPr lvl="1" eaLnBrk="1" hangingPunct="1">
              <a:buFont typeface="Arial" charset="0"/>
              <a:buNone/>
            </a:pPr>
            <a:endParaRPr lang="en-US" sz="2800" dirty="0" smtClean="0"/>
          </a:p>
        </p:txBody>
      </p:sp>
      <p:sp>
        <p:nvSpPr>
          <p:cNvPr id="68613" name="Slide Number Placeholder 3"/>
          <p:cNvSpPr>
            <a:spLocks noGrp="1"/>
          </p:cNvSpPr>
          <p:nvPr>
            <p:ph type="sldNum" sz="quarter" idx="12"/>
          </p:nvPr>
        </p:nvSpPr>
        <p:spPr bwMode="auto">
          <a:noFill/>
          <a:ln>
            <a:miter lim="800000"/>
            <a:headEnd/>
            <a:tailEnd/>
          </a:ln>
        </p:spPr>
        <p:txBody>
          <a:bodyPr/>
          <a:lstStyle/>
          <a:p>
            <a:fld id="{E4F00A58-AB4E-43B0-84A2-B2E91EE07C66}" type="slidenum">
              <a:rPr lang="en-US" smtClean="0">
                <a:latin typeface="Arial" charset="0"/>
                <a:ea typeface="MS PGothic" pitchFamily="34" charset="-128"/>
              </a:rPr>
              <a:pPr/>
              <a:t>29</a:t>
            </a:fld>
            <a:endParaRPr lang="en-US" dirty="0" smtClean="0">
              <a:latin typeface="Arial" charset="0"/>
              <a:ea typeface="MS PGothic" pitchFamily="34" charset="-128"/>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3"/>
          </p:nvPr>
        </p:nvSpPr>
        <p:spPr/>
        <p:txBody>
          <a:bodyPr/>
          <a:lstStyle/>
          <a:p>
            <a:r>
              <a:rPr lang="en-US" dirty="0" smtClean="0"/>
              <a:t>Definitions</a:t>
            </a:r>
          </a:p>
          <a:p>
            <a:r>
              <a:rPr lang="en-US" dirty="0" smtClean="0"/>
              <a:t>Problem Areas</a:t>
            </a:r>
          </a:p>
          <a:p>
            <a:r>
              <a:rPr lang="en-US" dirty="0" smtClean="0"/>
              <a:t>Mitigation Strategies</a:t>
            </a:r>
          </a:p>
          <a:p>
            <a:r>
              <a:rPr lang="en-US" dirty="0" smtClean="0"/>
              <a:t>Summary</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5" name="Slide Number Placeholder 4"/>
          <p:cNvSpPr>
            <a:spLocks noGrp="1"/>
          </p:cNvSpPr>
          <p:nvPr>
            <p:ph type="sldNum" sz="quarter" idx="12"/>
          </p:nvPr>
        </p:nvSpPr>
        <p:spPr/>
        <p:txBody>
          <a:bodyPr/>
          <a:lstStyle/>
          <a:p>
            <a:fld id="{C51EAA63-D034-42AE-91FA-B13B9518C7BE}" type="slidenum">
              <a:rPr lang="en-US" smtClean="0"/>
              <a:pPr/>
              <a:t>3</a:t>
            </a:fld>
            <a:endParaRPr lang="en-US" dirty="0"/>
          </a:p>
        </p:txBody>
      </p:sp>
    </p:spTree>
    <p:extLst>
      <p:ext uri="{BB962C8B-B14F-4D97-AF65-F5344CB8AC3E}">
        <p14:creationId xmlns:p14="http://schemas.microsoft.com/office/powerpoint/2010/main" xmlns="" val="1531723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30</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807825" y="6556375"/>
            <a:ext cx="381000" cy="182563"/>
          </a:xfrm>
        </p:spPr>
        <p:txBody>
          <a:bodyPr/>
          <a:lstStyle/>
          <a:p>
            <a:fld id="{C51EAA63-D034-42AE-91FA-B13B9518C7BE}" type="slidenum">
              <a:rPr lang="en-US" smtClean="0"/>
              <a:pPr/>
              <a:t>31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3"/>
          </p:nvPr>
        </p:nvSpPr>
        <p:spPr/>
        <p:txBody>
          <a:bodyPr/>
          <a:lstStyle/>
          <a:p>
            <a:r>
              <a:rPr lang="en-US" dirty="0" smtClean="0"/>
              <a:t>Definitions</a:t>
            </a:r>
          </a:p>
          <a:p>
            <a:r>
              <a:rPr lang="en-US" dirty="0" smtClean="0">
                <a:solidFill>
                  <a:schemeClr val="tx1">
                    <a:lumMod val="40000"/>
                    <a:lumOff val="60000"/>
                  </a:schemeClr>
                </a:solidFill>
              </a:rPr>
              <a:t>Problem Areas</a:t>
            </a:r>
          </a:p>
          <a:p>
            <a:r>
              <a:rPr lang="en-US" dirty="0" smtClean="0">
                <a:solidFill>
                  <a:schemeClr val="tx1">
                    <a:lumMod val="40000"/>
                    <a:lumOff val="60000"/>
                  </a:schemeClr>
                </a:solidFill>
              </a:rPr>
              <a:t>Mitigation Strategies</a:t>
            </a:r>
          </a:p>
          <a:p>
            <a:r>
              <a:rPr lang="en-US" dirty="0" smtClean="0">
                <a:solidFill>
                  <a:schemeClr val="tx1">
                    <a:lumMod val="40000"/>
                    <a:lumOff val="60000"/>
                  </a:schemeClr>
                </a:solidFill>
              </a:rPr>
              <a:t>Summary</a:t>
            </a:r>
          </a:p>
        </p:txBody>
      </p:sp>
      <p:sp>
        <p:nvSpPr>
          <p:cNvPr id="16" name="Pentagon 1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5" name="Slide Number Placeholder 4"/>
          <p:cNvSpPr>
            <a:spLocks noGrp="1"/>
          </p:cNvSpPr>
          <p:nvPr>
            <p:ph type="sldNum" sz="quarter" idx="12"/>
          </p:nvPr>
        </p:nvSpPr>
        <p:spPr/>
        <p:txBody>
          <a:bodyPr/>
          <a:lstStyle/>
          <a:p>
            <a:fld id="{C51EAA63-D034-42AE-91FA-B13B9518C7BE}" type="slidenum">
              <a:rPr lang="en-US" smtClean="0"/>
              <a:pPr/>
              <a:t>4</a:t>
            </a:fld>
            <a:endParaRPr lang="en-US" dirty="0"/>
          </a:p>
        </p:txBody>
      </p:sp>
    </p:spTree>
    <p:extLst>
      <p:ext uri="{BB962C8B-B14F-4D97-AF65-F5344CB8AC3E}">
        <p14:creationId xmlns:p14="http://schemas.microsoft.com/office/powerpoint/2010/main" xmlns="" val="2413259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“Third Party” mean?</a:t>
            </a:r>
            <a:endParaRPr lang="en-US" dirty="0"/>
          </a:p>
        </p:txBody>
      </p:sp>
      <p:sp>
        <p:nvSpPr>
          <p:cNvPr id="6" name="Content Placeholder 5"/>
          <p:cNvSpPr>
            <a:spLocks noGrp="1"/>
          </p:cNvSpPr>
          <p:nvPr>
            <p:ph idx="1"/>
          </p:nvPr>
        </p:nvSpPr>
        <p:spPr/>
        <p:txBody>
          <a:bodyPr/>
          <a:lstStyle/>
          <a:p>
            <a:r>
              <a:rPr lang="en-US" dirty="0" smtClean="0"/>
              <a:t>Any code, components, or libraries not created by your development team (i.e. “First Party”) or internally-developed shared components (i.e. “Second Party”)</a:t>
            </a:r>
          </a:p>
          <a:p>
            <a:r>
              <a:rPr lang="en-US" dirty="0" smtClean="0"/>
              <a:t>Includes both commercially developed products and free/open source software</a:t>
            </a:r>
          </a:p>
          <a:p>
            <a:pPr lvl="1"/>
            <a:r>
              <a:rPr lang="en-US" dirty="0" smtClean="0"/>
              <a:t>Also includes any demo code or examples pulled from the Internet</a:t>
            </a:r>
          </a:p>
          <a:p>
            <a:r>
              <a:rPr lang="en-US" dirty="0" smtClean="0"/>
              <a:t>Includes dependencies inherited from a Third Party source (i.e. “Fourth Party”) </a:t>
            </a:r>
          </a:p>
          <a:p>
            <a:pPr lvl="1"/>
            <a:r>
              <a:rPr lang="en-US" dirty="0" smtClean="0"/>
              <a:t>Build management tools may hide these dependencies in configuration files</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use third party software?</a:t>
            </a:r>
            <a:endParaRPr lang="en-US" dirty="0"/>
          </a:p>
        </p:txBody>
      </p:sp>
      <p:sp>
        <p:nvSpPr>
          <p:cNvPr id="6" name="Content Placeholder 5"/>
          <p:cNvSpPr>
            <a:spLocks noGrp="1"/>
          </p:cNvSpPr>
          <p:nvPr>
            <p:ph idx="1"/>
          </p:nvPr>
        </p:nvSpPr>
        <p:spPr/>
        <p:txBody>
          <a:bodyPr/>
          <a:lstStyle/>
          <a:p>
            <a:r>
              <a:rPr lang="en-US" dirty="0" smtClean="0"/>
              <a:t>Development/support cost savings</a:t>
            </a:r>
          </a:p>
          <a:p>
            <a:r>
              <a:rPr lang="en-US" dirty="0" smtClean="0"/>
              <a:t>Time to market</a:t>
            </a:r>
          </a:p>
          <a:p>
            <a:pPr lvl="1"/>
            <a:r>
              <a:rPr lang="en-US" dirty="0" smtClean="0"/>
              <a:t>Release cycles have dropped from months to weeks/days</a:t>
            </a:r>
          </a:p>
          <a:p>
            <a:r>
              <a:rPr lang="en-US" dirty="0" smtClean="0"/>
              <a:t>Convenience</a:t>
            </a:r>
          </a:p>
          <a:p>
            <a:pPr lvl="1"/>
            <a:r>
              <a:rPr lang="en-US" dirty="0" smtClean="0"/>
              <a:t>“Why reinvent the wheel?”</a:t>
            </a:r>
          </a:p>
        </p:txBody>
      </p:sp>
      <p:sp>
        <p:nvSpPr>
          <p:cNvPr id="3" name="Slide Number Placeholder 2"/>
          <p:cNvSpPr>
            <a:spLocks noGrp="1"/>
          </p:cNvSpPr>
          <p:nvPr>
            <p:ph type="sldNum" sz="quarter" idx="12"/>
          </p:nvPr>
        </p:nvSpPr>
        <p:spPr/>
        <p:txBody>
          <a:bodyPr/>
          <a:lstStyle/>
          <a:p>
            <a:fld id="{C51EAA63-D034-42AE-91FA-B13B9518C7BE}" type="slidenum">
              <a:rPr lang="en-US" smtClean="0"/>
              <a:pPr/>
              <a:t>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3"/>
          </p:nvPr>
        </p:nvSpPr>
        <p:spPr/>
        <p:txBody>
          <a:bodyPr/>
          <a:lstStyle/>
          <a:p>
            <a:r>
              <a:rPr lang="en-US" dirty="0" smtClean="0">
                <a:solidFill>
                  <a:schemeClr val="tx1">
                    <a:lumMod val="40000"/>
                    <a:lumOff val="60000"/>
                  </a:schemeClr>
                </a:solidFill>
              </a:rPr>
              <a:t>Definitions</a:t>
            </a:r>
          </a:p>
          <a:p>
            <a:r>
              <a:rPr lang="en-US" dirty="0" smtClean="0"/>
              <a:t>Problem Areas</a:t>
            </a:r>
          </a:p>
          <a:p>
            <a:r>
              <a:rPr lang="en-US" dirty="0" smtClean="0">
                <a:solidFill>
                  <a:schemeClr val="tx1">
                    <a:lumMod val="40000"/>
                    <a:lumOff val="60000"/>
                  </a:schemeClr>
                </a:solidFill>
              </a:rPr>
              <a:t>Mitigation Strategies</a:t>
            </a:r>
          </a:p>
          <a:p>
            <a:r>
              <a:rPr lang="en-US" dirty="0" smtClean="0">
                <a:solidFill>
                  <a:schemeClr val="tx1">
                    <a:lumMod val="40000"/>
                    <a:lumOff val="60000"/>
                  </a:schemeClr>
                </a:solidFill>
              </a:rPr>
              <a:t>Summary</a:t>
            </a: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7" name="Pentagon 16"/>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5" name="Slide Number Placeholder 4"/>
          <p:cNvSpPr>
            <a:spLocks noGrp="1"/>
          </p:cNvSpPr>
          <p:nvPr>
            <p:ph type="sldNum" sz="quarter" idx="12"/>
          </p:nvPr>
        </p:nvSpPr>
        <p:spPr/>
        <p:txBody>
          <a:bodyPr/>
          <a:lstStyle/>
          <a:p>
            <a:fld id="{C51EAA63-D034-42AE-91FA-B13B9518C7BE}" type="slidenum">
              <a:rPr lang="en-US" smtClean="0"/>
              <a:pPr/>
              <a:t>7</a:t>
            </a:fld>
            <a:endParaRPr lang="en-US" dirty="0"/>
          </a:p>
        </p:txBody>
      </p:sp>
    </p:spTree>
    <p:extLst>
      <p:ext uri="{BB962C8B-B14F-4D97-AF65-F5344CB8AC3E}">
        <p14:creationId xmlns:p14="http://schemas.microsoft.com/office/powerpoint/2010/main" xmlns="" val="2413259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Commercial Products</a:t>
            </a:r>
            <a:endParaRPr lang="en-US" dirty="0"/>
          </a:p>
        </p:txBody>
      </p:sp>
      <p:sp>
        <p:nvSpPr>
          <p:cNvPr id="6" name="Content Placeholder 5"/>
          <p:cNvSpPr>
            <a:spLocks noGrp="1"/>
          </p:cNvSpPr>
          <p:nvPr>
            <p:ph idx="1"/>
          </p:nvPr>
        </p:nvSpPr>
        <p:spPr/>
        <p:txBody>
          <a:bodyPr/>
          <a:lstStyle/>
          <a:p>
            <a:r>
              <a:rPr lang="en-US" dirty="0" smtClean="0"/>
              <a:t>Often have well established processes and schedules for releases, updates, support, and end of life</a:t>
            </a:r>
          </a:p>
          <a:p>
            <a:r>
              <a:rPr lang="en-US" dirty="0" smtClean="0"/>
              <a:t>Support plans provide useful source for security fixes, end of life dates, etc.</a:t>
            </a:r>
          </a:p>
          <a:p>
            <a:r>
              <a:rPr lang="en-US" dirty="0" smtClean="0"/>
              <a:t>Commercial vendors </a:t>
            </a:r>
            <a:r>
              <a:rPr lang="en-US" b="1" i="1" u="sng" dirty="0" smtClean="0"/>
              <a:t>may</a:t>
            </a:r>
            <a:r>
              <a:rPr lang="en-US" dirty="0" smtClean="0"/>
              <a:t> have:</a:t>
            </a:r>
          </a:p>
          <a:p>
            <a:pPr lvl="1"/>
            <a:r>
              <a:rPr lang="en-US" dirty="0" smtClean="0"/>
              <a:t>A mature software security assurance practice</a:t>
            </a:r>
          </a:p>
          <a:p>
            <a:pPr lvl="1"/>
            <a:r>
              <a:rPr lang="en-US" dirty="0" smtClean="0"/>
              <a:t>Well established security patch schedules</a:t>
            </a:r>
          </a:p>
          <a:p>
            <a:pPr lvl="1"/>
            <a:r>
              <a:rPr lang="en-US" dirty="0" smtClean="0"/>
              <a:t>Well established policies for bug handling and vulnerability disclosure</a:t>
            </a:r>
          </a:p>
        </p:txBody>
      </p:sp>
      <p:sp>
        <p:nvSpPr>
          <p:cNvPr id="3" name="Slide Number Placeholder 2"/>
          <p:cNvSpPr>
            <a:spLocks noGrp="1"/>
          </p:cNvSpPr>
          <p:nvPr>
            <p:ph type="sldNum" sz="quarter" idx="12"/>
          </p:nvPr>
        </p:nvSpPr>
        <p:spPr/>
        <p:txBody>
          <a:bodyPr/>
          <a:lstStyle/>
          <a:p>
            <a:fld id="{C51EAA63-D034-42AE-91FA-B13B9518C7BE}" type="slidenum">
              <a:rPr lang="en-US" smtClean="0"/>
              <a:pPr/>
              <a:t>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Commercial Products (cont.)</a:t>
            </a:r>
            <a:endParaRPr lang="en-US" dirty="0"/>
          </a:p>
        </p:txBody>
      </p:sp>
      <p:sp>
        <p:nvSpPr>
          <p:cNvPr id="6" name="Content Placeholder 5"/>
          <p:cNvSpPr>
            <a:spLocks noGrp="1"/>
          </p:cNvSpPr>
          <p:nvPr>
            <p:ph idx="1"/>
          </p:nvPr>
        </p:nvSpPr>
        <p:spPr/>
        <p:txBody>
          <a:bodyPr/>
          <a:lstStyle/>
          <a:p>
            <a:r>
              <a:rPr lang="en-US" dirty="0" smtClean="0"/>
              <a:t>Commercial product problem areas</a:t>
            </a:r>
          </a:p>
          <a:p>
            <a:pPr lvl="1"/>
            <a:r>
              <a:rPr lang="en-US" dirty="0" smtClean="0"/>
              <a:t>Reliance upon vendor-provided information about security assurance programs</a:t>
            </a:r>
          </a:p>
          <a:p>
            <a:pPr lvl="1"/>
            <a:r>
              <a:rPr lang="en-US" dirty="0" smtClean="0"/>
              <a:t>No access to source code to run security analysis tools</a:t>
            </a:r>
          </a:p>
          <a:p>
            <a:pPr lvl="1"/>
            <a:r>
              <a:rPr lang="en-US" dirty="0" smtClean="0"/>
              <a:t>Limited/no control over API changes</a:t>
            </a:r>
          </a:p>
        </p:txBody>
      </p:sp>
      <p:sp>
        <p:nvSpPr>
          <p:cNvPr id="3" name="Slide Number Placeholder 2"/>
          <p:cNvSpPr>
            <a:spLocks noGrp="1"/>
          </p:cNvSpPr>
          <p:nvPr>
            <p:ph type="sldNum" sz="quarter" idx="12"/>
          </p:nvPr>
        </p:nvSpPr>
        <p:spPr/>
        <p:txBody>
          <a:bodyPr/>
          <a:lstStyle/>
          <a:p>
            <a:fld id="{C51EAA63-D034-42AE-91FA-B13B9518C7BE}" type="slidenum">
              <a:rPr lang="en-US" smtClean="0"/>
              <a:pPr/>
              <a:t>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_16x9_2015">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v2.1.x" id="{7EE8F01C-EA43-4A82-9015-D2757FBB67E5}" vid="{6584C844-0766-4697-8304-B5542E8CA452}"/>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10492</TotalTime>
  <Words>1592</Words>
  <Application>Microsoft Office PowerPoint</Application>
  <PresentationFormat>Custom</PresentationFormat>
  <Paragraphs>257</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Java_16x9_2015</vt:lpstr>
      <vt:lpstr>Managing Third Party Security</vt:lpstr>
      <vt:lpstr>About the Speaker</vt:lpstr>
      <vt:lpstr>Agenda</vt:lpstr>
      <vt:lpstr>Agenda</vt:lpstr>
      <vt:lpstr>What does “Third Party” mean?</vt:lpstr>
      <vt:lpstr>Why use third party software?</vt:lpstr>
      <vt:lpstr>Agenda</vt:lpstr>
      <vt:lpstr>Commercial Products</vt:lpstr>
      <vt:lpstr>Commercial Products (cont.)</vt:lpstr>
      <vt:lpstr>Free/Open Source Software</vt:lpstr>
      <vt:lpstr>Free/Open Source Software (cont.)</vt:lpstr>
      <vt:lpstr>Free/Open Source Software Myths</vt:lpstr>
      <vt:lpstr>Open Source is 100% Free!</vt:lpstr>
      <vt:lpstr>“Million Eyes” Means Security</vt:lpstr>
      <vt:lpstr>The Impact of Open Source Vulnerabilities</vt:lpstr>
      <vt:lpstr>“Million Eyes” Case Study</vt:lpstr>
      <vt:lpstr>The Good/Bad Nature of the Internet</vt:lpstr>
      <vt:lpstr>Agenda</vt:lpstr>
      <vt:lpstr>Education</vt:lpstr>
      <vt:lpstr>Evaluate Third Party Risk</vt:lpstr>
      <vt:lpstr>Constantly Evaluate Third Party Dependencies</vt:lpstr>
      <vt:lpstr>Manage Sources of Third Party Components</vt:lpstr>
      <vt:lpstr>Manage Sources of Third Party Components (cont.)</vt:lpstr>
      <vt:lpstr>Have a Support Plan</vt:lpstr>
      <vt:lpstr>Have a Support Plan (cont.)</vt:lpstr>
      <vt:lpstr>Support Security in Automation</vt:lpstr>
      <vt:lpstr>Agenda</vt:lpstr>
      <vt:lpstr>Summary</vt:lpstr>
      <vt:lpstr>Session Surveys</vt:lpstr>
      <vt:lpstr>Questions?</vt:lpstr>
      <vt:lpstr>Slide 31</vt:lpstr>
    </vt:vector>
  </TitlesOfParts>
  <Company>Oracle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The Presentation Company</dc:creator>
  <cp:lastModifiedBy>Gregory Leonard</cp:lastModifiedBy>
  <cp:revision>510</cp:revision>
  <cp:lastPrinted>2014-07-15T22:40:20Z</cp:lastPrinted>
  <dcterms:created xsi:type="dcterms:W3CDTF">2014-04-23T00:57:37Z</dcterms:created>
  <dcterms:modified xsi:type="dcterms:W3CDTF">2015-10-21T15:50:34Z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DISdDocName">
    <vt:lpwstr>CNT2452151</vt:lpwstr>
  </property>
  <property fmtid="{D5CDD505-2E9C-101B-9397-08002B2CF9AE}" pid="6" name="DISProperties">
    <vt:lpwstr>DISdDocName,DIScgiUrl,DISdUser,DISdID,DISidcName,DISTaskPaneUrl</vt:lpwstr>
  </property>
  <property fmtid="{D5CDD505-2E9C-101B-9397-08002B2CF9AE}" pid="7" name="DIScgiUrl">
    <vt:lpwstr>http://content.oracle.com/content/idcplg</vt:lpwstr>
  </property>
  <property fmtid="{D5CDD505-2E9C-101B-9397-08002B2CF9AE}" pid="8" name="DISdUser">
    <vt:lpwstr>anonymous</vt:lpwstr>
  </property>
  <property fmtid="{D5CDD505-2E9C-101B-9397-08002B2CF9AE}" pid="9" name="DISdID">
    <vt:lpwstr>6158867</vt:lpwstr>
  </property>
  <property fmtid="{D5CDD505-2E9C-101B-9397-08002B2CF9AE}" pid="10" name="DISidcName">
    <vt:lpwstr>sites_contrib_prod</vt:lpwstr>
  </property>
  <property fmtid="{D5CDD505-2E9C-101B-9397-08002B2CF9AE}" pid="11" name="DISTaskPaneUrl">
    <vt:lpwstr>http://content.oracle.com/content/idcplg?IdcService=DESKTOP_DOC_INFO&amp;dDocName=CNT2452151&amp;dID=6158867&amp;ClientControlled=DocMan,taskpane&amp;coreContentOnly=1</vt:lpwstr>
  </property>
</Properties>
</file>