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notesMasterIdLst>
    <p:notesMasterId r:id="rId47"/>
  </p:notesMasterIdLst>
  <p:handoutMasterIdLst>
    <p:handoutMasterId r:id="rId48"/>
  </p:handoutMasterIdLst>
  <p:sldIdLst>
    <p:sldId id="258" r:id="rId3"/>
    <p:sldId id="260" r:id="rId4"/>
    <p:sldId id="344" r:id="rId5"/>
    <p:sldId id="449" r:id="rId6"/>
    <p:sldId id="453" r:id="rId7"/>
    <p:sldId id="454" r:id="rId8"/>
    <p:sldId id="389" r:id="rId9"/>
    <p:sldId id="469" r:id="rId10"/>
    <p:sldId id="346" r:id="rId11"/>
    <p:sldId id="466" r:id="rId12"/>
    <p:sldId id="468" r:id="rId13"/>
    <p:sldId id="505" r:id="rId14"/>
    <p:sldId id="470" r:id="rId15"/>
    <p:sldId id="506" r:id="rId16"/>
    <p:sldId id="473" r:id="rId17"/>
    <p:sldId id="474" r:id="rId18"/>
    <p:sldId id="475" r:id="rId19"/>
    <p:sldId id="476" r:id="rId20"/>
    <p:sldId id="477" r:id="rId21"/>
    <p:sldId id="478" r:id="rId22"/>
    <p:sldId id="479" r:id="rId23"/>
    <p:sldId id="480" r:id="rId24"/>
    <p:sldId id="481" r:id="rId25"/>
    <p:sldId id="482" r:id="rId26"/>
    <p:sldId id="484" r:id="rId27"/>
    <p:sldId id="485" r:id="rId28"/>
    <p:sldId id="502" r:id="rId29"/>
    <p:sldId id="486" r:id="rId30"/>
    <p:sldId id="488" r:id="rId31"/>
    <p:sldId id="489" r:id="rId32"/>
    <p:sldId id="504" r:id="rId33"/>
    <p:sldId id="490" r:id="rId34"/>
    <p:sldId id="491" r:id="rId35"/>
    <p:sldId id="492" r:id="rId36"/>
    <p:sldId id="493" r:id="rId37"/>
    <p:sldId id="494" r:id="rId38"/>
    <p:sldId id="495" r:id="rId39"/>
    <p:sldId id="496" r:id="rId40"/>
    <p:sldId id="497" r:id="rId41"/>
    <p:sldId id="498" r:id="rId42"/>
    <p:sldId id="500" r:id="rId43"/>
    <p:sldId id="263" r:id="rId44"/>
    <p:sldId id="385" r:id="rId45"/>
    <p:sldId id="289" r:id="rId46"/>
  </p:sldIdLst>
  <p:sldSz cx="12188825" cy="6858000"/>
  <p:notesSz cx="6985000" cy="92837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xmlns="">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32C2F"/>
    <a:srgbClr val="F80000"/>
    <a:srgbClr val="41555E"/>
    <a:srgbClr val="46575E"/>
    <a:srgbClr val="5382A1"/>
    <a:srgbClr val="8DA6B1"/>
    <a:srgbClr val="61808E"/>
    <a:srgbClr val="BBCAD0"/>
    <a:srgbClr val="D1DBE0"/>
    <a:srgbClr val="E8EDE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2" autoAdjust="0"/>
    <p:restoredTop sz="83984" autoAdjust="0"/>
  </p:normalViewPr>
  <p:slideViewPr>
    <p:cSldViewPr snapToGrid="0">
      <p:cViewPr>
        <p:scale>
          <a:sx n="63" d="100"/>
          <a:sy n="63" d="100"/>
        </p:scale>
        <p:origin x="-756" y="188"/>
      </p:cViewPr>
      <p:guideLst>
        <p:guide orient="horz" pos="2160"/>
        <p:guide orient="horz" pos="3744"/>
        <p:guide orient="horz" pos="1248"/>
        <p:guide orient="horz" pos="960"/>
        <p:guide pos="3839"/>
        <p:guide pos="7343"/>
        <p:guide pos="335"/>
      </p:guideLst>
    </p:cSldViewPr>
  </p:slideViewPr>
  <p:outlineViewPr>
    <p:cViewPr>
      <p:scale>
        <a:sx n="33" d="100"/>
        <a:sy n="33" d="100"/>
      </p:scale>
      <p:origin x="0" y="5754"/>
    </p:cViewPr>
  </p:outlineViewPr>
  <p:notesTextViewPr>
    <p:cViewPr>
      <p:scale>
        <a:sx n="1" d="1"/>
        <a:sy n="1" d="1"/>
      </p:scale>
      <p:origin x="0" y="0"/>
    </p:cViewPr>
  </p:notesTextViewPr>
  <p:sorterViewPr>
    <p:cViewPr>
      <p:scale>
        <a:sx n="93" d="100"/>
        <a:sy n="93" d="100"/>
      </p:scale>
      <p:origin x="0" y="7212"/>
    </p:cViewPr>
  </p:sorterViewPr>
  <p:notesViewPr>
    <p:cSldViewPr snapToGrid="0">
      <p:cViewPr varScale="1">
        <p:scale>
          <a:sx n="112" d="100"/>
          <a:sy n="112" d="100"/>
        </p:scale>
        <p:origin x="-2984" y="-120"/>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1E821AA6-70BE-4FDE-A8DC-DB381A688FD8}" type="datetimeFigureOut">
              <a:rPr lang="en-US"/>
              <a:pPr/>
              <a:t>10/28/2015</a:t>
            </a:fld>
            <a:endParaRPr/>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lvl1pPr>
          </a:lstStyle>
          <a:p>
            <a:endParaRPr/>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1" tIns="46476" rIns="92951" bIns="46476" rtlCol="0" anchor="b"/>
          <a:lstStyle>
            <a:lvl1pPr algn="r">
              <a:defRPr sz="1200"/>
            </a:lvl1pPr>
          </a:lstStyle>
          <a:p>
            <a:fld id="{197E47EA-D299-42CE-88BF-4E1035596DA5}" type="slidenum">
              <a:rPr/>
              <a:pPr/>
              <a:t>‹#›</a:t>
            </a:fld>
            <a:endParaRPr/>
          </a:p>
        </p:txBody>
      </p:sp>
    </p:spTree>
    <p:extLst>
      <p:ext uri="{BB962C8B-B14F-4D97-AF65-F5344CB8AC3E}">
        <p14:creationId xmlns:p14="http://schemas.microsoft.com/office/powerpoint/2010/main" xmlns=""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875" y="387350"/>
            <a:ext cx="4640263" cy="2611438"/>
          </a:xfrm>
          <a:prstGeom prst="rect">
            <a:avLst/>
          </a:prstGeom>
          <a:noFill/>
          <a:ln w="12700">
            <a:solidFill>
              <a:prstClr val="black"/>
            </a:solidFill>
          </a:ln>
        </p:spPr>
        <p:txBody>
          <a:bodyPr vert="horz" lIns="92951" tIns="46476" rIns="92951" bIns="46476" rtlCol="0" anchor="ctr"/>
          <a:lstStyle/>
          <a:p>
            <a:endParaRPr/>
          </a:p>
        </p:txBody>
      </p:sp>
      <p:sp>
        <p:nvSpPr>
          <p:cNvPr id="5" name="Notes Placeholder 4"/>
          <p:cNvSpPr>
            <a:spLocks noGrp="1"/>
          </p:cNvSpPr>
          <p:nvPr>
            <p:ph type="body" sz="quarter" idx="3"/>
          </p:nvPr>
        </p:nvSpPr>
        <p:spPr>
          <a:xfrm>
            <a:off x="388057" y="3171931"/>
            <a:ext cx="6208889" cy="5415492"/>
          </a:xfrm>
          <a:prstGeom prst="rect">
            <a:avLst/>
          </a:prstGeom>
        </p:spPr>
        <p:txBody>
          <a:bodyPr vert="horz" lIns="0" tIns="0" rIns="0" bIns="9295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8055" y="8742152"/>
            <a:ext cx="4734278" cy="230481"/>
          </a:xfrm>
          <a:prstGeom prst="rect">
            <a:avLst/>
          </a:prstGeom>
        </p:spPr>
        <p:txBody>
          <a:bodyPr vert="horz" lIns="92951" tIns="46476" rIns="92951" bIns="46476" rtlCol="0" anchor="b"/>
          <a:lstStyle>
            <a:lvl1pPr algn="l">
              <a:defRPr sz="1200"/>
            </a:lvl1pPr>
          </a:lstStyle>
          <a:p>
            <a:endParaRPr/>
          </a:p>
        </p:txBody>
      </p:sp>
      <p:sp>
        <p:nvSpPr>
          <p:cNvPr id="7" name="Slide Number Placeholder 6"/>
          <p:cNvSpPr>
            <a:spLocks noGrp="1"/>
          </p:cNvSpPr>
          <p:nvPr>
            <p:ph type="sldNum" sz="quarter" idx="5"/>
          </p:nvPr>
        </p:nvSpPr>
        <p:spPr>
          <a:xfrm>
            <a:off x="5820833" y="8742152"/>
            <a:ext cx="776111" cy="230481"/>
          </a:xfrm>
          <a:prstGeom prst="rect">
            <a:avLst/>
          </a:prstGeom>
        </p:spPr>
        <p:txBody>
          <a:bodyPr vert="horz" lIns="92951" tIns="46476" rIns="92951" bIns="46476" rtlCol="0" anchor="b"/>
          <a:lstStyle>
            <a:lvl1pPr algn="r">
              <a:defRPr sz="1200"/>
            </a:lvl1pPr>
          </a:lstStyle>
          <a:p>
            <a:fld id="{8C72D9AE-7182-4680-8F79-479C4181FF08}" type="slidenum">
              <a:rPr/>
              <a:pPr/>
              <a:t>‹#›</a:t>
            </a:fld>
            <a:endParaRPr/>
          </a:p>
        </p:txBody>
      </p:sp>
    </p:spTree>
    <p:extLst>
      <p:ext uri="{BB962C8B-B14F-4D97-AF65-F5344CB8AC3E}">
        <p14:creationId xmlns:p14="http://schemas.microsoft.com/office/powerpoint/2010/main" xmlns=""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rgbClr val="232C2F"/>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rgbClr val="232C2F"/>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rgbClr val="232C2F"/>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rgbClr val="232C2F"/>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rgbClr val="232C2F"/>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a:p>
        </p:txBody>
      </p:sp>
    </p:spTree>
    <p:extLst>
      <p:ext uri="{BB962C8B-B14F-4D97-AF65-F5344CB8AC3E}">
        <p14:creationId xmlns:p14="http://schemas.microsoft.com/office/powerpoint/2010/main" xmlns="" val="2238467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Icon made by </a:t>
            </a:r>
            <a:r>
              <a:rPr lang="en-US" dirty="0" err="1" smtClean="0"/>
              <a:t>Freepik</a:t>
            </a:r>
            <a:r>
              <a:rPr lang="en-US" dirty="0" smtClean="0"/>
              <a:t> from www.flaticon.com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a:p>
        </p:txBody>
      </p:sp>
    </p:spTree>
    <p:extLst>
      <p:ext uri="{BB962C8B-B14F-4D97-AF65-F5344CB8AC3E}">
        <p14:creationId xmlns:p14="http://schemas.microsoft.com/office/powerpoint/2010/main" xmlns="" val="2738100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1850" cy="26114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xmlns="" val="494938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xmlns="" val="3704286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latin typeface="Calibri"/>
              </a:rPr>
              <a:pPr/>
              <a:t>24</a:t>
            </a:fld>
            <a:endParaRPr lang="en-US" dirty="0">
              <a:solidFill>
                <a:prstClr val="black"/>
              </a:solidFill>
              <a:latin typeface="Calibri"/>
            </a:endParaRPr>
          </a:p>
        </p:txBody>
      </p:sp>
    </p:spTree>
    <p:extLst>
      <p:ext uri="{BB962C8B-B14F-4D97-AF65-F5344CB8AC3E}">
        <p14:creationId xmlns:p14="http://schemas.microsoft.com/office/powerpoint/2010/main" xmlns="" val="3704286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latin typeface="Calibri"/>
              </a:rPr>
              <a:pPr/>
              <a:t>26</a:t>
            </a:fld>
            <a:endParaRPr lang="en-US" dirty="0">
              <a:solidFill>
                <a:prstClr val="black"/>
              </a:solidFill>
              <a:latin typeface="Calibri"/>
            </a:endParaRPr>
          </a:p>
        </p:txBody>
      </p:sp>
    </p:spTree>
    <p:extLst>
      <p:ext uri="{BB962C8B-B14F-4D97-AF65-F5344CB8AC3E}">
        <p14:creationId xmlns:p14="http://schemas.microsoft.com/office/powerpoint/2010/main" xmlns="" val="3704286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latin typeface="Calibri"/>
              </a:rPr>
              <a:pPr/>
              <a:t>29</a:t>
            </a:fld>
            <a:endParaRPr lang="en-US" dirty="0">
              <a:solidFill>
                <a:prstClr val="black"/>
              </a:solidFill>
              <a:latin typeface="Calibri"/>
            </a:endParaRPr>
          </a:p>
        </p:txBody>
      </p:sp>
    </p:spTree>
    <p:extLst>
      <p:ext uri="{BB962C8B-B14F-4D97-AF65-F5344CB8AC3E}">
        <p14:creationId xmlns:p14="http://schemas.microsoft.com/office/powerpoint/2010/main" xmlns="" val="3704286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latin typeface="Calibri"/>
              </a:rPr>
              <a:pPr/>
              <a:t>30</a:t>
            </a:fld>
            <a:endParaRPr lang="en-US" dirty="0">
              <a:solidFill>
                <a:prstClr val="black"/>
              </a:solidFill>
              <a:latin typeface="Calibri"/>
            </a:endParaRPr>
          </a:p>
        </p:txBody>
      </p:sp>
    </p:spTree>
    <p:extLst>
      <p:ext uri="{BB962C8B-B14F-4D97-AF65-F5344CB8AC3E}">
        <p14:creationId xmlns:p14="http://schemas.microsoft.com/office/powerpoint/2010/main" xmlns="" val="3704286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latin typeface="Calibri"/>
              </a:rPr>
              <a:pPr/>
              <a:t>32</a:t>
            </a:fld>
            <a:endParaRPr lang="en-US" dirty="0">
              <a:solidFill>
                <a:prstClr val="black"/>
              </a:solidFill>
              <a:latin typeface="Calibri"/>
            </a:endParaRPr>
          </a:p>
        </p:txBody>
      </p:sp>
    </p:spTree>
    <p:extLst>
      <p:ext uri="{BB962C8B-B14F-4D97-AF65-F5344CB8AC3E}">
        <p14:creationId xmlns:p14="http://schemas.microsoft.com/office/powerpoint/2010/main" xmlns="" val="3704286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33</a:t>
            </a:fld>
            <a:endParaRPr lang="en-US"/>
          </a:p>
        </p:txBody>
      </p:sp>
    </p:spTree>
    <p:extLst>
      <p:ext uri="{BB962C8B-B14F-4D97-AF65-F5344CB8AC3E}">
        <p14:creationId xmlns:p14="http://schemas.microsoft.com/office/powerpoint/2010/main" xmlns="" val="273810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a:p>
        </p:txBody>
      </p:sp>
    </p:spTree>
    <p:extLst>
      <p:ext uri="{BB962C8B-B14F-4D97-AF65-F5344CB8AC3E}">
        <p14:creationId xmlns:p14="http://schemas.microsoft.com/office/powerpoint/2010/main" xmlns="" val="1131267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smtClean="0"/>
              <a:t>This slide can also be used as a </a:t>
            </a:r>
            <a:r>
              <a:rPr lang="en-US" b="1" smtClean="0"/>
              <a:t>Q and A slide</a:t>
            </a:r>
            <a:endParaRPr lang="en-US" b="1"/>
          </a:p>
        </p:txBody>
      </p:sp>
      <p:sp>
        <p:nvSpPr>
          <p:cNvPr id="4" name="Slide Number Placeholder 3"/>
          <p:cNvSpPr>
            <a:spLocks noGrp="1"/>
          </p:cNvSpPr>
          <p:nvPr>
            <p:ph type="sldNum" sz="quarter" idx="10"/>
          </p:nvPr>
        </p:nvSpPr>
        <p:spPr/>
        <p:txBody>
          <a:bodyPr/>
          <a:lstStyle/>
          <a:p>
            <a:fld id="{8C72D9AE-7182-4680-8F79-479C4181FF08}" type="slidenum">
              <a:rPr lang="en-US" smtClean="0"/>
              <a:pPr/>
              <a:t>42</a:t>
            </a:fld>
            <a:endParaRPr lang="en-US"/>
          </a:p>
        </p:txBody>
      </p:sp>
    </p:spTree>
    <p:extLst>
      <p:ext uri="{BB962C8B-B14F-4D97-AF65-F5344CB8AC3E}">
        <p14:creationId xmlns:p14="http://schemas.microsoft.com/office/powerpoint/2010/main" xmlns="" val="1911575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91140" name="Slide Number Placeholder 3"/>
          <p:cNvSpPr>
            <a:spLocks noGrp="1"/>
          </p:cNvSpPr>
          <p:nvPr>
            <p:ph type="sldNum" sz="quarter" idx="5"/>
          </p:nvPr>
        </p:nvSpPr>
        <p:spPr bwMode="auto">
          <a:noFill/>
          <a:ln>
            <a:miter lim="800000"/>
            <a:headEnd/>
            <a:tailEnd/>
          </a:ln>
        </p:spPr>
        <p:txBody>
          <a:bodyPr/>
          <a:lstStyle/>
          <a:p>
            <a:fld id="{CC7C74FC-EEF2-4115-B8DE-60D7A17C4CD7}" type="slidenum">
              <a:rPr lang="en-US" smtClean="0">
                <a:ea typeface="MS PGothic" pitchFamily="34" charset="-128"/>
              </a:rPr>
              <a:pPr/>
              <a:t>43</a:t>
            </a:fld>
            <a:endParaRPr lang="en-US" smtClean="0">
              <a:ea typeface="MS PGothic"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44</a:t>
            </a:fld>
            <a:endParaRPr lang="en-US"/>
          </a:p>
        </p:txBody>
      </p:sp>
    </p:spTree>
    <p:extLst>
      <p:ext uri="{BB962C8B-B14F-4D97-AF65-F5344CB8AC3E}">
        <p14:creationId xmlns:p14="http://schemas.microsoft.com/office/powerpoint/2010/main" xmlns="" val="124275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a:p>
        </p:txBody>
      </p:sp>
    </p:spTree>
    <p:extLst>
      <p:ext uri="{BB962C8B-B14F-4D97-AF65-F5344CB8AC3E}">
        <p14:creationId xmlns:p14="http://schemas.microsoft.com/office/powerpoint/2010/main" xmlns="" val="299471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Icon made by </a:t>
            </a:r>
            <a:r>
              <a:rPr lang="en-US" dirty="0" err="1" smtClean="0"/>
              <a:t>Freepik</a:t>
            </a:r>
            <a:r>
              <a:rPr lang="en-US" dirty="0" smtClean="0"/>
              <a:t> from www.flaticon.com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715B7-A263-4A62-B608-75D4FB83CEE9}"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xmlns="" val="1133165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a:p>
        </p:txBody>
      </p:sp>
    </p:spTree>
    <p:extLst>
      <p:ext uri="{BB962C8B-B14F-4D97-AF65-F5344CB8AC3E}">
        <p14:creationId xmlns:p14="http://schemas.microsoft.com/office/powerpoint/2010/main" xmlns="" val="3384929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Icon made by </a:t>
            </a:r>
            <a:r>
              <a:rPr lang="en-US" dirty="0" err="1" smtClean="0"/>
              <a:t>Freepik</a:t>
            </a:r>
            <a:r>
              <a:rPr lang="en-US" dirty="0" smtClean="0"/>
              <a:t> from www.flaticon.com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Icon made by </a:t>
            </a:r>
            <a:r>
              <a:rPr lang="en-US" dirty="0" err="1" smtClean="0"/>
              <a:t>Freepik</a:t>
            </a:r>
            <a:r>
              <a:rPr lang="en-US" dirty="0" smtClean="0"/>
              <a:t> from www.flaticon.com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Icon made by </a:t>
            </a:r>
            <a:r>
              <a:rPr lang="en-US" dirty="0" err="1" smtClean="0"/>
              <a:t>Freepik</a:t>
            </a:r>
            <a:r>
              <a:rPr lang="en-US" dirty="0" smtClean="0"/>
              <a:t> from www.flaticon.com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dirty="0"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1EE11BFD-AD4C-4A98-9D38-1958507EA4E5}" type="datetime1">
              <a:rPr lang="en-US" smtClean="0"/>
              <a:pPr/>
              <a:t>10/28/2015</a:t>
            </a:fld>
            <a:endParaRPr lang="en-US"/>
          </a:p>
        </p:txBody>
      </p:sp>
      <p:sp>
        <p:nvSpPr>
          <p:cNvPr id="10" name="Footer Placeholder 9"/>
          <p:cNvSpPr>
            <a:spLocks noGrp="1"/>
          </p:cNvSpPr>
          <p:nvPr>
            <p:ph type="ftr" sz="quarter" idx="15"/>
          </p:nvPr>
        </p:nvSpPr>
        <p:spPr/>
        <p:txBody>
          <a:bodyPr/>
          <a:lstStyle>
            <a:lvl1pPr>
              <a:defRPr>
                <a:solidFill>
                  <a:schemeClr val="tx1"/>
                </a:solidFill>
              </a:defRPr>
            </a:lvl1pPr>
          </a:lstStyle>
          <a:p>
            <a:r>
              <a:rPr lang="en-US" smtClean="0"/>
              <a:t>Oracle Confidential – Internal/Restricted/Highly Restricted</a:t>
            </a:r>
            <a:endParaRPr lang="en-US"/>
          </a:p>
        </p:txBody>
      </p:sp>
      <p:sp>
        <p:nvSpPr>
          <p:cNvPr id="12" name="TextBox 11"/>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a:t>
            </a:r>
            <a:r>
              <a:rPr sz="850">
                <a:solidFill>
                  <a:schemeClr val="tx1"/>
                </a:solidFill>
              </a:rPr>
              <a:t>© </a:t>
            </a:r>
            <a:r>
              <a:rPr sz="850" smtClean="0">
                <a:solidFill>
                  <a:schemeClr val="tx1"/>
                </a:solidFill>
              </a:rPr>
              <a:t>20</a:t>
            </a:r>
            <a:r>
              <a:rPr lang="en-US" sz="850" smtClean="0">
                <a:solidFill>
                  <a:schemeClr val="tx1"/>
                </a:solidFill>
              </a:rPr>
              <a:t>15,</a:t>
            </a:r>
            <a:r>
              <a:rPr sz="85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399320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1EE11BFD-AD4C-4A98-9D38-1958507EA4E5}" type="datetime1">
              <a:rPr lang="en-US" smtClean="0"/>
              <a:pPr/>
              <a:t>10/28/2015</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pPr/>
              <a:t>‹#›</a:t>
            </a:fld>
            <a:endParaRPr lang="en-US"/>
          </a:p>
        </p:txBody>
      </p:sp>
      <p:sp>
        <p:nvSpPr>
          <p:cNvPr id="23" name="TextBox 22"/>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chemeClr val="bg1"/>
                </a:solidFill>
              </a:rPr>
              <a:t>Copyright © 2015, Oracle and/or its affiliates. All rights reserved.  |</a:t>
            </a:r>
            <a:endParaRPr lang="en-US"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CFF0A86-8A92-4FBC-80CD-36517BAA55B7}" type="datetime1">
              <a:rPr lang="en-US" smtClean="0"/>
              <a:pPr/>
              <a:t>10/28/2015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xmlns="" val="2670370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FFBC65A-03AE-423D-B3EC-68D1D32BF9D6}" type="datetime1">
              <a:rPr lang="en-US" smtClean="0"/>
              <a:pPr/>
              <a:t>10/28/2015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2298185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smtClean="0"/>
              <a:pPr/>
              <a:t>10/28/2015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xmlns="" val="945098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smtClean="0"/>
              <a:pPr/>
              <a:t>10/28/2015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p14="http://schemas.microsoft.com/office/powerpoint/2010/main" xmlns="" val="1027766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29097"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6123214" y="1524001"/>
            <a:ext cx="5533797"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F189F9BA-FB97-45D5-8F27-56629FBBC98C}" type="datetime1">
              <a:rPr lang="en-US" smtClean="0"/>
              <a:pPr/>
              <a:t>10/28/2015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520166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cxnSp>
        <p:nvCxnSpPr>
          <p:cNvPr id="9" name="Straight Connector 8"/>
          <p:cNvCxnSpPr/>
          <p:nvPr/>
        </p:nvCxnSpPr>
        <p:spPr bwMode="ltGray">
          <a:xfrm>
            <a:off x="8364144"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7730444"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8458199" y="1524001"/>
            <a:ext cx="3198811"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F189F9BA-FB97-45D5-8F27-56629FBBC98C}" type="datetime1">
              <a:rPr lang="en-US" smtClean="0"/>
              <a:pPr/>
              <a:t>10/28/2015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520166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AA91E92C-9068-4C32-AE92-C97502324FE4}" type="datetime1">
              <a:rPr lang="en-US" smtClean="0"/>
              <a:pPr/>
              <a:t>10/28/2015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53371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95EDC5EE-48A0-4FB5-B27F-88FDBE6F1684}" type="datetime1">
              <a:rPr lang="en-US" smtClean="0"/>
              <a:pPr/>
              <a:t>10/28/2015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1226334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8A3CED5-6656-4A7A-BB77-071ABD96C5A2}" type="datetime1">
              <a:rPr lang="en-US" smtClean="0"/>
              <a:pPr/>
              <a:t>10/28/2015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2428125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BCD2CDC6-9352-4ED5-B272-74DDB6DCFEAF}" type="datetime1">
              <a:rPr lang="en-US" smtClean="0"/>
              <a:pPr/>
              <a:t>10/28/2015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Oracle Confidential – Internal/Restricted/Highly Restricted</a:t>
            </a:r>
            <a:endParaRPr lang="en-US"/>
          </a:p>
        </p:txBody>
      </p:sp>
      <p:sp>
        <p:nvSpPr>
          <p:cNvPr id="9" name="TextBox 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a:t>
            </a:r>
            <a:r>
              <a:rPr sz="850">
                <a:solidFill>
                  <a:schemeClr val="tx1"/>
                </a:solidFill>
              </a:rPr>
              <a:t>© </a:t>
            </a:r>
            <a:r>
              <a:rPr sz="850" smtClean="0">
                <a:solidFill>
                  <a:schemeClr val="tx1"/>
                </a:solidFill>
              </a:rPr>
              <a:t>201</a:t>
            </a:r>
            <a:r>
              <a:rPr lang="en-US" sz="850" smtClean="0">
                <a:solidFill>
                  <a:schemeClr val="tx1"/>
                </a:solidFill>
              </a:rPr>
              <a:t>5,</a:t>
            </a:r>
            <a:r>
              <a:rPr sz="85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2404157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smtClean="0"/>
              <a:pPr/>
              <a:t>10/28/2015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xmlns="" val="3739386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p:txBody>
          <a:bodyPr/>
          <a:lstStyle/>
          <a:p>
            <a:fld id="{35287FB7-DD26-4AD5-8D24-298016D86790}" type="datetime1">
              <a:rPr lang="en-US" smtClean="0"/>
              <a:pPr/>
              <a:t>10/28/2015</a:t>
            </a:fld>
            <a:endParaRPr/>
          </a:p>
        </p:txBody>
      </p:sp>
      <p:sp>
        <p:nvSpPr>
          <p:cNvPr id="8" name="Footer Placeholder 7"/>
          <p:cNvSpPr>
            <a:spLocks noGrp="1"/>
          </p:cNvSpPr>
          <p:nvPr>
            <p:ph type="ftr" sz="quarter" idx="11"/>
          </p:nvPr>
        </p:nvSpPr>
        <p:spPr/>
        <p:txBody>
          <a:bodyPr/>
          <a:lstStyle/>
          <a:p>
            <a:r>
              <a:rPr/>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3787001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2D99EC-ABE5-42A5-B15B-B8C044BE7365}" type="datetime1">
              <a:rPr lang="en-US" smtClean="0"/>
              <a:pPr/>
              <a:t>10/28/2015</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3769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D2D53DD-9B43-42E6-B664-927F3AEBDA21}" type="datetime1">
              <a:rPr lang="en-US" smtClean="0"/>
              <a:pPr/>
              <a:t>10/28/2015</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416362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2D99EC-ABE5-42A5-B15B-B8C044BE7365}" type="datetime1">
              <a:rPr lang="en-US" smtClean="0"/>
              <a:pPr/>
              <a:t>10/28/2015</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104265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smtClean="0"/>
              <a:pPr/>
              <a:t>10/28/2015</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xmlns="" val="3608229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smtClean="0"/>
              <a:pPr/>
              <a:t>10/28/2015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3457850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smtClean="0"/>
              <a:pPr/>
              <a:t>10/28/2015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3058274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smtClean="0"/>
              <a:pPr/>
              <a:t>10/28/2015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908982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smtClean="0"/>
              <a:pPr/>
              <a:t>10/28/2015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2790854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C7481E7-6827-45FD-8717-13B961EEBD99}" type="datetime1">
              <a:rPr lang="en-US" smtClean="0"/>
              <a:pPr/>
              <a:t>10/28/2015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1" name="TextBox 10"/>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chemeClr val="tx1"/>
                </a:solidFill>
              </a:rPr>
              <a:t>Copyright © 2015, Oracle and/or its affiliates. All rights reserved.  |</a:t>
            </a:r>
            <a:endParaRPr lang="en-US" sz="850" dirty="0">
              <a:solidFill>
                <a:schemeClr val="tx1"/>
              </a:solidFill>
            </a:endParaRP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6A15AD86-CD0E-461B-AA18-D070A5CB2CAA}" type="datetime1">
              <a:rPr lang="en-US" smtClean="0"/>
              <a:pPr/>
              <a:t>10/28/2015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itle 3"/>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74544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xmlns=""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dirty="0"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smtClean="0"/>
              <a:pPr/>
              <a:t>10/28/2015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3" name="Picture 12"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xmlns="" val="2720634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15AD86-CD0E-461B-AA18-D070A5CB2CAA}" type="datetime1">
              <a:rPr lang="en-US" smtClean="0"/>
              <a:pPr/>
              <a:t>10/28/2015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4" name="Title 3"/>
          <p:cNvSpPr>
            <a:spLocks noGrp="1"/>
          </p:cNvSpPr>
          <p:nvPr>
            <p:ph type="title"/>
          </p:nvPr>
        </p:nvSpPr>
        <p:spPr/>
        <p:txBody>
          <a:bodyPr/>
          <a:lstStyle/>
          <a:p>
            <a:r>
              <a:rPr lang="en-US" dirty="0"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xmlns="" val="15204919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dirty="0"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smtClean="0"/>
              <a:pPr/>
              <a:t>10/28/2015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xmlns="" val="26778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1EE11BFD-AD4C-4A98-9D38-1958507EA4E5}" type="datetime1">
              <a:rPr lang="en-US" smtClean="0"/>
              <a:pPr/>
              <a:t>10/28/2015</a:t>
            </a:fld>
            <a:endParaRPr lang="en-US"/>
          </a:p>
        </p:txBody>
      </p:sp>
      <p:sp>
        <p:nvSpPr>
          <p:cNvPr id="4" name="Footer Placeholder 3"/>
          <p:cNvSpPr>
            <a:spLocks noGrp="1"/>
          </p:cNvSpPr>
          <p:nvPr>
            <p:ph type="ftr" sz="quarter" idx="15"/>
          </p:nvPr>
        </p:nvSpPr>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pPr/>
              <a:t>‹#›</a:t>
            </a:fld>
            <a:endParaRPr lang="en-US"/>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a:t>
            </a:r>
            <a:r>
              <a:rPr sz="850">
                <a:solidFill>
                  <a:schemeClr val="bg1"/>
                </a:solidFill>
              </a:rPr>
              <a:t>© </a:t>
            </a:r>
            <a:r>
              <a:rPr sz="850" smtClean="0">
                <a:solidFill>
                  <a:schemeClr val="bg1"/>
                </a:solidFill>
              </a:rPr>
              <a:t>201</a:t>
            </a:r>
            <a:r>
              <a:rPr lang="en-US" sz="850" smtClean="0">
                <a:solidFill>
                  <a:schemeClr val="bg1"/>
                </a:solidFill>
              </a:rPr>
              <a:t>5,</a:t>
            </a:r>
            <a:r>
              <a:rPr sz="850" smtClean="0">
                <a:solidFill>
                  <a:schemeClr val="bg1"/>
                </a:solidFill>
              </a:rPr>
              <a:t> </a:t>
            </a:r>
            <a:r>
              <a:rPr sz="850" dirty="0">
                <a:solidFill>
                  <a:schemeClr val="bg1"/>
                </a:solidFill>
              </a:rPr>
              <a:t>Oracle and/or its affiliates. All rights reserved.  </a:t>
            </a:r>
            <a:r>
              <a:rPr sz="850" dirty="0" smtClean="0">
                <a:solidFill>
                  <a:schemeClr val="bg1"/>
                </a:solidFill>
              </a:rPr>
              <a:t>|</a:t>
            </a:r>
            <a:endParaRPr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56FF2-64EC-4614-951E-8B8E4681BF2B}" type="datetime1">
              <a:rPr lang="en-US" smtClean="0"/>
              <a:pPr/>
              <a:t>10/28/2015</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xmlns="" val="2597889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51CE8-BCD3-4683-83D4-D0AC55C5EB15}" type="datetime1">
              <a:rPr lang="en-US" smtClean="0"/>
              <a:pPr/>
              <a:t>10/28/2015</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xmlns="" val="2358871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smtClean="0"/>
              <a:pPr/>
              <a:t>10/28/2015</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pic>
        <p:nvPicPr>
          <p:cNvPr id="52" name="Picture 51" descr="&quot;Integrated Cloud Applications &amp; Platform Services&quot; tagline in red and black"/>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219916" y="1722238"/>
            <a:ext cx="7748992" cy="2950267"/>
          </a:xfrm>
          <a:prstGeom prst="rect">
            <a:avLst/>
          </a:prstGeom>
        </p:spPr>
      </p:pic>
    </p:spTree>
    <p:extLst>
      <p:ext uri="{BB962C8B-B14F-4D97-AF65-F5344CB8AC3E}">
        <p14:creationId xmlns:p14="http://schemas.microsoft.com/office/powerpoint/2010/main" xmlns="" val="3709137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3" name="Picture 2" descr="Oracle logo in red on white staging background. Light blue frame around perimete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10000" y="2860002"/>
            <a:ext cx="4544720" cy="569995"/>
          </a:xfrm>
          <a:prstGeom prst="rect">
            <a:avLst/>
          </a:prstGeom>
        </p:spPr>
      </p:pic>
    </p:spTree>
    <p:extLst>
      <p:ext uri="{BB962C8B-B14F-4D97-AF65-F5344CB8AC3E}">
        <p14:creationId xmlns:p14="http://schemas.microsoft.com/office/powerpoint/2010/main" xmlns="" val="3436642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Pr>
        <a:blipFill rotWithShape="1">
          <a:blip r:embed="rId2" cstate="print"/>
          <a:stretch>
            <a:fillRect/>
          </a:stretch>
        </a:blipFill>
        <a:effectLst/>
      </p:bgPr>
    </p:bg>
    <p:spTree>
      <p:nvGrpSpPr>
        <p:cNvPr id="1" name=""/>
        <p:cNvGrpSpPr/>
        <p:nvPr/>
      </p:nvGrpSpPr>
      <p:grpSpPr>
        <a:xfrm>
          <a:off x="0" y="0"/>
          <a:ext cx="0" cy="0"/>
          <a:chOff x="0" y="0"/>
          <a:chExt cx="0" cy="0"/>
        </a:xfrm>
      </p:grpSpPr>
      <p:grpSp>
        <p:nvGrpSpPr>
          <p:cNvPr id="10" name="Group 9"/>
          <p:cNvGrpSpPr/>
          <p:nvPr userDrawn="1"/>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xmlns="" val="1065755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85FCE51-BA3E-43B9-8C27-47617E4B4FE5}" type="datetime1">
              <a:rPr lang="en-US" smtClean="0"/>
              <a:pPr/>
              <a:t>10/28/2015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chemeClr val="tx1"/>
                </a:solidFill>
              </a:rPr>
              <a:t>Copyright © 2015, Oracle and/or its affiliates. All rights reserved.  |</a:t>
            </a:r>
            <a:endParaRPr lang="en-US" sz="850" dirty="0">
              <a:solidFill>
                <a:schemeClr val="tx1"/>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E11BFD-AD4C-4A98-9D38-1958507EA4E5}" type="datetime1">
              <a:rPr lang="en-US" smtClean="0"/>
              <a:pPr/>
              <a:t>10/28/2015</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xmlns="" val="3862187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smtClean="0"/>
              <a:pPr/>
              <a:t>10/28/2015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xmlns="" val="2173454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dirty="0"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1EE11BFD-AD4C-4A98-9D38-1958507EA4E5}" type="datetime1">
              <a:rPr lang="en-US" smtClean="0">
                <a:solidFill>
                  <a:srgbClr val="5F5F5F"/>
                </a:solidFill>
              </a:rPr>
              <a:pPr/>
              <a:t>10/28/2015</a:t>
            </a:fld>
            <a:endParaRPr lang="en-US">
              <a:solidFill>
                <a:srgbClr val="5F5F5F"/>
              </a:solidFill>
            </a:endParaRPr>
          </a:p>
        </p:txBody>
      </p:sp>
      <p:sp>
        <p:nvSpPr>
          <p:cNvPr id="10" name="Footer Placeholder 9"/>
          <p:cNvSpPr>
            <a:spLocks noGrp="1"/>
          </p:cNvSpPr>
          <p:nvPr>
            <p:ph type="ftr" sz="quarter" idx="15"/>
          </p:nvPr>
        </p:nvSpPr>
        <p:spPr/>
        <p:txBody>
          <a:bodyPr/>
          <a:lstStyle>
            <a:lvl1pPr>
              <a:defRPr>
                <a:solidFill>
                  <a:schemeClr val="tx1"/>
                </a:solidFill>
              </a:defRPr>
            </a:lvl1pPr>
          </a:lstStyle>
          <a:p>
            <a:r>
              <a:rPr lang="en-US" smtClean="0">
                <a:solidFill>
                  <a:srgbClr val="5F5F5F"/>
                </a:solidFill>
              </a:rPr>
              <a:t>Oracle Confidential – Internal/Restricted/Highly Restricted</a:t>
            </a:r>
            <a:endParaRPr lang="en-US">
              <a:solidFill>
                <a:srgbClr val="5F5F5F"/>
              </a:solidFill>
            </a:endParaRPr>
          </a:p>
        </p:txBody>
      </p:sp>
      <p:sp>
        <p:nvSpPr>
          <p:cNvPr id="12" name="TextBox 11"/>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a:t>
            </a:r>
            <a:r>
              <a:rPr sz="850">
                <a:solidFill>
                  <a:srgbClr val="5F5F5F"/>
                </a:solidFill>
              </a:rPr>
              <a:t>© </a:t>
            </a:r>
            <a:r>
              <a:rPr sz="850" smtClean="0">
                <a:solidFill>
                  <a:srgbClr val="5F5F5F"/>
                </a:solidFill>
              </a:rPr>
              <a:t>20</a:t>
            </a:r>
            <a:r>
              <a:rPr lang="en-US" sz="850" smtClean="0">
                <a:solidFill>
                  <a:srgbClr val="5F5F5F"/>
                </a:solidFill>
              </a:rPr>
              <a:t>15,</a:t>
            </a:r>
            <a:r>
              <a:rPr sz="85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399320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BCD2CDC6-9352-4ED5-B272-74DDB6DCFEAF}" type="datetime1">
              <a:rPr lang="en-US" smtClean="0">
                <a:solidFill>
                  <a:srgbClr val="5F5F5F"/>
                </a:solidFill>
              </a:rPr>
              <a:pPr/>
              <a:t>10/28/2015</a:t>
            </a:fld>
            <a:endParaRPr lang="en-US">
              <a:solidFill>
                <a:srgbClr val="5F5F5F"/>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solidFill>
                  <a:srgbClr val="5F5F5F"/>
                </a:solidFill>
              </a:rPr>
              <a:t>Oracle Confidential – Internal/Restricted/Highly Restricted</a:t>
            </a:r>
            <a:endParaRPr lang="en-US">
              <a:solidFill>
                <a:srgbClr val="5F5F5F"/>
              </a:solidFill>
            </a:endParaRPr>
          </a:p>
        </p:txBody>
      </p:sp>
      <p:sp>
        <p:nvSpPr>
          <p:cNvPr id="9" name="TextBox 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a:t>
            </a:r>
            <a:r>
              <a:rPr sz="850">
                <a:solidFill>
                  <a:srgbClr val="5F5F5F"/>
                </a:solidFill>
              </a:rPr>
              <a:t>© </a:t>
            </a:r>
            <a:r>
              <a:rPr sz="850" smtClean="0">
                <a:solidFill>
                  <a:srgbClr val="5F5F5F"/>
                </a:solidFill>
              </a:rPr>
              <a:t>201</a:t>
            </a:r>
            <a:r>
              <a:rPr lang="en-US" sz="850" smtClean="0">
                <a:solidFill>
                  <a:srgbClr val="5F5F5F"/>
                </a:solidFill>
              </a:rPr>
              <a:t>5,</a:t>
            </a:r>
            <a:r>
              <a:rPr sz="85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2404157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C7481E7-6827-45FD-8717-13B961EEBD99}" type="datetime1">
              <a:rPr lang="en-US" smtClean="0">
                <a:solidFill>
                  <a:srgbClr val="FFFFFF"/>
                </a:solidFill>
              </a:rPr>
              <a:pPr/>
              <a:t>10/28/2015</a:t>
            </a:fld>
            <a:endParaRPr>
              <a:solidFill>
                <a:srgbClr val="FFFFFF"/>
              </a:solidFill>
            </a:endParaRPr>
          </a:p>
        </p:txBody>
      </p:sp>
      <p:sp>
        <p:nvSpPr>
          <p:cNvPr id="5" name="Footer Placeholder 4"/>
          <p:cNvSpPr>
            <a:spLocks noGrp="1"/>
          </p:cNvSpPr>
          <p:nvPr>
            <p:ph type="ftr" sz="quarter" idx="11"/>
          </p:nvPr>
        </p:nvSpPr>
        <p:spPr/>
        <p:txBody>
          <a:bodyPr/>
          <a:lstStyle/>
          <a:p>
            <a:r>
              <a:rPr>
                <a:solidFill>
                  <a:srgbClr val="FFFFFF"/>
                </a:solidFill>
              </a:rPr>
              <a:t>Oracle Confidential – Internal/Restricted/Highly Restricted</a:t>
            </a:r>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1" name="TextBox 10"/>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rgbClr val="FFFFFF"/>
                </a:solidFill>
              </a:rPr>
              <a:t>Copyright © 2015, Oracle and/or its affiliates. All rights reserved.  |</a:t>
            </a:r>
            <a:endParaRPr lang="en-US" sz="850" dirty="0">
              <a:solidFill>
                <a:srgbClr val="FFFFFF"/>
              </a:solidFill>
            </a:endParaRP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85FCE51-BA3E-43B9-8C27-47617E4B4FE5}" type="datetime1">
              <a:rPr lang="en-US" smtClean="0">
                <a:solidFill>
                  <a:srgbClr val="FFFFFF"/>
                </a:solidFill>
              </a:rPr>
              <a:pPr/>
              <a:t>10/28/2015</a:t>
            </a:fld>
            <a:endParaRPr>
              <a:solidFill>
                <a:srgbClr val="FFFFFF"/>
              </a:solidFill>
            </a:endParaRPr>
          </a:p>
        </p:txBody>
      </p:sp>
      <p:sp>
        <p:nvSpPr>
          <p:cNvPr id="5" name="Footer Placeholder 4"/>
          <p:cNvSpPr>
            <a:spLocks noGrp="1"/>
          </p:cNvSpPr>
          <p:nvPr>
            <p:ph type="ftr" sz="quarter" idx="11"/>
          </p:nvPr>
        </p:nvSpPr>
        <p:spPr/>
        <p:txBody>
          <a:bodyPr/>
          <a:lstStyle/>
          <a:p>
            <a:r>
              <a:rPr>
                <a:solidFill>
                  <a:srgbClr val="FFFFFF"/>
                </a:solidFill>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rgbClr val="FFFFFF"/>
                </a:solidFill>
              </a:rPr>
              <a:t>Copyright © 2015, Oracle and/or its affiliates. All rights reserved.  |</a:t>
            </a:r>
            <a:endParaRPr lang="en-US" sz="850" dirty="0">
              <a:solidFill>
                <a:srgbClr val="FFFFFF"/>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2 Customer/Partner logos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85FCE51-BA3E-43B9-8C27-47617E4B4FE5}" type="datetime1">
              <a:rPr lang="en-US" smtClean="0">
                <a:solidFill>
                  <a:srgbClr val="FFFFFF"/>
                </a:solidFill>
              </a:rPr>
              <a:pPr/>
              <a:t>10/28/2015</a:t>
            </a:fld>
            <a:endParaRPr>
              <a:solidFill>
                <a:srgbClr val="FFFFFF"/>
              </a:solidFill>
            </a:endParaRPr>
          </a:p>
        </p:txBody>
      </p:sp>
      <p:sp>
        <p:nvSpPr>
          <p:cNvPr id="5" name="Footer Placeholder 4"/>
          <p:cNvSpPr>
            <a:spLocks noGrp="1"/>
          </p:cNvSpPr>
          <p:nvPr>
            <p:ph type="ftr" sz="quarter" idx="11"/>
          </p:nvPr>
        </p:nvSpPr>
        <p:spPr/>
        <p:txBody>
          <a:bodyPr/>
          <a:lstStyle/>
          <a:p>
            <a:r>
              <a:rPr>
                <a:solidFill>
                  <a:srgbClr val="FFFFFF"/>
                </a:solidFill>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rgbClr val="FFFFFF"/>
                </a:solidFill>
              </a:rPr>
              <a:t>Copyright © 2015, Oracle and/or its affiliates. All rights reserved.  |</a:t>
            </a:r>
            <a:endParaRPr lang="en-US" sz="850" dirty="0">
              <a:solidFill>
                <a:srgbClr val="FFFFFF"/>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4070003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1EE11BFD-AD4C-4A98-9D38-1958507EA4E5}" type="datetime1">
              <a:rPr lang="en-US" smtClean="0">
                <a:solidFill>
                  <a:srgbClr val="5F5F5F"/>
                </a:solidFill>
              </a:rPr>
              <a:pPr/>
              <a:t>10/28/2015</a:t>
            </a:fld>
            <a:endParaRPr lang="en-US">
              <a:solidFill>
                <a:srgbClr val="5F5F5F"/>
              </a:solidFill>
            </a:endParaRPr>
          </a:p>
        </p:txBody>
      </p:sp>
      <p:sp>
        <p:nvSpPr>
          <p:cNvPr id="8" name="Footer Placeholder 7"/>
          <p:cNvSpPr>
            <a:spLocks noGrp="1"/>
          </p:cNvSpPr>
          <p:nvPr>
            <p:ph type="ftr" sz="quarter" idx="11"/>
          </p:nvPr>
        </p:nvSpPr>
        <p:spPr/>
        <p:txBody>
          <a:bodyPr/>
          <a:lstStyle/>
          <a:p>
            <a:r>
              <a:rPr lang="en-US" smtClean="0">
                <a:solidFill>
                  <a:srgbClr val="5F5F5F"/>
                </a:solidFill>
              </a:rPr>
              <a:t>Oracle Confidential – Internal/Restricted/Highly Restricted</a:t>
            </a:r>
            <a:endParaRPr lang="en-US">
              <a:solidFill>
                <a:srgbClr val="5F5F5F"/>
              </a:solidFill>
            </a:endParaRPr>
          </a:p>
        </p:txBody>
      </p:sp>
      <p:sp>
        <p:nvSpPr>
          <p:cNvPr id="9" name="Slide Number Placeholder 8"/>
          <p:cNvSpPr>
            <a:spLocks noGrp="1"/>
          </p:cNvSpPr>
          <p:nvPr>
            <p:ph type="sldNum" sz="quarter" idx="12"/>
          </p:nvPr>
        </p:nvSpPr>
        <p:spPr/>
        <p:txBody>
          <a:bodyPr/>
          <a:lstStyle/>
          <a:p>
            <a:fld id="{C51EAA63-D034-42AE-91FA-B13B9518C7BE}" type="slidenum">
              <a:rPr lang="en-US" smtClean="0">
                <a:solidFill>
                  <a:srgbClr val="5F5F5F"/>
                </a:solidFill>
              </a:rPr>
              <a:pPr/>
              <a:t>‹#›</a:t>
            </a:fld>
            <a:endParaRPr lang="en-US">
              <a:solidFill>
                <a:srgbClr val="5F5F5F"/>
              </a:solidFill>
            </a:endParaRPr>
          </a:p>
        </p:txBody>
      </p:sp>
    </p:spTree>
    <p:extLst>
      <p:ext uri="{BB962C8B-B14F-4D97-AF65-F5344CB8AC3E}">
        <p14:creationId xmlns:p14="http://schemas.microsoft.com/office/powerpoint/2010/main" xmlns="" val="207523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smtClean="0">
                <a:solidFill>
                  <a:srgbClr val="5F5F5F"/>
                </a:solidFill>
              </a:rPr>
              <a:pPr/>
              <a:t>10/28/2015</a:t>
            </a:fld>
            <a:endParaRPr>
              <a:solidFill>
                <a:srgbClr val="5F5F5F"/>
              </a:solidFill>
            </a:endParaRPr>
          </a:p>
        </p:txBody>
      </p:sp>
      <p:sp>
        <p:nvSpPr>
          <p:cNvPr id="5" name="Footer Placeholder 4"/>
          <p:cNvSpPr>
            <a:spLocks noGrp="1"/>
          </p:cNvSpPr>
          <p:nvPr>
            <p:ph type="ftr" sz="quarter" idx="11"/>
          </p:nvPr>
        </p:nvSpPr>
        <p:spPr/>
        <p:txBody>
          <a:bodyPr/>
          <a:lstStyle/>
          <a:p>
            <a:r>
              <a:rPr>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xmlns="" val="3371768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4" name="Date Placeholder 3"/>
          <p:cNvSpPr>
            <a:spLocks noGrp="1"/>
          </p:cNvSpPr>
          <p:nvPr>
            <p:ph type="dt" sz="half" idx="10"/>
          </p:nvPr>
        </p:nvSpPr>
        <p:spPr/>
        <p:txBody>
          <a:bodyPr/>
          <a:lstStyle/>
          <a:p>
            <a:fld id="{CECCD66E-6DF0-4B16-8ACA-D0D93A7B1DC8}" type="datetime1">
              <a:rPr lang="en-US" smtClean="0">
                <a:solidFill>
                  <a:srgbClr val="5F5F5F"/>
                </a:solidFill>
              </a:rPr>
              <a:pPr/>
              <a:t>10/28/2015</a:t>
            </a:fld>
            <a:endParaRPr>
              <a:solidFill>
                <a:srgbClr val="5F5F5F"/>
              </a:solidFill>
            </a:endParaRPr>
          </a:p>
        </p:txBody>
      </p:sp>
      <p:sp>
        <p:nvSpPr>
          <p:cNvPr id="5" name="Footer Placeholder 4"/>
          <p:cNvSpPr>
            <a:spLocks noGrp="1"/>
          </p:cNvSpPr>
          <p:nvPr>
            <p:ph type="ftr" sz="quarter" idx="11"/>
          </p:nvPr>
        </p:nvSpPr>
        <p:spPr/>
        <p:txBody>
          <a:bodyPr/>
          <a:lstStyle/>
          <a:p>
            <a:r>
              <a:rPr>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xmlns="" val="681229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2 Customer/Partner logos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85FCE51-BA3E-43B9-8C27-47617E4B4FE5}" type="datetime1">
              <a:rPr lang="en-US" smtClean="0"/>
              <a:pPr/>
              <a:t>10/28/2015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chemeClr val="tx1"/>
                </a:solidFill>
              </a:rPr>
              <a:t>Copyright © 2015, Oracle and/or its affiliates. All rights reserved.  |</a:t>
            </a:r>
            <a:endParaRPr lang="en-US" sz="850" dirty="0">
              <a:solidFill>
                <a:schemeClr val="tx1"/>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4070003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smtClean="0">
                <a:solidFill>
                  <a:srgbClr val="5F5F5F"/>
                </a:solidFill>
              </a:rPr>
              <a:pPr/>
              <a:t>10/28/2015</a:t>
            </a:fld>
            <a:endParaRPr>
              <a:solidFill>
                <a:srgbClr val="5F5F5F"/>
              </a:solidFill>
            </a:endParaRPr>
          </a:p>
        </p:txBody>
      </p:sp>
      <p:sp>
        <p:nvSpPr>
          <p:cNvPr id="5" name="Footer Placeholder 4"/>
          <p:cNvSpPr>
            <a:spLocks noGrp="1"/>
          </p:cNvSpPr>
          <p:nvPr>
            <p:ph type="ftr" sz="quarter" idx="11"/>
          </p:nvPr>
        </p:nvSpPr>
        <p:spPr/>
        <p:txBody>
          <a:bodyPr/>
          <a:lstStyle/>
          <a:p>
            <a:r>
              <a:rPr>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xmlns="" val="1513853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nvGrpSpPr>
          <p:cNvPr id="4"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1EE11BFD-AD4C-4A98-9D38-1958507EA4E5}" type="datetime1">
              <a:rPr lang="en-US" smtClean="0">
                <a:solidFill>
                  <a:srgbClr val="5F5F5F"/>
                </a:solidFill>
              </a:rPr>
              <a:pPr/>
              <a:t>10/28/2015</a:t>
            </a:fld>
            <a:endParaRPr lang="en-US">
              <a:solidFill>
                <a:srgbClr val="5F5F5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smtClean="0">
                <a:solidFill>
                  <a:srgbClr val="5F5F5F"/>
                </a:solidFill>
              </a:rPr>
              <a:t>Oracle Confidential – Internal/Restricted/Highly Restricted</a:t>
            </a:r>
            <a:endParaRPr lang="en-US">
              <a:solidFill>
                <a:srgbClr val="5F5F5F"/>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solidFill>
                  <a:srgbClr val="5F5F5F"/>
                </a:solidFill>
              </a:rPr>
              <a:pPr/>
              <a:t>‹#›</a:t>
            </a:fld>
            <a:endParaRPr lang="en-US">
              <a:solidFill>
                <a:srgbClr val="5F5F5F"/>
              </a:solidFill>
            </a:endParaRPr>
          </a:p>
        </p:txBody>
      </p:sp>
      <p:sp>
        <p:nvSpPr>
          <p:cNvPr id="23" name="TextBox 22"/>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rgbClr val="5F5F5F"/>
                </a:solidFill>
              </a:rPr>
              <a:t>Copyright © 2015, Oracle and/or its affiliates. All rights reserved.  |</a:t>
            </a:r>
            <a:endParaRPr lang="en-US" sz="850" dirty="0">
              <a:solidFill>
                <a:srgbClr val="5F5F5F"/>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CFF0A86-8A92-4FBC-80CD-36517BAA55B7}" type="datetime1">
              <a:rPr lang="en-US" smtClean="0">
                <a:solidFill>
                  <a:srgbClr val="5F5F5F"/>
                </a:solidFill>
              </a:rPr>
              <a:pPr/>
              <a:t>10/28/2015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xmlns="" val="2670370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FFBC65A-03AE-423D-B3EC-68D1D32BF9D6}" type="datetime1">
              <a:rPr lang="en-US" smtClean="0">
                <a:solidFill>
                  <a:srgbClr val="5F5F5F"/>
                </a:solidFill>
              </a:rPr>
              <a:pPr/>
              <a:t>10/28/2015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2298185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smtClean="0">
                <a:solidFill>
                  <a:srgbClr val="5F5F5F"/>
                </a:solidFill>
              </a:rPr>
              <a:pPr/>
              <a:t>10/28/2015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xmlns="" val="945098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smtClean="0">
                <a:solidFill>
                  <a:srgbClr val="5F5F5F"/>
                </a:solidFill>
              </a:rPr>
              <a:pPr/>
              <a:t>10/28/2015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p14="http://schemas.microsoft.com/office/powerpoint/2010/main" xmlns="" val="1027766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29097"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6123214" y="1524001"/>
            <a:ext cx="5533797"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F189F9BA-FB97-45D5-8F27-56629FBBC98C}" type="datetime1">
              <a:rPr lang="en-US" smtClean="0">
                <a:solidFill>
                  <a:srgbClr val="5F5F5F"/>
                </a:solidFill>
              </a:rPr>
              <a:pPr/>
              <a:t>10/28/2015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520166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cxnSp>
        <p:nvCxnSpPr>
          <p:cNvPr id="9" name="Straight Connector 8"/>
          <p:cNvCxnSpPr/>
          <p:nvPr/>
        </p:nvCxnSpPr>
        <p:spPr bwMode="ltGray">
          <a:xfrm>
            <a:off x="8364144"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7730444"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8458199" y="1524001"/>
            <a:ext cx="3198811"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F189F9BA-FB97-45D5-8F27-56629FBBC98C}" type="datetime1">
              <a:rPr lang="en-US" smtClean="0">
                <a:solidFill>
                  <a:srgbClr val="5F5F5F"/>
                </a:solidFill>
              </a:rPr>
              <a:pPr/>
              <a:t>10/28/2015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520166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AA91E92C-9068-4C32-AE92-C97502324FE4}" type="datetime1">
              <a:rPr lang="en-US" smtClean="0">
                <a:solidFill>
                  <a:srgbClr val="5F5F5F"/>
                </a:solidFill>
              </a:rPr>
              <a:pPr/>
              <a:t>10/28/2015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53371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95EDC5EE-48A0-4FB5-B27F-88FDBE6F1684}" type="datetime1">
              <a:rPr lang="en-US" smtClean="0">
                <a:solidFill>
                  <a:srgbClr val="5F5F5F"/>
                </a:solidFill>
              </a:rPr>
              <a:pPr/>
              <a:t>10/28/2015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1226334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1EE11BFD-AD4C-4A98-9D38-1958507EA4E5}" type="datetime1">
              <a:rPr lang="en-US" smtClean="0"/>
              <a:pPr/>
              <a:t>10/28/2015</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xmlns="" val="207523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8A3CED5-6656-4A7A-BB77-071ABD96C5A2}" type="datetime1">
              <a:rPr lang="en-US" smtClean="0">
                <a:solidFill>
                  <a:srgbClr val="5F5F5F"/>
                </a:solidFill>
              </a:rPr>
              <a:pPr/>
              <a:t>10/28/2015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2428125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smtClean="0">
                <a:solidFill>
                  <a:srgbClr val="5F5F5F"/>
                </a:solidFill>
              </a:rPr>
              <a:pPr/>
              <a:t>10/28/2015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xmlns="" val="3739386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p:txBody>
          <a:bodyPr/>
          <a:lstStyle/>
          <a:p>
            <a:fld id="{35287FB7-DD26-4AD5-8D24-298016D86790}" type="datetime1">
              <a:rPr lang="en-US" smtClean="0">
                <a:solidFill>
                  <a:srgbClr val="5F5F5F"/>
                </a:solidFill>
              </a:rPr>
              <a:pPr/>
              <a:t>10/28/2015</a:t>
            </a:fld>
            <a:endParaRPr>
              <a:solidFill>
                <a:srgbClr val="5F5F5F"/>
              </a:solidFill>
            </a:endParaRPr>
          </a:p>
        </p:txBody>
      </p:sp>
      <p:sp>
        <p:nvSpPr>
          <p:cNvPr id="8" name="Footer Placeholder 7"/>
          <p:cNvSpPr>
            <a:spLocks noGrp="1"/>
          </p:cNvSpPr>
          <p:nvPr>
            <p:ph type="ftr" sz="quarter" idx="11"/>
          </p:nvPr>
        </p:nvSpPr>
        <p:spPr/>
        <p:txBody>
          <a:bodyPr/>
          <a:lstStyle/>
          <a:p>
            <a:r>
              <a:rPr>
                <a:solidFill>
                  <a:srgbClr val="5F5F5F"/>
                </a:solidFill>
              </a:rPr>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3787001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2D99EC-ABE5-42A5-B15B-B8C044BE7365}" type="datetime1">
              <a:rPr lang="en-US" smtClean="0">
                <a:solidFill>
                  <a:srgbClr val="5F5F5F"/>
                </a:solidFill>
              </a:rPr>
              <a:pPr/>
              <a:t>10/28/2015</a:t>
            </a:fld>
            <a:endParaRPr>
              <a:solidFill>
                <a:srgbClr val="5F5F5F"/>
              </a:solidFill>
            </a:endParaRPr>
          </a:p>
        </p:txBody>
      </p:sp>
      <p:sp>
        <p:nvSpPr>
          <p:cNvPr id="4" name="Footer Placeholder 3"/>
          <p:cNvSpPr>
            <a:spLocks noGrp="1"/>
          </p:cNvSpPr>
          <p:nvPr>
            <p:ph type="ftr" sz="quarter" idx="11"/>
          </p:nvPr>
        </p:nvSpPr>
        <p:spPr/>
        <p:txBody>
          <a:bodyPr/>
          <a:lstStyle/>
          <a:p>
            <a:r>
              <a:rPr>
                <a:solidFill>
                  <a:srgbClr val="5F5F5F"/>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3769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D2D53DD-9B43-42E6-B664-927F3AEBDA21}" type="datetime1">
              <a:rPr lang="en-US" smtClean="0">
                <a:solidFill>
                  <a:srgbClr val="5F5F5F"/>
                </a:solidFill>
              </a:rPr>
              <a:pPr/>
              <a:t>10/28/2015</a:t>
            </a:fld>
            <a:endParaRPr>
              <a:solidFill>
                <a:srgbClr val="5F5F5F"/>
              </a:solidFill>
            </a:endParaRPr>
          </a:p>
        </p:txBody>
      </p:sp>
      <p:sp>
        <p:nvSpPr>
          <p:cNvPr id="4" name="Footer Placeholder 3"/>
          <p:cNvSpPr>
            <a:spLocks noGrp="1"/>
          </p:cNvSpPr>
          <p:nvPr>
            <p:ph type="ftr" sz="quarter" idx="11"/>
          </p:nvPr>
        </p:nvSpPr>
        <p:spPr/>
        <p:txBody>
          <a:bodyPr/>
          <a:lstStyle/>
          <a:p>
            <a:r>
              <a:rPr>
                <a:solidFill>
                  <a:srgbClr val="5F5F5F"/>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416362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2D99EC-ABE5-42A5-B15B-B8C044BE7365}" type="datetime1">
              <a:rPr lang="en-US" smtClean="0">
                <a:solidFill>
                  <a:srgbClr val="5F5F5F"/>
                </a:solidFill>
              </a:rPr>
              <a:pPr/>
              <a:t>10/28/2015</a:t>
            </a:fld>
            <a:endParaRPr>
              <a:solidFill>
                <a:srgbClr val="5F5F5F"/>
              </a:solidFill>
            </a:endParaRPr>
          </a:p>
        </p:txBody>
      </p:sp>
      <p:sp>
        <p:nvSpPr>
          <p:cNvPr id="4" name="Footer Placeholder 3"/>
          <p:cNvSpPr>
            <a:spLocks noGrp="1"/>
          </p:cNvSpPr>
          <p:nvPr>
            <p:ph type="ftr" sz="quarter" idx="11"/>
          </p:nvPr>
        </p:nvSpPr>
        <p:spPr/>
        <p:txBody>
          <a:bodyPr/>
          <a:lstStyle/>
          <a:p>
            <a:r>
              <a:rPr>
                <a:solidFill>
                  <a:srgbClr val="5F5F5F"/>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104265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smtClean="0">
                <a:solidFill>
                  <a:srgbClr val="5F5F5F"/>
                </a:solidFill>
              </a:rPr>
              <a:pPr/>
              <a:t>10/28/2015</a:t>
            </a:fld>
            <a:endParaRPr>
              <a:solidFill>
                <a:srgbClr val="5F5F5F"/>
              </a:solidFill>
            </a:endParaRPr>
          </a:p>
        </p:txBody>
      </p:sp>
      <p:sp>
        <p:nvSpPr>
          <p:cNvPr id="3" name="Footer Placeholder 2"/>
          <p:cNvSpPr>
            <a:spLocks noGrp="1"/>
          </p:cNvSpPr>
          <p:nvPr>
            <p:ph type="ftr" sz="quarter" idx="11"/>
          </p:nvPr>
        </p:nvSpPr>
        <p:spPr/>
        <p:txBody>
          <a:bodyPr/>
          <a:lstStyle/>
          <a:p>
            <a:r>
              <a:rPr>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xmlns="" val="3608229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smtClean="0">
                <a:solidFill>
                  <a:srgbClr val="5F5F5F"/>
                </a:solidFill>
              </a:rPr>
              <a:pPr/>
              <a:t>10/28/2015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3457850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smtClean="0">
                <a:solidFill>
                  <a:srgbClr val="5F5F5F"/>
                </a:solidFill>
              </a:rPr>
              <a:pPr/>
              <a:t>10/28/2015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3058274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smtClean="0">
                <a:solidFill>
                  <a:srgbClr val="5F5F5F"/>
                </a:solidFill>
              </a:rPr>
              <a:pPr/>
              <a:t>10/28/2015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908982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smtClean="0"/>
              <a:pPr/>
              <a:t>10/28/2015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xmlns="" val="3371768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smtClean="0">
                <a:solidFill>
                  <a:srgbClr val="5F5F5F"/>
                </a:solidFill>
              </a:rPr>
              <a:pPr/>
              <a:t>10/28/2015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2790854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6A15AD86-CD0E-461B-AA18-D070A5CB2CAA}" type="datetime1">
              <a:rPr lang="en-US" smtClean="0">
                <a:solidFill>
                  <a:srgbClr val="5F5F5F"/>
                </a:solidFill>
              </a:rPr>
              <a:pPr/>
              <a:t>10/28/2015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itle 3"/>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74544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xmlns=""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dirty="0"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smtClean="0">
                <a:solidFill>
                  <a:srgbClr val="5F5F5F"/>
                </a:solidFill>
              </a:rPr>
              <a:pPr/>
              <a:t>10/28/2015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3" name="Picture 12"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xmlns="" val="2720634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15AD86-CD0E-461B-AA18-D070A5CB2CAA}" type="datetime1">
              <a:rPr lang="en-US" smtClean="0">
                <a:solidFill>
                  <a:srgbClr val="5F5F5F"/>
                </a:solidFill>
              </a:rPr>
              <a:pPr/>
              <a:t>10/28/2015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4" name="Title 3"/>
          <p:cNvSpPr>
            <a:spLocks noGrp="1"/>
          </p:cNvSpPr>
          <p:nvPr>
            <p:ph type="title"/>
          </p:nvPr>
        </p:nvSpPr>
        <p:spPr/>
        <p:txBody>
          <a:bodyPr/>
          <a:lstStyle/>
          <a:p>
            <a:r>
              <a:rPr lang="en-US" dirty="0"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xmlns="" val="15204919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dirty="0"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smtClean="0">
                <a:solidFill>
                  <a:srgbClr val="5F5F5F"/>
                </a:solidFill>
              </a:rPr>
              <a:pPr/>
              <a:t>10/28/2015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xmlns="" val="26778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nvGrpSpPr>
          <p:cNvPr id="5"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1EE11BFD-AD4C-4A98-9D38-1958507EA4E5}" type="datetime1">
              <a:rPr lang="en-US" smtClean="0">
                <a:solidFill>
                  <a:srgbClr val="5F5F5F"/>
                </a:solidFill>
              </a:rPr>
              <a:pPr/>
              <a:t>10/28/2015</a:t>
            </a:fld>
            <a:endParaRPr lang="en-US">
              <a:solidFill>
                <a:srgbClr val="5F5F5F"/>
              </a:solidFill>
            </a:endParaRPr>
          </a:p>
        </p:txBody>
      </p:sp>
      <p:sp>
        <p:nvSpPr>
          <p:cNvPr id="4" name="Footer Placeholder 3"/>
          <p:cNvSpPr>
            <a:spLocks noGrp="1"/>
          </p:cNvSpPr>
          <p:nvPr>
            <p:ph type="ftr" sz="quarter" idx="15"/>
          </p:nvPr>
        </p:nvSpPr>
        <p:spPr/>
        <p:txBody>
          <a:bodyPr/>
          <a:lstStyle>
            <a:lvl1pPr>
              <a:defRPr>
                <a:solidFill>
                  <a:schemeClr val="bg1"/>
                </a:solidFill>
              </a:defRPr>
            </a:lvl1pPr>
          </a:lstStyle>
          <a:p>
            <a:r>
              <a:rPr lang="en-US" smtClean="0">
                <a:solidFill>
                  <a:srgbClr val="5F5F5F"/>
                </a:solidFill>
              </a:rPr>
              <a:t>Oracle Confidential – Internal/Restricted/Highly Restricted</a:t>
            </a:r>
            <a:endParaRPr lang="en-US">
              <a:solidFill>
                <a:srgbClr val="5F5F5F"/>
              </a:solidFill>
            </a:endParaRPr>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solidFill>
                  <a:srgbClr val="5F5F5F"/>
                </a:solidFill>
              </a:rPr>
              <a:pPr/>
              <a:t>‹#›</a:t>
            </a:fld>
            <a:endParaRPr lang="en-US">
              <a:solidFill>
                <a:srgbClr val="5F5F5F"/>
              </a:solidFill>
            </a:endParaRP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a:t>
            </a:r>
            <a:r>
              <a:rPr sz="850">
                <a:solidFill>
                  <a:srgbClr val="5F5F5F"/>
                </a:solidFill>
              </a:rPr>
              <a:t>© </a:t>
            </a:r>
            <a:r>
              <a:rPr sz="850" smtClean="0">
                <a:solidFill>
                  <a:srgbClr val="5F5F5F"/>
                </a:solidFill>
              </a:rPr>
              <a:t>201</a:t>
            </a:r>
            <a:r>
              <a:rPr lang="en-US" sz="850" smtClean="0">
                <a:solidFill>
                  <a:srgbClr val="5F5F5F"/>
                </a:solidFill>
              </a:rPr>
              <a:t>5,</a:t>
            </a:r>
            <a:r>
              <a:rPr sz="85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56FF2-64EC-4614-951E-8B8E4681BF2B}" type="datetime1">
              <a:rPr lang="en-US" smtClean="0">
                <a:solidFill>
                  <a:srgbClr val="5F5F5F"/>
                </a:solidFill>
              </a:rPr>
              <a:pPr/>
              <a:t>10/28/2015</a:t>
            </a:fld>
            <a:endParaRPr>
              <a:solidFill>
                <a:srgbClr val="5F5F5F"/>
              </a:solidFill>
            </a:endParaRPr>
          </a:p>
        </p:txBody>
      </p:sp>
      <p:sp>
        <p:nvSpPr>
          <p:cNvPr id="3" name="Footer Placeholder 2"/>
          <p:cNvSpPr>
            <a:spLocks noGrp="1"/>
          </p:cNvSpPr>
          <p:nvPr>
            <p:ph type="ftr" sz="quarter" idx="11"/>
          </p:nvPr>
        </p:nvSpPr>
        <p:spPr/>
        <p:txBody>
          <a:bodyPr/>
          <a:lstStyle/>
          <a:p>
            <a:r>
              <a:rPr>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solidFill>
                  <a:srgbClr val="5F5F5F"/>
                </a:solidFil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xmlns="" val="2597889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51CE8-BCD3-4683-83D4-D0AC55C5EB15}" type="datetime1">
              <a:rPr lang="en-US" smtClean="0">
                <a:solidFill>
                  <a:srgbClr val="5F5F5F"/>
                </a:solidFill>
              </a:rPr>
              <a:pPr/>
              <a:t>10/28/2015</a:t>
            </a:fld>
            <a:endParaRPr>
              <a:solidFill>
                <a:srgbClr val="5F5F5F"/>
              </a:solidFill>
            </a:endParaRPr>
          </a:p>
        </p:txBody>
      </p:sp>
      <p:sp>
        <p:nvSpPr>
          <p:cNvPr id="3" name="Footer Placeholder 2"/>
          <p:cNvSpPr>
            <a:spLocks noGrp="1"/>
          </p:cNvSpPr>
          <p:nvPr>
            <p:ph type="ftr" sz="quarter" idx="11"/>
          </p:nvPr>
        </p:nvSpPr>
        <p:spPr/>
        <p:txBody>
          <a:bodyPr/>
          <a:lstStyle/>
          <a:p>
            <a:r>
              <a:rPr>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solidFill>
                  <a:srgbClr val="5F5F5F"/>
                </a:solidFill>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xmlns="" val="2358871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smtClean="0">
                <a:solidFill>
                  <a:srgbClr val="5F5F5F"/>
                </a:solidFill>
              </a:rPr>
              <a:pPr/>
              <a:t>10/28/2015</a:t>
            </a:fld>
            <a:endParaRPr>
              <a:solidFill>
                <a:srgbClr val="5F5F5F"/>
              </a:solidFill>
            </a:endParaRPr>
          </a:p>
        </p:txBody>
      </p:sp>
      <p:sp>
        <p:nvSpPr>
          <p:cNvPr id="3" name="Footer Placeholder 2"/>
          <p:cNvSpPr>
            <a:spLocks noGrp="1"/>
          </p:cNvSpPr>
          <p:nvPr>
            <p:ph type="ftr" sz="quarter" idx="11"/>
          </p:nvPr>
        </p:nvSpPr>
        <p:spPr/>
        <p:txBody>
          <a:bodyPr/>
          <a:lstStyle/>
          <a:p>
            <a:r>
              <a:rPr>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pic>
        <p:nvPicPr>
          <p:cNvPr id="52" name="Picture 51" descr="&quot;Integrated Cloud Applications &amp; Platform Services&quot; tagline in red and black"/>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219916" y="1722238"/>
            <a:ext cx="7748992" cy="2950267"/>
          </a:xfrm>
          <a:prstGeom prst="rect">
            <a:avLst/>
          </a:prstGeom>
        </p:spPr>
      </p:pic>
    </p:spTree>
    <p:extLst>
      <p:ext uri="{BB962C8B-B14F-4D97-AF65-F5344CB8AC3E}">
        <p14:creationId xmlns:p14="http://schemas.microsoft.com/office/powerpoint/2010/main" xmlns="" val="3709137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grpSp>
        <p:nvGrpSpPr>
          <p:cNvPr id="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grpSp>
      <p:pic>
        <p:nvPicPr>
          <p:cNvPr id="3" name="Picture 2" descr="Oracle logo in red on white staging background. Light blue frame around perimete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10000" y="2860002"/>
            <a:ext cx="4544720" cy="569995"/>
          </a:xfrm>
          <a:prstGeom prst="rect">
            <a:avLst/>
          </a:prstGeom>
        </p:spPr>
      </p:pic>
    </p:spTree>
    <p:extLst>
      <p:ext uri="{BB962C8B-B14F-4D97-AF65-F5344CB8AC3E}">
        <p14:creationId xmlns:p14="http://schemas.microsoft.com/office/powerpoint/2010/main" xmlns="" val="3436642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4" name="Date Placeholder 3"/>
          <p:cNvSpPr>
            <a:spLocks noGrp="1"/>
          </p:cNvSpPr>
          <p:nvPr>
            <p:ph type="dt" sz="half" idx="10"/>
          </p:nvPr>
        </p:nvSpPr>
        <p:spPr/>
        <p:txBody>
          <a:bodyPr/>
          <a:lstStyle/>
          <a:p>
            <a:fld id="{CECCD66E-6DF0-4B16-8ACA-D0D93A7B1DC8}" type="datetime1">
              <a:rPr lang="en-US" smtClean="0"/>
              <a:pPr/>
              <a:t>10/28/2015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xmlns="" val="681229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Pr>
        <a:blipFill rotWithShape="1">
          <a:blip r:embed="rId2" cstate="print"/>
          <a:stretch>
            <a:fillRect/>
          </a:stretch>
        </a:blipFill>
        <a:effectLst/>
      </p:bgPr>
    </p:bg>
    <p:spTree>
      <p:nvGrpSpPr>
        <p:cNvPr id="1" name=""/>
        <p:cNvGrpSpPr/>
        <p:nvPr/>
      </p:nvGrpSpPr>
      <p:grpSpPr>
        <a:xfrm>
          <a:off x="0" y="0"/>
          <a:ext cx="0" cy="0"/>
          <a:chOff x="0" y="0"/>
          <a:chExt cx="0" cy="0"/>
        </a:xfrm>
      </p:grpSpPr>
      <p:grpSp>
        <p:nvGrpSpPr>
          <p:cNvPr id="2" name="Group 9"/>
          <p:cNvGrpSpPr/>
          <p:nvPr userDrawn="1"/>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grpSp>
    </p:spTree>
    <p:extLst>
      <p:ext uri="{BB962C8B-B14F-4D97-AF65-F5344CB8AC3E}">
        <p14:creationId xmlns:p14="http://schemas.microsoft.com/office/powerpoint/2010/main" xmlns="" val="1065755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E11BFD-AD4C-4A98-9D38-1958507EA4E5}" type="datetime1">
              <a:rPr lang="en-US" smtClean="0">
                <a:solidFill>
                  <a:srgbClr val="5F5F5F"/>
                </a:solidFill>
              </a:rPr>
              <a:pPr/>
              <a:t>10/28/2015</a:t>
            </a:fld>
            <a:endParaRPr lang="en-US">
              <a:solidFill>
                <a:srgbClr val="5F5F5F"/>
              </a:solidFill>
            </a:endParaRPr>
          </a:p>
        </p:txBody>
      </p:sp>
      <p:sp>
        <p:nvSpPr>
          <p:cNvPr id="8" name="Footer Placeholder 7"/>
          <p:cNvSpPr>
            <a:spLocks noGrp="1"/>
          </p:cNvSpPr>
          <p:nvPr>
            <p:ph type="ftr" sz="quarter" idx="11"/>
          </p:nvPr>
        </p:nvSpPr>
        <p:spPr/>
        <p:txBody>
          <a:bodyPr/>
          <a:lstStyle/>
          <a:p>
            <a:r>
              <a:rPr lang="en-US" smtClean="0">
                <a:solidFill>
                  <a:srgbClr val="5F5F5F"/>
                </a:solidFill>
              </a:rPr>
              <a:t>Oracle Confidential – Internal/Restricted/Highly Restricted</a:t>
            </a:r>
            <a:endParaRPr lang="en-US">
              <a:solidFill>
                <a:srgbClr val="5F5F5F"/>
              </a:solidFill>
            </a:endParaRPr>
          </a:p>
        </p:txBody>
      </p:sp>
      <p:sp>
        <p:nvSpPr>
          <p:cNvPr id="9" name="Slide Number Placeholder 8"/>
          <p:cNvSpPr>
            <a:spLocks noGrp="1"/>
          </p:cNvSpPr>
          <p:nvPr>
            <p:ph type="sldNum" sz="quarter" idx="12"/>
          </p:nvPr>
        </p:nvSpPr>
        <p:spPr/>
        <p:txBody>
          <a:bodyPr/>
          <a:lstStyle/>
          <a:p>
            <a:fld id="{C51EAA63-D034-42AE-91FA-B13B9518C7BE}" type="slidenum">
              <a:rPr lang="en-US" smtClean="0">
                <a:solidFill>
                  <a:srgbClr val="5F5F5F"/>
                </a:solidFill>
              </a:rPr>
              <a:pPr/>
              <a:t>‹#›</a:t>
            </a:fld>
            <a:endParaRPr lang="en-US">
              <a:solidFill>
                <a:srgbClr val="5F5F5F"/>
              </a:solidFill>
            </a:endParaRPr>
          </a:p>
        </p:txBody>
      </p:sp>
    </p:spTree>
    <p:extLst>
      <p:ext uri="{BB962C8B-B14F-4D97-AF65-F5344CB8AC3E}">
        <p14:creationId xmlns:p14="http://schemas.microsoft.com/office/powerpoint/2010/main" xmlns="" val="3862187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smtClean="0">
                <a:solidFill>
                  <a:srgbClr val="5F5F5F"/>
                </a:solidFill>
              </a:rPr>
              <a:pPr/>
              <a:t>10/28/2015</a:t>
            </a:fld>
            <a:endParaRPr>
              <a:solidFill>
                <a:srgbClr val="5F5F5F"/>
              </a:solidFill>
            </a:endParaRPr>
          </a:p>
        </p:txBody>
      </p:sp>
      <p:sp>
        <p:nvSpPr>
          <p:cNvPr id="5" name="Footer Placeholder 4"/>
          <p:cNvSpPr>
            <a:spLocks noGrp="1"/>
          </p:cNvSpPr>
          <p:nvPr>
            <p:ph type="ftr" sz="quarter" idx="11"/>
          </p:nvPr>
        </p:nvSpPr>
        <p:spPr/>
        <p:txBody>
          <a:bodyPr/>
          <a:lstStyle/>
          <a:p>
            <a:r>
              <a:rPr>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xmlns="" val="2173454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smtClean="0"/>
              <a:pPr/>
              <a:t>10/28/2015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xmlns="" val="1513853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theme" Target="../theme/theme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dirty="0"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1EE11BFD-AD4C-4A98-9D38-1958507EA4E5}" type="datetime1">
              <a:rPr lang="en-US" smtClean="0"/>
              <a:pPr/>
              <a:t>10/28/2015</a:t>
            </a:fld>
            <a:endParaRPr lang="en-US"/>
          </a:p>
        </p:txBody>
      </p:sp>
      <p:sp>
        <p:nvSpPr>
          <p:cNvPr id="5" name="Footer Placeholder 4"/>
          <p:cNvSpPr>
            <a:spLocks noGrp="1"/>
          </p:cNvSpPr>
          <p:nvPr>
            <p:ph type="ftr" sz="quarter" idx="3"/>
          </p:nvPr>
        </p:nvSpPr>
        <p:spPr>
          <a:xfrm>
            <a:off x="8622792"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smtClean="0"/>
              <a:t>Oracle Confidential – Internal/Restricted/Highly Restricted</a:t>
            </a:r>
            <a:endParaRPr lang="en-US"/>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a:t>
            </a:r>
            <a:r>
              <a:rPr sz="850">
                <a:solidFill>
                  <a:schemeClr val="tx1"/>
                </a:solidFill>
              </a:rPr>
              <a:t>© </a:t>
            </a:r>
            <a:r>
              <a:rPr sz="850" smtClean="0">
                <a:solidFill>
                  <a:schemeClr val="tx1"/>
                </a:solidFill>
              </a:rPr>
              <a:t>201</a:t>
            </a:r>
            <a:r>
              <a:rPr lang="en-US" sz="850" smtClean="0">
                <a:solidFill>
                  <a:schemeClr val="tx1"/>
                </a:solidFill>
              </a:rPr>
              <a:t>5,</a:t>
            </a:r>
            <a:r>
              <a:rPr sz="85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6" name="Picture 15" descr="Horizontal JavaOne-Oracle co-branded logo in white on blue staging background."/>
          <p:cNvPicPr>
            <a:picLocks noChangeAspect="1"/>
          </p:cNvPicPr>
          <p:nvPr userDrawn="1"/>
        </p:nvPicPr>
        <p:blipFill>
          <a:blip r:embed="rId4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92" r:id="rId5"/>
    <p:sldLayoutId id="2147483650" r:id="rId6"/>
    <p:sldLayoutId id="2147483663" r:id="rId7"/>
    <p:sldLayoutId id="2147483686" r:id="rId8"/>
    <p:sldLayoutId id="2147483651" r:id="rId9"/>
    <p:sldLayoutId id="2147483665" r:id="rId10"/>
    <p:sldLayoutId id="2147483669" r:id="rId11"/>
    <p:sldLayoutId id="2147483689" r:id="rId12"/>
    <p:sldLayoutId id="2147483683" r:id="rId13"/>
    <p:sldLayoutId id="2147483670" r:id="rId14"/>
    <p:sldLayoutId id="2147483652" r:id="rId15"/>
    <p:sldLayoutId id="2147483695" r:id="rId16"/>
    <p:sldLayoutId id="2147483671" r:id="rId17"/>
    <p:sldLayoutId id="2147483672" r:id="rId18"/>
    <p:sldLayoutId id="2147483679" r:id="rId19"/>
    <p:sldLayoutId id="2147483685" r:id="rId20"/>
    <p:sldLayoutId id="2147483688" r:id="rId21"/>
    <p:sldLayoutId id="2147483654" r:id="rId22"/>
    <p:sldLayoutId id="2147483666" r:id="rId23"/>
    <p:sldLayoutId id="2147483693" r:id="rId24"/>
    <p:sldLayoutId id="2147483655" r:id="rId25"/>
    <p:sldLayoutId id="2147483656" r:id="rId26"/>
    <p:sldLayoutId id="2147483657" r:id="rId27"/>
    <p:sldLayoutId id="2147483673" r:id="rId28"/>
    <p:sldLayoutId id="2147483674" r:id="rId29"/>
    <p:sldLayoutId id="2147483682" r:id="rId30"/>
    <p:sldLayoutId id="2147483684" r:id="rId31"/>
    <p:sldLayoutId id="2147483690" r:id="rId32"/>
    <p:sldLayoutId id="2147483691" r:id="rId33"/>
    <p:sldLayoutId id="2147483668" r:id="rId34"/>
    <p:sldLayoutId id="2147483675" r:id="rId35"/>
    <p:sldLayoutId id="2147483676" r:id="rId36"/>
    <p:sldLayoutId id="2147483667" r:id="rId37"/>
    <p:sldLayoutId id="2147483694" r:id="rId38"/>
    <p:sldLayoutId id="2147483661" r:id="rId39"/>
    <p:sldLayoutId id="2147483687" r:id="rId40"/>
    <p:sldLayoutId id="2147483659" r:id="rId4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dirty="0"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1EE11BFD-AD4C-4A98-9D38-1958507EA4E5}" type="datetime1">
              <a:rPr lang="en-US" smtClean="0">
                <a:solidFill>
                  <a:srgbClr val="5F5F5F"/>
                </a:solidFill>
              </a:rPr>
              <a:pPr/>
              <a:t>10/28/2015</a:t>
            </a:fld>
            <a:endParaRPr lang="en-US">
              <a:solidFill>
                <a:srgbClr val="5F5F5F"/>
              </a:solidFill>
            </a:endParaRPr>
          </a:p>
        </p:txBody>
      </p:sp>
      <p:sp>
        <p:nvSpPr>
          <p:cNvPr id="5" name="Footer Placeholder 4"/>
          <p:cNvSpPr>
            <a:spLocks noGrp="1"/>
          </p:cNvSpPr>
          <p:nvPr>
            <p:ph type="ftr" sz="quarter" idx="3"/>
          </p:nvPr>
        </p:nvSpPr>
        <p:spPr>
          <a:xfrm>
            <a:off x="8622792"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smtClean="0">
                <a:solidFill>
                  <a:srgbClr val="5F5F5F"/>
                </a:solidFill>
              </a:rPr>
              <a:t>Oracle Confidential – Internal/Restricted/Highly Restricted</a:t>
            </a:r>
            <a:endParaRPr lang="en-US">
              <a:solidFill>
                <a:srgbClr val="5F5F5F"/>
              </a:solidFill>
            </a:endParaRPr>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solidFill>
                  <a:srgbClr val="5F5F5F"/>
                </a:solidFill>
              </a:rPr>
              <a:pPr/>
              <a:t>‹#›</a:t>
            </a:fld>
            <a:endParaRPr lang="en-US">
              <a:solidFill>
                <a:srgbClr val="5F5F5F"/>
              </a:solidFill>
            </a:endParaRPr>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a:t>
            </a:r>
            <a:r>
              <a:rPr sz="850">
                <a:solidFill>
                  <a:srgbClr val="5F5F5F"/>
                </a:solidFill>
              </a:rPr>
              <a:t>© </a:t>
            </a:r>
            <a:r>
              <a:rPr sz="850" smtClean="0">
                <a:solidFill>
                  <a:srgbClr val="5F5F5F"/>
                </a:solidFill>
              </a:rPr>
              <a:t>201</a:t>
            </a:r>
            <a:r>
              <a:rPr lang="en-US" sz="850" smtClean="0">
                <a:solidFill>
                  <a:srgbClr val="5F5F5F"/>
                </a:solidFill>
              </a:rPr>
              <a:t>5,</a:t>
            </a:r>
            <a:r>
              <a:rPr sz="85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6" name="Picture 15" descr="Horizontal JavaOne-Oracle co-branded logo in white on blue staging background."/>
          <p:cNvPicPr>
            <a:picLocks noChangeAspect="1"/>
          </p:cNvPicPr>
          <p:nvPr userDrawn="1"/>
        </p:nvPicPr>
        <p:blipFill>
          <a:blip r:embed="rId4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31930620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 id="2147483737" r:id="rId4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21.png"/><Relationship Id="rId7"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4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4.gif"/></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6.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18.png"/><Relationship Id="rId9" Type="http://schemas.openxmlformats.org/officeDocument/2006/relationships/image" Target="../media/image61.png"/></Relationships>
</file>

<file path=ppt/slides/_rels/slide1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6.gif"/><Relationship Id="rId7"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18.png"/><Relationship Id="rId4" Type="http://schemas.openxmlformats.org/officeDocument/2006/relationships/image" Target="../media/image20.gif"/><Relationship Id="rId9" Type="http://schemas.openxmlformats.org/officeDocument/2006/relationships/image" Target="../media/image7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72.png"/><Relationship Id="rId1" Type="http://schemas.openxmlformats.org/officeDocument/2006/relationships/slideLayout" Target="../slideLayouts/slideLayout6.xml"/><Relationship Id="rId4" Type="http://schemas.openxmlformats.org/officeDocument/2006/relationships/image" Target="../media/image44.gi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72.png"/><Relationship Id="rId1" Type="http://schemas.openxmlformats.org/officeDocument/2006/relationships/slideLayout" Target="../slideLayouts/slideLayout6.xml"/><Relationship Id="rId4" Type="http://schemas.openxmlformats.org/officeDocument/2006/relationships/image" Target="../media/image20.gif"/></Relationships>
</file>

<file path=ppt/slides/_rels/slide21.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72.png"/><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0.gif"/></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0.gif"/></Relationships>
</file>

<file path=ppt/slides/_rels/slide2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78.png"/><Relationship Id="rId1" Type="http://schemas.openxmlformats.org/officeDocument/2006/relationships/slideLayout" Target="../slideLayouts/slideLayout6.xml"/><Relationship Id="rId4" Type="http://schemas.openxmlformats.org/officeDocument/2006/relationships/image" Target="../media/image44.gif"/></Relationships>
</file>

<file path=ppt/slides/_rels/slide29.xml.rels><?xml version="1.0" encoding="UTF-8" standalone="yes"?>
<Relationships xmlns="http://schemas.openxmlformats.org/package/2006/relationships"><Relationship Id="rId3" Type="http://schemas.openxmlformats.org/officeDocument/2006/relationships/hyperlink" Target="https://chromium.googlesource.com/external/webrtc/"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79.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72.png"/><Relationship Id="rId4" Type="http://schemas.openxmlformats.org/officeDocument/2006/relationships/image" Target="../media/image80.png"/></Relationships>
</file>

<file path=ppt/slides/_rels/slide3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72.png"/><Relationship Id="rId4" Type="http://schemas.openxmlformats.org/officeDocument/2006/relationships/image" Target="../media/image8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gif"/></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89.png"/><Relationship Id="rId2" Type="http://schemas.openxmlformats.org/officeDocument/2006/relationships/image" Target="../media/image74.png"/><Relationship Id="rId1" Type="http://schemas.openxmlformats.org/officeDocument/2006/relationships/slideLayout" Target="../slideLayouts/slideLayout6.xml"/><Relationship Id="rId6" Type="http://schemas.openxmlformats.org/officeDocument/2006/relationships/image" Target="../media/image44.gif"/><Relationship Id="rId5" Type="http://schemas.openxmlformats.org/officeDocument/2006/relationships/image" Target="../media/image36.png"/><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hyperlink" Target="http://www.oracle.com/us/products/applications/communications/web-rtc-session-controller/overview/index.html" TargetMode="External"/><Relationship Id="rId2" Type="http://schemas.openxmlformats.org/officeDocument/2006/relationships/hyperlink" Target="http://www.oracle.com/technetwork/developer-tools/webrtc/overview/index.html" TargetMode="External"/><Relationship Id="rId1" Type="http://schemas.openxmlformats.org/officeDocument/2006/relationships/slideLayout" Target="../slideLayouts/slideLayout6.xml"/><Relationship Id="rId5" Type="http://schemas.openxmlformats.org/officeDocument/2006/relationships/hyperlink" Target="http://tadhack.optaresolutions.com/" TargetMode="External"/><Relationship Id="rId4" Type="http://schemas.openxmlformats.org/officeDocument/2006/relationships/hyperlink" Target="http://docs.oracle.com/en/industries/communications/webrtc-session-controller/index.html"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14.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descr="Title slide with Java FY15 Theme background"/>
          <p:cNvSpPr>
            <a:spLocks noGrp="1"/>
          </p:cNvSpPr>
          <p:nvPr>
            <p:ph type="ctrTitle"/>
          </p:nvPr>
        </p:nvSpPr>
        <p:spPr>
          <a:xfrm>
            <a:off x="219841" y="739775"/>
            <a:ext cx="6110681" cy="1470025"/>
          </a:xfrm>
        </p:spPr>
        <p:txBody>
          <a:bodyPr/>
          <a:lstStyle/>
          <a:p>
            <a:r>
              <a:rPr lang="en-US" dirty="0" smtClean="0"/>
              <a:t>WebRTC With Java</a:t>
            </a:r>
            <a:endParaRPr lang="en-US" dirty="0"/>
          </a:p>
        </p:txBody>
      </p:sp>
      <p:sp>
        <p:nvSpPr>
          <p:cNvPr id="6" name="Text Placeholder 5"/>
          <p:cNvSpPr>
            <a:spLocks noGrp="1"/>
          </p:cNvSpPr>
          <p:nvPr>
            <p:ph type="body" sz="quarter" idx="13"/>
          </p:nvPr>
        </p:nvSpPr>
        <p:spPr>
          <a:xfrm>
            <a:off x="241357" y="3386420"/>
            <a:ext cx="5933532" cy="2514149"/>
          </a:xfrm>
        </p:spPr>
        <p:txBody>
          <a:bodyPr/>
          <a:lstStyle/>
          <a:p>
            <a:r>
              <a:rPr lang="en-US" dirty="0" smtClean="0"/>
              <a:t>Binod PG, Architect, Oracle</a:t>
            </a:r>
          </a:p>
          <a:p>
            <a:r>
              <a:rPr lang="en-US" dirty="0" smtClean="0"/>
              <a:t>Amitha Pulijala, Oracle Product Management</a:t>
            </a:r>
          </a:p>
          <a:p>
            <a:endParaRPr lang="en-US" dirty="0"/>
          </a:p>
          <a:p>
            <a:r>
              <a:rPr lang="en-US" dirty="0" smtClean="0"/>
              <a:t>Communications Business Unit</a:t>
            </a:r>
            <a:endParaRPr lang="en-US" dirty="0"/>
          </a:p>
          <a:p>
            <a:r>
              <a:rPr lang="en-US" dirty="0" smtClean="0"/>
              <a:t>October 27, 2015 </a:t>
            </a:r>
            <a:endParaRPr lang="en-US" dirty="0"/>
          </a:p>
        </p:txBody>
      </p:sp>
      <p:sp>
        <p:nvSpPr>
          <p:cNvPr id="10" name="TextBox 9"/>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sp>
        <p:nvSpPr>
          <p:cNvPr id="4" name="Footer Placeholder 3"/>
          <p:cNvSpPr>
            <a:spLocks noGrp="1"/>
          </p:cNvSpPr>
          <p:nvPr>
            <p:ph type="ftr" sz="quarter" idx="15"/>
          </p:nvPr>
        </p:nvSpPr>
        <p:spPr/>
        <p:txBody>
          <a:bodyPr/>
          <a:lstStyle/>
          <a:p>
            <a:r>
              <a:rPr lang="en-US" smtClean="0"/>
              <a:t>Oracle Confidential – Internal/Restricted/Highly Restricted</a:t>
            </a:r>
            <a:endParaRPr lang="en-US"/>
          </a:p>
        </p:txBody>
      </p:sp>
      <p:pic>
        <p:nvPicPr>
          <p:cNvPr id="9" name="Picture 8" descr="Horizontal JavaOne-Oracle co-branded logo in white on blue staging background."/>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33677605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272258" y="4539727"/>
            <a:ext cx="1214522" cy="102197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WebRTC Simple View</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10</a:t>
            </a:fld>
            <a:endParaRPr lang="en-US"/>
          </a:p>
        </p:txBody>
      </p:sp>
      <p:sp>
        <p:nvSpPr>
          <p:cNvPr id="10" name="Cloud 9"/>
          <p:cNvSpPr/>
          <p:nvPr/>
        </p:nvSpPr>
        <p:spPr bwMode="gray">
          <a:xfrm>
            <a:off x="4245396" y="1845124"/>
            <a:ext cx="3592285" cy="1649186"/>
          </a:xfrm>
          <a:prstGeom prst="cloud">
            <a:avLst/>
          </a:prstGeom>
          <a:noFill/>
          <a:ln w="317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11" name="Freeform 10"/>
          <p:cNvSpPr/>
          <p:nvPr/>
        </p:nvSpPr>
        <p:spPr>
          <a:xfrm>
            <a:off x="1665514" y="2759527"/>
            <a:ext cx="2628874" cy="1796143"/>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948516" y="2928257"/>
            <a:ext cx="2498272" cy="1583872"/>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2211465" y="2825995"/>
            <a:ext cx="914400" cy="424543"/>
          </a:xfrm>
          <a:prstGeom prst="rect">
            <a:avLst/>
          </a:prstGeom>
          <a:noFill/>
        </p:spPr>
        <p:txBody>
          <a:bodyPr wrap="none" lIns="0" tIns="0" rIns="0" bIns="0" rtlCol="0">
            <a:noAutofit/>
          </a:bodyPr>
          <a:lstStyle/>
          <a:p>
            <a:pPr algn="ctr">
              <a:lnSpc>
                <a:spcPct val="90000"/>
              </a:lnSpc>
            </a:pPr>
            <a:r>
              <a:rPr lang="en-US" dirty="0" smtClean="0"/>
              <a:t>Signaling</a:t>
            </a:r>
          </a:p>
        </p:txBody>
      </p:sp>
      <p:sp>
        <p:nvSpPr>
          <p:cNvPr id="16" name="Freeform 15"/>
          <p:cNvSpPr/>
          <p:nvPr/>
        </p:nvSpPr>
        <p:spPr>
          <a:xfrm>
            <a:off x="7582021" y="2944585"/>
            <a:ext cx="2737636" cy="1643743"/>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tailEnd type="arrow"/>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7538473" y="2999012"/>
            <a:ext cx="2498272" cy="1583872"/>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headEnd type="arrow"/>
            <a:tailEnd type="none"/>
          </a:ln>
          <a:scene3d>
            <a:camera prst="orthographicFront">
              <a:rot lat="0" lon="10799999"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TextBox 17"/>
          <p:cNvSpPr txBox="1"/>
          <p:nvPr/>
        </p:nvSpPr>
        <p:spPr>
          <a:xfrm>
            <a:off x="8416919" y="2940936"/>
            <a:ext cx="914400" cy="914400"/>
          </a:xfrm>
          <a:prstGeom prst="rect">
            <a:avLst/>
          </a:prstGeom>
          <a:noFill/>
        </p:spPr>
        <p:txBody>
          <a:bodyPr wrap="none" lIns="0" tIns="0" rIns="0" bIns="0" rtlCol="0">
            <a:noAutofit/>
          </a:bodyPr>
          <a:lstStyle/>
          <a:p>
            <a:pPr algn="ctr">
              <a:lnSpc>
                <a:spcPct val="90000"/>
              </a:lnSpc>
            </a:pPr>
            <a:r>
              <a:rPr lang="en-US" dirty="0" smtClean="0"/>
              <a:t>Signaling</a:t>
            </a:r>
          </a:p>
        </p:txBody>
      </p:sp>
      <p:cxnSp>
        <p:nvCxnSpPr>
          <p:cNvPr id="20" name="Straight Connector 19"/>
          <p:cNvCxnSpPr/>
          <p:nvPr/>
        </p:nvCxnSpPr>
        <p:spPr>
          <a:xfrm>
            <a:off x="2502640" y="5119009"/>
            <a:ext cx="6932612" cy="5438"/>
          </a:xfrm>
          <a:prstGeom prst="line">
            <a:avLst/>
          </a:prstGeom>
          <a:ln w="28575">
            <a:solidFill>
              <a:srgbClr val="7030A0"/>
            </a:solidFill>
            <a:miter lim="800000"/>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72101" y="4751613"/>
            <a:ext cx="1567542" cy="391886"/>
          </a:xfrm>
          <a:prstGeom prst="rect">
            <a:avLst/>
          </a:prstGeom>
          <a:noFill/>
        </p:spPr>
        <p:txBody>
          <a:bodyPr wrap="none" lIns="0" tIns="0" rIns="0" bIns="0" rtlCol="0">
            <a:noAutofit/>
          </a:bodyPr>
          <a:lstStyle/>
          <a:p>
            <a:pPr>
              <a:lnSpc>
                <a:spcPct val="90000"/>
              </a:lnSpc>
            </a:pPr>
            <a:r>
              <a:rPr lang="en-US" dirty="0" smtClean="0"/>
              <a:t>Media (SRTP)</a:t>
            </a:r>
          </a:p>
        </p:txBody>
      </p:sp>
      <p:sp>
        <p:nvSpPr>
          <p:cNvPr id="29" name="Rectangle 28"/>
          <p:cNvSpPr/>
          <p:nvPr/>
        </p:nvSpPr>
        <p:spPr bwMode="gray">
          <a:xfrm>
            <a:off x="1409251" y="4905487"/>
            <a:ext cx="839097" cy="505609"/>
          </a:xfrm>
          <a:prstGeom prst="rect">
            <a:avLst/>
          </a:prstGeom>
          <a:solidFill>
            <a:schemeClr val="bg2">
              <a:lumMod val="1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App</a:t>
            </a:r>
          </a:p>
        </p:txBody>
      </p:sp>
      <p:pic>
        <p:nvPicPr>
          <p:cNvPr id="37" name="Picture 36" descr="icon_120.gif"/>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414799" y="2289612"/>
            <a:ext cx="790130" cy="787076"/>
          </a:xfrm>
          <a:prstGeom prst="rect">
            <a:avLst/>
          </a:prstGeom>
          <a:effectLst/>
        </p:spPr>
      </p:pic>
      <p:pic>
        <p:nvPicPr>
          <p:cNvPr id="38" name="Picture 2"/>
          <p:cNvPicPr>
            <a:picLocks noChangeAspect="1" noChangeArrowheads="1"/>
          </p:cNvPicPr>
          <p:nvPr/>
        </p:nvPicPr>
        <p:blipFill>
          <a:blip r:embed="rId2" cstate="print"/>
          <a:srcRect/>
          <a:stretch>
            <a:fillRect/>
          </a:stretch>
        </p:blipFill>
        <p:spPr bwMode="auto">
          <a:xfrm>
            <a:off x="9439104" y="4498490"/>
            <a:ext cx="1214522" cy="1021977"/>
          </a:xfrm>
          <a:prstGeom prst="rect">
            <a:avLst/>
          </a:prstGeom>
          <a:noFill/>
          <a:ln w="9525">
            <a:noFill/>
            <a:miter lim="800000"/>
            <a:headEnd/>
            <a:tailEnd/>
          </a:ln>
        </p:spPr>
      </p:pic>
      <p:sp>
        <p:nvSpPr>
          <p:cNvPr id="39" name="Rectangle 38"/>
          <p:cNvSpPr/>
          <p:nvPr/>
        </p:nvSpPr>
        <p:spPr bwMode="gray">
          <a:xfrm>
            <a:off x="9629887" y="4864250"/>
            <a:ext cx="839097" cy="505609"/>
          </a:xfrm>
          <a:prstGeom prst="rect">
            <a:avLst/>
          </a:prstGeom>
          <a:solidFill>
            <a:schemeClr val="bg2">
              <a:lumMod val="1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App</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11</a:t>
            </a:fld>
            <a:endParaRPr lang="en-US"/>
          </a:p>
        </p:txBody>
      </p:sp>
      <p:sp>
        <p:nvSpPr>
          <p:cNvPr id="2" name="Title 1"/>
          <p:cNvSpPr>
            <a:spLocks noGrp="1"/>
          </p:cNvSpPr>
          <p:nvPr>
            <p:ph type="title"/>
          </p:nvPr>
        </p:nvSpPr>
        <p:spPr/>
        <p:txBody>
          <a:bodyPr/>
          <a:lstStyle/>
          <a:p>
            <a:r>
              <a:rPr lang="en-US" dirty="0" smtClean="0"/>
              <a:t>WebRTC </a:t>
            </a:r>
            <a:r>
              <a:rPr lang="en-US" dirty="0" smtClean="0"/>
              <a:t>Server-Side </a:t>
            </a:r>
            <a:r>
              <a:rPr lang="en-US" dirty="0" smtClean="0"/>
              <a:t>Considerations</a:t>
            </a:r>
            <a:endParaRPr lang="en-US" dirty="0"/>
          </a:p>
        </p:txBody>
      </p:sp>
      <p:cxnSp>
        <p:nvCxnSpPr>
          <p:cNvPr id="38" name="Straight Connector 37"/>
          <p:cNvCxnSpPr>
            <a:stCxn id="65" idx="1"/>
            <a:endCxn id="60" idx="3"/>
          </p:cNvCxnSpPr>
          <p:nvPr/>
        </p:nvCxnSpPr>
        <p:spPr>
          <a:xfrm flipH="1" flipV="1">
            <a:off x="2275242" y="1843828"/>
            <a:ext cx="709950" cy="665806"/>
          </a:xfrm>
          <a:prstGeom prst="line">
            <a:avLst/>
          </a:prstGeom>
          <a:noFill/>
          <a:ln w="19050" cap="flat" cmpd="sng" algn="ctr">
            <a:solidFill>
              <a:srgbClr val="8DA6B1"/>
            </a:solidFill>
            <a:prstDash val="solid"/>
            <a:miter lim="800000"/>
          </a:ln>
          <a:effectLst/>
        </p:spPr>
      </p:cxnSp>
      <p:cxnSp>
        <p:nvCxnSpPr>
          <p:cNvPr id="39" name="Straight Connector 38"/>
          <p:cNvCxnSpPr>
            <a:stCxn id="65" idx="1"/>
            <a:endCxn id="61" idx="3"/>
          </p:cNvCxnSpPr>
          <p:nvPr/>
        </p:nvCxnSpPr>
        <p:spPr>
          <a:xfrm flipH="1" flipV="1">
            <a:off x="2286000" y="2440331"/>
            <a:ext cx="699192" cy="69303"/>
          </a:xfrm>
          <a:prstGeom prst="line">
            <a:avLst/>
          </a:prstGeom>
          <a:noFill/>
          <a:ln w="19050" cap="flat" cmpd="sng" algn="ctr">
            <a:solidFill>
              <a:srgbClr val="8DA6B1"/>
            </a:solidFill>
            <a:prstDash val="solid"/>
            <a:miter lim="800000"/>
          </a:ln>
          <a:effectLst/>
        </p:spPr>
      </p:cxnSp>
      <p:cxnSp>
        <p:nvCxnSpPr>
          <p:cNvPr id="40" name="Straight Connector 39"/>
          <p:cNvCxnSpPr>
            <a:stCxn id="65" idx="1"/>
            <a:endCxn id="62" idx="3"/>
          </p:cNvCxnSpPr>
          <p:nvPr/>
        </p:nvCxnSpPr>
        <p:spPr>
          <a:xfrm flipH="1">
            <a:off x="2286000" y="2509634"/>
            <a:ext cx="699192" cy="533398"/>
          </a:xfrm>
          <a:prstGeom prst="line">
            <a:avLst/>
          </a:prstGeom>
          <a:noFill/>
          <a:ln w="19050" cap="flat" cmpd="sng" algn="ctr">
            <a:solidFill>
              <a:srgbClr val="8DA6B1"/>
            </a:solidFill>
            <a:prstDash val="solid"/>
            <a:miter lim="800000"/>
          </a:ln>
          <a:effectLst/>
        </p:spPr>
      </p:cxnSp>
      <p:cxnSp>
        <p:nvCxnSpPr>
          <p:cNvPr id="41" name="Straight Connector 40"/>
          <p:cNvCxnSpPr>
            <a:stCxn id="66" idx="1"/>
            <a:endCxn id="63" idx="3"/>
          </p:cNvCxnSpPr>
          <p:nvPr/>
        </p:nvCxnSpPr>
        <p:spPr>
          <a:xfrm flipH="1" flipV="1">
            <a:off x="2242971" y="4639646"/>
            <a:ext cx="742221" cy="227219"/>
          </a:xfrm>
          <a:prstGeom prst="line">
            <a:avLst/>
          </a:prstGeom>
          <a:noFill/>
          <a:ln w="19050" cap="flat" cmpd="sng" algn="ctr">
            <a:solidFill>
              <a:srgbClr val="8DA6B1"/>
            </a:solidFill>
            <a:prstDash val="solid"/>
            <a:miter lim="800000"/>
          </a:ln>
          <a:effectLst/>
        </p:spPr>
      </p:cxnSp>
      <p:cxnSp>
        <p:nvCxnSpPr>
          <p:cNvPr id="43" name="Straight Connector 42"/>
          <p:cNvCxnSpPr/>
          <p:nvPr/>
        </p:nvCxnSpPr>
        <p:spPr>
          <a:xfrm flipH="1">
            <a:off x="2253728" y="4920652"/>
            <a:ext cx="699192" cy="541679"/>
          </a:xfrm>
          <a:prstGeom prst="line">
            <a:avLst/>
          </a:prstGeom>
          <a:noFill/>
          <a:ln w="19050" cap="flat" cmpd="sng" algn="ctr">
            <a:solidFill>
              <a:srgbClr val="8DA6B1"/>
            </a:solidFill>
            <a:prstDash val="solid"/>
            <a:miter lim="800000"/>
          </a:ln>
          <a:effectLst/>
        </p:spPr>
      </p:cxnSp>
      <p:cxnSp>
        <p:nvCxnSpPr>
          <p:cNvPr id="44" name="Straight Connector 43"/>
          <p:cNvCxnSpPr>
            <a:stCxn id="67" idx="1"/>
            <a:endCxn id="65" idx="3"/>
          </p:cNvCxnSpPr>
          <p:nvPr/>
        </p:nvCxnSpPr>
        <p:spPr>
          <a:xfrm flipH="1" flipV="1">
            <a:off x="4731026" y="2509634"/>
            <a:ext cx="420896" cy="1182755"/>
          </a:xfrm>
          <a:prstGeom prst="line">
            <a:avLst/>
          </a:prstGeom>
          <a:noFill/>
          <a:ln w="19050" cap="flat" cmpd="sng" algn="ctr">
            <a:solidFill>
              <a:srgbClr val="8DA6B1"/>
            </a:solidFill>
            <a:prstDash val="solid"/>
            <a:miter lim="800000"/>
          </a:ln>
          <a:effectLst/>
        </p:spPr>
      </p:cxnSp>
      <p:cxnSp>
        <p:nvCxnSpPr>
          <p:cNvPr id="45" name="Straight Connector 44"/>
          <p:cNvCxnSpPr>
            <a:stCxn id="67" idx="1"/>
            <a:endCxn id="66" idx="3"/>
          </p:cNvCxnSpPr>
          <p:nvPr/>
        </p:nvCxnSpPr>
        <p:spPr>
          <a:xfrm flipH="1">
            <a:off x="4731026" y="3692389"/>
            <a:ext cx="420896" cy="1174476"/>
          </a:xfrm>
          <a:prstGeom prst="line">
            <a:avLst/>
          </a:prstGeom>
          <a:noFill/>
          <a:ln w="19050" cap="flat" cmpd="sng" algn="ctr">
            <a:solidFill>
              <a:srgbClr val="8DA6B1"/>
            </a:solidFill>
            <a:prstDash val="solid"/>
            <a:miter lim="800000"/>
          </a:ln>
          <a:effectLst/>
        </p:spPr>
      </p:cxnSp>
      <p:cxnSp>
        <p:nvCxnSpPr>
          <p:cNvPr id="46" name="Straight Connector 45"/>
          <p:cNvCxnSpPr>
            <a:stCxn id="67" idx="3"/>
            <a:endCxn id="58" idx="1"/>
          </p:cNvCxnSpPr>
          <p:nvPr/>
        </p:nvCxnSpPr>
        <p:spPr>
          <a:xfrm flipV="1">
            <a:off x="7036904" y="2509634"/>
            <a:ext cx="450714" cy="1182755"/>
          </a:xfrm>
          <a:prstGeom prst="line">
            <a:avLst/>
          </a:prstGeom>
          <a:noFill/>
          <a:ln w="19050" cap="flat" cmpd="sng" algn="ctr">
            <a:solidFill>
              <a:srgbClr val="8DA6B1"/>
            </a:solidFill>
            <a:prstDash val="solid"/>
            <a:miter lim="800000"/>
          </a:ln>
          <a:effectLst/>
        </p:spPr>
      </p:cxnSp>
      <p:cxnSp>
        <p:nvCxnSpPr>
          <p:cNvPr id="47" name="Straight Connector 46"/>
          <p:cNvCxnSpPr>
            <a:stCxn id="67" idx="3"/>
            <a:endCxn id="59" idx="1"/>
          </p:cNvCxnSpPr>
          <p:nvPr/>
        </p:nvCxnSpPr>
        <p:spPr>
          <a:xfrm>
            <a:off x="7036904" y="3692389"/>
            <a:ext cx="450714" cy="1174476"/>
          </a:xfrm>
          <a:prstGeom prst="line">
            <a:avLst/>
          </a:prstGeom>
          <a:noFill/>
          <a:ln w="19050" cap="flat" cmpd="sng" algn="ctr">
            <a:solidFill>
              <a:srgbClr val="8DA6B1"/>
            </a:solidFill>
            <a:prstDash val="solid"/>
            <a:miter lim="800000"/>
          </a:ln>
          <a:effectLst/>
        </p:spPr>
      </p:cxnSp>
      <p:cxnSp>
        <p:nvCxnSpPr>
          <p:cNvPr id="48" name="Straight Connector 47"/>
          <p:cNvCxnSpPr>
            <a:stCxn id="58" idx="3"/>
            <a:endCxn id="53" idx="1"/>
          </p:cNvCxnSpPr>
          <p:nvPr/>
        </p:nvCxnSpPr>
        <p:spPr>
          <a:xfrm flipV="1">
            <a:off x="9233452" y="1881518"/>
            <a:ext cx="669375" cy="628116"/>
          </a:xfrm>
          <a:prstGeom prst="line">
            <a:avLst/>
          </a:prstGeom>
          <a:noFill/>
          <a:ln w="19050" cap="flat" cmpd="sng" algn="ctr">
            <a:solidFill>
              <a:srgbClr val="8DA6B1"/>
            </a:solidFill>
            <a:prstDash val="solid"/>
            <a:miter lim="800000"/>
          </a:ln>
          <a:effectLst/>
        </p:spPr>
      </p:cxnSp>
      <p:cxnSp>
        <p:nvCxnSpPr>
          <p:cNvPr id="49" name="Straight Connector 48"/>
          <p:cNvCxnSpPr>
            <a:stCxn id="58" idx="3"/>
            <a:endCxn id="54" idx="1"/>
          </p:cNvCxnSpPr>
          <p:nvPr/>
        </p:nvCxnSpPr>
        <p:spPr>
          <a:xfrm flipV="1">
            <a:off x="9233452" y="2509633"/>
            <a:ext cx="669375" cy="1"/>
          </a:xfrm>
          <a:prstGeom prst="line">
            <a:avLst/>
          </a:prstGeom>
          <a:noFill/>
          <a:ln w="19050" cap="flat" cmpd="sng" algn="ctr">
            <a:solidFill>
              <a:srgbClr val="8DA6B1"/>
            </a:solidFill>
            <a:prstDash val="solid"/>
            <a:miter lim="800000"/>
          </a:ln>
          <a:effectLst/>
        </p:spPr>
      </p:cxnSp>
      <p:cxnSp>
        <p:nvCxnSpPr>
          <p:cNvPr id="50" name="Straight Connector 49"/>
          <p:cNvCxnSpPr>
            <a:stCxn id="58" idx="3"/>
            <a:endCxn id="55" idx="1"/>
          </p:cNvCxnSpPr>
          <p:nvPr/>
        </p:nvCxnSpPr>
        <p:spPr>
          <a:xfrm>
            <a:off x="9233452" y="2509634"/>
            <a:ext cx="669375" cy="533398"/>
          </a:xfrm>
          <a:prstGeom prst="line">
            <a:avLst/>
          </a:prstGeom>
          <a:noFill/>
          <a:ln w="19050" cap="flat" cmpd="sng" algn="ctr">
            <a:solidFill>
              <a:srgbClr val="8DA6B1"/>
            </a:solidFill>
            <a:prstDash val="solid"/>
            <a:miter lim="800000"/>
          </a:ln>
          <a:effectLst/>
        </p:spPr>
      </p:cxnSp>
      <p:cxnSp>
        <p:nvCxnSpPr>
          <p:cNvPr id="51" name="Straight Connector 50"/>
          <p:cNvCxnSpPr>
            <a:stCxn id="59" idx="3"/>
            <a:endCxn id="56" idx="1"/>
          </p:cNvCxnSpPr>
          <p:nvPr/>
        </p:nvCxnSpPr>
        <p:spPr>
          <a:xfrm flipV="1">
            <a:off x="9233452" y="4383118"/>
            <a:ext cx="669375" cy="483747"/>
          </a:xfrm>
          <a:prstGeom prst="line">
            <a:avLst/>
          </a:prstGeom>
          <a:noFill/>
          <a:ln w="19050" cap="flat" cmpd="sng" algn="ctr">
            <a:solidFill>
              <a:srgbClr val="8DA6B1"/>
            </a:solidFill>
            <a:prstDash val="solid"/>
            <a:miter lim="800000"/>
          </a:ln>
          <a:effectLst/>
        </p:spPr>
      </p:cxnSp>
      <p:cxnSp>
        <p:nvCxnSpPr>
          <p:cNvPr id="52" name="Straight Connector 51"/>
          <p:cNvCxnSpPr>
            <a:stCxn id="59" idx="3"/>
            <a:endCxn id="57" idx="1"/>
          </p:cNvCxnSpPr>
          <p:nvPr/>
        </p:nvCxnSpPr>
        <p:spPr>
          <a:xfrm>
            <a:off x="9233452" y="4866865"/>
            <a:ext cx="701648" cy="949572"/>
          </a:xfrm>
          <a:prstGeom prst="line">
            <a:avLst/>
          </a:prstGeom>
          <a:noFill/>
          <a:ln w="19050" cap="flat" cmpd="sng" algn="ctr">
            <a:solidFill>
              <a:srgbClr val="8DA6B1"/>
            </a:solidFill>
            <a:prstDash val="solid"/>
            <a:miter lim="800000"/>
          </a:ln>
          <a:effectLst/>
        </p:spPr>
      </p:cxnSp>
      <p:sp>
        <p:nvSpPr>
          <p:cNvPr id="53" name="Rectangle 52"/>
          <p:cNvSpPr/>
          <p:nvPr/>
        </p:nvSpPr>
        <p:spPr>
          <a:xfrm>
            <a:off x="9902827" y="1559859"/>
            <a:ext cx="1745834" cy="643317"/>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Media </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Mixing</a:t>
            </a:r>
          </a:p>
        </p:txBody>
      </p:sp>
      <p:sp>
        <p:nvSpPr>
          <p:cNvPr id="54" name="Rectangle 53"/>
          <p:cNvSpPr/>
          <p:nvPr/>
        </p:nvSpPr>
        <p:spPr>
          <a:xfrm>
            <a:off x="9902827" y="2279377"/>
            <a:ext cx="1745834" cy="460512"/>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Transcoding</a:t>
            </a:r>
          </a:p>
        </p:txBody>
      </p:sp>
      <p:sp>
        <p:nvSpPr>
          <p:cNvPr id="55" name="Rectangle 54"/>
          <p:cNvSpPr/>
          <p:nvPr/>
        </p:nvSpPr>
        <p:spPr>
          <a:xfrm>
            <a:off x="9902827" y="2812776"/>
            <a:ext cx="1745834" cy="460512"/>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Reliability</a:t>
            </a:r>
          </a:p>
        </p:txBody>
      </p:sp>
      <p:sp>
        <p:nvSpPr>
          <p:cNvPr id="56" name="Rectangle 55"/>
          <p:cNvSpPr/>
          <p:nvPr/>
        </p:nvSpPr>
        <p:spPr>
          <a:xfrm>
            <a:off x="9902827" y="4118932"/>
            <a:ext cx="1745834" cy="528371"/>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PSTN</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/SIP Trunk</a:t>
            </a:r>
          </a:p>
        </p:txBody>
      </p:sp>
      <p:sp>
        <p:nvSpPr>
          <p:cNvPr id="57" name="Rectangle 56"/>
          <p:cNvSpPr/>
          <p:nvPr/>
        </p:nvSpPr>
        <p:spPr>
          <a:xfrm>
            <a:off x="9935100" y="5468743"/>
            <a:ext cx="1726190" cy="695387"/>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Signaling and Media GW</a:t>
            </a:r>
          </a:p>
        </p:txBody>
      </p:sp>
      <p:sp>
        <p:nvSpPr>
          <p:cNvPr id="58" name="Rectangle 57"/>
          <p:cNvSpPr/>
          <p:nvPr/>
        </p:nvSpPr>
        <p:spPr>
          <a:xfrm>
            <a:off x="7487618" y="2057403"/>
            <a:ext cx="1745834" cy="904461"/>
          </a:xfrm>
          <a:prstGeom prst="rect">
            <a:avLst/>
          </a:prstGeom>
          <a:gradFill flip="none" rotWithShape="1">
            <a:gsLst>
              <a:gs pos="0">
                <a:srgbClr val="8DA6B1">
                  <a:lumMod val="75000"/>
                  <a:shade val="30000"/>
                  <a:satMod val="115000"/>
                </a:srgbClr>
              </a:gs>
              <a:gs pos="50000">
                <a:srgbClr val="8DA6B1">
                  <a:lumMod val="75000"/>
                  <a:shade val="67500"/>
                  <a:satMod val="115000"/>
                </a:srgbClr>
              </a:gs>
              <a:gs pos="100000">
                <a:srgbClr val="8DA6B1">
                  <a:lumMod val="75000"/>
                  <a:shade val="100000"/>
                  <a:satMod val="115000"/>
                </a:srgbClr>
              </a:gs>
            </a:gsLst>
            <a:lin ang="8100000" scaled="1"/>
            <a:tileRect/>
          </a:gra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Media</a:t>
            </a:r>
          </a:p>
        </p:txBody>
      </p:sp>
      <p:sp>
        <p:nvSpPr>
          <p:cNvPr id="59" name="Rectangle 58"/>
          <p:cNvSpPr/>
          <p:nvPr/>
        </p:nvSpPr>
        <p:spPr>
          <a:xfrm>
            <a:off x="7487618" y="4414634"/>
            <a:ext cx="1745834" cy="904461"/>
          </a:xfrm>
          <a:prstGeom prst="rect">
            <a:avLst/>
          </a:prstGeom>
          <a:solidFill>
            <a:srgbClr val="8DA6B1">
              <a:lumMod val="75000"/>
            </a:srgbClr>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Interworking</a:t>
            </a:r>
          </a:p>
        </p:txBody>
      </p:sp>
      <p:sp>
        <p:nvSpPr>
          <p:cNvPr id="60" name="Rectangle 59"/>
          <p:cNvSpPr/>
          <p:nvPr/>
        </p:nvSpPr>
        <p:spPr>
          <a:xfrm>
            <a:off x="529408" y="1613572"/>
            <a:ext cx="1745834" cy="460512"/>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Identity</a:t>
            </a:r>
          </a:p>
        </p:txBody>
      </p:sp>
      <p:sp>
        <p:nvSpPr>
          <p:cNvPr id="61" name="Rectangle 60"/>
          <p:cNvSpPr/>
          <p:nvPr/>
        </p:nvSpPr>
        <p:spPr>
          <a:xfrm>
            <a:off x="540166" y="2140772"/>
            <a:ext cx="1745834" cy="599117"/>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Push Notifications</a:t>
            </a:r>
          </a:p>
        </p:txBody>
      </p:sp>
      <p:sp>
        <p:nvSpPr>
          <p:cNvPr id="62" name="Rectangle 61"/>
          <p:cNvSpPr/>
          <p:nvPr/>
        </p:nvSpPr>
        <p:spPr>
          <a:xfrm>
            <a:off x="540166" y="2812776"/>
            <a:ext cx="1745834" cy="460512"/>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Reliability</a:t>
            </a:r>
          </a:p>
        </p:txBody>
      </p:sp>
      <p:sp>
        <p:nvSpPr>
          <p:cNvPr id="63" name="Rectangle 62"/>
          <p:cNvSpPr/>
          <p:nvPr/>
        </p:nvSpPr>
        <p:spPr>
          <a:xfrm>
            <a:off x="497137" y="4409390"/>
            <a:ext cx="1745834" cy="460512"/>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STUN</a:t>
            </a:r>
          </a:p>
        </p:txBody>
      </p:sp>
      <p:sp>
        <p:nvSpPr>
          <p:cNvPr id="64" name="Rectangle 63"/>
          <p:cNvSpPr/>
          <p:nvPr/>
        </p:nvSpPr>
        <p:spPr>
          <a:xfrm>
            <a:off x="507893" y="5196005"/>
            <a:ext cx="1745834" cy="460512"/>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TURN</a:t>
            </a:r>
          </a:p>
        </p:txBody>
      </p:sp>
      <p:sp>
        <p:nvSpPr>
          <p:cNvPr id="65" name="Rectangle 64"/>
          <p:cNvSpPr/>
          <p:nvPr/>
        </p:nvSpPr>
        <p:spPr>
          <a:xfrm>
            <a:off x="2985192" y="2057403"/>
            <a:ext cx="1745834" cy="904461"/>
          </a:xfrm>
          <a:prstGeom prst="rect">
            <a:avLst/>
          </a:prstGeom>
          <a:gradFill flip="none" rotWithShape="1">
            <a:gsLst>
              <a:gs pos="0">
                <a:srgbClr val="8DA6B1">
                  <a:lumMod val="75000"/>
                  <a:shade val="30000"/>
                  <a:satMod val="115000"/>
                </a:srgbClr>
              </a:gs>
              <a:gs pos="50000">
                <a:srgbClr val="8DA6B1">
                  <a:lumMod val="75000"/>
                  <a:shade val="67500"/>
                  <a:satMod val="115000"/>
                </a:srgbClr>
              </a:gs>
              <a:gs pos="100000">
                <a:srgbClr val="8DA6B1">
                  <a:lumMod val="75000"/>
                  <a:shade val="100000"/>
                  <a:satMod val="115000"/>
                </a:srgbClr>
              </a:gs>
            </a:gsLst>
            <a:lin ang="8100000" scaled="1"/>
            <a:tileRect/>
          </a:gra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Signaling</a:t>
            </a:r>
          </a:p>
        </p:txBody>
      </p:sp>
      <p:sp>
        <p:nvSpPr>
          <p:cNvPr id="66" name="Rectangle 65"/>
          <p:cNvSpPr/>
          <p:nvPr/>
        </p:nvSpPr>
        <p:spPr>
          <a:xfrm>
            <a:off x="2985192" y="4414634"/>
            <a:ext cx="1745834" cy="904461"/>
          </a:xfrm>
          <a:prstGeom prst="rect">
            <a:avLst/>
          </a:prstGeom>
          <a:solidFill>
            <a:srgbClr val="8DA6B1">
              <a:lumMod val="75000"/>
            </a:srgbClr>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NAT Traversal</a:t>
            </a:r>
          </a:p>
        </p:txBody>
      </p:sp>
      <p:sp>
        <p:nvSpPr>
          <p:cNvPr id="67" name="Rectangle 66"/>
          <p:cNvSpPr/>
          <p:nvPr/>
        </p:nvSpPr>
        <p:spPr>
          <a:xfrm>
            <a:off x="5151922" y="3192120"/>
            <a:ext cx="1884982" cy="1000538"/>
          </a:xfrm>
          <a:prstGeom prst="rect">
            <a:avLst/>
          </a:prstGeom>
          <a:gradFill flip="none" rotWithShape="1">
            <a:gsLst>
              <a:gs pos="0">
                <a:srgbClr val="46575E">
                  <a:shade val="30000"/>
                  <a:satMod val="115000"/>
                </a:srgbClr>
              </a:gs>
              <a:gs pos="50000">
                <a:srgbClr val="46575E">
                  <a:shade val="67500"/>
                  <a:satMod val="115000"/>
                </a:srgbClr>
              </a:gs>
              <a:gs pos="100000">
                <a:srgbClr val="46575E">
                  <a:shade val="100000"/>
                  <a:satMod val="115000"/>
                </a:srgbClr>
              </a:gs>
            </a:gsLst>
            <a:lin ang="8100000" scaled="1"/>
            <a:tileRect/>
          </a:gradFill>
          <a:ln w="190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Calibri"/>
                <a:ea typeface="+mn-ea"/>
                <a:cs typeface="+mn-cs"/>
              </a:rPr>
              <a:t>WebRTC</a:t>
            </a:r>
          </a:p>
        </p:txBody>
      </p:sp>
      <p:cxnSp>
        <p:nvCxnSpPr>
          <p:cNvPr id="68" name="Straight Connector 67"/>
          <p:cNvCxnSpPr>
            <a:endCxn id="69" idx="1"/>
          </p:cNvCxnSpPr>
          <p:nvPr/>
        </p:nvCxnSpPr>
        <p:spPr>
          <a:xfrm>
            <a:off x="9246003" y="4931900"/>
            <a:ext cx="669375" cy="113712"/>
          </a:xfrm>
          <a:prstGeom prst="line">
            <a:avLst/>
          </a:prstGeom>
          <a:noFill/>
          <a:ln w="19050" cap="flat" cmpd="sng" algn="ctr">
            <a:solidFill>
              <a:srgbClr val="8DA6B1"/>
            </a:solidFill>
            <a:prstDash val="solid"/>
            <a:miter lim="800000"/>
          </a:ln>
          <a:effectLst/>
        </p:spPr>
      </p:cxnSp>
      <p:sp>
        <p:nvSpPr>
          <p:cNvPr id="69" name="Rectangle 68"/>
          <p:cNvSpPr/>
          <p:nvPr/>
        </p:nvSpPr>
        <p:spPr>
          <a:xfrm>
            <a:off x="9915378" y="4701641"/>
            <a:ext cx="1745834" cy="687941"/>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Notification </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GW</a:t>
            </a:r>
          </a:p>
        </p:txBody>
      </p:sp>
      <p:pic>
        <p:nvPicPr>
          <p:cNvPr id="72" name="Picture 71" descr="id16.png"/>
          <p:cNvPicPr>
            <a:picLocks noChangeAspect="1"/>
          </p:cNvPicPr>
          <p:nvPr/>
        </p:nvPicPr>
        <p:blipFill>
          <a:blip r:embed="rId3" cstate="print"/>
          <a:stretch>
            <a:fillRect/>
          </a:stretch>
        </p:blipFill>
        <p:spPr>
          <a:xfrm>
            <a:off x="1675409" y="1591834"/>
            <a:ext cx="527423" cy="527423"/>
          </a:xfrm>
          <a:prstGeom prst="rect">
            <a:avLst/>
          </a:prstGeom>
        </p:spPr>
      </p:pic>
      <p:pic>
        <p:nvPicPr>
          <p:cNvPr id="79" name="Picture 78" descr="arrows67.png"/>
          <p:cNvPicPr>
            <a:picLocks noChangeAspect="1"/>
          </p:cNvPicPr>
          <p:nvPr/>
        </p:nvPicPr>
        <p:blipFill>
          <a:blip r:embed="rId4" cstate="print"/>
          <a:stretch>
            <a:fillRect/>
          </a:stretch>
        </p:blipFill>
        <p:spPr>
          <a:xfrm>
            <a:off x="11133174" y="2282115"/>
            <a:ext cx="497635" cy="497635"/>
          </a:xfrm>
          <a:prstGeom prst="rect">
            <a:avLst/>
          </a:prstGeom>
        </p:spPr>
      </p:pic>
      <p:pic>
        <p:nvPicPr>
          <p:cNvPr id="80" name="Picture 79" descr="video189.png"/>
          <p:cNvPicPr>
            <a:picLocks noChangeAspect="1"/>
          </p:cNvPicPr>
          <p:nvPr/>
        </p:nvPicPr>
        <p:blipFill>
          <a:blip r:embed="rId5" cstate="print"/>
          <a:stretch>
            <a:fillRect/>
          </a:stretch>
        </p:blipFill>
        <p:spPr>
          <a:xfrm>
            <a:off x="11034563" y="1677894"/>
            <a:ext cx="572939" cy="572939"/>
          </a:xfrm>
          <a:prstGeom prst="rect">
            <a:avLst/>
          </a:prstGeom>
        </p:spPr>
      </p:pic>
      <p:pic>
        <p:nvPicPr>
          <p:cNvPr id="81" name="Picture 80" descr="mobile228.png"/>
          <p:cNvPicPr>
            <a:picLocks noChangeAspect="1"/>
          </p:cNvPicPr>
          <p:nvPr/>
        </p:nvPicPr>
        <p:blipFill>
          <a:blip r:embed="rId6" cstate="print"/>
          <a:stretch>
            <a:fillRect/>
          </a:stretch>
        </p:blipFill>
        <p:spPr>
          <a:xfrm>
            <a:off x="1836774" y="2194260"/>
            <a:ext cx="497635" cy="497635"/>
          </a:xfrm>
          <a:prstGeom prst="rect">
            <a:avLst/>
          </a:prstGeom>
        </p:spPr>
      </p:pic>
      <p:pic>
        <p:nvPicPr>
          <p:cNvPr id="85" name="Picture 84" descr="security56.png"/>
          <p:cNvPicPr>
            <a:picLocks noChangeAspect="1"/>
          </p:cNvPicPr>
          <p:nvPr/>
        </p:nvPicPr>
        <p:blipFill>
          <a:blip r:embed="rId7" cstate="print"/>
          <a:stretch>
            <a:fillRect/>
          </a:stretch>
        </p:blipFill>
        <p:spPr>
          <a:xfrm>
            <a:off x="1557076" y="5238677"/>
            <a:ext cx="376816" cy="376816"/>
          </a:xfrm>
          <a:prstGeom prst="rect">
            <a:avLst/>
          </a:prstGeom>
        </p:spPr>
      </p:pic>
      <p:pic>
        <p:nvPicPr>
          <p:cNvPr id="86" name="Picture 85" descr="security56.png"/>
          <p:cNvPicPr>
            <a:picLocks noChangeAspect="1"/>
          </p:cNvPicPr>
          <p:nvPr/>
        </p:nvPicPr>
        <p:blipFill>
          <a:blip r:embed="rId7" cstate="print"/>
          <a:stretch>
            <a:fillRect/>
          </a:stretch>
        </p:blipFill>
        <p:spPr>
          <a:xfrm>
            <a:off x="1558869" y="4487434"/>
            <a:ext cx="376816" cy="376816"/>
          </a:xfrm>
          <a:prstGeom prst="rect">
            <a:avLst/>
          </a:prstGeom>
        </p:spPr>
      </p:pic>
      <p:pic>
        <p:nvPicPr>
          <p:cNvPr id="89" name="Picture 88" descr="server40.png"/>
          <p:cNvPicPr>
            <a:picLocks noChangeAspect="1"/>
          </p:cNvPicPr>
          <p:nvPr/>
        </p:nvPicPr>
        <p:blipFill>
          <a:blip r:embed="rId8" cstate="print"/>
          <a:stretch>
            <a:fillRect/>
          </a:stretch>
        </p:blipFill>
        <p:spPr>
          <a:xfrm>
            <a:off x="11185171" y="4733068"/>
            <a:ext cx="411574" cy="591969"/>
          </a:xfrm>
          <a:prstGeom prst="rect">
            <a:avLst/>
          </a:prstGeom>
        </p:spPr>
      </p:pic>
      <p:pic>
        <p:nvPicPr>
          <p:cNvPr id="91" name="Picture 90" descr="server40.png"/>
          <p:cNvPicPr>
            <a:picLocks noChangeAspect="1"/>
          </p:cNvPicPr>
          <p:nvPr/>
        </p:nvPicPr>
        <p:blipFill>
          <a:blip r:embed="rId8" cstate="print"/>
          <a:stretch>
            <a:fillRect/>
          </a:stretch>
        </p:blipFill>
        <p:spPr>
          <a:xfrm>
            <a:off x="11229995" y="5616987"/>
            <a:ext cx="411574" cy="591969"/>
          </a:xfrm>
          <a:prstGeom prst="rect">
            <a:avLst/>
          </a:prstGeom>
        </p:spPr>
      </p:pic>
      <p:pic>
        <p:nvPicPr>
          <p:cNvPr id="93" name="Picture 92" descr="server40.png"/>
          <p:cNvPicPr>
            <a:picLocks noChangeAspect="1"/>
          </p:cNvPicPr>
          <p:nvPr/>
        </p:nvPicPr>
        <p:blipFill>
          <a:blip r:embed="rId8" cstate="print"/>
          <a:stretch>
            <a:fillRect/>
          </a:stretch>
        </p:blipFill>
        <p:spPr>
          <a:xfrm>
            <a:off x="11163656" y="4076850"/>
            <a:ext cx="411574" cy="591969"/>
          </a:xfrm>
          <a:prstGeom prst="rect">
            <a:avLst/>
          </a:prstGeom>
        </p:spPr>
      </p:pic>
      <p:pic>
        <p:nvPicPr>
          <p:cNvPr id="94" name="Picture 93" descr="arrow228.png"/>
          <p:cNvPicPr>
            <a:picLocks noChangeAspect="1"/>
          </p:cNvPicPr>
          <p:nvPr/>
        </p:nvPicPr>
        <p:blipFill>
          <a:blip r:embed="rId9" cstate="print"/>
          <a:stretch>
            <a:fillRect/>
          </a:stretch>
        </p:blipFill>
        <p:spPr>
          <a:xfrm>
            <a:off x="1782990" y="2796691"/>
            <a:ext cx="476120" cy="476120"/>
          </a:xfrm>
          <a:prstGeom prst="rect">
            <a:avLst/>
          </a:prstGeom>
        </p:spPr>
      </p:pic>
      <p:pic>
        <p:nvPicPr>
          <p:cNvPr id="96" name="Picture 95" descr="arrow228.png"/>
          <p:cNvPicPr>
            <a:picLocks noChangeAspect="1"/>
          </p:cNvPicPr>
          <p:nvPr/>
        </p:nvPicPr>
        <p:blipFill>
          <a:blip r:embed="rId9" cstate="print"/>
          <a:stretch>
            <a:fillRect/>
          </a:stretch>
        </p:blipFill>
        <p:spPr>
          <a:xfrm>
            <a:off x="11176209" y="2787726"/>
            <a:ext cx="476120" cy="47612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linds(horizontal)">
                                      <p:cBhvr>
                                        <p:cTn id="7" dur="500"/>
                                        <p:tgtEl>
                                          <p:spTgt spid="65"/>
                                        </p:tgtEl>
                                      </p:cBhvr>
                                    </p:animEffect>
                                  </p:childTnLst>
                                </p:cTn>
                              </p:par>
                              <p:par>
                                <p:cTn id="8" presetID="3" presetClass="entr" presetSubtype="1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linds(horizontal)">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blinds(horizontal)">
                                      <p:cBhvr>
                                        <p:cTn id="15" dur="500"/>
                                        <p:tgtEl>
                                          <p:spTgt spid="7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blinds(horizontal)">
                                      <p:cBhvr>
                                        <p:cTn id="18" dur="500"/>
                                        <p:tgtEl>
                                          <p:spTgt spid="60"/>
                                        </p:tgtEl>
                                      </p:cBhvr>
                                    </p:animEffect>
                                  </p:childTnLst>
                                </p:cTn>
                              </p:par>
                              <p:par>
                                <p:cTn id="19" presetID="3" presetClass="entr" presetSubtype="1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linds(horizontal)">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blinds(horizontal)">
                                      <p:cBhvr>
                                        <p:cTn id="26" dur="500"/>
                                        <p:tgtEl>
                                          <p:spTgt spid="61"/>
                                        </p:tgtEl>
                                      </p:cBhvr>
                                    </p:animEffect>
                                  </p:childTnLst>
                                </p:cTn>
                              </p:par>
                              <p:par>
                                <p:cTn id="27" presetID="3" presetClass="entr" presetSubtype="1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blinds(horizontal)">
                                      <p:cBhvr>
                                        <p:cTn id="29" dur="500"/>
                                        <p:tgtEl>
                                          <p:spTgt spid="81"/>
                                        </p:tgtEl>
                                      </p:cBhvr>
                                    </p:animEffect>
                                  </p:childTnLst>
                                </p:cTn>
                              </p:par>
                              <p:par>
                                <p:cTn id="30" presetID="3" presetClass="entr" presetSubtype="1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blinds(horizontal)">
                                      <p:cBhvr>
                                        <p:cTn id="37" dur="500"/>
                                        <p:tgtEl>
                                          <p:spTgt spid="62"/>
                                        </p:tgtEl>
                                      </p:cBhvr>
                                    </p:animEffect>
                                  </p:childTnLst>
                                </p:cTn>
                              </p:par>
                              <p:par>
                                <p:cTn id="38" presetID="3" presetClass="entr" presetSubtype="10" fill="hold" nodeType="with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blinds(horizontal)">
                                      <p:cBhvr>
                                        <p:cTn id="40" dur="500"/>
                                        <p:tgtEl>
                                          <p:spTgt spid="94"/>
                                        </p:tgtEl>
                                      </p:cBhvr>
                                    </p:animEffect>
                                  </p:childTnLst>
                                </p:cTn>
                              </p:par>
                              <p:par>
                                <p:cTn id="41" presetID="3" presetClass="entr" presetSubtype="1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linds(horizontal)">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blinds(horizontal)">
                                      <p:cBhvr>
                                        <p:cTn id="48" dur="500"/>
                                        <p:tgtEl>
                                          <p:spTgt spid="4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blinds(horizontal)">
                                      <p:cBhvr>
                                        <p:cTn id="51" dur="500"/>
                                        <p:tgtEl>
                                          <p:spTgt spid="58"/>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blinds(horizontal)">
                                      <p:cBhvr>
                                        <p:cTn id="56" dur="500"/>
                                        <p:tgtEl>
                                          <p:spTgt spid="48"/>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blinds(horizontal)">
                                      <p:cBhvr>
                                        <p:cTn id="59" dur="500"/>
                                        <p:tgtEl>
                                          <p:spTgt spid="53"/>
                                        </p:tgtEl>
                                      </p:cBhvr>
                                    </p:animEffect>
                                  </p:childTnLst>
                                </p:cTn>
                              </p:par>
                              <p:par>
                                <p:cTn id="60" presetID="3" presetClass="entr" presetSubtype="10" fill="hold" nodeType="with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blinds(horizontal)">
                                      <p:cBhvr>
                                        <p:cTn id="62" dur="500"/>
                                        <p:tgtEl>
                                          <p:spTgt spid="8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blinds(horizontal)">
                                      <p:cBhvr>
                                        <p:cTn id="67" dur="500"/>
                                        <p:tgtEl>
                                          <p:spTgt spid="49"/>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blinds(horizontal)">
                                      <p:cBhvr>
                                        <p:cTn id="70" dur="500"/>
                                        <p:tgtEl>
                                          <p:spTgt spid="54"/>
                                        </p:tgtEl>
                                      </p:cBhvr>
                                    </p:animEffect>
                                  </p:childTnLst>
                                </p:cTn>
                              </p:par>
                              <p:par>
                                <p:cTn id="71" presetID="3" presetClass="entr" presetSubtype="10"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blinds(horizontal)">
                                      <p:cBhvr>
                                        <p:cTn id="73" dur="500"/>
                                        <p:tgtEl>
                                          <p:spTgt spid="79"/>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blinds(horizontal)">
                                      <p:cBhvr>
                                        <p:cTn id="78" dur="500"/>
                                        <p:tgtEl>
                                          <p:spTgt spid="50"/>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blinds(horizontal)">
                                      <p:cBhvr>
                                        <p:cTn id="81" dur="500"/>
                                        <p:tgtEl>
                                          <p:spTgt spid="55"/>
                                        </p:tgtEl>
                                      </p:cBhvr>
                                    </p:animEffect>
                                  </p:childTnLst>
                                </p:cTn>
                              </p:par>
                              <p:par>
                                <p:cTn id="82" presetID="3" presetClass="entr" presetSubtype="10" fill="hold" nodeType="withEffect">
                                  <p:stCondLst>
                                    <p:cond delay="0"/>
                                  </p:stCondLst>
                                  <p:childTnLst>
                                    <p:set>
                                      <p:cBhvr>
                                        <p:cTn id="83" dur="1" fill="hold">
                                          <p:stCondLst>
                                            <p:cond delay="0"/>
                                          </p:stCondLst>
                                        </p:cTn>
                                        <p:tgtEl>
                                          <p:spTgt spid="96"/>
                                        </p:tgtEl>
                                        <p:attrNameLst>
                                          <p:attrName>style.visibility</p:attrName>
                                        </p:attrNameLst>
                                      </p:cBhvr>
                                      <p:to>
                                        <p:strVal val="visible"/>
                                      </p:to>
                                    </p:set>
                                    <p:animEffect transition="in" filter="blinds(horizontal)">
                                      <p:cBhvr>
                                        <p:cTn id="84" dur="500"/>
                                        <p:tgtEl>
                                          <p:spTgt spid="96"/>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blinds(horizontal)">
                                      <p:cBhvr>
                                        <p:cTn id="89" dur="500"/>
                                        <p:tgtEl>
                                          <p:spTgt spid="45"/>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66"/>
                                        </p:tgtEl>
                                        <p:attrNameLst>
                                          <p:attrName>style.visibility</p:attrName>
                                        </p:attrNameLst>
                                      </p:cBhvr>
                                      <p:to>
                                        <p:strVal val="visible"/>
                                      </p:to>
                                    </p:set>
                                    <p:animEffect transition="in" filter="blinds(horizontal)">
                                      <p:cBhvr>
                                        <p:cTn id="92" dur="500"/>
                                        <p:tgtEl>
                                          <p:spTgt spid="66"/>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blinds(horizontal)">
                                      <p:cBhvr>
                                        <p:cTn id="97" dur="500"/>
                                        <p:tgtEl>
                                          <p:spTgt spid="45"/>
                                        </p:tgtEl>
                                      </p:cBhvr>
                                    </p:animEffect>
                                  </p:childTnLst>
                                </p:cTn>
                              </p:par>
                              <p:par>
                                <p:cTn id="98" presetID="3" presetClass="entr" presetSubtype="10" fill="hold" grpId="1" nodeType="with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blinds(horizontal)">
                                      <p:cBhvr>
                                        <p:cTn id="100" dur="500"/>
                                        <p:tgtEl>
                                          <p:spTgt spid="66"/>
                                        </p:tgtEl>
                                      </p:cBhvr>
                                    </p:animEffect>
                                  </p:childTnLst>
                                </p:cTn>
                              </p:par>
                              <p:par>
                                <p:cTn id="101" presetID="3" presetClass="entr" presetSubtype="10" fill="hold" nodeType="with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blinds(horizontal)">
                                      <p:cBhvr>
                                        <p:cTn id="103" dur="500"/>
                                        <p:tgtEl>
                                          <p:spTgt spid="41"/>
                                        </p:tgtEl>
                                      </p:cBhvr>
                                    </p:animEffect>
                                  </p:childTnLst>
                                </p:cTn>
                              </p:par>
                              <p:par>
                                <p:cTn id="104" presetID="3" presetClass="entr" presetSubtype="10" fill="hold" nodeType="withEffect">
                                  <p:stCondLst>
                                    <p:cond delay="0"/>
                                  </p:stCondLst>
                                  <p:childTnLst>
                                    <p:set>
                                      <p:cBhvr>
                                        <p:cTn id="105" dur="1" fill="hold">
                                          <p:stCondLst>
                                            <p:cond delay="0"/>
                                          </p:stCondLst>
                                        </p:cTn>
                                        <p:tgtEl>
                                          <p:spTgt spid="86"/>
                                        </p:tgtEl>
                                        <p:attrNameLst>
                                          <p:attrName>style.visibility</p:attrName>
                                        </p:attrNameLst>
                                      </p:cBhvr>
                                      <p:to>
                                        <p:strVal val="visible"/>
                                      </p:to>
                                    </p:set>
                                    <p:animEffect transition="in" filter="blinds(horizontal)">
                                      <p:cBhvr>
                                        <p:cTn id="106" dur="500"/>
                                        <p:tgtEl>
                                          <p:spTgt spid="86"/>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blinds(horizontal)">
                                      <p:cBhvr>
                                        <p:cTn id="109" dur="500"/>
                                        <p:tgtEl>
                                          <p:spTgt spid="63"/>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blinds(horizontal)">
                                      <p:cBhvr>
                                        <p:cTn id="114" dur="500"/>
                                        <p:tgtEl>
                                          <p:spTgt spid="43"/>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blinds(horizontal)">
                                      <p:cBhvr>
                                        <p:cTn id="117" dur="500"/>
                                        <p:tgtEl>
                                          <p:spTgt spid="64"/>
                                        </p:tgtEl>
                                      </p:cBhvr>
                                    </p:animEffect>
                                  </p:childTnLst>
                                </p:cTn>
                              </p:par>
                              <p:par>
                                <p:cTn id="118" presetID="3" presetClass="entr" presetSubtype="10" fill="hold"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blinds(horizontal)">
                                      <p:cBhvr>
                                        <p:cTn id="120" dur="500"/>
                                        <p:tgtEl>
                                          <p:spTgt spid="85"/>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nodeType="click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blinds(horizontal)">
                                      <p:cBhvr>
                                        <p:cTn id="125" dur="500"/>
                                        <p:tgtEl>
                                          <p:spTgt spid="47"/>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59"/>
                                        </p:tgtEl>
                                        <p:attrNameLst>
                                          <p:attrName>style.visibility</p:attrName>
                                        </p:attrNameLst>
                                      </p:cBhvr>
                                      <p:to>
                                        <p:strVal val="visible"/>
                                      </p:to>
                                    </p:set>
                                    <p:animEffect transition="in" filter="blinds(horizontal)">
                                      <p:cBhvr>
                                        <p:cTn id="128" dur="500"/>
                                        <p:tgtEl>
                                          <p:spTgt spid="59"/>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nodeType="click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blinds(horizontal)">
                                      <p:cBhvr>
                                        <p:cTn id="133" dur="500"/>
                                        <p:tgtEl>
                                          <p:spTgt spid="51"/>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blinds(horizontal)">
                                      <p:cBhvr>
                                        <p:cTn id="136" dur="500"/>
                                        <p:tgtEl>
                                          <p:spTgt spid="56"/>
                                        </p:tgtEl>
                                      </p:cBhvr>
                                    </p:animEffect>
                                  </p:childTnLst>
                                </p:cTn>
                              </p:par>
                              <p:par>
                                <p:cTn id="137" presetID="3" presetClass="entr" presetSubtype="10" fill="hold" nodeType="withEffect">
                                  <p:stCondLst>
                                    <p:cond delay="0"/>
                                  </p:stCondLst>
                                  <p:childTnLst>
                                    <p:set>
                                      <p:cBhvr>
                                        <p:cTn id="138" dur="1" fill="hold">
                                          <p:stCondLst>
                                            <p:cond delay="0"/>
                                          </p:stCondLst>
                                        </p:cTn>
                                        <p:tgtEl>
                                          <p:spTgt spid="93"/>
                                        </p:tgtEl>
                                        <p:attrNameLst>
                                          <p:attrName>style.visibility</p:attrName>
                                        </p:attrNameLst>
                                      </p:cBhvr>
                                      <p:to>
                                        <p:strVal val="visible"/>
                                      </p:to>
                                    </p:set>
                                    <p:animEffect transition="in" filter="blinds(horizontal)">
                                      <p:cBhvr>
                                        <p:cTn id="139" dur="500"/>
                                        <p:tgtEl>
                                          <p:spTgt spid="93"/>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nodeType="clickEffect">
                                  <p:stCondLst>
                                    <p:cond delay="0"/>
                                  </p:stCondLst>
                                  <p:childTnLst>
                                    <p:set>
                                      <p:cBhvr>
                                        <p:cTn id="143" dur="1" fill="hold">
                                          <p:stCondLst>
                                            <p:cond delay="0"/>
                                          </p:stCondLst>
                                        </p:cTn>
                                        <p:tgtEl>
                                          <p:spTgt spid="68"/>
                                        </p:tgtEl>
                                        <p:attrNameLst>
                                          <p:attrName>style.visibility</p:attrName>
                                        </p:attrNameLst>
                                      </p:cBhvr>
                                      <p:to>
                                        <p:strVal val="visible"/>
                                      </p:to>
                                    </p:set>
                                    <p:animEffect transition="in" filter="blinds(horizontal)">
                                      <p:cBhvr>
                                        <p:cTn id="144" dur="500"/>
                                        <p:tgtEl>
                                          <p:spTgt spid="68"/>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69"/>
                                        </p:tgtEl>
                                        <p:attrNameLst>
                                          <p:attrName>style.visibility</p:attrName>
                                        </p:attrNameLst>
                                      </p:cBhvr>
                                      <p:to>
                                        <p:strVal val="visible"/>
                                      </p:to>
                                    </p:set>
                                    <p:animEffect transition="in" filter="blinds(horizontal)">
                                      <p:cBhvr>
                                        <p:cTn id="147" dur="500"/>
                                        <p:tgtEl>
                                          <p:spTgt spid="69"/>
                                        </p:tgtEl>
                                      </p:cBhvr>
                                    </p:animEffect>
                                  </p:childTnLst>
                                </p:cTn>
                              </p:par>
                              <p:par>
                                <p:cTn id="148" presetID="3" presetClass="entr" presetSubtype="10" fill="hold" nodeType="withEffect">
                                  <p:stCondLst>
                                    <p:cond delay="0"/>
                                  </p:stCondLst>
                                  <p:childTnLst>
                                    <p:set>
                                      <p:cBhvr>
                                        <p:cTn id="149" dur="1" fill="hold">
                                          <p:stCondLst>
                                            <p:cond delay="0"/>
                                          </p:stCondLst>
                                        </p:cTn>
                                        <p:tgtEl>
                                          <p:spTgt spid="89"/>
                                        </p:tgtEl>
                                        <p:attrNameLst>
                                          <p:attrName>style.visibility</p:attrName>
                                        </p:attrNameLst>
                                      </p:cBhvr>
                                      <p:to>
                                        <p:strVal val="visible"/>
                                      </p:to>
                                    </p:set>
                                    <p:animEffect transition="in" filter="blinds(horizontal)">
                                      <p:cBhvr>
                                        <p:cTn id="150" dur="500"/>
                                        <p:tgtEl>
                                          <p:spTgt spid="89"/>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nodeType="clickEffect">
                                  <p:stCondLst>
                                    <p:cond delay="0"/>
                                  </p:stCondLst>
                                  <p:childTnLst>
                                    <p:set>
                                      <p:cBhvr>
                                        <p:cTn id="154" dur="1" fill="hold">
                                          <p:stCondLst>
                                            <p:cond delay="0"/>
                                          </p:stCondLst>
                                        </p:cTn>
                                        <p:tgtEl>
                                          <p:spTgt spid="52"/>
                                        </p:tgtEl>
                                        <p:attrNameLst>
                                          <p:attrName>style.visibility</p:attrName>
                                        </p:attrNameLst>
                                      </p:cBhvr>
                                      <p:to>
                                        <p:strVal val="visible"/>
                                      </p:to>
                                    </p:set>
                                    <p:animEffect transition="in" filter="blinds(horizontal)">
                                      <p:cBhvr>
                                        <p:cTn id="155" dur="500"/>
                                        <p:tgtEl>
                                          <p:spTgt spid="52"/>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Effect transition="in" filter="blinds(horizontal)">
                                      <p:cBhvr>
                                        <p:cTn id="158" dur="500"/>
                                        <p:tgtEl>
                                          <p:spTgt spid="57"/>
                                        </p:tgtEl>
                                      </p:cBhvr>
                                    </p:animEffect>
                                  </p:childTnLst>
                                </p:cTn>
                              </p:par>
                              <p:par>
                                <p:cTn id="159" presetID="3" presetClass="entr" presetSubtype="10" fill="hold" nodeType="withEffect">
                                  <p:stCondLst>
                                    <p:cond delay="0"/>
                                  </p:stCondLst>
                                  <p:childTnLst>
                                    <p:set>
                                      <p:cBhvr>
                                        <p:cTn id="160" dur="1" fill="hold">
                                          <p:stCondLst>
                                            <p:cond delay="0"/>
                                          </p:stCondLst>
                                        </p:cTn>
                                        <p:tgtEl>
                                          <p:spTgt spid="91"/>
                                        </p:tgtEl>
                                        <p:attrNameLst>
                                          <p:attrName>style.visibility</p:attrName>
                                        </p:attrNameLst>
                                      </p:cBhvr>
                                      <p:to>
                                        <p:strVal val="visible"/>
                                      </p:to>
                                    </p:set>
                                    <p:animEffect transition="in" filter="blinds(horizontal)">
                                      <p:cBhvr>
                                        <p:cTn id="161"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6" grpId="1" animBg="1"/>
      <p:bldP spid="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bwMode="gray">
          <a:xfrm>
            <a:off x="3506993" y="1699708"/>
            <a:ext cx="3270325" cy="4582758"/>
          </a:xfrm>
          <a:prstGeom prst="rect">
            <a:avLst/>
          </a:prstGeom>
          <a:solidFill>
            <a:schemeClr val="tx2">
              <a:lumMod val="40000"/>
              <a:lumOff val="60000"/>
            </a:schemeClr>
          </a:solidFill>
          <a:ln w="19050">
            <a:solidFill>
              <a:schemeClr val="bg1">
                <a:lumMod val="50000"/>
              </a:schemeClr>
            </a:solidFill>
            <a:miter lim="800000"/>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0000"/>
              </a:lnSpc>
            </a:pPr>
            <a:r>
              <a:rPr lang="en-US" b="1" dirty="0" smtClean="0">
                <a:solidFill>
                  <a:srgbClr val="5F5F5F"/>
                </a:solidFill>
              </a:rPr>
              <a:t>WebRTC Session Controller</a:t>
            </a:r>
          </a:p>
        </p:txBody>
      </p:sp>
      <p:sp>
        <p:nvSpPr>
          <p:cNvPr id="57" name="Rectangle 56"/>
          <p:cNvSpPr/>
          <p:nvPr/>
        </p:nvSpPr>
        <p:spPr bwMode="gray">
          <a:xfrm>
            <a:off x="3840479" y="1990165"/>
            <a:ext cx="2603351" cy="2033195"/>
          </a:xfrm>
          <a:prstGeom prst="rect">
            <a:avLst/>
          </a:prstGeom>
          <a:solidFill>
            <a:schemeClr val="accent3"/>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0000"/>
              </a:lnSpc>
            </a:pPr>
            <a:r>
              <a:rPr lang="en-US" dirty="0" smtClean="0">
                <a:solidFill>
                  <a:srgbClr val="FFFFFF"/>
                </a:solidFill>
              </a:rPr>
              <a:t>Signaling Engine</a:t>
            </a:r>
          </a:p>
        </p:txBody>
      </p:sp>
      <p:sp>
        <p:nvSpPr>
          <p:cNvPr id="2" name="Title 1"/>
          <p:cNvSpPr>
            <a:spLocks noGrp="1"/>
          </p:cNvSpPr>
          <p:nvPr>
            <p:ph type="title"/>
          </p:nvPr>
        </p:nvSpPr>
        <p:spPr/>
        <p:txBody>
          <a:bodyPr/>
          <a:lstStyle/>
          <a:p>
            <a:r>
              <a:rPr lang="en-US" dirty="0" smtClean="0"/>
              <a:t>WebRTC “Real-World” Architecture</a:t>
            </a:r>
            <a:endParaRPr lang="en-US" dirty="0"/>
          </a:p>
        </p:txBody>
      </p:sp>
      <p:sp>
        <p:nvSpPr>
          <p:cNvPr id="4" name="Footer Placeholder 3"/>
          <p:cNvSpPr>
            <a:spLocks noGrp="1"/>
          </p:cNvSpPr>
          <p:nvPr>
            <p:ph type="ftr" sz="quarter" idx="11"/>
          </p:nvPr>
        </p:nvSpPr>
        <p:spPr/>
        <p:txBody>
          <a:bodyPr/>
          <a:lstStyle/>
          <a:p>
            <a:r>
              <a:rPr lang="en-US" dirty="0" smtClean="0">
                <a:solidFill>
                  <a:srgbClr val="5F5F5F"/>
                </a:solidFill>
              </a:rPr>
              <a:t>Oracle Confidential – Internal/Restricted/Highly Restricted</a:t>
            </a:r>
            <a:endParaRPr lang="en-US" dirty="0">
              <a:solidFill>
                <a:srgbClr val="5F5F5F"/>
              </a:solidFill>
            </a:endParaRPr>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12</a:t>
            </a:fld>
            <a:endParaRPr lang="en-US">
              <a:solidFill>
                <a:srgbClr val="5F5F5F"/>
              </a:solidFill>
            </a:endParaRPr>
          </a:p>
        </p:txBody>
      </p:sp>
      <p:sp>
        <p:nvSpPr>
          <p:cNvPr id="50" name="Rectangle 49"/>
          <p:cNvSpPr/>
          <p:nvPr/>
        </p:nvSpPr>
        <p:spPr bwMode="gray">
          <a:xfrm>
            <a:off x="4034118" y="2366682"/>
            <a:ext cx="2173044" cy="430306"/>
          </a:xfrm>
          <a:prstGeom prst="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FFFFFF"/>
                </a:solidFill>
              </a:rPr>
              <a:t>Identity Server</a:t>
            </a:r>
          </a:p>
        </p:txBody>
      </p:sp>
      <p:sp>
        <p:nvSpPr>
          <p:cNvPr id="52" name="Rectangle 51"/>
          <p:cNvSpPr/>
          <p:nvPr/>
        </p:nvSpPr>
        <p:spPr bwMode="gray">
          <a:xfrm>
            <a:off x="1549101" y="4195476"/>
            <a:ext cx="774551" cy="505609"/>
          </a:xfrm>
          <a:prstGeom prst="rect">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FFFFFF"/>
                </a:solidFill>
              </a:rPr>
              <a:t>App</a:t>
            </a:r>
          </a:p>
        </p:txBody>
      </p:sp>
      <p:sp>
        <p:nvSpPr>
          <p:cNvPr id="55" name="Rectangle 54"/>
          <p:cNvSpPr/>
          <p:nvPr/>
        </p:nvSpPr>
        <p:spPr bwMode="gray">
          <a:xfrm>
            <a:off x="4025153" y="2874084"/>
            <a:ext cx="2173044" cy="430306"/>
          </a:xfrm>
          <a:prstGeom prst="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FFFFFF"/>
                </a:solidFill>
              </a:rPr>
              <a:t>Notification Server</a:t>
            </a:r>
          </a:p>
        </p:txBody>
      </p:sp>
      <p:sp>
        <p:nvSpPr>
          <p:cNvPr id="56" name="Rectangle 55"/>
          <p:cNvSpPr/>
          <p:nvPr/>
        </p:nvSpPr>
        <p:spPr bwMode="gray">
          <a:xfrm>
            <a:off x="4016188" y="3381486"/>
            <a:ext cx="2173044" cy="430306"/>
          </a:xfrm>
          <a:prstGeom prst="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FFFFFF"/>
                </a:solidFill>
              </a:rPr>
              <a:t>Signaling Normalization</a:t>
            </a:r>
          </a:p>
        </p:txBody>
      </p:sp>
      <p:sp>
        <p:nvSpPr>
          <p:cNvPr id="58" name="Rectangle 57"/>
          <p:cNvSpPr/>
          <p:nvPr/>
        </p:nvSpPr>
        <p:spPr bwMode="gray">
          <a:xfrm>
            <a:off x="3853030" y="4066391"/>
            <a:ext cx="2601557" cy="2140771"/>
          </a:xfrm>
          <a:prstGeom prst="rect">
            <a:avLst/>
          </a:prstGeom>
          <a:solidFill>
            <a:schemeClr val="accent3"/>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0000"/>
              </a:lnSpc>
            </a:pPr>
            <a:r>
              <a:rPr lang="en-US" dirty="0" smtClean="0">
                <a:solidFill>
                  <a:srgbClr val="FFFFFF"/>
                </a:solidFill>
              </a:rPr>
              <a:t>Media Engine</a:t>
            </a:r>
          </a:p>
        </p:txBody>
      </p:sp>
      <p:sp>
        <p:nvSpPr>
          <p:cNvPr id="59" name="Rectangle 58"/>
          <p:cNvSpPr/>
          <p:nvPr/>
        </p:nvSpPr>
        <p:spPr bwMode="gray">
          <a:xfrm>
            <a:off x="4089699" y="4412431"/>
            <a:ext cx="2173044" cy="430306"/>
          </a:xfrm>
          <a:prstGeom prst="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FFFFFF"/>
                </a:solidFill>
              </a:rPr>
              <a:t>Media Normalization</a:t>
            </a:r>
          </a:p>
        </p:txBody>
      </p:sp>
      <p:sp>
        <p:nvSpPr>
          <p:cNvPr id="60" name="Rectangle 59"/>
          <p:cNvSpPr/>
          <p:nvPr/>
        </p:nvSpPr>
        <p:spPr bwMode="gray">
          <a:xfrm>
            <a:off x="4080734" y="4941349"/>
            <a:ext cx="2173044" cy="430306"/>
          </a:xfrm>
          <a:prstGeom prst="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FFFFFF"/>
                </a:solidFill>
              </a:rPr>
              <a:t>Transcoding</a:t>
            </a:r>
          </a:p>
        </p:txBody>
      </p:sp>
      <p:sp>
        <p:nvSpPr>
          <p:cNvPr id="61" name="Rectangle 60"/>
          <p:cNvSpPr/>
          <p:nvPr/>
        </p:nvSpPr>
        <p:spPr bwMode="gray">
          <a:xfrm>
            <a:off x="4082527" y="5481022"/>
            <a:ext cx="2173044" cy="430306"/>
          </a:xfrm>
          <a:prstGeom prst="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FFFFFF"/>
                </a:solidFill>
              </a:rPr>
              <a:t>STUN/TURN</a:t>
            </a:r>
          </a:p>
        </p:txBody>
      </p:sp>
      <p:pic>
        <p:nvPicPr>
          <p:cNvPr id="15364" name="Picture 4"/>
          <p:cNvPicPr>
            <a:picLocks noChangeAspect="1" noChangeArrowheads="1"/>
          </p:cNvPicPr>
          <p:nvPr/>
        </p:nvPicPr>
        <p:blipFill>
          <a:blip r:embed="rId3" cstate="print"/>
          <a:srcRect/>
          <a:stretch>
            <a:fillRect/>
          </a:stretch>
        </p:blipFill>
        <p:spPr bwMode="auto">
          <a:xfrm>
            <a:off x="1179961" y="3836446"/>
            <a:ext cx="1524000" cy="1143000"/>
          </a:xfrm>
          <a:prstGeom prst="rect">
            <a:avLst/>
          </a:prstGeom>
          <a:noFill/>
          <a:ln w="9525">
            <a:noFill/>
            <a:miter lim="800000"/>
            <a:headEnd/>
            <a:tailEnd/>
          </a:ln>
        </p:spPr>
      </p:pic>
      <p:pic>
        <p:nvPicPr>
          <p:cNvPr id="15365" name="Picture 5"/>
          <p:cNvPicPr>
            <a:picLocks noGrp="1" noChangeAspect="1" noChangeArrowheads="1"/>
          </p:cNvPicPr>
          <p:nvPr>
            <p:ph idx="1"/>
          </p:nvPr>
        </p:nvPicPr>
        <p:blipFill>
          <a:blip r:embed="rId3" cstate="print"/>
          <a:srcRect/>
          <a:stretch>
            <a:fillRect/>
          </a:stretch>
        </p:blipFill>
        <p:spPr bwMode="auto">
          <a:xfrm>
            <a:off x="10115381" y="3869168"/>
            <a:ext cx="1449089" cy="1086817"/>
          </a:xfrm>
          <a:prstGeom prst="rect">
            <a:avLst/>
          </a:prstGeom>
          <a:noFill/>
          <a:ln w="9525">
            <a:noFill/>
            <a:miter lim="800000"/>
            <a:headEnd/>
            <a:tailEnd/>
          </a:ln>
        </p:spPr>
      </p:pic>
      <p:pic>
        <p:nvPicPr>
          <p:cNvPr id="68" name="Picture 67" descr="icon_120.gif"/>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1531288" y="1816275"/>
            <a:ext cx="790130" cy="787076"/>
          </a:xfrm>
          <a:prstGeom prst="rect">
            <a:avLst/>
          </a:prstGeom>
          <a:effectLst/>
        </p:spPr>
      </p:pic>
      <p:sp>
        <p:nvSpPr>
          <p:cNvPr id="70" name="Rectangle 69"/>
          <p:cNvSpPr/>
          <p:nvPr/>
        </p:nvSpPr>
        <p:spPr bwMode="gray">
          <a:xfrm>
            <a:off x="7691716" y="1366220"/>
            <a:ext cx="1409253" cy="65621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solidFill>
                <a:srgbClr val="FFFFFF"/>
              </a:solidFill>
            </a:endParaRPr>
          </a:p>
        </p:txBody>
      </p:sp>
      <p:cxnSp>
        <p:nvCxnSpPr>
          <p:cNvPr id="72" name="Straight Connector 71"/>
          <p:cNvCxnSpPr>
            <a:stCxn id="68" idx="2"/>
          </p:cNvCxnSpPr>
          <p:nvPr/>
        </p:nvCxnSpPr>
        <p:spPr>
          <a:xfrm>
            <a:off x="1926353" y="2603351"/>
            <a:ext cx="20781" cy="1495313"/>
          </a:xfrm>
          <a:prstGeom prst="line">
            <a:avLst/>
          </a:prstGeom>
          <a:ln w="1905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flipV="1">
            <a:off x="2388198" y="3431689"/>
            <a:ext cx="1463040" cy="957432"/>
          </a:xfrm>
          <a:prstGeom prst="bentConnector3">
            <a:avLst>
              <a:gd name="adj1" fmla="val 50000"/>
            </a:avLst>
          </a:prstGeom>
          <a:ln w="1905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76" name="Elbow Connector 75"/>
          <p:cNvCxnSpPr>
            <a:stCxn id="50" idx="3"/>
            <a:endCxn id="70" idx="1"/>
          </p:cNvCxnSpPr>
          <p:nvPr/>
        </p:nvCxnSpPr>
        <p:spPr>
          <a:xfrm flipV="1">
            <a:off x="6207162" y="1694329"/>
            <a:ext cx="1484554" cy="887506"/>
          </a:xfrm>
          <a:prstGeom prst="bentConnector3">
            <a:avLst>
              <a:gd name="adj1" fmla="val 50000"/>
            </a:avLst>
          </a:prstGeom>
          <a:ln w="19050">
            <a:solidFill>
              <a:schemeClr val="accent3"/>
            </a:solidFill>
            <a:miter lim="800000"/>
          </a:ln>
        </p:spPr>
        <p:style>
          <a:lnRef idx="1">
            <a:schemeClr val="accent1"/>
          </a:lnRef>
          <a:fillRef idx="0">
            <a:schemeClr val="accent1"/>
          </a:fillRef>
          <a:effectRef idx="0">
            <a:schemeClr val="accent1"/>
          </a:effectRef>
          <a:fontRef idx="minor">
            <a:schemeClr val="tx1"/>
          </a:fontRef>
        </p:style>
      </p:cxnSp>
      <p:pic>
        <p:nvPicPr>
          <p:cNvPr id="15366" name="Picture 6"/>
          <p:cNvPicPr>
            <a:picLocks noChangeAspect="1" noChangeArrowheads="1"/>
          </p:cNvPicPr>
          <p:nvPr/>
        </p:nvPicPr>
        <p:blipFill>
          <a:blip r:embed="rId5" cstate="print"/>
          <a:srcRect/>
          <a:stretch>
            <a:fillRect/>
          </a:stretch>
        </p:blipFill>
        <p:spPr bwMode="auto">
          <a:xfrm>
            <a:off x="7799948" y="1485340"/>
            <a:ext cx="343591" cy="466836"/>
          </a:xfrm>
          <a:prstGeom prst="rect">
            <a:avLst/>
          </a:prstGeom>
          <a:noFill/>
          <a:ln w="9525">
            <a:noFill/>
            <a:miter lim="800000"/>
            <a:headEnd/>
            <a:tailEnd/>
          </a:ln>
        </p:spPr>
      </p:pic>
      <p:pic>
        <p:nvPicPr>
          <p:cNvPr id="15367" name="Picture 7"/>
          <p:cNvPicPr>
            <a:picLocks noChangeAspect="1" noChangeArrowheads="1"/>
          </p:cNvPicPr>
          <p:nvPr/>
        </p:nvPicPr>
        <p:blipFill>
          <a:blip r:embed="rId6" cstate="print"/>
          <a:srcRect/>
          <a:stretch>
            <a:fillRect/>
          </a:stretch>
        </p:blipFill>
        <p:spPr bwMode="auto">
          <a:xfrm>
            <a:off x="8203920" y="1588660"/>
            <a:ext cx="840776" cy="293930"/>
          </a:xfrm>
          <a:prstGeom prst="rect">
            <a:avLst/>
          </a:prstGeom>
          <a:noFill/>
          <a:ln w="9525">
            <a:noFill/>
            <a:miter lim="800000"/>
            <a:headEnd/>
            <a:tailEnd/>
          </a:ln>
        </p:spPr>
      </p:pic>
      <p:pic>
        <p:nvPicPr>
          <p:cNvPr id="15368" name="Picture 8"/>
          <p:cNvPicPr>
            <a:picLocks noChangeAspect="1" noChangeArrowheads="1"/>
          </p:cNvPicPr>
          <p:nvPr/>
        </p:nvPicPr>
        <p:blipFill>
          <a:blip r:embed="rId7" cstate="print"/>
          <a:srcRect/>
          <a:stretch>
            <a:fillRect/>
          </a:stretch>
        </p:blipFill>
        <p:spPr bwMode="auto">
          <a:xfrm>
            <a:off x="9485536" y="1388968"/>
            <a:ext cx="1551809" cy="1155939"/>
          </a:xfrm>
          <a:prstGeom prst="rect">
            <a:avLst/>
          </a:prstGeom>
          <a:noFill/>
          <a:ln w="9525">
            <a:noFill/>
            <a:miter lim="800000"/>
            <a:headEnd/>
            <a:tailEnd/>
          </a:ln>
        </p:spPr>
      </p:pic>
      <p:sp>
        <p:nvSpPr>
          <p:cNvPr id="87" name="TextBox 86"/>
          <p:cNvSpPr txBox="1"/>
          <p:nvPr/>
        </p:nvSpPr>
        <p:spPr>
          <a:xfrm>
            <a:off x="9929307" y="1914861"/>
            <a:ext cx="774551" cy="236668"/>
          </a:xfrm>
          <a:prstGeom prst="rect">
            <a:avLst/>
          </a:prstGeom>
          <a:noFill/>
        </p:spPr>
        <p:txBody>
          <a:bodyPr wrap="square" lIns="0" tIns="0" rIns="0" bIns="0" rtlCol="0">
            <a:noAutofit/>
          </a:bodyPr>
          <a:lstStyle/>
          <a:p>
            <a:pPr>
              <a:lnSpc>
                <a:spcPct val="90000"/>
              </a:lnSpc>
            </a:pPr>
            <a:r>
              <a:rPr lang="en-US" b="1" dirty="0" smtClean="0">
                <a:solidFill>
                  <a:srgbClr val="5F5F5F"/>
                </a:solidFill>
              </a:rPr>
              <a:t>APNS, GCM</a:t>
            </a:r>
          </a:p>
        </p:txBody>
      </p:sp>
      <p:cxnSp>
        <p:nvCxnSpPr>
          <p:cNvPr id="89" name="Elbow Connector 88"/>
          <p:cNvCxnSpPr/>
          <p:nvPr/>
        </p:nvCxnSpPr>
        <p:spPr>
          <a:xfrm flipV="1">
            <a:off x="6465346" y="2183802"/>
            <a:ext cx="3076688" cy="822961"/>
          </a:xfrm>
          <a:prstGeom prst="bentConnector3">
            <a:avLst>
              <a:gd name="adj1" fmla="val 50000"/>
            </a:avLst>
          </a:prstGeom>
          <a:ln w="19050">
            <a:solidFill>
              <a:schemeClr val="accent3"/>
            </a:solidFill>
            <a:miter lim="800000"/>
          </a:ln>
        </p:spPr>
        <p:style>
          <a:lnRef idx="1">
            <a:schemeClr val="accent1"/>
          </a:lnRef>
          <a:fillRef idx="0">
            <a:schemeClr val="accent1"/>
          </a:fillRef>
          <a:effectRef idx="0">
            <a:schemeClr val="accent1"/>
          </a:effectRef>
          <a:fontRef idx="minor">
            <a:schemeClr val="tx1"/>
          </a:fontRef>
        </p:style>
      </p:cxnSp>
      <p:pic>
        <p:nvPicPr>
          <p:cNvPr id="92" name="Picture 91" descr="icon_120.gif"/>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8527344" y="2874111"/>
            <a:ext cx="790130" cy="787076"/>
          </a:xfrm>
          <a:prstGeom prst="rect">
            <a:avLst/>
          </a:prstGeom>
          <a:effectLst/>
        </p:spPr>
      </p:pic>
      <p:cxnSp>
        <p:nvCxnSpPr>
          <p:cNvPr id="94" name="Straight Connector 93"/>
          <p:cNvCxnSpPr/>
          <p:nvPr/>
        </p:nvCxnSpPr>
        <p:spPr>
          <a:xfrm>
            <a:off x="6422315" y="3302598"/>
            <a:ext cx="2140772" cy="10759"/>
          </a:xfrm>
          <a:prstGeom prst="line">
            <a:avLst/>
          </a:prstGeom>
          <a:ln w="19050">
            <a:solidFill>
              <a:schemeClr val="accent3"/>
            </a:solidFill>
            <a:prstDash val="sysDash"/>
            <a:miter lim="800000"/>
          </a:ln>
        </p:spPr>
        <p:style>
          <a:lnRef idx="1">
            <a:schemeClr val="accent1"/>
          </a:lnRef>
          <a:fillRef idx="0">
            <a:schemeClr val="accent1"/>
          </a:fillRef>
          <a:effectRef idx="0">
            <a:schemeClr val="accent1"/>
          </a:effectRef>
          <a:fontRef idx="minor">
            <a:schemeClr val="tx1"/>
          </a:fontRef>
        </p:style>
      </p:cxnSp>
      <p:pic>
        <p:nvPicPr>
          <p:cNvPr id="95" name="Picture 94"/>
          <p:cNvPicPr>
            <a:picLocks noChangeAspect="1"/>
          </p:cNvPicPr>
          <p:nvPr/>
        </p:nvPicPr>
        <p:blipFill>
          <a:blip r:embed="rId8" cstate="print"/>
          <a:stretch>
            <a:fillRect/>
          </a:stretch>
        </p:blipFill>
        <p:spPr>
          <a:xfrm>
            <a:off x="10073845" y="3039932"/>
            <a:ext cx="1038804" cy="580716"/>
          </a:xfrm>
          <a:prstGeom prst="rect">
            <a:avLst/>
          </a:prstGeom>
        </p:spPr>
      </p:pic>
      <p:cxnSp>
        <p:nvCxnSpPr>
          <p:cNvPr id="101" name="Straight Connector 100"/>
          <p:cNvCxnSpPr/>
          <p:nvPr/>
        </p:nvCxnSpPr>
        <p:spPr>
          <a:xfrm>
            <a:off x="9294607" y="3517751"/>
            <a:ext cx="763793" cy="0"/>
          </a:xfrm>
          <a:prstGeom prst="line">
            <a:avLst/>
          </a:prstGeom>
          <a:ln w="1905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103" name="Elbow Connector 102"/>
          <p:cNvCxnSpPr/>
          <p:nvPr/>
        </p:nvCxnSpPr>
        <p:spPr>
          <a:xfrm>
            <a:off x="1904104" y="4905487"/>
            <a:ext cx="1904103" cy="871369"/>
          </a:xfrm>
          <a:prstGeom prst="bentConnector3">
            <a:avLst>
              <a:gd name="adj1" fmla="val 847"/>
            </a:avLst>
          </a:prstGeom>
          <a:ln w="19050">
            <a:solidFill>
              <a:srgbClr val="0070C0"/>
            </a:solidFill>
            <a:miter lim="800000"/>
          </a:ln>
        </p:spPr>
        <p:style>
          <a:lnRef idx="1">
            <a:schemeClr val="accent1"/>
          </a:lnRef>
          <a:fillRef idx="0">
            <a:schemeClr val="accent1"/>
          </a:fillRef>
          <a:effectRef idx="0">
            <a:schemeClr val="accent1"/>
          </a:effectRef>
          <a:fontRef idx="minor">
            <a:schemeClr val="tx1"/>
          </a:fontRef>
        </p:style>
      </p:cxnSp>
      <p:cxnSp>
        <p:nvCxnSpPr>
          <p:cNvPr id="107" name="Shape 106"/>
          <p:cNvCxnSpPr/>
          <p:nvPr/>
        </p:nvCxnSpPr>
        <p:spPr>
          <a:xfrm flipV="1">
            <a:off x="6454588" y="4442909"/>
            <a:ext cx="4023360" cy="1269402"/>
          </a:xfrm>
          <a:prstGeom prst="bentConnector3">
            <a:avLst>
              <a:gd name="adj1" fmla="val 63102"/>
            </a:avLst>
          </a:prstGeom>
          <a:ln w="19050">
            <a:solidFill>
              <a:srgbClr val="0070C0"/>
            </a:solidFill>
            <a:miter lim="800000"/>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2011680" y="2614108"/>
            <a:ext cx="1323191" cy="398033"/>
          </a:xfrm>
          <a:prstGeom prst="rect">
            <a:avLst/>
          </a:prstGeom>
          <a:noFill/>
        </p:spPr>
        <p:txBody>
          <a:bodyPr wrap="square" lIns="0" tIns="0" rIns="0" bIns="0" rtlCol="0">
            <a:noAutofit/>
          </a:bodyPr>
          <a:lstStyle/>
          <a:p>
            <a:pPr>
              <a:lnSpc>
                <a:spcPct val="90000"/>
              </a:lnSpc>
            </a:pPr>
            <a:r>
              <a:rPr lang="en-US" sz="1200" dirty="0" smtClean="0">
                <a:solidFill>
                  <a:srgbClr val="5F5F5F"/>
                </a:solidFill>
              </a:rPr>
              <a:t>Web Server</a:t>
            </a:r>
          </a:p>
        </p:txBody>
      </p:sp>
      <p:sp>
        <p:nvSpPr>
          <p:cNvPr id="120" name="TextBox 119"/>
          <p:cNvSpPr txBox="1"/>
          <p:nvPr/>
        </p:nvSpPr>
        <p:spPr>
          <a:xfrm>
            <a:off x="1938170" y="4810461"/>
            <a:ext cx="1323191" cy="398033"/>
          </a:xfrm>
          <a:prstGeom prst="rect">
            <a:avLst/>
          </a:prstGeom>
          <a:noFill/>
        </p:spPr>
        <p:txBody>
          <a:bodyPr wrap="square" lIns="0" tIns="0" rIns="0" bIns="0" rtlCol="0">
            <a:noAutofit/>
          </a:bodyPr>
          <a:lstStyle/>
          <a:p>
            <a:pPr>
              <a:lnSpc>
                <a:spcPct val="90000"/>
              </a:lnSpc>
            </a:pPr>
            <a:r>
              <a:rPr lang="en-US" sz="1200" dirty="0" smtClean="0">
                <a:solidFill>
                  <a:srgbClr val="5F5F5F"/>
                </a:solidFill>
              </a:rPr>
              <a:t>Browser</a:t>
            </a:r>
          </a:p>
        </p:txBody>
      </p:sp>
      <p:sp>
        <p:nvSpPr>
          <p:cNvPr id="121" name="TextBox 120"/>
          <p:cNvSpPr txBox="1"/>
          <p:nvPr/>
        </p:nvSpPr>
        <p:spPr>
          <a:xfrm>
            <a:off x="8489577" y="3680908"/>
            <a:ext cx="1323191" cy="398033"/>
          </a:xfrm>
          <a:prstGeom prst="rect">
            <a:avLst/>
          </a:prstGeom>
          <a:noFill/>
        </p:spPr>
        <p:txBody>
          <a:bodyPr wrap="square" lIns="0" tIns="0" rIns="0" bIns="0" rtlCol="0">
            <a:noAutofit/>
          </a:bodyPr>
          <a:lstStyle/>
          <a:p>
            <a:pPr>
              <a:lnSpc>
                <a:spcPct val="90000"/>
              </a:lnSpc>
            </a:pPr>
            <a:r>
              <a:rPr lang="en-US" sz="1200" dirty="0" smtClean="0">
                <a:solidFill>
                  <a:srgbClr val="5F5F5F"/>
                </a:solidFill>
              </a:rPr>
              <a:t>PSTN Gateway</a:t>
            </a:r>
          </a:p>
        </p:txBody>
      </p:sp>
      <p:sp>
        <p:nvSpPr>
          <p:cNvPr id="127" name="TextBox 126"/>
          <p:cNvSpPr txBox="1"/>
          <p:nvPr/>
        </p:nvSpPr>
        <p:spPr>
          <a:xfrm>
            <a:off x="2155115" y="3693459"/>
            <a:ext cx="1323191" cy="398033"/>
          </a:xfrm>
          <a:prstGeom prst="rect">
            <a:avLst/>
          </a:prstGeom>
          <a:noFill/>
        </p:spPr>
        <p:txBody>
          <a:bodyPr wrap="square" lIns="0" tIns="0" rIns="0" bIns="0" rtlCol="0">
            <a:noAutofit/>
          </a:bodyPr>
          <a:lstStyle/>
          <a:p>
            <a:pPr>
              <a:lnSpc>
                <a:spcPct val="90000"/>
              </a:lnSpc>
            </a:pPr>
            <a:r>
              <a:rPr lang="en-US" sz="1200" dirty="0" smtClean="0">
                <a:solidFill>
                  <a:srgbClr val="5F5F5F"/>
                </a:solidFill>
              </a:rPr>
              <a:t>JSON/ WebSocket</a:t>
            </a:r>
          </a:p>
        </p:txBody>
      </p:sp>
      <p:sp>
        <p:nvSpPr>
          <p:cNvPr id="129" name="TextBox 128"/>
          <p:cNvSpPr txBox="1"/>
          <p:nvPr/>
        </p:nvSpPr>
        <p:spPr>
          <a:xfrm>
            <a:off x="7449671" y="3125098"/>
            <a:ext cx="1323191" cy="398033"/>
          </a:xfrm>
          <a:prstGeom prst="rect">
            <a:avLst/>
          </a:prstGeom>
          <a:noFill/>
        </p:spPr>
        <p:txBody>
          <a:bodyPr wrap="square" lIns="0" tIns="0" rIns="0" bIns="0" rtlCol="0">
            <a:noAutofit/>
          </a:bodyPr>
          <a:lstStyle/>
          <a:p>
            <a:pPr>
              <a:lnSpc>
                <a:spcPct val="90000"/>
              </a:lnSpc>
            </a:pPr>
            <a:r>
              <a:rPr lang="en-US" sz="1200" dirty="0" smtClean="0">
                <a:solidFill>
                  <a:srgbClr val="5F5F5F"/>
                </a:solidFill>
              </a:rPr>
              <a:t>SIP</a:t>
            </a:r>
          </a:p>
        </p:txBody>
      </p:sp>
      <p:cxnSp>
        <p:nvCxnSpPr>
          <p:cNvPr id="131" name="Elbow Connector 130"/>
          <p:cNvCxnSpPr/>
          <p:nvPr/>
        </p:nvCxnSpPr>
        <p:spPr>
          <a:xfrm>
            <a:off x="6368527" y="3668358"/>
            <a:ext cx="4034118" cy="613186"/>
          </a:xfrm>
          <a:prstGeom prst="bentConnector3">
            <a:avLst>
              <a:gd name="adj1" fmla="val 50000"/>
            </a:avLst>
          </a:prstGeom>
          <a:ln w="190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6852621" y="2710927"/>
            <a:ext cx="1032734" cy="247426"/>
          </a:xfrm>
          <a:prstGeom prst="rect">
            <a:avLst/>
          </a:prstGeom>
          <a:noFill/>
        </p:spPr>
        <p:txBody>
          <a:bodyPr wrap="square" lIns="0" tIns="0" rIns="0" bIns="0" rtlCol="0">
            <a:noAutofit/>
          </a:bodyPr>
          <a:lstStyle/>
          <a:p>
            <a:pPr>
              <a:lnSpc>
                <a:spcPct val="90000"/>
              </a:lnSpc>
            </a:pPr>
            <a:r>
              <a:rPr lang="en-US" sz="1200" dirty="0" smtClean="0">
                <a:solidFill>
                  <a:srgbClr val="5F5F5F"/>
                </a:solidFill>
              </a:rPr>
              <a:t>REST</a:t>
            </a:r>
          </a:p>
        </p:txBody>
      </p:sp>
      <p:sp>
        <p:nvSpPr>
          <p:cNvPr id="134" name="TextBox 133"/>
          <p:cNvSpPr txBox="1"/>
          <p:nvPr/>
        </p:nvSpPr>
        <p:spPr>
          <a:xfrm>
            <a:off x="9321501" y="5728448"/>
            <a:ext cx="1323191" cy="398033"/>
          </a:xfrm>
          <a:prstGeom prst="rect">
            <a:avLst/>
          </a:prstGeom>
          <a:noFill/>
        </p:spPr>
        <p:txBody>
          <a:bodyPr wrap="square" lIns="0" tIns="0" rIns="0" bIns="0" rtlCol="0">
            <a:noAutofit/>
          </a:bodyPr>
          <a:lstStyle/>
          <a:p>
            <a:pPr>
              <a:lnSpc>
                <a:spcPct val="90000"/>
              </a:lnSpc>
            </a:pPr>
            <a:r>
              <a:rPr lang="en-US" sz="1200" dirty="0" smtClean="0">
                <a:solidFill>
                  <a:srgbClr val="5F5F5F"/>
                </a:solidFill>
              </a:rPr>
              <a:t>RTP</a:t>
            </a:r>
          </a:p>
        </p:txBody>
      </p:sp>
      <p:sp>
        <p:nvSpPr>
          <p:cNvPr id="136" name="TextBox 135"/>
          <p:cNvSpPr txBox="1"/>
          <p:nvPr/>
        </p:nvSpPr>
        <p:spPr>
          <a:xfrm>
            <a:off x="8676042" y="3974951"/>
            <a:ext cx="1323191" cy="398033"/>
          </a:xfrm>
          <a:prstGeom prst="rect">
            <a:avLst/>
          </a:prstGeom>
          <a:noFill/>
        </p:spPr>
        <p:txBody>
          <a:bodyPr wrap="square" lIns="0" tIns="0" rIns="0" bIns="0" rtlCol="0">
            <a:noAutofit/>
          </a:bodyPr>
          <a:lstStyle/>
          <a:p>
            <a:pPr>
              <a:lnSpc>
                <a:spcPct val="90000"/>
              </a:lnSpc>
            </a:pPr>
            <a:r>
              <a:rPr lang="en-US" sz="1200" dirty="0" smtClean="0">
                <a:solidFill>
                  <a:srgbClr val="5F5F5F"/>
                </a:solidFill>
              </a:rPr>
              <a:t>JSON/ WebSocket</a:t>
            </a:r>
          </a:p>
        </p:txBody>
      </p:sp>
      <p:sp>
        <p:nvSpPr>
          <p:cNvPr id="138" name="TextBox 137"/>
          <p:cNvSpPr txBox="1"/>
          <p:nvPr/>
        </p:nvSpPr>
        <p:spPr>
          <a:xfrm>
            <a:off x="2513704" y="5472058"/>
            <a:ext cx="1323191" cy="398033"/>
          </a:xfrm>
          <a:prstGeom prst="rect">
            <a:avLst/>
          </a:prstGeom>
          <a:noFill/>
        </p:spPr>
        <p:txBody>
          <a:bodyPr wrap="square" lIns="0" tIns="0" rIns="0" bIns="0" rtlCol="0">
            <a:noAutofit/>
          </a:bodyPr>
          <a:lstStyle/>
          <a:p>
            <a:pPr>
              <a:lnSpc>
                <a:spcPct val="90000"/>
              </a:lnSpc>
            </a:pPr>
            <a:r>
              <a:rPr lang="en-US" sz="1200" dirty="0" smtClean="0">
                <a:solidFill>
                  <a:srgbClr val="5F5F5F"/>
                </a:solidFill>
              </a:rPr>
              <a:t>SRTP</a:t>
            </a:r>
          </a:p>
        </p:txBody>
      </p:sp>
      <p:sp>
        <p:nvSpPr>
          <p:cNvPr id="139" name="TextBox 138"/>
          <p:cNvSpPr txBox="1"/>
          <p:nvPr/>
        </p:nvSpPr>
        <p:spPr>
          <a:xfrm>
            <a:off x="9056147" y="4537935"/>
            <a:ext cx="1323191" cy="398033"/>
          </a:xfrm>
          <a:prstGeom prst="rect">
            <a:avLst/>
          </a:prstGeom>
          <a:noFill/>
        </p:spPr>
        <p:txBody>
          <a:bodyPr wrap="square" lIns="0" tIns="0" rIns="0" bIns="0" rtlCol="0">
            <a:noAutofit/>
          </a:bodyPr>
          <a:lstStyle/>
          <a:p>
            <a:pPr>
              <a:lnSpc>
                <a:spcPct val="90000"/>
              </a:lnSpc>
            </a:pPr>
            <a:r>
              <a:rPr lang="en-US" sz="1200" dirty="0" smtClean="0">
                <a:solidFill>
                  <a:srgbClr val="5F5F5F"/>
                </a:solidFill>
              </a:rPr>
              <a:t>SRTP</a:t>
            </a:r>
          </a:p>
        </p:txBody>
      </p:sp>
      <p:cxnSp>
        <p:nvCxnSpPr>
          <p:cNvPr id="141" name="Elbow Connector 140"/>
          <p:cNvCxnSpPr>
            <a:endCxn id="95" idx="3"/>
          </p:cNvCxnSpPr>
          <p:nvPr/>
        </p:nvCxnSpPr>
        <p:spPr>
          <a:xfrm flipV="1">
            <a:off x="6497619" y="3330290"/>
            <a:ext cx="4615030" cy="2650962"/>
          </a:xfrm>
          <a:prstGeom prst="bentConnector3">
            <a:avLst>
              <a:gd name="adj1" fmla="val 104953"/>
            </a:avLst>
          </a:prstGeom>
          <a:ln w="19050">
            <a:solidFill>
              <a:srgbClr val="0070C0"/>
            </a:solidFill>
            <a:prstDash val="sysDot"/>
            <a:miter lim="800000"/>
          </a:ln>
        </p:spPr>
        <p:style>
          <a:lnRef idx="1">
            <a:schemeClr val="accent1"/>
          </a:lnRef>
          <a:fillRef idx="0">
            <a:schemeClr val="accent1"/>
          </a:fillRef>
          <a:effectRef idx="0">
            <a:schemeClr val="accent1"/>
          </a:effectRef>
          <a:fontRef idx="minor">
            <a:schemeClr val="tx1"/>
          </a:fontRef>
        </p:style>
      </p:cxnSp>
      <p:pic>
        <p:nvPicPr>
          <p:cNvPr id="46" name="Picture 45" descr="icon_120.gif"/>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7202361" y="4313842"/>
            <a:ext cx="790130" cy="787076"/>
          </a:xfrm>
          <a:prstGeom prst="rect">
            <a:avLst/>
          </a:prstGeom>
          <a:effectLst/>
        </p:spPr>
      </p:pic>
      <p:sp>
        <p:nvSpPr>
          <p:cNvPr id="47" name="TextBox 46"/>
          <p:cNvSpPr txBox="1"/>
          <p:nvPr/>
        </p:nvSpPr>
        <p:spPr>
          <a:xfrm>
            <a:off x="7308029" y="5091952"/>
            <a:ext cx="1323191" cy="398033"/>
          </a:xfrm>
          <a:prstGeom prst="rect">
            <a:avLst/>
          </a:prstGeom>
          <a:noFill/>
        </p:spPr>
        <p:txBody>
          <a:bodyPr wrap="square" lIns="0" tIns="0" rIns="0" bIns="0" rtlCol="0">
            <a:noAutofit/>
          </a:bodyPr>
          <a:lstStyle/>
          <a:p>
            <a:pPr>
              <a:lnSpc>
                <a:spcPct val="90000"/>
              </a:lnSpc>
            </a:pPr>
            <a:r>
              <a:rPr lang="en-US" sz="1200" dirty="0" smtClean="0">
                <a:solidFill>
                  <a:srgbClr val="5F5F5F"/>
                </a:solidFill>
              </a:rPr>
              <a:t>MCU/SFU</a:t>
            </a:r>
          </a:p>
        </p:txBody>
      </p:sp>
      <p:cxnSp>
        <p:nvCxnSpPr>
          <p:cNvPr id="49" name="Shape 48"/>
          <p:cNvCxnSpPr>
            <a:endCxn id="46" idx="0"/>
          </p:cNvCxnSpPr>
          <p:nvPr/>
        </p:nvCxnSpPr>
        <p:spPr>
          <a:xfrm>
            <a:off x="6465346" y="3808207"/>
            <a:ext cx="1132080" cy="505635"/>
          </a:xfrm>
          <a:prstGeom prst="bentConnector2">
            <a:avLst/>
          </a:prstGeom>
          <a:ln w="1905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471138" y="4604273"/>
            <a:ext cx="887093" cy="7920"/>
          </a:xfrm>
          <a:prstGeom prst="line">
            <a:avLst/>
          </a:prstGeom>
          <a:ln w="19050">
            <a:solidFill>
              <a:srgbClr val="0070C0"/>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451042" y="4778189"/>
            <a:ext cx="865952" cy="4826"/>
          </a:xfrm>
          <a:prstGeom prst="line">
            <a:avLst/>
          </a:prstGeom>
          <a:ln w="19050">
            <a:solidFill>
              <a:srgbClr val="0070C0"/>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461090" y="4983982"/>
            <a:ext cx="900728" cy="395"/>
          </a:xfrm>
          <a:prstGeom prst="line">
            <a:avLst/>
          </a:prstGeom>
          <a:ln w="19050">
            <a:solidFill>
              <a:srgbClr val="0070C0"/>
            </a:solidFill>
            <a:miter lim="800000"/>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927925" y="3915784"/>
            <a:ext cx="602428" cy="182880"/>
          </a:xfrm>
          <a:prstGeom prst="rect">
            <a:avLst/>
          </a:prstGeom>
          <a:noFill/>
        </p:spPr>
        <p:txBody>
          <a:bodyPr wrap="square" lIns="0" tIns="0" rIns="0" bIns="0" rtlCol="0">
            <a:noAutofit/>
          </a:bodyPr>
          <a:lstStyle/>
          <a:p>
            <a:pPr>
              <a:lnSpc>
                <a:spcPct val="90000"/>
              </a:lnSpc>
            </a:pPr>
            <a:r>
              <a:rPr lang="en-US" sz="1100" dirty="0" smtClean="0">
                <a:solidFill>
                  <a:srgbClr val="5F5F5F"/>
                </a:solidFill>
              </a:rPr>
              <a:t>REST/ JSR 309</a:t>
            </a:r>
          </a:p>
        </p:txBody>
      </p:sp>
      <p:sp>
        <p:nvSpPr>
          <p:cNvPr id="64" name="TextBox 63"/>
          <p:cNvSpPr txBox="1"/>
          <p:nvPr/>
        </p:nvSpPr>
        <p:spPr>
          <a:xfrm>
            <a:off x="6849036" y="4310231"/>
            <a:ext cx="1323191" cy="398033"/>
          </a:xfrm>
          <a:prstGeom prst="rect">
            <a:avLst/>
          </a:prstGeom>
          <a:noFill/>
        </p:spPr>
        <p:txBody>
          <a:bodyPr wrap="square" lIns="0" tIns="0" rIns="0" bIns="0" rtlCol="0">
            <a:noAutofit/>
          </a:bodyPr>
          <a:lstStyle/>
          <a:p>
            <a:pPr>
              <a:lnSpc>
                <a:spcPct val="90000"/>
              </a:lnSpc>
            </a:pPr>
            <a:r>
              <a:rPr lang="en-US" sz="1200" dirty="0" smtClean="0">
                <a:solidFill>
                  <a:srgbClr val="5F5F5F"/>
                </a:solidFill>
              </a:rPr>
              <a:t>RTP</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ox(in)">
                                      <p:cBhvr>
                                        <p:cTn id="7" dur="500"/>
                                        <p:tgtEl>
                                          <p:spTgt spid="9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box(in)">
                                      <p:cBhvr>
                                        <p:cTn id="10" dur="500"/>
                                        <p:tgtEl>
                                          <p:spTgt spid="129"/>
                                        </p:tgtEl>
                                      </p:cBhvr>
                                    </p:animEffect>
                                  </p:childTnLst>
                                </p:cTn>
                              </p:par>
                              <p:par>
                                <p:cTn id="11" presetID="4" presetClass="entr" presetSubtype="16"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box(in)">
                                      <p:cBhvr>
                                        <p:cTn id="13" dur="500"/>
                                        <p:tgtEl>
                                          <p:spTgt spid="92"/>
                                        </p:tgtEl>
                                      </p:cBhvr>
                                    </p:animEffect>
                                  </p:childTnLst>
                                </p:cTn>
                              </p:par>
                              <p:par>
                                <p:cTn id="14" presetID="4" presetClass="entr" presetSubtype="16" fill="hold" nodeType="with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box(in)">
                                      <p:cBhvr>
                                        <p:cTn id="16" dur="500"/>
                                        <p:tgtEl>
                                          <p:spTgt spid="95"/>
                                        </p:tgtEl>
                                      </p:cBhvr>
                                    </p:animEffect>
                                  </p:childTnLst>
                                </p:cTn>
                              </p:par>
                              <p:par>
                                <p:cTn id="17" presetID="4" presetClass="entr" presetSubtype="16"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box(in)">
                                      <p:cBhvr>
                                        <p:cTn id="19" dur="500"/>
                                        <p:tgtEl>
                                          <p:spTgt spid="101"/>
                                        </p:tgtEl>
                                      </p:cBhvr>
                                    </p:animEffect>
                                  </p:childTnLst>
                                </p:cTn>
                              </p:par>
                              <p:par>
                                <p:cTn id="20" presetID="4" presetClass="entr" presetSubtype="16" fill="hold"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box(in)">
                                      <p:cBhvr>
                                        <p:cTn id="22" dur="500"/>
                                        <p:tgtEl>
                                          <p:spTgt spid="14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34"/>
                                        </p:tgtEl>
                                        <p:attrNameLst>
                                          <p:attrName>style.visibility</p:attrName>
                                        </p:attrNameLst>
                                      </p:cBhvr>
                                      <p:to>
                                        <p:strVal val="visible"/>
                                      </p:to>
                                    </p:set>
                                    <p:animEffect transition="in" filter="box(in)">
                                      <p:cBhvr>
                                        <p:cTn id="25" dur="500"/>
                                        <p:tgtEl>
                                          <p:spTgt spid="13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blinds(horizontal)">
                                      <p:cBhvr>
                                        <p:cTn id="30" dur="500"/>
                                        <p:tgtEl>
                                          <p:spTgt spid="121"/>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box(in)">
                                      <p:cBhvr>
                                        <p:cTn id="35" dur="500"/>
                                        <p:tgtEl>
                                          <p:spTgt spid="47"/>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box(in)">
                                      <p:cBhvr>
                                        <p:cTn id="38" dur="500"/>
                                        <p:tgtEl>
                                          <p:spTgt spid="64"/>
                                        </p:tgtEl>
                                      </p:cBhvr>
                                    </p:animEffect>
                                  </p:childTnLst>
                                </p:cTn>
                              </p:par>
                              <p:par>
                                <p:cTn id="39" presetID="4" presetClass="entr" presetSubtype="16"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ox(in)">
                                      <p:cBhvr>
                                        <p:cTn id="41" dur="500"/>
                                        <p:tgtEl>
                                          <p:spTgt spid="46"/>
                                        </p:tgtEl>
                                      </p:cBhvr>
                                    </p:animEffect>
                                  </p:childTnLst>
                                </p:cTn>
                              </p:par>
                              <p:par>
                                <p:cTn id="42" presetID="4" presetClass="entr" presetSubtype="16" fill="hold" grpId="1"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box(in)">
                                      <p:cBhvr>
                                        <p:cTn id="44" dur="500"/>
                                        <p:tgtEl>
                                          <p:spTgt spid="64"/>
                                        </p:tgtEl>
                                      </p:cBhvr>
                                    </p:animEffect>
                                  </p:childTnLst>
                                </p:cTn>
                              </p:par>
                              <p:par>
                                <p:cTn id="45" presetID="4" presetClass="entr" presetSubtype="16"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box(in)">
                                      <p:cBhvr>
                                        <p:cTn id="47" dur="500"/>
                                        <p:tgtEl>
                                          <p:spTgt spid="62"/>
                                        </p:tgtEl>
                                      </p:cBhvr>
                                    </p:animEffect>
                                  </p:childTnLst>
                                </p:cTn>
                              </p:par>
                              <p:par>
                                <p:cTn id="48" presetID="4" presetClass="entr" presetSubtype="16"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box(in)">
                                      <p:cBhvr>
                                        <p:cTn id="50" dur="500"/>
                                        <p:tgtEl>
                                          <p:spTgt spid="54"/>
                                        </p:tgtEl>
                                      </p:cBhvr>
                                    </p:animEffect>
                                  </p:childTnLst>
                                </p:cTn>
                              </p:par>
                              <p:par>
                                <p:cTn id="51" presetID="4" presetClass="entr" presetSubtype="16"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box(in)">
                                      <p:cBhvr>
                                        <p:cTn id="53" dur="500"/>
                                        <p:tgtEl>
                                          <p:spTgt spid="53"/>
                                        </p:tgtEl>
                                      </p:cBhvr>
                                    </p:animEffect>
                                  </p:childTnLst>
                                </p:cTn>
                              </p:par>
                              <p:par>
                                <p:cTn id="54" presetID="4" presetClass="entr" presetSubtype="16" fill="hold"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box(in)">
                                      <p:cBhvr>
                                        <p:cTn id="56" dur="500"/>
                                        <p:tgtEl>
                                          <p:spTgt spid="49"/>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box(in)">
                                      <p:cBhvr>
                                        <p:cTn id="59" dur="500"/>
                                        <p:tgtEl>
                                          <p:spTgt spid="6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79"/>
                                        </p:tgtEl>
                                        <p:attrNameLst>
                                          <p:attrName>style.visibility</p:attrName>
                                        </p:attrNameLst>
                                      </p:cBhvr>
                                      <p:to>
                                        <p:strVal val="visible"/>
                                      </p:to>
                                    </p:set>
                                    <p:animEffect transition="in" filter="blinds(horizontal)">
                                      <p:cBhvr>
                                        <p:cTn id="6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21" grpId="0"/>
      <p:bldP spid="129" grpId="0"/>
      <p:bldP spid="134" grpId="0"/>
      <p:bldP spid="47" grpId="0"/>
      <p:bldP spid="63" grpId="0"/>
      <p:bldP spid="64" grpId="0"/>
      <p:bldP spid="6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13</a:t>
            </a:fld>
            <a:endParaRPr lang="en-US"/>
          </a:p>
        </p:txBody>
      </p:sp>
      <p:sp>
        <p:nvSpPr>
          <p:cNvPr id="2" name="Title 1"/>
          <p:cNvSpPr>
            <a:spLocks noGrp="1"/>
          </p:cNvSpPr>
          <p:nvPr>
            <p:ph type="title"/>
          </p:nvPr>
        </p:nvSpPr>
        <p:spPr/>
        <p:txBody>
          <a:bodyPr/>
          <a:lstStyle/>
          <a:p>
            <a:r>
              <a:rPr lang="en-US" dirty="0" smtClean="0"/>
              <a:t>WSC </a:t>
            </a:r>
            <a:r>
              <a:rPr lang="en-US" dirty="0" smtClean="0"/>
              <a:t>Client-Side </a:t>
            </a:r>
            <a:r>
              <a:rPr lang="en-US" dirty="0" smtClean="0"/>
              <a:t>Considerations</a:t>
            </a:r>
            <a:endParaRPr lang="en-US" dirty="0"/>
          </a:p>
        </p:txBody>
      </p:sp>
      <p:cxnSp>
        <p:nvCxnSpPr>
          <p:cNvPr id="37" name="Straight Connector 36"/>
          <p:cNvCxnSpPr>
            <a:stCxn id="63" idx="1"/>
            <a:endCxn id="58" idx="3"/>
          </p:cNvCxnSpPr>
          <p:nvPr/>
        </p:nvCxnSpPr>
        <p:spPr>
          <a:xfrm flipH="1" flipV="1">
            <a:off x="2286000" y="1972920"/>
            <a:ext cx="699192" cy="536714"/>
          </a:xfrm>
          <a:prstGeom prst="line">
            <a:avLst/>
          </a:prstGeom>
          <a:noFill/>
          <a:ln w="19050" cap="flat" cmpd="sng" algn="ctr">
            <a:solidFill>
              <a:srgbClr val="8DA6B1"/>
            </a:solidFill>
            <a:prstDash val="solid"/>
            <a:miter lim="800000"/>
          </a:ln>
          <a:effectLst/>
        </p:spPr>
      </p:cxnSp>
      <p:cxnSp>
        <p:nvCxnSpPr>
          <p:cNvPr id="38" name="Straight Connector 37"/>
          <p:cNvCxnSpPr>
            <a:stCxn id="63" idx="1"/>
            <a:endCxn id="59" idx="3"/>
          </p:cNvCxnSpPr>
          <p:nvPr/>
        </p:nvCxnSpPr>
        <p:spPr>
          <a:xfrm flipH="1" flipV="1">
            <a:off x="2286000" y="2509633"/>
            <a:ext cx="699192" cy="1"/>
          </a:xfrm>
          <a:prstGeom prst="line">
            <a:avLst/>
          </a:prstGeom>
          <a:noFill/>
          <a:ln w="19050" cap="flat" cmpd="sng" algn="ctr">
            <a:solidFill>
              <a:srgbClr val="8DA6B1"/>
            </a:solidFill>
            <a:prstDash val="solid"/>
            <a:miter lim="800000"/>
          </a:ln>
          <a:effectLst/>
        </p:spPr>
      </p:cxnSp>
      <p:cxnSp>
        <p:nvCxnSpPr>
          <p:cNvPr id="39" name="Straight Connector 38"/>
          <p:cNvCxnSpPr>
            <a:stCxn id="63" idx="1"/>
            <a:endCxn id="60" idx="3"/>
          </p:cNvCxnSpPr>
          <p:nvPr/>
        </p:nvCxnSpPr>
        <p:spPr>
          <a:xfrm flipH="1">
            <a:off x="2286000" y="2509634"/>
            <a:ext cx="699192" cy="533398"/>
          </a:xfrm>
          <a:prstGeom prst="line">
            <a:avLst/>
          </a:prstGeom>
          <a:noFill/>
          <a:ln w="19050" cap="flat" cmpd="sng" algn="ctr">
            <a:solidFill>
              <a:srgbClr val="8DA6B1"/>
            </a:solidFill>
            <a:prstDash val="solid"/>
            <a:miter lim="800000"/>
          </a:ln>
          <a:effectLst/>
        </p:spPr>
      </p:cxnSp>
      <p:cxnSp>
        <p:nvCxnSpPr>
          <p:cNvPr id="40" name="Straight Connector 39"/>
          <p:cNvCxnSpPr>
            <a:stCxn id="64" idx="1"/>
            <a:endCxn id="61" idx="3"/>
          </p:cNvCxnSpPr>
          <p:nvPr/>
        </p:nvCxnSpPr>
        <p:spPr>
          <a:xfrm flipH="1" flipV="1">
            <a:off x="2210697" y="4639646"/>
            <a:ext cx="774495" cy="227219"/>
          </a:xfrm>
          <a:prstGeom prst="line">
            <a:avLst/>
          </a:prstGeom>
          <a:noFill/>
          <a:ln w="19050" cap="flat" cmpd="sng" algn="ctr">
            <a:solidFill>
              <a:srgbClr val="8DA6B1"/>
            </a:solidFill>
            <a:prstDash val="solid"/>
            <a:miter lim="800000"/>
          </a:ln>
          <a:effectLst/>
        </p:spPr>
      </p:cxnSp>
      <p:cxnSp>
        <p:nvCxnSpPr>
          <p:cNvPr id="41" name="Straight Connector 40"/>
          <p:cNvCxnSpPr>
            <a:stCxn id="64" idx="1"/>
            <a:endCxn id="62" idx="3"/>
          </p:cNvCxnSpPr>
          <p:nvPr/>
        </p:nvCxnSpPr>
        <p:spPr>
          <a:xfrm flipH="1">
            <a:off x="2199937" y="4866865"/>
            <a:ext cx="785255" cy="559396"/>
          </a:xfrm>
          <a:prstGeom prst="line">
            <a:avLst/>
          </a:prstGeom>
          <a:noFill/>
          <a:ln w="19050" cap="flat" cmpd="sng" algn="ctr">
            <a:solidFill>
              <a:srgbClr val="8DA6B1"/>
            </a:solidFill>
            <a:prstDash val="solid"/>
            <a:miter lim="800000"/>
          </a:ln>
          <a:effectLst/>
        </p:spPr>
      </p:cxnSp>
      <p:cxnSp>
        <p:nvCxnSpPr>
          <p:cNvPr id="42" name="Straight Connector 41"/>
          <p:cNvCxnSpPr>
            <a:stCxn id="65" idx="1"/>
            <a:endCxn id="63" idx="3"/>
          </p:cNvCxnSpPr>
          <p:nvPr/>
        </p:nvCxnSpPr>
        <p:spPr>
          <a:xfrm flipH="1" flipV="1">
            <a:off x="4731026" y="2509634"/>
            <a:ext cx="420896" cy="1182755"/>
          </a:xfrm>
          <a:prstGeom prst="line">
            <a:avLst/>
          </a:prstGeom>
          <a:noFill/>
          <a:ln w="19050" cap="flat" cmpd="sng" algn="ctr">
            <a:solidFill>
              <a:srgbClr val="8DA6B1"/>
            </a:solidFill>
            <a:prstDash val="solid"/>
            <a:miter lim="800000"/>
          </a:ln>
          <a:effectLst/>
        </p:spPr>
      </p:cxnSp>
      <p:cxnSp>
        <p:nvCxnSpPr>
          <p:cNvPr id="43" name="Straight Connector 42"/>
          <p:cNvCxnSpPr>
            <a:stCxn id="65" idx="1"/>
            <a:endCxn id="64" idx="3"/>
          </p:cNvCxnSpPr>
          <p:nvPr/>
        </p:nvCxnSpPr>
        <p:spPr>
          <a:xfrm flipH="1">
            <a:off x="4731026" y="3692389"/>
            <a:ext cx="420896" cy="1174476"/>
          </a:xfrm>
          <a:prstGeom prst="line">
            <a:avLst/>
          </a:prstGeom>
          <a:noFill/>
          <a:ln w="19050" cap="flat" cmpd="sng" algn="ctr">
            <a:solidFill>
              <a:srgbClr val="8DA6B1"/>
            </a:solidFill>
            <a:prstDash val="solid"/>
            <a:miter lim="800000"/>
          </a:ln>
          <a:effectLst/>
        </p:spPr>
      </p:cxnSp>
      <p:cxnSp>
        <p:nvCxnSpPr>
          <p:cNvPr id="44" name="Straight Connector 43"/>
          <p:cNvCxnSpPr>
            <a:stCxn id="65" idx="3"/>
            <a:endCxn id="56" idx="1"/>
          </p:cNvCxnSpPr>
          <p:nvPr/>
        </p:nvCxnSpPr>
        <p:spPr>
          <a:xfrm flipV="1">
            <a:off x="7036904" y="2509634"/>
            <a:ext cx="450714" cy="1182755"/>
          </a:xfrm>
          <a:prstGeom prst="line">
            <a:avLst/>
          </a:prstGeom>
          <a:noFill/>
          <a:ln w="19050" cap="flat" cmpd="sng" algn="ctr">
            <a:solidFill>
              <a:srgbClr val="8DA6B1"/>
            </a:solidFill>
            <a:prstDash val="solid"/>
            <a:miter lim="800000"/>
          </a:ln>
          <a:effectLst/>
        </p:spPr>
      </p:cxnSp>
      <p:cxnSp>
        <p:nvCxnSpPr>
          <p:cNvPr id="45" name="Straight Connector 44"/>
          <p:cNvCxnSpPr>
            <a:stCxn id="65" idx="3"/>
            <a:endCxn id="57" idx="1"/>
          </p:cNvCxnSpPr>
          <p:nvPr/>
        </p:nvCxnSpPr>
        <p:spPr>
          <a:xfrm>
            <a:off x="7036904" y="3692389"/>
            <a:ext cx="450714" cy="1174476"/>
          </a:xfrm>
          <a:prstGeom prst="line">
            <a:avLst/>
          </a:prstGeom>
          <a:noFill/>
          <a:ln w="19050" cap="flat" cmpd="sng" algn="ctr">
            <a:solidFill>
              <a:srgbClr val="8DA6B1"/>
            </a:solidFill>
            <a:prstDash val="solid"/>
            <a:miter lim="800000"/>
          </a:ln>
          <a:effectLst/>
        </p:spPr>
      </p:cxnSp>
      <p:cxnSp>
        <p:nvCxnSpPr>
          <p:cNvPr id="46" name="Straight Connector 45"/>
          <p:cNvCxnSpPr>
            <a:stCxn id="56" idx="3"/>
            <a:endCxn id="51" idx="1"/>
          </p:cNvCxnSpPr>
          <p:nvPr/>
        </p:nvCxnSpPr>
        <p:spPr>
          <a:xfrm flipV="1">
            <a:off x="9233452" y="1854624"/>
            <a:ext cx="669375" cy="655010"/>
          </a:xfrm>
          <a:prstGeom prst="line">
            <a:avLst/>
          </a:prstGeom>
          <a:noFill/>
          <a:ln w="19050" cap="flat" cmpd="sng" algn="ctr">
            <a:solidFill>
              <a:srgbClr val="8DA6B1"/>
            </a:solidFill>
            <a:prstDash val="solid"/>
            <a:miter lim="800000"/>
          </a:ln>
          <a:effectLst/>
        </p:spPr>
      </p:cxnSp>
      <p:cxnSp>
        <p:nvCxnSpPr>
          <p:cNvPr id="47" name="Straight Connector 46"/>
          <p:cNvCxnSpPr>
            <a:stCxn id="56" idx="3"/>
            <a:endCxn id="52" idx="1"/>
          </p:cNvCxnSpPr>
          <p:nvPr/>
        </p:nvCxnSpPr>
        <p:spPr>
          <a:xfrm flipV="1">
            <a:off x="9233452" y="2509633"/>
            <a:ext cx="669375" cy="1"/>
          </a:xfrm>
          <a:prstGeom prst="line">
            <a:avLst/>
          </a:prstGeom>
          <a:noFill/>
          <a:ln w="19050" cap="flat" cmpd="sng" algn="ctr">
            <a:solidFill>
              <a:srgbClr val="8DA6B1"/>
            </a:solidFill>
            <a:prstDash val="solid"/>
            <a:miter lim="800000"/>
          </a:ln>
          <a:effectLst/>
        </p:spPr>
      </p:cxnSp>
      <p:cxnSp>
        <p:nvCxnSpPr>
          <p:cNvPr id="48" name="Straight Connector 47"/>
          <p:cNvCxnSpPr>
            <a:stCxn id="56" idx="3"/>
            <a:endCxn id="53" idx="1"/>
          </p:cNvCxnSpPr>
          <p:nvPr/>
        </p:nvCxnSpPr>
        <p:spPr>
          <a:xfrm>
            <a:off x="9233452" y="2509634"/>
            <a:ext cx="669375" cy="533398"/>
          </a:xfrm>
          <a:prstGeom prst="line">
            <a:avLst/>
          </a:prstGeom>
          <a:noFill/>
          <a:ln w="19050" cap="flat" cmpd="sng" algn="ctr">
            <a:solidFill>
              <a:srgbClr val="8DA6B1"/>
            </a:solidFill>
            <a:prstDash val="solid"/>
            <a:miter lim="800000"/>
          </a:ln>
          <a:effectLst/>
        </p:spPr>
      </p:cxnSp>
      <p:cxnSp>
        <p:nvCxnSpPr>
          <p:cNvPr id="49" name="Straight Connector 48"/>
          <p:cNvCxnSpPr>
            <a:stCxn id="57" idx="3"/>
            <a:endCxn id="54" idx="1"/>
          </p:cNvCxnSpPr>
          <p:nvPr/>
        </p:nvCxnSpPr>
        <p:spPr>
          <a:xfrm flipV="1">
            <a:off x="9233452" y="4349189"/>
            <a:ext cx="658617" cy="517676"/>
          </a:xfrm>
          <a:prstGeom prst="line">
            <a:avLst/>
          </a:prstGeom>
          <a:noFill/>
          <a:ln w="19050" cap="flat" cmpd="sng" algn="ctr">
            <a:solidFill>
              <a:srgbClr val="8DA6B1"/>
            </a:solidFill>
            <a:prstDash val="solid"/>
            <a:miter lim="800000"/>
          </a:ln>
          <a:effectLst/>
        </p:spPr>
      </p:cxnSp>
      <p:cxnSp>
        <p:nvCxnSpPr>
          <p:cNvPr id="50" name="Straight Connector 49"/>
          <p:cNvCxnSpPr>
            <a:stCxn id="57" idx="3"/>
            <a:endCxn id="55" idx="1"/>
          </p:cNvCxnSpPr>
          <p:nvPr/>
        </p:nvCxnSpPr>
        <p:spPr>
          <a:xfrm>
            <a:off x="9233452" y="4866865"/>
            <a:ext cx="690891" cy="659116"/>
          </a:xfrm>
          <a:prstGeom prst="line">
            <a:avLst/>
          </a:prstGeom>
          <a:noFill/>
          <a:ln w="19050" cap="flat" cmpd="sng" algn="ctr">
            <a:solidFill>
              <a:srgbClr val="8DA6B1"/>
            </a:solidFill>
            <a:prstDash val="solid"/>
            <a:miter lim="800000"/>
          </a:ln>
          <a:effectLst/>
        </p:spPr>
      </p:cxnSp>
      <p:sp>
        <p:nvSpPr>
          <p:cNvPr id="51" name="Rectangle 50"/>
          <p:cNvSpPr/>
          <p:nvPr/>
        </p:nvSpPr>
        <p:spPr>
          <a:xfrm>
            <a:off x="9902827" y="1506071"/>
            <a:ext cx="1745834" cy="697105"/>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HW </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Platforms</a:t>
            </a:r>
          </a:p>
        </p:txBody>
      </p:sp>
      <p:sp>
        <p:nvSpPr>
          <p:cNvPr id="52" name="Rectangle 51"/>
          <p:cNvSpPr/>
          <p:nvPr/>
        </p:nvSpPr>
        <p:spPr>
          <a:xfrm>
            <a:off x="9902827" y="2279377"/>
            <a:ext cx="1745834" cy="460512"/>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HW </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acceleration</a:t>
            </a:r>
          </a:p>
        </p:txBody>
      </p:sp>
      <p:sp>
        <p:nvSpPr>
          <p:cNvPr id="53" name="Rectangle 52"/>
          <p:cNvSpPr/>
          <p:nvPr/>
        </p:nvSpPr>
        <p:spPr>
          <a:xfrm>
            <a:off x="9902827" y="2812776"/>
            <a:ext cx="1745834" cy="460512"/>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Quality</a:t>
            </a:r>
          </a:p>
        </p:txBody>
      </p:sp>
      <p:sp>
        <p:nvSpPr>
          <p:cNvPr id="54" name="Rectangle 53"/>
          <p:cNvSpPr/>
          <p:nvPr/>
        </p:nvSpPr>
        <p:spPr>
          <a:xfrm>
            <a:off x="9892069" y="4118933"/>
            <a:ext cx="1745834" cy="460512"/>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Audio </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Fall back</a:t>
            </a:r>
          </a:p>
        </p:txBody>
      </p:sp>
      <p:sp>
        <p:nvSpPr>
          <p:cNvPr id="55" name="Rectangle 54"/>
          <p:cNvSpPr/>
          <p:nvPr/>
        </p:nvSpPr>
        <p:spPr>
          <a:xfrm>
            <a:off x="9924343" y="5178287"/>
            <a:ext cx="1726190" cy="695387"/>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“Look &amp; Feel”</a:t>
            </a:r>
          </a:p>
        </p:txBody>
      </p:sp>
      <p:sp>
        <p:nvSpPr>
          <p:cNvPr id="56" name="Rectangle 55"/>
          <p:cNvSpPr/>
          <p:nvPr/>
        </p:nvSpPr>
        <p:spPr>
          <a:xfrm>
            <a:off x="7487618" y="2057403"/>
            <a:ext cx="1745834" cy="904461"/>
          </a:xfrm>
          <a:prstGeom prst="rect">
            <a:avLst/>
          </a:prstGeom>
          <a:gradFill flip="none" rotWithShape="1">
            <a:gsLst>
              <a:gs pos="0">
                <a:srgbClr val="8DA6B1">
                  <a:lumMod val="75000"/>
                  <a:shade val="30000"/>
                  <a:satMod val="115000"/>
                </a:srgbClr>
              </a:gs>
              <a:gs pos="50000">
                <a:srgbClr val="8DA6B1">
                  <a:lumMod val="75000"/>
                  <a:shade val="67500"/>
                  <a:satMod val="115000"/>
                </a:srgbClr>
              </a:gs>
              <a:gs pos="100000">
                <a:srgbClr val="8DA6B1">
                  <a:lumMod val="75000"/>
                  <a:shade val="100000"/>
                  <a:satMod val="115000"/>
                </a:srgbClr>
              </a:gs>
            </a:gsLst>
            <a:lin ang="8100000" scaled="1"/>
            <a:tileRect/>
          </a:gra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Mobile</a:t>
            </a:r>
          </a:p>
        </p:txBody>
      </p:sp>
      <p:sp>
        <p:nvSpPr>
          <p:cNvPr id="57" name="Rectangle 56"/>
          <p:cNvSpPr/>
          <p:nvPr/>
        </p:nvSpPr>
        <p:spPr>
          <a:xfrm>
            <a:off x="7487618" y="4414634"/>
            <a:ext cx="1745834" cy="904461"/>
          </a:xfrm>
          <a:prstGeom prst="rect">
            <a:avLst/>
          </a:prstGeom>
          <a:gradFill flip="none" rotWithShape="1">
            <a:gsLst>
              <a:gs pos="0">
                <a:srgbClr val="8DA6B1">
                  <a:lumMod val="75000"/>
                  <a:shade val="30000"/>
                  <a:satMod val="115000"/>
                </a:srgbClr>
              </a:gs>
              <a:gs pos="50000">
                <a:srgbClr val="8DA6B1">
                  <a:lumMod val="75000"/>
                  <a:shade val="67500"/>
                  <a:satMod val="115000"/>
                </a:srgbClr>
              </a:gs>
              <a:gs pos="100000">
                <a:srgbClr val="8DA6B1">
                  <a:lumMod val="75000"/>
                  <a:shade val="100000"/>
                  <a:satMod val="115000"/>
                </a:srgbClr>
              </a:gs>
            </a:gsLst>
            <a:lin ang="2700000" scaled="1"/>
            <a:tileRect/>
          </a:gra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UX/CX </a:t>
            </a:r>
          </a:p>
        </p:txBody>
      </p:sp>
      <p:sp>
        <p:nvSpPr>
          <p:cNvPr id="58" name="Rectangle 57"/>
          <p:cNvSpPr/>
          <p:nvPr/>
        </p:nvSpPr>
        <p:spPr>
          <a:xfrm>
            <a:off x="540166" y="1742664"/>
            <a:ext cx="1745834" cy="460512"/>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FFFFFF"/>
                </a:solidFill>
                <a:effectLst/>
                <a:uLnTx/>
                <a:uFillTx/>
                <a:latin typeface="Calibri"/>
                <a:ea typeface="+mn-ea"/>
                <a:cs typeface="+mn-cs"/>
              </a:rPr>
              <a:t>Browser Compatibility</a:t>
            </a:r>
          </a:p>
        </p:txBody>
      </p:sp>
      <p:sp>
        <p:nvSpPr>
          <p:cNvPr id="59" name="Rectangle 58"/>
          <p:cNvSpPr/>
          <p:nvPr/>
        </p:nvSpPr>
        <p:spPr>
          <a:xfrm>
            <a:off x="540166" y="2279377"/>
            <a:ext cx="1745834" cy="460512"/>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IE /Safari</a:t>
            </a:r>
          </a:p>
        </p:txBody>
      </p:sp>
      <p:sp>
        <p:nvSpPr>
          <p:cNvPr id="60" name="Rectangle 59"/>
          <p:cNvSpPr/>
          <p:nvPr/>
        </p:nvSpPr>
        <p:spPr>
          <a:xfrm>
            <a:off x="540166" y="2812776"/>
            <a:ext cx="1745834" cy="460512"/>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Codec </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Support</a:t>
            </a:r>
          </a:p>
        </p:txBody>
      </p:sp>
      <p:sp>
        <p:nvSpPr>
          <p:cNvPr id="61" name="Rectangle 60"/>
          <p:cNvSpPr/>
          <p:nvPr/>
        </p:nvSpPr>
        <p:spPr>
          <a:xfrm>
            <a:off x="464863" y="4409390"/>
            <a:ext cx="1745834" cy="460512"/>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JS SDK</a:t>
            </a:r>
          </a:p>
        </p:txBody>
      </p:sp>
      <p:sp>
        <p:nvSpPr>
          <p:cNvPr id="62" name="Rectangle 61"/>
          <p:cNvSpPr/>
          <p:nvPr/>
        </p:nvSpPr>
        <p:spPr>
          <a:xfrm>
            <a:off x="454103" y="5196005"/>
            <a:ext cx="1745834" cy="460512"/>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Native SDK</a:t>
            </a:r>
          </a:p>
        </p:txBody>
      </p:sp>
      <p:sp>
        <p:nvSpPr>
          <p:cNvPr id="63" name="Rectangle 62"/>
          <p:cNvSpPr/>
          <p:nvPr/>
        </p:nvSpPr>
        <p:spPr>
          <a:xfrm>
            <a:off x="2985192" y="2057403"/>
            <a:ext cx="1745834" cy="904461"/>
          </a:xfrm>
          <a:prstGeom prst="rect">
            <a:avLst/>
          </a:prstGeom>
          <a:gradFill flip="none" rotWithShape="1">
            <a:gsLst>
              <a:gs pos="0">
                <a:srgbClr val="8DA6B1">
                  <a:lumMod val="75000"/>
                  <a:shade val="30000"/>
                  <a:satMod val="115000"/>
                </a:srgbClr>
              </a:gs>
              <a:gs pos="50000">
                <a:srgbClr val="8DA6B1">
                  <a:lumMod val="75000"/>
                  <a:shade val="67500"/>
                  <a:satMod val="115000"/>
                </a:srgbClr>
              </a:gs>
              <a:gs pos="100000">
                <a:srgbClr val="8DA6B1">
                  <a:lumMod val="75000"/>
                  <a:shade val="100000"/>
                  <a:satMod val="115000"/>
                </a:srgbClr>
              </a:gs>
            </a:gsLst>
            <a:lin ang="8100000" scaled="1"/>
            <a:tileRect/>
          </a:gra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Browser</a:t>
            </a:r>
          </a:p>
        </p:txBody>
      </p:sp>
      <p:sp>
        <p:nvSpPr>
          <p:cNvPr id="64" name="Rectangle 63"/>
          <p:cNvSpPr/>
          <p:nvPr/>
        </p:nvSpPr>
        <p:spPr>
          <a:xfrm>
            <a:off x="2985192" y="4414634"/>
            <a:ext cx="1745834" cy="904461"/>
          </a:xfrm>
          <a:prstGeom prst="rect">
            <a:avLst/>
          </a:prstGeom>
          <a:gradFill flip="none" rotWithShape="1">
            <a:gsLst>
              <a:gs pos="0">
                <a:srgbClr val="8DA6B1">
                  <a:lumMod val="75000"/>
                  <a:shade val="30000"/>
                  <a:satMod val="115000"/>
                </a:srgbClr>
              </a:gs>
              <a:gs pos="50000">
                <a:srgbClr val="8DA6B1">
                  <a:lumMod val="75000"/>
                  <a:shade val="67500"/>
                  <a:satMod val="115000"/>
                </a:srgbClr>
              </a:gs>
              <a:gs pos="100000">
                <a:srgbClr val="8DA6B1">
                  <a:lumMod val="75000"/>
                  <a:shade val="100000"/>
                  <a:satMod val="115000"/>
                </a:srgbClr>
              </a:gs>
            </a:gsLst>
            <a:lin ang="2700000" scaled="1"/>
            <a:tileRect/>
          </a:gra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Frameworks</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SDK</a:t>
            </a:r>
          </a:p>
        </p:txBody>
      </p:sp>
      <p:sp>
        <p:nvSpPr>
          <p:cNvPr id="65" name="Rectangle 64"/>
          <p:cNvSpPr/>
          <p:nvPr/>
        </p:nvSpPr>
        <p:spPr>
          <a:xfrm>
            <a:off x="5151922" y="3192120"/>
            <a:ext cx="1884982" cy="1000538"/>
          </a:xfrm>
          <a:prstGeom prst="rect">
            <a:avLst/>
          </a:prstGeom>
          <a:solidFill>
            <a:srgbClr val="46575E"/>
          </a:solidFill>
          <a:ln w="1905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Calibri"/>
                <a:ea typeface="+mn-ea"/>
                <a:cs typeface="+mn-cs"/>
              </a:rPr>
              <a:t>WebRTC</a:t>
            </a:r>
          </a:p>
        </p:txBody>
      </p:sp>
      <p:cxnSp>
        <p:nvCxnSpPr>
          <p:cNvPr id="66" name="Straight Connector 65"/>
          <p:cNvCxnSpPr>
            <a:endCxn id="67" idx="1"/>
          </p:cNvCxnSpPr>
          <p:nvPr/>
        </p:nvCxnSpPr>
        <p:spPr>
          <a:xfrm flipV="1">
            <a:off x="9246003" y="4878108"/>
            <a:ext cx="669375" cy="1"/>
          </a:xfrm>
          <a:prstGeom prst="line">
            <a:avLst/>
          </a:prstGeom>
          <a:noFill/>
          <a:ln w="19050" cap="flat" cmpd="sng" algn="ctr">
            <a:solidFill>
              <a:srgbClr val="8DA6B1"/>
            </a:solidFill>
            <a:prstDash val="solid"/>
            <a:miter lim="800000"/>
          </a:ln>
          <a:effectLst/>
        </p:spPr>
      </p:cxnSp>
      <p:sp>
        <p:nvSpPr>
          <p:cNvPr id="67" name="Rectangle 66"/>
          <p:cNvSpPr/>
          <p:nvPr/>
        </p:nvSpPr>
        <p:spPr>
          <a:xfrm>
            <a:off x="9915378" y="4647852"/>
            <a:ext cx="1745834" cy="460512"/>
          </a:xfrm>
          <a:prstGeom prst="rect">
            <a:avLst/>
          </a:prstGeom>
          <a:solidFill>
            <a:srgbClr val="8DA6B1"/>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Device </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Handoffs</a:t>
            </a:r>
          </a:p>
        </p:txBody>
      </p:sp>
      <p:pic>
        <p:nvPicPr>
          <p:cNvPr id="70" name="Picture 69" descr="windows8.png"/>
          <p:cNvPicPr>
            <a:picLocks noChangeAspect="1"/>
          </p:cNvPicPr>
          <p:nvPr/>
        </p:nvPicPr>
        <p:blipFill>
          <a:blip r:embed="rId3" cstate="print"/>
          <a:stretch>
            <a:fillRect/>
          </a:stretch>
        </p:blipFill>
        <p:spPr>
          <a:xfrm>
            <a:off x="1761471" y="2344868"/>
            <a:ext cx="333786" cy="333786"/>
          </a:xfrm>
          <a:prstGeom prst="rect">
            <a:avLst/>
          </a:prstGeom>
        </p:spPr>
      </p:pic>
      <p:pic>
        <p:nvPicPr>
          <p:cNvPr id="72" name="Picture 71" descr="computer46.png"/>
          <p:cNvPicPr>
            <a:picLocks noChangeAspect="1"/>
          </p:cNvPicPr>
          <p:nvPr/>
        </p:nvPicPr>
        <p:blipFill>
          <a:blip r:embed="rId4" cstate="print"/>
          <a:stretch>
            <a:fillRect/>
          </a:stretch>
        </p:blipFill>
        <p:spPr>
          <a:xfrm>
            <a:off x="11002290" y="1591833"/>
            <a:ext cx="529908" cy="529908"/>
          </a:xfrm>
          <a:prstGeom prst="rect">
            <a:avLst/>
          </a:prstGeom>
        </p:spPr>
      </p:pic>
      <p:pic>
        <p:nvPicPr>
          <p:cNvPr id="73" name="Picture 72" descr="speedometer26.png"/>
          <p:cNvPicPr>
            <a:picLocks noChangeAspect="1"/>
          </p:cNvPicPr>
          <p:nvPr/>
        </p:nvPicPr>
        <p:blipFill>
          <a:blip r:embed="rId5" cstate="print"/>
          <a:stretch>
            <a:fillRect/>
          </a:stretch>
        </p:blipFill>
        <p:spPr>
          <a:xfrm>
            <a:off x="11162459" y="2246854"/>
            <a:ext cx="406400" cy="406400"/>
          </a:xfrm>
          <a:prstGeom prst="rect">
            <a:avLst/>
          </a:prstGeom>
        </p:spPr>
      </p:pic>
      <p:pic>
        <p:nvPicPr>
          <p:cNvPr id="74" name="Picture 73" descr="internet80.png"/>
          <p:cNvPicPr>
            <a:picLocks noChangeAspect="1"/>
          </p:cNvPicPr>
          <p:nvPr/>
        </p:nvPicPr>
        <p:blipFill>
          <a:blip r:embed="rId6" cstate="print"/>
          <a:stretch>
            <a:fillRect/>
          </a:stretch>
        </p:blipFill>
        <p:spPr>
          <a:xfrm>
            <a:off x="1632379" y="4378064"/>
            <a:ext cx="516666" cy="516666"/>
          </a:xfrm>
          <a:prstGeom prst="rect">
            <a:avLst/>
          </a:prstGeom>
        </p:spPr>
      </p:pic>
      <p:pic>
        <p:nvPicPr>
          <p:cNvPr id="76" name="Picture 75" descr="cellphone90.png"/>
          <p:cNvPicPr>
            <a:picLocks noChangeAspect="1"/>
          </p:cNvPicPr>
          <p:nvPr/>
        </p:nvPicPr>
        <p:blipFill>
          <a:blip r:embed="rId7" cstate="print"/>
          <a:stretch>
            <a:fillRect/>
          </a:stretch>
        </p:blipFill>
        <p:spPr>
          <a:xfrm>
            <a:off x="11185170" y="2818204"/>
            <a:ext cx="441363" cy="441363"/>
          </a:xfrm>
          <a:prstGeom prst="rect">
            <a:avLst/>
          </a:prstGeom>
        </p:spPr>
      </p:pic>
      <p:pic>
        <p:nvPicPr>
          <p:cNvPr id="77" name="Picture 76" descr="smartphone8.png"/>
          <p:cNvPicPr>
            <a:picLocks noChangeAspect="1"/>
          </p:cNvPicPr>
          <p:nvPr/>
        </p:nvPicPr>
        <p:blipFill>
          <a:blip r:embed="rId8" cstate="print"/>
          <a:stretch>
            <a:fillRect/>
          </a:stretch>
        </p:blipFill>
        <p:spPr>
          <a:xfrm>
            <a:off x="1750713" y="5227918"/>
            <a:ext cx="366058" cy="366058"/>
          </a:xfrm>
          <a:prstGeom prst="rect">
            <a:avLst/>
          </a:prstGeom>
        </p:spPr>
      </p:pic>
      <p:pic>
        <p:nvPicPr>
          <p:cNvPr id="18434" name="Picture 2"/>
          <p:cNvPicPr>
            <a:picLocks noChangeAspect="1" noChangeArrowheads="1"/>
          </p:cNvPicPr>
          <p:nvPr/>
        </p:nvPicPr>
        <p:blipFill>
          <a:blip r:embed="rId9" cstate="print"/>
          <a:srcRect/>
          <a:stretch>
            <a:fillRect/>
          </a:stretch>
        </p:blipFill>
        <p:spPr bwMode="auto">
          <a:xfrm>
            <a:off x="1570094" y="2838674"/>
            <a:ext cx="678254" cy="403589"/>
          </a:xfrm>
          <a:prstGeom prst="rect">
            <a:avLst/>
          </a:prstGeom>
          <a:noFill/>
          <a:ln w="9525">
            <a:noFill/>
            <a:miter lim="800000"/>
            <a:headEnd/>
            <a:tailEnd/>
          </a:ln>
        </p:spPr>
      </p:pic>
      <p:pic>
        <p:nvPicPr>
          <p:cNvPr id="79" name="Picture 78" descr="cellphone106.png"/>
          <p:cNvPicPr>
            <a:picLocks noChangeAspect="1"/>
          </p:cNvPicPr>
          <p:nvPr/>
        </p:nvPicPr>
        <p:blipFill>
          <a:blip r:embed="rId10" cstate="print"/>
          <a:stretch>
            <a:fillRect/>
          </a:stretch>
        </p:blipFill>
        <p:spPr>
          <a:xfrm>
            <a:off x="11120625" y="4668522"/>
            <a:ext cx="411574" cy="411574"/>
          </a:xfrm>
          <a:prstGeom prst="rect">
            <a:avLst/>
          </a:prstGeom>
        </p:spPr>
      </p:pic>
      <p:pic>
        <p:nvPicPr>
          <p:cNvPr id="80" name="Picture 79" descr="smartphone55.png"/>
          <p:cNvPicPr>
            <a:picLocks noChangeAspect="1"/>
          </p:cNvPicPr>
          <p:nvPr/>
        </p:nvPicPr>
        <p:blipFill>
          <a:blip r:embed="rId11" cstate="print"/>
          <a:stretch>
            <a:fillRect/>
          </a:stretch>
        </p:blipFill>
        <p:spPr>
          <a:xfrm>
            <a:off x="11228201" y="5324737"/>
            <a:ext cx="443847" cy="443847"/>
          </a:xfrm>
          <a:prstGeom prst="rect">
            <a:avLst/>
          </a:prstGeom>
        </p:spPr>
      </p:pic>
      <p:pic>
        <p:nvPicPr>
          <p:cNvPr id="81" name="Picture 80" descr="volume30.png"/>
          <p:cNvPicPr>
            <a:picLocks noChangeAspect="1"/>
          </p:cNvPicPr>
          <p:nvPr/>
        </p:nvPicPr>
        <p:blipFill>
          <a:blip r:embed="rId12" cstate="print"/>
          <a:stretch>
            <a:fillRect/>
          </a:stretch>
        </p:blipFill>
        <p:spPr>
          <a:xfrm>
            <a:off x="11142142" y="4152153"/>
            <a:ext cx="390059" cy="390059"/>
          </a:xfrm>
          <a:prstGeom prst="rect">
            <a:avLst/>
          </a:prstGeom>
        </p:spPr>
      </p:pic>
      <p:pic>
        <p:nvPicPr>
          <p:cNvPr id="83" name="Picture 82" descr="browsers5.png"/>
          <p:cNvPicPr>
            <a:picLocks noChangeAspect="1"/>
          </p:cNvPicPr>
          <p:nvPr/>
        </p:nvPicPr>
        <p:blipFill>
          <a:blip r:embed="rId13" cstate="print"/>
          <a:stretch>
            <a:fillRect/>
          </a:stretch>
        </p:blipFill>
        <p:spPr>
          <a:xfrm>
            <a:off x="1836775" y="1774713"/>
            <a:ext cx="419848" cy="41984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500"/>
                                        <p:tgtEl>
                                          <p:spTgt spid="63"/>
                                        </p:tgtEl>
                                      </p:cBhvr>
                                    </p:animEffect>
                                  </p:childTnLst>
                                </p:cTn>
                              </p:par>
                              <p:par>
                                <p:cTn id="8" presetID="3" presetClass="entr" presetSubtype="1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blinds(horizontal)">
                                      <p:cBhvr>
                                        <p:cTn id="15" dur="500"/>
                                        <p:tgtEl>
                                          <p:spTgt spid="58"/>
                                        </p:tgtEl>
                                      </p:cBhvr>
                                    </p:animEffect>
                                  </p:childTnLst>
                                </p:cTn>
                              </p:par>
                              <p:par>
                                <p:cTn id="16" presetID="3" presetClass="entr" presetSubtype="10" fill="hold"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blinds(horizontal)">
                                      <p:cBhvr>
                                        <p:cTn id="18" dur="500"/>
                                        <p:tgtEl>
                                          <p:spTgt spid="83"/>
                                        </p:tgtEl>
                                      </p:cBhvr>
                                    </p:animEffect>
                                  </p:childTnLst>
                                </p:cTn>
                              </p:par>
                              <p:par>
                                <p:cTn id="19" presetID="3" presetClass="entr" presetSubtype="1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linds(horizontal)">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blinds(horizontal)">
                                      <p:cBhvr>
                                        <p:cTn id="26" dur="500"/>
                                        <p:tgtEl>
                                          <p:spTgt spid="59"/>
                                        </p:tgtEl>
                                      </p:cBhvr>
                                    </p:animEffect>
                                  </p:childTnLst>
                                </p:cTn>
                              </p:par>
                              <p:par>
                                <p:cTn id="27" presetID="3" presetClass="entr" presetSubtype="1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blinds(horizontal)">
                                      <p:cBhvr>
                                        <p:cTn id="29" dur="500"/>
                                        <p:tgtEl>
                                          <p:spTgt spid="70"/>
                                        </p:tgtEl>
                                      </p:cBhvr>
                                    </p:animEffect>
                                  </p:childTnLst>
                                </p:cTn>
                              </p:par>
                              <p:par>
                                <p:cTn id="30" presetID="3" presetClass="entr" presetSubtype="1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linds(horizont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linds(horizontal)">
                                      <p:cBhvr>
                                        <p:cTn id="37" dur="500"/>
                                        <p:tgtEl>
                                          <p:spTgt spid="60"/>
                                        </p:tgtEl>
                                      </p:cBhvr>
                                    </p:animEffect>
                                  </p:childTnLst>
                                </p:cTn>
                              </p:par>
                              <p:par>
                                <p:cTn id="38" presetID="3" presetClass="entr" presetSubtype="10" fill="hold" nodeType="withEffect">
                                  <p:stCondLst>
                                    <p:cond delay="0"/>
                                  </p:stCondLst>
                                  <p:childTnLst>
                                    <p:set>
                                      <p:cBhvr>
                                        <p:cTn id="39" dur="1" fill="hold">
                                          <p:stCondLst>
                                            <p:cond delay="0"/>
                                          </p:stCondLst>
                                        </p:cTn>
                                        <p:tgtEl>
                                          <p:spTgt spid="18434"/>
                                        </p:tgtEl>
                                        <p:attrNameLst>
                                          <p:attrName>style.visibility</p:attrName>
                                        </p:attrNameLst>
                                      </p:cBhvr>
                                      <p:to>
                                        <p:strVal val="visible"/>
                                      </p:to>
                                    </p:set>
                                    <p:animEffect transition="in" filter="blinds(horizontal)">
                                      <p:cBhvr>
                                        <p:cTn id="40" dur="500"/>
                                        <p:tgtEl>
                                          <p:spTgt spid="18434"/>
                                        </p:tgtEl>
                                      </p:cBhvr>
                                    </p:animEffect>
                                  </p:childTnLst>
                                </p:cTn>
                              </p:par>
                              <p:par>
                                <p:cTn id="41" presetID="3" presetClass="entr" presetSubtype="1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linds(horizontal)">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linds(horizontal)">
                                      <p:cBhvr>
                                        <p:cTn id="48" dur="500"/>
                                        <p:tgtEl>
                                          <p:spTgt spid="4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blinds(horizontal)">
                                      <p:cBhvr>
                                        <p:cTn id="51" dur="500"/>
                                        <p:tgtEl>
                                          <p:spTgt spid="5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blinds(horizontal)">
                                      <p:cBhvr>
                                        <p:cTn id="56" dur="500"/>
                                        <p:tgtEl>
                                          <p:spTgt spid="46"/>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blinds(horizontal)">
                                      <p:cBhvr>
                                        <p:cTn id="59" dur="500"/>
                                        <p:tgtEl>
                                          <p:spTgt spid="51"/>
                                        </p:tgtEl>
                                      </p:cBhvr>
                                    </p:animEffect>
                                  </p:childTnLst>
                                </p:cTn>
                              </p:par>
                              <p:par>
                                <p:cTn id="60" presetID="3" presetClass="entr" presetSubtype="10" fill="hold"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linds(horizontal)">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blinds(horizontal)">
                                      <p:cBhvr>
                                        <p:cTn id="67" dur="500"/>
                                        <p:tgtEl>
                                          <p:spTgt spid="47"/>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blinds(horizontal)">
                                      <p:cBhvr>
                                        <p:cTn id="70" dur="500"/>
                                        <p:tgtEl>
                                          <p:spTgt spid="52"/>
                                        </p:tgtEl>
                                      </p:cBhvr>
                                    </p:animEffect>
                                  </p:childTnLst>
                                </p:cTn>
                              </p:par>
                              <p:par>
                                <p:cTn id="71" presetID="3" presetClass="entr" presetSubtype="10" fill="hold" nodeType="with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blinds(horizontal)">
                                      <p:cBhvr>
                                        <p:cTn id="73" dur="500"/>
                                        <p:tgtEl>
                                          <p:spTgt spid="73"/>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blinds(horizontal)">
                                      <p:cBhvr>
                                        <p:cTn id="78" dur="500"/>
                                        <p:tgtEl>
                                          <p:spTgt spid="48"/>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blinds(horizontal)">
                                      <p:cBhvr>
                                        <p:cTn id="81" dur="500"/>
                                        <p:tgtEl>
                                          <p:spTgt spid="53"/>
                                        </p:tgtEl>
                                      </p:cBhvr>
                                    </p:animEffect>
                                  </p:childTnLst>
                                </p:cTn>
                              </p:par>
                              <p:par>
                                <p:cTn id="82" presetID="3" presetClass="entr" presetSubtype="10" fill="hold" nodeType="with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blinds(horizontal)">
                                      <p:cBhvr>
                                        <p:cTn id="84" dur="500"/>
                                        <p:tgtEl>
                                          <p:spTgt spid="76"/>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blinds(horizontal)">
                                      <p:cBhvr>
                                        <p:cTn id="89" dur="500"/>
                                        <p:tgtEl>
                                          <p:spTgt spid="43"/>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linds(horizontal)">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blinds(horizontal)">
                                      <p:cBhvr>
                                        <p:cTn id="97" dur="500"/>
                                        <p:tgtEl>
                                          <p:spTgt spid="40"/>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blinds(horizontal)">
                                      <p:cBhvr>
                                        <p:cTn id="100" dur="500"/>
                                        <p:tgtEl>
                                          <p:spTgt spid="61"/>
                                        </p:tgtEl>
                                      </p:cBhvr>
                                    </p:animEffect>
                                  </p:childTnLst>
                                </p:cTn>
                              </p:par>
                              <p:par>
                                <p:cTn id="101" presetID="3" presetClass="entr" presetSubtype="10" fill="hold" nodeType="with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blinds(horizontal)">
                                      <p:cBhvr>
                                        <p:cTn id="103" dur="500"/>
                                        <p:tgtEl>
                                          <p:spTgt spid="74"/>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62"/>
                                        </p:tgtEl>
                                        <p:attrNameLst>
                                          <p:attrName>style.visibility</p:attrName>
                                        </p:attrNameLst>
                                      </p:cBhvr>
                                      <p:to>
                                        <p:strVal val="visible"/>
                                      </p:to>
                                    </p:set>
                                    <p:animEffect transition="in" filter="blinds(horizontal)">
                                      <p:cBhvr>
                                        <p:cTn id="108" dur="500"/>
                                        <p:tgtEl>
                                          <p:spTgt spid="62"/>
                                        </p:tgtEl>
                                      </p:cBhvr>
                                    </p:animEffect>
                                  </p:childTnLst>
                                </p:cTn>
                              </p:par>
                              <p:par>
                                <p:cTn id="109" presetID="3" presetClass="entr" presetSubtype="10" fill="hold" nodeType="withEffect">
                                  <p:stCondLst>
                                    <p:cond delay="0"/>
                                  </p:stCondLst>
                                  <p:childTnLst>
                                    <p:set>
                                      <p:cBhvr>
                                        <p:cTn id="110" dur="1" fill="hold">
                                          <p:stCondLst>
                                            <p:cond delay="0"/>
                                          </p:stCondLst>
                                        </p:cTn>
                                        <p:tgtEl>
                                          <p:spTgt spid="77"/>
                                        </p:tgtEl>
                                        <p:attrNameLst>
                                          <p:attrName>style.visibility</p:attrName>
                                        </p:attrNameLst>
                                      </p:cBhvr>
                                      <p:to>
                                        <p:strVal val="visible"/>
                                      </p:to>
                                    </p:set>
                                    <p:animEffect transition="in" filter="blinds(horizontal)">
                                      <p:cBhvr>
                                        <p:cTn id="111" dur="500"/>
                                        <p:tgtEl>
                                          <p:spTgt spid="77"/>
                                        </p:tgtEl>
                                      </p:cBhvr>
                                    </p:animEffect>
                                  </p:childTnLst>
                                </p:cTn>
                              </p:par>
                              <p:par>
                                <p:cTn id="112" presetID="3" presetClass="entr" presetSubtype="10" fill="hold"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blinds(horizontal)">
                                      <p:cBhvr>
                                        <p:cTn id="114" dur="500"/>
                                        <p:tgtEl>
                                          <p:spTgt spid="41"/>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nodeType="click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blinds(horizontal)">
                                      <p:cBhvr>
                                        <p:cTn id="119" dur="500"/>
                                        <p:tgtEl>
                                          <p:spTgt spid="45"/>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blinds(horizontal)">
                                      <p:cBhvr>
                                        <p:cTn id="122" dur="500"/>
                                        <p:tgtEl>
                                          <p:spTgt spid="57"/>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blinds(horizontal)">
                                      <p:cBhvr>
                                        <p:cTn id="127" dur="500"/>
                                        <p:tgtEl>
                                          <p:spTgt spid="49"/>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blinds(horizontal)">
                                      <p:cBhvr>
                                        <p:cTn id="130" dur="500"/>
                                        <p:tgtEl>
                                          <p:spTgt spid="54"/>
                                        </p:tgtEl>
                                      </p:cBhvr>
                                    </p:animEffect>
                                  </p:childTnLst>
                                </p:cTn>
                              </p:par>
                              <p:par>
                                <p:cTn id="131" presetID="3" presetClass="entr" presetSubtype="10" fill="hold" nodeType="withEffect">
                                  <p:stCondLst>
                                    <p:cond delay="0"/>
                                  </p:stCondLst>
                                  <p:childTnLst>
                                    <p:set>
                                      <p:cBhvr>
                                        <p:cTn id="132" dur="1" fill="hold">
                                          <p:stCondLst>
                                            <p:cond delay="0"/>
                                          </p:stCondLst>
                                        </p:cTn>
                                        <p:tgtEl>
                                          <p:spTgt spid="81"/>
                                        </p:tgtEl>
                                        <p:attrNameLst>
                                          <p:attrName>style.visibility</p:attrName>
                                        </p:attrNameLst>
                                      </p:cBhvr>
                                      <p:to>
                                        <p:strVal val="visible"/>
                                      </p:to>
                                    </p:set>
                                    <p:animEffect transition="in" filter="blinds(horizontal)">
                                      <p:cBhvr>
                                        <p:cTn id="133" dur="500"/>
                                        <p:tgtEl>
                                          <p:spTgt spid="81"/>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nodeType="clickEffect">
                                  <p:stCondLst>
                                    <p:cond delay="0"/>
                                  </p:stCondLst>
                                  <p:childTnLst>
                                    <p:set>
                                      <p:cBhvr>
                                        <p:cTn id="137" dur="1" fill="hold">
                                          <p:stCondLst>
                                            <p:cond delay="0"/>
                                          </p:stCondLst>
                                        </p:cTn>
                                        <p:tgtEl>
                                          <p:spTgt spid="66"/>
                                        </p:tgtEl>
                                        <p:attrNameLst>
                                          <p:attrName>style.visibility</p:attrName>
                                        </p:attrNameLst>
                                      </p:cBhvr>
                                      <p:to>
                                        <p:strVal val="visible"/>
                                      </p:to>
                                    </p:set>
                                    <p:animEffect transition="in" filter="blinds(horizontal)">
                                      <p:cBhvr>
                                        <p:cTn id="138" dur="500"/>
                                        <p:tgtEl>
                                          <p:spTgt spid="66"/>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67"/>
                                        </p:tgtEl>
                                        <p:attrNameLst>
                                          <p:attrName>style.visibility</p:attrName>
                                        </p:attrNameLst>
                                      </p:cBhvr>
                                      <p:to>
                                        <p:strVal val="visible"/>
                                      </p:to>
                                    </p:set>
                                    <p:animEffect transition="in" filter="blinds(horizontal)">
                                      <p:cBhvr>
                                        <p:cTn id="141" dur="500"/>
                                        <p:tgtEl>
                                          <p:spTgt spid="67"/>
                                        </p:tgtEl>
                                      </p:cBhvr>
                                    </p:animEffect>
                                  </p:childTnLst>
                                </p:cTn>
                              </p:par>
                              <p:par>
                                <p:cTn id="142" presetID="3" presetClass="entr" presetSubtype="10" fill="hold" nodeType="withEffect">
                                  <p:stCondLst>
                                    <p:cond delay="0"/>
                                  </p:stCondLst>
                                  <p:childTnLst>
                                    <p:set>
                                      <p:cBhvr>
                                        <p:cTn id="143" dur="1" fill="hold">
                                          <p:stCondLst>
                                            <p:cond delay="0"/>
                                          </p:stCondLst>
                                        </p:cTn>
                                        <p:tgtEl>
                                          <p:spTgt spid="79"/>
                                        </p:tgtEl>
                                        <p:attrNameLst>
                                          <p:attrName>style.visibility</p:attrName>
                                        </p:attrNameLst>
                                      </p:cBhvr>
                                      <p:to>
                                        <p:strVal val="visible"/>
                                      </p:to>
                                    </p:set>
                                    <p:animEffect transition="in" filter="blinds(horizontal)">
                                      <p:cBhvr>
                                        <p:cTn id="144" dur="500"/>
                                        <p:tgtEl>
                                          <p:spTgt spid="79"/>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nodeType="clickEffect">
                                  <p:stCondLst>
                                    <p:cond delay="0"/>
                                  </p:stCondLst>
                                  <p:childTnLst>
                                    <p:set>
                                      <p:cBhvr>
                                        <p:cTn id="148" dur="1" fill="hold">
                                          <p:stCondLst>
                                            <p:cond delay="0"/>
                                          </p:stCondLst>
                                        </p:cTn>
                                        <p:tgtEl>
                                          <p:spTgt spid="50"/>
                                        </p:tgtEl>
                                        <p:attrNameLst>
                                          <p:attrName>style.visibility</p:attrName>
                                        </p:attrNameLst>
                                      </p:cBhvr>
                                      <p:to>
                                        <p:strVal val="visible"/>
                                      </p:to>
                                    </p:set>
                                    <p:animEffect transition="in" filter="blinds(horizontal)">
                                      <p:cBhvr>
                                        <p:cTn id="149" dur="500"/>
                                        <p:tgtEl>
                                          <p:spTgt spid="50"/>
                                        </p:tgtEl>
                                      </p:cBhvr>
                                    </p:animEffect>
                                  </p:childTnLst>
                                </p:cTn>
                              </p:par>
                              <p:par>
                                <p:cTn id="150" presetID="3" presetClass="entr" presetSubtype="10" fill="hold" grpId="0" nodeType="withEffect">
                                  <p:stCondLst>
                                    <p:cond delay="0"/>
                                  </p:stCondLst>
                                  <p:childTnLst>
                                    <p:set>
                                      <p:cBhvr>
                                        <p:cTn id="151" dur="1" fill="hold">
                                          <p:stCondLst>
                                            <p:cond delay="0"/>
                                          </p:stCondLst>
                                        </p:cTn>
                                        <p:tgtEl>
                                          <p:spTgt spid="55"/>
                                        </p:tgtEl>
                                        <p:attrNameLst>
                                          <p:attrName>style.visibility</p:attrName>
                                        </p:attrNameLst>
                                      </p:cBhvr>
                                      <p:to>
                                        <p:strVal val="visible"/>
                                      </p:to>
                                    </p:set>
                                    <p:animEffect transition="in" filter="blinds(horizontal)">
                                      <p:cBhvr>
                                        <p:cTn id="152" dur="500"/>
                                        <p:tgtEl>
                                          <p:spTgt spid="55"/>
                                        </p:tgtEl>
                                      </p:cBhvr>
                                    </p:animEffect>
                                  </p:childTnLst>
                                </p:cTn>
                              </p:par>
                              <p:par>
                                <p:cTn id="153" presetID="3" presetClass="entr" presetSubtype="10" fill="hold" nodeType="withEffect">
                                  <p:stCondLst>
                                    <p:cond delay="0"/>
                                  </p:stCondLst>
                                  <p:childTnLst>
                                    <p:set>
                                      <p:cBhvr>
                                        <p:cTn id="154" dur="1" fill="hold">
                                          <p:stCondLst>
                                            <p:cond delay="0"/>
                                          </p:stCondLst>
                                        </p:cTn>
                                        <p:tgtEl>
                                          <p:spTgt spid="80"/>
                                        </p:tgtEl>
                                        <p:attrNameLst>
                                          <p:attrName>style.visibility</p:attrName>
                                        </p:attrNameLst>
                                      </p:cBhvr>
                                      <p:to>
                                        <p:strVal val="visible"/>
                                      </p:to>
                                    </p:set>
                                    <p:animEffect transition="in" filter="blinds(horizontal)">
                                      <p:cBhvr>
                                        <p:cTn id="15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14</a:t>
            </a:fld>
            <a:endParaRPr lang="en-US"/>
          </a:p>
        </p:txBody>
      </p:sp>
      <p:sp>
        <p:nvSpPr>
          <p:cNvPr id="11" name="Title 10"/>
          <p:cNvSpPr>
            <a:spLocks noGrp="1"/>
          </p:cNvSpPr>
          <p:nvPr>
            <p:ph type="title"/>
          </p:nvPr>
        </p:nvSpPr>
        <p:spPr/>
        <p:txBody>
          <a:bodyPr/>
          <a:lstStyle/>
          <a:p>
            <a:r>
              <a:rPr lang="en-US" dirty="0" smtClean="0"/>
              <a:t>WebRTC Client Side SDK</a:t>
            </a:r>
            <a:endParaRPr lang="en-US" dirty="0"/>
          </a:p>
        </p:txBody>
      </p:sp>
      <p:pic>
        <p:nvPicPr>
          <p:cNvPr id="8" name="Picture 7" descr="icon_280.gif"/>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269053" y="3968766"/>
            <a:ext cx="1710816" cy="2047582"/>
          </a:xfrm>
          <a:prstGeom prst="rect">
            <a:avLst/>
          </a:prstGeom>
        </p:spPr>
      </p:pic>
      <p:pic>
        <p:nvPicPr>
          <p:cNvPr id="10" name="Picture 9" descr="icon_276.gif"/>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876913" y="1983884"/>
            <a:ext cx="2514234" cy="1673716"/>
          </a:xfrm>
          <a:prstGeom prst="rect">
            <a:avLst/>
          </a:prstGeom>
        </p:spPr>
      </p:pic>
      <p:sp>
        <p:nvSpPr>
          <p:cNvPr id="12" name="TextBox 11"/>
          <p:cNvSpPr txBox="1"/>
          <p:nvPr/>
        </p:nvSpPr>
        <p:spPr>
          <a:xfrm>
            <a:off x="1656678" y="2398956"/>
            <a:ext cx="1226371" cy="344245"/>
          </a:xfrm>
          <a:prstGeom prst="rect">
            <a:avLst/>
          </a:prstGeom>
          <a:noFill/>
        </p:spPr>
        <p:txBody>
          <a:bodyPr wrap="square" lIns="0" tIns="0" rIns="0" bIns="0" rtlCol="0">
            <a:noAutofit/>
          </a:bodyPr>
          <a:lstStyle/>
          <a:p>
            <a:pPr>
              <a:lnSpc>
                <a:spcPct val="90000"/>
              </a:lnSpc>
            </a:pPr>
            <a:r>
              <a:rPr lang="en-US" sz="3600" b="1" dirty="0" smtClean="0"/>
              <a:t>SDK</a:t>
            </a:r>
          </a:p>
        </p:txBody>
      </p:sp>
      <p:sp>
        <p:nvSpPr>
          <p:cNvPr id="13" name="TextBox 12"/>
          <p:cNvSpPr txBox="1"/>
          <p:nvPr/>
        </p:nvSpPr>
        <p:spPr>
          <a:xfrm>
            <a:off x="1723018" y="5004100"/>
            <a:ext cx="858818" cy="363966"/>
          </a:xfrm>
          <a:prstGeom prst="rect">
            <a:avLst/>
          </a:prstGeom>
          <a:noFill/>
        </p:spPr>
        <p:txBody>
          <a:bodyPr wrap="square" lIns="0" tIns="0" rIns="0" bIns="0" rtlCol="0">
            <a:noAutofit/>
          </a:bodyPr>
          <a:lstStyle/>
          <a:p>
            <a:pPr>
              <a:lnSpc>
                <a:spcPct val="90000"/>
              </a:lnSpc>
            </a:pPr>
            <a:r>
              <a:rPr lang="en-US" sz="3600" b="1" dirty="0" smtClean="0"/>
              <a:t>SDK</a:t>
            </a:r>
          </a:p>
        </p:txBody>
      </p:sp>
      <p:cxnSp>
        <p:nvCxnSpPr>
          <p:cNvPr id="18" name="Straight Connector 17"/>
          <p:cNvCxnSpPr>
            <a:cxnSpLocks noChangeShapeType="1"/>
          </p:cNvCxnSpPr>
          <p:nvPr/>
        </p:nvCxnSpPr>
        <p:spPr bwMode="auto">
          <a:xfrm>
            <a:off x="7030661" y="2326596"/>
            <a:ext cx="0" cy="3159460"/>
          </a:xfrm>
          <a:prstGeom prst="line">
            <a:avLst/>
          </a:prstGeom>
          <a:noFill/>
          <a:ln w="25400" algn="ctr">
            <a:gradFill>
              <a:gsLst>
                <a:gs pos="0">
                  <a:schemeClr val="bg1">
                    <a:alpha val="0"/>
                  </a:schemeClr>
                </a:gs>
                <a:gs pos="50000">
                  <a:schemeClr val="tx1">
                    <a:lumMod val="75000"/>
                    <a:lumOff val="25000"/>
                  </a:schemeClr>
                </a:gs>
                <a:gs pos="100000">
                  <a:schemeClr val="bg1">
                    <a:alpha val="0"/>
                  </a:schemeClr>
                </a:gs>
              </a:gsLst>
              <a:lin ang="5400000" scaled="0"/>
            </a:gradFill>
            <a:round/>
            <a:headEnd/>
            <a:tailEnd/>
          </a:ln>
          <a:extLst>
            <a:ext uri="{909E8E84-426E-40DD-AFC4-6F175D3DCCD1}">
              <a14:hiddenFill xmlns="" xmlns:a14="http://schemas.microsoft.com/office/drawing/2010/main">
                <a:noFill/>
              </a14:hiddenFill>
            </a:ext>
          </a:extLst>
        </p:spPr>
      </p:cxnSp>
      <p:sp>
        <p:nvSpPr>
          <p:cNvPr id="19" name="Text Placeholder 3"/>
          <p:cNvSpPr txBox="1">
            <a:spLocks/>
          </p:cNvSpPr>
          <p:nvPr/>
        </p:nvSpPr>
        <p:spPr>
          <a:xfrm>
            <a:off x="7170177" y="2201731"/>
            <a:ext cx="4648201" cy="4419600"/>
          </a:xfrm>
          <a:prstGeom prst="rect">
            <a:avLst/>
          </a:prstGeom>
        </p:spPr>
        <p:txBody>
          <a:bodyPr/>
          <a:lstStyle/>
          <a:p>
            <a:pPr>
              <a:buFont typeface="Arial" pitchFamily="34" charset="0"/>
              <a:buChar char="•"/>
            </a:pPr>
            <a:r>
              <a:rPr lang="en-US" sz="2400" dirty="0" smtClean="0"/>
              <a:t> Broader client side reach – Native, Browsers, versions, hardware architectures</a:t>
            </a:r>
          </a:p>
          <a:p>
            <a:pPr>
              <a:buFont typeface="Arial" pitchFamily="34" charset="0"/>
              <a:buChar char="•"/>
            </a:pPr>
            <a:r>
              <a:rPr lang="en-US" sz="2400" dirty="0" smtClean="0"/>
              <a:t>Non-WebRTC Browser support </a:t>
            </a:r>
          </a:p>
          <a:p>
            <a:pPr>
              <a:buFont typeface="Arial" pitchFamily="34" charset="0"/>
              <a:buChar char="•"/>
            </a:pPr>
            <a:r>
              <a:rPr lang="en-US" sz="2400" dirty="0" smtClean="0"/>
              <a:t>Consistent feature evolution across native and browser SDKs</a:t>
            </a:r>
          </a:p>
          <a:p>
            <a:pPr>
              <a:buFont typeface="Arial" pitchFamily="34" charset="0"/>
              <a:buChar char="•"/>
            </a:pPr>
            <a:r>
              <a:rPr lang="en-US" sz="2400" dirty="0" smtClean="0"/>
              <a:t>Application specific signaling extensions and optimizations</a:t>
            </a: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tabLst/>
              <a:defRPr/>
            </a:pPr>
            <a:endParaRPr kumimoji="0" lang="en-U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p:txBody>
      </p:sp>
      <p:pic>
        <p:nvPicPr>
          <p:cNvPr id="16390" name="Picture 6"/>
          <p:cNvPicPr>
            <a:picLocks noChangeAspect="1" noChangeArrowheads="1"/>
          </p:cNvPicPr>
          <p:nvPr/>
        </p:nvPicPr>
        <p:blipFill>
          <a:blip r:embed="rId5" cstate="print"/>
          <a:srcRect/>
          <a:stretch>
            <a:fillRect/>
          </a:stretch>
        </p:blipFill>
        <p:spPr bwMode="auto">
          <a:xfrm>
            <a:off x="3526973" y="2289845"/>
            <a:ext cx="707996" cy="667704"/>
          </a:xfrm>
          <a:prstGeom prst="rect">
            <a:avLst/>
          </a:prstGeom>
          <a:noFill/>
          <a:ln w="9525">
            <a:noFill/>
            <a:miter lim="800000"/>
            <a:headEnd/>
            <a:tailEnd/>
          </a:ln>
        </p:spPr>
      </p:pic>
      <p:pic>
        <p:nvPicPr>
          <p:cNvPr id="16391" name="Picture 7"/>
          <p:cNvPicPr>
            <a:picLocks noChangeAspect="1" noChangeArrowheads="1"/>
          </p:cNvPicPr>
          <p:nvPr/>
        </p:nvPicPr>
        <p:blipFill>
          <a:blip r:embed="rId6" cstate="print"/>
          <a:srcRect/>
          <a:stretch>
            <a:fillRect/>
          </a:stretch>
        </p:blipFill>
        <p:spPr bwMode="auto">
          <a:xfrm>
            <a:off x="4234853" y="2325838"/>
            <a:ext cx="659877" cy="630871"/>
          </a:xfrm>
          <a:prstGeom prst="rect">
            <a:avLst/>
          </a:prstGeom>
          <a:noFill/>
          <a:ln w="9525">
            <a:noFill/>
            <a:miter lim="800000"/>
            <a:headEnd/>
            <a:tailEnd/>
          </a:ln>
        </p:spPr>
      </p:pic>
      <p:pic>
        <p:nvPicPr>
          <p:cNvPr id="16392" name="Picture 8"/>
          <p:cNvPicPr>
            <a:picLocks noChangeAspect="1" noChangeArrowheads="1"/>
          </p:cNvPicPr>
          <p:nvPr/>
        </p:nvPicPr>
        <p:blipFill>
          <a:blip r:embed="rId7" cstate="print"/>
          <a:srcRect/>
          <a:stretch>
            <a:fillRect/>
          </a:stretch>
        </p:blipFill>
        <p:spPr bwMode="auto">
          <a:xfrm>
            <a:off x="4927002" y="2330570"/>
            <a:ext cx="666974" cy="627408"/>
          </a:xfrm>
          <a:prstGeom prst="rect">
            <a:avLst/>
          </a:prstGeom>
          <a:noFill/>
          <a:ln w="9525">
            <a:noFill/>
            <a:miter lim="800000"/>
            <a:headEnd/>
            <a:tailEnd/>
          </a:ln>
        </p:spPr>
      </p:pic>
      <p:pic>
        <p:nvPicPr>
          <p:cNvPr id="16393" name="Picture 9"/>
          <p:cNvPicPr>
            <a:picLocks noChangeAspect="1" noChangeArrowheads="1"/>
          </p:cNvPicPr>
          <p:nvPr/>
        </p:nvPicPr>
        <p:blipFill>
          <a:blip r:embed="rId8" cstate="print"/>
          <a:srcRect/>
          <a:stretch>
            <a:fillRect/>
          </a:stretch>
        </p:blipFill>
        <p:spPr bwMode="auto">
          <a:xfrm>
            <a:off x="5592277" y="2283872"/>
            <a:ext cx="706214" cy="717513"/>
          </a:xfrm>
          <a:prstGeom prst="rect">
            <a:avLst/>
          </a:prstGeom>
          <a:noFill/>
          <a:ln w="9525">
            <a:noFill/>
            <a:miter lim="800000"/>
            <a:headEnd/>
            <a:tailEnd/>
          </a:ln>
        </p:spPr>
      </p:pic>
      <p:pic>
        <p:nvPicPr>
          <p:cNvPr id="16394" name="Picture 10"/>
          <p:cNvPicPr>
            <a:picLocks noChangeAspect="1" noChangeArrowheads="1"/>
          </p:cNvPicPr>
          <p:nvPr/>
        </p:nvPicPr>
        <p:blipFill>
          <a:blip r:embed="rId9" cstate="print"/>
          <a:srcRect/>
          <a:stretch>
            <a:fillRect/>
          </a:stretch>
        </p:blipFill>
        <p:spPr bwMode="auto">
          <a:xfrm>
            <a:off x="3022040" y="3823840"/>
            <a:ext cx="2809875" cy="2028825"/>
          </a:xfrm>
          <a:prstGeom prst="rect">
            <a:avLst/>
          </a:prstGeom>
          <a:noFill/>
          <a:ln w="9525">
            <a:noFill/>
            <a:miter lim="800000"/>
            <a:headEnd/>
            <a:tailEnd/>
          </a:ln>
        </p:spPr>
      </p:pic>
      <p:sp>
        <p:nvSpPr>
          <p:cNvPr id="25" name="Rectangle 24"/>
          <p:cNvSpPr/>
          <p:nvPr/>
        </p:nvSpPr>
        <p:spPr>
          <a:xfrm>
            <a:off x="1936376" y="6064188"/>
            <a:ext cx="10542905" cy="369332"/>
          </a:xfrm>
          <a:prstGeom prst="rect">
            <a:avLst/>
          </a:prstGeom>
        </p:spPr>
        <p:txBody>
          <a:bodyPr wrap="square">
            <a:spAutoFit/>
          </a:bodyPr>
          <a:lstStyle/>
          <a:p>
            <a:r>
              <a:rPr lang="en-US" b="1" dirty="0" smtClean="0"/>
              <a:t>Oracle WebRTC SDK:  http://www.oracle.com/technetwork/developer-tools/webrtc/overview/index.html</a:t>
            </a:r>
            <a:endParaRPr lang="en-US" b="1" dirty="0"/>
          </a:p>
        </p:txBody>
      </p:sp>
      <p:pic>
        <p:nvPicPr>
          <p:cNvPr id="17" name="Picture 16" descr="computer46.png"/>
          <p:cNvPicPr>
            <a:picLocks noChangeAspect="1"/>
          </p:cNvPicPr>
          <p:nvPr/>
        </p:nvPicPr>
        <p:blipFill>
          <a:blip r:embed="rId10" cstate="print"/>
          <a:stretch>
            <a:fillRect/>
          </a:stretch>
        </p:blipFill>
        <p:spPr>
          <a:xfrm>
            <a:off x="5868111" y="3990788"/>
            <a:ext cx="812800" cy="812800"/>
          </a:xfrm>
          <a:prstGeom prst="rect">
            <a:avLst/>
          </a:prstGeom>
        </p:spPr>
      </p:pic>
      <p:pic>
        <p:nvPicPr>
          <p:cNvPr id="20" name="Picture 19" descr="computer46.png"/>
          <p:cNvPicPr>
            <a:picLocks noChangeAspect="1"/>
          </p:cNvPicPr>
          <p:nvPr/>
        </p:nvPicPr>
        <p:blipFill>
          <a:blip r:embed="rId10" cstate="print"/>
          <a:stretch>
            <a:fillRect/>
          </a:stretch>
        </p:blipFill>
        <p:spPr>
          <a:xfrm>
            <a:off x="5889623" y="4937461"/>
            <a:ext cx="812800" cy="812800"/>
          </a:xfrm>
          <a:prstGeom prst="rect">
            <a:avLst/>
          </a:prstGeom>
        </p:spPr>
      </p:pic>
      <p:sp>
        <p:nvSpPr>
          <p:cNvPr id="21" name="TextBox 20"/>
          <p:cNvSpPr txBox="1"/>
          <p:nvPr/>
        </p:nvSpPr>
        <p:spPr>
          <a:xfrm>
            <a:off x="6139543" y="4240404"/>
            <a:ext cx="291402" cy="251209"/>
          </a:xfrm>
          <a:prstGeom prst="rect">
            <a:avLst/>
          </a:prstGeom>
          <a:noFill/>
        </p:spPr>
        <p:txBody>
          <a:bodyPr wrap="square" lIns="0" tIns="0" rIns="0" bIns="0" rtlCol="0">
            <a:noAutofit/>
          </a:bodyPr>
          <a:lstStyle/>
          <a:p>
            <a:pPr>
              <a:lnSpc>
                <a:spcPct val="90000"/>
              </a:lnSpc>
            </a:pPr>
            <a:r>
              <a:rPr lang="en-US" b="1" dirty="0" smtClean="0">
                <a:solidFill>
                  <a:schemeClr val="bg1"/>
                </a:solidFill>
              </a:rPr>
              <a:t>32</a:t>
            </a:r>
          </a:p>
        </p:txBody>
      </p:sp>
      <p:sp>
        <p:nvSpPr>
          <p:cNvPr id="22" name="TextBox 21"/>
          <p:cNvSpPr txBox="1"/>
          <p:nvPr/>
        </p:nvSpPr>
        <p:spPr>
          <a:xfrm>
            <a:off x="6169688" y="5164853"/>
            <a:ext cx="261257" cy="281354"/>
          </a:xfrm>
          <a:prstGeom prst="rect">
            <a:avLst/>
          </a:prstGeom>
          <a:noFill/>
        </p:spPr>
        <p:txBody>
          <a:bodyPr wrap="square" lIns="0" tIns="0" rIns="0" bIns="0" rtlCol="0">
            <a:noAutofit/>
          </a:bodyPr>
          <a:lstStyle/>
          <a:p>
            <a:pPr>
              <a:lnSpc>
                <a:spcPct val="90000"/>
              </a:lnSpc>
            </a:pPr>
            <a:r>
              <a:rPr lang="en-US" b="1" dirty="0" smtClean="0">
                <a:solidFill>
                  <a:schemeClr val="bg1"/>
                </a:solidFill>
              </a:rPr>
              <a:t>64</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smtClean="0">
                <a:solidFill>
                  <a:schemeClr val="bg1">
                    <a:lumMod val="75000"/>
                  </a:schemeClr>
                </a:solidFill>
              </a:rPr>
              <a:t>WebRTC </a:t>
            </a:r>
            <a:r>
              <a:rPr lang="en-US" dirty="0" smtClean="0">
                <a:solidFill>
                  <a:schemeClr val="bg1">
                    <a:lumMod val="75000"/>
                  </a:schemeClr>
                </a:solidFill>
              </a:rPr>
              <a:t>Introduction</a:t>
            </a:r>
            <a:endParaRPr lang="en-US" dirty="0" smtClean="0">
              <a:solidFill>
                <a:schemeClr val="bg1">
                  <a:lumMod val="75000"/>
                </a:schemeClr>
              </a:solidFill>
            </a:endParaRPr>
          </a:p>
          <a:p>
            <a:r>
              <a:rPr lang="en-US" dirty="0" smtClean="0">
                <a:solidFill>
                  <a:schemeClr val="bg1">
                    <a:lumMod val="75000"/>
                  </a:schemeClr>
                </a:solidFill>
              </a:rPr>
              <a:t>WebRTC Architecture Components</a:t>
            </a:r>
          </a:p>
          <a:p>
            <a:r>
              <a:rPr lang="en-US" dirty="0" smtClean="0"/>
              <a:t>Java in WebRTC Eco-System</a:t>
            </a:r>
          </a:p>
          <a:p>
            <a:r>
              <a:rPr lang="en-US" dirty="0" smtClean="0">
                <a:solidFill>
                  <a:schemeClr val="bg1">
                    <a:lumMod val="75000"/>
                  </a:schemeClr>
                </a:solidFill>
              </a:rPr>
              <a:t>Common Development/Architecture Issues</a:t>
            </a:r>
          </a:p>
          <a:p>
            <a:r>
              <a:rPr lang="en-US" dirty="0" smtClean="0">
                <a:solidFill>
                  <a:schemeClr val="bg1">
                    <a:lumMod val="75000"/>
                  </a:schemeClr>
                </a:solidFill>
              </a:rPr>
              <a:t>Demo</a:t>
            </a:r>
          </a:p>
        </p:txBody>
      </p:sp>
      <p:sp>
        <p:nvSpPr>
          <p:cNvPr id="16" name="Pentagon 1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1</a:t>
            </a:r>
          </a:p>
        </p:txBody>
      </p:sp>
      <p:sp>
        <p:nvSpPr>
          <p:cNvPr id="17" name="Pentagon 16"/>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2</a:t>
            </a:r>
          </a:p>
        </p:txBody>
      </p:sp>
      <p:sp>
        <p:nvSpPr>
          <p:cNvPr id="18" name="Pentagon 17"/>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3</a:t>
            </a:r>
          </a:p>
        </p:txBody>
      </p:sp>
      <p:sp>
        <p:nvSpPr>
          <p:cNvPr id="19" name="Pentagon 18"/>
          <p:cNvSpPr/>
          <p:nvPr/>
        </p:nvSpPr>
        <p:spPr>
          <a:xfrm>
            <a:off x="2186329" y="4070031"/>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4</a:t>
            </a:r>
          </a:p>
        </p:txBody>
      </p:sp>
      <p:sp>
        <p:nvSpPr>
          <p:cNvPr id="20" name="Pentagon 19"/>
          <p:cNvSpPr/>
          <p:nvPr/>
        </p:nvSpPr>
        <p:spPr>
          <a:xfrm>
            <a:off x="2186329" y="476631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5</a:t>
            </a: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15</a:t>
            </a:fld>
            <a:endParaRPr lang="en-US"/>
          </a:p>
        </p:txBody>
      </p:sp>
    </p:spTree>
    <p:extLst>
      <p:ext uri="{BB962C8B-B14F-4D97-AF65-F5344CB8AC3E}">
        <p14:creationId xmlns:p14="http://schemas.microsoft.com/office/powerpoint/2010/main" xmlns="" val="2413259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Web Application</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16</a:t>
            </a:fld>
            <a:endParaRPr lang="en-US"/>
          </a:p>
        </p:txBody>
      </p:sp>
      <p:sp>
        <p:nvSpPr>
          <p:cNvPr id="10" name="Cloud 9"/>
          <p:cNvSpPr/>
          <p:nvPr/>
        </p:nvSpPr>
        <p:spPr bwMode="gray">
          <a:xfrm>
            <a:off x="4245396" y="1845124"/>
            <a:ext cx="3592285" cy="1649186"/>
          </a:xfrm>
          <a:prstGeom prst="cloud">
            <a:avLst/>
          </a:prstGeom>
          <a:noFill/>
          <a:ln w="317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pic>
        <p:nvPicPr>
          <p:cNvPr id="15" name="Picture 14" descr="javaone-logo-v.png"/>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6245109" y="1844253"/>
            <a:ext cx="834631" cy="1315605"/>
          </a:xfrm>
          <a:prstGeom prst="rect">
            <a:avLst/>
          </a:prstGeom>
          <a:noFill/>
        </p:spPr>
      </p:pic>
      <p:sp>
        <p:nvSpPr>
          <p:cNvPr id="16" name="TextBox 15"/>
          <p:cNvSpPr txBox="1"/>
          <p:nvPr/>
        </p:nvSpPr>
        <p:spPr>
          <a:xfrm>
            <a:off x="2792195" y="3445340"/>
            <a:ext cx="914400" cy="473517"/>
          </a:xfrm>
          <a:prstGeom prst="rect">
            <a:avLst/>
          </a:prstGeom>
          <a:noFill/>
        </p:spPr>
        <p:txBody>
          <a:bodyPr wrap="none" lIns="0" tIns="0" rIns="0" bIns="0" rtlCol="0">
            <a:noAutofit/>
          </a:bodyPr>
          <a:lstStyle/>
          <a:p>
            <a:pPr algn="ctr">
              <a:lnSpc>
                <a:spcPct val="90000"/>
              </a:lnSpc>
            </a:pPr>
            <a:r>
              <a:rPr lang="en-US" dirty="0" smtClean="0"/>
              <a:t>HTTP Traffic</a:t>
            </a:r>
          </a:p>
        </p:txBody>
      </p:sp>
      <p:sp>
        <p:nvSpPr>
          <p:cNvPr id="17" name="Text Placeholder 5"/>
          <p:cNvSpPr txBox="1">
            <a:spLocks/>
          </p:cNvSpPr>
          <p:nvPr/>
        </p:nvSpPr>
        <p:spPr>
          <a:xfrm>
            <a:off x="4767958" y="4278091"/>
            <a:ext cx="5910943" cy="571499"/>
          </a:xfrm>
          <a:prstGeom prst="rect">
            <a:avLst/>
          </a:prstGeom>
        </p:spPr>
        <p:txBody>
          <a:bodyPr/>
          <a:lstStyle/>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tabLst/>
              <a:defRPr/>
            </a:pPr>
            <a:r>
              <a:rPr lang="en-US" sz="2800" dirty="0" smtClean="0"/>
              <a:t>J</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ava</a:t>
            </a:r>
            <a:r>
              <a:rPr kumimoji="0" lang="en-US" sz="2800" b="0" i="0" u="none" strike="noStrike" kern="1200" cap="none" spc="0" normalizeH="0" noProof="0" dirty="0" smtClean="0">
                <a:ln>
                  <a:noFill/>
                </a:ln>
                <a:solidFill>
                  <a:schemeClr val="tx1"/>
                </a:solidFill>
                <a:effectLst/>
                <a:uLnTx/>
                <a:uFillTx/>
                <a:latin typeface="+mn-lt"/>
                <a:ea typeface="+mn-ea"/>
                <a:cs typeface="+mn-cs"/>
              </a:rPr>
              <a:t> EE Server handles HTTP Requests. </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9" name="Straight Connector 18"/>
          <p:cNvCxnSpPr/>
          <p:nvPr/>
        </p:nvCxnSpPr>
        <p:spPr>
          <a:xfrm flipV="1">
            <a:off x="1618407" y="3102429"/>
            <a:ext cx="2888279" cy="1273626"/>
          </a:xfrm>
          <a:prstGeom prst="line">
            <a:avLst/>
          </a:prstGeom>
          <a:ln w="19050">
            <a:solidFill>
              <a:srgbClr val="C0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411569" y="3053443"/>
            <a:ext cx="2915502" cy="1279065"/>
          </a:xfrm>
          <a:prstGeom prst="line">
            <a:avLst/>
          </a:prstGeom>
          <a:ln w="19050">
            <a:solidFill>
              <a:srgbClr val="C00000"/>
            </a:solidFill>
            <a:miter lim="800000"/>
            <a:headEnd type="arrow"/>
            <a:tailEnd type="non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817388" y="2302349"/>
            <a:ext cx="2253383" cy="751109"/>
          </a:xfrm>
          <a:prstGeom prst="rect">
            <a:avLst/>
          </a:prstGeom>
          <a:noFill/>
          <a:ln w="19050">
            <a:solidFill>
              <a:srgbClr val="FF0000"/>
            </a:solidFill>
          </a:ln>
        </p:spPr>
        <p:txBody>
          <a:bodyPr wrap="none" lIns="0" tIns="0" rIns="0" bIns="0" rtlCol="0">
            <a:noAutofit/>
          </a:bodyPr>
          <a:lstStyle/>
          <a:p>
            <a:pPr algn="ctr">
              <a:lnSpc>
                <a:spcPct val="90000"/>
              </a:lnSpc>
            </a:pPr>
            <a:r>
              <a:rPr lang="en-US" sz="2400" b="1" dirty="0" smtClean="0">
                <a:solidFill>
                  <a:srgbClr val="002060"/>
                </a:solidFill>
              </a:rPr>
              <a:t>JSF JSP JAX-RS</a:t>
            </a:r>
          </a:p>
          <a:p>
            <a:pPr algn="ctr">
              <a:lnSpc>
                <a:spcPct val="90000"/>
              </a:lnSpc>
            </a:pPr>
            <a:r>
              <a:rPr lang="en-US" sz="2400" b="1" dirty="0" err="1" smtClean="0">
                <a:solidFill>
                  <a:srgbClr val="002060"/>
                </a:solidFill>
              </a:rPr>
              <a:t>WebSocket</a:t>
            </a:r>
            <a:r>
              <a:rPr lang="en-US" sz="2400" b="1" dirty="0" smtClean="0">
                <a:solidFill>
                  <a:srgbClr val="002060"/>
                </a:solidFill>
              </a:rPr>
              <a:t> MVC</a:t>
            </a:r>
          </a:p>
        </p:txBody>
      </p:sp>
      <p:sp>
        <p:nvSpPr>
          <p:cNvPr id="24" name="Right Arrow 23"/>
          <p:cNvSpPr/>
          <p:nvPr/>
        </p:nvSpPr>
        <p:spPr bwMode="gray">
          <a:xfrm>
            <a:off x="8115303" y="2530941"/>
            <a:ext cx="522514" cy="342900"/>
          </a:xfrm>
          <a:prstGeom prst="rightArrow">
            <a:avLst/>
          </a:prstGeom>
          <a:solidFill>
            <a:srgbClr val="41555E"/>
          </a:solidFill>
          <a:ln w="19050">
            <a:noFill/>
            <a:miter lim="800000"/>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pic>
        <p:nvPicPr>
          <p:cNvPr id="18" name="Picture 17" descr="icon_276.gif"/>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661760" y="4318293"/>
            <a:ext cx="1318394" cy="877650"/>
          </a:xfrm>
          <a:prstGeom prst="rect">
            <a:avLst/>
          </a:prstGeom>
        </p:spPr>
      </p:pic>
      <p:pic>
        <p:nvPicPr>
          <p:cNvPr id="21" name="Picture 20" descr="icon_120.gif"/>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5393283" y="2321885"/>
            <a:ext cx="790130" cy="787076"/>
          </a:xfrm>
          <a:prstGeom prst="rect">
            <a:avLst/>
          </a:prstGeom>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WebRTC is a W3C JavaScript API in the </a:t>
            </a:r>
            <a:r>
              <a:rPr lang="en-US" dirty="0" smtClean="0"/>
              <a:t>Browser</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17</a:t>
            </a:fld>
            <a:endParaRPr lang="en-US"/>
          </a:p>
        </p:txBody>
      </p:sp>
      <p:pic>
        <p:nvPicPr>
          <p:cNvPr id="18" name="Picture 2"/>
          <p:cNvPicPr>
            <a:picLocks noChangeAspect="1" noChangeArrowheads="1"/>
          </p:cNvPicPr>
          <p:nvPr/>
        </p:nvPicPr>
        <p:blipFill>
          <a:blip r:embed="rId2" cstate="print"/>
          <a:srcRect/>
          <a:stretch>
            <a:fillRect/>
          </a:stretch>
        </p:blipFill>
        <p:spPr bwMode="auto">
          <a:xfrm>
            <a:off x="1560750" y="1807504"/>
            <a:ext cx="2590800" cy="1762125"/>
          </a:xfrm>
          <a:prstGeom prst="rect">
            <a:avLst/>
          </a:prstGeom>
          <a:noFill/>
          <a:ln w="9525">
            <a:noFill/>
            <a:round/>
            <a:headEnd/>
            <a:tailEnd/>
          </a:ln>
          <a:effectLst/>
        </p:spPr>
      </p:pic>
      <p:pic>
        <p:nvPicPr>
          <p:cNvPr id="21" name="Picture 3"/>
          <p:cNvPicPr>
            <a:picLocks noChangeAspect="1" noChangeArrowheads="1"/>
          </p:cNvPicPr>
          <p:nvPr/>
        </p:nvPicPr>
        <p:blipFill>
          <a:blip r:embed="rId3" cstate="print"/>
          <a:srcRect/>
          <a:stretch>
            <a:fillRect/>
          </a:stretch>
        </p:blipFill>
        <p:spPr bwMode="auto">
          <a:xfrm>
            <a:off x="5908913" y="1797068"/>
            <a:ext cx="2933700" cy="1552575"/>
          </a:xfrm>
          <a:prstGeom prst="rect">
            <a:avLst/>
          </a:prstGeom>
          <a:noFill/>
          <a:ln w="9525">
            <a:noFill/>
            <a:round/>
            <a:headEnd/>
            <a:tailEnd/>
          </a:ln>
          <a:effectLst/>
        </p:spPr>
      </p:pic>
      <p:sp>
        <p:nvSpPr>
          <p:cNvPr id="26" name="TextBox 25"/>
          <p:cNvSpPr txBox="1"/>
          <p:nvPr/>
        </p:nvSpPr>
        <p:spPr>
          <a:xfrm>
            <a:off x="1567543" y="3396345"/>
            <a:ext cx="2514600" cy="571500"/>
          </a:xfrm>
          <a:prstGeom prst="rect">
            <a:avLst/>
          </a:prstGeom>
          <a:noFill/>
        </p:spPr>
        <p:txBody>
          <a:bodyPr wrap="none" lIns="0" tIns="0" rIns="0" bIns="0" rtlCol="0">
            <a:noAutofit/>
          </a:bodyPr>
          <a:lstStyle/>
          <a:p>
            <a:pPr>
              <a:lnSpc>
                <a:spcPct val="90000"/>
              </a:lnSpc>
            </a:pPr>
            <a:r>
              <a:rPr lang="en-US" sz="3200" dirty="0" smtClean="0"/>
              <a:t>JavaScript API</a:t>
            </a:r>
          </a:p>
        </p:txBody>
      </p:sp>
      <p:sp>
        <p:nvSpPr>
          <p:cNvPr id="27" name="TextBox 26"/>
          <p:cNvSpPr txBox="1"/>
          <p:nvPr/>
        </p:nvSpPr>
        <p:spPr>
          <a:xfrm>
            <a:off x="6112333" y="3467099"/>
            <a:ext cx="2514600" cy="571500"/>
          </a:xfrm>
          <a:prstGeom prst="rect">
            <a:avLst/>
          </a:prstGeom>
          <a:noFill/>
        </p:spPr>
        <p:txBody>
          <a:bodyPr wrap="none" lIns="0" tIns="0" rIns="0" bIns="0" rtlCol="0">
            <a:noAutofit/>
          </a:bodyPr>
          <a:lstStyle/>
          <a:p>
            <a:pPr>
              <a:lnSpc>
                <a:spcPct val="90000"/>
              </a:lnSpc>
            </a:pPr>
            <a:r>
              <a:rPr lang="en-US" sz="3200" dirty="0" smtClean="0"/>
              <a:t>Protocols</a:t>
            </a:r>
          </a:p>
        </p:txBody>
      </p:sp>
      <p:sp>
        <p:nvSpPr>
          <p:cNvPr id="30" name="Content Placeholder 8"/>
          <p:cNvSpPr>
            <a:spLocks noGrp="1"/>
          </p:cNvSpPr>
          <p:nvPr>
            <p:ph sz="half" idx="4294967295"/>
          </p:nvPr>
        </p:nvSpPr>
        <p:spPr>
          <a:xfrm>
            <a:off x="3193391" y="4414157"/>
            <a:ext cx="4758623" cy="1039586"/>
          </a:xfrm>
          <a:prstGeom prst="rect">
            <a:avLst/>
          </a:prstGeom>
        </p:spPr>
        <p:txBody>
          <a:bodyPr vert="horz" lIns="0" tIns="0" rIns="0" bIns="0" rtlCol="0">
            <a:noAutofit/>
          </a:bodyPr>
          <a:lstStyle/>
          <a:p>
            <a:pPr marL="228600" lvl="1">
              <a:lnSpc>
                <a:spcPct val="100000"/>
              </a:lnSpc>
              <a:spcBef>
                <a:spcPts val="0"/>
              </a:spcBef>
              <a:buFont typeface="Arial" panose="020B0604020202020204" pitchFamily="34" charset="0"/>
              <a:buChar char="•"/>
            </a:pPr>
            <a:r>
              <a:rPr lang="en-US" sz="2000" dirty="0" smtClean="0"/>
              <a:t>Acquire Audio and Video</a:t>
            </a:r>
          </a:p>
          <a:p>
            <a:pPr marL="228600" lvl="1">
              <a:lnSpc>
                <a:spcPct val="100000"/>
              </a:lnSpc>
              <a:spcBef>
                <a:spcPts val="0"/>
              </a:spcBef>
              <a:buFont typeface="Arial" panose="020B0604020202020204" pitchFamily="34" charset="0"/>
              <a:buChar char="•"/>
            </a:pPr>
            <a:r>
              <a:rPr lang="en-US" sz="2000" dirty="0" smtClean="0"/>
              <a:t>Communicate Audio and Video Streams</a:t>
            </a:r>
          </a:p>
          <a:p>
            <a:pPr marL="228600" lvl="1">
              <a:lnSpc>
                <a:spcPct val="100000"/>
              </a:lnSpc>
              <a:spcBef>
                <a:spcPts val="0"/>
              </a:spcBef>
              <a:buFont typeface="Arial" panose="020B0604020202020204" pitchFamily="34" charset="0"/>
              <a:buChar char="•"/>
            </a:pPr>
            <a:r>
              <a:rPr lang="en-US" sz="2000" dirty="0" smtClean="0"/>
              <a:t>Communicate Arbitrary Data (Text, File</a:t>
            </a:r>
          </a:p>
          <a:p>
            <a:endParaRPr lang="en-US" sz="1700"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51EAA63-D034-42AE-91FA-B13B9518C7BE}" type="slidenum">
              <a:rPr lang="en-US" smtClean="0">
                <a:solidFill>
                  <a:srgbClr val="5F5F5F"/>
                </a:solidFill>
                <a:latin typeface="Calibri"/>
              </a:rPr>
              <a:pPr/>
              <a:t>18</a:t>
            </a:fld>
            <a:endParaRPr lang="en-US" dirty="0">
              <a:solidFill>
                <a:srgbClr val="5F5F5F"/>
              </a:solidFill>
              <a:latin typeface="Calibri"/>
            </a:endParaRPr>
          </a:p>
        </p:txBody>
      </p:sp>
      <p:sp>
        <p:nvSpPr>
          <p:cNvPr id="12" name="Title 1"/>
          <p:cNvSpPr>
            <a:spLocks noGrp="1"/>
          </p:cNvSpPr>
          <p:nvPr>
            <p:ph type="title"/>
          </p:nvPr>
        </p:nvSpPr>
        <p:spPr>
          <a:xfrm>
            <a:off x="531812" y="0"/>
            <a:ext cx="3876902" cy="889000"/>
          </a:xfrm>
        </p:spPr>
        <p:txBody>
          <a:bodyPr/>
          <a:lstStyle/>
          <a:p>
            <a:r>
              <a:rPr lang="en-US" dirty="0" err="1" smtClean="0"/>
              <a:t>RTCMediaStream</a:t>
            </a:r>
            <a:endParaRPr lang="en-US" i="1" dirty="0"/>
          </a:p>
        </p:txBody>
      </p:sp>
      <p:sp>
        <p:nvSpPr>
          <p:cNvPr id="33" name="Content Placeholder 8"/>
          <p:cNvSpPr>
            <a:spLocks noGrp="1"/>
          </p:cNvSpPr>
          <p:nvPr>
            <p:ph sz="half" idx="2"/>
          </p:nvPr>
        </p:nvSpPr>
        <p:spPr>
          <a:xfrm>
            <a:off x="6246814" y="2193483"/>
            <a:ext cx="5410198" cy="1905000"/>
          </a:xfrm>
        </p:spPr>
        <p:txBody>
          <a:bodyPr vert="horz" lIns="0" tIns="0" rIns="0" bIns="0" rtlCol="0">
            <a:noAutofit/>
          </a:bodyPr>
          <a:lstStyle/>
          <a:p>
            <a:pPr>
              <a:lnSpc>
                <a:spcPct val="100000"/>
              </a:lnSpc>
              <a:spcBef>
                <a:spcPts val="0"/>
              </a:spcBef>
            </a:pPr>
            <a:r>
              <a:rPr lang="en-US" dirty="0" smtClean="0"/>
              <a:t>Fundamental block of </a:t>
            </a:r>
            <a:r>
              <a:rPr lang="en-US" dirty="0" err="1" smtClean="0"/>
              <a:t>WebRTC</a:t>
            </a:r>
            <a:r>
              <a:rPr lang="en-US" dirty="0" smtClean="0"/>
              <a:t> API</a:t>
            </a:r>
          </a:p>
          <a:p>
            <a:r>
              <a:rPr lang="en-US" dirty="0" smtClean="0"/>
              <a:t>Represents Communication with a Peer</a:t>
            </a:r>
          </a:p>
          <a:p>
            <a:r>
              <a:rPr lang="en-US" dirty="0" smtClean="0"/>
              <a:t>Codec, Security, Bandwidth etc </a:t>
            </a:r>
            <a:r>
              <a:rPr lang="en-US" dirty="0" err="1" smtClean="0"/>
              <a:t>etc</a:t>
            </a:r>
            <a:r>
              <a:rPr lang="en-US" dirty="0" smtClean="0"/>
              <a:t>.</a:t>
            </a:r>
          </a:p>
        </p:txBody>
      </p:sp>
      <p:sp>
        <p:nvSpPr>
          <p:cNvPr id="30" name="Title 1"/>
          <p:cNvSpPr txBox="1">
            <a:spLocks/>
          </p:cNvSpPr>
          <p:nvPr/>
        </p:nvSpPr>
        <p:spPr>
          <a:xfrm>
            <a:off x="6497184" y="0"/>
            <a:ext cx="3876902" cy="889000"/>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0" i="0" u="none" strike="noStrike" kern="1200" cap="none" spc="0" normalizeH="0" baseline="0" noProof="0" dirty="0" err="1" smtClean="0">
                <a:ln>
                  <a:noFill/>
                </a:ln>
                <a:solidFill>
                  <a:schemeClr val="tx1"/>
                </a:solidFill>
                <a:effectLst/>
                <a:uLnTx/>
                <a:uFillTx/>
                <a:latin typeface="+mj-lt"/>
                <a:ea typeface="+mj-ea"/>
                <a:cs typeface="+mj-cs"/>
              </a:rPr>
              <a:t>RTCPeerConnection</a:t>
            </a:r>
            <a:endParaRPr kumimoji="0" lang="en-US" sz="3600" b="0" i="1" u="none" strike="noStrike" kern="1200" cap="none" spc="0" normalizeH="0" baseline="0" noProof="0" dirty="0">
              <a:ln>
                <a:noFill/>
              </a:ln>
              <a:solidFill>
                <a:schemeClr val="tx1"/>
              </a:solidFill>
              <a:effectLst/>
              <a:uLnTx/>
              <a:uFillTx/>
              <a:latin typeface="+mj-lt"/>
              <a:ea typeface="+mj-ea"/>
              <a:cs typeface="+mj-cs"/>
            </a:endParaRPr>
          </a:p>
        </p:txBody>
      </p:sp>
      <p:sp>
        <p:nvSpPr>
          <p:cNvPr id="38" name="Content Placeholder 8"/>
          <p:cNvSpPr>
            <a:spLocks noGrp="1"/>
          </p:cNvSpPr>
          <p:nvPr>
            <p:ph sz="half" idx="2"/>
          </p:nvPr>
        </p:nvSpPr>
        <p:spPr>
          <a:xfrm>
            <a:off x="520928" y="2166274"/>
            <a:ext cx="5410198" cy="1905000"/>
          </a:xfrm>
        </p:spPr>
        <p:txBody>
          <a:bodyPr vert="horz" lIns="0" tIns="0" rIns="0" bIns="0" rtlCol="0">
            <a:noAutofit/>
          </a:bodyPr>
          <a:lstStyle/>
          <a:p>
            <a:pPr>
              <a:lnSpc>
                <a:spcPct val="100000"/>
              </a:lnSpc>
              <a:spcBef>
                <a:spcPts val="0"/>
              </a:spcBef>
            </a:pPr>
            <a:r>
              <a:rPr lang="en-US" dirty="0" smtClean="0"/>
              <a:t>Represents </a:t>
            </a:r>
            <a:r>
              <a:rPr lang="en-US" dirty="0" smtClean="0"/>
              <a:t>s</a:t>
            </a:r>
            <a:r>
              <a:rPr lang="en-US" dirty="0" smtClean="0"/>
              <a:t>tream </a:t>
            </a:r>
            <a:r>
              <a:rPr lang="en-US" dirty="0" smtClean="0"/>
              <a:t>of </a:t>
            </a:r>
            <a:r>
              <a:rPr lang="en-US" dirty="0" smtClean="0"/>
              <a:t>audio </a:t>
            </a:r>
            <a:r>
              <a:rPr lang="en-US" dirty="0" smtClean="0"/>
              <a:t>or </a:t>
            </a:r>
            <a:r>
              <a:rPr lang="en-US" dirty="0" smtClean="0"/>
              <a:t>video</a:t>
            </a:r>
            <a:endParaRPr lang="en-US" dirty="0" smtClean="0"/>
          </a:p>
          <a:p>
            <a:r>
              <a:rPr lang="en-US" dirty="0" smtClean="0"/>
              <a:t>Stream from camera or microphone</a:t>
            </a:r>
          </a:p>
          <a:p>
            <a:r>
              <a:rPr lang="en-US" dirty="0" err="1" smtClean="0"/>
              <a:t>Navigator.getUserMedia</a:t>
            </a:r>
            <a:endParaRPr lang="en-US" dirty="0" smtClean="0"/>
          </a:p>
        </p:txBody>
      </p:sp>
      <p:sp>
        <p:nvSpPr>
          <p:cNvPr id="7" name="Rectangle 6"/>
          <p:cNvSpPr/>
          <p:nvPr/>
        </p:nvSpPr>
        <p:spPr bwMode="gray">
          <a:xfrm>
            <a:off x="5094636" y="3951514"/>
            <a:ext cx="2024743" cy="2057400"/>
          </a:xfrm>
          <a:prstGeom prst="rect">
            <a:avLst/>
          </a:prstGeom>
          <a:solidFill>
            <a:schemeClr val="bg1"/>
          </a:solid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8" name="Rectangle 7"/>
          <p:cNvSpPr/>
          <p:nvPr/>
        </p:nvSpPr>
        <p:spPr bwMode="gray">
          <a:xfrm>
            <a:off x="5159951" y="4033157"/>
            <a:ext cx="1910444" cy="702129"/>
          </a:xfrm>
          <a:prstGeom prst="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HTML App</a:t>
            </a:r>
          </a:p>
        </p:txBody>
      </p:sp>
      <p:cxnSp>
        <p:nvCxnSpPr>
          <p:cNvPr id="9" name="Straight Arrow Connector 8"/>
          <p:cNvCxnSpPr>
            <a:stCxn id="8" idx="2"/>
            <a:endCxn id="14" idx="0"/>
          </p:cNvCxnSpPr>
          <p:nvPr/>
        </p:nvCxnSpPr>
        <p:spPr>
          <a:xfrm>
            <a:off x="6115173" y="4735286"/>
            <a:ext cx="2720" cy="527985"/>
          </a:xfrm>
          <a:prstGeom prst="straightConnector1">
            <a:avLst/>
          </a:prstGeom>
          <a:ln w="19050">
            <a:solidFill>
              <a:schemeClr val="accent3"/>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35608" y="4865916"/>
            <a:ext cx="375557" cy="228600"/>
          </a:xfrm>
          <a:prstGeom prst="rect">
            <a:avLst/>
          </a:prstGeom>
          <a:noFill/>
        </p:spPr>
        <p:txBody>
          <a:bodyPr wrap="none" lIns="0" tIns="0" rIns="0" bIns="0" rtlCol="0">
            <a:noAutofit/>
          </a:bodyPr>
          <a:lstStyle/>
          <a:p>
            <a:pPr>
              <a:lnSpc>
                <a:spcPct val="90000"/>
              </a:lnSpc>
            </a:pPr>
            <a:r>
              <a:rPr lang="en-US" sz="1400" dirty="0" smtClean="0"/>
              <a:t>SDP</a:t>
            </a:r>
          </a:p>
        </p:txBody>
      </p:sp>
      <p:sp>
        <p:nvSpPr>
          <p:cNvPr id="11" name="TextBox 10"/>
          <p:cNvSpPr txBox="1"/>
          <p:nvPr/>
        </p:nvSpPr>
        <p:spPr>
          <a:xfrm>
            <a:off x="5927394" y="5976257"/>
            <a:ext cx="914400" cy="277586"/>
          </a:xfrm>
          <a:prstGeom prst="rect">
            <a:avLst/>
          </a:prstGeom>
          <a:noFill/>
        </p:spPr>
        <p:txBody>
          <a:bodyPr wrap="none" lIns="0" tIns="0" rIns="0" bIns="0" rtlCol="0">
            <a:noAutofit/>
          </a:bodyPr>
          <a:lstStyle/>
          <a:p>
            <a:pPr>
              <a:lnSpc>
                <a:spcPct val="90000"/>
              </a:lnSpc>
            </a:pPr>
            <a:r>
              <a:rPr lang="en-US" dirty="0" smtClean="0"/>
              <a:t>Browser</a:t>
            </a:r>
          </a:p>
        </p:txBody>
      </p:sp>
      <p:sp>
        <p:nvSpPr>
          <p:cNvPr id="13" name="TextBox 12"/>
          <p:cNvSpPr txBox="1"/>
          <p:nvPr/>
        </p:nvSpPr>
        <p:spPr>
          <a:xfrm>
            <a:off x="5671579" y="5214258"/>
            <a:ext cx="1469572" cy="244928"/>
          </a:xfrm>
          <a:prstGeom prst="rect">
            <a:avLst/>
          </a:prstGeom>
          <a:noFill/>
        </p:spPr>
        <p:txBody>
          <a:bodyPr wrap="none" lIns="0" tIns="0" rIns="0" bIns="0" rtlCol="0">
            <a:noAutofit/>
          </a:bodyPr>
          <a:lstStyle/>
          <a:p>
            <a:pPr>
              <a:lnSpc>
                <a:spcPct val="90000"/>
              </a:lnSpc>
            </a:pPr>
            <a:r>
              <a:rPr lang="en-US" sz="1600" dirty="0" err="1" smtClean="0">
                <a:solidFill>
                  <a:schemeClr val="bg1"/>
                </a:solidFill>
              </a:rPr>
              <a:t>PeerConnection</a:t>
            </a:r>
            <a:endParaRPr lang="en-US" sz="1600" dirty="0" smtClean="0">
              <a:solidFill>
                <a:schemeClr val="bg1"/>
              </a:solidFill>
            </a:endParaRPr>
          </a:p>
        </p:txBody>
      </p:sp>
      <p:sp>
        <p:nvSpPr>
          <p:cNvPr id="14" name="Rectangle 13"/>
          <p:cNvSpPr/>
          <p:nvPr/>
        </p:nvSpPr>
        <p:spPr bwMode="gray">
          <a:xfrm>
            <a:off x="5159951" y="5263271"/>
            <a:ext cx="1915883" cy="702129"/>
          </a:xfrm>
          <a:prstGeom prst="rect">
            <a:avLst/>
          </a:prstGeom>
          <a:solidFill>
            <a:schemeClr val="bg2">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dirty="0" err="1" smtClean="0">
                <a:solidFill>
                  <a:schemeClr val="bg1"/>
                </a:solidFill>
              </a:rPr>
              <a:t>RTCPeerConnection</a:t>
            </a:r>
            <a:endParaRPr lang="en-US" sz="1600" dirty="0" smtClean="0">
              <a:solidFill>
                <a:schemeClr val="bg1"/>
              </a:solidFill>
            </a:endParaRPr>
          </a:p>
        </p:txBody>
      </p:sp>
    </p:spTree>
    <p:extLst>
      <p:ext uri="{BB962C8B-B14F-4D97-AF65-F5344CB8AC3E}">
        <p14:creationId xmlns:p14="http://schemas.microsoft.com/office/powerpoint/2010/main" xmlns="" val="37817464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WebRTC</a:t>
            </a:r>
            <a:r>
              <a:rPr lang="en-US" dirty="0" smtClean="0"/>
              <a:t> API is in browser</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19</a:t>
            </a:fld>
            <a:endParaRPr lang="en-US"/>
          </a:p>
        </p:txBody>
      </p:sp>
      <p:sp>
        <p:nvSpPr>
          <p:cNvPr id="38" name="Text Placeholder 5"/>
          <p:cNvSpPr txBox="1">
            <a:spLocks/>
          </p:cNvSpPr>
          <p:nvPr/>
        </p:nvSpPr>
        <p:spPr>
          <a:xfrm>
            <a:off x="2383989" y="3233061"/>
            <a:ext cx="9101277" cy="571499"/>
          </a:xfrm>
          <a:prstGeom prst="rect">
            <a:avLst/>
          </a:prstGeom>
        </p:spPr>
        <p:txBody>
          <a:bodyPr/>
          <a:lstStyle/>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tabLst/>
              <a:defRPr/>
            </a:pPr>
            <a:r>
              <a:rPr lang="en-US" sz="2800" dirty="0" smtClean="0">
                <a:solidFill>
                  <a:srgbClr val="C00000"/>
                </a:solidFill>
              </a:rPr>
              <a:t>How to get two </a:t>
            </a:r>
            <a:r>
              <a:rPr lang="en-US" sz="2800" dirty="0" err="1" smtClean="0">
                <a:solidFill>
                  <a:srgbClr val="C00000"/>
                </a:solidFill>
              </a:rPr>
              <a:t>PeerConnections</a:t>
            </a:r>
            <a:r>
              <a:rPr lang="en-US" sz="2800" dirty="0" smtClean="0">
                <a:solidFill>
                  <a:srgbClr val="C00000"/>
                </a:solidFill>
              </a:rPr>
              <a:t> to </a:t>
            </a:r>
            <a:r>
              <a:rPr lang="en-US" sz="2800" dirty="0" smtClean="0">
                <a:solidFill>
                  <a:srgbClr val="C00000"/>
                </a:solidFill>
              </a:rPr>
              <a:t>communicate?</a:t>
            </a:r>
            <a:endParaRPr kumimoji="0" lang="en-US" sz="2800" b="0" i="0" u="none" strike="noStrike" kern="1200" cap="none" spc="0" normalizeH="0" baseline="0" noProof="0" dirty="0">
              <a:ln>
                <a:noFill/>
              </a:ln>
              <a:solidFill>
                <a:srgbClr val="C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2</a:t>
            </a:fld>
            <a:endParaRPr lang="en-US"/>
          </a:p>
        </p:txBody>
      </p:sp>
    </p:spTree>
    <p:extLst>
      <p:ext uri="{BB962C8B-B14F-4D97-AF65-F5344CB8AC3E}">
        <p14:creationId xmlns:p14="http://schemas.microsoft.com/office/powerpoint/2010/main" xmlns="" val="30853197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t>
            </a:r>
            <a:r>
              <a:rPr lang="en-US" dirty="0" err="1" smtClean="0"/>
              <a:t>WebRTC</a:t>
            </a:r>
            <a:r>
              <a:rPr lang="en-US" dirty="0" smtClean="0"/>
              <a:t> to your Java EE Web Application</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20</a:t>
            </a:fld>
            <a:endParaRPr lang="en-US"/>
          </a:p>
        </p:txBody>
      </p:sp>
      <p:sp>
        <p:nvSpPr>
          <p:cNvPr id="10" name="Cloud 9"/>
          <p:cNvSpPr/>
          <p:nvPr/>
        </p:nvSpPr>
        <p:spPr bwMode="gray">
          <a:xfrm>
            <a:off x="4245396" y="1845124"/>
            <a:ext cx="3592285" cy="1649186"/>
          </a:xfrm>
          <a:prstGeom prst="cloud">
            <a:avLst/>
          </a:prstGeom>
          <a:noFill/>
          <a:ln w="317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11" name="Freeform 10"/>
          <p:cNvSpPr/>
          <p:nvPr/>
        </p:nvSpPr>
        <p:spPr>
          <a:xfrm>
            <a:off x="1665514" y="2759527"/>
            <a:ext cx="2628874" cy="1796143"/>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948516" y="2928257"/>
            <a:ext cx="2498272" cy="1583872"/>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 name="Picture 14" descr="javaone-logo-v.png"/>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6245109" y="1844253"/>
            <a:ext cx="834631" cy="1315605"/>
          </a:xfrm>
          <a:prstGeom prst="rect">
            <a:avLst/>
          </a:prstGeom>
          <a:noFill/>
        </p:spPr>
      </p:pic>
      <p:sp>
        <p:nvSpPr>
          <p:cNvPr id="16" name="TextBox 15"/>
          <p:cNvSpPr txBox="1"/>
          <p:nvPr/>
        </p:nvSpPr>
        <p:spPr>
          <a:xfrm>
            <a:off x="2351315" y="2922814"/>
            <a:ext cx="914400" cy="424543"/>
          </a:xfrm>
          <a:prstGeom prst="rect">
            <a:avLst/>
          </a:prstGeom>
          <a:noFill/>
        </p:spPr>
        <p:txBody>
          <a:bodyPr wrap="none" lIns="0" tIns="0" rIns="0" bIns="0" rtlCol="0">
            <a:noAutofit/>
          </a:bodyPr>
          <a:lstStyle/>
          <a:p>
            <a:pPr algn="ctr">
              <a:lnSpc>
                <a:spcPct val="90000"/>
              </a:lnSpc>
            </a:pPr>
            <a:r>
              <a:rPr lang="en-US" dirty="0" err="1" smtClean="0"/>
              <a:t>WebRTC</a:t>
            </a:r>
            <a:endParaRPr lang="en-US" dirty="0" smtClean="0"/>
          </a:p>
          <a:p>
            <a:pPr algn="ctr">
              <a:lnSpc>
                <a:spcPct val="90000"/>
              </a:lnSpc>
            </a:pPr>
            <a:r>
              <a:rPr lang="en-US" dirty="0" smtClean="0"/>
              <a:t>Signaling</a:t>
            </a:r>
          </a:p>
        </p:txBody>
      </p:sp>
      <p:sp>
        <p:nvSpPr>
          <p:cNvPr id="19" name="Freeform 18"/>
          <p:cNvSpPr/>
          <p:nvPr/>
        </p:nvSpPr>
        <p:spPr>
          <a:xfrm>
            <a:off x="7582021" y="2944585"/>
            <a:ext cx="2737636" cy="1643743"/>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tailEnd type="arrow"/>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7538473" y="2999012"/>
            <a:ext cx="2498272" cy="1583872"/>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headEnd type="arrow"/>
            <a:tailEnd type="none"/>
          </a:ln>
          <a:scene3d>
            <a:camera prst="orthographicFront">
              <a:rot lat="0" lon="10799999"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p:cNvSpPr txBox="1"/>
          <p:nvPr/>
        </p:nvSpPr>
        <p:spPr>
          <a:xfrm>
            <a:off x="8474104" y="2882996"/>
            <a:ext cx="914400" cy="914400"/>
          </a:xfrm>
          <a:prstGeom prst="rect">
            <a:avLst/>
          </a:prstGeom>
          <a:noFill/>
        </p:spPr>
        <p:txBody>
          <a:bodyPr wrap="none" lIns="0" tIns="0" rIns="0" bIns="0" rtlCol="0">
            <a:noAutofit/>
          </a:bodyPr>
          <a:lstStyle/>
          <a:p>
            <a:pPr algn="ctr">
              <a:lnSpc>
                <a:spcPct val="90000"/>
              </a:lnSpc>
            </a:pPr>
            <a:r>
              <a:rPr lang="en-US" dirty="0" err="1" smtClean="0"/>
              <a:t>WebRTC</a:t>
            </a:r>
            <a:r>
              <a:rPr lang="en-US" dirty="0" smtClean="0"/>
              <a:t> </a:t>
            </a:r>
          </a:p>
          <a:p>
            <a:pPr algn="ctr">
              <a:lnSpc>
                <a:spcPct val="90000"/>
              </a:lnSpc>
            </a:pPr>
            <a:r>
              <a:rPr lang="en-US" dirty="0" smtClean="0"/>
              <a:t>Signaling</a:t>
            </a:r>
          </a:p>
        </p:txBody>
      </p:sp>
      <p:cxnSp>
        <p:nvCxnSpPr>
          <p:cNvPr id="26" name="Straight Connector 25"/>
          <p:cNvCxnSpPr/>
          <p:nvPr/>
        </p:nvCxnSpPr>
        <p:spPr>
          <a:xfrm>
            <a:off x="2416579" y="5119009"/>
            <a:ext cx="6932612" cy="5438"/>
          </a:xfrm>
          <a:prstGeom prst="line">
            <a:avLst/>
          </a:prstGeom>
          <a:ln w="28575">
            <a:solidFill>
              <a:srgbClr val="7030A0"/>
            </a:solidFill>
            <a:miter lim="800000"/>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72101" y="4751613"/>
            <a:ext cx="1567542" cy="391886"/>
          </a:xfrm>
          <a:prstGeom prst="rect">
            <a:avLst/>
          </a:prstGeom>
          <a:noFill/>
        </p:spPr>
        <p:txBody>
          <a:bodyPr wrap="none" lIns="0" tIns="0" rIns="0" bIns="0" rtlCol="0">
            <a:noAutofit/>
          </a:bodyPr>
          <a:lstStyle/>
          <a:p>
            <a:pPr>
              <a:lnSpc>
                <a:spcPct val="90000"/>
              </a:lnSpc>
            </a:pPr>
            <a:r>
              <a:rPr lang="en-US" dirty="0" smtClean="0"/>
              <a:t>Media (SRTP)</a:t>
            </a:r>
          </a:p>
        </p:txBody>
      </p:sp>
      <p:cxnSp>
        <p:nvCxnSpPr>
          <p:cNvPr id="24" name="Straight Connector 23"/>
          <p:cNvCxnSpPr/>
          <p:nvPr/>
        </p:nvCxnSpPr>
        <p:spPr>
          <a:xfrm flipV="1">
            <a:off x="2286000" y="3053444"/>
            <a:ext cx="2041071" cy="1436913"/>
          </a:xfrm>
          <a:prstGeom prst="line">
            <a:avLst/>
          </a:prstGeom>
          <a:ln w="19050">
            <a:solidFill>
              <a:srgbClr val="C00000"/>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405742" y="3107870"/>
            <a:ext cx="2041071" cy="1436913"/>
          </a:xfrm>
          <a:prstGeom prst="line">
            <a:avLst/>
          </a:prstGeom>
          <a:ln w="19050">
            <a:solidFill>
              <a:srgbClr val="C00000"/>
            </a:solidFill>
            <a:miter lim="800000"/>
            <a:headEnd type="arrow"/>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35586" y="3249386"/>
            <a:ext cx="2220685" cy="1322614"/>
          </a:xfrm>
          <a:prstGeom prst="line">
            <a:avLst/>
          </a:prstGeom>
          <a:ln w="19050">
            <a:solidFill>
              <a:srgbClr val="C00000"/>
            </a:solidFill>
            <a:miter lim="800000"/>
            <a:headEnd type="arrow"/>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239000" y="3189515"/>
            <a:ext cx="2220685" cy="1322614"/>
          </a:xfrm>
          <a:prstGeom prst="line">
            <a:avLst/>
          </a:prstGeom>
          <a:ln w="19050">
            <a:solidFill>
              <a:srgbClr val="C00000"/>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817388" y="1730834"/>
            <a:ext cx="2253383" cy="751109"/>
          </a:xfrm>
          <a:prstGeom prst="rect">
            <a:avLst/>
          </a:prstGeom>
          <a:noFill/>
          <a:ln w="19050">
            <a:solidFill>
              <a:srgbClr val="FF0000"/>
            </a:solidFill>
          </a:ln>
        </p:spPr>
        <p:txBody>
          <a:bodyPr wrap="none" lIns="0" tIns="0" rIns="0" bIns="0" rtlCol="0">
            <a:noAutofit/>
          </a:bodyPr>
          <a:lstStyle/>
          <a:p>
            <a:pPr algn="ctr">
              <a:lnSpc>
                <a:spcPct val="90000"/>
              </a:lnSpc>
            </a:pPr>
            <a:r>
              <a:rPr lang="en-US" sz="2400" b="1" dirty="0" smtClean="0">
                <a:solidFill>
                  <a:srgbClr val="002060"/>
                </a:solidFill>
              </a:rPr>
              <a:t>JSF JSP JAX-RS</a:t>
            </a:r>
          </a:p>
          <a:p>
            <a:pPr algn="ctr">
              <a:lnSpc>
                <a:spcPct val="90000"/>
              </a:lnSpc>
            </a:pPr>
            <a:r>
              <a:rPr lang="en-US" sz="2400" b="1" dirty="0" err="1" smtClean="0">
                <a:solidFill>
                  <a:srgbClr val="002060"/>
                </a:solidFill>
              </a:rPr>
              <a:t>WebSocket</a:t>
            </a:r>
            <a:r>
              <a:rPr lang="en-US" sz="2400" b="1" dirty="0" smtClean="0">
                <a:solidFill>
                  <a:srgbClr val="002060"/>
                </a:solidFill>
              </a:rPr>
              <a:t> MVC</a:t>
            </a:r>
          </a:p>
        </p:txBody>
      </p:sp>
      <p:sp>
        <p:nvSpPr>
          <p:cNvPr id="36" name="Right Arrow 35"/>
          <p:cNvSpPr/>
          <p:nvPr/>
        </p:nvSpPr>
        <p:spPr bwMode="gray">
          <a:xfrm>
            <a:off x="8115303" y="1959426"/>
            <a:ext cx="522514" cy="342900"/>
          </a:xfrm>
          <a:prstGeom prst="rightArrow">
            <a:avLst/>
          </a:prstGeom>
          <a:solidFill>
            <a:srgbClr val="41555E"/>
          </a:solidFill>
          <a:ln w="19050">
            <a:noFill/>
            <a:miter lim="800000"/>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pic>
        <p:nvPicPr>
          <p:cNvPr id="25" name="Picture 24" descr="icon_120.gif"/>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479345" y="2289612"/>
            <a:ext cx="790130" cy="787076"/>
          </a:xfrm>
          <a:prstGeom prst="rect">
            <a:avLst/>
          </a:prstGeom>
          <a:effectLst/>
        </p:spPr>
      </p:pic>
      <p:pic>
        <p:nvPicPr>
          <p:cNvPr id="31" name="Picture 30" descr="icon_276.gif"/>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939618" y="4410635"/>
            <a:ext cx="1664480" cy="1108038"/>
          </a:xfrm>
          <a:prstGeom prst="rect">
            <a:avLst/>
          </a:prstGeom>
        </p:spPr>
      </p:pic>
      <p:pic>
        <p:nvPicPr>
          <p:cNvPr id="32" name="Picture 31" descr="icon_276.gif"/>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9235605" y="4533446"/>
            <a:ext cx="1318394" cy="877650"/>
          </a:xfrm>
          <a:prstGeom prst="rect">
            <a:avLst/>
          </a:prstGeom>
        </p:spPr>
      </p:pic>
      <p:sp>
        <p:nvSpPr>
          <p:cNvPr id="28" name="TextBox 27"/>
          <p:cNvSpPr txBox="1"/>
          <p:nvPr/>
        </p:nvSpPr>
        <p:spPr>
          <a:xfrm>
            <a:off x="2904490" y="3702013"/>
            <a:ext cx="914400" cy="473517"/>
          </a:xfrm>
          <a:prstGeom prst="rect">
            <a:avLst/>
          </a:prstGeom>
          <a:noFill/>
        </p:spPr>
        <p:txBody>
          <a:bodyPr wrap="none" lIns="0" tIns="0" rIns="0" bIns="0" rtlCol="0">
            <a:noAutofit/>
          </a:bodyPr>
          <a:lstStyle/>
          <a:p>
            <a:pPr algn="ctr">
              <a:lnSpc>
                <a:spcPct val="90000"/>
              </a:lnSpc>
            </a:pPr>
            <a:r>
              <a:rPr lang="en-US" dirty="0" smtClean="0"/>
              <a:t>HTTP Traffic</a:t>
            </a:r>
          </a:p>
        </p:txBody>
      </p:sp>
      <p:sp>
        <p:nvSpPr>
          <p:cNvPr id="33" name="TextBox 32"/>
          <p:cNvSpPr txBox="1"/>
          <p:nvPr/>
        </p:nvSpPr>
        <p:spPr>
          <a:xfrm>
            <a:off x="7765247" y="3685971"/>
            <a:ext cx="914400" cy="473517"/>
          </a:xfrm>
          <a:prstGeom prst="rect">
            <a:avLst/>
          </a:prstGeom>
          <a:noFill/>
        </p:spPr>
        <p:txBody>
          <a:bodyPr wrap="none" lIns="0" tIns="0" rIns="0" bIns="0" rtlCol="0">
            <a:noAutofit/>
          </a:bodyPr>
          <a:lstStyle/>
          <a:p>
            <a:pPr algn="ctr">
              <a:lnSpc>
                <a:spcPct val="90000"/>
              </a:lnSpc>
            </a:pPr>
            <a:r>
              <a:rPr lang="en-US" dirty="0" smtClean="0"/>
              <a:t>HTTP Traffic</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bwMode="gray">
          <a:xfrm>
            <a:off x="9280071" y="3940625"/>
            <a:ext cx="2024743" cy="2057400"/>
          </a:xfrm>
          <a:prstGeom prst="rect">
            <a:avLst/>
          </a:prstGeom>
          <a:solidFill>
            <a:schemeClr val="bg1"/>
          </a:solid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55" name="Rectangle 54"/>
          <p:cNvSpPr/>
          <p:nvPr/>
        </p:nvSpPr>
        <p:spPr bwMode="gray">
          <a:xfrm>
            <a:off x="440871" y="3951514"/>
            <a:ext cx="2024743" cy="2057400"/>
          </a:xfrm>
          <a:prstGeom prst="rect">
            <a:avLst/>
          </a:prstGeom>
          <a:solidFill>
            <a:schemeClr val="bg1"/>
          </a:solid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2" name="Title 1"/>
          <p:cNvSpPr>
            <a:spLocks noGrp="1"/>
          </p:cNvSpPr>
          <p:nvPr>
            <p:ph type="title"/>
          </p:nvPr>
        </p:nvSpPr>
        <p:spPr/>
        <p:txBody>
          <a:bodyPr/>
          <a:lstStyle/>
          <a:p>
            <a:r>
              <a:rPr lang="en-US" dirty="0" smtClean="0"/>
              <a:t>JSEP (JavaScript Session </a:t>
            </a:r>
            <a:r>
              <a:rPr lang="en-US" dirty="0" err="1" smtClean="0"/>
              <a:t>Establisment</a:t>
            </a:r>
            <a:r>
              <a:rPr lang="en-US" dirty="0" smtClean="0"/>
              <a:t> Protocol</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21</a:t>
            </a:fld>
            <a:endParaRPr lang="en-US"/>
          </a:p>
        </p:txBody>
      </p:sp>
      <p:sp>
        <p:nvSpPr>
          <p:cNvPr id="10" name="Cloud 9"/>
          <p:cNvSpPr/>
          <p:nvPr/>
        </p:nvSpPr>
        <p:spPr bwMode="gray">
          <a:xfrm>
            <a:off x="4245396" y="1338925"/>
            <a:ext cx="3592285" cy="1649186"/>
          </a:xfrm>
          <a:prstGeom prst="cloud">
            <a:avLst/>
          </a:prstGeom>
          <a:noFill/>
          <a:ln w="317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11" name="Freeform 10"/>
          <p:cNvSpPr/>
          <p:nvPr/>
        </p:nvSpPr>
        <p:spPr>
          <a:xfrm>
            <a:off x="1665514" y="2253328"/>
            <a:ext cx="2628874" cy="1796143"/>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948516" y="2422058"/>
            <a:ext cx="2498272" cy="1583872"/>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 name="Picture 14" descr="javaone-logo-v.png"/>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6245109" y="1338054"/>
            <a:ext cx="834631" cy="1315605"/>
          </a:xfrm>
          <a:prstGeom prst="rect">
            <a:avLst/>
          </a:prstGeom>
          <a:noFill/>
        </p:spPr>
      </p:pic>
      <p:sp>
        <p:nvSpPr>
          <p:cNvPr id="16" name="TextBox 15"/>
          <p:cNvSpPr txBox="1"/>
          <p:nvPr/>
        </p:nvSpPr>
        <p:spPr>
          <a:xfrm>
            <a:off x="2351315" y="2416615"/>
            <a:ext cx="914400" cy="424543"/>
          </a:xfrm>
          <a:prstGeom prst="rect">
            <a:avLst/>
          </a:prstGeom>
          <a:noFill/>
        </p:spPr>
        <p:txBody>
          <a:bodyPr wrap="none" lIns="0" tIns="0" rIns="0" bIns="0" rtlCol="0">
            <a:noAutofit/>
          </a:bodyPr>
          <a:lstStyle/>
          <a:p>
            <a:pPr algn="ctr">
              <a:lnSpc>
                <a:spcPct val="90000"/>
              </a:lnSpc>
            </a:pPr>
            <a:r>
              <a:rPr lang="en-US" dirty="0" err="1" smtClean="0"/>
              <a:t>WebRTC</a:t>
            </a:r>
            <a:endParaRPr lang="en-US" dirty="0" smtClean="0"/>
          </a:p>
          <a:p>
            <a:pPr algn="ctr">
              <a:lnSpc>
                <a:spcPct val="90000"/>
              </a:lnSpc>
            </a:pPr>
            <a:r>
              <a:rPr lang="en-US" dirty="0" smtClean="0"/>
              <a:t>Signaling</a:t>
            </a:r>
          </a:p>
        </p:txBody>
      </p:sp>
      <p:sp>
        <p:nvSpPr>
          <p:cNvPr id="19" name="Freeform 18"/>
          <p:cNvSpPr/>
          <p:nvPr/>
        </p:nvSpPr>
        <p:spPr>
          <a:xfrm>
            <a:off x="7582021" y="2438386"/>
            <a:ext cx="2737636" cy="1643743"/>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tailEnd type="arrow"/>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7538473" y="2492813"/>
            <a:ext cx="2498272" cy="1583872"/>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headEnd type="arrow"/>
            <a:tailEnd type="none"/>
          </a:ln>
          <a:scene3d>
            <a:camera prst="orthographicFront">
              <a:rot lat="0" lon="10799999"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p:cNvSpPr txBox="1"/>
          <p:nvPr/>
        </p:nvSpPr>
        <p:spPr>
          <a:xfrm>
            <a:off x="8137220" y="2454712"/>
            <a:ext cx="914400" cy="914400"/>
          </a:xfrm>
          <a:prstGeom prst="rect">
            <a:avLst/>
          </a:prstGeom>
          <a:noFill/>
        </p:spPr>
        <p:txBody>
          <a:bodyPr wrap="none" lIns="0" tIns="0" rIns="0" bIns="0" rtlCol="0">
            <a:noAutofit/>
          </a:bodyPr>
          <a:lstStyle/>
          <a:p>
            <a:pPr algn="ctr">
              <a:lnSpc>
                <a:spcPct val="90000"/>
              </a:lnSpc>
            </a:pPr>
            <a:r>
              <a:rPr lang="en-US" dirty="0" err="1" smtClean="0"/>
              <a:t>WebRTC</a:t>
            </a:r>
            <a:endParaRPr lang="en-US" dirty="0" smtClean="0"/>
          </a:p>
          <a:p>
            <a:pPr algn="ctr">
              <a:lnSpc>
                <a:spcPct val="90000"/>
              </a:lnSpc>
            </a:pPr>
            <a:r>
              <a:rPr lang="en-US" dirty="0" smtClean="0"/>
              <a:t>Signaling</a:t>
            </a:r>
          </a:p>
        </p:txBody>
      </p:sp>
      <p:cxnSp>
        <p:nvCxnSpPr>
          <p:cNvPr id="26" name="Straight Connector 25"/>
          <p:cNvCxnSpPr>
            <a:endCxn id="63" idx="1"/>
          </p:cNvCxnSpPr>
          <p:nvPr/>
        </p:nvCxnSpPr>
        <p:spPr>
          <a:xfrm flipV="1">
            <a:off x="2416579" y="5603447"/>
            <a:ext cx="6928807" cy="5428"/>
          </a:xfrm>
          <a:prstGeom prst="line">
            <a:avLst/>
          </a:prstGeom>
          <a:ln w="28575">
            <a:solidFill>
              <a:srgbClr val="7030A0"/>
            </a:solidFill>
            <a:miter lim="800000"/>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72101" y="5388444"/>
            <a:ext cx="1567542" cy="391886"/>
          </a:xfrm>
          <a:prstGeom prst="rect">
            <a:avLst/>
          </a:prstGeom>
          <a:noFill/>
        </p:spPr>
        <p:txBody>
          <a:bodyPr wrap="none" lIns="0" tIns="0" rIns="0" bIns="0" rtlCol="0">
            <a:noAutofit/>
          </a:bodyPr>
          <a:lstStyle/>
          <a:p>
            <a:pPr>
              <a:lnSpc>
                <a:spcPct val="90000"/>
              </a:lnSpc>
            </a:pPr>
            <a:r>
              <a:rPr lang="en-US" dirty="0" smtClean="0"/>
              <a:t>Media (SRTP)</a:t>
            </a:r>
          </a:p>
        </p:txBody>
      </p:sp>
      <p:sp>
        <p:nvSpPr>
          <p:cNvPr id="28" name="TextBox 27"/>
          <p:cNvSpPr txBox="1"/>
          <p:nvPr/>
        </p:nvSpPr>
        <p:spPr>
          <a:xfrm>
            <a:off x="8817388" y="1224635"/>
            <a:ext cx="2253383" cy="751109"/>
          </a:xfrm>
          <a:prstGeom prst="rect">
            <a:avLst/>
          </a:prstGeom>
          <a:noFill/>
          <a:ln w="19050">
            <a:solidFill>
              <a:srgbClr val="FF0000"/>
            </a:solidFill>
          </a:ln>
        </p:spPr>
        <p:txBody>
          <a:bodyPr wrap="none" lIns="0" tIns="0" rIns="0" bIns="0" rtlCol="0">
            <a:noAutofit/>
          </a:bodyPr>
          <a:lstStyle/>
          <a:p>
            <a:pPr algn="ctr">
              <a:lnSpc>
                <a:spcPct val="90000"/>
              </a:lnSpc>
            </a:pPr>
            <a:r>
              <a:rPr lang="en-US" sz="2400" b="1" dirty="0" smtClean="0">
                <a:solidFill>
                  <a:srgbClr val="002060"/>
                </a:solidFill>
              </a:rPr>
              <a:t>JSF JSP JAX-RS</a:t>
            </a:r>
          </a:p>
          <a:p>
            <a:pPr algn="ctr">
              <a:lnSpc>
                <a:spcPct val="90000"/>
              </a:lnSpc>
            </a:pPr>
            <a:r>
              <a:rPr lang="en-US" sz="2400" b="1" dirty="0" err="1" smtClean="0">
                <a:solidFill>
                  <a:srgbClr val="002060"/>
                </a:solidFill>
              </a:rPr>
              <a:t>WebSocket</a:t>
            </a:r>
            <a:r>
              <a:rPr lang="en-US" sz="2400" b="1" dirty="0" smtClean="0">
                <a:solidFill>
                  <a:srgbClr val="002060"/>
                </a:solidFill>
              </a:rPr>
              <a:t> MVC</a:t>
            </a:r>
          </a:p>
        </p:txBody>
      </p:sp>
      <p:sp>
        <p:nvSpPr>
          <p:cNvPr id="23" name="Right Arrow 22"/>
          <p:cNvSpPr/>
          <p:nvPr/>
        </p:nvSpPr>
        <p:spPr bwMode="gray">
          <a:xfrm>
            <a:off x="8115303" y="1453227"/>
            <a:ext cx="522514" cy="342900"/>
          </a:xfrm>
          <a:prstGeom prst="rightArrow">
            <a:avLst/>
          </a:prstGeom>
          <a:solidFill>
            <a:srgbClr val="41555E"/>
          </a:solidFill>
          <a:ln w="19050">
            <a:noFill/>
            <a:miter lim="800000"/>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25" name="Rectangle 24"/>
          <p:cNvSpPr/>
          <p:nvPr/>
        </p:nvSpPr>
        <p:spPr bwMode="gray">
          <a:xfrm>
            <a:off x="506186" y="4033157"/>
            <a:ext cx="1910444" cy="702129"/>
          </a:xfrm>
          <a:prstGeom prst="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HTML App</a:t>
            </a:r>
          </a:p>
        </p:txBody>
      </p:sp>
      <p:cxnSp>
        <p:nvCxnSpPr>
          <p:cNvPr id="33" name="Straight Arrow Connector 32"/>
          <p:cNvCxnSpPr>
            <a:stCxn id="25" idx="2"/>
            <a:endCxn id="51" idx="0"/>
          </p:cNvCxnSpPr>
          <p:nvPr/>
        </p:nvCxnSpPr>
        <p:spPr>
          <a:xfrm>
            <a:off x="1461408" y="4735286"/>
            <a:ext cx="2720" cy="527985"/>
          </a:xfrm>
          <a:prstGeom prst="straightConnector1">
            <a:avLst/>
          </a:prstGeom>
          <a:ln w="19050">
            <a:solidFill>
              <a:schemeClr val="accent3"/>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81843" y="4865916"/>
            <a:ext cx="375557" cy="228600"/>
          </a:xfrm>
          <a:prstGeom prst="rect">
            <a:avLst/>
          </a:prstGeom>
          <a:noFill/>
        </p:spPr>
        <p:txBody>
          <a:bodyPr wrap="none" lIns="0" tIns="0" rIns="0" bIns="0" rtlCol="0">
            <a:noAutofit/>
          </a:bodyPr>
          <a:lstStyle/>
          <a:p>
            <a:pPr>
              <a:lnSpc>
                <a:spcPct val="90000"/>
              </a:lnSpc>
            </a:pPr>
            <a:r>
              <a:rPr lang="en-US" sz="1400" dirty="0" smtClean="0"/>
              <a:t>SDP</a:t>
            </a:r>
          </a:p>
        </p:txBody>
      </p:sp>
      <p:sp>
        <p:nvSpPr>
          <p:cNvPr id="47" name="TextBox 46"/>
          <p:cNvSpPr txBox="1"/>
          <p:nvPr/>
        </p:nvSpPr>
        <p:spPr>
          <a:xfrm>
            <a:off x="1273629" y="5976257"/>
            <a:ext cx="914400" cy="277586"/>
          </a:xfrm>
          <a:prstGeom prst="rect">
            <a:avLst/>
          </a:prstGeom>
          <a:noFill/>
        </p:spPr>
        <p:txBody>
          <a:bodyPr wrap="none" lIns="0" tIns="0" rIns="0" bIns="0" rtlCol="0">
            <a:noAutofit/>
          </a:bodyPr>
          <a:lstStyle/>
          <a:p>
            <a:pPr>
              <a:lnSpc>
                <a:spcPct val="90000"/>
              </a:lnSpc>
            </a:pPr>
            <a:r>
              <a:rPr lang="en-US" dirty="0" smtClean="0"/>
              <a:t>Browser</a:t>
            </a:r>
          </a:p>
        </p:txBody>
      </p:sp>
      <p:sp>
        <p:nvSpPr>
          <p:cNvPr id="50" name="TextBox 49"/>
          <p:cNvSpPr txBox="1"/>
          <p:nvPr/>
        </p:nvSpPr>
        <p:spPr>
          <a:xfrm>
            <a:off x="1017814" y="5214258"/>
            <a:ext cx="1469572" cy="244928"/>
          </a:xfrm>
          <a:prstGeom prst="rect">
            <a:avLst/>
          </a:prstGeom>
          <a:noFill/>
        </p:spPr>
        <p:txBody>
          <a:bodyPr wrap="none" lIns="0" tIns="0" rIns="0" bIns="0" rtlCol="0">
            <a:noAutofit/>
          </a:bodyPr>
          <a:lstStyle/>
          <a:p>
            <a:pPr>
              <a:lnSpc>
                <a:spcPct val="90000"/>
              </a:lnSpc>
            </a:pPr>
            <a:r>
              <a:rPr lang="en-US" sz="1600" dirty="0" err="1" smtClean="0">
                <a:solidFill>
                  <a:schemeClr val="bg1"/>
                </a:solidFill>
              </a:rPr>
              <a:t>PeerConnection</a:t>
            </a:r>
            <a:endParaRPr lang="en-US" sz="1600" dirty="0" smtClean="0">
              <a:solidFill>
                <a:schemeClr val="bg1"/>
              </a:solidFill>
            </a:endParaRPr>
          </a:p>
        </p:txBody>
      </p:sp>
      <p:sp>
        <p:nvSpPr>
          <p:cNvPr id="51" name="Rectangle 50"/>
          <p:cNvSpPr/>
          <p:nvPr/>
        </p:nvSpPr>
        <p:spPr bwMode="gray">
          <a:xfrm>
            <a:off x="506186" y="5263271"/>
            <a:ext cx="1915883" cy="702129"/>
          </a:xfrm>
          <a:prstGeom prst="rect">
            <a:avLst/>
          </a:prstGeom>
          <a:solidFill>
            <a:schemeClr val="bg2">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dirty="0" err="1" smtClean="0">
                <a:solidFill>
                  <a:schemeClr val="bg1"/>
                </a:solidFill>
              </a:rPr>
              <a:t>RTCPeerConnection</a:t>
            </a:r>
            <a:endParaRPr lang="en-US" sz="1600" dirty="0" smtClean="0">
              <a:solidFill>
                <a:schemeClr val="bg1"/>
              </a:solidFill>
            </a:endParaRPr>
          </a:p>
        </p:txBody>
      </p:sp>
      <p:sp>
        <p:nvSpPr>
          <p:cNvPr id="58" name="Rectangle 57"/>
          <p:cNvSpPr/>
          <p:nvPr/>
        </p:nvSpPr>
        <p:spPr bwMode="gray">
          <a:xfrm>
            <a:off x="9345386" y="4022268"/>
            <a:ext cx="1910444" cy="702129"/>
          </a:xfrm>
          <a:prstGeom prst="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HTML App</a:t>
            </a:r>
          </a:p>
        </p:txBody>
      </p:sp>
      <p:cxnSp>
        <p:nvCxnSpPr>
          <p:cNvPr id="59" name="Straight Arrow Connector 58"/>
          <p:cNvCxnSpPr>
            <a:stCxn id="58" idx="2"/>
            <a:endCxn id="63" idx="0"/>
          </p:cNvCxnSpPr>
          <p:nvPr/>
        </p:nvCxnSpPr>
        <p:spPr>
          <a:xfrm>
            <a:off x="10300608" y="4724397"/>
            <a:ext cx="2720" cy="527985"/>
          </a:xfrm>
          <a:prstGeom prst="straightConnector1">
            <a:avLst/>
          </a:prstGeom>
          <a:ln w="19050">
            <a:solidFill>
              <a:schemeClr val="accent3"/>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521043" y="4855027"/>
            <a:ext cx="375557" cy="228600"/>
          </a:xfrm>
          <a:prstGeom prst="rect">
            <a:avLst/>
          </a:prstGeom>
          <a:noFill/>
        </p:spPr>
        <p:txBody>
          <a:bodyPr wrap="none" lIns="0" tIns="0" rIns="0" bIns="0" rtlCol="0">
            <a:noAutofit/>
          </a:bodyPr>
          <a:lstStyle/>
          <a:p>
            <a:pPr>
              <a:lnSpc>
                <a:spcPct val="90000"/>
              </a:lnSpc>
            </a:pPr>
            <a:r>
              <a:rPr lang="en-US" sz="1400" dirty="0" smtClean="0"/>
              <a:t>SDP</a:t>
            </a:r>
          </a:p>
        </p:txBody>
      </p:sp>
      <p:sp>
        <p:nvSpPr>
          <p:cNvPr id="61" name="TextBox 60"/>
          <p:cNvSpPr txBox="1"/>
          <p:nvPr/>
        </p:nvSpPr>
        <p:spPr>
          <a:xfrm>
            <a:off x="10112829" y="5965368"/>
            <a:ext cx="914400" cy="277586"/>
          </a:xfrm>
          <a:prstGeom prst="rect">
            <a:avLst/>
          </a:prstGeom>
          <a:noFill/>
        </p:spPr>
        <p:txBody>
          <a:bodyPr wrap="none" lIns="0" tIns="0" rIns="0" bIns="0" rtlCol="0">
            <a:noAutofit/>
          </a:bodyPr>
          <a:lstStyle/>
          <a:p>
            <a:pPr>
              <a:lnSpc>
                <a:spcPct val="90000"/>
              </a:lnSpc>
            </a:pPr>
            <a:r>
              <a:rPr lang="en-US" dirty="0" smtClean="0"/>
              <a:t>Browser</a:t>
            </a:r>
          </a:p>
        </p:txBody>
      </p:sp>
      <p:sp>
        <p:nvSpPr>
          <p:cNvPr id="62" name="TextBox 61"/>
          <p:cNvSpPr txBox="1"/>
          <p:nvPr/>
        </p:nvSpPr>
        <p:spPr>
          <a:xfrm>
            <a:off x="9857014" y="5203369"/>
            <a:ext cx="1469572" cy="244928"/>
          </a:xfrm>
          <a:prstGeom prst="rect">
            <a:avLst/>
          </a:prstGeom>
          <a:noFill/>
        </p:spPr>
        <p:txBody>
          <a:bodyPr wrap="none" lIns="0" tIns="0" rIns="0" bIns="0" rtlCol="0">
            <a:noAutofit/>
          </a:bodyPr>
          <a:lstStyle/>
          <a:p>
            <a:pPr>
              <a:lnSpc>
                <a:spcPct val="90000"/>
              </a:lnSpc>
            </a:pPr>
            <a:r>
              <a:rPr lang="en-US" sz="1600" dirty="0" err="1" smtClean="0">
                <a:solidFill>
                  <a:schemeClr val="bg1"/>
                </a:solidFill>
              </a:rPr>
              <a:t>PeerConnection</a:t>
            </a:r>
            <a:endParaRPr lang="en-US" sz="1600" dirty="0" smtClean="0">
              <a:solidFill>
                <a:schemeClr val="bg1"/>
              </a:solidFill>
            </a:endParaRPr>
          </a:p>
        </p:txBody>
      </p:sp>
      <p:sp>
        <p:nvSpPr>
          <p:cNvPr id="63" name="Rectangle 62"/>
          <p:cNvSpPr/>
          <p:nvPr/>
        </p:nvSpPr>
        <p:spPr bwMode="gray">
          <a:xfrm>
            <a:off x="9345386" y="5252382"/>
            <a:ext cx="1915883" cy="702129"/>
          </a:xfrm>
          <a:prstGeom prst="rect">
            <a:avLst/>
          </a:prstGeom>
          <a:solidFill>
            <a:schemeClr val="bg2">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dirty="0" err="1" smtClean="0">
                <a:solidFill>
                  <a:schemeClr val="bg1"/>
                </a:solidFill>
              </a:rPr>
              <a:t>RTCPeerConnection</a:t>
            </a:r>
            <a:endParaRPr lang="en-US" sz="1600" dirty="0" smtClean="0">
              <a:solidFill>
                <a:schemeClr val="bg1"/>
              </a:solidFill>
            </a:endParaRPr>
          </a:p>
        </p:txBody>
      </p:sp>
      <p:pic>
        <p:nvPicPr>
          <p:cNvPr id="36" name="Picture 35" descr="icon_120.gif"/>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468588" y="1740972"/>
            <a:ext cx="790130" cy="787076"/>
          </a:xfrm>
          <a:prstGeom prst="rect">
            <a:avLst/>
          </a:prstGeom>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WebRTC</a:t>
            </a:r>
            <a:r>
              <a:rPr lang="en-US" dirty="0" smtClean="0"/>
              <a:t> Signaling Choices</a:t>
            </a:r>
            <a:endParaRPr lang="en-US" dirty="0"/>
          </a:p>
        </p:txBody>
      </p:sp>
      <p:sp>
        <p:nvSpPr>
          <p:cNvPr id="3" name="Content Placeholder 2"/>
          <p:cNvSpPr>
            <a:spLocks noGrp="1"/>
          </p:cNvSpPr>
          <p:nvPr>
            <p:ph sz="half" idx="1"/>
          </p:nvPr>
        </p:nvSpPr>
        <p:spPr/>
        <p:txBody>
          <a:bodyPr/>
          <a:lstStyle/>
          <a:p>
            <a:r>
              <a:rPr lang="en-US" dirty="0" smtClean="0"/>
              <a:t>JAX-RS + SSE</a:t>
            </a:r>
          </a:p>
          <a:p>
            <a:pPr lvl="1"/>
            <a:r>
              <a:rPr lang="en-US" dirty="0" smtClean="0"/>
              <a:t>Standard Paradigm</a:t>
            </a:r>
          </a:p>
          <a:p>
            <a:pPr lvl="1"/>
            <a:r>
              <a:rPr lang="en-US" dirty="0" smtClean="0"/>
              <a:t>Wait for incoming (</a:t>
            </a:r>
            <a:r>
              <a:rPr lang="en-US" dirty="0" err="1" smtClean="0"/>
              <a:t>eg</a:t>
            </a:r>
            <a:r>
              <a:rPr lang="en-US" dirty="0" smtClean="0"/>
              <a:t>: disconnect) </a:t>
            </a:r>
            <a:r>
              <a:rPr lang="en-US" dirty="0" smtClean="0"/>
              <a:t>messages</a:t>
            </a:r>
            <a:endParaRPr lang="en-US" dirty="0" smtClean="0"/>
          </a:p>
          <a:p>
            <a:pPr lvl="1"/>
            <a:r>
              <a:rPr lang="en-US" dirty="0" smtClean="0"/>
              <a:t>How about incoming calls?</a:t>
            </a:r>
          </a:p>
          <a:p>
            <a:r>
              <a:rPr lang="en-US" dirty="0" smtClean="0"/>
              <a:t>Java API for </a:t>
            </a:r>
            <a:r>
              <a:rPr lang="en-US" dirty="0" err="1" smtClean="0"/>
              <a:t>WebSocket</a:t>
            </a:r>
            <a:r>
              <a:rPr lang="en-US" dirty="0" smtClean="0"/>
              <a:t> (JSR 356)</a:t>
            </a:r>
          </a:p>
          <a:p>
            <a:pPr lvl="1"/>
            <a:r>
              <a:rPr lang="en-US" dirty="0" smtClean="0"/>
              <a:t> Bi directional</a:t>
            </a:r>
          </a:p>
          <a:p>
            <a:pPr lvl="1"/>
            <a:r>
              <a:rPr lang="en-US" dirty="0" smtClean="0"/>
              <a:t>Suits communication signaling</a:t>
            </a:r>
          </a:p>
          <a:p>
            <a:pPr lvl="1"/>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latin typeface="Calibri"/>
              </a:rPr>
              <a:pPr/>
              <a:t>22</a:t>
            </a:fld>
            <a:endParaRPr lang="en-US" dirty="0">
              <a:solidFill>
                <a:srgbClr val="5F5F5F"/>
              </a:solidFill>
              <a:latin typeface="Calibri"/>
            </a:endParaRPr>
          </a:p>
        </p:txBody>
      </p:sp>
      <p:sp>
        <p:nvSpPr>
          <p:cNvPr id="4" name="TextBox 3"/>
          <p:cNvSpPr txBox="1"/>
          <p:nvPr/>
        </p:nvSpPr>
        <p:spPr>
          <a:xfrm>
            <a:off x="5315484" y="4315626"/>
            <a:ext cx="914400" cy="914400"/>
          </a:xfrm>
          <a:prstGeom prst="rect">
            <a:avLst/>
          </a:prstGeom>
          <a:noFill/>
        </p:spPr>
        <p:txBody>
          <a:bodyPr wrap="none" lIns="0" tIns="0" rIns="0" bIns="0" rtlCol="0">
            <a:noAutofit/>
          </a:bodyPr>
          <a:lstStyle/>
          <a:p>
            <a:pPr>
              <a:lnSpc>
                <a:spcPct val="90000"/>
              </a:lnSpc>
            </a:pPr>
            <a:endParaRPr lang="en-US" dirty="0" smtClean="0"/>
          </a:p>
        </p:txBody>
      </p:sp>
      <p:grpSp>
        <p:nvGrpSpPr>
          <p:cNvPr id="6" name="Group 17"/>
          <p:cNvGrpSpPr/>
          <p:nvPr/>
        </p:nvGrpSpPr>
        <p:grpSpPr>
          <a:xfrm>
            <a:off x="6388277" y="2171699"/>
            <a:ext cx="4878437" cy="2307769"/>
            <a:chOff x="820234" y="1844253"/>
            <a:chExt cx="10125302" cy="3876187"/>
          </a:xfrm>
        </p:grpSpPr>
        <p:pic>
          <p:nvPicPr>
            <p:cNvPr id="19" name="Picture 18" descr="ic-Laptop-wht-on-gray.png"/>
            <p:cNvPicPr>
              <a:picLocks noChangeAspect="1"/>
            </p:cNvPicPr>
            <p:nvPr/>
          </p:nvPicPr>
          <p:blipFill>
            <a:blip r:embed="rId3" cstate="print"/>
            <a:stretch>
              <a:fillRect/>
            </a:stretch>
          </p:blipFill>
          <p:spPr>
            <a:xfrm>
              <a:off x="820234" y="4523016"/>
              <a:ext cx="1596345" cy="1191986"/>
            </a:xfrm>
            <a:prstGeom prst="rect">
              <a:avLst/>
            </a:prstGeom>
          </p:spPr>
        </p:pic>
        <p:sp>
          <p:nvSpPr>
            <p:cNvPr id="20" name="Cloud 19"/>
            <p:cNvSpPr/>
            <p:nvPr/>
          </p:nvSpPr>
          <p:spPr bwMode="gray">
            <a:xfrm>
              <a:off x="4245396" y="1845124"/>
              <a:ext cx="3592285" cy="1649186"/>
            </a:xfrm>
            <a:prstGeom prst="cloud">
              <a:avLst/>
            </a:prstGeom>
            <a:noFill/>
            <a:ln w="317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21" name="Freeform 20"/>
            <p:cNvSpPr/>
            <p:nvPr/>
          </p:nvSpPr>
          <p:spPr>
            <a:xfrm>
              <a:off x="1665514" y="2759527"/>
              <a:ext cx="2628874" cy="1796143"/>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1948516" y="2928257"/>
              <a:ext cx="2498272" cy="1583872"/>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 name="Picture 22" descr="ic-BigServer-red.png"/>
            <p:cNvPicPr>
              <a:picLocks noChangeAspect="1"/>
            </p:cNvPicPr>
            <p:nvPr/>
          </p:nvPicPr>
          <p:blipFill>
            <a:blip r:embed="rId4" cstate="print"/>
            <a:stretch>
              <a:fillRect/>
            </a:stretch>
          </p:blipFill>
          <p:spPr>
            <a:xfrm>
              <a:off x="5000368" y="1845124"/>
              <a:ext cx="1730833" cy="1730833"/>
            </a:xfrm>
            <a:prstGeom prst="rect">
              <a:avLst/>
            </a:prstGeom>
          </p:spPr>
        </p:pic>
        <p:pic>
          <p:nvPicPr>
            <p:cNvPr id="24" name="Picture 23" descr="javaone-logo-v.png"/>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6245109" y="1844253"/>
              <a:ext cx="834631" cy="1315605"/>
            </a:xfrm>
            <a:prstGeom prst="rect">
              <a:avLst/>
            </a:prstGeom>
            <a:noFill/>
          </p:spPr>
        </p:pic>
        <p:sp>
          <p:nvSpPr>
            <p:cNvPr id="25" name="TextBox 24"/>
            <p:cNvSpPr txBox="1"/>
            <p:nvPr/>
          </p:nvSpPr>
          <p:spPr>
            <a:xfrm>
              <a:off x="2351315" y="2922814"/>
              <a:ext cx="914400" cy="424543"/>
            </a:xfrm>
            <a:prstGeom prst="rect">
              <a:avLst/>
            </a:prstGeom>
            <a:noFill/>
          </p:spPr>
          <p:txBody>
            <a:bodyPr wrap="none" lIns="0" tIns="0" rIns="0" bIns="0" rtlCol="0">
              <a:noAutofit/>
            </a:bodyPr>
            <a:lstStyle/>
            <a:p>
              <a:pPr algn="ctr">
                <a:lnSpc>
                  <a:spcPct val="90000"/>
                </a:lnSpc>
              </a:pPr>
              <a:r>
                <a:rPr lang="en-US" dirty="0" smtClean="0"/>
                <a:t>Signaling</a:t>
              </a:r>
            </a:p>
          </p:txBody>
        </p:sp>
        <p:sp>
          <p:nvSpPr>
            <p:cNvPr id="26" name="Freeform 25"/>
            <p:cNvSpPr/>
            <p:nvPr/>
          </p:nvSpPr>
          <p:spPr>
            <a:xfrm>
              <a:off x="7582021" y="2944585"/>
              <a:ext cx="2737636" cy="1643743"/>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tailEnd type="arrow"/>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7538473" y="2999012"/>
              <a:ext cx="2498272" cy="1583872"/>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headEnd type="arrow"/>
              <a:tailEnd type="none"/>
            </a:ln>
            <a:scene3d>
              <a:camera prst="orthographicFront">
                <a:rot lat="0" lon="10799999"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TextBox 27"/>
            <p:cNvSpPr txBox="1"/>
            <p:nvPr/>
          </p:nvSpPr>
          <p:spPr>
            <a:xfrm>
              <a:off x="8137220" y="3091543"/>
              <a:ext cx="914400" cy="914400"/>
            </a:xfrm>
            <a:prstGeom prst="rect">
              <a:avLst/>
            </a:prstGeom>
            <a:noFill/>
          </p:spPr>
          <p:txBody>
            <a:bodyPr wrap="none" lIns="0" tIns="0" rIns="0" bIns="0" rtlCol="0">
              <a:noAutofit/>
            </a:bodyPr>
            <a:lstStyle/>
            <a:p>
              <a:pPr algn="ctr">
                <a:lnSpc>
                  <a:spcPct val="90000"/>
                </a:lnSpc>
              </a:pPr>
              <a:r>
                <a:rPr lang="en-US" dirty="0" smtClean="0"/>
                <a:t>Signaling</a:t>
              </a:r>
            </a:p>
          </p:txBody>
        </p:sp>
        <p:pic>
          <p:nvPicPr>
            <p:cNvPr id="29" name="Picture 28" descr="ic-Laptop-wht-on-gray.png"/>
            <p:cNvPicPr>
              <a:picLocks noChangeAspect="1"/>
            </p:cNvPicPr>
            <p:nvPr/>
          </p:nvPicPr>
          <p:blipFill>
            <a:blip r:embed="rId3" cstate="print"/>
            <a:stretch>
              <a:fillRect/>
            </a:stretch>
          </p:blipFill>
          <p:spPr>
            <a:xfrm>
              <a:off x="9349191" y="4528454"/>
              <a:ext cx="1596345" cy="1191986"/>
            </a:xfrm>
            <a:prstGeom prst="rect">
              <a:avLst/>
            </a:prstGeom>
          </p:spPr>
        </p:pic>
        <p:cxnSp>
          <p:nvCxnSpPr>
            <p:cNvPr id="30" name="Straight Connector 29"/>
            <p:cNvCxnSpPr>
              <a:stCxn id="19" idx="3"/>
              <a:endCxn id="29" idx="1"/>
            </p:cNvCxnSpPr>
            <p:nvPr/>
          </p:nvCxnSpPr>
          <p:spPr>
            <a:xfrm>
              <a:off x="2416579" y="5119009"/>
              <a:ext cx="6932612" cy="5438"/>
            </a:xfrm>
            <a:prstGeom prst="line">
              <a:avLst/>
            </a:prstGeom>
            <a:ln w="28575">
              <a:solidFill>
                <a:srgbClr val="7030A0"/>
              </a:solidFill>
              <a:miter lim="800000"/>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372101" y="4751613"/>
              <a:ext cx="1567542" cy="391886"/>
            </a:xfrm>
            <a:prstGeom prst="rect">
              <a:avLst/>
            </a:prstGeom>
            <a:noFill/>
          </p:spPr>
          <p:txBody>
            <a:bodyPr wrap="none" lIns="0" tIns="0" rIns="0" bIns="0" rtlCol="0">
              <a:noAutofit/>
            </a:bodyPr>
            <a:lstStyle/>
            <a:p>
              <a:pPr>
                <a:lnSpc>
                  <a:spcPct val="90000"/>
                </a:lnSpc>
              </a:pPr>
              <a:r>
                <a:rPr lang="en-US" dirty="0" smtClean="0"/>
                <a:t>Media (SRTP)</a:t>
              </a:r>
            </a:p>
          </p:txBody>
        </p:sp>
      </p:grpSp>
    </p:spTree>
    <p:extLst>
      <p:ext uri="{BB962C8B-B14F-4D97-AF65-F5344CB8AC3E}">
        <p14:creationId xmlns:p14="http://schemas.microsoft.com/office/powerpoint/2010/main" xmlns="" val="26553039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WebRTC in Web Application (Add a WebSocket </a:t>
            </a:r>
            <a:r>
              <a:rPr lang="en-US" dirty="0" smtClean="0"/>
              <a:t>Endpoint</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23</a:t>
            </a:fld>
            <a:endParaRPr lang="en-US"/>
          </a:p>
        </p:txBody>
      </p:sp>
      <p:pic>
        <p:nvPicPr>
          <p:cNvPr id="23" name="Content Placeholder 5"/>
          <p:cNvPicPr>
            <a:picLocks noGrp="1" noChangeAspect="1"/>
          </p:cNvPicPr>
          <p:nvPr>
            <p:ph sz="half" idx="4294967295"/>
          </p:nvPr>
        </p:nvPicPr>
        <p:blipFill>
          <a:blip r:embed="rId2" cstate="print"/>
          <a:stretch>
            <a:fillRect/>
          </a:stretch>
        </p:blipFill>
        <p:spPr>
          <a:xfrm>
            <a:off x="5127207" y="1311730"/>
            <a:ext cx="1109614" cy="1088570"/>
          </a:xfrm>
          <a:prstGeom prst="rect">
            <a:avLst/>
          </a:prstGeom>
        </p:spPr>
      </p:pic>
      <p:pic>
        <p:nvPicPr>
          <p:cNvPr id="28" name="Picture 27" descr="ic-WebBrowser-gray.png"/>
          <p:cNvPicPr>
            <a:picLocks noChangeAspect="1"/>
          </p:cNvPicPr>
          <p:nvPr/>
        </p:nvPicPr>
        <p:blipFill>
          <a:blip r:embed="rId3" cstate="print"/>
          <a:stretch>
            <a:fillRect/>
          </a:stretch>
        </p:blipFill>
        <p:spPr>
          <a:xfrm>
            <a:off x="624340" y="1191991"/>
            <a:ext cx="1661662" cy="1453242"/>
          </a:xfrm>
          <a:prstGeom prst="rect">
            <a:avLst/>
          </a:prstGeom>
        </p:spPr>
      </p:pic>
      <p:pic>
        <p:nvPicPr>
          <p:cNvPr id="29" name="Picture 28" descr="ic-WebBrowser-gray.png"/>
          <p:cNvPicPr>
            <a:picLocks noChangeAspect="1"/>
          </p:cNvPicPr>
          <p:nvPr/>
        </p:nvPicPr>
        <p:blipFill>
          <a:blip r:embed="rId3" cstate="print"/>
          <a:stretch>
            <a:fillRect/>
          </a:stretch>
        </p:blipFill>
        <p:spPr>
          <a:xfrm>
            <a:off x="9267635" y="1099455"/>
            <a:ext cx="1661662" cy="1453242"/>
          </a:xfrm>
          <a:prstGeom prst="rect">
            <a:avLst/>
          </a:prstGeom>
        </p:spPr>
      </p:pic>
      <p:cxnSp>
        <p:nvCxnSpPr>
          <p:cNvPr id="31" name="Straight Connector 30"/>
          <p:cNvCxnSpPr/>
          <p:nvPr/>
        </p:nvCxnSpPr>
        <p:spPr>
          <a:xfrm>
            <a:off x="1436894" y="2318657"/>
            <a:ext cx="0" cy="3575957"/>
          </a:xfrm>
          <a:prstGeom prst="line">
            <a:avLst/>
          </a:prstGeom>
          <a:ln w="31750">
            <a:solidFill>
              <a:srgbClr val="002060"/>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129177" y="2258784"/>
            <a:ext cx="0" cy="3575957"/>
          </a:xfrm>
          <a:prstGeom prst="line">
            <a:avLst/>
          </a:prstGeom>
          <a:ln w="31750">
            <a:solidFill>
              <a:srgbClr val="00206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682343" y="2340428"/>
            <a:ext cx="5442" cy="2852058"/>
          </a:xfrm>
          <a:prstGeom prst="line">
            <a:avLst/>
          </a:prstGeom>
          <a:ln w="31750">
            <a:solidFill>
              <a:srgbClr val="002060"/>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798571" y="4620991"/>
            <a:ext cx="4227172" cy="48981"/>
          </a:xfrm>
          <a:prstGeom prst="straightConnector1">
            <a:avLst/>
          </a:prstGeom>
          <a:ln w="25400">
            <a:solidFill>
              <a:srgbClr val="0070C0"/>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5698673" y="2955478"/>
            <a:ext cx="4392384" cy="32651"/>
          </a:xfrm>
          <a:prstGeom prst="straightConnector1">
            <a:avLst/>
          </a:prstGeom>
          <a:ln w="25400">
            <a:solidFill>
              <a:srgbClr val="0070C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824829" y="2563586"/>
            <a:ext cx="1371600" cy="375557"/>
          </a:xfrm>
          <a:prstGeom prst="rect">
            <a:avLst/>
          </a:prstGeom>
          <a:noFill/>
        </p:spPr>
        <p:txBody>
          <a:bodyPr wrap="none" lIns="0" tIns="0" rIns="0" bIns="0" rtlCol="0">
            <a:noAutofit/>
          </a:bodyPr>
          <a:lstStyle/>
          <a:p>
            <a:pPr>
              <a:lnSpc>
                <a:spcPct val="90000"/>
              </a:lnSpc>
            </a:pPr>
            <a:r>
              <a:rPr lang="en-US" dirty="0" err="1" smtClean="0"/>
              <a:t>onOpen</a:t>
            </a:r>
            <a:r>
              <a:rPr lang="en-US" dirty="0" smtClean="0"/>
              <a:t>()</a:t>
            </a:r>
          </a:p>
        </p:txBody>
      </p:sp>
      <p:sp>
        <p:nvSpPr>
          <p:cNvPr id="39" name="TextBox 38"/>
          <p:cNvSpPr txBox="1"/>
          <p:nvPr/>
        </p:nvSpPr>
        <p:spPr>
          <a:xfrm>
            <a:off x="7075723" y="2732320"/>
            <a:ext cx="1371600" cy="375557"/>
          </a:xfrm>
          <a:prstGeom prst="rect">
            <a:avLst/>
          </a:prstGeom>
          <a:noFill/>
        </p:spPr>
        <p:txBody>
          <a:bodyPr wrap="none" lIns="0" tIns="0" rIns="0" bIns="0" rtlCol="0">
            <a:noAutofit/>
          </a:bodyPr>
          <a:lstStyle/>
          <a:p>
            <a:pPr>
              <a:lnSpc>
                <a:spcPct val="90000"/>
              </a:lnSpc>
            </a:pPr>
            <a:r>
              <a:rPr lang="en-US" smtClean="0"/>
              <a:t>onOpen()</a:t>
            </a:r>
            <a:endParaRPr lang="en-US" dirty="0" smtClean="0"/>
          </a:p>
        </p:txBody>
      </p:sp>
      <p:sp>
        <p:nvSpPr>
          <p:cNvPr id="40" name="TextBox 39"/>
          <p:cNvSpPr txBox="1"/>
          <p:nvPr/>
        </p:nvSpPr>
        <p:spPr>
          <a:xfrm>
            <a:off x="3886200" y="2073729"/>
            <a:ext cx="4212772" cy="342900"/>
          </a:xfrm>
          <a:prstGeom prst="rect">
            <a:avLst/>
          </a:prstGeom>
          <a:noFill/>
        </p:spPr>
        <p:txBody>
          <a:bodyPr wrap="none" lIns="0" tIns="0" rIns="0" bIns="0" rtlCol="0">
            <a:noAutofit/>
          </a:bodyPr>
          <a:lstStyle/>
          <a:p>
            <a:pPr>
              <a:lnSpc>
                <a:spcPct val="90000"/>
              </a:lnSpc>
            </a:pPr>
            <a:r>
              <a:rPr lang="en-US" sz="2000" dirty="0" err="1" smtClean="0">
                <a:solidFill>
                  <a:srgbClr val="002060"/>
                </a:solidFill>
              </a:rPr>
              <a:t>javax.websocket.server.ServerEndpoint</a:t>
            </a:r>
            <a:endParaRPr lang="en-US" dirty="0" smtClean="0">
              <a:solidFill>
                <a:srgbClr val="002060"/>
              </a:solidFill>
            </a:endParaRPr>
          </a:p>
        </p:txBody>
      </p:sp>
      <p:cxnSp>
        <p:nvCxnSpPr>
          <p:cNvPr id="41" name="Straight Arrow Connector 40"/>
          <p:cNvCxnSpPr/>
          <p:nvPr/>
        </p:nvCxnSpPr>
        <p:spPr>
          <a:xfrm>
            <a:off x="1420586" y="3298371"/>
            <a:ext cx="4283525" cy="70772"/>
          </a:xfrm>
          <a:prstGeom prst="straightConnector1">
            <a:avLst/>
          </a:prstGeom>
          <a:ln w="25400">
            <a:solidFill>
              <a:srgbClr val="0070C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781281" y="3091553"/>
            <a:ext cx="1371600" cy="375557"/>
          </a:xfrm>
          <a:prstGeom prst="rect">
            <a:avLst/>
          </a:prstGeom>
          <a:noFill/>
        </p:spPr>
        <p:txBody>
          <a:bodyPr wrap="none" lIns="0" tIns="0" rIns="0" bIns="0" rtlCol="0">
            <a:noAutofit/>
          </a:bodyPr>
          <a:lstStyle/>
          <a:p>
            <a:pPr>
              <a:lnSpc>
                <a:spcPct val="90000"/>
              </a:lnSpc>
            </a:pPr>
            <a:r>
              <a:rPr lang="en-US" dirty="0" err="1" smtClean="0"/>
              <a:t>onMessage</a:t>
            </a:r>
            <a:r>
              <a:rPr lang="en-US" dirty="0" smtClean="0"/>
              <a:t>(offer)</a:t>
            </a:r>
          </a:p>
        </p:txBody>
      </p:sp>
      <p:cxnSp>
        <p:nvCxnSpPr>
          <p:cNvPr id="43" name="Straight Arrow Connector 42"/>
          <p:cNvCxnSpPr/>
          <p:nvPr/>
        </p:nvCxnSpPr>
        <p:spPr>
          <a:xfrm>
            <a:off x="5711589" y="3423574"/>
            <a:ext cx="4379467" cy="54412"/>
          </a:xfrm>
          <a:prstGeom prst="straightConnector1">
            <a:avLst/>
          </a:prstGeom>
          <a:ln w="25400">
            <a:solidFill>
              <a:srgbClr val="0070C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513167" y="3760183"/>
            <a:ext cx="1371600" cy="375557"/>
          </a:xfrm>
          <a:prstGeom prst="rect">
            <a:avLst/>
          </a:prstGeom>
          <a:noFill/>
        </p:spPr>
        <p:txBody>
          <a:bodyPr wrap="none" lIns="0" tIns="0" rIns="0" bIns="0" rtlCol="0">
            <a:noAutofit/>
          </a:bodyPr>
          <a:lstStyle/>
          <a:p>
            <a:pPr>
              <a:lnSpc>
                <a:spcPct val="90000"/>
              </a:lnSpc>
            </a:pPr>
            <a:r>
              <a:rPr lang="en-US" dirty="0" err="1" smtClean="0"/>
              <a:t>Session.getBasicRemote</a:t>
            </a:r>
            <a:r>
              <a:rPr lang="en-US" dirty="0" smtClean="0"/>
              <a:t>().</a:t>
            </a:r>
            <a:r>
              <a:rPr lang="en-US" dirty="0" err="1" smtClean="0"/>
              <a:t>sendText</a:t>
            </a:r>
            <a:r>
              <a:rPr lang="en-US" dirty="0" smtClean="0"/>
              <a:t>(answer)</a:t>
            </a:r>
          </a:p>
        </p:txBody>
      </p:sp>
      <p:cxnSp>
        <p:nvCxnSpPr>
          <p:cNvPr id="51" name="Straight Arrow Connector 50"/>
          <p:cNvCxnSpPr/>
          <p:nvPr/>
        </p:nvCxnSpPr>
        <p:spPr>
          <a:xfrm>
            <a:off x="1458683" y="3983339"/>
            <a:ext cx="4283525" cy="70772"/>
          </a:xfrm>
          <a:prstGeom prst="straightConnector1">
            <a:avLst/>
          </a:prstGeom>
          <a:ln w="25400">
            <a:solidFill>
              <a:srgbClr val="0070C0"/>
            </a:solidFill>
            <a:miter lim="800000"/>
            <a:headEnd type="arrow"/>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700699" y="3967870"/>
            <a:ext cx="4379467" cy="54412"/>
          </a:xfrm>
          <a:prstGeom prst="straightConnector1">
            <a:avLst/>
          </a:prstGeom>
          <a:ln w="25400">
            <a:solidFill>
              <a:srgbClr val="0070C0"/>
            </a:solidFill>
            <a:miter lim="800000"/>
            <a:headEnd type="arrow"/>
            <a:tailEnd type="non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005041" y="3722933"/>
            <a:ext cx="1371600" cy="375557"/>
          </a:xfrm>
          <a:prstGeom prst="rect">
            <a:avLst/>
          </a:prstGeom>
          <a:noFill/>
        </p:spPr>
        <p:txBody>
          <a:bodyPr wrap="none" lIns="0" tIns="0" rIns="0" bIns="0" rtlCol="0">
            <a:noAutofit/>
          </a:bodyPr>
          <a:lstStyle/>
          <a:p>
            <a:pPr>
              <a:lnSpc>
                <a:spcPct val="90000"/>
              </a:lnSpc>
            </a:pPr>
            <a:r>
              <a:rPr lang="en-US" dirty="0" err="1" smtClean="0"/>
              <a:t>onMessage</a:t>
            </a:r>
            <a:r>
              <a:rPr lang="en-US" dirty="0" smtClean="0"/>
              <a:t>(answer)</a:t>
            </a:r>
          </a:p>
        </p:txBody>
      </p:sp>
      <p:sp>
        <p:nvSpPr>
          <p:cNvPr id="63" name="TextBox 62"/>
          <p:cNvSpPr txBox="1"/>
          <p:nvPr/>
        </p:nvSpPr>
        <p:spPr>
          <a:xfrm>
            <a:off x="6008971" y="3184082"/>
            <a:ext cx="1371600" cy="375557"/>
          </a:xfrm>
          <a:prstGeom prst="rect">
            <a:avLst/>
          </a:prstGeom>
          <a:noFill/>
        </p:spPr>
        <p:txBody>
          <a:bodyPr wrap="none" lIns="0" tIns="0" rIns="0" bIns="0" rtlCol="0">
            <a:noAutofit/>
          </a:bodyPr>
          <a:lstStyle/>
          <a:p>
            <a:pPr>
              <a:lnSpc>
                <a:spcPct val="90000"/>
              </a:lnSpc>
            </a:pPr>
            <a:r>
              <a:rPr lang="en-US" dirty="0" err="1" smtClean="0"/>
              <a:t>Session.getBasicRemote</a:t>
            </a:r>
            <a:r>
              <a:rPr lang="en-US" dirty="0" smtClean="0"/>
              <a:t>().</a:t>
            </a:r>
            <a:r>
              <a:rPr lang="en-US" dirty="0" err="1" smtClean="0"/>
              <a:t>sendText</a:t>
            </a:r>
            <a:r>
              <a:rPr lang="en-US" dirty="0" smtClean="0"/>
              <a:t>(offer)</a:t>
            </a:r>
          </a:p>
        </p:txBody>
      </p:sp>
      <p:cxnSp>
        <p:nvCxnSpPr>
          <p:cNvPr id="64" name="Straight Arrow Connector 63"/>
          <p:cNvCxnSpPr/>
          <p:nvPr/>
        </p:nvCxnSpPr>
        <p:spPr>
          <a:xfrm>
            <a:off x="1444285" y="4577447"/>
            <a:ext cx="4227172" cy="48981"/>
          </a:xfrm>
          <a:prstGeom prst="straightConnector1">
            <a:avLst/>
          </a:prstGeom>
          <a:ln w="25400">
            <a:solidFill>
              <a:srgbClr val="0070C0"/>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493268" y="2797633"/>
            <a:ext cx="4227172" cy="48981"/>
          </a:xfrm>
          <a:prstGeom prst="straightConnector1">
            <a:avLst/>
          </a:prstGeom>
          <a:ln w="25400">
            <a:solidFill>
              <a:srgbClr val="0070C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520025" y="4348846"/>
            <a:ext cx="1371600" cy="375557"/>
          </a:xfrm>
          <a:prstGeom prst="rect">
            <a:avLst/>
          </a:prstGeom>
          <a:noFill/>
        </p:spPr>
        <p:txBody>
          <a:bodyPr wrap="none" lIns="0" tIns="0" rIns="0" bIns="0" rtlCol="0">
            <a:noAutofit/>
          </a:bodyPr>
          <a:lstStyle/>
          <a:p>
            <a:pPr>
              <a:lnSpc>
                <a:spcPct val="90000"/>
              </a:lnSpc>
            </a:pPr>
            <a:r>
              <a:rPr lang="en-US" dirty="0" smtClean="0"/>
              <a:t>&lt;Candidate Exchange&gt;</a:t>
            </a:r>
          </a:p>
        </p:txBody>
      </p:sp>
      <p:sp>
        <p:nvSpPr>
          <p:cNvPr id="67" name="TextBox 66"/>
          <p:cNvSpPr txBox="1"/>
          <p:nvPr/>
        </p:nvSpPr>
        <p:spPr>
          <a:xfrm>
            <a:off x="6819891" y="4403277"/>
            <a:ext cx="1371600" cy="375557"/>
          </a:xfrm>
          <a:prstGeom prst="rect">
            <a:avLst/>
          </a:prstGeom>
          <a:noFill/>
        </p:spPr>
        <p:txBody>
          <a:bodyPr wrap="none" lIns="0" tIns="0" rIns="0" bIns="0" rtlCol="0">
            <a:noAutofit/>
          </a:bodyPr>
          <a:lstStyle/>
          <a:p>
            <a:pPr>
              <a:lnSpc>
                <a:spcPct val="90000"/>
              </a:lnSpc>
            </a:pPr>
            <a:r>
              <a:rPr lang="en-US" dirty="0" smtClean="0"/>
              <a:t>&lt;Candidate Exchange&gt;</a:t>
            </a:r>
          </a:p>
        </p:txBody>
      </p:sp>
      <p:cxnSp>
        <p:nvCxnSpPr>
          <p:cNvPr id="70" name="Straight Connector 69"/>
          <p:cNvCxnSpPr/>
          <p:nvPr/>
        </p:nvCxnSpPr>
        <p:spPr>
          <a:xfrm>
            <a:off x="1551214" y="5600700"/>
            <a:ext cx="8507186" cy="65314"/>
          </a:xfrm>
          <a:prstGeom prst="line">
            <a:avLst/>
          </a:prstGeom>
          <a:ln w="28575">
            <a:solidFill>
              <a:srgbClr val="7030A0"/>
            </a:solidFill>
            <a:miter lim="800000"/>
            <a:headEnd type="diamond"/>
            <a:tailEnd type="diamon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176175" y="5731335"/>
            <a:ext cx="1420567" cy="440865"/>
          </a:xfrm>
          <a:prstGeom prst="rect">
            <a:avLst/>
          </a:prstGeom>
          <a:noFill/>
        </p:spPr>
        <p:txBody>
          <a:bodyPr wrap="none" lIns="0" tIns="0" rIns="0" bIns="0" rtlCol="0">
            <a:noAutofit/>
          </a:bodyPr>
          <a:lstStyle/>
          <a:p>
            <a:pPr>
              <a:lnSpc>
                <a:spcPct val="90000"/>
              </a:lnSpc>
            </a:pPr>
            <a:r>
              <a:rPr lang="en-US" dirty="0" smtClean="0"/>
              <a:t>Media (SRTP)</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 </a:t>
            </a:r>
            <a:r>
              <a:rPr lang="en-US" dirty="0" smtClean="0"/>
              <a:t>C</a:t>
            </a:r>
            <a:r>
              <a:rPr lang="en-US" dirty="0" smtClean="0"/>
              <a:t>ommunication </a:t>
            </a:r>
            <a:r>
              <a:rPr lang="en-US" dirty="0" smtClean="0"/>
              <a:t>T</a:t>
            </a:r>
            <a:r>
              <a:rPr lang="en-US" dirty="0" smtClean="0"/>
              <a:t>o Legacy </a:t>
            </a:r>
            <a:r>
              <a:rPr lang="en-US" dirty="0" smtClean="0"/>
              <a:t>P</a:t>
            </a:r>
            <a:r>
              <a:rPr lang="en-US" dirty="0" smtClean="0"/>
              <a:t>hone </a:t>
            </a:r>
            <a:r>
              <a:rPr lang="en-US" dirty="0" smtClean="0"/>
              <a:t>N</a:t>
            </a:r>
            <a:r>
              <a:rPr lang="en-US" dirty="0" smtClean="0"/>
              <a:t>etworks</a:t>
            </a:r>
            <a:endParaRPr lang="en-US" dirty="0"/>
          </a:p>
        </p:txBody>
      </p:sp>
      <p:sp>
        <p:nvSpPr>
          <p:cNvPr id="3" name="Content Placeholder 2"/>
          <p:cNvSpPr>
            <a:spLocks noGrp="1"/>
          </p:cNvSpPr>
          <p:nvPr>
            <p:ph sz="half" idx="1"/>
          </p:nvPr>
        </p:nvSpPr>
        <p:spPr>
          <a:xfrm>
            <a:off x="531813" y="2079187"/>
            <a:ext cx="5410199" cy="2492828"/>
          </a:xfrm>
        </p:spPr>
        <p:txBody>
          <a:bodyPr/>
          <a:lstStyle/>
          <a:p>
            <a:r>
              <a:rPr lang="en-US" dirty="0" smtClean="0"/>
              <a:t>SIP </a:t>
            </a:r>
            <a:r>
              <a:rPr lang="en-US" dirty="0" err="1" smtClean="0"/>
              <a:t>Servlet</a:t>
            </a:r>
            <a:r>
              <a:rPr lang="en-US" dirty="0" smtClean="0"/>
              <a:t> 2.0 API (JSR 359)</a:t>
            </a:r>
          </a:p>
          <a:p>
            <a:pPr lvl="1"/>
            <a:r>
              <a:rPr lang="en-US" dirty="0" smtClean="0"/>
              <a:t> Integrates with Java EE 7</a:t>
            </a:r>
          </a:p>
          <a:p>
            <a:pPr lvl="1"/>
            <a:r>
              <a:rPr lang="en-US" dirty="0" smtClean="0"/>
              <a:t>Allows </a:t>
            </a:r>
            <a:r>
              <a:rPr lang="en-US" dirty="0" smtClean="0"/>
              <a:t>you to connect with traditional SIP </a:t>
            </a:r>
            <a:r>
              <a:rPr lang="en-US" dirty="0" smtClean="0"/>
              <a:t>networks</a:t>
            </a:r>
            <a:endParaRPr lang="en-US" dirty="0" smtClean="0"/>
          </a:p>
          <a:p>
            <a:pPr lvl="1"/>
            <a:r>
              <a:rPr lang="en-US" dirty="0" smtClean="0"/>
              <a:t>Also </a:t>
            </a:r>
            <a:r>
              <a:rPr lang="en-US" dirty="0" smtClean="0"/>
              <a:t>supports </a:t>
            </a:r>
            <a:r>
              <a:rPr lang="en-US" dirty="0" smtClean="0"/>
              <a:t>SIP over </a:t>
            </a:r>
            <a:r>
              <a:rPr lang="en-US" dirty="0" err="1" smtClean="0"/>
              <a:t>WebSockets</a:t>
            </a:r>
            <a:endParaRPr lang="en-US" dirty="0" smtClean="0"/>
          </a:p>
          <a:p>
            <a:pPr lvl="1"/>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latin typeface="Calibri"/>
              </a:rPr>
              <a:pPr/>
              <a:t>24</a:t>
            </a:fld>
            <a:endParaRPr lang="en-US" dirty="0">
              <a:solidFill>
                <a:srgbClr val="5F5F5F"/>
              </a:solidFill>
              <a:latin typeface="Calibri"/>
            </a:endParaRPr>
          </a:p>
        </p:txBody>
      </p:sp>
      <p:sp>
        <p:nvSpPr>
          <p:cNvPr id="4" name="TextBox 3"/>
          <p:cNvSpPr txBox="1"/>
          <p:nvPr/>
        </p:nvSpPr>
        <p:spPr>
          <a:xfrm>
            <a:off x="5315484" y="4315626"/>
            <a:ext cx="914400" cy="914400"/>
          </a:xfrm>
          <a:prstGeom prst="rect">
            <a:avLst/>
          </a:prstGeom>
          <a:noFill/>
        </p:spPr>
        <p:txBody>
          <a:bodyPr wrap="none" lIns="0" tIns="0" rIns="0" bIns="0" rtlCol="0">
            <a:noAutofit/>
          </a:bodyPr>
          <a:lstStyle/>
          <a:p>
            <a:pPr>
              <a:lnSpc>
                <a:spcPct val="90000"/>
              </a:lnSpc>
            </a:pPr>
            <a:endParaRPr lang="en-US" dirty="0" smtClean="0"/>
          </a:p>
        </p:txBody>
      </p:sp>
      <p:pic>
        <p:nvPicPr>
          <p:cNvPr id="7" name="Picture 6"/>
          <p:cNvPicPr>
            <a:picLocks noChangeAspect="1"/>
          </p:cNvPicPr>
          <p:nvPr/>
        </p:nvPicPr>
        <p:blipFill>
          <a:blip r:embed="rId3" cstate="print"/>
          <a:stretch>
            <a:fillRect/>
          </a:stretch>
        </p:blipFill>
        <p:spPr>
          <a:xfrm>
            <a:off x="10074729" y="2386965"/>
            <a:ext cx="1393764" cy="1450267"/>
          </a:xfrm>
          <a:prstGeom prst="rect">
            <a:avLst/>
          </a:prstGeom>
        </p:spPr>
      </p:pic>
      <p:sp>
        <p:nvSpPr>
          <p:cNvPr id="9" name="Right Arrow 8"/>
          <p:cNvSpPr/>
          <p:nvPr/>
        </p:nvSpPr>
        <p:spPr>
          <a:xfrm>
            <a:off x="8392887" y="3026632"/>
            <a:ext cx="1723798" cy="402367"/>
          </a:xfrm>
          <a:prstGeom prst="rightArrow">
            <a:avLst>
              <a:gd name="adj1" fmla="val 67778"/>
              <a:gd name="adj2" fmla="val 50000"/>
            </a:avLst>
          </a:prstGeom>
          <a:solidFill>
            <a:schemeClr val="accent5"/>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smtClean="0">
                <a:solidFill>
                  <a:srgbClr val="FFFFFF"/>
                </a:solidFill>
                <a:latin typeface="Calibri"/>
              </a:rPr>
              <a:t>voice</a:t>
            </a:r>
            <a:endParaRPr lang="en-US" sz="2000" dirty="0">
              <a:solidFill>
                <a:srgbClr val="FFFFFF"/>
              </a:solidFill>
              <a:latin typeface="Calibri"/>
            </a:endParaRPr>
          </a:p>
        </p:txBody>
      </p:sp>
      <p:pic>
        <p:nvPicPr>
          <p:cNvPr id="10" name="Picture 9" descr="icon_276.gif"/>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6576625" y="2743200"/>
            <a:ext cx="1664480" cy="1108038"/>
          </a:xfrm>
          <a:prstGeom prst="rect">
            <a:avLst/>
          </a:prstGeom>
        </p:spPr>
      </p:pic>
    </p:spTree>
    <p:extLst>
      <p:ext uri="{BB962C8B-B14F-4D97-AF65-F5344CB8AC3E}">
        <p14:creationId xmlns:p14="http://schemas.microsoft.com/office/powerpoint/2010/main" xmlns="" val="26553039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WebRTC</a:t>
            </a:r>
            <a:r>
              <a:rPr lang="en-US" dirty="0" smtClean="0"/>
              <a:t> to SIP with SIP </a:t>
            </a:r>
            <a:r>
              <a:rPr lang="en-US" dirty="0" err="1" smtClean="0"/>
              <a:t>Servlets</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25</a:t>
            </a:fld>
            <a:endParaRPr lang="en-US"/>
          </a:p>
        </p:txBody>
      </p:sp>
      <p:pic>
        <p:nvPicPr>
          <p:cNvPr id="23" name="Content Placeholder 5"/>
          <p:cNvPicPr>
            <a:picLocks noGrp="1" noChangeAspect="1"/>
          </p:cNvPicPr>
          <p:nvPr>
            <p:ph sz="half" idx="4294967295"/>
          </p:nvPr>
        </p:nvPicPr>
        <p:blipFill>
          <a:blip r:embed="rId2" cstate="print"/>
          <a:stretch>
            <a:fillRect/>
          </a:stretch>
        </p:blipFill>
        <p:spPr>
          <a:xfrm>
            <a:off x="5127207" y="1311730"/>
            <a:ext cx="1109614" cy="1088570"/>
          </a:xfrm>
          <a:prstGeom prst="rect">
            <a:avLst/>
          </a:prstGeom>
        </p:spPr>
      </p:pic>
      <p:pic>
        <p:nvPicPr>
          <p:cNvPr id="28" name="Picture 27" descr="ic-WebBrowser-gray.png"/>
          <p:cNvPicPr>
            <a:picLocks noChangeAspect="1"/>
          </p:cNvPicPr>
          <p:nvPr/>
        </p:nvPicPr>
        <p:blipFill>
          <a:blip r:embed="rId3" cstate="print"/>
          <a:stretch>
            <a:fillRect/>
          </a:stretch>
        </p:blipFill>
        <p:spPr>
          <a:xfrm>
            <a:off x="624340" y="1191991"/>
            <a:ext cx="1661662" cy="1453242"/>
          </a:xfrm>
          <a:prstGeom prst="rect">
            <a:avLst/>
          </a:prstGeom>
        </p:spPr>
      </p:pic>
      <p:cxnSp>
        <p:nvCxnSpPr>
          <p:cNvPr id="31" name="Straight Connector 30"/>
          <p:cNvCxnSpPr/>
          <p:nvPr/>
        </p:nvCxnSpPr>
        <p:spPr>
          <a:xfrm>
            <a:off x="1436894" y="2318657"/>
            <a:ext cx="0" cy="3575957"/>
          </a:xfrm>
          <a:prstGeom prst="line">
            <a:avLst/>
          </a:prstGeom>
          <a:ln w="31750">
            <a:solidFill>
              <a:srgbClr val="002060"/>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129177" y="2258784"/>
            <a:ext cx="0" cy="3575957"/>
          </a:xfrm>
          <a:prstGeom prst="line">
            <a:avLst/>
          </a:prstGeom>
          <a:ln w="31750">
            <a:solidFill>
              <a:srgbClr val="00206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682343" y="2340428"/>
            <a:ext cx="5442" cy="2852058"/>
          </a:xfrm>
          <a:prstGeom prst="line">
            <a:avLst/>
          </a:prstGeom>
          <a:ln w="31750">
            <a:solidFill>
              <a:srgbClr val="002060"/>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798571" y="4620991"/>
            <a:ext cx="4227172" cy="48981"/>
          </a:xfrm>
          <a:prstGeom prst="straightConnector1">
            <a:avLst/>
          </a:prstGeom>
          <a:ln w="25400">
            <a:solidFill>
              <a:srgbClr val="0070C0"/>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824829" y="2563586"/>
            <a:ext cx="1371600" cy="375557"/>
          </a:xfrm>
          <a:prstGeom prst="rect">
            <a:avLst/>
          </a:prstGeom>
          <a:noFill/>
        </p:spPr>
        <p:txBody>
          <a:bodyPr wrap="none" lIns="0" tIns="0" rIns="0" bIns="0" rtlCol="0">
            <a:noAutofit/>
          </a:bodyPr>
          <a:lstStyle/>
          <a:p>
            <a:pPr>
              <a:lnSpc>
                <a:spcPct val="90000"/>
              </a:lnSpc>
            </a:pPr>
            <a:r>
              <a:rPr lang="en-US" dirty="0" err="1" smtClean="0"/>
              <a:t>onOpen</a:t>
            </a:r>
            <a:r>
              <a:rPr lang="en-US" dirty="0" smtClean="0"/>
              <a:t>()</a:t>
            </a:r>
          </a:p>
        </p:txBody>
      </p:sp>
      <p:sp>
        <p:nvSpPr>
          <p:cNvPr id="40" name="TextBox 39"/>
          <p:cNvSpPr txBox="1"/>
          <p:nvPr/>
        </p:nvSpPr>
        <p:spPr>
          <a:xfrm>
            <a:off x="3967845" y="2155375"/>
            <a:ext cx="3200400" cy="391886"/>
          </a:xfrm>
          <a:prstGeom prst="rect">
            <a:avLst/>
          </a:prstGeom>
          <a:noFill/>
        </p:spPr>
        <p:txBody>
          <a:bodyPr wrap="none" lIns="0" tIns="0" rIns="0" bIns="0" rtlCol="0">
            <a:noAutofit/>
          </a:bodyPr>
          <a:lstStyle/>
          <a:p>
            <a:pPr>
              <a:lnSpc>
                <a:spcPct val="90000"/>
              </a:lnSpc>
            </a:pPr>
            <a:r>
              <a:rPr lang="en-US" sz="2000" dirty="0" err="1" smtClean="0">
                <a:solidFill>
                  <a:srgbClr val="002060"/>
                </a:solidFill>
              </a:rPr>
              <a:t>ServerEndpoint</a:t>
            </a:r>
            <a:r>
              <a:rPr lang="en-US" sz="2000" dirty="0" smtClean="0">
                <a:solidFill>
                  <a:srgbClr val="002060"/>
                </a:solidFill>
              </a:rPr>
              <a:t> + </a:t>
            </a:r>
            <a:r>
              <a:rPr lang="en-US" sz="2000" dirty="0" err="1" smtClean="0">
                <a:solidFill>
                  <a:srgbClr val="002060"/>
                </a:solidFill>
              </a:rPr>
              <a:t>SipServlet</a:t>
            </a:r>
            <a:endParaRPr lang="en-US" dirty="0" smtClean="0">
              <a:solidFill>
                <a:srgbClr val="002060"/>
              </a:solidFill>
            </a:endParaRPr>
          </a:p>
        </p:txBody>
      </p:sp>
      <p:cxnSp>
        <p:nvCxnSpPr>
          <p:cNvPr id="41" name="Straight Arrow Connector 40"/>
          <p:cNvCxnSpPr/>
          <p:nvPr/>
        </p:nvCxnSpPr>
        <p:spPr>
          <a:xfrm>
            <a:off x="1420586" y="3298371"/>
            <a:ext cx="4283525" cy="70772"/>
          </a:xfrm>
          <a:prstGeom prst="straightConnector1">
            <a:avLst/>
          </a:prstGeom>
          <a:ln w="25400">
            <a:solidFill>
              <a:srgbClr val="0070C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781281" y="3091553"/>
            <a:ext cx="1371600" cy="375557"/>
          </a:xfrm>
          <a:prstGeom prst="rect">
            <a:avLst/>
          </a:prstGeom>
          <a:noFill/>
        </p:spPr>
        <p:txBody>
          <a:bodyPr wrap="none" lIns="0" tIns="0" rIns="0" bIns="0" rtlCol="0">
            <a:noAutofit/>
          </a:bodyPr>
          <a:lstStyle/>
          <a:p>
            <a:pPr>
              <a:lnSpc>
                <a:spcPct val="90000"/>
              </a:lnSpc>
            </a:pPr>
            <a:r>
              <a:rPr lang="en-US" dirty="0" err="1" smtClean="0"/>
              <a:t>onMessage</a:t>
            </a:r>
            <a:r>
              <a:rPr lang="en-US" dirty="0" smtClean="0"/>
              <a:t>(offer)</a:t>
            </a:r>
          </a:p>
        </p:txBody>
      </p:sp>
      <p:cxnSp>
        <p:nvCxnSpPr>
          <p:cNvPr id="43" name="Straight Arrow Connector 42"/>
          <p:cNvCxnSpPr/>
          <p:nvPr/>
        </p:nvCxnSpPr>
        <p:spPr>
          <a:xfrm>
            <a:off x="5711589" y="3423574"/>
            <a:ext cx="4379467" cy="54412"/>
          </a:xfrm>
          <a:prstGeom prst="straightConnector1">
            <a:avLst/>
          </a:prstGeom>
          <a:ln w="25400">
            <a:solidFill>
              <a:srgbClr val="0070C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513167" y="3800375"/>
            <a:ext cx="1371600" cy="375557"/>
          </a:xfrm>
          <a:prstGeom prst="rect">
            <a:avLst/>
          </a:prstGeom>
          <a:noFill/>
        </p:spPr>
        <p:txBody>
          <a:bodyPr wrap="none" lIns="0" tIns="0" rIns="0" bIns="0" rtlCol="0">
            <a:noAutofit/>
          </a:bodyPr>
          <a:lstStyle/>
          <a:p>
            <a:pPr>
              <a:lnSpc>
                <a:spcPct val="90000"/>
              </a:lnSpc>
            </a:pPr>
            <a:r>
              <a:rPr lang="en-US" dirty="0" err="1" smtClean="0"/>
              <a:t>Session.getBasicRemote</a:t>
            </a:r>
            <a:r>
              <a:rPr lang="en-US" dirty="0" smtClean="0"/>
              <a:t>().</a:t>
            </a:r>
            <a:r>
              <a:rPr lang="en-US" dirty="0" err="1" smtClean="0"/>
              <a:t>sendText</a:t>
            </a:r>
            <a:r>
              <a:rPr lang="en-US" dirty="0" smtClean="0"/>
              <a:t>(answer)</a:t>
            </a:r>
          </a:p>
        </p:txBody>
      </p:sp>
      <p:cxnSp>
        <p:nvCxnSpPr>
          <p:cNvPr id="51" name="Straight Arrow Connector 50"/>
          <p:cNvCxnSpPr/>
          <p:nvPr/>
        </p:nvCxnSpPr>
        <p:spPr>
          <a:xfrm>
            <a:off x="1458683" y="4023531"/>
            <a:ext cx="4283525" cy="70772"/>
          </a:xfrm>
          <a:prstGeom prst="straightConnector1">
            <a:avLst/>
          </a:prstGeom>
          <a:ln w="25400">
            <a:solidFill>
              <a:srgbClr val="0070C0"/>
            </a:solidFill>
            <a:miter lim="800000"/>
            <a:headEnd type="arrow"/>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700699" y="3967870"/>
            <a:ext cx="4379467" cy="54412"/>
          </a:xfrm>
          <a:prstGeom prst="straightConnector1">
            <a:avLst/>
          </a:prstGeom>
          <a:ln w="25400">
            <a:solidFill>
              <a:srgbClr val="0070C0"/>
            </a:solidFill>
            <a:miter lim="800000"/>
            <a:headEnd type="arrow"/>
            <a:tailEnd type="non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005041" y="3722933"/>
            <a:ext cx="1371600" cy="375557"/>
          </a:xfrm>
          <a:prstGeom prst="rect">
            <a:avLst/>
          </a:prstGeom>
          <a:noFill/>
        </p:spPr>
        <p:txBody>
          <a:bodyPr wrap="none" lIns="0" tIns="0" rIns="0" bIns="0" rtlCol="0">
            <a:noAutofit/>
          </a:bodyPr>
          <a:lstStyle/>
          <a:p>
            <a:pPr>
              <a:lnSpc>
                <a:spcPct val="90000"/>
              </a:lnSpc>
            </a:pPr>
            <a:r>
              <a:rPr lang="en-US" dirty="0" smtClean="0"/>
              <a:t>SIP/183 (answer)</a:t>
            </a:r>
          </a:p>
        </p:txBody>
      </p:sp>
      <p:sp>
        <p:nvSpPr>
          <p:cNvPr id="63" name="TextBox 62"/>
          <p:cNvSpPr txBox="1"/>
          <p:nvPr/>
        </p:nvSpPr>
        <p:spPr>
          <a:xfrm>
            <a:off x="6988711" y="3184082"/>
            <a:ext cx="1371600" cy="375557"/>
          </a:xfrm>
          <a:prstGeom prst="rect">
            <a:avLst/>
          </a:prstGeom>
          <a:noFill/>
        </p:spPr>
        <p:txBody>
          <a:bodyPr wrap="none" lIns="0" tIns="0" rIns="0" bIns="0" rtlCol="0">
            <a:noAutofit/>
          </a:bodyPr>
          <a:lstStyle/>
          <a:p>
            <a:pPr>
              <a:lnSpc>
                <a:spcPct val="90000"/>
              </a:lnSpc>
            </a:pPr>
            <a:r>
              <a:rPr lang="en-US" dirty="0" smtClean="0"/>
              <a:t>SIP INVITE (offer)</a:t>
            </a:r>
          </a:p>
        </p:txBody>
      </p:sp>
      <p:cxnSp>
        <p:nvCxnSpPr>
          <p:cNvPr id="64" name="Straight Arrow Connector 63"/>
          <p:cNvCxnSpPr/>
          <p:nvPr/>
        </p:nvCxnSpPr>
        <p:spPr>
          <a:xfrm>
            <a:off x="1444285" y="4577447"/>
            <a:ext cx="4227172" cy="48981"/>
          </a:xfrm>
          <a:prstGeom prst="straightConnector1">
            <a:avLst/>
          </a:prstGeom>
          <a:ln w="25400">
            <a:solidFill>
              <a:srgbClr val="0070C0"/>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493268" y="2797633"/>
            <a:ext cx="4227172" cy="48981"/>
          </a:xfrm>
          <a:prstGeom prst="straightConnector1">
            <a:avLst/>
          </a:prstGeom>
          <a:ln w="25400">
            <a:solidFill>
              <a:srgbClr val="0070C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520025" y="4348846"/>
            <a:ext cx="1371600" cy="375557"/>
          </a:xfrm>
          <a:prstGeom prst="rect">
            <a:avLst/>
          </a:prstGeom>
          <a:noFill/>
        </p:spPr>
        <p:txBody>
          <a:bodyPr wrap="none" lIns="0" tIns="0" rIns="0" bIns="0" rtlCol="0">
            <a:noAutofit/>
          </a:bodyPr>
          <a:lstStyle/>
          <a:p>
            <a:pPr>
              <a:lnSpc>
                <a:spcPct val="90000"/>
              </a:lnSpc>
            </a:pPr>
            <a:r>
              <a:rPr lang="en-US" dirty="0" smtClean="0"/>
              <a:t>&lt;Candidate Exchange&gt;</a:t>
            </a:r>
          </a:p>
        </p:txBody>
      </p:sp>
      <p:sp>
        <p:nvSpPr>
          <p:cNvPr id="67" name="TextBox 66"/>
          <p:cNvSpPr txBox="1"/>
          <p:nvPr/>
        </p:nvSpPr>
        <p:spPr>
          <a:xfrm>
            <a:off x="6819891" y="4403277"/>
            <a:ext cx="1371600" cy="375557"/>
          </a:xfrm>
          <a:prstGeom prst="rect">
            <a:avLst/>
          </a:prstGeom>
          <a:noFill/>
        </p:spPr>
        <p:txBody>
          <a:bodyPr wrap="none" lIns="0" tIns="0" rIns="0" bIns="0" rtlCol="0">
            <a:noAutofit/>
          </a:bodyPr>
          <a:lstStyle/>
          <a:p>
            <a:pPr>
              <a:lnSpc>
                <a:spcPct val="90000"/>
              </a:lnSpc>
            </a:pPr>
            <a:endParaRPr lang="en-US" dirty="0" smtClean="0"/>
          </a:p>
        </p:txBody>
      </p:sp>
      <p:cxnSp>
        <p:nvCxnSpPr>
          <p:cNvPr id="70" name="Straight Connector 69"/>
          <p:cNvCxnSpPr/>
          <p:nvPr/>
        </p:nvCxnSpPr>
        <p:spPr>
          <a:xfrm>
            <a:off x="1551214" y="5600700"/>
            <a:ext cx="8507186" cy="65314"/>
          </a:xfrm>
          <a:prstGeom prst="line">
            <a:avLst/>
          </a:prstGeom>
          <a:ln w="28575">
            <a:solidFill>
              <a:srgbClr val="7030A0"/>
            </a:solidFill>
            <a:miter lim="800000"/>
            <a:headEnd type="diamond"/>
            <a:tailEnd type="diamon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176175" y="5731335"/>
            <a:ext cx="1420567" cy="440865"/>
          </a:xfrm>
          <a:prstGeom prst="rect">
            <a:avLst/>
          </a:prstGeom>
          <a:noFill/>
        </p:spPr>
        <p:txBody>
          <a:bodyPr wrap="none" lIns="0" tIns="0" rIns="0" bIns="0" rtlCol="0">
            <a:noAutofit/>
          </a:bodyPr>
          <a:lstStyle/>
          <a:p>
            <a:pPr>
              <a:lnSpc>
                <a:spcPct val="90000"/>
              </a:lnSpc>
            </a:pPr>
            <a:r>
              <a:rPr lang="en-US" dirty="0" smtClean="0"/>
              <a:t>Media (SRTP)</a:t>
            </a:r>
          </a:p>
        </p:txBody>
      </p:sp>
      <p:pic>
        <p:nvPicPr>
          <p:cNvPr id="30" name="Picture 29"/>
          <p:cNvPicPr>
            <a:picLocks noChangeAspect="1"/>
          </p:cNvPicPr>
          <p:nvPr/>
        </p:nvPicPr>
        <p:blipFill>
          <a:blip r:embed="rId4" cstate="print"/>
          <a:stretch>
            <a:fillRect/>
          </a:stretch>
        </p:blipFill>
        <p:spPr>
          <a:xfrm>
            <a:off x="9421586" y="950051"/>
            <a:ext cx="1393764" cy="1450267"/>
          </a:xfrm>
          <a:prstGeom prst="rect">
            <a:avLst/>
          </a:prstGeom>
        </p:spPr>
      </p:pic>
      <p:sp>
        <p:nvSpPr>
          <p:cNvPr id="34" name="TextBox 33"/>
          <p:cNvSpPr txBox="1"/>
          <p:nvPr/>
        </p:nvSpPr>
        <p:spPr>
          <a:xfrm>
            <a:off x="7026809" y="4381532"/>
            <a:ext cx="1371600" cy="375557"/>
          </a:xfrm>
          <a:prstGeom prst="rect">
            <a:avLst/>
          </a:prstGeom>
          <a:noFill/>
        </p:spPr>
        <p:txBody>
          <a:bodyPr wrap="none" lIns="0" tIns="0" rIns="0" bIns="0" rtlCol="0">
            <a:noAutofit/>
          </a:bodyPr>
          <a:lstStyle/>
          <a:p>
            <a:pPr>
              <a:lnSpc>
                <a:spcPct val="90000"/>
              </a:lnSpc>
            </a:pPr>
            <a:r>
              <a:rPr lang="en-US" dirty="0" smtClean="0"/>
              <a:t>SIP/INFO/OK (candidate)</a:t>
            </a:r>
          </a:p>
        </p:txBody>
      </p:sp>
      <p:cxnSp>
        <p:nvCxnSpPr>
          <p:cNvPr id="36" name="Straight Arrow Connector 35"/>
          <p:cNvCxnSpPr/>
          <p:nvPr/>
        </p:nvCxnSpPr>
        <p:spPr>
          <a:xfrm>
            <a:off x="5722467" y="5116339"/>
            <a:ext cx="4379467" cy="54412"/>
          </a:xfrm>
          <a:prstGeom prst="straightConnector1">
            <a:avLst/>
          </a:prstGeom>
          <a:ln w="25400">
            <a:solidFill>
              <a:srgbClr val="0070C0"/>
            </a:solidFill>
            <a:miter lim="800000"/>
            <a:headEnd type="arrow"/>
            <a:tailEnd type="non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977827" y="4822390"/>
            <a:ext cx="1371600" cy="375557"/>
          </a:xfrm>
          <a:prstGeom prst="rect">
            <a:avLst/>
          </a:prstGeom>
          <a:noFill/>
        </p:spPr>
        <p:txBody>
          <a:bodyPr wrap="none" lIns="0" tIns="0" rIns="0" bIns="0" rtlCol="0">
            <a:noAutofit/>
          </a:bodyPr>
          <a:lstStyle/>
          <a:p>
            <a:pPr>
              <a:lnSpc>
                <a:spcPct val="90000"/>
              </a:lnSpc>
            </a:pPr>
            <a:r>
              <a:rPr lang="en-US" dirty="0" smtClean="0"/>
              <a:t>SIP/200 ()</a:t>
            </a:r>
          </a:p>
        </p:txBody>
      </p:sp>
      <p:sp>
        <p:nvSpPr>
          <p:cNvPr id="47" name="TextBox 46"/>
          <p:cNvSpPr txBox="1"/>
          <p:nvPr/>
        </p:nvSpPr>
        <p:spPr>
          <a:xfrm>
            <a:off x="1469619" y="4800638"/>
            <a:ext cx="1371600" cy="375557"/>
          </a:xfrm>
          <a:prstGeom prst="rect">
            <a:avLst/>
          </a:prstGeom>
          <a:noFill/>
        </p:spPr>
        <p:txBody>
          <a:bodyPr wrap="none" lIns="0" tIns="0" rIns="0" bIns="0" rtlCol="0">
            <a:noAutofit/>
          </a:bodyPr>
          <a:lstStyle/>
          <a:p>
            <a:pPr>
              <a:lnSpc>
                <a:spcPct val="90000"/>
              </a:lnSpc>
            </a:pPr>
            <a:r>
              <a:rPr lang="en-US" dirty="0" err="1" smtClean="0"/>
              <a:t>Session.getBasicRemote</a:t>
            </a:r>
            <a:r>
              <a:rPr lang="en-US" dirty="0" smtClean="0"/>
              <a:t>().</a:t>
            </a:r>
            <a:r>
              <a:rPr lang="en-US" dirty="0" err="1" smtClean="0"/>
              <a:t>sendText</a:t>
            </a:r>
            <a:r>
              <a:rPr lang="en-US" dirty="0" smtClean="0"/>
              <a:t>()</a:t>
            </a:r>
          </a:p>
        </p:txBody>
      </p:sp>
      <p:cxnSp>
        <p:nvCxnSpPr>
          <p:cNvPr id="48" name="Straight Arrow Connector 47"/>
          <p:cNvCxnSpPr/>
          <p:nvPr/>
        </p:nvCxnSpPr>
        <p:spPr>
          <a:xfrm>
            <a:off x="1415135" y="5023794"/>
            <a:ext cx="4283525" cy="70772"/>
          </a:xfrm>
          <a:prstGeom prst="straightConnector1">
            <a:avLst/>
          </a:prstGeom>
          <a:ln w="25400">
            <a:solidFill>
              <a:srgbClr val="0070C0"/>
            </a:solidFill>
            <a:miter lim="800000"/>
            <a:headEnd type="arrow"/>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Conferencing?</a:t>
            </a:r>
            <a:endParaRPr lang="en-US" dirty="0"/>
          </a:p>
        </p:txBody>
      </p:sp>
      <p:sp>
        <p:nvSpPr>
          <p:cNvPr id="3" name="Content Placeholder 2"/>
          <p:cNvSpPr>
            <a:spLocks noGrp="1"/>
          </p:cNvSpPr>
          <p:nvPr>
            <p:ph sz="half" idx="1"/>
          </p:nvPr>
        </p:nvSpPr>
        <p:spPr>
          <a:xfrm>
            <a:off x="531813" y="2324122"/>
            <a:ext cx="5410199" cy="2492828"/>
          </a:xfrm>
        </p:spPr>
        <p:txBody>
          <a:bodyPr/>
          <a:lstStyle/>
          <a:p>
            <a:r>
              <a:rPr lang="en-US" dirty="0" smtClean="0"/>
              <a:t>Media Server Control API</a:t>
            </a:r>
          </a:p>
          <a:p>
            <a:pPr lvl="1"/>
            <a:r>
              <a:rPr lang="en-US" dirty="0" smtClean="0"/>
              <a:t> Server Side Java API (JSR 309)</a:t>
            </a:r>
          </a:p>
          <a:p>
            <a:pPr lvl="1"/>
            <a:r>
              <a:rPr lang="en-US" dirty="0" smtClean="0"/>
              <a:t>Abstract </a:t>
            </a:r>
            <a:r>
              <a:rPr lang="en-US" dirty="0" smtClean="0"/>
              <a:t>Interaction </a:t>
            </a:r>
            <a:r>
              <a:rPr lang="en-US" dirty="0" smtClean="0"/>
              <a:t>with Media Server</a:t>
            </a:r>
          </a:p>
          <a:p>
            <a:pPr lvl="2"/>
            <a:r>
              <a:rPr lang="en-US" dirty="0" smtClean="0"/>
              <a:t>Dialogic, </a:t>
            </a:r>
            <a:r>
              <a:rPr lang="en-US" dirty="0" err="1" smtClean="0"/>
              <a:t>Radisys</a:t>
            </a:r>
            <a:endParaRPr lang="en-US" dirty="0" smtClean="0"/>
          </a:p>
          <a:p>
            <a:pPr lvl="1"/>
            <a:r>
              <a:rPr lang="en-US" dirty="0" smtClean="0"/>
              <a:t>Connect your </a:t>
            </a:r>
            <a:r>
              <a:rPr lang="en-US" dirty="0" err="1" smtClean="0">
                <a:latin typeface="Courier" pitchFamily="49" charset="0"/>
              </a:rPr>
              <a:t>ServerEndpoint</a:t>
            </a:r>
            <a:r>
              <a:rPr lang="en-US" dirty="0" smtClean="0"/>
              <a:t> with a Media Server</a:t>
            </a:r>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latin typeface="Calibri"/>
              </a:rPr>
              <a:pPr/>
              <a:t>26</a:t>
            </a:fld>
            <a:endParaRPr lang="en-US" dirty="0">
              <a:solidFill>
                <a:srgbClr val="5F5F5F"/>
              </a:solidFill>
              <a:latin typeface="Calibri"/>
            </a:endParaRPr>
          </a:p>
        </p:txBody>
      </p:sp>
      <p:sp>
        <p:nvSpPr>
          <p:cNvPr id="4" name="TextBox 3"/>
          <p:cNvSpPr txBox="1"/>
          <p:nvPr/>
        </p:nvSpPr>
        <p:spPr>
          <a:xfrm>
            <a:off x="5315484" y="4315626"/>
            <a:ext cx="914400" cy="914400"/>
          </a:xfrm>
          <a:prstGeom prst="rect">
            <a:avLst/>
          </a:prstGeom>
          <a:noFill/>
        </p:spPr>
        <p:txBody>
          <a:bodyPr wrap="none" lIns="0" tIns="0" rIns="0" bIns="0" rtlCol="0">
            <a:noAutofit/>
          </a:bodyPr>
          <a:lstStyle/>
          <a:p>
            <a:pPr>
              <a:lnSpc>
                <a:spcPct val="90000"/>
              </a:lnSpc>
            </a:pPr>
            <a:endParaRPr lang="en-US" dirty="0" smtClean="0"/>
          </a:p>
        </p:txBody>
      </p:sp>
      <p:sp>
        <p:nvSpPr>
          <p:cNvPr id="9" name="Right Arrow 8"/>
          <p:cNvSpPr/>
          <p:nvPr/>
        </p:nvSpPr>
        <p:spPr>
          <a:xfrm rot="17832610">
            <a:off x="6769146" y="3071079"/>
            <a:ext cx="1991050" cy="402367"/>
          </a:xfrm>
          <a:prstGeom prst="rightArrow">
            <a:avLst>
              <a:gd name="adj1" fmla="val 67778"/>
              <a:gd name="adj2" fmla="val 50000"/>
            </a:avLst>
          </a:prstGeom>
          <a:solidFill>
            <a:schemeClr val="accent5"/>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smtClean="0">
                <a:solidFill>
                  <a:srgbClr val="FFFFFF"/>
                </a:solidFill>
                <a:latin typeface="Calibri"/>
              </a:rPr>
              <a:t>Voice, Video</a:t>
            </a:r>
            <a:endParaRPr lang="en-US" sz="2000" dirty="0">
              <a:solidFill>
                <a:srgbClr val="FFFFFF"/>
              </a:solidFill>
              <a:latin typeface="Calibri"/>
            </a:endParaRPr>
          </a:p>
        </p:txBody>
      </p:sp>
      <p:sp>
        <p:nvSpPr>
          <p:cNvPr id="12" name="Right Arrow 11"/>
          <p:cNvSpPr/>
          <p:nvPr/>
        </p:nvSpPr>
        <p:spPr>
          <a:xfrm rot="14054784">
            <a:off x="9290418" y="2919478"/>
            <a:ext cx="2081767" cy="402367"/>
          </a:xfrm>
          <a:prstGeom prst="rightArrow">
            <a:avLst>
              <a:gd name="adj1" fmla="val 67778"/>
              <a:gd name="adj2" fmla="val 50000"/>
            </a:avLst>
          </a:prstGeom>
          <a:solidFill>
            <a:schemeClr val="accent5"/>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smtClean="0">
                <a:solidFill>
                  <a:srgbClr val="FFFFFF"/>
                </a:solidFill>
                <a:latin typeface="Calibri"/>
              </a:rPr>
              <a:t>voice, Video</a:t>
            </a:r>
            <a:endParaRPr lang="en-US" sz="2000" dirty="0">
              <a:solidFill>
                <a:srgbClr val="FFFFFF"/>
              </a:solidFill>
              <a:latin typeface="Calibri"/>
            </a:endParaRPr>
          </a:p>
        </p:txBody>
      </p:sp>
      <p:sp>
        <p:nvSpPr>
          <p:cNvPr id="13" name="Right Arrow 12"/>
          <p:cNvSpPr/>
          <p:nvPr/>
        </p:nvSpPr>
        <p:spPr>
          <a:xfrm rot="16200000">
            <a:off x="8169726" y="3113716"/>
            <a:ext cx="1723798" cy="402367"/>
          </a:xfrm>
          <a:prstGeom prst="rightArrow">
            <a:avLst>
              <a:gd name="adj1" fmla="val 67778"/>
              <a:gd name="adj2" fmla="val 50000"/>
            </a:avLst>
          </a:prstGeom>
          <a:solidFill>
            <a:schemeClr val="accent5"/>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smtClean="0">
                <a:solidFill>
                  <a:srgbClr val="FFFFFF"/>
                </a:solidFill>
                <a:latin typeface="Calibri"/>
              </a:rPr>
              <a:t>Voice, Video</a:t>
            </a:r>
            <a:endParaRPr lang="en-US" sz="2000" dirty="0">
              <a:solidFill>
                <a:srgbClr val="FFFFFF"/>
              </a:solidFill>
              <a:latin typeface="Calibri"/>
            </a:endParaRPr>
          </a:p>
        </p:txBody>
      </p:sp>
      <p:pic>
        <p:nvPicPr>
          <p:cNvPr id="14" name="Picture 13" descr="icon_120.gif"/>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609113" y="625184"/>
            <a:ext cx="2498271" cy="1187288"/>
          </a:xfrm>
          <a:prstGeom prst="rect">
            <a:avLst/>
          </a:prstGeom>
          <a:effectLst/>
        </p:spPr>
      </p:pic>
      <p:sp>
        <p:nvSpPr>
          <p:cNvPr id="15" name="TextBox 14"/>
          <p:cNvSpPr txBox="1"/>
          <p:nvPr/>
        </p:nvSpPr>
        <p:spPr>
          <a:xfrm>
            <a:off x="7952005" y="1779815"/>
            <a:ext cx="1796143" cy="489857"/>
          </a:xfrm>
          <a:prstGeom prst="rect">
            <a:avLst/>
          </a:prstGeom>
          <a:noFill/>
        </p:spPr>
        <p:txBody>
          <a:bodyPr wrap="none" lIns="0" tIns="0" rIns="0" bIns="0" rtlCol="0">
            <a:noAutofit/>
          </a:bodyPr>
          <a:lstStyle/>
          <a:p>
            <a:pPr>
              <a:lnSpc>
                <a:spcPct val="90000"/>
              </a:lnSpc>
            </a:pPr>
            <a:r>
              <a:rPr lang="en-US" dirty="0" smtClean="0"/>
              <a:t>Media Mixer / SFU</a:t>
            </a:r>
          </a:p>
        </p:txBody>
      </p:sp>
      <p:pic>
        <p:nvPicPr>
          <p:cNvPr id="16" name="Picture 15" descr="icon_276.gif"/>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6404503" y="4346089"/>
            <a:ext cx="1664480" cy="1108038"/>
          </a:xfrm>
          <a:prstGeom prst="rect">
            <a:avLst/>
          </a:prstGeom>
        </p:spPr>
      </p:pic>
      <p:pic>
        <p:nvPicPr>
          <p:cNvPr id="17" name="Picture 16" descr="icon_276.gif"/>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8244061" y="4335331"/>
            <a:ext cx="1664480" cy="1108038"/>
          </a:xfrm>
          <a:prstGeom prst="rect">
            <a:avLst/>
          </a:prstGeom>
        </p:spPr>
      </p:pic>
      <p:pic>
        <p:nvPicPr>
          <p:cNvPr id="18" name="Picture 17" descr="icon_276.gif"/>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9976042" y="4260028"/>
            <a:ext cx="1664480" cy="1108038"/>
          </a:xfrm>
          <a:prstGeom prst="rect">
            <a:avLst/>
          </a:prstGeom>
        </p:spPr>
      </p:pic>
    </p:spTree>
    <p:extLst>
      <p:ext uri="{BB962C8B-B14F-4D97-AF65-F5344CB8AC3E}">
        <p14:creationId xmlns:p14="http://schemas.microsoft.com/office/powerpoint/2010/main" xmlns="" val="26553039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Server Control with </a:t>
            </a:r>
            <a:r>
              <a:rPr lang="en-US" dirty="0" err="1" smtClean="0"/>
              <a:t>WebRTC</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27</a:t>
            </a:fld>
            <a:endParaRPr lang="en-US"/>
          </a:p>
        </p:txBody>
      </p:sp>
      <p:sp>
        <p:nvSpPr>
          <p:cNvPr id="38" name="Rectangle 37"/>
          <p:cNvSpPr/>
          <p:nvPr/>
        </p:nvSpPr>
        <p:spPr bwMode="gray">
          <a:xfrm>
            <a:off x="4419737" y="2269706"/>
            <a:ext cx="1910444" cy="702129"/>
          </a:xfrm>
          <a:prstGeom prst="rect">
            <a:avLst/>
          </a:prstGeom>
          <a:solidFill>
            <a:schemeClr val="accent4">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err="1" smtClean="0">
                <a:solidFill>
                  <a:schemeClr val="tx1">
                    <a:lumMod val="50000"/>
                  </a:schemeClr>
                </a:solidFill>
              </a:rPr>
              <a:t>WebSocket</a:t>
            </a:r>
            <a:r>
              <a:rPr lang="en-US" dirty="0" smtClean="0">
                <a:solidFill>
                  <a:schemeClr val="tx1">
                    <a:lumMod val="50000"/>
                  </a:schemeClr>
                </a:solidFill>
              </a:rPr>
              <a:t> App</a:t>
            </a:r>
          </a:p>
          <a:p>
            <a:pPr algn="ctr">
              <a:lnSpc>
                <a:spcPct val="90000"/>
              </a:lnSpc>
            </a:pPr>
            <a:r>
              <a:rPr lang="en-US" dirty="0" smtClean="0">
                <a:solidFill>
                  <a:schemeClr val="tx1">
                    <a:lumMod val="50000"/>
                  </a:schemeClr>
                </a:solidFill>
              </a:rPr>
              <a:t>(</a:t>
            </a:r>
            <a:r>
              <a:rPr lang="en-US" dirty="0" err="1" smtClean="0">
                <a:solidFill>
                  <a:schemeClr val="tx1">
                    <a:lumMod val="50000"/>
                  </a:schemeClr>
                </a:solidFill>
              </a:rPr>
              <a:t>ServerEndPoint</a:t>
            </a:r>
            <a:r>
              <a:rPr lang="en-US" dirty="0" smtClean="0">
                <a:solidFill>
                  <a:schemeClr val="tx1">
                    <a:lumMod val="50000"/>
                  </a:schemeClr>
                </a:solidFill>
              </a:rPr>
              <a:t>)</a:t>
            </a:r>
          </a:p>
        </p:txBody>
      </p:sp>
      <p:cxnSp>
        <p:nvCxnSpPr>
          <p:cNvPr id="40" name="Straight Arrow Connector 39"/>
          <p:cNvCxnSpPr>
            <a:stCxn id="38" idx="2"/>
            <a:endCxn id="43" idx="0"/>
          </p:cNvCxnSpPr>
          <p:nvPr/>
        </p:nvCxnSpPr>
        <p:spPr>
          <a:xfrm>
            <a:off x="5374959" y="2971835"/>
            <a:ext cx="2584" cy="527985"/>
          </a:xfrm>
          <a:prstGeom prst="straightConnector1">
            <a:avLst/>
          </a:prstGeom>
          <a:ln w="19050">
            <a:solidFill>
              <a:schemeClr val="accent3"/>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993746" y="3450807"/>
            <a:ext cx="1469572" cy="244928"/>
          </a:xfrm>
          <a:prstGeom prst="rect">
            <a:avLst/>
          </a:prstGeom>
          <a:noFill/>
        </p:spPr>
        <p:txBody>
          <a:bodyPr wrap="none" lIns="0" tIns="0" rIns="0" bIns="0" rtlCol="0">
            <a:noAutofit/>
          </a:bodyPr>
          <a:lstStyle/>
          <a:p>
            <a:pPr>
              <a:lnSpc>
                <a:spcPct val="90000"/>
              </a:lnSpc>
            </a:pPr>
            <a:r>
              <a:rPr lang="en-US" sz="1600" dirty="0" err="1" smtClean="0">
                <a:solidFill>
                  <a:schemeClr val="bg1"/>
                </a:solidFill>
              </a:rPr>
              <a:t>PeerConnection</a:t>
            </a:r>
            <a:endParaRPr lang="en-US" sz="1600" dirty="0" smtClean="0">
              <a:solidFill>
                <a:schemeClr val="bg1"/>
              </a:solidFill>
            </a:endParaRPr>
          </a:p>
        </p:txBody>
      </p:sp>
      <p:sp>
        <p:nvSpPr>
          <p:cNvPr id="43" name="Rectangle 42"/>
          <p:cNvSpPr/>
          <p:nvPr/>
        </p:nvSpPr>
        <p:spPr bwMode="gray">
          <a:xfrm>
            <a:off x="1153886" y="3499820"/>
            <a:ext cx="8447314" cy="1551151"/>
          </a:xfrm>
          <a:prstGeom prst="rect">
            <a:avLst/>
          </a:prstGeom>
          <a:solidFill>
            <a:schemeClr val="bg2">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600" dirty="0" smtClean="0">
              <a:solidFill>
                <a:schemeClr val="bg1"/>
              </a:solidFill>
            </a:endParaRPr>
          </a:p>
        </p:txBody>
      </p:sp>
      <p:sp>
        <p:nvSpPr>
          <p:cNvPr id="44" name="Rectangle 43"/>
          <p:cNvSpPr/>
          <p:nvPr/>
        </p:nvSpPr>
        <p:spPr bwMode="gray">
          <a:xfrm>
            <a:off x="1502229" y="3924334"/>
            <a:ext cx="2128325" cy="702129"/>
          </a:xfrm>
          <a:prstGeom prst="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err="1" smtClean="0"/>
              <a:t>MediaGroup</a:t>
            </a:r>
            <a:endParaRPr lang="en-US" dirty="0" smtClean="0"/>
          </a:p>
          <a:p>
            <a:pPr algn="ctr">
              <a:lnSpc>
                <a:spcPct val="90000"/>
              </a:lnSpc>
            </a:pPr>
            <a:r>
              <a:rPr lang="en-US" dirty="0" smtClean="0"/>
              <a:t>(Record, Play, DTMF)</a:t>
            </a:r>
          </a:p>
        </p:txBody>
      </p:sp>
      <p:sp>
        <p:nvSpPr>
          <p:cNvPr id="51" name="Rectangle 50"/>
          <p:cNvSpPr/>
          <p:nvPr/>
        </p:nvSpPr>
        <p:spPr bwMode="gray">
          <a:xfrm>
            <a:off x="6901700" y="3902563"/>
            <a:ext cx="2372922" cy="702129"/>
          </a:xfrm>
          <a:prstGeom prst="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err="1" smtClean="0"/>
              <a:t>NetworkConnection</a:t>
            </a:r>
            <a:endParaRPr lang="en-US" dirty="0" smtClean="0"/>
          </a:p>
        </p:txBody>
      </p:sp>
      <p:sp>
        <p:nvSpPr>
          <p:cNvPr id="53" name="Rectangle 52"/>
          <p:cNvSpPr/>
          <p:nvPr/>
        </p:nvSpPr>
        <p:spPr bwMode="gray">
          <a:xfrm>
            <a:off x="4136737" y="3902563"/>
            <a:ext cx="2351149" cy="702129"/>
          </a:xfrm>
          <a:prstGeom prst="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err="1" smtClean="0"/>
              <a:t>MediaMixer</a:t>
            </a:r>
            <a:endParaRPr lang="en-US" dirty="0" smtClean="0"/>
          </a:p>
        </p:txBody>
      </p:sp>
      <p:sp>
        <p:nvSpPr>
          <p:cNvPr id="55" name="Rectangle 54"/>
          <p:cNvSpPr/>
          <p:nvPr/>
        </p:nvSpPr>
        <p:spPr bwMode="gray">
          <a:xfrm>
            <a:off x="3135115" y="5491877"/>
            <a:ext cx="4484915" cy="702129"/>
          </a:xfrm>
          <a:prstGeom prst="rect">
            <a:avLst/>
          </a:prstGeom>
          <a:solidFill>
            <a:schemeClr val="accent2">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Media Server</a:t>
            </a:r>
          </a:p>
        </p:txBody>
      </p:sp>
      <p:pic>
        <p:nvPicPr>
          <p:cNvPr id="56" name="Picture 55" descr="icon_276.gif"/>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852789" y="2081859"/>
            <a:ext cx="1664480" cy="1108038"/>
          </a:xfrm>
          <a:prstGeom prst="rect">
            <a:avLst/>
          </a:prstGeom>
        </p:spPr>
      </p:pic>
      <p:cxnSp>
        <p:nvCxnSpPr>
          <p:cNvPr id="57" name="Straight Arrow Connector 56"/>
          <p:cNvCxnSpPr/>
          <p:nvPr/>
        </p:nvCxnSpPr>
        <p:spPr>
          <a:xfrm>
            <a:off x="5396731" y="4953035"/>
            <a:ext cx="2584" cy="527985"/>
          </a:xfrm>
          <a:prstGeom prst="straightConnector1">
            <a:avLst/>
          </a:prstGeom>
          <a:ln w="19050">
            <a:solidFill>
              <a:schemeClr val="accent3"/>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421115" y="3124201"/>
            <a:ext cx="914400" cy="228598"/>
          </a:xfrm>
          <a:prstGeom prst="rect">
            <a:avLst/>
          </a:prstGeom>
          <a:noFill/>
        </p:spPr>
        <p:txBody>
          <a:bodyPr wrap="none" lIns="0" tIns="0" rIns="0" bIns="0" rtlCol="0">
            <a:noAutofit/>
          </a:bodyPr>
          <a:lstStyle/>
          <a:p>
            <a:pPr algn="ctr">
              <a:lnSpc>
                <a:spcPct val="90000"/>
              </a:lnSpc>
            </a:pPr>
            <a:r>
              <a:rPr lang="en-US" dirty="0" smtClean="0"/>
              <a:t>JSR 309</a:t>
            </a:r>
          </a:p>
        </p:txBody>
      </p:sp>
      <p:pic>
        <p:nvPicPr>
          <p:cNvPr id="59" name="Picture 58" descr="icon_276.gif"/>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9082389" y="819118"/>
            <a:ext cx="1664480" cy="1108038"/>
          </a:xfrm>
          <a:prstGeom prst="rect">
            <a:avLst/>
          </a:prstGeom>
        </p:spPr>
      </p:pic>
      <p:pic>
        <p:nvPicPr>
          <p:cNvPr id="60" name="Picture 59" descr="icon_276.gif"/>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9125932" y="2321346"/>
            <a:ext cx="1664480" cy="1108038"/>
          </a:xfrm>
          <a:prstGeom prst="rect">
            <a:avLst/>
          </a:prstGeom>
        </p:spPr>
      </p:pic>
      <p:cxnSp>
        <p:nvCxnSpPr>
          <p:cNvPr id="61" name="Straight Connector 60"/>
          <p:cNvCxnSpPr>
            <a:stCxn id="56" idx="3"/>
            <a:endCxn id="38" idx="1"/>
          </p:cNvCxnSpPr>
          <p:nvPr/>
        </p:nvCxnSpPr>
        <p:spPr>
          <a:xfrm flipV="1">
            <a:off x="2517269" y="2620771"/>
            <a:ext cx="1902468" cy="15107"/>
          </a:xfrm>
          <a:prstGeom prst="line">
            <a:avLst/>
          </a:prstGeom>
          <a:ln w="19050">
            <a:solidFill>
              <a:srgbClr val="0070C0"/>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6422571" y="2699657"/>
            <a:ext cx="2855762" cy="153938"/>
          </a:xfrm>
          <a:prstGeom prst="line">
            <a:avLst/>
          </a:prstGeom>
          <a:ln w="19050">
            <a:solidFill>
              <a:srgbClr val="0070C0"/>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6422571" y="1307823"/>
            <a:ext cx="2812218" cy="1217663"/>
          </a:xfrm>
          <a:prstGeom prst="line">
            <a:avLst/>
          </a:prstGeom>
          <a:ln w="19050">
            <a:solidFill>
              <a:srgbClr val="0070C0"/>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786744" y="2226128"/>
            <a:ext cx="914400" cy="424543"/>
          </a:xfrm>
          <a:prstGeom prst="rect">
            <a:avLst/>
          </a:prstGeom>
          <a:noFill/>
        </p:spPr>
        <p:txBody>
          <a:bodyPr wrap="none" lIns="0" tIns="0" rIns="0" bIns="0" rtlCol="0">
            <a:noAutofit/>
          </a:bodyPr>
          <a:lstStyle/>
          <a:p>
            <a:pPr algn="ctr">
              <a:lnSpc>
                <a:spcPct val="90000"/>
              </a:lnSpc>
            </a:pPr>
            <a:r>
              <a:rPr lang="en-US" dirty="0" err="1" smtClean="0"/>
              <a:t>WebRTC</a:t>
            </a:r>
            <a:endParaRPr lang="en-US" dirty="0" smtClean="0"/>
          </a:p>
          <a:p>
            <a:pPr algn="ctr">
              <a:lnSpc>
                <a:spcPct val="90000"/>
              </a:lnSpc>
            </a:pPr>
            <a:r>
              <a:rPr lang="en-US" dirty="0" smtClean="0"/>
              <a:t>Signaling</a:t>
            </a:r>
          </a:p>
        </p:txBody>
      </p:sp>
      <p:sp>
        <p:nvSpPr>
          <p:cNvPr id="73" name="TextBox 72"/>
          <p:cNvSpPr txBox="1"/>
          <p:nvPr/>
        </p:nvSpPr>
        <p:spPr>
          <a:xfrm>
            <a:off x="7184572" y="1551214"/>
            <a:ext cx="914400" cy="424543"/>
          </a:xfrm>
          <a:prstGeom prst="rect">
            <a:avLst/>
          </a:prstGeom>
          <a:noFill/>
        </p:spPr>
        <p:txBody>
          <a:bodyPr wrap="none" lIns="0" tIns="0" rIns="0" bIns="0" rtlCol="0">
            <a:noAutofit/>
          </a:bodyPr>
          <a:lstStyle/>
          <a:p>
            <a:pPr algn="ctr">
              <a:lnSpc>
                <a:spcPct val="90000"/>
              </a:lnSpc>
            </a:pPr>
            <a:r>
              <a:rPr lang="en-US" dirty="0" err="1" smtClean="0"/>
              <a:t>WebRTC</a:t>
            </a:r>
            <a:endParaRPr lang="en-US" dirty="0" smtClean="0"/>
          </a:p>
          <a:p>
            <a:pPr algn="ctr">
              <a:lnSpc>
                <a:spcPct val="90000"/>
              </a:lnSpc>
            </a:pPr>
            <a:r>
              <a:rPr lang="en-US" dirty="0" smtClean="0"/>
              <a:t>Signaling</a:t>
            </a:r>
          </a:p>
        </p:txBody>
      </p:sp>
      <p:sp>
        <p:nvSpPr>
          <p:cNvPr id="74" name="TextBox 73"/>
          <p:cNvSpPr txBox="1"/>
          <p:nvPr/>
        </p:nvSpPr>
        <p:spPr>
          <a:xfrm>
            <a:off x="7424058" y="2465614"/>
            <a:ext cx="914400" cy="424543"/>
          </a:xfrm>
          <a:prstGeom prst="rect">
            <a:avLst/>
          </a:prstGeom>
          <a:noFill/>
        </p:spPr>
        <p:txBody>
          <a:bodyPr wrap="none" lIns="0" tIns="0" rIns="0" bIns="0" rtlCol="0">
            <a:noAutofit/>
          </a:bodyPr>
          <a:lstStyle/>
          <a:p>
            <a:pPr algn="ctr">
              <a:lnSpc>
                <a:spcPct val="90000"/>
              </a:lnSpc>
            </a:pPr>
            <a:r>
              <a:rPr lang="en-US" dirty="0" err="1" smtClean="0"/>
              <a:t>WebRTC</a:t>
            </a:r>
            <a:endParaRPr lang="en-US" dirty="0" smtClean="0"/>
          </a:p>
          <a:p>
            <a:pPr algn="ctr">
              <a:lnSpc>
                <a:spcPct val="90000"/>
              </a:lnSpc>
            </a:pPr>
            <a:r>
              <a:rPr lang="en-US" dirty="0" smtClean="0"/>
              <a:t>Signaling</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 </a:t>
            </a:r>
            <a:r>
              <a:rPr lang="en-US" dirty="0" err="1" smtClean="0"/>
              <a:t>MicroService</a:t>
            </a:r>
            <a:r>
              <a:rPr lang="en-US" dirty="0" smtClean="0"/>
              <a:t> for </a:t>
            </a:r>
            <a:r>
              <a:rPr lang="en-US" dirty="0" err="1" smtClean="0"/>
              <a:t>WebRTC</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28</a:t>
            </a:fld>
            <a:endParaRPr lang="en-US"/>
          </a:p>
        </p:txBody>
      </p:sp>
      <p:sp>
        <p:nvSpPr>
          <p:cNvPr id="10" name="Cloud 9"/>
          <p:cNvSpPr/>
          <p:nvPr/>
        </p:nvSpPr>
        <p:spPr bwMode="gray">
          <a:xfrm>
            <a:off x="3788229" y="1469571"/>
            <a:ext cx="3918857" cy="2432958"/>
          </a:xfrm>
          <a:prstGeom prst="cloud">
            <a:avLst/>
          </a:prstGeom>
          <a:noFill/>
          <a:ln w="317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11" name="Freeform 10"/>
          <p:cNvSpPr/>
          <p:nvPr/>
        </p:nvSpPr>
        <p:spPr>
          <a:xfrm>
            <a:off x="1665514" y="2841171"/>
            <a:ext cx="2677886" cy="1714499"/>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948516" y="2922813"/>
            <a:ext cx="2476528" cy="1589315"/>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2351315" y="2922814"/>
            <a:ext cx="914400" cy="424543"/>
          </a:xfrm>
          <a:prstGeom prst="rect">
            <a:avLst/>
          </a:prstGeom>
          <a:noFill/>
        </p:spPr>
        <p:txBody>
          <a:bodyPr wrap="none" lIns="0" tIns="0" rIns="0" bIns="0" rtlCol="0">
            <a:noAutofit/>
          </a:bodyPr>
          <a:lstStyle/>
          <a:p>
            <a:pPr algn="ctr">
              <a:lnSpc>
                <a:spcPct val="90000"/>
              </a:lnSpc>
            </a:pPr>
            <a:r>
              <a:rPr lang="en-US" dirty="0" err="1" smtClean="0"/>
              <a:t>WebRTC</a:t>
            </a:r>
            <a:endParaRPr lang="en-US" dirty="0" smtClean="0"/>
          </a:p>
          <a:p>
            <a:pPr algn="ctr">
              <a:lnSpc>
                <a:spcPct val="90000"/>
              </a:lnSpc>
            </a:pPr>
            <a:r>
              <a:rPr lang="en-US" dirty="0" smtClean="0"/>
              <a:t>Signaling</a:t>
            </a:r>
          </a:p>
        </p:txBody>
      </p:sp>
      <p:sp>
        <p:nvSpPr>
          <p:cNvPr id="19" name="Freeform 18"/>
          <p:cNvSpPr/>
          <p:nvPr/>
        </p:nvSpPr>
        <p:spPr>
          <a:xfrm>
            <a:off x="5176157" y="2759529"/>
            <a:ext cx="4914900" cy="1828803"/>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tailEnd type="arrow"/>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192486" y="2939143"/>
            <a:ext cx="4844259" cy="1643741"/>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headEnd type="arrow"/>
            <a:tailEnd type="none"/>
          </a:ln>
          <a:scene3d>
            <a:camera prst="orthographicFront">
              <a:rot lat="0" lon="10799999"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p:cNvSpPr txBox="1"/>
          <p:nvPr/>
        </p:nvSpPr>
        <p:spPr>
          <a:xfrm>
            <a:off x="8137220" y="3091543"/>
            <a:ext cx="914400" cy="914400"/>
          </a:xfrm>
          <a:prstGeom prst="rect">
            <a:avLst/>
          </a:prstGeom>
          <a:noFill/>
        </p:spPr>
        <p:txBody>
          <a:bodyPr wrap="none" lIns="0" tIns="0" rIns="0" bIns="0" rtlCol="0">
            <a:noAutofit/>
          </a:bodyPr>
          <a:lstStyle/>
          <a:p>
            <a:pPr algn="ctr">
              <a:lnSpc>
                <a:spcPct val="90000"/>
              </a:lnSpc>
            </a:pPr>
            <a:r>
              <a:rPr lang="en-US" dirty="0" err="1" smtClean="0"/>
              <a:t>WebRTC</a:t>
            </a:r>
            <a:endParaRPr lang="en-US" dirty="0" smtClean="0"/>
          </a:p>
          <a:p>
            <a:pPr algn="ctr">
              <a:lnSpc>
                <a:spcPct val="90000"/>
              </a:lnSpc>
            </a:pPr>
            <a:r>
              <a:rPr lang="en-US" dirty="0" smtClean="0"/>
              <a:t>Signaling</a:t>
            </a:r>
          </a:p>
        </p:txBody>
      </p:sp>
      <p:cxnSp>
        <p:nvCxnSpPr>
          <p:cNvPr id="26" name="Straight Connector 25"/>
          <p:cNvCxnSpPr/>
          <p:nvPr/>
        </p:nvCxnSpPr>
        <p:spPr>
          <a:xfrm>
            <a:off x="2416579" y="5119009"/>
            <a:ext cx="6932612" cy="5438"/>
          </a:xfrm>
          <a:prstGeom prst="line">
            <a:avLst/>
          </a:prstGeom>
          <a:ln w="28575">
            <a:solidFill>
              <a:srgbClr val="7030A0"/>
            </a:solidFill>
            <a:miter lim="800000"/>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72101" y="4751613"/>
            <a:ext cx="1567542" cy="391886"/>
          </a:xfrm>
          <a:prstGeom prst="rect">
            <a:avLst/>
          </a:prstGeom>
          <a:noFill/>
        </p:spPr>
        <p:txBody>
          <a:bodyPr wrap="none" lIns="0" tIns="0" rIns="0" bIns="0" rtlCol="0">
            <a:noAutofit/>
          </a:bodyPr>
          <a:lstStyle/>
          <a:p>
            <a:pPr>
              <a:lnSpc>
                <a:spcPct val="90000"/>
              </a:lnSpc>
            </a:pPr>
            <a:r>
              <a:rPr lang="en-US" dirty="0" smtClean="0"/>
              <a:t>Media (SRTP)</a:t>
            </a:r>
          </a:p>
        </p:txBody>
      </p:sp>
      <p:cxnSp>
        <p:nvCxnSpPr>
          <p:cNvPr id="24" name="Straight Connector 23"/>
          <p:cNvCxnSpPr/>
          <p:nvPr/>
        </p:nvCxnSpPr>
        <p:spPr>
          <a:xfrm flipV="1">
            <a:off x="2286000" y="2726871"/>
            <a:ext cx="4114800" cy="1763487"/>
          </a:xfrm>
          <a:prstGeom prst="line">
            <a:avLst/>
          </a:prstGeom>
          <a:ln w="19050">
            <a:solidFill>
              <a:srgbClr val="C00000"/>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405742" y="2873829"/>
            <a:ext cx="4060372" cy="1670956"/>
          </a:xfrm>
          <a:prstGeom prst="line">
            <a:avLst/>
          </a:prstGeom>
          <a:ln w="19050">
            <a:solidFill>
              <a:srgbClr val="C00000"/>
            </a:solidFill>
            <a:miter lim="800000"/>
            <a:headEnd type="arrow"/>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955971" y="2890157"/>
            <a:ext cx="2400300" cy="1681843"/>
          </a:xfrm>
          <a:prstGeom prst="line">
            <a:avLst/>
          </a:prstGeom>
          <a:ln w="19050">
            <a:solidFill>
              <a:srgbClr val="C00000"/>
            </a:solidFill>
            <a:miter lim="800000"/>
            <a:headEnd type="arrow"/>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102929" y="2841171"/>
            <a:ext cx="2356756" cy="1670958"/>
          </a:xfrm>
          <a:prstGeom prst="line">
            <a:avLst/>
          </a:prstGeom>
          <a:ln w="19050">
            <a:solidFill>
              <a:srgbClr val="C00000"/>
            </a:solidFill>
            <a:miter lim="800000"/>
            <a:headEnd type="none"/>
            <a:tailEnd type="arrow"/>
          </a:ln>
        </p:spPr>
        <p:style>
          <a:lnRef idx="1">
            <a:schemeClr val="accent1"/>
          </a:lnRef>
          <a:fillRef idx="0">
            <a:schemeClr val="accent1"/>
          </a:fillRef>
          <a:effectRef idx="0">
            <a:schemeClr val="accent1"/>
          </a:effectRef>
          <a:fontRef idx="minor">
            <a:schemeClr val="tx1"/>
          </a:fontRef>
        </p:style>
      </p:cxnSp>
      <p:pic>
        <p:nvPicPr>
          <p:cNvPr id="39"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205734" y="2237628"/>
            <a:ext cx="1093117" cy="108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6" name="TextBox 45"/>
          <p:cNvSpPr txBox="1"/>
          <p:nvPr/>
        </p:nvSpPr>
        <p:spPr>
          <a:xfrm>
            <a:off x="3287486" y="3842659"/>
            <a:ext cx="914400" cy="424543"/>
          </a:xfrm>
          <a:prstGeom prst="rect">
            <a:avLst/>
          </a:prstGeom>
          <a:noFill/>
        </p:spPr>
        <p:txBody>
          <a:bodyPr wrap="none" lIns="0" tIns="0" rIns="0" bIns="0" rtlCol="0">
            <a:noAutofit/>
          </a:bodyPr>
          <a:lstStyle/>
          <a:p>
            <a:pPr algn="ctr">
              <a:lnSpc>
                <a:spcPct val="90000"/>
              </a:lnSpc>
            </a:pPr>
            <a:r>
              <a:rPr lang="en-US" dirty="0" smtClean="0"/>
              <a:t>Http Traffic</a:t>
            </a:r>
          </a:p>
        </p:txBody>
      </p:sp>
      <p:sp>
        <p:nvSpPr>
          <p:cNvPr id="47" name="TextBox 46"/>
          <p:cNvSpPr txBox="1"/>
          <p:nvPr/>
        </p:nvSpPr>
        <p:spPr>
          <a:xfrm>
            <a:off x="7832272" y="3766459"/>
            <a:ext cx="914400" cy="424543"/>
          </a:xfrm>
          <a:prstGeom prst="rect">
            <a:avLst/>
          </a:prstGeom>
          <a:noFill/>
        </p:spPr>
        <p:txBody>
          <a:bodyPr wrap="none" lIns="0" tIns="0" rIns="0" bIns="0" rtlCol="0">
            <a:noAutofit/>
          </a:bodyPr>
          <a:lstStyle/>
          <a:p>
            <a:pPr algn="ctr">
              <a:lnSpc>
                <a:spcPct val="90000"/>
              </a:lnSpc>
            </a:pPr>
            <a:r>
              <a:rPr lang="en-US" dirty="0" smtClean="0"/>
              <a:t>Http Traffic</a:t>
            </a:r>
          </a:p>
        </p:txBody>
      </p:sp>
      <p:sp>
        <p:nvSpPr>
          <p:cNvPr id="48" name="TextBox 47"/>
          <p:cNvSpPr txBox="1"/>
          <p:nvPr/>
        </p:nvSpPr>
        <p:spPr>
          <a:xfrm>
            <a:off x="3380014" y="1779814"/>
            <a:ext cx="914400" cy="914400"/>
          </a:xfrm>
          <a:prstGeom prst="rect">
            <a:avLst/>
          </a:prstGeom>
          <a:noFill/>
        </p:spPr>
        <p:txBody>
          <a:bodyPr wrap="none" lIns="0" tIns="0" rIns="0" bIns="0" rtlCol="0">
            <a:noAutofit/>
          </a:bodyPr>
          <a:lstStyle/>
          <a:p>
            <a:pPr>
              <a:lnSpc>
                <a:spcPct val="90000"/>
              </a:lnSpc>
            </a:pPr>
            <a:endParaRPr lang="en-US" dirty="0" smtClean="0"/>
          </a:p>
        </p:txBody>
      </p:sp>
      <p:sp>
        <p:nvSpPr>
          <p:cNvPr id="49" name="TextBox 48"/>
          <p:cNvSpPr txBox="1"/>
          <p:nvPr/>
        </p:nvSpPr>
        <p:spPr>
          <a:xfrm>
            <a:off x="6498779" y="1567533"/>
            <a:ext cx="734787" cy="555171"/>
          </a:xfrm>
          <a:prstGeom prst="rect">
            <a:avLst/>
          </a:prstGeom>
          <a:noFill/>
        </p:spPr>
        <p:txBody>
          <a:bodyPr wrap="none" lIns="0" tIns="0" rIns="0" bIns="0" rtlCol="0">
            <a:noAutofit/>
          </a:bodyPr>
          <a:lstStyle/>
          <a:p>
            <a:pPr>
              <a:lnSpc>
                <a:spcPct val="90000"/>
              </a:lnSpc>
            </a:pPr>
            <a:r>
              <a:rPr lang="en-US" dirty="0" smtClean="0"/>
              <a:t>Java EE </a:t>
            </a:r>
          </a:p>
          <a:p>
            <a:pPr>
              <a:lnSpc>
                <a:spcPct val="90000"/>
              </a:lnSpc>
            </a:pPr>
            <a:r>
              <a:rPr lang="en-US" dirty="0" smtClean="0"/>
              <a:t>Server</a:t>
            </a:r>
          </a:p>
        </p:txBody>
      </p:sp>
      <p:sp>
        <p:nvSpPr>
          <p:cNvPr id="50" name="TextBox 49"/>
          <p:cNvSpPr txBox="1"/>
          <p:nvPr/>
        </p:nvSpPr>
        <p:spPr>
          <a:xfrm>
            <a:off x="4365162" y="1915876"/>
            <a:ext cx="734787" cy="555171"/>
          </a:xfrm>
          <a:prstGeom prst="rect">
            <a:avLst/>
          </a:prstGeom>
          <a:noFill/>
        </p:spPr>
        <p:txBody>
          <a:bodyPr wrap="none" lIns="0" tIns="0" rIns="0" bIns="0" rtlCol="0">
            <a:noAutofit/>
          </a:bodyPr>
          <a:lstStyle/>
          <a:p>
            <a:pPr>
              <a:lnSpc>
                <a:spcPct val="90000"/>
              </a:lnSpc>
            </a:pPr>
            <a:r>
              <a:rPr lang="en-US" dirty="0" err="1" smtClean="0"/>
              <a:t>WebRTC</a:t>
            </a:r>
            <a:endParaRPr lang="en-US" dirty="0" smtClean="0"/>
          </a:p>
          <a:p>
            <a:pPr>
              <a:lnSpc>
                <a:spcPct val="90000"/>
              </a:lnSpc>
            </a:pPr>
            <a:r>
              <a:rPr lang="en-US" dirty="0" smtClean="0"/>
              <a:t>Server</a:t>
            </a:r>
          </a:p>
        </p:txBody>
      </p:sp>
      <p:cxnSp>
        <p:nvCxnSpPr>
          <p:cNvPr id="52" name="Straight Connector 51"/>
          <p:cNvCxnSpPr/>
          <p:nvPr/>
        </p:nvCxnSpPr>
        <p:spPr>
          <a:xfrm flipV="1">
            <a:off x="5029200" y="2481943"/>
            <a:ext cx="1387929" cy="48986"/>
          </a:xfrm>
          <a:prstGeom prst="line">
            <a:avLst/>
          </a:prstGeom>
          <a:ln w="38100">
            <a:solidFill>
              <a:schemeClr val="accent5">
                <a:lumMod val="50000"/>
              </a:schemeClr>
            </a:solidFill>
            <a:prstDash val="sysDash"/>
            <a:miter lim="800000"/>
            <a:headEnd type="diamond"/>
            <a:tailEnd type="diamon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43492" y="2286002"/>
            <a:ext cx="914400" cy="342900"/>
          </a:xfrm>
          <a:prstGeom prst="rect">
            <a:avLst/>
          </a:prstGeom>
          <a:noFill/>
        </p:spPr>
        <p:txBody>
          <a:bodyPr wrap="none" lIns="0" tIns="0" rIns="0" bIns="0" rtlCol="0">
            <a:noAutofit/>
          </a:bodyPr>
          <a:lstStyle/>
          <a:p>
            <a:pPr>
              <a:lnSpc>
                <a:spcPct val="90000"/>
              </a:lnSpc>
            </a:pPr>
            <a:r>
              <a:rPr lang="en-US" sz="1600" dirty="0" err="1" smtClean="0"/>
              <a:t>Jax</a:t>
            </a:r>
            <a:r>
              <a:rPr lang="en-US" sz="1600" dirty="0" smtClean="0"/>
              <a:t>-RS/</a:t>
            </a:r>
            <a:r>
              <a:rPr lang="en-US" sz="1600" dirty="0" err="1" smtClean="0"/>
              <a:t>RxJava</a:t>
            </a:r>
            <a:endParaRPr lang="en-US" sz="1600" dirty="0" smtClean="0"/>
          </a:p>
        </p:txBody>
      </p:sp>
      <p:pic>
        <p:nvPicPr>
          <p:cNvPr id="31" name="Picture 30" descr="icon_276.gif"/>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939618" y="4410635"/>
            <a:ext cx="1664480" cy="1108038"/>
          </a:xfrm>
          <a:prstGeom prst="rect">
            <a:avLst/>
          </a:prstGeom>
        </p:spPr>
      </p:pic>
      <p:pic>
        <p:nvPicPr>
          <p:cNvPr id="32" name="Picture 31" descr="icon_276.gif"/>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9095707" y="4509247"/>
            <a:ext cx="1664480" cy="1108038"/>
          </a:xfrm>
          <a:prstGeom prst="rect">
            <a:avLst/>
          </a:prstGeom>
        </p:spPr>
      </p:pic>
      <p:pic>
        <p:nvPicPr>
          <p:cNvPr id="33" name="Picture 32" descr="icon_120.gif"/>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6415261" y="2171278"/>
            <a:ext cx="790130" cy="787076"/>
          </a:xfrm>
          <a:prstGeom prst="rect">
            <a:avLst/>
          </a:prstGeom>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7730444" cy="2786742"/>
          </a:xfrm>
        </p:spPr>
        <p:txBody>
          <a:bodyPr/>
          <a:lstStyle/>
          <a:p>
            <a:r>
              <a:rPr lang="en-US" dirty="0" err="1" smtClean="0"/>
              <a:t>WebRTC</a:t>
            </a:r>
            <a:r>
              <a:rPr lang="en-US" dirty="0" smtClean="0"/>
              <a:t> Java Binding</a:t>
            </a:r>
          </a:p>
          <a:p>
            <a:pPr lvl="1"/>
            <a:r>
              <a:rPr lang="en-US" dirty="0" smtClean="0"/>
              <a:t> </a:t>
            </a:r>
            <a:r>
              <a:rPr lang="en-US" dirty="0" err="1" smtClean="0"/>
              <a:t>RTCPeerConnectionFactory</a:t>
            </a:r>
            <a:endParaRPr lang="en-US" dirty="0" smtClean="0"/>
          </a:p>
          <a:p>
            <a:pPr lvl="1"/>
            <a:r>
              <a:rPr lang="en-US" dirty="0" smtClean="0"/>
              <a:t> </a:t>
            </a:r>
            <a:r>
              <a:rPr lang="en-US" dirty="0" smtClean="0">
                <a:hlinkClick r:id="rId3"/>
              </a:rPr>
              <a:t>https://chromium.googlesource.com/external/webrtc/</a:t>
            </a:r>
            <a:r>
              <a:rPr lang="en-US" dirty="0" smtClean="0"/>
              <a:t> </a:t>
            </a:r>
          </a:p>
          <a:p>
            <a:pPr lvl="1"/>
            <a:r>
              <a:rPr lang="en-US" dirty="0" smtClean="0"/>
              <a:t>Google’s open source project</a:t>
            </a:r>
          </a:p>
          <a:p>
            <a:pPr lvl="1"/>
            <a:r>
              <a:rPr lang="en-US" dirty="0" smtClean="0"/>
              <a:t>Matches with W3C JavaScript API</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latin typeface="Calibri"/>
              </a:rPr>
              <a:pPr/>
              <a:t>29</a:t>
            </a:fld>
            <a:endParaRPr lang="en-US" dirty="0">
              <a:solidFill>
                <a:srgbClr val="5F5F5F"/>
              </a:solidFill>
              <a:latin typeface="Calibri"/>
            </a:endParaRPr>
          </a:p>
        </p:txBody>
      </p:sp>
      <p:sp>
        <p:nvSpPr>
          <p:cNvPr id="2" name="Title 1"/>
          <p:cNvSpPr>
            <a:spLocks noGrp="1"/>
          </p:cNvSpPr>
          <p:nvPr>
            <p:ph type="title"/>
          </p:nvPr>
        </p:nvSpPr>
        <p:spPr/>
        <p:txBody>
          <a:bodyPr/>
          <a:lstStyle/>
          <a:p>
            <a:r>
              <a:rPr lang="en-US" dirty="0" err="1" smtClean="0"/>
              <a:t>WebRTC</a:t>
            </a:r>
            <a:r>
              <a:rPr lang="en-US" dirty="0" smtClean="0"/>
              <a:t> in Android</a:t>
            </a:r>
            <a:endParaRPr lang="en-US" dirty="0"/>
          </a:p>
        </p:txBody>
      </p:sp>
      <p:pic>
        <p:nvPicPr>
          <p:cNvPr id="10" name="Picture 3"/>
          <p:cNvPicPr>
            <a:picLocks noChangeAspect="1" noChangeArrowheads="1"/>
          </p:cNvPicPr>
          <p:nvPr/>
        </p:nvPicPr>
        <p:blipFill>
          <a:blip r:embed="rId4" cstate="print"/>
          <a:srcRect/>
          <a:stretch>
            <a:fillRect/>
          </a:stretch>
        </p:blipFill>
        <p:spPr bwMode="auto">
          <a:xfrm>
            <a:off x="9153298" y="1676401"/>
            <a:ext cx="1738183" cy="3598371"/>
          </a:xfrm>
          <a:prstGeom prst="rect">
            <a:avLst/>
          </a:prstGeom>
          <a:noFill/>
          <a:ln w="9525">
            <a:noFill/>
            <a:miter lim="800000"/>
            <a:headEnd/>
            <a:tailEnd/>
          </a:ln>
        </p:spPr>
      </p:pic>
      <p:pic>
        <p:nvPicPr>
          <p:cNvPr id="9" name="Picture 8" descr="Android_logo_(2014).svg.png"/>
          <p:cNvPicPr>
            <a:picLocks noChangeAspect="1"/>
          </p:cNvPicPr>
          <p:nvPr/>
        </p:nvPicPr>
        <p:blipFill>
          <a:blip r:embed="rId5" cstate="print"/>
          <a:stretch>
            <a:fillRect/>
          </a:stretch>
        </p:blipFill>
        <p:spPr>
          <a:xfrm>
            <a:off x="8892040" y="5366657"/>
            <a:ext cx="2438400" cy="533400"/>
          </a:xfrm>
          <a:prstGeom prst="rect">
            <a:avLst/>
          </a:prstGeom>
        </p:spPr>
      </p:pic>
    </p:spTree>
    <p:extLst>
      <p:ext uri="{BB962C8B-B14F-4D97-AF65-F5344CB8AC3E}">
        <p14:creationId xmlns:p14="http://schemas.microsoft.com/office/powerpoint/2010/main" xmlns="" val="26553039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Program Agenda</a:t>
            </a:r>
            <a:endParaRPr lang="en-US"/>
          </a:p>
        </p:txBody>
      </p:sp>
      <p:sp>
        <p:nvSpPr>
          <p:cNvPr id="3" name="Content Placeholder 2"/>
          <p:cNvSpPr>
            <a:spLocks noGrp="1"/>
          </p:cNvSpPr>
          <p:nvPr>
            <p:ph idx="13"/>
          </p:nvPr>
        </p:nvSpPr>
        <p:spPr/>
        <p:txBody>
          <a:bodyPr/>
          <a:lstStyle/>
          <a:p>
            <a:r>
              <a:rPr lang="en-US" dirty="0" smtClean="0"/>
              <a:t>WebRTC </a:t>
            </a:r>
            <a:r>
              <a:rPr lang="en-US" dirty="0" smtClean="0"/>
              <a:t>Introduction</a:t>
            </a:r>
            <a:endParaRPr lang="en-US" dirty="0" smtClean="0"/>
          </a:p>
          <a:p>
            <a:r>
              <a:rPr lang="en-US" dirty="0" smtClean="0"/>
              <a:t>WebRTC Architecture Components</a:t>
            </a:r>
          </a:p>
          <a:p>
            <a:r>
              <a:rPr lang="en-US" dirty="0" smtClean="0"/>
              <a:t>Java in WebRTC Eco-System</a:t>
            </a:r>
          </a:p>
          <a:p>
            <a:r>
              <a:rPr lang="en-US" dirty="0" smtClean="0"/>
              <a:t>Common Development/Architecture Issues</a:t>
            </a:r>
          </a:p>
          <a:p>
            <a:r>
              <a:rPr lang="en-US" dirty="0" smtClean="0"/>
              <a:t>Demo</a:t>
            </a:r>
          </a:p>
        </p:txBody>
      </p:sp>
      <p:sp>
        <p:nvSpPr>
          <p:cNvPr id="6" name="Pentagon 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1</a:t>
            </a:r>
          </a:p>
        </p:txBody>
      </p:sp>
      <p:sp>
        <p:nvSpPr>
          <p:cNvPr id="16" name="Pentagon 15"/>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2</a:t>
            </a:r>
          </a:p>
        </p:txBody>
      </p:sp>
      <p:sp>
        <p:nvSpPr>
          <p:cNvPr id="17" name="Pentagon 16"/>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3</a:t>
            </a:r>
          </a:p>
        </p:txBody>
      </p:sp>
      <p:sp>
        <p:nvSpPr>
          <p:cNvPr id="18" name="Pentagon 17"/>
          <p:cNvSpPr/>
          <p:nvPr/>
        </p:nvSpPr>
        <p:spPr>
          <a:xfrm>
            <a:off x="2186329" y="4070031"/>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4</a:t>
            </a:r>
          </a:p>
        </p:txBody>
      </p:sp>
      <p:sp>
        <p:nvSpPr>
          <p:cNvPr id="19" name="Pentagon 18"/>
          <p:cNvSpPr/>
          <p:nvPr/>
        </p:nvSpPr>
        <p:spPr>
          <a:xfrm>
            <a:off x="2186329" y="476631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5</a:t>
            </a: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3</a:t>
            </a:fld>
            <a:endParaRPr lang="en-US"/>
          </a:p>
        </p:txBody>
      </p:sp>
    </p:spTree>
    <p:extLst>
      <p:ext uri="{BB962C8B-B14F-4D97-AF65-F5344CB8AC3E}">
        <p14:creationId xmlns:p14="http://schemas.microsoft.com/office/powerpoint/2010/main" xmlns="" val="15317233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gray">
          <a:xfrm>
            <a:off x="1665514" y="2302329"/>
            <a:ext cx="5519057" cy="3151414"/>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latin typeface="Calibri"/>
              </a:rPr>
              <a:pPr/>
              <a:t>30</a:t>
            </a:fld>
            <a:endParaRPr lang="en-US" dirty="0">
              <a:solidFill>
                <a:srgbClr val="5F5F5F"/>
              </a:solidFill>
              <a:latin typeface="Calibri"/>
            </a:endParaRPr>
          </a:p>
        </p:txBody>
      </p:sp>
      <p:sp>
        <p:nvSpPr>
          <p:cNvPr id="2" name="Title 1"/>
          <p:cNvSpPr>
            <a:spLocks noGrp="1"/>
          </p:cNvSpPr>
          <p:nvPr>
            <p:ph type="title"/>
          </p:nvPr>
        </p:nvSpPr>
        <p:spPr/>
        <p:txBody>
          <a:bodyPr/>
          <a:lstStyle/>
          <a:p>
            <a:r>
              <a:rPr lang="en-US" dirty="0" smtClean="0"/>
              <a:t>WebRTC in Android </a:t>
            </a:r>
            <a:r>
              <a:rPr lang="en-US" dirty="0" smtClean="0"/>
              <a:t>- Architecture</a:t>
            </a:r>
            <a:endParaRPr lang="en-US" dirty="0"/>
          </a:p>
        </p:txBody>
      </p:sp>
      <p:pic>
        <p:nvPicPr>
          <p:cNvPr id="7" name="Picture 6" descr="Android_logo_(2014).svg.png"/>
          <p:cNvPicPr>
            <a:picLocks noChangeAspect="1"/>
          </p:cNvPicPr>
          <p:nvPr/>
        </p:nvPicPr>
        <p:blipFill>
          <a:blip r:embed="rId3" cstate="print"/>
          <a:stretch>
            <a:fillRect/>
          </a:stretch>
        </p:blipFill>
        <p:spPr>
          <a:xfrm>
            <a:off x="8892040" y="5366657"/>
            <a:ext cx="2438400" cy="533400"/>
          </a:xfrm>
          <a:prstGeom prst="rect">
            <a:avLst/>
          </a:prstGeom>
        </p:spPr>
      </p:pic>
      <p:pic>
        <p:nvPicPr>
          <p:cNvPr id="11" name="Picture 2" descr="google-webrtc-logo.jpg"/>
          <p:cNvPicPr>
            <a:picLocks noChangeAspect="1" noChangeArrowheads="1"/>
          </p:cNvPicPr>
          <p:nvPr/>
        </p:nvPicPr>
        <p:blipFill>
          <a:blip r:embed="rId4" cstate="print"/>
          <a:srcRect/>
          <a:stretch>
            <a:fillRect/>
          </a:stretch>
        </p:blipFill>
        <p:spPr bwMode="auto">
          <a:xfrm>
            <a:off x="8605156" y="1159329"/>
            <a:ext cx="3200401" cy="3543300"/>
          </a:xfrm>
          <a:prstGeom prst="rect">
            <a:avLst/>
          </a:prstGeom>
          <a:noFill/>
        </p:spPr>
      </p:pic>
      <p:grpSp>
        <p:nvGrpSpPr>
          <p:cNvPr id="3" name="Group 19"/>
          <p:cNvGrpSpPr/>
          <p:nvPr/>
        </p:nvGrpSpPr>
        <p:grpSpPr>
          <a:xfrm>
            <a:off x="1779813" y="2432966"/>
            <a:ext cx="5290413" cy="2917372"/>
            <a:chOff x="1779813" y="2432966"/>
            <a:chExt cx="5290413" cy="2917372"/>
          </a:xfrm>
        </p:grpSpPr>
        <p:sp>
          <p:nvSpPr>
            <p:cNvPr id="14" name="Rectangle 13"/>
            <p:cNvSpPr/>
            <p:nvPr/>
          </p:nvSpPr>
          <p:spPr bwMode="gray">
            <a:xfrm>
              <a:off x="1779813" y="4648209"/>
              <a:ext cx="5284903" cy="702129"/>
            </a:xfrm>
            <a:prstGeom prst="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Android Platform</a:t>
              </a:r>
            </a:p>
          </p:txBody>
        </p:sp>
        <p:sp>
          <p:nvSpPr>
            <p:cNvPr id="15" name="Rectangle 14"/>
            <p:cNvSpPr/>
            <p:nvPr/>
          </p:nvSpPr>
          <p:spPr bwMode="gray">
            <a:xfrm>
              <a:off x="1785256" y="3918866"/>
              <a:ext cx="3309257" cy="702129"/>
            </a:xfrm>
            <a:prstGeom prst="rect">
              <a:avLst/>
            </a:prstGeom>
            <a:solidFill>
              <a:srgbClr val="4657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err="1" smtClean="0"/>
                <a:t>WebRTC</a:t>
              </a:r>
              <a:r>
                <a:rPr lang="en-US" dirty="0" smtClean="0"/>
                <a:t> Stack (webrtc.org)</a:t>
              </a:r>
            </a:p>
          </p:txBody>
        </p:sp>
        <p:sp>
          <p:nvSpPr>
            <p:cNvPr id="16" name="Rectangle 15"/>
            <p:cNvSpPr/>
            <p:nvPr/>
          </p:nvSpPr>
          <p:spPr bwMode="gray">
            <a:xfrm>
              <a:off x="1779813" y="3189524"/>
              <a:ext cx="3320144" cy="702129"/>
            </a:xfrm>
            <a:prstGeom prst="rect">
              <a:avLst/>
            </a:prstGeom>
            <a:solidFill>
              <a:srgbClr val="4657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err="1" smtClean="0"/>
                <a:t>WebRTC</a:t>
              </a:r>
              <a:r>
                <a:rPr lang="en-US" dirty="0" smtClean="0"/>
                <a:t> Java Binding (webrtc.org)</a:t>
              </a:r>
            </a:p>
          </p:txBody>
        </p:sp>
        <p:sp>
          <p:nvSpPr>
            <p:cNvPr id="18" name="Rectangle 17"/>
            <p:cNvSpPr/>
            <p:nvPr/>
          </p:nvSpPr>
          <p:spPr bwMode="gray">
            <a:xfrm>
              <a:off x="5154343" y="3184070"/>
              <a:ext cx="1915883" cy="1436913"/>
            </a:xfrm>
            <a:prstGeom prst="rect">
              <a:avLst/>
            </a:prstGeom>
            <a:solidFill>
              <a:schemeClr val="bg2">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dirty="0" smtClean="0">
                  <a:solidFill>
                    <a:schemeClr val="bg1"/>
                  </a:solidFill>
                </a:rPr>
                <a:t>Java </a:t>
              </a:r>
              <a:r>
                <a:rPr lang="en-US" sz="1600" dirty="0" err="1" smtClean="0">
                  <a:solidFill>
                    <a:schemeClr val="bg1"/>
                  </a:solidFill>
                </a:rPr>
                <a:t>WebSocket</a:t>
              </a:r>
              <a:r>
                <a:rPr lang="en-US" sz="1600" dirty="0" smtClean="0">
                  <a:solidFill>
                    <a:schemeClr val="bg1"/>
                  </a:solidFill>
                </a:rPr>
                <a:t> Client</a:t>
              </a:r>
            </a:p>
            <a:p>
              <a:pPr algn="ctr">
                <a:lnSpc>
                  <a:spcPct val="90000"/>
                </a:lnSpc>
              </a:pPr>
              <a:r>
                <a:rPr lang="en-US" sz="1600" dirty="0" smtClean="0">
                  <a:solidFill>
                    <a:schemeClr val="bg1"/>
                  </a:solidFill>
                </a:rPr>
                <a:t>(</a:t>
              </a:r>
              <a:r>
                <a:rPr lang="en-US" sz="1600" dirty="0" err="1" smtClean="0">
                  <a:solidFill>
                    <a:schemeClr val="bg1"/>
                  </a:solidFill>
                </a:rPr>
                <a:t>eg</a:t>
              </a:r>
              <a:r>
                <a:rPr lang="en-US" sz="1600" dirty="0" smtClean="0">
                  <a:solidFill>
                    <a:schemeClr val="bg1"/>
                  </a:solidFill>
                </a:rPr>
                <a:t>: </a:t>
              </a:r>
              <a:r>
                <a:rPr lang="en-US" sz="1600" dirty="0" err="1" smtClean="0">
                  <a:solidFill>
                    <a:schemeClr val="bg1"/>
                  </a:solidFill>
                </a:rPr>
                <a:t>Tyrus</a:t>
              </a:r>
              <a:r>
                <a:rPr lang="en-US" sz="1600" dirty="0" smtClean="0">
                  <a:solidFill>
                    <a:schemeClr val="bg1"/>
                  </a:solidFill>
                </a:rPr>
                <a:t>)</a:t>
              </a:r>
            </a:p>
          </p:txBody>
        </p:sp>
        <p:sp>
          <p:nvSpPr>
            <p:cNvPr id="19" name="Rectangle 18"/>
            <p:cNvSpPr/>
            <p:nvPr/>
          </p:nvSpPr>
          <p:spPr bwMode="gray">
            <a:xfrm>
              <a:off x="1785256" y="2432966"/>
              <a:ext cx="5284903" cy="702129"/>
            </a:xfrm>
            <a:prstGeom prst="rect">
              <a:avLst/>
            </a:prstGeom>
            <a:solidFill>
              <a:srgbClr val="8DA6B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Android App</a:t>
              </a:r>
            </a:p>
          </p:txBody>
        </p:sp>
      </p:grpSp>
      <p:pic>
        <p:nvPicPr>
          <p:cNvPr id="22" name="Picture 21" descr="javaone-logo-v.png"/>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677066" y="2872953"/>
            <a:ext cx="834631" cy="1315605"/>
          </a:xfrm>
          <a:prstGeom prst="rect">
            <a:avLst/>
          </a:prstGeom>
          <a:noFill/>
        </p:spPr>
      </p:pic>
    </p:spTree>
    <p:extLst>
      <p:ext uri="{BB962C8B-B14F-4D97-AF65-F5344CB8AC3E}">
        <p14:creationId xmlns:p14="http://schemas.microsoft.com/office/powerpoint/2010/main" xmlns="" val="26553039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solidFill>
                  <a:srgbClr val="5F5F5F"/>
                </a:solidFill>
              </a:rPr>
              <a:pPr/>
              <a:t>31</a:t>
            </a:fld>
            <a:endParaRPr lang="en-US" dirty="0">
              <a:solidFill>
                <a:srgbClr val="5F5F5F"/>
              </a:solidFill>
            </a:endParaRPr>
          </a:p>
        </p:txBody>
      </p:sp>
      <p:sp>
        <p:nvSpPr>
          <p:cNvPr id="6" name="Rectangle 5"/>
          <p:cNvSpPr/>
          <p:nvPr/>
        </p:nvSpPr>
        <p:spPr>
          <a:xfrm>
            <a:off x="348343" y="1807021"/>
            <a:ext cx="11430000" cy="3108543"/>
          </a:xfrm>
          <a:prstGeom prst="rect">
            <a:avLst/>
          </a:prstGeom>
          <a:ln>
            <a:solidFill>
              <a:srgbClr val="0070C0"/>
            </a:solidFill>
          </a:ln>
        </p:spPr>
        <p:txBody>
          <a:bodyPr wrap="square">
            <a:spAutoFit/>
          </a:bodyPr>
          <a:lstStyle/>
          <a:p>
            <a:r>
              <a:rPr lang="en-US" sz="2800" dirty="0" smtClean="0"/>
              <a:t>  </a:t>
            </a:r>
            <a:r>
              <a:rPr lang="en-US" sz="2800" dirty="0" err="1" smtClean="0"/>
              <a:t>PeerConnectionFactory</a:t>
            </a:r>
            <a:r>
              <a:rPr lang="en-US" sz="2800" dirty="0" smtClean="0"/>
              <a:t> </a:t>
            </a:r>
            <a:r>
              <a:rPr lang="en-US" sz="2800" dirty="0" err="1" smtClean="0"/>
              <a:t>pcf</a:t>
            </a:r>
            <a:r>
              <a:rPr lang="en-US" sz="2800" dirty="0" smtClean="0"/>
              <a:t> = …; </a:t>
            </a:r>
          </a:p>
          <a:p>
            <a:r>
              <a:rPr lang="en-US" sz="2800" dirty="0" smtClean="0"/>
              <a:t>  </a:t>
            </a:r>
            <a:r>
              <a:rPr lang="en-US" sz="2800" dirty="0" err="1" smtClean="0"/>
              <a:t>PeerConnection</a:t>
            </a:r>
            <a:r>
              <a:rPr lang="en-US" sz="2800" dirty="0" smtClean="0"/>
              <a:t> pc = </a:t>
            </a:r>
            <a:r>
              <a:rPr lang="en-US" sz="2800" dirty="0" err="1" smtClean="0"/>
              <a:t>pcf.createPeerConnection</a:t>
            </a:r>
            <a:r>
              <a:rPr lang="en-US" sz="2800" dirty="0" smtClean="0"/>
              <a:t>(</a:t>
            </a:r>
            <a:r>
              <a:rPr lang="en-US" sz="2800" dirty="0" err="1" smtClean="0"/>
              <a:t>iceSrvrs</a:t>
            </a:r>
            <a:r>
              <a:rPr lang="en-US" sz="2800" dirty="0" smtClean="0"/>
              <a:t>, constraints, </a:t>
            </a:r>
            <a:r>
              <a:rPr lang="en-US" sz="2800" dirty="0" err="1" smtClean="0"/>
              <a:t>obsrvr</a:t>
            </a:r>
            <a:r>
              <a:rPr lang="en-US" sz="2800" dirty="0" smtClean="0"/>
              <a:t>);    </a:t>
            </a:r>
          </a:p>
          <a:p>
            <a:r>
              <a:rPr lang="en-US" sz="2800" dirty="0" smtClean="0"/>
              <a:t>  </a:t>
            </a:r>
            <a:r>
              <a:rPr lang="en-US" sz="2800" dirty="0" err="1" smtClean="0"/>
              <a:t>pc.addStream</a:t>
            </a:r>
            <a:r>
              <a:rPr lang="en-US" sz="2800" dirty="0" smtClean="0"/>
              <a:t>(</a:t>
            </a:r>
            <a:r>
              <a:rPr lang="en-US" sz="2800" dirty="0" err="1" smtClean="0"/>
              <a:t>localStream</a:t>
            </a:r>
            <a:r>
              <a:rPr lang="en-US" sz="2800" dirty="0" smtClean="0"/>
              <a:t>); </a:t>
            </a:r>
            <a:r>
              <a:rPr lang="en-US" sz="2800" dirty="0" smtClean="0">
                <a:solidFill>
                  <a:srgbClr val="00B0F0"/>
                </a:solidFill>
              </a:rPr>
              <a:t>//add the stream from local camera/</a:t>
            </a:r>
            <a:r>
              <a:rPr lang="en-US" sz="2800" dirty="0" err="1" smtClean="0">
                <a:solidFill>
                  <a:srgbClr val="00B0F0"/>
                </a:solidFill>
              </a:rPr>
              <a:t>mic</a:t>
            </a:r>
            <a:r>
              <a:rPr lang="en-US" sz="2800" dirty="0" smtClean="0">
                <a:solidFill>
                  <a:srgbClr val="00B0F0"/>
                </a:solidFill>
              </a:rPr>
              <a:t>    </a:t>
            </a:r>
          </a:p>
          <a:p>
            <a:r>
              <a:rPr lang="en-US" sz="2800" dirty="0" smtClean="0"/>
              <a:t>  </a:t>
            </a:r>
            <a:r>
              <a:rPr lang="en-US" sz="2800" dirty="0" err="1" smtClean="0"/>
              <a:t>pc.createOffer</a:t>
            </a:r>
            <a:r>
              <a:rPr lang="en-US" sz="2800" dirty="0" smtClean="0"/>
              <a:t>(this, </a:t>
            </a:r>
            <a:r>
              <a:rPr lang="en-US" sz="2800" dirty="0" err="1" smtClean="0"/>
              <a:t>offerConstraints</a:t>
            </a:r>
            <a:r>
              <a:rPr lang="en-US" sz="2800" dirty="0" smtClean="0"/>
              <a:t>);    </a:t>
            </a:r>
          </a:p>
          <a:p>
            <a:r>
              <a:rPr lang="en-US" sz="2800" dirty="0" smtClean="0">
                <a:solidFill>
                  <a:srgbClr val="00B050"/>
                </a:solidFill>
              </a:rPr>
              <a:t>  public void </a:t>
            </a:r>
            <a:r>
              <a:rPr lang="en-US" sz="2800" dirty="0" err="1" smtClean="0"/>
              <a:t>onCreateSuccess</a:t>
            </a:r>
            <a:r>
              <a:rPr lang="en-US" sz="2800" dirty="0" smtClean="0"/>
              <a:t>(</a:t>
            </a:r>
            <a:r>
              <a:rPr lang="en-US" sz="2800" dirty="0" smtClean="0">
                <a:solidFill>
                  <a:srgbClr val="00B050"/>
                </a:solidFill>
              </a:rPr>
              <a:t>final</a:t>
            </a:r>
            <a:r>
              <a:rPr lang="en-US" sz="2800" dirty="0" smtClean="0"/>
              <a:t> </a:t>
            </a:r>
            <a:r>
              <a:rPr lang="en-US" sz="2800" dirty="0" err="1" smtClean="0"/>
              <a:t>SessionDescription</a:t>
            </a:r>
            <a:r>
              <a:rPr lang="en-US" sz="2800" dirty="0" smtClean="0"/>
              <a:t> offer) {       </a:t>
            </a:r>
          </a:p>
          <a:p>
            <a:r>
              <a:rPr lang="en-US" sz="2800" dirty="0" smtClean="0"/>
              <a:t>       </a:t>
            </a:r>
            <a:r>
              <a:rPr lang="en-US" sz="2800" dirty="0" err="1" smtClean="0"/>
              <a:t>sendMessage</a:t>
            </a:r>
            <a:r>
              <a:rPr lang="en-US" sz="2800" dirty="0" smtClean="0"/>
              <a:t>(offer) ; </a:t>
            </a:r>
            <a:r>
              <a:rPr lang="en-US" sz="2800" dirty="0" smtClean="0">
                <a:solidFill>
                  <a:srgbClr val="00B0F0"/>
                </a:solidFill>
              </a:rPr>
              <a:t>// send on signaling channel    </a:t>
            </a:r>
          </a:p>
          <a:p>
            <a:r>
              <a:rPr lang="en-US" sz="2800" dirty="0" smtClean="0"/>
              <a:t>  }</a:t>
            </a:r>
            <a:endParaRPr lang="en-US" sz="2800" dirty="0"/>
          </a:p>
        </p:txBody>
      </p:sp>
      <p:sp>
        <p:nvSpPr>
          <p:cNvPr id="8" name="Title 1"/>
          <p:cNvSpPr>
            <a:spLocks noGrp="1"/>
          </p:cNvSpPr>
          <p:nvPr>
            <p:ph type="title"/>
          </p:nvPr>
        </p:nvSpPr>
        <p:spPr>
          <a:xfrm>
            <a:off x="531812" y="406400"/>
            <a:ext cx="11125200" cy="889000"/>
          </a:xfrm>
        </p:spPr>
        <p:txBody>
          <a:bodyPr/>
          <a:lstStyle/>
          <a:p>
            <a:r>
              <a:rPr lang="en-US" dirty="0" smtClean="0"/>
              <a:t>Initiate a WebRTC call in </a:t>
            </a:r>
            <a:r>
              <a:rPr lang="en-US" dirty="0" smtClean="0"/>
              <a:t>Android</a:t>
            </a:r>
            <a:endParaRPr lang="en-US" dirty="0"/>
          </a:p>
        </p:txBody>
      </p:sp>
      <p:pic>
        <p:nvPicPr>
          <p:cNvPr id="9" name="Picture 2" descr="google-webrtc-logo.jpg"/>
          <p:cNvPicPr>
            <a:picLocks noChangeAspect="1" noChangeArrowheads="1"/>
          </p:cNvPicPr>
          <p:nvPr/>
        </p:nvPicPr>
        <p:blipFill>
          <a:blip r:embed="rId2" cstate="print"/>
          <a:srcRect/>
          <a:stretch>
            <a:fillRect/>
          </a:stretch>
        </p:blipFill>
        <p:spPr bwMode="auto">
          <a:xfrm>
            <a:off x="9628413" y="3788228"/>
            <a:ext cx="1809137" cy="200297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latin typeface="Calibri"/>
              </a:rPr>
              <a:pPr/>
              <a:t>32</a:t>
            </a:fld>
            <a:endParaRPr lang="en-US" dirty="0">
              <a:solidFill>
                <a:srgbClr val="5F5F5F"/>
              </a:solidFill>
              <a:latin typeface="Calibri"/>
            </a:endParaRPr>
          </a:p>
        </p:txBody>
      </p:sp>
      <p:sp>
        <p:nvSpPr>
          <p:cNvPr id="2" name="Title 1"/>
          <p:cNvSpPr>
            <a:spLocks noGrp="1"/>
          </p:cNvSpPr>
          <p:nvPr>
            <p:ph type="title"/>
          </p:nvPr>
        </p:nvSpPr>
        <p:spPr/>
        <p:txBody>
          <a:bodyPr/>
          <a:lstStyle/>
          <a:p>
            <a:r>
              <a:rPr lang="en-US" dirty="0" smtClean="0"/>
              <a:t>Java </a:t>
            </a:r>
            <a:r>
              <a:rPr lang="en-US" dirty="0" err="1" smtClean="0"/>
              <a:t>WebRTC</a:t>
            </a:r>
            <a:r>
              <a:rPr lang="en-US" dirty="0" smtClean="0"/>
              <a:t> SDKs for Android</a:t>
            </a:r>
            <a:endParaRPr lang="en-US" dirty="0"/>
          </a:p>
        </p:txBody>
      </p:sp>
      <p:pic>
        <p:nvPicPr>
          <p:cNvPr id="7" name="Picture 6" descr="Android_logo_(2014).svg.png"/>
          <p:cNvPicPr>
            <a:picLocks noChangeAspect="1"/>
          </p:cNvPicPr>
          <p:nvPr/>
        </p:nvPicPr>
        <p:blipFill>
          <a:blip r:embed="rId3" cstate="print"/>
          <a:stretch>
            <a:fillRect/>
          </a:stretch>
        </p:blipFill>
        <p:spPr>
          <a:xfrm>
            <a:off x="8892040" y="5366657"/>
            <a:ext cx="2438400" cy="533400"/>
          </a:xfrm>
          <a:prstGeom prst="rect">
            <a:avLst/>
          </a:prstGeom>
        </p:spPr>
      </p:pic>
      <p:pic>
        <p:nvPicPr>
          <p:cNvPr id="11" name="Picture 2" descr="google-webrtc-logo.jpg"/>
          <p:cNvPicPr>
            <a:picLocks noChangeAspect="1" noChangeArrowheads="1"/>
          </p:cNvPicPr>
          <p:nvPr/>
        </p:nvPicPr>
        <p:blipFill>
          <a:blip r:embed="rId4" cstate="print"/>
          <a:srcRect/>
          <a:stretch>
            <a:fillRect/>
          </a:stretch>
        </p:blipFill>
        <p:spPr bwMode="auto">
          <a:xfrm>
            <a:off x="8605156" y="1159329"/>
            <a:ext cx="3200401" cy="3543300"/>
          </a:xfrm>
          <a:prstGeom prst="rect">
            <a:avLst/>
          </a:prstGeom>
          <a:noFill/>
        </p:spPr>
      </p:pic>
      <p:sp>
        <p:nvSpPr>
          <p:cNvPr id="6" name="Rectangle 5"/>
          <p:cNvSpPr/>
          <p:nvPr/>
        </p:nvSpPr>
        <p:spPr bwMode="gray">
          <a:xfrm>
            <a:off x="1665514" y="1567537"/>
            <a:ext cx="5519057" cy="3673929"/>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grpSp>
        <p:nvGrpSpPr>
          <p:cNvPr id="3" name="Group 7"/>
          <p:cNvGrpSpPr/>
          <p:nvPr/>
        </p:nvGrpSpPr>
        <p:grpSpPr>
          <a:xfrm>
            <a:off x="1779813" y="1649174"/>
            <a:ext cx="5290413" cy="3488887"/>
            <a:chOff x="1779813" y="1861451"/>
            <a:chExt cx="5290413" cy="3488887"/>
          </a:xfrm>
        </p:grpSpPr>
        <p:sp>
          <p:nvSpPr>
            <p:cNvPr id="9" name="Rectangle 8"/>
            <p:cNvSpPr/>
            <p:nvPr/>
          </p:nvSpPr>
          <p:spPr bwMode="gray">
            <a:xfrm>
              <a:off x="1779813" y="4648209"/>
              <a:ext cx="5284903" cy="702129"/>
            </a:xfrm>
            <a:prstGeom prst="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Android Platform</a:t>
              </a:r>
            </a:p>
          </p:txBody>
        </p:sp>
        <p:sp>
          <p:nvSpPr>
            <p:cNvPr id="10" name="Rectangle 9"/>
            <p:cNvSpPr/>
            <p:nvPr/>
          </p:nvSpPr>
          <p:spPr bwMode="gray">
            <a:xfrm>
              <a:off x="1785256" y="3918866"/>
              <a:ext cx="3309257" cy="702129"/>
            </a:xfrm>
            <a:prstGeom prst="rect">
              <a:avLst/>
            </a:prstGeom>
            <a:solidFill>
              <a:srgbClr val="4657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err="1" smtClean="0"/>
                <a:t>WebRTC</a:t>
              </a:r>
              <a:r>
                <a:rPr lang="en-US" dirty="0" smtClean="0"/>
                <a:t> Stack (webrtc.org)</a:t>
              </a:r>
            </a:p>
          </p:txBody>
        </p:sp>
        <p:sp>
          <p:nvSpPr>
            <p:cNvPr id="12" name="Rectangle 11"/>
            <p:cNvSpPr/>
            <p:nvPr/>
          </p:nvSpPr>
          <p:spPr bwMode="gray">
            <a:xfrm>
              <a:off x="1779813" y="3189524"/>
              <a:ext cx="3320144" cy="702129"/>
            </a:xfrm>
            <a:prstGeom prst="rect">
              <a:avLst/>
            </a:prstGeom>
            <a:solidFill>
              <a:srgbClr val="4657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err="1" smtClean="0"/>
                <a:t>WebRTC</a:t>
              </a:r>
              <a:r>
                <a:rPr lang="en-US" dirty="0" smtClean="0"/>
                <a:t> Java Binding (webrtc.org)</a:t>
              </a:r>
            </a:p>
          </p:txBody>
        </p:sp>
        <p:sp>
          <p:nvSpPr>
            <p:cNvPr id="13" name="Rectangle 12"/>
            <p:cNvSpPr/>
            <p:nvPr/>
          </p:nvSpPr>
          <p:spPr bwMode="gray">
            <a:xfrm>
              <a:off x="5154343" y="3184070"/>
              <a:ext cx="1915883" cy="1436913"/>
            </a:xfrm>
            <a:prstGeom prst="rect">
              <a:avLst/>
            </a:prstGeom>
            <a:solidFill>
              <a:schemeClr val="bg2">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dirty="0" smtClean="0">
                  <a:solidFill>
                    <a:schemeClr val="bg1"/>
                  </a:solidFill>
                </a:rPr>
                <a:t>Java </a:t>
              </a:r>
              <a:r>
                <a:rPr lang="en-US" sz="1600" dirty="0" err="1" smtClean="0">
                  <a:solidFill>
                    <a:schemeClr val="bg1"/>
                  </a:solidFill>
                </a:rPr>
                <a:t>WebSocket</a:t>
              </a:r>
              <a:r>
                <a:rPr lang="en-US" sz="1600" dirty="0" smtClean="0">
                  <a:solidFill>
                    <a:schemeClr val="bg1"/>
                  </a:solidFill>
                </a:rPr>
                <a:t> Client</a:t>
              </a:r>
            </a:p>
            <a:p>
              <a:pPr algn="ctr">
                <a:lnSpc>
                  <a:spcPct val="90000"/>
                </a:lnSpc>
              </a:pPr>
              <a:r>
                <a:rPr lang="en-US" sz="1600" dirty="0" smtClean="0">
                  <a:solidFill>
                    <a:schemeClr val="bg1"/>
                  </a:solidFill>
                </a:rPr>
                <a:t>(</a:t>
              </a:r>
              <a:r>
                <a:rPr lang="en-US" sz="1600" dirty="0" err="1" smtClean="0">
                  <a:solidFill>
                    <a:schemeClr val="bg1"/>
                  </a:solidFill>
                </a:rPr>
                <a:t>eg</a:t>
              </a:r>
              <a:r>
                <a:rPr lang="en-US" sz="1600" dirty="0" smtClean="0">
                  <a:solidFill>
                    <a:schemeClr val="bg1"/>
                  </a:solidFill>
                </a:rPr>
                <a:t>: </a:t>
              </a:r>
              <a:r>
                <a:rPr lang="en-US" sz="1600" dirty="0" err="1" smtClean="0">
                  <a:solidFill>
                    <a:schemeClr val="bg1"/>
                  </a:solidFill>
                </a:rPr>
                <a:t>Tyrus</a:t>
              </a:r>
              <a:r>
                <a:rPr lang="en-US" sz="1600" dirty="0" smtClean="0">
                  <a:solidFill>
                    <a:schemeClr val="bg1"/>
                  </a:solidFill>
                </a:rPr>
                <a:t>)</a:t>
              </a:r>
            </a:p>
          </p:txBody>
        </p:sp>
        <p:sp>
          <p:nvSpPr>
            <p:cNvPr id="14" name="Rectangle 13"/>
            <p:cNvSpPr/>
            <p:nvPr/>
          </p:nvSpPr>
          <p:spPr bwMode="gray">
            <a:xfrm>
              <a:off x="1785256" y="1861451"/>
              <a:ext cx="5284903" cy="702129"/>
            </a:xfrm>
            <a:prstGeom prst="rect">
              <a:avLst/>
            </a:prstGeom>
            <a:solidFill>
              <a:srgbClr val="8DA6B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Android App</a:t>
              </a:r>
            </a:p>
          </p:txBody>
        </p:sp>
      </p:grpSp>
      <p:sp>
        <p:nvSpPr>
          <p:cNvPr id="15" name="Rectangle 14"/>
          <p:cNvSpPr/>
          <p:nvPr/>
        </p:nvSpPr>
        <p:spPr bwMode="gray">
          <a:xfrm>
            <a:off x="1774366" y="2416623"/>
            <a:ext cx="5284903" cy="495305"/>
          </a:xfrm>
          <a:prstGeom prst="rect">
            <a:avLst/>
          </a:prstGeom>
          <a:solidFill>
            <a:srgbClr val="F80000">
              <a:alpha val="25000"/>
            </a:srgbClr>
          </a:solidFill>
          <a:ln w="381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err="1" smtClean="0">
                <a:solidFill>
                  <a:schemeClr val="accent1">
                    <a:lumMod val="50000"/>
                  </a:schemeClr>
                </a:solidFill>
              </a:rPr>
              <a:t>WebRTC</a:t>
            </a:r>
            <a:r>
              <a:rPr lang="en-US" dirty="0" smtClean="0">
                <a:solidFill>
                  <a:schemeClr val="accent1">
                    <a:lumMod val="50000"/>
                  </a:schemeClr>
                </a:solidFill>
              </a:rPr>
              <a:t> Java SDK (</a:t>
            </a:r>
            <a:r>
              <a:rPr lang="en-US" dirty="0" err="1" smtClean="0">
                <a:solidFill>
                  <a:schemeClr val="accent1">
                    <a:lumMod val="50000"/>
                  </a:schemeClr>
                </a:solidFill>
              </a:rPr>
              <a:t>eg</a:t>
            </a:r>
            <a:r>
              <a:rPr lang="en-US" dirty="0" smtClean="0">
                <a:solidFill>
                  <a:schemeClr val="accent1">
                    <a:lumMod val="50000"/>
                  </a:schemeClr>
                </a:solidFill>
              </a:rPr>
              <a:t>: WSC)</a:t>
            </a:r>
          </a:p>
        </p:txBody>
      </p:sp>
      <p:sp>
        <p:nvSpPr>
          <p:cNvPr id="16" name="Text Placeholder 5"/>
          <p:cNvSpPr txBox="1">
            <a:spLocks/>
          </p:cNvSpPr>
          <p:nvPr/>
        </p:nvSpPr>
        <p:spPr>
          <a:xfrm>
            <a:off x="1763505" y="5502732"/>
            <a:ext cx="5029182" cy="571499"/>
          </a:xfrm>
          <a:prstGeom prst="rect">
            <a:avLst/>
          </a:prstGeom>
        </p:spPr>
        <p:txBody>
          <a:bodyPr/>
          <a:lstStyle/>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tabLst/>
              <a:defRPr/>
            </a:pPr>
            <a:r>
              <a:rPr lang="en-US" sz="2800" i="1" dirty="0" smtClean="0">
                <a:solidFill>
                  <a:srgbClr val="232C2F"/>
                </a:solidFill>
              </a:rPr>
              <a:t>Similar stack </a:t>
            </a:r>
            <a:r>
              <a:rPr lang="en-US" sz="2800" i="1" dirty="0" smtClean="0">
                <a:solidFill>
                  <a:srgbClr val="232C2F"/>
                </a:solidFill>
              </a:rPr>
              <a:t>exists </a:t>
            </a:r>
            <a:r>
              <a:rPr lang="en-US" sz="2800" i="1" dirty="0" smtClean="0">
                <a:solidFill>
                  <a:srgbClr val="232C2F"/>
                </a:solidFill>
              </a:rPr>
              <a:t>for IOS as well</a:t>
            </a:r>
            <a:endParaRPr kumimoji="0" lang="en-US" sz="2800" b="0" i="1" u="none" strike="noStrike" kern="1200" cap="none" spc="0" normalizeH="0" baseline="0" noProof="0" dirty="0">
              <a:ln>
                <a:noFill/>
              </a:ln>
              <a:solidFill>
                <a:srgbClr val="232C2F"/>
              </a:solidFill>
              <a:effectLst/>
              <a:uLnTx/>
              <a:uFillTx/>
              <a:latin typeface="+mn-lt"/>
              <a:ea typeface="+mn-ea"/>
              <a:cs typeface="+mn-cs"/>
            </a:endParaRPr>
          </a:p>
        </p:txBody>
      </p:sp>
      <p:pic>
        <p:nvPicPr>
          <p:cNvPr id="17" name="Picture 16" descr="javaone-logo-v.png"/>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758709" y="2285129"/>
            <a:ext cx="834631" cy="1315605"/>
          </a:xfrm>
          <a:prstGeom prst="rect">
            <a:avLst/>
          </a:prstGeom>
          <a:noFill/>
        </p:spPr>
      </p:pic>
    </p:spTree>
    <p:extLst>
      <p:ext uri="{BB962C8B-B14F-4D97-AF65-F5344CB8AC3E}">
        <p14:creationId xmlns:p14="http://schemas.microsoft.com/office/powerpoint/2010/main" xmlns="" val="26553039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smtClean="0">
                <a:solidFill>
                  <a:schemeClr val="bg2"/>
                </a:solidFill>
              </a:rPr>
              <a:t>WebRTC </a:t>
            </a:r>
            <a:r>
              <a:rPr lang="en-US" dirty="0" smtClean="0">
                <a:solidFill>
                  <a:schemeClr val="bg2"/>
                </a:solidFill>
              </a:rPr>
              <a:t>Introduction</a:t>
            </a:r>
            <a:endParaRPr lang="en-US" dirty="0" smtClean="0">
              <a:solidFill>
                <a:schemeClr val="bg2"/>
              </a:solidFill>
            </a:endParaRPr>
          </a:p>
          <a:p>
            <a:r>
              <a:rPr lang="en-US" dirty="0" smtClean="0">
                <a:solidFill>
                  <a:schemeClr val="bg1">
                    <a:lumMod val="75000"/>
                  </a:schemeClr>
                </a:solidFill>
              </a:rPr>
              <a:t>WebRTC Architecture Components</a:t>
            </a:r>
          </a:p>
          <a:p>
            <a:r>
              <a:rPr lang="en-US" dirty="0" smtClean="0">
                <a:solidFill>
                  <a:schemeClr val="bg1">
                    <a:lumMod val="75000"/>
                  </a:schemeClr>
                </a:solidFill>
              </a:rPr>
              <a:t>Java in WebRTC Eco-System</a:t>
            </a:r>
          </a:p>
          <a:p>
            <a:r>
              <a:rPr lang="en-US" dirty="0" smtClean="0"/>
              <a:t>Common Development/Architecture Issues</a:t>
            </a:r>
          </a:p>
          <a:p>
            <a:r>
              <a:rPr lang="en-US" dirty="0" smtClean="0">
                <a:solidFill>
                  <a:schemeClr val="bg1">
                    <a:lumMod val="75000"/>
                  </a:schemeClr>
                </a:solidFill>
              </a:rPr>
              <a:t>Demo</a:t>
            </a:r>
          </a:p>
        </p:txBody>
      </p:sp>
      <p:sp>
        <p:nvSpPr>
          <p:cNvPr id="16" name="Pentagon 1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7" name="Pentagon 16"/>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2</a:t>
            </a:r>
          </a:p>
        </p:txBody>
      </p:sp>
      <p:sp>
        <p:nvSpPr>
          <p:cNvPr id="18" name="Pentagon 17"/>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3</a:t>
            </a:r>
          </a:p>
        </p:txBody>
      </p:sp>
      <p:sp>
        <p:nvSpPr>
          <p:cNvPr id="19" name="Pentagon 18"/>
          <p:cNvSpPr/>
          <p:nvPr/>
        </p:nvSpPr>
        <p:spPr>
          <a:xfrm>
            <a:off x="2186329" y="4070031"/>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4</a:t>
            </a:r>
          </a:p>
        </p:txBody>
      </p:sp>
      <p:sp>
        <p:nvSpPr>
          <p:cNvPr id="20" name="Pentagon 19"/>
          <p:cNvSpPr/>
          <p:nvPr/>
        </p:nvSpPr>
        <p:spPr>
          <a:xfrm>
            <a:off x="2186329" y="476631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5</a:t>
            </a: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33</a:t>
            </a:fld>
            <a:endParaRPr lang="en-US"/>
          </a:p>
        </p:txBody>
      </p:sp>
    </p:spTree>
    <p:extLst>
      <p:ext uri="{BB962C8B-B14F-4D97-AF65-F5344CB8AC3E}">
        <p14:creationId xmlns:p14="http://schemas.microsoft.com/office/powerpoint/2010/main" xmlns="" val="2413259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t>
            </a:r>
            <a:r>
              <a:rPr lang="en-US" dirty="0" smtClean="0"/>
              <a:t>Authentication and Authorization</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34</a:t>
            </a:fld>
            <a:endParaRPr lang="en-US"/>
          </a:p>
        </p:txBody>
      </p:sp>
      <p:pic>
        <p:nvPicPr>
          <p:cNvPr id="9" name="Picture 8" descr="ic-Laptop-wht-on-gray.png"/>
          <p:cNvPicPr>
            <a:picLocks noChangeAspect="1"/>
          </p:cNvPicPr>
          <p:nvPr/>
        </p:nvPicPr>
        <p:blipFill>
          <a:blip r:embed="rId2" cstate="print"/>
          <a:stretch>
            <a:fillRect/>
          </a:stretch>
        </p:blipFill>
        <p:spPr>
          <a:xfrm>
            <a:off x="820234" y="4294410"/>
            <a:ext cx="1596345" cy="1191986"/>
          </a:xfrm>
          <a:prstGeom prst="rect">
            <a:avLst/>
          </a:prstGeom>
        </p:spPr>
      </p:pic>
      <p:sp>
        <p:nvSpPr>
          <p:cNvPr id="10" name="Cloud 9"/>
          <p:cNvSpPr/>
          <p:nvPr/>
        </p:nvSpPr>
        <p:spPr bwMode="gray">
          <a:xfrm>
            <a:off x="4245396" y="1616518"/>
            <a:ext cx="3592285" cy="1649186"/>
          </a:xfrm>
          <a:prstGeom prst="cloud">
            <a:avLst/>
          </a:prstGeom>
          <a:noFill/>
          <a:ln w="317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11" name="Freeform 10"/>
          <p:cNvSpPr/>
          <p:nvPr/>
        </p:nvSpPr>
        <p:spPr>
          <a:xfrm>
            <a:off x="1665514" y="2530921"/>
            <a:ext cx="2628874" cy="1796143"/>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948516" y="2699651"/>
            <a:ext cx="2498272" cy="1583872"/>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ic-BigServer-red.png"/>
          <p:cNvPicPr>
            <a:picLocks noChangeAspect="1"/>
          </p:cNvPicPr>
          <p:nvPr/>
        </p:nvPicPr>
        <p:blipFill>
          <a:blip r:embed="rId3" cstate="print"/>
          <a:stretch>
            <a:fillRect/>
          </a:stretch>
        </p:blipFill>
        <p:spPr>
          <a:xfrm>
            <a:off x="5000368" y="1616518"/>
            <a:ext cx="1730833" cy="1730833"/>
          </a:xfrm>
          <a:prstGeom prst="rect">
            <a:avLst/>
          </a:prstGeom>
        </p:spPr>
      </p:pic>
      <p:pic>
        <p:nvPicPr>
          <p:cNvPr id="15" name="Picture 14" descr="javaone-logo-v.png"/>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6245109" y="1615647"/>
            <a:ext cx="834631" cy="1315605"/>
          </a:xfrm>
          <a:prstGeom prst="rect">
            <a:avLst/>
          </a:prstGeom>
          <a:noFill/>
        </p:spPr>
      </p:pic>
      <p:sp>
        <p:nvSpPr>
          <p:cNvPr id="16" name="TextBox 15"/>
          <p:cNvSpPr txBox="1"/>
          <p:nvPr/>
        </p:nvSpPr>
        <p:spPr>
          <a:xfrm>
            <a:off x="2318657" y="2530926"/>
            <a:ext cx="914400" cy="1126680"/>
          </a:xfrm>
          <a:prstGeom prst="rect">
            <a:avLst/>
          </a:prstGeom>
          <a:noFill/>
        </p:spPr>
        <p:txBody>
          <a:bodyPr wrap="none" lIns="0" tIns="0" rIns="0" bIns="0" rtlCol="0">
            <a:noAutofit/>
          </a:bodyPr>
          <a:lstStyle/>
          <a:p>
            <a:pPr algn="ctr">
              <a:lnSpc>
                <a:spcPct val="90000"/>
              </a:lnSpc>
            </a:pPr>
            <a:endParaRPr lang="en-US" dirty="0" smtClean="0"/>
          </a:p>
          <a:p>
            <a:pPr algn="ctr">
              <a:lnSpc>
                <a:spcPct val="90000"/>
              </a:lnSpc>
            </a:pPr>
            <a:r>
              <a:rPr lang="en-US" sz="2000" b="1" dirty="0" smtClean="0">
                <a:solidFill>
                  <a:srgbClr val="232C2F"/>
                </a:solidFill>
              </a:rPr>
              <a:t>WSS</a:t>
            </a:r>
            <a:endParaRPr lang="en-US" b="1" dirty="0" smtClean="0">
              <a:solidFill>
                <a:srgbClr val="232C2F"/>
              </a:solidFill>
            </a:endParaRPr>
          </a:p>
          <a:p>
            <a:pPr algn="ctr">
              <a:lnSpc>
                <a:spcPct val="90000"/>
              </a:lnSpc>
            </a:pPr>
            <a:r>
              <a:rPr lang="en-US" dirty="0" smtClean="0"/>
              <a:t>(Signaling +</a:t>
            </a:r>
          </a:p>
          <a:p>
            <a:pPr algn="ctr">
              <a:lnSpc>
                <a:spcPct val="90000"/>
              </a:lnSpc>
            </a:pPr>
            <a:r>
              <a:rPr lang="en-US" dirty="0" smtClean="0"/>
              <a:t>Identity </a:t>
            </a:r>
          </a:p>
          <a:p>
            <a:pPr algn="ctr">
              <a:lnSpc>
                <a:spcPct val="90000"/>
              </a:lnSpc>
            </a:pPr>
            <a:r>
              <a:rPr lang="en-US" dirty="0" smtClean="0"/>
              <a:t>Assertion)</a:t>
            </a:r>
          </a:p>
        </p:txBody>
      </p:sp>
      <p:sp>
        <p:nvSpPr>
          <p:cNvPr id="19" name="Freeform 18"/>
          <p:cNvSpPr/>
          <p:nvPr/>
        </p:nvSpPr>
        <p:spPr>
          <a:xfrm>
            <a:off x="7582021" y="2715979"/>
            <a:ext cx="2737636" cy="1643743"/>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tailEnd type="arrow"/>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7538473" y="2770406"/>
            <a:ext cx="2498272" cy="1583872"/>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headEnd type="arrow"/>
            <a:tailEnd type="none"/>
          </a:ln>
          <a:scene3d>
            <a:camera prst="orthographicFront">
              <a:rot lat="0" lon="10799999"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2" name="Picture 21" descr="ic-Laptop-wht-on-gray.png"/>
          <p:cNvPicPr>
            <a:picLocks noChangeAspect="1"/>
          </p:cNvPicPr>
          <p:nvPr/>
        </p:nvPicPr>
        <p:blipFill>
          <a:blip r:embed="rId2" cstate="print"/>
          <a:stretch>
            <a:fillRect/>
          </a:stretch>
        </p:blipFill>
        <p:spPr>
          <a:xfrm>
            <a:off x="9349191" y="4299848"/>
            <a:ext cx="1596345" cy="1191986"/>
          </a:xfrm>
          <a:prstGeom prst="rect">
            <a:avLst/>
          </a:prstGeom>
        </p:spPr>
      </p:pic>
      <p:cxnSp>
        <p:nvCxnSpPr>
          <p:cNvPr id="26" name="Straight Connector 25"/>
          <p:cNvCxnSpPr>
            <a:stCxn id="9" idx="3"/>
            <a:endCxn id="22" idx="1"/>
          </p:cNvCxnSpPr>
          <p:nvPr/>
        </p:nvCxnSpPr>
        <p:spPr>
          <a:xfrm>
            <a:off x="2416579" y="4890403"/>
            <a:ext cx="6932612" cy="5438"/>
          </a:xfrm>
          <a:prstGeom prst="line">
            <a:avLst/>
          </a:prstGeom>
          <a:ln w="28575">
            <a:solidFill>
              <a:srgbClr val="7030A0"/>
            </a:solidFill>
            <a:miter lim="800000"/>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72101" y="4588323"/>
            <a:ext cx="1567542" cy="391886"/>
          </a:xfrm>
          <a:prstGeom prst="rect">
            <a:avLst/>
          </a:prstGeom>
          <a:noFill/>
        </p:spPr>
        <p:txBody>
          <a:bodyPr wrap="none" lIns="0" tIns="0" rIns="0" bIns="0" rtlCol="0">
            <a:noAutofit/>
          </a:bodyPr>
          <a:lstStyle/>
          <a:p>
            <a:pPr>
              <a:lnSpc>
                <a:spcPct val="90000"/>
              </a:lnSpc>
            </a:pPr>
            <a:r>
              <a:rPr lang="en-US" dirty="0" smtClean="0"/>
              <a:t>Media (</a:t>
            </a:r>
            <a:r>
              <a:rPr lang="en-US" sz="2400" b="1" dirty="0" smtClean="0">
                <a:solidFill>
                  <a:srgbClr val="232C2F"/>
                </a:solidFill>
              </a:rPr>
              <a:t>DTLS</a:t>
            </a:r>
            <a:r>
              <a:rPr lang="en-US" dirty="0" smtClean="0"/>
              <a:t>/SRTP)</a:t>
            </a:r>
          </a:p>
        </p:txBody>
      </p:sp>
      <p:cxnSp>
        <p:nvCxnSpPr>
          <p:cNvPr id="30" name="Straight Connector 29"/>
          <p:cNvCxnSpPr>
            <a:stCxn id="32" idx="3"/>
          </p:cNvCxnSpPr>
          <p:nvPr/>
        </p:nvCxnSpPr>
        <p:spPr>
          <a:xfrm>
            <a:off x="4882243" y="3872612"/>
            <a:ext cx="4474028" cy="470782"/>
          </a:xfrm>
          <a:prstGeom prst="line">
            <a:avLst/>
          </a:prstGeom>
          <a:ln w="19050">
            <a:solidFill>
              <a:srgbClr val="C00000"/>
            </a:solidFill>
            <a:miter lim="800000"/>
            <a:headEnd type="arrow"/>
            <a:tailEnd type="non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gray">
          <a:xfrm>
            <a:off x="4016828" y="3369158"/>
            <a:ext cx="865415" cy="1006907"/>
          </a:xfrm>
          <a:prstGeom prst="rect">
            <a:avLst/>
          </a:prstGeom>
          <a:solidFill>
            <a:schemeClr val="bg2">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dirty="0" smtClean="0">
                <a:solidFill>
                  <a:schemeClr val="bg1"/>
                </a:solidFill>
              </a:rPr>
              <a:t>Identity</a:t>
            </a:r>
          </a:p>
          <a:p>
            <a:pPr algn="ctr">
              <a:lnSpc>
                <a:spcPct val="90000"/>
              </a:lnSpc>
            </a:pPr>
            <a:r>
              <a:rPr lang="en-US" sz="1600" dirty="0" err="1" smtClean="0">
                <a:solidFill>
                  <a:schemeClr val="bg1"/>
                </a:solidFill>
              </a:rPr>
              <a:t>Provder</a:t>
            </a:r>
            <a:endParaRPr lang="en-US" sz="1600" dirty="0" smtClean="0">
              <a:solidFill>
                <a:schemeClr val="bg1"/>
              </a:solidFill>
            </a:endParaRPr>
          </a:p>
        </p:txBody>
      </p:sp>
      <p:cxnSp>
        <p:nvCxnSpPr>
          <p:cNvPr id="38" name="Straight Connector 37"/>
          <p:cNvCxnSpPr>
            <a:stCxn id="32" idx="1"/>
          </p:cNvCxnSpPr>
          <p:nvPr/>
        </p:nvCxnSpPr>
        <p:spPr>
          <a:xfrm flipH="1">
            <a:off x="2432957" y="3872612"/>
            <a:ext cx="1583871" cy="519780"/>
          </a:xfrm>
          <a:prstGeom prst="line">
            <a:avLst/>
          </a:prstGeom>
          <a:ln w="19050">
            <a:solidFill>
              <a:srgbClr val="C00000"/>
            </a:solidFill>
            <a:miter lim="800000"/>
            <a:headEnd type="arrow"/>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710537" y="4016830"/>
            <a:ext cx="914400" cy="408215"/>
          </a:xfrm>
          <a:prstGeom prst="rect">
            <a:avLst/>
          </a:prstGeom>
          <a:noFill/>
        </p:spPr>
        <p:txBody>
          <a:bodyPr wrap="none" lIns="0" tIns="0" rIns="0" bIns="0" rtlCol="0">
            <a:noAutofit/>
          </a:bodyPr>
          <a:lstStyle/>
          <a:p>
            <a:pPr>
              <a:lnSpc>
                <a:spcPct val="90000"/>
              </a:lnSpc>
            </a:pPr>
            <a:r>
              <a:rPr lang="en-US" dirty="0" smtClean="0"/>
              <a:t>Get Assertion</a:t>
            </a:r>
          </a:p>
        </p:txBody>
      </p:sp>
      <p:sp>
        <p:nvSpPr>
          <p:cNvPr id="42" name="TextBox 41"/>
          <p:cNvSpPr txBox="1"/>
          <p:nvPr/>
        </p:nvSpPr>
        <p:spPr>
          <a:xfrm>
            <a:off x="6455223" y="3858992"/>
            <a:ext cx="914400" cy="408215"/>
          </a:xfrm>
          <a:prstGeom prst="rect">
            <a:avLst/>
          </a:prstGeom>
          <a:noFill/>
        </p:spPr>
        <p:txBody>
          <a:bodyPr wrap="none" lIns="0" tIns="0" rIns="0" bIns="0" rtlCol="0">
            <a:noAutofit/>
          </a:bodyPr>
          <a:lstStyle/>
          <a:p>
            <a:pPr>
              <a:lnSpc>
                <a:spcPct val="90000"/>
              </a:lnSpc>
            </a:pPr>
            <a:r>
              <a:rPr lang="en-US" dirty="0" smtClean="0"/>
              <a:t>Verify Assertion</a:t>
            </a:r>
          </a:p>
        </p:txBody>
      </p:sp>
      <p:sp>
        <p:nvSpPr>
          <p:cNvPr id="43" name="TextBox 42"/>
          <p:cNvSpPr txBox="1"/>
          <p:nvPr/>
        </p:nvSpPr>
        <p:spPr>
          <a:xfrm>
            <a:off x="1099452" y="5540830"/>
            <a:ext cx="914400" cy="408215"/>
          </a:xfrm>
          <a:prstGeom prst="rect">
            <a:avLst/>
          </a:prstGeom>
          <a:noFill/>
        </p:spPr>
        <p:txBody>
          <a:bodyPr wrap="none" lIns="0" tIns="0" rIns="0" bIns="0" rtlCol="0">
            <a:noAutofit/>
          </a:bodyPr>
          <a:lstStyle/>
          <a:p>
            <a:pPr>
              <a:lnSpc>
                <a:spcPct val="90000"/>
              </a:lnSpc>
            </a:pPr>
            <a:r>
              <a:rPr lang="en-US" b="1" dirty="0" smtClean="0"/>
              <a:t>Alice</a:t>
            </a:r>
          </a:p>
        </p:txBody>
      </p:sp>
      <p:sp>
        <p:nvSpPr>
          <p:cNvPr id="44" name="TextBox 43"/>
          <p:cNvSpPr txBox="1"/>
          <p:nvPr/>
        </p:nvSpPr>
        <p:spPr>
          <a:xfrm>
            <a:off x="9818908" y="5524502"/>
            <a:ext cx="914400" cy="408215"/>
          </a:xfrm>
          <a:prstGeom prst="rect">
            <a:avLst/>
          </a:prstGeom>
          <a:noFill/>
        </p:spPr>
        <p:txBody>
          <a:bodyPr wrap="none" lIns="0" tIns="0" rIns="0" bIns="0" rtlCol="0">
            <a:noAutofit/>
          </a:bodyPr>
          <a:lstStyle/>
          <a:p>
            <a:pPr>
              <a:lnSpc>
                <a:spcPct val="90000"/>
              </a:lnSpc>
            </a:pPr>
            <a:r>
              <a:rPr lang="en-US" b="1" dirty="0" smtClean="0"/>
              <a:t>Bob</a:t>
            </a:r>
          </a:p>
        </p:txBody>
      </p:sp>
      <p:sp>
        <p:nvSpPr>
          <p:cNvPr id="45" name="TextBox 44"/>
          <p:cNvSpPr txBox="1"/>
          <p:nvPr/>
        </p:nvSpPr>
        <p:spPr>
          <a:xfrm>
            <a:off x="8708571" y="2552697"/>
            <a:ext cx="914400" cy="1126680"/>
          </a:xfrm>
          <a:prstGeom prst="rect">
            <a:avLst/>
          </a:prstGeom>
          <a:noFill/>
        </p:spPr>
        <p:txBody>
          <a:bodyPr wrap="none" lIns="0" tIns="0" rIns="0" bIns="0" rtlCol="0">
            <a:noAutofit/>
          </a:bodyPr>
          <a:lstStyle/>
          <a:p>
            <a:pPr algn="ctr">
              <a:lnSpc>
                <a:spcPct val="90000"/>
              </a:lnSpc>
            </a:pPr>
            <a:endParaRPr lang="en-US" dirty="0" smtClean="0"/>
          </a:p>
          <a:p>
            <a:pPr algn="ctr">
              <a:lnSpc>
                <a:spcPct val="90000"/>
              </a:lnSpc>
            </a:pPr>
            <a:r>
              <a:rPr lang="en-US" sz="2000" b="1" dirty="0" smtClean="0">
                <a:solidFill>
                  <a:srgbClr val="232C2F"/>
                </a:solidFill>
              </a:rPr>
              <a:t>WSS</a:t>
            </a:r>
            <a:endParaRPr lang="en-US" b="1" dirty="0" smtClean="0">
              <a:solidFill>
                <a:srgbClr val="232C2F"/>
              </a:solidFill>
            </a:endParaRPr>
          </a:p>
          <a:p>
            <a:pPr algn="ctr">
              <a:lnSpc>
                <a:spcPct val="90000"/>
              </a:lnSpc>
            </a:pPr>
            <a:r>
              <a:rPr lang="en-US" dirty="0" smtClean="0"/>
              <a:t>(Signaling +</a:t>
            </a:r>
          </a:p>
          <a:p>
            <a:pPr algn="ctr">
              <a:lnSpc>
                <a:spcPct val="90000"/>
              </a:lnSpc>
            </a:pPr>
            <a:r>
              <a:rPr lang="en-US" dirty="0" smtClean="0"/>
              <a:t>Identity </a:t>
            </a:r>
          </a:p>
          <a:p>
            <a:pPr algn="ctr">
              <a:lnSpc>
                <a:spcPct val="90000"/>
              </a:lnSpc>
            </a:pPr>
            <a:r>
              <a:rPr lang="en-US" dirty="0" smtClean="0"/>
              <a:t>Assertion)</a:t>
            </a:r>
          </a:p>
        </p:txBody>
      </p:sp>
      <p:sp>
        <p:nvSpPr>
          <p:cNvPr id="46" name="TextBox 45"/>
          <p:cNvSpPr txBox="1"/>
          <p:nvPr/>
        </p:nvSpPr>
        <p:spPr>
          <a:xfrm>
            <a:off x="3118716" y="1404277"/>
            <a:ext cx="2253383" cy="751109"/>
          </a:xfrm>
          <a:prstGeom prst="rect">
            <a:avLst/>
          </a:prstGeom>
          <a:noFill/>
          <a:ln w="19050">
            <a:solidFill>
              <a:srgbClr val="FF0000"/>
            </a:solidFill>
          </a:ln>
        </p:spPr>
        <p:txBody>
          <a:bodyPr wrap="none" lIns="0" tIns="0" rIns="0" bIns="0" rtlCol="0">
            <a:noAutofit/>
          </a:bodyPr>
          <a:lstStyle/>
          <a:p>
            <a:pPr algn="ctr">
              <a:lnSpc>
                <a:spcPct val="90000"/>
              </a:lnSpc>
            </a:pPr>
            <a:r>
              <a:rPr lang="en-US" sz="2400" b="1" dirty="0" smtClean="0">
                <a:solidFill>
                  <a:srgbClr val="002060"/>
                </a:solidFill>
              </a:rPr>
              <a:t>Java EE </a:t>
            </a:r>
          </a:p>
          <a:p>
            <a:pPr algn="ctr">
              <a:lnSpc>
                <a:spcPct val="90000"/>
              </a:lnSpc>
            </a:pPr>
            <a:r>
              <a:rPr lang="en-US" sz="2400" b="1" dirty="0" smtClean="0">
                <a:solidFill>
                  <a:srgbClr val="002060"/>
                </a:solidFill>
              </a:rPr>
              <a:t>Security</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Authentication</a:t>
            </a:r>
            <a:endParaRPr lang="en-US" dirty="0"/>
          </a:p>
        </p:txBody>
      </p:sp>
      <p:sp>
        <p:nvSpPr>
          <p:cNvPr id="16" name="Content Placeholder 15"/>
          <p:cNvSpPr>
            <a:spLocks noGrp="1"/>
          </p:cNvSpPr>
          <p:nvPr>
            <p:ph idx="1"/>
          </p:nvPr>
        </p:nvSpPr>
        <p:spPr>
          <a:xfrm>
            <a:off x="531151" y="1524001"/>
            <a:ext cx="9017295" cy="4419600"/>
          </a:xfrm>
        </p:spPr>
        <p:txBody>
          <a:bodyPr/>
          <a:lstStyle/>
          <a:p>
            <a:r>
              <a:rPr lang="en-US" dirty="0" smtClean="0"/>
              <a:t>Alice calls Bob</a:t>
            </a:r>
          </a:p>
          <a:p>
            <a:r>
              <a:rPr lang="en-US" dirty="0" smtClean="0"/>
              <a:t>Alice’s browser </a:t>
            </a:r>
            <a:r>
              <a:rPr lang="en-US" dirty="0" smtClean="0"/>
              <a:t>fetches </a:t>
            </a:r>
            <a:r>
              <a:rPr lang="en-US" dirty="0" smtClean="0"/>
              <a:t>assertion from IDP (JAX-RS)</a:t>
            </a:r>
          </a:p>
          <a:p>
            <a:r>
              <a:rPr lang="en-US" dirty="0" smtClean="0"/>
              <a:t>Alice’s browser app </a:t>
            </a:r>
            <a:r>
              <a:rPr lang="en-US" dirty="0" smtClean="0"/>
              <a:t>sends </a:t>
            </a:r>
            <a:r>
              <a:rPr lang="en-US" dirty="0" smtClean="0"/>
              <a:t>the assertion to Bob (Java WebSocket)</a:t>
            </a:r>
          </a:p>
          <a:p>
            <a:r>
              <a:rPr lang="en-US" dirty="0" smtClean="0"/>
              <a:t>Bob’s browser </a:t>
            </a:r>
            <a:r>
              <a:rPr lang="en-US" dirty="0" smtClean="0"/>
              <a:t>verifies the </a:t>
            </a:r>
            <a:r>
              <a:rPr lang="en-US" dirty="0" smtClean="0"/>
              <a:t>assertion (JAX-RS)</a:t>
            </a:r>
          </a:p>
          <a:p>
            <a:r>
              <a:rPr lang="en-US" dirty="0" smtClean="0"/>
              <a:t>Bob’s browser </a:t>
            </a:r>
            <a:r>
              <a:rPr lang="en-US" dirty="0" smtClean="0"/>
              <a:t>displays </a:t>
            </a:r>
            <a:r>
              <a:rPr lang="en-US" dirty="0" smtClean="0"/>
              <a:t>authorization</a:t>
            </a:r>
          </a:p>
          <a:p>
            <a:r>
              <a:rPr lang="en-US" dirty="0" smtClean="0"/>
              <a:t>Bob </a:t>
            </a:r>
            <a:r>
              <a:rPr lang="en-US" dirty="0" smtClean="0"/>
              <a:t>accepts </a:t>
            </a:r>
            <a:r>
              <a:rPr lang="en-US" dirty="0" smtClean="0"/>
              <a:t>the call</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solidFill>
                  <a:srgbClr val="5F5F5F"/>
                </a:solidFill>
              </a:rPr>
              <a:pPr/>
              <a:t>35</a:t>
            </a:fld>
            <a:endParaRPr lang="en-US" dirty="0">
              <a:solidFill>
                <a:srgbClr val="5F5F5F"/>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Connectivity and Reliability</a:t>
            </a:r>
            <a:endParaRPr lang="en-US" dirty="0"/>
          </a:p>
        </p:txBody>
      </p:sp>
      <p:sp>
        <p:nvSpPr>
          <p:cNvPr id="16" name="Content Placeholder 15"/>
          <p:cNvSpPr>
            <a:spLocks noGrp="1"/>
          </p:cNvSpPr>
          <p:nvPr>
            <p:ph idx="1"/>
          </p:nvPr>
        </p:nvSpPr>
        <p:spPr>
          <a:xfrm>
            <a:off x="531151" y="1524001"/>
            <a:ext cx="9017295" cy="4419600"/>
          </a:xfrm>
        </p:spPr>
        <p:txBody>
          <a:bodyPr/>
          <a:lstStyle/>
          <a:p>
            <a:r>
              <a:rPr lang="en-US" dirty="0" smtClean="0"/>
              <a:t>Customers expect a seamless experience across</a:t>
            </a:r>
          </a:p>
          <a:p>
            <a:pPr lvl="1"/>
            <a:r>
              <a:rPr lang="en-US" dirty="0" smtClean="0"/>
              <a:t>Web-style </a:t>
            </a:r>
            <a:r>
              <a:rPr lang="en-US" dirty="0" smtClean="0"/>
              <a:t>Browser reloads</a:t>
            </a:r>
          </a:p>
          <a:p>
            <a:pPr lvl="1"/>
            <a:r>
              <a:rPr lang="en-US" dirty="0" smtClean="0"/>
              <a:t>Web-style </a:t>
            </a:r>
            <a:r>
              <a:rPr lang="en-US" dirty="0" smtClean="0"/>
              <a:t>“Back Button” navigation</a:t>
            </a:r>
          </a:p>
          <a:p>
            <a:pPr lvl="1"/>
            <a:r>
              <a:rPr lang="en-US" dirty="0" smtClean="0"/>
              <a:t>Native app crashes</a:t>
            </a:r>
          </a:p>
          <a:p>
            <a:pPr lvl="1"/>
            <a:r>
              <a:rPr lang="en-US" dirty="0" smtClean="0"/>
              <a:t>IP network connectivity changes (</a:t>
            </a:r>
            <a:r>
              <a:rPr lang="en-US" dirty="0" err="1" smtClean="0"/>
              <a:t>WiFi</a:t>
            </a:r>
            <a:r>
              <a:rPr lang="en-US" dirty="0" smtClean="0"/>
              <a:t> &lt;-&gt; 4G)</a:t>
            </a:r>
          </a:p>
          <a:p>
            <a:pPr lvl="1"/>
            <a:r>
              <a:rPr lang="en-US" dirty="0" smtClean="0"/>
              <a:t>Device Handoffs</a:t>
            </a:r>
          </a:p>
          <a:p>
            <a:pPr lvl="1"/>
            <a:r>
              <a:rPr lang="en-US" dirty="0" smtClean="0"/>
              <a:t>Server-side failures</a:t>
            </a:r>
          </a:p>
          <a:p>
            <a:r>
              <a:rPr lang="en-US" dirty="0" smtClean="0"/>
              <a:t>This can be solved using the concept of Session Rehydration</a:t>
            </a:r>
          </a:p>
          <a:p>
            <a:pPr lvl="1"/>
            <a:r>
              <a:rPr lang="en-US" dirty="0" smtClean="0"/>
              <a:t>Ability to keep the session alive when connectivity is interrupted and recreate it as soon as the connectivity is re-established</a:t>
            </a:r>
          </a:p>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solidFill>
                  <a:srgbClr val="5F5F5F"/>
                </a:solidFill>
              </a:rPr>
              <a:pPr/>
              <a:t>36</a:t>
            </a:fld>
            <a:endParaRPr lang="en-US" dirty="0">
              <a:solidFill>
                <a:srgbClr val="5F5F5F"/>
              </a:solidFill>
            </a:endParaRPr>
          </a:p>
        </p:txBody>
      </p:sp>
      <p:pic>
        <p:nvPicPr>
          <p:cNvPr id="4099" name="Picture 3"/>
          <p:cNvPicPr>
            <a:picLocks noChangeAspect="1" noChangeArrowheads="1"/>
          </p:cNvPicPr>
          <p:nvPr/>
        </p:nvPicPr>
        <p:blipFill>
          <a:blip r:embed="rId2" cstate="print"/>
          <a:srcRect/>
          <a:stretch>
            <a:fillRect/>
          </a:stretch>
        </p:blipFill>
        <p:spPr bwMode="auto">
          <a:xfrm>
            <a:off x="9926621" y="1611581"/>
            <a:ext cx="1171575" cy="1247775"/>
          </a:xfrm>
          <a:prstGeom prst="rect">
            <a:avLst/>
          </a:prstGeom>
          <a:noFill/>
          <a:ln w="38100">
            <a:solidFill>
              <a:schemeClr val="accent1"/>
            </a:solidFill>
            <a:miter lim="800000"/>
            <a:headEnd/>
            <a:tailEnd/>
          </a:ln>
          <a:effectLst>
            <a:outerShdw blurRad="50800" dist="38100" algn="l" rotWithShape="0">
              <a:prstClr val="black">
                <a:alpha val="40000"/>
              </a:prstClr>
            </a:outerShdw>
          </a:effectLst>
        </p:spPr>
      </p:pic>
      <p:pic>
        <p:nvPicPr>
          <p:cNvPr id="4103" name="Picture 7"/>
          <p:cNvPicPr>
            <a:picLocks noChangeAspect="1" noChangeArrowheads="1"/>
          </p:cNvPicPr>
          <p:nvPr/>
        </p:nvPicPr>
        <p:blipFill>
          <a:blip r:embed="rId3" cstate="print"/>
          <a:srcRect/>
          <a:stretch>
            <a:fillRect/>
          </a:stretch>
        </p:blipFill>
        <p:spPr bwMode="auto">
          <a:xfrm>
            <a:off x="9945973" y="4393382"/>
            <a:ext cx="1151956" cy="1266825"/>
          </a:xfrm>
          <a:prstGeom prst="rect">
            <a:avLst/>
          </a:prstGeom>
          <a:noFill/>
          <a:ln w="38100">
            <a:solidFill>
              <a:schemeClr val="accent1"/>
            </a:solidFill>
            <a:miter lim="800000"/>
            <a:headEnd/>
            <a:tailEnd/>
          </a:ln>
          <a:effectLst>
            <a:outerShdw blurRad="50800" dist="38100" dir="2700000" algn="tl" rotWithShape="0">
              <a:prstClr val="black">
                <a:alpha val="40000"/>
              </a:prstClr>
            </a:outerShdw>
          </a:effectLst>
        </p:spPr>
      </p:pic>
      <p:pic>
        <p:nvPicPr>
          <p:cNvPr id="4104" name="Picture 8"/>
          <p:cNvPicPr>
            <a:picLocks noChangeAspect="1" noChangeArrowheads="1"/>
          </p:cNvPicPr>
          <p:nvPr/>
        </p:nvPicPr>
        <p:blipFill>
          <a:blip r:embed="rId4" cstate="print"/>
          <a:srcRect/>
          <a:stretch>
            <a:fillRect/>
          </a:stretch>
        </p:blipFill>
        <p:spPr bwMode="auto">
          <a:xfrm>
            <a:off x="9926320" y="2916153"/>
            <a:ext cx="1171608" cy="1381897"/>
          </a:xfrm>
          <a:prstGeom prst="rect">
            <a:avLst/>
          </a:prstGeom>
          <a:noFill/>
          <a:ln w="28575">
            <a:solidFill>
              <a:schemeClr val="accent1"/>
            </a:solidFill>
            <a:miter lim="800000"/>
            <a:headEnd/>
            <a:tailEnd/>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Rehydration</a:t>
            </a:r>
            <a:endParaRPr lang="en-US" dirty="0"/>
          </a:p>
        </p:txBody>
      </p:sp>
      <p:sp>
        <p:nvSpPr>
          <p:cNvPr id="3" name="Content Placeholder 2"/>
          <p:cNvSpPr>
            <a:spLocks noGrp="1"/>
          </p:cNvSpPr>
          <p:nvPr>
            <p:ph idx="1"/>
          </p:nvPr>
        </p:nvSpPr>
        <p:spPr>
          <a:xfrm>
            <a:off x="531151" y="1524001"/>
            <a:ext cx="7759996" cy="4419600"/>
          </a:xfrm>
        </p:spPr>
        <p:txBody>
          <a:bodyPr/>
          <a:lstStyle/>
          <a:p>
            <a:r>
              <a:rPr lang="en-US" sz="2400" dirty="0" smtClean="0"/>
              <a:t>In the event that the local app state is reinitialized, either due to a user reload of the page, or a decision within the app to reload itself it is possible to keep an existing session alive, via a process called "rehydration“</a:t>
            </a:r>
          </a:p>
          <a:p>
            <a:r>
              <a:rPr lang="en-US" sz="2400" dirty="0" smtClean="0"/>
              <a:t>Inspired by the approach described in IETF rtcweb-jsep-03 draft</a:t>
            </a:r>
          </a:p>
          <a:p>
            <a:r>
              <a:rPr lang="en-US" sz="2400" dirty="0" smtClean="0"/>
              <a:t>Upon reconnect, resurrect the session (voice, video, Data Channel)</a:t>
            </a:r>
          </a:p>
          <a:p>
            <a:pPr lvl="1"/>
            <a:r>
              <a:rPr lang="en-US" sz="2000" dirty="0" smtClean="0"/>
              <a:t>Client Information (</a:t>
            </a:r>
            <a:r>
              <a:rPr lang="en-US" sz="2000" dirty="0" err="1" smtClean="0"/>
              <a:t>sessionId</a:t>
            </a:r>
            <a:r>
              <a:rPr lang="en-US" sz="2000" dirty="0" smtClean="0"/>
              <a:t> etc) is stored in </a:t>
            </a:r>
            <a:r>
              <a:rPr lang="en-US" sz="2000" dirty="0" err="1" smtClean="0"/>
              <a:t>LocalStorage</a:t>
            </a:r>
            <a:endParaRPr lang="en-US" sz="2000" dirty="0" smtClean="0"/>
          </a:p>
          <a:p>
            <a:pPr lvl="1"/>
            <a:r>
              <a:rPr lang="en-US" sz="2000" dirty="0" smtClean="0"/>
              <a:t>Completely reliable signaling protocol </a:t>
            </a:r>
          </a:p>
          <a:p>
            <a:pPr lvl="1"/>
            <a:r>
              <a:rPr lang="en-US" sz="2000" dirty="0" smtClean="0"/>
              <a:t>WebSocket connection is kept for a short time and the message resynchronization happens when clients is reconnected</a:t>
            </a:r>
          </a:p>
          <a:p>
            <a:pPr lvl="1"/>
            <a:r>
              <a:rPr lang="en-US" sz="2000" dirty="0" smtClean="0"/>
              <a:t>Restart ICE procedures, send new SDP</a:t>
            </a:r>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solidFill>
                  <a:srgbClr val="5F5F5F"/>
                </a:solidFill>
              </a:rPr>
              <a:pPr/>
              <a:t>37</a:t>
            </a:fld>
            <a:endParaRPr lang="en-US" dirty="0">
              <a:solidFill>
                <a:srgbClr val="5F5F5F"/>
              </a:solidFill>
            </a:endParaRPr>
          </a:p>
        </p:txBody>
      </p:sp>
      <p:pic>
        <p:nvPicPr>
          <p:cNvPr id="5124" name="Picture 4"/>
          <p:cNvPicPr>
            <a:picLocks noChangeAspect="1" noChangeArrowheads="1"/>
          </p:cNvPicPr>
          <p:nvPr/>
        </p:nvPicPr>
        <p:blipFill>
          <a:blip r:embed="rId3" cstate="print"/>
          <a:srcRect/>
          <a:stretch>
            <a:fillRect/>
          </a:stretch>
        </p:blipFill>
        <p:spPr bwMode="auto">
          <a:xfrm>
            <a:off x="8278204" y="2089383"/>
            <a:ext cx="3266098" cy="2335345"/>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World is a </a:t>
            </a:r>
            <a:r>
              <a:rPr lang="en-US" dirty="0" smtClean="0"/>
              <a:t>Chatty </a:t>
            </a:r>
            <a:r>
              <a:rPr lang="en-US" dirty="0" smtClean="0"/>
              <a:t>P</a:t>
            </a:r>
            <a:r>
              <a:rPr lang="en-US" dirty="0" smtClean="0"/>
              <a:t>lace</a:t>
            </a:r>
            <a:r>
              <a:rPr lang="en-US" dirty="0" smtClean="0"/>
              <a:t>!</a:t>
            </a:r>
            <a:endParaRPr lang="en-US" dirty="0"/>
          </a:p>
        </p:txBody>
      </p:sp>
      <p:sp>
        <p:nvSpPr>
          <p:cNvPr id="3" name="Content Placeholder 2"/>
          <p:cNvSpPr>
            <a:spLocks noGrp="1"/>
          </p:cNvSpPr>
          <p:nvPr>
            <p:ph idx="1"/>
          </p:nvPr>
        </p:nvSpPr>
        <p:spPr>
          <a:xfrm>
            <a:off x="531151" y="1524001"/>
            <a:ext cx="8806280" cy="4419600"/>
          </a:xfrm>
        </p:spPr>
        <p:txBody>
          <a:bodyPr/>
          <a:lstStyle/>
          <a:p>
            <a:r>
              <a:rPr lang="en-US" sz="2400" dirty="0" smtClean="0"/>
              <a:t>Customers expect to stay “engaged” when they wander away from the app without draining device resources – battery power</a:t>
            </a:r>
          </a:p>
          <a:p>
            <a:r>
              <a:rPr lang="en-US" sz="2400" dirty="0" smtClean="0"/>
              <a:t>This can be solved by:</a:t>
            </a:r>
          </a:p>
          <a:p>
            <a:pPr lvl="1"/>
            <a:r>
              <a:rPr lang="en-US" sz="2000" dirty="0" smtClean="0"/>
              <a:t>Optimizing the WebSocket connections with Push Notifications</a:t>
            </a:r>
          </a:p>
          <a:p>
            <a:pPr lvl="2"/>
            <a:r>
              <a:rPr lang="en-US" sz="1600" dirty="0" smtClean="0"/>
              <a:t>Hibernation of the session during periods of inactivity</a:t>
            </a:r>
          </a:p>
          <a:p>
            <a:pPr lvl="2"/>
            <a:r>
              <a:rPr lang="en-US" sz="1600" dirty="0" smtClean="0"/>
              <a:t>Session rehydration upon wake up/ call resume</a:t>
            </a:r>
          </a:p>
          <a:p>
            <a:pPr lvl="1"/>
            <a:r>
              <a:rPr lang="en-US" sz="2000" dirty="0" smtClean="0"/>
              <a:t>Mobile Push Notification Gateway</a:t>
            </a:r>
          </a:p>
          <a:p>
            <a:pPr lvl="2"/>
            <a:r>
              <a:rPr lang="en-US" sz="1600" dirty="0" smtClean="0"/>
              <a:t>Manages connectivity to APNS, GCM; registers and activates multiple apps</a:t>
            </a:r>
          </a:p>
          <a:p>
            <a:pPr lvl="2"/>
            <a:r>
              <a:rPr lang="en-US" sz="1600" dirty="0" smtClean="0"/>
              <a:t>Supports templates</a:t>
            </a:r>
          </a:p>
          <a:p>
            <a:pPr lvl="2"/>
            <a:r>
              <a:rPr lang="en-US" sz="1600" dirty="0" smtClean="0"/>
              <a:t>Delivers push notifications to </a:t>
            </a:r>
            <a:r>
              <a:rPr lang="en-US" sz="1600" dirty="0" err="1" smtClean="0"/>
              <a:t>iOS</a:t>
            </a:r>
            <a:r>
              <a:rPr lang="en-US" sz="1600" dirty="0" smtClean="0"/>
              <a:t> and Android</a:t>
            </a:r>
          </a:p>
          <a:p>
            <a:pPr lvl="1"/>
            <a:r>
              <a:rPr lang="en-US" sz="2000" dirty="0" smtClean="0"/>
              <a:t>Chrome Push Notifications – Service Worker, W3C API</a:t>
            </a:r>
          </a:p>
          <a:p>
            <a:pPr lvl="2"/>
            <a:r>
              <a:rPr lang="en-US" sz="1600" dirty="0" smtClean="0"/>
              <a:t>On desktop and mobile browsers</a:t>
            </a:r>
          </a:p>
          <a:p>
            <a:pPr lvl="1"/>
            <a:r>
              <a:rPr lang="en-US" dirty="0" smtClean="0"/>
              <a:t>WebRTC server </a:t>
            </a:r>
            <a:r>
              <a:rPr lang="en-US" dirty="0" smtClean="0"/>
              <a:t>uses </a:t>
            </a:r>
            <a:r>
              <a:rPr lang="en-US" dirty="0" smtClean="0"/>
              <a:t>JAX-RS to send messages to notification server </a:t>
            </a:r>
          </a:p>
          <a:p>
            <a:pPr lvl="1"/>
            <a:endParaRPr lang="en-US" sz="2000" dirty="0" smtClean="0"/>
          </a:p>
          <a:p>
            <a:pPr>
              <a:buNone/>
            </a:pPr>
            <a:endParaRPr lang="en-US" sz="2000"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solidFill>
                  <a:srgbClr val="5F5F5F">
                    <a:lumMod val="60000"/>
                    <a:lumOff val="40000"/>
                  </a:srgbClr>
                </a:solidFill>
              </a:rPr>
              <a:pPr/>
              <a:t>38</a:t>
            </a:fld>
            <a:endParaRPr lang="en-US" dirty="0">
              <a:solidFill>
                <a:srgbClr val="5F5F5F">
                  <a:lumMod val="60000"/>
                  <a:lumOff val="40000"/>
                </a:srgbClr>
              </a:solidFill>
            </a:endParaRPr>
          </a:p>
        </p:txBody>
      </p:sp>
      <p:pic>
        <p:nvPicPr>
          <p:cNvPr id="8196" name="Picture 4"/>
          <p:cNvPicPr>
            <a:picLocks noChangeAspect="1" noChangeArrowheads="1"/>
          </p:cNvPicPr>
          <p:nvPr/>
        </p:nvPicPr>
        <p:blipFill>
          <a:blip r:embed="rId2" cstate="print"/>
          <a:srcRect/>
          <a:stretch>
            <a:fillRect/>
          </a:stretch>
        </p:blipFill>
        <p:spPr bwMode="auto">
          <a:xfrm>
            <a:off x="9476521" y="3689838"/>
            <a:ext cx="1499463" cy="2579077"/>
          </a:xfrm>
          <a:prstGeom prst="rect">
            <a:avLst/>
          </a:prstGeom>
          <a:noFill/>
          <a:ln w="38100">
            <a:solidFill>
              <a:schemeClr val="accent1"/>
            </a:solidFill>
            <a:miter lim="800000"/>
            <a:headEnd/>
            <a:tailEnd/>
          </a:ln>
        </p:spPr>
      </p:pic>
      <p:pic>
        <p:nvPicPr>
          <p:cNvPr id="8197" name="Picture 5"/>
          <p:cNvPicPr>
            <a:picLocks noChangeAspect="1" noChangeArrowheads="1"/>
          </p:cNvPicPr>
          <p:nvPr/>
        </p:nvPicPr>
        <p:blipFill>
          <a:blip r:embed="rId3" cstate="print"/>
          <a:srcRect/>
          <a:stretch>
            <a:fillRect/>
          </a:stretch>
        </p:blipFill>
        <p:spPr bwMode="auto">
          <a:xfrm>
            <a:off x="9469194" y="1112959"/>
            <a:ext cx="1500579" cy="2360002"/>
          </a:xfrm>
          <a:prstGeom prst="rect">
            <a:avLst/>
          </a:prstGeom>
          <a:noFill/>
          <a:ln w="38100">
            <a:solidFill>
              <a:schemeClr val="accent1"/>
            </a:solid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a:xfrm>
            <a:off x="8120693" y="5059136"/>
            <a:ext cx="1241021" cy="24491"/>
          </a:xfrm>
          <a:prstGeom prst="line">
            <a:avLst/>
          </a:prstGeom>
          <a:ln w="28575">
            <a:solidFill>
              <a:srgbClr val="7030A0"/>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Is network that simple? No!</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39</a:t>
            </a:fld>
            <a:endParaRPr lang="en-US"/>
          </a:p>
        </p:txBody>
      </p:sp>
      <p:pic>
        <p:nvPicPr>
          <p:cNvPr id="9" name="Picture 8" descr="ic-Laptop-wht-on-gray.png"/>
          <p:cNvPicPr>
            <a:picLocks noChangeAspect="1"/>
          </p:cNvPicPr>
          <p:nvPr/>
        </p:nvPicPr>
        <p:blipFill>
          <a:blip r:embed="rId2" cstate="print"/>
          <a:stretch>
            <a:fillRect/>
          </a:stretch>
        </p:blipFill>
        <p:spPr>
          <a:xfrm>
            <a:off x="820234" y="4523016"/>
            <a:ext cx="1596345" cy="1191986"/>
          </a:xfrm>
          <a:prstGeom prst="rect">
            <a:avLst/>
          </a:prstGeom>
        </p:spPr>
      </p:pic>
      <p:sp>
        <p:nvSpPr>
          <p:cNvPr id="10" name="Cloud 9"/>
          <p:cNvSpPr/>
          <p:nvPr/>
        </p:nvSpPr>
        <p:spPr bwMode="gray">
          <a:xfrm>
            <a:off x="4245396" y="1845124"/>
            <a:ext cx="3592285" cy="1649186"/>
          </a:xfrm>
          <a:prstGeom prst="cloud">
            <a:avLst/>
          </a:prstGeom>
          <a:noFill/>
          <a:ln w="317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11" name="Freeform 10"/>
          <p:cNvSpPr/>
          <p:nvPr/>
        </p:nvSpPr>
        <p:spPr>
          <a:xfrm>
            <a:off x="1665514" y="2759527"/>
            <a:ext cx="2628874" cy="1796143"/>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948516" y="2928257"/>
            <a:ext cx="2498272" cy="1583872"/>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ic-BigServer-red.png"/>
          <p:cNvPicPr>
            <a:picLocks noChangeAspect="1"/>
          </p:cNvPicPr>
          <p:nvPr/>
        </p:nvPicPr>
        <p:blipFill>
          <a:blip r:embed="rId3" cstate="print"/>
          <a:stretch>
            <a:fillRect/>
          </a:stretch>
        </p:blipFill>
        <p:spPr>
          <a:xfrm>
            <a:off x="5000368" y="1845124"/>
            <a:ext cx="1730833" cy="1730833"/>
          </a:xfrm>
          <a:prstGeom prst="rect">
            <a:avLst/>
          </a:prstGeom>
        </p:spPr>
      </p:pic>
      <p:pic>
        <p:nvPicPr>
          <p:cNvPr id="15" name="Picture 14" descr="javaone-logo-v.png"/>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6245109" y="1844253"/>
            <a:ext cx="834631" cy="1315605"/>
          </a:xfrm>
          <a:prstGeom prst="rect">
            <a:avLst/>
          </a:prstGeom>
          <a:noFill/>
        </p:spPr>
      </p:pic>
      <p:sp>
        <p:nvSpPr>
          <p:cNvPr id="16" name="TextBox 15"/>
          <p:cNvSpPr txBox="1"/>
          <p:nvPr/>
        </p:nvSpPr>
        <p:spPr>
          <a:xfrm>
            <a:off x="2351315" y="2922814"/>
            <a:ext cx="914400" cy="424543"/>
          </a:xfrm>
          <a:prstGeom prst="rect">
            <a:avLst/>
          </a:prstGeom>
          <a:noFill/>
        </p:spPr>
        <p:txBody>
          <a:bodyPr wrap="none" lIns="0" tIns="0" rIns="0" bIns="0" rtlCol="0">
            <a:noAutofit/>
          </a:bodyPr>
          <a:lstStyle/>
          <a:p>
            <a:pPr algn="ctr">
              <a:lnSpc>
                <a:spcPct val="90000"/>
              </a:lnSpc>
            </a:pPr>
            <a:r>
              <a:rPr lang="en-US" dirty="0" err="1" smtClean="0"/>
              <a:t>WebRTC</a:t>
            </a:r>
            <a:endParaRPr lang="en-US" dirty="0" smtClean="0"/>
          </a:p>
          <a:p>
            <a:pPr algn="ctr">
              <a:lnSpc>
                <a:spcPct val="90000"/>
              </a:lnSpc>
            </a:pPr>
            <a:r>
              <a:rPr lang="en-US" dirty="0" smtClean="0"/>
              <a:t>Signaling</a:t>
            </a:r>
          </a:p>
        </p:txBody>
      </p:sp>
      <p:sp>
        <p:nvSpPr>
          <p:cNvPr id="19" name="Freeform 18"/>
          <p:cNvSpPr/>
          <p:nvPr/>
        </p:nvSpPr>
        <p:spPr>
          <a:xfrm>
            <a:off x="7582021" y="2944585"/>
            <a:ext cx="2737636" cy="1643743"/>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tailEnd type="arrow"/>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7538473" y="2999012"/>
            <a:ext cx="2498272" cy="1583872"/>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headEnd type="arrow"/>
            <a:tailEnd type="none"/>
          </a:ln>
          <a:scene3d>
            <a:camera prst="orthographicFront">
              <a:rot lat="0" lon="10799999"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p:cNvSpPr txBox="1"/>
          <p:nvPr/>
        </p:nvSpPr>
        <p:spPr>
          <a:xfrm>
            <a:off x="8137220" y="3091543"/>
            <a:ext cx="914400" cy="914400"/>
          </a:xfrm>
          <a:prstGeom prst="rect">
            <a:avLst/>
          </a:prstGeom>
          <a:noFill/>
        </p:spPr>
        <p:txBody>
          <a:bodyPr wrap="none" lIns="0" tIns="0" rIns="0" bIns="0" rtlCol="0">
            <a:noAutofit/>
          </a:bodyPr>
          <a:lstStyle/>
          <a:p>
            <a:pPr algn="ctr">
              <a:lnSpc>
                <a:spcPct val="90000"/>
              </a:lnSpc>
            </a:pPr>
            <a:r>
              <a:rPr lang="en-US" dirty="0" err="1" smtClean="0"/>
              <a:t>WebRTC</a:t>
            </a:r>
            <a:r>
              <a:rPr lang="en-US" dirty="0" smtClean="0"/>
              <a:t> </a:t>
            </a:r>
          </a:p>
          <a:p>
            <a:pPr algn="ctr">
              <a:lnSpc>
                <a:spcPct val="90000"/>
              </a:lnSpc>
            </a:pPr>
            <a:r>
              <a:rPr lang="en-US" dirty="0" smtClean="0"/>
              <a:t>Signaling</a:t>
            </a:r>
          </a:p>
        </p:txBody>
      </p:sp>
      <p:pic>
        <p:nvPicPr>
          <p:cNvPr id="22" name="Picture 21" descr="ic-Laptop-wht-on-gray.png"/>
          <p:cNvPicPr>
            <a:picLocks noChangeAspect="1"/>
          </p:cNvPicPr>
          <p:nvPr/>
        </p:nvPicPr>
        <p:blipFill>
          <a:blip r:embed="rId2" cstate="print"/>
          <a:stretch>
            <a:fillRect/>
          </a:stretch>
        </p:blipFill>
        <p:spPr>
          <a:xfrm>
            <a:off x="9349191" y="4463138"/>
            <a:ext cx="1596345" cy="1191986"/>
          </a:xfrm>
          <a:prstGeom prst="rect">
            <a:avLst/>
          </a:prstGeom>
        </p:spPr>
      </p:pic>
      <p:cxnSp>
        <p:nvCxnSpPr>
          <p:cNvPr id="26" name="Straight Connector 25"/>
          <p:cNvCxnSpPr>
            <a:stCxn id="9" idx="3"/>
          </p:cNvCxnSpPr>
          <p:nvPr/>
        </p:nvCxnSpPr>
        <p:spPr>
          <a:xfrm>
            <a:off x="2416579" y="5119009"/>
            <a:ext cx="1241021" cy="24491"/>
          </a:xfrm>
          <a:prstGeom prst="line">
            <a:avLst/>
          </a:prstGeom>
          <a:ln w="28575">
            <a:solidFill>
              <a:srgbClr val="7030A0"/>
            </a:solidFill>
            <a:miter lim="800000"/>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278087" y="4604656"/>
            <a:ext cx="1567542" cy="391886"/>
          </a:xfrm>
          <a:prstGeom prst="rect">
            <a:avLst/>
          </a:prstGeom>
          <a:noFill/>
        </p:spPr>
        <p:txBody>
          <a:bodyPr wrap="none" lIns="0" tIns="0" rIns="0" bIns="0" rtlCol="0">
            <a:noAutofit/>
          </a:bodyPr>
          <a:lstStyle/>
          <a:p>
            <a:pPr>
              <a:lnSpc>
                <a:spcPct val="90000"/>
              </a:lnSpc>
            </a:pPr>
            <a:r>
              <a:rPr lang="en-US" dirty="0" smtClean="0"/>
              <a:t>Media (SRTP)</a:t>
            </a:r>
          </a:p>
        </p:txBody>
      </p:sp>
      <p:pic>
        <p:nvPicPr>
          <p:cNvPr id="31" name="Picture 30" descr="firewall-153179_640.png"/>
          <p:cNvPicPr>
            <a:picLocks noChangeAspect="1"/>
          </p:cNvPicPr>
          <p:nvPr/>
        </p:nvPicPr>
        <p:blipFill>
          <a:blip r:embed="rId5" cstate="print"/>
          <a:stretch>
            <a:fillRect/>
          </a:stretch>
        </p:blipFill>
        <p:spPr>
          <a:xfrm>
            <a:off x="3492727" y="4588329"/>
            <a:ext cx="609600" cy="1219200"/>
          </a:xfrm>
          <a:prstGeom prst="rect">
            <a:avLst/>
          </a:prstGeom>
        </p:spPr>
      </p:pic>
      <p:pic>
        <p:nvPicPr>
          <p:cNvPr id="32" name="Picture 31" descr="ic-BigServer-gray.png"/>
          <p:cNvPicPr>
            <a:picLocks noChangeAspect="1"/>
          </p:cNvPicPr>
          <p:nvPr/>
        </p:nvPicPr>
        <p:blipFill>
          <a:blip r:embed="rId6" cstate="print"/>
          <a:stretch>
            <a:fillRect/>
          </a:stretch>
        </p:blipFill>
        <p:spPr>
          <a:xfrm>
            <a:off x="3334882" y="4886099"/>
            <a:ext cx="1008518" cy="632962"/>
          </a:xfrm>
          <a:prstGeom prst="rect">
            <a:avLst/>
          </a:prstGeom>
        </p:spPr>
      </p:pic>
      <p:sp>
        <p:nvSpPr>
          <p:cNvPr id="33" name="TextBox 32"/>
          <p:cNvSpPr txBox="1"/>
          <p:nvPr/>
        </p:nvSpPr>
        <p:spPr>
          <a:xfrm>
            <a:off x="3461658" y="5110843"/>
            <a:ext cx="506186" cy="261257"/>
          </a:xfrm>
          <a:prstGeom prst="rect">
            <a:avLst/>
          </a:prstGeom>
          <a:noFill/>
        </p:spPr>
        <p:txBody>
          <a:bodyPr wrap="none" lIns="0" tIns="0" rIns="0" bIns="0" rtlCol="0">
            <a:noAutofit/>
          </a:bodyPr>
          <a:lstStyle/>
          <a:p>
            <a:pPr>
              <a:lnSpc>
                <a:spcPct val="90000"/>
              </a:lnSpc>
            </a:pPr>
            <a:r>
              <a:rPr lang="en-US" dirty="0" smtClean="0">
                <a:solidFill>
                  <a:srgbClr val="232C2F"/>
                </a:solidFill>
              </a:rPr>
              <a:t>NAT</a:t>
            </a:r>
          </a:p>
        </p:txBody>
      </p:sp>
      <p:pic>
        <p:nvPicPr>
          <p:cNvPr id="37" name="Picture 36" descr="firewall-153179_640.png"/>
          <p:cNvPicPr>
            <a:picLocks noChangeAspect="1"/>
          </p:cNvPicPr>
          <p:nvPr/>
        </p:nvPicPr>
        <p:blipFill>
          <a:blip r:embed="rId5" cstate="print"/>
          <a:stretch>
            <a:fillRect/>
          </a:stretch>
        </p:blipFill>
        <p:spPr>
          <a:xfrm>
            <a:off x="7612970" y="4446813"/>
            <a:ext cx="609600" cy="1219200"/>
          </a:xfrm>
          <a:prstGeom prst="rect">
            <a:avLst/>
          </a:prstGeom>
        </p:spPr>
      </p:pic>
      <p:pic>
        <p:nvPicPr>
          <p:cNvPr id="38" name="Picture 37" descr="ic-BigServer-gray.png"/>
          <p:cNvPicPr>
            <a:picLocks noChangeAspect="1"/>
          </p:cNvPicPr>
          <p:nvPr/>
        </p:nvPicPr>
        <p:blipFill>
          <a:blip r:embed="rId6" cstate="print"/>
          <a:stretch>
            <a:fillRect/>
          </a:stretch>
        </p:blipFill>
        <p:spPr>
          <a:xfrm>
            <a:off x="7455125" y="4793570"/>
            <a:ext cx="1008518" cy="632962"/>
          </a:xfrm>
          <a:prstGeom prst="rect">
            <a:avLst/>
          </a:prstGeom>
        </p:spPr>
      </p:pic>
      <p:sp>
        <p:nvSpPr>
          <p:cNvPr id="39" name="TextBox 38"/>
          <p:cNvSpPr txBox="1"/>
          <p:nvPr/>
        </p:nvSpPr>
        <p:spPr>
          <a:xfrm>
            <a:off x="7581901" y="4969327"/>
            <a:ext cx="506186" cy="261257"/>
          </a:xfrm>
          <a:prstGeom prst="rect">
            <a:avLst/>
          </a:prstGeom>
          <a:noFill/>
        </p:spPr>
        <p:txBody>
          <a:bodyPr wrap="none" lIns="0" tIns="0" rIns="0" bIns="0" rtlCol="0">
            <a:noAutofit/>
          </a:bodyPr>
          <a:lstStyle/>
          <a:p>
            <a:pPr>
              <a:lnSpc>
                <a:spcPct val="90000"/>
              </a:lnSpc>
            </a:pPr>
            <a:r>
              <a:rPr lang="en-US" dirty="0" smtClean="0">
                <a:solidFill>
                  <a:srgbClr val="232C2F"/>
                </a:solidFill>
              </a:rPr>
              <a:t>NAT</a:t>
            </a:r>
          </a:p>
        </p:txBody>
      </p:sp>
      <p:pic>
        <p:nvPicPr>
          <p:cNvPr id="41" name="Picture 40" descr="ic-BigServer-gray.png"/>
          <p:cNvPicPr>
            <a:picLocks noChangeAspect="1"/>
          </p:cNvPicPr>
          <p:nvPr/>
        </p:nvPicPr>
        <p:blipFill>
          <a:blip r:embed="rId6" cstate="print"/>
          <a:stretch>
            <a:fillRect/>
          </a:stretch>
        </p:blipFill>
        <p:spPr>
          <a:xfrm>
            <a:off x="5337853" y="3704998"/>
            <a:ext cx="1008518" cy="1079273"/>
          </a:xfrm>
          <a:prstGeom prst="rect">
            <a:avLst/>
          </a:prstGeom>
        </p:spPr>
      </p:pic>
      <p:cxnSp>
        <p:nvCxnSpPr>
          <p:cNvPr id="42" name="Straight Connector 41"/>
          <p:cNvCxnSpPr/>
          <p:nvPr/>
        </p:nvCxnSpPr>
        <p:spPr>
          <a:xfrm flipV="1">
            <a:off x="4005893" y="4376057"/>
            <a:ext cx="1562150" cy="813709"/>
          </a:xfrm>
          <a:prstGeom prst="line">
            <a:avLst/>
          </a:prstGeom>
          <a:ln w="28575">
            <a:solidFill>
              <a:srgbClr val="7030A0"/>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6106886" y="4359729"/>
            <a:ext cx="1649185" cy="734785"/>
          </a:xfrm>
          <a:prstGeom prst="line">
            <a:avLst/>
          </a:prstGeom>
          <a:ln w="28575">
            <a:solidFill>
              <a:srgbClr val="7030A0"/>
            </a:solidFill>
            <a:miter lim="800000"/>
          </a:ln>
        </p:spPr>
        <p:style>
          <a:lnRef idx="1">
            <a:schemeClr val="accent1"/>
          </a:lnRef>
          <a:fillRef idx="0">
            <a:schemeClr val="accent1"/>
          </a:fillRef>
          <a:effectRef idx="0">
            <a:schemeClr val="accent1"/>
          </a:effectRef>
          <a:fontRef idx="minor">
            <a:schemeClr val="tx1"/>
          </a:fontRef>
        </p:style>
      </p:cxnSp>
      <p:pic>
        <p:nvPicPr>
          <p:cNvPr id="50" name="Picture 49" descr="ic-BigServer-gray.png"/>
          <p:cNvPicPr>
            <a:picLocks noChangeAspect="1"/>
          </p:cNvPicPr>
          <p:nvPr/>
        </p:nvPicPr>
        <p:blipFill>
          <a:blip r:embed="rId6" cstate="print"/>
          <a:stretch>
            <a:fillRect/>
          </a:stretch>
        </p:blipFill>
        <p:spPr>
          <a:xfrm>
            <a:off x="4385352" y="5544685"/>
            <a:ext cx="1008518" cy="632962"/>
          </a:xfrm>
          <a:prstGeom prst="rect">
            <a:avLst/>
          </a:prstGeom>
        </p:spPr>
      </p:pic>
      <p:pic>
        <p:nvPicPr>
          <p:cNvPr id="51" name="Picture 50" descr="ic-BigServer-gray.png"/>
          <p:cNvPicPr>
            <a:picLocks noChangeAspect="1"/>
          </p:cNvPicPr>
          <p:nvPr/>
        </p:nvPicPr>
        <p:blipFill>
          <a:blip r:embed="rId6" cstate="print"/>
          <a:stretch>
            <a:fillRect/>
          </a:stretch>
        </p:blipFill>
        <p:spPr>
          <a:xfrm>
            <a:off x="6644137" y="5550124"/>
            <a:ext cx="1008518" cy="632962"/>
          </a:xfrm>
          <a:prstGeom prst="rect">
            <a:avLst/>
          </a:prstGeom>
        </p:spPr>
      </p:pic>
      <p:sp>
        <p:nvSpPr>
          <p:cNvPr id="52" name="TextBox 51"/>
          <p:cNvSpPr txBox="1"/>
          <p:nvPr/>
        </p:nvSpPr>
        <p:spPr>
          <a:xfrm>
            <a:off x="4653642" y="6172196"/>
            <a:ext cx="914400" cy="261261"/>
          </a:xfrm>
          <a:prstGeom prst="rect">
            <a:avLst/>
          </a:prstGeom>
          <a:noFill/>
        </p:spPr>
        <p:txBody>
          <a:bodyPr wrap="none" lIns="0" tIns="0" rIns="0" bIns="0" rtlCol="0">
            <a:noAutofit/>
          </a:bodyPr>
          <a:lstStyle/>
          <a:p>
            <a:pPr>
              <a:lnSpc>
                <a:spcPct val="90000"/>
              </a:lnSpc>
            </a:pPr>
            <a:r>
              <a:rPr lang="en-US" dirty="0" smtClean="0"/>
              <a:t>STUN</a:t>
            </a:r>
          </a:p>
        </p:txBody>
      </p:sp>
      <p:sp>
        <p:nvSpPr>
          <p:cNvPr id="53" name="TextBox 52"/>
          <p:cNvSpPr txBox="1"/>
          <p:nvPr/>
        </p:nvSpPr>
        <p:spPr>
          <a:xfrm>
            <a:off x="6896154" y="6161306"/>
            <a:ext cx="914400" cy="261261"/>
          </a:xfrm>
          <a:prstGeom prst="rect">
            <a:avLst/>
          </a:prstGeom>
          <a:noFill/>
        </p:spPr>
        <p:txBody>
          <a:bodyPr wrap="none" lIns="0" tIns="0" rIns="0" bIns="0" rtlCol="0">
            <a:noAutofit/>
          </a:bodyPr>
          <a:lstStyle/>
          <a:p>
            <a:pPr>
              <a:lnSpc>
                <a:spcPct val="90000"/>
              </a:lnSpc>
            </a:pPr>
            <a:r>
              <a:rPr lang="en-US" dirty="0" smtClean="0"/>
              <a:t>STUN</a:t>
            </a:r>
          </a:p>
        </p:txBody>
      </p:sp>
      <p:cxnSp>
        <p:nvCxnSpPr>
          <p:cNvPr id="54" name="Straight Connector 53"/>
          <p:cNvCxnSpPr/>
          <p:nvPr/>
        </p:nvCxnSpPr>
        <p:spPr>
          <a:xfrm>
            <a:off x="4158293" y="5342167"/>
            <a:ext cx="479021" cy="340176"/>
          </a:xfrm>
          <a:prstGeom prst="line">
            <a:avLst/>
          </a:prstGeom>
          <a:ln w="28575">
            <a:solidFill>
              <a:srgbClr val="00B050"/>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39" idx="2"/>
          </p:cNvCxnSpPr>
          <p:nvPr/>
        </p:nvCxnSpPr>
        <p:spPr>
          <a:xfrm flipV="1">
            <a:off x="7364186" y="5230584"/>
            <a:ext cx="470808" cy="435430"/>
          </a:xfrm>
          <a:prstGeom prst="line">
            <a:avLst/>
          </a:prstGeom>
          <a:ln w="28575">
            <a:solidFill>
              <a:srgbClr val="00B050"/>
            </a:solidFill>
            <a:miter lim="800000"/>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210301" y="4642759"/>
            <a:ext cx="1567542" cy="391886"/>
          </a:xfrm>
          <a:prstGeom prst="rect">
            <a:avLst/>
          </a:prstGeom>
          <a:noFill/>
        </p:spPr>
        <p:txBody>
          <a:bodyPr wrap="none" lIns="0" tIns="0" rIns="0" bIns="0" rtlCol="0">
            <a:noAutofit/>
          </a:bodyPr>
          <a:lstStyle/>
          <a:p>
            <a:pPr>
              <a:lnSpc>
                <a:spcPct val="90000"/>
              </a:lnSpc>
            </a:pPr>
            <a:r>
              <a:rPr lang="en-US" dirty="0" smtClean="0"/>
              <a:t>Media (SRTP)</a:t>
            </a:r>
          </a:p>
        </p:txBody>
      </p:sp>
      <p:sp>
        <p:nvSpPr>
          <p:cNvPr id="61" name="TextBox 60"/>
          <p:cNvSpPr txBox="1"/>
          <p:nvPr/>
        </p:nvSpPr>
        <p:spPr>
          <a:xfrm>
            <a:off x="5421085" y="3755571"/>
            <a:ext cx="914400" cy="359229"/>
          </a:xfrm>
          <a:prstGeom prst="rect">
            <a:avLst/>
          </a:prstGeom>
          <a:noFill/>
        </p:spPr>
        <p:txBody>
          <a:bodyPr wrap="none" lIns="0" tIns="0" rIns="0" bIns="0" rtlCol="0">
            <a:noAutofit/>
          </a:bodyPr>
          <a:lstStyle/>
          <a:p>
            <a:pPr>
              <a:lnSpc>
                <a:spcPct val="90000"/>
              </a:lnSpc>
            </a:pPr>
            <a:r>
              <a:rPr lang="en-US" dirty="0" smtClean="0"/>
              <a:t>TURN Server</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lvl="0" indent="-381000"/>
            <a:r>
              <a:rPr lang="en-US" dirty="0" smtClean="0"/>
              <a:t>Real Time Communications Meets The </a:t>
            </a:r>
            <a:r>
              <a:rPr lang="en-US" dirty="0" smtClean="0"/>
              <a:t>WEB</a:t>
            </a:r>
            <a:endParaRPr lang="en-US" dirty="0" smtClean="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4</a:t>
            </a:fld>
            <a:endParaRPr lang="en-US"/>
          </a:p>
        </p:txBody>
      </p:sp>
      <p:pic>
        <p:nvPicPr>
          <p:cNvPr id="11266" name="Picture 2"/>
          <p:cNvPicPr>
            <a:picLocks noGrp="1" noChangeAspect="1" noChangeArrowheads="1"/>
          </p:cNvPicPr>
          <p:nvPr>
            <p:ph idx="1"/>
          </p:nvPr>
        </p:nvPicPr>
        <p:blipFill>
          <a:blip r:embed="rId3" cstate="print"/>
          <a:srcRect/>
          <a:stretch>
            <a:fillRect/>
          </a:stretch>
        </p:blipFill>
        <p:spPr bwMode="auto">
          <a:xfrm>
            <a:off x="4819426" y="2928032"/>
            <a:ext cx="2064145" cy="600475"/>
          </a:xfrm>
          <a:prstGeom prst="rect">
            <a:avLst/>
          </a:prstGeom>
          <a:noFill/>
          <a:ln w="9525">
            <a:noFill/>
            <a:miter lim="800000"/>
            <a:headEnd/>
            <a:tailEnd/>
          </a:ln>
        </p:spPr>
      </p:pic>
      <p:sp>
        <p:nvSpPr>
          <p:cNvPr id="20" name="Right Arrow 19"/>
          <p:cNvSpPr/>
          <p:nvPr/>
        </p:nvSpPr>
        <p:spPr bwMode="gray">
          <a:xfrm>
            <a:off x="2893821" y="2054682"/>
            <a:ext cx="1516828" cy="559398"/>
          </a:xfrm>
          <a:prstGeom prst="rightArrow">
            <a:avLst/>
          </a:prstGeom>
          <a:solidFill>
            <a:schemeClr val="accent1"/>
          </a:solidFill>
          <a:ln w="19050">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Voice</a:t>
            </a:r>
          </a:p>
        </p:txBody>
      </p:sp>
      <p:sp>
        <p:nvSpPr>
          <p:cNvPr id="21" name="Right Arrow 20"/>
          <p:cNvSpPr/>
          <p:nvPr/>
        </p:nvSpPr>
        <p:spPr bwMode="gray">
          <a:xfrm>
            <a:off x="2917131" y="2701934"/>
            <a:ext cx="1516828" cy="559398"/>
          </a:xfrm>
          <a:prstGeom prst="rightArrow">
            <a:avLst/>
          </a:prstGeom>
          <a:solidFill>
            <a:schemeClr val="accent1"/>
          </a:solidFill>
          <a:ln w="19050">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Video</a:t>
            </a:r>
          </a:p>
        </p:txBody>
      </p:sp>
      <p:sp>
        <p:nvSpPr>
          <p:cNvPr id="22" name="Right Arrow 21"/>
          <p:cNvSpPr/>
          <p:nvPr/>
        </p:nvSpPr>
        <p:spPr bwMode="gray">
          <a:xfrm>
            <a:off x="2908166" y="3424490"/>
            <a:ext cx="1516828" cy="559398"/>
          </a:xfrm>
          <a:prstGeom prst="rightArrow">
            <a:avLst/>
          </a:prstGeom>
          <a:solidFill>
            <a:schemeClr val="accent1"/>
          </a:solidFill>
          <a:ln w="19050">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Data</a:t>
            </a:r>
          </a:p>
        </p:txBody>
      </p:sp>
      <p:sp>
        <p:nvSpPr>
          <p:cNvPr id="24" name="TextBox 23"/>
          <p:cNvSpPr txBox="1"/>
          <p:nvPr/>
        </p:nvSpPr>
        <p:spPr>
          <a:xfrm>
            <a:off x="7530353" y="1979407"/>
            <a:ext cx="4141694" cy="849854"/>
          </a:xfrm>
          <a:prstGeom prst="rect">
            <a:avLst/>
          </a:prstGeom>
          <a:noFill/>
        </p:spPr>
        <p:txBody>
          <a:bodyPr wrap="square" lIns="0" tIns="0" rIns="0" bIns="0" rtlCol="0">
            <a:noAutofit/>
          </a:bodyPr>
          <a:lstStyle/>
          <a:p>
            <a:pPr>
              <a:lnSpc>
                <a:spcPct val="90000"/>
              </a:lnSpc>
            </a:pPr>
            <a:endParaRPr lang="en-US" dirty="0" smtClean="0"/>
          </a:p>
        </p:txBody>
      </p:sp>
      <p:sp>
        <p:nvSpPr>
          <p:cNvPr id="26" name="Text Placeholder 3"/>
          <p:cNvSpPr txBox="1">
            <a:spLocks/>
          </p:cNvSpPr>
          <p:nvPr/>
        </p:nvSpPr>
        <p:spPr>
          <a:xfrm>
            <a:off x="7314713" y="1265816"/>
            <a:ext cx="4648201" cy="4489523"/>
          </a:xfrm>
          <a:prstGeom prst="rect">
            <a:avLst/>
          </a:prstGeom>
        </p:spPr>
        <p:txBody>
          <a:bodyPr/>
          <a:lstStyle/>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r>
              <a:rPr lang="en-US" sz="2400" noProof="0" dirty="0" smtClean="0"/>
              <a:t>A state-of-the-art </a:t>
            </a:r>
            <a:r>
              <a:rPr lang="en-US" sz="2400" dirty="0" smtClean="0"/>
              <a:t>audio/video/data communication </a:t>
            </a:r>
            <a:r>
              <a:rPr lang="en-US" sz="2400" noProof="0" dirty="0" smtClean="0"/>
              <a:t>stack in your </a:t>
            </a:r>
            <a:r>
              <a:rPr lang="en-US" sz="2400" noProof="0" dirty="0" smtClean="0"/>
              <a:t>WEB*client</a:t>
            </a:r>
            <a:endParaRPr lang="en-US" sz="2400" noProof="0" dirty="0" smtClean="0"/>
          </a:p>
          <a:p>
            <a:pPr marL="228600" indent="-228600">
              <a:lnSpc>
                <a:spcPct val="90000"/>
              </a:lnSpc>
              <a:spcBef>
                <a:spcPts val="1200"/>
              </a:spcBef>
              <a:buClr>
                <a:schemeClr val="tx1">
                  <a:lumMod val="60000"/>
                  <a:lumOff val="40000"/>
                </a:schemeClr>
              </a:buClr>
              <a:buFont typeface="Arial" panose="020B0604020202020204" pitchFamily="34" charset="0"/>
              <a:buChar char="•"/>
            </a:pPr>
            <a:r>
              <a:rPr lang="en-US" sz="2400" dirty="0" smtClean="0"/>
              <a:t>Communications at web </a:t>
            </a:r>
            <a:r>
              <a:rPr lang="en-US" sz="2400" dirty="0" smtClean="0"/>
              <a:t>speed</a:t>
            </a:r>
          </a:p>
          <a:p>
            <a:pPr marL="228600" indent="-228600">
              <a:lnSpc>
                <a:spcPct val="90000"/>
              </a:lnSpc>
              <a:spcBef>
                <a:spcPts val="1200"/>
              </a:spcBef>
              <a:buClr>
                <a:schemeClr val="tx1">
                  <a:lumMod val="60000"/>
                  <a:lumOff val="40000"/>
                </a:schemeClr>
              </a:buClr>
              <a:buFont typeface="Arial" panose="020B0604020202020204" pitchFamily="34" charset="0"/>
              <a:buChar char="•"/>
            </a:pPr>
            <a:r>
              <a:rPr lang="en-US" sz="2400" dirty="0" smtClean="0"/>
              <a:t>Billions </a:t>
            </a:r>
            <a:r>
              <a:rPr lang="en-US" sz="2400" dirty="0" smtClean="0"/>
              <a:t>of end-points</a:t>
            </a:r>
          </a:p>
          <a:p>
            <a:pPr marL="228600" lvl="0" indent="-228600">
              <a:lnSpc>
                <a:spcPct val="90000"/>
              </a:lnSpc>
              <a:spcBef>
                <a:spcPts val="1200"/>
              </a:spcBef>
              <a:buClr>
                <a:schemeClr val="tx1">
                  <a:lumMod val="60000"/>
                  <a:lumOff val="40000"/>
                </a:schemeClr>
              </a:buClr>
              <a:buFont typeface="Arial" panose="020B0604020202020204" pitchFamily="34" charset="0"/>
              <a:buChar char="•"/>
            </a:pPr>
            <a:r>
              <a:rPr lang="en-US" sz="2400" dirty="0" smtClean="0"/>
              <a:t>Allows communications to be integrated into the “web” experience</a:t>
            </a: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lang="en-US" sz="2400" noProof="0" dirty="0" smtClean="0"/>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tabLst/>
              <a:defRPr/>
            </a:pPr>
            <a:endParaRPr lang="en-US" sz="2400" noProof="0" dirty="0" smtClean="0"/>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tabLst/>
              <a:defRPr/>
            </a:pPr>
            <a:endParaRPr kumimoji="0" lang="en-U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p:txBody>
      </p:sp>
      <p:sp>
        <p:nvSpPr>
          <p:cNvPr id="27" name="TextBox 26"/>
          <p:cNvSpPr txBox="1"/>
          <p:nvPr/>
        </p:nvSpPr>
        <p:spPr>
          <a:xfrm>
            <a:off x="763794" y="5572462"/>
            <a:ext cx="2248348" cy="236668"/>
          </a:xfrm>
          <a:prstGeom prst="rect">
            <a:avLst/>
          </a:prstGeom>
          <a:noFill/>
        </p:spPr>
        <p:txBody>
          <a:bodyPr wrap="square" lIns="0" tIns="0" rIns="0" bIns="0" rtlCol="0">
            <a:noAutofit/>
          </a:bodyPr>
          <a:lstStyle/>
          <a:p>
            <a:pPr>
              <a:lnSpc>
                <a:spcPct val="90000"/>
              </a:lnSpc>
            </a:pPr>
            <a:r>
              <a:rPr lang="en-US" b="1" dirty="0" smtClean="0"/>
              <a:t>Machine to Machine/Embedded</a:t>
            </a:r>
          </a:p>
        </p:txBody>
      </p:sp>
      <p:sp>
        <p:nvSpPr>
          <p:cNvPr id="28" name="TextBox 27"/>
          <p:cNvSpPr txBox="1"/>
          <p:nvPr/>
        </p:nvSpPr>
        <p:spPr>
          <a:xfrm>
            <a:off x="1097290" y="4012587"/>
            <a:ext cx="1021976" cy="215153"/>
          </a:xfrm>
          <a:prstGeom prst="rect">
            <a:avLst/>
          </a:prstGeom>
          <a:noFill/>
        </p:spPr>
        <p:txBody>
          <a:bodyPr wrap="square" lIns="0" tIns="0" rIns="0" bIns="0" rtlCol="0">
            <a:noAutofit/>
          </a:bodyPr>
          <a:lstStyle/>
          <a:p>
            <a:pPr>
              <a:lnSpc>
                <a:spcPct val="90000"/>
              </a:lnSpc>
            </a:pPr>
            <a:r>
              <a:rPr lang="en-US" b="1" dirty="0" smtClean="0"/>
              <a:t>Mobile</a:t>
            </a:r>
          </a:p>
        </p:txBody>
      </p:sp>
      <p:sp>
        <p:nvSpPr>
          <p:cNvPr id="29" name="TextBox 28"/>
          <p:cNvSpPr txBox="1"/>
          <p:nvPr/>
        </p:nvSpPr>
        <p:spPr>
          <a:xfrm>
            <a:off x="1043494" y="2700152"/>
            <a:ext cx="1398494" cy="258184"/>
          </a:xfrm>
          <a:prstGeom prst="rect">
            <a:avLst/>
          </a:prstGeom>
          <a:noFill/>
        </p:spPr>
        <p:txBody>
          <a:bodyPr wrap="square" lIns="0" tIns="0" rIns="0" bIns="0" rtlCol="0">
            <a:noAutofit/>
          </a:bodyPr>
          <a:lstStyle/>
          <a:p>
            <a:pPr>
              <a:lnSpc>
                <a:spcPct val="90000"/>
              </a:lnSpc>
            </a:pPr>
            <a:r>
              <a:rPr lang="en-US" b="1" dirty="0" smtClean="0"/>
              <a:t>Browsers</a:t>
            </a:r>
          </a:p>
        </p:txBody>
      </p:sp>
      <p:pic>
        <p:nvPicPr>
          <p:cNvPr id="11278" name="Picture 14"/>
          <p:cNvPicPr>
            <a:picLocks noChangeAspect="1" noChangeArrowheads="1"/>
          </p:cNvPicPr>
          <p:nvPr/>
        </p:nvPicPr>
        <p:blipFill>
          <a:blip r:embed="rId4" cstate="print"/>
          <a:srcRect/>
          <a:stretch>
            <a:fillRect/>
          </a:stretch>
        </p:blipFill>
        <p:spPr bwMode="auto">
          <a:xfrm>
            <a:off x="2125627" y="4551197"/>
            <a:ext cx="865171" cy="902913"/>
          </a:xfrm>
          <a:prstGeom prst="rect">
            <a:avLst/>
          </a:prstGeom>
          <a:noFill/>
          <a:ln w="9525">
            <a:noFill/>
            <a:miter lim="800000"/>
            <a:headEnd/>
            <a:tailEnd/>
          </a:ln>
        </p:spPr>
      </p:pic>
      <p:sp>
        <p:nvSpPr>
          <p:cNvPr id="31" name="Rectangle 30"/>
          <p:cNvSpPr/>
          <p:nvPr/>
        </p:nvSpPr>
        <p:spPr>
          <a:xfrm>
            <a:off x="3857117" y="5987534"/>
            <a:ext cx="6039859" cy="369332"/>
          </a:xfrm>
          <a:prstGeom prst="rect">
            <a:avLst/>
          </a:prstGeom>
        </p:spPr>
        <p:txBody>
          <a:bodyPr wrap="none">
            <a:spAutoFit/>
          </a:bodyPr>
          <a:lstStyle/>
          <a:p>
            <a:r>
              <a:rPr lang="en-US" b="1" i="1" dirty="0" smtClean="0"/>
              <a:t>*WEB </a:t>
            </a:r>
            <a:r>
              <a:rPr lang="en-US" b="1" i="1" dirty="0" smtClean="0"/>
              <a:t>here is referred in a broader sense than just browsers </a:t>
            </a:r>
            <a:endParaRPr lang="en-US" dirty="0"/>
          </a:p>
        </p:txBody>
      </p:sp>
      <p:pic>
        <p:nvPicPr>
          <p:cNvPr id="33" name="Picture 2"/>
          <p:cNvPicPr>
            <a:picLocks noChangeAspect="1" noChangeArrowheads="1"/>
          </p:cNvPicPr>
          <p:nvPr/>
        </p:nvPicPr>
        <p:blipFill>
          <a:blip r:embed="rId5" cstate="print"/>
          <a:srcRect/>
          <a:stretch>
            <a:fillRect/>
          </a:stretch>
        </p:blipFill>
        <p:spPr bwMode="auto">
          <a:xfrm>
            <a:off x="4938651" y="4002062"/>
            <a:ext cx="709113" cy="482301"/>
          </a:xfrm>
          <a:prstGeom prst="rect">
            <a:avLst/>
          </a:prstGeom>
          <a:noFill/>
          <a:ln w="9525">
            <a:noFill/>
            <a:round/>
            <a:headEnd/>
            <a:tailEnd/>
          </a:ln>
          <a:effectLst/>
        </p:spPr>
      </p:pic>
      <p:pic>
        <p:nvPicPr>
          <p:cNvPr id="34" name="Picture 3"/>
          <p:cNvPicPr>
            <a:picLocks noChangeAspect="1" noChangeArrowheads="1"/>
          </p:cNvPicPr>
          <p:nvPr/>
        </p:nvPicPr>
        <p:blipFill>
          <a:blip r:embed="rId6" cstate="print"/>
          <a:srcRect/>
          <a:stretch>
            <a:fillRect/>
          </a:stretch>
        </p:blipFill>
        <p:spPr bwMode="auto">
          <a:xfrm>
            <a:off x="5833609" y="3830263"/>
            <a:ext cx="1137346" cy="601907"/>
          </a:xfrm>
          <a:prstGeom prst="rect">
            <a:avLst/>
          </a:prstGeom>
          <a:noFill/>
          <a:ln w="9525">
            <a:noFill/>
            <a:round/>
            <a:headEnd/>
            <a:tailEnd/>
          </a:ln>
          <a:effectLst/>
        </p:spPr>
      </p:pic>
      <p:pic>
        <p:nvPicPr>
          <p:cNvPr id="37" name="Picture 36" descr="computer46.png"/>
          <p:cNvPicPr>
            <a:picLocks noChangeAspect="1"/>
          </p:cNvPicPr>
          <p:nvPr/>
        </p:nvPicPr>
        <p:blipFill>
          <a:blip r:embed="rId7" cstate="print"/>
          <a:stretch>
            <a:fillRect/>
          </a:stretch>
        </p:blipFill>
        <p:spPr>
          <a:xfrm>
            <a:off x="1019193" y="4614731"/>
            <a:ext cx="812800" cy="812800"/>
          </a:xfrm>
          <a:prstGeom prst="rect">
            <a:avLst/>
          </a:prstGeom>
        </p:spPr>
      </p:pic>
      <p:pic>
        <p:nvPicPr>
          <p:cNvPr id="38" name="Picture 37" descr="iphone26.png"/>
          <p:cNvPicPr>
            <a:picLocks noChangeAspect="1"/>
          </p:cNvPicPr>
          <p:nvPr/>
        </p:nvPicPr>
        <p:blipFill>
          <a:blip r:embed="rId8" cstate="print"/>
          <a:stretch>
            <a:fillRect/>
          </a:stretch>
        </p:blipFill>
        <p:spPr>
          <a:xfrm>
            <a:off x="1029951" y="3054874"/>
            <a:ext cx="812800" cy="812800"/>
          </a:xfrm>
          <a:prstGeom prst="rect">
            <a:avLst/>
          </a:prstGeom>
        </p:spPr>
      </p:pic>
      <p:pic>
        <p:nvPicPr>
          <p:cNvPr id="39" name="Picture 38" descr="icon_276.gif"/>
          <p:cNvPicPr>
            <a:picLocks noChangeAspect="1"/>
          </p:cNvPicPr>
          <p:nvPr/>
        </p:nvPicPr>
        <p:blipFill>
          <a:blip r:embed="rId9" cstate="email">
            <a:extLst>
              <a:ext uri="{28A0092B-C50C-407E-A947-70E740481C1C}">
                <a14:useLocalDpi xmlns="" xmlns:a14="http://schemas.microsoft.com/office/drawing/2010/main" val="0"/>
              </a:ext>
            </a:extLst>
          </a:blip>
          <a:stretch>
            <a:fillRect/>
          </a:stretch>
        </p:blipFill>
        <p:spPr>
          <a:xfrm>
            <a:off x="860611" y="1811766"/>
            <a:ext cx="1318396" cy="877651"/>
          </a:xfrm>
          <a:prstGeom prst="rect">
            <a:avLst/>
          </a:prstGeom>
        </p:spPr>
      </p:pic>
      <p:pic>
        <p:nvPicPr>
          <p:cNvPr id="41" name="Picture 4"/>
          <p:cNvPicPr>
            <a:picLocks noChangeAspect="1" noChangeArrowheads="1"/>
          </p:cNvPicPr>
          <p:nvPr/>
        </p:nvPicPr>
        <p:blipFill>
          <a:blip r:embed="rId10" cstate="print"/>
          <a:srcRect/>
          <a:stretch>
            <a:fillRect/>
          </a:stretch>
        </p:blipFill>
        <p:spPr bwMode="auto">
          <a:xfrm>
            <a:off x="1115415" y="1957892"/>
            <a:ext cx="777931" cy="34424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3094" y="293915"/>
            <a:ext cx="3631974" cy="676729"/>
          </a:xfrm>
        </p:spPr>
        <p:txBody>
          <a:bodyPr/>
          <a:lstStyle/>
          <a:p>
            <a:r>
              <a:rPr lang="en-US" dirty="0" err="1" smtClean="0"/>
              <a:t>WebRTC</a:t>
            </a:r>
            <a:r>
              <a:rPr lang="en-US" dirty="0" smtClean="0"/>
              <a:t> with Java</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40</a:t>
            </a:fld>
            <a:endParaRPr lang="en-US"/>
          </a:p>
        </p:txBody>
      </p:sp>
      <p:sp>
        <p:nvSpPr>
          <p:cNvPr id="10" name="Cloud 9"/>
          <p:cNvSpPr/>
          <p:nvPr/>
        </p:nvSpPr>
        <p:spPr bwMode="gray">
          <a:xfrm>
            <a:off x="9176680" y="489832"/>
            <a:ext cx="1796175" cy="1192011"/>
          </a:xfrm>
          <a:prstGeom prst="cloud">
            <a:avLst/>
          </a:prstGeom>
          <a:noFill/>
          <a:ln w="317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11" name="Freeform 10"/>
          <p:cNvSpPr/>
          <p:nvPr/>
        </p:nvSpPr>
        <p:spPr>
          <a:xfrm>
            <a:off x="1665513" y="2122715"/>
            <a:ext cx="2710543" cy="2432956"/>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ic-BigServer-red.png"/>
          <p:cNvPicPr>
            <a:picLocks noChangeAspect="1"/>
          </p:cNvPicPr>
          <p:nvPr/>
        </p:nvPicPr>
        <p:blipFill>
          <a:blip r:embed="rId2" cstate="print"/>
          <a:stretch>
            <a:fillRect/>
          </a:stretch>
        </p:blipFill>
        <p:spPr>
          <a:xfrm>
            <a:off x="5000368" y="1061332"/>
            <a:ext cx="1730833" cy="1730833"/>
          </a:xfrm>
          <a:prstGeom prst="rect">
            <a:avLst/>
          </a:prstGeom>
        </p:spPr>
      </p:pic>
      <p:pic>
        <p:nvPicPr>
          <p:cNvPr id="15" name="Picture 14" descr="javaone-logo-v.pn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6245109" y="1060461"/>
            <a:ext cx="834631" cy="1315605"/>
          </a:xfrm>
          <a:prstGeom prst="rect">
            <a:avLst/>
          </a:prstGeom>
          <a:noFill/>
        </p:spPr>
      </p:pic>
      <p:sp>
        <p:nvSpPr>
          <p:cNvPr id="19" name="Freeform 18"/>
          <p:cNvSpPr/>
          <p:nvPr/>
        </p:nvSpPr>
        <p:spPr>
          <a:xfrm>
            <a:off x="7527471" y="2188029"/>
            <a:ext cx="2792186" cy="2400299"/>
          </a:xfrm>
          <a:custGeom>
            <a:avLst/>
            <a:gdLst>
              <a:gd name="connsiteX0" fmla="*/ 0 w 2498272"/>
              <a:gd name="connsiteY0" fmla="*/ 1583872 h 1583872"/>
              <a:gd name="connsiteX1" fmla="*/ 555172 w 2498272"/>
              <a:gd name="connsiteY1" fmla="*/ 636814 h 1583872"/>
              <a:gd name="connsiteX2" fmla="*/ 2498272 w 2498272"/>
              <a:gd name="connsiteY2" fmla="*/ 0 h 1583872"/>
            </a:gdLst>
            <a:ahLst/>
            <a:cxnLst>
              <a:cxn ang="0">
                <a:pos x="connsiteX0" y="connsiteY0"/>
              </a:cxn>
              <a:cxn ang="0">
                <a:pos x="connsiteX1" y="connsiteY1"/>
              </a:cxn>
              <a:cxn ang="0">
                <a:pos x="connsiteX2" y="connsiteY2"/>
              </a:cxn>
            </a:cxnLst>
            <a:rect l="l" t="t" r="r" b="b"/>
            <a:pathLst>
              <a:path w="2498272" h="1583872">
                <a:moveTo>
                  <a:pt x="0" y="1583872"/>
                </a:moveTo>
                <a:cubicBezTo>
                  <a:pt x="69396" y="1242332"/>
                  <a:pt x="138793" y="900793"/>
                  <a:pt x="555172" y="636814"/>
                </a:cubicBezTo>
                <a:cubicBezTo>
                  <a:pt x="971551" y="372835"/>
                  <a:pt x="1734911" y="186417"/>
                  <a:pt x="2498272" y="0"/>
                </a:cubicBezTo>
              </a:path>
            </a:pathLst>
          </a:custGeom>
          <a:ln w="19050">
            <a:solidFill>
              <a:srgbClr val="0070C0"/>
            </a:solidFill>
            <a:miter lim="800000"/>
            <a:tailEnd type="non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2" name="Picture 21" descr="ic-Laptop-wht-on-gray.png"/>
          <p:cNvPicPr>
            <a:picLocks noChangeAspect="1"/>
          </p:cNvPicPr>
          <p:nvPr/>
        </p:nvPicPr>
        <p:blipFill>
          <a:blip r:embed="rId4" cstate="print"/>
          <a:stretch>
            <a:fillRect/>
          </a:stretch>
        </p:blipFill>
        <p:spPr>
          <a:xfrm>
            <a:off x="9349191" y="4528454"/>
            <a:ext cx="1596345" cy="1191986"/>
          </a:xfrm>
          <a:prstGeom prst="rect">
            <a:avLst/>
          </a:prstGeom>
        </p:spPr>
      </p:pic>
      <p:cxnSp>
        <p:nvCxnSpPr>
          <p:cNvPr id="24" name="Straight Connector 23"/>
          <p:cNvCxnSpPr/>
          <p:nvPr/>
        </p:nvCxnSpPr>
        <p:spPr>
          <a:xfrm flipV="1">
            <a:off x="2286000" y="2465614"/>
            <a:ext cx="2237014" cy="2024744"/>
          </a:xfrm>
          <a:prstGeom prst="line">
            <a:avLst/>
          </a:prstGeom>
          <a:ln w="19050">
            <a:solidFill>
              <a:srgbClr val="C0000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021286" y="2579914"/>
            <a:ext cx="2334985" cy="1992086"/>
          </a:xfrm>
          <a:prstGeom prst="line">
            <a:avLst/>
          </a:prstGeom>
          <a:ln w="19050">
            <a:solidFill>
              <a:srgbClr val="C0000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22" idx="1"/>
          </p:cNvCxnSpPr>
          <p:nvPr/>
        </p:nvCxnSpPr>
        <p:spPr>
          <a:xfrm>
            <a:off x="2416579" y="5119009"/>
            <a:ext cx="6932612" cy="5438"/>
          </a:xfrm>
          <a:prstGeom prst="line">
            <a:avLst/>
          </a:prstGeom>
          <a:ln w="28575">
            <a:solidFill>
              <a:srgbClr val="7030A0"/>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51" idx="3"/>
          </p:cNvCxnSpPr>
          <p:nvPr/>
        </p:nvCxnSpPr>
        <p:spPr>
          <a:xfrm>
            <a:off x="6547758" y="3175907"/>
            <a:ext cx="2775856" cy="1706336"/>
          </a:xfrm>
          <a:prstGeom prst="line">
            <a:avLst/>
          </a:prstGeom>
          <a:ln w="19050">
            <a:solidFill>
              <a:schemeClr val="accent5">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bwMode="gray">
          <a:xfrm>
            <a:off x="5159830" y="2955471"/>
            <a:ext cx="1387928" cy="440872"/>
          </a:xfrm>
          <a:prstGeom prst="rect">
            <a:avLst/>
          </a:prstGeom>
          <a:solidFill>
            <a:schemeClr val="bg2">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dirty="0" smtClean="0">
                <a:solidFill>
                  <a:schemeClr val="bg1"/>
                </a:solidFill>
              </a:rPr>
              <a:t>Identity</a:t>
            </a:r>
          </a:p>
          <a:p>
            <a:pPr algn="ctr">
              <a:lnSpc>
                <a:spcPct val="90000"/>
              </a:lnSpc>
            </a:pPr>
            <a:r>
              <a:rPr lang="en-US" sz="1600" dirty="0" smtClean="0">
                <a:solidFill>
                  <a:schemeClr val="bg1"/>
                </a:solidFill>
              </a:rPr>
              <a:t>Provider</a:t>
            </a:r>
            <a:endParaRPr lang="en-US" sz="1600" dirty="0" smtClean="0">
              <a:solidFill>
                <a:schemeClr val="bg1"/>
              </a:solidFill>
            </a:endParaRPr>
          </a:p>
        </p:txBody>
      </p:sp>
      <p:cxnSp>
        <p:nvCxnSpPr>
          <p:cNvPr id="52" name="Straight Connector 51"/>
          <p:cNvCxnSpPr>
            <a:stCxn id="51" idx="1"/>
          </p:cNvCxnSpPr>
          <p:nvPr/>
        </p:nvCxnSpPr>
        <p:spPr>
          <a:xfrm flipH="1">
            <a:off x="2416629" y="3175907"/>
            <a:ext cx="2743201" cy="1608364"/>
          </a:xfrm>
          <a:prstGeom prst="line">
            <a:avLst/>
          </a:prstGeom>
          <a:ln w="19050">
            <a:solidFill>
              <a:schemeClr val="accent5">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3" name="Cloud 72"/>
          <p:cNvSpPr/>
          <p:nvPr/>
        </p:nvSpPr>
        <p:spPr bwMode="gray">
          <a:xfrm>
            <a:off x="4397796" y="1213732"/>
            <a:ext cx="3592285" cy="1649186"/>
          </a:xfrm>
          <a:prstGeom prst="cloud">
            <a:avLst/>
          </a:prstGeom>
          <a:noFill/>
          <a:ln w="317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75" name="TextBox 74"/>
          <p:cNvSpPr txBox="1"/>
          <p:nvPr/>
        </p:nvSpPr>
        <p:spPr>
          <a:xfrm>
            <a:off x="9584872" y="914400"/>
            <a:ext cx="914400" cy="326571"/>
          </a:xfrm>
          <a:prstGeom prst="rect">
            <a:avLst/>
          </a:prstGeom>
          <a:noFill/>
        </p:spPr>
        <p:txBody>
          <a:bodyPr wrap="none" lIns="0" tIns="0" rIns="0" bIns="0" rtlCol="0">
            <a:noAutofit/>
          </a:bodyPr>
          <a:lstStyle/>
          <a:p>
            <a:pPr>
              <a:lnSpc>
                <a:spcPct val="90000"/>
              </a:lnSpc>
            </a:pPr>
            <a:r>
              <a:rPr lang="en-US" dirty="0" smtClean="0"/>
              <a:t>SIP </a:t>
            </a:r>
          </a:p>
          <a:p>
            <a:pPr>
              <a:lnSpc>
                <a:spcPct val="90000"/>
              </a:lnSpc>
            </a:pPr>
            <a:r>
              <a:rPr lang="en-US" dirty="0" smtClean="0"/>
              <a:t>Network</a:t>
            </a:r>
          </a:p>
        </p:txBody>
      </p:sp>
      <p:pic>
        <p:nvPicPr>
          <p:cNvPr id="76" name="Picture 3"/>
          <p:cNvPicPr>
            <a:picLocks noChangeAspect="1" noChangeArrowheads="1"/>
          </p:cNvPicPr>
          <p:nvPr/>
        </p:nvPicPr>
        <p:blipFill>
          <a:blip r:embed="rId5" cstate="print"/>
          <a:srcRect/>
          <a:stretch>
            <a:fillRect/>
          </a:stretch>
        </p:blipFill>
        <p:spPr bwMode="auto">
          <a:xfrm>
            <a:off x="1152298" y="4114801"/>
            <a:ext cx="1362303" cy="1992729"/>
          </a:xfrm>
          <a:prstGeom prst="rect">
            <a:avLst/>
          </a:prstGeom>
          <a:noFill/>
          <a:ln w="9525">
            <a:noFill/>
            <a:miter lim="800000"/>
            <a:headEnd/>
            <a:tailEnd/>
          </a:ln>
        </p:spPr>
      </p:pic>
      <p:pic>
        <p:nvPicPr>
          <p:cNvPr id="77" name="Picture 76" descr="javaone-logo-v.pn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388595" y="4005047"/>
            <a:ext cx="834631" cy="1315605"/>
          </a:xfrm>
          <a:prstGeom prst="rect">
            <a:avLst/>
          </a:prstGeom>
          <a:noFill/>
        </p:spPr>
      </p:pic>
      <p:sp>
        <p:nvSpPr>
          <p:cNvPr id="78" name="TextBox 77"/>
          <p:cNvSpPr txBox="1"/>
          <p:nvPr/>
        </p:nvSpPr>
        <p:spPr>
          <a:xfrm rot="19232416">
            <a:off x="2808514" y="3429001"/>
            <a:ext cx="914400" cy="914400"/>
          </a:xfrm>
          <a:prstGeom prst="rect">
            <a:avLst/>
          </a:prstGeom>
          <a:noFill/>
        </p:spPr>
        <p:txBody>
          <a:bodyPr wrap="none" lIns="0" tIns="0" rIns="0" bIns="0" rtlCol="0">
            <a:noAutofit/>
          </a:bodyPr>
          <a:lstStyle/>
          <a:p>
            <a:pPr>
              <a:lnSpc>
                <a:spcPct val="90000"/>
              </a:lnSpc>
            </a:pPr>
            <a:r>
              <a:rPr lang="en-US" dirty="0" err="1" smtClean="0"/>
              <a:t>Servlet</a:t>
            </a:r>
            <a:r>
              <a:rPr lang="en-US" dirty="0" smtClean="0"/>
              <a:t>, JSF, JAX-RS, MVC</a:t>
            </a:r>
          </a:p>
        </p:txBody>
      </p:sp>
      <p:sp>
        <p:nvSpPr>
          <p:cNvPr id="79" name="TextBox 78"/>
          <p:cNvSpPr txBox="1"/>
          <p:nvPr/>
        </p:nvSpPr>
        <p:spPr>
          <a:xfrm rot="19527093">
            <a:off x="1926767" y="2841174"/>
            <a:ext cx="914400" cy="914400"/>
          </a:xfrm>
          <a:prstGeom prst="rect">
            <a:avLst/>
          </a:prstGeom>
          <a:noFill/>
        </p:spPr>
        <p:txBody>
          <a:bodyPr wrap="none" lIns="0" tIns="0" rIns="0" bIns="0" rtlCol="0">
            <a:noAutofit/>
          </a:bodyPr>
          <a:lstStyle/>
          <a:p>
            <a:pPr>
              <a:lnSpc>
                <a:spcPct val="90000"/>
              </a:lnSpc>
            </a:pPr>
            <a:r>
              <a:rPr lang="en-US" dirty="0" smtClean="0"/>
              <a:t>Java API for </a:t>
            </a:r>
            <a:r>
              <a:rPr lang="en-US" dirty="0" err="1" smtClean="0"/>
              <a:t>WebSocket</a:t>
            </a:r>
            <a:endParaRPr lang="en-US" dirty="0" smtClean="0"/>
          </a:p>
        </p:txBody>
      </p:sp>
      <p:sp>
        <p:nvSpPr>
          <p:cNvPr id="80" name="TextBox 79"/>
          <p:cNvSpPr txBox="1"/>
          <p:nvPr/>
        </p:nvSpPr>
        <p:spPr>
          <a:xfrm>
            <a:off x="2645236" y="1387932"/>
            <a:ext cx="914400" cy="326571"/>
          </a:xfrm>
          <a:prstGeom prst="rect">
            <a:avLst/>
          </a:prstGeom>
          <a:noFill/>
        </p:spPr>
        <p:txBody>
          <a:bodyPr wrap="none" lIns="0" tIns="0" rIns="0" bIns="0" rtlCol="0">
            <a:noAutofit/>
          </a:bodyPr>
          <a:lstStyle/>
          <a:p>
            <a:pPr>
              <a:lnSpc>
                <a:spcPct val="90000"/>
              </a:lnSpc>
            </a:pPr>
            <a:r>
              <a:rPr lang="en-US" dirty="0" smtClean="0"/>
              <a:t>JAX-RS</a:t>
            </a:r>
          </a:p>
        </p:txBody>
      </p:sp>
      <p:cxnSp>
        <p:nvCxnSpPr>
          <p:cNvPr id="82" name="Straight Connector 81"/>
          <p:cNvCxnSpPr>
            <a:endCxn id="10" idx="2"/>
          </p:cNvCxnSpPr>
          <p:nvPr/>
        </p:nvCxnSpPr>
        <p:spPr>
          <a:xfrm flipV="1">
            <a:off x="7641771" y="1085838"/>
            <a:ext cx="1540480" cy="285762"/>
          </a:xfrm>
          <a:prstGeom prst="line">
            <a:avLst/>
          </a:prstGeom>
          <a:ln w="19050">
            <a:solidFill>
              <a:schemeClr val="accent6">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rot="21167243">
            <a:off x="7821386" y="1077685"/>
            <a:ext cx="914400" cy="310243"/>
          </a:xfrm>
          <a:prstGeom prst="rect">
            <a:avLst/>
          </a:prstGeom>
          <a:noFill/>
        </p:spPr>
        <p:txBody>
          <a:bodyPr wrap="none" lIns="0" tIns="0" rIns="0" bIns="0" rtlCol="0">
            <a:noAutofit/>
          </a:bodyPr>
          <a:lstStyle/>
          <a:p>
            <a:pPr>
              <a:lnSpc>
                <a:spcPct val="90000"/>
              </a:lnSpc>
            </a:pPr>
            <a:r>
              <a:rPr lang="en-US" dirty="0" smtClean="0"/>
              <a:t>SIP </a:t>
            </a:r>
            <a:r>
              <a:rPr lang="en-US" dirty="0" err="1" smtClean="0"/>
              <a:t>Servlet</a:t>
            </a:r>
            <a:r>
              <a:rPr lang="en-US" dirty="0" smtClean="0"/>
              <a:t> 2.0</a:t>
            </a:r>
          </a:p>
        </p:txBody>
      </p:sp>
      <p:sp>
        <p:nvSpPr>
          <p:cNvPr id="86" name="TextBox 85"/>
          <p:cNvSpPr txBox="1"/>
          <p:nvPr/>
        </p:nvSpPr>
        <p:spPr>
          <a:xfrm>
            <a:off x="195943" y="5225143"/>
            <a:ext cx="914400" cy="914400"/>
          </a:xfrm>
          <a:prstGeom prst="rect">
            <a:avLst/>
          </a:prstGeom>
          <a:noFill/>
        </p:spPr>
        <p:txBody>
          <a:bodyPr wrap="none" lIns="0" tIns="0" rIns="0" bIns="0" rtlCol="0">
            <a:noAutofit/>
          </a:bodyPr>
          <a:lstStyle/>
          <a:p>
            <a:pPr>
              <a:lnSpc>
                <a:spcPct val="90000"/>
              </a:lnSpc>
            </a:pPr>
            <a:r>
              <a:rPr lang="en-US" dirty="0" smtClean="0"/>
              <a:t>Android </a:t>
            </a:r>
          </a:p>
          <a:p>
            <a:pPr>
              <a:lnSpc>
                <a:spcPct val="90000"/>
              </a:lnSpc>
            </a:pPr>
            <a:r>
              <a:rPr lang="en-US" dirty="0" smtClean="0"/>
              <a:t>Java Binding</a:t>
            </a:r>
          </a:p>
        </p:txBody>
      </p:sp>
      <p:cxnSp>
        <p:nvCxnSpPr>
          <p:cNvPr id="87" name="Straight Connector 86"/>
          <p:cNvCxnSpPr/>
          <p:nvPr/>
        </p:nvCxnSpPr>
        <p:spPr>
          <a:xfrm>
            <a:off x="7968343" y="1877786"/>
            <a:ext cx="2286000" cy="604157"/>
          </a:xfrm>
          <a:prstGeom prst="line">
            <a:avLst/>
          </a:prstGeom>
          <a:ln w="19050">
            <a:solidFill>
              <a:srgbClr val="92D050"/>
            </a:solidFill>
            <a:miter lim="800000"/>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rot="889262">
            <a:off x="7821360" y="1779807"/>
            <a:ext cx="914400" cy="914400"/>
          </a:xfrm>
          <a:prstGeom prst="rect">
            <a:avLst/>
          </a:prstGeom>
          <a:noFill/>
        </p:spPr>
        <p:txBody>
          <a:bodyPr wrap="none" lIns="0" tIns="0" rIns="0" bIns="0" rtlCol="0">
            <a:noAutofit/>
          </a:bodyPr>
          <a:lstStyle/>
          <a:p>
            <a:pPr>
              <a:lnSpc>
                <a:spcPct val="90000"/>
              </a:lnSpc>
            </a:pPr>
            <a:r>
              <a:rPr lang="en-US" dirty="0" smtClean="0"/>
              <a:t>Java Media Server Control API</a:t>
            </a:r>
          </a:p>
        </p:txBody>
      </p:sp>
      <p:pic>
        <p:nvPicPr>
          <p:cNvPr id="92" name="Picture 91" descr="icon_120.gif"/>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10506996" y="2330913"/>
            <a:ext cx="874017" cy="967458"/>
          </a:xfrm>
          <a:prstGeom prst="rect">
            <a:avLst/>
          </a:prstGeom>
          <a:effectLst/>
        </p:spPr>
      </p:pic>
      <p:sp>
        <p:nvSpPr>
          <p:cNvPr id="93" name="TextBox 92"/>
          <p:cNvSpPr txBox="1"/>
          <p:nvPr/>
        </p:nvSpPr>
        <p:spPr>
          <a:xfrm>
            <a:off x="10564586" y="3298366"/>
            <a:ext cx="914400" cy="587829"/>
          </a:xfrm>
          <a:prstGeom prst="rect">
            <a:avLst/>
          </a:prstGeom>
          <a:noFill/>
        </p:spPr>
        <p:txBody>
          <a:bodyPr wrap="none" lIns="0" tIns="0" rIns="0" bIns="0" rtlCol="0">
            <a:noAutofit/>
          </a:bodyPr>
          <a:lstStyle/>
          <a:p>
            <a:pPr>
              <a:lnSpc>
                <a:spcPct val="90000"/>
              </a:lnSpc>
            </a:pPr>
            <a:r>
              <a:rPr lang="en-US" dirty="0" smtClean="0"/>
              <a:t>Conference </a:t>
            </a:r>
          </a:p>
          <a:p>
            <a:pPr>
              <a:lnSpc>
                <a:spcPct val="90000"/>
              </a:lnSpc>
            </a:pPr>
            <a:r>
              <a:rPr lang="en-US" dirty="0" smtClean="0"/>
              <a:t>Server</a:t>
            </a:r>
          </a:p>
        </p:txBody>
      </p:sp>
      <p:pic>
        <p:nvPicPr>
          <p:cNvPr id="95" name="Picture 94" descr="ic-OracleProductStack-gray.png"/>
          <p:cNvPicPr>
            <a:picLocks noChangeAspect="1"/>
          </p:cNvPicPr>
          <p:nvPr/>
        </p:nvPicPr>
        <p:blipFill>
          <a:blip r:embed="rId7" cstate="print"/>
          <a:stretch>
            <a:fillRect/>
          </a:stretch>
        </p:blipFill>
        <p:spPr>
          <a:xfrm>
            <a:off x="510039" y="473535"/>
            <a:ext cx="1828804" cy="1828804"/>
          </a:xfrm>
          <a:prstGeom prst="rect">
            <a:avLst/>
          </a:prstGeom>
        </p:spPr>
      </p:pic>
      <p:sp>
        <p:nvSpPr>
          <p:cNvPr id="96" name="TextBox 95"/>
          <p:cNvSpPr txBox="1"/>
          <p:nvPr/>
        </p:nvSpPr>
        <p:spPr>
          <a:xfrm>
            <a:off x="669470" y="1910438"/>
            <a:ext cx="1796143" cy="359229"/>
          </a:xfrm>
          <a:prstGeom prst="rect">
            <a:avLst/>
          </a:prstGeom>
          <a:noFill/>
        </p:spPr>
        <p:txBody>
          <a:bodyPr wrap="none" lIns="0" tIns="0" rIns="0" bIns="0" rtlCol="0">
            <a:noAutofit/>
          </a:bodyPr>
          <a:lstStyle/>
          <a:p>
            <a:pPr>
              <a:lnSpc>
                <a:spcPct val="90000"/>
              </a:lnSpc>
            </a:pPr>
            <a:r>
              <a:rPr lang="en-US" dirty="0" smtClean="0"/>
              <a:t>Notification Server</a:t>
            </a:r>
          </a:p>
        </p:txBody>
      </p:sp>
      <p:cxnSp>
        <p:nvCxnSpPr>
          <p:cNvPr id="97" name="Straight Connector 96"/>
          <p:cNvCxnSpPr/>
          <p:nvPr/>
        </p:nvCxnSpPr>
        <p:spPr>
          <a:xfrm>
            <a:off x="1779814" y="1257300"/>
            <a:ext cx="2955472" cy="391886"/>
          </a:xfrm>
          <a:prstGeom prst="line">
            <a:avLst/>
          </a:prstGeom>
          <a:ln w="19050">
            <a:solidFill>
              <a:schemeClr val="accent5">
                <a:lumMod val="75000"/>
              </a:schemeClr>
            </a:solidFill>
            <a:miter lim="800000"/>
            <a:headEnd type="arrow"/>
            <a:tailEnd type="none"/>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rot="19794963">
            <a:off x="3385459" y="3695701"/>
            <a:ext cx="914400" cy="326571"/>
          </a:xfrm>
          <a:prstGeom prst="rect">
            <a:avLst/>
          </a:prstGeom>
          <a:noFill/>
        </p:spPr>
        <p:txBody>
          <a:bodyPr wrap="none" lIns="0" tIns="0" rIns="0" bIns="0" rtlCol="0">
            <a:noAutofit/>
          </a:bodyPr>
          <a:lstStyle/>
          <a:p>
            <a:pPr>
              <a:lnSpc>
                <a:spcPct val="90000"/>
              </a:lnSpc>
            </a:pPr>
            <a:r>
              <a:rPr lang="en-US" dirty="0" smtClean="0"/>
              <a:t>JAX-RS</a:t>
            </a:r>
          </a:p>
        </p:txBody>
      </p:sp>
      <p:cxnSp>
        <p:nvCxnSpPr>
          <p:cNvPr id="103" name="Straight Connector 102"/>
          <p:cNvCxnSpPr/>
          <p:nvPr/>
        </p:nvCxnSpPr>
        <p:spPr>
          <a:xfrm>
            <a:off x="1289957" y="2090057"/>
            <a:ext cx="97972" cy="1877786"/>
          </a:xfrm>
          <a:prstGeom prst="line">
            <a:avLst/>
          </a:prstGeom>
          <a:ln w="190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rot="2022893">
            <a:off x="6955971" y="3461658"/>
            <a:ext cx="914400" cy="326571"/>
          </a:xfrm>
          <a:prstGeom prst="rect">
            <a:avLst/>
          </a:prstGeom>
          <a:noFill/>
        </p:spPr>
        <p:txBody>
          <a:bodyPr wrap="none" lIns="0" tIns="0" rIns="0" bIns="0" rtlCol="0">
            <a:noAutofit/>
          </a:bodyPr>
          <a:lstStyle/>
          <a:p>
            <a:pPr>
              <a:lnSpc>
                <a:spcPct val="90000"/>
              </a:lnSpc>
            </a:pPr>
            <a:r>
              <a:rPr lang="en-US" dirty="0" smtClean="0"/>
              <a:t>JAX-RS</a:t>
            </a:r>
          </a:p>
        </p:txBody>
      </p:sp>
      <p:sp>
        <p:nvSpPr>
          <p:cNvPr id="108" name="TextBox 107"/>
          <p:cNvSpPr txBox="1"/>
          <p:nvPr/>
        </p:nvSpPr>
        <p:spPr>
          <a:xfrm rot="2443206">
            <a:off x="7336971" y="2911944"/>
            <a:ext cx="914400" cy="914400"/>
          </a:xfrm>
          <a:prstGeom prst="rect">
            <a:avLst/>
          </a:prstGeom>
          <a:noFill/>
        </p:spPr>
        <p:txBody>
          <a:bodyPr wrap="none" lIns="0" tIns="0" rIns="0" bIns="0" rtlCol="0">
            <a:noAutofit/>
          </a:bodyPr>
          <a:lstStyle/>
          <a:p>
            <a:pPr>
              <a:lnSpc>
                <a:spcPct val="90000"/>
              </a:lnSpc>
            </a:pPr>
            <a:r>
              <a:rPr lang="en-US" dirty="0" err="1" smtClean="0"/>
              <a:t>Servlet</a:t>
            </a:r>
            <a:r>
              <a:rPr lang="en-US" dirty="0" smtClean="0"/>
              <a:t>, JSF, JAX-RS, MVC</a:t>
            </a:r>
          </a:p>
        </p:txBody>
      </p:sp>
      <p:sp>
        <p:nvSpPr>
          <p:cNvPr id="109" name="TextBox 108"/>
          <p:cNvSpPr txBox="1"/>
          <p:nvPr/>
        </p:nvSpPr>
        <p:spPr>
          <a:xfrm rot="1562403">
            <a:off x="8006439" y="2324109"/>
            <a:ext cx="914400" cy="914400"/>
          </a:xfrm>
          <a:prstGeom prst="rect">
            <a:avLst/>
          </a:prstGeom>
          <a:noFill/>
        </p:spPr>
        <p:txBody>
          <a:bodyPr wrap="none" lIns="0" tIns="0" rIns="0" bIns="0" rtlCol="0">
            <a:noAutofit/>
          </a:bodyPr>
          <a:lstStyle/>
          <a:p>
            <a:pPr>
              <a:lnSpc>
                <a:spcPct val="90000"/>
              </a:lnSpc>
            </a:pPr>
            <a:r>
              <a:rPr lang="en-US" dirty="0" smtClean="0"/>
              <a:t>Java API for </a:t>
            </a:r>
            <a:r>
              <a:rPr lang="en-US" dirty="0" err="1" smtClean="0"/>
              <a:t>WebSocket</a:t>
            </a:r>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Developer Resources</a:t>
            </a:r>
            <a:endParaRPr lang="en-US" dirty="0"/>
          </a:p>
        </p:txBody>
      </p:sp>
      <p:sp>
        <p:nvSpPr>
          <p:cNvPr id="3" name="Content Placeholder 2"/>
          <p:cNvSpPr>
            <a:spLocks noGrp="1"/>
          </p:cNvSpPr>
          <p:nvPr>
            <p:ph idx="1"/>
          </p:nvPr>
        </p:nvSpPr>
        <p:spPr/>
        <p:txBody>
          <a:bodyPr/>
          <a:lstStyle/>
          <a:p>
            <a:r>
              <a:rPr lang="en-US" dirty="0" smtClean="0"/>
              <a:t>Oracle WebRTC Developer Page :  </a:t>
            </a:r>
            <a:r>
              <a:rPr lang="en-US" dirty="0" smtClean="0">
                <a:hlinkClick r:id="rId2"/>
              </a:rPr>
              <a:t>http://www.oracle.com/technetwork/developer-tools/webrtc/overview/index.html</a:t>
            </a:r>
            <a:r>
              <a:rPr lang="en-US" dirty="0" smtClean="0"/>
              <a:t>   </a:t>
            </a:r>
          </a:p>
          <a:p>
            <a:r>
              <a:rPr lang="en-US" dirty="0" smtClean="0"/>
              <a:t>Oracle WebRTC Session Controller:  </a:t>
            </a:r>
            <a:r>
              <a:rPr lang="en-US" dirty="0" smtClean="0">
                <a:hlinkClick r:id="rId3"/>
              </a:rPr>
              <a:t>http://www.oracle.com/us/products/applications/communications/web-rtc-session-controller/overview/index.html</a:t>
            </a:r>
            <a:endParaRPr lang="en-US" dirty="0" smtClean="0"/>
          </a:p>
          <a:p>
            <a:r>
              <a:rPr lang="en-US" dirty="0" smtClean="0"/>
              <a:t>Oracle WebRTC Documentation: </a:t>
            </a:r>
            <a:r>
              <a:rPr lang="en-US" dirty="0" smtClean="0">
                <a:hlinkClick r:id="rId4"/>
              </a:rPr>
              <a:t>http://docs.oracle.com/en/industries/communications/webrtc-session-controller/index.html</a:t>
            </a:r>
            <a:endParaRPr lang="en-US" dirty="0" smtClean="0"/>
          </a:p>
          <a:p>
            <a:r>
              <a:rPr lang="en-US" dirty="0" smtClean="0"/>
              <a:t>Sandbox (partner maintained): </a:t>
            </a:r>
            <a:r>
              <a:rPr lang="en-US" dirty="0" smtClean="0">
                <a:hlinkClick r:id="rId5"/>
              </a:rPr>
              <a:t>http://tadhack.optaresolutions.com/</a:t>
            </a:r>
            <a:endParaRPr lang="en-US" dirty="0" smtClean="0"/>
          </a:p>
          <a:p>
            <a:pPr marL="0"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41</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2611082"/>
            <a:ext cx="11125200" cy="1371600"/>
          </a:xfrm>
        </p:spPr>
        <p:txBody>
          <a:bodyPr/>
          <a:lstStyle/>
          <a:p>
            <a:r>
              <a:rPr lang="en-US" dirty="0" smtClean="0"/>
              <a:t>Demo</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42</a:t>
            </a:fld>
            <a:endParaRPr lang="en-US"/>
          </a:p>
        </p:txBody>
      </p:sp>
    </p:spTree>
    <p:extLst>
      <p:ext uri="{BB962C8B-B14F-4D97-AF65-F5344CB8AC3E}">
        <p14:creationId xmlns:p14="http://schemas.microsoft.com/office/powerpoint/2010/main" xmlns="" val="5311163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531813" y="328613"/>
            <a:ext cx="11125200" cy="592137"/>
          </a:xfrm>
        </p:spPr>
        <p:txBody>
          <a:bodyPr/>
          <a:lstStyle/>
          <a:p>
            <a:pPr algn="ctr"/>
            <a:r>
              <a:rPr lang="en-US" sz="4400" dirty="0" smtClean="0"/>
              <a:t>Session Surveys</a:t>
            </a:r>
          </a:p>
        </p:txBody>
      </p:sp>
      <p:sp>
        <p:nvSpPr>
          <p:cNvPr id="68611" name="Content Placeholder 2"/>
          <p:cNvSpPr>
            <a:spLocks noGrp="1"/>
          </p:cNvSpPr>
          <p:nvPr>
            <p:ph idx="1"/>
          </p:nvPr>
        </p:nvSpPr>
        <p:spPr>
          <a:xfrm>
            <a:off x="531813" y="1238250"/>
            <a:ext cx="11125200" cy="4419600"/>
          </a:xfrm>
        </p:spPr>
        <p:txBody>
          <a:bodyPr/>
          <a:lstStyle/>
          <a:p>
            <a:endParaRPr lang="en-US" dirty="0" smtClean="0"/>
          </a:p>
          <a:p>
            <a:pPr algn="ctr">
              <a:buNone/>
            </a:pPr>
            <a:r>
              <a:rPr lang="en-US" sz="3600" dirty="0" smtClean="0"/>
              <a:t>Help us help you!!</a:t>
            </a:r>
          </a:p>
          <a:p>
            <a:r>
              <a:rPr lang="en-US" dirty="0" smtClean="0"/>
              <a:t>Oracle would like to invite you to take a moment to give us your session feedback. Your feedback will help us to improve your conference. </a:t>
            </a:r>
          </a:p>
          <a:p>
            <a:r>
              <a:rPr lang="en-US" dirty="0" smtClean="0"/>
              <a:t>Please be sure to add your feedback for your attended sessions by using the Mobile Survey or in Schedule Builder.</a:t>
            </a:r>
          </a:p>
          <a:p>
            <a:pPr lvl="1" eaLnBrk="1" hangingPunct="1"/>
            <a:endParaRPr lang="en-US" sz="2800" dirty="0" smtClean="0"/>
          </a:p>
          <a:p>
            <a:pPr lvl="1" eaLnBrk="1" hangingPunct="1">
              <a:buFont typeface="Arial" charset="0"/>
              <a:buNone/>
            </a:pPr>
            <a:endParaRPr lang="en-US" sz="2800" dirty="0" smtClean="0"/>
          </a:p>
        </p:txBody>
      </p:sp>
      <p:sp>
        <p:nvSpPr>
          <p:cNvPr id="68612" name="Footer Placeholder 5"/>
          <p:cNvSpPr>
            <a:spLocks noGrp="1"/>
          </p:cNvSpPr>
          <p:nvPr>
            <p:ph type="ftr" sz="quarter" idx="11"/>
          </p:nvPr>
        </p:nvSpPr>
        <p:spPr bwMode="auto">
          <a:noFill/>
          <a:ln>
            <a:miter lim="800000"/>
            <a:headEnd/>
            <a:tailEnd/>
          </a:ln>
        </p:spPr>
        <p:txBody>
          <a:bodyPr/>
          <a:lstStyle/>
          <a:p>
            <a:r>
              <a:rPr lang="en-US" smtClean="0">
                <a:latin typeface="Arial" charset="0"/>
                <a:ea typeface="MS PGothic" pitchFamily="34" charset="-128"/>
              </a:rPr>
              <a:t>Oracle Confidential – Internal/Restricted/Highly Restricted</a:t>
            </a:r>
          </a:p>
        </p:txBody>
      </p:sp>
      <p:sp>
        <p:nvSpPr>
          <p:cNvPr id="68613" name="Slide Number Placeholder 3"/>
          <p:cNvSpPr>
            <a:spLocks noGrp="1"/>
          </p:cNvSpPr>
          <p:nvPr>
            <p:ph type="sldNum" sz="quarter" idx="12"/>
          </p:nvPr>
        </p:nvSpPr>
        <p:spPr bwMode="auto">
          <a:noFill/>
          <a:ln>
            <a:miter lim="800000"/>
            <a:headEnd/>
            <a:tailEnd/>
          </a:ln>
        </p:spPr>
        <p:txBody>
          <a:bodyPr/>
          <a:lstStyle/>
          <a:p>
            <a:fld id="{E4F00A58-AB4E-43B0-84A2-B2E91EE07C66}" type="slidenum">
              <a:rPr lang="en-US" smtClean="0">
                <a:latin typeface="Arial" charset="0"/>
                <a:ea typeface="MS PGothic" pitchFamily="34" charset="-128"/>
              </a:rPr>
              <a:pPr/>
              <a:t>43</a:t>
            </a:fld>
            <a:endParaRPr lang="en-US" smtClean="0">
              <a:latin typeface="Arial" charset="0"/>
              <a:ea typeface="MS PGothic" pitchFamily="34" charset="-128"/>
            </a:endParaRP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373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Oracle Confidential – Internal/Restricted/Highly Restricted</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5</a:t>
            </a:fld>
            <a:endParaRPr lang="en-US"/>
          </a:p>
        </p:txBody>
      </p:sp>
      <p:sp>
        <p:nvSpPr>
          <p:cNvPr id="2" name="Title 1"/>
          <p:cNvSpPr>
            <a:spLocks noGrp="1"/>
          </p:cNvSpPr>
          <p:nvPr>
            <p:ph type="title"/>
          </p:nvPr>
        </p:nvSpPr>
        <p:spPr/>
        <p:txBody>
          <a:bodyPr/>
          <a:lstStyle/>
          <a:p>
            <a:r>
              <a:rPr lang="en-US" dirty="0" smtClean="0"/>
              <a:t>Communications as a feature </a:t>
            </a:r>
            <a:endParaRPr lang="en-US" dirty="0"/>
          </a:p>
        </p:txBody>
      </p:sp>
      <p:grpSp>
        <p:nvGrpSpPr>
          <p:cNvPr id="49" name="Group 48"/>
          <p:cNvGrpSpPr/>
          <p:nvPr/>
        </p:nvGrpSpPr>
        <p:grpSpPr>
          <a:xfrm>
            <a:off x="731472" y="3722143"/>
            <a:ext cx="710004" cy="720762"/>
            <a:chOff x="731472" y="3722143"/>
            <a:chExt cx="710004" cy="720762"/>
          </a:xfrm>
        </p:grpSpPr>
        <p:sp>
          <p:nvSpPr>
            <p:cNvPr id="9" name="Oval 8"/>
            <p:cNvSpPr/>
            <p:nvPr/>
          </p:nvSpPr>
          <p:spPr bwMode="gray">
            <a:xfrm>
              <a:off x="731472" y="3722143"/>
              <a:ext cx="710004" cy="720762"/>
            </a:xfrm>
            <a:prstGeom prst="ellipse">
              <a:avLst/>
            </a:prstGeom>
            <a:solidFill>
              <a:schemeClr val="bg1"/>
            </a:solid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pic>
          <p:nvPicPr>
            <p:cNvPr id="12292" name="Picture 4"/>
            <p:cNvPicPr>
              <a:picLocks noChangeAspect="1" noChangeArrowheads="1"/>
            </p:cNvPicPr>
            <p:nvPr/>
          </p:nvPicPr>
          <p:blipFill>
            <a:blip r:embed="rId2" cstate="print"/>
            <a:srcRect/>
            <a:stretch>
              <a:fillRect/>
            </a:stretch>
          </p:blipFill>
          <p:spPr bwMode="auto">
            <a:xfrm>
              <a:off x="875113" y="3893649"/>
              <a:ext cx="426514" cy="455075"/>
            </a:xfrm>
            <a:prstGeom prst="rect">
              <a:avLst/>
            </a:prstGeom>
            <a:noFill/>
            <a:ln w="9525">
              <a:noFill/>
              <a:miter lim="800000"/>
              <a:headEnd/>
              <a:tailEnd/>
            </a:ln>
          </p:spPr>
        </p:pic>
      </p:grpSp>
      <p:grpSp>
        <p:nvGrpSpPr>
          <p:cNvPr id="50" name="Group 49"/>
          <p:cNvGrpSpPr/>
          <p:nvPr/>
        </p:nvGrpSpPr>
        <p:grpSpPr>
          <a:xfrm>
            <a:off x="1658423" y="3110750"/>
            <a:ext cx="710004" cy="720762"/>
            <a:chOff x="1658423" y="3110750"/>
            <a:chExt cx="710004" cy="720762"/>
          </a:xfrm>
        </p:grpSpPr>
        <p:sp>
          <p:nvSpPr>
            <p:cNvPr id="10" name="Oval 9"/>
            <p:cNvSpPr/>
            <p:nvPr/>
          </p:nvSpPr>
          <p:spPr bwMode="gray">
            <a:xfrm>
              <a:off x="1658423" y="3110750"/>
              <a:ext cx="710004" cy="720762"/>
            </a:xfrm>
            <a:prstGeom prst="ellipse">
              <a:avLst/>
            </a:prstGeom>
            <a:solidFill>
              <a:schemeClr val="bg1"/>
            </a:solid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pic>
          <p:nvPicPr>
            <p:cNvPr id="12293" name="Picture 5"/>
            <p:cNvPicPr>
              <a:picLocks noChangeAspect="1" noChangeArrowheads="1"/>
            </p:cNvPicPr>
            <p:nvPr/>
          </p:nvPicPr>
          <p:blipFill>
            <a:blip r:embed="rId3" cstate="print"/>
            <a:srcRect/>
            <a:stretch>
              <a:fillRect/>
            </a:stretch>
          </p:blipFill>
          <p:spPr bwMode="auto">
            <a:xfrm>
              <a:off x="1760545" y="3251888"/>
              <a:ext cx="509270" cy="457037"/>
            </a:xfrm>
            <a:prstGeom prst="rect">
              <a:avLst/>
            </a:prstGeom>
            <a:noFill/>
            <a:ln w="9525">
              <a:noFill/>
              <a:miter lim="800000"/>
              <a:headEnd/>
              <a:tailEnd/>
            </a:ln>
          </p:spPr>
        </p:pic>
      </p:grpSp>
      <p:grpSp>
        <p:nvGrpSpPr>
          <p:cNvPr id="51" name="Group 50"/>
          <p:cNvGrpSpPr/>
          <p:nvPr/>
        </p:nvGrpSpPr>
        <p:grpSpPr>
          <a:xfrm>
            <a:off x="2671436" y="2746784"/>
            <a:ext cx="710004" cy="720762"/>
            <a:chOff x="2671436" y="2746784"/>
            <a:chExt cx="710004" cy="720762"/>
          </a:xfrm>
        </p:grpSpPr>
        <p:sp>
          <p:nvSpPr>
            <p:cNvPr id="11" name="Oval 10"/>
            <p:cNvSpPr/>
            <p:nvPr/>
          </p:nvSpPr>
          <p:spPr bwMode="gray">
            <a:xfrm>
              <a:off x="2671436" y="2746784"/>
              <a:ext cx="710004" cy="720762"/>
            </a:xfrm>
            <a:prstGeom prst="ellipse">
              <a:avLst/>
            </a:prstGeom>
            <a:solidFill>
              <a:schemeClr val="bg1"/>
            </a:solid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pic>
          <p:nvPicPr>
            <p:cNvPr id="12294" name="Picture 6"/>
            <p:cNvPicPr>
              <a:picLocks noChangeAspect="1" noChangeArrowheads="1"/>
            </p:cNvPicPr>
            <p:nvPr/>
          </p:nvPicPr>
          <p:blipFill>
            <a:blip r:embed="rId4" cstate="print"/>
            <a:srcRect/>
            <a:stretch>
              <a:fillRect/>
            </a:stretch>
          </p:blipFill>
          <p:spPr bwMode="auto">
            <a:xfrm>
              <a:off x="2826841" y="2950058"/>
              <a:ext cx="431975" cy="298749"/>
            </a:xfrm>
            <a:prstGeom prst="rect">
              <a:avLst/>
            </a:prstGeom>
            <a:noFill/>
            <a:ln w="9525">
              <a:noFill/>
              <a:miter lim="800000"/>
              <a:headEnd/>
              <a:tailEnd/>
            </a:ln>
          </p:spPr>
        </p:pic>
      </p:grpSp>
      <p:grpSp>
        <p:nvGrpSpPr>
          <p:cNvPr id="54" name="Group 53"/>
          <p:cNvGrpSpPr/>
          <p:nvPr/>
        </p:nvGrpSpPr>
        <p:grpSpPr>
          <a:xfrm>
            <a:off x="5801910" y="2714510"/>
            <a:ext cx="710004" cy="720762"/>
            <a:chOff x="5801910" y="2714510"/>
            <a:chExt cx="710004" cy="720762"/>
          </a:xfrm>
        </p:grpSpPr>
        <p:sp>
          <p:nvSpPr>
            <p:cNvPr id="14" name="Oval 13"/>
            <p:cNvSpPr/>
            <p:nvPr/>
          </p:nvSpPr>
          <p:spPr bwMode="gray">
            <a:xfrm>
              <a:off x="5801910" y="2714510"/>
              <a:ext cx="710004" cy="720762"/>
            </a:xfrm>
            <a:prstGeom prst="ellipse">
              <a:avLst/>
            </a:prstGeom>
            <a:solidFill>
              <a:schemeClr val="bg1"/>
            </a:solid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pic>
          <p:nvPicPr>
            <p:cNvPr id="12297" name="Picture 9"/>
            <p:cNvPicPr>
              <a:picLocks noChangeAspect="1" noChangeArrowheads="1"/>
            </p:cNvPicPr>
            <p:nvPr/>
          </p:nvPicPr>
          <p:blipFill>
            <a:blip r:embed="rId5" cstate="print"/>
            <a:srcRect/>
            <a:stretch>
              <a:fillRect/>
            </a:stretch>
          </p:blipFill>
          <p:spPr bwMode="auto">
            <a:xfrm>
              <a:off x="5944656" y="2842244"/>
              <a:ext cx="413066" cy="434189"/>
            </a:xfrm>
            <a:prstGeom prst="rect">
              <a:avLst/>
            </a:prstGeom>
            <a:noFill/>
            <a:ln w="9525">
              <a:noFill/>
              <a:miter lim="800000"/>
              <a:headEnd/>
              <a:tailEnd/>
            </a:ln>
          </p:spPr>
        </p:pic>
      </p:grpSp>
      <p:grpSp>
        <p:nvGrpSpPr>
          <p:cNvPr id="55" name="Group 54"/>
          <p:cNvGrpSpPr/>
          <p:nvPr/>
        </p:nvGrpSpPr>
        <p:grpSpPr>
          <a:xfrm>
            <a:off x="6780856" y="3101785"/>
            <a:ext cx="710004" cy="720762"/>
            <a:chOff x="6780856" y="3101785"/>
            <a:chExt cx="710004" cy="720762"/>
          </a:xfrm>
        </p:grpSpPr>
        <p:sp>
          <p:nvSpPr>
            <p:cNvPr id="15" name="Oval 14"/>
            <p:cNvSpPr/>
            <p:nvPr/>
          </p:nvSpPr>
          <p:spPr bwMode="gray">
            <a:xfrm>
              <a:off x="6780856" y="3101785"/>
              <a:ext cx="710004" cy="720762"/>
            </a:xfrm>
            <a:prstGeom prst="ellipse">
              <a:avLst/>
            </a:prstGeom>
            <a:solidFill>
              <a:schemeClr val="bg1"/>
            </a:solid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pic>
          <p:nvPicPr>
            <p:cNvPr id="12298" name="Picture 10"/>
            <p:cNvPicPr>
              <a:picLocks noChangeAspect="1" noChangeArrowheads="1"/>
            </p:cNvPicPr>
            <p:nvPr/>
          </p:nvPicPr>
          <p:blipFill>
            <a:blip r:embed="rId6" cstate="print"/>
            <a:srcRect/>
            <a:stretch>
              <a:fillRect/>
            </a:stretch>
          </p:blipFill>
          <p:spPr bwMode="auto">
            <a:xfrm>
              <a:off x="6887359" y="3279120"/>
              <a:ext cx="460066" cy="378478"/>
            </a:xfrm>
            <a:prstGeom prst="rect">
              <a:avLst/>
            </a:prstGeom>
            <a:noFill/>
            <a:ln w="9525">
              <a:noFill/>
              <a:miter lim="800000"/>
              <a:headEnd/>
              <a:tailEnd/>
            </a:ln>
          </p:spPr>
        </p:pic>
      </p:grpSp>
      <p:grpSp>
        <p:nvGrpSpPr>
          <p:cNvPr id="56" name="Group 55"/>
          <p:cNvGrpSpPr/>
          <p:nvPr/>
        </p:nvGrpSpPr>
        <p:grpSpPr>
          <a:xfrm>
            <a:off x="7598437" y="3714971"/>
            <a:ext cx="710004" cy="720762"/>
            <a:chOff x="7598437" y="3714971"/>
            <a:chExt cx="710004" cy="720762"/>
          </a:xfrm>
        </p:grpSpPr>
        <p:sp>
          <p:nvSpPr>
            <p:cNvPr id="16" name="Oval 15"/>
            <p:cNvSpPr/>
            <p:nvPr/>
          </p:nvSpPr>
          <p:spPr bwMode="gray">
            <a:xfrm>
              <a:off x="7598437" y="3714971"/>
              <a:ext cx="710004" cy="720762"/>
            </a:xfrm>
            <a:prstGeom prst="ellipse">
              <a:avLst/>
            </a:prstGeom>
            <a:solidFill>
              <a:schemeClr val="bg1"/>
            </a:solid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pic>
          <p:nvPicPr>
            <p:cNvPr id="12301" name="Picture 13"/>
            <p:cNvPicPr>
              <a:picLocks noChangeAspect="1" noChangeArrowheads="1"/>
            </p:cNvPicPr>
            <p:nvPr/>
          </p:nvPicPr>
          <p:blipFill>
            <a:blip r:embed="rId7" cstate="print"/>
            <a:srcRect/>
            <a:stretch>
              <a:fillRect/>
            </a:stretch>
          </p:blipFill>
          <p:spPr bwMode="auto">
            <a:xfrm>
              <a:off x="7729528" y="3834764"/>
              <a:ext cx="424721" cy="491084"/>
            </a:xfrm>
            <a:prstGeom prst="rect">
              <a:avLst/>
            </a:prstGeom>
            <a:noFill/>
            <a:ln w="9525">
              <a:noFill/>
              <a:miter lim="800000"/>
              <a:headEnd/>
              <a:tailEnd/>
            </a:ln>
          </p:spPr>
        </p:pic>
      </p:grpSp>
      <p:grpSp>
        <p:nvGrpSpPr>
          <p:cNvPr id="52" name="Group 51"/>
          <p:cNvGrpSpPr/>
          <p:nvPr/>
        </p:nvGrpSpPr>
        <p:grpSpPr>
          <a:xfrm>
            <a:off x="3736442" y="2585418"/>
            <a:ext cx="710004" cy="720762"/>
            <a:chOff x="3736442" y="2585418"/>
            <a:chExt cx="710004" cy="720762"/>
          </a:xfrm>
        </p:grpSpPr>
        <p:sp>
          <p:nvSpPr>
            <p:cNvPr id="12" name="Oval 11"/>
            <p:cNvSpPr/>
            <p:nvPr/>
          </p:nvSpPr>
          <p:spPr bwMode="gray">
            <a:xfrm>
              <a:off x="3736442" y="2585418"/>
              <a:ext cx="710004" cy="720762"/>
            </a:xfrm>
            <a:prstGeom prst="ellipse">
              <a:avLst/>
            </a:prstGeom>
            <a:solidFill>
              <a:schemeClr val="bg1"/>
            </a:solid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pic>
          <p:nvPicPr>
            <p:cNvPr id="12302" name="Picture 14"/>
            <p:cNvPicPr>
              <a:picLocks noChangeAspect="1" noChangeArrowheads="1"/>
            </p:cNvPicPr>
            <p:nvPr/>
          </p:nvPicPr>
          <p:blipFill>
            <a:blip r:embed="rId8" cstate="print"/>
            <a:srcRect/>
            <a:stretch>
              <a:fillRect/>
            </a:stretch>
          </p:blipFill>
          <p:spPr bwMode="auto">
            <a:xfrm>
              <a:off x="3873135" y="2729023"/>
              <a:ext cx="436600" cy="401450"/>
            </a:xfrm>
            <a:prstGeom prst="rect">
              <a:avLst/>
            </a:prstGeom>
            <a:noFill/>
            <a:ln w="9525">
              <a:noFill/>
              <a:miter lim="800000"/>
              <a:headEnd/>
              <a:tailEnd/>
            </a:ln>
          </p:spPr>
        </p:pic>
      </p:grpSp>
      <p:sp>
        <p:nvSpPr>
          <p:cNvPr id="30" name="Rounded Rectangle 29"/>
          <p:cNvSpPr/>
          <p:nvPr/>
        </p:nvSpPr>
        <p:spPr bwMode="gray">
          <a:xfrm>
            <a:off x="828289" y="4733362"/>
            <a:ext cx="2538806" cy="47333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Audio</a:t>
            </a:r>
          </a:p>
        </p:txBody>
      </p:sp>
      <p:sp>
        <p:nvSpPr>
          <p:cNvPr id="32" name="Rounded Rectangle 31"/>
          <p:cNvSpPr/>
          <p:nvPr/>
        </p:nvSpPr>
        <p:spPr bwMode="gray">
          <a:xfrm>
            <a:off x="3463914" y="4735154"/>
            <a:ext cx="2495774" cy="47333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Video</a:t>
            </a:r>
          </a:p>
        </p:txBody>
      </p:sp>
      <p:sp>
        <p:nvSpPr>
          <p:cNvPr id="33" name="Rounded Rectangle 32"/>
          <p:cNvSpPr/>
          <p:nvPr/>
        </p:nvSpPr>
        <p:spPr bwMode="gray">
          <a:xfrm>
            <a:off x="6034993" y="4724398"/>
            <a:ext cx="2323652" cy="47333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Data</a:t>
            </a:r>
          </a:p>
        </p:txBody>
      </p:sp>
      <p:sp>
        <p:nvSpPr>
          <p:cNvPr id="37" name="TextBox 36"/>
          <p:cNvSpPr txBox="1"/>
          <p:nvPr/>
        </p:nvSpPr>
        <p:spPr>
          <a:xfrm>
            <a:off x="666926" y="5314256"/>
            <a:ext cx="8477074" cy="355024"/>
          </a:xfrm>
          <a:prstGeom prst="rect">
            <a:avLst/>
          </a:prstGeom>
          <a:noFill/>
        </p:spPr>
        <p:txBody>
          <a:bodyPr wrap="square" lIns="0" tIns="0" rIns="0" bIns="0" rtlCol="0">
            <a:noAutofit/>
          </a:bodyPr>
          <a:lstStyle/>
          <a:p>
            <a:pPr>
              <a:lnSpc>
                <a:spcPct val="90000"/>
              </a:lnSpc>
            </a:pPr>
            <a:r>
              <a:rPr lang="en-US" sz="2000" b="1" i="1" dirty="0" smtClean="0"/>
              <a:t>Connecting Customer’s journey through your application with Communications</a:t>
            </a:r>
          </a:p>
        </p:txBody>
      </p:sp>
      <p:sp>
        <p:nvSpPr>
          <p:cNvPr id="39" name="Text Placeholder 3"/>
          <p:cNvSpPr txBox="1">
            <a:spLocks/>
          </p:cNvSpPr>
          <p:nvPr/>
        </p:nvSpPr>
        <p:spPr>
          <a:xfrm>
            <a:off x="8702937" y="1846730"/>
            <a:ext cx="3485888" cy="4489523"/>
          </a:xfrm>
          <a:prstGeom prst="rect">
            <a:avLst/>
          </a:prstGeom>
        </p:spPr>
        <p:txBody>
          <a:bodyPr/>
          <a:lstStyle/>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r>
              <a:rPr lang="en-US" sz="2400" noProof="0" dirty="0" smtClean="0"/>
              <a:t>Context </a:t>
            </a:r>
            <a:r>
              <a:rPr lang="en-US" sz="2400" noProof="0" dirty="0" smtClean="0"/>
              <a:t>Awareness</a:t>
            </a:r>
            <a:endParaRPr lang="en-US" sz="2400" noProof="0" dirty="0" smtClean="0"/>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r>
              <a:rPr lang="en-US" sz="2400" dirty="0" smtClean="0"/>
              <a:t>Personalized </a:t>
            </a:r>
            <a:r>
              <a:rPr lang="en-US" sz="2400" dirty="0" smtClean="0"/>
              <a:t>Service</a:t>
            </a:r>
            <a:endParaRPr lang="en-US" sz="2400" dirty="0" smtClean="0"/>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r>
              <a:rPr lang="en-US" sz="2400" noProof="0" dirty="0" smtClean="0"/>
              <a:t>Connected Interactions</a:t>
            </a: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r>
              <a:rPr lang="en-US" sz="2400" dirty="0" smtClean="0"/>
              <a:t>Rewarding Relationship</a:t>
            </a:r>
            <a:endParaRPr lang="en-US" sz="2400" noProof="0" dirty="0" smtClean="0"/>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lang="en-US" sz="2400" noProof="0" dirty="0" smtClean="0"/>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tabLst/>
              <a:defRPr/>
            </a:pPr>
            <a:endParaRPr lang="en-US" sz="2400" noProof="0" dirty="0" smtClean="0"/>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tabLst/>
              <a:defRPr/>
            </a:pPr>
            <a:endParaRPr kumimoji="0" lang="en-U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p:txBody>
      </p:sp>
      <p:grpSp>
        <p:nvGrpSpPr>
          <p:cNvPr id="53" name="Group 52"/>
          <p:cNvGrpSpPr/>
          <p:nvPr/>
        </p:nvGrpSpPr>
        <p:grpSpPr>
          <a:xfrm>
            <a:off x="4747660" y="2563902"/>
            <a:ext cx="710004" cy="720762"/>
            <a:chOff x="4747660" y="2563902"/>
            <a:chExt cx="710004" cy="720762"/>
          </a:xfrm>
        </p:grpSpPr>
        <p:sp>
          <p:nvSpPr>
            <p:cNvPr id="13" name="Oval 12"/>
            <p:cNvSpPr/>
            <p:nvPr/>
          </p:nvSpPr>
          <p:spPr bwMode="gray">
            <a:xfrm>
              <a:off x="4747660" y="2563902"/>
              <a:ext cx="710004" cy="720762"/>
            </a:xfrm>
            <a:prstGeom prst="ellipse">
              <a:avLst/>
            </a:prstGeom>
            <a:solidFill>
              <a:schemeClr val="bg1"/>
            </a:solid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pic>
          <p:nvPicPr>
            <p:cNvPr id="12304" name="Picture 16"/>
            <p:cNvPicPr>
              <a:picLocks noChangeAspect="1" noChangeArrowheads="1"/>
            </p:cNvPicPr>
            <p:nvPr/>
          </p:nvPicPr>
          <p:blipFill>
            <a:blip r:embed="rId9" cstate="print"/>
            <a:srcRect/>
            <a:stretch>
              <a:fillRect/>
            </a:stretch>
          </p:blipFill>
          <p:spPr bwMode="auto">
            <a:xfrm>
              <a:off x="4890902" y="2769050"/>
              <a:ext cx="412619" cy="315195"/>
            </a:xfrm>
            <a:prstGeom prst="rect">
              <a:avLst/>
            </a:prstGeom>
            <a:noFill/>
            <a:ln w="9525">
              <a:noFill/>
              <a:miter lim="800000"/>
              <a:headEnd/>
              <a:tailEnd/>
            </a:ln>
          </p:spPr>
        </p:pic>
      </p:grpSp>
      <p:sp>
        <p:nvSpPr>
          <p:cNvPr id="43" name="TextBox 42"/>
          <p:cNvSpPr txBox="1"/>
          <p:nvPr/>
        </p:nvSpPr>
        <p:spPr>
          <a:xfrm>
            <a:off x="8821271" y="1656678"/>
            <a:ext cx="914400" cy="914400"/>
          </a:xfrm>
          <a:prstGeom prst="rect">
            <a:avLst/>
          </a:prstGeom>
          <a:noFill/>
        </p:spPr>
        <p:txBody>
          <a:bodyPr wrap="none" lIns="0" tIns="0" rIns="0" bIns="0" rtlCol="0">
            <a:noAutofit/>
          </a:bodyPr>
          <a:lstStyle/>
          <a:p>
            <a:pPr>
              <a:lnSpc>
                <a:spcPct val="90000"/>
              </a:lnSpc>
            </a:pPr>
            <a:endParaRPr lang="en-US" dirty="0" smtClean="0"/>
          </a:p>
        </p:txBody>
      </p:sp>
      <p:pic>
        <p:nvPicPr>
          <p:cNvPr id="44" name="Picture 2"/>
          <p:cNvPicPr>
            <a:picLocks noChangeAspect="1" noChangeArrowheads="1"/>
          </p:cNvPicPr>
          <p:nvPr/>
        </p:nvPicPr>
        <p:blipFill>
          <a:blip r:embed="rId10" cstate="print"/>
          <a:srcRect/>
          <a:stretch>
            <a:fillRect/>
          </a:stretch>
        </p:blipFill>
        <p:spPr bwMode="auto">
          <a:xfrm>
            <a:off x="3657600" y="3917756"/>
            <a:ext cx="2064145" cy="600475"/>
          </a:xfrm>
          <a:prstGeom prst="rect">
            <a:avLst/>
          </a:prstGeom>
          <a:noFill/>
          <a:ln w="9525">
            <a:noFill/>
            <a:miter lim="800000"/>
            <a:headEnd/>
            <a:tailEnd/>
          </a:ln>
        </p:spPr>
      </p:pic>
      <p:sp>
        <p:nvSpPr>
          <p:cNvPr id="45" name="Rectangle 44"/>
          <p:cNvSpPr/>
          <p:nvPr/>
        </p:nvSpPr>
        <p:spPr bwMode="gray">
          <a:xfrm>
            <a:off x="6336253" y="2000922"/>
            <a:ext cx="1731981" cy="516367"/>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Document </a:t>
            </a:r>
          </a:p>
          <a:p>
            <a:pPr algn="ctr">
              <a:lnSpc>
                <a:spcPct val="90000"/>
              </a:lnSpc>
            </a:pPr>
            <a:r>
              <a:rPr lang="en-US" dirty="0" smtClean="0"/>
              <a:t>Share</a:t>
            </a:r>
          </a:p>
        </p:txBody>
      </p:sp>
      <p:sp>
        <p:nvSpPr>
          <p:cNvPr id="46" name="Rectangle 45"/>
          <p:cNvSpPr/>
          <p:nvPr/>
        </p:nvSpPr>
        <p:spPr bwMode="gray">
          <a:xfrm>
            <a:off x="4315608" y="1873623"/>
            <a:ext cx="1731981" cy="516367"/>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Screen Share</a:t>
            </a:r>
          </a:p>
        </p:txBody>
      </p:sp>
      <p:sp>
        <p:nvSpPr>
          <p:cNvPr id="47" name="Rectangle 46"/>
          <p:cNvSpPr/>
          <p:nvPr/>
        </p:nvSpPr>
        <p:spPr bwMode="gray">
          <a:xfrm>
            <a:off x="2187387" y="2036780"/>
            <a:ext cx="1731981" cy="516367"/>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Chat</a:t>
            </a:r>
          </a:p>
        </p:txBody>
      </p:sp>
      <p:sp>
        <p:nvSpPr>
          <p:cNvPr id="48" name="Rectangle 47"/>
          <p:cNvSpPr/>
          <p:nvPr/>
        </p:nvSpPr>
        <p:spPr bwMode="gray">
          <a:xfrm>
            <a:off x="317350" y="2533425"/>
            <a:ext cx="1731981" cy="516367"/>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Audio/Video </a:t>
            </a:r>
            <a:r>
              <a:rPr lang="en-US" dirty="0" smtClean="0"/>
              <a:t>Call</a:t>
            </a:r>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ox(in)">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ox(in)">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ox(in)">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box(in)">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box(in)">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box(in)">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box(in)">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blinds(horizontal)">
                                      <p:cBhvr>
                                        <p:cTn id="47" dur="500"/>
                                        <p:tgtEl>
                                          <p:spTgt spid="4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linds(horizontal)">
                                      <p:cBhvr>
                                        <p:cTn id="50" dur="500"/>
                                        <p:tgtEl>
                                          <p:spTgt spid="4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blinds(horizontal)">
                                      <p:cBhvr>
                                        <p:cTn id="53" dur="500"/>
                                        <p:tgtEl>
                                          <p:spTgt spid="46"/>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blinds(horizontal)">
                                      <p:cBhvr>
                                        <p:cTn id="56" dur="500"/>
                                        <p:tgtEl>
                                          <p:spTgt spid="45"/>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blinds(horizontal)">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blinds(horizontal)">
                                      <p:cBhvr>
                                        <p:cTn id="6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5" grpId="0" animBg="1"/>
      <p:bldP spid="46" grpId="0" animBg="1"/>
      <p:bldP spid="4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US" dirty="0" smtClean="0"/>
              <a:t>Web Customer Service</a:t>
            </a:r>
            <a:endParaRPr lang="en-US" dirty="0"/>
          </a:p>
        </p:txBody>
      </p:sp>
      <p:sp>
        <p:nvSpPr>
          <p:cNvPr id="8" name="Content Placeholder 7"/>
          <p:cNvSpPr>
            <a:spLocks noGrp="1"/>
          </p:cNvSpPr>
          <p:nvPr>
            <p:ph sz="half" idx="2"/>
          </p:nvPr>
        </p:nvSpPr>
        <p:spPr/>
        <p:txBody>
          <a:bodyPr/>
          <a:lstStyle/>
          <a:p>
            <a:r>
              <a:rPr lang="en-US" dirty="0" smtClean="0"/>
              <a:t>Advanced Customer Experience</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6</a:t>
            </a:fld>
            <a:endParaRPr lang="en-US"/>
          </a:p>
        </p:txBody>
      </p:sp>
      <p:sp>
        <p:nvSpPr>
          <p:cNvPr id="9" name="Content Placeholder 8"/>
          <p:cNvSpPr>
            <a:spLocks noGrp="1"/>
          </p:cNvSpPr>
          <p:nvPr>
            <p:ph sz="half" idx="13"/>
          </p:nvPr>
        </p:nvSpPr>
        <p:spPr/>
        <p:txBody>
          <a:bodyPr/>
          <a:lstStyle/>
          <a:p>
            <a:r>
              <a:rPr lang="en-US" dirty="0" smtClean="0"/>
              <a:t>Unified Communications</a:t>
            </a:r>
            <a:endParaRPr lang="en-US" dirty="0"/>
          </a:p>
        </p:txBody>
      </p:sp>
      <p:sp>
        <p:nvSpPr>
          <p:cNvPr id="6" name="Title 5"/>
          <p:cNvSpPr>
            <a:spLocks noGrp="1"/>
          </p:cNvSpPr>
          <p:nvPr>
            <p:ph type="title"/>
          </p:nvPr>
        </p:nvSpPr>
        <p:spPr/>
        <p:txBody>
          <a:bodyPr/>
          <a:lstStyle/>
          <a:p>
            <a:r>
              <a:rPr lang="en-US" dirty="0" smtClean="0"/>
              <a:t>WebRTC Enabling Enterprises to Create Value for Customers</a:t>
            </a:r>
            <a:endParaRPr lang="en-US" dirty="0"/>
          </a:p>
        </p:txBody>
      </p:sp>
      <p:pic>
        <p:nvPicPr>
          <p:cNvPr id="13315" name="Picture 3"/>
          <p:cNvPicPr>
            <a:picLocks noChangeAspect="1" noChangeArrowheads="1"/>
          </p:cNvPicPr>
          <p:nvPr/>
        </p:nvPicPr>
        <p:blipFill>
          <a:blip r:embed="rId2" cstate="print"/>
          <a:srcRect/>
          <a:stretch>
            <a:fillRect/>
          </a:stretch>
        </p:blipFill>
        <p:spPr bwMode="auto">
          <a:xfrm>
            <a:off x="590756" y="2046139"/>
            <a:ext cx="3088359" cy="2552968"/>
          </a:xfrm>
          <a:prstGeom prst="rect">
            <a:avLst/>
          </a:prstGeom>
          <a:noFill/>
          <a:ln w="9525">
            <a:noFill/>
            <a:miter lim="800000"/>
            <a:headEnd/>
            <a:tailEnd/>
          </a:ln>
        </p:spPr>
      </p:pic>
      <p:sp>
        <p:nvSpPr>
          <p:cNvPr id="13" name="Content Placeholder 8"/>
          <p:cNvSpPr txBox="1">
            <a:spLocks/>
          </p:cNvSpPr>
          <p:nvPr/>
        </p:nvSpPr>
        <p:spPr>
          <a:xfrm>
            <a:off x="459200" y="4538830"/>
            <a:ext cx="3650221" cy="1905000"/>
          </a:xfrm>
          <a:prstGeom prst="rect">
            <a:avLst/>
          </a:prstGeom>
        </p:spPr>
        <p:txBody>
          <a:bodyPr vert="horz" lIns="0" tIns="0" rIns="0" bIns="0" rtlCol="0">
            <a:normAutofit/>
          </a:bodyPr>
          <a:lstStyle/>
          <a:p>
            <a:pPr marL="228600" marR="0" lvl="0" indent="-228600" algn="l" defTabSz="914400" rtl="0" eaLnBrk="1" fontAlgn="auto" latinLnBrk="0" hangingPunct="1">
              <a:lnSpc>
                <a:spcPct val="100000"/>
              </a:lnSpc>
              <a:spcBef>
                <a:spcPts val="0"/>
              </a:spcBef>
              <a:spcAft>
                <a:spcPts val="0"/>
              </a:spcAft>
              <a:buClr>
                <a:schemeClr val="tx1">
                  <a:lumMod val="60000"/>
                  <a:lumOff val="40000"/>
                </a:schemeClr>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Offer faster web-based service tools where most interactions with a business begin, on the Web</a:t>
            </a:r>
          </a:p>
        </p:txBody>
      </p:sp>
      <p:pic>
        <p:nvPicPr>
          <p:cNvPr id="13316" name="Picture 4"/>
          <p:cNvPicPr>
            <a:picLocks noChangeAspect="1" noChangeArrowheads="1"/>
          </p:cNvPicPr>
          <p:nvPr/>
        </p:nvPicPr>
        <p:blipFill>
          <a:blip r:embed="rId3" cstate="print"/>
          <a:srcRect/>
          <a:stretch>
            <a:fillRect/>
          </a:stretch>
        </p:blipFill>
        <p:spPr bwMode="auto">
          <a:xfrm>
            <a:off x="4616414" y="2210531"/>
            <a:ext cx="2769012" cy="2157076"/>
          </a:xfrm>
          <a:prstGeom prst="rect">
            <a:avLst/>
          </a:prstGeom>
          <a:noFill/>
          <a:ln w="9525">
            <a:noFill/>
            <a:miter lim="800000"/>
            <a:headEnd/>
            <a:tailEnd/>
          </a:ln>
        </p:spPr>
      </p:pic>
      <p:sp>
        <p:nvSpPr>
          <p:cNvPr id="15" name="Content Placeholder 8"/>
          <p:cNvSpPr txBox="1">
            <a:spLocks/>
          </p:cNvSpPr>
          <p:nvPr/>
        </p:nvSpPr>
        <p:spPr>
          <a:xfrm>
            <a:off x="4278165" y="4560346"/>
            <a:ext cx="3628706" cy="1905000"/>
          </a:xfrm>
          <a:prstGeom prst="rect">
            <a:avLst/>
          </a:prstGeom>
        </p:spPr>
        <p:txBody>
          <a:bodyPr vert="horz" lIns="0" tIns="0" rIns="0" bIns="0" rtlCol="0">
            <a:normAutofit fontScale="92500"/>
          </a:bodyPr>
          <a:lstStyle/>
          <a:p>
            <a:pPr marL="228600" marR="0" lvl="0" indent="-228600" algn="l" defTabSz="914400" rtl="0" eaLnBrk="1" fontAlgn="auto" latinLnBrk="0" hangingPunct="1">
              <a:lnSpc>
                <a:spcPct val="120000"/>
              </a:lnSpc>
              <a:spcBef>
                <a:spcPts val="0"/>
              </a:spcBef>
              <a:spcAft>
                <a:spcPts val="0"/>
              </a:spcAft>
              <a:buClr>
                <a:schemeClr val="tx1">
                  <a:lumMod val="60000"/>
                  <a:lumOff val="40000"/>
                </a:schemeClr>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Offer a ‘Mayday Bundle’ for advanced live engagement, but make it available for any website across any devices</a:t>
            </a:r>
          </a:p>
        </p:txBody>
      </p:sp>
      <p:pic>
        <p:nvPicPr>
          <p:cNvPr id="13317" name="Picture 5"/>
          <p:cNvPicPr>
            <a:picLocks noChangeAspect="1" noChangeArrowheads="1"/>
          </p:cNvPicPr>
          <p:nvPr/>
        </p:nvPicPr>
        <p:blipFill>
          <a:blip r:embed="rId4" cstate="print"/>
          <a:srcRect/>
          <a:stretch>
            <a:fillRect/>
          </a:stretch>
        </p:blipFill>
        <p:spPr bwMode="auto">
          <a:xfrm>
            <a:off x="8059588" y="1884439"/>
            <a:ext cx="3418821" cy="2871018"/>
          </a:xfrm>
          <a:prstGeom prst="rect">
            <a:avLst/>
          </a:prstGeom>
          <a:noFill/>
          <a:ln w="9525">
            <a:noFill/>
            <a:miter lim="800000"/>
            <a:headEnd/>
            <a:tailEnd/>
          </a:ln>
        </p:spPr>
      </p:pic>
      <p:sp>
        <p:nvSpPr>
          <p:cNvPr id="17" name="Content Placeholder 8"/>
          <p:cNvSpPr txBox="1">
            <a:spLocks/>
          </p:cNvSpPr>
          <p:nvPr/>
        </p:nvSpPr>
        <p:spPr>
          <a:xfrm>
            <a:off x="8054099" y="4581862"/>
            <a:ext cx="3747040" cy="1905000"/>
          </a:xfrm>
          <a:prstGeom prst="rect">
            <a:avLst/>
          </a:prstGeom>
        </p:spPr>
        <p:txBody>
          <a:bodyPr vert="horz" lIns="0" tIns="0" rIns="0" bIns="0" rtlCol="0">
            <a:noAutofit/>
          </a:bodyPr>
          <a:lstStyle/>
          <a:p>
            <a:pPr marL="228600" marR="0" lvl="1" indent="-228600" algn="l" defTabSz="914400" rtl="0" eaLnBrk="1" fontAlgn="auto" latinLnBrk="0" hangingPunct="1">
              <a:lnSpc>
                <a:spcPct val="100000"/>
              </a:lnSpc>
              <a:spcBef>
                <a:spcPts val="0"/>
              </a:spcBef>
              <a:spcAft>
                <a:spcPts val="0"/>
              </a:spcAft>
              <a:buClr>
                <a:schemeClr val="tx1">
                  <a:lumMod val="60000"/>
                  <a:lumOff val="40000"/>
                </a:schemeClr>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Provide BYOD mobile UC clients to employees as an extension of existing desk phone experience for mobility &amp; remote worker</a:t>
            </a: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encrypted-tbn0.gstatic.com/images?q=tbn:ANd9GcQukvUmZFNScgqGH8MMjI3Vk9aSDi8bpwhSKcUthU2_lv0jtKSr1DzTtcpj"/>
          <p:cNvPicPr>
            <a:picLocks noChangeAspect="1" noChangeArrowheads="1"/>
          </p:cNvPicPr>
          <p:nvPr/>
        </p:nvPicPr>
        <p:blipFill>
          <a:blip r:embed="rId3" cstate="print"/>
          <a:srcRect/>
          <a:stretch>
            <a:fillRect/>
          </a:stretch>
        </p:blipFill>
        <p:spPr bwMode="auto">
          <a:xfrm>
            <a:off x="3797526" y="1331686"/>
            <a:ext cx="2143125" cy="2143125"/>
          </a:xfrm>
          <a:prstGeom prst="rect">
            <a:avLst/>
          </a:prstGeom>
          <a:noFill/>
        </p:spPr>
      </p:pic>
      <p:pic>
        <p:nvPicPr>
          <p:cNvPr id="1037" name="Picture 13" descr="http://news.bbcimg.co.uk/media/images/70106000/png/_70106873_mayday.png"/>
          <p:cNvPicPr>
            <a:picLocks noChangeAspect="1" noChangeArrowheads="1"/>
          </p:cNvPicPr>
          <p:nvPr/>
        </p:nvPicPr>
        <p:blipFill>
          <a:blip r:embed="rId4" cstate="print"/>
          <a:srcRect/>
          <a:stretch>
            <a:fillRect/>
          </a:stretch>
        </p:blipFill>
        <p:spPr bwMode="auto">
          <a:xfrm>
            <a:off x="7845425" y="416378"/>
            <a:ext cx="4343400" cy="3360965"/>
          </a:xfrm>
          <a:prstGeom prst="rect">
            <a:avLst/>
          </a:prstGeom>
          <a:noFill/>
        </p:spPr>
      </p:pic>
      <p:sp>
        <p:nvSpPr>
          <p:cNvPr id="4" name="Slide Number Placeholder 3"/>
          <p:cNvSpPr>
            <a:spLocks noGrp="1"/>
          </p:cNvSpPr>
          <p:nvPr>
            <p:ph type="sldNum" sz="quarter" idx="12"/>
          </p:nvPr>
        </p:nvSpPr>
        <p:spPr/>
        <p:txBody>
          <a:bodyPr/>
          <a:lstStyle/>
          <a:p>
            <a:fld id="{C51EAA63-D034-42AE-91FA-B13B9518C7BE}" type="slidenum">
              <a:rPr lang="en-US" smtClean="0">
                <a:solidFill>
                  <a:srgbClr val="5F5F5F"/>
                </a:solidFill>
                <a:latin typeface="Calibri"/>
              </a:rPr>
              <a:pPr/>
              <a:t>7</a:t>
            </a:fld>
            <a:endParaRPr lang="en-US" dirty="0">
              <a:solidFill>
                <a:srgbClr val="5F5F5F"/>
              </a:solidFill>
              <a:latin typeface="Calibri"/>
            </a:endParaRPr>
          </a:p>
        </p:txBody>
      </p:sp>
      <p:sp>
        <p:nvSpPr>
          <p:cNvPr id="6" name="Title 5"/>
          <p:cNvSpPr>
            <a:spLocks noGrp="1"/>
          </p:cNvSpPr>
          <p:nvPr>
            <p:ph type="title"/>
          </p:nvPr>
        </p:nvSpPr>
        <p:spPr/>
        <p:txBody>
          <a:bodyPr/>
          <a:lstStyle/>
          <a:p>
            <a:r>
              <a:rPr lang="en-US" dirty="0" smtClean="0"/>
              <a:t>WebRTC Services</a:t>
            </a:r>
            <a:endParaRPr lang="en-US" dirty="0"/>
          </a:p>
        </p:txBody>
      </p:sp>
      <p:pic>
        <p:nvPicPr>
          <p:cNvPr id="13" name="Picture 2"/>
          <p:cNvPicPr>
            <a:picLocks noChangeAspect="1" noChangeArrowheads="1"/>
          </p:cNvPicPr>
          <p:nvPr/>
        </p:nvPicPr>
        <p:blipFill>
          <a:blip r:embed="rId5" cstate="print"/>
          <a:srcRect/>
          <a:stretch>
            <a:fillRect/>
          </a:stretch>
        </p:blipFill>
        <p:spPr bwMode="auto">
          <a:xfrm>
            <a:off x="1979612" y="2079759"/>
            <a:ext cx="1799835" cy="3688428"/>
          </a:xfrm>
          <a:prstGeom prst="rect">
            <a:avLst/>
          </a:prstGeom>
          <a:noFill/>
          <a:ln w="9525">
            <a:noFill/>
            <a:miter lim="800000"/>
            <a:headEnd/>
            <a:tailEnd/>
          </a:ln>
        </p:spPr>
      </p:pic>
      <p:pic>
        <p:nvPicPr>
          <p:cNvPr id="14" name="Picture 3"/>
          <p:cNvPicPr>
            <a:picLocks noChangeAspect="1" noChangeArrowheads="1"/>
          </p:cNvPicPr>
          <p:nvPr/>
        </p:nvPicPr>
        <p:blipFill>
          <a:blip r:embed="rId6" cstate="print"/>
          <a:srcRect/>
          <a:stretch>
            <a:fillRect/>
          </a:stretch>
        </p:blipFill>
        <p:spPr bwMode="auto">
          <a:xfrm>
            <a:off x="303212" y="2133600"/>
            <a:ext cx="1738183" cy="3598371"/>
          </a:xfrm>
          <a:prstGeom prst="rect">
            <a:avLst/>
          </a:prstGeom>
          <a:noFill/>
          <a:ln w="9525">
            <a:noFill/>
            <a:miter lim="800000"/>
            <a:headEnd/>
            <a:tailEnd/>
          </a:ln>
        </p:spPr>
      </p:pic>
      <p:sp>
        <p:nvSpPr>
          <p:cNvPr id="15" name="Rectangle 14"/>
          <p:cNvSpPr/>
          <p:nvPr/>
        </p:nvSpPr>
        <p:spPr>
          <a:xfrm>
            <a:off x="1859549" y="5725928"/>
            <a:ext cx="1837961" cy="400087"/>
          </a:xfrm>
          <a:prstGeom prst="rect">
            <a:avLst/>
          </a:prstGeom>
        </p:spPr>
        <p:txBody>
          <a:bodyPr wrap="none" lIns="121899" tIns="60949" rIns="121899" bIns="60949">
            <a:spAutoFit/>
          </a:bodyPr>
          <a:lstStyle/>
          <a:p>
            <a:r>
              <a:rPr lang="en-US" dirty="0" smtClean="0">
                <a:solidFill>
                  <a:srgbClr val="5F5F5F"/>
                </a:solidFill>
                <a:latin typeface="Calibri"/>
              </a:rPr>
              <a:t>Video Messaging</a:t>
            </a:r>
            <a:endParaRPr lang="en-US" dirty="0">
              <a:solidFill>
                <a:srgbClr val="5F5F5F"/>
              </a:solidFill>
              <a:latin typeface="Calibri"/>
            </a:endParaRPr>
          </a:p>
        </p:txBody>
      </p:sp>
      <p:pic>
        <p:nvPicPr>
          <p:cNvPr id="18" name="Picture 2" descr="Vonage Home Phone Service for U.S. &amp; International Calling"/>
          <p:cNvPicPr>
            <a:picLocks noChangeAspect="1" noChangeArrowheads="1"/>
          </p:cNvPicPr>
          <p:nvPr/>
        </p:nvPicPr>
        <p:blipFill>
          <a:blip r:embed="rId7" cstate="print"/>
          <a:srcRect/>
          <a:stretch>
            <a:fillRect/>
          </a:stretch>
        </p:blipFill>
        <p:spPr bwMode="auto">
          <a:xfrm>
            <a:off x="912812" y="1295400"/>
            <a:ext cx="2196528" cy="762001"/>
          </a:xfrm>
          <a:prstGeom prst="rect">
            <a:avLst/>
          </a:prstGeom>
          <a:noFill/>
        </p:spPr>
      </p:pic>
      <p:sp>
        <p:nvSpPr>
          <p:cNvPr id="19" name="Rectangle 18"/>
          <p:cNvSpPr/>
          <p:nvPr/>
        </p:nvSpPr>
        <p:spPr>
          <a:xfrm>
            <a:off x="284947" y="5715000"/>
            <a:ext cx="1466065" cy="400087"/>
          </a:xfrm>
          <a:prstGeom prst="rect">
            <a:avLst/>
          </a:prstGeom>
        </p:spPr>
        <p:txBody>
          <a:bodyPr wrap="none" lIns="121899" tIns="60949" rIns="121899" bIns="60949">
            <a:spAutoFit/>
          </a:bodyPr>
          <a:lstStyle/>
          <a:p>
            <a:r>
              <a:rPr lang="en-US" dirty="0" smtClean="0">
                <a:solidFill>
                  <a:srgbClr val="5F5F5F"/>
                </a:solidFill>
                <a:latin typeface="Calibri"/>
              </a:rPr>
              <a:t>Video Calling</a:t>
            </a:r>
            <a:endParaRPr lang="en-US" dirty="0">
              <a:solidFill>
                <a:srgbClr val="5F5F5F"/>
              </a:solidFill>
              <a:latin typeface="Calibri"/>
            </a:endParaRPr>
          </a:p>
        </p:txBody>
      </p:sp>
      <p:pic>
        <p:nvPicPr>
          <p:cNvPr id="1027" name="Picture 3"/>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7694612" y="533400"/>
            <a:ext cx="1547812" cy="3319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2"/>
          <p:cNvPicPr>
            <a:picLocks noChangeAspect="1" noChangeArrowheads="1"/>
          </p:cNvPicPr>
          <p:nvPr/>
        </p:nvPicPr>
        <p:blipFill>
          <a:blip r:embed="rId9" cstate="print"/>
          <a:srcRect/>
          <a:stretch>
            <a:fillRect/>
          </a:stretch>
        </p:blipFill>
        <p:spPr bwMode="auto">
          <a:xfrm>
            <a:off x="7778750" y="3870325"/>
            <a:ext cx="4410075" cy="1962150"/>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3801155" y="3138714"/>
            <a:ext cx="4718731" cy="3124200"/>
          </a:xfrm>
          <a:prstGeom prst="rect">
            <a:avLst/>
          </a:prstGeom>
          <a:noFill/>
          <a:ln w="9525">
            <a:solidFill>
              <a:schemeClr val="bg2">
                <a:lumMod val="75000"/>
              </a:schemeClr>
            </a:solidFill>
            <a:miter lim="800000"/>
            <a:headEnd/>
            <a:tailEnd/>
          </a:ln>
        </p:spPr>
      </p:pic>
      <p:pic>
        <p:nvPicPr>
          <p:cNvPr id="3" name="Picture 3"/>
          <p:cNvPicPr>
            <a:picLocks noChangeAspect="1" noChangeArrowheads="1"/>
          </p:cNvPicPr>
          <p:nvPr/>
        </p:nvPicPr>
        <p:blipFill>
          <a:blip r:embed="rId11" cstate="print"/>
          <a:srcRect/>
          <a:stretch>
            <a:fillRect/>
          </a:stretch>
        </p:blipFill>
        <p:spPr bwMode="auto">
          <a:xfrm>
            <a:off x="5979886" y="2139724"/>
            <a:ext cx="2017486" cy="949653"/>
          </a:xfrm>
          <a:prstGeom prst="rect">
            <a:avLst/>
          </a:prstGeom>
          <a:noFill/>
          <a:ln w="9525">
            <a:noFill/>
            <a:miter lim="800000"/>
            <a:headEnd/>
            <a:tailEnd/>
          </a:ln>
        </p:spPr>
      </p:pic>
    </p:spTree>
    <p:extLst>
      <p:ext uri="{BB962C8B-B14F-4D97-AF65-F5344CB8AC3E}">
        <p14:creationId xmlns:p14="http://schemas.microsoft.com/office/powerpoint/2010/main" xmlns="" val="24635259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8</a:t>
            </a:fld>
            <a:endParaRPr lang="en-US"/>
          </a:p>
        </p:txBody>
      </p:sp>
      <p:sp>
        <p:nvSpPr>
          <p:cNvPr id="4" name="Title 3"/>
          <p:cNvSpPr>
            <a:spLocks noGrp="1"/>
          </p:cNvSpPr>
          <p:nvPr>
            <p:ph type="title"/>
          </p:nvPr>
        </p:nvSpPr>
        <p:spPr/>
        <p:txBody>
          <a:bodyPr/>
          <a:lstStyle/>
          <a:p>
            <a:r>
              <a:rPr lang="en-US" dirty="0" smtClean="0"/>
              <a:t>What Does WebRTC Really Provide?</a:t>
            </a:r>
            <a:endParaRPr lang="en-US" dirty="0"/>
          </a:p>
        </p:txBody>
      </p:sp>
      <p:sp>
        <p:nvSpPr>
          <p:cNvPr id="19" name="Chevron 18"/>
          <p:cNvSpPr/>
          <p:nvPr/>
        </p:nvSpPr>
        <p:spPr>
          <a:xfrm>
            <a:off x="7229051" y="1793814"/>
            <a:ext cx="4114697" cy="2362200"/>
          </a:xfrm>
          <a:prstGeom prst="chevron">
            <a:avLst/>
          </a:prstGeom>
          <a:solidFill>
            <a:srgbClr val="46575E"/>
          </a:solidFill>
          <a:ln w="19050" cap="flat" cmpd="sng" algn="ctr">
            <a:solidFill>
              <a:srgbClr val="46575E"/>
            </a:solidFill>
            <a:prstDash val="solid"/>
            <a:miter lim="800000"/>
          </a:ln>
          <a:effectLst/>
        </p:spPr>
        <p:txBody>
          <a:bodyPr rot="0" spcFirstLastPara="0" vertOverflow="overflow" horzOverflow="overflow" vert="horz" wrap="square" lIns="5486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Lowers Technology  Barriers</a:t>
            </a:r>
          </a:p>
        </p:txBody>
      </p:sp>
      <p:sp>
        <p:nvSpPr>
          <p:cNvPr id="20" name="Chevron 19"/>
          <p:cNvSpPr/>
          <p:nvPr/>
        </p:nvSpPr>
        <p:spPr>
          <a:xfrm>
            <a:off x="4028651" y="1793814"/>
            <a:ext cx="4114697" cy="2362200"/>
          </a:xfrm>
          <a:prstGeom prst="chevron">
            <a:avLst/>
          </a:prstGeom>
          <a:solidFill>
            <a:srgbClr val="8DA6B1">
              <a:lumMod val="75000"/>
            </a:srgbClr>
          </a:solidFill>
          <a:ln w="19050" cap="flat" cmpd="sng" algn="ctr">
            <a:solidFill>
              <a:srgbClr val="8DA6B1">
                <a:lumMod val="75000"/>
              </a:srgbClr>
            </a:solidFill>
            <a:prstDash val="solid"/>
            <a:miter lim="800000"/>
          </a:ln>
          <a:effectLst/>
        </p:spPr>
        <p:txBody>
          <a:bodyPr rot="0" spcFirstLastPara="0" vertOverflow="overflow" horzOverflow="overflow" vert="horz" wrap="square" lIns="5486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Calibri"/>
                <a:ea typeface="+mn-ea"/>
                <a:cs typeface="+mn-cs"/>
              </a:rPr>
              <a:t>WebRTC.org</a:t>
            </a:r>
          </a:p>
        </p:txBody>
      </p:sp>
      <p:sp>
        <p:nvSpPr>
          <p:cNvPr id="21" name="Chevron 20"/>
          <p:cNvSpPr/>
          <p:nvPr/>
        </p:nvSpPr>
        <p:spPr>
          <a:xfrm>
            <a:off x="845076" y="1793814"/>
            <a:ext cx="4114697" cy="2362200"/>
          </a:xfrm>
          <a:prstGeom prst="chevron">
            <a:avLst/>
          </a:prstGeom>
          <a:solidFill>
            <a:srgbClr val="8DA6B1"/>
          </a:solidFill>
          <a:ln w="19050" cap="flat" cmpd="sng" algn="ctr">
            <a:solidFill>
              <a:srgbClr val="8DA6B1"/>
            </a:solidFill>
            <a:prstDash val="solid"/>
            <a:miter lim="800000"/>
          </a:ln>
          <a:effectLst/>
        </p:spPr>
        <p:txBody>
          <a:bodyPr rot="0" spcFirstLastPara="0" vertOverflow="overflow" horzOverflow="overflow" vert="horz" wrap="square" lIns="5486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WebRTC  1.0</a:t>
            </a:r>
          </a:p>
        </p:txBody>
      </p:sp>
      <p:sp>
        <p:nvSpPr>
          <p:cNvPr id="22" name="TextBox 21"/>
          <p:cNvSpPr txBox="1"/>
          <p:nvPr/>
        </p:nvSpPr>
        <p:spPr>
          <a:xfrm>
            <a:off x="968188" y="4281520"/>
            <a:ext cx="2581836" cy="311972"/>
          </a:xfrm>
          <a:prstGeom prst="rect">
            <a:avLst/>
          </a:prstGeom>
          <a:noFill/>
        </p:spPr>
        <p:txBody>
          <a:bodyPr wrap="squar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Standards Specifications</a:t>
            </a:r>
            <a:endParaRPr kumimoji="0" lang="en-US" sz="2000" b="1" i="0" u="none" strike="noStrike" kern="0" cap="none" spc="0" normalizeH="0" baseline="0" noProof="0" dirty="0">
              <a:ln>
                <a:noFill/>
              </a:ln>
              <a:solidFill>
                <a:sysClr val="windowText" lastClr="000000"/>
              </a:solidFill>
              <a:effectLst/>
              <a:uLnTx/>
              <a:uFillTx/>
            </a:endParaRPr>
          </a:p>
        </p:txBody>
      </p:sp>
      <p:sp>
        <p:nvSpPr>
          <p:cNvPr id="23" name="TextBox 22"/>
          <p:cNvSpPr txBox="1"/>
          <p:nvPr/>
        </p:nvSpPr>
        <p:spPr>
          <a:xfrm>
            <a:off x="4530762" y="4283312"/>
            <a:ext cx="2581836" cy="311972"/>
          </a:xfrm>
          <a:prstGeom prst="rect">
            <a:avLst/>
          </a:prstGeom>
          <a:noFill/>
        </p:spPr>
        <p:txBody>
          <a:bodyPr wrap="squar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Software Stack</a:t>
            </a:r>
            <a:endParaRPr kumimoji="0" lang="en-US" sz="2000" b="1" i="0" u="none" strike="noStrike" kern="0" cap="none" spc="0" normalizeH="0" baseline="0" noProof="0" dirty="0">
              <a:ln>
                <a:noFill/>
              </a:ln>
              <a:solidFill>
                <a:sysClr val="windowText" lastClr="000000"/>
              </a:solidFill>
              <a:effectLst/>
              <a:uLnTx/>
              <a:uFillTx/>
            </a:endParaRPr>
          </a:p>
        </p:txBody>
      </p:sp>
      <p:sp>
        <p:nvSpPr>
          <p:cNvPr id="24" name="TextBox 23"/>
          <p:cNvSpPr txBox="1"/>
          <p:nvPr/>
        </p:nvSpPr>
        <p:spPr>
          <a:xfrm>
            <a:off x="1796527" y="2151529"/>
            <a:ext cx="2097741" cy="1538344"/>
          </a:xfrm>
          <a:prstGeom prst="rect">
            <a:avLst/>
          </a:prstGeom>
          <a:noFill/>
        </p:spPr>
        <p:txBody>
          <a:bodyPr wrap="squar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Rectangle 24"/>
          <p:cNvSpPr/>
          <p:nvPr/>
        </p:nvSpPr>
        <p:spPr>
          <a:xfrm>
            <a:off x="2259106" y="2517289"/>
            <a:ext cx="1968649" cy="677732"/>
          </a:xfrm>
          <a:prstGeom prst="rect">
            <a:avLst/>
          </a:prstGeom>
          <a:solidFill>
            <a:srgbClr val="8DA6B1"/>
          </a:solidFill>
          <a:ln w="19050" cap="flat" cmpd="sng" algn="ctr">
            <a:solidFill>
              <a:srgbClr val="8DA6B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Calibri"/>
                <a:ea typeface="+mn-ea"/>
                <a:cs typeface="+mn-cs"/>
              </a:rPr>
              <a:t>WebRTC 1.0</a:t>
            </a:r>
            <a:endParaRPr kumimoji="0" lang="en-US" sz="2400" b="0" i="0" u="none" strike="noStrike" kern="0" cap="none" spc="0" normalizeH="0" baseline="0" noProof="0" dirty="0">
              <a:ln>
                <a:noFill/>
              </a:ln>
              <a:solidFill>
                <a:srgbClr val="FFFFFF"/>
              </a:solidFill>
              <a:effectLst/>
              <a:uLnTx/>
              <a:uFillTx/>
              <a:latin typeface="Calibri"/>
              <a:ea typeface="+mn-ea"/>
              <a:cs typeface="+mn-cs"/>
            </a:endParaRPr>
          </a:p>
        </p:txBody>
      </p:sp>
      <p:sp>
        <p:nvSpPr>
          <p:cNvPr id="26" name="Rectangle 25"/>
          <p:cNvSpPr/>
          <p:nvPr/>
        </p:nvSpPr>
        <p:spPr>
          <a:xfrm>
            <a:off x="5346551" y="2571078"/>
            <a:ext cx="2076226" cy="731520"/>
          </a:xfrm>
          <a:prstGeom prst="rect">
            <a:avLst/>
          </a:prstGeom>
          <a:solidFill>
            <a:srgbClr val="8DA6B1">
              <a:lumMod val="75000"/>
            </a:srgbClr>
          </a:solidFill>
          <a:ln w="19050" cap="flat" cmpd="sng" algn="ctr">
            <a:solidFill>
              <a:srgbClr val="8DA6B1">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Calibri"/>
                <a:ea typeface="+mn-ea"/>
                <a:cs typeface="+mn-cs"/>
              </a:rPr>
              <a:t>WebRTC.org</a:t>
            </a:r>
            <a:endParaRPr kumimoji="0" lang="en-US" sz="2400" b="0" i="0" u="none" strike="noStrike" kern="0" cap="none" spc="0" normalizeH="0" baseline="0" noProof="0" dirty="0">
              <a:ln>
                <a:noFill/>
              </a:ln>
              <a:solidFill>
                <a:srgbClr val="FFFFFF"/>
              </a:solidFill>
              <a:effectLst/>
              <a:uLnTx/>
              <a:uFillTx/>
              <a:latin typeface="Calibri"/>
              <a:ea typeface="+mn-ea"/>
              <a:cs typeface="+mn-cs"/>
            </a:endParaRPr>
          </a:p>
        </p:txBody>
      </p:sp>
      <p:sp>
        <p:nvSpPr>
          <p:cNvPr id="27" name="Rectangle 26"/>
          <p:cNvSpPr/>
          <p:nvPr/>
        </p:nvSpPr>
        <p:spPr>
          <a:xfrm>
            <a:off x="2250140" y="3035449"/>
            <a:ext cx="1968649" cy="677732"/>
          </a:xfrm>
          <a:prstGeom prst="rect">
            <a:avLst/>
          </a:prstGeom>
          <a:solidFill>
            <a:srgbClr val="8DA6B1"/>
          </a:solidFill>
          <a:ln w="19050" cap="flat" cmpd="sng" algn="ctr">
            <a:solidFill>
              <a:srgbClr val="8DA6B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Calibri"/>
                <a:ea typeface="+mn-ea"/>
                <a:cs typeface="+mn-cs"/>
              </a:rPr>
              <a:t>IETF + W3C</a:t>
            </a:r>
            <a:endParaRPr kumimoji="0" lang="en-US" sz="2400" b="0" i="0" u="none" strike="noStrike" kern="0" cap="none" spc="0" normalizeH="0" baseline="0" noProof="0" dirty="0">
              <a:ln>
                <a:noFill/>
              </a:ln>
              <a:solidFill>
                <a:srgbClr val="FFFFFF"/>
              </a:solidFill>
              <a:effectLst/>
              <a:uLnTx/>
              <a:uFillTx/>
              <a:latin typeface="Calibri"/>
              <a:ea typeface="+mn-ea"/>
              <a:cs typeface="+mn-cs"/>
            </a:endParaRPr>
          </a:p>
        </p:txBody>
      </p:sp>
      <p:sp>
        <p:nvSpPr>
          <p:cNvPr id="28" name="Rectangle 27"/>
          <p:cNvSpPr/>
          <p:nvPr/>
        </p:nvSpPr>
        <p:spPr>
          <a:xfrm>
            <a:off x="8616875" y="2248348"/>
            <a:ext cx="1753497" cy="1312433"/>
          </a:xfrm>
          <a:prstGeom prst="rect">
            <a:avLst/>
          </a:prstGeom>
          <a:solidFill>
            <a:srgbClr val="46575E"/>
          </a:solidFill>
          <a:ln w="19050" cap="flat" cmpd="sng" algn="ctr">
            <a:solidFill>
              <a:srgbClr val="46575E"/>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Calibri"/>
                <a:ea typeface="+mn-ea"/>
                <a:cs typeface="+mn-cs"/>
              </a:rPr>
              <a:t>Lowers Technology</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Calibri"/>
                <a:ea typeface="+mn-ea"/>
                <a:cs typeface="+mn-cs"/>
              </a:rPr>
              <a:t>Barriers</a:t>
            </a:r>
            <a:endParaRPr kumimoji="0" lang="en-US" sz="2400" b="0" i="0" u="none" strike="noStrike" kern="0" cap="none" spc="0" normalizeH="0" baseline="0" noProof="0" dirty="0">
              <a:ln>
                <a:noFill/>
              </a:ln>
              <a:solidFill>
                <a:srgbClr val="FFFFFF"/>
              </a:solidFill>
              <a:effectLst/>
              <a:uLnTx/>
              <a:uFillTx/>
              <a:latin typeface="Calibri"/>
              <a:ea typeface="+mn-ea"/>
              <a:cs typeface="+mn-cs"/>
            </a:endParaRPr>
          </a:p>
        </p:txBody>
      </p:sp>
      <p:sp>
        <p:nvSpPr>
          <p:cNvPr id="29" name="TextBox 28"/>
          <p:cNvSpPr txBox="1"/>
          <p:nvPr/>
        </p:nvSpPr>
        <p:spPr>
          <a:xfrm>
            <a:off x="1204856" y="4873214"/>
            <a:ext cx="2140772" cy="1194099"/>
          </a:xfrm>
          <a:prstGeom prst="rect">
            <a:avLst/>
          </a:prstGeom>
          <a:noFill/>
        </p:spPr>
        <p:txBody>
          <a:bodyPr wrap="squar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NAT Traversal</a:t>
            </a:r>
          </a:p>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Secure Media</a:t>
            </a:r>
          </a:p>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Data Transport</a:t>
            </a:r>
            <a:endParaRPr kumimoji="0" lang="en-US" sz="1800" b="1" i="0" u="none" strike="noStrike" kern="0" cap="none" spc="0" normalizeH="0" baseline="0" noProof="0" dirty="0">
              <a:ln>
                <a:noFill/>
              </a:ln>
              <a:solidFill>
                <a:sysClr val="windowText" lastClr="000000"/>
              </a:solidFill>
              <a:effectLst/>
              <a:uLnTx/>
              <a:uFillTx/>
            </a:endParaRPr>
          </a:p>
        </p:txBody>
      </p:sp>
      <p:sp>
        <p:nvSpPr>
          <p:cNvPr id="30" name="TextBox 29"/>
          <p:cNvSpPr txBox="1"/>
          <p:nvPr/>
        </p:nvSpPr>
        <p:spPr>
          <a:xfrm>
            <a:off x="4121972" y="4950310"/>
            <a:ext cx="2140772" cy="1194099"/>
          </a:xfrm>
          <a:prstGeom prst="rect">
            <a:avLst/>
          </a:prstGeom>
          <a:noFill/>
        </p:spPr>
        <p:txBody>
          <a:bodyPr wrap="squar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Free, Open Source</a:t>
            </a:r>
          </a:p>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Media APIs &amp; SDK</a:t>
            </a:r>
          </a:p>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Media Codecs</a:t>
            </a:r>
            <a:endParaRPr kumimoji="0" lang="en-US" sz="1800" b="1" i="0" u="none" strike="noStrike" kern="0" cap="none" spc="0" normalizeH="0" baseline="0" noProof="0" dirty="0">
              <a:ln>
                <a:noFill/>
              </a:ln>
              <a:solidFill>
                <a:sysClr val="windowText" lastClr="000000"/>
              </a:solidFill>
              <a:effectLst/>
              <a:uLnTx/>
              <a:uFillTx/>
            </a:endParaRPr>
          </a:p>
        </p:txBody>
      </p:sp>
      <p:pic>
        <p:nvPicPr>
          <p:cNvPr id="31" name="Picture 2"/>
          <p:cNvPicPr>
            <a:picLocks noChangeAspect="1" noChangeArrowheads="1"/>
          </p:cNvPicPr>
          <p:nvPr/>
        </p:nvPicPr>
        <p:blipFill>
          <a:blip r:embed="rId2" cstate="print"/>
          <a:srcRect/>
          <a:stretch>
            <a:fillRect/>
          </a:stretch>
        </p:blipFill>
        <p:spPr bwMode="auto">
          <a:xfrm>
            <a:off x="6758081" y="4673246"/>
            <a:ext cx="1362075" cy="1190625"/>
          </a:xfrm>
          <a:prstGeom prst="rect">
            <a:avLst/>
          </a:prstGeom>
          <a:noFill/>
          <a:ln w="9525">
            <a:noFill/>
            <a:miter lim="800000"/>
            <a:headEnd/>
            <a:tailEnd/>
          </a:ln>
        </p:spPr>
      </p:pic>
      <p:sp>
        <p:nvSpPr>
          <p:cNvPr id="32" name="TextBox 31"/>
          <p:cNvSpPr txBox="1"/>
          <p:nvPr/>
        </p:nvSpPr>
        <p:spPr>
          <a:xfrm>
            <a:off x="6938682" y="5873675"/>
            <a:ext cx="1731982" cy="398033"/>
          </a:xfrm>
          <a:prstGeom prst="rect">
            <a:avLst/>
          </a:prstGeom>
          <a:noFill/>
        </p:spPr>
        <p:txBody>
          <a:bodyPr wrap="squar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No Plug-ins</a:t>
            </a:r>
            <a:endParaRPr kumimoji="0" lang="en-US" sz="1800" b="1" i="0" u="none" strike="noStrike" kern="0" cap="none" spc="0" normalizeH="0" baseline="0" noProof="0" dirty="0">
              <a:ln>
                <a:noFill/>
              </a:ln>
              <a:solidFill>
                <a:sysClr val="windowText" lastClr="000000"/>
              </a:solidFill>
              <a:effectLst/>
              <a:uLnTx/>
              <a:uFillTx/>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3"/>
          </p:nvPr>
        </p:nvSpPr>
        <p:spPr/>
        <p:txBody>
          <a:bodyPr/>
          <a:lstStyle/>
          <a:p>
            <a:r>
              <a:rPr lang="en-US" dirty="0" smtClean="0">
                <a:solidFill>
                  <a:schemeClr val="bg1">
                    <a:lumMod val="75000"/>
                  </a:schemeClr>
                </a:solidFill>
              </a:rPr>
              <a:t>WebRTC </a:t>
            </a:r>
            <a:r>
              <a:rPr lang="en-US" dirty="0" smtClean="0">
                <a:solidFill>
                  <a:schemeClr val="bg1">
                    <a:lumMod val="75000"/>
                  </a:schemeClr>
                </a:solidFill>
              </a:rPr>
              <a:t>Introduction</a:t>
            </a:r>
            <a:endParaRPr lang="en-US" dirty="0" smtClean="0">
              <a:solidFill>
                <a:schemeClr val="bg1">
                  <a:lumMod val="75000"/>
                </a:schemeClr>
              </a:solidFill>
            </a:endParaRPr>
          </a:p>
          <a:p>
            <a:r>
              <a:rPr lang="en-US" dirty="0" smtClean="0"/>
              <a:t>WebRTC Architecture Components</a:t>
            </a:r>
          </a:p>
          <a:p>
            <a:r>
              <a:rPr lang="en-US" dirty="0" smtClean="0">
                <a:solidFill>
                  <a:schemeClr val="bg1">
                    <a:lumMod val="75000"/>
                  </a:schemeClr>
                </a:solidFill>
              </a:rPr>
              <a:t>Java in WebRTC Eco-System</a:t>
            </a:r>
          </a:p>
          <a:p>
            <a:r>
              <a:rPr lang="en-US" dirty="0" smtClean="0">
                <a:solidFill>
                  <a:schemeClr val="bg1">
                    <a:lumMod val="75000"/>
                  </a:schemeClr>
                </a:solidFill>
              </a:rPr>
              <a:t>Common Development/Architecture Issues</a:t>
            </a:r>
          </a:p>
          <a:p>
            <a:r>
              <a:rPr lang="en-US" dirty="0" smtClean="0">
                <a:solidFill>
                  <a:schemeClr val="bg1">
                    <a:lumMod val="75000"/>
                  </a:schemeClr>
                </a:solidFill>
              </a:rPr>
              <a:t>Demo</a:t>
            </a:r>
          </a:p>
        </p:txBody>
      </p:sp>
      <p:sp>
        <p:nvSpPr>
          <p:cNvPr id="16" name="Pentagon 1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1</a:t>
            </a:r>
          </a:p>
        </p:txBody>
      </p:sp>
      <p:sp>
        <p:nvSpPr>
          <p:cNvPr id="17" name="Pentagon 16"/>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2</a:t>
            </a:r>
          </a:p>
        </p:txBody>
      </p:sp>
      <p:sp>
        <p:nvSpPr>
          <p:cNvPr id="18" name="Pentagon 17"/>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3</a:t>
            </a:r>
          </a:p>
        </p:txBody>
      </p:sp>
      <p:sp>
        <p:nvSpPr>
          <p:cNvPr id="19" name="Pentagon 18"/>
          <p:cNvSpPr/>
          <p:nvPr/>
        </p:nvSpPr>
        <p:spPr>
          <a:xfrm>
            <a:off x="2186329" y="4070031"/>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4</a:t>
            </a:r>
          </a:p>
        </p:txBody>
      </p:sp>
      <p:sp>
        <p:nvSpPr>
          <p:cNvPr id="20" name="Pentagon 19"/>
          <p:cNvSpPr/>
          <p:nvPr/>
        </p:nvSpPr>
        <p:spPr>
          <a:xfrm>
            <a:off x="2186329" y="476631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5</a:t>
            </a: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9</a:t>
            </a:fld>
            <a:endParaRPr lang="en-US"/>
          </a:p>
        </p:txBody>
      </p:sp>
    </p:spTree>
    <p:extLst>
      <p:ext uri="{BB962C8B-B14F-4D97-AF65-F5344CB8AC3E}">
        <p14:creationId xmlns:p14="http://schemas.microsoft.com/office/powerpoint/2010/main" xmlns="" val="12457943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ava_16x9_2015">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Java_16x9_2014-v2.1.x" id="{7EE8F01C-EA43-4A82-9015-D2757FBB67E5}" vid="{6584C844-0766-4697-8304-B5542E8CA452}"/>
    </a:ext>
  </a:extLst>
</a:theme>
</file>

<file path=ppt/theme/theme2.xml><?xml version="1.0" encoding="utf-8"?>
<a:theme xmlns:a="http://schemas.openxmlformats.org/drawingml/2006/main" name="1_Java_16x9_2015">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Java_16x9_2014-v2.1.x" id="{7EE8F01C-EA43-4A82-9015-D2757FBB67E5}" vid="{6584C844-0766-4697-8304-B5542E8CA452}"/>
    </a:ext>
  </a:extLst>
</a:theme>
</file>

<file path=ppt/theme/theme3.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21400</TotalTime>
  <Words>1804</Words>
  <Application>Microsoft Office PowerPoint</Application>
  <PresentationFormat>Custom</PresentationFormat>
  <Paragraphs>564</Paragraphs>
  <Slides>44</Slides>
  <Notes>23</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Java_16x9_2015</vt:lpstr>
      <vt:lpstr>1_Java_16x9_2015</vt:lpstr>
      <vt:lpstr>WebRTC With Java</vt:lpstr>
      <vt:lpstr>Slide 2</vt:lpstr>
      <vt:lpstr>Program Agenda</vt:lpstr>
      <vt:lpstr>Real Time Communications Meets The WEB</vt:lpstr>
      <vt:lpstr>Communications as a feature </vt:lpstr>
      <vt:lpstr>WebRTC Enabling Enterprises to Create Value for Customers</vt:lpstr>
      <vt:lpstr>WebRTC Services</vt:lpstr>
      <vt:lpstr>What Does WebRTC Really Provide?</vt:lpstr>
      <vt:lpstr>Agenda</vt:lpstr>
      <vt:lpstr>WebRTC Simple View</vt:lpstr>
      <vt:lpstr>WebRTC Server-Side Considerations</vt:lpstr>
      <vt:lpstr>WebRTC “Real-World” Architecture</vt:lpstr>
      <vt:lpstr>WSC Client-Side Considerations</vt:lpstr>
      <vt:lpstr>WebRTC Client Side SDK</vt:lpstr>
      <vt:lpstr>Program Agenda</vt:lpstr>
      <vt:lpstr>Typical Web Application</vt:lpstr>
      <vt:lpstr>WebRTC is a W3C JavaScript API in the Browser</vt:lpstr>
      <vt:lpstr>RTCMediaStream</vt:lpstr>
      <vt:lpstr>WebRTC API is in browser</vt:lpstr>
      <vt:lpstr>Add WebRTC to your Java EE Web Application</vt:lpstr>
      <vt:lpstr>JSEP (JavaScript Session Establisment Protocol</vt:lpstr>
      <vt:lpstr>WebRTC Signaling Choices</vt:lpstr>
      <vt:lpstr>WebRTC in Web Application (Add a WebSocket Endpoint)</vt:lpstr>
      <vt:lpstr>Extend Communication To Legacy Phone Networks</vt:lpstr>
      <vt:lpstr>WebRTC to SIP with SIP Servlets</vt:lpstr>
      <vt:lpstr>How about Conferencing?</vt:lpstr>
      <vt:lpstr>Media Server Control with WebRTC</vt:lpstr>
      <vt:lpstr>How about a MicroService for WebRTC?</vt:lpstr>
      <vt:lpstr>WebRTC in Android</vt:lpstr>
      <vt:lpstr>WebRTC in Android - Architecture</vt:lpstr>
      <vt:lpstr>Initiate a WebRTC call in Android</vt:lpstr>
      <vt:lpstr>Java WebRTC SDKs for Android</vt:lpstr>
      <vt:lpstr>Program Agenda</vt:lpstr>
      <vt:lpstr>Security, Authentication and Authorization</vt:lpstr>
      <vt:lpstr>Peer Authentication</vt:lpstr>
      <vt:lpstr>Session Connectivity and Reliability</vt:lpstr>
      <vt:lpstr>Session Rehydration</vt:lpstr>
      <vt:lpstr>The World is a Chatty Place!</vt:lpstr>
      <vt:lpstr>Is network that simple? No!</vt:lpstr>
      <vt:lpstr>WebRTC with Java</vt:lpstr>
      <vt:lpstr>Additional Developer Resources</vt:lpstr>
      <vt:lpstr>Demo</vt:lpstr>
      <vt:lpstr>Session Surveys</vt:lpstr>
      <vt:lpstr>Slide 44</vt:lpstr>
    </vt:vector>
  </TitlesOfParts>
  <Company>Oracle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The Presentation Company</dc:creator>
  <cp:lastModifiedBy>apulijal</cp:lastModifiedBy>
  <cp:revision>787</cp:revision>
  <cp:lastPrinted>2014-07-15T22:40:20Z</cp:lastPrinted>
  <dcterms:created xsi:type="dcterms:W3CDTF">2014-04-23T00:57:37Z</dcterms:created>
  <dcterms:modified xsi:type="dcterms:W3CDTF">2015-10-29T20:36:12Z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y fmtid="{D5CDD505-2E9C-101B-9397-08002B2CF9AE}" pid="5" name="DISdDocName">
    <vt:lpwstr>CNT2452151</vt:lpwstr>
  </property>
  <property fmtid="{D5CDD505-2E9C-101B-9397-08002B2CF9AE}" pid="6" name="DISProperties">
    <vt:lpwstr>DISdDocName,DIScgiUrl,DISdUser,DISdID,DISidcName,DISTaskPaneUrl</vt:lpwstr>
  </property>
  <property fmtid="{D5CDD505-2E9C-101B-9397-08002B2CF9AE}" pid="7" name="DIScgiUrl">
    <vt:lpwstr>http://content.oracle.com/content/idcplg</vt:lpwstr>
  </property>
  <property fmtid="{D5CDD505-2E9C-101B-9397-08002B2CF9AE}" pid="8" name="DISdUser">
    <vt:lpwstr>anonymous</vt:lpwstr>
  </property>
  <property fmtid="{D5CDD505-2E9C-101B-9397-08002B2CF9AE}" pid="9" name="DISdID">
    <vt:lpwstr>6158867</vt:lpwstr>
  </property>
  <property fmtid="{D5CDD505-2E9C-101B-9397-08002B2CF9AE}" pid="10" name="DISidcName">
    <vt:lpwstr>sites_contrib_prod</vt:lpwstr>
  </property>
  <property fmtid="{D5CDD505-2E9C-101B-9397-08002B2CF9AE}" pid="11" name="DISTaskPaneUrl">
    <vt:lpwstr>http://content.oracle.com/content/idcplg?IdcService=DESKTOP_DOC_INFO&amp;dDocName=CNT2452151&amp;dID=6158867&amp;ClientControlled=DocMan,taskpane&amp;coreContentOnly=1</vt:lpwstr>
  </property>
</Properties>
</file>